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8" r:id="rId4"/>
    <p:sldMasterId id="2147483669" r:id="rId5"/>
  </p:sldMasterIdLst>
  <p:notesMasterIdLst>
    <p:notesMasterId r:id="rId20"/>
  </p:notesMasterIdLst>
  <p:sldIdLst>
    <p:sldId id="257" r:id="rId6"/>
    <p:sldId id="258" r:id="rId7"/>
    <p:sldId id="259" r:id="rId8"/>
    <p:sldId id="260" r:id="rId9"/>
    <p:sldId id="316" r:id="rId10"/>
    <p:sldId id="315" r:id="rId11"/>
    <p:sldId id="261" r:id="rId12"/>
    <p:sldId id="263" r:id="rId13"/>
    <p:sldId id="287" r:id="rId14"/>
    <p:sldId id="317" r:id="rId15"/>
    <p:sldId id="318" r:id="rId16"/>
    <p:sldId id="265" r:id="rId17"/>
    <p:sldId id="300" r:id="rId18"/>
    <p:sldId id="298" r:id="rId19"/>
  </p:sldIdLst>
  <p:sldSz cx="12192000" cy="6858000"/>
  <p:notesSz cx="6858000" cy="9144000"/>
  <p:embeddedFontLst>
    <p:embeddedFont>
      <p:font typeface="Cambria Math" panose="02040503050406030204" pitchFamily="18" charset="0"/>
      <p:regular r:id="rId21"/>
    </p:embeddedFont>
    <p:embeddedFont>
      <p:font typeface="Lato" panose="020B0604020202020204" charset="0"/>
      <p:regular r:id="rId22"/>
      <p:bold r:id="rId23"/>
      <p:italic r:id="rId24"/>
      <p:boldItalic r:id="rId25"/>
    </p:embeddedFont>
    <p:embeddedFont>
      <p:font typeface="Raleway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ê Thị Hồng Ngọc" initials="LTHN" lastIdx="1" clrIdx="0">
    <p:extLst>
      <p:ext uri="{19B8F6BF-5375-455C-9EA6-DF929625EA0E}">
        <p15:presenceInfo xmlns:p15="http://schemas.microsoft.com/office/powerpoint/2012/main" userId="Lê Thị Hồng Ngọ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4" autoAdjust="0"/>
    <p:restoredTop sz="94660"/>
  </p:normalViewPr>
  <p:slideViewPr>
    <p:cSldViewPr snapToGrid="0">
      <p:cViewPr varScale="1">
        <p:scale>
          <a:sx n="54" d="100"/>
          <a:sy n="54" d="100"/>
        </p:scale>
        <p:origin x="62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commentAuthors" Target="commentAuthors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b5db3ec6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b5db3ec6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ca640ad66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ca640ad66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3123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ca640ad66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ca640ad66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47241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ca640ad66_1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ca640ad66_1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6d228cd2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6d228cd2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2247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6d228cd2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6d228cd2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9491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5e3ad2f4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5e3ad2f4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ca640ad66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ca640ad66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ca640ad66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ca640ad66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ca640ad66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ca640ad66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066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ca640ad66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ca640ad66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1280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c7cf5d85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c7cf5d85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ca640ad66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ca640ad66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ca640ad66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ca640ad66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0677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12192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914400" y="2111123"/>
            <a:ext cx="103632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AutoNum type="arabicPeriod"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AutoNum type="alphaLcPeriod"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AutoNum type="romanLcPeriod"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AutoNum type="arabicPeriod"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AutoNum type="alphaLcPeriod"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AutoNum type="romanLcPeriod"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AutoNum type="arabicPeriod"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AutoNum type="alphaLcPeriod"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AutoNum type="romanLcPeriod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914400" y="3786738"/>
            <a:ext cx="10363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4063605" y="5323800"/>
            <a:ext cx="40636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0" name="Google Shape;20;p3"/>
          <p:cNvSpPr/>
          <p:nvPr/>
        </p:nvSpPr>
        <p:spPr>
          <a:xfrm>
            <a:off x="8128361" y="5323800"/>
            <a:ext cx="40636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1" name="Google Shape;21;p3"/>
          <p:cNvSpPr/>
          <p:nvPr/>
        </p:nvSpPr>
        <p:spPr>
          <a:xfrm>
            <a:off x="1" y="5323800"/>
            <a:ext cx="4063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67" y="6440375"/>
            <a:ext cx="121920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00000000-1234-1234-1234-123412341234}" type="slidenum">
              <a:rPr lang="vi" smtClean="0"/>
              <a:pPr/>
              <a:t>‹#›</a:t>
            </a:fld>
            <a:endParaRPr lang="v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2280567" y="2882400"/>
            <a:ext cx="76316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▷"/>
              <a:defRPr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8pPr>
            <a:lvl9pPr marL="4114800" lvl="8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9pPr>
          </a:lstStyle>
          <a:p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4791200" y="1575225"/>
            <a:ext cx="26096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9600" b="1">
                <a:solidFill>
                  <a:srgbClr val="97ABBC"/>
                </a:solidFill>
              </a:rPr>
              <a:t>“</a:t>
            </a:r>
            <a:endParaRPr sz="9600" b="1">
              <a:solidFill>
                <a:srgbClr val="97ABBC"/>
              </a:solidFill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7631044" y="2132900"/>
            <a:ext cx="22804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6" name="Google Shape;106;p15"/>
          <p:cNvSpPr/>
          <p:nvPr/>
        </p:nvSpPr>
        <p:spPr>
          <a:xfrm>
            <a:off x="9912236" y="2132900"/>
            <a:ext cx="22804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7" name="Google Shape;107;p15"/>
          <p:cNvSpPr/>
          <p:nvPr/>
        </p:nvSpPr>
        <p:spPr>
          <a:xfrm>
            <a:off x="0" y="2132900"/>
            <a:ext cx="22804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8" name="Google Shape;108;p15"/>
          <p:cNvSpPr/>
          <p:nvPr/>
        </p:nvSpPr>
        <p:spPr>
          <a:xfrm>
            <a:off x="2280567" y="2132900"/>
            <a:ext cx="22804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9" name="Google Shape;109;p15"/>
          <p:cNvSpPr txBox="1">
            <a:spLocks noGrp="1"/>
          </p:cNvSpPr>
          <p:nvPr>
            <p:ph type="sldNum" idx="12"/>
          </p:nvPr>
        </p:nvSpPr>
        <p:spPr>
          <a:xfrm>
            <a:off x="-167" y="6440375"/>
            <a:ext cx="121920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fld id="{00000000-1234-1234-1234-123412341234}" type="slidenum">
              <a:rPr lang="vi" smtClean="0"/>
              <a:pPr/>
              <a:t>‹#›</a:t>
            </a:fld>
            <a:endParaRPr lang="v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1191600" y="274650"/>
            <a:ext cx="98084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body" idx="1"/>
          </p:nvPr>
        </p:nvSpPr>
        <p:spPr>
          <a:xfrm>
            <a:off x="1112000" y="1627775"/>
            <a:ext cx="9968000" cy="47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▷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9808488" y="6755100"/>
            <a:ext cx="11916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14" name="Google Shape;114;p16"/>
          <p:cNvSpPr/>
          <p:nvPr/>
        </p:nvSpPr>
        <p:spPr>
          <a:xfrm>
            <a:off x="11000416" y="6755100"/>
            <a:ext cx="11916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15" name="Google Shape;115;p16"/>
          <p:cNvSpPr/>
          <p:nvPr/>
        </p:nvSpPr>
        <p:spPr>
          <a:xfrm>
            <a:off x="0" y="6755100"/>
            <a:ext cx="1191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16" name="Google Shape;116;p16"/>
          <p:cNvSpPr/>
          <p:nvPr/>
        </p:nvSpPr>
        <p:spPr>
          <a:xfrm>
            <a:off x="1191613" y="6755100"/>
            <a:ext cx="86168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17" name="Google Shape;117;p16"/>
          <p:cNvSpPr txBox="1">
            <a:spLocks noGrp="1"/>
          </p:cNvSpPr>
          <p:nvPr>
            <p:ph type="sldNum" idx="12"/>
          </p:nvPr>
        </p:nvSpPr>
        <p:spPr>
          <a:xfrm>
            <a:off x="11307433" y="6364177"/>
            <a:ext cx="731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vi" smtClean="0"/>
              <a:pPr/>
              <a:t>‹#›</a:t>
            </a:fld>
            <a:endParaRPr lang="vi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title"/>
          </p:nvPr>
        </p:nvSpPr>
        <p:spPr>
          <a:xfrm>
            <a:off x="1191600" y="274650"/>
            <a:ext cx="86168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body" idx="1"/>
          </p:nvPr>
        </p:nvSpPr>
        <p:spPr>
          <a:xfrm>
            <a:off x="1191500" y="1600200"/>
            <a:ext cx="41824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body" idx="2"/>
          </p:nvPr>
        </p:nvSpPr>
        <p:spPr>
          <a:xfrm>
            <a:off x="5625941" y="1600200"/>
            <a:ext cx="41824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9808488" y="6755100"/>
            <a:ext cx="11916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23" name="Google Shape;123;p17"/>
          <p:cNvSpPr/>
          <p:nvPr/>
        </p:nvSpPr>
        <p:spPr>
          <a:xfrm>
            <a:off x="11000416" y="6755100"/>
            <a:ext cx="11916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24" name="Google Shape;124;p17"/>
          <p:cNvSpPr/>
          <p:nvPr/>
        </p:nvSpPr>
        <p:spPr>
          <a:xfrm>
            <a:off x="0" y="6755100"/>
            <a:ext cx="1191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25" name="Google Shape;125;p17"/>
          <p:cNvSpPr/>
          <p:nvPr/>
        </p:nvSpPr>
        <p:spPr>
          <a:xfrm>
            <a:off x="1191613" y="6755100"/>
            <a:ext cx="86168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11307433" y="6364177"/>
            <a:ext cx="731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vi" smtClean="0"/>
              <a:pPr/>
              <a:t>‹#›</a:t>
            </a:fld>
            <a:endParaRPr lang="vi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1191600" y="274650"/>
            <a:ext cx="86168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body" idx="1"/>
          </p:nvPr>
        </p:nvSpPr>
        <p:spPr>
          <a:xfrm>
            <a:off x="1191600" y="1600200"/>
            <a:ext cx="3161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body" idx="2"/>
          </p:nvPr>
        </p:nvSpPr>
        <p:spPr>
          <a:xfrm>
            <a:off x="4515205" y="1600200"/>
            <a:ext cx="3161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body" idx="3"/>
          </p:nvPr>
        </p:nvSpPr>
        <p:spPr>
          <a:xfrm>
            <a:off x="7838809" y="1600200"/>
            <a:ext cx="3161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9808488" y="6755100"/>
            <a:ext cx="11916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33" name="Google Shape;133;p18"/>
          <p:cNvSpPr/>
          <p:nvPr/>
        </p:nvSpPr>
        <p:spPr>
          <a:xfrm>
            <a:off x="11000416" y="6755100"/>
            <a:ext cx="11916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34" name="Google Shape;134;p18"/>
          <p:cNvSpPr/>
          <p:nvPr/>
        </p:nvSpPr>
        <p:spPr>
          <a:xfrm>
            <a:off x="0" y="6755100"/>
            <a:ext cx="1191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35" name="Google Shape;135;p18"/>
          <p:cNvSpPr/>
          <p:nvPr/>
        </p:nvSpPr>
        <p:spPr>
          <a:xfrm>
            <a:off x="1191613" y="6755100"/>
            <a:ext cx="86168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36" name="Google Shape;136;p18"/>
          <p:cNvSpPr txBox="1">
            <a:spLocks noGrp="1"/>
          </p:cNvSpPr>
          <p:nvPr>
            <p:ph type="sldNum" idx="12"/>
          </p:nvPr>
        </p:nvSpPr>
        <p:spPr>
          <a:xfrm>
            <a:off x="11307433" y="6364177"/>
            <a:ext cx="731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vi" smtClean="0"/>
              <a:pPr/>
              <a:t>‹#›</a:t>
            </a:fld>
            <a:endParaRPr lang="vi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1191600" y="274650"/>
            <a:ext cx="86168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9"/>
          <p:cNvSpPr/>
          <p:nvPr/>
        </p:nvSpPr>
        <p:spPr>
          <a:xfrm>
            <a:off x="9808488" y="6755100"/>
            <a:ext cx="11916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0" name="Google Shape;140;p19"/>
          <p:cNvSpPr/>
          <p:nvPr/>
        </p:nvSpPr>
        <p:spPr>
          <a:xfrm>
            <a:off x="11000416" y="6755100"/>
            <a:ext cx="11916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1" name="Google Shape;141;p19"/>
          <p:cNvSpPr/>
          <p:nvPr/>
        </p:nvSpPr>
        <p:spPr>
          <a:xfrm>
            <a:off x="0" y="6755100"/>
            <a:ext cx="1191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2" name="Google Shape;142;p19"/>
          <p:cNvSpPr/>
          <p:nvPr/>
        </p:nvSpPr>
        <p:spPr>
          <a:xfrm>
            <a:off x="1191613" y="6755100"/>
            <a:ext cx="86168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3" name="Google Shape;143;p19"/>
          <p:cNvSpPr txBox="1">
            <a:spLocks noGrp="1"/>
          </p:cNvSpPr>
          <p:nvPr>
            <p:ph type="sldNum" idx="12"/>
          </p:nvPr>
        </p:nvSpPr>
        <p:spPr>
          <a:xfrm>
            <a:off x="11307433" y="6364177"/>
            <a:ext cx="731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vi" smtClean="0"/>
              <a:pPr/>
              <a:t>‹#›</a:t>
            </a:fld>
            <a:endParaRPr lang="vi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>
            <a:spLocks noGrp="1"/>
          </p:cNvSpPr>
          <p:nvPr>
            <p:ph type="body" idx="1"/>
          </p:nvPr>
        </p:nvSpPr>
        <p:spPr>
          <a:xfrm>
            <a:off x="1191600" y="6199950"/>
            <a:ext cx="8616800" cy="4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360"/>
              </a:spcBef>
              <a:spcAft>
                <a:spcPts val="0"/>
              </a:spcAft>
              <a:buClr>
                <a:srgbClr val="2185C5"/>
              </a:buClr>
              <a:buSzPts val="1400"/>
              <a:buNone/>
              <a:defRPr sz="1400">
                <a:solidFill>
                  <a:srgbClr val="2185C5"/>
                </a:solidFill>
              </a:defRPr>
            </a:lvl1pPr>
          </a:lstStyle>
          <a:p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9808488" y="6755100"/>
            <a:ext cx="11916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7" name="Google Shape;147;p20"/>
          <p:cNvSpPr/>
          <p:nvPr/>
        </p:nvSpPr>
        <p:spPr>
          <a:xfrm>
            <a:off x="11000416" y="6755100"/>
            <a:ext cx="11916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8" name="Google Shape;148;p20"/>
          <p:cNvSpPr/>
          <p:nvPr/>
        </p:nvSpPr>
        <p:spPr>
          <a:xfrm>
            <a:off x="0" y="6755100"/>
            <a:ext cx="1191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9" name="Google Shape;149;p20"/>
          <p:cNvSpPr/>
          <p:nvPr/>
        </p:nvSpPr>
        <p:spPr>
          <a:xfrm>
            <a:off x="1191613" y="6755100"/>
            <a:ext cx="86168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0" name="Google Shape;150;p20"/>
          <p:cNvSpPr txBox="1">
            <a:spLocks noGrp="1"/>
          </p:cNvSpPr>
          <p:nvPr>
            <p:ph type="sldNum" idx="12"/>
          </p:nvPr>
        </p:nvSpPr>
        <p:spPr>
          <a:xfrm>
            <a:off x="11307433" y="6364177"/>
            <a:ext cx="731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rgbClr val="2185C5"/>
                </a:solidFill>
              </a:defRPr>
            </a:lvl1pPr>
            <a:lvl2pPr lvl="1" rtl="0">
              <a:buNone/>
              <a:defRPr>
                <a:solidFill>
                  <a:srgbClr val="2185C5"/>
                </a:solidFill>
              </a:defRPr>
            </a:lvl2pPr>
            <a:lvl3pPr lvl="2" rtl="0">
              <a:buNone/>
              <a:defRPr>
                <a:solidFill>
                  <a:srgbClr val="2185C5"/>
                </a:solidFill>
              </a:defRPr>
            </a:lvl3pPr>
            <a:lvl4pPr lvl="3" rtl="0">
              <a:buNone/>
              <a:defRPr>
                <a:solidFill>
                  <a:srgbClr val="2185C5"/>
                </a:solidFill>
              </a:defRPr>
            </a:lvl4pPr>
            <a:lvl5pPr lvl="4" rtl="0">
              <a:buNone/>
              <a:defRPr>
                <a:solidFill>
                  <a:srgbClr val="2185C5"/>
                </a:solidFill>
              </a:defRPr>
            </a:lvl5pPr>
            <a:lvl6pPr lvl="5" rtl="0">
              <a:buNone/>
              <a:defRPr>
                <a:solidFill>
                  <a:srgbClr val="2185C5"/>
                </a:solidFill>
              </a:defRPr>
            </a:lvl6pPr>
            <a:lvl7pPr lvl="6" rtl="0">
              <a:buNone/>
              <a:defRPr>
                <a:solidFill>
                  <a:srgbClr val="2185C5"/>
                </a:solidFill>
              </a:defRPr>
            </a:lvl7pPr>
            <a:lvl8pPr lvl="7" rtl="0">
              <a:buNone/>
              <a:defRPr>
                <a:solidFill>
                  <a:srgbClr val="2185C5"/>
                </a:solidFill>
              </a:defRPr>
            </a:lvl8pPr>
            <a:lvl9pPr lvl="8" rtl="0">
              <a:buNone/>
              <a:defRPr>
                <a:solidFill>
                  <a:srgbClr val="2185C5"/>
                </a:solidFill>
              </a:defRPr>
            </a:lvl9pPr>
          </a:lstStyle>
          <a:p>
            <a:fld id="{00000000-1234-1234-1234-123412341234}" type="slidenum">
              <a:rPr lang="vi" smtClean="0"/>
              <a:pPr/>
              <a:t>‹#›</a:t>
            </a:fld>
            <a:endParaRPr lang="vi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/>
          <p:nvPr/>
        </p:nvSpPr>
        <p:spPr>
          <a:xfrm>
            <a:off x="9808488" y="6755100"/>
            <a:ext cx="11916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3" name="Google Shape;153;p21"/>
          <p:cNvSpPr/>
          <p:nvPr/>
        </p:nvSpPr>
        <p:spPr>
          <a:xfrm>
            <a:off x="11000416" y="6755100"/>
            <a:ext cx="11916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4" name="Google Shape;154;p21"/>
          <p:cNvSpPr/>
          <p:nvPr/>
        </p:nvSpPr>
        <p:spPr>
          <a:xfrm>
            <a:off x="0" y="6755100"/>
            <a:ext cx="1191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5" name="Google Shape;155;p21"/>
          <p:cNvSpPr/>
          <p:nvPr/>
        </p:nvSpPr>
        <p:spPr>
          <a:xfrm>
            <a:off x="1191613" y="6755100"/>
            <a:ext cx="86168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11307433" y="6364177"/>
            <a:ext cx="731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vi" smtClean="0"/>
              <a:pPr/>
              <a:t>‹#›</a:t>
            </a:fld>
            <a:endParaRPr lang="vi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rgbClr val="2185C5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/>
          <p:nvPr/>
        </p:nvSpPr>
        <p:spPr>
          <a:xfrm>
            <a:off x="9808488" y="6755100"/>
            <a:ext cx="11916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9" name="Google Shape;159;p22"/>
          <p:cNvSpPr/>
          <p:nvPr/>
        </p:nvSpPr>
        <p:spPr>
          <a:xfrm>
            <a:off x="11000416" y="6755100"/>
            <a:ext cx="11916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0" name="Google Shape;160;p22"/>
          <p:cNvSpPr/>
          <p:nvPr/>
        </p:nvSpPr>
        <p:spPr>
          <a:xfrm>
            <a:off x="0" y="6755100"/>
            <a:ext cx="1191600" cy="10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1" name="Google Shape;161;p22"/>
          <p:cNvSpPr/>
          <p:nvPr/>
        </p:nvSpPr>
        <p:spPr>
          <a:xfrm>
            <a:off x="1191613" y="6755100"/>
            <a:ext cx="86168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2" name="Google Shape;162;p22"/>
          <p:cNvSpPr txBox="1">
            <a:spLocks noGrp="1"/>
          </p:cNvSpPr>
          <p:nvPr>
            <p:ph type="sldNum" idx="12"/>
          </p:nvPr>
        </p:nvSpPr>
        <p:spPr>
          <a:xfrm>
            <a:off x="11307433" y="6364177"/>
            <a:ext cx="731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vi" smtClean="0"/>
              <a:pPr/>
              <a:t>‹#›</a:t>
            </a:fld>
            <a:endParaRPr lang="v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2280567" y="2882400"/>
            <a:ext cx="76316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▷"/>
              <a:defRPr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9pPr>
          </a:lstStyle>
          <a:p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4791200" y="1575225"/>
            <a:ext cx="26096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9600" b="1">
                <a:solidFill>
                  <a:srgbClr val="97ABBC"/>
                </a:solidFill>
              </a:rPr>
              <a:t>“</a:t>
            </a:r>
            <a:endParaRPr sz="9600" b="1">
              <a:solidFill>
                <a:srgbClr val="97ABBC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7631044" y="2132900"/>
            <a:ext cx="22804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7" name="Google Shape;27;p4"/>
          <p:cNvSpPr/>
          <p:nvPr/>
        </p:nvSpPr>
        <p:spPr>
          <a:xfrm>
            <a:off x="9912236" y="2132900"/>
            <a:ext cx="22804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8" name="Google Shape;28;p4"/>
          <p:cNvSpPr/>
          <p:nvPr/>
        </p:nvSpPr>
        <p:spPr>
          <a:xfrm>
            <a:off x="0" y="2132900"/>
            <a:ext cx="22804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9" name="Google Shape;29;p4"/>
          <p:cNvSpPr/>
          <p:nvPr/>
        </p:nvSpPr>
        <p:spPr>
          <a:xfrm>
            <a:off x="2280567" y="2132900"/>
            <a:ext cx="22804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-167" y="6440375"/>
            <a:ext cx="121920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00000000-1234-1234-1234-123412341234}" type="slidenum">
              <a:rPr lang="vi" smtClean="0"/>
              <a:pPr/>
              <a:t>‹#›</a:t>
            </a:fld>
            <a:endParaRPr lang="v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1191600" y="274650"/>
            <a:ext cx="98084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1112000" y="1627775"/>
            <a:ext cx="9968000" cy="47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▷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9808488" y="6755100"/>
            <a:ext cx="11916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5" name="Google Shape;35;p5"/>
          <p:cNvSpPr/>
          <p:nvPr/>
        </p:nvSpPr>
        <p:spPr>
          <a:xfrm>
            <a:off x="11000416" y="6755100"/>
            <a:ext cx="11916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" name="Google Shape;36;p5"/>
          <p:cNvSpPr/>
          <p:nvPr/>
        </p:nvSpPr>
        <p:spPr>
          <a:xfrm>
            <a:off x="0" y="6755100"/>
            <a:ext cx="1191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7;p5"/>
          <p:cNvSpPr/>
          <p:nvPr/>
        </p:nvSpPr>
        <p:spPr>
          <a:xfrm>
            <a:off x="1191613" y="6755100"/>
            <a:ext cx="86168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11307433" y="6364177"/>
            <a:ext cx="731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vi" smtClean="0"/>
              <a:pPr/>
              <a:t>‹#›</a:t>
            </a:fld>
            <a:endParaRPr lang="v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1191600" y="274650"/>
            <a:ext cx="86168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1191500" y="1600200"/>
            <a:ext cx="41824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5625941" y="1600200"/>
            <a:ext cx="41824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9808488" y="6755100"/>
            <a:ext cx="11916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4" name="Google Shape;44;p6"/>
          <p:cNvSpPr/>
          <p:nvPr/>
        </p:nvSpPr>
        <p:spPr>
          <a:xfrm>
            <a:off x="11000416" y="6755100"/>
            <a:ext cx="11916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5" name="Google Shape;45;p6"/>
          <p:cNvSpPr/>
          <p:nvPr/>
        </p:nvSpPr>
        <p:spPr>
          <a:xfrm>
            <a:off x="0" y="6755100"/>
            <a:ext cx="1191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6" name="Google Shape;46;p6"/>
          <p:cNvSpPr/>
          <p:nvPr/>
        </p:nvSpPr>
        <p:spPr>
          <a:xfrm>
            <a:off x="1191613" y="6755100"/>
            <a:ext cx="86168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11307433" y="6364177"/>
            <a:ext cx="731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vi" smtClean="0"/>
              <a:pPr/>
              <a:t>‹#›</a:t>
            </a:fld>
            <a:endParaRPr lang="v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1191600" y="274650"/>
            <a:ext cx="86168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1191600" y="1600200"/>
            <a:ext cx="3161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2"/>
          </p:nvPr>
        </p:nvSpPr>
        <p:spPr>
          <a:xfrm>
            <a:off x="4515205" y="1600200"/>
            <a:ext cx="3161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3"/>
          </p:nvPr>
        </p:nvSpPr>
        <p:spPr>
          <a:xfrm>
            <a:off x="7838809" y="1600200"/>
            <a:ext cx="3161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9808488" y="6755100"/>
            <a:ext cx="11916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54" name="Google Shape;54;p7"/>
          <p:cNvSpPr/>
          <p:nvPr/>
        </p:nvSpPr>
        <p:spPr>
          <a:xfrm>
            <a:off x="11000416" y="6755100"/>
            <a:ext cx="11916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55" name="Google Shape;55;p7"/>
          <p:cNvSpPr/>
          <p:nvPr/>
        </p:nvSpPr>
        <p:spPr>
          <a:xfrm>
            <a:off x="0" y="6755100"/>
            <a:ext cx="1191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56" name="Google Shape;56;p7"/>
          <p:cNvSpPr/>
          <p:nvPr/>
        </p:nvSpPr>
        <p:spPr>
          <a:xfrm>
            <a:off x="1191613" y="6755100"/>
            <a:ext cx="86168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11307433" y="6364177"/>
            <a:ext cx="731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vi" smtClean="0"/>
              <a:pPr/>
              <a:t>‹#›</a:t>
            </a:fld>
            <a:endParaRPr lang="v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1191600" y="274650"/>
            <a:ext cx="86168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9808488" y="6755100"/>
            <a:ext cx="11916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61" name="Google Shape;61;p8"/>
          <p:cNvSpPr/>
          <p:nvPr/>
        </p:nvSpPr>
        <p:spPr>
          <a:xfrm>
            <a:off x="11000416" y="6755100"/>
            <a:ext cx="11916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62" name="Google Shape;62;p8"/>
          <p:cNvSpPr/>
          <p:nvPr/>
        </p:nvSpPr>
        <p:spPr>
          <a:xfrm>
            <a:off x="0" y="6755100"/>
            <a:ext cx="1191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63" name="Google Shape;63;p8"/>
          <p:cNvSpPr/>
          <p:nvPr/>
        </p:nvSpPr>
        <p:spPr>
          <a:xfrm>
            <a:off x="1191613" y="6755100"/>
            <a:ext cx="86168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1307433" y="6364177"/>
            <a:ext cx="731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vi" smtClean="0"/>
              <a:pPr/>
              <a:t>‹#›</a:t>
            </a:fld>
            <a:endParaRPr lang="v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body" idx="1"/>
          </p:nvPr>
        </p:nvSpPr>
        <p:spPr>
          <a:xfrm>
            <a:off x="1191600" y="6199950"/>
            <a:ext cx="8616800" cy="4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2185C5"/>
              </a:buClr>
              <a:buSzPts val="1400"/>
              <a:buNone/>
              <a:defRPr sz="1400">
                <a:solidFill>
                  <a:srgbClr val="2185C5"/>
                </a:solidFill>
              </a:defRPr>
            </a:lvl1pPr>
          </a:lstStyle>
          <a:p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9808488" y="6755100"/>
            <a:ext cx="11916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68" name="Google Shape;68;p9"/>
          <p:cNvSpPr/>
          <p:nvPr/>
        </p:nvSpPr>
        <p:spPr>
          <a:xfrm>
            <a:off x="11000416" y="6755100"/>
            <a:ext cx="11916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69" name="Google Shape;69;p9"/>
          <p:cNvSpPr/>
          <p:nvPr/>
        </p:nvSpPr>
        <p:spPr>
          <a:xfrm>
            <a:off x="0" y="6755100"/>
            <a:ext cx="1191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70" name="Google Shape;70;p9"/>
          <p:cNvSpPr/>
          <p:nvPr/>
        </p:nvSpPr>
        <p:spPr>
          <a:xfrm>
            <a:off x="1191613" y="6755100"/>
            <a:ext cx="86168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11307433" y="6364177"/>
            <a:ext cx="731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2185C5"/>
                </a:solidFill>
              </a:defRPr>
            </a:lvl1pPr>
            <a:lvl2pPr lvl="1">
              <a:buNone/>
              <a:defRPr>
                <a:solidFill>
                  <a:srgbClr val="2185C5"/>
                </a:solidFill>
              </a:defRPr>
            </a:lvl2pPr>
            <a:lvl3pPr lvl="2">
              <a:buNone/>
              <a:defRPr>
                <a:solidFill>
                  <a:srgbClr val="2185C5"/>
                </a:solidFill>
              </a:defRPr>
            </a:lvl3pPr>
            <a:lvl4pPr lvl="3">
              <a:buNone/>
              <a:defRPr>
                <a:solidFill>
                  <a:srgbClr val="2185C5"/>
                </a:solidFill>
              </a:defRPr>
            </a:lvl4pPr>
            <a:lvl5pPr lvl="4">
              <a:buNone/>
              <a:defRPr>
                <a:solidFill>
                  <a:srgbClr val="2185C5"/>
                </a:solidFill>
              </a:defRPr>
            </a:lvl5pPr>
            <a:lvl6pPr lvl="5">
              <a:buNone/>
              <a:defRPr>
                <a:solidFill>
                  <a:srgbClr val="2185C5"/>
                </a:solidFill>
              </a:defRPr>
            </a:lvl6pPr>
            <a:lvl7pPr lvl="6">
              <a:buNone/>
              <a:defRPr>
                <a:solidFill>
                  <a:srgbClr val="2185C5"/>
                </a:solidFill>
              </a:defRPr>
            </a:lvl7pPr>
            <a:lvl8pPr lvl="7">
              <a:buNone/>
              <a:defRPr>
                <a:solidFill>
                  <a:srgbClr val="2185C5"/>
                </a:solidFill>
              </a:defRPr>
            </a:lvl8pPr>
            <a:lvl9pPr lvl="8">
              <a:buNone/>
              <a:defRPr>
                <a:solidFill>
                  <a:srgbClr val="2185C5"/>
                </a:solidFill>
              </a:defRPr>
            </a:lvl9pPr>
          </a:lstStyle>
          <a:p>
            <a:fld id="{00000000-1234-1234-1234-123412341234}" type="slidenum">
              <a:rPr lang="vi" smtClean="0"/>
              <a:pPr/>
              <a:t>‹#›</a:t>
            </a:fld>
            <a:endParaRPr lang="v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ctrTitle"/>
          </p:nvPr>
        </p:nvSpPr>
        <p:spPr>
          <a:xfrm>
            <a:off x="961900" y="3785246"/>
            <a:ext cx="69556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7917661" y="3377550"/>
            <a:ext cx="9624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91" name="Google Shape;91;p13"/>
          <p:cNvSpPr/>
          <p:nvPr/>
        </p:nvSpPr>
        <p:spPr>
          <a:xfrm>
            <a:off x="8879815" y="3377550"/>
            <a:ext cx="9624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92" name="Google Shape;92;p13"/>
          <p:cNvSpPr/>
          <p:nvPr/>
        </p:nvSpPr>
        <p:spPr>
          <a:xfrm>
            <a:off x="-1" y="3377550"/>
            <a:ext cx="9624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93" name="Google Shape;93;p13"/>
          <p:cNvSpPr/>
          <p:nvPr/>
        </p:nvSpPr>
        <p:spPr>
          <a:xfrm>
            <a:off x="961900" y="3377550"/>
            <a:ext cx="6955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0" y="0"/>
            <a:ext cx="12192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914400" y="2111123"/>
            <a:ext cx="103632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1"/>
          </p:nvPr>
        </p:nvSpPr>
        <p:spPr>
          <a:xfrm>
            <a:off x="914400" y="3786738"/>
            <a:ext cx="10363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4063605" y="5323800"/>
            <a:ext cx="40636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99" name="Google Shape;99;p14"/>
          <p:cNvSpPr/>
          <p:nvPr/>
        </p:nvSpPr>
        <p:spPr>
          <a:xfrm>
            <a:off x="8128361" y="5323800"/>
            <a:ext cx="40636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0" name="Google Shape;100;p14"/>
          <p:cNvSpPr/>
          <p:nvPr/>
        </p:nvSpPr>
        <p:spPr>
          <a:xfrm>
            <a:off x="1" y="5323800"/>
            <a:ext cx="4063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1" name="Google Shape;101;p14"/>
          <p:cNvSpPr txBox="1">
            <a:spLocks noGrp="1"/>
          </p:cNvSpPr>
          <p:nvPr>
            <p:ph type="sldNum" idx="12"/>
          </p:nvPr>
        </p:nvSpPr>
        <p:spPr>
          <a:xfrm>
            <a:off x="-167" y="6440375"/>
            <a:ext cx="121920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fld id="{00000000-1234-1234-1234-123412341234}" type="slidenum">
              <a:rPr lang="vi" smtClean="0"/>
              <a:pPr/>
              <a:t>‹#›</a:t>
            </a:fld>
            <a:endParaRPr lang="v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91600" y="274650"/>
            <a:ext cx="8616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91600" y="1831450"/>
            <a:ext cx="8616800" cy="4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07433" y="6364177"/>
            <a:ext cx="7316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vi" smtClean="0"/>
              <a:pPr/>
              <a:t>‹#›</a:t>
            </a:fld>
            <a:endParaRPr lang="vi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title"/>
          </p:nvPr>
        </p:nvSpPr>
        <p:spPr>
          <a:xfrm>
            <a:off x="1191600" y="274650"/>
            <a:ext cx="8616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body" idx="1"/>
          </p:nvPr>
        </p:nvSpPr>
        <p:spPr>
          <a:xfrm>
            <a:off x="1191600" y="1831450"/>
            <a:ext cx="8616800" cy="4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sldNum" idx="12"/>
          </p:nvPr>
        </p:nvSpPr>
        <p:spPr>
          <a:xfrm>
            <a:off x="11307433" y="6364177"/>
            <a:ext cx="7316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vi" smtClean="0"/>
              <a:pPr/>
              <a:t>‹#›</a:t>
            </a:fld>
            <a:endParaRPr lang="vi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vi" b="1">
                <a:solidFill>
                  <a:schemeClr val="tx1"/>
                </a:solidFill>
              </a:rPr>
              <a:pPr/>
              <a:t>1</a:t>
            </a:fld>
            <a:endParaRPr b="1" dirty="0">
              <a:solidFill>
                <a:schemeClr val="tx1"/>
              </a:solidFill>
            </a:endParaRPr>
          </a:p>
        </p:txBody>
      </p:sp>
      <p:sp>
        <p:nvSpPr>
          <p:cNvPr id="177" name="Google Shape;177;p24"/>
          <p:cNvSpPr txBox="1">
            <a:spLocks noGrp="1"/>
          </p:cNvSpPr>
          <p:nvPr>
            <p:ph type="title"/>
          </p:nvPr>
        </p:nvSpPr>
        <p:spPr>
          <a:xfrm>
            <a:off x="2357999" y="274650"/>
            <a:ext cx="73563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dirty="0" err="1">
                <a:solidFill>
                  <a:srgbClr val="3C78D8"/>
                </a:solidFill>
              </a:rPr>
              <a:t>Mục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lục</a:t>
            </a:r>
            <a:endParaRPr b="1" dirty="0">
              <a:solidFill>
                <a:srgbClr val="3C78D8"/>
              </a:solidFill>
            </a:endParaRPr>
          </a:p>
        </p:txBody>
      </p:sp>
      <p:sp>
        <p:nvSpPr>
          <p:cNvPr id="178" name="Google Shape;178;p24"/>
          <p:cNvSpPr txBox="1">
            <a:spLocks noGrp="1"/>
          </p:cNvSpPr>
          <p:nvPr>
            <p:ph type="body" idx="1"/>
          </p:nvPr>
        </p:nvSpPr>
        <p:spPr>
          <a:xfrm>
            <a:off x="2469519" y="1417650"/>
            <a:ext cx="8083757" cy="50633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  <a:buClr>
                <a:srgbClr val="000000"/>
              </a:buClr>
              <a:buFont typeface="Raleway"/>
              <a:buChar char="▷"/>
            </a:pPr>
            <a:r>
              <a:rPr lang="vi" b="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1. </a:t>
            </a:r>
            <a:r>
              <a:rPr lang="en-US" b="1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Giới</a:t>
            </a:r>
            <a:r>
              <a:rPr lang="en-US" b="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thiệu</a:t>
            </a:r>
            <a:r>
              <a:rPr lang="en-US" b="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tổng</a:t>
            </a:r>
            <a:r>
              <a:rPr lang="en-US" b="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quan</a:t>
            </a:r>
            <a:endParaRPr lang="en-US" b="1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Font typeface="Raleway"/>
              <a:buChar char="▷"/>
            </a:pPr>
            <a:r>
              <a:rPr lang="vi" b="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2. </a:t>
            </a:r>
            <a:r>
              <a:rPr lang="en-US" b="1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Phân</a:t>
            </a:r>
            <a:r>
              <a:rPr lang="en-US" b="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tích</a:t>
            </a:r>
            <a:r>
              <a:rPr lang="en-US" b="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yêu</a:t>
            </a:r>
            <a:r>
              <a:rPr lang="en-US" b="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cầu</a:t>
            </a:r>
            <a:endParaRPr lang="en-US" b="1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Font typeface="Raleway"/>
              <a:buChar char="▷"/>
            </a:pPr>
            <a:r>
              <a:rPr lang="en-US" b="1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Thiết</a:t>
            </a:r>
            <a:r>
              <a:rPr lang="en-US" b="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kế</a:t>
            </a:r>
            <a:r>
              <a:rPr lang="en-US" b="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hệ</a:t>
            </a:r>
            <a:r>
              <a:rPr lang="en-US" b="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thống</a:t>
            </a:r>
            <a:r>
              <a:rPr lang="en-US" b="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mạng</a:t>
            </a:r>
            <a:endParaRPr b="1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>
            <a:spLocks noGrp="1"/>
          </p:cNvSpPr>
          <p:nvPr>
            <p:ph type="title"/>
          </p:nvPr>
        </p:nvSpPr>
        <p:spPr>
          <a:xfrm>
            <a:off x="1731264" y="55063"/>
            <a:ext cx="8822011" cy="8348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b="1" dirty="0" err="1">
                <a:solidFill>
                  <a:srgbClr val="3C78D8"/>
                </a:solidFill>
              </a:rPr>
              <a:t>Phân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tích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yêu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cầu</a:t>
            </a:r>
            <a:endParaRPr b="1" dirty="0">
              <a:solidFill>
                <a:srgbClr val="3C78D8"/>
              </a:solidFill>
            </a:endParaRPr>
          </a:p>
        </p:txBody>
      </p:sp>
      <p:sp>
        <p:nvSpPr>
          <p:cNvPr id="224" name="Google Shape;224;p30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vi" b="1">
                <a:solidFill>
                  <a:schemeClr val="tx1"/>
                </a:solidFill>
              </a:rPr>
              <a:pPr/>
              <a:t>10</a:t>
            </a:fld>
            <a:endParaRPr b="1" dirty="0">
              <a:solidFill>
                <a:schemeClr val="tx1"/>
              </a:solidFill>
            </a:endParaRPr>
          </a:p>
        </p:txBody>
      </p:sp>
      <p:graphicFrame>
        <p:nvGraphicFramePr>
          <p:cNvPr id="4" name="Bảng 4">
            <a:extLst>
              <a:ext uri="{FF2B5EF4-FFF2-40B4-BE49-F238E27FC236}">
                <a16:creationId xmlns:a16="http://schemas.microsoft.com/office/drawing/2014/main" id="{4AAF1584-47B2-422C-B936-E61E3A6DB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656236"/>
              </p:ext>
            </p:extLst>
          </p:nvPr>
        </p:nvGraphicFramePr>
        <p:xfrm>
          <a:off x="450288" y="1176866"/>
          <a:ext cx="11383961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805">
                  <a:extLst>
                    <a:ext uri="{9D8B030D-6E8A-4147-A177-3AD203B41FA5}">
                      <a16:colId xmlns:a16="http://schemas.microsoft.com/office/drawing/2014/main" val="752404561"/>
                    </a:ext>
                  </a:extLst>
                </a:gridCol>
                <a:gridCol w="1928359">
                  <a:extLst>
                    <a:ext uri="{9D8B030D-6E8A-4147-A177-3AD203B41FA5}">
                      <a16:colId xmlns:a16="http://schemas.microsoft.com/office/drawing/2014/main" val="211509229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3197377560"/>
                    </a:ext>
                  </a:extLst>
                </a:gridCol>
                <a:gridCol w="2750682">
                  <a:extLst>
                    <a:ext uri="{9D8B030D-6E8A-4147-A177-3AD203B41FA5}">
                      <a16:colId xmlns:a16="http://schemas.microsoft.com/office/drawing/2014/main" val="817093062"/>
                    </a:ext>
                  </a:extLst>
                </a:gridCol>
                <a:gridCol w="1364118">
                  <a:extLst>
                    <a:ext uri="{9D8B030D-6E8A-4147-A177-3AD203B41FA5}">
                      <a16:colId xmlns:a16="http://schemas.microsoft.com/office/drawing/2014/main" val="363547520"/>
                    </a:ext>
                  </a:extLst>
                </a:gridCol>
                <a:gridCol w="2114550">
                  <a:extLst>
                    <a:ext uri="{9D8B030D-6E8A-4147-A177-3AD203B41FA5}">
                      <a16:colId xmlns:a16="http://schemas.microsoft.com/office/drawing/2014/main" val="1591754434"/>
                    </a:ext>
                  </a:extLst>
                </a:gridCol>
                <a:gridCol w="1400172">
                  <a:extLst>
                    <a:ext uri="{9D8B030D-6E8A-4147-A177-3AD203B41FA5}">
                      <a16:colId xmlns:a16="http://schemas.microsoft.com/office/drawing/2014/main" val="210200808"/>
                    </a:ext>
                  </a:extLst>
                </a:gridCol>
              </a:tblGrid>
              <a:tr h="504614">
                <a:tc>
                  <a:txBody>
                    <a:bodyPr/>
                    <a:lstStyle/>
                    <a:p>
                      <a:r>
                        <a:rPr lang="en-US" dirty="0" err="1"/>
                        <a:t>Tầng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Bộ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phận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Số</a:t>
                      </a:r>
                      <a:r>
                        <a:rPr lang="en-US" dirty="0"/>
                        <a:t> l</a:t>
                      </a:r>
                      <a:r>
                        <a:rPr lang="vi-VN" dirty="0"/>
                        <a:t>ư</a:t>
                      </a:r>
                      <a:r>
                        <a:rPr lang="en-US" dirty="0" err="1"/>
                        <a:t>ợng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Ứng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dụng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Sử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dụng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thiết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Băng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thông</a:t>
                      </a:r>
                      <a:r>
                        <a:rPr lang="en-US" dirty="0"/>
                        <a:t> local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Băng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thông</a:t>
                      </a:r>
                      <a:r>
                        <a:rPr lang="en-US" dirty="0"/>
                        <a:t> internet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393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IT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Manager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Web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browser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Được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sử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dụng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laptop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truy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cập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vào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mạng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nội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bộ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công ty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dùng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username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password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Máy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tính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bàn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laptop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759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Business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Analyst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Web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browser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Được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sử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dụng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laptop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truy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cập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vào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mạng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nội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bộ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công ty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dùng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username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password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Máy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tính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bàn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laptop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76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Web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browser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Được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sử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dụng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laptop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truy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cập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vào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mạng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nội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bộ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công ty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dùng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username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password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Máy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tính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bàn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laptop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585606"/>
                  </a:ext>
                </a:extLst>
              </a:tr>
              <a:tr h="4969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Web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browser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Được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sử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dụng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laptop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truy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cập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vào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mạng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nội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bộ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công ty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dùng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username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password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Máy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tính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bàn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laptop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6GB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707788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r>
                        <a:rPr lang="en-US" dirty="0" err="1"/>
                        <a:t>Tổng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băng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cần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có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15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9085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>
            <a:spLocks noGrp="1"/>
          </p:cNvSpPr>
          <p:nvPr>
            <p:ph type="title"/>
          </p:nvPr>
        </p:nvSpPr>
        <p:spPr>
          <a:xfrm>
            <a:off x="1731264" y="55063"/>
            <a:ext cx="8822011" cy="8348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-US" b="1" dirty="0" err="1">
                <a:solidFill>
                  <a:srgbClr val="3C78D8"/>
                </a:solidFill>
              </a:rPr>
              <a:t>Phân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tích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yêu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cầu</a:t>
            </a:r>
            <a:endParaRPr b="1" dirty="0">
              <a:solidFill>
                <a:srgbClr val="3C78D8"/>
              </a:solidFill>
            </a:endParaRPr>
          </a:p>
        </p:txBody>
      </p:sp>
      <p:sp>
        <p:nvSpPr>
          <p:cNvPr id="224" name="Google Shape;224;p30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vi" b="1">
                <a:solidFill>
                  <a:schemeClr val="tx1"/>
                </a:solidFill>
              </a:rPr>
              <a:pPr/>
              <a:t>11</a:t>
            </a:fld>
            <a:endParaRPr b="1" dirty="0">
              <a:solidFill>
                <a:schemeClr val="tx1"/>
              </a:solidFill>
            </a:endParaRPr>
          </a:p>
        </p:txBody>
      </p:sp>
      <p:graphicFrame>
        <p:nvGraphicFramePr>
          <p:cNvPr id="4" name="Bảng 4">
            <a:extLst>
              <a:ext uri="{FF2B5EF4-FFF2-40B4-BE49-F238E27FC236}">
                <a16:creationId xmlns:a16="http://schemas.microsoft.com/office/drawing/2014/main" id="{4AAF1584-47B2-422C-B936-E61E3A6DB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475581"/>
              </p:ext>
            </p:extLst>
          </p:nvPr>
        </p:nvGraphicFramePr>
        <p:xfrm>
          <a:off x="450288" y="1376591"/>
          <a:ext cx="11383961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805">
                  <a:extLst>
                    <a:ext uri="{9D8B030D-6E8A-4147-A177-3AD203B41FA5}">
                      <a16:colId xmlns:a16="http://schemas.microsoft.com/office/drawing/2014/main" val="752404561"/>
                    </a:ext>
                  </a:extLst>
                </a:gridCol>
                <a:gridCol w="1928359">
                  <a:extLst>
                    <a:ext uri="{9D8B030D-6E8A-4147-A177-3AD203B41FA5}">
                      <a16:colId xmlns:a16="http://schemas.microsoft.com/office/drawing/2014/main" val="211509229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3197377560"/>
                    </a:ext>
                  </a:extLst>
                </a:gridCol>
                <a:gridCol w="2750682">
                  <a:extLst>
                    <a:ext uri="{9D8B030D-6E8A-4147-A177-3AD203B41FA5}">
                      <a16:colId xmlns:a16="http://schemas.microsoft.com/office/drawing/2014/main" val="817093062"/>
                    </a:ext>
                  </a:extLst>
                </a:gridCol>
                <a:gridCol w="1364118">
                  <a:extLst>
                    <a:ext uri="{9D8B030D-6E8A-4147-A177-3AD203B41FA5}">
                      <a16:colId xmlns:a16="http://schemas.microsoft.com/office/drawing/2014/main" val="363547520"/>
                    </a:ext>
                  </a:extLst>
                </a:gridCol>
                <a:gridCol w="2114550">
                  <a:extLst>
                    <a:ext uri="{9D8B030D-6E8A-4147-A177-3AD203B41FA5}">
                      <a16:colId xmlns:a16="http://schemas.microsoft.com/office/drawing/2014/main" val="1591754434"/>
                    </a:ext>
                  </a:extLst>
                </a:gridCol>
                <a:gridCol w="1400172">
                  <a:extLst>
                    <a:ext uri="{9D8B030D-6E8A-4147-A177-3AD203B41FA5}">
                      <a16:colId xmlns:a16="http://schemas.microsoft.com/office/drawing/2014/main" val="210200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Tầng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Bộ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phận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Số</a:t>
                      </a:r>
                      <a:r>
                        <a:rPr lang="en-US" dirty="0"/>
                        <a:t> l</a:t>
                      </a:r>
                      <a:r>
                        <a:rPr lang="vi-VN" dirty="0"/>
                        <a:t>ư</a:t>
                      </a:r>
                      <a:r>
                        <a:rPr lang="en-US" dirty="0" err="1"/>
                        <a:t>ợng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Ứng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dụng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Sử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dụng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thiết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Băng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thông</a:t>
                      </a:r>
                      <a:r>
                        <a:rPr lang="en-US" dirty="0"/>
                        <a:t> local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Băng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thông</a:t>
                      </a:r>
                      <a:r>
                        <a:rPr lang="en-US" dirty="0"/>
                        <a:t> internet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393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Dev và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Dev: 7 </a:t>
                      </a:r>
                    </a:p>
                    <a:p>
                      <a:r>
                        <a:rPr lang="en-US" dirty="0"/>
                        <a:t>Test: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Web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browser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 Không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được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sử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dụng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laptop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riêng truy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cập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vào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mạng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nội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bộ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 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Sử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dụng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Cloud, VPN,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máy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ảo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IDE,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máy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ảo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Trello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,…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Máy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tính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bà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585606"/>
                  </a:ext>
                </a:extLst>
              </a:tr>
            </a:tbl>
          </a:graphicData>
        </a:graphic>
      </p:graphicFrame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7FA40C75-85D5-4AEF-BFA8-12A890C7D6AB}"/>
              </a:ext>
            </a:extLst>
          </p:cNvPr>
          <p:cNvSpPr txBox="1"/>
          <p:nvPr/>
        </p:nvSpPr>
        <p:spPr>
          <a:xfrm>
            <a:off x="1313895" y="979349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 </a:t>
            </a:r>
            <a:r>
              <a:rPr lang="en-US" dirty="0" err="1"/>
              <a:t>nhánh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060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>
            <a:spLocks noGrp="1"/>
          </p:cNvSpPr>
          <p:nvPr>
            <p:ph type="ctrTitle"/>
          </p:nvPr>
        </p:nvSpPr>
        <p:spPr>
          <a:xfrm>
            <a:off x="2514678" y="2082844"/>
            <a:ext cx="7162395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vi" dirty="0"/>
              <a:t>3.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mạng</a:t>
            </a:r>
            <a:endParaRPr dirty="0"/>
          </a:p>
        </p:txBody>
      </p:sp>
      <p:sp>
        <p:nvSpPr>
          <p:cNvPr id="239" name="Google Shape;239;p32"/>
          <p:cNvSpPr txBox="1">
            <a:spLocks noGrp="1"/>
          </p:cNvSpPr>
          <p:nvPr>
            <p:ph type="sldNum" idx="12"/>
          </p:nvPr>
        </p:nvSpPr>
        <p:spPr>
          <a:xfrm>
            <a:off x="9923417" y="6440375"/>
            <a:ext cx="744458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vi" b="1">
                <a:solidFill>
                  <a:schemeClr val="tx1"/>
                </a:solidFill>
              </a:rPr>
              <a:pPr/>
              <a:t>12</a:t>
            </a:fld>
            <a:endParaRPr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 txBox="1">
            <a:spLocks noGrp="1"/>
          </p:cNvSpPr>
          <p:nvPr>
            <p:ph type="title"/>
          </p:nvPr>
        </p:nvSpPr>
        <p:spPr>
          <a:xfrm>
            <a:off x="1678253" y="0"/>
            <a:ext cx="6462600" cy="8000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dirty="0" err="1">
                <a:solidFill>
                  <a:srgbClr val="3C78D8"/>
                </a:solidFill>
              </a:rPr>
              <a:t>Thiết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kế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mô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hình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mạng</a:t>
            </a:r>
            <a:r>
              <a:rPr lang="en-US" b="1" dirty="0">
                <a:solidFill>
                  <a:srgbClr val="3C78D8"/>
                </a:solidFill>
              </a:rPr>
              <a:t> logic</a:t>
            </a:r>
            <a:endParaRPr b="1" dirty="0">
              <a:solidFill>
                <a:srgbClr val="3C78D8"/>
              </a:solidFill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134AE083-BE93-44BA-96BE-181687A44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3" y="2085975"/>
            <a:ext cx="975360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440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vi" b="1">
                <a:solidFill>
                  <a:schemeClr val="tx1"/>
                </a:solidFill>
              </a:rPr>
              <a:pPr/>
              <a:t>14</a:t>
            </a:fld>
            <a:endParaRPr b="1" dirty="0">
              <a:solidFill>
                <a:schemeClr val="tx1"/>
              </a:solidFill>
            </a:endParaRPr>
          </a:p>
        </p:txBody>
      </p:sp>
      <p:sp>
        <p:nvSpPr>
          <p:cNvPr id="245" name="Google Shape;245;p33"/>
          <p:cNvSpPr txBox="1">
            <a:spLocks noGrp="1"/>
          </p:cNvSpPr>
          <p:nvPr>
            <p:ph type="title"/>
          </p:nvPr>
        </p:nvSpPr>
        <p:spPr>
          <a:xfrm>
            <a:off x="1653612" y="-114199"/>
            <a:ext cx="6462600" cy="8000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dirty="0">
                <a:solidFill>
                  <a:srgbClr val="3C78D8"/>
                </a:solidFill>
              </a:rPr>
              <a:t>S</a:t>
            </a:r>
            <a:r>
              <a:rPr lang="vi-VN" b="1" dirty="0">
                <a:solidFill>
                  <a:srgbClr val="3C78D8"/>
                </a:solidFill>
              </a:rPr>
              <a:t>ơ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đồ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vật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lý</a:t>
            </a:r>
            <a:endParaRPr b="1" dirty="0">
              <a:solidFill>
                <a:srgbClr val="3C78D8"/>
              </a:solidFill>
            </a:endParaRPr>
          </a:p>
        </p:txBody>
      </p:sp>
      <p:graphicFrame>
        <p:nvGraphicFramePr>
          <p:cNvPr id="15" name="Bảng 15">
            <a:extLst>
              <a:ext uri="{FF2B5EF4-FFF2-40B4-BE49-F238E27FC236}">
                <a16:creationId xmlns:a16="http://schemas.microsoft.com/office/drawing/2014/main" id="{7B50455F-9AFE-4642-95BA-EE8E5DE69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321363"/>
              </p:ext>
            </p:extLst>
          </p:nvPr>
        </p:nvGraphicFramePr>
        <p:xfrm>
          <a:off x="1422716" y="1234016"/>
          <a:ext cx="8127999" cy="390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92678534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936114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55826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TRụ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Tầng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Thiết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bị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51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Chính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Camera, 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thiết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bị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quét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vân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tay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1 access point.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746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Camera, 1 access point,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các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Server, router, switch,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máy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tính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bàn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24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Camera, 1 access point,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máy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in,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máy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tính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bàn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725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Camera, 1 access point,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máy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tính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bàn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166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Camera, 1 access point,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máy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in,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máy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tính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bàn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846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Chi </a:t>
                      </a:r>
                      <a:r>
                        <a:rPr lang="en-US" dirty="0" err="1"/>
                        <a:t>nhánh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Camera, 1 access point,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các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Server, router, switch,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máy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tính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bàn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305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3728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>
            <a:spLocks noGrp="1"/>
          </p:cNvSpPr>
          <p:nvPr>
            <p:ph type="ctrTitle"/>
          </p:nvPr>
        </p:nvSpPr>
        <p:spPr>
          <a:xfrm>
            <a:off x="2209800" y="21111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indent="-533400"/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dirty="0"/>
          </a:p>
        </p:txBody>
      </p:sp>
      <p:sp>
        <p:nvSpPr>
          <p:cNvPr id="184" name="Google Shape;184;p25"/>
          <p:cNvSpPr txBox="1">
            <a:spLocks noGrp="1"/>
          </p:cNvSpPr>
          <p:nvPr>
            <p:ph type="sldNum" idx="12"/>
          </p:nvPr>
        </p:nvSpPr>
        <p:spPr>
          <a:xfrm>
            <a:off x="9766663" y="6440375"/>
            <a:ext cx="901212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vi" b="1">
                <a:solidFill>
                  <a:schemeClr val="tx1"/>
                </a:solidFill>
              </a:rPr>
              <a:pPr/>
              <a:t>2</a:t>
            </a:fld>
            <a:endParaRPr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>
            <a:spLocks noGrp="1"/>
          </p:cNvSpPr>
          <p:nvPr>
            <p:ph type="title"/>
          </p:nvPr>
        </p:nvSpPr>
        <p:spPr>
          <a:xfrm>
            <a:off x="2417700" y="274650"/>
            <a:ext cx="73563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b="1" dirty="0" err="1">
                <a:solidFill>
                  <a:srgbClr val="3C78D8"/>
                </a:solidFill>
              </a:rPr>
              <a:t>Mục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đích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đề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tài</a:t>
            </a:r>
            <a:endParaRPr b="1" dirty="0">
              <a:solidFill>
                <a:srgbClr val="3C78D8"/>
              </a:solidFill>
            </a:endParaRPr>
          </a:p>
        </p:txBody>
      </p:sp>
      <p:sp>
        <p:nvSpPr>
          <p:cNvPr id="190" name="Google Shape;190;p26"/>
          <p:cNvSpPr txBox="1">
            <a:spLocks noGrp="1"/>
          </p:cNvSpPr>
          <p:nvPr>
            <p:ph type="body" idx="1"/>
          </p:nvPr>
        </p:nvSpPr>
        <p:spPr>
          <a:xfrm>
            <a:off x="186281" y="1495826"/>
            <a:ext cx="11819138" cy="47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spcAft>
                <a:spcPts val="1800"/>
              </a:spcAft>
              <a:buClr>
                <a:srgbClr val="000000"/>
              </a:buClr>
              <a:buFont typeface="Raleway"/>
              <a:buChar char="▷"/>
            </a:pP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Trong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thời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đại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CNTT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ngày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nay,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các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công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ty,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doanh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nghệp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đều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sử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dụng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hệ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thống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mạng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vận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hành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và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quản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lý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nội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bộ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cũng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nh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ư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dữ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mình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</a:p>
          <a:p>
            <a:pPr algn="just">
              <a:spcAft>
                <a:spcPts val="1800"/>
              </a:spcAft>
              <a:buClr>
                <a:srgbClr val="000000"/>
              </a:buClr>
              <a:buFont typeface="Raleway"/>
              <a:buChar char="▷"/>
            </a:pP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Đặc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biệt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trong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lĩnh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vực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IT,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các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doanh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nghiệp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mong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muốn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có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một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hệ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thống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mạng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có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tính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khoa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học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và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đảm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bảo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nắm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bắt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đ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ợc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các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công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nghệ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mới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nhanh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chóng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triển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khai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và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ứng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dụng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</a:p>
          <a:p>
            <a:pPr algn="just">
              <a:spcAft>
                <a:spcPts val="1800"/>
              </a:spcAft>
              <a:buClr>
                <a:srgbClr val="000000"/>
              </a:buClr>
              <a:buFont typeface="Raleway"/>
              <a:buChar char="▷"/>
            </a:pP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Đề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tài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này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sẽ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chỉ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ra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cụ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thể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từng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b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ớc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xây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dựng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đ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ợc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hệ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thống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mạng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cho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doanh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nghiệp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mà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cụ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thể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là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cho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công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ty O-UIT</a:t>
            </a:r>
            <a:endParaRPr lang="vi-VN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1" name="Google Shape;191;p26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vi" b="1">
                <a:solidFill>
                  <a:schemeClr val="tx1"/>
                </a:solidFill>
              </a:rPr>
              <a:pPr/>
              <a:t>3</a:t>
            </a:fld>
            <a:endParaRPr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>
            <a:spLocks noGrp="1"/>
          </p:cNvSpPr>
          <p:nvPr>
            <p:ph type="title"/>
          </p:nvPr>
        </p:nvSpPr>
        <p:spPr>
          <a:xfrm>
            <a:off x="2483838" y="422736"/>
            <a:ext cx="7356300" cy="8313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dirty="0" err="1">
                <a:solidFill>
                  <a:srgbClr val="2185C5"/>
                </a:solidFill>
              </a:rPr>
              <a:t>Tổng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quan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về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công</a:t>
            </a:r>
            <a:r>
              <a:rPr lang="en-US" b="1" dirty="0">
                <a:solidFill>
                  <a:srgbClr val="2185C5"/>
                </a:solidFill>
              </a:rPr>
              <a:t> ty O-UIT</a:t>
            </a:r>
            <a:endParaRPr b="1" dirty="0">
              <a:solidFill>
                <a:srgbClr val="2185C5"/>
              </a:solidFill>
            </a:endParaRPr>
          </a:p>
        </p:txBody>
      </p:sp>
      <p:sp>
        <p:nvSpPr>
          <p:cNvPr id="197" name="Google Shape;197;p27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vi" b="1">
                <a:solidFill>
                  <a:schemeClr val="tx1"/>
                </a:solidFill>
              </a:rPr>
              <a:pPr/>
              <a:t>4</a:t>
            </a:fld>
            <a:endParaRPr b="1" dirty="0">
              <a:solidFill>
                <a:schemeClr val="tx1"/>
              </a:solidFill>
            </a:endParaRPr>
          </a:p>
        </p:txBody>
      </p:sp>
      <p:sp>
        <p:nvSpPr>
          <p:cNvPr id="198" name="Google Shape;198;p27"/>
          <p:cNvSpPr txBox="1">
            <a:spLocks noGrp="1"/>
          </p:cNvSpPr>
          <p:nvPr>
            <p:ph type="body" idx="1"/>
          </p:nvPr>
        </p:nvSpPr>
        <p:spPr>
          <a:xfrm>
            <a:off x="412637" y="1882060"/>
            <a:ext cx="7080115" cy="51339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spcBef>
                <a:spcPts val="0"/>
              </a:spcBef>
              <a:buClr>
                <a:srgbClr val="000000"/>
              </a:buClr>
              <a:buFont typeface="Raleway"/>
              <a:buChar char="▷"/>
            </a:pP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Công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ty Outsource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là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gì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?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C8805566-E9CA-4913-AD10-3489712F0501}"/>
              </a:ext>
            </a:extLst>
          </p:cNvPr>
          <p:cNvSpPr txBox="1"/>
          <p:nvPr/>
        </p:nvSpPr>
        <p:spPr>
          <a:xfrm>
            <a:off x="412637" y="2227619"/>
            <a:ext cx="6831542" cy="2612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914400" lvl="1" indent="-381000">
              <a:lnSpc>
                <a:spcPct val="150000"/>
              </a:lnSpc>
              <a:buSzPts val="2400"/>
              <a:buFont typeface="Raleway"/>
              <a:buChar char="○"/>
            </a:pPr>
            <a:r>
              <a:rPr lang="en-US" sz="2400" dirty="0" err="1">
                <a:latin typeface="Raleway"/>
                <a:sym typeface="Raleway"/>
              </a:rPr>
              <a:t>Công</a:t>
            </a:r>
            <a:r>
              <a:rPr lang="en-US" sz="2400" dirty="0">
                <a:latin typeface="Raleway"/>
                <a:sym typeface="Raleway"/>
              </a:rPr>
              <a:t> ty Outsource </a:t>
            </a:r>
            <a:r>
              <a:rPr lang="en-US" sz="2400" dirty="0" err="1">
                <a:latin typeface="Raleway"/>
                <a:sym typeface="Raleway"/>
              </a:rPr>
              <a:t>là</a:t>
            </a:r>
            <a:r>
              <a:rPr lang="en-US" sz="2400" dirty="0">
                <a:latin typeface="Raleway"/>
                <a:sym typeface="Raleway"/>
              </a:rPr>
              <a:t> </a:t>
            </a:r>
            <a:r>
              <a:rPr lang="en-US" sz="2400" dirty="0" err="1">
                <a:latin typeface="Raleway"/>
                <a:sym typeface="Raleway"/>
              </a:rPr>
              <a:t>công</a:t>
            </a:r>
            <a:r>
              <a:rPr lang="en-US" sz="2400" dirty="0">
                <a:latin typeface="Raleway"/>
                <a:sym typeface="Raleway"/>
              </a:rPr>
              <a:t> ty đ</a:t>
            </a:r>
            <a:r>
              <a:rPr lang="vi-VN" sz="2400" dirty="0">
                <a:latin typeface="Raleway"/>
                <a:sym typeface="Raleway"/>
              </a:rPr>
              <a:t>ư</a:t>
            </a:r>
            <a:r>
              <a:rPr lang="en-US" sz="2400" dirty="0" err="1">
                <a:latin typeface="Raleway"/>
                <a:sym typeface="Raleway"/>
              </a:rPr>
              <a:t>ợc</a:t>
            </a:r>
            <a:r>
              <a:rPr lang="en-US" sz="2400" dirty="0">
                <a:latin typeface="Raleway"/>
                <a:sym typeface="Raleway"/>
              </a:rPr>
              <a:t> </a:t>
            </a:r>
            <a:r>
              <a:rPr lang="en-US" sz="2400" dirty="0" err="1">
                <a:latin typeface="Raleway"/>
                <a:sym typeface="Raleway"/>
              </a:rPr>
              <a:t>thuê</a:t>
            </a:r>
            <a:r>
              <a:rPr lang="en-US" sz="2400" dirty="0">
                <a:latin typeface="Raleway"/>
                <a:sym typeface="Raleway"/>
              </a:rPr>
              <a:t> </a:t>
            </a:r>
            <a:r>
              <a:rPr lang="en-US" sz="2400" dirty="0" err="1">
                <a:latin typeface="Raleway"/>
                <a:sym typeface="Raleway"/>
              </a:rPr>
              <a:t>để</a:t>
            </a:r>
            <a:r>
              <a:rPr lang="en-US" sz="2400" dirty="0">
                <a:latin typeface="Raleway"/>
                <a:sym typeface="Raleway"/>
              </a:rPr>
              <a:t> </a:t>
            </a:r>
            <a:r>
              <a:rPr lang="en-US" sz="2400" dirty="0" err="1">
                <a:latin typeface="Raleway"/>
                <a:sym typeface="Raleway"/>
              </a:rPr>
              <a:t>làm</a:t>
            </a:r>
            <a:r>
              <a:rPr lang="en-US" sz="2400" dirty="0">
                <a:latin typeface="Raleway"/>
                <a:sym typeface="Raleway"/>
              </a:rPr>
              <a:t> </a:t>
            </a:r>
            <a:r>
              <a:rPr lang="en-US" sz="2400" dirty="0" err="1">
                <a:latin typeface="Raleway"/>
                <a:sym typeface="Raleway"/>
              </a:rPr>
              <a:t>phần</a:t>
            </a:r>
            <a:r>
              <a:rPr lang="en-US" sz="2400" dirty="0">
                <a:latin typeface="Raleway"/>
                <a:sym typeface="Raleway"/>
              </a:rPr>
              <a:t> </a:t>
            </a:r>
            <a:r>
              <a:rPr lang="en-US" sz="2400" dirty="0" err="1">
                <a:latin typeface="Raleway"/>
                <a:sym typeface="Raleway"/>
              </a:rPr>
              <a:t>mềm</a:t>
            </a:r>
            <a:r>
              <a:rPr lang="en-US" sz="2400" dirty="0">
                <a:latin typeface="Raleway"/>
                <a:sym typeface="Raleway"/>
              </a:rPr>
              <a:t> </a:t>
            </a:r>
            <a:r>
              <a:rPr lang="en-US" sz="2400" dirty="0" err="1">
                <a:latin typeface="Raleway"/>
                <a:sym typeface="Raleway"/>
              </a:rPr>
              <a:t>cho</a:t>
            </a:r>
            <a:r>
              <a:rPr lang="en-US" sz="2400" dirty="0">
                <a:latin typeface="Raleway"/>
                <a:sym typeface="Raleway"/>
              </a:rPr>
              <a:t> </a:t>
            </a:r>
            <a:r>
              <a:rPr lang="en-US" sz="2400" dirty="0" err="1">
                <a:latin typeface="Raleway"/>
                <a:sym typeface="Raleway"/>
              </a:rPr>
              <a:t>công</a:t>
            </a:r>
            <a:r>
              <a:rPr lang="en-US" sz="2400" dirty="0">
                <a:latin typeface="Raleway"/>
                <a:sym typeface="Raleway"/>
              </a:rPr>
              <a:t> ty </a:t>
            </a:r>
            <a:r>
              <a:rPr lang="en-US" sz="2400" dirty="0" err="1">
                <a:latin typeface="Raleway"/>
                <a:sym typeface="Raleway"/>
              </a:rPr>
              <a:t>khác</a:t>
            </a:r>
            <a:r>
              <a:rPr lang="en-US" sz="2400" dirty="0">
                <a:latin typeface="Raleway"/>
                <a:sym typeface="Raleway"/>
              </a:rPr>
              <a:t>. </a:t>
            </a:r>
            <a:r>
              <a:rPr lang="en-US" sz="2400" dirty="0" err="1">
                <a:latin typeface="Raleway"/>
                <a:sym typeface="Raleway"/>
              </a:rPr>
              <a:t>Họ</a:t>
            </a:r>
            <a:r>
              <a:rPr lang="en-US" sz="2400" dirty="0">
                <a:latin typeface="Raleway"/>
                <a:sym typeface="Raleway"/>
              </a:rPr>
              <a:t> </a:t>
            </a:r>
            <a:r>
              <a:rPr lang="en-US" sz="2400" dirty="0" err="1">
                <a:latin typeface="Raleway"/>
                <a:sym typeface="Raleway"/>
              </a:rPr>
              <a:t>không</a:t>
            </a:r>
            <a:r>
              <a:rPr lang="en-US" sz="2400" dirty="0">
                <a:latin typeface="Raleway"/>
                <a:sym typeface="Raleway"/>
              </a:rPr>
              <a:t> </a:t>
            </a:r>
            <a:r>
              <a:rPr lang="en-US" sz="2400" dirty="0" err="1">
                <a:latin typeface="Raleway"/>
                <a:sym typeface="Raleway"/>
              </a:rPr>
              <a:t>sở</a:t>
            </a:r>
            <a:r>
              <a:rPr lang="en-US" sz="2400" dirty="0">
                <a:latin typeface="Raleway"/>
                <a:sym typeface="Raleway"/>
              </a:rPr>
              <a:t> </a:t>
            </a:r>
            <a:r>
              <a:rPr lang="en-US" sz="2400" dirty="0" err="1">
                <a:latin typeface="Raleway"/>
                <a:sym typeface="Raleway"/>
              </a:rPr>
              <a:t>hữu</a:t>
            </a:r>
            <a:r>
              <a:rPr lang="en-US" sz="2400" dirty="0">
                <a:latin typeface="Raleway"/>
                <a:sym typeface="Raleway"/>
              </a:rPr>
              <a:t>, </a:t>
            </a:r>
            <a:r>
              <a:rPr lang="en-US" sz="2400" dirty="0" err="1">
                <a:latin typeface="Raleway"/>
                <a:sym typeface="Raleway"/>
              </a:rPr>
              <a:t>quảng</a:t>
            </a:r>
            <a:r>
              <a:rPr lang="en-US" sz="2400" dirty="0">
                <a:latin typeface="Raleway"/>
                <a:sym typeface="Raleway"/>
              </a:rPr>
              <a:t> </a:t>
            </a:r>
            <a:r>
              <a:rPr lang="en-US" sz="2400" dirty="0" err="1">
                <a:latin typeface="Raleway"/>
                <a:sym typeface="Raleway"/>
              </a:rPr>
              <a:t>bá</a:t>
            </a:r>
            <a:r>
              <a:rPr lang="en-US" sz="2400" dirty="0">
                <a:latin typeface="Raleway"/>
                <a:sym typeface="Raleway"/>
              </a:rPr>
              <a:t> hay </a:t>
            </a:r>
            <a:r>
              <a:rPr lang="en-US" sz="2400" dirty="0" err="1">
                <a:latin typeface="Raleway"/>
                <a:sym typeface="Raleway"/>
              </a:rPr>
              <a:t>bán</a:t>
            </a:r>
            <a:r>
              <a:rPr lang="en-US" sz="2400" dirty="0">
                <a:latin typeface="Raleway"/>
                <a:sym typeface="Raleway"/>
              </a:rPr>
              <a:t> </a:t>
            </a:r>
            <a:r>
              <a:rPr lang="en-US" sz="2400" dirty="0" err="1">
                <a:latin typeface="Raleway"/>
                <a:sym typeface="Raleway"/>
              </a:rPr>
              <a:t>sản</a:t>
            </a:r>
            <a:r>
              <a:rPr lang="en-US" sz="2400" dirty="0">
                <a:latin typeface="Raleway"/>
                <a:sym typeface="Raleway"/>
              </a:rPr>
              <a:t> </a:t>
            </a:r>
            <a:r>
              <a:rPr lang="en-US" sz="2400" dirty="0" err="1">
                <a:latin typeface="Raleway"/>
                <a:sym typeface="Raleway"/>
              </a:rPr>
              <a:t>phẩm</a:t>
            </a:r>
            <a:r>
              <a:rPr lang="en-US" sz="2400" dirty="0">
                <a:latin typeface="Raleway"/>
                <a:sym typeface="Raleway"/>
              </a:rPr>
              <a:t> </a:t>
            </a:r>
            <a:r>
              <a:rPr lang="en-US" sz="2400" dirty="0" err="1">
                <a:latin typeface="Raleway"/>
                <a:sym typeface="Raleway"/>
              </a:rPr>
              <a:t>họ</a:t>
            </a:r>
            <a:r>
              <a:rPr lang="en-US" sz="2400" dirty="0">
                <a:latin typeface="Raleway"/>
                <a:sym typeface="Raleway"/>
              </a:rPr>
              <a:t> </a:t>
            </a:r>
            <a:r>
              <a:rPr lang="en-US" sz="2400" dirty="0" err="1">
                <a:latin typeface="Raleway"/>
                <a:sym typeface="Raleway"/>
              </a:rPr>
              <a:t>làm</a:t>
            </a:r>
            <a:r>
              <a:rPr lang="en-US" sz="2400" dirty="0">
                <a:latin typeface="Raleway"/>
                <a:sym typeface="Raleway"/>
              </a:rPr>
              <a:t> ra.</a:t>
            </a:r>
          </a:p>
        </p:txBody>
      </p:sp>
      <p:pic>
        <p:nvPicPr>
          <p:cNvPr id="10" name="Picture 2" descr="Outsource là gì? Lợi ích của việc sử dụng Outsource là gì?">
            <a:extLst>
              <a:ext uri="{FF2B5EF4-FFF2-40B4-BE49-F238E27FC236}">
                <a16:creationId xmlns:a16="http://schemas.microsoft.com/office/drawing/2014/main" id="{77587214-59B7-44A2-8DA0-2F484FE69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05" y="2227619"/>
            <a:ext cx="4268865" cy="240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>
            <a:spLocks noGrp="1"/>
          </p:cNvSpPr>
          <p:nvPr>
            <p:ph type="title"/>
          </p:nvPr>
        </p:nvSpPr>
        <p:spPr>
          <a:xfrm>
            <a:off x="2483838" y="422736"/>
            <a:ext cx="7356300" cy="8313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dirty="0" err="1">
                <a:solidFill>
                  <a:srgbClr val="2185C5"/>
                </a:solidFill>
              </a:rPr>
              <a:t>Tổng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quan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về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công</a:t>
            </a:r>
            <a:r>
              <a:rPr lang="en-US" b="1" dirty="0">
                <a:solidFill>
                  <a:srgbClr val="2185C5"/>
                </a:solidFill>
              </a:rPr>
              <a:t> ty O-UIT</a:t>
            </a:r>
            <a:endParaRPr b="1" dirty="0">
              <a:solidFill>
                <a:srgbClr val="2185C5"/>
              </a:solidFill>
            </a:endParaRPr>
          </a:p>
        </p:txBody>
      </p:sp>
      <p:sp>
        <p:nvSpPr>
          <p:cNvPr id="197" name="Google Shape;197;p27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vi" b="1">
                <a:solidFill>
                  <a:schemeClr val="tx1"/>
                </a:solidFill>
              </a:rPr>
              <a:pPr/>
              <a:t>5</a:t>
            </a:fld>
            <a:endParaRPr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Google Shape;198;p2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1976" y="1230197"/>
                <a:ext cx="8492776" cy="513398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just">
                  <a:spcBef>
                    <a:spcPts val="0"/>
                  </a:spcBef>
                  <a:buClr>
                    <a:srgbClr val="000000"/>
                  </a:buClr>
                  <a:buFont typeface="Raleway"/>
                  <a:buChar char="▷"/>
                </a:pP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Công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ty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có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2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trụ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sở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:</a:t>
                </a:r>
              </a:p>
              <a:p>
                <a:pPr lvl="1" algn="just">
                  <a:buClr>
                    <a:srgbClr val="000000"/>
                  </a:buClr>
                  <a:buFont typeface="Courier New" panose="02070309020205020404" pitchFamily="49" charset="0"/>
                  <a:buChar char="o"/>
                </a:pPr>
                <a:r>
                  <a:rPr lang="en-US" b="1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Trụ </a:t>
                </a:r>
                <a:r>
                  <a:rPr lang="en-US" b="1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sở</a:t>
                </a:r>
                <a:r>
                  <a:rPr lang="en-US" b="1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b="1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chính</a:t>
                </a:r>
                <a:r>
                  <a:rPr lang="en-US" b="1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ở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Thủ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Đức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là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tòa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nhà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có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diện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tích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khoảng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65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Raleway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Raleway"/>
                          </a:rPr>
                          <m:t>𝑚</m:t>
                        </m:r>
                      </m:e>
                      <m:sup>
                        <m:r>
                          <a:rPr lang="en-US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Raleway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,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có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5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tầng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cho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các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project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thuộc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thị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trường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nước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ngoài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bao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gồm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các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bộ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phận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:</a:t>
                </a:r>
              </a:p>
              <a:p>
                <a:pPr lvl="2" algn="just"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Sảnh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cho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khách</a:t>
                </a:r>
                <a:endParaRPr lang="en-US" dirty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  <a:p>
                <a:pPr lvl="2" algn="just"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Data Center</a:t>
                </a:r>
              </a:p>
              <a:p>
                <a:pPr lvl="2" algn="just"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Các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văn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phòng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cho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CEO, HR, Project Manager, Technical Manager, Business Analyst, IT manager,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các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nhóm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Developer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và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Tester</a:t>
                </a:r>
              </a:p>
              <a:p>
                <a:pPr lvl="1" algn="just">
                  <a:buClr>
                    <a:srgbClr val="000000"/>
                  </a:buClr>
                  <a:buFont typeface="Courier New" panose="02070309020205020404" pitchFamily="49" charset="0"/>
                  <a:buChar char="o"/>
                </a:pPr>
                <a:r>
                  <a:rPr lang="en-US" b="1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Chi </a:t>
                </a:r>
                <a:r>
                  <a:rPr lang="en-US" b="1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nhánh</a:t>
                </a:r>
                <a:r>
                  <a:rPr lang="en-US" b="1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ở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Quận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3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chỉ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có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1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tầng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trệt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có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diện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tích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khoảng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35</a:t>
                </a:r>
                <a:r>
                  <a:rPr lang="en-US" dirty="0">
                    <a:solidFill>
                      <a:srgbClr val="000000"/>
                    </a:solidFill>
                    <a:sym typeface="Raleway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Raleway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Raleway"/>
                          </a:rPr>
                          <m:t>𝑚</m:t>
                        </m:r>
                      </m:e>
                      <m:sup>
                        <m:r>
                          <a:rPr lang="en-US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Raleway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cho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Dev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và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Test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cho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các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project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thuộc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thị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tr</a:t>
                </a:r>
                <a:r>
                  <a:rPr lang="vi-VN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ư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ờng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trong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n</a:t>
                </a:r>
                <a:r>
                  <a:rPr lang="vi-VN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ư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ớc</a:t>
                </a:r>
                <a:endParaRPr lang="en-US" dirty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  <a:p>
                <a:pPr algn="just">
                  <a:spcBef>
                    <a:spcPts val="0"/>
                  </a:spcBef>
                  <a:buClr>
                    <a:srgbClr val="000000"/>
                  </a:buClr>
                  <a:buFont typeface="Raleway"/>
                  <a:buChar char="▷"/>
                </a:pP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Khoảng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cách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giữa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2 chi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nhánh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khoảng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15km (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tính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theo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đ</a:t>
                </a:r>
                <a:r>
                  <a:rPr lang="vi-VN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ư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ờng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chim</a:t>
                </a:r>
                <a:r>
                  <a:rPr lang="en-US" dirty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bay)</a:t>
                </a:r>
              </a:p>
            </p:txBody>
          </p:sp>
        </mc:Choice>
        <mc:Fallback>
          <p:sp>
            <p:nvSpPr>
              <p:cNvPr id="198" name="Google Shape;198;p2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1976" y="1230197"/>
                <a:ext cx="8492776" cy="5133980"/>
              </a:xfrm>
              <a:prstGeom prst="rect">
                <a:avLst/>
              </a:prstGeom>
              <a:blipFill>
                <a:blip r:embed="rId3"/>
                <a:stretch>
                  <a:fillRect l="-1220" t="-713" r="-1651" b="-1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Khám phá Top 10 tòa nhà đẹp nhất TPHCM">
            <a:extLst>
              <a:ext uri="{FF2B5EF4-FFF2-40B4-BE49-F238E27FC236}">
                <a16:creationId xmlns:a16="http://schemas.microsoft.com/office/drawing/2014/main" id="{BD586140-36FD-4C1D-A0AC-507437BF3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413" y="0"/>
            <a:ext cx="3286587" cy="636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707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>
            <a:spLocks noGrp="1"/>
          </p:cNvSpPr>
          <p:nvPr>
            <p:ph type="title"/>
          </p:nvPr>
        </p:nvSpPr>
        <p:spPr>
          <a:xfrm>
            <a:off x="2483838" y="422736"/>
            <a:ext cx="7356300" cy="8313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dirty="0" err="1">
                <a:solidFill>
                  <a:srgbClr val="2185C5"/>
                </a:solidFill>
              </a:rPr>
              <a:t>Tổng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quan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về</a:t>
            </a:r>
            <a:r>
              <a:rPr lang="en-US" b="1" dirty="0">
                <a:solidFill>
                  <a:srgbClr val="2185C5"/>
                </a:solidFill>
              </a:rPr>
              <a:t> </a:t>
            </a:r>
            <a:r>
              <a:rPr lang="en-US" b="1" dirty="0" err="1">
                <a:solidFill>
                  <a:srgbClr val="2185C5"/>
                </a:solidFill>
              </a:rPr>
              <a:t>công</a:t>
            </a:r>
            <a:r>
              <a:rPr lang="en-US" b="1" dirty="0">
                <a:solidFill>
                  <a:srgbClr val="2185C5"/>
                </a:solidFill>
              </a:rPr>
              <a:t> ty O-UIT</a:t>
            </a:r>
            <a:endParaRPr b="1" dirty="0">
              <a:solidFill>
                <a:srgbClr val="2185C5"/>
              </a:solidFill>
            </a:endParaRPr>
          </a:p>
        </p:txBody>
      </p:sp>
      <p:sp>
        <p:nvSpPr>
          <p:cNvPr id="197" name="Google Shape;197;p27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vi" b="1">
                <a:solidFill>
                  <a:schemeClr val="tx1"/>
                </a:solidFill>
              </a:rPr>
              <a:pPr/>
              <a:t>6</a:t>
            </a:fld>
            <a:endParaRPr b="1" dirty="0">
              <a:solidFill>
                <a:schemeClr val="tx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1553FBC-251E-44C9-BBBE-575334EF4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54093"/>
            <a:ext cx="9753600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896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>
            <a:spLocks noGrp="1"/>
          </p:cNvSpPr>
          <p:nvPr>
            <p:ph type="ctrTitle"/>
          </p:nvPr>
        </p:nvSpPr>
        <p:spPr>
          <a:xfrm>
            <a:off x="2209800" y="21111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vi" dirty="0"/>
              <a:t>2.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dirty="0"/>
          </a:p>
        </p:txBody>
      </p:sp>
      <p:sp>
        <p:nvSpPr>
          <p:cNvPr id="204" name="Google Shape;204;p28"/>
          <p:cNvSpPr txBox="1">
            <a:spLocks noGrp="1"/>
          </p:cNvSpPr>
          <p:nvPr>
            <p:ph type="sldNum" idx="12"/>
          </p:nvPr>
        </p:nvSpPr>
        <p:spPr>
          <a:xfrm>
            <a:off x="9982200" y="6440375"/>
            <a:ext cx="685675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vi" b="1">
                <a:solidFill>
                  <a:schemeClr val="tx1"/>
                </a:solidFill>
              </a:rPr>
              <a:pPr/>
              <a:t>7</a:t>
            </a:fld>
            <a:endParaRPr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>
            <a:spLocks noGrp="1"/>
          </p:cNvSpPr>
          <p:nvPr>
            <p:ph type="title"/>
          </p:nvPr>
        </p:nvSpPr>
        <p:spPr>
          <a:xfrm>
            <a:off x="2197050" y="55063"/>
            <a:ext cx="7797900" cy="8348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b="1" dirty="0" err="1">
                <a:solidFill>
                  <a:srgbClr val="3C78D8"/>
                </a:solidFill>
              </a:rPr>
              <a:t>Yêu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cầu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của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công</a:t>
            </a:r>
            <a:r>
              <a:rPr lang="en-US" b="1" dirty="0">
                <a:solidFill>
                  <a:srgbClr val="3C78D8"/>
                </a:solidFill>
              </a:rPr>
              <a:t> ty O-UIT</a:t>
            </a:r>
            <a:endParaRPr b="1" dirty="0">
              <a:solidFill>
                <a:srgbClr val="3C78D8"/>
              </a:solidFill>
            </a:endParaRPr>
          </a:p>
        </p:txBody>
      </p:sp>
      <p:sp>
        <p:nvSpPr>
          <p:cNvPr id="223" name="Google Shape;223;p30"/>
          <p:cNvSpPr txBox="1">
            <a:spLocks noGrp="1"/>
          </p:cNvSpPr>
          <p:nvPr>
            <p:ph type="body" idx="1"/>
          </p:nvPr>
        </p:nvSpPr>
        <p:spPr>
          <a:xfrm>
            <a:off x="0" y="791607"/>
            <a:ext cx="9286042" cy="54742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spcAft>
                <a:spcPts val="600"/>
              </a:spcAft>
              <a:buClr>
                <a:srgbClr val="000000"/>
              </a:buClr>
              <a:buFont typeface="Raleway"/>
              <a:buChar char="▷"/>
            </a:pP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Xây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dựng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hệ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thống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mạng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hoàn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toàn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mới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số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l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ợng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nhân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viên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nhỏ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h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ơ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 200 ng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ời</a:t>
            </a:r>
            <a:endParaRPr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Raleway"/>
              <a:buChar char="▷"/>
            </a:pP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Không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yêu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cầu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tính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d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ư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thừa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nh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ư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ng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vẫn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có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khả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năng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mở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rộng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mạng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sau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này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Raleway"/>
              <a:buChar char="▷"/>
            </a:pP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Có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hệ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thống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camera,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quét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vân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tay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chấm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công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Raleway"/>
              <a:buChar char="▷"/>
            </a:pP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Có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sử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dụng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máy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in, photo copy.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Raleway"/>
              <a:buChar char="▷"/>
            </a:pP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Có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đ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ờng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mạng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ra internet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riêng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Raleway"/>
              <a:buChar char="▷"/>
            </a:pP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Chỉ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có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CEO, HR,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các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Manager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mới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đ</a:t>
            </a:r>
            <a:r>
              <a:rPr lang="vi-V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ợc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sử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dụng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máy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tính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riêng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truy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cập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vào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mạng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nội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bộ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công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ty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Raleway"/>
              <a:buChar char="▷"/>
            </a:pP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Sử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dụng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VPN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nhân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viên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ở chi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nhánh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có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thể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truy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cập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và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dữ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từ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server.</a:t>
            </a:r>
            <a:endParaRPr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indent="0">
              <a:buNone/>
            </a:pP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30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vi" b="1">
                <a:solidFill>
                  <a:schemeClr val="tx1"/>
                </a:solidFill>
              </a:rPr>
              <a:pPr/>
              <a:t>8</a:t>
            </a:fld>
            <a:endParaRPr b="1" dirty="0">
              <a:solidFill>
                <a:schemeClr val="tx1"/>
              </a:solidFill>
            </a:endParaRPr>
          </a:p>
        </p:txBody>
      </p:sp>
      <p:pic>
        <p:nvPicPr>
          <p:cNvPr id="4098" name="Picture 2" descr="Mục đích, yêu cầu của các hoạt động văn hóa trong cơ sở giáo dục">
            <a:extLst>
              <a:ext uri="{FF2B5EF4-FFF2-40B4-BE49-F238E27FC236}">
                <a16:creationId xmlns:a16="http://schemas.microsoft.com/office/drawing/2014/main" id="{3935A84E-882F-4F1F-86AD-6F08D7D95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7165" y="3428999"/>
            <a:ext cx="2836899" cy="283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>
            <a:spLocks noGrp="1"/>
          </p:cNvSpPr>
          <p:nvPr>
            <p:ph type="title"/>
          </p:nvPr>
        </p:nvSpPr>
        <p:spPr>
          <a:xfrm>
            <a:off x="1731264" y="55063"/>
            <a:ext cx="8822011" cy="8348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-US" b="1" dirty="0" err="1">
                <a:solidFill>
                  <a:srgbClr val="3C78D8"/>
                </a:solidFill>
              </a:rPr>
              <a:t>Phân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tích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yêu</a:t>
            </a:r>
            <a:r>
              <a:rPr lang="en-US" b="1" dirty="0">
                <a:solidFill>
                  <a:srgbClr val="3C78D8"/>
                </a:solidFill>
              </a:rPr>
              <a:t> </a:t>
            </a:r>
            <a:r>
              <a:rPr lang="en-US" b="1" dirty="0" err="1">
                <a:solidFill>
                  <a:srgbClr val="3C78D8"/>
                </a:solidFill>
              </a:rPr>
              <a:t>cầu</a:t>
            </a:r>
            <a:endParaRPr b="1" dirty="0">
              <a:solidFill>
                <a:srgbClr val="3C78D8"/>
              </a:solidFill>
            </a:endParaRPr>
          </a:p>
        </p:txBody>
      </p:sp>
      <p:sp>
        <p:nvSpPr>
          <p:cNvPr id="224" name="Google Shape;224;p30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vi" b="1">
                <a:solidFill>
                  <a:schemeClr val="tx1"/>
                </a:solidFill>
              </a:rPr>
              <a:pPr/>
              <a:t>9</a:t>
            </a:fld>
            <a:endParaRPr b="1" dirty="0">
              <a:solidFill>
                <a:schemeClr val="tx1"/>
              </a:solidFill>
            </a:endParaRPr>
          </a:p>
        </p:txBody>
      </p:sp>
      <p:graphicFrame>
        <p:nvGraphicFramePr>
          <p:cNvPr id="4" name="Bảng 4">
            <a:extLst>
              <a:ext uri="{FF2B5EF4-FFF2-40B4-BE49-F238E27FC236}">
                <a16:creationId xmlns:a16="http://schemas.microsoft.com/office/drawing/2014/main" id="{4AAF1584-47B2-422C-B936-E61E3A6DB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494207"/>
              </p:ext>
            </p:extLst>
          </p:nvPr>
        </p:nvGraphicFramePr>
        <p:xfrm>
          <a:off x="450288" y="1376591"/>
          <a:ext cx="11383961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805">
                  <a:extLst>
                    <a:ext uri="{9D8B030D-6E8A-4147-A177-3AD203B41FA5}">
                      <a16:colId xmlns:a16="http://schemas.microsoft.com/office/drawing/2014/main" val="752404561"/>
                    </a:ext>
                  </a:extLst>
                </a:gridCol>
                <a:gridCol w="1928359">
                  <a:extLst>
                    <a:ext uri="{9D8B030D-6E8A-4147-A177-3AD203B41FA5}">
                      <a16:colId xmlns:a16="http://schemas.microsoft.com/office/drawing/2014/main" val="211509229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3197377560"/>
                    </a:ext>
                  </a:extLst>
                </a:gridCol>
                <a:gridCol w="2750682">
                  <a:extLst>
                    <a:ext uri="{9D8B030D-6E8A-4147-A177-3AD203B41FA5}">
                      <a16:colId xmlns:a16="http://schemas.microsoft.com/office/drawing/2014/main" val="817093062"/>
                    </a:ext>
                  </a:extLst>
                </a:gridCol>
                <a:gridCol w="1364118">
                  <a:extLst>
                    <a:ext uri="{9D8B030D-6E8A-4147-A177-3AD203B41FA5}">
                      <a16:colId xmlns:a16="http://schemas.microsoft.com/office/drawing/2014/main" val="363547520"/>
                    </a:ext>
                  </a:extLst>
                </a:gridCol>
                <a:gridCol w="2114550">
                  <a:extLst>
                    <a:ext uri="{9D8B030D-6E8A-4147-A177-3AD203B41FA5}">
                      <a16:colId xmlns:a16="http://schemas.microsoft.com/office/drawing/2014/main" val="1591754434"/>
                    </a:ext>
                  </a:extLst>
                </a:gridCol>
                <a:gridCol w="1400172">
                  <a:extLst>
                    <a:ext uri="{9D8B030D-6E8A-4147-A177-3AD203B41FA5}">
                      <a16:colId xmlns:a16="http://schemas.microsoft.com/office/drawing/2014/main" val="210200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Tầng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Bộ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phận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Số</a:t>
                      </a:r>
                      <a:r>
                        <a:rPr lang="en-US" dirty="0"/>
                        <a:t> l</a:t>
                      </a:r>
                      <a:r>
                        <a:rPr lang="vi-VN" dirty="0"/>
                        <a:t>ư</a:t>
                      </a:r>
                      <a:r>
                        <a:rPr lang="en-US" dirty="0" err="1"/>
                        <a:t>ợng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Ứng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dụng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Sử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dụng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thiết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Băng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thông</a:t>
                      </a:r>
                      <a:r>
                        <a:rPr lang="en-US" dirty="0"/>
                        <a:t> local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Băng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thông</a:t>
                      </a:r>
                      <a:r>
                        <a:rPr lang="en-US" dirty="0"/>
                        <a:t> internet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393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Khách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hàng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Truy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cập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vào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mạng</a:t>
                      </a:r>
                      <a:r>
                        <a:rPr lang="en-US" dirty="0"/>
                        <a:t> internet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Điện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thoại</a:t>
                      </a:r>
                      <a:r>
                        <a:rPr lang="en-US" dirty="0"/>
                        <a:t>, Laptop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2.25MB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76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Dev và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Dev: 15 </a:t>
                      </a:r>
                    </a:p>
                    <a:p>
                      <a:r>
                        <a:rPr lang="en-US" dirty="0"/>
                        <a:t>Test: 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Web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browser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 Không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được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sử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dụng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laptop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riêng truy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cập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vào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mạng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nội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bộ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 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Sử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dụng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Cloud,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máy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ảo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IDE,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máy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ảo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Trello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,…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Máy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tính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bà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585606"/>
                  </a:ext>
                </a:extLst>
              </a:tr>
              <a:tr h="4969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Center (Web Server, DNS Server, Radius Server)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 err="1"/>
                        <a:t>Đáp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ứng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đủ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năng</a:t>
                      </a:r>
                      <a:r>
                        <a:rPr lang="en-US" dirty="0"/>
                        <a:t> request </a:t>
                      </a:r>
                      <a:r>
                        <a:rPr lang="en-US" dirty="0" err="1"/>
                        <a:t>cho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các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máy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trong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mạng</a:t>
                      </a:r>
                      <a:r>
                        <a:rPr lang="en-US" dirty="0"/>
                        <a:t>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- Web Server :10GB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- DNS Server: 1GB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- Radius Server: 10MB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70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Project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Manager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Web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browser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Được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sử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dụng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laptop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truy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cập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vào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mạng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nội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bộ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công ty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dùng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username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password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Máy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tính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bàn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laptop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078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Technical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Manager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Web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browser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Được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sử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dụng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laptop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truy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cập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vào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mạng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nội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bộ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công ty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dùng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username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password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Máy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tính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bàn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vi-V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laptop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15245"/>
                  </a:ext>
                </a:extLst>
              </a:tr>
            </a:tbl>
          </a:graphicData>
        </a:graphic>
      </p:graphicFrame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7FA40C75-85D5-4AEF-BFA8-12A890C7D6AB}"/>
              </a:ext>
            </a:extLst>
          </p:cNvPr>
          <p:cNvSpPr txBox="1"/>
          <p:nvPr/>
        </p:nvSpPr>
        <p:spPr>
          <a:xfrm>
            <a:off x="1313895" y="979349"/>
            <a:ext cx="1196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Trụ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097734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DBBD028979F23A4AB80691F94D9D73CC" ma:contentTypeVersion="2" ma:contentTypeDescription="Tạo tài liệu mới." ma:contentTypeScope="" ma:versionID="681311c84a9fa8b8a41ec8f207a7e4f7">
  <xsd:schema xmlns:xsd="http://www.w3.org/2001/XMLSchema" xmlns:xs="http://www.w3.org/2001/XMLSchema" xmlns:p="http://schemas.microsoft.com/office/2006/metadata/properties" xmlns:ns2="5acdcaea-7b4a-472d-859c-23965d3fafbb" targetNamespace="http://schemas.microsoft.com/office/2006/metadata/properties" ma:root="true" ma:fieldsID="91898d0898f853a852de0ad9b4c1082c" ns2:_="">
    <xsd:import namespace="5acdcaea-7b4a-472d-859c-23965d3fafb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cdcaea-7b4a-472d-859c-23965d3faf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3968F6-34E6-4D55-9629-87B52D34C2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cdcaea-7b4a-472d-859c-23965d3faf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57F8BF-B12E-4763-83D7-870184CB5796}">
  <ds:schemaRefs>
    <ds:schemaRef ds:uri="http://purl.org/dc/terms/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C3B2B7E-C144-4759-9A3A-2D5BB3A126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982</Words>
  <Application>Microsoft Office PowerPoint</Application>
  <PresentationFormat>Màn hình rộng</PresentationFormat>
  <Paragraphs>162</Paragraphs>
  <Slides>14</Slides>
  <Notes>14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2</vt:i4>
      </vt:variant>
      <vt:variant>
        <vt:lpstr>Tiêu đề Bản chiếu</vt:lpstr>
      </vt:variant>
      <vt:variant>
        <vt:i4>14</vt:i4>
      </vt:variant>
    </vt:vector>
  </HeadingPairs>
  <TitlesOfParts>
    <vt:vector size="22" baseType="lpstr">
      <vt:lpstr>Courier New</vt:lpstr>
      <vt:lpstr>Arial</vt:lpstr>
      <vt:lpstr>Raleway</vt:lpstr>
      <vt:lpstr>Cambria Math</vt:lpstr>
      <vt:lpstr>Times New Roman</vt:lpstr>
      <vt:lpstr>Lato</vt:lpstr>
      <vt:lpstr>Antonio template</vt:lpstr>
      <vt:lpstr>Antonio template</vt:lpstr>
      <vt:lpstr>Mục lục</vt:lpstr>
      <vt:lpstr>Giới thiệu tổng quan</vt:lpstr>
      <vt:lpstr>Mục đích đề tài</vt:lpstr>
      <vt:lpstr>Tổng quan về công ty O-UIT</vt:lpstr>
      <vt:lpstr>Tổng quan về công ty O-UIT</vt:lpstr>
      <vt:lpstr>Tổng quan về công ty O-UIT</vt:lpstr>
      <vt:lpstr>2. Phân tích yêu cầu</vt:lpstr>
      <vt:lpstr>Yêu cầu của công ty O-UIT</vt:lpstr>
      <vt:lpstr>Phân tích yêu cầu</vt:lpstr>
      <vt:lpstr>Phân tích yêu cầu</vt:lpstr>
      <vt:lpstr>Phân tích yêu cầu</vt:lpstr>
      <vt:lpstr>3. Thiết kế hệ thống mạng</vt:lpstr>
      <vt:lpstr>Thiết kế mô hình mạng logic</vt:lpstr>
      <vt:lpstr>Sơ đồ vật lý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cp:lastModifiedBy>Lê Thị Hồng Ngọc</cp:lastModifiedBy>
  <cp:revision>95</cp:revision>
  <dcterms:modified xsi:type="dcterms:W3CDTF">2020-11-29T08:37:00Z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0x010100DBBD028979F23A4AB80691F94D9D73CC</vt:lpwstr>
  </property>
</Properties>
</file>