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4"/>
    <p:sldMasterId id="2147483669" r:id="rId5"/>
  </p:sldMasterIdLst>
  <p:notesMasterIdLst>
    <p:notesMasterId r:id="rId23"/>
  </p:notesMasterIdLst>
  <p:sldIdLst>
    <p:sldId id="304" r:id="rId6"/>
    <p:sldId id="365" r:id="rId7"/>
    <p:sldId id="260" r:id="rId8"/>
    <p:sldId id="375" r:id="rId9"/>
    <p:sldId id="372" r:id="rId10"/>
    <p:sldId id="284" r:id="rId11"/>
    <p:sldId id="258" r:id="rId12"/>
    <p:sldId id="353" r:id="rId13"/>
    <p:sldId id="366" r:id="rId14"/>
    <p:sldId id="367" r:id="rId15"/>
    <p:sldId id="368" r:id="rId16"/>
    <p:sldId id="369" r:id="rId17"/>
    <p:sldId id="370" r:id="rId18"/>
    <p:sldId id="371" r:id="rId19"/>
    <p:sldId id="373" r:id="rId20"/>
    <p:sldId id="374" r:id="rId21"/>
    <p:sldId id="303" r:id="rId22"/>
  </p:sldIdLst>
  <p:sldSz cx="12192000" cy="6858000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Thị Hồng Ngọc" initials="LTHN" lastIdx="2" clrIdx="0">
    <p:extLst>
      <p:ext uri="{19B8F6BF-5375-455C-9EA6-DF929625EA0E}">
        <p15:presenceInfo xmlns:p15="http://schemas.microsoft.com/office/powerpoint/2012/main" userId="Lê Thị Hồng Ngọ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e3ad2f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e3ad2f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72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78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2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59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578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910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5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e3ad2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e3ad2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23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0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e3ad2f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e3ad2f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14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35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43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3" name="Google Shape;123;p1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" name="Google Shape;124;p1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5" name="Google Shape;125;p1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3" name="Google Shape;133;p18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4" name="Google Shape;134;p18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5" name="Google Shape;135;p18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0" name="Google Shape;140;p1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1" name="Google Shape;141;p1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2" name="Google Shape;142;p1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7" name="Google Shape;147;p20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148;p20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9" name="Google Shape;149;p20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3" name="Google Shape;153;p21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4" name="Google Shape;154;p21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155;p21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9" name="Google Shape;159;p22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0" name="Google Shape;160;p22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1" name="Google Shape;161;p22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" name="Google Shape;44;p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" name="Google Shape;54;p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" name="Google Shape;56;p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8" name="Google Shape;68;p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9" name="Google Shape;69;p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" name="Google Shape;70;p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2"/>
            <a:ext cx="8574623" cy="2616199"/>
          </a:xfrm>
        </p:spPr>
        <p:txBody>
          <a:bodyPr anchor="b">
            <a:normAutofit/>
          </a:bodyPr>
          <a:lstStyle>
            <a:lvl1pPr algn="r">
              <a:defRPr sz="4499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9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4">
                <a:solidFill>
                  <a:schemeClr val="tx1"/>
                </a:solidFill>
              </a:defRPr>
            </a:lvl1pPr>
            <a:lvl2pPr marL="342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9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9A41-926D-4618-AA19-80CDE993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961900" y="3785246"/>
            <a:ext cx="6955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917661" y="3377550"/>
            <a:ext cx="962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1" name="Google Shape;91;p13"/>
          <p:cNvSpPr/>
          <p:nvPr/>
        </p:nvSpPr>
        <p:spPr>
          <a:xfrm>
            <a:off x="8879815" y="3377550"/>
            <a:ext cx="962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2" name="Google Shape;92;p13"/>
          <p:cNvSpPr/>
          <p:nvPr/>
        </p:nvSpPr>
        <p:spPr>
          <a:xfrm>
            <a:off x="-1" y="3377550"/>
            <a:ext cx="962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3" name="Google Shape;93;p13"/>
          <p:cNvSpPr/>
          <p:nvPr/>
        </p:nvSpPr>
        <p:spPr>
          <a:xfrm>
            <a:off x="961900" y="3377550"/>
            <a:ext cx="6955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9" name="Google Shape;99;p14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0" name="Google Shape;100;p14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791200" y="1575225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631044" y="2132900"/>
            <a:ext cx="2280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106;p15"/>
          <p:cNvSpPr/>
          <p:nvPr/>
        </p:nvSpPr>
        <p:spPr>
          <a:xfrm>
            <a:off x="9912236" y="2132900"/>
            <a:ext cx="2280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5"/>
          <p:cNvSpPr/>
          <p:nvPr/>
        </p:nvSpPr>
        <p:spPr>
          <a:xfrm>
            <a:off x="0" y="2132900"/>
            <a:ext cx="2280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108;p15"/>
          <p:cNvSpPr/>
          <p:nvPr/>
        </p:nvSpPr>
        <p:spPr>
          <a:xfrm>
            <a:off x="2280567" y="2132900"/>
            <a:ext cx="22804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9808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112000" y="1627775"/>
            <a:ext cx="9968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4" name="Google Shape;114;p1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5" name="Google Shape;115;p1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6" name="Google Shape;116;p1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7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5">
            <a:extLst>
              <a:ext uri="{FF2B5EF4-FFF2-40B4-BE49-F238E27FC236}">
                <a16:creationId xmlns:a16="http://schemas.microsoft.com/office/drawing/2014/main" id="{CEEA47A6-78CE-4D25-8898-51DDCCADD53A}"/>
              </a:ext>
            </a:extLst>
          </p:cNvPr>
          <p:cNvSpPr txBox="1">
            <a:spLocks/>
          </p:cNvSpPr>
          <p:nvPr/>
        </p:nvSpPr>
        <p:spPr>
          <a:xfrm>
            <a:off x="4501729" y="2563073"/>
            <a:ext cx="4486788" cy="433397"/>
          </a:xfrm>
          <a:prstGeom prst="rect">
            <a:avLst/>
          </a:prstGeom>
        </p:spPr>
        <p:txBody>
          <a:bodyPr vert="horz" lIns="68562" tIns="34281" rIns="68562" bIns="34281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Raleway" panose="020B0604020202020204" charset="0"/>
                <a:cs typeface="Arial" panose="020B0604020202020204" pitchFamily="34" charset="0"/>
              </a:rPr>
              <a:t>AN TOÀN MẠNG MÁY TÍNH</a:t>
            </a:r>
            <a:endParaRPr lang="en-GB" sz="2400" b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9FDBDFD-5D40-4105-BDFE-43C0DBF8CE49}"/>
              </a:ext>
            </a:extLst>
          </p:cNvPr>
          <p:cNvSpPr txBox="1">
            <a:spLocks/>
          </p:cNvSpPr>
          <p:nvPr/>
        </p:nvSpPr>
        <p:spPr>
          <a:xfrm>
            <a:off x="4032548" y="1948452"/>
            <a:ext cx="5433953" cy="910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University of Information Technology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B290B6E6-DBAD-42B4-984B-2C65E55420A9}"/>
              </a:ext>
            </a:extLst>
          </p:cNvPr>
          <p:cNvSpPr txBox="1">
            <a:spLocks/>
          </p:cNvSpPr>
          <p:nvPr/>
        </p:nvSpPr>
        <p:spPr>
          <a:xfrm>
            <a:off x="6048916" y="4020153"/>
            <a:ext cx="1707302" cy="2754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99" dirty="0" err="1">
                <a:solidFill>
                  <a:srgbClr val="F9F9F9"/>
                </a:solidFill>
                <a:latin typeface="Raleway" panose="020B0604020202020204" charset="0"/>
                <a:cs typeface="Arial" panose="020B0604020202020204" pitchFamily="34" charset="0"/>
              </a:rPr>
              <a:t>Trần</a:t>
            </a:r>
            <a:r>
              <a:rPr lang="en-GB" sz="1799" dirty="0">
                <a:solidFill>
                  <a:srgbClr val="F9F9F9"/>
                </a:solidFill>
                <a:latin typeface="Raleway" panose="020B0604020202020204" charset="0"/>
                <a:cs typeface="Arial" panose="020B0604020202020204" pitchFamily="34" charset="0"/>
              </a:rPr>
              <a:t> Thị Dung</a:t>
            </a:r>
          </a:p>
        </p:txBody>
      </p:sp>
      <p:sp>
        <p:nvSpPr>
          <p:cNvPr id="19" name="Content Placeholder 20">
            <a:extLst>
              <a:ext uri="{FF2B5EF4-FFF2-40B4-BE49-F238E27FC236}">
                <a16:creationId xmlns:a16="http://schemas.microsoft.com/office/drawing/2014/main" id="{C0698091-81B7-40FB-80D1-60423383B06B}"/>
              </a:ext>
            </a:extLst>
          </p:cNvPr>
          <p:cNvSpPr txBox="1">
            <a:spLocks/>
          </p:cNvSpPr>
          <p:nvPr/>
        </p:nvSpPr>
        <p:spPr>
          <a:xfrm>
            <a:off x="3260355" y="3155096"/>
            <a:ext cx="7086976" cy="5700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Quá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trình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tạo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chữ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kí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số</a:t>
            </a:r>
            <a:endParaRPr lang="en-GB" sz="3000" b="1" dirty="0">
              <a:solidFill>
                <a:srgbClr val="FF0000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0" name="Picture 14" descr="A picture containing game&#10;&#10;Description automatically generated">
            <a:extLst>
              <a:ext uri="{FF2B5EF4-FFF2-40B4-BE49-F238E27FC236}">
                <a16:creationId xmlns:a16="http://schemas.microsoft.com/office/drawing/2014/main" id="{AA539905-87C1-4365-9125-AAC4DC94F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67" y="739182"/>
            <a:ext cx="1323906" cy="109442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C4C5117-69C3-4BFA-83F8-D685212134BC}"/>
              </a:ext>
            </a:extLst>
          </p:cNvPr>
          <p:cNvSpPr txBox="1"/>
          <p:nvPr/>
        </p:nvSpPr>
        <p:spPr>
          <a:xfrm>
            <a:off x="4381684" y="3634652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leway" panose="020B0604020202020204" charset="0"/>
              </a:rPr>
              <a:t>18521155 – Lê Thị Hồng Ngọc</a:t>
            </a:r>
          </a:p>
        </p:txBody>
      </p:sp>
    </p:spTree>
    <p:extLst>
      <p:ext uri="{BB962C8B-B14F-4D97-AF65-F5344CB8AC3E}">
        <p14:creationId xmlns:p14="http://schemas.microsoft.com/office/powerpoint/2010/main" val="52075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36280" y="152100"/>
            <a:ext cx="8519439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Các</a:t>
            </a:r>
            <a:r>
              <a:rPr lang="en-US" b="1" dirty="0">
                <a:solidFill>
                  <a:srgbClr val="2185C5"/>
                </a:solidFill>
              </a:rPr>
              <a:t> b</a:t>
            </a:r>
            <a:r>
              <a:rPr lang="vi-VN" b="1" dirty="0">
                <a:solidFill>
                  <a:srgbClr val="2185C5"/>
                </a:solidFill>
              </a:rPr>
              <a:t>ư</a:t>
            </a:r>
            <a:r>
              <a:rPr lang="en-US" b="1" dirty="0" err="1">
                <a:solidFill>
                  <a:srgbClr val="2185C5"/>
                </a:solidFill>
              </a:rPr>
              <a:t>ớc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Cryptool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10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097" y="5445515"/>
            <a:ext cx="9995178" cy="70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2: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toán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băm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Hash value (M1) 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9E2738A-08FD-4436-BBF1-5B0B9145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8" y="980386"/>
            <a:ext cx="6517823" cy="42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36280" y="152100"/>
            <a:ext cx="8519439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Các</a:t>
            </a:r>
            <a:r>
              <a:rPr lang="en-US" b="1" dirty="0">
                <a:solidFill>
                  <a:srgbClr val="2185C5"/>
                </a:solidFill>
              </a:rPr>
              <a:t> b</a:t>
            </a:r>
            <a:r>
              <a:rPr lang="vi-VN" b="1" dirty="0">
                <a:solidFill>
                  <a:srgbClr val="2185C5"/>
                </a:solidFill>
              </a:rPr>
              <a:t>ư</a:t>
            </a:r>
            <a:r>
              <a:rPr lang="en-US" b="1" dirty="0" err="1">
                <a:solidFill>
                  <a:srgbClr val="2185C5"/>
                </a:solidFill>
              </a:rPr>
              <a:t>ớc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Cryptool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11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097" y="5805103"/>
            <a:ext cx="9995178" cy="70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3: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 Key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PU Key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giải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thuật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RSA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81A3AC6-027C-4F18-A6A4-4D95AD0A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86" y="1126758"/>
            <a:ext cx="4726664" cy="45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36280" y="152100"/>
            <a:ext cx="8519439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Các</a:t>
            </a:r>
            <a:r>
              <a:rPr lang="en-US" b="1" dirty="0">
                <a:solidFill>
                  <a:srgbClr val="2185C5"/>
                </a:solidFill>
              </a:rPr>
              <a:t> b</a:t>
            </a:r>
            <a:r>
              <a:rPr lang="vi-VN" b="1" dirty="0">
                <a:solidFill>
                  <a:srgbClr val="2185C5"/>
                </a:solidFill>
              </a:rPr>
              <a:t>ư</a:t>
            </a:r>
            <a:r>
              <a:rPr lang="en-US" b="1" dirty="0" err="1">
                <a:solidFill>
                  <a:srgbClr val="2185C5"/>
                </a:solidFill>
              </a:rPr>
              <a:t>ớc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Cryptool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12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097" y="5658579"/>
            <a:ext cx="9995178" cy="70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4: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Tiến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hành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chứng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chỉ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D196DCF-95E9-43CE-B4FC-B8B912EA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343" y="980386"/>
            <a:ext cx="4623311" cy="45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7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36280" y="152100"/>
            <a:ext cx="8519439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Các</a:t>
            </a:r>
            <a:r>
              <a:rPr lang="en-US" b="1" dirty="0">
                <a:solidFill>
                  <a:srgbClr val="2185C5"/>
                </a:solidFill>
              </a:rPr>
              <a:t> b</a:t>
            </a:r>
            <a:r>
              <a:rPr lang="vi-VN" b="1" dirty="0">
                <a:solidFill>
                  <a:srgbClr val="2185C5"/>
                </a:solidFill>
              </a:rPr>
              <a:t>ư</a:t>
            </a:r>
            <a:r>
              <a:rPr lang="en-US" b="1" dirty="0" err="1">
                <a:solidFill>
                  <a:srgbClr val="2185C5"/>
                </a:solidFill>
              </a:rPr>
              <a:t>ớc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Cryptool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13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097" y="5658579"/>
            <a:ext cx="9995178" cy="97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5: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băm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M1 ban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đầu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 Key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vừa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G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BD5C2A65-A73D-4633-BC7D-898CCBB0A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277" y="1133125"/>
            <a:ext cx="6661444" cy="43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3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36280" y="152100"/>
            <a:ext cx="8519439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Các</a:t>
            </a:r>
            <a:r>
              <a:rPr lang="en-US" b="1" dirty="0">
                <a:solidFill>
                  <a:srgbClr val="2185C5"/>
                </a:solidFill>
              </a:rPr>
              <a:t> b</a:t>
            </a:r>
            <a:r>
              <a:rPr lang="vi-VN" b="1" dirty="0">
                <a:solidFill>
                  <a:srgbClr val="2185C5"/>
                </a:solidFill>
              </a:rPr>
              <a:t>ư</a:t>
            </a:r>
            <a:r>
              <a:rPr lang="en-US" b="1" dirty="0" err="1">
                <a:solidFill>
                  <a:srgbClr val="2185C5"/>
                </a:solidFill>
              </a:rPr>
              <a:t>ớc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Cryptool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14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097" y="5658578"/>
            <a:ext cx="9995178" cy="104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6: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Thêm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chứng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chỉ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G,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đ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Cuối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chọn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Store signature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lại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số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82136E8-FFFD-44D2-9807-F5E25A0D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286" y="1116017"/>
            <a:ext cx="6699425" cy="44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9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36280" y="152100"/>
            <a:ext cx="8519439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Xem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lại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ký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vừa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15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406" y="4071469"/>
            <a:ext cx="9995178" cy="104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1: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Chọn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PKI -&gt;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Dispa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/Export Keys…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87AEB66-95DB-4A67-8B2A-E90E3CE3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2016457"/>
            <a:ext cx="6753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9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36280" y="152100"/>
            <a:ext cx="8519439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Xem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lại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ký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vừa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16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7047" y="5658579"/>
            <a:ext cx="11398929" cy="104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2: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Chọn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Show Certificate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xem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chứng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chỉ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4A47ADE-595E-4D06-BD80-0889932D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73" y="1098859"/>
            <a:ext cx="4906278" cy="43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1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!</a:t>
            </a:r>
            <a:endParaRPr dirty="0"/>
          </a:p>
        </p:txBody>
      </p:sp>
      <p:sp>
        <p:nvSpPr>
          <p:cNvPr id="293" name="Google Shape;293;p40"/>
          <p:cNvSpPr txBox="1">
            <a:spLocks noGrp="1"/>
          </p:cNvSpPr>
          <p:nvPr>
            <p:ph type="sldNum" idx="12"/>
          </p:nvPr>
        </p:nvSpPr>
        <p:spPr>
          <a:xfrm>
            <a:off x="152387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indent="-533400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dirty="0"/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9766663" y="6440375"/>
            <a:ext cx="901212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</a:t>
            </a:fld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4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168726" y="440926"/>
            <a:ext cx="7356300" cy="831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là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gì</a:t>
            </a:r>
            <a:r>
              <a:rPr lang="en-US" b="1" dirty="0">
                <a:solidFill>
                  <a:srgbClr val="2185C5"/>
                </a:solidFill>
              </a:rPr>
              <a:t>?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3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443883" y="1398410"/>
            <a:ext cx="6968971" cy="5174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số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nhận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do ai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gửi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doanh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nghiệp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chứng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thư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…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tất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cả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dữ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liệu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thông tin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một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doanh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nghiệp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dùng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thay cho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trên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loại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văn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bản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tài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liệu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thực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hiện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trong giao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dịch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tử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hay qua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internet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2" descr="Chữ Ký Số (USB Token) là gì? Bảng Giá và Đăng Ký NHANH">
            <a:extLst>
              <a:ext uri="{FF2B5EF4-FFF2-40B4-BE49-F238E27FC236}">
                <a16:creationId xmlns:a16="http://schemas.microsoft.com/office/drawing/2014/main" id="{8E230D8C-B330-4A1B-AC57-0FA1C74A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40" y="1517711"/>
            <a:ext cx="3822577" cy="38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1D90BB2-2F60-4C33-8017-EFB49DD5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146296"/>
            <a:ext cx="8905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8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168725" y="88311"/>
            <a:ext cx="7356300" cy="831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Cách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5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515573" y="4628908"/>
            <a:ext cx="10662604" cy="194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giải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băm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truyền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message digest.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private key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ời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gửi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message digest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số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đính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kèm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gửi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pic>
        <p:nvPicPr>
          <p:cNvPr id="2050" name="Picture 2" descr="7 Điểm mấu chốt về chữ ký số giúp doanh nghiệp hiểu tường tận A đến Z">
            <a:extLst>
              <a:ext uri="{FF2B5EF4-FFF2-40B4-BE49-F238E27FC236}">
                <a16:creationId xmlns:a16="http://schemas.microsoft.com/office/drawing/2014/main" id="{C289EC8D-A4BE-4292-A1A0-A4E9939C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25" y="1078627"/>
            <a:ext cx="5095261" cy="35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84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157698" y="0"/>
            <a:ext cx="7747082" cy="616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b="1" dirty="0" err="1">
                <a:solidFill>
                  <a:srgbClr val="2185C5"/>
                </a:solidFill>
              </a:rPr>
              <a:t>Quá</a:t>
            </a:r>
            <a:r>
              <a:rPr lang="en-US" sz="3200" b="1" dirty="0">
                <a:solidFill>
                  <a:srgbClr val="2185C5"/>
                </a:solidFill>
              </a:rPr>
              <a:t> </a:t>
            </a:r>
            <a:r>
              <a:rPr lang="en-US" sz="3200" b="1" dirty="0" err="1">
                <a:solidFill>
                  <a:srgbClr val="2185C5"/>
                </a:solidFill>
              </a:rPr>
              <a:t>trình</a:t>
            </a:r>
            <a:r>
              <a:rPr lang="en-US" sz="3200" b="1" dirty="0">
                <a:solidFill>
                  <a:srgbClr val="2185C5"/>
                </a:solidFill>
              </a:rPr>
              <a:t> </a:t>
            </a:r>
            <a:r>
              <a:rPr lang="en-US" sz="3200" b="1" dirty="0" err="1">
                <a:solidFill>
                  <a:srgbClr val="2185C5"/>
                </a:solidFill>
              </a:rPr>
              <a:t>gửi</a:t>
            </a:r>
            <a:r>
              <a:rPr lang="en-US" sz="3200" b="1" dirty="0">
                <a:solidFill>
                  <a:srgbClr val="2185C5"/>
                </a:solidFill>
              </a:rPr>
              <a:t> </a:t>
            </a:r>
            <a:r>
              <a:rPr lang="en-US" sz="3200" b="1" dirty="0" err="1">
                <a:solidFill>
                  <a:srgbClr val="2185C5"/>
                </a:solidFill>
              </a:rPr>
              <a:t>và</a:t>
            </a:r>
            <a:r>
              <a:rPr lang="en-US" sz="3200" b="1" dirty="0">
                <a:solidFill>
                  <a:srgbClr val="2185C5"/>
                </a:solidFill>
              </a:rPr>
              <a:t> </a:t>
            </a:r>
            <a:r>
              <a:rPr lang="en-US" sz="3200" b="1" dirty="0" err="1">
                <a:solidFill>
                  <a:srgbClr val="2185C5"/>
                </a:solidFill>
              </a:rPr>
              <a:t>xác</a:t>
            </a:r>
            <a:r>
              <a:rPr lang="en-US" sz="3200" b="1" dirty="0">
                <a:solidFill>
                  <a:srgbClr val="2185C5"/>
                </a:solidFill>
              </a:rPr>
              <a:t> </a:t>
            </a:r>
            <a:r>
              <a:rPr lang="en-US" sz="3200" b="1" dirty="0" err="1">
                <a:solidFill>
                  <a:srgbClr val="2185C5"/>
                </a:solidFill>
              </a:rPr>
              <a:t>thực</a:t>
            </a:r>
            <a:r>
              <a:rPr lang="en-US" sz="3200" b="1" dirty="0">
                <a:solidFill>
                  <a:srgbClr val="2185C5"/>
                </a:solidFill>
              </a:rPr>
              <a:t> </a:t>
            </a:r>
            <a:r>
              <a:rPr lang="en-US" sz="3200" b="1" dirty="0" err="1">
                <a:solidFill>
                  <a:srgbClr val="2185C5"/>
                </a:solidFill>
              </a:rPr>
              <a:t>chữ</a:t>
            </a:r>
            <a:r>
              <a:rPr lang="en-US" sz="3200" b="1" dirty="0">
                <a:solidFill>
                  <a:srgbClr val="2185C5"/>
                </a:solidFill>
              </a:rPr>
              <a:t> </a:t>
            </a:r>
            <a:r>
              <a:rPr lang="en-US" sz="3200" b="1" dirty="0" err="1">
                <a:solidFill>
                  <a:srgbClr val="2185C5"/>
                </a:solidFill>
              </a:rPr>
              <a:t>kí</a:t>
            </a:r>
            <a:r>
              <a:rPr lang="en-US" sz="3200" b="1" dirty="0">
                <a:solidFill>
                  <a:srgbClr val="2185C5"/>
                </a:solidFill>
              </a:rPr>
              <a:t> </a:t>
            </a:r>
            <a:r>
              <a:rPr lang="en-US" sz="3200" b="1" dirty="0" err="1">
                <a:solidFill>
                  <a:srgbClr val="2185C5"/>
                </a:solidFill>
              </a:rPr>
              <a:t>số</a:t>
            </a:r>
            <a:endParaRPr sz="3200"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6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2" name="Google Shape;198;p27">
            <a:extLst>
              <a:ext uri="{FF2B5EF4-FFF2-40B4-BE49-F238E27FC236}">
                <a16:creationId xmlns:a16="http://schemas.microsoft.com/office/drawing/2014/main" id="{11835711-C815-4835-8AE2-D4B4E2EFA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9095" y="2705757"/>
            <a:ext cx="10173810" cy="4395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Gửi</a:t>
            </a:r>
            <a:r>
              <a:rPr lang="en-US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cần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gửi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Hash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M1.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Private Key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M1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M2 (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Đính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kèm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M2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 ban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đầu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Public Key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G1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gửi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Nhận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Giải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G1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Private Key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thu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M2.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Hash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M3.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Giải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M2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Public Key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M1.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sánh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M1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M3,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giống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thì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tin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</a:t>
            </a:r>
            <a:r>
              <a:rPr lang="vi-VN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bị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sửa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đổi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đồng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thời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cũng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xác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định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do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bên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gửi</a:t>
            </a:r>
            <a:r>
              <a:rPr lang="en-US" sz="20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1" algn="just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Hình ảnh 4" descr="Ảnh có chứa văn bản, thiết bị, ảnh chụp màn hình&#10;&#10;Mô tả được tạo tự động">
            <a:extLst>
              <a:ext uri="{FF2B5EF4-FFF2-40B4-BE49-F238E27FC236}">
                <a16:creationId xmlns:a16="http://schemas.microsoft.com/office/drawing/2014/main" id="{5CD5D878-D42B-4A00-B484-9690C5A7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98" y="936270"/>
            <a:ext cx="7645003" cy="17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Cryptool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dirty="0"/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9766663" y="6440375"/>
            <a:ext cx="901212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7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85107" y="152100"/>
            <a:ext cx="8421785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Các</a:t>
            </a:r>
            <a:r>
              <a:rPr lang="en-US" b="1" dirty="0">
                <a:solidFill>
                  <a:srgbClr val="2185C5"/>
                </a:solidFill>
              </a:rPr>
              <a:t> b</a:t>
            </a:r>
            <a:r>
              <a:rPr lang="vi-VN" b="1" dirty="0">
                <a:solidFill>
                  <a:srgbClr val="2185C5"/>
                </a:solidFill>
              </a:rPr>
              <a:t>ư</a:t>
            </a:r>
            <a:r>
              <a:rPr lang="en-US" b="1" dirty="0" err="1">
                <a:solidFill>
                  <a:srgbClr val="2185C5"/>
                </a:solidFill>
              </a:rPr>
              <a:t>ớc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Cryptool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8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097" y="5658579"/>
            <a:ext cx="7906478" cy="70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Ban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đầu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ta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thông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điệp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cần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gửi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A2D0E1-C039-49AB-8AE6-AEE94C5F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10" y="1141511"/>
            <a:ext cx="6680580" cy="43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36280" y="152100"/>
            <a:ext cx="8519439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Các</a:t>
            </a:r>
            <a:r>
              <a:rPr lang="en-US" b="1" dirty="0">
                <a:solidFill>
                  <a:srgbClr val="2185C5"/>
                </a:solidFill>
              </a:rPr>
              <a:t> b</a:t>
            </a:r>
            <a:r>
              <a:rPr lang="vi-VN" b="1" dirty="0">
                <a:solidFill>
                  <a:srgbClr val="2185C5"/>
                </a:solidFill>
              </a:rPr>
              <a:t>ư</a:t>
            </a:r>
            <a:r>
              <a:rPr lang="en-US" b="1" dirty="0" err="1">
                <a:solidFill>
                  <a:srgbClr val="2185C5"/>
                </a:solidFill>
              </a:rPr>
              <a:t>ớc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tạo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chữ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số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Cryptool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9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097" y="5658579"/>
            <a:ext cx="10059596" cy="70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vi-VN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1: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Chọn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kiểu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hàm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băm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băm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văn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bản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A7DF9C6-876D-4B37-B93E-2E1A52B5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67" y="1048073"/>
            <a:ext cx="6726263" cy="43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6367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BBD028979F23A4AB80691F94D9D73CC" ma:contentTypeVersion="2" ma:contentTypeDescription="Tạo tài liệu mới." ma:contentTypeScope="" ma:versionID="681311c84a9fa8b8a41ec8f207a7e4f7">
  <xsd:schema xmlns:xsd="http://www.w3.org/2001/XMLSchema" xmlns:xs="http://www.w3.org/2001/XMLSchema" xmlns:p="http://schemas.microsoft.com/office/2006/metadata/properties" xmlns:ns2="5acdcaea-7b4a-472d-859c-23965d3fafbb" targetNamespace="http://schemas.microsoft.com/office/2006/metadata/properties" ma:root="true" ma:fieldsID="91898d0898f853a852de0ad9b4c1082c" ns2:_="">
    <xsd:import namespace="5acdcaea-7b4a-472d-859c-23965d3faf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dcaea-7b4a-472d-859c-23965d3faf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3968F6-34E6-4D55-9629-87B52D34C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cdcaea-7b4a-472d-859c-23965d3faf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57F8BF-B12E-4763-83D7-870184CB5796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C3B2B7E-C144-4759-9A3A-2D5BB3A126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586</Words>
  <Application>Microsoft Office PowerPoint</Application>
  <PresentationFormat>Màn hình rộng</PresentationFormat>
  <Paragraphs>59</Paragraphs>
  <Slides>17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Raleway</vt:lpstr>
      <vt:lpstr>Arial</vt:lpstr>
      <vt:lpstr>Lato</vt:lpstr>
      <vt:lpstr>Courier New</vt:lpstr>
      <vt:lpstr>Antonio template</vt:lpstr>
      <vt:lpstr>Antonio template</vt:lpstr>
      <vt:lpstr>Bản trình bày PowerPoint</vt:lpstr>
      <vt:lpstr>Mô tả quá trình tạo chữ kí số</vt:lpstr>
      <vt:lpstr>Chữ kí số là gì?</vt:lpstr>
      <vt:lpstr>Bản trình bày PowerPoint</vt:lpstr>
      <vt:lpstr>Cách tạo chữ kí số</vt:lpstr>
      <vt:lpstr>Quá trình gửi và xác thực chữ kí số</vt:lpstr>
      <vt:lpstr>2. Sử dụng công cụ Cryptool tạo chữ kí số</vt:lpstr>
      <vt:lpstr>Các bước tạo chữ kí số bằng Cryptool</vt:lpstr>
      <vt:lpstr>Các bước tạo chữ kí số bằng Cryptool</vt:lpstr>
      <vt:lpstr>Các bước tạo chữ kí số bằng Cryptool</vt:lpstr>
      <vt:lpstr>Các bước tạo chữ kí số bằng Cryptool</vt:lpstr>
      <vt:lpstr>Các bước tạo chữ kí số bằng Cryptool</vt:lpstr>
      <vt:lpstr>Các bước tạo chữ kí số bằng Cryptool</vt:lpstr>
      <vt:lpstr>Các bước tạo chữ kí số bằng Cryptool</vt:lpstr>
      <vt:lpstr>Xem lại chữ ký số vừa tạo</vt:lpstr>
      <vt:lpstr>Xem lại chữ ký số vừa tạo</vt:lpstr>
      <vt:lpstr>Cảm ơn các bạn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Lê Thị Hồng Ngọc</cp:lastModifiedBy>
  <cp:revision>413</cp:revision>
  <dcterms:modified xsi:type="dcterms:W3CDTF">2020-12-18T08:16:31Z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0x010100DBBD028979F23A4AB80691F94D9D73CC</vt:lpwstr>
  </property>
</Properties>
</file>