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1CE285-ABD3-46D9-BA65-325850059FA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264277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CE285-ABD3-46D9-BA65-325850059FA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262264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CE285-ABD3-46D9-BA65-325850059FA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EB47A-CA19-4163-840E-5D93AA6A8A0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5666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CE285-ABD3-46D9-BA65-325850059FA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3834678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CE285-ABD3-46D9-BA65-325850059FA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EB47A-CA19-4163-840E-5D93AA6A8A0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866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CE285-ABD3-46D9-BA65-325850059FA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986221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CE285-ABD3-46D9-BA65-325850059FA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1033759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CE285-ABD3-46D9-BA65-325850059FA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115147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1CE285-ABD3-46D9-BA65-325850059FA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241703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CE285-ABD3-46D9-BA65-325850059FA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278485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1CE285-ABD3-46D9-BA65-325850059FA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99029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1CE285-ABD3-46D9-BA65-325850059FA5}"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194001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1CE285-ABD3-46D9-BA65-325850059FA5}"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12841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CE285-ABD3-46D9-BA65-325850059FA5}"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2392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1CE285-ABD3-46D9-BA65-325850059FA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2042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CE285-ABD3-46D9-BA65-325850059FA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3EB47A-CA19-4163-840E-5D93AA6A8A06}" type="slidenum">
              <a:rPr lang="en-US" smtClean="0"/>
              <a:t>‹#›</a:t>
            </a:fld>
            <a:endParaRPr lang="en-US"/>
          </a:p>
        </p:txBody>
      </p:sp>
    </p:spTree>
    <p:extLst>
      <p:ext uri="{BB962C8B-B14F-4D97-AF65-F5344CB8AC3E}">
        <p14:creationId xmlns:p14="http://schemas.microsoft.com/office/powerpoint/2010/main" val="395243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1CE285-ABD3-46D9-BA65-325850059FA5}" type="datetimeFigureOut">
              <a:rPr lang="en-US" smtClean="0"/>
              <a:t>3/21/2022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3EB47A-CA19-4163-840E-5D93AA6A8A06}" type="slidenum">
              <a:rPr lang="en-US" smtClean="0"/>
              <a:t>‹#›</a:t>
            </a:fld>
            <a:endParaRPr lang="en-US"/>
          </a:p>
        </p:txBody>
      </p:sp>
    </p:spTree>
    <p:extLst>
      <p:ext uri="{BB962C8B-B14F-4D97-AF65-F5344CB8AC3E}">
        <p14:creationId xmlns:p14="http://schemas.microsoft.com/office/powerpoint/2010/main" val="4156550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DF2F-26AA-4D99-A88C-2EC13ABD28D0}"/>
              </a:ext>
            </a:extLst>
          </p:cNvPr>
          <p:cNvSpPr>
            <a:spLocks noGrp="1"/>
          </p:cNvSpPr>
          <p:nvPr>
            <p:ph type="ctrTitle"/>
          </p:nvPr>
        </p:nvSpPr>
        <p:spPr>
          <a:xfrm>
            <a:off x="1489482" y="1477388"/>
            <a:ext cx="7766936" cy="1646302"/>
          </a:xfrm>
        </p:spPr>
        <p:txBody>
          <a:bodyPr/>
          <a:lstStyle/>
          <a:p>
            <a:r>
              <a:rPr lang="en-US"/>
              <a:t>JAVASCRIPT CƠ BẢN</a:t>
            </a:r>
          </a:p>
        </p:txBody>
      </p:sp>
    </p:spTree>
    <p:extLst>
      <p:ext uri="{BB962C8B-B14F-4D97-AF65-F5344CB8AC3E}">
        <p14:creationId xmlns:p14="http://schemas.microsoft.com/office/powerpoint/2010/main" val="186899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DA70-281A-4F3B-AF2D-3ED6BE84F9FF}"/>
              </a:ext>
            </a:extLst>
          </p:cNvPr>
          <p:cNvSpPr>
            <a:spLocks noGrp="1"/>
          </p:cNvSpPr>
          <p:nvPr>
            <p:ph type="title"/>
          </p:nvPr>
        </p:nvSpPr>
        <p:spPr/>
        <p:txBody>
          <a:bodyPr/>
          <a:lstStyle/>
          <a:p>
            <a:r>
              <a:rPr lang="en-US"/>
              <a:t>6. Câu lệnh điều kiện. </a:t>
            </a:r>
          </a:p>
        </p:txBody>
      </p:sp>
      <p:sp>
        <p:nvSpPr>
          <p:cNvPr id="3" name="Content Placeholder 2">
            <a:extLst>
              <a:ext uri="{FF2B5EF4-FFF2-40B4-BE49-F238E27FC236}">
                <a16:creationId xmlns:a16="http://schemas.microsoft.com/office/drawing/2014/main" id="{DE9744CD-91A6-4C2E-8606-811C8FA869C4}"/>
              </a:ext>
            </a:extLst>
          </p:cNvPr>
          <p:cNvSpPr>
            <a:spLocks noGrp="1"/>
          </p:cNvSpPr>
          <p:nvPr>
            <p:ph idx="1"/>
          </p:nvPr>
        </p:nvSpPr>
        <p:spPr/>
        <p:txBody>
          <a:bodyPr/>
          <a:lstStyle/>
          <a:p>
            <a:r>
              <a:rPr lang="en-US"/>
              <a:t>3. Switch… case.</a:t>
            </a:r>
          </a:p>
          <a:p>
            <a:endParaRPr lang="en-US"/>
          </a:p>
          <a:p>
            <a:endParaRPr lang="en-US"/>
          </a:p>
          <a:p>
            <a:endParaRPr lang="en-US"/>
          </a:p>
          <a:p>
            <a:endParaRPr lang="en-US"/>
          </a:p>
          <a:p>
            <a:endParaRPr lang="en-US"/>
          </a:p>
          <a:p>
            <a:endParaRPr lang="en-US"/>
          </a:p>
          <a:p>
            <a:endParaRPr lang="en-US"/>
          </a:p>
        </p:txBody>
      </p:sp>
      <p:pic>
        <p:nvPicPr>
          <p:cNvPr id="5" name="Picture 4">
            <a:extLst>
              <a:ext uri="{FF2B5EF4-FFF2-40B4-BE49-F238E27FC236}">
                <a16:creationId xmlns:a16="http://schemas.microsoft.com/office/drawing/2014/main" id="{4EC24EDB-D045-4AF5-8FCF-6B10D6DE389C}"/>
              </a:ext>
            </a:extLst>
          </p:cNvPr>
          <p:cNvPicPr>
            <a:picLocks noChangeAspect="1"/>
          </p:cNvPicPr>
          <p:nvPr/>
        </p:nvPicPr>
        <p:blipFill>
          <a:blip r:embed="rId2"/>
          <a:stretch>
            <a:fillRect/>
          </a:stretch>
        </p:blipFill>
        <p:spPr>
          <a:xfrm>
            <a:off x="2917998" y="2425752"/>
            <a:ext cx="6030167" cy="2762636"/>
          </a:xfrm>
          <a:prstGeom prst="rect">
            <a:avLst/>
          </a:prstGeom>
        </p:spPr>
      </p:pic>
    </p:spTree>
    <p:extLst>
      <p:ext uri="{BB962C8B-B14F-4D97-AF65-F5344CB8AC3E}">
        <p14:creationId xmlns:p14="http://schemas.microsoft.com/office/powerpoint/2010/main" val="328005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85B3-5806-4726-A941-176D303B785A}"/>
              </a:ext>
            </a:extLst>
          </p:cNvPr>
          <p:cNvSpPr>
            <a:spLocks noGrp="1"/>
          </p:cNvSpPr>
          <p:nvPr>
            <p:ph type="title"/>
          </p:nvPr>
        </p:nvSpPr>
        <p:spPr/>
        <p:txBody>
          <a:bodyPr>
            <a:normAutofit/>
          </a:bodyPr>
          <a:lstStyle/>
          <a:p>
            <a:r>
              <a:rPr lang="en-US" sz="6000">
                <a:latin typeface="Arial" panose="020B0604020202020204" pitchFamily="34" charset="0"/>
                <a:cs typeface="Arial" panose="020B0604020202020204" pitchFamily="34" charset="0"/>
              </a:rPr>
              <a:t>Nội dung</a:t>
            </a:r>
          </a:p>
        </p:txBody>
      </p:sp>
      <p:sp>
        <p:nvSpPr>
          <p:cNvPr id="3" name="Content Placeholder 2">
            <a:extLst>
              <a:ext uri="{FF2B5EF4-FFF2-40B4-BE49-F238E27FC236}">
                <a16:creationId xmlns:a16="http://schemas.microsoft.com/office/drawing/2014/main" id="{8BF7BE3E-EE1C-465A-82CA-AE03A0E3886B}"/>
              </a:ext>
            </a:extLst>
          </p:cNvPr>
          <p:cNvSpPr>
            <a:spLocks noGrp="1"/>
          </p:cNvSpPr>
          <p:nvPr>
            <p:ph idx="1"/>
          </p:nvPr>
        </p:nvSpPr>
        <p:spPr/>
        <p:txBody>
          <a:bodyPr/>
          <a:lstStyle/>
          <a:p>
            <a:r>
              <a:rPr lang="en-US"/>
              <a:t>1. Hằng, biến.</a:t>
            </a:r>
          </a:p>
          <a:p>
            <a:r>
              <a:rPr lang="en-US"/>
              <a:t>2. Kiểu dữ liệu.</a:t>
            </a:r>
          </a:p>
          <a:p>
            <a:r>
              <a:rPr lang="en-US"/>
              <a:t>3. Mảng, object method.</a:t>
            </a:r>
          </a:p>
          <a:p>
            <a:r>
              <a:rPr lang="en-US"/>
              <a:t>4. Vòng lặp</a:t>
            </a:r>
          </a:p>
          <a:p>
            <a:r>
              <a:rPr lang="en-US"/>
              <a:t>5. Câu lệnh điều kiện.</a:t>
            </a:r>
          </a:p>
        </p:txBody>
      </p:sp>
    </p:spTree>
    <p:extLst>
      <p:ext uri="{BB962C8B-B14F-4D97-AF65-F5344CB8AC3E}">
        <p14:creationId xmlns:p14="http://schemas.microsoft.com/office/powerpoint/2010/main" val="2912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2191-D13E-42C5-9E34-7C164A9AF01E}"/>
              </a:ext>
            </a:extLst>
          </p:cNvPr>
          <p:cNvSpPr>
            <a:spLocks noGrp="1"/>
          </p:cNvSpPr>
          <p:nvPr>
            <p:ph type="title"/>
          </p:nvPr>
        </p:nvSpPr>
        <p:spPr/>
        <p:txBody>
          <a:bodyPr/>
          <a:lstStyle/>
          <a:p>
            <a:r>
              <a:rPr lang="en-US"/>
              <a:t>1. Hằng, biến.</a:t>
            </a:r>
          </a:p>
        </p:txBody>
      </p:sp>
      <p:sp>
        <p:nvSpPr>
          <p:cNvPr id="3" name="Content Placeholder 2">
            <a:extLst>
              <a:ext uri="{FF2B5EF4-FFF2-40B4-BE49-F238E27FC236}">
                <a16:creationId xmlns:a16="http://schemas.microsoft.com/office/drawing/2014/main" id="{44940171-9A49-4100-80AC-10A312433082}"/>
              </a:ext>
            </a:extLst>
          </p:cNvPr>
          <p:cNvSpPr>
            <a:spLocks noGrp="1"/>
          </p:cNvSpPr>
          <p:nvPr>
            <p:ph idx="1"/>
          </p:nvPr>
        </p:nvSpPr>
        <p:spPr/>
        <p:txBody>
          <a:bodyPr/>
          <a:lstStyle/>
          <a:p>
            <a:r>
              <a:rPr lang="en-US"/>
              <a:t>Câu lệnh khai báo biến.</a:t>
            </a:r>
          </a:p>
          <a:p>
            <a:pPr lvl="1"/>
            <a:r>
              <a:rPr lang="en-US"/>
              <a:t>Var	=&gt; biến toàn cục.</a:t>
            </a:r>
          </a:p>
          <a:p>
            <a:pPr lvl="1"/>
            <a:r>
              <a:rPr lang="en-US"/>
              <a:t>Let	=&gt; biến cục bộ</a:t>
            </a:r>
          </a:p>
          <a:p>
            <a:pPr lvl="1"/>
            <a:r>
              <a:rPr lang="en-US"/>
              <a:t>Const	=&gt; hằng số.</a:t>
            </a:r>
          </a:p>
          <a:p>
            <a:pPr marL="457200" lvl="1" indent="0">
              <a:buNone/>
            </a:pPr>
            <a:r>
              <a:rPr lang="en-US"/>
              <a:t>Điểm khác biệt.</a:t>
            </a:r>
          </a:p>
          <a:p>
            <a:pPr marL="457200" lvl="1" indent="0">
              <a:buNone/>
            </a:pPr>
            <a:r>
              <a:rPr lang="en-US"/>
              <a:t>	</a:t>
            </a:r>
          </a:p>
        </p:txBody>
      </p:sp>
      <p:graphicFrame>
        <p:nvGraphicFramePr>
          <p:cNvPr id="4" name="Table 4">
            <a:extLst>
              <a:ext uri="{FF2B5EF4-FFF2-40B4-BE49-F238E27FC236}">
                <a16:creationId xmlns:a16="http://schemas.microsoft.com/office/drawing/2014/main" id="{B9F81A31-9CA3-48AB-88F2-25D4D87E9F74}"/>
              </a:ext>
            </a:extLst>
          </p:cNvPr>
          <p:cNvGraphicFramePr>
            <a:graphicFrameLocks noGrp="1"/>
          </p:cNvGraphicFramePr>
          <p:nvPr>
            <p:extLst>
              <p:ext uri="{D42A27DB-BD31-4B8C-83A1-F6EECF244321}">
                <p14:modId xmlns:p14="http://schemas.microsoft.com/office/powerpoint/2010/main" val="1215782842"/>
              </p:ext>
            </p:extLst>
          </p:nvPr>
        </p:nvGraphicFramePr>
        <p:xfrm>
          <a:off x="1240693" y="4280551"/>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77887353"/>
                    </a:ext>
                  </a:extLst>
                </a:gridCol>
                <a:gridCol w="2032000">
                  <a:extLst>
                    <a:ext uri="{9D8B030D-6E8A-4147-A177-3AD203B41FA5}">
                      <a16:colId xmlns:a16="http://schemas.microsoft.com/office/drawing/2014/main" val="1848225583"/>
                    </a:ext>
                  </a:extLst>
                </a:gridCol>
                <a:gridCol w="2032000">
                  <a:extLst>
                    <a:ext uri="{9D8B030D-6E8A-4147-A177-3AD203B41FA5}">
                      <a16:colId xmlns:a16="http://schemas.microsoft.com/office/drawing/2014/main" val="3083460576"/>
                    </a:ext>
                  </a:extLst>
                </a:gridCol>
                <a:gridCol w="2032000">
                  <a:extLst>
                    <a:ext uri="{9D8B030D-6E8A-4147-A177-3AD203B41FA5}">
                      <a16:colId xmlns:a16="http://schemas.microsoft.com/office/drawing/2014/main" val="3327196360"/>
                    </a:ext>
                  </a:extLst>
                </a:gridCol>
              </a:tblGrid>
              <a:tr h="370840">
                <a:tc>
                  <a:txBody>
                    <a:bodyPr/>
                    <a:lstStyle/>
                    <a:p>
                      <a:pPr algn="ctr"/>
                      <a:r>
                        <a:rPr lang="en-US"/>
                        <a:t>Kiểu biến</a:t>
                      </a:r>
                    </a:p>
                  </a:txBody>
                  <a:tcPr/>
                </a:tc>
                <a:tc>
                  <a:txBody>
                    <a:bodyPr/>
                    <a:lstStyle/>
                    <a:p>
                      <a:pPr algn="ctr"/>
                      <a:r>
                        <a:rPr lang="en-US"/>
                        <a:t>Var</a:t>
                      </a:r>
                    </a:p>
                  </a:txBody>
                  <a:tcPr/>
                </a:tc>
                <a:tc>
                  <a:txBody>
                    <a:bodyPr/>
                    <a:lstStyle/>
                    <a:p>
                      <a:pPr algn="ctr"/>
                      <a:r>
                        <a:rPr lang="en-US"/>
                        <a:t>Let</a:t>
                      </a:r>
                    </a:p>
                  </a:txBody>
                  <a:tcPr/>
                </a:tc>
                <a:tc>
                  <a:txBody>
                    <a:bodyPr/>
                    <a:lstStyle/>
                    <a:p>
                      <a:pPr algn="ctr"/>
                      <a:r>
                        <a:rPr lang="en-US"/>
                        <a:t>const</a:t>
                      </a:r>
                    </a:p>
                  </a:txBody>
                  <a:tcPr/>
                </a:tc>
                <a:extLst>
                  <a:ext uri="{0D108BD9-81ED-4DB2-BD59-A6C34878D82A}">
                    <a16:rowId xmlns:a16="http://schemas.microsoft.com/office/drawing/2014/main" val="2594830010"/>
                  </a:ext>
                </a:extLst>
              </a:tr>
              <a:tr h="370840">
                <a:tc>
                  <a:txBody>
                    <a:bodyPr/>
                    <a:lstStyle/>
                    <a:p>
                      <a:pPr algn="ctr"/>
                      <a:r>
                        <a:rPr lang="en-US"/>
                        <a:t>Phạm vi</a:t>
                      </a:r>
                    </a:p>
                  </a:txBody>
                  <a:tcPr/>
                </a:tc>
                <a:tc>
                  <a:txBody>
                    <a:bodyPr/>
                    <a:lstStyle/>
                    <a:p>
                      <a:pPr algn="ctr"/>
                      <a:r>
                        <a:rPr lang="en-US"/>
                        <a:t>Toàn cục</a:t>
                      </a:r>
                    </a:p>
                  </a:txBody>
                  <a:tcPr/>
                </a:tc>
                <a:tc>
                  <a:txBody>
                    <a:bodyPr/>
                    <a:lstStyle/>
                    <a:p>
                      <a:pPr algn="ctr"/>
                      <a:r>
                        <a:rPr lang="en-US"/>
                        <a:t>Cục bộ</a:t>
                      </a:r>
                    </a:p>
                  </a:txBody>
                  <a:tcPr/>
                </a:tc>
                <a:tc>
                  <a:txBody>
                    <a:bodyPr/>
                    <a:lstStyle/>
                    <a:p>
                      <a:pPr algn="ctr"/>
                      <a:r>
                        <a:rPr lang="en-US"/>
                        <a:t>Cục bộ</a:t>
                      </a:r>
                    </a:p>
                  </a:txBody>
                  <a:tcPr/>
                </a:tc>
                <a:extLst>
                  <a:ext uri="{0D108BD9-81ED-4DB2-BD59-A6C34878D82A}">
                    <a16:rowId xmlns:a16="http://schemas.microsoft.com/office/drawing/2014/main" val="4096308778"/>
                  </a:ext>
                </a:extLst>
              </a:tr>
              <a:tr h="370840">
                <a:tc>
                  <a:txBody>
                    <a:bodyPr/>
                    <a:lstStyle/>
                    <a:p>
                      <a:pPr algn="ctr"/>
                      <a:r>
                        <a:rPr lang="en-US"/>
                        <a:t>Hoisting</a:t>
                      </a:r>
                    </a:p>
                  </a:txBody>
                  <a:tcPr/>
                </a:tc>
                <a:tc>
                  <a:txBody>
                    <a:bodyPr/>
                    <a:lstStyle/>
                    <a:p>
                      <a:pPr algn="ctr"/>
                      <a:r>
                        <a:rPr lang="en-US"/>
                        <a:t>Có </a:t>
                      </a:r>
                    </a:p>
                  </a:txBody>
                  <a:tcPr/>
                </a:tc>
                <a:tc>
                  <a:txBody>
                    <a:bodyPr/>
                    <a:lstStyle/>
                    <a:p>
                      <a:pPr algn="ctr"/>
                      <a:r>
                        <a:rPr lang="en-US"/>
                        <a:t>Không </a:t>
                      </a:r>
                    </a:p>
                  </a:txBody>
                  <a:tcPr/>
                </a:tc>
                <a:tc>
                  <a:txBody>
                    <a:bodyPr/>
                    <a:lstStyle/>
                    <a:p>
                      <a:pPr algn="ctr"/>
                      <a:r>
                        <a:rPr lang="en-US"/>
                        <a:t>Không</a:t>
                      </a:r>
                    </a:p>
                  </a:txBody>
                  <a:tcPr/>
                </a:tc>
                <a:extLst>
                  <a:ext uri="{0D108BD9-81ED-4DB2-BD59-A6C34878D82A}">
                    <a16:rowId xmlns:a16="http://schemas.microsoft.com/office/drawing/2014/main" val="3066142588"/>
                  </a:ext>
                </a:extLst>
              </a:tr>
              <a:tr h="370840">
                <a:tc>
                  <a:txBody>
                    <a:bodyPr/>
                    <a:lstStyle/>
                    <a:p>
                      <a:pPr algn="ctr"/>
                      <a:r>
                        <a:rPr lang="en-US"/>
                        <a:t>Tái khai báo</a:t>
                      </a:r>
                    </a:p>
                  </a:txBody>
                  <a:tcPr/>
                </a:tc>
                <a:tc>
                  <a:txBody>
                    <a:bodyPr/>
                    <a:lstStyle/>
                    <a:p>
                      <a:pPr algn="ctr"/>
                      <a:r>
                        <a:rPr lang="en-US"/>
                        <a:t>Có </a:t>
                      </a:r>
                    </a:p>
                  </a:txBody>
                  <a:tcPr/>
                </a:tc>
                <a:tc>
                  <a:txBody>
                    <a:bodyPr/>
                    <a:lstStyle/>
                    <a:p>
                      <a:pPr algn="ctr"/>
                      <a:r>
                        <a:rPr lang="en-US"/>
                        <a:t>Không </a:t>
                      </a:r>
                    </a:p>
                  </a:txBody>
                  <a:tcPr/>
                </a:tc>
                <a:tc>
                  <a:txBody>
                    <a:bodyPr/>
                    <a:lstStyle/>
                    <a:p>
                      <a:pPr algn="ctr"/>
                      <a:r>
                        <a:rPr lang="en-US"/>
                        <a:t>Không</a:t>
                      </a:r>
                    </a:p>
                  </a:txBody>
                  <a:tcPr/>
                </a:tc>
                <a:extLst>
                  <a:ext uri="{0D108BD9-81ED-4DB2-BD59-A6C34878D82A}">
                    <a16:rowId xmlns:a16="http://schemas.microsoft.com/office/drawing/2014/main" val="3337657438"/>
                  </a:ext>
                </a:extLst>
              </a:tr>
            </a:tbl>
          </a:graphicData>
        </a:graphic>
      </p:graphicFrame>
    </p:spTree>
    <p:extLst>
      <p:ext uri="{BB962C8B-B14F-4D97-AF65-F5344CB8AC3E}">
        <p14:creationId xmlns:p14="http://schemas.microsoft.com/office/powerpoint/2010/main" val="318760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25CD-BA60-47B9-BCBB-2F1AFEFE4E1E}"/>
              </a:ext>
            </a:extLst>
          </p:cNvPr>
          <p:cNvSpPr>
            <a:spLocks noGrp="1"/>
          </p:cNvSpPr>
          <p:nvPr>
            <p:ph type="title"/>
          </p:nvPr>
        </p:nvSpPr>
        <p:spPr/>
        <p:txBody>
          <a:bodyPr/>
          <a:lstStyle/>
          <a:p>
            <a:r>
              <a:rPr lang="en-US"/>
              <a:t>2. Kiểu dữ liệu.</a:t>
            </a:r>
          </a:p>
        </p:txBody>
      </p:sp>
      <p:sp>
        <p:nvSpPr>
          <p:cNvPr id="3" name="Content Placeholder 2">
            <a:extLst>
              <a:ext uri="{FF2B5EF4-FFF2-40B4-BE49-F238E27FC236}">
                <a16:creationId xmlns:a16="http://schemas.microsoft.com/office/drawing/2014/main" id="{77D0EEF3-3E36-4DD6-840A-B6DB27D09451}"/>
              </a:ext>
            </a:extLst>
          </p:cNvPr>
          <p:cNvSpPr>
            <a:spLocks noGrp="1"/>
          </p:cNvSpPr>
          <p:nvPr>
            <p:ph idx="1"/>
          </p:nvPr>
        </p:nvSpPr>
        <p:spPr/>
        <p:txBody>
          <a:bodyPr/>
          <a:lstStyle/>
          <a:p>
            <a:r>
              <a:rPr lang="vi-VN"/>
              <a:t>number : các số bất kỳ loại nào: số nguyên hoặc dấu phẩy động.</a:t>
            </a:r>
          </a:p>
          <a:p>
            <a:r>
              <a:rPr lang="vi-VN"/>
              <a:t>string  : chuỗi. Chuỗi có thể có một hoặc nhiều ký tự, không có loại ký tự đơn riêng biệt.</a:t>
            </a:r>
          </a:p>
          <a:p>
            <a:r>
              <a:rPr lang="vi-VN"/>
              <a:t>boolean  : true/ false.</a:t>
            </a:r>
          </a:p>
          <a:p>
            <a:r>
              <a:rPr lang="vi-VN"/>
              <a:t>null  : các giá trị không xác định – một loại độc lập có một giá trị duy nhất null.</a:t>
            </a:r>
          </a:p>
          <a:p>
            <a:r>
              <a:rPr lang="vi-VN"/>
              <a:t>undefined : các giá trị chưa được gán – một kiểu độc lập có một giá trị duy nhất undefined.</a:t>
            </a:r>
          </a:p>
          <a:p>
            <a:r>
              <a:rPr lang="vi-VN"/>
              <a:t>object  :  các cấu trúc dữ liệu phức tạp hơn.</a:t>
            </a:r>
            <a:endParaRPr lang="en-US"/>
          </a:p>
        </p:txBody>
      </p:sp>
    </p:spTree>
    <p:extLst>
      <p:ext uri="{BB962C8B-B14F-4D97-AF65-F5344CB8AC3E}">
        <p14:creationId xmlns:p14="http://schemas.microsoft.com/office/powerpoint/2010/main" val="22485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BD5C-25AD-425D-9A05-D6B1AAB95B40}"/>
              </a:ext>
            </a:extLst>
          </p:cNvPr>
          <p:cNvSpPr>
            <a:spLocks noGrp="1"/>
          </p:cNvSpPr>
          <p:nvPr>
            <p:ph type="title"/>
          </p:nvPr>
        </p:nvSpPr>
        <p:spPr/>
        <p:txBody>
          <a:bodyPr/>
          <a:lstStyle/>
          <a:p>
            <a:r>
              <a:rPr lang="en-US"/>
              <a:t>3. Array method</a:t>
            </a:r>
          </a:p>
        </p:txBody>
      </p:sp>
      <p:sp>
        <p:nvSpPr>
          <p:cNvPr id="3" name="Content Placeholder 2">
            <a:extLst>
              <a:ext uri="{FF2B5EF4-FFF2-40B4-BE49-F238E27FC236}">
                <a16:creationId xmlns:a16="http://schemas.microsoft.com/office/drawing/2014/main" id="{C9610E01-6182-436C-BF88-AE8E7EA29570}"/>
              </a:ext>
            </a:extLst>
          </p:cNvPr>
          <p:cNvSpPr>
            <a:spLocks noGrp="1"/>
          </p:cNvSpPr>
          <p:nvPr>
            <p:ph idx="1"/>
          </p:nvPr>
        </p:nvSpPr>
        <p:spPr>
          <a:xfrm>
            <a:off x="615788" y="2030626"/>
            <a:ext cx="8596668" cy="3880773"/>
          </a:xfrm>
        </p:spPr>
        <p:txBody>
          <a:bodyPr>
            <a:normAutofit lnSpcReduction="10000"/>
          </a:bodyPr>
          <a:lstStyle/>
          <a:p>
            <a:r>
              <a:rPr lang="en-US"/>
              <a:t>Để phục vụ cho trường hợp làm việc trực tiếp với mảng, JS đã xây dựng lên các phương thức có sãn trong mảng.</a:t>
            </a:r>
          </a:p>
          <a:p>
            <a:pPr lvl="1"/>
            <a:r>
              <a:rPr lang="en-US"/>
              <a:t>1. Concat(): nỗi 2 hay nhiều mảng.</a:t>
            </a:r>
          </a:p>
          <a:p>
            <a:pPr lvl="1"/>
            <a:r>
              <a:rPr lang="en-US"/>
              <a:t>2. filter(): lọc ra các phần tử thỏa mãn điều kiện trong mảng.</a:t>
            </a:r>
          </a:p>
          <a:p>
            <a:pPr lvl="1"/>
            <a:r>
              <a:rPr lang="en-US"/>
              <a:t>3. find(): lọc các phần tử trong mảng, tuy nhiên sẽ trả về giá trị đầu tiên tìm thấy trong mảng hoặc là undefined</a:t>
            </a:r>
          </a:p>
          <a:p>
            <a:pPr lvl="1"/>
            <a:r>
              <a:rPr lang="en-US"/>
              <a:t>4.froEach(): để duyệt qua từng phần tử trong mảng.</a:t>
            </a:r>
          </a:p>
          <a:p>
            <a:pPr lvl="1"/>
            <a:r>
              <a:rPr lang="en-US"/>
              <a:t>5. map() tạo ra mảng mới với các phần tử là kết quả từ việc thực thi một hàm lên từng phần tử của mảng.</a:t>
            </a:r>
          </a:p>
          <a:p>
            <a:pPr lvl="1"/>
            <a:r>
              <a:rPr lang="en-US"/>
              <a:t>6.join() tạo ra mội choỗi mới bằng cách nối tất cả phần tử của mảng, và không thay đổi mảng ban đầu</a:t>
            </a:r>
          </a:p>
          <a:p>
            <a:pPr lvl="1"/>
            <a:r>
              <a:rPr lang="en-US"/>
              <a:t>….</a:t>
            </a:r>
          </a:p>
          <a:p>
            <a:pPr lvl="1"/>
            <a:endParaRPr lang="en-US"/>
          </a:p>
          <a:p>
            <a:pPr lvl="1"/>
            <a:endParaRPr lang="en-US"/>
          </a:p>
          <a:p>
            <a:pPr lvl="1"/>
            <a:endParaRPr lang="en-US"/>
          </a:p>
        </p:txBody>
      </p:sp>
    </p:spTree>
    <p:extLst>
      <p:ext uri="{BB962C8B-B14F-4D97-AF65-F5344CB8AC3E}">
        <p14:creationId xmlns:p14="http://schemas.microsoft.com/office/powerpoint/2010/main" val="88489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F33-77C4-4146-807E-9537B28569C1}"/>
              </a:ext>
            </a:extLst>
          </p:cNvPr>
          <p:cNvSpPr>
            <a:spLocks noGrp="1"/>
          </p:cNvSpPr>
          <p:nvPr>
            <p:ph type="title"/>
          </p:nvPr>
        </p:nvSpPr>
        <p:spPr/>
        <p:txBody>
          <a:bodyPr/>
          <a:lstStyle/>
          <a:p>
            <a:r>
              <a:rPr lang="en-US"/>
              <a:t>4. Object method.</a:t>
            </a:r>
          </a:p>
        </p:txBody>
      </p:sp>
      <p:sp>
        <p:nvSpPr>
          <p:cNvPr id="3" name="Content Placeholder 2">
            <a:extLst>
              <a:ext uri="{FF2B5EF4-FFF2-40B4-BE49-F238E27FC236}">
                <a16:creationId xmlns:a16="http://schemas.microsoft.com/office/drawing/2014/main" id="{35FEEC48-5474-4ED2-A177-0BC1F8F225EE}"/>
              </a:ext>
            </a:extLst>
          </p:cNvPr>
          <p:cNvSpPr>
            <a:spLocks noGrp="1"/>
          </p:cNvSpPr>
          <p:nvPr>
            <p:ph idx="1"/>
          </p:nvPr>
        </p:nvSpPr>
        <p:spPr>
          <a:xfrm>
            <a:off x="598204" y="1656861"/>
            <a:ext cx="8596668" cy="3880773"/>
          </a:xfrm>
        </p:spPr>
        <p:txBody>
          <a:bodyPr/>
          <a:lstStyle/>
          <a:p>
            <a:r>
              <a:rPr lang="en-US"/>
              <a:t>Giống như mảng, trong js cũng định nghĩa sẵn các phương thức cho object.</a:t>
            </a:r>
          </a:p>
          <a:p>
            <a:pPr lvl="1"/>
            <a:r>
              <a:rPr lang="en-US"/>
              <a:t>1. Object.create() tạo ra một Object mới và dung object đó để mở rộng cho một object.</a:t>
            </a:r>
          </a:p>
          <a:p>
            <a:pPr lvl="1"/>
            <a:r>
              <a:rPr lang="en-US"/>
              <a:t>2. Object.values(): tạo ra một array với tất cả những giá trị là một object.</a:t>
            </a:r>
          </a:p>
          <a:p>
            <a:pPr lvl="1"/>
            <a:r>
              <a:rPr lang="en-US"/>
              <a:t>3. Object.key(): một method dung để tạo ra một Array với tất cả key của một Object. </a:t>
            </a:r>
          </a:p>
          <a:p>
            <a:pPr lvl="1"/>
            <a:r>
              <a:rPr lang="en-US"/>
              <a:t>4. Object.entries() là một method tạo một nested array với key/value của một Object.</a:t>
            </a:r>
          </a:p>
          <a:p>
            <a:pPr lvl="1"/>
            <a:r>
              <a:rPr lang="en-US"/>
              <a:t>5. Object.assign() là một method dùng để sao chép những giá trị từ một object này sang một object khác.</a:t>
            </a:r>
          </a:p>
          <a:p>
            <a:pPr lvl="1"/>
            <a:r>
              <a:rPr lang="en-US"/>
              <a:t>….</a:t>
            </a:r>
          </a:p>
        </p:txBody>
      </p:sp>
    </p:spTree>
    <p:extLst>
      <p:ext uri="{BB962C8B-B14F-4D97-AF65-F5344CB8AC3E}">
        <p14:creationId xmlns:p14="http://schemas.microsoft.com/office/powerpoint/2010/main" val="114952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4794-3CD4-4321-A936-A9E1FE84F2F3}"/>
              </a:ext>
            </a:extLst>
          </p:cNvPr>
          <p:cNvSpPr>
            <a:spLocks noGrp="1"/>
          </p:cNvSpPr>
          <p:nvPr>
            <p:ph type="title"/>
          </p:nvPr>
        </p:nvSpPr>
        <p:spPr/>
        <p:txBody>
          <a:bodyPr/>
          <a:lstStyle/>
          <a:p>
            <a:r>
              <a:rPr lang="en-US"/>
              <a:t>5. Vòng lặp trong js</a:t>
            </a:r>
          </a:p>
        </p:txBody>
      </p:sp>
      <p:sp>
        <p:nvSpPr>
          <p:cNvPr id="3" name="Content Placeholder 2">
            <a:extLst>
              <a:ext uri="{FF2B5EF4-FFF2-40B4-BE49-F238E27FC236}">
                <a16:creationId xmlns:a16="http://schemas.microsoft.com/office/drawing/2014/main" id="{C9E60052-96E3-4F7C-8645-B22FF392DCA0}"/>
              </a:ext>
            </a:extLst>
          </p:cNvPr>
          <p:cNvSpPr>
            <a:spLocks noGrp="1"/>
          </p:cNvSpPr>
          <p:nvPr>
            <p:ph idx="1"/>
          </p:nvPr>
        </p:nvSpPr>
        <p:spPr/>
        <p:txBody>
          <a:bodyPr>
            <a:normAutofit fontScale="92500" lnSpcReduction="10000"/>
          </a:bodyPr>
          <a:lstStyle/>
          <a:p>
            <a:r>
              <a:rPr lang="en-US"/>
              <a:t>1. For loop</a:t>
            </a:r>
          </a:p>
          <a:p>
            <a:pPr lvl="1"/>
            <a:r>
              <a:rPr lang="vi-VN" b="0" i="0">
                <a:solidFill>
                  <a:srgbClr val="1B1B1B"/>
                </a:solidFill>
                <a:effectLst/>
                <a:latin typeface="Open Sans" panose="020B0606030504020204" pitchFamily="34" charset="0"/>
              </a:rPr>
              <a:t>Với vòng lặp </a:t>
            </a:r>
            <a:r>
              <a:rPr lang="vi-VN" b="1" i="0">
                <a:solidFill>
                  <a:srgbClr val="1B1B1B"/>
                </a:solidFill>
                <a:effectLst/>
                <a:latin typeface="Open Sans" panose="020B0606030504020204" pitchFamily="34" charset="0"/>
              </a:rPr>
              <a:t>for</a:t>
            </a:r>
            <a:r>
              <a:rPr lang="vi-VN" b="0" i="0">
                <a:solidFill>
                  <a:srgbClr val="1B1B1B"/>
                </a:solidFill>
                <a:effectLst/>
                <a:latin typeface="Open Sans" panose="020B0606030504020204" pitchFamily="34" charset="0"/>
              </a:rPr>
              <a:t> ta sẽ khởi tạo biến đếm, kiểm tra điều kiện và tăng hoặc giảm biến được thực hiện trên cùng một dòng, do đó khá dễ dàng cho những người mới tiếp cận để debug và cũng giảm khả năng sinh ra lỗi</a:t>
            </a:r>
            <a:endParaRPr lang="en-US"/>
          </a:p>
          <a:p>
            <a:r>
              <a:rPr lang="en-US"/>
              <a:t>2. While loop.</a:t>
            </a:r>
          </a:p>
          <a:p>
            <a:pPr lvl="1"/>
            <a:r>
              <a:rPr lang="vi-VN" b="0" i="0">
                <a:solidFill>
                  <a:srgbClr val="1B1B1B"/>
                </a:solidFill>
                <a:effectLst/>
                <a:latin typeface="Open Sans" panose="020B0606030504020204" pitchFamily="34" charset="0"/>
              </a:rPr>
              <a:t>Bên cạnh </a:t>
            </a:r>
            <a:r>
              <a:rPr lang="vi-VN" b="1" i="0">
                <a:solidFill>
                  <a:srgbClr val="1B1B1B"/>
                </a:solidFill>
                <a:effectLst/>
                <a:latin typeface="Open Sans" panose="020B0606030504020204" pitchFamily="34" charset="0"/>
              </a:rPr>
              <a:t>for</a:t>
            </a:r>
            <a:r>
              <a:rPr lang="vi-VN" b="0" i="0">
                <a:solidFill>
                  <a:srgbClr val="1B1B1B"/>
                </a:solidFill>
                <a:effectLst/>
                <a:latin typeface="Open Sans" panose="020B0606030504020204" pitchFamily="34" charset="0"/>
              </a:rPr>
              <a:t> thì </a:t>
            </a:r>
            <a:r>
              <a:rPr lang="vi-VN" b="1" i="0">
                <a:solidFill>
                  <a:srgbClr val="1B1B1B"/>
                </a:solidFill>
                <a:effectLst/>
                <a:latin typeface="Open Sans" panose="020B0606030504020204" pitchFamily="34" charset="0"/>
              </a:rPr>
              <a:t>while</a:t>
            </a:r>
            <a:r>
              <a:rPr lang="vi-VN" b="0" i="0">
                <a:solidFill>
                  <a:srgbClr val="1B1B1B"/>
                </a:solidFill>
                <a:effectLst/>
                <a:latin typeface="Open Sans" panose="020B0606030504020204" pitchFamily="34" charset="0"/>
              </a:rPr>
              <a:t> cũng là một trong những vòng lặp tương đối basic. Câu lệnh while tạo ra một vòng lặp thực thi một khối lệnh (block of code) cho đến khi điều kiện vẫn đúng.</a:t>
            </a:r>
            <a:endParaRPr lang="en-US"/>
          </a:p>
          <a:p>
            <a:r>
              <a:rPr lang="en-US"/>
              <a:t>3. Do…while()</a:t>
            </a:r>
          </a:p>
          <a:p>
            <a:pPr lvl="1"/>
            <a:r>
              <a:rPr lang="vi-VN" b="0" i="0">
                <a:solidFill>
                  <a:srgbClr val="1B1B1B"/>
                </a:solidFill>
                <a:effectLst/>
                <a:latin typeface="Open Sans" panose="020B0606030504020204" pitchFamily="34" charset="0"/>
              </a:rPr>
              <a:t>**do-while** về cơ bản khá giống với **while**, chúng chỉ khác nhau duy nhất. Đối với **Do While** dù điều kiện lặp như thế nào thì đoạn code vẫn được chạy ít nhất 1 lần còn nếu điều kiện thỏa mãn thì sẽ tương tự như **While** : tạo ra thêm vòng lặp</a:t>
            </a:r>
            <a:endParaRPr lang="en-US"/>
          </a:p>
          <a:p>
            <a:r>
              <a:rPr lang="en-US"/>
              <a:t>	</a:t>
            </a:r>
          </a:p>
        </p:txBody>
      </p:sp>
    </p:spTree>
    <p:extLst>
      <p:ext uri="{BB962C8B-B14F-4D97-AF65-F5344CB8AC3E}">
        <p14:creationId xmlns:p14="http://schemas.microsoft.com/office/powerpoint/2010/main" val="67921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1B6C8-0819-48E1-B9FC-F51F92CD4DF7}"/>
              </a:ext>
            </a:extLst>
          </p:cNvPr>
          <p:cNvSpPr>
            <a:spLocks noGrp="1"/>
          </p:cNvSpPr>
          <p:nvPr>
            <p:ph type="title"/>
          </p:nvPr>
        </p:nvSpPr>
        <p:spPr/>
        <p:txBody>
          <a:bodyPr/>
          <a:lstStyle/>
          <a:p>
            <a:r>
              <a:rPr lang="en-US"/>
              <a:t>5. Vòng lặp (tiếp)</a:t>
            </a:r>
          </a:p>
        </p:txBody>
      </p:sp>
      <p:sp>
        <p:nvSpPr>
          <p:cNvPr id="3" name="Content Placeholder 2">
            <a:extLst>
              <a:ext uri="{FF2B5EF4-FFF2-40B4-BE49-F238E27FC236}">
                <a16:creationId xmlns:a16="http://schemas.microsoft.com/office/drawing/2014/main" id="{58565DF4-747C-4F52-A89E-F26E1F1B87AF}"/>
              </a:ext>
            </a:extLst>
          </p:cNvPr>
          <p:cNvSpPr>
            <a:spLocks noGrp="1"/>
          </p:cNvSpPr>
          <p:nvPr>
            <p:ph idx="1"/>
          </p:nvPr>
        </p:nvSpPr>
        <p:spPr/>
        <p:txBody>
          <a:bodyPr/>
          <a:lstStyle/>
          <a:p>
            <a:r>
              <a:rPr lang="en-US"/>
              <a:t>4. forEach()</a:t>
            </a:r>
          </a:p>
          <a:p>
            <a:pPr lvl="1"/>
            <a:r>
              <a:rPr lang="vi-VN" b="0" i="0">
                <a:solidFill>
                  <a:srgbClr val="1B1B1B"/>
                </a:solidFill>
                <a:effectLst/>
                <a:latin typeface="Open Sans" panose="020B0606030504020204" pitchFamily="34" charset="0"/>
              </a:rPr>
              <a:t>Hàm này thì có vẻ đã không quá còn basic như những hàm phía trên nữa. </a:t>
            </a:r>
            <a:r>
              <a:rPr lang="vi-VN" b="1" i="0">
                <a:solidFill>
                  <a:srgbClr val="1B1B1B"/>
                </a:solidFill>
                <a:effectLst/>
                <a:latin typeface="Open Sans" panose="020B0606030504020204" pitchFamily="34" charset="0"/>
              </a:rPr>
              <a:t>forEach</a:t>
            </a:r>
            <a:r>
              <a:rPr lang="vi-VN" b="0" i="0">
                <a:solidFill>
                  <a:srgbClr val="1B1B1B"/>
                </a:solidFill>
                <a:effectLst/>
                <a:latin typeface="Open Sans" panose="020B0606030504020204" pitchFamily="34" charset="0"/>
              </a:rPr>
              <a:t> sẽ lặp lại từng phần tử trong mảng theo thứ tự index và thực thi </a:t>
            </a:r>
            <a:r>
              <a:rPr lang="vi-VN" b="1" i="0">
                <a:solidFill>
                  <a:srgbClr val="1B1B1B"/>
                </a:solidFill>
                <a:effectLst/>
                <a:latin typeface="Open Sans" panose="020B0606030504020204" pitchFamily="34" charset="0"/>
              </a:rPr>
              <a:t>function</a:t>
            </a:r>
            <a:r>
              <a:rPr lang="vi-VN" b="0" i="0">
                <a:solidFill>
                  <a:srgbClr val="1B1B1B"/>
                </a:solidFill>
                <a:effectLst/>
                <a:latin typeface="Open Sans" panose="020B0606030504020204" pitchFamily="34" charset="0"/>
              </a:rPr>
              <a:t> được truyền vào. Lưu ý rằng </a:t>
            </a:r>
            <a:r>
              <a:rPr lang="vi-VN" b="1" i="0">
                <a:solidFill>
                  <a:srgbClr val="1B1B1B"/>
                </a:solidFill>
                <a:effectLst/>
                <a:latin typeface="Open Sans" panose="020B0606030504020204" pitchFamily="34" charset="0"/>
              </a:rPr>
              <a:t>forEach</a:t>
            </a:r>
            <a:r>
              <a:rPr lang="vi-VN" b="0" i="0">
                <a:solidFill>
                  <a:srgbClr val="1B1B1B"/>
                </a:solidFill>
                <a:effectLst/>
                <a:latin typeface="Open Sans" panose="020B0606030504020204" pitchFamily="34" charset="0"/>
              </a:rPr>
              <a:t> sẽ không thực thi </a:t>
            </a:r>
            <a:r>
              <a:rPr lang="vi-VN" b="1" i="0">
                <a:solidFill>
                  <a:srgbClr val="1B1B1B"/>
                </a:solidFill>
                <a:effectLst/>
                <a:latin typeface="Open Sans" panose="020B0606030504020204" pitchFamily="34" charset="0"/>
              </a:rPr>
              <a:t>function</a:t>
            </a:r>
            <a:r>
              <a:rPr lang="vi-VN" b="0" i="0">
                <a:solidFill>
                  <a:srgbClr val="1B1B1B"/>
                </a:solidFill>
                <a:effectLst/>
                <a:latin typeface="Open Sans" panose="020B0606030504020204" pitchFamily="34" charset="0"/>
              </a:rPr>
              <a:t> đầu vào cho các phần tử không có giá trị</a:t>
            </a:r>
            <a:endParaRPr lang="en-US"/>
          </a:p>
          <a:p>
            <a:r>
              <a:rPr lang="en-US"/>
              <a:t>5.for..in</a:t>
            </a:r>
          </a:p>
          <a:p>
            <a:pPr lvl="1"/>
            <a:r>
              <a:rPr lang="vi-VN" b="0" i="0">
                <a:solidFill>
                  <a:srgbClr val="1B1B1B"/>
                </a:solidFill>
                <a:effectLst/>
                <a:latin typeface="Open Sans" panose="020B0606030504020204" pitchFamily="34" charset="0"/>
              </a:rPr>
              <a:t>Vòng lặp này có đôi chút khác biệt với các hàm phía trên, </a:t>
            </a:r>
            <a:r>
              <a:rPr lang="vi-VN" b="1" i="0">
                <a:solidFill>
                  <a:srgbClr val="1B1B1B"/>
                </a:solidFill>
                <a:effectLst/>
                <a:latin typeface="Open Sans" panose="020B0606030504020204" pitchFamily="34" charset="0"/>
              </a:rPr>
              <a:t>For ... in</a:t>
            </a:r>
            <a:r>
              <a:rPr lang="vi-VN" b="0" i="0">
                <a:solidFill>
                  <a:srgbClr val="1B1B1B"/>
                </a:solidFill>
                <a:effectLst/>
                <a:latin typeface="Open Sans" panose="020B0606030504020204" pitchFamily="34" charset="0"/>
              </a:rPr>
              <a:t> mục đích chủ yếu được dùng để loop trong một </a:t>
            </a:r>
            <a:r>
              <a:rPr lang="vi-VN" b="1" i="0">
                <a:solidFill>
                  <a:srgbClr val="1B1B1B"/>
                </a:solidFill>
                <a:effectLst/>
                <a:latin typeface="Open Sans" panose="020B0606030504020204" pitchFamily="34" charset="0"/>
              </a:rPr>
              <a:t>object</a:t>
            </a:r>
            <a:r>
              <a:rPr lang="vi-VN" b="0" i="0">
                <a:solidFill>
                  <a:srgbClr val="1B1B1B"/>
                </a:solidFill>
                <a:effectLst/>
                <a:latin typeface="Open Sans" panose="020B0606030504020204" pitchFamily="34" charset="0"/>
              </a:rPr>
              <a:t> chứ không phải </a:t>
            </a:r>
            <a:r>
              <a:rPr lang="vi-VN" b="1" i="0">
                <a:solidFill>
                  <a:srgbClr val="1B1B1B"/>
                </a:solidFill>
                <a:effectLst/>
                <a:latin typeface="Open Sans" panose="020B0606030504020204" pitchFamily="34" charset="0"/>
              </a:rPr>
              <a:t>array</a:t>
            </a:r>
            <a:r>
              <a:rPr lang="vi-VN" b="0" i="0">
                <a:solidFill>
                  <a:srgbClr val="1B1B1B"/>
                </a:solidFill>
                <a:effectLst/>
                <a:latin typeface="Open Sans" panose="020B0606030504020204" pitchFamily="34" charset="0"/>
              </a:rPr>
              <a:t> . Số lượng vòng lặp sẽ tương ứng với số lượng thuộc tính của </a:t>
            </a:r>
            <a:r>
              <a:rPr lang="vi-VN" b="1" i="0">
                <a:solidFill>
                  <a:srgbClr val="1B1B1B"/>
                </a:solidFill>
                <a:effectLst/>
                <a:latin typeface="Open Sans" panose="020B0606030504020204" pitchFamily="34" charset="0"/>
              </a:rPr>
              <a:t>object</a:t>
            </a:r>
            <a:endParaRPr lang="en-US"/>
          </a:p>
          <a:p>
            <a:r>
              <a:rPr lang="en-US"/>
              <a:t>6. for…of()</a:t>
            </a:r>
          </a:p>
          <a:p>
            <a:pPr lvl="1"/>
            <a:r>
              <a:rPr lang="vi-VN" b="0" i="0">
                <a:solidFill>
                  <a:srgbClr val="1B1B1B"/>
                </a:solidFill>
                <a:effectLst/>
                <a:latin typeface="Open Sans" panose="020B0606030504020204" pitchFamily="34" charset="0"/>
              </a:rPr>
              <a:t>Vòng lắp được ra mắt trong phiên bản ES6. Hàm này có thể sử dụng để duyệt phần lớn các đối tượng từ Array, String, Map, WeakMap, Set ,...</a:t>
            </a:r>
            <a:endParaRPr lang="en-US"/>
          </a:p>
        </p:txBody>
      </p:sp>
    </p:spTree>
    <p:extLst>
      <p:ext uri="{BB962C8B-B14F-4D97-AF65-F5344CB8AC3E}">
        <p14:creationId xmlns:p14="http://schemas.microsoft.com/office/powerpoint/2010/main" val="61721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124D-E56F-4668-9F0E-CC6D6EFEFF6E}"/>
              </a:ext>
            </a:extLst>
          </p:cNvPr>
          <p:cNvSpPr>
            <a:spLocks noGrp="1"/>
          </p:cNvSpPr>
          <p:nvPr>
            <p:ph type="title"/>
          </p:nvPr>
        </p:nvSpPr>
        <p:spPr/>
        <p:txBody>
          <a:bodyPr/>
          <a:lstStyle/>
          <a:p>
            <a:r>
              <a:rPr lang="en-US"/>
              <a:t>6. Câu điều kiện.</a:t>
            </a:r>
          </a:p>
        </p:txBody>
      </p:sp>
      <p:sp>
        <p:nvSpPr>
          <p:cNvPr id="3" name="Content Placeholder 2">
            <a:extLst>
              <a:ext uri="{FF2B5EF4-FFF2-40B4-BE49-F238E27FC236}">
                <a16:creationId xmlns:a16="http://schemas.microsoft.com/office/drawing/2014/main" id="{5D832435-A48E-41EE-AE93-25579AFE07DF}"/>
              </a:ext>
            </a:extLst>
          </p:cNvPr>
          <p:cNvSpPr>
            <a:spLocks noGrp="1"/>
          </p:cNvSpPr>
          <p:nvPr>
            <p:ph idx="1"/>
          </p:nvPr>
        </p:nvSpPr>
        <p:spPr>
          <a:xfrm>
            <a:off x="677334" y="2186965"/>
            <a:ext cx="8596668" cy="3880773"/>
          </a:xfrm>
        </p:spPr>
        <p:txBody>
          <a:bodyPr/>
          <a:lstStyle/>
          <a:p>
            <a:r>
              <a:rPr lang="en-US"/>
              <a:t>1. if…else</a:t>
            </a:r>
          </a:p>
          <a:p>
            <a:endParaRPr lang="en-US">
              <a:solidFill>
                <a:srgbClr val="C0C5CE"/>
              </a:solidFill>
              <a:latin typeface="SFMono-Regular"/>
            </a:endParaRPr>
          </a:p>
          <a:p>
            <a:endParaRPr lang="en-US">
              <a:solidFill>
                <a:srgbClr val="C0C5CE"/>
              </a:solidFill>
              <a:latin typeface="SFMono-Regular"/>
            </a:endParaRPr>
          </a:p>
          <a:p>
            <a:endParaRPr lang="en-US">
              <a:solidFill>
                <a:srgbClr val="C0C5CE"/>
              </a:solidFill>
              <a:latin typeface="SFMono-Regular"/>
            </a:endParaRPr>
          </a:p>
          <a:p>
            <a:endParaRPr lang="en-US">
              <a:solidFill>
                <a:srgbClr val="C0C5CE"/>
              </a:solidFill>
              <a:latin typeface="SFMono-Regular"/>
            </a:endParaRPr>
          </a:p>
          <a:p>
            <a:r>
              <a:rPr lang="en-US">
                <a:solidFill>
                  <a:schemeClr val="tx1"/>
                </a:solidFill>
                <a:latin typeface="SFMono-Regular"/>
              </a:rPr>
              <a:t>2. if-else rút gọn.</a:t>
            </a:r>
          </a:p>
          <a:p>
            <a:endParaRPr lang="en-US">
              <a:solidFill>
                <a:schemeClr val="tx1"/>
              </a:solidFill>
              <a:latin typeface="SFMono-Regular"/>
            </a:endParaRPr>
          </a:p>
          <a:p>
            <a:endParaRPr lang="en-US">
              <a:solidFill>
                <a:schemeClr val="tx1"/>
              </a:solidFill>
              <a:latin typeface="SFMono-Regular"/>
            </a:endParaRPr>
          </a:p>
          <a:p>
            <a:endParaRPr lang="en-US">
              <a:solidFill>
                <a:schemeClr val="tx1"/>
              </a:solidFill>
              <a:latin typeface="SFMono-Regular"/>
            </a:endParaRPr>
          </a:p>
          <a:p>
            <a:endParaRPr lang="en-US">
              <a:solidFill>
                <a:schemeClr val="tx1"/>
              </a:solidFill>
              <a:latin typeface="SFMono-Regular"/>
            </a:endParaRPr>
          </a:p>
          <a:p>
            <a:pPr marL="0" indent="0">
              <a:buNone/>
            </a:pPr>
            <a:endParaRPr lang="en-US"/>
          </a:p>
        </p:txBody>
      </p:sp>
      <p:pic>
        <p:nvPicPr>
          <p:cNvPr id="5" name="Picture 4">
            <a:extLst>
              <a:ext uri="{FF2B5EF4-FFF2-40B4-BE49-F238E27FC236}">
                <a16:creationId xmlns:a16="http://schemas.microsoft.com/office/drawing/2014/main" id="{E8ED3094-ED47-4777-8EC7-76852F786777}"/>
              </a:ext>
            </a:extLst>
          </p:cNvPr>
          <p:cNvPicPr>
            <a:picLocks noChangeAspect="1"/>
          </p:cNvPicPr>
          <p:nvPr/>
        </p:nvPicPr>
        <p:blipFill>
          <a:blip r:embed="rId2"/>
          <a:stretch>
            <a:fillRect/>
          </a:stretch>
        </p:blipFill>
        <p:spPr>
          <a:xfrm>
            <a:off x="1213685" y="2613781"/>
            <a:ext cx="5544324" cy="1419423"/>
          </a:xfrm>
          <a:prstGeom prst="rect">
            <a:avLst/>
          </a:prstGeom>
        </p:spPr>
      </p:pic>
      <p:pic>
        <p:nvPicPr>
          <p:cNvPr id="7" name="Picture 6">
            <a:extLst>
              <a:ext uri="{FF2B5EF4-FFF2-40B4-BE49-F238E27FC236}">
                <a16:creationId xmlns:a16="http://schemas.microsoft.com/office/drawing/2014/main" id="{3D2DA38E-8543-4D0C-813A-C8FA10C3DDA1}"/>
              </a:ext>
            </a:extLst>
          </p:cNvPr>
          <p:cNvPicPr>
            <a:picLocks noChangeAspect="1"/>
          </p:cNvPicPr>
          <p:nvPr/>
        </p:nvPicPr>
        <p:blipFill>
          <a:blip r:embed="rId3"/>
          <a:stretch>
            <a:fillRect/>
          </a:stretch>
        </p:blipFill>
        <p:spPr>
          <a:xfrm>
            <a:off x="1213685" y="4590645"/>
            <a:ext cx="5544324" cy="543001"/>
          </a:xfrm>
          <a:prstGeom prst="rect">
            <a:avLst/>
          </a:prstGeom>
        </p:spPr>
      </p:pic>
    </p:spTree>
    <p:extLst>
      <p:ext uri="{BB962C8B-B14F-4D97-AF65-F5344CB8AC3E}">
        <p14:creationId xmlns:p14="http://schemas.microsoft.com/office/powerpoint/2010/main" val="8156777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846</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Open Sans</vt:lpstr>
      <vt:lpstr>SFMono-Regular</vt:lpstr>
      <vt:lpstr>Trebuchet MS</vt:lpstr>
      <vt:lpstr>Wingdings 3</vt:lpstr>
      <vt:lpstr>Facet</vt:lpstr>
      <vt:lpstr>JAVASCRIPT CƠ BẢN</vt:lpstr>
      <vt:lpstr>Nội dung</vt:lpstr>
      <vt:lpstr>1. Hằng, biến.</vt:lpstr>
      <vt:lpstr>2. Kiểu dữ liệu.</vt:lpstr>
      <vt:lpstr>3. Array method</vt:lpstr>
      <vt:lpstr>4. Object method.</vt:lpstr>
      <vt:lpstr>5. Vòng lặp trong js</vt:lpstr>
      <vt:lpstr>5. Vòng lặp (tiếp)</vt:lpstr>
      <vt:lpstr>6. Câu điều kiện.</vt:lpstr>
      <vt:lpstr>6. Câu lệnh điều kiện.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CƠ BẢN</dc:title>
  <dc:creator>Nam Nguyen</dc:creator>
  <cp:lastModifiedBy>Nam Nguyen</cp:lastModifiedBy>
  <cp:revision>1</cp:revision>
  <dcterms:created xsi:type="dcterms:W3CDTF">2022-03-21T10:12:19Z</dcterms:created>
  <dcterms:modified xsi:type="dcterms:W3CDTF">2022-03-21T11:00:30Z</dcterms:modified>
</cp:coreProperties>
</file>