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72" r:id="rId5"/>
    <p:sldId id="273" r:id="rId6"/>
    <p:sldId id="274" r:id="rId7"/>
    <p:sldId id="278" r:id="rId8"/>
  </p:sldIdLst>
  <p:sldSz cx="13716000" cy="10287000"/>
  <p:notesSz cx="6858000" cy="9144000"/>
  <p:embeddedFontLst>
    <p:embeddedFont>
      <p:font typeface="Calibri" panose="020F0502020204030204" pitchFamily="34" charset="0"/>
      <p:regular r:id="rId10"/>
      <p:bold r:id="rId11"/>
      <p:italic r:id="rId12"/>
      <p:boldItalic r:id="rId13"/>
    </p:embeddedFont>
    <p:embeddedFont>
      <p:font typeface="Inter" panose="020B0604020202020204" charset="0"/>
      <p:regular r:id="rId14"/>
    </p:embeddedFont>
    <p:embeddedFont>
      <p:font typeface="Inte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3" d="100"/>
          <a:sy n="63" d="100"/>
        </p:scale>
        <p:origin x="1128" y="53"/>
      </p:cViewPr>
      <p:guideLst>
        <p:guide orient="horz" pos="216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535DB-8234-4605-BF65-11DACDD285AF}" type="datetimeFigureOut">
              <a:rPr lang="en-US" smtClean="0"/>
              <a:t>12/15/2023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59474-116B-4DB6-BB5C-1A95F7DC89BC}" type="slidenum">
              <a:rPr lang="en-US" smtClean="0"/>
              <a:t>‹#›</a:t>
            </a:fld>
            <a:endParaRPr lang="en-US"/>
          </a:p>
        </p:txBody>
      </p:sp>
    </p:spTree>
    <p:extLst>
      <p:ext uri="{BB962C8B-B14F-4D97-AF65-F5344CB8AC3E}">
        <p14:creationId xmlns:p14="http://schemas.microsoft.com/office/powerpoint/2010/main" val="862447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59474-116B-4DB6-BB5C-1A95F7DC89BC}" type="slidenum">
              <a:rPr lang="en-US" smtClean="0"/>
              <a:t>1</a:t>
            </a:fld>
            <a:endParaRPr lang="en-US"/>
          </a:p>
        </p:txBody>
      </p:sp>
    </p:spTree>
    <p:extLst>
      <p:ext uri="{BB962C8B-B14F-4D97-AF65-F5344CB8AC3E}">
        <p14:creationId xmlns:p14="http://schemas.microsoft.com/office/powerpoint/2010/main" val="348007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59474-116B-4DB6-BB5C-1A95F7DC89BC}" type="slidenum">
              <a:rPr lang="en-US" smtClean="0"/>
              <a:t>6</a:t>
            </a:fld>
            <a:endParaRPr lang="en-US"/>
          </a:p>
        </p:txBody>
      </p:sp>
    </p:spTree>
    <p:extLst>
      <p:ext uri="{BB962C8B-B14F-4D97-AF65-F5344CB8AC3E}">
        <p14:creationId xmlns:p14="http://schemas.microsoft.com/office/powerpoint/2010/main" val="193002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130425"/>
            <a:ext cx="5829300" cy="1470025"/>
          </a:xfrm>
        </p:spPr>
        <p:txBody>
          <a:bodyPr/>
          <a:lstStyle/>
          <a:p>
            <a:r>
              <a:rPr lang="en-US"/>
              <a:t>Click to edit Master title style</a:t>
            </a:r>
          </a:p>
        </p:txBody>
      </p:sp>
      <p:sp>
        <p:nvSpPr>
          <p:cNvPr id="3" name="Subtitle 2"/>
          <p:cNvSpPr>
            <a:spLocks noGrp="1"/>
          </p:cNvSpPr>
          <p:nvPr>
            <p:ph type="subTitle" idx="1"/>
          </p:nvPr>
        </p:nvSpPr>
        <p:spPr>
          <a:xfrm>
            <a:off x="1028700" y="3886200"/>
            <a:ext cx="48006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74639"/>
            <a:ext cx="15430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74639"/>
            <a:ext cx="4514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4406901"/>
            <a:ext cx="58293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2906714"/>
            <a:ext cx="58293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600201"/>
            <a:ext cx="302895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600201"/>
            <a:ext cx="302895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1535113"/>
            <a:ext cx="303014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2174875"/>
            <a:ext cx="303014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1535113"/>
            <a:ext cx="30313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2174875"/>
            <a:ext cx="30313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273050"/>
            <a:ext cx="2256235"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7" y="273051"/>
            <a:ext cx="3833813"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435101"/>
            <a:ext cx="22562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4800600"/>
            <a:ext cx="41148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612775"/>
            <a:ext cx="41148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5367338"/>
            <a:ext cx="41148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74638"/>
            <a:ext cx="6172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600201"/>
            <a:ext cx="6172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6356351"/>
            <a:ext cx="1600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12/15/2023</a:t>
            </a:fld>
            <a:endParaRPr lang="en-US"/>
          </a:p>
        </p:txBody>
      </p:sp>
      <p:sp>
        <p:nvSpPr>
          <p:cNvPr id="5" name="Footer Placeholder 4"/>
          <p:cNvSpPr>
            <a:spLocks noGrp="1"/>
          </p:cNvSpPr>
          <p:nvPr>
            <p:ph type="ftr" sz="quarter" idx="3"/>
          </p:nvPr>
        </p:nvSpPr>
        <p:spPr>
          <a:xfrm>
            <a:off x="2343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6356351"/>
            <a:ext cx="1600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859261" y="2628901"/>
            <a:ext cx="9486900" cy="5083442"/>
            <a:chOff x="-665608" y="-2465837"/>
            <a:chExt cx="16865600" cy="9037229"/>
          </a:xfrm>
        </p:grpSpPr>
        <p:sp>
          <p:nvSpPr>
            <p:cNvPr id="3" name="TextBox 3"/>
            <p:cNvSpPr txBox="1"/>
            <p:nvPr/>
          </p:nvSpPr>
          <p:spPr>
            <a:xfrm>
              <a:off x="1061592" y="-1233032"/>
              <a:ext cx="12980172" cy="1419079"/>
            </a:xfrm>
            <a:prstGeom prst="rect">
              <a:avLst/>
            </a:prstGeom>
          </p:spPr>
          <p:txBody>
            <a:bodyPr wrap="square" lIns="0" tIns="0" rIns="0" bIns="0" rtlCol="0" anchor="t">
              <a:spAutoFit/>
            </a:bodyPr>
            <a:lstStyle/>
            <a:p>
              <a:pPr algn="ctr">
                <a:lnSpc>
                  <a:spcPts val="6705"/>
                </a:lnSpc>
              </a:pPr>
              <a:r>
                <a:rPr lang="en-US" sz="5100" dirty="0" err="1">
                  <a:solidFill>
                    <a:srgbClr val="0070C0"/>
                  </a:solidFill>
                  <a:latin typeface="Inter Bold"/>
                </a:rPr>
                <a:t>Đề</a:t>
              </a:r>
              <a:r>
                <a:rPr lang="en-US" sz="5100" dirty="0">
                  <a:solidFill>
                    <a:srgbClr val="0070C0"/>
                  </a:solidFill>
                  <a:latin typeface="Inter Bold"/>
                </a:rPr>
                <a:t> </a:t>
              </a:r>
              <a:r>
                <a:rPr lang="en-US" sz="5100" dirty="0" err="1">
                  <a:solidFill>
                    <a:srgbClr val="0070C0"/>
                  </a:solidFill>
                  <a:latin typeface="Inter Bold"/>
                </a:rPr>
                <a:t>tài</a:t>
              </a:r>
              <a:r>
                <a:rPr lang="en-US" sz="5100" dirty="0">
                  <a:solidFill>
                    <a:srgbClr val="0070C0"/>
                  </a:solidFill>
                  <a:latin typeface="Inter Bold"/>
                </a:rPr>
                <a:t>: Weather APP</a:t>
              </a:r>
            </a:p>
          </p:txBody>
        </p:sp>
        <p:sp>
          <p:nvSpPr>
            <p:cNvPr id="4" name="TextBox 4"/>
            <p:cNvSpPr txBox="1"/>
            <p:nvPr/>
          </p:nvSpPr>
          <p:spPr>
            <a:xfrm>
              <a:off x="-665608" y="-2465837"/>
              <a:ext cx="16865600" cy="604382"/>
            </a:xfrm>
            <a:prstGeom prst="rect">
              <a:avLst/>
            </a:prstGeom>
          </p:spPr>
          <p:txBody>
            <a:bodyPr wrap="square" lIns="0" tIns="0" rIns="0" bIns="0" rtlCol="0" anchor="t">
              <a:spAutoFit/>
            </a:bodyPr>
            <a:lstStyle/>
            <a:p>
              <a:pPr>
                <a:lnSpc>
                  <a:spcPts val="2519"/>
                </a:lnSpc>
              </a:pPr>
              <a:r>
                <a:rPr lang="en-US" sz="3300" dirty="0" err="1">
                  <a:solidFill>
                    <a:srgbClr val="000000"/>
                  </a:solidFill>
                  <a:latin typeface="Inter"/>
                </a:rPr>
                <a:t>Phát</a:t>
              </a:r>
              <a:r>
                <a:rPr lang="en-US" sz="3300" dirty="0">
                  <a:solidFill>
                    <a:srgbClr val="000000"/>
                  </a:solidFill>
                  <a:latin typeface="Inter"/>
                </a:rPr>
                <a:t> </a:t>
              </a:r>
              <a:r>
                <a:rPr lang="en-US" sz="3300" dirty="0" err="1">
                  <a:solidFill>
                    <a:srgbClr val="000000"/>
                  </a:solidFill>
                  <a:latin typeface="Inter"/>
                </a:rPr>
                <a:t>triển</a:t>
              </a:r>
              <a:r>
                <a:rPr lang="en-US" sz="3300" dirty="0">
                  <a:solidFill>
                    <a:srgbClr val="000000"/>
                  </a:solidFill>
                  <a:latin typeface="Inter"/>
                </a:rPr>
                <a:t> </a:t>
              </a:r>
              <a:r>
                <a:rPr lang="en-US" sz="3300" dirty="0" err="1">
                  <a:solidFill>
                    <a:srgbClr val="000000"/>
                  </a:solidFill>
                  <a:latin typeface="Inter"/>
                </a:rPr>
                <a:t>ứng</a:t>
              </a:r>
              <a:r>
                <a:rPr lang="en-US" sz="3300" dirty="0">
                  <a:solidFill>
                    <a:srgbClr val="000000"/>
                  </a:solidFill>
                  <a:latin typeface="Inter"/>
                </a:rPr>
                <a:t> </a:t>
              </a:r>
              <a:r>
                <a:rPr lang="en-US" sz="3300" dirty="0" err="1">
                  <a:solidFill>
                    <a:srgbClr val="000000"/>
                  </a:solidFill>
                  <a:latin typeface="Inter"/>
                </a:rPr>
                <a:t>dụng</a:t>
              </a:r>
              <a:r>
                <a:rPr lang="en-US" sz="3300" dirty="0">
                  <a:solidFill>
                    <a:srgbClr val="000000"/>
                  </a:solidFill>
                  <a:latin typeface="Inter"/>
                </a:rPr>
                <a:t> </a:t>
              </a:r>
              <a:r>
                <a:rPr lang="en-US" sz="3300" dirty="0" err="1">
                  <a:solidFill>
                    <a:srgbClr val="000000"/>
                  </a:solidFill>
                  <a:latin typeface="Inter"/>
                </a:rPr>
                <a:t>cho</a:t>
              </a:r>
              <a:r>
                <a:rPr lang="en-US" sz="3300" dirty="0">
                  <a:solidFill>
                    <a:srgbClr val="000000"/>
                  </a:solidFill>
                  <a:latin typeface="Inter"/>
                </a:rPr>
                <a:t> </a:t>
              </a:r>
              <a:r>
                <a:rPr lang="en-US" sz="3300" dirty="0" err="1">
                  <a:solidFill>
                    <a:srgbClr val="000000"/>
                  </a:solidFill>
                  <a:latin typeface="Inter"/>
                </a:rPr>
                <a:t>thiết</a:t>
              </a:r>
              <a:r>
                <a:rPr lang="en-US" sz="3300" dirty="0">
                  <a:solidFill>
                    <a:srgbClr val="000000"/>
                  </a:solidFill>
                  <a:latin typeface="Inter"/>
                </a:rPr>
                <a:t> </a:t>
              </a:r>
              <a:r>
                <a:rPr lang="en-US" sz="3300" dirty="0" err="1">
                  <a:solidFill>
                    <a:srgbClr val="000000"/>
                  </a:solidFill>
                  <a:latin typeface="Inter"/>
                </a:rPr>
                <a:t>bị</a:t>
              </a:r>
              <a:r>
                <a:rPr lang="en-US" sz="3300" dirty="0">
                  <a:solidFill>
                    <a:srgbClr val="000000"/>
                  </a:solidFill>
                  <a:latin typeface="Inter"/>
                </a:rPr>
                <a:t> di </a:t>
              </a:r>
              <a:r>
                <a:rPr lang="en-US" sz="3300" dirty="0" err="1">
                  <a:solidFill>
                    <a:srgbClr val="000000"/>
                  </a:solidFill>
                  <a:latin typeface="Inter"/>
                </a:rPr>
                <a:t>động</a:t>
              </a:r>
              <a:r>
                <a:rPr lang="en-US" sz="3300" dirty="0">
                  <a:solidFill>
                    <a:srgbClr val="000000"/>
                  </a:solidFill>
                  <a:latin typeface="Inter"/>
                </a:rPr>
                <a:t> + BTL</a:t>
              </a:r>
            </a:p>
          </p:txBody>
        </p:sp>
        <p:sp>
          <p:nvSpPr>
            <p:cNvPr id="5" name="TextBox 5"/>
            <p:cNvSpPr txBox="1"/>
            <p:nvPr/>
          </p:nvSpPr>
          <p:spPr>
            <a:xfrm>
              <a:off x="1757046" y="2148758"/>
              <a:ext cx="13398887" cy="4422634"/>
            </a:xfrm>
            <a:prstGeom prst="rect">
              <a:avLst/>
            </a:prstGeom>
          </p:spPr>
          <p:txBody>
            <a:bodyPr wrap="square" lIns="0" tIns="0" rIns="0" bIns="0" rtlCol="0" anchor="t">
              <a:spAutoFit/>
            </a:bodyPr>
            <a:lstStyle/>
            <a:p>
              <a:pPr>
                <a:lnSpc>
                  <a:spcPts val="2703"/>
                </a:lnSpc>
              </a:pPr>
              <a:r>
                <a:rPr lang="en-US" sz="2400" dirty="0" err="1">
                  <a:solidFill>
                    <a:schemeClr val="accent6">
                      <a:lumMod val="75000"/>
                    </a:schemeClr>
                  </a:solidFill>
                  <a:latin typeface="Inter"/>
                </a:rPr>
                <a:t>Nhóm</a:t>
              </a:r>
              <a:r>
                <a:rPr lang="en-US" sz="2400" dirty="0">
                  <a:solidFill>
                    <a:schemeClr val="accent6">
                      <a:lumMod val="75000"/>
                    </a:schemeClr>
                  </a:solidFill>
                  <a:latin typeface="Inter"/>
                </a:rPr>
                <a:t> 6 bao </a:t>
              </a:r>
              <a:r>
                <a:rPr lang="en-US" sz="2400" dirty="0" err="1">
                  <a:solidFill>
                    <a:schemeClr val="accent6">
                      <a:lumMod val="75000"/>
                    </a:schemeClr>
                  </a:solidFill>
                  <a:latin typeface="Inter"/>
                </a:rPr>
                <a:t>gồm</a:t>
              </a:r>
              <a:r>
                <a:rPr lang="en-US" sz="2400" dirty="0">
                  <a:solidFill>
                    <a:schemeClr val="accent6">
                      <a:lumMod val="75000"/>
                    </a:schemeClr>
                  </a:solidFill>
                  <a:latin typeface="Inter"/>
                </a:rPr>
                <a:t>:</a:t>
              </a:r>
            </a:p>
            <a:p>
              <a:pPr>
                <a:lnSpc>
                  <a:spcPts val="2703"/>
                </a:lnSpc>
              </a:pPr>
              <a:endParaRPr lang="en-US" sz="2400" dirty="0">
                <a:solidFill>
                  <a:srgbClr val="000000"/>
                </a:solidFill>
                <a:latin typeface="Inter"/>
              </a:endParaRPr>
            </a:p>
            <a:p>
              <a:pPr lvl="6"/>
              <a:r>
                <a:rPr lang="en-US" sz="2400" dirty="0">
                  <a:solidFill>
                    <a:schemeClr val="accent6">
                      <a:lumMod val="75000"/>
                    </a:schemeClr>
                  </a:solidFill>
                  <a:latin typeface="Inter"/>
                </a:rPr>
                <a:t>Mai </a:t>
              </a:r>
              <a:r>
                <a:rPr lang="en-US" sz="2400" dirty="0" err="1">
                  <a:solidFill>
                    <a:schemeClr val="accent6">
                      <a:lumMod val="75000"/>
                    </a:schemeClr>
                  </a:solidFill>
                  <a:latin typeface="Inter"/>
                </a:rPr>
                <a:t>Nhật</a:t>
              </a:r>
              <a:r>
                <a:rPr lang="en-US" sz="2400" dirty="0">
                  <a:solidFill>
                    <a:schemeClr val="accent6">
                      <a:lumMod val="75000"/>
                    </a:schemeClr>
                  </a:solidFill>
                  <a:latin typeface="Inter"/>
                </a:rPr>
                <a:t> Hoàng</a:t>
              </a:r>
            </a:p>
            <a:p>
              <a:pPr lvl="6"/>
              <a:r>
                <a:rPr lang="en-US" sz="2400" dirty="0" err="1">
                  <a:solidFill>
                    <a:schemeClr val="accent6">
                      <a:lumMod val="75000"/>
                    </a:schemeClr>
                  </a:solidFill>
                  <a:latin typeface="Inter"/>
                </a:rPr>
                <a:t>Phạm</a:t>
              </a:r>
              <a:r>
                <a:rPr lang="en-US" sz="2400" dirty="0">
                  <a:solidFill>
                    <a:schemeClr val="accent6">
                      <a:lumMod val="75000"/>
                    </a:schemeClr>
                  </a:solidFill>
                  <a:latin typeface="Inter"/>
                </a:rPr>
                <a:t> </a:t>
              </a:r>
              <a:r>
                <a:rPr lang="en-US" sz="2400" dirty="0" err="1">
                  <a:solidFill>
                    <a:schemeClr val="accent6">
                      <a:lumMod val="75000"/>
                    </a:schemeClr>
                  </a:solidFill>
                  <a:latin typeface="Inter"/>
                </a:rPr>
                <a:t>Công</a:t>
              </a:r>
              <a:r>
                <a:rPr lang="en-US" sz="2400" dirty="0">
                  <a:solidFill>
                    <a:schemeClr val="accent6">
                      <a:lumMod val="75000"/>
                    </a:schemeClr>
                  </a:solidFill>
                  <a:latin typeface="Inter"/>
                </a:rPr>
                <a:t> </a:t>
              </a:r>
              <a:r>
                <a:rPr lang="en-US" sz="2400" dirty="0" err="1">
                  <a:solidFill>
                    <a:schemeClr val="accent6">
                      <a:lumMod val="75000"/>
                    </a:schemeClr>
                  </a:solidFill>
                  <a:latin typeface="Inter"/>
                </a:rPr>
                <a:t>Liệu</a:t>
              </a:r>
              <a:endParaRPr lang="en-US" sz="2400" dirty="0">
                <a:solidFill>
                  <a:schemeClr val="accent6">
                    <a:lumMod val="75000"/>
                  </a:schemeClr>
                </a:solidFill>
                <a:latin typeface="Inter"/>
              </a:endParaRPr>
            </a:p>
            <a:p>
              <a:pPr lvl="6"/>
              <a:r>
                <a:rPr lang="en-US" sz="2400" dirty="0" err="1">
                  <a:solidFill>
                    <a:schemeClr val="accent6">
                      <a:lumMod val="75000"/>
                    </a:schemeClr>
                  </a:solidFill>
                  <a:latin typeface="Inter"/>
                </a:rPr>
                <a:t>Đỗ</a:t>
              </a:r>
              <a:r>
                <a:rPr lang="en-US" sz="2400" dirty="0">
                  <a:solidFill>
                    <a:schemeClr val="accent6">
                      <a:lumMod val="75000"/>
                    </a:schemeClr>
                  </a:solidFill>
                  <a:latin typeface="Inter"/>
                </a:rPr>
                <a:t> Minh </a:t>
              </a:r>
              <a:r>
                <a:rPr lang="en-US" sz="2400" dirty="0" err="1">
                  <a:solidFill>
                    <a:schemeClr val="accent6">
                      <a:lumMod val="75000"/>
                    </a:schemeClr>
                  </a:solidFill>
                  <a:latin typeface="Inter"/>
                </a:rPr>
                <a:t>Lượng</a:t>
              </a:r>
              <a:endParaRPr lang="en-US" sz="2400" dirty="0">
                <a:solidFill>
                  <a:schemeClr val="accent6">
                    <a:lumMod val="75000"/>
                  </a:schemeClr>
                </a:solidFill>
                <a:latin typeface="Inter"/>
              </a:endParaRPr>
            </a:p>
            <a:p>
              <a:pPr lvl="6"/>
              <a:r>
                <a:rPr lang="en-US" sz="2400" dirty="0" err="1">
                  <a:solidFill>
                    <a:schemeClr val="accent6">
                      <a:lumMod val="75000"/>
                    </a:schemeClr>
                  </a:solidFill>
                  <a:latin typeface="Inter"/>
                </a:rPr>
                <a:t>Nguyễn</a:t>
              </a:r>
              <a:r>
                <a:rPr lang="en-US" sz="2400" dirty="0">
                  <a:solidFill>
                    <a:schemeClr val="accent6">
                      <a:lumMod val="75000"/>
                    </a:schemeClr>
                  </a:solidFill>
                  <a:latin typeface="Inter"/>
                </a:rPr>
                <a:t> </a:t>
              </a:r>
              <a:r>
                <a:rPr lang="en-US" sz="2400" dirty="0" err="1">
                  <a:solidFill>
                    <a:schemeClr val="accent6">
                      <a:lumMod val="75000"/>
                    </a:schemeClr>
                  </a:solidFill>
                  <a:latin typeface="Inter"/>
                </a:rPr>
                <a:t>Phúc</a:t>
              </a:r>
              <a:r>
                <a:rPr lang="en-US" sz="2400" dirty="0">
                  <a:solidFill>
                    <a:schemeClr val="accent6">
                      <a:lumMod val="75000"/>
                    </a:schemeClr>
                  </a:solidFill>
                  <a:latin typeface="Inter"/>
                </a:rPr>
                <a:t> </a:t>
              </a:r>
              <a:r>
                <a:rPr lang="en-US" sz="2400" dirty="0" err="1">
                  <a:solidFill>
                    <a:schemeClr val="accent6">
                      <a:lumMod val="75000"/>
                    </a:schemeClr>
                  </a:solidFill>
                  <a:latin typeface="Inter"/>
                </a:rPr>
                <a:t>Ngọc</a:t>
              </a:r>
              <a:endParaRPr lang="en-US" sz="2400" dirty="0">
                <a:solidFill>
                  <a:schemeClr val="accent6">
                    <a:lumMod val="75000"/>
                  </a:schemeClr>
                </a:solidFill>
                <a:latin typeface="Inter"/>
              </a:endParaRPr>
            </a:p>
            <a:p>
              <a:pPr>
                <a:lnSpc>
                  <a:spcPts val="2703"/>
                </a:lnSpc>
              </a:pPr>
              <a:endParaRPr lang="en-US" sz="1931" dirty="0">
                <a:solidFill>
                  <a:srgbClr val="000000"/>
                </a:solidFill>
                <a:latin typeface="Inter"/>
              </a:endParaRPr>
            </a:p>
          </p:txBody>
        </p:sp>
      </p:grpSp>
      <p:sp>
        <p:nvSpPr>
          <p:cNvPr id="8" name="Freeform 8"/>
          <p:cNvSpPr/>
          <p:nvPr/>
        </p:nvSpPr>
        <p:spPr>
          <a:xfrm rot="3792932">
            <a:off x="1016586" y="3963889"/>
            <a:ext cx="1649386" cy="999053"/>
          </a:xfrm>
          <a:custGeom>
            <a:avLst/>
            <a:gdLst/>
            <a:ahLst/>
            <a:cxnLst/>
            <a:rect l="l" t="t" r="r" b="b"/>
            <a:pathLst>
              <a:path w="5294871" h="3253939">
                <a:moveTo>
                  <a:pt x="0" y="0"/>
                </a:moveTo>
                <a:lnTo>
                  <a:pt x="5294870" y="0"/>
                </a:lnTo>
                <a:lnTo>
                  <a:pt x="5294870" y="3253939"/>
                </a:lnTo>
                <a:lnTo>
                  <a:pt x="0" y="32539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350"/>
          </a:p>
        </p:txBody>
      </p:sp>
      <p:pic>
        <p:nvPicPr>
          <p:cNvPr id="10" name="Picture 9" descr="A logo with blue triangles&#10;&#10;Description automatically generated">
            <a:extLst>
              <a:ext uri="{FF2B5EF4-FFF2-40B4-BE49-F238E27FC236}">
                <a16:creationId xmlns:a16="http://schemas.microsoft.com/office/drawing/2014/main" id="{E2DFEF4E-F23B-0BF5-884F-9D74E12EB6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8633" y="6067211"/>
            <a:ext cx="1920075" cy="1004232"/>
          </a:xfrm>
          <a:prstGeom prst="rect">
            <a:avLst/>
          </a:prstGeom>
        </p:spPr>
      </p:pic>
      <p:pic>
        <p:nvPicPr>
          <p:cNvPr id="12" name="Picture 11" descr="A cloud with a yellow ball and a raindrop&#10;&#10;Description automatically generated">
            <a:extLst>
              <a:ext uri="{FF2B5EF4-FFF2-40B4-BE49-F238E27FC236}">
                <a16:creationId xmlns:a16="http://schemas.microsoft.com/office/drawing/2014/main" id="{B570D93D-DB00-26C8-CD9E-547CFF934E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1721" y="5756542"/>
            <a:ext cx="1714500" cy="1714500"/>
          </a:xfrm>
          <a:prstGeom prst="rect">
            <a:avLst/>
          </a:prstGeom>
        </p:spPr>
      </p:pic>
      <p:sp>
        <p:nvSpPr>
          <p:cNvPr id="13" name="Freeform 8">
            <a:extLst>
              <a:ext uri="{FF2B5EF4-FFF2-40B4-BE49-F238E27FC236}">
                <a16:creationId xmlns:a16="http://schemas.microsoft.com/office/drawing/2014/main" id="{E5416789-6B61-AA04-8B58-4B356D35F0A2}"/>
              </a:ext>
            </a:extLst>
          </p:cNvPr>
          <p:cNvSpPr/>
          <p:nvPr/>
        </p:nvSpPr>
        <p:spPr>
          <a:xfrm rot="3792932">
            <a:off x="10352457" y="4045543"/>
            <a:ext cx="1676677" cy="944991"/>
          </a:xfrm>
          <a:custGeom>
            <a:avLst/>
            <a:gdLst/>
            <a:ahLst/>
            <a:cxnLst/>
            <a:rect l="l" t="t" r="r" b="b"/>
            <a:pathLst>
              <a:path w="5294871" h="3253939">
                <a:moveTo>
                  <a:pt x="0" y="0"/>
                </a:moveTo>
                <a:lnTo>
                  <a:pt x="5294870" y="0"/>
                </a:lnTo>
                <a:lnTo>
                  <a:pt x="5294870" y="3253939"/>
                </a:lnTo>
                <a:lnTo>
                  <a:pt x="0" y="32539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350"/>
          </a:p>
        </p:txBody>
      </p:sp>
      <p:sp>
        <p:nvSpPr>
          <p:cNvPr id="14" name="TextBox 4">
            <a:extLst>
              <a:ext uri="{FF2B5EF4-FFF2-40B4-BE49-F238E27FC236}">
                <a16:creationId xmlns:a16="http://schemas.microsoft.com/office/drawing/2014/main" id="{653098E1-A653-B1CF-3E3A-FC08BCEC5C56}"/>
              </a:ext>
            </a:extLst>
          </p:cNvPr>
          <p:cNvSpPr txBox="1"/>
          <p:nvPr/>
        </p:nvSpPr>
        <p:spPr>
          <a:xfrm>
            <a:off x="3308790" y="4426005"/>
            <a:ext cx="6292411" cy="660565"/>
          </a:xfrm>
          <a:prstGeom prst="rect">
            <a:avLst/>
          </a:prstGeom>
        </p:spPr>
        <p:txBody>
          <a:bodyPr wrap="square" lIns="0" tIns="0" rIns="0" bIns="0" rtlCol="0" anchor="t">
            <a:spAutoFit/>
          </a:bodyPr>
          <a:lstStyle/>
          <a:p>
            <a:pPr>
              <a:lnSpc>
                <a:spcPts val="2519"/>
              </a:lnSpc>
            </a:pPr>
            <a:r>
              <a:rPr lang="en-US" sz="2700" dirty="0" err="1">
                <a:solidFill>
                  <a:srgbClr val="000000"/>
                </a:solidFill>
                <a:latin typeface="Inter"/>
              </a:rPr>
              <a:t>Giảng</a:t>
            </a:r>
            <a:r>
              <a:rPr lang="en-US" sz="2700" dirty="0">
                <a:solidFill>
                  <a:srgbClr val="000000"/>
                </a:solidFill>
                <a:latin typeface="Inter"/>
              </a:rPr>
              <a:t> </a:t>
            </a:r>
            <a:r>
              <a:rPr lang="en-US" sz="2700" dirty="0" err="1">
                <a:solidFill>
                  <a:srgbClr val="000000"/>
                </a:solidFill>
                <a:latin typeface="Inter"/>
              </a:rPr>
              <a:t>viên</a:t>
            </a:r>
            <a:r>
              <a:rPr lang="en-US" sz="2700" dirty="0">
                <a:solidFill>
                  <a:srgbClr val="000000"/>
                </a:solidFill>
                <a:latin typeface="Inter"/>
              </a:rPr>
              <a:t>: </a:t>
            </a:r>
          </a:p>
          <a:p>
            <a:pPr>
              <a:lnSpc>
                <a:spcPts val="2519"/>
              </a:lnSpc>
            </a:pPr>
            <a:r>
              <a:rPr lang="en-US" sz="3300" dirty="0">
                <a:solidFill>
                  <a:srgbClr val="000000"/>
                </a:solidFill>
                <a:latin typeface="Inter"/>
              </a:rPr>
              <a:t>			</a:t>
            </a:r>
            <a:r>
              <a:rPr lang="en-US" sz="2700" dirty="0" err="1">
                <a:solidFill>
                  <a:srgbClr val="000000"/>
                </a:solidFill>
                <a:latin typeface="Inter"/>
              </a:rPr>
              <a:t>Trần</a:t>
            </a:r>
            <a:r>
              <a:rPr lang="en-US" sz="2700" dirty="0">
                <a:solidFill>
                  <a:srgbClr val="000000"/>
                </a:solidFill>
                <a:latin typeface="Inter"/>
              </a:rPr>
              <a:t> Văn </a:t>
            </a:r>
            <a:r>
              <a:rPr lang="en-US" sz="2700" dirty="0" err="1">
                <a:solidFill>
                  <a:srgbClr val="000000"/>
                </a:solidFill>
                <a:latin typeface="Inter"/>
              </a:rPr>
              <a:t>Hiệp</a:t>
            </a:r>
            <a:endParaRPr lang="en-US" sz="2700" dirty="0">
              <a:solidFill>
                <a:srgbClr val="000000"/>
              </a:solidFill>
              <a:latin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81569" y="3793837"/>
            <a:ext cx="6783873" cy="1907342"/>
            <a:chOff x="0" y="0"/>
            <a:chExt cx="4750317" cy="660400"/>
          </a:xfrm>
          <a:solidFill>
            <a:schemeClr val="accent6">
              <a:lumMod val="20000"/>
              <a:lumOff val="80000"/>
            </a:schemeClr>
          </a:solidFill>
        </p:grpSpPr>
        <p:sp>
          <p:nvSpPr>
            <p:cNvPr id="3" name="Freeform 3"/>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US" sz="1350"/>
            </a:p>
          </p:txBody>
        </p:sp>
      </p:grpSp>
      <p:sp>
        <p:nvSpPr>
          <p:cNvPr id="4" name="TextBox 4"/>
          <p:cNvSpPr txBox="1"/>
          <p:nvPr/>
        </p:nvSpPr>
        <p:spPr>
          <a:xfrm>
            <a:off x="6625088" y="4579032"/>
            <a:ext cx="4727510" cy="336952"/>
          </a:xfrm>
          <a:prstGeom prst="rect">
            <a:avLst/>
          </a:prstGeom>
        </p:spPr>
        <p:txBody>
          <a:bodyPr lIns="0" tIns="0" rIns="0" bIns="0" rtlCol="0" anchor="t">
            <a:spAutoFit/>
          </a:bodyPr>
          <a:lstStyle/>
          <a:p>
            <a:pPr algn="ctr">
              <a:lnSpc>
                <a:spcPts val="2519"/>
              </a:lnSpc>
            </a:pPr>
            <a:r>
              <a:rPr lang="en-US" sz="3200" dirty="0" err="1">
                <a:solidFill>
                  <a:srgbClr val="000000"/>
                </a:solidFill>
                <a:latin typeface="Inter"/>
              </a:rPr>
              <a:t>Giới</a:t>
            </a:r>
            <a:r>
              <a:rPr lang="en-US" sz="3200" dirty="0">
                <a:solidFill>
                  <a:srgbClr val="000000"/>
                </a:solidFill>
                <a:latin typeface="Inter"/>
              </a:rPr>
              <a:t> </a:t>
            </a:r>
            <a:r>
              <a:rPr lang="en-US" sz="3200" dirty="0" err="1">
                <a:solidFill>
                  <a:srgbClr val="000000"/>
                </a:solidFill>
                <a:latin typeface="Inter"/>
              </a:rPr>
              <a:t>thiệu</a:t>
            </a:r>
            <a:r>
              <a:rPr lang="en-US" sz="3200" dirty="0">
                <a:solidFill>
                  <a:srgbClr val="000000"/>
                </a:solidFill>
                <a:latin typeface="Inter"/>
              </a:rPr>
              <a:t> </a:t>
            </a:r>
            <a:r>
              <a:rPr lang="en-US" sz="3200" dirty="0" err="1">
                <a:solidFill>
                  <a:srgbClr val="000000"/>
                </a:solidFill>
                <a:latin typeface="Inter"/>
              </a:rPr>
              <a:t>về</a:t>
            </a:r>
            <a:r>
              <a:rPr lang="en-US" sz="3200" dirty="0">
                <a:solidFill>
                  <a:srgbClr val="000000"/>
                </a:solidFill>
                <a:latin typeface="Inter"/>
              </a:rPr>
              <a:t> Flutter</a:t>
            </a:r>
          </a:p>
        </p:txBody>
      </p:sp>
      <p:grpSp>
        <p:nvGrpSpPr>
          <p:cNvPr id="5" name="Group 5"/>
          <p:cNvGrpSpPr/>
          <p:nvPr/>
        </p:nvGrpSpPr>
        <p:grpSpPr>
          <a:xfrm>
            <a:off x="5481569" y="6279065"/>
            <a:ext cx="6783873" cy="1907342"/>
            <a:chOff x="0" y="0"/>
            <a:chExt cx="4750317" cy="660400"/>
          </a:xfrm>
          <a:solidFill>
            <a:schemeClr val="accent3">
              <a:lumMod val="20000"/>
              <a:lumOff val="80000"/>
            </a:schemeClr>
          </a:solidFill>
        </p:grpSpPr>
        <p:sp>
          <p:nvSpPr>
            <p:cNvPr id="6" name="Freeform 6"/>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grpFill/>
          </p:spPr>
          <p:txBody>
            <a:bodyPr/>
            <a:lstStyle/>
            <a:p>
              <a:endParaRPr lang="en-US" sz="1350" dirty="0"/>
            </a:p>
          </p:txBody>
        </p:sp>
      </p:grpSp>
      <p:sp>
        <p:nvSpPr>
          <p:cNvPr id="20" name="Freeform 20"/>
          <p:cNvSpPr/>
          <p:nvPr/>
        </p:nvSpPr>
        <p:spPr>
          <a:xfrm>
            <a:off x="1231842" y="5214077"/>
            <a:ext cx="4094571" cy="2560968"/>
          </a:xfrm>
          <a:custGeom>
            <a:avLst/>
            <a:gdLst/>
            <a:ahLst/>
            <a:cxnLst/>
            <a:rect l="l" t="t" r="r" b="b"/>
            <a:pathLst>
              <a:path w="5459428" h="3414624">
                <a:moveTo>
                  <a:pt x="0" y="0"/>
                </a:moveTo>
                <a:lnTo>
                  <a:pt x="5459428" y="0"/>
                </a:lnTo>
                <a:lnTo>
                  <a:pt x="5459428" y="3414624"/>
                </a:lnTo>
                <a:lnTo>
                  <a:pt x="0" y="34146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350"/>
          </a:p>
        </p:txBody>
      </p:sp>
      <p:grpSp>
        <p:nvGrpSpPr>
          <p:cNvPr id="21" name="Group 21"/>
          <p:cNvGrpSpPr/>
          <p:nvPr/>
        </p:nvGrpSpPr>
        <p:grpSpPr>
          <a:xfrm>
            <a:off x="1231842" y="2620760"/>
            <a:ext cx="4791062" cy="1527784"/>
            <a:chOff x="0" y="9525"/>
            <a:chExt cx="8517443" cy="2716060"/>
          </a:xfrm>
        </p:grpSpPr>
        <p:sp>
          <p:nvSpPr>
            <p:cNvPr id="22" name="TextBox 22"/>
            <p:cNvSpPr txBox="1"/>
            <p:nvPr/>
          </p:nvSpPr>
          <p:spPr>
            <a:xfrm>
              <a:off x="0" y="9525"/>
              <a:ext cx="8517443" cy="1801063"/>
            </a:xfrm>
            <a:prstGeom prst="rect">
              <a:avLst/>
            </a:prstGeom>
          </p:spPr>
          <p:txBody>
            <a:bodyPr lIns="0" tIns="0" rIns="0" bIns="0" rtlCol="0" anchor="t">
              <a:spAutoFit/>
            </a:bodyPr>
            <a:lstStyle/>
            <a:p>
              <a:pPr>
                <a:lnSpc>
                  <a:spcPts val="7919"/>
                </a:lnSpc>
              </a:pPr>
              <a:r>
                <a:rPr lang="en-US" sz="6599" dirty="0" err="1">
                  <a:solidFill>
                    <a:srgbClr val="000000"/>
                  </a:solidFill>
                  <a:latin typeface="Inter Bold"/>
                </a:rPr>
                <a:t>Nội</a:t>
              </a:r>
              <a:r>
                <a:rPr lang="en-US" sz="6599" dirty="0">
                  <a:solidFill>
                    <a:srgbClr val="000000"/>
                  </a:solidFill>
                  <a:latin typeface="Inter Bold"/>
                </a:rPr>
                <a:t> dung</a:t>
              </a:r>
            </a:p>
          </p:txBody>
        </p:sp>
        <p:sp>
          <p:nvSpPr>
            <p:cNvPr id="23" name="TextBox 23"/>
            <p:cNvSpPr txBox="1"/>
            <p:nvPr/>
          </p:nvSpPr>
          <p:spPr>
            <a:xfrm>
              <a:off x="0" y="2122229"/>
              <a:ext cx="8517443" cy="603356"/>
            </a:xfrm>
            <a:prstGeom prst="rect">
              <a:avLst/>
            </a:prstGeom>
          </p:spPr>
          <p:txBody>
            <a:bodyPr lIns="0" tIns="0" rIns="0" bIns="0" rtlCol="0" anchor="t">
              <a:spAutoFit/>
            </a:bodyPr>
            <a:lstStyle/>
            <a:p>
              <a:pPr>
                <a:lnSpc>
                  <a:spcPts val="2789"/>
                </a:lnSpc>
              </a:pPr>
              <a:endParaRPr lang="en-US" sz="2324" dirty="0">
                <a:solidFill>
                  <a:srgbClr val="000000"/>
                </a:solidFill>
                <a:latin typeface="Inter"/>
              </a:endParaRPr>
            </a:p>
          </p:txBody>
        </p:sp>
      </p:grpSp>
      <p:sp>
        <p:nvSpPr>
          <p:cNvPr id="24" name="TextBox 4">
            <a:extLst>
              <a:ext uri="{FF2B5EF4-FFF2-40B4-BE49-F238E27FC236}">
                <a16:creationId xmlns:a16="http://schemas.microsoft.com/office/drawing/2014/main" id="{06834E16-2320-85B0-8BE5-9506AD9BB756}"/>
              </a:ext>
            </a:extLst>
          </p:cNvPr>
          <p:cNvSpPr txBox="1"/>
          <p:nvPr/>
        </p:nvSpPr>
        <p:spPr>
          <a:xfrm>
            <a:off x="5596905" y="7155112"/>
            <a:ext cx="6553200" cy="615361"/>
          </a:xfrm>
          <a:prstGeom prst="rect">
            <a:avLst/>
          </a:prstGeom>
        </p:spPr>
        <p:txBody>
          <a:bodyPr wrap="square" lIns="0" tIns="0" rIns="0" bIns="0" rtlCol="0" anchor="t">
            <a:spAutoFit/>
          </a:bodyPr>
          <a:lstStyle/>
          <a:p>
            <a:pPr algn="ctr">
              <a:lnSpc>
                <a:spcPts val="2519"/>
              </a:lnSpc>
            </a:pPr>
            <a:r>
              <a:rPr lang="en-US" sz="3200" dirty="0" err="1">
                <a:solidFill>
                  <a:srgbClr val="000000"/>
                </a:solidFill>
                <a:latin typeface="Inter"/>
              </a:rPr>
              <a:t>Giới</a:t>
            </a:r>
            <a:r>
              <a:rPr lang="en-US" sz="3200" dirty="0">
                <a:solidFill>
                  <a:srgbClr val="000000"/>
                </a:solidFill>
                <a:latin typeface="Inter"/>
              </a:rPr>
              <a:t> </a:t>
            </a:r>
            <a:r>
              <a:rPr lang="en-US" sz="3200" dirty="0" err="1">
                <a:solidFill>
                  <a:srgbClr val="000000"/>
                </a:solidFill>
                <a:latin typeface="Inter"/>
              </a:rPr>
              <a:t>thiệu</a:t>
            </a:r>
            <a:r>
              <a:rPr lang="en-US" sz="3200" dirty="0">
                <a:solidFill>
                  <a:srgbClr val="000000"/>
                </a:solidFill>
                <a:latin typeface="Inter"/>
              </a:rPr>
              <a:t> </a:t>
            </a:r>
            <a:r>
              <a:rPr lang="en-US" sz="3200" dirty="0" err="1">
                <a:solidFill>
                  <a:srgbClr val="000000"/>
                </a:solidFill>
                <a:latin typeface="Inter"/>
              </a:rPr>
              <a:t>ứng</a:t>
            </a:r>
            <a:r>
              <a:rPr lang="en-US" sz="3200" dirty="0">
                <a:solidFill>
                  <a:srgbClr val="000000"/>
                </a:solidFill>
                <a:latin typeface="Inter"/>
              </a:rPr>
              <a:t> </a:t>
            </a:r>
            <a:r>
              <a:rPr lang="en-US" sz="3200" dirty="0" err="1">
                <a:solidFill>
                  <a:srgbClr val="000000"/>
                </a:solidFill>
                <a:latin typeface="Inter"/>
              </a:rPr>
              <a:t>dụng</a:t>
            </a:r>
            <a:r>
              <a:rPr lang="en-US" sz="3200" dirty="0">
                <a:solidFill>
                  <a:srgbClr val="000000"/>
                </a:solidFill>
                <a:latin typeface="Inter"/>
              </a:rPr>
              <a:t> Weather App</a:t>
            </a:r>
          </a:p>
          <a:p>
            <a:pPr algn="ctr">
              <a:lnSpc>
                <a:spcPts val="2519"/>
              </a:lnSpc>
            </a:pPr>
            <a:endParaRPr lang="en-US" dirty="0">
              <a:solidFill>
                <a:srgbClr val="000000"/>
              </a:solidFill>
              <a:latin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742192" y="1593395"/>
            <a:ext cx="5953124" cy="7110467"/>
            <a:chOff x="0" y="9525"/>
            <a:chExt cx="12470254" cy="11802993"/>
          </a:xfrm>
        </p:grpSpPr>
        <p:sp>
          <p:nvSpPr>
            <p:cNvPr id="3" name="TextBox 3"/>
            <p:cNvSpPr txBox="1"/>
            <p:nvPr/>
          </p:nvSpPr>
          <p:spPr>
            <a:xfrm>
              <a:off x="0" y="9525"/>
              <a:ext cx="12470254" cy="1145761"/>
            </a:xfrm>
            <a:prstGeom prst="rect">
              <a:avLst/>
            </a:prstGeom>
          </p:spPr>
          <p:txBody>
            <a:bodyPr lIns="0" tIns="0" rIns="0" bIns="0" rtlCol="0" anchor="t">
              <a:spAutoFit/>
            </a:bodyPr>
            <a:lstStyle/>
            <a:p>
              <a:pPr defTabSz="570311">
                <a:lnSpc>
                  <a:spcPts val="5612"/>
                </a:lnSpc>
                <a:spcAft>
                  <a:spcPts val="446"/>
                </a:spcAft>
              </a:pPr>
              <a:r>
                <a:rPr lang="en-US" sz="4600" kern="1200" dirty="0">
                  <a:solidFill>
                    <a:srgbClr val="7030A0"/>
                  </a:solidFill>
                  <a:latin typeface="Inter Bold"/>
                  <a:ea typeface="+mn-ea"/>
                  <a:cs typeface="+mn-cs"/>
                </a:rPr>
                <a:t>Flutter </a:t>
              </a:r>
              <a:r>
                <a:rPr lang="en-US" sz="4600" kern="1200" dirty="0" err="1">
                  <a:solidFill>
                    <a:srgbClr val="7030A0"/>
                  </a:solidFill>
                  <a:latin typeface="Inter Bold"/>
                  <a:ea typeface="+mn-ea"/>
                  <a:cs typeface="+mn-cs"/>
                </a:rPr>
                <a:t>là</a:t>
              </a:r>
              <a:r>
                <a:rPr lang="en-US" sz="4600" kern="1200" dirty="0">
                  <a:solidFill>
                    <a:srgbClr val="7030A0"/>
                  </a:solidFill>
                  <a:latin typeface="Inter Bold"/>
                  <a:ea typeface="+mn-ea"/>
                  <a:cs typeface="+mn-cs"/>
                </a:rPr>
                <a:t> </a:t>
              </a:r>
              <a:r>
                <a:rPr lang="en-US" sz="4600" kern="1200" dirty="0" err="1">
                  <a:solidFill>
                    <a:srgbClr val="7030A0"/>
                  </a:solidFill>
                  <a:latin typeface="Inter Bold"/>
                  <a:ea typeface="+mn-ea"/>
                  <a:cs typeface="+mn-cs"/>
                </a:rPr>
                <a:t>gì</a:t>
              </a:r>
              <a:endParaRPr lang="en-US" sz="4600" dirty="0">
                <a:solidFill>
                  <a:srgbClr val="7030A0"/>
                </a:solidFill>
                <a:latin typeface="Inter Bold"/>
              </a:endParaRPr>
            </a:p>
          </p:txBody>
        </p:sp>
        <p:sp>
          <p:nvSpPr>
            <p:cNvPr id="4" name="TextBox 4"/>
            <p:cNvSpPr txBox="1"/>
            <p:nvPr/>
          </p:nvSpPr>
          <p:spPr>
            <a:xfrm>
              <a:off x="0" y="1720367"/>
              <a:ext cx="12470254" cy="10092151"/>
            </a:xfrm>
            <a:prstGeom prst="rect">
              <a:avLst/>
            </a:prstGeom>
          </p:spPr>
          <p:txBody>
            <a:bodyPr lIns="0" tIns="0" rIns="0" bIns="0" rtlCol="0" anchor="t">
              <a:spAutoFit/>
            </a:bodyPr>
            <a:lstStyle/>
            <a:p>
              <a:pPr defTabSz="570311">
                <a:spcAft>
                  <a:spcPts val="446"/>
                </a:spcAft>
              </a:pPr>
              <a:r>
                <a:rPr lang="en-US" sz="2600" b="1" kern="1200" dirty="0">
                  <a:solidFill>
                    <a:schemeClr val="tx1"/>
                  </a:solidFill>
                  <a:latin typeface="+mj-lt"/>
                  <a:ea typeface="+mn-ea"/>
                  <a:cs typeface="+mn-cs"/>
                </a:rPr>
                <a:t>-</a:t>
              </a:r>
              <a:r>
                <a:rPr lang="en-US" sz="2600" kern="1200" dirty="0">
                  <a:solidFill>
                    <a:schemeClr val="tx1"/>
                  </a:solidFill>
                  <a:latin typeface="+mj-lt"/>
                  <a:ea typeface="+mn-ea"/>
                  <a:cs typeface="+mn-cs"/>
                </a:rPr>
                <a:t> </a:t>
              </a:r>
              <a:r>
                <a:rPr lang="vi-VN" sz="2600" kern="1200" dirty="0" err="1">
                  <a:solidFill>
                    <a:schemeClr val="tx1"/>
                  </a:solidFill>
                  <a:latin typeface="+mj-lt"/>
                  <a:cs typeface="Calibri" panose="020F0502020204030204" pitchFamily="34" charset="0"/>
                </a:rPr>
                <a:t>Flutter</a:t>
              </a:r>
              <a:r>
                <a:rPr lang="vi-VN" sz="2600" kern="1200" dirty="0">
                  <a:solidFill>
                    <a:schemeClr val="tx1"/>
                  </a:solidFill>
                  <a:latin typeface="+mj-lt"/>
                  <a:cs typeface="Calibri" panose="020F0502020204030204" pitchFamily="34" charset="0"/>
                </a:rPr>
                <a:t> là một </a:t>
              </a:r>
              <a:r>
                <a:rPr lang="vi-VN" sz="2600" kern="1200" dirty="0" err="1">
                  <a:solidFill>
                    <a:schemeClr val="tx1"/>
                  </a:solidFill>
                  <a:latin typeface="+mj-lt"/>
                  <a:cs typeface="Calibri" panose="020F0502020204030204" pitchFamily="34" charset="0"/>
                </a:rPr>
                <a:t>framework</a:t>
              </a:r>
              <a:r>
                <a:rPr lang="vi-VN" sz="2600" kern="1200" dirty="0">
                  <a:solidFill>
                    <a:schemeClr val="tx1"/>
                  </a:solidFill>
                  <a:latin typeface="+mj-lt"/>
                  <a:cs typeface="Calibri" panose="020F0502020204030204" pitchFamily="34" charset="0"/>
                </a:rPr>
                <a:t> phát triển ứng dụng di động đa nền tảng được phát triển bởi </a:t>
              </a:r>
              <a:r>
                <a:rPr lang="vi-VN" sz="2600" kern="1200" dirty="0" err="1">
                  <a:solidFill>
                    <a:schemeClr val="tx1"/>
                  </a:solidFill>
                  <a:latin typeface="+mj-lt"/>
                  <a:cs typeface="Calibri" panose="020F0502020204030204" pitchFamily="34" charset="0"/>
                </a:rPr>
                <a:t>Google</a:t>
              </a:r>
              <a:r>
                <a:rPr lang="vi-VN" sz="2600" kern="1200" dirty="0">
                  <a:solidFill>
                    <a:schemeClr val="tx1"/>
                  </a:solidFill>
                  <a:latin typeface="+mj-lt"/>
                  <a:cs typeface="Calibri" panose="020F0502020204030204" pitchFamily="34" charset="0"/>
                </a:rPr>
                <a:t>.</a:t>
              </a:r>
            </a:p>
            <a:p>
              <a:pPr defTabSz="570311">
                <a:spcAft>
                  <a:spcPts val="446"/>
                </a:spcAft>
              </a:pPr>
              <a:r>
                <a:rPr lang="en-US" sz="2600" kern="1200" dirty="0">
                  <a:solidFill>
                    <a:schemeClr val="tx1"/>
                  </a:solidFill>
                  <a:latin typeface="+mj-lt"/>
                  <a:cs typeface="Calibri" panose="020F0502020204030204" pitchFamily="34" charset="0"/>
                </a:rPr>
                <a:t>- </a:t>
              </a:r>
              <a:r>
                <a:rPr lang="vi-VN" sz="2600" kern="1200" dirty="0">
                  <a:solidFill>
                    <a:schemeClr val="tx1"/>
                  </a:solidFill>
                  <a:latin typeface="+mj-lt"/>
                  <a:cs typeface="Calibri" panose="020F0502020204030204" pitchFamily="34" charset="0"/>
                </a:rPr>
                <a:t>Sử dụng ngôn ngữ lập trình </a:t>
              </a:r>
              <a:r>
                <a:rPr lang="vi-VN" sz="2600" kern="1200" dirty="0" err="1">
                  <a:solidFill>
                    <a:schemeClr val="tx1"/>
                  </a:solidFill>
                  <a:latin typeface="+mj-lt"/>
                  <a:cs typeface="Calibri" panose="020F0502020204030204" pitchFamily="34" charset="0"/>
                </a:rPr>
                <a:t>Dart</a:t>
              </a:r>
              <a:r>
                <a:rPr lang="vi-VN" sz="2600" kern="1200" dirty="0">
                  <a:solidFill>
                    <a:schemeClr val="tx1"/>
                  </a:solidFill>
                  <a:latin typeface="+mj-lt"/>
                  <a:cs typeface="Calibri" panose="020F0502020204030204" pitchFamily="34" charset="0"/>
                </a:rPr>
                <a:t>, </a:t>
              </a:r>
              <a:r>
                <a:rPr lang="vi-VN" sz="2600" kern="1200" dirty="0" err="1">
                  <a:solidFill>
                    <a:schemeClr val="tx1"/>
                  </a:solidFill>
                  <a:latin typeface="+mj-lt"/>
                  <a:cs typeface="Calibri" panose="020F0502020204030204" pitchFamily="34" charset="0"/>
                </a:rPr>
                <a:t>Flutter</a:t>
              </a:r>
              <a:r>
                <a:rPr lang="vi-VN" sz="2600" kern="1200" dirty="0">
                  <a:solidFill>
                    <a:schemeClr val="tx1"/>
                  </a:solidFill>
                  <a:latin typeface="+mj-lt"/>
                  <a:cs typeface="Calibri" panose="020F0502020204030204" pitchFamily="34" charset="0"/>
                </a:rPr>
                <a:t> cung cấp một cách nhanh chóng và linh hoạt để xây dựng giao diện người dùng đẹp và hiệu quả.</a:t>
              </a:r>
              <a:endParaRPr lang="en-US" sz="2600" kern="1200" dirty="0">
                <a:solidFill>
                  <a:schemeClr val="tx1"/>
                </a:solidFill>
                <a:latin typeface="+mj-lt"/>
                <a:cs typeface="Calibri" panose="020F0502020204030204" pitchFamily="34" charset="0"/>
              </a:endParaRPr>
            </a:p>
            <a:p>
              <a:pPr defTabSz="905256"/>
              <a:r>
                <a:rPr lang="en-US" sz="2600" kern="1200" dirty="0">
                  <a:solidFill>
                    <a:schemeClr val="tx1"/>
                  </a:solidFill>
                  <a:latin typeface="+mj-lt"/>
                  <a:cs typeface="Calibri" panose="020F0502020204030204" pitchFamily="34" charset="0"/>
                </a:rPr>
                <a:t>- </a:t>
              </a:r>
              <a:r>
                <a:rPr lang="vi-VN" sz="2600" kern="1200" dirty="0">
                  <a:solidFill>
                    <a:schemeClr val="tx1"/>
                  </a:solidFill>
                  <a:latin typeface="+mj-lt"/>
                  <a:cs typeface="Calibri" panose="020F0502020204030204" pitchFamily="34" charset="0"/>
                </a:rPr>
                <a:t>Ưu Điểm Của </a:t>
              </a:r>
              <a:r>
                <a:rPr lang="vi-VN" sz="2600" kern="1200" dirty="0" err="1">
                  <a:solidFill>
                    <a:schemeClr val="tx1"/>
                  </a:solidFill>
                  <a:latin typeface="+mj-lt"/>
                  <a:cs typeface="Calibri" panose="020F0502020204030204" pitchFamily="34" charset="0"/>
                </a:rPr>
                <a:t>Flutter</a:t>
              </a:r>
              <a:r>
                <a:rPr lang="en-US" sz="2600" kern="1200" dirty="0">
                  <a:solidFill>
                    <a:schemeClr val="tx1"/>
                  </a:solidFill>
                  <a:latin typeface="+mj-lt"/>
                  <a:cs typeface="Calibri" panose="020F0502020204030204" pitchFamily="34" charset="0"/>
                </a:rPr>
                <a:t>:</a:t>
              </a:r>
              <a:endParaRPr lang="vi-VN" sz="2600" kern="1200" dirty="0">
                <a:solidFill>
                  <a:schemeClr val="tx1"/>
                </a:solidFill>
                <a:latin typeface="+mj-lt"/>
                <a:cs typeface="Calibri" panose="020F0502020204030204" pitchFamily="34" charset="0"/>
              </a:endParaRPr>
            </a:p>
            <a:p>
              <a:pPr marL="452628" lvl="1" defTabSz="905256"/>
              <a:r>
                <a:rPr lang="en-US" sz="2600" kern="1200" dirty="0">
                  <a:solidFill>
                    <a:schemeClr val="tx1"/>
                  </a:solidFill>
                  <a:latin typeface="+mj-lt"/>
                  <a:cs typeface="Calibri" panose="020F0502020204030204" pitchFamily="34" charset="0"/>
                </a:rPr>
                <a:t>	+ </a:t>
              </a:r>
              <a:r>
                <a:rPr lang="vi-VN" sz="2600" kern="1200" dirty="0">
                  <a:solidFill>
                    <a:schemeClr val="tx1"/>
                  </a:solidFill>
                  <a:latin typeface="+mj-lt"/>
                  <a:cs typeface="Calibri" panose="020F0502020204030204" pitchFamily="34" charset="0"/>
                </a:rPr>
                <a:t>Tích Hợp</a:t>
              </a:r>
            </a:p>
            <a:p>
              <a:pPr marL="452628" lvl="1" defTabSz="905256"/>
              <a:r>
                <a:rPr lang="en-US" sz="2600" kern="1200" dirty="0">
                  <a:solidFill>
                    <a:schemeClr val="tx1"/>
                  </a:solidFill>
                  <a:latin typeface="+mj-lt"/>
                  <a:cs typeface="Calibri" panose="020F0502020204030204" pitchFamily="34" charset="0"/>
                </a:rPr>
                <a:t>	+ </a:t>
              </a:r>
              <a:r>
                <a:rPr lang="vi-VN" sz="2600" kern="1200" dirty="0" err="1">
                  <a:solidFill>
                    <a:schemeClr val="tx1"/>
                  </a:solidFill>
                  <a:latin typeface="+mj-lt"/>
                  <a:cs typeface="Calibri" panose="020F0502020204030204" pitchFamily="34" charset="0"/>
                </a:rPr>
                <a:t>Hot</a:t>
              </a:r>
              <a:r>
                <a:rPr lang="vi-VN" sz="2600" kern="1200" dirty="0">
                  <a:solidFill>
                    <a:schemeClr val="tx1"/>
                  </a:solidFill>
                  <a:latin typeface="+mj-lt"/>
                  <a:cs typeface="Calibri" panose="020F0502020204030204" pitchFamily="34" charset="0"/>
                </a:rPr>
                <a:t> </a:t>
              </a:r>
              <a:r>
                <a:rPr lang="vi-VN" sz="2600" kern="1200" dirty="0" err="1">
                  <a:solidFill>
                    <a:schemeClr val="tx1"/>
                  </a:solidFill>
                  <a:latin typeface="+mj-lt"/>
                  <a:cs typeface="Calibri" panose="020F0502020204030204" pitchFamily="34" charset="0"/>
                </a:rPr>
                <a:t>Reload</a:t>
              </a:r>
              <a:endParaRPr lang="vi-VN" sz="2600" kern="1200" dirty="0">
                <a:solidFill>
                  <a:schemeClr val="tx1"/>
                </a:solidFill>
                <a:latin typeface="+mj-lt"/>
                <a:cs typeface="Calibri" panose="020F0502020204030204" pitchFamily="34" charset="0"/>
              </a:endParaRPr>
            </a:p>
            <a:p>
              <a:pPr marL="452628" lvl="1" defTabSz="905256"/>
              <a:r>
                <a:rPr lang="en-US" sz="2600" kern="1200" dirty="0">
                  <a:solidFill>
                    <a:schemeClr val="tx1"/>
                  </a:solidFill>
                  <a:latin typeface="+mj-lt"/>
                  <a:cs typeface="Calibri" panose="020F0502020204030204" pitchFamily="34" charset="0"/>
                </a:rPr>
                <a:t>	+ </a:t>
              </a:r>
              <a:r>
                <a:rPr lang="vi-VN" sz="2600" kern="1200" dirty="0">
                  <a:solidFill>
                    <a:schemeClr val="tx1"/>
                  </a:solidFill>
                  <a:latin typeface="+mj-lt"/>
                  <a:cs typeface="Calibri" panose="020F0502020204030204" pitchFamily="34" charset="0"/>
                </a:rPr>
                <a:t>Giao Diện Đẹp</a:t>
              </a:r>
            </a:p>
            <a:p>
              <a:pPr marL="452628" lvl="1" defTabSz="905256"/>
              <a:r>
                <a:rPr lang="en-US" sz="2600" kern="1200" dirty="0">
                  <a:solidFill>
                    <a:schemeClr val="tx1"/>
                  </a:solidFill>
                  <a:latin typeface="+mj-lt"/>
                  <a:cs typeface="Calibri" panose="020F0502020204030204" pitchFamily="34" charset="0"/>
                </a:rPr>
                <a:t>	+ </a:t>
              </a:r>
              <a:r>
                <a:rPr lang="vi-VN" sz="2600" kern="1200" dirty="0">
                  <a:solidFill>
                    <a:schemeClr val="tx1"/>
                  </a:solidFill>
                  <a:latin typeface="+mj-lt"/>
                  <a:cs typeface="Calibri" panose="020F0502020204030204" pitchFamily="34" charset="0"/>
                </a:rPr>
                <a:t>Đa Nền Tảng</a:t>
              </a:r>
            </a:p>
            <a:p>
              <a:pPr defTabSz="905256"/>
              <a:r>
                <a:rPr lang="en-US" sz="2600" kern="1200" dirty="0">
                  <a:solidFill>
                    <a:schemeClr val="tx1"/>
                  </a:solidFill>
                  <a:latin typeface="+mj-lt"/>
                  <a:cs typeface="Calibri" panose="020F0502020204030204" pitchFamily="34" charset="0"/>
                </a:rPr>
                <a:t>	+ </a:t>
              </a:r>
              <a:r>
                <a:rPr lang="vi-VN" sz="2600" kern="1200" dirty="0">
                  <a:solidFill>
                    <a:schemeClr val="tx1"/>
                  </a:solidFill>
                  <a:latin typeface="+mj-lt"/>
                  <a:cs typeface="Calibri" panose="020F0502020204030204" pitchFamily="34" charset="0"/>
                </a:rPr>
                <a:t>Sự Đa Dạng của Ứng Dụng </a:t>
              </a:r>
              <a:r>
                <a:rPr lang="vi-VN" sz="2600" kern="1200" dirty="0" err="1">
                  <a:solidFill>
                    <a:schemeClr val="tx1"/>
                  </a:solidFill>
                  <a:latin typeface="+mj-lt"/>
                  <a:cs typeface="Calibri" panose="020F0502020204030204" pitchFamily="34" charset="0"/>
                </a:rPr>
                <a:t>Flutter</a:t>
              </a:r>
              <a:endParaRPr lang="vi-VN" sz="2600" kern="1200" dirty="0">
                <a:solidFill>
                  <a:schemeClr val="tx1"/>
                </a:solidFill>
                <a:latin typeface="+mj-lt"/>
                <a:cs typeface="Calibri" panose="020F0502020204030204" pitchFamily="34" charset="0"/>
              </a:endParaRPr>
            </a:p>
            <a:p>
              <a:pPr defTabSz="905256"/>
              <a:r>
                <a:rPr lang="en-US" sz="2600" kern="1200" dirty="0">
                  <a:solidFill>
                    <a:schemeClr val="tx1"/>
                  </a:solidFill>
                  <a:latin typeface="+mj-lt"/>
                  <a:cs typeface="Calibri" panose="020F0502020204030204" pitchFamily="34" charset="0"/>
                </a:rPr>
                <a:t>	+ </a:t>
              </a:r>
              <a:r>
                <a:rPr lang="vi-VN" sz="2600" kern="1200" dirty="0" err="1">
                  <a:solidFill>
                    <a:schemeClr val="tx1"/>
                  </a:solidFill>
                  <a:latin typeface="+mj-lt"/>
                  <a:cs typeface="Calibri" panose="020F0502020204030204" pitchFamily="34" charset="0"/>
                </a:rPr>
                <a:t>Demo</a:t>
              </a:r>
              <a:endParaRPr lang="en-US" sz="2600" kern="1200" dirty="0">
                <a:solidFill>
                  <a:schemeClr val="tx1"/>
                </a:solidFill>
                <a:latin typeface="+mj-lt"/>
                <a:cs typeface="Calibri" panose="020F0502020204030204" pitchFamily="34" charset="0"/>
              </a:endParaRPr>
            </a:p>
            <a:p>
              <a:pPr>
                <a:lnSpc>
                  <a:spcPts val="3150"/>
                </a:lnSpc>
                <a:spcAft>
                  <a:spcPts val="450"/>
                </a:spcAft>
              </a:pPr>
              <a:endParaRPr lang="en-US" sz="2250" dirty="0">
                <a:solidFill>
                  <a:srgbClr val="000000"/>
                </a:solidFill>
                <a:latin typeface="Inter"/>
              </a:endParaRPr>
            </a:p>
          </p:txBody>
        </p:sp>
      </p:grpSp>
      <p:sp>
        <p:nvSpPr>
          <p:cNvPr id="9" name="TextBox 3">
            <a:extLst>
              <a:ext uri="{FF2B5EF4-FFF2-40B4-BE49-F238E27FC236}">
                <a16:creationId xmlns:a16="http://schemas.microsoft.com/office/drawing/2014/main" id="{445C5B98-0FBA-24A7-556B-9DFAA621C987}"/>
              </a:ext>
            </a:extLst>
          </p:cNvPr>
          <p:cNvSpPr txBox="1"/>
          <p:nvPr/>
        </p:nvSpPr>
        <p:spPr>
          <a:xfrm>
            <a:off x="4572000" y="656936"/>
            <a:ext cx="5953124" cy="718145"/>
          </a:xfrm>
          <a:prstGeom prst="rect">
            <a:avLst/>
          </a:prstGeom>
        </p:spPr>
        <p:txBody>
          <a:bodyPr lIns="0" tIns="0" rIns="0" bIns="0" rtlCol="0" anchor="t">
            <a:spAutoFit/>
          </a:bodyPr>
          <a:lstStyle/>
          <a:p>
            <a:pPr algn="ctr" defTabSz="570311">
              <a:lnSpc>
                <a:spcPts val="5612"/>
              </a:lnSpc>
              <a:spcAft>
                <a:spcPts val="446"/>
              </a:spcAft>
            </a:pPr>
            <a:r>
              <a:rPr lang="en-US" sz="4800" b="1" dirty="0" err="1">
                <a:solidFill>
                  <a:srgbClr val="0070C0"/>
                </a:solidFill>
                <a:latin typeface="Inter Bold" panose="020B0604020202020204" charset="0"/>
                <a:ea typeface="Inter Bold" panose="020B0604020202020204" charset="0"/>
              </a:rPr>
              <a:t>Giới</a:t>
            </a:r>
            <a:r>
              <a:rPr lang="en-US" sz="4800" dirty="0">
                <a:solidFill>
                  <a:srgbClr val="0070C0"/>
                </a:solidFill>
                <a:latin typeface="Inter"/>
              </a:rPr>
              <a:t> </a:t>
            </a:r>
            <a:r>
              <a:rPr lang="en-US" sz="4677" dirty="0" err="1">
                <a:solidFill>
                  <a:srgbClr val="0070C0"/>
                </a:solidFill>
                <a:latin typeface="Inter Bold"/>
              </a:rPr>
              <a:t>thiệu</a:t>
            </a:r>
            <a:r>
              <a:rPr lang="en-US" sz="4677" dirty="0">
                <a:solidFill>
                  <a:srgbClr val="0070C0"/>
                </a:solidFill>
                <a:latin typeface="Inter Bold"/>
              </a:rPr>
              <a:t> Flutter</a:t>
            </a:r>
            <a:endParaRPr lang="en-US" sz="5624" dirty="0">
              <a:solidFill>
                <a:srgbClr val="0070C0"/>
              </a:solidFill>
              <a:latin typeface="Inter Bold"/>
            </a:endParaRPr>
          </a:p>
        </p:txBody>
      </p:sp>
      <p:pic>
        <p:nvPicPr>
          <p:cNvPr id="11" name="Picture 10">
            <a:extLst>
              <a:ext uri="{FF2B5EF4-FFF2-40B4-BE49-F238E27FC236}">
                <a16:creationId xmlns:a16="http://schemas.microsoft.com/office/drawing/2014/main" id="{9C8D324C-09B7-B64B-70C4-7AB5CBDE1CCF}"/>
              </a:ext>
            </a:extLst>
          </p:cNvPr>
          <p:cNvPicPr>
            <a:picLocks noChangeAspect="1"/>
          </p:cNvPicPr>
          <p:nvPr/>
        </p:nvPicPr>
        <p:blipFill>
          <a:blip r:embed="rId2"/>
          <a:stretch>
            <a:fillRect/>
          </a:stretch>
        </p:blipFill>
        <p:spPr>
          <a:xfrm>
            <a:off x="7035926" y="3162300"/>
            <a:ext cx="6115808" cy="441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with blue triangles&#10;&#10;Description automatically generated">
            <a:extLst>
              <a:ext uri="{FF2B5EF4-FFF2-40B4-BE49-F238E27FC236}">
                <a16:creationId xmlns:a16="http://schemas.microsoft.com/office/drawing/2014/main" id="{30F1DC93-F6FD-B32B-C493-B52B5271C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3729632"/>
            <a:ext cx="4610098" cy="2827734"/>
          </a:xfrm>
          <a:prstGeom prst="rect">
            <a:avLst/>
          </a:prstGeom>
        </p:spPr>
      </p:pic>
      <p:grpSp>
        <p:nvGrpSpPr>
          <p:cNvPr id="2" name="Group 2"/>
          <p:cNvGrpSpPr/>
          <p:nvPr/>
        </p:nvGrpSpPr>
        <p:grpSpPr>
          <a:xfrm>
            <a:off x="711710" y="2341691"/>
            <a:ext cx="6725408" cy="6118067"/>
            <a:chOff x="0" y="518553"/>
            <a:chExt cx="12470254" cy="7813197"/>
          </a:xfrm>
        </p:grpSpPr>
        <p:sp>
          <p:nvSpPr>
            <p:cNvPr id="3" name="TextBox 3"/>
            <p:cNvSpPr txBox="1"/>
            <p:nvPr/>
          </p:nvSpPr>
          <p:spPr>
            <a:xfrm>
              <a:off x="0" y="518553"/>
              <a:ext cx="12470254" cy="864960"/>
            </a:xfrm>
            <a:prstGeom prst="rect">
              <a:avLst/>
            </a:prstGeom>
          </p:spPr>
          <p:txBody>
            <a:bodyPr lIns="0" tIns="0" rIns="0" bIns="0" rtlCol="0" anchor="t">
              <a:spAutoFit/>
            </a:bodyPr>
            <a:lstStyle/>
            <a:p>
              <a:pPr defTabSz="570311">
                <a:lnSpc>
                  <a:spcPts val="5612"/>
                </a:lnSpc>
                <a:spcAft>
                  <a:spcPts val="446"/>
                </a:spcAft>
              </a:pPr>
              <a:r>
                <a:rPr lang="en-US" sz="4600" dirty="0" err="1">
                  <a:solidFill>
                    <a:srgbClr val="7030A0"/>
                  </a:solidFill>
                  <a:latin typeface="Inter Bold"/>
                </a:rPr>
                <a:t>Mục</a:t>
              </a:r>
              <a:r>
                <a:rPr lang="en-US" sz="4600" dirty="0">
                  <a:solidFill>
                    <a:srgbClr val="7030A0"/>
                  </a:solidFill>
                  <a:latin typeface="Inter Bold"/>
                </a:rPr>
                <a:t> </a:t>
              </a:r>
              <a:r>
                <a:rPr lang="en-US" sz="4600" dirty="0" err="1">
                  <a:solidFill>
                    <a:srgbClr val="7030A0"/>
                  </a:solidFill>
                  <a:latin typeface="Inter Bold"/>
                </a:rPr>
                <a:t>tiêu</a:t>
              </a:r>
              <a:r>
                <a:rPr lang="en-US" sz="4600" dirty="0">
                  <a:solidFill>
                    <a:srgbClr val="7030A0"/>
                  </a:solidFill>
                  <a:latin typeface="Inter Bold"/>
                </a:rPr>
                <a:t> </a:t>
              </a:r>
              <a:r>
                <a:rPr lang="en-US" sz="4600" dirty="0" err="1">
                  <a:solidFill>
                    <a:srgbClr val="7030A0"/>
                  </a:solidFill>
                  <a:latin typeface="Inter Bold"/>
                </a:rPr>
                <a:t>dự</a:t>
              </a:r>
              <a:r>
                <a:rPr lang="en-US" sz="4600" dirty="0">
                  <a:solidFill>
                    <a:srgbClr val="7030A0"/>
                  </a:solidFill>
                  <a:latin typeface="Inter Bold"/>
                </a:rPr>
                <a:t> </a:t>
              </a:r>
              <a:r>
                <a:rPr lang="en-US" sz="4600" dirty="0" err="1">
                  <a:solidFill>
                    <a:srgbClr val="7030A0"/>
                  </a:solidFill>
                  <a:latin typeface="Inter Bold"/>
                </a:rPr>
                <a:t>án</a:t>
              </a:r>
              <a:endParaRPr lang="en-US" sz="4600" dirty="0">
                <a:solidFill>
                  <a:srgbClr val="7030A0"/>
                </a:solidFill>
                <a:latin typeface="Inter Bold"/>
              </a:endParaRPr>
            </a:p>
          </p:txBody>
        </p:sp>
        <p:sp>
          <p:nvSpPr>
            <p:cNvPr id="4" name="TextBox 4"/>
            <p:cNvSpPr txBox="1"/>
            <p:nvPr/>
          </p:nvSpPr>
          <p:spPr>
            <a:xfrm>
              <a:off x="0" y="1720367"/>
              <a:ext cx="12470254" cy="6611383"/>
            </a:xfrm>
            <a:prstGeom prst="rect">
              <a:avLst/>
            </a:prstGeom>
          </p:spPr>
          <p:txBody>
            <a:bodyPr lIns="0" tIns="0" rIns="0" bIns="0" rtlCol="0" anchor="t">
              <a:spAutoFit/>
            </a:bodyPr>
            <a:lstStyle/>
            <a:p>
              <a:pPr algn="l"/>
              <a:r>
                <a:rPr lang="en-US" sz="2600" b="0" i="0" dirty="0">
                  <a:solidFill>
                    <a:srgbClr val="1F1F1F"/>
                  </a:solidFill>
                  <a:effectLst/>
                  <a:latin typeface="Calibri" panose="020F0502020204030204" pitchFamily="34" charset="0"/>
                  <a:cs typeface="Calibri" panose="020F0502020204030204" pitchFamily="34" charset="0"/>
                </a:rPr>
                <a:t>- </a:t>
              </a:r>
              <a:r>
                <a:rPr lang="vi-VN" sz="2600" b="1" i="0" dirty="0">
                  <a:solidFill>
                    <a:srgbClr val="1F1F1F"/>
                  </a:solidFill>
                  <a:effectLst/>
                  <a:latin typeface="Calibri" panose="020F0502020204030204" pitchFamily="34" charset="0"/>
                  <a:cs typeface="Calibri" panose="020F0502020204030204" pitchFamily="34" charset="0"/>
                </a:rPr>
                <a:t>Thông tin thời tiết chính xác và đầy đủ</a:t>
              </a:r>
              <a:r>
                <a:rPr lang="vi-VN" sz="2600" b="0" i="0" dirty="0">
                  <a:solidFill>
                    <a:srgbClr val="1F1F1F"/>
                  </a:solidFill>
                  <a:effectLst/>
                  <a:latin typeface="Calibri" panose="020F0502020204030204" pitchFamily="34" charset="0"/>
                  <a:cs typeface="Calibri" panose="020F0502020204030204" pitchFamily="34" charset="0"/>
                </a:rPr>
                <a:t>: Ứng dụng sẽ sử dụng API dự báo thời tiết của một nhà cung cấp uy tín để lấy dữ liệu thời tiết. Dữ liệu thời tiết sẽ được cập nhật thường xuyên để đảm bảo tính chính xác và đầy đủ.</a:t>
              </a:r>
            </a:p>
            <a:p>
              <a:pPr algn="l"/>
              <a:r>
                <a:rPr lang="en-US" sz="2600" dirty="0">
                  <a:solidFill>
                    <a:srgbClr val="1F1F1F"/>
                  </a:solidFill>
                  <a:latin typeface="Calibri" panose="020F0502020204030204" pitchFamily="34" charset="0"/>
                  <a:cs typeface="Calibri" panose="020F0502020204030204" pitchFamily="34" charset="0"/>
                </a:rPr>
                <a:t>- </a:t>
              </a:r>
              <a:r>
                <a:rPr lang="vi-VN" sz="2600" b="1" i="0" dirty="0">
                  <a:solidFill>
                    <a:srgbClr val="1F1F1F"/>
                  </a:solidFill>
                  <a:effectLst/>
                  <a:latin typeface="Calibri" panose="020F0502020204030204" pitchFamily="34" charset="0"/>
                  <a:cs typeface="Calibri" panose="020F0502020204030204" pitchFamily="34" charset="0"/>
                </a:rPr>
                <a:t>Dễ sử dụng và thân thiện với người dùng</a:t>
              </a:r>
              <a:r>
                <a:rPr lang="vi-VN" sz="2600" b="0" i="0" dirty="0">
                  <a:solidFill>
                    <a:srgbClr val="1F1F1F"/>
                  </a:solidFill>
                  <a:effectLst/>
                  <a:latin typeface="Calibri" panose="020F0502020204030204" pitchFamily="34" charset="0"/>
                  <a:cs typeface="Calibri" panose="020F0502020204030204" pitchFamily="34" charset="0"/>
                </a:rPr>
                <a:t>: Giao diện người dùng của ứng dụng sẽ sử dụng các nguyên tắc thiết kế giao diện người dùng hiện đại để đảm bảo sự dễ sử dụng và thân thiện với người dùng. Ví dụ, ứng dụng sẽ sử dụng các biểu tượng và văn bản dễ đọc, cũng như các bố cục đơn giản và trực quan.</a:t>
              </a:r>
            </a:p>
            <a:p>
              <a:pPr>
                <a:lnSpc>
                  <a:spcPts val="3150"/>
                </a:lnSpc>
                <a:spcAft>
                  <a:spcPts val="450"/>
                </a:spcAft>
              </a:pPr>
              <a:endParaRPr lang="en-US" sz="2250" dirty="0">
                <a:solidFill>
                  <a:srgbClr val="000000"/>
                </a:solidFill>
                <a:latin typeface="Inter"/>
              </a:endParaRPr>
            </a:p>
          </p:txBody>
        </p:sp>
      </p:grpSp>
      <p:sp>
        <p:nvSpPr>
          <p:cNvPr id="5" name="TextBox 3">
            <a:extLst>
              <a:ext uri="{FF2B5EF4-FFF2-40B4-BE49-F238E27FC236}">
                <a16:creationId xmlns:a16="http://schemas.microsoft.com/office/drawing/2014/main" id="{A45E10E3-9A6D-C4DC-C83A-42F4EAC1015F}"/>
              </a:ext>
            </a:extLst>
          </p:cNvPr>
          <p:cNvSpPr txBox="1"/>
          <p:nvPr/>
        </p:nvSpPr>
        <p:spPr>
          <a:xfrm>
            <a:off x="1981200" y="656936"/>
            <a:ext cx="10287000" cy="718145"/>
          </a:xfrm>
          <a:prstGeom prst="rect">
            <a:avLst/>
          </a:prstGeom>
        </p:spPr>
        <p:txBody>
          <a:bodyPr wrap="square" lIns="0" tIns="0" rIns="0" bIns="0" rtlCol="0" anchor="t">
            <a:spAutoFit/>
          </a:bodyPr>
          <a:lstStyle/>
          <a:p>
            <a:pPr algn="ctr" defTabSz="570311">
              <a:lnSpc>
                <a:spcPts val="5612"/>
              </a:lnSpc>
              <a:spcAft>
                <a:spcPts val="446"/>
              </a:spcAft>
            </a:pPr>
            <a:r>
              <a:rPr lang="en-US" sz="5000" b="1" dirty="0" err="1">
                <a:solidFill>
                  <a:srgbClr val="0070C0"/>
                </a:solidFill>
                <a:latin typeface="Inter Bold" panose="020B0604020202020204" charset="0"/>
                <a:ea typeface="Inter Bold" panose="020B0604020202020204" charset="0"/>
              </a:rPr>
              <a:t>Giới</a:t>
            </a:r>
            <a:r>
              <a:rPr lang="en-US" sz="5000" dirty="0">
                <a:solidFill>
                  <a:srgbClr val="6138BE"/>
                </a:solidFill>
                <a:latin typeface="Inter Bold"/>
              </a:rPr>
              <a:t> </a:t>
            </a:r>
            <a:r>
              <a:rPr lang="en-US" sz="5000" dirty="0" err="1">
                <a:solidFill>
                  <a:srgbClr val="6138BE"/>
                </a:solidFill>
                <a:latin typeface="Inter Bold"/>
              </a:rPr>
              <a:t>thiệu</a:t>
            </a:r>
            <a:r>
              <a:rPr lang="en-US" sz="5000" dirty="0">
                <a:solidFill>
                  <a:srgbClr val="6138BE"/>
                </a:solidFill>
                <a:latin typeface="Inter Bold"/>
              </a:rPr>
              <a:t> </a:t>
            </a:r>
            <a:r>
              <a:rPr lang="en-US" sz="5000" dirty="0" err="1">
                <a:solidFill>
                  <a:srgbClr val="6138BE"/>
                </a:solidFill>
                <a:latin typeface="Inter Bold"/>
              </a:rPr>
              <a:t>ứng</a:t>
            </a:r>
            <a:r>
              <a:rPr lang="en-US" sz="5000" dirty="0">
                <a:solidFill>
                  <a:srgbClr val="6138BE"/>
                </a:solidFill>
                <a:latin typeface="Inter Bold"/>
              </a:rPr>
              <a:t> </a:t>
            </a:r>
            <a:r>
              <a:rPr lang="en-US" sz="5000" dirty="0" err="1">
                <a:solidFill>
                  <a:srgbClr val="6138BE"/>
                </a:solidFill>
                <a:latin typeface="Inter Bold"/>
              </a:rPr>
              <a:t>dụng</a:t>
            </a:r>
            <a:r>
              <a:rPr lang="en-US" sz="5000" dirty="0">
                <a:solidFill>
                  <a:srgbClr val="6138BE"/>
                </a:solidFill>
                <a:latin typeface="Inter Bold"/>
              </a:rPr>
              <a:t> weather app</a:t>
            </a:r>
            <a:endParaRPr lang="en-US" sz="5000" dirty="0">
              <a:solidFill>
                <a:srgbClr val="9976FF"/>
              </a:solidFill>
              <a:latin typeface="Inter Bold"/>
            </a:endParaRPr>
          </a:p>
        </p:txBody>
      </p:sp>
    </p:spTree>
    <p:extLst>
      <p:ext uri="{BB962C8B-B14F-4D97-AF65-F5344CB8AC3E}">
        <p14:creationId xmlns:p14="http://schemas.microsoft.com/office/powerpoint/2010/main" val="204483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1710" y="2341691"/>
            <a:ext cx="6725408" cy="6604160"/>
            <a:chOff x="0" y="518553"/>
            <a:chExt cx="12470254" cy="8433974"/>
          </a:xfrm>
        </p:grpSpPr>
        <p:sp>
          <p:nvSpPr>
            <p:cNvPr id="3" name="TextBox 3"/>
            <p:cNvSpPr txBox="1"/>
            <p:nvPr/>
          </p:nvSpPr>
          <p:spPr>
            <a:xfrm>
              <a:off x="0" y="518553"/>
              <a:ext cx="12470254" cy="864960"/>
            </a:xfrm>
            <a:prstGeom prst="rect">
              <a:avLst/>
            </a:prstGeom>
          </p:spPr>
          <p:txBody>
            <a:bodyPr lIns="0" tIns="0" rIns="0" bIns="0" rtlCol="0" anchor="t">
              <a:spAutoFit/>
            </a:bodyPr>
            <a:lstStyle/>
            <a:p>
              <a:pPr defTabSz="570311">
                <a:lnSpc>
                  <a:spcPts val="5612"/>
                </a:lnSpc>
                <a:spcAft>
                  <a:spcPts val="446"/>
                </a:spcAft>
              </a:pPr>
              <a:r>
                <a:rPr lang="en-US" sz="4600" dirty="0" err="1">
                  <a:solidFill>
                    <a:srgbClr val="7030A0"/>
                  </a:solidFill>
                  <a:latin typeface="Inter Bold"/>
                </a:rPr>
                <a:t>Sử</a:t>
              </a:r>
              <a:r>
                <a:rPr lang="en-US" sz="4600" dirty="0">
                  <a:solidFill>
                    <a:srgbClr val="7030A0"/>
                  </a:solidFill>
                  <a:latin typeface="Inter Bold"/>
                </a:rPr>
                <a:t> </a:t>
              </a:r>
              <a:r>
                <a:rPr lang="en-US" sz="4600" dirty="0" err="1">
                  <a:solidFill>
                    <a:srgbClr val="7030A0"/>
                  </a:solidFill>
                  <a:latin typeface="Inter Bold"/>
                </a:rPr>
                <a:t>dụng</a:t>
              </a:r>
              <a:r>
                <a:rPr lang="en-US" sz="4600" dirty="0">
                  <a:solidFill>
                    <a:srgbClr val="7030A0"/>
                  </a:solidFill>
                  <a:latin typeface="Inter Bold"/>
                </a:rPr>
                <a:t> </a:t>
              </a:r>
              <a:r>
                <a:rPr lang="en-US" sz="4600" dirty="0" err="1">
                  <a:solidFill>
                    <a:srgbClr val="7030A0"/>
                  </a:solidFill>
                  <a:latin typeface="Inter Bold"/>
                </a:rPr>
                <a:t>công</a:t>
              </a:r>
              <a:r>
                <a:rPr lang="en-US" sz="4600" dirty="0">
                  <a:solidFill>
                    <a:srgbClr val="7030A0"/>
                  </a:solidFill>
                  <a:latin typeface="Inter Bold"/>
                </a:rPr>
                <a:t> </a:t>
              </a:r>
              <a:r>
                <a:rPr lang="en-US" sz="4600" dirty="0" err="1">
                  <a:solidFill>
                    <a:srgbClr val="7030A0"/>
                  </a:solidFill>
                  <a:latin typeface="Inter Bold"/>
                </a:rPr>
                <a:t>nghệ</a:t>
              </a:r>
              <a:endParaRPr lang="en-US" sz="4600" dirty="0">
                <a:solidFill>
                  <a:srgbClr val="7030A0"/>
                </a:solidFill>
                <a:latin typeface="Inter Bold"/>
              </a:endParaRPr>
            </a:p>
          </p:txBody>
        </p:sp>
        <p:sp>
          <p:nvSpPr>
            <p:cNvPr id="4" name="TextBox 4"/>
            <p:cNvSpPr txBox="1"/>
            <p:nvPr/>
          </p:nvSpPr>
          <p:spPr>
            <a:xfrm>
              <a:off x="0" y="1720366"/>
              <a:ext cx="12470254" cy="7232161"/>
            </a:xfrm>
            <a:prstGeom prst="rect">
              <a:avLst/>
            </a:prstGeom>
          </p:spPr>
          <p:txBody>
            <a:bodyPr lIns="0" tIns="0" rIns="0" bIns="0" rtlCol="0" anchor="t">
              <a:spAutoFit/>
            </a:bodyPr>
            <a:lstStyle/>
            <a:p>
              <a:pPr algn="l"/>
              <a:r>
                <a:rPr lang="en-US" sz="2600" b="0" i="0" dirty="0">
                  <a:solidFill>
                    <a:srgbClr val="1F1F1F"/>
                  </a:solidFill>
                  <a:effectLst/>
                  <a:latin typeface="Calibri" panose="020F0502020204030204" pitchFamily="34" charset="0"/>
                  <a:cs typeface="Calibri" panose="020F0502020204030204" pitchFamily="34" charset="0"/>
                </a:rPr>
                <a:t>- </a:t>
              </a:r>
              <a:r>
                <a:rPr lang="vi-VN" sz="2600" b="1" i="0" dirty="0" err="1">
                  <a:solidFill>
                    <a:srgbClr val="1F1F1F"/>
                  </a:solidFill>
                  <a:effectLst/>
                  <a:latin typeface="Calibri" panose="020F0502020204030204" pitchFamily="34" charset="0"/>
                  <a:cs typeface="Calibri" panose="020F0502020204030204" pitchFamily="34" charset="0"/>
                </a:rPr>
                <a:t>Flutter</a:t>
              </a:r>
              <a:r>
                <a:rPr lang="vi-VN" sz="2600" b="0" i="0" dirty="0">
                  <a:solidFill>
                    <a:srgbClr val="1F1F1F"/>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2600" dirty="0" err="1">
                  <a:solidFill>
                    <a:srgbClr val="1F1F1F"/>
                  </a:solidFill>
                  <a:latin typeface="Calibri" panose="020F0502020204030204" pitchFamily="34" charset="0"/>
                  <a:cs typeface="Calibri" panose="020F0502020204030204" pitchFamily="34" charset="0"/>
                </a:rPr>
                <a:t>Sử</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dụng</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các</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thư</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viện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như</a:t>
              </a:r>
              <a:r>
                <a:rPr lang="en-US" sz="2600" dirty="0">
                  <a:solidFill>
                    <a:srgbClr val="1F1F1F"/>
                  </a:solidFill>
                  <a:latin typeface="Calibri" panose="020F0502020204030204" pitchFamily="34" charset="0"/>
                  <a:cs typeface="Calibri" panose="020F0502020204030204" pitchFamily="34" charset="0"/>
                </a:rPr>
                <a:t>: http, equitable, </a:t>
              </a:r>
              <a:r>
                <a:rPr lang="en-US" sz="2600" dirty="0" err="1">
                  <a:solidFill>
                    <a:srgbClr val="1F1F1F"/>
                  </a:solidFill>
                  <a:latin typeface="Calibri" panose="020F0502020204030204" pitchFamily="34" charset="0"/>
                  <a:cs typeface="Calibri" panose="020F0502020204030204" pitchFamily="34" charset="0"/>
                </a:rPr>
                <a:t>intl</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flutter_launcher_icons</a:t>
              </a:r>
              <a:r>
                <a:rPr lang="en-US" sz="2600" dirty="0">
                  <a:solidFill>
                    <a:srgbClr val="1F1F1F"/>
                  </a:solidFill>
                  <a:latin typeface="Calibri" panose="020F0502020204030204" pitchFamily="34" charset="0"/>
                  <a:cs typeface="Calibri" panose="020F0502020204030204" pitchFamily="34" charset="0"/>
                </a:rPr>
                <a:t> ..</a:t>
              </a:r>
              <a:r>
                <a:rPr lang="vi-VN" sz="2600" b="0" i="0" dirty="0">
                  <a:solidFill>
                    <a:srgbClr val="1F1F1F"/>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vi-VN" sz="2600" b="0" i="0" dirty="0">
                  <a:solidFill>
                    <a:srgbClr val="1F1F1F"/>
                  </a:solidFill>
                  <a:effectLst/>
                  <a:latin typeface="Calibri" panose="020F0502020204030204" pitchFamily="34" charset="0"/>
                  <a:cs typeface="Calibri" panose="020F0502020204030204" pitchFamily="34" charset="0"/>
                </a:rPr>
                <a:t>Các </a:t>
              </a:r>
              <a:r>
                <a:rPr lang="vi-VN" sz="2600" b="0" i="0" dirty="0" err="1">
                  <a:solidFill>
                    <a:srgbClr val="1F1F1F"/>
                  </a:solidFill>
                  <a:effectLst/>
                  <a:latin typeface="Calibri" panose="020F0502020204030204" pitchFamily="34" charset="0"/>
                  <a:cs typeface="Calibri" panose="020F0502020204030204" pitchFamily="34" charset="0"/>
                </a:rPr>
                <a:t>widget</a:t>
              </a:r>
              <a:r>
                <a:rPr lang="vi-VN" sz="2600" b="0" i="0" dirty="0">
                  <a:solidFill>
                    <a:srgbClr val="1F1F1F"/>
                  </a:solidFill>
                  <a:effectLst/>
                  <a:latin typeface="Calibri" panose="020F0502020204030204" pitchFamily="34" charset="0"/>
                  <a:cs typeface="Calibri" panose="020F0502020204030204" pitchFamily="34" charset="0"/>
                </a:rPr>
                <a:t> của </a:t>
              </a:r>
              <a:r>
                <a:rPr lang="vi-VN" sz="2600" b="0" i="0" dirty="0" err="1">
                  <a:solidFill>
                    <a:srgbClr val="1F1F1F"/>
                  </a:solidFill>
                  <a:effectLst/>
                  <a:latin typeface="Calibri" panose="020F0502020204030204" pitchFamily="34" charset="0"/>
                  <a:cs typeface="Calibri" panose="020F0502020204030204" pitchFamily="34" charset="0"/>
                </a:rPr>
                <a:t>Flutter</a:t>
              </a:r>
              <a:r>
                <a:rPr lang="vi-VN" sz="2600" b="0" i="0" dirty="0">
                  <a:solidFill>
                    <a:srgbClr val="1F1F1F"/>
                  </a:solidFill>
                  <a:effectLst/>
                  <a:latin typeface="Calibri" panose="020F0502020204030204" pitchFamily="34" charset="0"/>
                  <a:cs typeface="Calibri" panose="020F0502020204030204" pitchFamily="34" charset="0"/>
                </a:rPr>
                <a:t> sẽ được sử dụng để hiển thị thông tin thời tiết, chẳng hạn như nhiệt độ, độ ẩm, biểu tượng thời tiết, </a:t>
              </a:r>
              <a:r>
                <a:rPr lang="vi-VN" sz="2600" b="0" i="0" dirty="0" err="1">
                  <a:solidFill>
                    <a:srgbClr val="1F1F1F"/>
                  </a:solidFill>
                  <a:effectLst/>
                  <a:latin typeface="Calibri" panose="020F0502020204030204" pitchFamily="34" charset="0"/>
                  <a:cs typeface="Calibri" panose="020F0502020204030204" pitchFamily="34" charset="0"/>
                </a:rPr>
                <a:t>v.v</a:t>
              </a:r>
              <a:r>
                <a:rPr lang="vi-VN" sz="2600" b="0" i="0" dirty="0">
                  <a:solidFill>
                    <a:srgbClr val="1F1F1F"/>
                  </a:solidFill>
                  <a:effectLst/>
                  <a:latin typeface="Calibri" panose="020F0502020204030204" pitchFamily="34" charset="0"/>
                  <a:cs typeface="Calibri" panose="020F0502020204030204" pitchFamily="34" charset="0"/>
                </a:rPr>
                <a:t>.</a:t>
              </a:r>
            </a:p>
            <a:p>
              <a:pPr algn="l"/>
              <a:r>
                <a:rPr lang="en-US" sz="2600" b="0" i="0" dirty="0">
                  <a:solidFill>
                    <a:srgbClr val="1F1F1F"/>
                  </a:solidFill>
                  <a:effectLst/>
                  <a:latin typeface="Calibri" panose="020F0502020204030204" pitchFamily="34" charset="0"/>
                  <a:cs typeface="Calibri" panose="020F0502020204030204" pitchFamily="34" charset="0"/>
                </a:rPr>
                <a:t>- </a:t>
              </a:r>
              <a:r>
                <a:rPr lang="vi-VN" sz="2600" b="1" i="0" dirty="0">
                  <a:solidFill>
                    <a:srgbClr val="1F1F1F"/>
                  </a:solidFill>
                  <a:effectLst/>
                  <a:latin typeface="Calibri" panose="020F0502020204030204" pitchFamily="34" charset="0"/>
                  <a:cs typeface="Calibri" panose="020F0502020204030204" pitchFamily="34" charset="0"/>
                </a:rPr>
                <a:t>API Dự Báo Thời Tiết</a:t>
              </a:r>
              <a:r>
                <a:rPr lang="vi-VN" sz="2600" b="0" i="0" dirty="0">
                  <a:solidFill>
                    <a:srgbClr val="1F1F1F"/>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vi-VN" sz="2600" b="0" i="0" dirty="0">
                  <a:solidFill>
                    <a:srgbClr val="1F1F1F"/>
                  </a:solidFill>
                  <a:effectLst/>
                  <a:latin typeface="Calibri" panose="020F0502020204030204" pitchFamily="34" charset="0"/>
                  <a:cs typeface="Calibri" panose="020F0502020204030204" pitchFamily="34" charset="0"/>
                </a:rPr>
                <a:t>Ứng dụng sẽ sử dụng</a:t>
              </a:r>
              <a:r>
                <a:rPr lang="en-US" sz="2600" b="0" i="0" dirty="0">
                  <a:solidFill>
                    <a:srgbClr val="1F1F1F"/>
                  </a:solidFill>
                  <a:effectLst/>
                  <a:latin typeface="Calibri" panose="020F0502020204030204" pitchFamily="34" charset="0"/>
                  <a:cs typeface="Calibri" panose="020F0502020204030204" pitchFamily="34" charset="0"/>
                </a:rPr>
                <a:t> </a:t>
              </a:r>
              <a:r>
                <a:rPr lang="vi-VN" sz="2600" b="0" i="0" dirty="0">
                  <a:solidFill>
                    <a:srgbClr val="1F1F1F"/>
                  </a:solidFill>
                  <a:effectLst/>
                  <a:latin typeface="Calibri" panose="020F0502020204030204" pitchFamily="34" charset="0"/>
                  <a:cs typeface="Calibri" panose="020F0502020204030204" pitchFamily="34" charset="0"/>
                </a:rPr>
                <a:t>API của bên </a:t>
              </a:r>
              <a:r>
                <a:rPr lang="en-US" sz="2800" b="0" i="0" dirty="0">
                  <a:solidFill>
                    <a:srgbClr val="1F1F1F"/>
                  </a:solidFill>
                  <a:effectLst/>
                  <a:latin typeface="Google Sans"/>
                </a:rPr>
                <a:t>Open Weather Map </a:t>
              </a:r>
              <a:r>
                <a:rPr lang="vi-VN" sz="2600" b="0" i="0" dirty="0">
                  <a:solidFill>
                    <a:srgbClr val="1F1F1F"/>
                  </a:solidFill>
                  <a:effectLst/>
                  <a:latin typeface="Calibri" panose="020F0502020204030204" pitchFamily="34" charset="0"/>
                  <a:cs typeface="Calibri" panose="020F0502020204030204" pitchFamily="34" charset="0"/>
                </a:rPr>
                <a:t>để lấy dữ liệu thời tiết.</a:t>
              </a:r>
            </a:p>
            <a:p>
              <a:pPr marL="742950" lvl="1" indent="-285750" algn="l">
                <a:buFont typeface="Arial" panose="020B0604020202020204" pitchFamily="34" charset="0"/>
                <a:buChar char="•"/>
              </a:pPr>
              <a:r>
                <a:rPr lang="vi-VN" sz="2600" b="0" i="0" dirty="0">
                  <a:solidFill>
                    <a:srgbClr val="1F1F1F"/>
                  </a:solidFill>
                  <a:effectLst/>
                  <a:latin typeface="Calibri" panose="020F0502020204030204" pitchFamily="34" charset="0"/>
                  <a:cs typeface="Calibri" panose="020F0502020204030204" pitchFamily="34" charset="0"/>
                </a:rPr>
                <a:t>Các yêu cầu API sẽ được thực hiện từ phía </a:t>
              </a:r>
              <a:r>
                <a:rPr lang="vi-VN" sz="2600" b="0" i="0" dirty="0" err="1">
                  <a:solidFill>
                    <a:srgbClr val="1F1F1F"/>
                  </a:solidFill>
                  <a:effectLst/>
                  <a:latin typeface="Calibri" panose="020F0502020204030204" pitchFamily="34" charset="0"/>
                  <a:cs typeface="Calibri" panose="020F0502020204030204" pitchFamily="34" charset="0"/>
                </a:rPr>
                <a:t>Flutter</a:t>
              </a:r>
              <a:r>
                <a:rPr lang="vi-VN" sz="2600" b="0" i="0" dirty="0">
                  <a:solidFill>
                    <a:srgbClr val="1F1F1F"/>
                  </a:solidFill>
                  <a:effectLst/>
                  <a:latin typeface="Calibri" panose="020F0502020204030204" pitchFamily="34" charset="0"/>
                  <a:cs typeface="Calibri" panose="020F0502020204030204" pitchFamily="34" charset="0"/>
                </a:rPr>
                <a:t> để lấy dữ liệu thời tiết cho thành phố hoặc khu vực mà người dùng đã chọn.</a:t>
              </a:r>
            </a:p>
            <a:p>
              <a:pPr marL="742950" lvl="1" indent="-285750" algn="l">
                <a:buFont typeface="Arial" panose="020B0604020202020204" pitchFamily="34" charset="0"/>
                <a:buChar char="•"/>
              </a:pPr>
              <a:r>
                <a:rPr lang="vi-VN" sz="2600" b="0" i="0" dirty="0">
                  <a:solidFill>
                    <a:srgbClr val="1F1F1F"/>
                  </a:solidFill>
                  <a:effectLst/>
                  <a:latin typeface="Calibri" panose="020F0502020204030204" pitchFamily="34" charset="0"/>
                  <a:cs typeface="Calibri" panose="020F0502020204030204" pitchFamily="34" charset="0"/>
                </a:rPr>
                <a:t>Dữ liệu thời tiết trả về sẽ được xử lý và hiển thị trên giao diện người dùng.</a:t>
              </a:r>
            </a:p>
          </p:txBody>
        </p:sp>
      </p:grpSp>
      <p:sp>
        <p:nvSpPr>
          <p:cNvPr id="5" name="TextBox 3">
            <a:extLst>
              <a:ext uri="{FF2B5EF4-FFF2-40B4-BE49-F238E27FC236}">
                <a16:creationId xmlns:a16="http://schemas.microsoft.com/office/drawing/2014/main" id="{A45E10E3-9A6D-C4DC-C83A-42F4EAC1015F}"/>
              </a:ext>
            </a:extLst>
          </p:cNvPr>
          <p:cNvSpPr txBox="1"/>
          <p:nvPr/>
        </p:nvSpPr>
        <p:spPr>
          <a:xfrm>
            <a:off x="1981200" y="656936"/>
            <a:ext cx="10287000" cy="718145"/>
          </a:xfrm>
          <a:prstGeom prst="rect">
            <a:avLst/>
          </a:prstGeom>
        </p:spPr>
        <p:txBody>
          <a:bodyPr wrap="square" lIns="0" tIns="0" rIns="0" bIns="0" rtlCol="0" anchor="t">
            <a:spAutoFit/>
          </a:bodyPr>
          <a:lstStyle/>
          <a:p>
            <a:pPr algn="ctr" defTabSz="570311">
              <a:lnSpc>
                <a:spcPts val="5612"/>
              </a:lnSpc>
              <a:spcAft>
                <a:spcPts val="446"/>
              </a:spcAft>
            </a:pPr>
            <a:r>
              <a:rPr lang="en-US" sz="5000" b="1" dirty="0" err="1">
                <a:solidFill>
                  <a:srgbClr val="0070C0"/>
                </a:solidFill>
                <a:latin typeface="Inter Bold" panose="020B0604020202020204" charset="0"/>
                <a:ea typeface="Inter Bold" panose="020B0604020202020204" charset="0"/>
              </a:rPr>
              <a:t>Giới</a:t>
            </a:r>
            <a:r>
              <a:rPr lang="en-US" sz="5000" dirty="0">
                <a:solidFill>
                  <a:srgbClr val="6138BE"/>
                </a:solidFill>
                <a:latin typeface="Inter Bold"/>
              </a:rPr>
              <a:t> </a:t>
            </a:r>
            <a:r>
              <a:rPr lang="en-US" sz="5000" dirty="0" err="1">
                <a:solidFill>
                  <a:srgbClr val="6138BE"/>
                </a:solidFill>
                <a:latin typeface="Inter Bold"/>
              </a:rPr>
              <a:t>thiệu</a:t>
            </a:r>
            <a:r>
              <a:rPr lang="en-US" sz="5000" dirty="0">
                <a:solidFill>
                  <a:srgbClr val="6138BE"/>
                </a:solidFill>
                <a:latin typeface="Inter Bold"/>
              </a:rPr>
              <a:t> </a:t>
            </a:r>
            <a:r>
              <a:rPr lang="en-US" sz="5000" dirty="0" err="1">
                <a:solidFill>
                  <a:srgbClr val="6138BE"/>
                </a:solidFill>
                <a:latin typeface="Inter Bold"/>
              </a:rPr>
              <a:t>ứng</a:t>
            </a:r>
            <a:r>
              <a:rPr lang="en-US" sz="5000" dirty="0">
                <a:solidFill>
                  <a:srgbClr val="6138BE"/>
                </a:solidFill>
                <a:latin typeface="Inter Bold"/>
              </a:rPr>
              <a:t> </a:t>
            </a:r>
            <a:r>
              <a:rPr lang="en-US" sz="5000" dirty="0" err="1">
                <a:solidFill>
                  <a:srgbClr val="6138BE"/>
                </a:solidFill>
                <a:latin typeface="Inter Bold"/>
              </a:rPr>
              <a:t>dụng</a:t>
            </a:r>
            <a:r>
              <a:rPr lang="en-US" sz="5000" dirty="0">
                <a:solidFill>
                  <a:srgbClr val="6138BE"/>
                </a:solidFill>
                <a:latin typeface="Inter Bold"/>
              </a:rPr>
              <a:t> weather app</a:t>
            </a:r>
            <a:endParaRPr lang="en-US" sz="5000" dirty="0">
              <a:solidFill>
                <a:srgbClr val="9976FF"/>
              </a:solidFill>
              <a:latin typeface="Inter Bold"/>
            </a:endParaRPr>
          </a:p>
        </p:txBody>
      </p:sp>
    </p:spTree>
    <p:extLst>
      <p:ext uri="{BB962C8B-B14F-4D97-AF65-F5344CB8AC3E}">
        <p14:creationId xmlns:p14="http://schemas.microsoft.com/office/powerpoint/2010/main" val="137735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96092" y="2019300"/>
            <a:ext cx="6725408" cy="6942715"/>
            <a:chOff x="0" y="518553"/>
            <a:chExt cx="12470254" cy="8866335"/>
          </a:xfrm>
        </p:grpSpPr>
        <p:sp>
          <p:nvSpPr>
            <p:cNvPr id="3" name="TextBox 3"/>
            <p:cNvSpPr txBox="1"/>
            <p:nvPr/>
          </p:nvSpPr>
          <p:spPr>
            <a:xfrm>
              <a:off x="0" y="518553"/>
              <a:ext cx="12470254" cy="864960"/>
            </a:xfrm>
            <a:prstGeom prst="rect">
              <a:avLst/>
            </a:prstGeom>
          </p:spPr>
          <p:txBody>
            <a:bodyPr lIns="0" tIns="0" rIns="0" bIns="0" rtlCol="0" anchor="t">
              <a:spAutoFit/>
            </a:bodyPr>
            <a:lstStyle/>
            <a:p>
              <a:pPr defTabSz="570311">
                <a:lnSpc>
                  <a:spcPts val="5612"/>
                </a:lnSpc>
                <a:spcAft>
                  <a:spcPts val="446"/>
                </a:spcAft>
              </a:pPr>
              <a:r>
                <a:rPr lang="en-US" sz="4600" dirty="0">
                  <a:solidFill>
                    <a:srgbClr val="7030A0"/>
                  </a:solidFill>
                  <a:latin typeface="Inter Bold"/>
                </a:rPr>
                <a:t>Giao </a:t>
              </a:r>
              <a:r>
                <a:rPr lang="en-US" sz="4600" dirty="0" err="1">
                  <a:solidFill>
                    <a:srgbClr val="7030A0"/>
                  </a:solidFill>
                  <a:latin typeface="Inter Bold"/>
                </a:rPr>
                <a:t>diện</a:t>
              </a:r>
              <a:r>
                <a:rPr lang="en-US" sz="4600" dirty="0">
                  <a:solidFill>
                    <a:srgbClr val="7030A0"/>
                  </a:solidFill>
                  <a:latin typeface="Inter Bold"/>
                </a:rPr>
                <a:t> – </a:t>
              </a:r>
              <a:r>
                <a:rPr lang="en-US" sz="4600" dirty="0" err="1">
                  <a:solidFill>
                    <a:srgbClr val="7030A0"/>
                  </a:solidFill>
                  <a:latin typeface="Inter Bold"/>
                </a:rPr>
                <a:t>Chức</a:t>
              </a:r>
              <a:r>
                <a:rPr lang="en-US" sz="4600" dirty="0">
                  <a:solidFill>
                    <a:srgbClr val="7030A0"/>
                  </a:solidFill>
                  <a:latin typeface="Inter Bold"/>
                </a:rPr>
                <a:t> </a:t>
              </a:r>
              <a:r>
                <a:rPr lang="en-US" sz="4600" dirty="0" err="1">
                  <a:solidFill>
                    <a:srgbClr val="7030A0"/>
                  </a:solidFill>
                  <a:latin typeface="Inter Bold"/>
                </a:rPr>
                <a:t>năng</a:t>
              </a:r>
              <a:endParaRPr lang="en-US" sz="4600" dirty="0">
                <a:solidFill>
                  <a:srgbClr val="7030A0"/>
                </a:solidFill>
                <a:latin typeface="Inter Bold"/>
              </a:endParaRPr>
            </a:p>
          </p:txBody>
        </p:sp>
        <p:sp>
          <p:nvSpPr>
            <p:cNvPr id="4" name="TextBox 4"/>
            <p:cNvSpPr txBox="1"/>
            <p:nvPr/>
          </p:nvSpPr>
          <p:spPr>
            <a:xfrm>
              <a:off x="0" y="1720368"/>
              <a:ext cx="12470254" cy="7664520"/>
            </a:xfrm>
            <a:prstGeom prst="rect">
              <a:avLst/>
            </a:prstGeom>
          </p:spPr>
          <p:txBody>
            <a:bodyPr lIns="0" tIns="0" rIns="0" bIns="0" rtlCol="0" anchor="t">
              <a:spAutoFit/>
            </a:bodyPr>
            <a:lstStyle/>
            <a:p>
              <a:pPr algn="l"/>
              <a:r>
                <a:rPr lang="en-US" sz="2600" b="0" i="0" dirty="0">
                  <a:solidFill>
                    <a:srgbClr val="1F1F1F"/>
                  </a:solidFill>
                  <a:effectLst/>
                  <a:latin typeface="Calibri" panose="020F0502020204030204" pitchFamily="34" charset="0"/>
                  <a:cs typeface="Calibri" panose="020F0502020204030204" pitchFamily="34" charset="0"/>
                </a:rPr>
                <a:t>- Giao </a:t>
              </a:r>
              <a:r>
                <a:rPr lang="en-US" sz="2600" b="0" i="0" dirty="0" err="1">
                  <a:solidFill>
                    <a:srgbClr val="1F1F1F"/>
                  </a:solidFill>
                  <a:effectLst/>
                  <a:latin typeface="Calibri" panose="020F0502020204030204" pitchFamily="34" charset="0"/>
                  <a:cs typeface="Calibri" panose="020F0502020204030204" pitchFamily="34" charset="0"/>
                </a:rPr>
                <a:t>diện</a:t>
              </a:r>
              <a:r>
                <a:rPr lang="en-US" sz="2600" b="0" i="0" dirty="0">
                  <a:solidFill>
                    <a:srgbClr val="1F1F1F"/>
                  </a:solidFill>
                  <a:effectLst/>
                  <a:latin typeface="Calibri" panose="020F0502020204030204" pitchFamily="34" charset="0"/>
                  <a:cs typeface="Calibri" panose="020F0502020204030204" pitchFamily="34" charset="0"/>
                </a:rPr>
                <a:t> </a:t>
              </a:r>
              <a:r>
                <a:rPr lang="en-US" sz="2600" b="0" i="0" dirty="0" err="1">
                  <a:solidFill>
                    <a:srgbClr val="1F1F1F"/>
                  </a:solidFill>
                  <a:effectLst/>
                  <a:latin typeface="Calibri" panose="020F0502020204030204" pitchFamily="34" charset="0"/>
                  <a:cs typeface="Calibri" panose="020F0502020204030204" pitchFamily="34" charset="0"/>
                </a:rPr>
                <a:t>có</a:t>
              </a:r>
              <a:r>
                <a:rPr lang="en-US" sz="2600" b="0" i="0" dirty="0">
                  <a:solidFill>
                    <a:srgbClr val="1F1F1F"/>
                  </a:solidFill>
                  <a:effectLst/>
                  <a:latin typeface="Calibri" panose="020F0502020204030204" pitchFamily="34" charset="0"/>
                  <a:cs typeface="Calibri" panose="020F0502020204030204" pitchFamily="34" charset="0"/>
                </a:rPr>
                <a:t> </a:t>
              </a:r>
              <a:r>
                <a:rPr lang="en-US" sz="2600" b="0" i="0" dirty="0" err="1">
                  <a:solidFill>
                    <a:srgbClr val="1F1F1F"/>
                  </a:solidFill>
                  <a:effectLst/>
                  <a:latin typeface="Calibri" panose="020F0502020204030204" pitchFamily="34" charset="0"/>
                  <a:cs typeface="Calibri" panose="020F0502020204030204" pitchFamily="34" charset="0"/>
                </a:rPr>
                <a:t>hai</a:t>
              </a:r>
              <a:r>
                <a:rPr lang="en-US" sz="2600" b="0" i="0" dirty="0">
                  <a:solidFill>
                    <a:srgbClr val="1F1F1F"/>
                  </a:solidFill>
                  <a:effectLst/>
                  <a:latin typeface="Calibri" panose="020F0502020204030204" pitchFamily="34" charset="0"/>
                  <a:cs typeface="Calibri" panose="020F0502020204030204" pitchFamily="34" charset="0"/>
                </a:rPr>
                <a:t> </a:t>
              </a:r>
              <a:r>
                <a:rPr lang="en-US" sz="2600" b="0" i="0" dirty="0" err="1">
                  <a:solidFill>
                    <a:srgbClr val="1F1F1F"/>
                  </a:solidFill>
                  <a:effectLst/>
                  <a:latin typeface="Calibri" panose="020F0502020204030204" pitchFamily="34" charset="0"/>
                  <a:cs typeface="Calibri" panose="020F0502020204030204" pitchFamily="34" charset="0"/>
                </a:rPr>
                <a:t>màn</a:t>
              </a:r>
              <a:r>
                <a:rPr lang="en-US" sz="2600" b="0" i="0" dirty="0">
                  <a:solidFill>
                    <a:srgbClr val="1F1F1F"/>
                  </a:solidFill>
                  <a:effectLst/>
                  <a:latin typeface="Calibri" panose="020F0502020204030204" pitchFamily="34" charset="0"/>
                  <a:cs typeface="Calibri" panose="020F0502020204030204" pitchFamily="34" charset="0"/>
                </a:rPr>
                <a:t> </a:t>
              </a:r>
              <a:r>
                <a:rPr lang="en-US" sz="2600" b="0" i="0" dirty="0" err="1">
                  <a:solidFill>
                    <a:srgbClr val="1F1F1F"/>
                  </a:solidFill>
                  <a:effectLst/>
                  <a:latin typeface="Calibri" panose="020F0502020204030204" pitchFamily="34" charset="0"/>
                  <a:cs typeface="Calibri" panose="020F0502020204030204" pitchFamily="34" charset="0"/>
                </a:rPr>
                <a:t>hình</a:t>
              </a:r>
              <a:r>
                <a:rPr lang="en-US" sz="2600" b="0" i="0" dirty="0">
                  <a:solidFill>
                    <a:srgbClr val="1F1F1F"/>
                  </a:solidFill>
                  <a:effectLst/>
                  <a:latin typeface="Calibri" panose="020F0502020204030204" pitchFamily="34" charset="0"/>
                  <a:cs typeface="Calibri" panose="020F0502020204030204" pitchFamily="34" charset="0"/>
                </a:rPr>
                <a:t>: </a:t>
              </a:r>
            </a:p>
            <a:p>
              <a:pPr algn="l"/>
              <a:endParaRPr lang="en-US" sz="2600" b="0" i="0" dirty="0">
                <a:solidFill>
                  <a:srgbClr val="1F1F1F"/>
                </a:solidFill>
                <a:effectLst/>
                <a:latin typeface="Calibri" panose="020F0502020204030204" pitchFamily="34" charset="0"/>
                <a:cs typeface="Calibri" panose="020F0502020204030204" pitchFamily="34" charset="0"/>
              </a:endParaRPr>
            </a:p>
            <a:p>
              <a:pPr algn="l"/>
              <a:r>
                <a:rPr lang="en-US" sz="2600" b="0" i="0" dirty="0">
                  <a:solidFill>
                    <a:srgbClr val="1F1F1F"/>
                  </a:solidFill>
                  <a:effectLst/>
                  <a:latin typeface="Calibri" panose="020F0502020204030204" pitchFamily="34" charset="0"/>
                  <a:cs typeface="Calibri" panose="020F0502020204030204" pitchFamily="34" charset="0"/>
                </a:rPr>
                <a:t>	+ </a:t>
              </a:r>
              <a:r>
                <a:rPr lang="en-US" sz="2600" b="1" dirty="0" err="1">
                  <a:solidFill>
                    <a:srgbClr val="1F1F1F"/>
                  </a:solidFill>
                  <a:latin typeface="Calibri" panose="020F0502020204030204" pitchFamily="34" charset="0"/>
                  <a:cs typeface="Calibri" panose="020F0502020204030204" pitchFamily="34" charset="0"/>
                </a:rPr>
                <a:t>Màn</a:t>
              </a:r>
              <a:r>
                <a:rPr lang="en-US" sz="2600" b="1" dirty="0">
                  <a:solidFill>
                    <a:srgbClr val="1F1F1F"/>
                  </a:solidFill>
                  <a:latin typeface="Calibri" panose="020F0502020204030204" pitchFamily="34" charset="0"/>
                  <a:cs typeface="Calibri" panose="020F0502020204030204" pitchFamily="34" charset="0"/>
                </a:rPr>
                <a:t> 1</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Hiển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thị</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ra</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tên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khu</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vực</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nhiệt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độ</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giờ</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độ</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ấm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gió</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của</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hiện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tại</a:t>
              </a:r>
              <a:r>
                <a:rPr lang="en-US" sz="2600" dirty="0">
                  <a:solidFill>
                    <a:srgbClr val="1F1F1F"/>
                  </a:solidFill>
                  <a:latin typeface="Calibri" panose="020F0502020204030204" pitchFamily="34" charset="0"/>
                  <a:cs typeface="Calibri" panose="020F0502020204030204" pitchFamily="34" charset="0"/>
                </a:rPr>
                <a:t> ,	</a:t>
              </a:r>
              <a:r>
                <a:rPr lang="en-US" sz="2600" dirty="0" err="1">
                  <a:solidFill>
                    <a:srgbClr val="1F1F1F"/>
                  </a:solidFill>
                  <a:latin typeface="Calibri" panose="020F0502020204030204" pitchFamily="34" charset="0"/>
                  <a:cs typeface="Calibri" panose="020F0502020204030204" pitchFamily="34" charset="0"/>
                </a:rPr>
                <a:t>phần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nhiệt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độ</a:t>
              </a:r>
              <a:r>
                <a:rPr lang="en-US" sz="2600" dirty="0">
                  <a:solidFill>
                    <a:srgbClr val="1F1F1F"/>
                  </a:solidFill>
                  <a:latin typeface="Calibri" panose="020F0502020204030204" pitchFamily="34" charset="0"/>
                  <a:cs typeface="Calibri" panose="020F0502020204030204" pitchFamily="34" charset="0"/>
                </a:rPr>
                <a:t> , </a:t>
              </a:r>
              <a:r>
                <a:rPr lang="en-US" sz="2600" dirty="0" err="1">
                  <a:solidFill>
                    <a:srgbClr val="1F1F1F"/>
                  </a:solidFill>
                  <a:latin typeface="Calibri" panose="020F0502020204030204" pitchFamily="34" charset="0"/>
                  <a:cs typeface="Calibri" panose="020F0502020204030204" pitchFamily="34" charset="0"/>
                </a:rPr>
                <a:t>độ</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ẩm</a:t>
              </a:r>
              <a:r>
                <a:rPr lang="en-US" sz="2600" dirty="0">
                  <a:solidFill>
                    <a:srgbClr val="1F1F1F"/>
                  </a:solidFill>
                  <a:latin typeface="Calibri" panose="020F0502020204030204" pitchFamily="34" charset="0"/>
                  <a:cs typeface="Calibri" panose="020F0502020204030204" pitchFamily="34" charset="0"/>
                </a:rPr>
                <a:t> , </a:t>
              </a:r>
              <a:r>
                <a:rPr lang="en-US" sz="2600" dirty="0" err="1">
                  <a:solidFill>
                    <a:srgbClr val="1F1F1F"/>
                  </a:solidFill>
                  <a:latin typeface="Calibri" panose="020F0502020204030204" pitchFamily="34" charset="0"/>
                  <a:cs typeface="Calibri" panose="020F0502020204030204" pitchFamily="34" charset="0"/>
                </a:rPr>
                <a:t>gió</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của</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hôm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sau</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và</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phần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nút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bấm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chuyển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màn</a:t>
              </a:r>
              <a:r>
                <a:rPr lang="en-US" sz="2600" dirty="0">
                  <a:solidFill>
                    <a:srgbClr val="1F1F1F"/>
                  </a:solidFill>
                  <a:latin typeface="Calibri" panose="020F0502020204030204" pitchFamily="34" charset="0"/>
                  <a:cs typeface="Calibri" panose="020F0502020204030204" pitchFamily="34" charset="0"/>
                </a:rPr>
                <a:t>.</a:t>
              </a:r>
            </a:p>
            <a:p>
              <a:pPr algn="l"/>
              <a:endParaRPr lang="en-US" sz="2600" dirty="0">
                <a:solidFill>
                  <a:srgbClr val="1F1F1F"/>
                </a:solidFill>
                <a:latin typeface="Calibri" panose="020F0502020204030204" pitchFamily="34" charset="0"/>
                <a:cs typeface="Calibri" panose="020F0502020204030204" pitchFamily="34" charset="0"/>
              </a:endParaRPr>
            </a:p>
            <a:p>
              <a:pPr algn="l"/>
              <a:r>
                <a:rPr lang="en-US" sz="2600" dirty="0">
                  <a:solidFill>
                    <a:srgbClr val="1F1F1F"/>
                  </a:solidFill>
                  <a:latin typeface="Calibri" panose="020F0502020204030204" pitchFamily="34" charset="0"/>
                  <a:cs typeface="Calibri" panose="020F0502020204030204" pitchFamily="34" charset="0"/>
                </a:rPr>
                <a:t>	+ </a:t>
              </a:r>
              <a:r>
                <a:rPr lang="en-US" sz="2600" b="1" dirty="0" err="1">
                  <a:solidFill>
                    <a:srgbClr val="1F1F1F"/>
                  </a:solidFill>
                  <a:latin typeface="Calibri" panose="020F0502020204030204" pitchFamily="34" charset="0"/>
                  <a:cs typeface="Calibri" panose="020F0502020204030204" pitchFamily="34" charset="0"/>
                </a:rPr>
                <a:t>Màn</a:t>
              </a:r>
              <a:r>
                <a:rPr lang="en-US" sz="2600" b="1" dirty="0">
                  <a:solidFill>
                    <a:srgbClr val="1F1F1F"/>
                  </a:solidFill>
                  <a:latin typeface="Calibri" panose="020F0502020204030204" pitchFamily="34" charset="0"/>
                  <a:cs typeface="Calibri" panose="020F0502020204030204" pitchFamily="34" charset="0"/>
                </a:rPr>
                <a:t> 2 </a:t>
              </a:r>
              <a:r>
                <a:rPr lang="en-US" sz="2600" dirty="0" err="1">
                  <a:solidFill>
                    <a:srgbClr val="1F1F1F"/>
                  </a:solidFill>
                  <a:latin typeface="Calibri" panose="020F0502020204030204" pitchFamily="34" charset="0"/>
                  <a:cs typeface="Calibri" panose="020F0502020204030204" pitchFamily="34" charset="0"/>
                </a:rPr>
                <a:t>hiển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thị</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ra</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nhiệt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độ</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của</a:t>
              </a:r>
              <a:r>
                <a:rPr lang="en-US" sz="2600" dirty="0">
                  <a:solidFill>
                    <a:srgbClr val="1F1F1F"/>
                  </a:solidFill>
                  <a:latin typeface="Calibri" panose="020F0502020204030204" pitchFamily="34" charset="0"/>
                  <a:cs typeface="Calibri" panose="020F0502020204030204" pitchFamily="34" charset="0"/>
                </a:rPr>
                <a:t> 6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tiếp</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theo</a:t>
              </a:r>
              <a:r>
                <a:rPr lang="en-US" sz="2600" dirty="0">
                  <a:solidFill>
                    <a:srgbClr val="1F1F1F"/>
                  </a:solidFill>
                  <a:latin typeface="Calibri" panose="020F0502020204030204" pitchFamily="34" charset="0"/>
                  <a:cs typeface="Calibri" panose="020F0502020204030204" pitchFamily="34" charset="0"/>
                </a:rPr>
                <a:t>, bao </a:t>
              </a:r>
              <a:r>
                <a:rPr lang="en-US" sz="2600" dirty="0" err="1">
                  <a:solidFill>
                    <a:srgbClr val="1F1F1F"/>
                  </a:solidFill>
                  <a:latin typeface="Calibri" panose="020F0502020204030204" pitchFamily="34" charset="0"/>
                  <a:cs typeface="Calibri" panose="020F0502020204030204" pitchFamily="34" charset="0"/>
                </a:rPr>
                <a:t>gồm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cả</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hiện</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tại</a:t>
              </a:r>
              <a:r>
                <a:rPr lang="en-US" sz="2600" dirty="0">
                  <a:solidFill>
                    <a:srgbClr val="1F1F1F"/>
                  </a:solidFill>
                  <a:latin typeface="Calibri" panose="020F0502020204030204" pitchFamily="34" charset="0"/>
                  <a:cs typeface="Calibri" panose="020F0502020204030204" pitchFamily="34" charset="0"/>
                </a:rPr>
                <a:t>.</a:t>
              </a:r>
            </a:p>
            <a:p>
              <a:pPr algn="l"/>
              <a:endParaRPr lang="en-US" sz="2600" dirty="0">
                <a:solidFill>
                  <a:srgbClr val="1F1F1F"/>
                </a:solidFill>
                <a:latin typeface="Calibri" panose="020F0502020204030204" pitchFamily="34" charset="0"/>
                <a:cs typeface="Calibri" panose="020F0502020204030204" pitchFamily="34" charset="0"/>
              </a:endParaRPr>
            </a:p>
            <a:p>
              <a:pPr algn="l"/>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Chức</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năng</a:t>
              </a:r>
              <a:r>
                <a:rPr lang="en-US" sz="2600" dirty="0">
                  <a:solidFill>
                    <a:srgbClr val="1F1F1F"/>
                  </a:solidFill>
                  <a:latin typeface="Calibri" panose="020F0502020204030204" pitchFamily="34" charset="0"/>
                  <a:cs typeface="Calibri" panose="020F0502020204030204" pitchFamily="34" charset="0"/>
                </a:rPr>
                <a:t>: </a:t>
              </a:r>
            </a:p>
            <a:p>
              <a:pPr algn="l"/>
              <a:endParaRPr lang="en-US" sz="2600" dirty="0">
                <a:solidFill>
                  <a:srgbClr val="1F1F1F"/>
                </a:solidFill>
                <a:latin typeface="Calibri" panose="020F0502020204030204" pitchFamily="34" charset="0"/>
                <a:cs typeface="Calibri" panose="020F0502020204030204" pitchFamily="34" charset="0"/>
              </a:endParaRPr>
            </a:p>
            <a:p>
              <a:pPr algn="l"/>
              <a:r>
                <a:rPr lang="en-US" sz="2600" dirty="0">
                  <a:solidFill>
                    <a:srgbClr val="1F1F1F"/>
                  </a:solidFill>
                  <a:latin typeface="Calibri" panose="020F0502020204030204" pitchFamily="34" charset="0"/>
                  <a:cs typeface="Calibri" panose="020F0502020204030204" pitchFamily="34" charset="0"/>
                </a:rPr>
                <a:t>	+ </a:t>
              </a:r>
              <a:r>
                <a:rPr lang="en-US" sz="2600" dirty="0" err="1">
                  <a:solidFill>
                    <a:srgbClr val="1F1F1F"/>
                  </a:solidFill>
                  <a:latin typeface="Calibri" panose="020F0502020204030204" pitchFamily="34" charset="0"/>
                  <a:cs typeface="Calibri" panose="020F0502020204030204" pitchFamily="34" charset="0"/>
                </a:rPr>
                <a:t>Xem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thời</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tiết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khu</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vực</a:t>
              </a:r>
              <a:r>
                <a:rPr lang="en-US" sz="2600" dirty="0">
                  <a:solidFill>
                    <a:srgbClr val="1F1F1F"/>
                  </a:solidFill>
                  <a:latin typeface="Calibri" panose="020F0502020204030204" pitchFamily="34" charset="0"/>
                  <a:cs typeface="Calibri" panose="020F0502020204030204" pitchFamily="34" charset="0"/>
                </a:rPr>
                <a:t> Hà </a:t>
              </a:r>
              <a:r>
                <a:rPr lang="en-US" sz="2600" dirty="0" err="1">
                  <a:solidFill>
                    <a:srgbClr val="1F1F1F"/>
                  </a:solidFill>
                  <a:latin typeface="Calibri" panose="020F0502020204030204" pitchFamily="34" charset="0"/>
                  <a:cs typeface="Calibri" panose="020F0502020204030204" pitchFamily="34" charset="0"/>
                </a:rPr>
                <a:t>Nội</a:t>
              </a:r>
              <a:r>
                <a:rPr lang="en-US" sz="2600" dirty="0">
                  <a:solidFill>
                    <a:srgbClr val="1F1F1F"/>
                  </a:solidFill>
                  <a:latin typeface="Calibri" panose="020F0502020204030204" pitchFamily="34" charset="0"/>
                  <a:cs typeface="Calibri" panose="020F0502020204030204" pitchFamily="34" charset="0"/>
                </a:rPr>
                <a:t>	</a:t>
              </a:r>
            </a:p>
            <a:p>
              <a:pPr algn="l"/>
              <a:r>
                <a:rPr lang="en-US" sz="2600" dirty="0">
                  <a:solidFill>
                    <a:srgbClr val="1F1F1F"/>
                  </a:solidFill>
                  <a:latin typeface="Calibri" panose="020F0502020204030204" pitchFamily="34" charset="0"/>
                  <a:cs typeface="Calibri" panose="020F0502020204030204" pitchFamily="34" charset="0"/>
                </a:rPr>
                <a:t>	+ </a:t>
              </a:r>
              <a:r>
                <a:rPr lang="en-US" sz="2600" dirty="0" err="1">
                  <a:solidFill>
                    <a:srgbClr val="1F1F1F"/>
                  </a:solidFill>
                  <a:latin typeface="Calibri" panose="020F0502020204030204" pitchFamily="34" charset="0"/>
                  <a:cs typeface="Calibri" panose="020F0502020204030204" pitchFamily="34" charset="0"/>
                </a:rPr>
                <a:t>Xem</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thời</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tiết</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của</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các</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ngày</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tiếp</a:t>
              </a:r>
              <a:r>
                <a:rPr lang="en-US" sz="2600" dirty="0">
                  <a:solidFill>
                    <a:srgbClr val="1F1F1F"/>
                  </a:solidFill>
                  <a:latin typeface="Calibri" panose="020F0502020204030204" pitchFamily="34" charset="0"/>
                  <a:cs typeface="Calibri" panose="020F0502020204030204" pitchFamily="34" charset="0"/>
                </a:rPr>
                <a:t> </a:t>
              </a:r>
              <a:r>
                <a:rPr lang="en-US" sz="2600" dirty="0" err="1">
                  <a:solidFill>
                    <a:srgbClr val="1F1F1F"/>
                  </a:solidFill>
                  <a:latin typeface="Calibri" panose="020F0502020204030204" pitchFamily="34" charset="0"/>
                  <a:cs typeface="Calibri" panose="020F0502020204030204" pitchFamily="34" charset="0"/>
                </a:rPr>
                <a:t>theo</a:t>
              </a:r>
              <a:endParaRPr lang="en-US" sz="2600" dirty="0">
                <a:solidFill>
                  <a:srgbClr val="1F1F1F"/>
                </a:solidFill>
                <a:latin typeface="Calibri" panose="020F0502020204030204" pitchFamily="34" charset="0"/>
                <a:cs typeface="Calibri" panose="020F0502020204030204" pitchFamily="34" charset="0"/>
              </a:endParaRPr>
            </a:p>
            <a:p>
              <a:pPr algn="l"/>
              <a:r>
                <a:rPr lang="en-US" sz="2600" b="0" i="0" dirty="0">
                  <a:solidFill>
                    <a:srgbClr val="1F1F1F"/>
                  </a:solidFill>
                  <a:effectLst/>
                  <a:latin typeface="Calibri" panose="020F0502020204030204" pitchFamily="34" charset="0"/>
                  <a:cs typeface="Calibri" panose="020F0502020204030204" pitchFamily="34" charset="0"/>
                </a:rPr>
                <a:t>	</a:t>
              </a:r>
              <a:endParaRPr lang="vi-VN" sz="2600" b="0" i="0" dirty="0">
                <a:solidFill>
                  <a:srgbClr val="1F1F1F"/>
                </a:solidFill>
                <a:effectLst/>
                <a:latin typeface="Calibri" panose="020F0502020204030204" pitchFamily="34" charset="0"/>
                <a:cs typeface="Calibri" panose="020F0502020204030204" pitchFamily="34" charset="0"/>
              </a:endParaRPr>
            </a:p>
          </p:txBody>
        </p:sp>
      </p:grpSp>
      <p:sp>
        <p:nvSpPr>
          <p:cNvPr id="5" name="TextBox 3">
            <a:extLst>
              <a:ext uri="{FF2B5EF4-FFF2-40B4-BE49-F238E27FC236}">
                <a16:creationId xmlns:a16="http://schemas.microsoft.com/office/drawing/2014/main" id="{A45E10E3-9A6D-C4DC-C83A-42F4EAC1015F}"/>
              </a:ext>
            </a:extLst>
          </p:cNvPr>
          <p:cNvSpPr txBox="1"/>
          <p:nvPr/>
        </p:nvSpPr>
        <p:spPr>
          <a:xfrm>
            <a:off x="1981200" y="656936"/>
            <a:ext cx="10287000" cy="718145"/>
          </a:xfrm>
          <a:prstGeom prst="rect">
            <a:avLst/>
          </a:prstGeom>
        </p:spPr>
        <p:txBody>
          <a:bodyPr wrap="square" lIns="0" tIns="0" rIns="0" bIns="0" rtlCol="0" anchor="t">
            <a:spAutoFit/>
          </a:bodyPr>
          <a:lstStyle/>
          <a:p>
            <a:pPr algn="ctr" defTabSz="570311">
              <a:lnSpc>
                <a:spcPts val="5612"/>
              </a:lnSpc>
              <a:spcAft>
                <a:spcPts val="446"/>
              </a:spcAft>
            </a:pPr>
            <a:r>
              <a:rPr lang="en-US" sz="5000" b="1" dirty="0" err="1">
                <a:solidFill>
                  <a:srgbClr val="0070C0"/>
                </a:solidFill>
                <a:latin typeface="Inter Bold" panose="020B0604020202020204" charset="0"/>
                <a:ea typeface="Inter Bold" panose="020B0604020202020204" charset="0"/>
              </a:rPr>
              <a:t>Giới</a:t>
            </a:r>
            <a:r>
              <a:rPr lang="en-US" sz="5000" dirty="0">
                <a:solidFill>
                  <a:srgbClr val="6138BE"/>
                </a:solidFill>
                <a:latin typeface="Inter Bold"/>
              </a:rPr>
              <a:t> </a:t>
            </a:r>
            <a:r>
              <a:rPr lang="en-US" sz="5000" dirty="0" err="1">
                <a:solidFill>
                  <a:srgbClr val="6138BE"/>
                </a:solidFill>
                <a:latin typeface="Inter Bold"/>
              </a:rPr>
              <a:t>thiệu</a:t>
            </a:r>
            <a:r>
              <a:rPr lang="en-US" sz="5000" dirty="0">
                <a:solidFill>
                  <a:srgbClr val="6138BE"/>
                </a:solidFill>
                <a:latin typeface="Inter Bold"/>
              </a:rPr>
              <a:t> </a:t>
            </a:r>
            <a:r>
              <a:rPr lang="en-US" sz="5000" dirty="0" err="1">
                <a:solidFill>
                  <a:srgbClr val="6138BE"/>
                </a:solidFill>
                <a:latin typeface="Inter Bold"/>
              </a:rPr>
              <a:t>ứng</a:t>
            </a:r>
            <a:r>
              <a:rPr lang="en-US" sz="5000" dirty="0">
                <a:solidFill>
                  <a:srgbClr val="6138BE"/>
                </a:solidFill>
                <a:latin typeface="Inter Bold"/>
              </a:rPr>
              <a:t> </a:t>
            </a:r>
            <a:r>
              <a:rPr lang="en-US" sz="5000" dirty="0" err="1">
                <a:solidFill>
                  <a:srgbClr val="6138BE"/>
                </a:solidFill>
                <a:latin typeface="Inter Bold"/>
              </a:rPr>
              <a:t>dụng</a:t>
            </a:r>
            <a:r>
              <a:rPr lang="en-US" sz="5000" dirty="0">
                <a:solidFill>
                  <a:srgbClr val="6138BE"/>
                </a:solidFill>
                <a:latin typeface="Inter Bold"/>
              </a:rPr>
              <a:t> weather app</a:t>
            </a:r>
            <a:endParaRPr lang="en-US" sz="5000" dirty="0">
              <a:solidFill>
                <a:srgbClr val="9976FF"/>
              </a:solidFill>
              <a:latin typeface="Inter Bold"/>
            </a:endParaRPr>
          </a:p>
        </p:txBody>
      </p:sp>
      <p:pic>
        <p:nvPicPr>
          <p:cNvPr id="7" name="Picture 6" descr="A screen shot of a phone&#10;&#10;Description automatically generated">
            <a:extLst>
              <a:ext uri="{FF2B5EF4-FFF2-40B4-BE49-F238E27FC236}">
                <a16:creationId xmlns:a16="http://schemas.microsoft.com/office/drawing/2014/main" id="{CA05EC16-55F9-A406-9BF4-8BEDF396C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3018991"/>
            <a:ext cx="2600704" cy="5358759"/>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92C25857-FAEF-6E4E-B19F-F9F9DE10C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3018990"/>
            <a:ext cx="2382008" cy="5358759"/>
          </a:xfrm>
          <a:prstGeom prst="rect">
            <a:avLst/>
          </a:prstGeom>
        </p:spPr>
      </p:pic>
      <p:sp>
        <p:nvSpPr>
          <p:cNvPr id="11" name="TextBox 3">
            <a:extLst>
              <a:ext uri="{FF2B5EF4-FFF2-40B4-BE49-F238E27FC236}">
                <a16:creationId xmlns:a16="http://schemas.microsoft.com/office/drawing/2014/main" id="{D01431F5-275C-8A75-8924-EFCB74F141C2}"/>
              </a:ext>
            </a:extLst>
          </p:cNvPr>
          <p:cNvSpPr txBox="1"/>
          <p:nvPr/>
        </p:nvSpPr>
        <p:spPr>
          <a:xfrm>
            <a:off x="8915400" y="8382321"/>
            <a:ext cx="1459992" cy="610745"/>
          </a:xfrm>
          <a:prstGeom prst="rect">
            <a:avLst/>
          </a:prstGeom>
        </p:spPr>
        <p:txBody>
          <a:bodyPr wrap="square" lIns="0" tIns="0" rIns="0" bIns="0" rtlCol="0" anchor="t">
            <a:spAutoFit/>
          </a:bodyPr>
          <a:lstStyle/>
          <a:p>
            <a:pPr defTabSz="570311">
              <a:lnSpc>
                <a:spcPts val="5612"/>
              </a:lnSpc>
              <a:spcAft>
                <a:spcPts val="446"/>
              </a:spcAft>
            </a:pPr>
            <a:r>
              <a:rPr lang="en-US" sz="2400" dirty="0" err="1">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Màn</a:t>
            </a:r>
            <a:r>
              <a:rPr lang="en-US" sz="2400" dirty="0">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 1</a:t>
            </a:r>
          </a:p>
        </p:txBody>
      </p:sp>
      <p:sp>
        <p:nvSpPr>
          <p:cNvPr id="12" name="TextBox 3">
            <a:extLst>
              <a:ext uri="{FF2B5EF4-FFF2-40B4-BE49-F238E27FC236}">
                <a16:creationId xmlns:a16="http://schemas.microsoft.com/office/drawing/2014/main" id="{77840C89-8D66-9F13-0C1D-DC2122F85194}"/>
              </a:ext>
            </a:extLst>
          </p:cNvPr>
          <p:cNvSpPr txBox="1"/>
          <p:nvPr/>
        </p:nvSpPr>
        <p:spPr>
          <a:xfrm>
            <a:off x="11894816" y="8405181"/>
            <a:ext cx="1459992" cy="610745"/>
          </a:xfrm>
          <a:prstGeom prst="rect">
            <a:avLst/>
          </a:prstGeom>
        </p:spPr>
        <p:txBody>
          <a:bodyPr wrap="square" lIns="0" tIns="0" rIns="0" bIns="0" rtlCol="0" anchor="t">
            <a:spAutoFit/>
          </a:bodyPr>
          <a:lstStyle/>
          <a:p>
            <a:pPr defTabSz="570311">
              <a:lnSpc>
                <a:spcPts val="5612"/>
              </a:lnSpc>
              <a:spcAft>
                <a:spcPts val="446"/>
              </a:spcAft>
            </a:pPr>
            <a:r>
              <a:rPr lang="en-US" sz="2400" dirty="0" err="1">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Màn</a:t>
            </a:r>
            <a:r>
              <a:rPr lang="en-US" sz="2400" dirty="0">
                <a:solidFill>
                  <a:schemeClr val="accent5">
                    <a:lumMod val="50000"/>
                  </a:schemeClr>
                </a:solidFill>
                <a:latin typeface="Times New Roman" panose="02020603050405020304" pitchFamily="18" charset="0"/>
                <a:ea typeface="Tahoma" panose="020B0604030504040204" pitchFamily="34" charset="0"/>
                <a:cs typeface="Times New Roman" panose="02020603050405020304" pitchFamily="18" charset="0"/>
              </a:rPr>
              <a:t> 2</a:t>
            </a:r>
          </a:p>
        </p:txBody>
      </p:sp>
    </p:spTree>
    <p:extLst>
      <p:ext uri="{BB962C8B-B14F-4D97-AF65-F5344CB8AC3E}">
        <p14:creationId xmlns:p14="http://schemas.microsoft.com/office/powerpoint/2010/main" val="105414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658225" y="1285875"/>
            <a:ext cx="1800225" cy="771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7" name="TextBox 6"/>
          <p:cNvSpPr txBox="1"/>
          <p:nvPr/>
        </p:nvSpPr>
        <p:spPr>
          <a:xfrm>
            <a:off x="8748033" y="2721055"/>
            <a:ext cx="5057775" cy="4583306"/>
          </a:xfrm>
          <a:prstGeom prst="rect">
            <a:avLst/>
          </a:prstGeom>
          <a:noFill/>
        </p:spPr>
        <p:txBody>
          <a:bodyPr wrap="square" rtlCol="0">
            <a:spAutoFit/>
          </a:bodyPr>
          <a:lstStyle/>
          <a:p>
            <a:pPr>
              <a:spcBef>
                <a:spcPts val="675"/>
              </a:spcBef>
              <a:spcAft>
                <a:spcPts val="675"/>
              </a:spcAft>
            </a:pPr>
            <a:r>
              <a:rPr lang="en-US" sz="2700" b="1" dirty="0">
                <a:solidFill>
                  <a:srgbClr val="F0A502"/>
                </a:solidFill>
                <a:latin typeface="Times New Roman" panose="02020603050405020304" pitchFamily="18" charset="0"/>
                <a:cs typeface="Times New Roman" panose="02020603050405020304" pitchFamily="18" charset="0"/>
              </a:rPr>
              <a:t>Slide:</a:t>
            </a:r>
          </a:p>
          <a:p>
            <a:pPr>
              <a:spcBef>
                <a:spcPts val="675"/>
              </a:spcBef>
              <a:spcAft>
                <a:spcPts val="675"/>
              </a:spcAft>
            </a:pPr>
            <a:r>
              <a:rPr lang="en-US" sz="2700" dirty="0">
                <a:latin typeface="Times New Roman" panose="02020603050405020304" pitchFamily="18" charset="0"/>
                <a:cs typeface="Times New Roman" panose="02020603050405020304" pitchFamily="18" charset="0"/>
              </a:rPr>
              <a:t>         </a:t>
            </a:r>
            <a:r>
              <a:rPr lang="vi-VN" altLang="en-US" sz="2700" dirty="0">
                <a:latin typeface="Times New Roman" panose="02020603050405020304" pitchFamily="18" charset="0"/>
                <a:cs typeface="Times New Roman" panose="02020603050405020304" pitchFamily="18" charset="0"/>
              </a:rPr>
              <a:t>Đỗ Minh Lượng</a:t>
            </a:r>
            <a:endParaRPr lang="en-US" sz="2700" dirty="0">
              <a:latin typeface="Times New Roman" panose="02020603050405020304" pitchFamily="18" charset="0"/>
              <a:cs typeface="Times New Roman" panose="02020603050405020304" pitchFamily="18" charset="0"/>
            </a:endParaRPr>
          </a:p>
          <a:p>
            <a:pPr>
              <a:spcBef>
                <a:spcPts val="675"/>
              </a:spcBef>
              <a:spcAft>
                <a:spcPts val="675"/>
              </a:spcAft>
            </a:pPr>
            <a:r>
              <a:rPr lang="en-US" sz="2700" b="1" dirty="0" err="1">
                <a:solidFill>
                  <a:srgbClr val="F0A502"/>
                </a:solidFill>
                <a:latin typeface="Times New Roman" panose="02020603050405020304" pitchFamily="18" charset="0"/>
                <a:cs typeface="Times New Roman" panose="02020603050405020304" pitchFamily="18" charset="0"/>
              </a:rPr>
              <a:t>Th</a:t>
            </a:r>
            <a:r>
              <a:rPr lang="vi-VN" altLang="en-US" sz="2700" b="1" dirty="0" err="1">
                <a:solidFill>
                  <a:srgbClr val="F0A502"/>
                </a:solidFill>
                <a:latin typeface="Times New Roman" panose="02020603050405020304" pitchFamily="18" charset="0"/>
                <a:cs typeface="Times New Roman" panose="02020603050405020304" pitchFamily="18" charset="0"/>
              </a:rPr>
              <a:t>ành viên:</a:t>
            </a:r>
            <a:endParaRPr lang="en-US" sz="2700" b="1" dirty="0">
              <a:solidFill>
                <a:srgbClr val="F0A502"/>
              </a:solidFill>
              <a:latin typeface="Times New Roman" panose="02020603050405020304" pitchFamily="18" charset="0"/>
              <a:cs typeface="Times New Roman" panose="02020603050405020304" pitchFamily="18" charset="0"/>
            </a:endParaRPr>
          </a:p>
          <a:p>
            <a:pPr>
              <a:spcBef>
                <a:spcPts val="675"/>
              </a:spcBef>
              <a:spcAft>
                <a:spcPts val="675"/>
              </a:spcAft>
            </a:pP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Phạm</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Công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Liệu</a:t>
            </a:r>
            <a:endParaRPr lang="vi-VN" altLang="en-US" sz="2700" dirty="0">
              <a:latin typeface="Times New Roman" panose="02020603050405020304" pitchFamily="18" charset="0"/>
              <a:cs typeface="Times New Roman" panose="02020603050405020304" pitchFamily="18" charset="0"/>
            </a:endParaRPr>
          </a:p>
          <a:p>
            <a:pPr>
              <a:spcBef>
                <a:spcPts val="675"/>
              </a:spcBef>
              <a:spcAft>
                <a:spcPts val="675"/>
              </a:spcAft>
            </a:pPr>
            <a:r>
              <a:rPr lang="vi-VN"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Đỗ</a:t>
            </a:r>
            <a:r>
              <a:rPr lang="en-US" altLang="en-US" sz="2700" dirty="0">
                <a:latin typeface="Times New Roman" panose="02020603050405020304" pitchFamily="18" charset="0"/>
                <a:cs typeface="Times New Roman" panose="02020603050405020304" pitchFamily="18" charset="0"/>
              </a:rPr>
              <a:t> Minh </a:t>
            </a:r>
            <a:r>
              <a:rPr lang="en-US" altLang="en-US" sz="2700" dirty="0" err="1">
                <a:latin typeface="Times New Roman" panose="02020603050405020304" pitchFamily="18" charset="0"/>
                <a:cs typeface="Times New Roman" panose="02020603050405020304" pitchFamily="18" charset="0"/>
              </a:rPr>
              <a:t>Lượng</a:t>
            </a:r>
            <a:endParaRPr lang="vi-VN" altLang="en-US" sz="2700" dirty="0">
              <a:latin typeface="Times New Roman" panose="02020603050405020304" pitchFamily="18" charset="0"/>
              <a:cs typeface="Times New Roman" panose="02020603050405020304" pitchFamily="18" charset="0"/>
            </a:endParaRPr>
          </a:p>
          <a:p>
            <a:pPr>
              <a:spcBef>
                <a:spcPts val="675"/>
              </a:spcBef>
              <a:spcAft>
                <a:spcPts val="675"/>
              </a:spcAft>
            </a:pPr>
            <a:r>
              <a:rPr lang="vi-VN" altLang="en-US" sz="2700" dirty="0">
                <a:latin typeface="Times New Roman" panose="02020603050405020304" pitchFamily="18" charset="0"/>
                <a:cs typeface="Times New Roman" panose="02020603050405020304" pitchFamily="18" charset="0"/>
              </a:rPr>
              <a:t>          </a:t>
            </a:r>
            <a:r>
              <a:rPr lang="en-US" altLang="en-US" sz="2700" dirty="0">
                <a:latin typeface="Times New Roman" panose="02020603050405020304" pitchFamily="18" charset="0"/>
                <a:cs typeface="Times New Roman" panose="02020603050405020304" pitchFamily="18" charset="0"/>
              </a:rPr>
              <a:t>Mai </a:t>
            </a:r>
            <a:r>
              <a:rPr lang="en-US" altLang="en-US" sz="2700" dirty="0" err="1">
                <a:latin typeface="Times New Roman" panose="02020603050405020304" pitchFamily="18" charset="0"/>
                <a:cs typeface="Times New Roman" panose="02020603050405020304" pitchFamily="18" charset="0"/>
              </a:rPr>
              <a:t>Nhật</a:t>
            </a:r>
            <a:r>
              <a:rPr lang="en-US" altLang="en-US" sz="2700" dirty="0">
                <a:latin typeface="Times New Roman" panose="02020603050405020304" pitchFamily="18" charset="0"/>
                <a:cs typeface="Times New Roman" panose="02020603050405020304" pitchFamily="18" charset="0"/>
              </a:rPr>
              <a:t> Hoàng</a:t>
            </a:r>
            <a:endParaRPr lang="vi-VN" altLang="en-US" sz="2700" dirty="0">
              <a:latin typeface="Times New Roman" panose="02020603050405020304" pitchFamily="18" charset="0"/>
              <a:cs typeface="Times New Roman" panose="02020603050405020304" pitchFamily="18" charset="0"/>
            </a:endParaRPr>
          </a:p>
          <a:p>
            <a:pPr>
              <a:spcBef>
                <a:spcPts val="675"/>
              </a:spcBef>
              <a:spcAft>
                <a:spcPts val="675"/>
              </a:spcAft>
            </a:pPr>
            <a:r>
              <a:rPr lang="vi-VN"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Nguyễn</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Phúc</a:t>
            </a:r>
            <a:r>
              <a:rPr lang="en-US" altLang="en-US" sz="2700" dirty="0">
                <a:latin typeface="Times New Roman" panose="02020603050405020304" pitchFamily="18" charset="0"/>
                <a:cs typeface="Times New Roman" panose="02020603050405020304" pitchFamily="18" charset="0"/>
              </a:rPr>
              <a:t> </a:t>
            </a:r>
            <a:r>
              <a:rPr lang="en-US" altLang="en-US" sz="2700" dirty="0" err="1">
                <a:latin typeface="Times New Roman" panose="02020603050405020304" pitchFamily="18" charset="0"/>
                <a:cs typeface="Times New Roman" panose="02020603050405020304" pitchFamily="18" charset="0"/>
              </a:rPr>
              <a:t>Ngọc</a:t>
            </a:r>
            <a:endParaRPr lang="en-US" sz="2700" dirty="0">
              <a:latin typeface="Times New Roman" panose="02020603050405020304" pitchFamily="18" charset="0"/>
              <a:cs typeface="Times New Roman" panose="02020603050405020304" pitchFamily="18" charset="0"/>
            </a:endParaRPr>
          </a:p>
          <a:p>
            <a:endParaRPr lang="en-US" sz="27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360" y="2172768"/>
            <a:ext cx="8407655" cy="630574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0" fill="hold"/>
                                        <p:tgtEl>
                                          <p:spTgt spid="7"/>
                                        </p:tgtEl>
                                        <p:attrNameLst>
                                          <p:attrName>ppt_x</p:attrName>
                                        </p:attrNameLst>
                                      </p:cBhvr>
                                      <p:tavLst>
                                        <p:tav tm="0">
                                          <p:val>
                                            <p:strVal val="#ppt_x"/>
                                          </p:val>
                                        </p:tav>
                                        <p:tav tm="100000">
                                          <p:val>
                                            <p:strVal val="#ppt_x"/>
                                          </p:val>
                                        </p:tav>
                                      </p:tavLst>
                                    </p:anim>
                                    <p:anim calcmode="lin" valueType="num">
                                      <p:cBhvr additive="base">
                                        <p:cTn id="8" dur="8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577</Words>
  <Application>Microsoft Office PowerPoint</Application>
  <PresentationFormat>Custom</PresentationFormat>
  <Paragraphs>61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Inter</vt:lpstr>
      <vt:lpstr>Inter Bold</vt:lpstr>
      <vt:lpstr>Google Sans</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Xám Tím Các yếu tố cùng kích thước &amp; Giả lập Công nghệ 5G Bản thuyết trình Công nghệ</dc:title>
  <cp:lastModifiedBy>ĐỖ MINH LƯỢNG</cp:lastModifiedBy>
  <cp:revision>4</cp:revision>
  <dcterms:created xsi:type="dcterms:W3CDTF">2006-08-16T00:00:00Z</dcterms:created>
  <dcterms:modified xsi:type="dcterms:W3CDTF">2023-12-15T11:42:44Z</dcterms:modified>
  <dc:identifier>DAF27h0Eb-o</dc:identifier>
</cp:coreProperties>
</file>