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x="685800" y="1045550"/>
            <a:ext cx="7772400" cy="169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Ruby/Ruby on Rails</a:t>
            </a:r>
          </a:p>
          <a:p>
            <a:pPr>
              <a:spcBef>
                <a:spcPts val="0"/>
              </a:spcBef>
              <a:buNone/>
            </a:pPr>
            <a:r>
              <a:rPr lang="en" sz="2400"/>
              <a:t>Ruby Basic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TranBaTrong @Framgia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True, False and Nil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b="1" lang="en" sz="2800">
                <a:solidFill>
                  <a:srgbClr val="FFFFFF"/>
                </a:solidFill>
              </a:rPr>
              <a:t>true</a:t>
            </a:r>
            <a:r>
              <a:rPr lang="en" sz="2800">
                <a:solidFill>
                  <a:srgbClr val="FFFFFF"/>
                </a:solidFill>
              </a:rPr>
              <a:t> and </a:t>
            </a:r>
            <a:r>
              <a:rPr b="1" lang="en" sz="2800">
                <a:solidFill>
                  <a:srgbClr val="FFFFFF"/>
                </a:solidFill>
              </a:rPr>
              <a:t>false</a:t>
            </a:r>
            <a:r>
              <a:rPr lang="en" sz="2800">
                <a:solidFill>
                  <a:srgbClr val="FFFFFF"/>
                </a:solidFill>
              </a:rPr>
              <a:t> are the two Boolean values. </a:t>
            </a:r>
            <a:r>
              <a:rPr b="1" lang="en" sz="2800">
                <a:solidFill>
                  <a:srgbClr val="FFFFFF"/>
                </a:solidFill>
              </a:rPr>
              <a:t>nil</a:t>
            </a:r>
            <a:r>
              <a:rPr lang="en" sz="2800">
                <a:solidFill>
                  <a:srgbClr val="FFFFFF"/>
                </a:solidFill>
              </a:rPr>
              <a:t> is a special value reserved to indicate the absence of value.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lang="en" sz="2800">
                <a:solidFill>
                  <a:srgbClr val="FFFFFF"/>
                </a:solidFill>
              </a:rPr>
              <a:t>true, false, and nil refer to objects, not numbers. false and nil are not the same thing as 0, and true is not the same thing as 1.</a:t>
            </a:r>
          </a:p>
          <a:p>
            <a:pPr rtl="0" algn="just">
              <a:spcBef>
                <a:spcPts val="0"/>
              </a:spcBef>
              <a:buNone/>
            </a:pPr>
            <a:r>
              <a:rPr lang="en" sz="2800">
                <a:solidFill>
                  <a:srgbClr val="FFFFFF"/>
                </a:solidFill>
              </a:rPr>
              <a:t>o == nil</a:t>
            </a:r>
          </a:p>
          <a:p>
            <a:pPr algn="just">
              <a:spcBef>
                <a:spcPts val="0"/>
              </a:spcBef>
              <a:buNone/>
            </a:pPr>
            <a:r>
              <a:rPr lang="en" sz="2800">
                <a:solidFill>
                  <a:srgbClr val="FFFFFF"/>
                </a:solidFill>
              </a:rPr>
              <a:t>o.nil?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Objects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Everything in Ruby are objects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All objects inherit from a class named Object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8.class			# </a:t>
            </a:r>
            <a:r>
              <a:rPr lang="en"/>
              <a:t>Fixnum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"test".class	# String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"test".class == String		# true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"test".is_a? String			# true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String === "test"			# true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Question (2)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a = "Ruby"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b = c = "Ruby"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a.equal?(b)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b.equal?(c)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 == b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Variables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one = 1.0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CM_PER_INCH = 2.54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Conversions::CM_PER_INCH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x, y, z = 1, 2, 3		# x = 1; y = 2; z = 3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x, y, z = [1, 2, 3]		# x = 1; y = 2; z = 3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x = 1, 2, 3				# x = [1,2,3]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x, y, z = 1, *[2,3]		# Same as x,y,z = 1,2,3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Question (3)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x, = [1,2]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x, y, z = 1, 2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x,*y = 1, 2, 3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x, y, *z = 1, *[2,3,4]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x,(y,z) = a, b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a,b,c,d = [1,[2,[3,4]]]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a,(b,(c,d)) = [1,[2,[3,4]]]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Operators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x += y		x -= y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x *= y		x /= y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x %= y		x **= y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x &amp;&amp;= y		x ||= y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x &amp;= y		x |= y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x ^= y		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x &lt;&lt;= y		x &gt;&gt;= y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Conditionals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457200" y="1200150"/>
            <a:ext cx="3778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unless expression1</a:t>
            </a:r>
          </a:p>
          <a:p>
            <a:pPr indent="457200"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code1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else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	unless expression2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		code2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	end</a:t>
            </a:r>
          </a:p>
          <a:p>
            <a:pPr indent="0" lvl="0" mar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end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/>
          </a:p>
          <a:p>
            <a:pPr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115" name="Shape 115"/>
          <p:cNvSpPr txBox="1"/>
          <p:nvPr>
            <p:ph idx="2" type="body"/>
          </p:nvPr>
        </p:nvSpPr>
        <p:spPr>
          <a:xfrm>
            <a:off x="4235700" y="1200150"/>
            <a:ext cx="44508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name = case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" sz="2400"/>
              <a:t>  when x == 1 then "one"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rPr lang="en" sz="2400"/>
              <a:t>  when x == 2 then "two"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2400"/>
              <a:t>	  else "three"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" sz="2400"/>
              <a:t>  end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0"/>
              </a:spcBef>
              <a:buNone/>
            </a:pPr>
            <a:r>
              <a:rPr lang="en" sz="2400"/>
              <a:t>puts n==1 ? "one" : "other"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0"/>
              </a:spcBef>
              <a:buNone/>
            </a:pPr>
            <a:r>
              <a:rPr lang="en" sz="2400"/>
              <a:t>y = x.invert if x.respond_to? :invert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Conditionals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457200" y="1200150"/>
            <a:ext cx="3778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if expression1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2400"/>
              <a:t>code1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elsif expression2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2400"/>
              <a:t>code2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else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2400"/>
              <a:t>code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end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122" name="Shape 122"/>
          <p:cNvSpPr txBox="1"/>
          <p:nvPr>
            <p:ph idx="2" type="body"/>
          </p:nvPr>
        </p:nvSpPr>
        <p:spPr>
          <a:xfrm>
            <a:off x="4235700" y="1200150"/>
            <a:ext cx="44511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name = if x == 1 then "one"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rPr lang="en" sz="2400"/>
              <a:t>  elsif x == 2 then "two"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2400"/>
              <a:t>	  else "three"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" sz="2400"/>
              <a:t>  end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0"/>
              </a:spcBef>
              <a:buNone/>
            </a:pPr>
            <a:r>
              <a:rPr lang="en" sz="2400"/>
              <a:t>s = unless object.nil?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2400"/>
              <a:t>		object.to_s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en" sz="2400"/>
              <a:t>end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Loops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457200" y="1200150"/>
            <a:ext cx="3778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x = 10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while x &gt;= 0 do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2400"/>
              <a:t>puts x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2400"/>
              <a:t>x = x - 1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end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x = 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puts x = x + 1 while x &lt; 10</a:t>
            </a:r>
          </a:p>
        </p:txBody>
      </p:sp>
      <p:sp>
        <p:nvSpPr>
          <p:cNvPr id="129" name="Shape 129"/>
          <p:cNvSpPr txBox="1"/>
          <p:nvPr>
            <p:ph idx="2" type="body"/>
          </p:nvPr>
        </p:nvSpPr>
        <p:spPr>
          <a:xfrm>
            <a:off x="4767900" y="1200150"/>
            <a:ext cx="39189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x = 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until x &gt; 10 do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2400"/>
              <a:t>puts x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2400"/>
              <a:t>x = x + 1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end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a = [1,2,3]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puts a.pop until a.empty?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Loops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457200" y="1200150"/>
            <a:ext cx="34967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array = [1,2,3,4,5]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for element in array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2400"/>
              <a:t>puts element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end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for i in 0..5</a:t>
            </a:r>
            <a:br>
              <a:rPr lang="en" sz="2400"/>
            </a:br>
            <a:r>
              <a:rPr lang="en" sz="2400"/>
              <a:t>   if i &lt; 2 then next end</a:t>
            </a:r>
            <a:br>
              <a:rPr lang="en" sz="2400"/>
            </a:br>
            <a:r>
              <a:rPr lang="en" sz="2400"/>
              <a:t>   puts "#{i}"</a:t>
            </a:r>
            <a:br>
              <a:rPr lang="en" sz="2400"/>
            </a:br>
            <a:r>
              <a:rPr lang="en" sz="2400"/>
              <a:t>end</a:t>
            </a:r>
          </a:p>
        </p:txBody>
      </p:sp>
      <p:sp>
        <p:nvSpPr>
          <p:cNvPr id="136" name="Shape 136"/>
          <p:cNvSpPr txBox="1"/>
          <p:nvPr>
            <p:ph idx="2" type="body"/>
          </p:nvPr>
        </p:nvSpPr>
        <p:spPr>
          <a:xfrm>
            <a:off x="4319300" y="1200150"/>
            <a:ext cx="43674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400"/>
              <a:t>hash = {:a=&gt;1, :b=&gt;2, :c=&gt;3}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2400"/>
              <a:t>for key, value in hash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en" sz="2400"/>
              <a:t>puts "#{key} =&gt; #{value}"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2400"/>
              <a:t>end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0"/>
              </a:spcBef>
              <a:buNone/>
            </a:pPr>
            <a:r>
              <a:rPr lang="en" sz="2400"/>
              <a:t>hash.each do |key, value|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en" sz="2400"/>
              <a:t>puts "#{key} =&gt; #{value}"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2400"/>
              <a:t>end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Schedule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 sz="2400">
                <a:solidFill>
                  <a:srgbClr val="FFFFFF"/>
                </a:solidFill>
              </a:rPr>
              <a:t>Introduction</a:t>
            </a:r>
          </a:p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-"/>
            </a:pPr>
            <a:r>
              <a:rPr lang="en" sz="2400" u="sng">
                <a:solidFill>
                  <a:srgbClr val="FFFFFF"/>
                </a:solidFill>
              </a:rPr>
              <a:t>Ruby Basic</a:t>
            </a:r>
          </a:p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-"/>
            </a:pPr>
            <a:r>
              <a:rPr lang="en" sz="2400">
                <a:solidFill>
                  <a:srgbClr val="FFFFFF"/>
                </a:solidFill>
              </a:rPr>
              <a:t>Ruby Advance</a:t>
            </a:r>
          </a:p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-"/>
            </a:pPr>
            <a:r>
              <a:rPr lang="en" sz="2400">
                <a:solidFill>
                  <a:srgbClr val="FFFFFF"/>
                </a:solidFill>
              </a:rPr>
              <a:t>Ruby on Rails (1)</a:t>
            </a:r>
          </a:p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-"/>
            </a:pPr>
            <a:r>
              <a:rPr lang="en" sz="2400">
                <a:solidFill>
                  <a:srgbClr val="FFFFFF"/>
                </a:solidFill>
              </a:rPr>
              <a:t>Ruby on Rails (2)</a:t>
            </a:r>
          </a:p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-"/>
            </a:pPr>
            <a:r>
              <a:rPr lang="en" sz="2400">
                <a:solidFill>
                  <a:srgbClr val="FFFFFF"/>
                </a:solidFill>
              </a:rPr>
              <a:t>…..</a:t>
            </a:r>
          </a:p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-"/>
            </a:pPr>
            <a:r>
              <a:rPr lang="en" sz="2400">
                <a:solidFill>
                  <a:srgbClr val="FFFFFF"/>
                </a:solidFill>
              </a:rPr>
              <a:t>Ruby on Rails (11)</a:t>
            </a:r>
          </a:p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-"/>
            </a:pPr>
            <a:r>
              <a:rPr lang="en" sz="2400">
                <a:solidFill>
                  <a:srgbClr val="FFFFFF"/>
                </a:solidFill>
              </a:rPr>
              <a:t>Project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Loops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457200" y="1200150"/>
            <a:ext cx="39605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3.times { puts "thank you!"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[1,2,3].each {|x| puts x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[1,2,3].map {|x| x*x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factorial = 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2.upto(n) {|x| factorial *= x 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2400"/>
              <a:t>0.step(Math::PI, 0.1) {|x|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en" sz="2400"/>
              <a:t>puts Math.sin(x)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}</a:t>
            </a:r>
          </a:p>
        </p:txBody>
      </p:sp>
      <p:sp>
        <p:nvSpPr>
          <p:cNvPr id="143" name="Shape 143"/>
          <p:cNvSpPr txBox="1"/>
          <p:nvPr>
            <p:ph idx="2" type="body"/>
          </p:nvPr>
        </p:nvSpPr>
        <p:spPr>
          <a:xfrm>
            <a:off x="4726175" y="1200150"/>
            <a:ext cx="39605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400"/>
              <a:t>File.open(filename) do |f|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en" sz="2400"/>
              <a:t>f.each {|line| print line 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2400"/>
              <a:t>end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2400"/>
              <a:t>[1,2,3].collect {|x| x*x}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2400"/>
              <a:t>(1..10).select {|x| x%2 == 0}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2400"/>
              <a:t>(1..10).reject {|x| x%2 == 0}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2400"/>
              <a:t>d = [2, 5, 3, 4]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2400"/>
              <a:t>sum = d.inject {|s, x| s + x }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Loops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457200" y="1200150"/>
            <a:ext cx="39605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def display(n)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	i = 0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2400"/>
              <a:t>while(i &lt;= n)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" sz="2400"/>
              <a:t>yield i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" sz="2400"/>
              <a:t>i += 1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2400"/>
              <a:t>end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end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display(10) {|y| puts y }</a:t>
            </a:r>
          </a:p>
        </p:txBody>
      </p:sp>
      <p:sp>
        <p:nvSpPr>
          <p:cNvPr id="150" name="Shape 150"/>
          <p:cNvSpPr txBox="1"/>
          <p:nvPr>
            <p:ph idx="2" type="body"/>
          </p:nvPr>
        </p:nvSpPr>
        <p:spPr>
          <a:xfrm>
            <a:off x="3922825" y="1200150"/>
            <a:ext cx="47640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400"/>
              <a:t>iterator = 9.downto(1)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2400"/>
              <a:t>begin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en" sz="2400"/>
              <a:t>print iterator.next while true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2400"/>
              <a:t>rescue StopIteration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en" sz="2400"/>
              <a:t>puts "...blastoff!"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2400"/>
              <a:t>end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Question (4)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457200" y="1200150"/>
            <a:ext cx="8229600" cy="3718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A. 3.times {|x| print x }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B. a = [1, 2, 3, 1, 2, 3, 1, 2, 3]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/>
              <a:t>    print </a:t>
            </a:r>
            <a:r>
              <a:rPr lang="en" sz="2400">
                <a:solidFill>
                  <a:srgbClr val="FFFFFF"/>
                </a:solidFill>
              </a:rPr>
              <a:t>a.reject{|x| x == 2}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C. print (1..5).step(2).inject(2){|x, i| x + i}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/>
              <a:t>D. </a:t>
            </a:r>
            <a:r>
              <a:rPr lang="en" sz="2400">
                <a:solidFill>
                  <a:srgbClr val="FFFFFF"/>
                </a:solidFill>
              </a:rPr>
              <a:t>(1..10).select {|x| x%2 == 0}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E. (1..10).reject {|x| x%2 == 0}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F. a.inject {|m,x| m&gt;x ? m : x }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 (5)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"hello".each_byte.to_a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"hello".chars.map {|c| c.succ }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FFFFFF"/>
                </a:solidFill>
              </a:rPr>
              <a:t>def iterate(iterator)</a:t>
            </a: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FFFFFF"/>
                </a:solidFill>
              </a:rPr>
              <a:t>loop { yield iterator.next }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FFFFFF"/>
                </a:solidFill>
              </a:rPr>
              <a:t>end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iterate(9.downto(1)) {|x| print x }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Progress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the ruby programming language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chapter 3, chapter 4, and first half of chapter 5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is completed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ctrTitle"/>
          </p:nvPr>
        </p:nvSpPr>
        <p:spPr>
          <a:xfrm>
            <a:off x="685800" y="1045550"/>
            <a:ext cx="7772400" cy="169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Ruby Basic</a:t>
            </a:r>
          </a:p>
        </p:txBody>
      </p:sp>
      <p:sp>
        <p:nvSpPr>
          <p:cNvPr id="36" name="Shape 36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Contens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#1: Class, Number, String, Array, Hash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#2: Ranges, Symbols, Booleans, Objects, Variables, Operators, Conditionals, Loops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Ranges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A Range object represents the values between a start value and an end value. Range literals are written by placing two or three dots between the start and end value.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1..5		# 1→5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/>
              <a:t>'</a:t>
            </a:r>
            <a:r>
              <a:rPr lang="en" sz="2400"/>
              <a:t>a</a:t>
            </a:r>
            <a:r>
              <a:rPr lang="en" sz="2800"/>
              <a:t>'</a:t>
            </a:r>
            <a:r>
              <a:rPr lang="en" sz="2400"/>
              <a:t>...</a:t>
            </a:r>
            <a:r>
              <a:rPr lang="en" sz="2800"/>
              <a:t>'</a:t>
            </a:r>
            <a:r>
              <a:rPr lang="en" sz="2400"/>
              <a:t>d</a:t>
            </a:r>
            <a:r>
              <a:rPr lang="en" sz="2800"/>
              <a:t>'</a:t>
            </a:r>
            <a:r>
              <a:rPr lang="en" sz="2400"/>
              <a:t>		# a→c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Ranges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/>
              <a:t>r = 'a'..'c'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/>
              <a:t>r.each {|c| print c}		# abc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/>
              <a:t>r.step(2) {|c| print c}	# ac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/>
              <a:t>r.to_a						# ["a", "b", "c"]</a:t>
            </a:r>
          </a:p>
          <a:p>
            <a:pPr rtl="0">
              <a:spcBef>
                <a:spcPts val="0"/>
              </a:spcBef>
              <a:buNone/>
            </a:pPr>
            <a:r>
              <a:rPr lang="en" sz="2800"/>
              <a:t>("aa".."cc").include?("ab")		# true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/>
              <a:t>("aa".."cc").member?("ab")	# true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/>
              <a:t>("aa".."cc").cover?("ac")		# true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Question (1)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r = 0...100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r.member? 50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r.include? 100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r.include? 99.9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Symbols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symbol literal is written by prefixing an identifier or string with a colon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:symbol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:"symbol"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:'another long symbol'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 = "string"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sym = :"#{s}"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Symbols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Symbols are often used to refer to method names in reflective code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o.respond_to? :each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Convert a String to a Symbol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str = "string"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sym = str.intern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str = sym.to_s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dark">
  <a:themeElements>
    <a:clrScheme name="Custom 345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