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" name="Shape 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9" name="Shape 1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3" name="Shape 2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lt2"/>
              </a:buClr>
              <a:buNone/>
              <a:defRPr>
                <a:solidFill>
                  <a:schemeClr val="lt2"/>
                </a:solidFill>
              </a:defRPr>
            </a:lvl1pPr>
            <a:lvl2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2pPr>
            <a:lvl3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3pPr>
            <a:lvl4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4pPr>
            <a:lvl5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5pPr>
            <a:lvl6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6pPr>
            <a:lvl7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7pPr>
            <a:lvl8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8pPr>
            <a:lvl9pPr algn="ctr">
              <a:spcBef>
                <a:spcPts val="0"/>
              </a:spcBef>
              <a:buClr>
                <a:schemeClr val="lt2"/>
              </a:buClr>
              <a:buSzPct val="100000"/>
              <a:buNone/>
              <a:defRPr sz="3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2" name="Shape 1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dk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lt1"/>
              </a:buClr>
              <a:buSzPct val="100000"/>
              <a:defRPr sz="3000">
                <a:solidFill>
                  <a:schemeClr val="lt1"/>
                </a:solidFill>
              </a:defRPr>
            </a:lvl1pPr>
            <a:lvl2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2pPr>
            <a:lvl3pPr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4pPr>
            <a:lvl5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5pPr>
            <a:lvl6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6pPr>
            <a:lvl7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7pPr>
            <a:lvl8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8pPr>
            <a:lvl9pPr>
              <a:spcBef>
                <a:spcPts val="360"/>
              </a:spcBef>
              <a:buClr>
                <a:schemeClr val="lt1"/>
              </a:buClr>
              <a:buSzPct val="100000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le.dinh.vu@framgia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google.com" TargetMode="External"/><Relationship Id="rId4" Type="http://schemas.openxmlformats.org/officeDocument/2006/relationships/hyperlink" Target="http://goog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685800" y="15002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Ruby/Ruby on Rails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Ruby Advance</a:t>
            </a:r>
          </a:p>
        </p:txBody>
      </p:sp>
      <p:sp>
        <p:nvSpPr>
          <p:cNvPr id="24" name="Shape 24"/>
          <p:cNvSpPr txBox="1"/>
          <p:nvPr>
            <p:ph idx="1" type="subTitle"/>
          </p:nvPr>
        </p:nvSpPr>
        <p:spPr>
          <a:xfrm>
            <a:off x="685800" y="2840047"/>
            <a:ext cx="7772400" cy="13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</a:t>
            </a:r>
            <a:r>
              <a:rPr lang="en">
                <a:solidFill>
                  <a:srgbClr val="F9F9F9"/>
                </a:solidFill>
                <a:hlinkClick r:id="rId3"/>
              </a:rPr>
              <a:t>e Dinh Vu@framgia.com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Blocks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If you prefer more explicit control over a block, add a final argument to your method (with prefix &amp;). The value of the argument will be a Proc object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def square(a, &amp;b)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a.each do |x|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b.call x * x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square([1,2,3]) {|x| puts x}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Blocks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457200" y="1063375"/>
            <a:ext cx="45522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class Array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  def iterate!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    self.each_with_index do |n, i|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      self[i] = yield(n)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    end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  end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end</a:t>
            </a:r>
          </a:p>
        </p:txBody>
      </p:sp>
      <p:sp>
        <p:nvSpPr>
          <p:cNvPr id="86" name="Shape 86"/>
          <p:cNvSpPr txBox="1"/>
          <p:nvPr>
            <p:ph idx="2" type="body"/>
          </p:nvPr>
        </p:nvSpPr>
        <p:spPr>
          <a:xfrm>
            <a:off x="5439300" y="1202900"/>
            <a:ext cx="3247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array </a:t>
            </a:r>
            <a:r>
              <a:rPr b="1" lang="en" sz="2400">
                <a:solidFill>
                  <a:srgbClr val="FFFFFF"/>
                </a:solidFill>
              </a:rPr>
              <a:t>=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b="1" lang="en" sz="2400">
                <a:solidFill>
                  <a:srgbClr val="FFFFFF"/>
                </a:solidFill>
              </a:rPr>
              <a:t>[</a:t>
            </a:r>
            <a:r>
              <a:rPr lang="en" sz="2400">
                <a:solidFill>
                  <a:srgbClr val="FFFFFF"/>
                </a:solidFill>
              </a:rPr>
              <a:t>1, 2, 3, 4</a:t>
            </a:r>
            <a:r>
              <a:rPr b="1" lang="en" sz="2400">
                <a:solidFill>
                  <a:srgbClr val="FFFFFF"/>
                </a:solidFill>
              </a:rPr>
              <a:t>]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array</a:t>
            </a:r>
            <a:r>
              <a:rPr b="1" lang="en" sz="2400">
                <a:solidFill>
                  <a:srgbClr val="FFFFFF"/>
                </a:solidFill>
              </a:rPr>
              <a:t>.</a:t>
            </a:r>
            <a:r>
              <a:rPr lang="en" sz="2400">
                <a:solidFill>
                  <a:srgbClr val="FFFFFF"/>
                </a:solidFill>
              </a:rPr>
              <a:t>iterate! </a:t>
            </a:r>
            <a:r>
              <a:rPr b="1" lang="en" sz="2400">
                <a:solidFill>
                  <a:srgbClr val="FFFFFF"/>
                </a:solidFill>
              </a:rPr>
              <a:t>do</a:t>
            </a:r>
            <a:r>
              <a:rPr lang="en" sz="2400">
                <a:solidFill>
                  <a:srgbClr val="FFFFFF"/>
                </a:solidFill>
              </a:rPr>
              <a:t> </a:t>
            </a:r>
            <a:r>
              <a:rPr b="1" lang="en" sz="2400">
                <a:solidFill>
                  <a:srgbClr val="FFFFFF"/>
                </a:solidFill>
              </a:rPr>
              <a:t>|</a:t>
            </a:r>
            <a:r>
              <a:rPr lang="en" sz="2400">
                <a:solidFill>
                  <a:srgbClr val="FFFFFF"/>
                </a:solidFill>
              </a:rPr>
              <a:t>n</a:t>
            </a:r>
            <a:r>
              <a:rPr b="1" lang="en" sz="2400">
                <a:solidFill>
                  <a:srgbClr val="FFFFFF"/>
                </a:solidFill>
              </a:rPr>
              <a:t>|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  n </a:t>
            </a:r>
            <a:r>
              <a:rPr b="1" lang="en" sz="2400">
                <a:solidFill>
                  <a:srgbClr val="FFFFFF"/>
                </a:solidFill>
              </a:rPr>
              <a:t>**</a:t>
            </a:r>
            <a:r>
              <a:rPr lang="en" sz="2400">
                <a:solidFill>
                  <a:srgbClr val="FFFFFF"/>
                </a:solidFill>
              </a:rPr>
              <a:t> 2</a:t>
            </a:r>
            <a:br>
              <a:rPr lang="en" sz="2400">
                <a:solidFill>
                  <a:srgbClr val="FFFFFF"/>
                </a:solidFill>
              </a:rPr>
            </a:br>
            <a:r>
              <a:rPr b="1" lang="en" sz="2400">
                <a:solidFill>
                  <a:srgbClr val="FFFFFF"/>
                </a:solidFill>
              </a:rPr>
              <a:t>end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puts array</a:t>
            </a:r>
            <a:r>
              <a:rPr b="1" lang="en" sz="2400">
                <a:solidFill>
                  <a:srgbClr val="FFFFFF"/>
                </a:solidFill>
              </a:rPr>
              <a:t>.</a:t>
            </a:r>
            <a:r>
              <a:rPr lang="en" sz="2400">
                <a:solidFill>
                  <a:srgbClr val="FFFFFF"/>
                </a:solidFill>
              </a:rPr>
              <a:t>to_s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i="1" lang="en" sz="2400">
                <a:solidFill>
                  <a:srgbClr val="FFFFFF"/>
                </a:solidFill>
              </a:rPr>
              <a:t># =&gt; [1, 4, 9, 16]</a:t>
            </a:r>
          </a:p>
          <a:p>
            <a:pPr lvl="0" rtl="0">
              <a:lnSpc>
                <a:spcPct val="130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Procs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457200" y="1180975"/>
            <a:ext cx="8229600" cy="384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Procs are objects that represent a block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 = Proc.new {|x| puts x * 2}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[1,2,3].each(&amp;p)</a:t>
            </a:r>
          </a:p>
          <a:p>
            <a:pPr indent="76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proc = Proc.new do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puts "Hello World"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proc.call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766400" y="1942400"/>
            <a:ext cx="3920400" cy="324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def square(a, p)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a.each do |x|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p.call x * x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proc = Proc.new {|x| puts x}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square([1,2,3], proc)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Lambda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457200" y="1200150"/>
            <a:ext cx="3753299" cy="3725699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Lambda is an anonymous function, so it behaves like a global function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succ = lambda {|x| x+1}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succ = -&gt;(x){ x+1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succ.call(2)	# 3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succ.class	# Proc</a:t>
            </a:r>
          </a:p>
        </p:txBody>
      </p:sp>
      <p:sp>
        <p:nvSpPr>
          <p:cNvPr id="100" name="Shape 100"/>
          <p:cNvSpPr txBox="1"/>
          <p:nvPr>
            <p:ph idx="2" type="body"/>
          </p:nvPr>
        </p:nvSpPr>
        <p:spPr>
          <a:xfrm>
            <a:off x="4747375" y="1200150"/>
            <a:ext cx="3983100" cy="3725699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lam = lambda { |x| puts x*2 }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[1,2,3].each(&amp;lam)</a:t>
            </a:r>
            <a:br>
              <a:rPr lang="en" sz="2400">
                <a:solidFill>
                  <a:srgbClr val="FFFFFF"/>
                </a:solidFill>
              </a:rPr>
            </a:b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This lambda takes 2 args and declares 3 local vars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f = -&gt;(x,y; i,j,k) { ... 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Lambda</a:t>
            </a:r>
          </a:p>
        </p:txBody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457200" y="1200150"/>
            <a:ext cx="4168800" cy="3725699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class Array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  def iterate!(code)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    self.each_with_index do |n, i|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      self[i] = code.call(n)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    end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  end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end</a:t>
            </a:r>
          </a:p>
        </p:txBody>
      </p:sp>
      <p:sp>
        <p:nvSpPr>
          <p:cNvPr id="107" name="Shape 107"/>
          <p:cNvSpPr txBox="1"/>
          <p:nvPr>
            <p:ph idx="2" type="body"/>
          </p:nvPr>
        </p:nvSpPr>
        <p:spPr>
          <a:xfrm>
            <a:off x="5111400" y="1200150"/>
            <a:ext cx="35753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array </a:t>
            </a:r>
            <a:r>
              <a:rPr b="1" lang="en" sz="2200">
                <a:solidFill>
                  <a:srgbClr val="FFFFFF"/>
                </a:solidFill>
              </a:rPr>
              <a:t>=</a:t>
            </a:r>
            <a:r>
              <a:rPr lang="en" sz="2200">
                <a:solidFill>
                  <a:srgbClr val="FFFFFF"/>
                </a:solidFill>
              </a:rPr>
              <a:t> </a:t>
            </a:r>
            <a:r>
              <a:rPr b="1" lang="en" sz="2200">
                <a:solidFill>
                  <a:srgbClr val="FFFFFF"/>
                </a:solidFill>
              </a:rPr>
              <a:t>[</a:t>
            </a:r>
            <a:r>
              <a:rPr lang="en" sz="2200">
                <a:solidFill>
                  <a:srgbClr val="FFFFFF"/>
                </a:solidFill>
              </a:rPr>
              <a:t>1, 2, 3, 4</a:t>
            </a:r>
            <a:r>
              <a:rPr b="1" lang="en" sz="2200">
                <a:solidFill>
                  <a:srgbClr val="FFFFFF"/>
                </a:solidFill>
              </a:rPr>
              <a:t>]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array</a:t>
            </a:r>
            <a:r>
              <a:rPr b="1" lang="en" sz="2200">
                <a:solidFill>
                  <a:srgbClr val="FFFFFF"/>
                </a:solidFill>
              </a:rPr>
              <a:t>.</a:t>
            </a:r>
            <a:r>
              <a:rPr lang="en" sz="2200">
                <a:solidFill>
                  <a:srgbClr val="FFFFFF"/>
                </a:solidFill>
              </a:rPr>
              <a:t>iterate! -&gt;(n){n </a:t>
            </a:r>
            <a:r>
              <a:rPr b="1" lang="en" sz="2200">
                <a:solidFill>
                  <a:srgbClr val="FFFFFF"/>
                </a:solidFill>
              </a:rPr>
              <a:t>**</a:t>
            </a:r>
            <a:r>
              <a:rPr lang="en" sz="2200">
                <a:solidFill>
                  <a:srgbClr val="FFFFFF"/>
                </a:solidFill>
              </a:rPr>
              <a:t> 2 }</a:t>
            </a:r>
            <a:br>
              <a:rPr lang="en" sz="2200">
                <a:solidFill>
                  <a:srgbClr val="FFFFFF"/>
                </a:solidFill>
              </a:rPr>
            </a:b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puts array</a:t>
            </a:r>
            <a:r>
              <a:rPr b="1" lang="en" sz="2200">
                <a:solidFill>
                  <a:srgbClr val="FFFFFF"/>
                </a:solidFill>
              </a:rPr>
              <a:t>.</a:t>
            </a:r>
            <a:r>
              <a:rPr lang="en" sz="2200">
                <a:solidFill>
                  <a:srgbClr val="FFFFFF"/>
                </a:solidFill>
              </a:rPr>
              <a:t>inspect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# [1, 4, 9, 16]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ctrTitle"/>
          </p:nvPr>
        </p:nvSpPr>
        <p:spPr>
          <a:xfrm>
            <a:off x="685800" y="15002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0" lang="en" sz="3000">
                <a:solidFill>
                  <a:srgbClr val="FFFFFF"/>
                </a:solidFill>
              </a:rPr>
              <a:t>What Is the Difference Between a Block, a Proc, and a Lambda in Ruby?</a:t>
            </a:r>
          </a:p>
        </p:txBody>
      </p:sp>
      <p:sp>
        <p:nvSpPr>
          <p:cNvPr id="113" name="Shape 113"/>
          <p:cNvSpPr txBox="1"/>
          <p:nvPr>
            <p:ph idx="1" type="subTitle"/>
          </p:nvPr>
        </p:nvSpPr>
        <p:spPr>
          <a:xfrm>
            <a:off x="685800" y="2840047"/>
            <a:ext cx="7772400" cy="13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50800"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FFFF"/>
                </a:solidFill>
              </a:rPr>
              <a:t>Blocks and Procs</a:t>
            </a:r>
          </a:p>
        </p:txBody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Procs are objects, blocks are not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 = Proc.new { puts "Hello World" }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p.call</a:t>
            </a:r>
            <a:br>
              <a:rPr lang="en" sz="2000">
                <a:solidFill>
                  <a:srgbClr val="FFFFFF"/>
                </a:solidFill>
              </a:rPr>
            </a:br>
            <a:r>
              <a:rPr lang="en" sz="2000">
                <a:solidFill>
                  <a:srgbClr val="FFFFFF"/>
                </a:solidFill>
              </a:rPr>
              <a:t>p.class 		# 'Proc'</a:t>
            </a:r>
            <a:br>
              <a:rPr lang="en" sz="2000">
                <a:solidFill>
                  <a:srgbClr val="FFFFFF"/>
                </a:solidFill>
              </a:rPr>
            </a:br>
            <a:r>
              <a:rPr lang="en" sz="2000">
                <a:solidFill>
                  <a:srgbClr val="FFFFFF"/>
                </a:solidFill>
              </a:rPr>
              <a:t>a = 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			#&lt;Proc:0x007f96b1a60eb0@(irb):46&gt;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b="1" sz="2000"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{ puts "Hello World"}       	# syntax error  </a:t>
            </a:r>
            <a:br>
              <a:rPr lang="en" sz="2000">
                <a:solidFill>
                  <a:srgbClr val="FFFFFF"/>
                </a:solidFill>
              </a:rPr>
            </a:br>
            <a:r>
              <a:rPr lang="en" sz="2000">
                <a:solidFill>
                  <a:srgbClr val="FFFFFF"/>
                </a:solidFill>
              </a:rPr>
              <a:t>a = { puts "Hello World"}	# syntax error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[1,2,3].each {|x| puts x*2}	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50800"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FFFF"/>
                </a:solidFill>
              </a:rPr>
              <a:t>Blocks and Procs</a:t>
            </a:r>
          </a:p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At most one block can appear in an argument list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In contrast, you can pass multiple procs to methods. 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def multiple_procs(proc1, proc2)</a:t>
            </a:r>
            <a:br>
              <a:rPr lang="en" sz="2000">
                <a:solidFill>
                  <a:srgbClr val="FFFFFF"/>
                </a:solidFill>
              </a:rPr>
            </a:br>
            <a:r>
              <a:rPr lang="en" sz="2000">
                <a:solidFill>
                  <a:srgbClr val="FFFFFF"/>
                </a:solidFill>
              </a:rPr>
              <a:t>  proc1.call</a:t>
            </a:r>
            <a:br>
              <a:rPr lang="en" sz="2000">
                <a:solidFill>
                  <a:srgbClr val="FFFFFF"/>
                </a:solidFill>
              </a:rPr>
            </a:br>
            <a:r>
              <a:rPr lang="en" sz="2000">
                <a:solidFill>
                  <a:srgbClr val="FFFFFF"/>
                </a:solidFill>
              </a:rPr>
              <a:t>  proc2.call</a:t>
            </a:r>
            <a:br>
              <a:rPr lang="en" sz="2000">
                <a:solidFill>
                  <a:srgbClr val="FFFFFF"/>
                </a:solidFill>
              </a:rPr>
            </a:br>
            <a:r>
              <a:rPr lang="en" sz="2000">
                <a:solidFill>
                  <a:srgbClr val="FFFFFF"/>
                </a:solidFill>
              </a:rPr>
              <a:t>end</a:t>
            </a:r>
            <a:br>
              <a:rPr lang="en" sz="2000">
                <a:solidFill>
                  <a:srgbClr val="FFFFFF"/>
                </a:solidFill>
              </a:rPr>
            </a:br>
            <a:r>
              <a:rPr lang="en" sz="2000">
                <a:solidFill>
                  <a:srgbClr val="FFFFFF"/>
                </a:solidFill>
              </a:rPr>
              <a:t>a = Proc.new { puts "First proc" }</a:t>
            </a:r>
            <a:br>
              <a:rPr lang="en" sz="2000">
                <a:solidFill>
                  <a:srgbClr val="FFFFFF"/>
                </a:solidFill>
              </a:rPr>
            </a:br>
            <a:r>
              <a:rPr lang="en" sz="2000">
                <a:solidFill>
                  <a:srgbClr val="FFFFFF"/>
                </a:solidFill>
              </a:rPr>
              <a:t>b = Proc.new { puts "Second proc" }</a:t>
            </a:r>
            <a:br>
              <a:rPr lang="en" sz="2000">
                <a:solidFill>
                  <a:srgbClr val="FFFFFF"/>
                </a:solidFill>
              </a:rPr>
            </a:br>
            <a:r>
              <a:rPr lang="en" sz="2000">
                <a:solidFill>
                  <a:srgbClr val="FFFFFF"/>
                </a:solidFill>
              </a:rPr>
              <a:t>multiple_procs(a,b)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FFFF"/>
                </a:solidFill>
              </a:rPr>
              <a:t>Procs and Lambdas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457200" y="1200150"/>
            <a:ext cx="8283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Procs and Lambdas are both Proc objects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proc = Proc.new { puts "Hello world" }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lam = lambda { puts "Hello World" }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proc.class 		# returns 'Proc'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lam.class  		# returns 'Proc'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However, the slight difference is shown when returning the objects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proc   	# returns '#&lt;Proc:0x007f96b1032d30@(irb):75&gt;'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lam    	# returns '&lt;Proc:0x007f96b1b41938@(irb):76 (lambda)&gt;'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FFFF"/>
                </a:solidFill>
              </a:rPr>
              <a:t>Check the number of arguments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57200" y="1200150"/>
            <a:ext cx="82835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Lambdas check the number of arguments, while procs do not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lam = lambda { |x| puts x }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lam.call(2)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lam.call			# ArgumentError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lam.call(1,2,3)		# ArgumentError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proc = Proc.new { |x| puts x }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proc.call(2)			# 2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proc.call			# nil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proc.call(1,2,3)		# 1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Schedule</a:t>
            </a:r>
          </a:p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25000"/>
            </a:pPr>
            <a:r>
              <a:rPr lang="en" sz="2400">
                <a:solidFill>
                  <a:srgbClr val="FFFFFF"/>
                </a:solidFill>
              </a:rPr>
              <a:t>Introduction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Ruby Basic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 u="sng">
                <a:solidFill>
                  <a:srgbClr val="FFFFFF"/>
                </a:solidFill>
              </a:rPr>
              <a:t>Ruby Advance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Ruby on Rails (1)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Ruby on Rails (2)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…..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Ruby on Rails (11)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SzPct val="100000"/>
            </a:pPr>
            <a:r>
              <a:rPr lang="en" sz="2400">
                <a:solidFill>
                  <a:srgbClr val="FFFFFF"/>
                </a:solidFill>
              </a:rPr>
              <a:t>Project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FFFF"/>
                </a:solidFill>
              </a:rPr>
              <a:t>The ‘return’ keyword differently</a:t>
            </a:r>
          </a:p>
        </p:txBody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457200" y="2485500"/>
            <a:ext cx="3938699" cy="24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def lambda_test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lam = lambda { return }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lam.call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puts "Hello world"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end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lambda_test	# Hello World</a:t>
            </a:r>
          </a:p>
        </p:txBody>
      </p:sp>
      <p:sp>
        <p:nvSpPr>
          <p:cNvPr id="144" name="Shape 144"/>
          <p:cNvSpPr txBox="1"/>
          <p:nvPr>
            <p:ph idx="2" type="body"/>
          </p:nvPr>
        </p:nvSpPr>
        <p:spPr>
          <a:xfrm>
            <a:off x="457200" y="1063375"/>
            <a:ext cx="8283599" cy="126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‘return’ inside of a lambda triggers the code right outside of the lambda code; ‘return’ inside of a proc triggers the code outside of the method where the proc is being executed </a:t>
            </a:r>
          </a:p>
        </p:txBody>
      </p:sp>
      <p:sp>
        <p:nvSpPr>
          <p:cNvPr id="145" name="Shape 145"/>
          <p:cNvSpPr txBox="1"/>
          <p:nvPr>
            <p:ph idx="3" type="body"/>
          </p:nvPr>
        </p:nvSpPr>
        <p:spPr>
          <a:xfrm>
            <a:off x="4817650" y="2485675"/>
            <a:ext cx="3869100" cy="2440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def proc_test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proc = Proc.new { return }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proc.call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puts "Hello world"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end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proc_test	# nothing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50800" lv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/>
              <a:t>Summary Differences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Differences between Blocks and Procs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- Procs are objects, blocks are not</a:t>
            </a:r>
          </a:p>
          <a:p>
            <a:pPr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- At most one block can appear in an argument list</a:t>
            </a:r>
          </a:p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Differences between Procs and Lambdas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- Lambdas check the number of arguments, while procs do not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400"/>
              <a:t>- Lambdas and procs treat the ‘return’ keyword differently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FFFF"/>
                </a:solidFill>
              </a:rPr>
              <a:t>So what is a closure?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457200" y="1063375"/>
            <a:ext cx="8283599" cy="374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Coder Talk</a:t>
            </a:r>
            <a:r>
              <a:rPr lang="en" sz="2200">
                <a:solidFill>
                  <a:srgbClr val="FFFFFF"/>
                </a:solidFill>
              </a:rPr>
              <a:t>: ‘A function or a reference to a function together with a referencing environment. Unlike a plain function, closures allow a function to access non-local variables even when invoked outside of its immediate lexical scope.’ – Wikipedia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b="1" lang="en" sz="2200">
                <a:solidFill>
                  <a:srgbClr val="FFFFFF"/>
                </a:solidFill>
              </a:rPr>
              <a:t>Plain old english</a:t>
            </a:r>
            <a:r>
              <a:rPr lang="en" sz="2200">
                <a:solidFill>
                  <a:srgbClr val="FFFFFF"/>
                </a:solidFill>
              </a:rPr>
              <a:t>: Similar to a suitcase, it’s a group of code that when opened (i.e. called), contains whatever was in it when you packed it (i.e. created it).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FFFF"/>
                </a:solidFill>
              </a:rPr>
              <a:t>So what is a closure?</a:t>
            </a:r>
          </a:p>
        </p:txBody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457200" y="1063375"/>
            <a:ext cx="8283599" cy="374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def counter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  n = 0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  return Proc.new { n+= 1 }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end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a = counter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a.call            	# 1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a.call            	# 2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b = counter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b.call            	# 1</a:t>
            </a:r>
            <a:br>
              <a:rPr lang="en" sz="2200">
                <a:solidFill>
                  <a:srgbClr val="FFFFFF"/>
                </a:solidFill>
              </a:rPr>
            </a:br>
            <a:r>
              <a:rPr lang="en" sz="2200">
                <a:solidFill>
                  <a:srgbClr val="FFFFFF"/>
                </a:solidFill>
              </a:rPr>
              <a:t>a.call            	# 3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FFFFFF"/>
                </a:solidFill>
              </a:rPr>
              <a:t>So what is a closure?</a:t>
            </a:r>
          </a:p>
        </p:txBody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457200" y="1063375"/>
            <a:ext cx="8283599" cy="3747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Block uses the method argument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def multiply(data, n)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data.collect {|x| x*n }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end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puts multiply([1,2,3], 2)	# 2,4,6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200">
                <a:solidFill>
                  <a:srgbClr val="FFFFFF"/>
                </a:solidFill>
              </a:rPr>
              <a:t>Lambda is used outside of the scope in which it is defined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def multiplier(n)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lambda {|data| data.collect{|x| x*n } }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end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doubler = multiplier(2)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puts doubler.call([1,2,3])	# 2,4,6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Exception handling</a:t>
            </a:r>
          </a:p>
        </p:txBody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begin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x = factorial(1)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rescue ArgumentError =&gt; ex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puts "Try again with a value &gt;= 1"</a:t>
            </a:r>
          </a:p>
          <a:p>
            <a:pPr indent="0" lvl="0" mar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rescue TypeError =&gt; ex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puts "Try again with an integer"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Exception handling</a:t>
            </a:r>
          </a:p>
        </p:txBody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457200" y="1200150"/>
            <a:ext cx="36959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tries = 0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begin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tries += 1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open(“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http://google.com</a:t>
            </a:r>
            <a:r>
              <a:rPr lang="en" sz="1800"/>
              <a:t>”)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rescue OpenURI::HTTPError =&gt; 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puts e.message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800"/>
              <a:t>	</a:t>
            </a:r>
            <a:r>
              <a:rPr b="1" lang="en" sz="1800">
                <a:solidFill>
                  <a:srgbClr val="FFD966"/>
                </a:solidFill>
              </a:rPr>
              <a:t>retry</a:t>
            </a:r>
            <a:r>
              <a:rPr lang="en" sz="1800"/>
              <a:t> if tries &lt; 3</a:t>
            </a:r>
          </a:p>
          <a:p>
            <a:pPr indent="0" marL="0">
              <a:spcBef>
                <a:spcPts val="0"/>
              </a:spcBef>
              <a:buNone/>
            </a:pPr>
            <a:r>
              <a:rPr lang="en" sz="1800"/>
              <a:t>end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699950" y="1200150"/>
            <a:ext cx="40124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tries = 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begin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tries += 1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open(“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http://google.com</a:t>
            </a:r>
            <a:r>
              <a:rPr lang="en" sz="1800"/>
              <a:t>”)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rescue OpenURI::HTTPError =&gt; 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	puts e.message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retry if tries &lt; 3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>
                <a:solidFill>
                  <a:srgbClr val="FFD966"/>
                </a:solidFill>
              </a:rPr>
              <a:t>ensure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	notify_to_user	# do sth else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Class and Inheritance</a:t>
            </a:r>
          </a:p>
        </p:txBody>
      </p:sp>
      <p:sp>
        <p:nvSpPr>
          <p:cNvPr id="188" name="Shape 188"/>
          <p:cNvSpPr txBox="1"/>
          <p:nvPr>
            <p:ph idx="1" type="body"/>
          </p:nvPr>
        </p:nvSpPr>
        <p:spPr>
          <a:xfrm>
            <a:off x="457200" y="1200150"/>
            <a:ext cx="4909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class Point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	</a:t>
            </a:r>
            <a:r>
              <a:rPr lang="en" sz="2200">
                <a:solidFill>
                  <a:srgbClr val="FFFFFF"/>
                </a:solidFill>
              </a:rPr>
              <a:t># public methods go here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	def show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		pust "Point 2D"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	end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# The following methods are protected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protected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… # protected methods go here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# The following methods are private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private</a:t>
            </a:r>
          </a:p>
          <a:p>
            <a:pPr indent="45720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… # private methods go here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end</a:t>
            </a:r>
          </a:p>
        </p:txBody>
      </p:sp>
      <p:sp>
        <p:nvSpPr>
          <p:cNvPr id="189" name="Shape 189"/>
          <p:cNvSpPr txBox="1"/>
          <p:nvPr>
            <p:ph idx="2" type="body"/>
          </p:nvPr>
        </p:nvSpPr>
        <p:spPr>
          <a:xfrm>
            <a:off x="5750475" y="1200150"/>
            <a:ext cx="30851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class Point3D &lt; Point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	def show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		pust "Point 3D"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	end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end</a:t>
            </a:r>
          </a:p>
          <a:p>
            <a:pPr indent="0" lvl="0" mar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rPr lang="en" sz="1800"/>
              <a:t>p2d = </a:t>
            </a:r>
            <a:r>
              <a:rPr lang="en" sz="1800">
                <a:solidFill>
                  <a:srgbClr val="FFFFFF"/>
                </a:solidFill>
              </a:rPr>
              <a:t>Point.new</a:t>
            </a:r>
          </a:p>
          <a:p>
            <a:pPr rtl="0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puts p2d.show	# Point 2D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p3d = </a:t>
            </a:r>
            <a:r>
              <a:rPr lang="en" sz="1800">
                <a:solidFill>
                  <a:srgbClr val="FFFFFF"/>
                </a:solidFill>
              </a:rPr>
              <a:t>Point3D.new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puts p3d.show	# Point 3D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Class variables</a:t>
            </a:r>
          </a:p>
        </p:txBody>
      </p:sp>
      <p:sp>
        <p:nvSpPr>
          <p:cNvPr id="195" name="Shape 195"/>
          <p:cNvSpPr txBox="1"/>
          <p:nvPr>
            <p:ph idx="1" type="body"/>
          </p:nvPr>
        </p:nvSpPr>
        <p:spPr>
          <a:xfrm>
            <a:off x="4427875" y="1200150"/>
            <a:ext cx="42588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puts Polygon.sides 	# 10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p1 = Polygon.new</a:t>
            </a:r>
          </a:p>
          <a:p>
            <a:pPr rtl="0">
              <a:spcBef>
                <a:spcPts val="0"/>
              </a:spcBef>
              <a:buNone/>
            </a:pPr>
            <a:r>
              <a:rPr lang="en" sz="1700"/>
              <a:t>p1.set_sides(20)</a:t>
            </a:r>
          </a:p>
          <a:p>
            <a:pPr rtl="0">
              <a:spcBef>
                <a:spcPts val="0"/>
              </a:spcBef>
              <a:buNone/>
            </a:pPr>
            <a:r>
              <a:rPr lang="en" sz="1700"/>
              <a:t>puts p1.get_sides		# 20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p2 = Polygon.new</a:t>
            </a:r>
          </a:p>
          <a:p>
            <a:pPr rtl="0">
              <a:spcBef>
                <a:spcPts val="0"/>
              </a:spcBef>
              <a:buNone/>
            </a:pPr>
            <a:r>
              <a:rPr lang="en" sz="1700"/>
              <a:t>p2.set_sides(30)</a:t>
            </a:r>
          </a:p>
          <a:p>
            <a:pPr rtl="0">
              <a:spcBef>
                <a:spcPts val="0"/>
              </a:spcBef>
              <a:buNone/>
            </a:pPr>
            <a:r>
              <a:rPr lang="en" sz="1700"/>
              <a:t>puts p2.get_sides		# 30</a:t>
            </a:r>
          </a:p>
          <a:p>
            <a:pPr rtl="0">
              <a:spcBef>
                <a:spcPts val="0"/>
              </a:spcBef>
              <a:buNone/>
            </a:pPr>
            <a:r>
              <a:rPr lang="en" sz="1700"/>
              <a:t>puts p1.get_sides		# 30</a:t>
            </a:r>
          </a:p>
          <a:p>
            <a:pPr lvl="0" rtl="0">
              <a:spcBef>
                <a:spcPts val="0"/>
              </a:spcBef>
              <a:buClr>
                <a:srgbClr val="000000"/>
              </a:buClr>
              <a:buSzPct val="64705"/>
              <a:buFont typeface="Arial"/>
              <a:buNone/>
            </a:pPr>
            <a:r>
              <a:rPr lang="en" sz="1700"/>
              <a:t>puts Polygon.sides 	# 30</a:t>
            </a:r>
          </a:p>
        </p:txBody>
      </p:sp>
      <p:sp>
        <p:nvSpPr>
          <p:cNvPr id="196" name="Shape 196"/>
          <p:cNvSpPr txBox="1"/>
          <p:nvPr>
            <p:ph idx="2" type="body"/>
          </p:nvPr>
        </p:nvSpPr>
        <p:spPr>
          <a:xfrm>
            <a:off x="457200" y="1200150"/>
            <a:ext cx="3502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class Polygon</a:t>
            </a:r>
            <a:br>
              <a:rPr lang="en" sz="1700"/>
            </a:br>
            <a:r>
              <a:rPr lang="en" sz="1700"/>
              <a:t>  	@@sides = 10</a:t>
            </a:r>
            <a:br>
              <a:rPr lang="en" sz="1700"/>
            </a:br>
            <a:r>
              <a:rPr lang="en" sz="1700"/>
              <a:t>  	def set_sides sides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  		@@sides = sides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	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def get_sides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     		@@sides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	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	def self.sides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  		@@sides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4705"/>
              <a:buFont typeface="Arial"/>
              <a:buNone/>
            </a:pPr>
            <a:r>
              <a:rPr lang="en" sz="1700"/>
              <a:t>   	end</a:t>
            </a:r>
            <a:br>
              <a:rPr lang="en" sz="1700"/>
            </a:br>
            <a:r>
              <a:rPr lang="en" sz="1700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Instance variables</a:t>
            </a:r>
          </a:p>
        </p:txBody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4785700" y="1200150"/>
            <a:ext cx="4218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puts Polygon::DEFAULT_SIDES  	#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 = Polygon.new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p.get_sides 		# 3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p.set_sides(10)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p.get_sides 		# 10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Polygon.sides 	# NoMethodError</a:t>
            </a:r>
          </a:p>
        </p:txBody>
      </p:sp>
      <p:sp>
        <p:nvSpPr>
          <p:cNvPr id="203" name="Shape 203"/>
          <p:cNvSpPr txBox="1"/>
          <p:nvPr>
            <p:ph idx="2" type="body"/>
          </p:nvPr>
        </p:nvSpPr>
        <p:spPr>
          <a:xfrm>
            <a:off x="457200" y="1200150"/>
            <a:ext cx="4124099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class Polygon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DEFAULT_SIDES = 3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	def set_sides sides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		@sides = sides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	def get_sides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  		@sides ||= DEFAULT_SIDES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   	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ctrTitle"/>
          </p:nvPr>
        </p:nvSpPr>
        <p:spPr>
          <a:xfrm>
            <a:off x="685800" y="1500267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Ruby Advance</a:t>
            </a:r>
          </a:p>
        </p:txBody>
      </p:sp>
      <p:sp>
        <p:nvSpPr>
          <p:cNvPr id="36" name="Shape 36"/>
          <p:cNvSpPr txBox="1"/>
          <p:nvPr>
            <p:ph idx="1" type="subTitle"/>
          </p:nvPr>
        </p:nvSpPr>
        <p:spPr>
          <a:xfrm>
            <a:off x="685800" y="2840047"/>
            <a:ext cx="7772400" cy="1362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F9F9F9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Class’s Attribute accessor</a:t>
            </a:r>
          </a:p>
        </p:txBody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457200" y="1200150"/>
            <a:ext cx="3752400" cy="3870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700"/>
              <a:t>class Student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def get_name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	@name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end	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def set_name new_name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	@name = new_name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s = Student.new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s.set_name(“Joe”)</a:t>
            </a:r>
          </a:p>
          <a:p>
            <a:pPr>
              <a:spcBef>
                <a:spcPts val="0"/>
              </a:spcBef>
              <a:buNone/>
            </a:pPr>
            <a:r>
              <a:rPr lang="en" sz="1700"/>
              <a:t>s.get_name 		# “Joe”</a:t>
            </a:r>
          </a:p>
        </p:txBody>
      </p:sp>
      <p:sp>
        <p:nvSpPr>
          <p:cNvPr id="210" name="Shape 210"/>
          <p:cNvSpPr txBox="1"/>
          <p:nvPr>
            <p:ph idx="2" type="body"/>
          </p:nvPr>
        </p:nvSpPr>
        <p:spPr>
          <a:xfrm>
            <a:off x="4720450" y="1332825"/>
            <a:ext cx="3666900" cy="3692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700"/>
              <a:t>After: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class Student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	attr_accessor :name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700"/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s = Student.new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s.name = “Joe”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700"/>
              <a:t>s.name 		# “Joe”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Progress</a:t>
            </a:r>
          </a:p>
        </p:txBody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the ruby programming language chapter 5, chapter 6, and first half of chapter 7 is completed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Contens</a:t>
            </a:r>
          </a:p>
        </p:txBody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#1: Class, Number, String, Array, Hash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#2: Ranges, Symbols, Booleans, Objects, Variables, Operators, Conditionals, Loops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#3: Methods, Blocks, Procs, Lambdas, Closures, Classes, Exception handling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def factorial(n)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	begin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raise ArgumentError, "bad argument" if n &lt; 1</a:t>
            </a:r>
          </a:p>
          <a:p>
            <a:pPr indent="457200" lvl="0" marL="45720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return 1 if n == 1</a:t>
            </a:r>
          </a:p>
          <a:p>
            <a:pPr indent="457200" lvl="0" marL="45720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n * factorial(n-1)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rescue ArgumentError =&gt; e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000">
                <a:solidFill>
                  <a:srgbClr val="FFFFFF"/>
                </a:solidFill>
              </a:rPr>
              <a:t>	e.message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end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FFFFFF"/>
                </a:solidFill>
              </a:rPr>
              <a:t>factorial(10)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Define binary plus operator: x+y is x.+(y)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def +(other)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self.concatenate(other)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def prefix(s, len = 1)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s[0,len]</a:t>
            </a:r>
          </a:p>
          <a:p>
            <a:pPr lv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Methods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def max(first, *rest)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max = first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rest.each {|x| max = x if x &gt; max }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max(1) 		# first=1, rest=[]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max(1,2) 		# first=1, rest=[2]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max(1,2,3) 	# first=1, rest=[2,3]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Blocks, Procs and Lambdas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Procs and Lambdas are closures in ruby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Ways of grouping code we want to run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Blocks are not objects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Procs are objects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Lambdas are objects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  <a:buClr>
                <a:srgbClr val="FFFFFF"/>
              </a:buClr>
              <a:buChar char="-"/>
            </a:pPr>
            <a:r>
              <a:rPr lang="en">
                <a:solidFill>
                  <a:srgbClr val="FFFFFF"/>
                </a:solidFill>
              </a:rPr>
              <a:t>Procs have block-like behavior and Lambdas have method-like behavior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Blocks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457200" y="1200150"/>
            <a:ext cx="3759899" cy="372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Block is everything between the curly braces or the do and end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[1,2,3].each {|x| puts x*x}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[1,2,3].each do |x|</a:t>
            </a:r>
            <a:br>
              <a:rPr lang="en" sz="2400">
                <a:solidFill>
                  <a:srgbClr val="FFFFFF"/>
                </a:solidFill>
              </a:rPr>
            </a:br>
            <a:r>
              <a:rPr lang="en" sz="2400">
                <a:solidFill>
                  <a:srgbClr val="FFFFFF"/>
                </a:solidFill>
              </a:rPr>
              <a:t>	puts x*x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x="4878600" y="1200150"/>
            <a:ext cx="3808200" cy="3725699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FFFFFF"/>
                </a:solidFill>
              </a:rPr>
              <a:t>def square(a)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a.each do |x|</a:t>
            </a: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yield x * x</a:t>
            </a:r>
          </a:p>
          <a:p>
            <a:pPr indent="457200"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end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square([1,2,3]) {|x| puts x}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dark">
  <a:themeElements>
    <a:clrScheme name="Custom 345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