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57" r:id="rId7"/>
    <p:sldId id="266" r:id="rId8"/>
    <p:sldId id="286" r:id="rId9"/>
    <p:sldId id="297" r:id="rId10"/>
    <p:sldId id="287" r:id="rId11"/>
    <p:sldId id="298" r:id="rId12"/>
    <p:sldId id="260" r:id="rId13"/>
    <p:sldId id="296" r:id="rId14"/>
    <p:sldId id="285" r:id="rId15"/>
    <p:sldId id="299" r:id="rId16"/>
    <p:sldId id="294" r:id="rId17"/>
    <p:sldId id="289" r:id="rId18"/>
    <p:sldId id="295" r:id="rId19"/>
    <p:sldId id="290" r:id="rId20"/>
    <p:sldId id="300" r:id="rId21"/>
    <p:sldId id="291" r:id="rId22"/>
    <p:sldId id="301" r:id="rId23"/>
    <p:sldId id="292" r:id="rId24"/>
    <p:sldId id="303" r:id="rId25"/>
    <p:sldId id="302" r:id="rId26"/>
    <p:sldId id="304" r:id="rId27"/>
    <p:sldId id="305" r:id="rId28"/>
    <p:sldId id="293" r:id="rId29"/>
    <p:sldId id="268" r:id="rId3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97B0D5-0C7E-47A0-B3D9-57291833F8ED}" type="datetime1">
              <a:rPr lang="de-DE" smtClean="0"/>
              <a:t>20.04.2023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58D5B5-669B-441B-9CF9-453908A4F0A3}" type="datetime1">
              <a:rPr lang="de-DE" noProof="0" smtClean="0"/>
              <a:t>20.04.2023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8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15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97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80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09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295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8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041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699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56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65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88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007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136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53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25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83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00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97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38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7" name="Rechtwinkliges Dreieck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8" name="Rechtwinkliges Dreieck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</p:grpSp>
        <p:sp>
          <p:nvSpPr>
            <p:cNvPr id="9" name="Freihandform: Form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1" name="Freihandform: Form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4" name="Freihandform: Form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te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7" name="Textplatzhalt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8" name="Textplatzhalt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9" name="Textplatzhalt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0" name="Textplatzhalt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Abschnit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de-DE" noProof="0"/>
              <a:t>Bild einfügen</a:t>
            </a:r>
          </a:p>
        </p:txBody>
      </p:sp>
      <p:sp>
        <p:nvSpPr>
          <p:cNvPr id="36" name="Textplatzhalt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de-DE" noProof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Freihandform: Form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0" name="Freihandform: Form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: Form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Freihandform: Form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ihandform: From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26" name="Freihandform: Form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0" name="Freihandform: Form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oliennummernplatzhalt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echtwinkliges Dreieck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8" name="Rechtwinkliges Dreieck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winkliges Dreieck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Vielen Dank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Abschnittstitel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Abschnittstitel 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de-DE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Angebot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8" name="Freihandform: Form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: Form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de-DE" noProof="0">
                <a:latin typeface="+mj-lt"/>
              </a:rPr>
              <a:t>Titelmasterformat durch Klicken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ihandform: From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: Form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hteck: Einzelne Ecke abgeschnitten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17" name="Rechteck: Einzelne Ecke abgeschnitten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8" name="Freihandform: Form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20230420_1135_Zoo_Pirmasens_Gruppe02_Endversion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zoo-ops-sql2023-04-20_endversion_rosa.t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20230420_1050_DataDictionary_Endversion.xls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20230420_1135_ERM_Zoo_Pirmasens_Gruppe02_Endversion.jp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20230419_2011_IT_Architektur_Zoo_MigrationAltdaten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20230420_0900_IT_Architektur_Zoo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308" y="2431044"/>
            <a:ext cx="8026585" cy="1243584"/>
          </a:xfrm>
        </p:spPr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IT-System für den Zoo in Primasens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F915A0B0-0C56-D7B6-AEC0-7192FD73B11E}"/>
              </a:ext>
            </a:extLst>
          </p:cNvPr>
          <p:cNvSpPr txBox="1">
            <a:spLocks/>
          </p:cNvSpPr>
          <p:nvPr/>
        </p:nvSpPr>
        <p:spPr>
          <a:xfrm>
            <a:off x="7371183" y="5129060"/>
            <a:ext cx="4032709" cy="36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600" dirty="0"/>
              <a:t>IT- Consulting - Wegmann AG</a:t>
            </a:r>
          </a:p>
          <a:p>
            <a:pPr algn="r"/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F88D090-6DBD-059E-B0E3-B0E8439C50AA}"/>
              </a:ext>
            </a:extLst>
          </p:cNvPr>
          <p:cNvSpPr txBox="1"/>
          <p:nvPr/>
        </p:nvSpPr>
        <p:spPr>
          <a:xfrm>
            <a:off x="7511141" y="5469910"/>
            <a:ext cx="2752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Maximilian Mill</a:t>
            </a:r>
          </a:p>
          <a:p>
            <a:pPr algn="l"/>
            <a:r>
              <a:rPr lang="de-DE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Uwe Dackermann</a:t>
            </a:r>
          </a:p>
          <a:p>
            <a:pPr algn="l"/>
            <a:r>
              <a:rPr lang="de-DE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Ngoc Phuong Thao Nguyen</a:t>
            </a:r>
          </a:p>
          <a:p>
            <a:pPr algn="l"/>
            <a:r>
              <a:rPr lang="de-DE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Rosa Maier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Zoo Pirmasens - Datenmodell (ERM)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D2414C7-A124-2B47-E978-7BDC91744CD5}"/>
              </a:ext>
            </a:extLst>
          </p:cNvPr>
          <p:cNvSpPr txBox="1"/>
          <p:nvPr/>
        </p:nvSpPr>
        <p:spPr>
          <a:xfrm>
            <a:off x="444500" y="1539551"/>
            <a:ext cx="10005786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Im Zuge einer umfassenden Modernisierung soll der Betrieb des Zoos „IT-gestützt“ ablaufen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chemeClr val="bg1"/>
                </a:solidFill>
                <a:effectLst/>
                <a:latin typeface="Google Sans"/>
              </a:rPr>
              <a:t>Unsere Zoos Datenbank-Design</a:t>
            </a:r>
            <a:r>
              <a:rPr lang="de-DE" dirty="0">
                <a:solidFill>
                  <a:schemeClr val="bg1"/>
                </a:solidFill>
                <a:latin typeface="Google Sans"/>
              </a:rPr>
              <a:t> wird auf Entity Relationship Modell (</a:t>
            </a:r>
            <a:r>
              <a:rPr lang="de-DE" b="0" i="0" dirty="0">
                <a:solidFill>
                  <a:schemeClr val="bg1"/>
                </a:solidFill>
                <a:effectLst/>
                <a:latin typeface="Google Sans"/>
              </a:rPr>
              <a:t>ERM) verwendet, um Logik und Geschäftsregeln (in einem logischen Datenmodell)</a:t>
            </a:r>
            <a:r>
              <a:rPr lang="de-DE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de-DE" b="0" i="0" dirty="0">
                <a:solidFill>
                  <a:schemeClr val="bg1"/>
                </a:solidFill>
                <a:effectLst/>
                <a:latin typeface="Google Sans"/>
              </a:rPr>
              <a:t>zu planen und zu modellieren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Google San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 Pirmasens – ERM Diagramm </a:t>
            </a:r>
            <a:endParaRPr lang="de-DE" dirty="0">
              <a:solidFill>
                <a:schemeClr val="bg1"/>
              </a:solidFill>
              <a:latin typeface="Google San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Die wichtigsten Geschäftsvorfälle: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Neues Tier anlegen/ Pflege der Tiere/ Unterbringung der Tiere/ Geburt von Jungtieren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Krankheit bei Tieren/ Krankheitsverlauf/ Behandlung durch Ärzte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</a:rPr>
              <a:t>Mitarbeiter Zuständigkeit für Tierart/ konkrete Zuordnung zu Tier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</a:rPr>
              <a:t>Fütterung der Tiere/ Bestellung Futter/ Lagerung Futter/ Bestandsverwaltung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</a:rPr>
              <a:t>Neuen Futterlieferant anlegen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</a:rPr>
              <a:t>Erstellung Rundwege</a:t>
            </a:r>
          </a:p>
          <a:p>
            <a:pPr lvl="1">
              <a:lnSpc>
                <a:spcPct val="150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9954084" cy="859055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Operative Datenbank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Maximilian Mill &amp; Rosa Maier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Operative Datenbank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218572C-A5E7-86BC-EB37-AB0FFEA72D55}"/>
              </a:ext>
            </a:extLst>
          </p:cNvPr>
          <p:cNvSpPr/>
          <p:nvPr/>
        </p:nvSpPr>
        <p:spPr>
          <a:xfrm>
            <a:off x="578498" y="1536700"/>
            <a:ext cx="8565502" cy="3995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800" b="1" dirty="0">
                <a:solidFill>
                  <a:schemeClr val="bg1"/>
                </a:solidFill>
                <a:latin typeface="Google Sans"/>
              </a:rPr>
              <a:t>Unsere Vorgehensweise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chemeClr val="bg1"/>
                </a:solidFill>
              </a:rPr>
              <a:t>Erstellung der Tabellen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Austausch der Skripte ( SQL )</a:t>
            </a:r>
            <a:endParaRPr lang="de-DE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800" b="1" dirty="0">
                <a:solidFill>
                  <a:schemeClr val="bg1"/>
                </a:solidFill>
                <a:latin typeface="Google Sans"/>
              </a:rPr>
              <a:t>Korrekturphase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b="1" dirty="0">
                <a:solidFill>
                  <a:schemeClr val="bg1"/>
                </a:solidFill>
                <a:latin typeface="Google Sans"/>
              </a:rPr>
              <a:t>Finaler Abgleich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b="1" dirty="0">
                <a:solidFill>
                  <a:schemeClr val="bg1"/>
                </a:solidFill>
                <a:latin typeface="Google Sans"/>
              </a:rPr>
              <a:t>Austausch der Skripte ( SQL)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800" b="1" dirty="0">
                <a:solidFill>
                  <a:schemeClr val="bg1"/>
                </a:solidFill>
                <a:latin typeface="Google Sans"/>
              </a:rPr>
              <a:t>Beispiele aus den Datenbank</a:t>
            </a:r>
          </a:p>
        </p:txBody>
      </p:sp>
    </p:spTree>
    <p:extLst>
      <p:ext uri="{BB962C8B-B14F-4D97-AF65-F5344CB8AC3E}">
        <p14:creationId xmlns:p14="http://schemas.microsoft.com/office/powerpoint/2010/main" val="36312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Operative Datenbank – Automatisierter Workflow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13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84A1F-BEE9-97B5-8362-7B6FBA8D1895}"/>
              </a:ext>
            </a:extLst>
          </p:cNvPr>
          <p:cNvSpPr txBox="1">
            <a:spLocks/>
          </p:cNvSpPr>
          <p:nvPr/>
        </p:nvSpPr>
        <p:spPr>
          <a:xfrm>
            <a:off x="533400" y="1423358"/>
            <a:ext cx="11125200" cy="5256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  <a:latin typeface="Google Sans"/>
              </a:rPr>
              <a:t>Um die Zusammenarbeit, Datensicherheit und Effizienz zu fördern  wurden Pythonscripte erstellt die folgenden Funktionen bieten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F8C31DF-D10A-4DDE-5EF4-8E312BF06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75345"/>
              </p:ext>
            </p:extLst>
          </p:nvPr>
        </p:nvGraphicFramePr>
        <p:xfrm>
          <a:off x="718456" y="2558367"/>
          <a:ext cx="10175552" cy="393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438">
                  <a:extLst>
                    <a:ext uri="{9D8B030D-6E8A-4147-A177-3AD203B41FA5}">
                      <a16:colId xmlns:a16="http://schemas.microsoft.com/office/drawing/2014/main" val="1045498567"/>
                    </a:ext>
                  </a:extLst>
                </a:gridCol>
                <a:gridCol w="7252114">
                  <a:extLst>
                    <a:ext uri="{9D8B030D-6E8A-4147-A177-3AD203B41FA5}">
                      <a16:colId xmlns:a16="http://schemas.microsoft.com/office/drawing/2014/main" val="130668066"/>
                    </a:ext>
                  </a:extLst>
                </a:gridCol>
              </a:tblGrid>
              <a:tr h="18497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13138"/>
                  </a:ext>
                </a:extLst>
              </a:tr>
              <a:tr h="714702">
                <a:tc>
                  <a:txBody>
                    <a:bodyPr/>
                    <a:lstStyle/>
                    <a:p>
                      <a:r>
                        <a:rPr lang="de-DE" dirty="0"/>
                        <a:t>Backup.py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regelmäßige Backups erstellen.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22267"/>
                  </a:ext>
                </a:extLst>
              </a:tr>
              <a:tr h="714702">
                <a:tc>
                  <a:txBody>
                    <a:bodyPr/>
                    <a:lstStyle/>
                    <a:p>
                      <a:r>
                        <a:rPr lang="de-DE" dirty="0"/>
                        <a:t>Db-import.py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Erstellung der Operativen Datenbankstruktur. von SQL-Files aus „</a:t>
                      </a:r>
                      <a:r>
                        <a:rPr lang="de-DE" dirty="0" err="1"/>
                        <a:t>import</a:t>
                      </a:r>
                      <a:r>
                        <a:rPr lang="de-DE" dirty="0"/>
                        <a:t>/“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93632"/>
                  </a:ext>
                </a:extLst>
              </a:tr>
              <a:tr h="714702">
                <a:tc>
                  <a:txBody>
                    <a:bodyPr/>
                    <a:lstStyle/>
                    <a:p>
                      <a:r>
                        <a:rPr lang="de-DE" sz="1800" dirty="0"/>
                        <a:t>Db-import-referenzdaten.py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Automatischer Import von Referenzwerten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3884"/>
                  </a:ext>
                </a:extLst>
              </a:tr>
              <a:tr h="714702">
                <a:tc>
                  <a:txBody>
                    <a:bodyPr/>
                    <a:lstStyle/>
                    <a:p>
                      <a:r>
                        <a:rPr lang="de-DE" dirty="0"/>
                        <a:t>Data-dict.py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Automatische Erstellung von Data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3819"/>
                  </a:ext>
                </a:extLst>
              </a:tr>
              <a:tr h="714702">
                <a:tc>
                  <a:txBody>
                    <a:bodyPr/>
                    <a:lstStyle/>
                    <a:p>
                      <a:r>
                        <a:rPr lang="de-DE" dirty="0"/>
                        <a:t>Db-profiler.py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Automatischer </a:t>
                      </a:r>
                      <a:r>
                        <a:rPr lang="de-DE" dirty="0" err="1"/>
                        <a:t>Dataprofiler</a:t>
                      </a:r>
                      <a:r>
                        <a:rPr lang="de-DE" dirty="0"/>
                        <a:t>. Prüfen auf fehlende Werte, doppelte </a:t>
                      </a:r>
                      <a:r>
                        <a:rPr lang="de-DE" dirty="0" err="1"/>
                        <a:t>einträge</a:t>
                      </a:r>
                      <a:r>
                        <a:rPr lang="de-DE" dirty="0"/>
                        <a:t>, Statistische verfahren.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9954084" cy="859055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Data Dictionary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Ngoc Phuong Thao Nguyen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2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 Dictionary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15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6E8487-3C45-B03C-3A7C-0D43AE4EB8FC}"/>
              </a:ext>
            </a:extLst>
          </p:cNvPr>
          <p:cNvSpPr txBox="1"/>
          <p:nvPr/>
        </p:nvSpPr>
        <p:spPr>
          <a:xfrm>
            <a:off x="444500" y="1632857"/>
            <a:ext cx="1073357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Für ein erfolgreiches Unternehmen sind gut strukturierte, hochqualifizierte Daten erforderlich, um einheitliche Prozesse in allen Bereichen zu erhalten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Dies ist notwendig, </a:t>
            </a:r>
            <a:r>
              <a:rPr lang="de-DE" dirty="0">
                <a:solidFill>
                  <a:schemeClr val="bg1"/>
                </a:solidFill>
                <a:latin typeface="Roboto" panose="02000000000000000000" pitchFamily="2" charset="0"/>
              </a:rPr>
              <a:t>um </a:t>
            </a:r>
            <a:r>
              <a:rPr lang="de-DE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vollständige und valide Daten zu überprüfen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Um einen effizienten Datenaustausch der Datenquellen und -zielen zu erreichen, müssen die Daten genau analysiert, strukturiert und dokumentiert werden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 Pirmasens – Data Dictionary 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9954084" cy="859055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Datawarehouse für BI-Lösung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Thao Nguyen &amp; Uwe Dackermann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8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Datawarehouse für BI-Lösung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17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9D5518-36C1-4C7F-DA31-CCBFE01F282C}"/>
              </a:ext>
            </a:extLst>
          </p:cNvPr>
          <p:cNvSpPr txBox="1"/>
          <p:nvPr/>
        </p:nvSpPr>
        <p:spPr>
          <a:xfrm>
            <a:off x="531845" y="1380931"/>
            <a:ext cx="10944808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Die Geschäftsleitung des Pirmasenser Zoos interessiert sich ebenfalls für Business Itelligence Thema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Analysen im Bereich BI sollen für die folgenden Dimensionen möglich sein: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Gattung/ Tierart/ Tier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Tierarzt/ Krankheit/ Krankheitsverlauf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Pfleger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Futterbestellung/ Futter verbrauch/ Futterlagerung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Rundewege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chemeClr val="bg1"/>
                </a:solidFill>
                <a:effectLst/>
                <a:latin typeface="Google Sans"/>
              </a:rPr>
              <a:t>Deshalb konzentriert Zoo Datawarehouse auf die Anzeige und Analyse von Daten für die Entscheidungsfindung. </a:t>
            </a:r>
            <a:endParaRPr lang="de-DE" dirty="0">
              <a:solidFill>
                <a:schemeClr val="bg1"/>
              </a:solidFill>
              <a:latin typeface="Google San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Google Sans"/>
              </a:rPr>
              <a:t>Auf diesem Grund wird die Zoo Datawarehouse im Galaxy Schema modelliert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Google San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 Pirmasens – Datawarehouse Galaxy Schema Modell</a:t>
            </a:r>
            <a:endParaRPr lang="de-DE" dirty="0">
              <a:solidFill>
                <a:schemeClr val="bg1"/>
              </a:solidFill>
              <a:latin typeface="Google Sans"/>
            </a:endParaRPr>
          </a:p>
          <a:p>
            <a:pPr lvl="1">
              <a:lnSpc>
                <a:spcPct val="150000"/>
              </a:lnSpc>
            </a:pPr>
            <a:endParaRPr lang="de-DE" dirty="0"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6415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9954084" cy="859055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Datawarehouse 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Thao Nguyen &amp; Uwe Dackermann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2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Datawarehouse IT-Architektur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19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29B649-7B1F-2089-154E-DED574E327B8}"/>
              </a:ext>
            </a:extLst>
          </p:cNvPr>
          <p:cNvSpPr txBox="1"/>
          <p:nvPr/>
        </p:nvSpPr>
        <p:spPr>
          <a:xfrm>
            <a:off x="606490" y="1371600"/>
            <a:ext cx="103943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chemeClr val="bg1"/>
                </a:solidFill>
                <a:effectLst/>
                <a:latin typeface="Google Sans"/>
              </a:rPr>
              <a:t>Die Architektur eines typischen Data Warehouse definiert die Anordnung von Daten in verschiedenen Datenbanken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chemeClr val="bg1"/>
                </a:solidFill>
                <a:effectLst/>
                <a:latin typeface="Google Sans"/>
              </a:rPr>
              <a:t>Im Bezug unserer Projektanforderung werden wir die IT-Architektur in zwei Teile: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  <a:latin typeface="Google San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Migration der Altdaten</a:t>
            </a:r>
            <a:r>
              <a:rPr lang="de-DE" b="0" i="0" dirty="0">
                <a:solidFill>
                  <a:schemeClr val="bg1"/>
                </a:solidFill>
                <a:effectLst/>
                <a:latin typeface="Google San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de-DE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bg1"/>
                </a:solidFill>
                <a:latin typeface="Google Sans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 Pirmasens Datawarehouse IT-Architektur </a:t>
            </a:r>
            <a:endParaRPr lang="de-DE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chemeClr val="bg1"/>
                </a:solidFill>
                <a:effectLst/>
                <a:latin typeface="Google Sans"/>
              </a:rPr>
              <a:t>Unter Verwendung </a:t>
            </a:r>
            <a:r>
              <a:rPr lang="de-DE" dirty="0">
                <a:solidFill>
                  <a:schemeClr val="bg1"/>
                </a:solidFill>
                <a:latin typeface="Google Sans"/>
              </a:rPr>
              <a:t>unseres Galaxy Schema Modells (</a:t>
            </a:r>
            <a:r>
              <a:rPr lang="de-DE" b="0" i="0" dirty="0">
                <a:solidFill>
                  <a:schemeClr val="bg1"/>
                </a:solidFill>
                <a:effectLst/>
                <a:latin typeface="Google Sans"/>
              </a:rPr>
              <a:t>dimensionalen Modells) extrahiert und konvertiert das Data Warehouse in eine einfache verbrauchbare Lagerstruktur, um wertvolle Business </a:t>
            </a:r>
            <a:r>
              <a:rPr lang="de-DE" b="0" i="0" dirty="0" err="1">
                <a:solidFill>
                  <a:schemeClr val="bg1"/>
                </a:solidFill>
                <a:effectLst/>
                <a:latin typeface="Google Sans"/>
              </a:rPr>
              <a:t>Intelligence</a:t>
            </a:r>
            <a:r>
              <a:rPr lang="de-DE" b="0" i="0" dirty="0">
                <a:solidFill>
                  <a:schemeClr val="bg1"/>
                </a:solidFill>
                <a:effectLst/>
                <a:latin typeface="Google Sans"/>
              </a:rPr>
              <a:t> bereitzustellen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71EE00-C91B-7E15-5F3C-510F281B6475}"/>
              </a:ext>
            </a:extLst>
          </p:cNvPr>
          <p:cNvSpPr txBox="1"/>
          <p:nvPr/>
        </p:nvSpPr>
        <p:spPr>
          <a:xfrm>
            <a:off x="559837" y="1436914"/>
            <a:ext cx="1109876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Ausgangssituation						Uwe Dackermann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Zielsetzung des Projektes					Uwe Dackermann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Projektanforderungen					Uwe Dackermann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Datenmodell (ERM)						Thao &amp; Uwe &amp; Max &amp; Rosa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Operative Datenbank &amp; Automatisierter Workflow		Maximilian &amp; Rosa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Dictionary						Thao Nguyen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Datawarehouse für BI-Lösung und Datenmodell		Thao Nguyen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IT-Architektur Datawarehouse				Thao &amp; Uwe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Dataquality Konzept					Uwe Dackermann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Q&amp;A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9954084" cy="859055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Dataquality Konzept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Uwe Dackermann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3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 Quality: Operative System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21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86FE92-1E12-0DBE-209E-204811525B91}"/>
              </a:ext>
            </a:extLst>
          </p:cNvPr>
          <p:cNvSpPr txBox="1"/>
          <p:nvPr/>
        </p:nvSpPr>
        <p:spPr>
          <a:xfrm>
            <a:off x="699796" y="1474237"/>
            <a:ext cx="105524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  <a:latin typeface="Google Sans"/>
              </a:rPr>
              <a:t>Fehlervorbeugungsmassnahmen</a:t>
            </a:r>
            <a:r>
              <a:rPr lang="de-DE" sz="3200" dirty="0">
                <a:solidFill>
                  <a:schemeClr val="bg1"/>
                </a:solidFill>
                <a:latin typeface="Google Sans"/>
              </a:rPr>
              <a:t>: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➢ Frontend IT-System (GUI – Masken zur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Dateneingabe)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➢ Frontend IT-System mit Scanfunktion ==&gt;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Aktualität und Korrektheit bei 100%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➢ </a:t>
            </a:r>
            <a:r>
              <a:rPr lang="de-DE" sz="3200" dirty="0" err="1">
                <a:solidFill>
                  <a:schemeClr val="bg1"/>
                </a:solidFill>
                <a:latin typeface="Google Sans"/>
              </a:rPr>
              <a:t>interale</a:t>
            </a:r>
            <a:r>
              <a:rPr lang="de-DE" sz="3200" dirty="0">
                <a:solidFill>
                  <a:schemeClr val="bg1"/>
                </a:solidFill>
                <a:latin typeface="Google Sans"/>
              </a:rPr>
              <a:t> Integrität der DB-Modellierung durch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konsequente Verwendung von Primär und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Fremdschlüsseln</a:t>
            </a:r>
          </a:p>
        </p:txBody>
      </p:sp>
    </p:spTree>
    <p:extLst>
      <p:ext uri="{BB962C8B-B14F-4D97-AF65-F5344CB8AC3E}">
        <p14:creationId xmlns:p14="http://schemas.microsoft.com/office/powerpoint/2010/main" val="9012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 Quality: Operative System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22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C88B1C-40AA-019D-096B-F9796858E34A}"/>
              </a:ext>
            </a:extLst>
          </p:cNvPr>
          <p:cNvSpPr txBox="1"/>
          <p:nvPr/>
        </p:nvSpPr>
        <p:spPr>
          <a:xfrm>
            <a:off x="912067" y="1942439"/>
            <a:ext cx="103401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Fehlererkennung und </a:t>
            </a:r>
            <a:r>
              <a:rPr lang="de-DE" sz="3200" dirty="0" err="1">
                <a:solidFill>
                  <a:schemeClr val="bg1"/>
                </a:solidFill>
                <a:latin typeface="Google Sans"/>
              </a:rPr>
              <a:t>Fehlerkorrektu</a:t>
            </a:r>
            <a:r>
              <a:rPr lang="de-DE" sz="3200" dirty="0">
                <a:solidFill>
                  <a:schemeClr val="bg1"/>
                </a:solidFill>
                <a:latin typeface="Google Sans"/>
              </a:rPr>
              <a:t>: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➢ </a:t>
            </a:r>
            <a:r>
              <a:rPr lang="de-DE" sz="3200" dirty="0" err="1">
                <a:solidFill>
                  <a:schemeClr val="bg1"/>
                </a:solidFill>
                <a:latin typeface="Google Sans"/>
              </a:rPr>
              <a:t>Profiling</a:t>
            </a:r>
            <a:r>
              <a:rPr lang="de-DE" sz="3200" dirty="0">
                <a:solidFill>
                  <a:schemeClr val="bg1"/>
                </a:solidFill>
                <a:latin typeface="Google Sans"/>
              </a:rPr>
              <a:t> und Report </a:t>
            </a:r>
            <a:r>
              <a:rPr lang="de-DE" sz="3200" dirty="0" err="1">
                <a:solidFill>
                  <a:schemeClr val="bg1"/>
                </a:solidFill>
                <a:latin typeface="Google Sans"/>
              </a:rPr>
              <a:t>erstellung</a:t>
            </a:r>
            <a:r>
              <a:rPr lang="de-DE" sz="3200" dirty="0">
                <a:solidFill>
                  <a:schemeClr val="bg1"/>
                </a:solidFill>
                <a:latin typeface="Google Sans"/>
              </a:rPr>
              <a:t> mit </a:t>
            </a:r>
            <a:r>
              <a:rPr lang="de-DE" sz="3200" dirty="0" err="1">
                <a:solidFill>
                  <a:schemeClr val="bg1"/>
                </a:solidFill>
                <a:latin typeface="Google Sans"/>
              </a:rPr>
              <a:t>python</a:t>
            </a:r>
            <a:r>
              <a:rPr lang="de-DE" sz="3200" dirty="0">
                <a:solidFill>
                  <a:schemeClr val="bg1"/>
                </a:solidFill>
                <a:latin typeface="Google Sans"/>
              </a:rPr>
              <a:t>-</a:t>
            </a:r>
          </a:p>
          <a:p>
            <a:r>
              <a:rPr lang="de-DE" sz="3200" dirty="0" err="1">
                <a:solidFill>
                  <a:schemeClr val="bg1"/>
                </a:solidFill>
                <a:latin typeface="Google Sans"/>
              </a:rPr>
              <a:t>script</a:t>
            </a:r>
            <a:endParaRPr lang="de-DE" sz="3200" dirty="0">
              <a:solidFill>
                <a:schemeClr val="bg1"/>
              </a:solidFill>
              <a:latin typeface="Google Sans"/>
            </a:endParaRP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➢ Fehlerkorrektur muss noch abgestimmt werden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(automatisiert oder manuell)</a:t>
            </a:r>
          </a:p>
        </p:txBody>
      </p:sp>
    </p:spTree>
    <p:extLst>
      <p:ext uri="{BB962C8B-B14F-4D97-AF65-F5344CB8AC3E}">
        <p14:creationId xmlns:p14="http://schemas.microsoft.com/office/powerpoint/2010/main" val="27907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 Quality: DWH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23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61F5D20-E2A2-4C69-A4F5-DDCF52725016}"/>
              </a:ext>
            </a:extLst>
          </p:cNvPr>
          <p:cNvSpPr txBox="1"/>
          <p:nvPr/>
        </p:nvSpPr>
        <p:spPr>
          <a:xfrm>
            <a:off x="566834" y="1873621"/>
            <a:ext cx="1037797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Fehlervorbeugung, Fehlererkennung und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Fehlerbehebung der Datensätze für den ETL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Prozess: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●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nur eine interne Datenquelle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●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Erkennung und Fehlerkorrektur nach</a:t>
            </a:r>
          </a:p>
          <a:p>
            <a:r>
              <a:rPr lang="de-DE" sz="3200" dirty="0" err="1">
                <a:solidFill>
                  <a:schemeClr val="bg1"/>
                </a:solidFill>
                <a:latin typeface="Google Sans"/>
              </a:rPr>
              <a:t>Extraxtion</a:t>
            </a:r>
            <a:endParaRPr lang="de-DE" sz="3200" dirty="0"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2308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 Quality: Altdatenmigration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24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CCDCA-28E6-0E6E-85B1-A11240FDA6AE}"/>
              </a:ext>
            </a:extLst>
          </p:cNvPr>
          <p:cNvSpPr txBox="1"/>
          <p:nvPr/>
        </p:nvSpPr>
        <p:spPr>
          <a:xfrm>
            <a:off x="783771" y="1680829"/>
            <a:ext cx="103849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Fehlervorbeugung, Fehlererkennung und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Fehlerbehebung der Datensätze für Altdatenmigration: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● Verwendung Frontend IT-System</a:t>
            </a:r>
          </a:p>
          <a:p>
            <a:r>
              <a:rPr lang="de-DE" sz="3200" dirty="0">
                <a:solidFill>
                  <a:schemeClr val="bg1"/>
                </a:solidFill>
                <a:latin typeface="Google Sans"/>
              </a:rPr>
              <a:t>● Erkennung und Fehlerkorrektur durch </a:t>
            </a:r>
            <a:r>
              <a:rPr lang="de-DE" sz="3200" dirty="0" err="1">
                <a:solidFill>
                  <a:schemeClr val="bg1"/>
                </a:solidFill>
                <a:latin typeface="Google Sans"/>
              </a:rPr>
              <a:t>Profilingskript</a:t>
            </a:r>
            <a:r>
              <a:rPr lang="de-DE" sz="3200" dirty="0">
                <a:solidFill>
                  <a:schemeClr val="bg1"/>
                </a:solidFill>
                <a:latin typeface="Google Sans"/>
              </a:rPr>
              <a:t> nach Beladung</a:t>
            </a:r>
          </a:p>
        </p:txBody>
      </p:sp>
    </p:spTree>
    <p:extLst>
      <p:ext uri="{BB962C8B-B14F-4D97-AF65-F5344CB8AC3E}">
        <p14:creationId xmlns:p14="http://schemas.microsoft.com/office/powerpoint/2010/main" val="357420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9954084" cy="859055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Questions &amp; </a:t>
            </a:r>
            <a:r>
              <a:rPr lang="de-DE" dirty="0" err="1"/>
              <a:t>Answers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Gruppe 02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78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DA00CC0E-4D01-C5C8-BBEE-9A1A591FE2A2}"/>
              </a:ext>
            </a:extLst>
          </p:cNvPr>
          <p:cNvSpPr/>
          <p:nvPr/>
        </p:nvSpPr>
        <p:spPr>
          <a:xfrm rot="532595">
            <a:off x="8323375" y="3021211"/>
            <a:ext cx="1977818" cy="1068870"/>
          </a:xfrm>
          <a:prstGeom prst="wedgeRectCallout">
            <a:avLst>
              <a:gd name="adj1" fmla="val 35995"/>
              <a:gd name="adj2" fmla="val 88081"/>
            </a:avLst>
          </a:prstGeom>
          <a:solidFill>
            <a:srgbClr val="EC95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YOU </a:t>
            </a:r>
            <a:r>
              <a:rPr lang="de-DE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lang="de-DE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0E77B3F4-1A0D-CBAD-916E-54B7C42473B7}"/>
              </a:ext>
            </a:extLst>
          </p:cNvPr>
          <p:cNvSpPr/>
          <p:nvPr/>
        </p:nvSpPr>
        <p:spPr>
          <a:xfrm rot="20682438">
            <a:off x="6521832" y="2663863"/>
            <a:ext cx="2471750" cy="1068872"/>
          </a:xfrm>
          <a:prstGeom prst="wedgeRectCallout">
            <a:avLst>
              <a:gd name="adj1" fmla="val -32498"/>
              <a:gd name="adj2" fmla="val 95934"/>
            </a:avLst>
          </a:prstGeom>
          <a:solidFill>
            <a:srgbClr val="073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THANK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D71EDE-A546-1798-2E70-833C27E9DE2C}"/>
              </a:ext>
            </a:extLst>
          </p:cNvPr>
          <p:cNvSpPr txBox="1"/>
          <p:nvPr/>
        </p:nvSpPr>
        <p:spPr>
          <a:xfrm>
            <a:off x="6008915" y="4470098"/>
            <a:ext cx="5990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92D050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247241" cy="859055"/>
          </a:xfrm>
        </p:spPr>
        <p:txBody>
          <a:bodyPr rtlCol="0"/>
          <a:lstStyle/>
          <a:p>
            <a:pPr rtl="0"/>
            <a:r>
              <a:rPr lang="de-DE" dirty="0"/>
              <a:t>Ausgangssituation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Uwe Dackermann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Ausgangssituation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E7F5DF-464A-FCFF-AD9E-9899CCEEF328}"/>
              </a:ext>
            </a:extLst>
          </p:cNvPr>
          <p:cNvSpPr txBox="1"/>
          <p:nvPr/>
        </p:nvSpPr>
        <p:spPr>
          <a:xfrm>
            <a:off x="444500" y="1539551"/>
            <a:ext cx="10005786" cy="443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Zoo in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Primasens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besteht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seit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36 Jahren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chemeClr val="bg1"/>
                </a:solidFill>
                <a:latin typeface="Arial"/>
                <a:ea typeface="Noto Sans CJK SC Regular"/>
              </a:rPr>
              <a:t>6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0 Mitarbeiter, 6000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Tiere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, 120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Lieferanten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, 50 Ärzte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Bisher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wurde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kein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IT-System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verwendet</a:t>
            </a:r>
            <a:endParaRPr lang="en-GB" sz="2000" b="0" strike="noStrike" spc="-1" dirty="0">
              <a:solidFill>
                <a:schemeClr val="bg1"/>
              </a:solidFill>
              <a:latin typeface="Arial"/>
              <a:ea typeface="Noto Sans CJK SC Regular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Der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Betrieb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des Zoos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soll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in Zukunft „it-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gestützt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“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ablaufen</a:t>
            </a:r>
            <a:endParaRPr lang="en-GB" sz="2000" b="0" strike="noStrike" spc="-1" dirty="0">
              <a:solidFill>
                <a:schemeClr val="bg1"/>
              </a:solidFill>
              <a:latin typeface="Arial"/>
              <a:ea typeface="Noto Sans CJK SC Regular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chemeClr val="bg1"/>
                </a:solidFill>
                <a:latin typeface="Arial"/>
                <a:ea typeface="Noto Sans CJK SC Regular"/>
              </a:rPr>
              <a:t>Neu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Gebäude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,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neue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Gehege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sind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geplant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neue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IT-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Projekte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</a:t>
            </a:r>
            <a:r>
              <a:rPr lang="en-GB" sz="20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geplant</a:t>
            </a:r>
            <a:r>
              <a:rPr lang="en-GB" sz="20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:</a:t>
            </a: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GB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D</a:t>
            </a:r>
            <a:r>
              <a:rPr lang="en-GB" sz="18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igitale</a:t>
            </a:r>
            <a:r>
              <a:rPr lang="en-GB" sz="1800" b="0" strike="noStrike" spc="-1" dirty="0">
                <a:solidFill>
                  <a:schemeClr val="bg1"/>
                </a:solidFill>
                <a:latin typeface="Arial"/>
                <a:ea typeface="Noto Sans CJK SC Regular"/>
              </a:rPr>
              <a:t> </a:t>
            </a:r>
            <a:r>
              <a:rPr lang="en-GB" sz="18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Zooführung</a:t>
            </a:r>
            <a:endParaRPr lang="en-GB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GB" sz="18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Tierpatenschaften</a:t>
            </a:r>
            <a:endParaRPr lang="en-GB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GB" sz="1800" b="0" strike="noStrike" spc="-1" dirty="0" err="1">
                <a:solidFill>
                  <a:schemeClr val="bg1"/>
                </a:solidFill>
                <a:latin typeface="Arial"/>
                <a:ea typeface="Noto Sans CJK SC Regular"/>
              </a:rPr>
              <a:t>Webshop</a:t>
            </a:r>
            <a:endParaRPr lang="en-GB" sz="1800" b="0" strike="noStrike" spc="-1" dirty="0">
              <a:solidFill>
                <a:schemeClr val="bg1"/>
              </a:solidFill>
              <a:latin typeface="Arial"/>
            </a:endParaRPr>
          </a:p>
          <a:p>
            <a:pPr lvl="1">
              <a:lnSpc>
                <a:spcPct val="150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247241" cy="85905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Zielsetzung des Projektes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Uwe Dackermann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1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Zielsetzung des Projektes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E7D29E-D56D-7652-8115-78FDE7FE07AA}"/>
              </a:ext>
            </a:extLst>
          </p:cNvPr>
          <p:cNvSpPr txBox="1"/>
          <p:nvPr/>
        </p:nvSpPr>
        <p:spPr>
          <a:xfrm>
            <a:off x="569167" y="1927050"/>
            <a:ext cx="99371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-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Erstellung</a:t>
            </a: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 operatives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Datenbanksystem</a:t>
            </a: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soll</a:t>
            </a: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 die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Geschäftsvorfälle</a:t>
            </a: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, des Zoos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abbilden</a:t>
            </a: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können</a:t>
            </a: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.</a:t>
            </a: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GB" sz="2800" b="0" strike="noStrike" spc="-1" dirty="0">
              <a:solidFill>
                <a:schemeClr val="bg1"/>
              </a:solidFill>
              <a:latin typeface="Google Sans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- Migration der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Altdaten</a:t>
            </a: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, in das operative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Datenbanksystem</a:t>
            </a:r>
            <a:endParaRPr lang="en-GB" sz="2800" b="0" strike="noStrike" spc="-1" dirty="0">
              <a:solidFill>
                <a:schemeClr val="bg1"/>
              </a:solidFill>
              <a:latin typeface="Google Sans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GB" sz="2800" b="0" strike="noStrike" spc="-1" dirty="0">
              <a:solidFill>
                <a:schemeClr val="bg1"/>
              </a:solidFill>
              <a:latin typeface="Google Sans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- BI System: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Analysen</a:t>
            </a: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,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zu</a:t>
            </a: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ausgewählten</a:t>
            </a: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GB" sz="2800" b="0" strike="noStrike" spc="-1" dirty="0" err="1">
                <a:solidFill>
                  <a:schemeClr val="bg1"/>
                </a:solidFill>
                <a:latin typeface="Google Sans"/>
              </a:rPr>
              <a:t>Geschäftsprozessen</a:t>
            </a:r>
            <a:endParaRPr lang="en-GB" sz="2800" b="0" strike="noStrike" spc="-1" dirty="0">
              <a:solidFill>
                <a:schemeClr val="bg1"/>
              </a:solidFill>
              <a:latin typeface="Google Sans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GB" sz="2800" b="0" strike="noStrike" spc="-1" dirty="0">
              <a:solidFill>
                <a:schemeClr val="bg1"/>
              </a:solidFill>
              <a:latin typeface="Google Sans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GB" sz="2800" b="0" strike="noStrike" spc="-1" dirty="0">
                <a:solidFill>
                  <a:schemeClr val="bg1"/>
                </a:solidFill>
                <a:latin typeface="Google Sans"/>
              </a:rPr>
              <a:t>- Data Quality Level &gt;97% </a:t>
            </a:r>
          </a:p>
        </p:txBody>
      </p:sp>
    </p:spTree>
    <p:extLst>
      <p:ext uri="{BB962C8B-B14F-4D97-AF65-F5344CB8AC3E}">
        <p14:creationId xmlns:p14="http://schemas.microsoft.com/office/powerpoint/2010/main" val="227044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247241" cy="859055"/>
          </a:xfrm>
        </p:spPr>
        <p:txBody>
          <a:bodyPr rtlCol="0"/>
          <a:lstStyle/>
          <a:p>
            <a:pPr rtl="0"/>
            <a:r>
              <a:rPr lang="de-DE" dirty="0"/>
              <a:t>Projektanforderungen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Uwe Dackermann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5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Projektanforderungen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82797-9DE7-4466-9BD9-B1FA71ED8358}"/>
              </a:ext>
            </a:extLst>
          </p:cNvPr>
          <p:cNvSpPr txBox="1"/>
          <p:nvPr/>
        </p:nvSpPr>
        <p:spPr>
          <a:xfrm>
            <a:off x="653142" y="1691960"/>
            <a:ext cx="110054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- Hohe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Priorität</a:t>
            </a: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 auf die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Versorgung</a:t>
            </a: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 der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Tiere</a:t>
            </a:r>
            <a:endParaRPr lang="en-GB" sz="3200" b="0" strike="noStrike" spc="-1" dirty="0">
              <a:solidFill>
                <a:schemeClr val="bg1"/>
              </a:solidFill>
              <a:latin typeface="Google Sans"/>
            </a:endParaRPr>
          </a:p>
          <a:p>
            <a:pPr>
              <a:buClr>
                <a:srgbClr val="000000"/>
              </a:buClr>
              <a:buSzPct val="45000"/>
            </a:pPr>
            <a:endParaRPr lang="en-GB" sz="3200" b="0" strike="noStrike" spc="-1" dirty="0">
              <a:solidFill>
                <a:schemeClr val="bg1"/>
              </a:solidFill>
              <a:latin typeface="Google Sans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- Hohe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Priorität</a:t>
            </a: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 auf die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Unterbringung</a:t>
            </a: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 der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Tiere</a:t>
            </a:r>
            <a:endParaRPr lang="en-GB" sz="3200" b="0" strike="noStrike" spc="-1" dirty="0">
              <a:solidFill>
                <a:schemeClr val="bg1"/>
              </a:solidFill>
              <a:latin typeface="Google Sans"/>
            </a:endParaRPr>
          </a:p>
          <a:p>
            <a:pPr>
              <a:buClr>
                <a:srgbClr val="000000"/>
              </a:buClr>
              <a:buSzPct val="45000"/>
            </a:pPr>
            <a:endParaRPr lang="en-GB" sz="3200" b="0" strike="noStrike" spc="-1" dirty="0">
              <a:solidFill>
                <a:schemeClr val="bg1"/>
              </a:solidFill>
              <a:latin typeface="Google Sans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-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Ansonsten</a:t>
            </a: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haben</a:t>
            </a: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 alle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Themen</a:t>
            </a: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 die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gleiche</a:t>
            </a: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GB" sz="3200" b="0" strike="noStrike" spc="-1" dirty="0" err="1">
                <a:solidFill>
                  <a:schemeClr val="bg1"/>
                </a:solidFill>
                <a:latin typeface="Google Sans"/>
              </a:rPr>
              <a:t>Priorität</a:t>
            </a:r>
            <a:r>
              <a:rPr lang="en-GB" sz="3200" b="0" strike="noStrike" spc="-1" dirty="0">
                <a:solidFill>
                  <a:schemeClr val="bg1"/>
                </a:solidFill>
                <a:latin typeface="Google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67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9954084" cy="859055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Datenmodell (ERM)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Thao Nguyen &amp; Uwe Dackermann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40_TF66687569" id="{CEF2C2C8-B793-49BD-9F2D-021B5AD8ADD7}" vid="{5C6F23DF-40AC-4295-B1BA-EEA06C02EEB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Moderne blaue Präsentation</Template>
  <TotalTime>0</TotalTime>
  <Words>874</Words>
  <Application>Microsoft Office PowerPoint</Application>
  <PresentationFormat>Breitbild</PresentationFormat>
  <Paragraphs>198</Paragraphs>
  <Slides>26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8" baseType="lpstr">
      <vt:lpstr>Aharoni</vt:lpstr>
      <vt:lpstr>Arial</vt:lpstr>
      <vt:lpstr>Britannic Bold</vt:lpstr>
      <vt:lpstr>Calibri</vt:lpstr>
      <vt:lpstr>Courier New</vt:lpstr>
      <vt:lpstr>Google Sans</vt:lpstr>
      <vt:lpstr>Helvetica</vt:lpstr>
      <vt:lpstr>Roboto</vt:lpstr>
      <vt:lpstr>Trade Gothic LT Pro</vt:lpstr>
      <vt:lpstr>Trebuchet MS</vt:lpstr>
      <vt:lpstr>Wingdings</vt:lpstr>
      <vt:lpstr>Office-Design</vt:lpstr>
      <vt:lpstr>IT-System für den Zoo in Primasens</vt:lpstr>
      <vt:lpstr>Inhalts</vt:lpstr>
      <vt:lpstr>Ausgangssituation</vt:lpstr>
      <vt:lpstr>Ausgangssituation</vt:lpstr>
      <vt:lpstr>Zielsetzung des Projektes</vt:lpstr>
      <vt:lpstr>Zielsetzung des Projektes</vt:lpstr>
      <vt:lpstr>Projektanforderungen</vt:lpstr>
      <vt:lpstr>Projektanforderungen</vt:lpstr>
      <vt:lpstr>Datenmodell (ERM)</vt:lpstr>
      <vt:lpstr>Zoo Pirmasens - Datenmodell (ERM)</vt:lpstr>
      <vt:lpstr>Operative Datenbank</vt:lpstr>
      <vt:lpstr>Operative Datenbank</vt:lpstr>
      <vt:lpstr>Operative Datenbank – Automatisierter Workflow</vt:lpstr>
      <vt:lpstr>Data Dictionary</vt:lpstr>
      <vt:lpstr>Data Dictionary</vt:lpstr>
      <vt:lpstr>Datawarehouse für BI-Lösung</vt:lpstr>
      <vt:lpstr>Datawarehouse für BI-Lösung</vt:lpstr>
      <vt:lpstr>Datawarehouse IT-Architektur</vt:lpstr>
      <vt:lpstr>Datawarehouse IT-Architektur</vt:lpstr>
      <vt:lpstr>Dataquality Konzept</vt:lpstr>
      <vt:lpstr>Data Quality: Operative System</vt:lpstr>
      <vt:lpstr>Data Quality: Operative System</vt:lpstr>
      <vt:lpstr>Data Quality: DWH </vt:lpstr>
      <vt:lpstr>Data Quality: Altdatenmigration</vt:lpstr>
      <vt:lpstr>Questions &amp; Answers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IT-System für den Zoo in Primasens</dc:title>
  <dc:creator>Fu Shiru</dc:creator>
  <cp:lastModifiedBy>Fu Shiru</cp:lastModifiedBy>
  <cp:revision>38</cp:revision>
  <dcterms:created xsi:type="dcterms:W3CDTF">2023-04-20T08:15:25Z</dcterms:created>
  <dcterms:modified xsi:type="dcterms:W3CDTF">2023-04-20T13:12:17Z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