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5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4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A6AEB-3436-ACCC-4597-36E4AB7F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04E96-8B7D-3E90-5545-E3481B48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7E05-2589-472D-D961-CEBAE8DA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0F4C25-629A-D48C-0BFF-28F86AAB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17C55-FEDF-EDB2-9343-D8329AE9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5EC11-054A-7799-A87E-24DF931F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D83BEA-94D8-DF98-51B6-BABFE4A6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415D4-92A5-F35B-67B7-4937A5B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B2A05-EB21-E0D9-9763-C1C239E4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776BD-340F-8715-97D7-0B1CCC82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FA0A2-C005-F19E-4FF5-14F325E1D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7F199E-17C6-5F4C-2CD7-33A9A135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91BEB-FE14-E18B-A315-3FAAA65D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F96CE-700E-B8B1-882D-FA2A7A2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FA3DF-DC94-EB95-71BC-2624374F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45DC9-298D-2494-4397-A128048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3D9AF-A91B-1128-6E2E-B2E4228A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CDF9-F178-9AF4-0907-10C3677A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2023C-2C80-D5CE-2D7E-EF7823C9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5A50D-A85F-5B6D-2206-6E9A50A6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3B660-F6E4-ABFB-5B6D-AAB10209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1C2DA-5011-BBD6-9593-9B358C31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257D0-57DF-D1BA-CDDB-143B005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DD7E7-040C-AB60-58B5-7838865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51BB5-9F66-892B-F304-2E341FA0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23681-55F5-2190-FC9C-ECE0632E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2DB8D-9CDC-F72B-2C81-44B86E027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B13F2D-840C-157C-5581-D9671BFD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C54C-1837-84C4-6515-796DF35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C6ACD-F9F8-1764-ED18-224626F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B58570-20EC-D7AB-BD72-4AE342AC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A8E27-C94C-7C91-5598-9F1966A0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1E8776-4726-B473-E9A4-549AE9BF5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3E810-C890-B876-DAB6-08CF590D3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F49006-529E-EAD5-2ADD-A9EA96B87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0E8660-CC07-C1C0-ED91-E32BAB4C0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06FB8-42D3-E52B-E7F2-5DEE4D73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7E0612-7AFA-E2C9-9664-1B6634CD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04AFB0-B7CD-FCA2-A1BC-A53A7DA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61D5-9CAA-F4CF-81F8-35286844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577BFC-4A8A-98F0-F5A2-EBE7B247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78DB2C-8C06-FD7B-003B-F25ADFA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D666C7-8F94-6C89-88BC-BEB08A0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32015-9084-4597-AF41-92C70D95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C13D56-B669-84C0-F21E-C0A5ECA3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CE06B9-398B-4BE8-7865-7A6B0DCC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07FFB-6B21-130D-D3A7-53CB4C6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EEEF2-8D64-E594-9808-5C586F35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1ECAFB-D0DA-3D68-CFD0-FE2F6351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C25D0A-8453-F1DC-71BD-D72BB071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AEC2F-78BA-0D6F-207D-873A9CD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FF239-B8FC-AEE1-EAC0-536A795F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FEED-F70D-3FA3-0D11-801D2D8C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FD1AF9-47B7-FB6D-99BC-F0386084C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78766-EE37-6100-FCD0-D286907F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CE5CD-D013-AC3F-0A79-27E1381F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545CA7-C332-F274-80D6-2016BAEE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1C39B9-AE59-5463-56E7-96A44DA4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70876B-290F-B948-5AE5-77262385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E5F91-B867-FE34-C0F6-E34CC5C4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6B6BE-D5BD-D0F4-4A6B-BEA47E263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5735-4DA3-4A3D-A326-3B31FDD90C5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C1106-97B2-913E-22BA-85E634EB3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CA9F6-68C1-781F-786E-3EA781104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D2651-BCDC-4C60-88B0-282A301C71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A82B-E546-25A1-E9BA-E961D78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806823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Projektname</a:t>
            </a:r>
            <a:r>
              <a:rPr lang="de-DE" sz="1600" dirty="0"/>
              <a:t>: Hotel Reservierungssystem</a:t>
            </a:r>
          </a:p>
          <a:p>
            <a:pPr marL="0" indent="0">
              <a:buNone/>
            </a:pPr>
            <a:r>
              <a:rPr lang="de-DE" sz="1600" b="1" dirty="0"/>
              <a:t>Businesslogik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92C5E9-CD53-A707-C738-8527D70C09E0}"/>
              </a:ext>
            </a:extLst>
          </p:cNvPr>
          <p:cNvSpPr txBox="1"/>
          <p:nvPr/>
        </p:nvSpPr>
        <p:spPr>
          <a:xfrm>
            <a:off x="838200" y="1559386"/>
            <a:ext cx="10832432" cy="4859169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b="1" dirty="0" err="1">
                <a:solidFill>
                  <a:srgbClr val="FF0000"/>
                </a:solidFill>
              </a:rPr>
              <a:t>Kun</a:t>
            </a:r>
            <a:r>
              <a:rPr lang="en-US" sz="1400" b="1" dirty="0" err="1">
                <a:solidFill>
                  <a:srgbClr val="0070C0"/>
                </a:solidFill>
              </a:rPr>
              <a:t>den</a:t>
            </a:r>
            <a:r>
              <a:rPr lang="de-DE" sz="1400" dirty="0"/>
              <a:t> können nach Registrierung selbständig Reservierungen für Zimmer eines Hotels durchführen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Nur </a:t>
            </a:r>
            <a:r>
              <a:rPr lang="en-US" sz="1400" dirty="0" err="1"/>
              <a:t>registrierte</a:t>
            </a:r>
            <a:r>
              <a:rPr lang="en-US" sz="1400" dirty="0"/>
              <a:t> </a:t>
            </a:r>
            <a:r>
              <a:rPr lang="en-US" sz="1400" dirty="0" err="1"/>
              <a:t>Kunden</a:t>
            </a:r>
            <a:r>
              <a:rPr lang="en-US" sz="1400" dirty="0"/>
              <a:t> </a:t>
            </a:r>
            <a:r>
              <a:rPr lang="en-US" sz="1400" dirty="0" err="1"/>
              <a:t>können</a:t>
            </a:r>
            <a:r>
              <a:rPr lang="en-US" sz="1400" dirty="0"/>
              <a:t> </a:t>
            </a:r>
            <a:r>
              <a:rPr lang="en-US" sz="1400" dirty="0" err="1"/>
              <a:t>reservieren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Die </a:t>
            </a:r>
            <a:r>
              <a:rPr lang="en-US" sz="1400" dirty="0" err="1"/>
              <a:t>Kundendaten</a:t>
            </a:r>
            <a:r>
              <a:rPr lang="en-US" sz="1400" dirty="0"/>
              <a:t> </a:t>
            </a:r>
            <a:r>
              <a:rPr lang="en-US" sz="1400" dirty="0" err="1"/>
              <a:t>umfassen</a:t>
            </a:r>
            <a:r>
              <a:rPr lang="en-US" sz="1400" dirty="0"/>
              <a:t> </a:t>
            </a:r>
            <a:r>
              <a:rPr lang="en-US" sz="1400" b="1" dirty="0" err="1"/>
              <a:t>Vorname</a:t>
            </a:r>
            <a:r>
              <a:rPr lang="en-US" sz="1400" dirty="0"/>
              <a:t>, </a:t>
            </a:r>
            <a:r>
              <a:rPr lang="en-US" sz="1400" b="1" dirty="0" err="1"/>
              <a:t>Nachname</a:t>
            </a:r>
            <a:r>
              <a:rPr lang="en-US" sz="1400" dirty="0"/>
              <a:t>, </a:t>
            </a:r>
            <a:r>
              <a:rPr lang="en-US" sz="1400" b="1" dirty="0" err="1"/>
              <a:t>Ausweis</a:t>
            </a:r>
            <a:r>
              <a:rPr lang="en-US" sz="1400" b="1" dirty="0"/>
              <a:t> ID</a:t>
            </a:r>
            <a:r>
              <a:rPr lang="en-US" sz="1400" dirty="0"/>
              <a:t>, und diverse </a:t>
            </a:r>
            <a:r>
              <a:rPr lang="en-US" sz="1400" dirty="0" err="1"/>
              <a:t>Kontaktdaten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Jede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Rerservierung</a:t>
            </a:r>
            <a:r>
              <a:rPr lang="en-US" sz="1400" dirty="0"/>
              <a:t> </a:t>
            </a:r>
            <a:r>
              <a:rPr lang="en-US" sz="1400" dirty="0" err="1"/>
              <a:t>gehört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eine_r</a:t>
            </a:r>
            <a:r>
              <a:rPr lang="en-US" sz="1400" dirty="0"/>
              <a:t> </a:t>
            </a:r>
            <a:r>
              <a:rPr lang="en-US" sz="1400" dirty="0" err="1"/>
              <a:t>einzigen</a:t>
            </a:r>
            <a:r>
              <a:rPr lang="en-US" sz="1400" dirty="0"/>
              <a:t> </a:t>
            </a:r>
            <a:r>
              <a:rPr lang="en-US" sz="1400" dirty="0" err="1"/>
              <a:t>Kund_in</a:t>
            </a:r>
            <a:r>
              <a:rPr lang="en-US" sz="1400" dirty="0"/>
              <a:t> und </a:t>
            </a:r>
            <a:r>
              <a:rPr lang="en-US" sz="1400" dirty="0" err="1"/>
              <a:t>enthält</a:t>
            </a:r>
            <a:r>
              <a:rPr lang="en-US" sz="1400" dirty="0"/>
              <a:t> </a:t>
            </a:r>
            <a:r>
              <a:rPr lang="en-US" sz="1400" b="1" dirty="0" err="1"/>
              <a:t>Anzahl</a:t>
            </a:r>
            <a:r>
              <a:rPr lang="en-US" sz="1400" b="1" dirty="0"/>
              <a:t> </a:t>
            </a:r>
            <a:r>
              <a:rPr lang="en-US" sz="1400" b="1" dirty="0" err="1"/>
              <a:t>Personen</a:t>
            </a:r>
            <a:r>
              <a:rPr lang="en-US" sz="1400" dirty="0"/>
              <a:t>, </a:t>
            </a:r>
            <a:r>
              <a:rPr lang="en-US" sz="1400" b="1" dirty="0" err="1"/>
              <a:t>Zimmertyp</a:t>
            </a:r>
            <a:r>
              <a:rPr lang="en-US" sz="1400" dirty="0"/>
              <a:t>, </a:t>
            </a:r>
            <a:r>
              <a:rPr lang="en-US" sz="1400" b="1" dirty="0" err="1"/>
              <a:t>Anzahl</a:t>
            </a:r>
            <a:r>
              <a:rPr lang="en-US" sz="1400" b="1" dirty="0"/>
              <a:t> Zimmer</a:t>
            </a:r>
            <a:r>
              <a:rPr lang="en-US" sz="1400" dirty="0"/>
              <a:t>, </a:t>
            </a:r>
            <a:r>
              <a:rPr lang="en-US" sz="1400" b="1" dirty="0"/>
              <a:t>Check-In-Datum</a:t>
            </a:r>
            <a:r>
              <a:rPr lang="en-US" sz="1400" dirty="0"/>
              <a:t> und </a:t>
            </a:r>
            <a:r>
              <a:rPr lang="en-US" sz="1400" b="1" dirty="0"/>
              <a:t>Check-Out-Datum</a:t>
            </a:r>
            <a:r>
              <a:rPr lang="en-US" sz="1400" dirty="0"/>
              <a:t>, </a:t>
            </a:r>
            <a:r>
              <a:rPr lang="en-US" sz="1400" b="1" dirty="0"/>
              <a:t>Status</a:t>
            </a:r>
            <a:r>
              <a:rPr lang="en-US" sz="1400" dirty="0"/>
              <a:t> und </a:t>
            </a:r>
            <a:r>
              <a:rPr lang="en-US" sz="1400" b="1" dirty="0" err="1"/>
              <a:t>Bezahl</a:t>
            </a:r>
            <a:r>
              <a:rPr lang="en-US" sz="1400" b="1" dirty="0"/>
              <a:t>-Status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Eine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entspricht</a:t>
            </a:r>
            <a:r>
              <a:rPr lang="en-US" sz="1400" dirty="0"/>
              <a:t> der </a:t>
            </a:r>
            <a:r>
              <a:rPr lang="en-US" sz="1400" dirty="0" err="1"/>
              <a:t>Einfachheit</a:t>
            </a:r>
            <a:r>
              <a:rPr lang="en-US" sz="1400" dirty="0"/>
              <a:t> </a:t>
            </a:r>
            <a:r>
              <a:rPr lang="en-US" sz="1400" dirty="0" err="1"/>
              <a:t>halber</a:t>
            </a:r>
            <a:r>
              <a:rPr lang="en-US" sz="1400" dirty="0"/>
              <a:t> dem </a:t>
            </a:r>
            <a:r>
              <a:rPr lang="en-US" sz="1400" dirty="0" err="1"/>
              <a:t>tatsächlichen</a:t>
            </a:r>
            <a:r>
              <a:rPr lang="en-US" sz="1400" dirty="0"/>
              <a:t> </a:t>
            </a:r>
            <a:r>
              <a:rPr lang="en-US" sz="1400" dirty="0" err="1"/>
              <a:t>Aufenthalt</a:t>
            </a:r>
            <a:r>
              <a:rPr lang="en-US" sz="1400" dirty="0"/>
              <a:t> (</a:t>
            </a: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Stornierung</a:t>
            </a:r>
            <a:r>
              <a:rPr lang="en-US" sz="1400" dirty="0"/>
              <a:t>, </a:t>
            </a:r>
            <a:r>
              <a:rPr lang="en-US" sz="1400" dirty="0" err="1"/>
              <a:t>frühere</a:t>
            </a:r>
            <a:r>
              <a:rPr lang="en-US" sz="1400" dirty="0"/>
              <a:t>/</a:t>
            </a:r>
            <a:r>
              <a:rPr lang="en-US" sz="1400" dirty="0" err="1"/>
              <a:t>spätere</a:t>
            </a:r>
            <a:r>
              <a:rPr lang="en-US" sz="1400" dirty="0"/>
              <a:t> An- und </a:t>
            </a:r>
            <a:r>
              <a:rPr lang="en-US" sz="1400" dirty="0" err="1"/>
              <a:t>Abreise</a:t>
            </a:r>
            <a:r>
              <a:rPr lang="en-US" sz="1400" dirty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Die </a:t>
            </a:r>
            <a:r>
              <a:rPr lang="en-US" sz="1400" dirty="0" err="1"/>
              <a:t>Datenbank</a:t>
            </a:r>
            <a:r>
              <a:rPr lang="en-US" sz="1400" dirty="0"/>
              <a:t> </a:t>
            </a:r>
            <a:r>
              <a:rPr lang="en-US" sz="1400" dirty="0" err="1"/>
              <a:t>prüft</a:t>
            </a:r>
            <a:r>
              <a:rPr lang="en-US" sz="1400" dirty="0"/>
              <a:t> </a:t>
            </a:r>
            <a:r>
              <a:rPr lang="en-US" sz="1400" dirty="0" err="1"/>
              <a:t>ob</a:t>
            </a:r>
            <a:r>
              <a:rPr lang="en-US" sz="1400" dirty="0"/>
              <a:t> </a:t>
            </a:r>
            <a:r>
              <a:rPr lang="en-US" sz="1400" dirty="0" err="1"/>
              <a:t>genügend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70C0"/>
                </a:solidFill>
              </a:rPr>
              <a:t>Zimmer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entstprechenden</a:t>
            </a:r>
            <a:r>
              <a:rPr lang="en-US" sz="1400" dirty="0"/>
              <a:t> </a:t>
            </a:r>
            <a:r>
              <a:rPr lang="en-US" sz="1400" dirty="0" err="1"/>
              <a:t>Zimmertyp</a:t>
            </a:r>
            <a:r>
              <a:rPr lang="en-US" sz="1400" dirty="0"/>
              <a:t> für den </a:t>
            </a:r>
            <a:r>
              <a:rPr lang="en-US" sz="1400" dirty="0" err="1"/>
              <a:t>Buchungszeitraum</a:t>
            </a:r>
            <a:r>
              <a:rPr lang="en-US" sz="1400" dirty="0"/>
              <a:t> </a:t>
            </a:r>
            <a:r>
              <a:rPr lang="en-US" sz="1400" dirty="0" err="1"/>
              <a:t>vorhanden</a:t>
            </a:r>
            <a:r>
              <a:rPr lang="en-US" sz="1400" dirty="0"/>
              <a:t> </a:t>
            </a:r>
            <a:r>
              <a:rPr lang="en-US" sz="1400" dirty="0" err="1"/>
              <a:t>sind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Die </a:t>
            </a:r>
            <a:r>
              <a:rPr lang="en-US" sz="1400" b="1" dirty="0" err="1">
                <a:solidFill>
                  <a:srgbClr val="0070C0"/>
                </a:solidFill>
              </a:rPr>
              <a:t>Zimmertypen</a:t>
            </a:r>
            <a:r>
              <a:rPr lang="en-US" sz="1400" dirty="0"/>
              <a:t> </a:t>
            </a:r>
            <a:r>
              <a:rPr lang="en-US" sz="1400" dirty="0" err="1"/>
              <a:t>unterscheiden</a:t>
            </a:r>
            <a:r>
              <a:rPr lang="en-US" sz="1400" dirty="0"/>
              <a:t> </a:t>
            </a:r>
            <a:r>
              <a:rPr lang="en-US" sz="1400" dirty="0" err="1"/>
              <a:t>sich</a:t>
            </a:r>
            <a:r>
              <a:rPr lang="en-US" sz="1400" dirty="0"/>
              <a:t> </a:t>
            </a:r>
            <a:r>
              <a:rPr lang="en-US" sz="1400" dirty="0" err="1"/>
              <a:t>bezüglich</a:t>
            </a:r>
            <a:r>
              <a:rPr lang="en-US" sz="1400" dirty="0"/>
              <a:t> der </a:t>
            </a:r>
            <a:r>
              <a:rPr lang="en-US" sz="1400" dirty="0" err="1"/>
              <a:t>Bettenanzahl</a:t>
            </a:r>
            <a:r>
              <a:rPr lang="en-US" sz="1400" dirty="0"/>
              <a:t> und den </a:t>
            </a:r>
            <a:r>
              <a:rPr lang="en-US" sz="1400" dirty="0" err="1"/>
              <a:t>Kosten</a:t>
            </a:r>
            <a:r>
              <a:rPr lang="en-US" sz="1400" dirty="0"/>
              <a:t> pro Tag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die </a:t>
            </a:r>
            <a:r>
              <a:rPr lang="en-US" sz="1400" dirty="0" err="1"/>
              <a:t>Datenbank</a:t>
            </a:r>
            <a:r>
              <a:rPr lang="en-US" sz="1400" dirty="0"/>
              <a:t> </a:t>
            </a:r>
            <a:r>
              <a:rPr lang="en-US" sz="1400" dirty="0" err="1"/>
              <a:t>prüft</a:t>
            </a:r>
            <a:r>
              <a:rPr lang="en-US" sz="1400" dirty="0"/>
              <a:t>, </a:t>
            </a:r>
            <a:r>
              <a:rPr lang="en-US" sz="1400" dirty="0" err="1"/>
              <a:t>ob</a:t>
            </a:r>
            <a:r>
              <a:rPr lang="en-US" sz="1400" dirty="0"/>
              <a:t> die </a:t>
            </a:r>
            <a:r>
              <a:rPr lang="en-US" sz="1400" dirty="0" err="1"/>
              <a:t>Anzahl</a:t>
            </a:r>
            <a:r>
              <a:rPr lang="en-US" sz="1400" dirty="0"/>
              <a:t> der </a:t>
            </a:r>
            <a:r>
              <a:rPr lang="en-US" sz="1400" dirty="0" err="1"/>
              <a:t>Betten</a:t>
            </a:r>
            <a:r>
              <a:rPr lang="en-US" sz="1400" dirty="0"/>
              <a:t> in den </a:t>
            </a:r>
            <a:r>
              <a:rPr lang="en-US" sz="1400" dirty="0" err="1"/>
              <a:t>gewünschten</a:t>
            </a:r>
            <a:r>
              <a:rPr lang="en-US" sz="1400" dirty="0"/>
              <a:t> Zimmern </a:t>
            </a:r>
            <a:r>
              <a:rPr lang="en-US" sz="1400" dirty="0" err="1"/>
              <a:t>genügt</a:t>
            </a:r>
            <a:r>
              <a:rPr lang="en-US" sz="1400" dirty="0"/>
              <a:t> für die </a:t>
            </a:r>
            <a:r>
              <a:rPr lang="en-US" sz="1400" dirty="0" err="1"/>
              <a:t>Anzahl</a:t>
            </a:r>
            <a:r>
              <a:rPr lang="en-US" sz="1400" dirty="0"/>
              <a:t> </a:t>
            </a:r>
            <a:r>
              <a:rPr lang="en-US" sz="1400" dirty="0" err="1"/>
              <a:t>Personen</a:t>
            </a:r>
            <a:r>
              <a:rPr lang="en-US" sz="1400" dirty="0"/>
              <a:t> in </a:t>
            </a:r>
            <a:r>
              <a:rPr lang="en-US" sz="1400" dirty="0" err="1"/>
              <a:t>einer</a:t>
            </a:r>
            <a:r>
              <a:rPr lang="en-US" sz="1400" dirty="0"/>
              <a:t> </a:t>
            </a:r>
            <a:r>
              <a:rPr lang="en-US" sz="1400" dirty="0" err="1"/>
              <a:t>Reservierung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Ist</a:t>
            </a:r>
            <a:r>
              <a:rPr lang="en-US" sz="1400" dirty="0"/>
              <a:t> die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möglich</a:t>
            </a:r>
            <a:r>
              <a:rPr lang="en-US" sz="1400" dirty="0"/>
              <a:t>, warden </a:t>
            </a:r>
            <a:r>
              <a:rPr lang="en-US" sz="1400" dirty="0" err="1"/>
              <a:t>automatisch</a:t>
            </a:r>
            <a:r>
              <a:rPr lang="en-US" sz="1400" dirty="0"/>
              <a:t> Zimmer für die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gebucht</a:t>
            </a:r>
            <a:r>
              <a:rPr lang="en-US" sz="1400" dirty="0"/>
              <a:t> (</a:t>
            </a:r>
            <a:r>
              <a:rPr lang="en-US" sz="1400" b="1" dirty="0" err="1">
                <a:solidFill>
                  <a:srgbClr val="FF0000"/>
                </a:solidFill>
              </a:rPr>
              <a:t>Zimmer_Reservierung</a:t>
            </a:r>
            <a:r>
              <a:rPr lang="en-US" sz="1400" dirty="0"/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Zusätzlich</a:t>
            </a:r>
            <a:r>
              <a:rPr lang="en-US" sz="1400" dirty="0"/>
              <a:t> </a:t>
            </a:r>
            <a:r>
              <a:rPr lang="en-US" sz="1400" dirty="0" err="1"/>
              <a:t>können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Bestellungen</a:t>
            </a:r>
            <a:r>
              <a:rPr lang="en-US" sz="1400" dirty="0"/>
              <a:t> von </a:t>
            </a:r>
            <a:r>
              <a:rPr lang="en-US" sz="1400" b="1" dirty="0" err="1">
                <a:solidFill>
                  <a:srgbClr val="0070C0"/>
                </a:solidFill>
              </a:rPr>
              <a:t>Artikeln</a:t>
            </a:r>
            <a:endParaRPr lang="en-US" sz="1400" b="1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während</a:t>
            </a:r>
            <a:r>
              <a:rPr lang="en-US" sz="1400" dirty="0"/>
              <a:t> des </a:t>
            </a:r>
            <a:r>
              <a:rPr lang="en-US" sz="1400" dirty="0" err="1"/>
              <a:t>Aufenthalts</a:t>
            </a:r>
            <a:r>
              <a:rPr lang="en-US" sz="1400" dirty="0"/>
              <a:t> </a:t>
            </a:r>
            <a:r>
              <a:rPr lang="en-US" sz="1400" dirty="0" err="1"/>
              <a:t>gemacht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Pro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könne</a:t>
            </a:r>
            <a:r>
              <a:rPr lang="en-US" sz="1400" dirty="0"/>
              <a:t> </a:t>
            </a:r>
            <a:r>
              <a:rPr lang="en-US" sz="1400" dirty="0" err="1"/>
              <a:t>mehrere</a:t>
            </a:r>
            <a:r>
              <a:rPr lang="en-US" sz="1400" dirty="0"/>
              <a:t> </a:t>
            </a:r>
            <a:r>
              <a:rPr lang="en-US" sz="1400" dirty="0" err="1"/>
              <a:t>Bestellungen</a:t>
            </a:r>
            <a:r>
              <a:rPr lang="en-US" sz="1400" dirty="0"/>
              <a:t> </a:t>
            </a:r>
            <a:r>
              <a:rPr lang="en-US" sz="1400" dirty="0" err="1"/>
              <a:t>gemacht</a:t>
            </a:r>
            <a:r>
              <a:rPr lang="en-US" sz="1400" dirty="0"/>
              <a:t> warden und </a:t>
            </a:r>
            <a:r>
              <a:rPr lang="en-US" sz="1400" dirty="0" err="1"/>
              <a:t>eine</a:t>
            </a:r>
            <a:r>
              <a:rPr lang="en-US" sz="1400" dirty="0"/>
              <a:t> </a:t>
            </a:r>
            <a:r>
              <a:rPr lang="en-US" sz="1400" dirty="0" err="1"/>
              <a:t>Bestellung</a:t>
            </a:r>
            <a:r>
              <a:rPr lang="en-US" sz="1400" dirty="0"/>
              <a:t>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unterschiedliche</a:t>
            </a:r>
            <a:r>
              <a:rPr lang="en-US" sz="1400" dirty="0"/>
              <a:t> Artikel </a:t>
            </a:r>
            <a:r>
              <a:rPr lang="en-US" sz="1400" dirty="0" err="1"/>
              <a:t>umfassen</a:t>
            </a:r>
            <a:r>
              <a:rPr lang="en-US" sz="1400" dirty="0"/>
              <a:t> (</a:t>
            </a:r>
            <a:r>
              <a:rPr lang="en-US" sz="1400" b="1" dirty="0" err="1">
                <a:solidFill>
                  <a:srgbClr val="FF0000"/>
                </a:solidFill>
              </a:rPr>
              <a:t>Artikel_Bestellung</a:t>
            </a:r>
            <a:r>
              <a:rPr lang="en-US" sz="1400" dirty="0"/>
              <a:t>), die </a:t>
            </a:r>
            <a:r>
              <a:rPr lang="en-US" sz="1400" b="1" dirty="0" err="1"/>
              <a:t>Menge</a:t>
            </a:r>
            <a:r>
              <a:rPr lang="en-US" sz="1400" dirty="0"/>
              <a:t> pro Artikel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variieren</a:t>
            </a:r>
            <a:r>
              <a:rPr lang="en-US" sz="1400" dirty="0"/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Die </a:t>
            </a:r>
            <a:r>
              <a:rPr lang="en-US" sz="1400" dirty="0" err="1"/>
              <a:t>Kosten</a:t>
            </a:r>
            <a:r>
              <a:rPr lang="en-US" sz="1400" dirty="0"/>
              <a:t> pro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setzen</a:t>
            </a:r>
            <a:r>
              <a:rPr lang="en-US" sz="1400" dirty="0"/>
              <a:t> </a:t>
            </a:r>
            <a:r>
              <a:rPr lang="en-US" sz="1400" dirty="0" err="1"/>
              <a:t>sich</a:t>
            </a:r>
            <a:r>
              <a:rPr lang="en-US" sz="1400" dirty="0"/>
              <a:t> </a:t>
            </a:r>
            <a:r>
              <a:rPr lang="en-US" sz="1400" dirty="0" err="1"/>
              <a:t>aus</a:t>
            </a:r>
            <a:r>
              <a:rPr lang="en-US" sz="1400" dirty="0"/>
              <a:t> den </a:t>
            </a:r>
            <a:r>
              <a:rPr lang="en-US" sz="1400" dirty="0" err="1"/>
              <a:t>Zimmerkosten</a:t>
            </a:r>
            <a:r>
              <a:rPr lang="en-US" sz="1400" dirty="0"/>
              <a:t> und </a:t>
            </a:r>
            <a:r>
              <a:rPr lang="en-US" sz="1400" dirty="0" err="1"/>
              <a:t>Bestellungskosten</a:t>
            </a:r>
            <a:r>
              <a:rPr lang="en-US" sz="1400" dirty="0"/>
              <a:t> </a:t>
            </a:r>
            <a:r>
              <a:rPr lang="en-US" sz="1400" dirty="0" err="1"/>
              <a:t>zusammen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Eine </a:t>
            </a:r>
            <a:r>
              <a:rPr lang="en-US" sz="1400" dirty="0" err="1"/>
              <a:t>Reservierung</a:t>
            </a:r>
            <a:r>
              <a:rPr lang="en-US" sz="1400" dirty="0"/>
              <a:t> gilt </a:t>
            </a:r>
            <a:r>
              <a:rPr lang="en-US" sz="1400" dirty="0" err="1"/>
              <a:t>als</a:t>
            </a:r>
            <a:r>
              <a:rPr lang="en-US" sz="1400" dirty="0"/>
              <a:t> </a:t>
            </a:r>
            <a:r>
              <a:rPr lang="en-US" sz="1400" dirty="0" err="1"/>
              <a:t>bezahlt</a:t>
            </a:r>
            <a:r>
              <a:rPr lang="en-US" sz="1400" dirty="0"/>
              <a:t> </a:t>
            </a:r>
            <a:r>
              <a:rPr lang="en-US" sz="1400" dirty="0" err="1"/>
              <a:t>wenn</a:t>
            </a:r>
            <a:r>
              <a:rPr lang="en-US" sz="1400" dirty="0"/>
              <a:t> die </a:t>
            </a:r>
            <a:r>
              <a:rPr lang="en-US" sz="1400" dirty="0" err="1"/>
              <a:t>Summe</a:t>
            </a:r>
            <a:r>
              <a:rPr lang="en-US" sz="1400" dirty="0"/>
              <a:t> der </a:t>
            </a:r>
            <a:r>
              <a:rPr lang="en-US" sz="1400" b="1" dirty="0" err="1">
                <a:solidFill>
                  <a:srgbClr val="FF0000"/>
                </a:solidFill>
              </a:rPr>
              <a:t>Zahlungen</a:t>
            </a:r>
            <a:r>
              <a:rPr lang="en-US" sz="1400" dirty="0"/>
              <a:t> der </a:t>
            </a:r>
            <a:r>
              <a:rPr lang="en-US" sz="1400" dirty="0" err="1"/>
              <a:t>Summe</a:t>
            </a:r>
            <a:r>
              <a:rPr lang="en-US" sz="1400" dirty="0"/>
              <a:t> der </a:t>
            </a:r>
            <a:r>
              <a:rPr lang="en-US" sz="1400" dirty="0" err="1"/>
              <a:t>Kosten</a:t>
            </a:r>
            <a:r>
              <a:rPr lang="en-US" sz="1400" dirty="0"/>
              <a:t> </a:t>
            </a:r>
            <a:r>
              <a:rPr lang="en-US" sz="1400" dirty="0" err="1"/>
              <a:t>entspricht</a:t>
            </a:r>
            <a:r>
              <a:rPr lang="en-US" sz="1400" dirty="0"/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Mehrere</a:t>
            </a:r>
            <a:r>
              <a:rPr lang="en-US" sz="1400" dirty="0"/>
              <a:t> </a:t>
            </a:r>
            <a:r>
              <a:rPr lang="en-US" sz="1400" dirty="0" err="1"/>
              <a:t>Zahlungen</a:t>
            </a:r>
            <a:r>
              <a:rPr lang="en-US" sz="1400" dirty="0"/>
              <a:t> (</a:t>
            </a:r>
            <a:r>
              <a:rPr lang="en-US" sz="1400" b="1" dirty="0" err="1">
                <a:solidFill>
                  <a:srgbClr val="FF0000"/>
                </a:solidFill>
              </a:rPr>
              <a:t>Reservierung_Zahlung</a:t>
            </a:r>
            <a:r>
              <a:rPr lang="en-US" sz="1400" dirty="0"/>
              <a:t>) </a:t>
            </a:r>
            <a:r>
              <a:rPr lang="en-US" sz="1400" dirty="0" err="1"/>
              <a:t>sind</a:t>
            </a:r>
            <a:r>
              <a:rPr lang="en-US" sz="1400" dirty="0"/>
              <a:t> </a:t>
            </a:r>
            <a:r>
              <a:rPr lang="en-US" sz="1400" dirty="0" err="1"/>
              <a:t>möglich</a:t>
            </a:r>
            <a:r>
              <a:rPr lang="en-US" sz="1400" dirty="0"/>
              <a:t> (</a:t>
            </a:r>
            <a:r>
              <a:rPr lang="en-US" sz="1400" dirty="0" err="1"/>
              <a:t>z.B.</a:t>
            </a:r>
            <a:r>
              <a:rPr lang="en-US" sz="1400" dirty="0"/>
              <a:t> </a:t>
            </a:r>
            <a:r>
              <a:rPr lang="en-US" sz="1400" dirty="0" err="1"/>
              <a:t>Anzahlung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Buchung</a:t>
            </a:r>
            <a:r>
              <a:rPr lang="en-US" sz="1400" dirty="0"/>
              <a:t>, </a:t>
            </a:r>
            <a:r>
              <a:rPr lang="en-US" sz="1400" dirty="0" err="1"/>
              <a:t>Bestellungen</a:t>
            </a:r>
            <a:r>
              <a:rPr lang="en-US" sz="1400" dirty="0"/>
              <a:t> </a:t>
            </a:r>
            <a:r>
              <a:rPr lang="en-US" sz="1400" dirty="0" err="1"/>
              <a:t>können</a:t>
            </a:r>
            <a:r>
              <a:rPr lang="en-US" sz="1400" dirty="0"/>
              <a:t> </a:t>
            </a:r>
            <a:r>
              <a:rPr lang="en-US" sz="1400" dirty="0" err="1"/>
              <a:t>sofort</a:t>
            </a:r>
            <a:r>
              <a:rPr lang="en-US" sz="1400" dirty="0"/>
              <a:t> </a:t>
            </a:r>
            <a:r>
              <a:rPr lang="en-US" sz="1400" dirty="0" err="1"/>
              <a:t>bezahlt</a:t>
            </a:r>
            <a:r>
              <a:rPr lang="en-US" sz="1400" dirty="0"/>
              <a:t> warden)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Eine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als</a:t>
            </a:r>
            <a:r>
              <a:rPr lang="en-US" sz="1400" dirty="0"/>
              <a:t> </a:t>
            </a:r>
            <a:r>
              <a:rPr lang="en-US" sz="1400" dirty="0" err="1"/>
              <a:t>zukünfig</a:t>
            </a:r>
            <a:r>
              <a:rPr lang="en-US" sz="1400" dirty="0"/>
              <a:t>, </a:t>
            </a:r>
            <a:r>
              <a:rPr lang="en-US" sz="1400" dirty="0" err="1"/>
              <a:t>aktuell</a:t>
            </a:r>
            <a:r>
              <a:rPr lang="en-US" sz="1400" dirty="0"/>
              <a:t> </a:t>
            </a:r>
            <a:r>
              <a:rPr lang="en-US" sz="1400" dirty="0" err="1"/>
              <a:t>oder</a:t>
            </a:r>
            <a:r>
              <a:rPr lang="en-US" sz="1400" dirty="0"/>
              <a:t> </a:t>
            </a:r>
            <a:r>
              <a:rPr lang="en-US" sz="1400" dirty="0" err="1"/>
              <a:t>abgeschlossen</a:t>
            </a:r>
            <a:r>
              <a:rPr lang="en-US" sz="1400" dirty="0"/>
              <a:t> </a:t>
            </a:r>
            <a:r>
              <a:rPr lang="en-US" sz="1400" dirty="0" err="1"/>
              <a:t>gelten</a:t>
            </a:r>
            <a:r>
              <a:rPr lang="en-US" sz="1400" dirty="0"/>
              <a:t>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Eine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als</a:t>
            </a:r>
            <a:r>
              <a:rPr lang="en-US" sz="1400" dirty="0"/>
              <a:t> </a:t>
            </a:r>
            <a:r>
              <a:rPr lang="en-US" sz="1400" dirty="0" err="1"/>
              <a:t>bezahlt</a:t>
            </a:r>
            <a:r>
              <a:rPr lang="en-US" sz="1400" dirty="0"/>
              <a:t> </a:t>
            </a:r>
            <a:r>
              <a:rPr lang="en-US" sz="1400" dirty="0" err="1"/>
              <a:t>oder</a:t>
            </a:r>
            <a:r>
              <a:rPr lang="en-US" sz="1400" dirty="0"/>
              <a:t> </a:t>
            </a:r>
            <a:r>
              <a:rPr lang="en-US" sz="1400" dirty="0" err="1"/>
              <a:t>Zahlung</a:t>
            </a:r>
            <a:r>
              <a:rPr lang="en-US" sz="1400" dirty="0"/>
              <a:t> </a:t>
            </a:r>
            <a:r>
              <a:rPr lang="en-US" sz="1400" dirty="0" err="1"/>
              <a:t>offen</a:t>
            </a:r>
            <a:r>
              <a:rPr lang="en-US" sz="1400" dirty="0"/>
              <a:t> </a:t>
            </a:r>
            <a:r>
              <a:rPr lang="en-US" sz="1400" dirty="0" err="1"/>
              <a:t>gelten</a:t>
            </a:r>
            <a:endParaRPr lang="en-US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 err="1"/>
              <a:t>Jeder</a:t>
            </a:r>
            <a:r>
              <a:rPr lang="en-US" sz="1400" dirty="0"/>
              <a:t> </a:t>
            </a:r>
            <a:r>
              <a:rPr lang="en-US" sz="1400" dirty="0" err="1"/>
              <a:t>Reservierung</a:t>
            </a:r>
            <a:r>
              <a:rPr lang="en-US" sz="1400" dirty="0"/>
              <a:t> </a:t>
            </a:r>
            <a:r>
              <a:rPr lang="en-US" sz="1400" dirty="0" err="1"/>
              <a:t>sind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Mitarbeitende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 err="1"/>
              <a:t>zugeorndet</a:t>
            </a:r>
            <a:r>
              <a:rPr lang="en-US" sz="1400" dirty="0"/>
              <a:t>, </a:t>
            </a:r>
            <a:r>
              <a:rPr lang="en-US" sz="1400" dirty="0" err="1"/>
              <a:t>diese</a:t>
            </a:r>
            <a:r>
              <a:rPr lang="en-US" sz="1400" dirty="0"/>
              <a:t> </a:t>
            </a:r>
            <a:r>
              <a:rPr lang="en-US" sz="1400" dirty="0" err="1"/>
              <a:t>haben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Mitarbeiterstatus</a:t>
            </a:r>
            <a:endParaRPr lang="en-US" sz="1400" b="1" dirty="0">
              <a:solidFill>
                <a:srgbClr val="0070C0"/>
              </a:solidFill>
            </a:endParaRPr>
          </a:p>
          <a:p>
            <a:endParaRPr lang="en-US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05C5FCA-386B-2442-0D0F-7CB882A94668}"/>
              </a:ext>
            </a:extLst>
          </p:cNvPr>
          <p:cNvSpPr txBox="1"/>
          <p:nvPr/>
        </p:nvSpPr>
        <p:spPr>
          <a:xfrm>
            <a:off x="8389399" y="292959"/>
            <a:ext cx="3443796" cy="1177647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de-DE" sz="1100" dirty="0"/>
              <a:t>Teilnehmende:</a:t>
            </a:r>
          </a:p>
          <a:p>
            <a:r>
              <a:rPr lang="de-DE" sz="1100" dirty="0"/>
              <a:t>Ngoc Phuong Thao Nguyen</a:t>
            </a:r>
          </a:p>
          <a:p>
            <a:r>
              <a:rPr lang="de-DE" sz="1100" dirty="0"/>
              <a:t>Sven Panis</a:t>
            </a:r>
          </a:p>
          <a:p>
            <a:r>
              <a:rPr lang="de-DE" sz="1100" dirty="0"/>
              <a:t>Olga </a:t>
            </a:r>
            <a:r>
              <a:rPr lang="de-DE" sz="1100" dirty="0" err="1"/>
              <a:t>Subach</a:t>
            </a:r>
            <a:endParaRPr lang="de-DE" sz="1100" dirty="0"/>
          </a:p>
          <a:p>
            <a:r>
              <a:rPr lang="de-DE" sz="1100" dirty="0"/>
              <a:t>Alexander Kramer</a:t>
            </a:r>
          </a:p>
          <a:p>
            <a:r>
              <a:rPr lang="de-DE" sz="1100" dirty="0"/>
              <a:t>Kathrin Regel</a:t>
            </a:r>
          </a:p>
          <a:p>
            <a:r>
              <a:rPr lang="de-DE" sz="1100" dirty="0"/>
              <a:t>Dozent:</a:t>
            </a:r>
            <a:br>
              <a:rPr lang="de-DE" sz="1100" dirty="0"/>
            </a:br>
            <a:r>
              <a:rPr lang="de-DE" sz="1100" dirty="0"/>
              <a:t>Lev </a:t>
            </a:r>
            <a:r>
              <a:rPr lang="de-DE" sz="1100" dirty="0" err="1"/>
              <a:t>Brodski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06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, Plan enthält.&#10;&#10;Automatisch generierte Beschreibung">
            <a:extLst>
              <a:ext uri="{FF2B5EF4-FFF2-40B4-BE49-F238E27FC236}">
                <a16:creationId xmlns:a16="http://schemas.microsoft.com/office/drawing/2014/main" id="{0AD5AA25-793C-E716-0893-CAE51CF1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63" y="0"/>
            <a:ext cx="9796073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2EF221B-B6F1-BEBE-3E6E-7D0EC6ABC52B}"/>
              </a:ext>
            </a:extLst>
          </p:cNvPr>
          <p:cNvSpPr/>
          <p:nvPr/>
        </p:nvSpPr>
        <p:spPr>
          <a:xfrm>
            <a:off x="7279320" y="3939154"/>
            <a:ext cx="1526583" cy="2819398"/>
          </a:xfrm>
          <a:prstGeom prst="rect">
            <a:avLst/>
          </a:prstGeom>
          <a:gradFill>
            <a:gsLst>
              <a:gs pos="0">
                <a:srgbClr val="FF0000">
                  <a:alpha val="10000"/>
                </a:srgbClr>
              </a:gs>
              <a:gs pos="100000">
                <a:schemeClr val="accent1">
                  <a:alpha val="10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rgbClr val="FF0000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EC416B5-D447-D590-06DD-F6CD1774129C}"/>
              </a:ext>
            </a:extLst>
          </p:cNvPr>
          <p:cNvSpPr/>
          <p:nvPr/>
        </p:nvSpPr>
        <p:spPr>
          <a:xfrm>
            <a:off x="1722570" y="2657960"/>
            <a:ext cx="1697065" cy="14025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0F37AE-E0AA-63CD-9A21-1CCF771BB933}"/>
              </a:ext>
            </a:extLst>
          </p:cNvPr>
          <p:cNvSpPr/>
          <p:nvPr/>
        </p:nvSpPr>
        <p:spPr>
          <a:xfrm>
            <a:off x="3597865" y="3957236"/>
            <a:ext cx="1464591" cy="1288941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B344A7-1F0B-9895-4EC2-BA00527D05F7}"/>
              </a:ext>
            </a:extLst>
          </p:cNvPr>
          <p:cNvSpPr/>
          <p:nvPr/>
        </p:nvSpPr>
        <p:spPr>
          <a:xfrm>
            <a:off x="3559117" y="5487693"/>
            <a:ext cx="1526583" cy="1288941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12C57A2-2B70-D030-BD48-9FA0CE39A7E7}"/>
              </a:ext>
            </a:extLst>
          </p:cNvPr>
          <p:cNvSpPr/>
          <p:nvPr/>
        </p:nvSpPr>
        <p:spPr>
          <a:xfrm>
            <a:off x="7281296" y="145944"/>
            <a:ext cx="1526583" cy="2512016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32BF44-F38F-F99B-8A2B-1BC4B2826FEC}"/>
              </a:ext>
            </a:extLst>
          </p:cNvPr>
          <p:cNvSpPr/>
          <p:nvPr/>
        </p:nvSpPr>
        <p:spPr>
          <a:xfrm>
            <a:off x="5488658" y="130446"/>
            <a:ext cx="1526583" cy="1039676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4B6A6A-DEA8-7A34-B06D-6DAABD298CB4}"/>
              </a:ext>
            </a:extLst>
          </p:cNvPr>
          <p:cNvSpPr/>
          <p:nvPr/>
        </p:nvSpPr>
        <p:spPr>
          <a:xfrm>
            <a:off x="1694032" y="1170122"/>
            <a:ext cx="1697065" cy="1402596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D0531F-4603-60B1-BB34-478EDFB53613}"/>
              </a:ext>
            </a:extLst>
          </p:cNvPr>
          <p:cNvSpPr/>
          <p:nvPr/>
        </p:nvSpPr>
        <p:spPr>
          <a:xfrm>
            <a:off x="3481627" y="1277320"/>
            <a:ext cx="1697065" cy="1402596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AB9A33F-03AC-205A-EF44-C80B1687C554}"/>
              </a:ext>
            </a:extLst>
          </p:cNvPr>
          <p:cNvSpPr/>
          <p:nvPr/>
        </p:nvSpPr>
        <p:spPr>
          <a:xfrm>
            <a:off x="5381461" y="1401952"/>
            <a:ext cx="1697065" cy="2537202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0992F6-EFC3-3298-2338-F872F2BEC605}"/>
              </a:ext>
            </a:extLst>
          </p:cNvPr>
          <p:cNvSpPr/>
          <p:nvPr/>
        </p:nvSpPr>
        <p:spPr>
          <a:xfrm>
            <a:off x="5331234" y="5663952"/>
            <a:ext cx="1697065" cy="878891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1539D27-F793-7D29-C5B6-B73199CACEE5}"/>
              </a:ext>
            </a:extLst>
          </p:cNvPr>
          <p:cNvSpPr/>
          <p:nvPr/>
        </p:nvSpPr>
        <p:spPr>
          <a:xfrm>
            <a:off x="7287209" y="2730933"/>
            <a:ext cx="1493047" cy="1135248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E1DE0CD-42CA-6DCE-1351-14774CA9065C}"/>
              </a:ext>
            </a:extLst>
          </p:cNvPr>
          <p:cNvSpPr/>
          <p:nvPr/>
        </p:nvSpPr>
        <p:spPr>
          <a:xfrm>
            <a:off x="9060012" y="497148"/>
            <a:ext cx="1468343" cy="2914096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E5771-80A8-8B91-EDA8-9DDCFCCDCE22}"/>
              </a:ext>
            </a:extLst>
          </p:cNvPr>
          <p:cNvSpPr/>
          <p:nvPr/>
        </p:nvSpPr>
        <p:spPr>
          <a:xfrm>
            <a:off x="9006698" y="3666227"/>
            <a:ext cx="1584362" cy="2876616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7D721F8-968F-C7A9-228D-A82A46F65139}"/>
              </a:ext>
            </a:extLst>
          </p:cNvPr>
          <p:cNvSpPr/>
          <p:nvPr/>
        </p:nvSpPr>
        <p:spPr>
          <a:xfrm>
            <a:off x="463792" y="5687878"/>
            <a:ext cx="1468343" cy="413349"/>
          </a:xfrm>
          <a:prstGeom prst="rect">
            <a:avLst/>
          </a:prstGeom>
          <a:solidFill>
            <a:srgbClr val="FF0000">
              <a:alpha val="10000"/>
            </a:srgb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Dynamisch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DA0046-99D4-DB86-F1F4-D77640C1A602}"/>
              </a:ext>
            </a:extLst>
          </p:cNvPr>
          <p:cNvSpPr/>
          <p:nvPr/>
        </p:nvSpPr>
        <p:spPr>
          <a:xfrm>
            <a:off x="463792" y="6192218"/>
            <a:ext cx="1468342" cy="413349"/>
          </a:xfrm>
          <a:prstGeom prst="rect">
            <a:avLst/>
          </a:prstGeom>
          <a:solidFill>
            <a:schemeClr val="accent1">
              <a:alpha val="1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Statisch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7ED548-42F8-2B23-E5B2-93F606206E01}"/>
              </a:ext>
            </a:extLst>
          </p:cNvPr>
          <p:cNvSpPr txBox="1"/>
          <p:nvPr/>
        </p:nvSpPr>
        <p:spPr>
          <a:xfrm>
            <a:off x="5502567" y="46168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M:N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691734-1A00-5E9B-BE61-6486D07CAEB9}"/>
              </a:ext>
            </a:extLst>
          </p:cNvPr>
          <p:cNvSpPr txBox="1"/>
          <p:nvPr/>
        </p:nvSpPr>
        <p:spPr>
          <a:xfrm>
            <a:off x="3122919" y="66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M:N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, Plan enthält.&#10;&#10;Automatisch generierte Beschreibung">
            <a:extLst>
              <a:ext uri="{FF2B5EF4-FFF2-40B4-BE49-F238E27FC236}">
                <a16:creationId xmlns:a16="http://schemas.microsoft.com/office/drawing/2014/main" id="{0AD5AA25-793C-E716-0893-CAE51CF1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63" y="0"/>
            <a:ext cx="9796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67524F-0DE6-A15C-1929-F4FD9882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794"/>
            <a:ext cx="12192000" cy="55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1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A82B-E546-25A1-E9BA-E961D78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27"/>
            <a:ext cx="10515600" cy="331930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Implementation Business Logik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92C5E9-CD53-A707-C738-8527D70C09E0}"/>
              </a:ext>
            </a:extLst>
          </p:cNvPr>
          <p:cNvSpPr txBox="1"/>
          <p:nvPr/>
        </p:nvSpPr>
        <p:spPr>
          <a:xfrm>
            <a:off x="151821" y="445157"/>
            <a:ext cx="12172526" cy="6412843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de-DE" sz="1200" b="1" dirty="0"/>
              <a:t>Benötigte Views:</a:t>
            </a:r>
          </a:p>
          <a:p>
            <a:r>
              <a:rPr lang="de-DE" sz="1200" i="1" dirty="0" err="1">
                <a:solidFill>
                  <a:srgbClr val="FF0000"/>
                </a:solidFill>
              </a:rPr>
              <a:t>ab_reservierungen_zimmer</a:t>
            </a:r>
            <a:r>
              <a:rPr lang="de-DE" sz="1200" i="1" dirty="0">
                <a:solidFill>
                  <a:srgbClr val="FF0000"/>
                </a:solidFill>
              </a:rPr>
              <a:t>: </a:t>
            </a:r>
            <a:r>
              <a:rPr lang="de-DE" sz="1200" i="1" dirty="0"/>
              <a:t>(Sven)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sz="1200" i="1" dirty="0"/>
          </a:p>
          <a:p>
            <a:r>
              <a:rPr lang="de-DE" sz="1200" dirty="0"/>
              <a:t>Vorname, Nachname, </a:t>
            </a:r>
            <a:r>
              <a:rPr lang="de-DE" sz="1200" dirty="0" err="1"/>
              <a:t>check_in</a:t>
            </a:r>
            <a:r>
              <a:rPr lang="de-DE" sz="1200" dirty="0"/>
              <a:t>, </a:t>
            </a:r>
            <a:r>
              <a:rPr lang="de-DE" sz="1200" dirty="0" err="1"/>
              <a:t>check_out</a:t>
            </a:r>
            <a:r>
              <a:rPr lang="de-DE" sz="1200" dirty="0"/>
              <a:t>, </a:t>
            </a:r>
            <a:r>
              <a:rPr lang="de-DE" sz="1200" dirty="0" err="1"/>
              <a:t>TypName</a:t>
            </a:r>
            <a:r>
              <a:rPr lang="de-DE" sz="1200" dirty="0"/>
              <a:t>, </a:t>
            </a:r>
            <a:r>
              <a:rPr lang="de-DE" sz="1200" dirty="0" err="1"/>
              <a:t>ZimmerNr</a:t>
            </a:r>
            <a:r>
              <a:rPr lang="de-DE" sz="1200" dirty="0"/>
              <a:t>, </a:t>
            </a:r>
            <a:r>
              <a:rPr lang="de-DE" sz="1200" dirty="0" err="1"/>
              <a:t>ReservierungsNR</a:t>
            </a:r>
            <a:r>
              <a:rPr lang="de-DE" sz="1200" dirty="0"/>
              <a:t>/ID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Tabellenwertfunktion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de-DE" sz="1200" i="1" dirty="0"/>
              <a:t>(Sven)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r>
              <a:rPr lang="en-US" sz="1200" dirty="0">
                <a:solidFill>
                  <a:srgbClr val="7030A0"/>
                </a:solidFill>
              </a:rPr>
              <a:t>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Check_in</a:t>
            </a:r>
            <a:r>
              <a:rPr lang="en-US" sz="1200" dirty="0"/>
              <a:t>, </a:t>
            </a:r>
            <a:r>
              <a:rPr lang="en-US" sz="1200" dirty="0" err="1"/>
              <a:t>Check_out</a:t>
            </a:r>
            <a:r>
              <a:rPr lang="en-US" sz="1200" dirty="0"/>
              <a:t>, </a:t>
            </a:r>
            <a:r>
              <a:rPr lang="en-US" sz="1200" dirty="0" err="1"/>
              <a:t>TypName</a:t>
            </a:r>
            <a:endParaRPr lang="en-US" sz="1200" dirty="0"/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Output: </a:t>
            </a:r>
            <a:r>
              <a:rPr lang="en-US" sz="1200" dirty="0" err="1"/>
              <a:t>Tabelle</a:t>
            </a:r>
            <a:r>
              <a:rPr lang="en-US" sz="1200" dirty="0"/>
              <a:t> </a:t>
            </a:r>
            <a:r>
              <a:rPr lang="en-US" sz="1200" dirty="0" err="1"/>
              <a:t>mit</a:t>
            </a:r>
            <a:r>
              <a:rPr lang="en-US" sz="1200" dirty="0"/>
              <a:t>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freien</a:t>
            </a:r>
            <a:r>
              <a:rPr lang="en-US" sz="1200" dirty="0"/>
              <a:t> Zimmern von </a:t>
            </a:r>
            <a:r>
              <a:rPr lang="en-US" sz="1200" dirty="0" err="1"/>
              <a:t>TypName</a:t>
            </a:r>
            <a:endParaRPr lang="de-DE" sz="1200" dirty="0"/>
          </a:p>
          <a:p>
            <a:r>
              <a:rPr lang="de-DE" sz="1200" i="1" dirty="0" err="1">
                <a:solidFill>
                  <a:srgbClr val="FF0000"/>
                </a:solidFill>
              </a:rPr>
              <a:t>ab_zahlungen</a:t>
            </a:r>
            <a:r>
              <a:rPr lang="de-DE" sz="1200" i="1" dirty="0">
                <a:solidFill>
                  <a:srgbClr val="FF0000"/>
                </a:solidFill>
              </a:rPr>
              <a:t> _</a:t>
            </a:r>
            <a:r>
              <a:rPr lang="de-DE" sz="1200" i="1" dirty="0" err="1">
                <a:solidFill>
                  <a:srgbClr val="FF0000"/>
                </a:solidFill>
              </a:rPr>
              <a:t>reservierung</a:t>
            </a:r>
            <a:r>
              <a:rPr lang="de-DE" sz="1200" i="1" dirty="0">
                <a:solidFill>
                  <a:srgbClr val="FF0000"/>
                </a:solidFill>
              </a:rPr>
              <a:t> </a:t>
            </a:r>
            <a:r>
              <a:rPr lang="de-DE" sz="1200" i="1" dirty="0"/>
              <a:t>(Kathrin/Olga)</a:t>
            </a:r>
          </a:p>
          <a:p>
            <a:r>
              <a:rPr lang="de-DE" sz="1200" dirty="0"/>
              <a:t>Vorname, Nachname, Datum(Zahlung), </a:t>
            </a:r>
            <a:r>
              <a:rPr lang="de-DE" sz="1200" dirty="0" err="1"/>
              <a:t>ReservierungsID</a:t>
            </a:r>
            <a:r>
              <a:rPr lang="de-DE" sz="1200" dirty="0"/>
              <a:t>/</a:t>
            </a:r>
            <a:r>
              <a:rPr lang="de-DE" sz="1200" dirty="0" err="1"/>
              <a:t>Nr</a:t>
            </a:r>
            <a:r>
              <a:rPr lang="de-DE" sz="1200" dirty="0"/>
              <a:t>, Betrag, Kommentar</a:t>
            </a:r>
          </a:p>
          <a:p>
            <a:r>
              <a:rPr lang="de-DE" sz="1200" dirty="0"/>
              <a:t>INNER JOIN</a:t>
            </a:r>
          </a:p>
          <a:p>
            <a:r>
              <a:rPr lang="de-DE" sz="1200" i="1" dirty="0" err="1">
                <a:solidFill>
                  <a:srgbClr val="FF0000"/>
                </a:solidFill>
              </a:rPr>
              <a:t>ab_kosten_reservierung</a:t>
            </a:r>
            <a:r>
              <a:rPr lang="de-DE" sz="1200" i="1" dirty="0">
                <a:solidFill>
                  <a:srgbClr val="FF0000"/>
                </a:solidFill>
              </a:rPr>
              <a:t> </a:t>
            </a:r>
            <a:r>
              <a:rPr lang="de-DE" sz="1200" i="1" dirty="0"/>
              <a:t>(Thao)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endParaRPr lang="de-DE" sz="1200" i="1" dirty="0">
              <a:solidFill>
                <a:srgbClr val="FF0000"/>
              </a:solidFill>
            </a:endParaRPr>
          </a:p>
          <a:p>
            <a:r>
              <a:rPr lang="de-DE" sz="1200" dirty="0"/>
              <a:t>Vorname, Nachname, Datum(Zahlung), </a:t>
            </a:r>
            <a:r>
              <a:rPr lang="de-DE" sz="1200" dirty="0" err="1"/>
              <a:t>ReservierungsID</a:t>
            </a:r>
            <a:r>
              <a:rPr lang="de-DE" sz="1200" dirty="0"/>
              <a:t>/</a:t>
            </a:r>
            <a:r>
              <a:rPr lang="de-DE" sz="1200" dirty="0" err="1"/>
              <a:t>Nr</a:t>
            </a:r>
            <a:r>
              <a:rPr lang="de-DE" sz="1200" dirty="0"/>
              <a:t>, Kosten, Kommentar</a:t>
            </a:r>
          </a:p>
          <a:p>
            <a:r>
              <a:rPr lang="de-DE" sz="1200" dirty="0"/>
              <a:t>INNER JOIN</a:t>
            </a:r>
          </a:p>
          <a:p>
            <a:r>
              <a:rPr lang="de-DE" sz="1200" i="1" dirty="0" err="1">
                <a:solidFill>
                  <a:srgbClr val="FF0000"/>
                </a:solidFill>
              </a:rPr>
              <a:t>ab_kunden_reservierungen</a:t>
            </a:r>
            <a:r>
              <a:rPr lang="de-DE" sz="1200" i="1" dirty="0">
                <a:solidFill>
                  <a:srgbClr val="FF0000"/>
                </a:solidFill>
              </a:rPr>
              <a:t> </a:t>
            </a:r>
            <a:r>
              <a:rPr lang="de-DE" sz="1200" i="1" dirty="0"/>
              <a:t>(Thao)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sz="1200" i="1" dirty="0"/>
          </a:p>
          <a:p>
            <a:r>
              <a:rPr lang="de-DE" sz="1200" dirty="0"/>
              <a:t>Vorname, Nachname, </a:t>
            </a:r>
            <a:r>
              <a:rPr lang="de-DE" sz="1200" dirty="0" err="1"/>
              <a:t>check_in</a:t>
            </a:r>
            <a:r>
              <a:rPr lang="de-DE" sz="1200" dirty="0"/>
              <a:t>, </a:t>
            </a:r>
            <a:r>
              <a:rPr lang="de-DE" sz="1200" dirty="0" err="1"/>
              <a:t>check_out</a:t>
            </a:r>
            <a:r>
              <a:rPr lang="de-DE" sz="1200" dirty="0"/>
              <a:t>, </a:t>
            </a:r>
            <a:r>
              <a:rPr lang="de-DE" sz="1200" dirty="0" err="1"/>
              <a:t>TypName</a:t>
            </a:r>
            <a:r>
              <a:rPr lang="de-DE" sz="1200" dirty="0"/>
              <a:t>, Anzahl Zimmer, Status, </a:t>
            </a:r>
            <a:r>
              <a:rPr lang="de-DE" sz="1200" dirty="0" err="1"/>
              <a:t>Ma_Name</a:t>
            </a:r>
            <a:r>
              <a:rPr lang="de-DE" sz="1200" dirty="0"/>
              <a:t>, Datum, PLZ, </a:t>
            </a:r>
            <a:r>
              <a:rPr lang="de-DE" sz="1200" dirty="0" err="1"/>
              <a:t>Strasse</a:t>
            </a:r>
            <a:r>
              <a:rPr lang="de-DE" sz="1200" dirty="0"/>
              <a:t>, </a:t>
            </a:r>
            <a:r>
              <a:rPr lang="de-DE" sz="1200" dirty="0" err="1"/>
              <a:t>Hausnr</a:t>
            </a:r>
            <a:r>
              <a:rPr lang="de-DE" sz="1200" dirty="0"/>
              <a:t>, ...</a:t>
            </a:r>
          </a:p>
          <a:p>
            <a:r>
              <a:rPr lang="de-DE" sz="1200" dirty="0"/>
              <a:t>INNER JOIN</a:t>
            </a:r>
            <a:endParaRPr lang="de-DE" sz="1200" i="1" dirty="0">
              <a:solidFill>
                <a:srgbClr val="FF0000"/>
              </a:solidFill>
            </a:endParaRPr>
          </a:p>
          <a:p>
            <a:r>
              <a:rPr lang="de-DE" sz="1200" i="1" dirty="0" err="1">
                <a:solidFill>
                  <a:srgbClr val="FF0000"/>
                </a:solidFill>
              </a:rPr>
              <a:t>ab_bilanz_kunde</a:t>
            </a:r>
            <a:r>
              <a:rPr lang="de-DE" sz="1200" i="1" dirty="0">
                <a:solidFill>
                  <a:srgbClr val="FF0000"/>
                </a:solidFill>
              </a:rPr>
              <a:t>? </a:t>
            </a:r>
            <a:r>
              <a:rPr lang="de-DE" sz="1200" i="1" dirty="0"/>
              <a:t>(Alex)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sz="1200" i="1" dirty="0"/>
          </a:p>
          <a:p>
            <a:r>
              <a:rPr lang="de-DE" sz="1200" dirty="0"/>
              <a:t>Vorname, </a:t>
            </a:r>
            <a:r>
              <a:rPr lang="de-DE" sz="1200" dirty="0" err="1"/>
              <a:t>Nachname,ReservierungsNr</a:t>
            </a:r>
            <a:r>
              <a:rPr lang="de-DE" sz="1200" dirty="0"/>
              <a:t>, Saldo(Zahlung-Kosten) INNER JOIN</a:t>
            </a:r>
          </a:p>
          <a:p>
            <a:r>
              <a:rPr lang="de-DE" sz="1200" dirty="0"/>
              <a:t>GROUP BY, SUM, optional HAVING (alle Kunden mit offenen Beträgen)</a:t>
            </a:r>
          </a:p>
          <a:p>
            <a:r>
              <a:rPr lang="de-DE" sz="1200" i="1" dirty="0" err="1">
                <a:solidFill>
                  <a:srgbClr val="FF0000"/>
                </a:solidFill>
              </a:rPr>
              <a:t>ab_Stammkunden</a:t>
            </a:r>
            <a:r>
              <a:rPr lang="de-DE" sz="1200" i="1" dirty="0">
                <a:solidFill>
                  <a:srgbClr val="FF0000"/>
                </a:solidFill>
              </a:rPr>
              <a:t> </a:t>
            </a:r>
            <a:r>
              <a:rPr lang="de-DE" sz="1200" i="1" dirty="0"/>
              <a:t>(Olga)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sz="1200" dirty="0"/>
          </a:p>
          <a:p>
            <a:r>
              <a:rPr lang="de-DE" sz="1200" dirty="0"/>
              <a:t>Vorname, Nachname, Anzahl Reservierungen, Beliebtester </a:t>
            </a:r>
            <a:r>
              <a:rPr lang="de-DE" sz="1200" dirty="0" err="1"/>
              <a:t>ZimmerTyp</a:t>
            </a:r>
            <a:r>
              <a:rPr lang="de-DE" sz="1200" dirty="0"/>
              <a:t> ...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200" dirty="0"/>
              <a:t>GGF. in Frontend oder manueller Eintrag in </a:t>
            </a:r>
            <a:r>
              <a:rPr lang="de-DE" sz="1200" dirty="0" err="1"/>
              <a:t>tb_Reservierung</a:t>
            </a:r>
            <a:endParaRPr lang="de-DE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</a:rPr>
              <a:t>Prozedur</a:t>
            </a:r>
            <a:r>
              <a:rPr lang="en-US" sz="1200" dirty="0"/>
              <a:t>? (</a:t>
            </a:r>
            <a:r>
              <a:rPr lang="en-US" sz="1200" dirty="0" err="1"/>
              <a:t>mit</a:t>
            </a:r>
            <a:r>
              <a:rPr lang="en-US" sz="1200" dirty="0"/>
              <a:t> OUTPUT)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KundenID</a:t>
            </a:r>
            <a:r>
              <a:rPr lang="en-US" sz="1200" dirty="0"/>
              <a:t>, </a:t>
            </a:r>
            <a:r>
              <a:rPr lang="en-US" sz="1200" dirty="0" err="1"/>
              <a:t>Check_in</a:t>
            </a:r>
            <a:r>
              <a:rPr lang="en-US" sz="1200" dirty="0"/>
              <a:t>, </a:t>
            </a:r>
            <a:r>
              <a:rPr lang="en-US" sz="1200" dirty="0" err="1"/>
              <a:t>Check_out</a:t>
            </a:r>
            <a:r>
              <a:rPr lang="en-US" sz="1200" dirty="0"/>
              <a:t>, </a:t>
            </a:r>
            <a:r>
              <a:rPr lang="en-US" sz="1200" dirty="0" err="1"/>
              <a:t>ZimmerTyp</a:t>
            </a:r>
            <a:r>
              <a:rPr lang="en-US" sz="1200" dirty="0"/>
              <a:t>, </a:t>
            </a:r>
            <a:r>
              <a:rPr lang="en-US" sz="1200" dirty="0" err="1"/>
              <a:t>Anzahl</a:t>
            </a:r>
            <a:r>
              <a:rPr lang="en-US" sz="1200" dirty="0"/>
              <a:t> Zimmer, </a:t>
            </a:r>
            <a:r>
              <a:rPr lang="en-US" sz="1200" dirty="0" err="1"/>
              <a:t>Anzahl</a:t>
            </a:r>
            <a:r>
              <a:rPr lang="en-US" sz="1200" dirty="0"/>
              <a:t> </a:t>
            </a:r>
            <a:r>
              <a:rPr lang="en-US" sz="1200" dirty="0" err="1"/>
              <a:t>Personen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i="1" dirty="0"/>
              <a:t>Tb_1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Alle Zimmer </a:t>
            </a:r>
            <a:r>
              <a:rPr lang="en-US" sz="1200" dirty="0" err="1">
                <a:sym typeface="Wingdings" panose="05000000000000000000" pitchFamily="2" charset="2"/>
              </a:rPr>
              <a:t>vom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Zimmertyp</a:t>
            </a:r>
            <a:endParaRPr lang="en-US" sz="12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i="1" dirty="0">
                <a:sym typeface="Wingdings" panose="05000000000000000000" pitchFamily="2" charset="2"/>
              </a:rPr>
              <a:t>Tb_2 </a:t>
            </a:r>
            <a:r>
              <a:rPr lang="en-US" sz="1200" dirty="0">
                <a:sym typeface="Wingdings" panose="05000000000000000000" pitchFamily="2" charset="2"/>
              </a:rPr>
              <a:t> Alle </a:t>
            </a:r>
            <a:r>
              <a:rPr lang="en-US" sz="1200" dirty="0" err="1">
                <a:sym typeface="Wingdings" panose="05000000000000000000" pitchFamily="2" charset="2"/>
              </a:rPr>
              <a:t>Buchungen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ohne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zeitlicher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Überschneidung</a:t>
            </a:r>
            <a:r>
              <a:rPr lang="en-US" sz="1200" dirty="0">
                <a:sym typeface="Wingdings" panose="05000000000000000000" pitchFamily="2" charset="2"/>
              </a:rPr>
              <a:t> (</a:t>
            </a:r>
            <a:r>
              <a:rPr lang="en-US" sz="1200" dirty="0" err="1">
                <a:solidFill>
                  <a:srgbClr val="00B050"/>
                </a:solidFill>
              </a:rPr>
              <a:t>Tabellenwertfunktion</a:t>
            </a:r>
            <a:r>
              <a:rPr lang="en-US" sz="1200" dirty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200" dirty="0"/>
              <a:t>INNER JOIN Tb_1 und Tb_2</a:t>
            </a:r>
            <a:endParaRPr lang="en-US" sz="12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Summary of remaining 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INSERT  </a:t>
            </a:r>
            <a:r>
              <a:rPr lang="en-US" sz="12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tb_Reservierung</a:t>
            </a:r>
            <a:endParaRPr lang="en-US" sz="12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i="1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INSERT  </a:t>
            </a:r>
            <a:r>
              <a:rPr lang="en-US" sz="12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tb_Reservieren_Zimmer</a:t>
            </a:r>
            <a:endParaRPr lang="en-US" sz="1200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endParaRPr lang="en-US" sz="12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Als </a:t>
            </a:r>
            <a:r>
              <a:rPr lang="en-US" sz="1200" dirty="0" err="1"/>
              <a:t>Tabelle</a:t>
            </a:r>
            <a:r>
              <a:rPr lang="en-US" sz="1200" dirty="0"/>
              <a:t> </a:t>
            </a:r>
            <a:r>
              <a:rPr lang="en-US" sz="1200" dirty="0" err="1"/>
              <a:t>implementiert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 </a:t>
            </a:r>
            <a:r>
              <a:rPr lang="en-US" sz="1200" dirty="0" err="1"/>
              <a:t>Tabelle</a:t>
            </a:r>
            <a:r>
              <a:rPr lang="en-US" sz="1200" dirty="0"/>
              <a:t> </a:t>
            </a:r>
            <a:r>
              <a:rPr lang="en-US" sz="1200" dirty="0" err="1"/>
              <a:t>implementiert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Siehe</a:t>
            </a:r>
            <a:r>
              <a:rPr lang="en-US" sz="1200" dirty="0"/>
              <a:t>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 </a:t>
            </a:r>
            <a:r>
              <a:rPr lang="en-US" sz="1200" dirty="0" err="1"/>
              <a:t>Tabelle</a:t>
            </a:r>
            <a:r>
              <a:rPr lang="en-US" sz="1200" dirty="0"/>
              <a:t> </a:t>
            </a:r>
            <a:r>
              <a:rPr lang="en-US" sz="1200" dirty="0" err="1"/>
              <a:t>implementiert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B050"/>
                </a:solidFill>
              </a:rPr>
              <a:t>Skalarwertfunktion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(Alex)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Anzahl</a:t>
            </a:r>
            <a:r>
              <a:rPr lang="en-US" sz="1200" dirty="0"/>
              <a:t> </a:t>
            </a:r>
            <a:r>
              <a:rPr lang="en-US" sz="1200" dirty="0" err="1"/>
              <a:t>Personen</a:t>
            </a:r>
            <a:r>
              <a:rPr lang="en-US" sz="1200" dirty="0"/>
              <a:t>, </a:t>
            </a:r>
            <a:r>
              <a:rPr lang="en-US" sz="1200" dirty="0" err="1"/>
              <a:t>Anzahl</a:t>
            </a:r>
            <a:r>
              <a:rPr lang="en-US" sz="1200" dirty="0"/>
              <a:t> Zimmer, </a:t>
            </a:r>
            <a:r>
              <a:rPr lang="en-US" sz="1200" dirty="0" err="1"/>
              <a:t>Zimmertyp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Output: Bit (</a:t>
            </a:r>
            <a:r>
              <a:rPr lang="en-US" sz="1200" dirty="0" err="1"/>
              <a:t>genug</a:t>
            </a:r>
            <a:r>
              <a:rPr lang="en-US" sz="1200" dirty="0"/>
              <a:t>, </a:t>
            </a:r>
            <a:r>
              <a:rPr lang="en-US" sz="1200" dirty="0" err="1"/>
              <a:t>nicht</a:t>
            </a:r>
            <a:r>
              <a:rPr lang="en-US" sz="1200" dirty="0"/>
              <a:t> </a:t>
            </a:r>
            <a:r>
              <a:rPr lang="en-US" sz="1200" dirty="0" err="1"/>
              <a:t>genug</a:t>
            </a:r>
            <a:r>
              <a:rPr lang="en-US" sz="1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Zahlungen</a:t>
            </a:r>
            <a:r>
              <a:rPr lang="en-US" sz="1200" dirty="0"/>
              <a:t> </a:t>
            </a:r>
            <a:r>
              <a:rPr lang="en-US" sz="1200" dirty="0" err="1"/>
              <a:t>werden</a:t>
            </a:r>
            <a:r>
              <a:rPr lang="en-US" sz="1200" dirty="0"/>
              <a:t> in </a:t>
            </a:r>
            <a:r>
              <a:rPr lang="en-US" sz="1200" i="1" dirty="0" err="1">
                <a:solidFill>
                  <a:srgbClr val="FF0000"/>
                </a:solidFill>
              </a:rPr>
              <a:t>tb_Zahlungen</a:t>
            </a:r>
            <a:r>
              <a:rPr lang="en-US" sz="1200" dirty="0"/>
              <a:t> </a:t>
            </a:r>
            <a:r>
              <a:rPr lang="en-US" sz="1200" dirty="0" err="1"/>
              <a:t>gespeichert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/>
              <a:t>Manueller</a:t>
            </a:r>
            <a:r>
              <a:rPr lang="en-US" sz="1200" dirty="0"/>
              <a:t> </a:t>
            </a:r>
            <a:r>
              <a:rPr lang="en-US" sz="1200" dirty="0" err="1"/>
              <a:t>Eintrag</a:t>
            </a:r>
            <a:r>
              <a:rPr lang="en-US" sz="1200" dirty="0"/>
              <a:t> /</a:t>
            </a:r>
            <a:r>
              <a:rPr lang="en-US" sz="1200" dirty="0" err="1"/>
              <a:t>Prozedur</a:t>
            </a:r>
            <a:r>
              <a:rPr lang="en-US" sz="1200" dirty="0"/>
              <a:t>/ </a:t>
            </a:r>
            <a:r>
              <a:rPr lang="en-US" sz="1200" dirty="0" err="1"/>
              <a:t>Prozedur</a:t>
            </a:r>
            <a:r>
              <a:rPr lang="en-US" sz="1200" dirty="0"/>
              <a:t>+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Abbildung</a:t>
            </a:r>
            <a:r>
              <a:rPr lang="en-US" sz="1200" dirty="0"/>
              <a:t> für die </a:t>
            </a:r>
            <a:r>
              <a:rPr lang="en-US" sz="1200" dirty="0" err="1"/>
              <a:t>Kosten</a:t>
            </a:r>
            <a:r>
              <a:rPr lang="en-US" sz="1200" dirty="0"/>
              <a:t>/</a:t>
            </a:r>
            <a:r>
              <a:rPr lang="en-US" sz="1200" dirty="0" err="1"/>
              <a:t>Zahlungen</a:t>
            </a:r>
            <a:r>
              <a:rPr lang="en-US" sz="1200" dirty="0"/>
              <a:t> pro </a:t>
            </a:r>
            <a:r>
              <a:rPr lang="en-US" sz="1200" dirty="0" err="1"/>
              <a:t>Reservierung</a:t>
            </a:r>
            <a:r>
              <a:rPr lang="en-US" sz="1200" dirty="0"/>
              <a:t> </a:t>
            </a:r>
            <a:r>
              <a:rPr lang="en-US" sz="1200" dirty="0" err="1"/>
              <a:t>oder</a:t>
            </a:r>
            <a:r>
              <a:rPr lang="en-US" sz="1200" dirty="0"/>
              <a:t> </a:t>
            </a:r>
            <a:r>
              <a:rPr lang="en-US" sz="1200" dirty="0" err="1"/>
              <a:t>Prozedur</a:t>
            </a:r>
            <a:r>
              <a:rPr lang="en-US" sz="1200" dirty="0"/>
              <a:t>; optional: update </a:t>
            </a:r>
            <a:r>
              <a:rPr lang="en-US" sz="1200" dirty="0" err="1"/>
              <a:t>mit</a:t>
            </a:r>
            <a:r>
              <a:rPr lang="en-US" sz="1200" dirty="0"/>
              <a:t> Trigger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B050"/>
                </a:solidFill>
              </a:rPr>
              <a:t>Skalarwertfunktion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de-DE" sz="1200" i="1" dirty="0"/>
              <a:t>(Alex)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ReservierungsID</a:t>
            </a:r>
            <a:endParaRPr lang="en-US" sz="12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Output: Alle </a:t>
            </a:r>
            <a:r>
              <a:rPr lang="en-US" sz="1200" dirty="0" err="1"/>
              <a:t>Kosten</a:t>
            </a:r>
            <a:r>
              <a:rPr lang="en-US" sz="1200" dirty="0"/>
              <a:t>/</a:t>
            </a:r>
            <a:r>
              <a:rPr lang="en-US" sz="1200" dirty="0" err="1"/>
              <a:t>ReservierungsID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B050"/>
                </a:solidFill>
              </a:rPr>
              <a:t>Skalarwertfunktion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de-DE" sz="1200" i="1" dirty="0"/>
              <a:t>(Alex)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r>
              <a:rPr lang="en-US" sz="12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ReservierungsID</a:t>
            </a:r>
            <a:endParaRPr lang="en-US" sz="12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Output: Alle </a:t>
            </a:r>
            <a:r>
              <a:rPr lang="en-US" sz="1200" dirty="0" err="1"/>
              <a:t>Zahlungen</a:t>
            </a:r>
            <a:r>
              <a:rPr lang="en-US" sz="1200" dirty="0"/>
              <a:t>/</a:t>
            </a:r>
            <a:r>
              <a:rPr lang="en-US" sz="1200" dirty="0" err="1"/>
              <a:t>ReservierungsID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B050"/>
                </a:solidFill>
              </a:rPr>
              <a:t>Skalarwertfunktion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de-DE" sz="1200" i="1" dirty="0"/>
              <a:t>(Alex)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r>
              <a:rPr lang="en-US" sz="1200" dirty="0">
                <a:solidFill>
                  <a:schemeClr val="accent6"/>
                </a:solidFill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 err="1"/>
              <a:t>Summe</a:t>
            </a:r>
            <a:r>
              <a:rPr lang="en-US" sz="1200" dirty="0"/>
              <a:t> von </a:t>
            </a:r>
            <a:r>
              <a:rPr lang="en-US" sz="1200" dirty="0" err="1"/>
              <a:t>Kosten</a:t>
            </a:r>
            <a:r>
              <a:rPr lang="en-US" sz="1200" dirty="0"/>
              <a:t> und </a:t>
            </a:r>
            <a:r>
              <a:rPr lang="en-US" sz="1200" dirty="0" err="1"/>
              <a:t>Zahlungen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Eine </a:t>
            </a:r>
            <a:r>
              <a:rPr lang="en-US" sz="1200" dirty="0" err="1"/>
              <a:t>Reservierung</a:t>
            </a:r>
            <a:r>
              <a:rPr lang="en-US" sz="1200" dirty="0"/>
              <a:t> gilt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bezahlt</a:t>
            </a:r>
            <a:r>
              <a:rPr lang="en-US" sz="1200" dirty="0"/>
              <a:t> </a:t>
            </a:r>
            <a:r>
              <a:rPr lang="en-US" sz="1200" dirty="0" err="1"/>
              <a:t>wenn</a:t>
            </a:r>
            <a:r>
              <a:rPr lang="en-US" sz="1200" dirty="0"/>
              <a:t> die </a:t>
            </a:r>
            <a:r>
              <a:rPr lang="en-US" sz="1200" dirty="0" err="1"/>
              <a:t>Summe</a:t>
            </a:r>
            <a:r>
              <a:rPr lang="en-US" sz="1200" dirty="0"/>
              <a:t> der </a:t>
            </a:r>
            <a:r>
              <a:rPr lang="en-US" sz="1200" dirty="0" err="1"/>
              <a:t>Zahlungen</a:t>
            </a:r>
            <a:r>
              <a:rPr lang="en-US" sz="1200" dirty="0"/>
              <a:t> der </a:t>
            </a:r>
            <a:r>
              <a:rPr lang="en-US" sz="1200" dirty="0" err="1"/>
              <a:t>Summe</a:t>
            </a:r>
            <a:r>
              <a:rPr lang="en-US" sz="1200" dirty="0"/>
              <a:t> der </a:t>
            </a:r>
            <a:r>
              <a:rPr lang="en-US" sz="1200" dirty="0" err="1"/>
              <a:t>Kosten</a:t>
            </a:r>
            <a:r>
              <a:rPr lang="en-US" sz="1200" dirty="0"/>
              <a:t> </a:t>
            </a:r>
            <a:r>
              <a:rPr lang="en-US" sz="1200" dirty="0" err="1"/>
              <a:t>entspricht</a:t>
            </a:r>
            <a:r>
              <a:rPr lang="en-US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Skalarwertfunktion</a:t>
            </a:r>
            <a:r>
              <a:rPr lang="en-US" sz="1200" dirty="0"/>
              <a:t> (</a:t>
            </a:r>
            <a:r>
              <a:rPr lang="en-US" sz="1200" dirty="0" err="1"/>
              <a:t>täglich</a:t>
            </a:r>
            <a:r>
              <a:rPr lang="en-US" sz="1200" dirty="0"/>
              <a:t> </a:t>
            </a:r>
            <a:r>
              <a:rPr lang="en-US" sz="1200" dirty="0" err="1"/>
              <a:t>aufgerufen</a:t>
            </a:r>
            <a:r>
              <a:rPr lang="en-US" sz="1200" dirty="0"/>
              <a:t> von </a:t>
            </a:r>
            <a:r>
              <a:rPr lang="en-US" sz="1200" dirty="0" err="1"/>
              <a:t>Prozedur</a:t>
            </a:r>
            <a:r>
              <a:rPr lang="en-US" sz="1200" dirty="0"/>
              <a:t>?) (Sven)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Input: </a:t>
            </a:r>
            <a:r>
              <a:rPr lang="en-US" sz="1200" dirty="0" err="1"/>
              <a:t>Check_in</a:t>
            </a:r>
            <a:r>
              <a:rPr lang="en-US" sz="1200" dirty="0"/>
              <a:t>, </a:t>
            </a:r>
            <a:r>
              <a:rPr lang="en-US" sz="1200" dirty="0" err="1"/>
              <a:t>Check_out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Output: status (</a:t>
            </a:r>
            <a:r>
              <a:rPr lang="en-US" sz="1200" dirty="0" err="1"/>
              <a:t>zukünftig</a:t>
            </a:r>
            <a:r>
              <a:rPr lang="en-US" sz="1200" dirty="0"/>
              <a:t>, </a:t>
            </a:r>
            <a:r>
              <a:rPr lang="en-US" sz="1200" dirty="0" err="1"/>
              <a:t>aktuell</a:t>
            </a:r>
            <a:r>
              <a:rPr lang="en-US" sz="1200" dirty="0"/>
              <a:t>, </a:t>
            </a:r>
            <a:r>
              <a:rPr lang="en-US" sz="1200" dirty="0" err="1"/>
              <a:t>abgeschlossen</a:t>
            </a:r>
            <a:r>
              <a:rPr lang="en-US" sz="1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FFC000"/>
                </a:solidFill>
              </a:rPr>
              <a:t>Trigger: </a:t>
            </a:r>
            <a:r>
              <a:rPr lang="en-US" sz="1200" dirty="0"/>
              <a:t>(Thao)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UPDATE </a:t>
            </a:r>
            <a:r>
              <a:rPr lang="en-US" sz="1200" dirty="0" err="1"/>
              <a:t>ZahlungsStatus</a:t>
            </a:r>
            <a:r>
              <a:rPr lang="en-US" sz="1200" dirty="0"/>
              <a:t> in  </a:t>
            </a:r>
            <a:r>
              <a:rPr lang="en-US" sz="1200" i="1" dirty="0" err="1"/>
              <a:t>tb_Reservierung</a:t>
            </a:r>
            <a:endParaRPr lang="en-US" sz="1200" i="1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Prozedur</a:t>
            </a:r>
            <a:r>
              <a:rPr lang="en-US" sz="1200" dirty="0"/>
              <a:t> </a:t>
            </a:r>
            <a:r>
              <a:rPr lang="en-US" sz="1200" dirty="0" err="1"/>
              <a:t>Kunde_Anlegen</a:t>
            </a:r>
            <a:r>
              <a:rPr lang="en-US" sz="1200" dirty="0"/>
              <a:t> (Thao)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Beziehungs-Skripte</a:t>
            </a:r>
            <a:r>
              <a:rPr lang="en-US" sz="1200" dirty="0"/>
              <a:t> </a:t>
            </a:r>
            <a:r>
              <a:rPr lang="en-US" sz="1200" dirty="0" err="1"/>
              <a:t>erstellen</a:t>
            </a:r>
            <a:r>
              <a:rPr lang="en-US" sz="1200" dirty="0"/>
              <a:t> (Thao)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Backup </a:t>
            </a:r>
            <a:r>
              <a:rPr lang="en-US" sz="1200" dirty="0" err="1">
                <a:sym typeface="Wingdings" panose="05000000000000000000" pitchFamily="2" charset="2"/>
              </a:rPr>
              <a:t>Prozedur</a:t>
            </a:r>
            <a:r>
              <a:rPr lang="en-US" sz="1200" dirty="0">
                <a:sym typeface="Wingdings" panose="05000000000000000000" pitchFamily="2" charset="2"/>
              </a:rPr>
              <a:t> (Olga, Thao Support)</a:t>
            </a:r>
            <a:endParaRPr lang="en-US" sz="1200" dirty="0"/>
          </a:p>
          <a:p>
            <a:r>
              <a:rPr lang="en-US" sz="1200" b="1" dirty="0"/>
              <a:t>Optional</a:t>
            </a:r>
            <a:r>
              <a:rPr lang="en-US" sz="12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Kosten</a:t>
            </a:r>
            <a:r>
              <a:rPr lang="en-US" sz="1200" dirty="0"/>
              <a:t> </a:t>
            </a:r>
            <a:r>
              <a:rPr lang="en-US" sz="1200" dirty="0" err="1"/>
              <a:t>über</a:t>
            </a:r>
            <a:r>
              <a:rPr lang="en-US" sz="1200" dirty="0"/>
              <a:t> UNION </a:t>
            </a:r>
            <a:r>
              <a:rPr lang="en-US" sz="1200" dirty="0" err="1"/>
              <a:t>oder</a:t>
            </a:r>
            <a:r>
              <a:rPr lang="en-US" sz="1200" dirty="0"/>
              <a:t> SUM </a:t>
            </a:r>
            <a:r>
              <a:rPr lang="en-US" sz="1200" dirty="0" err="1"/>
              <a:t>mit</a:t>
            </a:r>
            <a:r>
              <a:rPr lang="en-US" sz="1200" dirty="0"/>
              <a:t> </a:t>
            </a:r>
            <a:r>
              <a:rPr lang="en-US" sz="1200" dirty="0" err="1"/>
              <a:t>Zimmerkosten</a:t>
            </a:r>
            <a:r>
              <a:rPr lang="en-US" sz="1200" dirty="0"/>
              <a:t> </a:t>
            </a:r>
            <a:r>
              <a:rPr lang="en-US" sz="1200" dirty="0" err="1"/>
              <a:t>verknüpfen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Implementiert</a:t>
            </a:r>
            <a:r>
              <a:rPr lang="en-US" sz="1200" dirty="0"/>
              <a:t> </a:t>
            </a:r>
            <a:r>
              <a:rPr lang="en-US" sz="1200" dirty="0" err="1"/>
              <a:t>über</a:t>
            </a:r>
            <a:r>
              <a:rPr lang="en-US" sz="1200" dirty="0"/>
              <a:t> </a:t>
            </a:r>
            <a:r>
              <a:rPr lang="en-US" sz="1200" dirty="0" err="1"/>
              <a:t>Tabellen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Bestellung</a:t>
            </a:r>
            <a:r>
              <a:rPr lang="en-US" sz="1200" dirty="0"/>
              <a:t> </a:t>
            </a:r>
            <a:r>
              <a:rPr lang="en-US" sz="1200" dirty="0" err="1"/>
              <a:t>wird</a:t>
            </a:r>
            <a:r>
              <a:rPr lang="en-US" sz="1200" dirty="0"/>
              <a:t> </a:t>
            </a:r>
            <a:r>
              <a:rPr lang="en-US" sz="1200" dirty="0" err="1"/>
              <a:t>manuell</a:t>
            </a:r>
            <a:r>
              <a:rPr lang="en-US" sz="1200" dirty="0"/>
              <a:t> in </a:t>
            </a:r>
            <a:r>
              <a:rPr lang="en-US" sz="1200" dirty="0" err="1"/>
              <a:t>tb_Artikel_Bestellung</a:t>
            </a:r>
            <a:r>
              <a:rPr lang="en-US" sz="1200" dirty="0"/>
              <a:t> </a:t>
            </a:r>
            <a:r>
              <a:rPr lang="en-US" sz="1200" dirty="0" err="1"/>
              <a:t>eingetragen</a:t>
            </a:r>
            <a:r>
              <a:rPr lang="en-US" sz="1200" dirty="0"/>
              <a:t>; </a:t>
            </a:r>
          </a:p>
          <a:p>
            <a:r>
              <a:rPr lang="en-US" sz="1200" dirty="0"/>
              <a:t>optional: Frontend in Access/</a:t>
            </a:r>
            <a:r>
              <a:rPr lang="en-US" sz="1200" dirty="0" err="1"/>
              <a:t>Procedur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74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A82B-E546-25A1-E9BA-E961D78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806823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Projektname</a:t>
            </a:r>
            <a:r>
              <a:rPr lang="de-DE" sz="1600" dirty="0"/>
              <a:t>: Hotel Reservierungssystem</a:t>
            </a:r>
          </a:p>
          <a:p>
            <a:pPr marL="0" indent="0">
              <a:buNone/>
            </a:pPr>
            <a:r>
              <a:rPr lang="de-DE" sz="1600" b="1" dirty="0"/>
              <a:t>Businesslogik</a:t>
            </a:r>
            <a:r>
              <a:rPr lang="de-DE" sz="16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92C5E9-CD53-A707-C738-8527D70C09E0}"/>
              </a:ext>
            </a:extLst>
          </p:cNvPr>
          <p:cNvSpPr txBox="1"/>
          <p:nvPr/>
        </p:nvSpPr>
        <p:spPr>
          <a:xfrm>
            <a:off x="838200" y="1559386"/>
            <a:ext cx="10832432" cy="4607859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Kunden können selbständig Reservierungen machen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prüft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bucht</a:t>
            </a:r>
            <a:r>
              <a:rPr lang="en-US" dirty="0"/>
              <a:t> die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ggf</a:t>
            </a:r>
            <a:r>
              <a:rPr lang="en-US" dirty="0"/>
              <a:t>. </a:t>
            </a:r>
            <a:r>
              <a:rPr lang="en-US" dirty="0" err="1"/>
              <a:t>direkt</a:t>
            </a:r>
            <a:r>
              <a:rPr lang="en-US" dirty="0"/>
              <a:t>, </a:t>
            </a:r>
            <a:r>
              <a:rPr lang="en-US" dirty="0" err="1"/>
              <a:t>unmögliche</a:t>
            </a:r>
            <a:r>
              <a:rPr lang="en-US" dirty="0"/>
              <a:t> </a:t>
            </a:r>
            <a:r>
              <a:rPr lang="en-US" dirty="0" err="1"/>
              <a:t>Reservierungen</a:t>
            </a:r>
            <a:r>
              <a:rPr lang="en-US" dirty="0"/>
              <a:t> warden </a:t>
            </a:r>
            <a:r>
              <a:rPr lang="en-US" dirty="0" err="1"/>
              <a:t>abgewiesen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Rerservierung</a:t>
            </a:r>
            <a:r>
              <a:rPr lang="en-US" dirty="0"/>
              <a:t> </a:t>
            </a:r>
            <a:r>
              <a:rPr lang="en-US" dirty="0" err="1"/>
              <a:t>gehört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eine_r</a:t>
            </a:r>
            <a:r>
              <a:rPr lang="en-US" dirty="0"/>
              <a:t> </a:t>
            </a:r>
            <a:r>
              <a:rPr lang="en-US" dirty="0" err="1"/>
              <a:t>Kund_in</a:t>
            </a:r>
            <a:r>
              <a:rPr lang="en-US" dirty="0"/>
              <a:t> und </a:t>
            </a:r>
            <a:r>
              <a:rPr lang="en-US" dirty="0" err="1"/>
              <a:t>enthält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Personen</a:t>
            </a:r>
            <a:r>
              <a:rPr lang="en-US" dirty="0"/>
              <a:t>, </a:t>
            </a:r>
            <a:r>
              <a:rPr lang="en-US" dirty="0" err="1"/>
              <a:t>Zimmertyp</a:t>
            </a:r>
            <a:r>
              <a:rPr lang="en-US" dirty="0"/>
              <a:t>, </a:t>
            </a:r>
            <a:r>
              <a:rPr lang="en-US" dirty="0" err="1"/>
              <a:t>Anzahl</a:t>
            </a:r>
            <a:r>
              <a:rPr lang="en-US" dirty="0"/>
              <a:t> Zimmer, Check-In-Datum und Check-Out-Datum und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Check-In-Datum und Check-Out-Datum </a:t>
            </a:r>
            <a:r>
              <a:rPr lang="en-US" dirty="0" err="1"/>
              <a:t>entsprechen</a:t>
            </a:r>
            <a:r>
              <a:rPr lang="en-US" dirty="0"/>
              <a:t> der </a:t>
            </a:r>
            <a:r>
              <a:rPr lang="en-US" dirty="0" err="1"/>
              <a:t>Einfachheit</a:t>
            </a:r>
            <a:r>
              <a:rPr lang="en-US" dirty="0"/>
              <a:t> </a:t>
            </a:r>
            <a:r>
              <a:rPr lang="en-US" dirty="0" err="1"/>
              <a:t>halber</a:t>
            </a:r>
            <a:r>
              <a:rPr lang="en-US" dirty="0"/>
              <a:t> den </a:t>
            </a:r>
            <a:r>
              <a:rPr lang="en-US" dirty="0" err="1"/>
              <a:t>gewünschten</a:t>
            </a:r>
            <a:r>
              <a:rPr lang="en-US" dirty="0"/>
              <a:t> und </a:t>
            </a:r>
            <a:r>
              <a:rPr lang="en-US" dirty="0" err="1"/>
              <a:t>tatsächlichen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prüft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ggf</a:t>
            </a:r>
            <a:r>
              <a:rPr lang="en-US" dirty="0"/>
              <a:t>. </a:t>
            </a:r>
            <a:r>
              <a:rPr lang="en-US" dirty="0" err="1"/>
              <a:t>Genügend</a:t>
            </a:r>
            <a:r>
              <a:rPr lang="en-US" dirty="0"/>
              <a:t> Zimmer von </a:t>
            </a:r>
            <a:r>
              <a:rPr lang="en-US" dirty="0" err="1"/>
              <a:t>entstprechenden</a:t>
            </a:r>
            <a:r>
              <a:rPr lang="en-US" dirty="0"/>
              <a:t> </a:t>
            </a:r>
            <a:r>
              <a:rPr lang="en-US" dirty="0" err="1"/>
              <a:t>Zimmertyp</a:t>
            </a:r>
            <a:r>
              <a:rPr lang="en-US" dirty="0"/>
              <a:t> für den </a:t>
            </a:r>
            <a:r>
              <a:rPr lang="en-US" dirty="0" err="1"/>
              <a:t>Buchungszeitraum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Zimmertypen</a:t>
            </a:r>
            <a:r>
              <a:rPr lang="en-US" dirty="0"/>
              <a:t> </a:t>
            </a:r>
            <a:r>
              <a:rPr lang="en-US" dirty="0" err="1"/>
              <a:t>unterscheiden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bezüglich</a:t>
            </a:r>
            <a:r>
              <a:rPr lang="en-US" dirty="0"/>
              <a:t> der </a:t>
            </a:r>
            <a:r>
              <a:rPr lang="en-US" dirty="0" err="1"/>
              <a:t>Bettenanzahl</a:t>
            </a:r>
            <a:r>
              <a:rPr lang="en-US" dirty="0"/>
              <a:t> und den </a:t>
            </a:r>
            <a:r>
              <a:rPr lang="en-US" dirty="0" err="1"/>
              <a:t>Kosten</a:t>
            </a:r>
            <a:r>
              <a:rPr lang="en-US" dirty="0"/>
              <a:t> pro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prüft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Betten</a:t>
            </a:r>
            <a:r>
              <a:rPr lang="en-US" dirty="0"/>
              <a:t> </a:t>
            </a:r>
            <a:r>
              <a:rPr lang="en-US" dirty="0" err="1"/>
              <a:t>genügt</a:t>
            </a:r>
            <a:r>
              <a:rPr lang="en-US" dirty="0"/>
              <a:t> für die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Gäste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Reservierung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Kund_innen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Zahlungen</a:t>
            </a:r>
            <a:r>
              <a:rPr lang="en-US" dirty="0"/>
              <a:t>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tätigen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Kosten</a:t>
            </a:r>
            <a:r>
              <a:rPr lang="en-US" dirty="0"/>
              <a:t> pro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ermittelt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Eine </a:t>
            </a:r>
            <a:r>
              <a:rPr lang="en-US" dirty="0" err="1"/>
              <a:t>Reservierung</a:t>
            </a:r>
            <a:r>
              <a:rPr lang="en-US" dirty="0"/>
              <a:t> gilt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bezahlt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Summe</a:t>
            </a:r>
            <a:r>
              <a:rPr lang="en-US" dirty="0"/>
              <a:t> der </a:t>
            </a:r>
            <a:r>
              <a:rPr lang="en-US" dirty="0" err="1"/>
              <a:t>Zahlungen</a:t>
            </a:r>
            <a:r>
              <a:rPr lang="en-US" dirty="0"/>
              <a:t> der </a:t>
            </a:r>
            <a:r>
              <a:rPr lang="en-US" dirty="0" err="1"/>
              <a:t>Summe</a:t>
            </a:r>
            <a:r>
              <a:rPr lang="en-US" dirty="0"/>
              <a:t> der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entspricht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Eine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zukünfig</a:t>
            </a:r>
            <a:r>
              <a:rPr lang="en-US" dirty="0"/>
              <a:t>, </a:t>
            </a:r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 </a:t>
            </a:r>
            <a:r>
              <a:rPr lang="en-US" dirty="0" err="1"/>
              <a:t>gelten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Eine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bezahlt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Zahlung</a:t>
            </a:r>
            <a:r>
              <a:rPr lang="en-US" dirty="0"/>
              <a:t> </a:t>
            </a:r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gelten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Optional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Reservierung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Bestellungen</a:t>
            </a:r>
            <a:r>
              <a:rPr lang="en-US" dirty="0"/>
              <a:t> von </a:t>
            </a:r>
            <a:r>
              <a:rPr lang="en-US" dirty="0" err="1"/>
              <a:t>Artikeln</a:t>
            </a:r>
            <a:r>
              <a:rPr lang="en-US" dirty="0"/>
              <a:t> </a:t>
            </a:r>
            <a:r>
              <a:rPr lang="en-US" dirty="0" err="1"/>
              <a:t>gebucht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 Tag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Bestellung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pro </a:t>
            </a:r>
            <a:r>
              <a:rPr lang="en-US" dirty="0" err="1"/>
              <a:t>Bestellung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Artikel </a:t>
            </a:r>
            <a:r>
              <a:rPr lang="en-US" dirty="0" err="1"/>
              <a:t>möglich</a:t>
            </a:r>
            <a:r>
              <a:rPr lang="en-US" dirty="0"/>
              <a:t>, die </a:t>
            </a:r>
            <a:r>
              <a:rPr lang="en-US" dirty="0" err="1"/>
              <a:t>Anzahl</a:t>
            </a:r>
            <a:r>
              <a:rPr lang="en-US" dirty="0"/>
              <a:t> pro Artikel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ebenfalls</a:t>
            </a:r>
            <a:r>
              <a:rPr lang="en-US" dirty="0"/>
              <a:t> </a:t>
            </a:r>
            <a:r>
              <a:rPr lang="en-US" dirty="0" err="1"/>
              <a:t>gewählt</a:t>
            </a:r>
            <a:r>
              <a:rPr lang="en-US" dirty="0"/>
              <a:t> warden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Check-Out </a:t>
            </a:r>
            <a:r>
              <a:rPr lang="en-US" dirty="0" err="1"/>
              <a:t>als</a:t>
            </a:r>
            <a:r>
              <a:rPr lang="en-US" dirty="0"/>
              <a:t>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A82B-E546-25A1-E9BA-E961D78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27"/>
            <a:ext cx="10515600" cy="331930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Definitionen: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92C5E9-CD53-A707-C738-8527D70C09E0}"/>
              </a:ext>
            </a:extLst>
          </p:cNvPr>
          <p:cNvSpPr txBox="1"/>
          <p:nvPr/>
        </p:nvSpPr>
        <p:spPr>
          <a:xfrm>
            <a:off x="151821" y="445157"/>
            <a:ext cx="12172526" cy="6412843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de-DE" sz="1200" dirty="0" err="1"/>
              <a:t>KostenZimmer</a:t>
            </a:r>
            <a:endParaRPr lang="de-DE" sz="1200" dirty="0"/>
          </a:p>
          <a:p>
            <a:r>
              <a:rPr lang="de-DE" sz="1200" dirty="0" err="1"/>
              <a:t>KostenBestellung</a:t>
            </a:r>
            <a:endParaRPr lang="de-DE" sz="1200" dirty="0"/>
          </a:p>
          <a:p>
            <a:r>
              <a:rPr lang="de-DE" sz="1200" dirty="0" err="1"/>
              <a:t>KostenTotal</a:t>
            </a:r>
            <a:r>
              <a:rPr lang="de-DE" sz="1200" dirty="0"/>
              <a:t> = </a:t>
            </a:r>
            <a:r>
              <a:rPr lang="de-DE" sz="1200" dirty="0" err="1"/>
              <a:t>KostenZimmer</a:t>
            </a:r>
            <a:r>
              <a:rPr lang="de-DE" sz="1200" dirty="0"/>
              <a:t> + </a:t>
            </a:r>
            <a:r>
              <a:rPr lang="de-DE" sz="1200" dirty="0" err="1"/>
              <a:t>KostenBestellung</a:t>
            </a:r>
            <a:endParaRPr lang="de-DE" sz="1200" dirty="0"/>
          </a:p>
          <a:p>
            <a:r>
              <a:rPr lang="de-DE" sz="1200" dirty="0"/>
              <a:t>Saldo = SUMME(Zahlung) - </a:t>
            </a:r>
            <a:r>
              <a:rPr lang="de-DE" sz="1200" dirty="0" err="1"/>
              <a:t>KostenTotal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50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Breitbild</PresentationFormat>
  <Paragraphs>122</Paragraphs>
  <Slides>7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Kramer</dc:creator>
  <cp:lastModifiedBy>Alexander Kramer</cp:lastModifiedBy>
  <cp:revision>62</cp:revision>
  <dcterms:created xsi:type="dcterms:W3CDTF">2023-03-20T10:58:36Z</dcterms:created>
  <dcterms:modified xsi:type="dcterms:W3CDTF">2023-03-24T09:17:36Z</dcterms:modified>
</cp:coreProperties>
</file>