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Open Sans SemiBold" panose="020B060402020202020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Open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hMp9XhYUQ9TrHhZl4KMpPEZg95p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838200" y="984652"/>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3996632" y="-1180205"/>
            <a:ext cx="4198736"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9"/>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8200" y="984652"/>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8200" y="1978227"/>
            <a:ext cx="10515600" cy="419873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8200" y="984652"/>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838200" y="984652"/>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984652"/>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Open Sans SemiBold"/>
              <a:buNone/>
              <a:defRPr sz="44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838200" y="1978227"/>
            <a:ext cx="10515600" cy="419873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8"/>
          <p:cNvPicPr preferRelativeResize="0"/>
          <p:nvPr/>
        </p:nvPicPr>
        <p:blipFill rotWithShape="1">
          <a:blip r:embed="rId13">
            <a:alphaModFix/>
          </a:blip>
          <a:srcRect/>
          <a:stretch/>
        </p:blipFill>
        <p:spPr>
          <a:xfrm>
            <a:off x="9361005" y="230188"/>
            <a:ext cx="2648677" cy="575078"/>
          </a:xfrm>
          <a:prstGeom prst="rect">
            <a:avLst/>
          </a:prstGeom>
          <a:noFill/>
          <a:ln>
            <a:noFill/>
          </a:ln>
        </p:spPr>
      </p:pic>
      <p:cxnSp>
        <p:nvCxnSpPr>
          <p:cNvPr id="16" name="Google Shape;16;p8"/>
          <p:cNvCxnSpPr>
            <a:stCxn id="15" idx="1"/>
          </p:cNvCxnSpPr>
          <p:nvPr/>
        </p:nvCxnSpPr>
        <p:spPr>
          <a:xfrm rot="10800000">
            <a:off x="838305" y="516827"/>
            <a:ext cx="8522700" cy="900"/>
          </a:xfrm>
          <a:prstGeom prst="straightConnector1">
            <a:avLst/>
          </a:prstGeom>
          <a:noFill/>
          <a:ln w="25400" cap="flat" cmpd="sng">
            <a:solidFill>
              <a:srgbClr val="27278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272680"/>
        </a:solidFill>
        <a:effectLst/>
      </p:bgPr>
    </p:bg>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476700" y="2356175"/>
            <a:ext cx="9442200" cy="1790700"/>
          </a:xfrm>
          <a:prstGeom prst="rect">
            <a:avLst/>
          </a:prstGeom>
          <a:solidFill>
            <a:srgbClr val="272680"/>
          </a:solid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6000"/>
              <a:buFont typeface="Open Sans SemiBold"/>
              <a:buNone/>
            </a:pPr>
            <a:r>
              <a:rPr lang="en-US" sz="5700">
                <a:solidFill>
                  <a:schemeClr val="lt1"/>
                </a:solidFill>
              </a:rPr>
              <a:t>Báo cáo kết thúc Sprint </a:t>
            </a:r>
            <a:r>
              <a:rPr lang="en-US" sz="5700" smtClean="0">
                <a:solidFill>
                  <a:schemeClr val="lt1"/>
                </a:solidFill>
              </a:rPr>
              <a:t>2</a:t>
            </a:r>
            <a:endParaRPr sz="5700">
              <a:solidFill>
                <a:schemeClr val="lt1"/>
              </a:solidFill>
            </a:endParaRPr>
          </a:p>
          <a:p>
            <a:pPr marL="0" lvl="0" indent="0" algn="ctr" rtl="0">
              <a:lnSpc>
                <a:spcPct val="90000"/>
              </a:lnSpc>
              <a:spcBef>
                <a:spcPts val="0"/>
              </a:spcBef>
              <a:spcAft>
                <a:spcPts val="0"/>
              </a:spcAft>
              <a:buClr>
                <a:schemeClr val="lt1"/>
              </a:buClr>
              <a:buSzPts val="6000"/>
              <a:buFont typeface="Open Sans SemiBold"/>
              <a:buNone/>
            </a:pPr>
            <a:r>
              <a:rPr lang="en-US" sz="5700">
                <a:solidFill>
                  <a:schemeClr val="lt1"/>
                </a:solidFill>
              </a:rPr>
              <a:t>Nhóm: FO</a:t>
            </a:r>
            <a:endParaRPr sz="5700">
              <a:solidFill>
                <a:schemeClr val="lt1"/>
              </a:solidFill>
            </a:endParaRPr>
          </a:p>
        </p:txBody>
      </p:sp>
      <p:pic>
        <p:nvPicPr>
          <p:cNvPr id="91" name="Google Shape;91;p1"/>
          <p:cNvPicPr preferRelativeResize="0"/>
          <p:nvPr/>
        </p:nvPicPr>
        <p:blipFill rotWithShape="1">
          <a:blip r:embed="rId3">
            <a:alphaModFix/>
          </a:blip>
          <a:srcRect/>
          <a:stretch/>
        </p:blipFill>
        <p:spPr>
          <a:xfrm>
            <a:off x="3437924" y="121443"/>
            <a:ext cx="5316152" cy="2414588"/>
          </a:xfrm>
          <a:prstGeom prst="rect">
            <a:avLst/>
          </a:prstGeom>
          <a:noFill/>
          <a:ln>
            <a:noFill/>
          </a:ln>
        </p:spPr>
      </p:pic>
      <p:sp>
        <p:nvSpPr>
          <p:cNvPr id="92" name="Google Shape;92;p1"/>
          <p:cNvSpPr txBox="1"/>
          <p:nvPr/>
        </p:nvSpPr>
        <p:spPr>
          <a:xfrm>
            <a:off x="4883850" y="4252375"/>
            <a:ext cx="2424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Open Sans"/>
                <a:ea typeface="Open Sans"/>
                <a:cs typeface="Open Sans"/>
                <a:sym typeface="Open Sans"/>
              </a:rPr>
              <a:t>Hà Nội </a:t>
            </a:r>
            <a:r>
              <a:rPr lang="en-US" sz="1800" smtClean="0">
                <a:solidFill>
                  <a:schemeClr val="lt1"/>
                </a:solidFill>
                <a:latin typeface="Open Sans"/>
                <a:ea typeface="Open Sans"/>
                <a:cs typeface="Open Sans"/>
                <a:sym typeface="Open Sans"/>
              </a:rPr>
              <a:t>25</a:t>
            </a:r>
            <a:r>
              <a:rPr lang="en-US" sz="1800" b="0" i="0" u="none" strike="noStrike" cap="none" smtClean="0">
                <a:solidFill>
                  <a:schemeClr val="lt1"/>
                </a:solidFill>
                <a:latin typeface="Open Sans"/>
                <a:ea typeface="Open Sans"/>
                <a:cs typeface="Open Sans"/>
                <a:sym typeface="Open Sans"/>
              </a:rPr>
              <a:t>/08/2021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78958" y="681037"/>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Open Sans SemiBold"/>
              <a:buNone/>
            </a:pPr>
            <a:r>
              <a:rPr lang="en-US"/>
              <a:t>Nội dung</a:t>
            </a:r>
            <a:endParaRPr/>
          </a:p>
        </p:txBody>
      </p:sp>
      <p:sp>
        <p:nvSpPr>
          <p:cNvPr id="98" name="Google Shape;98;p2"/>
          <p:cNvSpPr txBox="1">
            <a:spLocks noGrp="1"/>
          </p:cNvSpPr>
          <p:nvPr>
            <p:ph type="body" idx="1"/>
          </p:nvPr>
        </p:nvSpPr>
        <p:spPr>
          <a:xfrm>
            <a:off x="838200" y="1978227"/>
            <a:ext cx="10515600" cy="4198736"/>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a:t>Báo cáo kết thúc Sprint </a:t>
            </a:r>
            <a:r>
              <a:rPr lang="en-US" smtClean="0"/>
              <a:t>2</a:t>
            </a:r>
            <a:endParaRPr/>
          </a:p>
          <a:p>
            <a:pPr marL="457200" lvl="0" indent="-342900" algn="l" rtl="0">
              <a:lnSpc>
                <a:spcPct val="90000"/>
              </a:lnSpc>
              <a:spcBef>
                <a:spcPts val="0"/>
              </a:spcBef>
              <a:spcAft>
                <a:spcPts val="0"/>
              </a:spcAft>
              <a:buSzPts val="1800"/>
              <a:buChar char="-"/>
            </a:pPr>
            <a:r>
              <a:rPr lang="en-US"/>
              <a:t>Tổng quan Sprint </a:t>
            </a:r>
            <a:r>
              <a:rPr lang="en-US" smtClean="0"/>
              <a:t>2</a:t>
            </a:r>
            <a:endParaRPr/>
          </a:p>
          <a:p>
            <a:pPr marL="457200" lvl="0" indent="-342900" algn="l" rtl="0">
              <a:lnSpc>
                <a:spcPct val="90000"/>
              </a:lnSpc>
              <a:spcBef>
                <a:spcPts val="0"/>
              </a:spcBef>
              <a:spcAft>
                <a:spcPts val="0"/>
              </a:spcAft>
              <a:buSzPts val="1800"/>
              <a:buChar char="-"/>
            </a:pPr>
            <a:r>
              <a:rPr lang="en-US"/>
              <a:t>Các chức năng đã hoàn thành</a:t>
            </a:r>
            <a:endParaRPr/>
          </a:p>
          <a:p>
            <a:pPr marL="457200" lvl="0" indent="-342900" algn="l" rtl="0">
              <a:lnSpc>
                <a:spcPct val="90000"/>
              </a:lnSpc>
              <a:spcBef>
                <a:spcPts val="0"/>
              </a:spcBef>
              <a:spcAft>
                <a:spcPts val="0"/>
              </a:spcAft>
              <a:buSzPts val="1800"/>
              <a:buChar char="-"/>
            </a:pPr>
            <a:r>
              <a:rPr lang="en-US"/>
              <a:t>Khó khăn</a:t>
            </a:r>
            <a:endParaRPr/>
          </a:p>
          <a:p>
            <a:pPr marL="457200" lvl="0" indent="-342900" algn="l" rtl="0">
              <a:lnSpc>
                <a:spcPct val="90000"/>
              </a:lnSpc>
              <a:spcBef>
                <a:spcPts val="0"/>
              </a:spcBef>
              <a:spcAft>
                <a:spcPts val="0"/>
              </a:spcAft>
              <a:buSzPts val="1800"/>
              <a:buChar char="-"/>
            </a:pPr>
            <a:r>
              <a:rPr lang="en-US"/>
              <a:t>Thuận lợi</a:t>
            </a:r>
            <a:endParaRPr/>
          </a:p>
          <a:p>
            <a:pPr marL="457200" lvl="0" indent="-342900" algn="l" rtl="0">
              <a:lnSpc>
                <a:spcPct val="90000"/>
              </a:lnSpc>
              <a:spcBef>
                <a:spcPts val="0"/>
              </a:spcBef>
              <a:spcAft>
                <a:spcPts val="0"/>
              </a:spcAft>
              <a:buSzPts val="1800"/>
              <a:buChar char="-"/>
            </a:pPr>
            <a:r>
              <a:rPr lang="en-US"/>
              <a:t>Demo Sprint </a:t>
            </a:r>
            <a:r>
              <a:rPr lang="en-US" smtClean="0"/>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838200" y="1373562"/>
            <a:ext cx="10515600" cy="76452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Open Sans SemiBold"/>
              <a:buNone/>
            </a:pPr>
            <a:r>
              <a:rPr lang="en-US"/>
              <a:t>Tổng quan Sprint </a:t>
            </a:r>
            <a:r>
              <a:rPr lang="en-US" smtClean="0"/>
              <a:t>02</a:t>
            </a:r>
            <a:endParaRPr/>
          </a:p>
        </p:txBody>
      </p:sp>
      <p:sp>
        <p:nvSpPr>
          <p:cNvPr id="105" name="Google Shape;105;p3"/>
          <p:cNvSpPr txBox="1">
            <a:spLocks noGrp="1"/>
          </p:cNvSpPr>
          <p:nvPr>
            <p:ph type="body" idx="1"/>
          </p:nvPr>
        </p:nvSpPr>
        <p:spPr>
          <a:xfrm>
            <a:off x="831850" y="2407025"/>
            <a:ext cx="10515600" cy="3682626"/>
          </a:xfrm>
          <a:prstGeom prst="rect">
            <a:avLst/>
          </a:prstGeom>
          <a:noFill/>
          <a:ln>
            <a:noFill/>
          </a:ln>
        </p:spPr>
        <p:txBody>
          <a:bodyPr spcFirstLastPara="1" wrap="square" lIns="91425" tIns="45700" rIns="91425" bIns="45700" anchor="t" anchorCtr="0">
            <a:normAutofit/>
          </a:bodyPr>
          <a:lstStyle/>
          <a:p>
            <a:pPr marL="76200" lvl="0" indent="0" algn="l" rtl="0">
              <a:lnSpc>
                <a:spcPct val="120000"/>
              </a:lnSpc>
              <a:spcBef>
                <a:spcPts val="0"/>
              </a:spcBef>
              <a:spcAft>
                <a:spcPts val="0"/>
              </a:spcAft>
              <a:buClr>
                <a:schemeClr val="dk1"/>
              </a:buClr>
              <a:buSzPts val="2400"/>
            </a:pPr>
            <a:endParaRPr lang="en-US" smtClean="0">
              <a:solidFill>
                <a:schemeClr val="dk1"/>
              </a:solidFill>
            </a:endParaRPr>
          </a:p>
          <a:p>
            <a:pPr marL="457200" lvl="0" indent="-381000" algn="l" rtl="0">
              <a:lnSpc>
                <a:spcPct val="120000"/>
              </a:lnSpc>
              <a:spcBef>
                <a:spcPts val="0"/>
              </a:spcBef>
              <a:spcAft>
                <a:spcPts val="0"/>
              </a:spcAft>
              <a:buClr>
                <a:schemeClr val="dk1"/>
              </a:buClr>
              <a:buSzPts val="2400"/>
              <a:buChar char="-"/>
            </a:pPr>
            <a:r>
              <a:rPr lang="en-US" smtClean="0">
                <a:solidFill>
                  <a:schemeClr val="dk1"/>
                </a:solidFill>
              </a:rPr>
              <a:t>Đưa </a:t>
            </a:r>
            <a:r>
              <a:rPr lang="en-US">
                <a:solidFill>
                  <a:schemeClr val="dk1"/>
                </a:solidFill>
              </a:rPr>
              <a:t>ra được phần tăng trưởng sử dụng được, chuyển giao được, hoàn thành.</a:t>
            </a:r>
            <a:endParaRPr>
              <a:solidFill>
                <a:schemeClr val="dk1"/>
              </a:solidFill>
            </a:endParaRPr>
          </a:p>
          <a:p>
            <a:pPr lvl="0" indent="-381000">
              <a:lnSpc>
                <a:spcPct val="120000"/>
              </a:lnSpc>
              <a:spcBef>
                <a:spcPts val="0"/>
              </a:spcBef>
              <a:buClr>
                <a:schemeClr val="dk1"/>
              </a:buClr>
              <a:buChar char="-"/>
            </a:pPr>
            <a:r>
              <a:rPr lang="en-US">
                <a:solidFill>
                  <a:schemeClr val="dk1"/>
                </a:solidFill>
              </a:rPr>
              <a:t> Hoàn thành các chức năng cơ bản của </a:t>
            </a:r>
            <a:r>
              <a:rPr lang="en-US" smtClean="0">
                <a:solidFill>
                  <a:schemeClr val="dk1"/>
                </a:solidFill>
              </a:rPr>
              <a:t>Sprint: </a:t>
            </a:r>
            <a:r>
              <a:rPr lang="en-US" smtClean="0">
                <a:solidFill>
                  <a:schemeClr val="tx1"/>
                </a:solidFill>
              </a:rPr>
              <a:t>Hoàn </a:t>
            </a:r>
            <a:r>
              <a:rPr lang="en-US">
                <a:solidFill>
                  <a:schemeClr val="tx1"/>
                </a:solidFill>
              </a:rPr>
              <a:t>thiện chức năng của admin, company, user</a:t>
            </a:r>
            <a:endParaRPr sz="20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838200" y="1373562"/>
            <a:ext cx="10515600" cy="76452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Open Sans SemiBold"/>
              <a:buNone/>
            </a:pPr>
            <a:r>
              <a:rPr lang="en-US"/>
              <a:t>Chức năng hoàn thành</a:t>
            </a:r>
            <a:endParaRPr/>
          </a:p>
        </p:txBody>
      </p:sp>
      <p:sp>
        <p:nvSpPr>
          <p:cNvPr id="112" name="Google Shape;112;p4"/>
          <p:cNvSpPr txBox="1">
            <a:spLocks noGrp="1"/>
          </p:cNvSpPr>
          <p:nvPr>
            <p:ph type="body" idx="1"/>
          </p:nvPr>
        </p:nvSpPr>
        <p:spPr>
          <a:xfrm>
            <a:off x="430800" y="2871400"/>
            <a:ext cx="10053300" cy="3674400"/>
          </a:xfrm>
          <a:prstGeom prst="rect">
            <a:avLst/>
          </a:prstGeom>
          <a:noFill/>
          <a:ln>
            <a:noFill/>
          </a:ln>
        </p:spPr>
        <p:txBody>
          <a:bodyPr spcFirstLastPara="1" wrap="square" lIns="91425" tIns="45700" rIns="91425" bIns="45700" anchor="t" anchorCtr="0">
            <a:noAutofit/>
          </a:bodyPr>
          <a:lstStyle/>
          <a:p>
            <a:pPr marL="800100" lvl="0" indent="-342900">
              <a:lnSpc>
                <a:spcPct val="95000"/>
              </a:lnSpc>
              <a:spcBef>
                <a:spcPts val="0"/>
              </a:spcBef>
              <a:buFontTx/>
              <a:buChar char="-"/>
            </a:pPr>
            <a:r>
              <a:rPr lang="vi-VN" sz="1800">
                <a:solidFill>
                  <a:schemeClr val="tx1"/>
                </a:solidFill>
              </a:rPr>
              <a:t>Thêm sửa xóa hiển thị chức năng hồ sơ cho </a:t>
            </a:r>
            <a:r>
              <a:rPr lang="vi-VN" sz="1800">
                <a:solidFill>
                  <a:schemeClr val="tx1"/>
                </a:solidFill>
              </a:rPr>
              <a:t>người </a:t>
            </a:r>
            <a:r>
              <a:rPr lang="vi-VN" sz="1800" smtClean="0">
                <a:solidFill>
                  <a:schemeClr val="tx1"/>
                </a:solidFill>
              </a:rPr>
              <a:t>dùng</a:t>
            </a:r>
            <a:endParaRPr lang="en-US" sz="1800" smtClean="0">
              <a:solidFill>
                <a:schemeClr val="tx1"/>
              </a:solidFill>
            </a:endParaRPr>
          </a:p>
          <a:p>
            <a:pPr marL="800100" lvl="0" indent="-342900">
              <a:lnSpc>
                <a:spcPct val="95000"/>
              </a:lnSpc>
              <a:spcBef>
                <a:spcPts val="0"/>
              </a:spcBef>
              <a:buFontTx/>
              <a:buChar char="-"/>
            </a:pPr>
            <a:r>
              <a:rPr lang="vi-VN" sz="1800" smtClean="0">
                <a:solidFill>
                  <a:schemeClr val="tx1"/>
                </a:solidFill>
              </a:rPr>
              <a:t> </a:t>
            </a:r>
            <a:r>
              <a:rPr lang="vi-VN" sz="1800">
                <a:solidFill>
                  <a:schemeClr val="tx1"/>
                </a:solidFill>
              </a:rPr>
              <a:t>Chức năng Apply now cho khách hàng ở trang </a:t>
            </a:r>
            <a:r>
              <a:rPr lang="vi-VN" sz="1800">
                <a:solidFill>
                  <a:schemeClr val="tx1"/>
                </a:solidFill>
              </a:rPr>
              <a:t>chi </a:t>
            </a:r>
            <a:r>
              <a:rPr lang="vi-VN" sz="1800" smtClean="0">
                <a:solidFill>
                  <a:schemeClr val="tx1"/>
                </a:solidFill>
              </a:rPr>
              <a:t>tiế</a:t>
            </a:r>
            <a:r>
              <a:rPr lang="en-US" sz="1800" smtClean="0">
                <a:solidFill>
                  <a:schemeClr val="tx1"/>
                </a:solidFill>
              </a:rPr>
              <a:t>t</a:t>
            </a:r>
          </a:p>
          <a:p>
            <a:pPr marL="800100" lvl="0" indent="-342900">
              <a:lnSpc>
                <a:spcPct val="95000"/>
              </a:lnSpc>
              <a:spcBef>
                <a:spcPts val="0"/>
              </a:spcBef>
              <a:buFontTx/>
              <a:buChar char="-"/>
            </a:pPr>
            <a:r>
              <a:rPr lang="vi-VN" sz="1800" smtClean="0">
                <a:solidFill>
                  <a:schemeClr val="tx1"/>
                </a:solidFill>
              </a:rPr>
              <a:t>Chức </a:t>
            </a:r>
            <a:r>
              <a:rPr lang="vi-VN" sz="1800">
                <a:solidFill>
                  <a:schemeClr val="tx1"/>
                </a:solidFill>
              </a:rPr>
              <a:t>năng hiển thị tin tuyển dụng đề </a:t>
            </a:r>
            <a:r>
              <a:rPr lang="vi-VN" sz="1800">
                <a:solidFill>
                  <a:schemeClr val="tx1"/>
                </a:solidFill>
              </a:rPr>
              <a:t>xuất </a:t>
            </a:r>
            <a:endParaRPr lang="en-US" sz="1800" smtClean="0">
              <a:solidFill>
                <a:schemeClr val="tx1"/>
              </a:solidFill>
            </a:endParaRPr>
          </a:p>
          <a:p>
            <a:pPr marL="800100" lvl="0" indent="-342900">
              <a:lnSpc>
                <a:spcPct val="95000"/>
              </a:lnSpc>
              <a:spcBef>
                <a:spcPts val="0"/>
              </a:spcBef>
              <a:buFontTx/>
              <a:buChar char="-"/>
            </a:pPr>
            <a:r>
              <a:rPr lang="vi-VN" sz="1800" smtClean="0">
                <a:solidFill>
                  <a:schemeClr val="tx1"/>
                </a:solidFill>
              </a:rPr>
              <a:t>Gửi </a:t>
            </a:r>
            <a:r>
              <a:rPr lang="vi-VN" sz="1800">
                <a:solidFill>
                  <a:schemeClr val="tx1"/>
                </a:solidFill>
              </a:rPr>
              <a:t>mail active cho user, user chưa active thì không cho đăng </a:t>
            </a:r>
            <a:r>
              <a:rPr lang="vi-VN" sz="1800">
                <a:solidFill>
                  <a:schemeClr val="tx1"/>
                </a:solidFill>
              </a:rPr>
              <a:t>nhập </a:t>
            </a:r>
            <a:endParaRPr lang="en-US" sz="1800" smtClean="0">
              <a:solidFill>
                <a:schemeClr val="tx1"/>
              </a:solidFill>
            </a:endParaRPr>
          </a:p>
          <a:p>
            <a:pPr marL="800100" lvl="0" indent="-342900">
              <a:lnSpc>
                <a:spcPct val="95000"/>
              </a:lnSpc>
              <a:spcBef>
                <a:spcPts val="0"/>
              </a:spcBef>
              <a:buFontTx/>
              <a:buChar char="-"/>
            </a:pPr>
            <a:r>
              <a:rPr lang="vi-VN" sz="1800" smtClean="0">
                <a:solidFill>
                  <a:schemeClr val="tx1"/>
                </a:solidFill>
              </a:rPr>
              <a:t>Tìm </a:t>
            </a:r>
            <a:r>
              <a:rPr lang="vi-VN" sz="1800">
                <a:solidFill>
                  <a:schemeClr val="tx1"/>
                </a:solidFill>
              </a:rPr>
              <a:t>kiếm ở job ở trang admin admin đề xuất/bỏ đề </a:t>
            </a:r>
            <a:r>
              <a:rPr lang="vi-VN" sz="1800">
                <a:solidFill>
                  <a:schemeClr val="tx1"/>
                </a:solidFill>
              </a:rPr>
              <a:t>xuất </a:t>
            </a:r>
            <a:endParaRPr lang="en-US" sz="1800" smtClean="0">
              <a:solidFill>
                <a:schemeClr val="tx1"/>
              </a:solidFill>
            </a:endParaRPr>
          </a:p>
          <a:p>
            <a:pPr marL="800100" lvl="0" indent="-342900">
              <a:lnSpc>
                <a:spcPct val="95000"/>
              </a:lnSpc>
              <a:spcBef>
                <a:spcPts val="0"/>
              </a:spcBef>
              <a:buFontTx/>
              <a:buChar char="-"/>
            </a:pPr>
            <a:r>
              <a:rPr lang="vi-VN" sz="1800" smtClean="0">
                <a:solidFill>
                  <a:schemeClr val="tx1"/>
                </a:solidFill>
              </a:rPr>
              <a:t>Admin </a:t>
            </a:r>
            <a:r>
              <a:rPr lang="vi-VN" sz="1800">
                <a:solidFill>
                  <a:schemeClr val="tx1"/>
                </a:solidFill>
              </a:rPr>
              <a:t>khóa/mở xuất 1 tin tuyển dụng company khóa/mở khóa </a:t>
            </a:r>
            <a:r>
              <a:rPr lang="vi-VN" sz="1800">
                <a:solidFill>
                  <a:schemeClr val="tx1"/>
                </a:solidFill>
              </a:rPr>
              <a:t>job </a:t>
            </a:r>
            <a:endParaRPr lang="en-US" sz="1800" smtClean="0">
              <a:solidFill>
                <a:schemeClr val="tx1"/>
              </a:solidFill>
            </a:endParaRPr>
          </a:p>
          <a:p>
            <a:pPr marL="800100" lvl="0" indent="-342900">
              <a:lnSpc>
                <a:spcPct val="95000"/>
              </a:lnSpc>
              <a:spcBef>
                <a:spcPts val="0"/>
              </a:spcBef>
              <a:buFontTx/>
              <a:buChar char="-"/>
            </a:pPr>
            <a:r>
              <a:rPr lang="vi-VN" sz="1800" smtClean="0">
                <a:solidFill>
                  <a:schemeClr val="tx1"/>
                </a:solidFill>
              </a:rPr>
              <a:t>Hiển </a:t>
            </a:r>
            <a:r>
              <a:rPr lang="vi-VN" sz="1800">
                <a:solidFill>
                  <a:schemeClr val="tx1"/>
                </a:solidFill>
              </a:rPr>
              <a:t>thị thông tin ở </a:t>
            </a:r>
            <a:r>
              <a:rPr lang="vi-VN" sz="1800">
                <a:solidFill>
                  <a:schemeClr val="tx1"/>
                </a:solidFill>
              </a:rPr>
              <a:t>footer </a:t>
            </a:r>
            <a:endParaRPr lang="en-US" sz="1800" smtClean="0">
              <a:solidFill>
                <a:schemeClr val="tx1"/>
              </a:solidFill>
            </a:endParaRPr>
          </a:p>
          <a:p>
            <a:pPr marL="800100" lvl="0" indent="-342900">
              <a:lnSpc>
                <a:spcPct val="95000"/>
              </a:lnSpc>
              <a:spcBef>
                <a:spcPts val="0"/>
              </a:spcBef>
              <a:buFontTx/>
              <a:buChar char="-"/>
            </a:pPr>
            <a:r>
              <a:rPr lang="vi-VN" sz="1800" smtClean="0">
                <a:solidFill>
                  <a:schemeClr val="tx1"/>
                </a:solidFill>
              </a:rPr>
              <a:t>Admin </a:t>
            </a:r>
            <a:r>
              <a:rPr lang="vi-VN" sz="1800">
                <a:solidFill>
                  <a:schemeClr val="tx1"/>
                </a:solidFill>
              </a:rPr>
              <a:t>đề xuất/ bỏ đề xuất, khóa/ mở khóa 1 </a:t>
            </a:r>
            <a:r>
              <a:rPr lang="vi-VN" sz="1800">
                <a:solidFill>
                  <a:schemeClr val="tx1"/>
                </a:solidFill>
              </a:rPr>
              <a:t>company </a:t>
            </a:r>
            <a:endParaRPr lang="en-US" sz="1800" smtClean="0">
              <a:solidFill>
                <a:schemeClr val="tx1"/>
              </a:solidFill>
            </a:endParaRPr>
          </a:p>
          <a:p>
            <a:pPr marL="800100" lvl="0" indent="-342900">
              <a:lnSpc>
                <a:spcPct val="95000"/>
              </a:lnSpc>
              <a:spcBef>
                <a:spcPts val="0"/>
              </a:spcBef>
              <a:buFontTx/>
              <a:buChar char="-"/>
            </a:pPr>
            <a:r>
              <a:rPr lang="vi-VN" sz="1800" smtClean="0">
                <a:solidFill>
                  <a:schemeClr val="tx1"/>
                </a:solidFill>
              </a:rPr>
              <a:t>Admin </a:t>
            </a:r>
            <a:r>
              <a:rPr lang="vi-VN" sz="1800">
                <a:solidFill>
                  <a:schemeClr val="tx1"/>
                </a:solidFill>
              </a:rPr>
              <a:t>duyệt doanh nghiệp sau khi đăng </a:t>
            </a:r>
            <a:r>
              <a:rPr lang="vi-VN" sz="1800">
                <a:solidFill>
                  <a:schemeClr val="tx1"/>
                </a:solidFill>
              </a:rPr>
              <a:t>ký </a:t>
            </a:r>
            <a:endParaRPr lang="en-US" sz="1800" smtClean="0">
              <a:solidFill>
                <a:schemeClr val="tx1"/>
              </a:solidFill>
            </a:endParaRPr>
          </a:p>
          <a:p>
            <a:pPr marL="800100" lvl="0" indent="-342900">
              <a:lnSpc>
                <a:spcPct val="95000"/>
              </a:lnSpc>
              <a:spcBef>
                <a:spcPts val="0"/>
              </a:spcBef>
              <a:buFontTx/>
              <a:buChar char="-"/>
            </a:pPr>
            <a:r>
              <a:rPr lang="vi-VN" sz="1800" smtClean="0">
                <a:solidFill>
                  <a:schemeClr val="tx1"/>
                </a:solidFill>
              </a:rPr>
              <a:t>Admin </a:t>
            </a:r>
            <a:r>
              <a:rPr lang="vi-VN" sz="1800">
                <a:solidFill>
                  <a:schemeClr val="tx1"/>
                </a:solidFill>
              </a:rPr>
              <a:t>sửa thông tin doanh </a:t>
            </a:r>
            <a:r>
              <a:rPr lang="vi-VN" sz="1800">
                <a:solidFill>
                  <a:schemeClr val="tx1"/>
                </a:solidFill>
              </a:rPr>
              <a:t>nghiệp </a:t>
            </a:r>
            <a:endParaRPr lang="en-US" sz="1800" smtClean="0">
              <a:solidFill>
                <a:schemeClr val="tx1"/>
              </a:solidFill>
            </a:endParaRPr>
          </a:p>
          <a:p>
            <a:pPr marL="800100" lvl="0" indent="-342900">
              <a:lnSpc>
                <a:spcPct val="95000"/>
              </a:lnSpc>
              <a:spcBef>
                <a:spcPts val="0"/>
              </a:spcBef>
              <a:buFontTx/>
              <a:buChar char="-"/>
            </a:pPr>
            <a:r>
              <a:rPr lang="vi-VN" sz="1800" smtClean="0">
                <a:solidFill>
                  <a:schemeClr val="tx1"/>
                </a:solidFill>
              </a:rPr>
              <a:t>Doanh </a:t>
            </a:r>
            <a:r>
              <a:rPr lang="vi-VN" sz="1800">
                <a:solidFill>
                  <a:schemeClr val="tx1"/>
                </a:solidFill>
              </a:rPr>
              <a:t>nghiệp sửa/update thông tin doanh nghiệp của mình</a:t>
            </a:r>
            <a:endParaRPr sz="18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838200" y="1373562"/>
            <a:ext cx="10515600" cy="76452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Open Sans SemiBold"/>
              <a:buNone/>
            </a:pPr>
            <a:r>
              <a:rPr lang="en-US"/>
              <a:t>Thuận lợi</a:t>
            </a:r>
            <a:endParaRPr/>
          </a:p>
        </p:txBody>
      </p:sp>
      <p:sp>
        <p:nvSpPr>
          <p:cNvPr id="119" name="Google Shape;119;p6"/>
          <p:cNvSpPr txBox="1">
            <a:spLocks noGrp="1"/>
          </p:cNvSpPr>
          <p:nvPr>
            <p:ph type="body" idx="1"/>
          </p:nvPr>
        </p:nvSpPr>
        <p:spPr>
          <a:xfrm>
            <a:off x="831850" y="2407025"/>
            <a:ext cx="10515600" cy="3682626"/>
          </a:xfrm>
          <a:prstGeom prst="rect">
            <a:avLst/>
          </a:prstGeom>
          <a:noFill/>
          <a:ln>
            <a:noFill/>
          </a:ln>
        </p:spPr>
        <p:txBody>
          <a:bodyPr spcFirstLastPara="1" wrap="square" lIns="91425" tIns="45700" rIns="91425" bIns="45700" anchor="t" anchorCtr="0">
            <a:normAutofit/>
          </a:bodyPr>
          <a:lstStyle/>
          <a:p>
            <a:pPr marL="457200" lvl="0" indent="-381000" algn="l" rtl="0">
              <a:lnSpc>
                <a:spcPct val="120000"/>
              </a:lnSpc>
              <a:spcBef>
                <a:spcPts val="0"/>
              </a:spcBef>
              <a:spcAft>
                <a:spcPts val="0"/>
              </a:spcAft>
              <a:buClr>
                <a:schemeClr val="dk1"/>
              </a:buClr>
              <a:buSzPts val="2400"/>
              <a:buChar char="-"/>
            </a:pPr>
            <a:r>
              <a:rPr lang="en-US" smtClean="0">
                <a:solidFill>
                  <a:schemeClr val="dk1"/>
                </a:solidFill>
              </a:rPr>
              <a:t>Có </a:t>
            </a:r>
            <a:r>
              <a:rPr lang="en-US">
                <a:solidFill>
                  <a:schemeClr val="dk1"/>
                </a:solidFill>
              </a:rPr>
              <a:t>productbacklog rõ ràng, thuận tiện cho việc theo dõi tiến trình công việc</a:t>
            </a:r>
            <a:endParaRPr>
              <a:solidFill>
                <a:schemeClr val="dk1"/>
              </a:solidFill>
            </a:endParaRPr>
          </a:p>
          <a:p>
            <a:pPr marL="457200" lvl="0" indent="-381000" algn="l" rtl="0">
              <a:lnSpc>
                <a:spcPct val="120000"/>
              </a:lnSpc>
              <a:spcBef>
                <a:spcPts val="0"/>
              </a:spcBef>
              <a:spcAft>
                <a:spcPts val="0"/>
              </a:spcAft>
              <a:buClr>
                <a:schemeClr val="dk1"/>
              </a:buClr>
              <a:buSzPts val="2400"/>
              <a:buChar char="-"/>
            </a:pPr>
            <a:r>
              <a:rPr lang="en-US">
                <a:solidFill>
                  <a:schemeClr val="dk1"/>
                </a:solidFill>
              </a:rPr>
              <a:t>Mọi người trong team hỗ trợ nhau nhiệt tình</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838200" y="1373562"/>
            <a:ext cx="10515600" cy="76452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Open Sans SemiBold"/>
              <a:buNone/>
            </a:pPr>
            <a:r>
              <a:rPr lang="en-US"/>
              <a:t>Khó khăn</a:t>
            </a:r>
            <a:endParaRPr/>
          </a:p>
        </p:txBody>
      </p:sp>
      <p:sp>
        <p:nvSpPr>
          <p:cNvPr id="126" name="Google Shape;126;p5"/>
          <p:cNvSpPr txBox="1">
            <a:spLocks noGrp="1"/>
          </p:cNvSpPr>
          <p:nvPr>
            <p:ph type="body" idx="1"/>
          </p:nvPr>
        </p:nvSpPr>
        <p:spPr>
          <a:xfrm>
            <a:off x="831850" y="2407025"/>
            <a:ext cx="10515600" cy="3682626"/>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None/>
            </a:pPr>
            <a:r>
              <a:rPr lang="en-US" smtClean="0">
                <a:solidFill>
                  <a:schemeClr val="dk1"/>
                </a:solidFill>
                <a:latin typeface="Times New Roman" panose="02020603050405020304" pitchFamily="18" charset="0"/>
                <a:cs typeface="Times New Roman" panose="02020603050405020304" pitchFamily="18" charset="0"/>
              </a:rPr>
              <a:t>- Vì phải làm việc ở nhà nên chưa thể giúp đỡ nhau một cách trực tiếp, hoặc còn nhiều công việc khác gây đến lịch onl còn chưa đồng nhất của các thành viên trong team</a:t>
            </a:r>
            <a:endParaRPr>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pic>
        <p:nvPicPr>
          <p:cNvPr id="131" name="Google Shape;131;p7"/>
          <p:cNvPicPr preferRelativeResize="0">
            <a:picLocks noGrp="1"/>
          </p:cNvPicPr>
          <p:nvPr>
            <p:ph type="body" idx="1"/>
          </p:nvPr>
        </p:nvPicPr>
        <p:blipFill rotWithShape="1">
          <a:blip r:embed="rId3">
            <a:alphaModFix/>
          </a:blip>
          <a:srcRect/>
          <a:stretch/>
        </p:blipFill>
        <p:spPr>
          <a:xfrm>
            <a:off x="2768600" y="1608932"/>
            <a:ext cx="6654800" cy="3022600"/>
          </a:xfrm>
          <a:prstGeom prst="rect">
            <a:avLst/>
          </a:prstGeom>
          <a:noFill/>
          <a:ln>
            <a:noFill/>
          </a:ln>
        </p:spPr>
      </p:pic>
      <p:sp>
        <p:nvSpPr>
          <p:cNvPr id="132" name="Google Shape;132;p7"/>
          <p:cNvSpPr txBox="1"/>
          <p:nvPr/>
        </p:nvSpPr>
        <p:spPr>
          <a:xfrm>
            <a:off x="2768600" y="4631525"/>
            <a:ext cx="6654900" cy="554100"/>
          </a:xfrm>
          <a:prstGeom prst="rect">
            <a:avLst/>
          </a:prstGeom>
          <a:solidFill>
            <a:srgbClr val="4A86E8"/>
          </a:solid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2400">
                <a:solidFill>
                  <a:schemeClr val="lt1"/>
                </a:solidFill>
                <a:latin typeface="Open Sans"/>
                <a:ea typeface="Open Sans"/>
                <a:cs typeface="Open Sans"/>
                <a:sym typeface="Open Sans"/>
              </a:rPr>
              <a:t>Thanks for watching !</a:t>
            </a:r>
            <a:endParaRPr>
              <a:solidFill>
                <a:schemeClr val="lt1"/>
              </a:solidFill>
            </a:endParaRPr>
          </a:p>
        </p:txBody>
      </p:sp>
    </p:spTree>
  </p:cSld>
  <p:clrMapOvr>
    <a:masterClrMapping/>
  </p:clrMapOvr>
</p:sld>
</file>

<file path=ppt/theme/theme1.xml><?xml version="1.0" encoding="utf-8"?>
<a:theme xmlns:a="http://schemas.openxmlformats.org/drawingml/2006/main" name="Slide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271</Words>
  <Application>Microsoft Office PowerPoint</Application>
  <PresentationFormat>Widescreen</PresentationFormat>
  <Paragraphs>37</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Open Sans SemiBold</vt:lpstr>
      <vt:lpstr>Calibri</vt:lpstr>
      <vt:lpstr>Open Sans</vt:lpstr>
      <vt:lpstr>Arial</vt:lpstr>
      <vt:lpstr>Times New Roman</vt:lpstr>
      <vt:lpstr>SlideTemplate</vt:lpstr>
      <vt:lpstr>Báo cáo kết thúc Sprint 2 Nhóm: FO</vt:lpstr>
      <vt:lpstr>Nội dung</vt:lpstr>
      <vt:lpstr>Tổng quan Sprint 02</vt:lpstr>
      <vt:lpstr>Chức năng hoàn thành</vt:lpstr>
      <vt:lpstr>Thuận lợi</vt:lpstr>
      <vt:lpstr>Khó khăn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kết thúc Sprint 1 Nhóm: FO</dc:title>
  <dc:creator>Microsoft Office User</dc:creator>
  <cp:lastModifiedBy>USER</cp:lastModifiedBy>
  <cp:revision>9</cp:revision>
  <dcterms:created xsi:type="dcterms:W3CDTF">2020-05-13T02:07:35Z</dcterms:created>
  <dcterms:modified xsi:type="dcterms:W3CDTF">2021-08-25T03:32:25Z</dcterms:modified>
</cp:coreProperties>
</file>