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Open Sans" panose="020B060402020202020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Open Sans SemiBold"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Mp9XhYUQ9TrHhZl4KMpPEZg95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3996632" y="-1180205"/>
            <a:ext cx="4198736"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9"/>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8200" y="1978227"/>
            <a:ext cx="10515600" cy="419873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984652"/>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Open Sans SemiBold"/>
              <a:buNone/>
              <a:defRPr sz="44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838200" y="1978227"/>
            <a:ext cx="10515600" cy="419873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8"/>
          <p:cNvPicPr preferRelativeResize="0"/>
          <p:nvPr/>
        </p:nvPicPr>
        <p:blipFill rotWithShape="1">
          <a:blip r:embed="rId13">
            <a:alphaModFix/>
          </a:blip>
          <a:srcRect/>
          <a:stretch/>
        </p:blipFill>
        <p:spPr>
          <a:xfrm>
            <a:off x="9361005" y="230188"/>
            <a:ext cx="2648677" cy="575078"/>
          </a:xfrm>
          <a:prstGeom prst="rect">
            <a:avLst/>
          </a:prstGeom>
          <a:noFill/>
          <a:ln>
            <a:noFill/>
          </a:ln>
        </p:spPr>
      </p:pic>
      <p:cxnSp>
        <p:nvCxnSpPr>
          <p:cNvPr id="16" name="Google Shape;16;p8"/>
          <p:cNvCxnSpPr>
            <a:stCxn id="15" idx="1"/>
          </p:cNvCxnSpPr>
          <p:nvPr/>
        </p:nvCxnSpPr>
        <p:spPr>
          <a:xfrm rot="10800000">
            <a:off x="838305" y="516827"/>
            <a:ext cx="8522700" cy="900"/>
          </a:xfrm>
          <a:prstGeom prst="straightConnector1">
            <a:avLst/>
          </a:prstGeom>
          <a:noFill/>
          <a:ln w="25400" cap="flat" cmpd="sng">
            <a:solidFill>
              <a:srgbClr val="27278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272680"/>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476700" y="2356175"/>
            <a:ext cx="9442200" cy="1790700"/>
          </a:xfrm>
          <a:prstGeom prst="rect">
            <a:avLst/>
          </a:prstGeom>
          <a:solidFill>
            <a:srgbClr val="272680"/>
          </a:solid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000"/>
              <a:buFont typeface="Open Sans SemiBold"/>
              <a:buNone/>
            </a:pPr>
            <a:r>
              <a:rPr lang="en-US" sz="5700">
                <a:solidFill>
                  <a:schemeClr val="lt1"/>
                </a:solidFill>
              </a:rPr>
              <a:t>Báo cáo kết thúc Sprint </a:t>
            </a:r>
            <a:r>
              <a:rPr lang="en-US" sz="5700">
                <a:solidFill>
                  <a:schemeClr val="lt1"/>
                </a:solidFill>
              </a:rPr>
              <a:t>3</a:t>
            </a:r>
            <a:endParaRPr sz="5700">
              <a:solidFill>
                <a:schemeClr val="lt1"/>
              </a:solidFill>
            </a:endParaRPr>
          </a:p>
          <a:p>
            <a:pPr marL="0" lvl="0" indent="0" algn="ctr" rtl="0">
              <a:lnSpc>
                <a:spcPct val="90000"/>
              </a:lnSpc>
              <a:spcBef>
                <a:spcPts val="0"/>
              </a:spcBef>
              <a:spcAft>
                <a:spcPts val="0"/>
              </a:spcAft>
              <a:buClr>
                <a:schemeClr val="lt1"/>
              </a:buClr>
              <a:buSzPts val="6000"/>
              <a:buFont typeface="Open Sans SemiBold"/>
              <a:buNone/>
            </a:pPr>
            <a:r>
              <a:rPr lang="en-US" sz="5700">
                <a:solidFill>
                  <a:schemeClr val="lt1"/>
                </a:solidFill>
              </a:rPr>
              <a:t>Nhóm: FO</a:t>
            </a:r>
            <a:endParaRPr sz="5700">
              <a:solidFill>
                <a:schemeClr val="lt1"/>
              </a:solidFill>
            </a:endParaRPr>
          </a:p>
        </p:txBody>
      </p:sp>
      <p:pic>
        <p:nvPicPr>
          <p:cNvPr id="91" name="Google Shape;91;p1"/>
          <p:cNvPicPr preferRelativeResize="0"/>
          <p:nvPr/>
        </p:nvPicPr>
        <p:blipFill rotWithShape="1">
          <a:blip r:embed="rId3">
            <a:alphaModFix/>
          </a:blip>
          <a:srcRect/>
          <a:stretch/>
        </p:blipFill>
        <p:spPr>
          <a:xfrm>
            <a:off x="3437924" y="121443"/>
            <a:ext cx="5316152" cy="2414588"/>
          </a:xfrm>
          <a:prstGeom prst="rect">
            <a:avLst/>
          </a:prstGeom>
          <a:noFill/>
          <a:ln>
            <a:noFill/>
          </a:ln>
        </p:spPr>
      </p:pic>
      <p:sp>
        <p:nvSpPr>
          <p:cNvPr id="92" name="Google Shape;92;p1"/>
          <p:cNvSpPr txBox="1"/>
          <p:nvPr/>
        </p:nvSpPr>
        <p:spPr>
          <a:xfrm>
            <a:off x="4883850" y="4252375"/>
            <a:ext cx="2424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Open Sans"/>
                <a:ea typeface="Open Sans"/>
                <a:cs typeface="Open Sans"/>
                <a:sym typeface="Open Sans"/>
              </a:rPr>
              <a:t>Hà Nội </a:t>
            </a:r>
            <a:r>
              <a:rPr lang="en-US" sz="1800" smtClean="0">
                <a:solidFill>
                  <a:schemeClr val="lt1"/>
                </a:solidFill>
                <a:latin typeface="Open Sans"/>
                <a:ea typeface="Open Sans"/>
                <a:cs typeface="Open Sans"/>
                <a:sym typeface="Open Sans"/>
              </a:rPr>
              <a:t>1</a:t>
            </a:r>
            <a:r>
              <a:rPr lang="en-US" sz="1800" b="0" i="0" u="none" strike="noStrike" cap="none" smtClean="0">
                <a:solidFill>
                  <a:schemeClr val="lt1"/>
                </a:solidFill>
                <a:latin typeface="Open Sans"/>
                <a:ea typeface="Open Sans"/>
                <a:cs typeface="Open Sans"/>
                <a:sym typeface="Open Sans"/>
              </a:rPr>
              <a:t>/9/2021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78958" y="681037"/>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Open Sans SemiBold"/>
              <a:buNone/>
            </a:pPr>
            <a:r>
              <a:rPr lang="en-US"/>
              <a:t>Nội dung</a:t>
            </a:r>
            <a:endParaRPr/>
          </a:p>
        </p:txBody>
      </p:sp>
      <p:sp>
        <p:nvSpPr>
          <p:cNvPr id="98" name="Google Shape;98;p2"/>
          <p:cNvSpPr txBox="1">
            <a:spLocks noGrp="1"/>
          </p:cNvSpPr>
          <p:nvPr>
            <p:ph type="body" idx="1"/>
          </p:nvPr>
        </p:nvSpPr>
        <p:spPr>
          <a:xfrm>
            <a:off x="838200" y="1978227"/>
            <a:ext cx="10515600" cy="4198736"/>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Báo cáo kết thúc Sprint </a:t>
            </a:r>
            <a:r>
              <a:rPr lang="en-US"/>
              <a:t>3</a:t>
            </a:r>
            <a:endParaRPr/>
          </a:p>
          <a:p>
            <a:pPr marL="457200" lvl="0" indent="-342900" algn="l" rtl="0">
              <a:lnSpc>
                <a:spcPct val="90000"/>
              </a:lnSpc>
              <a:spcBef>
                <a:spcPts val="0"/>
              </a:spcBef>
              <a:spcAft>
                <a:spcPts val="0"/>
              </a:spcAft>
              <a:buSzPts val="1800"/>
              <a:buChar char="-"/>
            </a:pPr>
            <a:r>
              <a:rPr lang="en-US"/>
              <a:t>Tổng quan Sprint </a:t>
            </a:r>
            <a:r>
              <a:rPr lang="en-US"/>
              <a:t>3</a:t>
            </a:r>
            <a:endParaRPr/>
          </a:p>
          <a:p>
            <a:pPr marL="457200" lvl="0" indent="-342900" algn="l" rtl="0">
              <a:lnSpc>
                <a:spcPct val="90000"/>
              </a:lnSpc>
              <a:spcBef>
                <a:spcPts val="0"/>
              </a:spcBef>
              <a:spcAft>
                <a:spcPts val="0"/>
              </a:spcAft>
              <a:buSzPts val="1800"/>
              <a:buChar char="-"/>
            </a:pPr>
            <a:r>
              <a:rPr lang="en-US"/>
              <a:t>Các chức năng đã hoàn thành</a:t>
            </a:r>
            <a:endParaRPr/>
          </a:p>
          <a:p>
            <a:pPr marL="457200" lvl="0" indent="-342900" algn="l" rtl="0">
              <a:lnSpc>
                <a:spcPct val="90000"/>
              </a:lnSpc>
              <a:spcBef>
                <a:spcPts val="0"/>
              </a:spcBef>
              <a:spcAft>
                <a:spcPts val="0"/>
              </a:spcAft>
              <a:buSzPts val="1800"/>
              <a:buChar char="-"/>
            </a:pPr>
            <a:r>
              <a:rPr lang="en-US"/>
              <a:t>Khó khăn</a:t>
            </a:r>
            <a:endParaRPr/>
          </a:p>
          <a:p>
            <a:pPr marL="457200" lvl="0" indent="-342900" algn="l" rtl="0">
              <a:lnSpc>
                <a:spcPct val="90000"/>
              </a:lnSpc>
              <a:spcBef>
                <a:spcPts val="0"/>
              </a:spcBef>
              <a:spcAft>
                <a:spcPts val="0"/>
              </a:spcAft>
              <a:buSzPts val="1800"/>
              <a:buChar char="-"/>
            </a:pPr>
            <a:r>
              <a:rPr lang="en-US"/>
              <a:t>Thuận lợi</a:t>
            </a:r>
            <a:endParaRPr/>
          </a:p>
          <a:p>
            <a:pPr marL="457200" lvl="0" indent="-342900" algn="l" rtl="0">
              <a:lnSpc>
                <a:spcPct val="90000"/>
              </a:lnSpc>
              <a:spcBef>
                <a:spcPts val="0"/>
              </a:spcBef>
              <a:spcAft>
                <a:spcPts val="0"/>
              </a:spcAft>
              <a:buSzPts val="1800"/>
              <a:buChar char="-"/>
            </a:pPr>
            <a:r>
              <a:rPr lang="en-US"/>
              <a:t>Demo Sprint </a:t>
            </a:r>
            <a:r>
              <a:rPr lang="en-US"/>
              <a:t>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838200" y="1373562"/>
            <a:ext cx="10515600" cy="7645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Open Sans SemiBold"/>
              <a:buNone/>
            </a:pPr>
            <a:r>
              <a:rPr lang="en-US"/>
              <a:t>Tổng quan Sprint </a:t>
            </a:r>
            <a:r>
              <a:rPr lang="en-US" smtClean="0"/>
              <a:t>03</a:t>
            </a:r>
            <a:endParaRPr/>
          </a:p>
        </p:txBody>
      </p:sp>
      <p:sp>
        <p:nvSpPr>
          <p:cNvPr id="105" name="Google Shape;105;p3"/>
          <p:cNvSpPr txBox="1">
            <a:spLocks noGrp="1"/>
          </p:cNvSpPr>
          <p:nvPr>
            <p:ph type="body" idx="1"/>
          </p:nvPr>
        </p:nvSpPr>
        <p:spPr>
          <a:xfrm>
            <a:off x="831850" y="2407025"/>
            <a:ext cx="10515600" cy="3682626"/>
          </a:xfrm>
          <a:prstGeom prst="rect">
            <a:avLst/>
          </a:prstGeom>
          <a:noFill/>
          <a:ln>
            <a:noFill/>
          </a:ln>
        </p:spPr>
        <p:txBody>
          <a:bodyPr spcFirstLastPara="1" wrap="square" lIns="91425" tIns="45700" rIns="91425" bIns="45700" anchor="t" anchorCtr="0">
            <a:normAutofit/>
          </a:bodyPr>
          <a:lstStyle/>
          <a:p>
            <a:pPr marL="76200" lvl="0" indent="0" algn="l" rtl="0">
              <a:lnSpc>
                <a:spcPct val="120000"/>
              </a:lnSpc>
              <a:spcBef>
                <a:spcPts val="0"/>
              </a:spcBef>
              <a:spcAft>
                <a:spcPts val="0"/>
              </a:spcAft>
              <a:buClr>
                <a:schemeClr val="dk1"/>
              </a:buClr>
              <a:buSzPts val="2400"/>
            </a:pPr>
            <a:endParaRPr lang="en-US" smtClean="0">
              <a:solidFill>
                <a:schemeClr val="dk1"/>
              </a:solidFill>
            </a:endParaRPr>
          </a:p>
          <a:p>
            <a:pPr marL="457200" lvl="0" indent="-381000" algn="l" rtl="0">
              <a:lnSpc>
                <a:spcPct val="120000"/>
              </a:lnSpc>
              <a:spcBef>
                <a:spcPts val="0"/>
              </a:spcBef>
              <a:spcAft>
                <a:spcPts val="0"/>
              </a:spcAft>
              <a:buClr>
                <a:schemeClr val="dk1"/>
              </a:buClr>
              <a:buSzPts val="2400"/>
              <a:buChar char="-"/>
            </a:pPr>
            <a:r>
              <a:rPr lang="en-US" smtClean="0">
                <a:solidFill>
                  <a:schemeClr val="dk1"/>
                </a:solidFill>
              </a:rPr>
              <a:t>Đưa </a:t>
            </a:r>
            <a:r>
              <a:rPr lang="en-US">
                <a:solidFill>
                  <a:schemeClr val="dk1"/>
                </a:solidFill>
              </a:rPr>
              <a:t>ra được phần tăng trưởng sử dụng được, chuyển giao được, hoàn thành.</a:t>
            </a:r>
            <a:endParaRPr>
              <a:solidFill>
                <a:schemeClr val="dk1"/>
              </a:solidFill>
            </a:endParaRPr>
          </a:p>
          <a:p>
            <a:pPr lvl="0" indent="-381000">
              <a:lnSpc>
                <a:spcPct val="120000"/>
              </a:lnSpc>
              <a:spcBef>
                <a:spcPts val="0"/>
              </a:spcBef>
              <a:buClr>
                <a:schemeClr val="dk1"/>
              </a:buClr>
              <a:buChar char="-"/>
            </a:pPr>
            <a:r>
              <a:rPr lang="en-US">
                <a:solidFill>
                  <a:schemeClr val="dk1"/>
                </a:solidFill>
              </a:rPr>
              <a:t> Hoàn thành các chức năng cơ bản của </a:t>
            </a:r>
            <a:r>
              <a:rPr lang="en-US" smtClean="0">
                <a:solidFill>
                  <a:schemeClr val="dk1"/>
                </a:solidFill>
              </a:rPr>
              <a:t>Sprint: </a:t>
            </a:r>
            <a:r>
              <a:rPr lang="en-US" smtClean="0">
                <a:solidFill>
                  <a:schemeClr val="tx1"/>
                </a:solidFill>
              </a:rPr>
              <a:t>Hoàn thiện chức năng của admin, company, user</a:t>
            </a:r>
            <a:endParaRPr sz="2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838200" y="1373562"/>
            <a:ext cx="10515600" cy="7645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Open Sans SemiBold"/>
              <a:buNone/>
            </a:pPr>
            <a:r>
              <a:rPr lang="en-US"/>
              <a:t>Chức năng hoàn thành</a:t>
            </a:r>
            <a:endParaRPr/>
          </a:p>
        </p:txBody>
      </p:sp>
      <p:sp>
        <p:nvSpPr>
          <p:cNvPr id="112" name="Google Shape;112;p4"/>
          <p:cNvSpPr txBox="1">
            <a:spLocks noGrp="1"/>
          </p:cNvSpPr>
          <p:nvPr>
            <p:ph type="body" idx="1"/>
          </p:nvPr>
        </p:nvSpPr>
        <p:spPr>
          <a:xfrm>
            <a:off x="661709" y="2511182"/>
            <a:ext cx="10053300" cy="3674400"/>
          </a:xfrm>
          <a:prstGeom prst="rect">
            <a:avLst/>
          </a:prstGeom>
          <a:noFill/>
          <a:ln>
            <a:noFill/>
          </a:ln>
        </p:spPr>
        <p:txBody>
          <a:bodyPr spcFirstLastPara="1" wrap="square" lIns="91425" tIns="45700" rIns="91425" bIns="45700" anchor="t" anchorCtr="0">
            <a:noAutofit/>
          </a:bodyPr>
          <a:lstStyle/>
          <a:p>
            <a:pPr marL="800100" lvl="0" indent="-342900">
              <a:lnSpc>
                <a:spcPct val="95000"/>
              </a:lnSpc>
              <a:spcBef>
                <a:spcPts val="0"/>
              </a:spcBef>
              <a:buFontTx/>
              <a:buChar char="-"/>
            </a:pPr>
            <a:r>
              <a:rPr lang="en-US" sz="1800" smtClean="0">
                <a:solidFill>
                  <a:schemeClr val="tx1"/>
                </a:solidFill>
                <a:latin typeface="Times New Roman" panose="02020603050405020304" pitchFamily="18" charset="0"/>
                <a:cs typeface="Times New Roman" panose="02020603050405020304" pitchFamily="18" charset="0"/>
              </a:rPr>
              <a:t>Thống kê lượt xem tin tuyển dụng ở trang home, chi tiết tuyển dụng, …</a:t>
            </a:r>
          </a:p>
          <a:p>
            <a:pPr marL="800100" lvl="0" indent="-342900">
              <a:lnSpc>
                <a:spcPct val="95000"/>
              </a:lnSpc>
              <a:spcBef>
                <a:spcPts val="0"/>
              </a:spcBef>
              <a:buFontTx/>
              <a:buChar char="-"/>
            </a:pPr>
            <a:r>
              <a:rPr lang="en-US" sz="1800" smtClean="0">
                <a:solidFill>
                  <a:schemeClr val="tx1"/>
                </a:solidFill>
                <a:latin typeface="Times New Roman" panose="02020603050405020304" pitchFamily="18" charset="0"/>
                <a:cs typeface="Times New Roman" panose="02020603050405020304" pitchFamily="18" charset="0"/>
              </a:rPr>
              <a:t>Cập nhật CV cho ứng viên</a:t>
            </a:r>
          </a:p>
          <a:p>
            <a:pPr marL="800100" lvl="0" indent="-342900">
              <a:lnSpc>
                <a:spcPct val="95000"/>
              </a:lnSpc>
              <a:spcBef>
                <a:spcPts val="0"/>
              </a:spcBef>
              <a:buFontTx/>
              <a:buChar char="-"/>
            </a:pPr>
            <a:r>
              <a:rPr lang="en-US" sz="1800" smtClean="0">
                <a:solidFill>
                  <a:schemeClr val="tx1"/>
                </a:solidFill>
                <a:latin typeface="Times New Roman" panose="02020603050405020304" pitchFamily="18" charset="0"/>
                <a:cs typeface="Times New Roman" panose="02020603050405020304" pitchFamily="18" charset="0"/>
              </a:rPr>
              <a:t>Quản lý profile cá nhân</a:t>
            </a:r>
          </a:p>
          <a:p>
            <a:pPr marL="800100" lvl="0" indent="-342900">
              <a:lnSpc>
                <a:spcPct val="95000"/>
              </a:lnSpc>
              <a:spcBef>
                <a:spcPts val="0"/>
              </a:spcBef>
              <a:buFontTx/>
              <a:buChar char="-"/>
            </a:pPr>
            <a:r>
              <a:rPr lang="en-US" sz="1800" smtClean="0">
                <a:solidFill>
                  <a:schemeClr val="tx1"/>
                </a:solidFill>
                <a:latin typeface="Times New Roman" panose="02020603050405020304" pitchFamily="18" charset="0"/>
                <a:cs typeface="Times New Roman" panose="02020603050405020304" pitchFamily="18" charset="0"/>
              </a:rPr>
              <a:t>Hiển thị tin tuyển dụng khác ở cùng ngành nghề</a:t>
            </a:r>
          </a:p>
          <a:p>
            <a:pPr marL="800100" lvl="0" indent="-342900">
              <a:lnSpc>
                <a:spcPct val="95000"/>
              </a:lnSpc>
              <a:spcBef>
                <a:spcPts val="0"/>
              </a:spcBef>
              <a:buFontTx/>
              <a:buChar char="-"/>
            </a:pPr>
            <a:r>
              <a:rPr lang="vi-VN" sz="1800" smtClean="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Thống kê số lượng apply vào job - Xem danh sách ứng viên apply vào </a:t>
            </a:r>
            <a:r>
              <a:rPr lang="vi-VN" sz="1800">
                <a:solidFill>
                  <a:schemeClr val="tx1"/>
                </a:solidFill>
                <a:latin typeface="Times New Roman" panose="02020603050405020304" pitchFamily="18" charset="0"/>
                <a:cs typeface="Times New Roman" panose="02020603050405020304" pitchFamily="18" charset="0"/>
              </a:rPr>
              <a:t>job </a:t>
            </a:r>
            <a:endParaRPr lang="en-US" sz="1800" smtClean="0">
              <a:solidFill>
                <a:schemeClr val="tx1"/>
              </a:solidFill>
              <a:latin typeface="Times New Roman" panose="02020603050405020304" pitchFamily="18" charset="0"/>
              <a:cs typeface="Times New Roman" panose="02020603050405020304" pitchFamily="18" charset="0"/>
            </a:endParaRPr>
          </a:p>
          <a:p>
            <a:pPr marL="800100" lvl="0" indent="-342900">
              <a:lnSpc>
                <a:spcPct val="95000"/>
              </a:lnSpc>
              <a:spcBef>
                <a:spcPts val="0"/>
              </a:spcBef>
              <a:buFontTx/>
              <a:buChar char="-"/>
            </a:pPr>
            <a:r>
              <a:rPr lang="vi-VN" sz="1800" smtClean="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Xem thông tin chi tiết của ứng viên apply vào </a:t>
            </a:r>
            <a:r>
              <a:rPr lang="vi-VN" sz="1800">
                <a:solidFill>
                  <a:schemeClr val="tx1"/>
                </a:solidFill>
                <a:latin typeface="Times New Roman" panose="02020603050405020304" pitchFamily="18" charset="0"/>
                <a:cs typeface="Times New Roman" panose="02020603050405020304" pitchFamily="18" charset="0"/>
              </a:rPr>
              <a:t>job </a:t>
            </a:r>
            <a:endParaRPr lang="en-US" sz="1800" smtClean="0">
              <a:solidFill>
                <a:schemeClr val="tx1"/>
              </a:solidFill>
              <a:latin typeface="Times New Roman" panose="02020603050405020304" pitchFamily="18" charset="0"/>
              <a:cs typeface="Times New Roman" panose="02020603050405020304" pitchFamily="18" charset="0"/>
            </a:endParaRPr>
          </a:p>
          <a:p>
            <a:pPr marL="800100" lvl="0" indent="-342900">
              <a:lnSpc>
                <a:spcPct val="95000"/>
              </a:lnSpc>
              <a:spcBef>
                <a:spcPts val="0"/>
              </a:spcBef>
              <a:buFontTx/>
              <a:buChar char="-"/>
            </a:pPr>
            <a:r>
              <a:rPr lang="vi-VN" sz="1800" smtClean="0">
                <a:solidFill>
                  <a:schemeClr val="tx1"/>
                </a:solidFill>
                <a:latin typeface="Times New Roman" panose="02020603050405020304" pitchFamily="18" charset="0"/>
                <a:cs typeface="Times New Roman" panose="02020603050405020304" pitchFamily="18" charset="0"/>
              </a:rPr>
              <a:t>Hệ </a:t>
            </a:r>
            <a:r>
              <a:rPr lang="vi-VN" sz="1800">
                <a:solidFill>
                  <a:schemeClr val="tx1"/>
                </a:solidFill>
                <a:latin typeface="Times New Roman" panose="02020603050405020304" pitchFamily="18" charset="0"/>
                <a:cs typeface="Times New Roman" panose="02020603050405020304" pitchFamily="18" charset="0"/>
              </a:rPr>
              <a:t>thống hiển thị tin tuyển dụng </a:t>
            </a:r>
            <a:r>
              <a:rPr lang="vi-VN" sz="1800">
                <a:solidFill>
                  <a:schemeClr val="tx1"/>
                </a:solidFill>
                <a:latin typeface="Times New Roman" panose="02020603050405020304" pitchFamily="18" charset="0"/>
                <a:cs typeface="Times New Roman" panose="02020603050405020304" pitchFamily="18" charset="0"/>
              </a:rPr>
              <a:t>hết </a:t>
            </a:r>
            <a:r>
              <a:rPr lang="vi-VN" sz="1800" smtClean="0">
                <a:solidFill>
                  <a:schemeClr val="tx1"/>
                </a:solidFill>
                <a:latin typeface="Times New Roman" panose="02020603050405020304" pitchFamily="18" charset="0"/>
                <a:cs typeface="Times New Roman" panose="02020603050405020304" pitchFamily="18" charset="0"/>
              </a:rPr>
              <a:t>hạn</a:t>
            </a:r>
            <a:endParaRPr lang="en-US" sz="1800" smtClean="0">
              <a:solidFill>
                <a:schemeClr val="tx1"/>
              </a:solidFill>
              <a:latin typeface="Times New Roman" panose="02020603050405020304" pitchFamily="18" charset="0"/>
              <a:cs typeface="Times New Roman" panose="02020603050405020304" pitchFamily="18" charset="0"/>
            </a:endParaRPr>
          </a:p>
          <a:p>
            <a:pPr marL="800100" lvl="0" indent="-342900">
              <a:lnSpc>
                <a:spcPct val="95000"/>
              </a:lnSpc>
              <a:spcBef>
                <a:spcPts val="0"/>
              </a:spcBef>
              <a:buFontTx/>
              <a:buChar char="-"/>
            </a:pPr>
            <a:r>
              <a:rPr lang="vi-VN" sz="1800" smtClean="0">
                <a:solidFill>
                  <a:schemeClr val="tx1"/>
                </a:solidFill>
                <a:latin typeface="Times New Roman" panose="02020603050405020304" pitchFamily="18" charset="0"/>
                <a:cs typeface="Times New Roman" panose="02020603050405020304" pitchFamily="18" charset="0"/>
              </a:rPr>
              <a:t>Doanh </a:t>
            </a:r>
            <a:r>
              <a:rPr lang="vi-VN" sz="1800">
                <a:solidFill>
                  <a:schemeClr val="tx1"/>
                </a:solidFill>
                <a:latin typeface="Times New Roman" panose="02020603050405020304" pitchFamily="18" charset="0"/>
                <a:cs typeface="Times New Roman" panose="02020603050405020304" pitchFamily="18" charset="0"/>
              </a:rPr>
              <a:t>nghiệp tải CV của ứng viên (một ứng viên cụ thể hoặc CV của toàn bộ ứng viên apply vào một </a:t>
            </a:r>
            <a:r>
              <a:rPr lang="vi-VN" sz="1800">
                <a:solidFill>
                  <a:schemeClr val="tx1"/>
                </a:solidFill>
                <a:latin typeface="Times New Roman" panose="02020603050405020304" pitchFamily="18" charset="0"/>
                <a:cs typeface="Times New Roman" panose="02020603050405020304" pitchFamily="18" charset="0"/>
              </a:rPr>
              <a:t>job</a:t>
            </a:r>
            <a:r>
              <a:rPr lang="vi-VN" sz="1800" smtClean="0">
                <a:solidFill>
                  <a:schemeClr val="tx1"/>
                </a:solidFill>
                <a:latin typeface="Times New Roman" panose="02020603050405020304" pitchFamily="18" charset="0"/>
                <a:cs typeface="Times New Roman" panose="02020603050405020304" pitchFamily="18" charset="0"/>
              </a:rPr>
              <a:t>)</a:t>
            </a:r>
            <a:endParaRPr lang="en-US" sz="1800" smtClean="0">
              <a:solidFill>
                <a:schemeClr val="tx1"/>
              </a:solidFill>
              <a:latin typeface="Times New Roman" panose="02020603050405020304" pitchFamily="18" charset="0"/>
              <a:cs typeface="Times New Roman" panose="02020603050405020304" pitchFamily="18" charset="0"/>
            </a:endParaRPr>
          </a:p>
          <a:p>
            <a:pPr marL="800100" lvl="0" indent="-342900">
              <a:lnSpc>
                <a:spcPct val="95000"/>
              </a:lnSpc>
              <a:spcBef>
                <a:spcPts val="0"/>
              </a:spcBef>
              <a:buFontTx/>
              <a:buChar char="-"/>
            </a:pPr>
            <a:r>
              <a:rPr lang="en-US" sz="1800">
                <a:solidFill>
                  <a:schemeClr val="tx1"/>
                </a:solidFill>
                <a:latin typeface="Times New Roman" panose="02020603050405020304" pitchFamily="18" charset="0"/>
                <a:cs typeface="Times New Roman" panose="02020603050405020304" pitchFamily="18" charset="0"/>
              </a:rPr>
              <a:t>Chức năng ứng viên theo dõi/ bỏ theo dõi </a:t>
            </a:r>
            <a:r>
              <a:rPr lang="en-US" sz="1800">
                <a:solidFill>
                  <a:schemeClr val="tx1"/>
                </a:solidFill>
                <a:latin typeface="Times New Roman" panose="02020603050405020304" pitchFamily="18" charset="0"/>
                <a:cs typeface="Times New Roman" panose="02020603050405020304" pitchFamily="18" charset="0"/>
              </a:rPr>
              <a:t>job </a:t>
            </a:r>
            <a:endParaRPr lang="en-US" sz="1800" smtClean="0">
              <a:solidFill>
                <a:schemeClr val="tx1"/>
              </a:solidFill>
              <a:latin typeface="Times New Roman" panose="02020603050405020304" pitchFamily="18" charset="0"/>
              <a:cs typeface="Times New Roman" panose="02020603050405020304" pitchFamily="18" charset="0"/>
            </a:endParaRPr>
          </a:p>
          <a:p>
            <a:pPr marL="800100" lvl="0" indent="-342900">
              <a:lnSpc>
                <a:spcPct val="95000"/>
              </a:lnSpc>
              <a:spcBef>
                <a:spcPts val="0"/>
              </a:spcBef>
              <a:buFontTx/>
              <a:buChar char="-"/>
            </a:pPr>
            <a:r>
              <a:rPr lang="en-US" sz="1800">
                <a:solidFill>
                  <a:schemeClr val="tx1"/>
                </a:solidFill>
                <a:latin typeface="Times New Roman" panose="02020603050405020304" pitchFamily="18" charset="0"/>
                <a:cs typeface="Times New Roman" panose="02020603050405020304" pitchFamily="18" charset="0"/>
              </a:rPr>
              <a:t>Ứ</a:t>
            </a:r>
            <a:r>
              <a:rPr lang="en-US" sz="1800" smtClean="0">
                <a:solidFill>
                  <a:schemeClr val="tx1"/>
                </a:solidFill>
                <a:latin typeface="Times New Roman" panose="02020603050405020304" pitchFamily="18" charset="0"/>
                <a:cs typeface="Times New Roman" panose="02020603050405020304" pitchFamily="18" charset="0"/>
              </a:rPr>
              <a:t>ng </a:t>
            </a:r>
            <a:r>
              <a:rPr lang="en-US" sz="1800">
                <a:solidFill>
                  <a:schemeClr val="tx1"/>
                </a:solidFill>
                <a:latin typeface="Times New Roman" panose="02020603050405020304" pitchFamily="18" charset="0"/>
                <a:cs typeface="Times New Roman" panose="02020603050405020304" pitchFamily="18" charset="0"/>
              </a:rPr>
              <a:t>viên chặn/bỏ chặn công </a:t>
            </a:r>
            <a:r>
              <a:rPr lang="en-US" sz="1800">
                <a:solidFill>
                  <a:schemeClr val="tx1"/>
                </a:solidFill>
                <a:latin typeface="Times New Roman" panose="02020603050405020304" pitchFamily="18" charset="0"/>
                <a:cs typeface="Times New Roman" panose="02020603050405020304" pitchFamily="18" charset="0"/>
              </a:rPr>
              <a:t>ty </a:t>
            </a:r>
            <a:endParaRPr lang="en-US" sz="1800" smtClean="0">
              <a:solidFill>
                <a:schemeClr val="tx1"/>
              </a:solidFill>
              <a:latin typeface="Times New Roman" panose="02020603050405020304" pitchFamily="18" charset="0"/>
              <a:cs typeface="Times New Roman" panose="02020603050405020304" pitchFamily="18" charset="0"/>
            </a:endParaRPr>
          </a:p>
          <a:p>
            <a:pPr marL="800100" lvl="0" indent="-342900">
              <a:lnSpc>
                <a:spcPct val="95000"/>
              </a:lnSpc>
              <a:spcBef>
                <a:spcPts val="0"/>
              </a:spcBef>
              <a:buFontTx/>
              <a:buChar char="-"/>
            </a:pPr>
            <a:r>
              <a:rPr lang="en-US" sz="1800">
                <a:solidFill>
                  <a:schemeClr val="tx1"/>
                </a:solidFill>
                <a:latin typeface="Times New Roman" panose="02020603050405020304" pitchFamily="18" charset="0"/>
                <a:cs typeface="Times New Roman" panose="02020603050405020304" pitchFamily="18" charset="0"/>
              </a:rPr>
              <a:t>C</a:t>
            </a:r>
            <a:r>
              <a:rPr lang="en-US" sz="1800" smtClean="0">
                <a:solidFill>
                  <a:schemeClr val="tx1"/>
                </a:solidFill>
                <a:latin typeface="Times New Roman" panose="02020603050405020304" pitchFamily="18" charset="0"/>
                <a:cs typeface="Times New Roman" panose="02020603050405020304" pitchFamily="18" charset="0"/>
              </a:rPr>
              <a:t>onfig </a:t>
            </a:r>
            <a:r>
              <a:rPr lang="en-US" sz="1800">
                <a:solidFill>
                  <a:schemeClr val="tx1"/>
                </a:solidFill>
                <a:latin typeface="Times New Roman" panose="02020603050405020304" pitchFamily="18" charset="0"/>
                <a:cs typeface="Times New Roman" panose="02020603050405020304" pitchFamily="18" charset="0"/>
              </a:rPr>
              <a:t>banner trong </a:t>
            </a:r>
            <a:r>
              <a:rPr lang="en-US" sz="1800">
                <a:solidFill>
                  <a:schemeClr val="tx1"/>
                </a:solidFill>
                <a:latin typeface="Times New Roman" panose="02020603050405020304" pitchFamily="18" charset="0"/>
                <a:cs typeface="Times New Roman" panose="02020603050405020304" pitchFamily="18" charset="0"/>
              </a:rPr>
              <a:t>admin </a:t>
            </a:r>
            <a:endParaRPr lang="en-US" sz="1800" smtClean="0">
              <a:solidFill>
                <a:schemeClr val="tx1"/>
              </a:solidFill>
              <a:latin typeface="Times New Roman" panose="02020603050405020304" pitchFamily="18" charset="0"/>
              <a:cs typeface="Times New Roman" panose="02020603050405020304" pitchFamily="18" charset="0"/>
            </a:endParaRPr>
          </a:p>
          <a:p>
            <a:pPr marL="800100" lvl="0" indent="-342900">
              <a:lnSpc>
                <a:spcPct val="95000"/>
              </a:lnSpc>
              <a:spcBef>
                <a:spcPts val="0"/>
              </a:spcBef>
              <a:buFontTx/>
              <a:buChar char="-"/>
            </a:pPr>
            <a:r>
              <a:rPr lang="en-US" sz="1800">
                <a:solidFill>
                  <a:schemeClr val="tx1"/>
                </a:solidFill>
                <a:latin typeface="Times New Roman" panose="02020603050405020304" pitchFamily="18" charset="0"/>
                <a:cs typeface="Times New Roman" panose="02020603050405020304" pitchFamily="18" charset="0"/>
              </a:rPr>
              <a:t>F</a:t>
            </a:r>
            <a:r>
              <a:rPr lang="en-US" sz="1800" smtClean="0">
                <a:solidFill>
                  <a:schemeClr val="tx1"/>
                </a:solidFill>
                <a:latin typeface="Times New Roman" panose="02020603050405020304" pitchFamily="18" charset="0"/>
                <a:cs typeface="Times New Roman" panose="02020603050405020304" pitchFamily="18" charset="0"/>
              </a:rPr>
              <a:t>orward </a:t>
            </a:r>
            <a:r>
              <a:rPr lang="en-US" sz="1800">
                <a:solidFill>
                  <a:schemeClr val="tx1"/>
                </a:solidFill>
                <a:latin typeface="Times New Roman" panose="02020603050405020304" pitchFamily="18" charset="0"/>
                <a:cs typeface="Times New Roman" panose="02020603050405020304" pitchFamily="18" charset="0"/>
              </a:rPr>
              <a:t>job tới địa chỉ </a:t>
            </a:r>
            <a:r>
              <a:rPr lang="en-US" sz="1800">
                <a:solidFill>
                  <a:schemeClr val="tx1"/>
                </a:solidFill>
                <a:latin typeface="Times New Roman" panose="02020603050405020304" pitchFamily="18" charset="0"/>
                <a:cs typeface="Times New Roman" panose="02020603050405020304" pitchFamily="18" charset="0"/>
              </a:rPr>
              <a:t>email </a:t>
            </a:r>
            <a:endParaRPr lang="en-US" sz="1800" smtClean="0">
              <a:solidFill>
                <a:schemeClr val="tx1"/>
              </a:solidFill>
              <a:latin typeface="Times New Roman" panose="02020603050405020304" pitchFamily="18" charset="0"/>
              <a:cs typeface="Times New Roman" panose="02020603050405020304" pitchFamily="18" charset="0"/>
            </a:endParaRPr>
          </a:p>
          <a:p>
            <a:pPr marL="800100" lvl="0" indent="-342900">
              <a:lnSpc>
                <a:spcPct val="95000"/>
              </a:lnSpc>
              <a:spcBef>
                <a:spcPts val="0"/>
              </a:spcBef>
              <a:buFontTx/>
              <a:buChar char="-"/>
            </a:pPr>
            <a:r>
              <a:rPr lang="en-US" sz="1800">
                <a:solidFill>
                  <a:schemeClr val="tx1"/>
                </a:solidFill>
                <a:latin typeface="Times New Roman" panose="02020603050405020304" pitchFamily="18" charset="0"/>
                <a:cs typeface="Times New Roman" panose="02020603050405020304" pitchFamily="18" charset="0"/>
              </a:rPr>
              <a:t>C</a:t>
            </a:r>
            <a:r>
              <a:rPr lang="en-US" sz="1800" smtClean="0">
                <a:solidFill>
                  <a:schemeClr val="tx1"/>
                </a:solidFill>
                <a:latin typeface="Times New Roman" panose="02020603050405020304" pitchFamily="18" charset="0"/>
                <a:cs typeface="Times New Roman" panose="02020603050405020304" pitchFamily="18" charset="0"/>
              </a:rPr>
              <a:t>hức </a:t>
            </a:r>
            <a:r>
              <a:rPr lang="en-US" sz="1800">
                <a:solidFill>
                  <a:schemeClr val="tx1"/>
                </a:solidFill>
                <a:latin typeface="Times New Roman" panose="02020603050405020304" pitchFamily="18" charset="0"/>
                <a:cs typeface="Times New Roman" panose="02020603050405020304" pitchFamily="18" charset="0"/>
              </a:rPr>
              <a:t>năng company gửi job muốn đề xuất tới admin</a:t>
            </a:r>
            <a:endParaRPr lang="en-US" sz="1800" smtClean="0">
              <a:solidFill>
                <a:schemeClr val="tx1"/>
              </a:solidFill>
              <a:latin typeface="Times New Roman" panose="02020603050405020304" pitchFamily="18" charset="0"/>
              <a:cs typeface="Times New Roman" panose="02020603050405020304" pitchFamily="18" charset="0"/>
            </a:endParaRPr>
          </a:p>
          <a:p>
            <a:pPr lvl="0" indent="0">
              <a:lnSpc>
                <a:spcPct val="95000"/>
              </a:lnSpc>
              <a:spcBef>
                <a:spcPts val="0"/>
              </a:spcBef>
            </a:pPr>
            <a:endParaRPr sz="1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838200" y="1373562"/>
            <a:ext cx="10515600" cy="7645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Open Sans SemiBold"/>
              <a:buNone/>
            </a:pPr>
            <a:r>
              <a:rPr lang="en-US"/>
              <a:t>Thuận lợi</a:t>
            </a:r>
            <a:endParaRPr/>
          </a:p>
        </p:txBody>
      </p:sp>
      <p:sp>
        <p:nvSpPr>
          <p:cNvPr id="119" name="Google Shape;119;p6"/>
          <p:cNvSpPr txBox="1">
            <a:spLocks noGrp="1"/>
          </p:cNvSpPr>
          <p:nvPr>
            <p:ph type="body" idx="1"/>
          </p:nvPr>
        </p:nvSpPr>
        <p:spPr>
          <a:xfrm>
            <a:off x="831850" y="2407025"/>
            <a:ext cx="10515600" cy="3682626"/>
          </a:xfrm>
          <a:prstGeom prst="rect">
            <a:avLst/>
          </a:prstGeom>
          <a:noFill/>
          <a:ln>
            <a:noFill/>
          </a:ln>
        </p:spPr>
        <p:txBody>
          <a:bodyPr spcFirstLastPara="1" wrap="square" lIns="91425" tIns="45700" rIns="91425" bIns="45700" anchor="t" anchorCtr="0">
            <a:normAutofit/>
          </a:bodyPr>
          <a:lstStyle/>
          <a:p>
            <a:pPr marL="457200" lvl="0" indent="-381000" algn="l" rtl="0">
              <a:lnSpc>
                <a:spcPct val="120000"/>
              </a:lnSpc>
              <a:spcBef>
                <a:spcPts val="0"/>
              </a:spcBef>
              <a:spcAft>
                <a:spcPts val="0"/>
              </a:spcAft>
              <a:buClr>
                <a:schemeClr val="dk1"/>
              </a:buClr>
              <a:buSzPts val="2400"/>
              <a:buChar char="-"/>
            </a:pPr>
            <a:r>
              <a:rPr lang="en-US" smtClean="0">
                <a:solidFill>
                  <a:schemeClr val="dk1"/>
                </a:solidFill>
              </a:rPr>
              <a:t>Có </a:t>
            </a:r>
            <a:r>
              <a:rPr lang="en-US">
                <a:solidFill>
                  <a:schemeClr val="dk1"/>
                </a:solidFill>
              </a:rPr>
              <a:t>productbacklog rõ ràng, thuận tiện cho việc theo dõi tiến trình công việc</a:t>
            </a:r>
            <a:endParaRPr>
              <a:solidFill>
                <a:schemeClr val="dk1"/>
              </a:solidFill>
            </a:endParaRPr>
          </a:p>
          <a:p>
            <a:pPr marL="457200" lvl="0" indent="-381000" algn="l" rtl="0">
              <a:lnSpc>
                <a:spcPct val="120000"/>
              </a:lnSpc>
              <a:spcBef>
                <a:spcPts val="0"/>
              </a:spcBef>
              <a:spcAft>
                <a:spcPts val="0"/>
              </a:spcAft>
              <a:buClr>
                <a:schemeClr val="dk1"/>
              </a:buClr>
              <a:buSzPts val="2400"/>
              <a:buChar char="-"/>
            </a:pPr>
            <a:r>
              <a:rPr lang="en-US">
                <a:solidFill>
                  <a:schemeClr val="dk1"/>
                </a:solidFill>
              </a:rPr>
              <a:t>Mọi người trong team hỗ trợ nhau nhiệt tình</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38200" y="1373562"/>
            <a:ext cx="10515600" cy="7645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Open Sans SemiBold"/>
              <a:buNone/>
            </a:pPr>
            <a:r>
              <a:rPr lang="en-US"/>
              <a:t>Khó khăn</a:t>
            </a:r>
            <a:endParaRPr/>
          </a:p>
        </p:txBody>
      </p:sp>
      <p:sp>
        <p:nvSpPr>
          <p:cNvPr id="126" name="Google Shape;126;p5"/>
          <p:cNvSpPr txBox="1">
            <a:spLocks noGrp="1"/>
          </p:cNvSpPr>
          <p:nvPr>
            <p:ph type="body" idx="1"/>
          </p:nvPr>
        </p:nvSpPr>
        <p:spPr>
          <a:xfrm>
            <a:off x="831850" y="2407025"/>
            <a:ext cx="10515600" cy="3682626"/>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None/>
            </a:pPr>
            <a:r>
              <a:rPr lang="en-US" smtClean="0">
                <a:solidFill>
                  <a:schemeClr val="dk1"/>
                </a:solidFill>
                <a:latin typeface="Times New Roman" panose="02020603050405020304" pitchFamily="18" charset="0"/>
                <a:cs typeface="Times New Roman" panose="02020603050405020304" pitchFamily="18" charset="0"/>
              </a:rPr>
              <a:t>- Vì phải làm việc ở nhà nên chưa thể giúp đỡ nhau một cách trực tiếp, hoặc còn nhiều công việc khác gây đến lịch onl còn chưa đồng nhất của các thành viên trong team</a:t>
            </a:r>
            <a:endParaRPr>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pic>
        <p:nvPicPr>
          <p:cNvPr id="131" name="Google Shape;131;p7"/>
          <p:cNvPicPr preferRelativeResize="0">
            <a:picLocks noGrp="1"/>
          </p:cNvPicPr>
          <p:nvPr>
            <p:ph type="body" idx="1"/>
          </p:nvPr>
        </p:nvPicPr>
        <p:blipFill rotWithShape="1">
          <a:blip r:embed="rId3">
            <a:alphaModFix/>
          </a:blip>
          <a:srcRect/>
          <a:stretch/>
        </p:blipFill>
        <p:spPr>
          <a:xfrm>
            <a:off x="2768600" y="1608932"/>
            <a:ext cx="6654800" cy="3022600"/>
          </a:xfrm>
          <a:prstGeom prst="rect">
            <a:avLst/>
          </a:prstGeom>
          <a:noFill/>
          <a:ln>
            <a:noFill/>
          </a:ln>
        </p:spPr>
      </p:pic>
      <p:sp>
        <p:nvSpPr>
          <p:cNvPr id="132" name="Google Shape;132;p7"/>
          <p:cNvSpPr txBox="1"/>
          <p:nvPr/>
        </p:nvSpPr>
        <p:spPr>
          <a:xfrm>
            <a:off x="2768600" y="4631525"/>
            <a:ext cx="6654900" cy="554100"/>
          </a:xfrm>
          <a:prstGeom prst="rect">
            <a:avLst/>
          </a:prstGeom>
          <a:solidFill>
            <a:srgbClr val="4A86E8"/>
          </a:solid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2400">
                <a:solidFill>
                  <a:schemeClr val="lt1"/>
                </a:solidFill>
                <a:latin typeface="Open Sans"/>
                <a:ea typeface="Open Sans"/>
                <a:cs typeface="Open Sans"/>
                <a:sym typeface="Open Sans"/>
              </a:rPr>
              <a:t>Thanks for watching !</a:t>
            </a:r>
            <a:endParaRPr>
              <a:solidFill>
                <a:schemeClr val="lt1"/>
              </a:solidFill>
            </a:endParaRPr>
          </a:p>
        </p:txBody>
      </p:sp>
    </p:spTree>
  </p:cSld>
  <p:clrMapOvr>
    <a:masterClrMapping/>
  </p:clrMapOvr>
</p:sld>
</file>

<file path=ppt/theme/theme1.xml><?xml version="1.0" encoding="utf-8"?>
<a:theme xmlns:a="http://schemas.openxmlformats.org/drawingml/2006/main" name="Slide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295</Words>
  <Application>Microsoft Office PowerPoint</Application>
  <PresentationFormat>Widescreen</PresentationFormat>
  <Paragraphs>39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Open Sans</vt:lpstr>
      <vt:lpstr>Calibri</vt:lpstr>
      <vt:lpstr>Open Sans SemiBold</vt:lpstr>
      <vt:lpstr>SlideTemplate</vt:lpstr>
      <vt:lpstr>Báo cáo kết thúc Sprint 3 Nhóm: FO</vt:lpstr>
      <vt:lpstr>Nội dung</vt:lpstr>
      <vt:lpstr>Tổng quan Sprint 03</vt:lpstr>
      <vt:lpstr>Chức năng hoàn thành</vt:lpstr>
      <vt:lpstr>Thuận lợi</vt:lpstr>
      <vt:lpstr>Khó khăn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kết thúc Sprint 1 Nhóm: FO</dc:title>
  <dc:creator>Microsoft Office User</dc:creator>
  <cp:lastModifiedBy>USER</cp:lastModifiedBy>
  <cp:revision>12</cp:revision>
  <dcterms:created xsi:type="dcterms:W3CDTF">2020-05-13T02:07:35Z</dcterms:created>
  <dcterms:modified xsi:type="dcterms:W3CDTF">2021-09-01T02:22:34Z</dcterms:modified>
</cp:coreProperties>
</file>