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67" r:id="rId2"/>
    <p:sldId id="269" r:id="rId3"/>
    <p:sldId id="275" r:id="rId4"/>
    <p:sldId id="268" r:id="rId5"/>
    <p:sldId id="270" r:id="rId6"/>
    <p:sldId id="276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17F389-580E-46A4-8EA3-EB93A5C4435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B9E821D-154B-45CF-9EE4-D5C2B823863A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C43FEF8E-B2DA-4E46-9D9A-77DA504EEF0C}" type="parTrans" cxnId="{6F964885-A1E4-4DF6-B336-5A14076E5FF8}">
      <dgm:prSet/>
      <dgm:spPr/>
      <dgm:t>
        <a:bodyPr/>
        <a:lstStyle/>
        <a:p>
          <a:endParaRPr lang="en-US"/>
        </a:p>
      </dgm:t>
    </dgm:pt>
    <dgm:pt modelId="{8830F3B9-33F8-4634-9608-8CC8B72282D3}" type="sibTrans" cxnId="{6F964885-A1E4-4DF6-B336-5A14076E5FF8}">
      <dgm:prSet/>
      <dgm:spPr/>
      <dgm:t>
        <a:bodyPr/>
        <a:lstStyle/>
        <a:p>
          <a:endParaRPr lang="en-US"/>
        </a:p>
      </dgm:t>
    </dgm:pt>
    <dgm:pt modelId="{B3EDB59A-E15D-4E04-A332-E43FB3A904FE}">
      <dgm:prSet phldrT="[Text]"/>
      <dgm:spPr/>
      <dgm:t>
        <a:bodyPr/>
        <a:lstStyle/>
        <a:p>
          <a:r>
            <a:rPr lang="en-US" dirty="0" smtClean="0"/>
            <a:t>Repository</a:t>
          </a:r>
          <a:endParaRPr lang="en-US" dirty="0"/>
        </a:p>
      </dgm:t>
    </dgm:pt>
    <dgm:pt modelId="{CAEA6E41-8758-4D33-B5F2-E01FCF039903}" type="parTrans" cxnId="{E4949936-EBFA-48C8-B1AE-C4835D348CEE}">
      <dgm:prSet/>
      <dgm:spPr/>
      <dgm:t>
        <a:bodyPr/>
        <a:lstStyle/>
        <a:p>
          <a:endParaRPr lang="en-US"/>
        </a:p>
      </dgm:t>
    </dgm:pt>
    <dgm:pt modelId="{C52F9DC4-AA13-428C-97EC-367806B83175}" type="sibTrans" cxnId="{E4949936-EBFA-48C8-B1AE-C4835D348CEE}">
      <dgm:prSet/>
      <dgm:spPr/>
      <dgm:t>
        <a:bodyPr/>
        <a:lstStyle/>
        <a:p>
          <a:endParaRPr lang="en-US"/>
        </a:p>
      </dgm:t>
    </dgm:pt>
    <dgm:pt modelId="{847E8A7E-4BEF-4AA6-A253-1FC93FDE2EBE}">
      <dgm:prSet phldrT="[Text]"/>
      <dgm:spPr/>
      <dgm:t>
        <a:bodyPr/>
        <a:lstStyle/>
        <a:p>
          <a:r>
            <a:rPr lang="en-US" dirty="0" smtClean="0"/>
            <a:t>Service </a:t>
          </a:r>
          <a:endParaRPr lang="en-US" dirty="0"/>
        </a:p>
      </dgm:t>
    </dgm:pt>
    <dgm:pt modelId="{6DD3165F-633A-4C45-8E4B-244EBB0C23CE}" type="parTrans" cxnId="{AAE72EE0-B754-4015-9D1C-A43BD58B8300}">
      <dgm:prSet/>
      <dgm:spPr/>
      <dgm:t>
        <a:bodyPr/>
        <a:lstStyle/>
        <a:p>
          <a:endParaRPr lang="en-US"/>
        </a:p>
      </dgm:t>
    </dgm:pt>
    <dgm:pt modelId="{257CF7DF-A4D6-4572-BD86-B2ABFFCD8606}" type="sibTrans" cxnId="{AAE72EE0-B754-4015-9D1C-A43BD58B8300}">
      <dgm:prSet/>
      <dgm:spPr/>
      <dgm:t>
        <a:bodyPr/>
        <a:lstStyle/>
        <a:p>
          <a:endParaRPr lang="en-US"/>
        </a:p>
      </dgm:t>
    </dgm:pt>
    <dgm:pt modelId="{9DE30EA1-7AF9-44C6-A30E-94246EB119FE}">
      <dgm:prSet/>
      <dgm:spPr/>
      <dgm:t>
        <a:bodyPr/>
        <a:lstStyle/>
        <a:p>
          <a:r>
            <a:rPr lang="en-US" dirty="0" smtClean="0"/>
            <a:t>Web API, Controller</a:t>
          </a:r>
          <a:endParaRPr lang="en-US" dirty="0"/>
        </a:p>
      </dgm:t>
    </dgm:pt>
    <dgm:pt modelId="{402E5C6B-F84D-46CE-A39D-0BE198F3EA1B}" type="parTrans" cxnId="{03B28DAB-1CDC-4256-928C-139AC9CFC144}">
      <dgm:prSet/>
      <dgm:spPr/>
      <dgm:t>
        <a:bodyPr/>
        <a:lstStyle/>
        <a:p>
          <a:endParaRPr lang="en-US"/>
        </a:p>
      </dgm:t>
    </dgm:pt>
    <dgm:pt modelId="{6A0726EA-827F-4DB1-9EE7-CAE2086EFD78}" type="sibTrans" cxnId="{03B28DAB-1CDC-4256-928C-139AC9CFC144}">
      <dgm:prSet/>
      <dgm:spPr/>
      <dgm:t>
        <a:bodyPr/>
        <a:lstStyle/>
        <a:p>
          <a:endParaRPr lang="en-US"/>
        </a:p>
      </dgm:t>
    </dgm:pt>
    <dgm:pt modelId="{A0B162C1-2138-4C33-B81C-E6E722EE2AD4}">
      <dgm:prSet/>
      <dgm:spPr/>
      <dgm:t>
        <a:bodyPr/>
        <a:lstStyle/>
        <a:p>
          <a:r>
            <a:rPr lang="en-US" dirty="0" smtClean="0"/>
            <a:t>AngularJS, ASP.NET MVC</a:t>
          </a:r>
          <a:endParaRPr lang="en-US" dirty="0"/>
        </a:p>
      </dgm:t>
    </dgm:pt>
    <dgm:pt modelId="{AEC490C5-2CCB-405B-98DA-4F4073AAC623}" type="parTrans" cxnId="{EB047397-8526-49AF-8146-07E54AFF09BB}">
      <dgm:prSet/>
      <dgm:spPr/>
      <dgm:t>
        <a:bodyPr/>
        <a:lstStyle/>
        <a:p>
          <a:endParaRPr lang="en-US"/>
        </a:p>
      </dgm:t>
    </dgm:pt>
    <dgm:pt modelId="{094DE294-F55D-4A03-AC2C-917891CA001F}" type="sibTrans" cxnId="{EB047397-8526-49AF-8146-07E54AFF09BB}">
      <dgm:prSet/>
      <dgm:spPr/>
      <dgm:t>
        <a:bodyPr/>
        <a:lstStyle/>
        <a:p>
          <a:endParaRPr lang="en-US"/>
        </a:p>
      </dgm:t>
    </dgm:pt>
    <dgm:pt modelId="{A1B80D63-D745-4CC2-9AE2-735AE3952DDC}" type="pres">
      <dgm:prSet presAssocID="{7517F389-580E-46A4-8EA3-EB93A5C44358}" presName="CompostProcess" presStyleCnt="0">
        <dgm:presLayoutVars>
          <dgm:dir/>
          <dgm:resizeHandles val="exact"/>
        </dgm:presLayoutVars>
      </dgm:prSet>
      <dgm:spPr/>
    </dgm:pt>
    <dgm:pt modelId="{A5633541-1340-46C4-864E-2455C1A2F8CA}" type="pres">
      <dgm:prSet presAssocID="{7517F389-580E-46A4-8EA3-EB93A5C44358}" presName="arrow" presStyleLbl="bgShp" presStyleIdx="0" presStyleCnt="1"/>
      <dgm:spPr/>
    </dgm:pt>
    <dgm:pt modelId="{3CA4B1F3-40D9-47EA-ABBA-C837EAF2A3F9}" type="pres">
      <dgm:prSet presAssocID="{7517F389-580E-46A4-8EA3-EB93A5C44358}" presName="linearProcess" presStyleCnt="0"/>
      <dgm:spPr/>
    </dgm:pt>
    <dgm:pt modelId="{2527C23A-3936-404A-848F-98BD628D750A}" type="pres">
      <dgm:prSet presAssocID="{EB9E821D-154B-45CF-9EE4-D5C2B823863A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78ED5-228C-4C9E-838B-2E5350564694}" type="pres">
      <dgm:prSet presAssocID="{8830F3B9-33F8-4634-9608-8CC8B72282D3}" presName="sibTrans" presStyleCnt="0"/>
      <dgm:spPr/>
    </dgm:pt>
    <dgm:pt modelId="{D02CF0B2-6F1A-4D0D-8554-EAF5EFFF1505}" type="pres">
      <dgm:prSet presAssocID="{B3EDB59A-E15D-4E04-A332-E43FB3A904FE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AD54E0-9D79-4660-9F78-79C9843AAECA}" type="pres">
      <dgm:prSet presAssocID="{C52F9DC4-AA13-428C-97EC-367806B83175}" presName="sibTrans" presStyleCnt="0"/>
      <dgm:spPr/>
    </dgm:pt>
    <dgm:pt modelId="{D1397A76-4012-4549-9B90-808407D56088}" type="pres">
      <dgm:prSet presAssocID="{847E8A7E-4BEF-4AA6-A253-1FC93FDE2EBE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1FBBA2-ED9D-477E-9D8B-217C2EC83662}" type="pres">
      <dgm:prSet presAssocID="{257CF7DF-A4D6-4572-BD86-B2ABFFCD8606}" presName="sibTrans" presStyleCnt="0"/>
      <dgm:spPr/>
    </dgm:pt>
    <dgm:pt modelId="{F35DEA16-DA79-4AFB-BA01-75491A8BA224}" type="pres">
      <dgm:prSet presAssocID="{9DE30EA1-7AF9-44C6-A30E-94246EB119FE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32A51-5F42-43D6-8C58-D6070E08B8AE}" type="pres">
      <dgm:prSet presAssocID="{6A0726EA-827F-4DB1-9EE7-CAE2086EFD78}" presName="sibTrans" presStyleCnt="0"/>
      <dgm:spPr/>
    </dgm:pt>
    <dgm:pt modelId="{73C00ED8-24E5-479D-ABE2-B24FCFC256AF}" type="pres">
      <dgm:prSet presAssocID="{A0B162C1-2138-4C33-B81C-E6E722EE2AD4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964885-A1E4-4DF6-B336-5A14076E5FF8}" srcId="{7517F389-580E-46A4-8EA3-EB93A5C44358}" destId="{EB9E821D-154B-45CF-9EE4-D5C2B823863A}" srcOrd="0" destOrd="0" parTransId="{C43FEF8E-B2DA-4E46-9D9A-77DA504EEF0C}" sibTransId="{8830F3B9-33F8-4634-9608-8CC8B72282D3}"/>
    <dgm:cxn modelId="{27742DCF-9448-432F-AB02-8AC285F15979}" type="presOf" srcId="{A0B162C1-2138-4C33-B81C-E6E722EE2AD4}" destId="{73C00ED8-24E5-479D-ABE2-B24FCFC256AF}" srcOrd="0" destOrd="0" presId="urn:microsoft.com/office/officeart/2005/8/layout/hProcess9"/>
    <dgm:cxn modelId="{24A6C548-1B25-4C02-B039-422F1FA65524}" type="presOf" srcId="{7517F389-580E-46A4-8EA3-EB93A5C44358}" destId="{A1B80D63-D745-4CC2-9AE2-735AE3952DDC}" srcOrd="0" destOrd="0" presId="urn:microsoft.com/office/officeart/2005/8/layout/hProcess9"/>
    <dgm:cxn modelId="{D1F0982A-9AE4-43AD-831B-DAF07980AA89}" type="presOf" srcId="{847E8A7E-4BEF-4AA6-A253-1FC93FDE2EBE}" destId="{D1397A76-4012-4549-9B90-808407D56088}" srcOrd="0" destOrd="0" presId="urn:microsoft.com/office/officeart/2005/8/layout/hProcess9"/>
    <dgm:cxn modelId="{03B28DAB-1CDC-4256-928C-139AC9CFC144}" srcId="{7517F389-580E-46A4-8EA3-EB93A5C44358}" destId="{9DE30EA1-7AF9-44C6-A30E-94246EB119FE}" srcOrd="3" destOrd="0" parTransId="{402E5C6B-F84D-46CE-A39D-0BE198F3EA1B}" sibTransId="{6A0726EA-827F-4DB1-9EE7-CAE2086EFD78}"/>
    <dgm:cxn modelId="{E4949936-EBFA-48C8-B1AE-C4835D348CEE}" srcId="{7517F389-580E-46A4-8EA3-EB93A5C44358}" destId="{B3EDB59A-E15D-4E04-A332-E43FB3A904FE}" srcOrd="1" destOrd="0" parTransId="{CAEA6E41-8758-4D33-B5F2-E01FCF039903}" sibTransId="{C52F9DC4-AA13-428C-97EC-367806B83175}"/>
    <dgm:cxn modelId="{914CB454-3BA8-4E42-BAA1-05D9A891571D}" type="presOf" srcId="{9DE30EA1-7AF9-44C6-A30E-94246EB119FE}" destId="{F35DEA16-DA79-4AFB-BA01-75491A8BA224}" srcOrd="0" destOrd="0" presId="urn:microsoft.com/office/officeart/2005/8/layout/hProcess9"/>
    <dgm:cxn modelId="{E399B1A8-5F3B-44C0-BC6A-40D329C9F63A}" type="presOf" srcId="{EB9E821D-154B-45CF-9EE4-D5C2B823863A}" destId="{2527C23A-3936-404A-848F-98BD628D750A}" srcOrd="0" destOrd="0" presId="urn:microsoft.com/office/officeart/2005/8/layout/hProcess9"/>
    <dgm:cxn modelId="{91C598BF-849F-4570-9A69-00ACB2D668FC}" type="presOf" srcId="{B3EDB59A-E15D-4E04-A332-E43FB3A904FE}" destId="{D02CF0B2-6F1A-4D0D-8554-EAF5EFFF1505}" srcOrd="0" destOrd="0" presId="urn:microsoft.com/office/officeart/2005/8/layout/hProcess9"/>
    <dgm:cxn modelId="{EB047397-8526-49AF-8146-07E54AFF09BB}" srcId="{7517F389-580E-46A4-8EA3-EB93A5C44358}" destId="{A0B162C1-2138-4C33-B81C-E6E722EE2AD4}" srcOrd="4" destOrd="0" parTransId="{AEC490C5-2CCB-405B-98DA-4F4073AAC623}" sibTransId="{094DE294-F55D-4A03-AC2C-917891CA001F}"/>
    <dgm:cxn modelId="{AAE72EE0-B754-4015-9D1C-A43BD58B8300}" srcId="{7517F389-580E-46A4-8EA3-EB93A5C44358}" destId="{847E8A7E-4BEF-4AA6-A253-1FC93FDE2EBE}" srcOrd="2" destOrd="0" parTransId="{6DD3165F-633A-4C45-8E4B-244EBB0C23CE}" sibTransId="{257CF7DF-A4D6-4572-BD86-B2ABFFCD8606}"/>
    <dgm:cxn modelId="{7570A6DB-275E-4F58-9D3F-1AF68E23FEBC}" type="presParOf" srcId="{A1B80D63-D745-4CC2-9AE2-735AE3952DDC}" destId="{A5633541-1340-46C4-864E-2455C1A2F8CA}" srcOrd="0" destOrd="0" presId="urn:microsoft.com/office/officeart/2005/8/layout/hProcess9"/>
    <dgm:cxn modelId="{902F54BE-9007-40D2-A402-E5A46D2EC93E}" type="presParOf" srcId="{A1B80D63-D745-4CC2-9AE2-735AE3952DDC}" destId="{3CA4B1F3-40D9-47EA-ABBA-C837EAF2A3F9}" srcOrd="1" destOrd="0" presId="urn:microsoft.com/office/officeart/2005/8/layout/hProcess9"/>
    <dgm:cxn modelId="{1249881D-356D-4C33-BA36-4CE8395BAE8E}" type="presParOf" srcId="{3CA4B1F3-40D9-47EA-ABBA-C837EAF2A3F9}" destId="{2527C23A-3936-404A-848F-98BD628D750A}" srcOrd="0" destOrd="0" presId="urn:microsoft.com/office/officeart/2005/8/layout/hProcess9"/>
    <dgm:cxn modelId="{5F9C9744-8850-4132-9B10-D0C4301D03E4}" type="presParOf" srcId="{3CA4B1F3-40D9-47EA-ABBA-C837EAF2A3F9}" destId="{90178ED5-228C-4C9E-838B-2E5350564694}" srcOrd="1" destOrd="0" presId="urn:microsoft.com/office/officeart/2005/8/layout/hProcess9"/>
    <dgm:cxn modelId="{F3640525-124A-4F19-9257-F021F0309B40}" type="presParOf" srcId="{3CA4B1F3-40D9-47EA-ABBA-C837EAF2A3F9}" destId="{D02CF0B2-6F1A-4D0D-8554-EAF5EFFF1505}" srcOrd="2" destOrd="0" presId="urn:microsoft.com/office/officeart/2005/8/layout/hProcess9"/>
    <dgm:cxn modelId="{26A99BBF-2DA5-4CD1-8D3D-477506D3E6FD}" type="presParOf" srcId="{3CA4B1F3-40D9-47EA-ABBA-C837EAF2A3F9}" destId="{5EAD54E0-9D79-4660-9F78-79C9843AAECA}" srcOrd="3" destOrd="0" presId="urn:microsoft.com/office/officeart/2005/8/layout/hProcess9"/>
    <dgm:cxn modelId="{631CE147-B63A-4335-941D-8D4C90D15BB0}" type="presParOf" srcId="{3CA4B1F3-40D9-47EA-ABBA-C837EAF2A3F9}" destId="{D1397A76-4012-4549-9B90-808407D56088}" srcOrd="4" destOrd="0" presId="urn:microsoft.com/office/officeart/2005/8/layout/hProcess9"/>
    <dgm:cxn modelId="{9C0894E7-0EE6-4081-913C-8AA8E8C6D12E}" type="presParOf" srcId="{3CA4B1F3-40D9-47EA-ABBA-C837EAF2A3F9}" destId="{011FBBA2-ED9D-477E-9D8B-217C2EC83662}" srcOrd="5" destOrd="0" presId="urn:microsoft.com/office/officeart/2005/8/layout/hProcess9"/>
    <dgm:cxn modelId="{1EB7D2F8-1BF9-4FDA-BFB1-CEDAA5AFD584}" type="presParOf" srcId="{3CA4B1F3-40D9-47EA-ABBA-C837EAF2A3F9}" destId="{F35DEA16-DA79-4AFB-BA01-75491A8BA224}" srcOrd="6" destOrd="0" presId="urn:microsoft.com/office/officeart/2005/8/layout/hProcess9"/>
    <dgm:cxn modelId="{932D6A0F-0755-4EA3-B626-CAA21BE50885}" type="presParOf" srcId="{3CA4B1F3-40D9-47EA-ABBA-C837EAF2A3F9}" destId="{36432A51-5F42-43D6-8C58-D6070E08B8AE}" srcOrd="7" destOrd="0" presId="urn:microsoft.com/office/officeart/2005/8/layout/hProcess9"/>
    <dgm:cxn modelId="{7C9CB168-794C-4F82-AB84-E739C8DC386C}" type="presParOf" srcId="{3CA4B1F3-40D9-47EA-ABBA-C837EAF2A3F9}" destId="{73C00ED8-24E5-479D-ABE2-B24FCFC256A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C7734-F049-4AE6-AAA5-6C4A03A37B2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2E873-B4F9-4E57-8ED7-1553B9A5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9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downloads/download-visual-studio-vs" TargetMode="External"/><Relationship Id="rId2" Type="http://schemas.openxmlformats.org/officeDocument/2006/relationships/hyperlink" Target="https://www.microsoft.com/en-us/download/details.aspx?id=3043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ower.io/" TargetMode="External"/><Relationship Id="rId4" Type="http://schemas.openxmlformats.org/officeDocument/2006/relationships/hyperlink" Target="https://nodejs.org/e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5402" y="2988860"/>
            <a:ext cx="9526139" cy="1733265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>Bài 1:</a:t>
            </a:r>
            <a:r>
              <a:rPr lang="en-US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>Giới thiệu tổng quan về dự án và công nghệ sử dụng</a:t>
            </a:r>
            <a:endParaRPr lang="en-US" sz="3600" b="1" dirty="0">
              <a:latin typeface="Century Gothic (Body)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5402" y="4838655"/>
            <a:ext cx="9880527" cy="1129444"/>
          </a:xfrm>
        </p:spPr>
        <p:txBody>
          <a:bodyPr>
            <a:normAutofit/>
          </a:bodyPr>
          <a:lstStyle/>
          <a:p>
            <a:r>
              <a:rPr lang="en-US" dirty="0" smtClean="0"/>
              <a:t>Trainer: </a:t>
            </a:r>
            <a:r>
              <a:rPr lang="en-US" dirty="0"/>
              <a:t>Bạch Ngọc Toàn – </a:t>
            </a:r>
            <a:r>
              <a:rPr lang="en-US" dirty="0" smtClean="0"/>
              <a:t>TEDU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1" y="1218939"/>
            <a:ext cx="1418230" cy="14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Định hướng công nghệ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Các bạn có thể sử dụng ADO.NET nếu cần tốc độ nhưng lại vất vả trong khi code và cần có kỹ năng quản lý code tốt.</a:t>
            </a:r>
          </a:p>
          <a:p>
            <a:r>
              <a:rPr lang="en-US" dirty="0" smtClean="0"/>
              <a:t>Có thể dùng Dapper hỗ trợ bạn quản lý kết nối và mapping data.</a:t>
            </a:r>
          </a:p>
          <a:p>
            <a:r>
              <a:rPr lang="en-US" dirty="0" smtClean="0"/>
              <a:t>Ngoài ra có thể dùng các thư viện khác.</a:t>
            </a:r>
          </a:p>
          <a:p>
            <a:r>
              <a:rPr lang="en-US" dirty="0" smtClean="0"/>
              <a:t>Tất cả các thư viện này đều phải base trên ADO.NET Provider. Nên ADO.NET tốc độ vẫn là vô địch vì nó nằm gần SQL nhất.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8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dự án: TEDU-SHOP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Đây là một dự án website bán hàng trực tuyến có các chức năng sau:</a:t>
            </a:r>
          </a:p>
          <a:p>
            <a:r>
              <a:rPr lang="en-US" dirty="0" smtClean="0"/>
              <a:t>Admin quản trị sản phẩm, đơn hàng và tin bài</a:t>
            </a:r>
          </a:p>
          <a:p>
            <a:r>
              <a:rPr lang="en-US" dirty="0" smtClean="0"/>
              <a:t>Khách hàng xem, tìm kiếm và mua sản phẩm</a:t>
            </a:r>
          </a:p>
          <a:p>
            <a:r>
              <a:rPr lang="en-US" dirty="0" smtClean="0"/>
              <a:t>Khách hàng có thể đăng nhập và xem danh sách đơn hàng đã mua</a:t>
            </a:r>
          </a:p>
          <a:p>
            <a:r>
              <a:rPr lang="en-US" dirty="0" smtClean="0"/>
              <a:t>Khách hàng có thể gửi liên hệ và xem thông tin công ty.</a:t>
            </a:r>
          </a:p>
          <a:p>
            <a:r>
              <a:rPr lang="en-US" dirty="0" smtClean="0"/>
              <a:t>Có 2 view cho khách hàng và cho quản trị, quản trị yêu cầu đăng nhập còn khách hàng thì mặc định là không.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971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Tại sao lại là bán hàng?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Kiểu này không mới ai cũng làm được.</a:t>
            </a:r>
          </a:p>
          <a:p>
            <a:r>
              <a:rPr lang="en-US" dirty="0" smtClean="0"/>
              <a:t>Khóa nào cũng dạy cái này.</a:t>
            </a:r>
          </a:p>
          <a:p>
            <a:r>
              <a:rPr lang="en-US" dirty="0" smtClean="0"/>
              <a:t>Nhưng điều quan trọng:</a:t>
            </a:r>
          </a:p>
          <a:p>
            <a:pPr lvl="1"/>
            <a:r>
              <a:rPr lang="en-US" dirty="0" smtClean="0"/>
              <a:t>Nắm được cách tư duy giải quyết </a:t>
            </a:r>
            <a:r>
              <a:rPr lang="en-US" smtClean="0"/>
              <a:t>vấn đề.</a:t>
            </a:r>
            <a:endParaRPr lang="en-US" dirty="0" smtClean="0"/>
          </a:p>
          <a:p>
            <a:pPr lvl="1"/>
            <a:r>
              <a:rPr lang="en-US" dirty="0" smtClean="0"/>
              <a:t>Khi hệ thống phình to thì quản lý ra sao?</a:t>
            </a:r>
          </a:p>
          <a:p>
            <a:pPr lvl="1"/>
            <a:r>
              <a:rPr lang="en-US" dirty="0" smtClean="0"/>
              <a:t>Tối ưu perforamance thế nào?</a:t>
            </a:r>
          </a:p>
          <a:p>
            <a:pPr lvl="1"/>
            <a:r>
              <a:rPr lang="en-US" dirty="0" smtClean="0"/>
              <a:t>Khi có issue thì làm sao?</a:t>
            </a:r>
          </a:p>
          <a:p>
            <a:pPr lvl="1"/>
            <a:r>
              <a:rPr lang="en-US" dirty="0" smtClean="0"/>
              <a:t>Khi khách muốn mở rộng chức năng thì thế nào?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Cấu trúc dự 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Dự án được xây dựng theo sự kết hợp của mô hình 3 lớp và MVC.</a:t>
            </a:r>
          </a:p>
          <a:p>
            <a:r>
              <a:rPr lang="en-US" dirty="0" smtClean="0"/>
              <a:t>Mục đích là để có thể sử dụng lại được toàn bộ code ở phần server side.</a:t>
            </a:r>
          </a:p>
          <a:p>
            <a:r>
              <a:rPr lang="en-US" dirty="0" smtClean="0"/>
              <a:t>Một số khái niệm:</a:t>
            </a:r>
          </a:p>
          <a:p>
            <a:pPr lvl="1"/>
            <a:r>
              <a:rPr lang="en-US" dirty="0" smtClean="0"/>
              <a:t>Backend</a:t>
            </a:r>
          </a:p>
          <a:p>
            <a:pPr lvl="1"/>
            <a:r>
              <a:rPr lang="en-US" dirty="0" smtClean="0"/>
              <a:t>Frontend</a:t>
            </a:r>
          </a:p>
          <a:p>
            <a:pPr lvl="1"/>
            <a:r>
              <a:rPr lang="en-US" dirty="0" smtClean="0"/>
              <a:t>Trang admin</a:t>
            </a:r>
          </a:p>
          <a:p>
            <a:pPr lvl="1"/>
            <a:r>
              <a:rPr lang="en-US" dirty="0" smtClean="0"/>
              <a:t>Trang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Cấu trúc dự án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28465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353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Yêu cầu cài đặt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SQL Server </a:t>
            </a:r>
            <a:r>
              <a:rPr lang="en-US" dirty="0"/>
              <a:t>2008 R2: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www.microsoft.com/en-us/download/details.aspx?id=30438</a:t>
            </a:r>
            <a:endParaRPr lang="en-US" dirty="0" smtClean="0"/>
          </a:p>
          <a:p>
            <a:r>
              <a:rPr lang="en-US" dirty="0" smtClean="0"/>
              <a:t>Visual Studio </a:t>
            </a:r>
            <a:r>
              <a:rPr lang="en-US" dirty="0"/>
              <a:t>2015 </a:t>
            </a:r>
            <a:r>
              <a:rPr lang="en-US" dirty="0" smtClean="0"/>
              <a:t>Community: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www.visualstudio.com/downloads/download-visual-studio-vs</a:t>
            </a:r>
            <a:endParaRPr lang="en-US" dirty="0" smtClean="0"/>
          </a:p>
          <a:p>
            <a:r>
              <a:rPr lang="en-US" dirty="0" smtClean="0"/>
              <a:t>Node </a:t>
            </a:r>
            <a:r>
              <a:rPr lang="en-US" dirty="0"/>
              <a:t>Package Manage: </a:t>
            </a:r>
            <a:r>
              <a:rPr lang="en-US" dirty="0">
                <a:hlinkClick r:id="rId4"/>
              </a:rPr>
              <a:t>https://nodejs.org/en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Bower: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://bower.io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Công nghệ sử 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Truy xuất dữ liệu: Entity Framework</a:t>
            </a:r>
            <a:endParaRPr lang="en-US" dirty="0"/>
          </a:p>
          <a:p>
            <a:r>
              <a:rPr lang="en-US" dirty="0" smtClean="0"/>
              <a:t>Resfull API: Web API</a:t>
            </a:r>
          </a:p>
          <a:p>
            <a:r>
              <a:rPr lang="en-US" dirty="0" smtClean="0"/>
              <a:t>Hiển thị cho khách hàng: ASP.NET MVC thuần</a:t>
            </a:r>
          </a:p>
          <a:p>
            <a:r>
              <a:rPr lang="en-US" dirty="0" smtClean="0"/>
              <a:t>Phần quản trị: AngularJS</a:t>
            </a:r>
          </a:p>
          <a:p>
            <a:r>
              <a:rPr lang="en-US" dirty="0" smtClean="0"/>
              <a:t>Phần chứng thực: ASP.NET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Tại sao dùng Entity Framework?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92925" y="1628633"/>
            <a:ext cx="8915400" cy="3777622"/>
          </a:xfrm>
        </p:spPr>
        <p:txBody>
          <a:bodyPr/>
          <a:lstStyle/>
          <a:p>
            <a:r>
              <a:rPr lang="en-US" dirty="0" smtClean="0"/>
              <a:t>So sánh tốc độ của Entity Framework với các framework khác cho cho select dữ liệu và lặp 500 lần:</a:t>
            </a:r>
          </a:p>
          <a:p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55" y="2340391"/>
            <a:ext cx="5602630" cy="407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4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Tại sao dùng Entity Framework?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Ưu điểm: </a:t>
            </a:r>
          </a:p>
          <a:p>
            <a:pPr lvl="1"/>
            <a:r>
              <a:rPr lang="en-US" dirty="0"/>
              <a:t>Hỗ trợ ảo hóa cho việc xây dựng tầng truy xuât dữ liệu, không cần biết nhiều SQL cũng không cần quản lý đóng mở kết nối</a:t>
            </a:r>
          </a:p>
          <a:p>
            <a:pPr lvl="1"/>
            <a:r>
              <a:rPr lang="en-US" dirty="0"/>
              <a:t>Truy xuất và thêm sửa xóa nhanh code ít hơn.</a:t>
            </a:r>
          </a:p>
          <a:p>
            <a:pPr lvl="1"/>
            <a:r>
              <a:rPr lang="en-US" dirty="0"/>
              <a:t>Dễ sử dụng cho người mới bắt </a:t>
            </a:r>
            <a:r>
              <a:rPr lang="en-US" dirty="0" smtClean="0"/>
              <a:t>đầu</a:t>
            </a:r>
          </a:p>
          <a:p>
            <a:pPr lvl="1"/>
            <a:r>
              <a:rPr lang="en-US" dirty="0" smtClean="0"/>
              <a:t>Là sản phẩm của MS nên sẽ tương thích tốt vơi SQL Server</a:t>
            </a:r>
          </a:p>
          <a:p>
            <a:r>
              <a:rPr lang="en-US" dirty="0" smtClean="0"/>
              <a:t>Nhược điểm:</a:t>
            </a:r>
          </a:p>
          <a:p>
            <a:pPr lvl="1"/>
            <a:r>
              <a:rPr lang="en-US" dirty="0"/>
              <a:t>Chậm khi có nhiều câu lệnh truy vấn phức tạp, đông người sử dụng</a:t>
            </a:r>
          </a:p>
          <a:p>
            <a:pPr lvl="1"/>
            <a:r>
              <a:rPr lang="en-US" dirty="0"/>
              <a:t>Khó control được câu lệnh gen </a:t>
            </a:r>
            <a:r>
              <a:rPr lang="en-US" dirty="0" smtClean="0"/>
              <a:t>ra</a:t>
            </a:r>
          </a:p>
          <a:p>
            <a:r>
              <a:rPr lang="en-US" dirty="0" smtClean="0"/>
              <a:t>Khắc phục:</a:t>
            </a:r>
          </a:p>
          <a:p>
            <a:pPr lvl="1"/>
            <a:r>
              <a:rPr lang="en-US" dirty="0" smtClean="0"/>
              <a:t>Kết hợp vói việc sử dụng Store procedures khi có các câu lệnh phức tạp, hiểu sâu hơn về cơ chế tối ưu hóa cho SQL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420</TotalTime>
  <Words>553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Century Gothic (Body)</vt:lpstr>
      <vt:lpstr>Tahoma</vt:lpstr>
      <vt:lpstr>Wingdings 3</vt:lpstr>
      <vt:lpstr>Wisp</vt:lpstr>
      <vt:lpstr>Bài 1: Giới thiệu tổng quan về dự án và công nghệ sử dụng</vt:lpstr>
      <vt:lpstr>Giới thiệu dự án: TEDU-SHOP</vt:lpstr>
      <vt:lpstr>Tại sao lại là bán hàng?</vt:lpstr>
      <vt:lpstr>Cấu trúc dự án</vt:lpstr>
      <vt:lpstr>Cấu trúc dự án</vt:lpstr>
      <vt:lpstr>Yêu cầu cài đặt</vt:lpstr>
      <vt:lpstr>Công nghệ sử dụng</vt:lpstr>
      <vt:lpstr>Tại sao dùng Entity Framework?</vt:lpstr>
      <vt:lpstr>Tại sao dùng Entity Framework?</vt:lpstr>
      <vt:lpstr>Định hướng công nghệ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Single Page Application với Angular JS</dc:title>
  <dc:creator>TOANBN</dc:creator>
  <cp:lastModifiedBy>TOANBN</cp:lastModifiedBy>
  <cp:revision>114</cp:revision>
  <dcterms:created xsi:type="dcterms:W3CDTF">2016-04-11T00:58:19Z</dcterms:created>
  <dcterms:modified xsi:type="dcterms:W3CDTF">2016-07-22T15:21:36Z</dcterms:modified>
</cp:coreProperties>
</file>