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Sorts Mill Goudy"/>
      <p:regular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caqtLJst6eq5jUL/YjgRZbgb0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rtsMillGoud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SortsMillGoud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7678736" y="63888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lang="en-US" sz="8000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99" name="Google Shape;99;p2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lang="en-US" sz="8000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4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4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4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3" name="Google Shape;113;p24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4" name="Google Shape;114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9" name="Google Shape;1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20" name="Google Shape;12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25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25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6" name="Google Shape;126;p25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8" name="Google Shape;128;p25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/>
          <p:nvPr>
            <p:ph idx="10" type="dt"/>
          </p:nvPr>
        </p:nvSpPr>
        <p:spPr>
          <a:xfrm>
            <a:off x="7678736" y="63888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4" name="Google Shape;4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b="0" l="18881" r="0" t="0"/>
          <a:stretch/>
        </p:blipFill>
        <p:spPr>
          <a:xfrm>
            <a:off x="1" y="0"/>
            <a:ext cx="80701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1225282" y="575856"/>
            <a:ext cx="6579015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Thành phố Hồ Chí Minh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26" y="606179"/>
            <a:ext cx="1164107" cy="893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/>
        </p:nvSpPr>
        <p:spPr>
          <a:xfrm>
            <a:off x="-94968" y="2523057"/>
            <a:ext cx="8260050" cy="1587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TÀI: XÂY DỰNG WEBSITE THƯƠNG MẠI ĐIỆN TỬ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4077330" y="5103485"/>
            <a:ext cx="61270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 ThS. Võ Ngọc Tân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Lớp: IE104.L12</a:t>
            </a:r>
            <a:endParaRPr/>
          </a:p>
        </p:txBody>
      </p:sp>
      <p:sp>
        <p:nvSpPr>
          <p:cNvPr id="143" name="Google Shape;143;p1"/>
          <p:cNvSpPr txBox="1"/>
          <p:nvPr/>
        </p:nvSpPr>
        <p:spPr>
          <a:xfrm>
            <a:off x="9029578" y="106102"/>
            <a:ext cx="2372431" cy="385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và công nghệ Web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8070113" y="4332754"/>
            <a:ext cx="4614530" cy="1833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2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 1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2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2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Huỳnh Ngọc Sơn  18521694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2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2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Trần Ngọc Đạt      18520018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2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2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Trần Huy Thắng    18521695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và Công nghệ Web</a:t>
            </a:r>
            <a:endParaRPr/>
          </a:p>
        </p:txBody>
      </p:sp>
      <p:sp>
        <p:nvSpPr>
          <p:cNvPr id="146" name="Google Shape;146;p1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và Công nghệ Web</a:t>
            </a:r>
            <a:endParaRPr/>
          </a:p>
        </p:txBody>
      </p:sp>
      <p:sp>
        <p:nvSpPr>
          <p:cNvPr id="152" name="Google Shape;152;p2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3272042" y="308038"/>
            <a:ext cx="500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 THUYẾT TRÌNH</a:t>
            </a:r>
            <a:endParaRPr b="1" i="0" sz="2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1845637" y="1391899"/>
            <a:ext cx="46676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về đề tài</a:t>
            </a:r>
            <a:endParaRPr sz="36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" name="Google Shape;155;p2"/>
          <p:cNvCxnSpPr/>
          <p:nvPr/>
        </p:nvCxnSpPr>
        <p:spPr>
          <a:xfrm>
            <a:off x="1278126" y="1927556"/>
            <a:ext cx="4333210" cy="0"/>
          </a:xfrm>
          <a:prstGeom prst="straightConnector1">
            <a:avLst/>
          </a:prstGeom>
          <a:noFill/>
          <a:ln cap="rnd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60000"/>
              </a:srgbClr>
            </a:outerShdw>
          </a:effectLst>
        </p:spPr>
      </p:cxnSp>
      <p:sp>
        <p:nvSpPr>
          <p:cNvPr id="156" name="Google Shape;156;p2"/>
          <p:cNvSpPr/>
          <p:nvPr/>
        </p:nvSpPr>
        <p:spPr>
          <a:xfrm>
            <a:off x="964022" y="1384408"/>
            <a:ext cx="628208" cy="628208"/>
          </a:xfrm>
          <a:prstGeom prst="ellipse">
            <a:avLst/>
          </a:prstGeom>
          <a:solidFill>
            <a:srgbClr val="7030A0"/>
          </a:solidFill>
          <a:ln cap="rnd" cmpd="sng" w="15875">
            <a:solidFill>
              <a:srgbClr val="AF76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2386122" y="2606327"/>
            <a:ext cx="7993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A6B9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công nghệ được sử dụng</a:t>
            </a:r>
            <a:endParaRPr sz="3600">
              <a:solidFill>
                <a:srgbClr val="1A6B9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" name="Google Shape;158;p2"/>
          <p:cNvCxnSpPr/>
          <p:nvPr/>
        </p:nvCxnSpPr>
        <p:spPr>
          <a:xfrm>
            <a:off x="1818612" y="3141984"/>
            <a:ext cx="7452979" cy="47783"/>
          </a:xfrm>
          <a:prstGeom prst="straightConnector1">
            <a:avLst/>
          </a:prstGeom>
          <a:noFill/>
          <a:ln cap="rnd" cmpd="sng" w="25400">
            <a:solidFill>
              <a:srgbClr val="1A6B98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60000"/>
              </a:srgbClr>
            </a:outerShdw>
          </a:effectLst>
        </p:spPr>
      </p:cxnSp>
      <p:sp>
        <p:nvSpPr>
          <p:cNvPr id="159" name="Google Shape;159;p2"/>
          <p:cNvSpPr/>
          <p:nvPr/>
        </p:nvSpPr>
        <p:spPr>
          <a:xfrm>
            <a:off x="1504508" y="2598836"/>
            <a:ext cx="628208" cy="628208"/>
          </a:xfrm>
          <a:prstGeom prst="ellipse">
            <a:avLst/>
          </a:prstGeom>
          <a:solidFill>
            <a:srgbClr val="1A6B98"/>
          </a:solidFill>
          <a:ln cap="rnd" cmpd="sng" w="15875">
            <a:solidFill>
              <a:srgbClr val="1A6B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3267737" y="3970355"/>
            <a:ext cx="7112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22F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 kế và xây dựng Website</a:t>
            </a:r>
            <a:endParaRPr/>
          </a:p>
        </p:txBody>
      </p:sp>
      <p:cxnSp>
        <p:nvCxnSpPr>
          <p:cNvPr id="161" name="Google Shape;161;p2"/>
          <p:cNvCxnSpPr/>
          <p:nvPr/>
        </p:nvCxnSpPr>
        <p:spPr>
          <a:xfrm>
            <a:off x="2700226" y="4506012"/>
            <a:ext cx="6045053" cy="0"/>
          </a:xfrm>
          <a:prstGeom prst="straightConnector1">
            <a:avLst/>
          </a:prstGeom>
          <a:noFill/>
          <a:ln cap="rnd" cmpd="sng" w="25400">
            <a:solidFill>
              <a:srgbClr val="922F1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60000"/>
              </a:srgbClr>
            </a:outerShdw>
          </a:effectLst>
        </p:spPr>
      </p:cxnSp>
      <p:sp>
        <p:nvSpPr>
          <p:cNvPr id="162" name="Google Shape;162;p2"/>
          <p:cNvSpPr/>
          <p:nvPr/>
        </p:nvSpPr>
        <p:spPr>
          <a:xfrm>
            <a:off x="2386122" y="3962864"/>
            <a:ext cx="628208" cy="628208"/>
          </a:xfrm>
          <a:prstGeom prst="ellipse">
            <a:avLst/>
          </a:prstGeom>
          <a:solidFill>
            <a:srgbClr val="922F1E"/>
          </a:solidFill>
          <a:ln cap="rnd" cmpd="sng" w="15875">
            <a:solidFill>
              <a:srgbClr val="AF76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63" name="Google Shape;163;p2"/>
          <p:cNvSpPr txBox="1"/>
          <p:nvPr/>
        </p:nvSpPr>
        <p:spPr>
          <a:xfrm>
            <a:off x="4149352" y="5238676"/>
            <a:ext cx="46676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83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Website</a:t>
            </a:r>
            <a:endParaRPr/>
          </a:p>
        </p:txBody>
      </p:sp>
      <p:cxnSp>
        <p:nvCxnSpPr>
          <p:cNvPr id="164" name="Google Shape;164;p2"/>
          <p:cNvCxnSpPr/>
          <p:nvPr/>
        </p:nvCxnSpPr>
        <p:spPr>
          <a:xfrm>
            <a:off x="3581841" y="5774333"/>
            <a:ext cx="3393117" cy="0"/>
          </a:xfrm>
          <a:prstGeom prst="straightConnector1">
            <a:avLst/>
          </a:prstGeom>
          <a:noFill/>
          <a:ln cap="rnd" cmpd="sng" w="25400">
            <a:solidFill>
              <a:srgbClr val="4D836D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60000"/>
              </a:srgbClr>
            </a:outerShdw>
          </a:effectLst>
        </p:spPr>
      </p:cxnSp>
      <p:sp>
        <p:nvSpPr>
          <p:cNvPr id="165" name="Google Shape;165;p2"/>
          <p:cNvSpPr/>
          <p:nvPr/>
        </p:nvSpPr>
        <p:spPr>
          <a:xfrm>
            <a:off x="3267737" y="5231185"/>
            <a:ext cx="628208" cy="628208"/>
          </a:xfrm>
          <a:prstGeom prst="ellipse">
            <a:avLst/>
          </a:prstGeom>
          <a:solidFill>
            <a:srgbClr val="4D836D"/>
          </a:solidFill>
          <a:ln cap="rnd" cmpd="sng" w="15875">
            <a:solidFill>
              <a:srgbClr val="AF76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và Công nghệ Web</a:t>
            </a:r>
            <a:endParaRPr/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210879" y="338250"/>
            <a:ext cx="46676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Giới thiệu về đề tài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504441" y="1090727"/>
            <a:ext cx="67629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Thiết kế giao diện trang web thương mại điện tử  </a:t>
            </a:r>
            <a:endParaRPr/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171" y="551833"/>
            <a:ext cx="3807900" cy="237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 txBox="1"/>
          <p:nvPr/>
        </p:nvSpPr>
        <p:spPr>
          <a:xfrm>
            <a:off x="504440" y="2077738"/>
            <a:ext cx="81929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Phát triển các chức năng tương tác người dùng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504441" y="3056514"/>
            <a:ext cx="103673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Chú trọng tạo các hiệu ứng để tạo nên sự thú vị cho người dùng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8116" y="3673612"/>
            <a:ext cx="3413052" cy="255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và Công nghệ Web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4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210878" y="338250"/>
            <a:ext cx="8252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Giới thiệu công nghệ được sử dụng</a:t>
            </a:r>
            <a:endParaRPr/>
          </a:p>
        </p:txBody>
      </p:sp>
      <p:sp>
        <p:nvSpPr>
          <p:cNvPr id="185" name="Google Shape;185;p4"/>
          <p:cNvSpPr txBox="1"/>
          <p:nvPr/>
        </p:nvSpPr>
        <p:spPr>
          <a:xfrm>
            <a:off x="656841" y="2252549"/>
            <a:ext cx="93696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&amp; CSS: ngôn ngữ chính để định dạng trang Web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656841" y="1243127"/>
            <a:ext cx="67629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Không sử dụng các Template có sẵn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8322" y="834574"/>
            <a:ext cx="2674683" cy="1783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"/>
          <p:cNvSpPr txBox="1"/>
          <p:nvPr/>
        </p:nvSpPr>
        <p:spPr>
          <a:xfrm>
            <a:off x="656841" y="3344148"/>
            <a:ext cx="83413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Javascript: tạo các tương tác người dùng, hiệu ứng trang Web.</a:t>
            </a:r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656841" y="4532265"/>
            <a:ext cx="55788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JQuery: truy xuất cây DOM, hiệu ứng cho trang Web</a:t>
            </a:r>
            <a:endParaRPr/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2846" y="2976467"/>
            <a:ext cx="2064710" cy="222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1554" y="4208591"/>
            <a:ext cx="1991961" cy="199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và Công nghệ Web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5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210878" y="338250"/>
            <a:ext cx="8252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Giới thiệu công nghệ được sử dụng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656841" y="1243127"/>
            <a:ext cx="67629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Có sử dụng Bootstrap</a:t>
            </a:r>
            <a:endParaRPr/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295" y="956302"/>
            <a:ext cx="2001513" cy="112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/>
          <p:nvPr/>
        </p:nvSpPr>
        <p:spPr>
          <a:xfrm>
            <a:off x="656841" y="2104862"/>
            <a:ext cx="61107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Chỉ sử dụng Bootstrap để chia dòng chia cột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6660" y="590556"/>
            <a:ext cx="4050675" cy="170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9259" y="2910574"/>
            <a:ext cx="9066165" cy="56541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204" name="Google Shape;204;p5"/>
          <p:cNvCxnSpPr>
            <a:stCxn id="202" idx="2"/>
          </p:cNvCxnSpPr>
          <p:nvPr/>
        </p:nvCxnSpPr>
        <p:spPr>
          <a:xfrm>
            <a:off x="9611998" y="2292522"/>
            <a:ext cx="0" cy="61800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dir="5400000" dist="25400">
              <a:srgbClr val="000000">
                <a:alpha val="60000"/>
              </a:srgbClr>
            </a:outerShdw>
          </a:effectLst>
        </p:spPr>
      </p:cxnSp>
      <p:sp>
        <p:nvSpPr>
          <p:cNvPr id="205" name="Google Shape;205;p5"/>
          <p:cNvSpPr txBox="1"/>
          <p:nvPr/>
        </p:nvSpPr>
        <p:spPr>
          <a:xfrm>
            <a:off x="969268" y="4496046"/>
            <a:ext cx="182709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Carousel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Dropdowns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Pagination…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428241" y="4112506"/>
            <a:ext cx="67629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Các component Bootstrap</a:t>
            </a:r>
            <a:endParaRPr/>
          </a:p>
        </p:txBody>
      </p:sp>
      <p:cxnSp>
        <p:nvCxnSpPr>
          <p:cNvPr id="207" name="Google Shape;207;p5"/>
          <p:cNvCxnSpPr/>
          <p:nvPr/>
        </p:nvCxnSpPr>
        <p:spPr>
          <a:xfrm>
            <a:off x="824023" y="4291474"/>
            <a:ext cx="3214274" cy="1694656"/>
          </a:xfrm>
          <a:prstGeom prst="straightConnector1">
            <a:avLst/>
          </a:prstGeom>
          <a:noFill/>
          <a:ln cap="rnd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60000"/>
              </a:srgbClr>
            </a:outerShdw>
          </a:effectLst>
        </p:spPr>
      </p:cxnSp>
      <p:cxnSp>
        <p:nvCxnSpPr>
          <p:cNvPr id="208" name="Google Shape;208;p5"/>
          <p:cNvCxnSpPr/>
          <p:nvPr/>
        </p:nvCxnSpPr>
        <p:spPr>
          <a:xfrm flipH="1">
            <a:off x="824023" y="4110913"/>
            <a:ext cx="3284574" cy="1816738"/>
          </a:xfrm>
          <a:prstGeom prst="straightConnector1">
            <a:avLst/>
          </a:prstGeom>
          <a:noFill/>
          <a:ln cap="rnd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60000"/>
              </a:srgbClr>
            </a:outerShdw>
          </a:effectLst>
        </p:spPr>
      </p:cxnSp>
      <p:sp>
        <p:nvSpPr>
          <p:cNvPr id="209" name="Google Shape;209;p5"/>
          <p:cNvSpPr txBox="1"/>
          <p:nvPr/>
        </p:nvSpPr>
        <p:spPr>
          <a:xfrm>
            <a:off x="5003947" y="5059821"/>
            <a:ext cx="43168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sử dụng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" name="Google Shape;210;p5"/>
          <p:cNvCxnSpPr/>
          <p:nvPr/>
        </p:nvCxnSpPr>
        <p:spPr>
          <a:xfrm>
            <a:off x="3213247" y="5280876"/>
            <a:ext cx="1790700" cy="0"/>
          </a:xfrm>
          <a:prstGeom prst="straightConnector1">
            <a:avLst/>
          </a:prstGeom>
          <a:noFill/>
          <a:ln cap="rnd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dir="5400000" dist="25400">
              <a:srgbClr val="000000">
                <a:alpha val="60000"/>
              </a:srgbClr>
            </a:outerShdw>
          </a:effectLst>
        </p:spPr>
      </p:cxnSp>
      <p:pic>
        <p:nvPicPr>
          <p:cNvPr id="211" name="Google Shape;21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2681" y="3572891"/>
            <a:ext cx="6242743" cy="132536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và Công nghệ Web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6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210878" y="338250"/>
            <a:ext cx="8252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Thiết kế và xây dựng Website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504441" y="1090727"/>
            <a:ext cx="67629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9 trang:</a:t>
            </a:r>
            <a:endParaRPr/>
          </a:p>
        </p:txBody>
      </p:sp>
      <p:sp>
        <p:nvSpPr>
          <p:cNvPr id="220" name="Google Shape;220;p6"/>
          <p:cNvSpPr txBox="1"/>
          <p:nvPr/>
        </p:nvSpPr>
        <p:spPr>
          <a:xfrm>
            <a:off x="651826" y="2626416"/>
            <a:ext cx="7370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chủ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651826" y="3575897"/>
            <a:ext cx="7370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sản phẩm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609296" y="4525378"/>
            <a:ext cx="7370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phụ kiện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651826" y="5359256"/>
            <a:ext cx="7370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chi tiết sản phẩm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5792668" y="1658537"/>
            <a:ext cx="7370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giỏ hàng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5792668" y="2590266"/>
            <a:ext cx="7370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thông tin khách hàng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5792668" y="3575896"/>
            <a:ext cx="7370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giới thiệu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5792668" y="4525378"/>
            <a:ext cx="7370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liên hệ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651826" y="1658538"/>
            <a:ext cx="7370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Trang Login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và Công nghệ Web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7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210878" y="338250"/>
            <a:ext cx="8252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Demo Website</a:t>
            </a:r>
            <a:endParaRPr/>
          </a:p>
        </p:txBody>
      </p:sp>
      <p:pic>
        <p:nvPicPr>
          <p:cNvPr id="236" name="Google Shape;2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584" y="2596553"/>
            <a:ext cx="5727407" cy="357962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"/>
          <p:cNvSpPr/>
          <p:nvPr/>
        </p:nvSpPr>
        <p:spPr>
          <a:xfrm>
            <a:off x="1329310" y="1524676"/>
            <a:ext cx="95333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cap="none">
                <a:solidFill>
                  <a:srgbClr val="1A6B98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DEMO WEBSITE THƯƠNG MẠI ĐIỆN TỬ</a:t>
            </a:r>
            <a:endParaRPr b="0" sz="4000" cap="none">
              <a:solidFill>
                <a:srgbClr val="1A6B98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idx="11" type="ftr"/>
          </p:nvPr>
        </p:nvSpPr>
        <p:spPr>
          <a:xfrm>
            <a:off x="913795" y="6388834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và Công nghệ Web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8"/>
          <p:cNvSpPr txBox="1"/>
          <p:nvPr>
            <p:ph idx="12" type="sldNum"/>
          </p:nvPr>
        </p:nvSpPr>
        <p:spPr>
          <a:xfrm>
            <a:off x="10514011" y="6388834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2598089" y="2249637"/>
            <a:ext cx="69958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rgbClr val="1A6B98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Cảm ơn thầy và các bạn đã lắng nghe</a:t>
            </a:r>
            <a:endParaRPr b="0" sz="5400" cap="none">
              <a:solidFill>
                <a:srgbClr val="1A6B98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VTI">
  <a:themeElements>
    <a:clrScheme name="Custom 35">
      <a:dk1>
        <a:srgbClr val="000000"/>
      </a:dk1>
      <a:lt1>
        <a:srgbClr val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2020-12-27T14:19:50Z</dcterms:created>
  <dc:creator>Sơn Ngọc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