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03" autoAdjust="0"/>
  </p:normalViewPr>
  <p:slideViewPr>
    <p:cSldViewPr snapToGrid="0">
      <p:cViewPr varScale="1">
        <p:scale>
          <a:sx n="78" d="100"/>
          <a:sy n="78" d="100"/>
        </p:scale>
        <p:origin x="6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4C877-DEC2-445B-9B5A-334FA1EEB37D}" type="datetimeFigureOut">
              <a:rPr lang="en-US" smtClean="0"/>
              <a:t>3/24/2021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6F8E2-B2AA-4A2D-8F7E-FAC07FA73FE4}" type="slidenum">
              <a:rPr lang="en-US" smtClean="0"/>
              <a:t>‹#›</a:t>
            </a:fld>
            <a:endParaRPr lang="en-US"/>
          </a:p>
        </p:txBody>
      </p:sp>
    </p:spTree>
    <p:extLst>
      <p:ext uri="{BB962C8B-B14F-4D97-AF65-F5344CB8AC3E}">
        <p14:creationId xmlns:p14="http://schemas.microsoft.com/office/powerpoint/2010/main" val="141206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dirty="0" err="1">
                <a:solidFill>
                  <a:schemeClr val="dk1"/>
                </a:solidFill>
                <a:latin typeface="Times New Roman"/>
                <a:cs typeface="Times New Roman"/>
              </a:rPr>
              <a:t>Công</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nghệ</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cho</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phép</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truyền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tải</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dữ</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liệu</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một</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cách</a:t>
            </a:r>
            <a:r>
              <a:rPr lang="en-US" sz="1200" dirty="0">
                <a:solidFill>
                  <a:schemeClr val="dk1"/>
                </a:solidFill>
                <a:latin typeface="Times New Roman"/>
                <a:cs typeface="Times New Roman"/>
              </a:rPr>
              <a:t> an </a:t>
            </a:r>
            <a:r>
              <a:rPr lang="en-US" sz="1200" dirty="0" err="1">
                <a:solidFill>
                  <a:schemeClr val="dk1"/>
                </a:solidFill>
                <a:latin typeface="Times New Roman"/>
                <a:cs typeface="Times New Roman"/>
              </a:rPr>
              <a:t>toàn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đây</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là</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đặc</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điểm</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quan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trọng</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để</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việc</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lưu</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trữ</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và</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truy</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xuất</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dữ</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liệu</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một</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cách</a:t>
            </a:r>
            <a:r>
              <a:rPr lang="en-US" sz="1200" dirty="0">
                <a:solidFill>
                  <a:schemeClr val="dk1"/>
                </a:solidFill>
                <a:latin typeface="Times New Roman"/>
                <a:cs typeface="Times New Roman"/>
              </a:rPr>
              <a:t> an </a:t>
            </a:r>
            <a:r>
              <a:rPr lang="en-US" sz="1200" dirty="0" err="1">
                <a:solidFill>
                  <a:schemeClr val="dk1"/>
                </a:solidFill>
                <a:latin typeface="Times New Roman"/>
                <a:cs typeface="Times New Roman"/>
              </a:rPr>
              <a:t>toàn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và</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chính</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xác</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nhất</a:t>
            </a:r>
            <a:r>
              <a:rPr lang="en-US" sz="1200" dirty="0">
                <a:solidFill>
                  <a:schemeClr val="dk1"/>
                </a:solidFill>
                <a:latin typeface="Times New Roman"/>
                <a:cs typeface="Times New Roman"/>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dirty="0" err="1">
                <a:solidFill>
                  <a:schemeClr val="dk1"/>
                </a:solidFill>
                <a:latin typeface="Times New Roman"/>
                <a:cs typeface="Times New Roman"/>
              </a:rPr>
              <a:t>Không</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đòi</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hỏi</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một</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trung</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gian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để</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xác</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nhận</a:t>
            </a:r>
            <a:r>
              <a:rPr lang="en-US" sz="1200" dirty="0">
                <a:solidFill>
                  <a:schemeClr val="dk1"/>
                </a:solidFill>
                <a:latin typeface="Times New Roman"/>
                <a:cs typeface="Times New Roman"/>
              </a:rPr>
              <a:t> </a:t>
            </a:r>
            <a:r>
              <a:rPr lang="en-US" sz="1200" dirty="0" err="1">
                <a:solidFill>
                  <a:schemeClr val="dk1"/>
                </a:solidFill>
                <a:latin typeface="Times New Roman"/>
                <a:cs typeface="Times New Roman"/>
              </a:rPr>
              <a:t>thông</a:t>
            </a:r>
            <a:r>
              <a:rPr lang="en-US" sz="1200" dirty="0">
                <a:solidFill>
                  <a:schemeClr val="dk1"/>
                </a:solidFill>
                <a:latin typeface="Times New Roman"/>
                <a:cs typeface="Times New Roman"/>
              </a:rPr>
              <a:t> tin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Blockchain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đổi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chỉ</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sung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sự</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đồng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nút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toàn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trước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đánh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cắp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Ngay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Blockchain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sụp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những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máy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nút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tục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giữ</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mạng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tục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hoạt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altLang="en-US" sz="1200" dirty="0">
              <a:solidFill>
                <a:schemeClr val="dk1"/>
              </a:solidFill>
              <a:latin typeface="Times New Roman"/>
              <a:cs typeface="Times New Roman"/>
              <a:sym typeface="Arial"/>
            </a:endParaRPr>
          </a:p>
        </p:txBody>
      </p:sp>
      <p:sp>
        <p:nvSpPr>
          <p:cNvPr id="4" name="Slide Number Placeholder 3"/>
          <p:cNvSpPr>
            <a:spLocks noGrp="1"/>
          </p:cNvSpPr>
          <p:nvPr>
            <p:ph type="sldNum" sz="quarter" idx="5"/>
          </p:nvPr>
        </p:nvSpPr>
        <p:spPr/>
        <p:txBody>
          <a:bodyPr/>
          <a:lstStyle/>
          <a:p>
            <a:fld id="{4A36F8E2-B2AA-4A2D-8F7E-FAC07FA73FE4}" type="slidenum">
              <a:rPr lang="en-US" smtClean="0"/>
              <a:t>4</a:t>
            </a:fld>
            <a:endParaRPr lang="en-US"/>
          </a:p>
        </p:txBody>
      </p:sp>
    </p:spTree>
    <p:extLst>
      <p:ext uri="{BB962C8B-B14F-4D97-AF65-F5344CB8AC3E}">
        <p14:creationId xmlns:p14="http://schemas.microsoft.com/office/powerpoint/2010/main" val="230894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Wingdings" panose="05000000000000000000" pitchFamily="2" charset="2"/>
              <a:buChar char="v"/>
            </a:pPr>
            <a:r>
              <a:rPr lang="vi-VN" b="0" i="0" dirty="0">
                <a:solidFill>
                  <a:srgbClr val="333132"/>
                </a:solidFill>
                <a:effectLst/>
                <a:latin typeface="var(--text-font)"/>
              </a:rPr>
              <a:t>Dữ liệu ghi nhận không hoàn chỉnh: Dù hiện tại, đa phần dữ liệu đều được nhập trên máy tính, nhưng đâu đó vẫn còn sử dụng giấy tờ để lưu trữ dữ liệu bệnh nhân dẫn đến thất thoát. Ngoài ra, các cơ sở khác nhau không kết nối, dẫn đến việc chuyển tiếp dữ liệu cũng gặp vấn đề, khi mà bệnh nhân không thể nhớ được bệnh án.</a:t>
            </a:r>
          </a:p>
          <a:p>
            <a:pPr marL="171450" indent="-171450" algn="l" fontAlgn="base">
              <a:buFont typeface="Wingdings" panose="05000000000000000000" pitchFamily="2" charset="2"/>
              <a:buChar char="v"/>
            </a:pPr>
            <a:r>
              <a:rPr lang="vi-VN" b="0" i="0" dirty="0">
                <a:solidFill>
                  <a:srgbClr val="333132"/>
                </a:solidFill>
                <a:effectLst/>
                <a:latin typeface="var(--text-font)"/>
              </a:rPr>
              <a:t>Nguy hiểm cho bệnh nhân: Việc không cung cấp đủ dữ liệu làm cho nhân viên y tế không thể chẩn đoán chính xác bệnh lý. Từ đó có thể đưa ra quyết định sai lầm.</a:t>
            </a:r>
          </a:p>
          <a:p>
            <a:pPr marL="171450" indent="-171450" algn="l" fontAlgn="base">
              <a:buFont typeface="Wingdings" panose="05000000000000000000" pitchFamily="2" charset="2"/>
              <a:buChar char="v"/>
            </a:pPr>
            <a:r>
              <a:rPr lang="vi-VN" b="0" i="0" dirty="0">
                <a:solidFill>
                  <a:srgbClr val="333132"/>
                </a:solidFill>
                <a:effectLst/>
                <a:latin typeface="var(--text-font)"/>
              </a:rPr>
              <a:t>Mức độ tập trung cao: Dữ liệu y tế được lưu trữ trên các máy chủ trung tâm, dễ bị tấn công và sử dụng sai thông tin. Các cá nhân có nguy cơ bị đánh cắp danh tính, tống tiền hoặc các cuộc tấn công khác. Trong năm 2018, 2,8 tỷ hồ sơ dữ liệu người tiêu dùng đã bị lộ, gây ra tổng chi phí ước tính là $654B.</a:t>
            </a:r>
          </a:p>
          <a:p>
            <a:pPr marL="171450" indent="-171450">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A36F8E2-B2AA-4A2D-8F7E-FAC07FA73FE4}" type="slidenum">
              <a:rPr lang="en-US" smtClean="0"/>
              <a:t>5</a:t>
            </a:fld>
            <a:endParaRPr lang="en-US"/>
          </a:p>
        </p:txBody>
      </p:sp>
    </p:spTree>
    <p:extLst>
      <p:ext uri="{BB962C8B-B14F-4D97-AF65-F5344CB8AC3E}">
        <p14:creationId xmlns:p14="http://schemas.microsoft.com/office/powerpoint/2010/main" val="3648365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vi-VN" b="0" i="0" dirty="0">
                <a:solidFill>
                  <a:srgbClr val="333132"/>
                </a:solidFill>
                <a:effectLst/>
                <a:latin typeface="IBM Plex Sans"/>
              </a:rPr>
              <a:t>Với Blockchain cũng như </a:t>
            </a:r>
            <a:r>
              <a:rPr lang="vi-VN" b="1" i="0" dirty="0">
                <a:solidFill>
                  <a:srgbClr val="333132"/>
                </a:solidFill>
                <a:effectLst/>
                <a:latin typeface="IBM Plex Sans"/>
              </a:rPr>
              <a:t>áp dụng hệ thống phi tập trung </a:t>
            </a:r>
            <a:r>
              <a:rPr lang="vi-VN" b="0" i="0" dirty="0">
                <a:solidFill>
                  <a:srgbClr val="333132"/>
                </a:solidFill>
                <a:effectLst/>
                <a:latin typeface="IBM Plex Sans"/>
              </a:rPr>
              <a:t>cho dữ liệu chăm sóc sức khỏe, tất cả các bên được ủy quyền đều có thể truy cập cùng một thông tin chính xác và được xác minh trong vài giây</a:t>
            </a:r>
            <a:endParaRPr lang="en-US" b="0" i="0" dirty="0">
              <a:solidFill>
                <a:srgbClr val="333132"/>
              </a:solidFill>
              <a:effectLst/>
              <a:latin typeface="IBM Plex Sans"/>
            </a:endParaRPr>
          </a:p>
          <a:p>
            <a:pPr marL="171450" indent="-171450">
              <a:buFont typeface="Wingdings" panose="05000000000000000000" pitchFamily="2" charset="2"/>
              <a:buChar char="v"/>
            </a:pPr>
            <a:r>
              <a:rPr lang="vi-VN" dirty="0"/>
              <a:t>Khả năng truy cập toàn cầu: Tại mỗi lần khám, cơ sở y tế sẽ bổ sung thông tin y tế liên quan vào tài khoản của bệnh nhân được lưu trên sổ cái. Tất cả các bên liên quan cung cấp chứng thực cho thông tin họ thêm thông qua chữ ký điện tử, cho phép người khác xác minh tính xác thực của họ. Tất cả dữ liệu được lưu trữ kỹ thuật số, giúp bệnh nhân dễ dàng truy cập và kiểm soát quyền riêng tư.</a:t>
            </a:r>
          </a:p>
          <a:p>
            <a:pPr marL="171450" indent="-171450">
              <a:buFont typeface="Wingdings" panose="05000000000000000000" pitchFamily="2" charset="2"/>
              <a:buChar char="v"/>
            </a:pPr>
            <a:r>
              <a:rPr lang="vi-VN" dirty="0"/>
              <a:t>Độ bảo mật cao: Bệnh nhân có thể cấp cho các chuyên gia y tế quyền truy cập thông tin cụ thể khi cần thiết. Hệ thống này đảm bảo chất lượng dữ liệu, tính khả dụng và quyền riêng tư, tất cả cùng một lúc.</a:t>
            </a:r>
            <a:endParaRPr lang="en-US" dirty="0"/>
          </a:p>
        </p:txBody>
      </p:sp>
      <p:sp>
        <p:nvSpPr>
          <p:cNvPr id="4" name="Slide Number Placeholder 3"/>
          <p:cNvSpPr>
            <a:spLocks noGrp="1"/>
          </p:cNvSpPr>
          <p:nvPr>
            <p:ph type="sldNum" sz="quarter" idx="5"/>
          </p:nvPr>
        </p:nvSpPr>
        <p:spPr/>
        <p:txBody>
          <a:bodyPr/>
          <a:lstStyle/>
          <a:p>
            <a:fld id="{4A36F8E2-B2AA-4A2D-8F7E-FAC07FA73FE4}" type="slidenum">
              <a:rPr lang="en-US" smtClean="0"/>
              <a:t>6</a:t>
            </a:fld>
            <a:endParaRPr lang="en-US"/>
          </a:p>
        </p:txBody>
      </p:sp>
    </p:spTree>
    <p:extLst>
      <p:ext uri="{BB962C8B-B14F-4D97-AF65-F5344CB8AC3E}">
        <p14:creationId xmlns:p14="http://schemas.microsoft.com/office/powerpoint/2010/main" val="2718260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vi-VN" sz="1200" kern="1200" dirty="0">
                <a:solidFill>
                  <a:schemeClr val="tx1"/>
                </a:solidFill>
                <a:latin typeface="+mn-lt"/>
                <a:ea typeface="+mn-ea"/>
                <a:cs typeface="+mn-cs"/>
              </a:rPr>
              <a:t>Chăm</a:t>
            </a:r>
            <a:r>
              <a:rPr lang="vi-VN" dirty="0"/>
              <a:t> sóc bệnh nhân tốt hơn: Ngoài việc giải quyết vấn đề nhầm lẫn dữ liệu, hệ thống Blockchain có thể giảm tải nhiều chi phí không cần thiết cho bệnh nhân.</a:t>
            </a:r>
          </a:p>
          <a:p>
            <a:pPr marL="171450" indent="-171450">
              <a:buFont typeface="Wingdings" panose="05000000000000000000" pitchFamily="2" charset="2"/>
              <a:buChar char="v"/>
            </a:pPr>
            <a:r>
              <a:rPr lang="vi-VN" dirty="0"/>
              <a:t>Ngăn ngừa dịch bệnh: Blockchain cho phép phân tích dữ liệu sức khỏe theo thời gian thực để ngăn ngừa và theo dõi sự lây lan của dịch bệnh. Các nhà nghiên cứu sức khỏe có thể phát hiện dịch bệnh khi chúng xảy ra và phản ứng phù hợp.</a:t>
            </a:r>
          </a:p>
          <a:p>
            <a:pPr marL="171450" indent="-171450">
              <a:buFont typeface="Wingdings" panose="05000000000000000000" pitchFamily="2" charset="2"/>
              <a:buChar char="v"/>
            </a:pPr>
            <a:r>
              <a:rPr lang="vi-VN" dirty="0"/>
              <a:t>Hồ sơ bệnh án trọn đời: Blockchains cung cấp nguồn thông tin chống giả mạo có thể dễ dàng chia sẻ và xác minh, giảm gian lận mà không ảnh hưởng đến quyền riêng tư của dữ liệu. Hệ thống này tạo ra một hồ sơ y tế trọn đời, hoàn chỉnh, luôn có thể truy cập được ở bất kỳ nơi nào trên thế giới.</a:t>
            </a:r>
            <a:endParaRPr lang="en-US" dirty="0"/>
          </a:p>
        </p:txBody>
      </p:sp>
      <p:sp>
        <p:nvSpPr>
          <p:cNvPr id="4" name="Slide Number Placeholder 3"/>
          <p:cNvSpPr>
            <a:spLocks noGrp="1"/>
          </p:cNvSpPr>
          <p:nvPr>
            <p:ph type="sldNum" sz="quarter" idx="5"/>
          </p:nvPr>
        </p:nvSpPr>
        <p:spPr/>
        <p:txBody>
          <a:bodyPr/>
          <a:lstStyle/>
          <a:p>
            <a:fld id="{4A36F8E2-B2AA-4A2D-8F7E-FAC07FA73FE4}" type="slidenum">
              <a:rPr lang="en-US" smtClean="0"/>
              <a:t>7</a:t>
            </a:fld>
            <a:endParaRPr lang="en-US"/>
          </a:p>
        </p:txBody>
      </p:sp>
    </p:spTree>
    <p:extLst>
      <p:ext uri="{BB962C8B-B14F-4D97-AF65-F5344CB8AC3E}">
        <p14:creationId xmlns:p14="http://schemas.microsoft.com/office/powerpoint/2010/main" val="2825689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CE44E13-A50B-4792-AF43-DE3E7D20B13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594C35-4F5F-4198-874C-7CF43C319D4C}"/>
              </a:ext>
            </a:extLst>
          </p:cNvPr>
          <p:cNvSpPr>
            <a:spLocks noGrp="1"/>
          </p:cNvSpPr>
          <p:nvPr>
            <p:ph type="dt" sz="half" idx="10"/>
          </p:nvPr>
        </p:nvSpPr>
        <p:spPr/>
        <p:txBody>
          <a:bodyPr/>
          <a:lstStyle>
            <a:lvl1pPr>
              <a:defRPr>
                <a:solidFill>
                  <a:srgbClr val="FF0000"/>
                </a:solidFill>
              </a:defRPr>
            </a:lvl1pPr>
          </a:lstStyle>
          <a:p>
            <a:fld id="{FF625500-F789-486F-BCAC-48DC3DD4D8E4}" type="datetime1">
              <a:rPr lang="en-US" smtClean="0"/>
              <a:pPr/>
              <a:t>3/24/2021</a:t>
            </a:fld>
            <a:endParaRPr lang="en-US" dirty="0"/>
          </a:p>
        </p:txBody>
      </p:sp>
      <p:sp>
        <p:nvSpPr>
          <p:cNvPr id="5" name="Footer Placeholder 4">
            <a:extLst>
              <a:ext uri="{FF2B5EF4-FFF2-40B4-BE49-F238E27FC236}">
                <a16:creationId xmlns:a16="http://schemas.microsoft.com/office/drawing/2014/main" id="{5B515F08-5B21-4A4F-971F-57A681A28D8F}"/>
              </a:ext>
            </a:extLst>
          </p:cNvPr>
          <p:cNvSpPr>
            <a:spLocks noGrp="1"/>
          </p:cNvSpPr>
          <p:nvPr>
            <p:ph type="ftr" sz="quarter" idx="11"/>
          </p:nvPr>
        </p:nvSpPr>
        <p:spPr/>
        <p:txBody>
          <a:bodyPr/>
          <a:lstStyle>
            <a:lvl1pPr>
              <a:defRPr>
                <a:solidFill>
                  <a:srgbClr val="FF0000"/>
                </a:solidFill>
              </a:defRPr>
            </a:lvl1pPr>
          </a:lstStyle>
          <a:p>
            <a:r>
              <a:rPr lang="en-US"/>
              <a:t>Các công nghệ nền</a:t>
            </a:r>
            <a:endParaRPr lang="en-US" dirty="0"/>
          </a:p>
        </p:txBody>
      </p:sp>
      <p:sp>
        <p:nvSpPr>
          <p:cNvPr id="6" name="Slide Number Placeholder 5">
            <a:extLst>
              <a:ext uri="{FF2B5EF4-FFF2-40B4-BE49-F238E27FC236}">
                <a16:creationId xmlns:a16="http://schemas.microsoft.com/office/drawing/2014/main" id="{FF519520-37CF-4653-B3F7-85B2A63F73A8}"/>
              </a:ext>
            </a:extLst>
          </p:cNvPr>
          <p:cNvSpPr>
            <a:spLocks noGrp="1"/>
          </p:cNvSpPr>
          <p:nvPr>
            <p:ph type="sldNum" sz="quarter" idx="12"/>
          </p:nvPr>
        </p:nvSpPr>
        <p:spPr/>
        <p:txBody>
          <a:bodyPr/>
          <a:lstStyle>
            <a:lvl1pPr>
              <a:defRPr>
                <a:solidFill>
                  <a:srgbClr val="FF0000"/>
                </a:solidFill>
              </a:defRPr>
            </a:lvl1pPr>
          </a:lstStyle>
          <a:p>
            <a:fld id="{C37BE87B-F91D-4735-B47A-4CD9FF8902E3}" type="slidenum">
              <a:rPr lang="en-US" smtClean="0"/>
              <a:pPr/>
              <a:t>‹#›</a:t>
            </a:fld>
            <a:endParaRPr lang="en-US"/>
          </a:p>
        </p:txBody>
      </p:sp>
    </p:spTree>
    <p:extLst>
      <p:ext uri="{BB962C8B-B14F-4D97-AF65-F5344CB8AC3E}">
        <p14:creationId xmlns:p14="http://schemas.microsoft.com/office/powerpoint/2010/main" val="340565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CA7-CD6B-40B0-B11B-7232453559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1AF5F-8142-447E-9845-4E5D3BDF207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16B49-BA37-448B-A630-3DBFD6EDB6BD}"/>
              </a:ext>
            </a:extLst>
          </p:cNvPr>
          <p:cNvSpPr>
            <a:spLocks noGrp="1"/>
          </p:cNvSpPr>
          <p:nvPr>
            <p:ph type="dt" sz="half" idx="10"/>
          </p:nvPr>
        </p:nvSpPr>
        <p:spPr/>
        <p:txBody>
          <a:bodyPr/>
          <a:lstStyle/>
          <a:p>
            <a:fld id="{A0B15F1A-2A76-4153-8D02-75350FCA6C32}" type="datetime1">
              <a:rPr lang="en-US" smtClean="0"/>
              <a:t>3/24/2021</a:t>
            </a:fld>
            <a:endParaRPr lang="en-US"/>
          </a:p>
        </p:txBody>
      </p:sp>
      <p:sp>
        <p:nvSpPr>
          <p:cNvPr id="5" name="Footer Placeholder 4">
            <a:extLst>
              <a:ext uri="{FF2B5EF4-FFF2-40B4-BE49-F238E27FC236}">
                <a16:creationId xmlns:a16="http://schemas.microsoft.com/office/drawing/2014/main" id="{C6E0B8D7-5F82-4C25-9EF5-C74DF45810C7}"/>
              </a:ext>
            </a:extLst>
          </p:cNvPr>
          <p:cNvSpPr>
            <a:spLocks noGrp="1"/>
          </p:cNvSpPr>
          <p:nvPr>
            <p:ph type="ftr" sz="quarter" idx="11"/>
          </p:nvPr>
        </p:nvSpPr>
        <p:spPr/>
        <p:txBody>
          <a:bodyPr/>
          <a:lstStyle/>
          <a:p>
            <a:r>
              <a:rPr lang="en-US"/>
              <a:t>Các công nghệ nền</a:t>
            </a:r>
          </a:p>
        </p:txBody>
      </p:sp>
      <p:sp>
        <p:nvSpPr>
          <p:cNvPr id="6" name="Slide Number Placeholder 5">
            <a:extLst>
              <a:ext uri="{FF2B5EF4-FFF2-40B4-BE49-F238E27FC236}">
                <a16:creationId xmlns:a16="http://schemas.microsoft.com/office/drawing/2014/main" id="{90123331-D302-4C0C-A4B1-3EB5E2A4AFB2}"/>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42709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F0AF4-7891-4E21-8128-4B77DE4BA70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C9252F-D212-4F64-B622-6DF0569C4CF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151BE-3FE6-4111-AE60-B45F4EA4279E}"/>
              </a:ext>
            </a:extLst>
          </p:cNvPr>
          <p:cNvSpPr>
            <a:spLocks noGrp="1"/>
          </p:cNvSpPr>
          <p:nvPr>
            <p:ph type="dt" sz="half" idx="10"/>
          </p:nvPr>
        </p:nvSpPr>
        <p:spPr/>
        <p:txBody>
          <a:bodyPr/>
          <a:lstStyle/>
          <a:p>
            <a:fld id="{2B91DC38-7C60-4F27-B470-FEE03AD72034}" type="datetime1">
              <a:rPr lang="en-US" smtClean="0"/>
              <a:t>3/24/2021</a:t>
            </a:fld>
            <a:endParaRPr lang="en-US"/>
          </a:p>
        </p:txBody>
      </p:sp>
      <p:sp>
        <p:nvSpPr>
          <p:cNvPr id="5" name="Footer Placeholder 4">
            <a:extLst>
              <a:ext uri="{FF2B5EF4-FFF2-40B4-BE49-F238E27FC236}">
                <a16:creationId xmlns:a16="http://schemas.microsoft.com/office/drawing/2014/main" id="{775F6546-C5C9-462A-9EE7-8B23B1FC984B}"/>
              </a:ext>
            </a:extLst>
          </p:cNvPr>
          <p:cNvSpPr>
            <a:spLocks noGrp="1"/>
          </p:cNvSpPr>
          <p:nvPr>
            <p:ph type="ftr" sz="quarter" idx="11"/>
          </p:nvPr>
        </p:nvSpPr>
        <p:spPr/>
        <p:txBody>
          <a:bodyPr/>
          <a:lstStyle/>
          <a:p>
            <a:r>
              <a:rPr lang="en-US"/>
              <a:t>Các công nghệ nền</a:t>
            </a:r>
          </a:p>
        </p:txBody>
      </p:sp>
      <p:sp>
        <p:nvSpPr>
          <p:cNvPr id="6" name="Slide Number Placeholder 5">
            <a:extLst>
              <a:ext uri="{FF2B5EF4-FFF2-40B4-BE49-F238E27FC236}">
                <a16:creationId xmlns:a16="http://schemas.microsoft.com/office/drawing/2014/main" id="{A8A833CF-0960-4D21-A73C-C2F717682852}"/>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101481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rstSlide">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6C8B498-265E-464E-91EA-BC4808F7C47A}"/>
              </a:ext>
            </a:extLst>
          </p:cNvPr>
          <p:cNvSpPr>
            <a:spLocks noGrp="1"/>
          </p:cNvSpPr>
          <p:nvPr>
            <p:ph type="dt" sz="half" idx="10"/>
          </p:nvPr>
        </p:nvSpPr>
        <p:spPr/>
        <p:txBody>
          <a:bodyPr/>
          <a:lstStyle>
            <a:lvl1pPr>
              <a:defRPr>
                <a:solidFill>
                  <a:srgbClr val="FF0000"/>
                </a:solidFill>
              </a:defRPr>
            </a:lvl1pPr>
          </a:lstStyle>
          <a:p>
            <a:fld id="{F5245C35-6B75-4799-ABF7-B05D1804F5A7}" type="datetime1">
              <a:rPr lang="en-US" smtClean="0"/>
              <a:pPr/>
              <a:t>3/24/2021</a:t>
            </a:fld>
            <a:endParaRPr lang="en-US"/>
          </a:p>
        </p:txBody>
      </p:sp>
      <p:sp>
        <p:nvSpPr>
          <p:cNvPr id="5" name="Footer Placeholder 4">
            <a:extLst>
              <a:ext uri="{FF2B5EF4-FFF2-40B4-BE49-F238E27FC236}">
                <a16:creationId xmlns:a16="http://schemas.microsoft.com/office/drawing/2014/main" id="{9B5A590B-CCBE-4F65-813D-8C246F9039F0}"/>
              </a:ext>
            </a:extLst>
          </p:cNvPr>
          <p:cNvSpPr>
            <a:spLocks noGrp="1"/>
          </p:cNvSpPr>
          <p:nvPr>
            <p:ph type="ftr" sz="quarter" idx="11"/>
          </p:nvPr>
        </p:nvSpPr>
        <p:spPr/>
        <p:txBody>
          <a:bodyPr/>
          <a:lstStyle>
            <a:lvl1pPr>
              <a:defRPr>
                <a:solidFill>
                  <a:srgbClr val="FF0000"/>
                </a:solidFill>
              </a:defRPr>
            </a:lvl1pPr>
          </a:lstStyle>
          <a:p>
            <a:r>
              <a:rPr lang="en-US"/>
              <a:t>Các công nghệ nền</a:t>
            </a:r>
          </a:p>
        </p:txBody>
      </p:sp>
      <p:sp>
        <p:nvSpPr>
          <p:cNvPr id="6" name="Slide Number Placeholder 5">
            <a:extLst>
              <a:ext uri="{FF2B5EF4-FFF2-40B4-BE49-F238E27FC236}">
                <a16:creationId xmlns:a16="http://schemas.microsoft.com/office/drawing/2014/main" id="{DCE692EF-096C-40B2-B286-E320B815585D}"/>
              </a:ext>
            </a:extLst>
          </p:cNvPr>
          <p:cNvSpPr>
            <a:spLocks noGrp="1"/>
          </p:cNvSpPr>
          <p:nvPr>
            <p:ph type="sldNum" sz="quarter" idx="12"/>
          </p:nvPr>
        </p:nvSpPr>
        <p:spPr/>
        <p:txBody>
          <a:bodyPr/>
          <a:lstStyle>
            <a:lvl1pPr>
              <a:defRPr>
                <a:solidFill>
                  <a:srgbClr val="FF0000"/>
                </a:solidFill>
              </a:defRPr>
            </a:lvl1pPr>
          </a:lstStyle>
          <a:p>
            <a:fld id="{C37BE87B-F91D-4735-B47A-4CD9FF8902E3}" type="slidenum">
              <a:rPr lang="en-US" smtClean="0"/>
              <a:pPr/>
              <a:t>‹#›</a:t>
            </a:fld>
            <a:endParaRPr lang="en-US"/>
          </a:p>
        </p:txBody>
      </p:sp>
    </p:spTree>
    <p:extLst>
      <p:ext uri="{BB962C8B-B14F-4D97-AF65-F5344CB8AC3E}">
        <p14:creationId xmlns:p14="http://schemas.microsoft.com/office/powerpoint/2010/main" val="147102575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12FB-7B2D-4AA3-A8C3-9A7349A0562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B21CB-865D-4299-9C21-5A25F98D77F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44B61-B5BB-4D27-B5B7-33179B97A1AA}"/>
              </a:ext>
            </a:extLst>
          </p:cNvPr>
          <p:cNvSpPr>
            <a:spLocks noGrp="1"/>
          </p:cNvSpPr>
          <p:nvPr>
            <p:ph type="dt" sz="half" idx="10"/>
          </p:nvPr>
        </p:nvSpPr>
        <p:spPr/>
        <p:txBody>
          <a:bodyPr/>
          <a:lstStyle/>
          <a:p>
            <a:fld id="{2BEC3F7A-CE9A-4632-8800-69B4CF92E3B3}" type="datetime1">
              <a:rPr lang="en-US" smtClean="0"/>
              <a:t>3/24/2021</a:t>
            </a:fld>
            <a:endParaRPr lang="en-US"/>
          </a:p>
        </p:txBody>
      </p:sp>
      <p:sp>
        <p:nvSpPr>
          <p:cNvPr id="5" name="Footer Placeholder 4">
            <a:extLst>
              <a:ext uri="{FF2B5EF4-FFF2-40B4-BE49-F238E27FC236}">
                <a16:creationId xmlns:a16="http://schemas.microsoft.com/office/drawing/2014/main" id="{9F39E431-A78A-420F-BF96-E5A2C7F2D715}"/>
              </a:ext>
            </a:extLst>
          </p:cNvPr>
          <p:cNvSpPr>
            <a:spLocks noGrp="1"/>
          </p:cNvSpPr>
          <p:nvPr>
            <p:ph type="ftr" sz="quarter" idx="11"/>
          </p:nvPr>
        </p:nvSpPr>
        <p:spPr/>
        <p:txBody>
          <a:bodyPr/>
          <a:lstStyle/>
          <a:p>
            <a:r>
              <a:rPr lang="en-US"/>
              <a:t>Các công nghệ nền</a:t>
            </a:r>
          </a:p>
        </p:txBody>
      </p:sp>
      <p:sp>
        <p:nvSpPr>
          <p:cNvPr id="6" name="Slide Number Placeholder 5">
            <a:extLst>
              <a:ext uri="{FF2B5EF4-FFF2-40B4-BE49-F238E27FC236}">
                <a16:creationId xmlns:a16="http://schemas.microsoft.com/office/drawing/2014/main" id="{1EBB901C-6255-44A8-877D-3B095698946C}"/>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136645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A0BBA-F106-4C59-A74E-F5F5B395A4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18E6E2A-EF21-4CA0-A87C-62EEE1CDE1F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2C2AE-4639-437A-ACA1-FCAC86DC8AD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4DBDB-8357-4D9B-839D-E999AB326E5B}"/>
              </a:ext>
            </a:extLst>
          </p:cNvPr>
          <p:cNvSpPr>
            <a:spLocks noGrp="1"/>
          </p:cNvSpPr>
          <p:nvPr>
            <p:ph type="dt" sz="half" idx="10"/>
          </p:nvPr>
        </p:nvSpPr>
        <p:spPr/>
        <p:txBody>
          <a:bodyPr/>
          <a:lstStyle/>
          <a:p>
            <a:fld id="{9977AE48-E1E4-4212-B13C-1C4BECDA92FC}" type="datetime1">
              <a:rPr lang="en-US" smtClean="0"/>
              <a:t>3/24/2021</a:t>
            </a:fld>
            <a:endParaRPr lang="en-US"/>
          </a:p>
        </p:txBody>
      </p:sp>
      <p:sp>
        <p:nvSpPr>
          <p:cNvPr id="6" name="Footer Placeholder 5">
            <a:extLst>
              <a:ext uri="{FF2B5EF4-FFF2-40B4-BE49-F238E27FC236}">
                <a16:creationId xmlns:a16="http://schemas.microsoft.com/office/drawing/2014/main" id="{7E55AA01-6EAA-42C4-9409-83340F31D4C1}"/>
              </a:ext>
            </a:extLst>
          </p:cNvPr>
          <p:cNvSpPr>
            <a:spLocks noGrp="1"/>
          </p:cNvSpPr>
          <p:nvPr>
            <p:ph type="ftr" sz="quarter" idx="11"/>
          </p:nvPr>
        </p:nvSpPr>
        <p:spPr/>
        <p:txBody>
          <a:bodyPr/>
          <a:lstStyle/>
          <a:p>
            <a:r>
              <a:rPr lang="en-US"/>
              <a:t>Các công nghệ nền</a:t>
            </a:r>
          </a:p>
        </p:txBody>
      </p:sp>
      <p:sp>
        <p:nvSpPr>
          <p:cNvPr id="7" name="Slide Number Placeholder 6">
            <a:extLst>
              <a:ext uri="{FF2B5EF4-FFF2-40B4-BE49-F238E27FC236}">
                <a16:creationId xmlns:a16="http://schemas.microsoft.com/office/drawing/2014/main" id="{0CE4DEC7-455B-4FF3-9D1E-00DBC9BB6387}"/>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225437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039-64FC-43B5-B0D7-A7FECACE873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1E23A7-3F2B-4CE4-BC9C-3F83CF90E2B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C34DD5-E126-435B-AC0F-5C930634029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188050-35F4-46C9-AE02-7427FCBD263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FE6390-7550-48CF-8D33-B0C9B6F0727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57CF8F-28A8-490E-99C4-6E95C4D5FF0D}"/>
              </a:ext>
            </a:extLst>
          </p:cNvPr>
          <p:cNvSpPr>
            <a:spLocks noGrp="1"/>
          </p:cNvSpPr>
          <p:nvPr>
            <p:ph type="dt" sz="half" idx="10"/>
          </p:nvPr>
        </p:nvSpPr>
        <p:spPr/>
        <p:txBody>
          <a:bodyPr/>
          <a:lstStyle/>
          <a:p>
            <a:fld id="{105508FE-0AD8-4A06-99ED-A0C471FD19EC}" type="datetime1">
              <a:rPr lang="en-US" smtClean="0"/>
              <a:t>3/24/2021</a:t>
            </a:fld>
            <a:endParaRPr lang="en-US"/>
          </a:p>
        </p:txBody>
      </p:sp>
      <p:sp>
        <p:nvSpPr>
          <p:cNvPr id="8" name="Footer Placeholder 7">
            <a:extLst>
              <a:ext uri="{FF2B5EF4-FFF2-40B4-BE49-F238E27FC236}">
                <a16:creationId xmlns:a16="http://schemas.microsoft.com/office/drawing/2014/main" id="{8E12D751-163D-4B47-AB2B-B5963BC07972}"/>
              </a:ext>
            </a:extLst>
          </p:cNvPr>
          <p:cNvSpPr>
            <a:spLocks noGrp="1"/>
          </p:cNvSpPr>
          <p:nvPr>
            <p:ph type="ftr" sz="quarter" idx="11"/>
          </p:nvPr>
        </p:nvSpPr>
        <p:spPr/>
        <p:txBody>
          <a:bodyPr/>
          <a:lstStyle/>
          <a:p>
            <a:r>
              <a:rPr lang="en-US"/>
              <a:t>Các công nghệ nền</a:t>
            </a:r>
          </a:p>
        </p:txBody>
      </p:sp>
      <p:sp>
        <p:nvSpPr>
          <p:cNvPr id="9" name="Slide Number Placeholder 8">
            <a:extLst>
              <a:ext uri="{FF2B5EF4-FFF2-40B4-BE49-F238E27FC236}">
                <a16:creationId xmlns:a16="http://schemas.microsoft.com/office/drawing/2014/main" id="{6F738CD2-2576-47AD-9DDF-10E39E6D263F}"/>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60854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CD70-AF82-4800-8CDA-74E3083B2C4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C486B9D-517A-4BB9-A2C6-E01E4E227779}"/>
              </a:ext>
            </a:extLst>
          </p:cNvPr>
          <p:cNvSpPr>
            <a:spLocks noGrp="1"/>
          </p:cNvSpPr>
          <p:nvPr>
            <p:ph type="dt" sz="half" idx="10"/>
          </p:nvPr>
        </p:nvSpPr>
        <p:spPr/>
        <p:txBody>
          <a:bodyPr/>
          <a:lstStyle/>
          <a:p>
            <a:fld id="{5A74D877-CED4-40EA-86CA-0DD0ADE84D8C}" type="datetime1">
              <a:rPr lang="en-US" smtClean="0"/>
              <a:t>3/24/2021</a:t>
            </a:fld>
            <a:endParaRPr lang="en-US"/>
          </a:p>
        </p:txBody>
      </p:sp>
      <p:sp>
        <p:nvSpPr>
          <p:cNvPr id="4" name="Footer Placeholder 3">
            <a:extLst>
              <a:ext uri="{FF2B5EF4-FFF2-40B4-BE49-F238E27FC236}">
                <a16:creationId xmlns:a16="http://schemas.microsoft.com/office/drawing/2014/main" id="{09EFCFA1-B308-4701-8AC7-4AFBA24D6053}"/>
              </a:ext>
            </a:extLst>
          </p:cNvPr>
          <p:cNvSpPr>
            <a:spLocks noGrp="1"/>
          </p:cNvSpPr>
          <p:nvPr>
            <p:ph type="ftr" sz="quarter" idx="11"/>
          </p:nvPr>
        </p:nvSpPr>
        <p:spPr/>
        <p:txBody>
          <a:bodyPr/>
          <a:lstStyle/>
          <a:p>
            <a:r>
              <a:rPr lang="en-US"/>
              <a:t>Các công nghệ nền</a:t>
            </a:r>
          </a:p>
        </p:txBody>
      </p:sp>
      <p:sp>
        <p:nvSpPr>
          <p:cNvPr id="5" name="Slide Number Placeholder 4">
            <a:extLst>
              <a:ext uri="{FF2B5EF4-FFF2-40B4-BE49-F238E27FC236}">
                <a16:creationId xmlns:a16="http://schemas.microsoft.com/office/drawing/2014/main" id="{4BB46D0E-0719-41EF-ADAB-F061E3C00F30}"/>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383960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CE803-FDE5-4D7E-BF94-36D220ADDA89}"/>
              </a:ext>
            </a:extLst>
          </p:cNvPr>
          <p:cNvSpPr>
            <a:spLocks noGrp="1"/>
          </p:cNvSpPr>
          <p:nvPr>
            <p:ph type="dt" sz="half" idx="10"/>
          </p:nvPr>
        </p:nvSpPr>
        <p:spPr/>
        <p:txBody>
          <a:bodyPr/>
          <a:lstStyle/>
          <a:p>
            <a:fld id="{A60F1D9B-18B5-4CB7-807F-4BB3E4D1ADBE}" type="datetime1">
              <a:rPr lang="en-US" smtClean="0"/>
              <a:t>3/24/2021</a:t>
            </a:fld>
            <a:endParaRPr lang="en-US"/>
          </a:p>
        </p:txBody>
      </p:sp>
      <p:sp>
        <p:nvSpPr>
          <p:cNvPr id="3" name="Footer Placeholder 2">
            <a:extLst>
              <a:ext uri="{FF2B5EF4-FFF2-40B4-BE49-F238E27FC236}">
                <a16:creationId xmlns:a16="http://schemas.microsoft.com/office/drawing/2014/main" id="{73355023-C477-435A-91B8-66565EAA193B}"/>
              </a:ext>
            </a:extLst>
          </p:cNvPr>
          <p:cNvSpPr>
            <a:spLocks noGrp="1"/>
          </p:cNvSpPr>
          <p:nvPr>
            <p:ph type="ftr" sz="quarter" idx="11"/>
          </p:nvPr>
        </p:nvSpPr>
        <p:spPr/>
        <p:txBody>
          <a:bodyPr/>
          <a:lstStyle/>
          <a:p>
            <a:r>
              <a:rPr lang="en-US"/>
              <a:t>Các công nghệ nền</a:t>
            </a:r>
          </a:p>
        </p:txBody>
      </p:sp>
      <p:sp>
        <p:nvSpPr>
          <p:cNvPr id="4" name="Slide Number Placeholder 3">
            <a:extLst>
              <a:ext uri="{FF2B5EF4-FFF2-40B4-BE49-F238E27FC236}">
                <a16:creationId xmlns:a16="http://schemas.microsoft.com/office/drawing/2014/main" id="{09437780-6E11-4205-A7D2-9CBB07A87210}"/>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243825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3F42-C954-45ED-B9CB-8A402E364DF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B8FCD8-25A7-4FEE-B734-96AF0FAD1A4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DD799-C130-447D-BEA3-4618C287E00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6A167-A55E-4A09-94D8-DCD9BC14C32A}"/>
              </a:ext>
            </a:extLst>
          </p:cNvPr>
          <p:cNvSpPr>
            <a:spLocks noGrp="1"/>
          </p:cNvSpPr>
          <p:nvPr>
            <p:ph type="dt" sz="half" idx="10"/>
          </p:nvPr>
        </p:nvSpPr>
        <p:spPr/>
        <p:txBody>
          <a:bodyPr/>
          <a:lstStyle/>
          <a:p>
            <a:fld id="{FF3F0C8E-C948-41D3-984A-5EE7BA785346}" type="datetime1">
              <a:rPr lang="en-US" smtClean="0"/>
              <a:t>3/24/2021</a:t>
            </a:fld>
            <a:endParaRPr lang="en-US"/>
          </a:p>
        </p:txBody>
      </p:sp>
      <p:sp>
        <p:nvSpPr>
          <p:cNvPr id="6" name="Footer Placeholder 5">
            <a:extLst>
              <a:ext uri="{FF2B5EF4-FFF2-40B4-BE49-F238E27FC236}">
                <a16:creationId xmlns:a16="http://schemas.microsoft.com/office/drawing/2014/main" id="{F615D3AD-8279-4E69-AC17-BDE77DB48D7B}"/>
              </a:ext>
            </a:extLst>
          </p:cNvPr>
          <p:cNvSpPr>
            <a:spLocks noGrp="1"/>
          </p:cNvSpPr>
          <p:nvPr>
            <p:ph type="ftr" sz="quarter" idx="11"/>
          </p:nvPr>
        </p:nvSpPr>
        <p:spPr/>
        <p:txBody>
          <a:bodyPr/>
          <a:lstStyle/>
          <a:p>
            <a:r>
              <a:rPr lang="en-US"/>
              <a:t>Các công nghệ nền</a:t>
            </a:r>
          </a:p>
        </p:txBody>
      </p:sp>
      <p:sp>
        <p:nvSpPr>
          <p:cNvPr id="7" name="Slide Number Placeholder 6">
            <a:extLst>
              <a:ext uri="{FF2B5EF4-FFF2-40B4-BE49-F238E27FC236}">
                <a16:creationId xmlns:a16="http://schemas.microsoft.com/office/drawing/2014/main" id="{7288D41E-60BD-4AB0-B557-B55EF0612E45}"/>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126308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6FFF-AD25-40FC-B999-564D82D4CF8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B9BAE4-11EE-40A8-85A8-532C2E7C19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F7996-1405-47CE-B672-7E698DA8AF3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1A80E-35CD-4635-9E8C-C2B0A8092B49}"/>
              </a:ext>
            </a:extLst>
          </p:cNvPr>
          <p:cNvSpPr>
            <a:spLocks noGrp="1"/>
          </p:cNvSpPr>
          <p:nvPr>
            <p:ph type="dt" sz="half" idx="10"/>
          </p:nvPr>
        </p:nvSpPr>
        <p:spPr/>
        <p:txBody>
          <a:bodyPr/>
          <a:lstStyle/>
          <a:p>
            <a:fld id="{E501292C-7507-4F30-9CB4-4876C581D4A6}" type="datetime1">
              <a:rPr lang="en-US" smtClean="0"/>
              <a:t>3/24/2021</a:t>
            </a:fld>
            <a:endParaRPr lang="en-US"/>
          </a:p>
        </p:txBody>
      </p:sp>
      <p:sp>
        <p:nvSpPr>
          <p:cNvPr id="6" name="Footer Placeholder 5">
            <a:extLst>
              <a:ext uri="{FF2B5EF4-FFF2-40B4-BE49-F238E27FC236}">
                <a16:creationId xmlns:a16="http://schemas.microsoft.com/office/drawing/2014/main" id="{9D52B2E0-DA84-4BBE-AE10-EDB25C0301D4}"/>
              </a:ext>
            </a:extLst>
          </p:cNvPr>
          <p:cNvSpPr>
            <a:spLocks noGrp="1"/>
          </p:cNvSpPr>
          <p:nvPr>
            <p:ph type="ftr" sz="quarter" idx="11"/>
          </p:nvPr>
        </p:nvSpPr>
        <p:spPr/>
        <p:txBody>
          <a:bodyPr/>
          <a:lstStyle/>
          <a:p>
            <a:r>
              <a:rPr lang="en-US"/>
              <a:t>Các công nghệ nền</a:t>
            </a:r>
          </a:p>
        </p:txBody>
      </p:sp>
      <p:sp>
        <p:nvSpPr>
          <p:cNvPr id="7" name="Slide Number Placeholder 6">
            <a:extLst>
              <a:ext uri="{FF2B5EF4-FFF2-40B4-BE49-F238E27FC236}">
                <a16:creationId xmlns:a16="http://schemas.microsoft.com/office/drawing/2014/main" id="{C44902DE-E208-417A-A01B-290889029DFB}"/>
              </a:ext>
            </a:extLst>
          </p:cNvPr>
          <p:cNvSpPr>
            <a:spLocks noGrp="1"/>
          </p:cNvSpPr>
          <p:nvPr>
            <p:ph type="sldNum" sz="quarter" idx="12"/>
          </p:nvPr>
        </p:nvSpPr>
        <p:spPr/>
        <p:txBody>
          <a:bodyPr/>
          <a:lstStyle/>
          <a:p>
            <a:fld id="{C37BE87B-F91D-4735-B47A-4CD9FF8902E3}" type="slidenum">
              <a:rPr lang="en-US" smtClean="0"/>
              <a:t>‹#›</a:t>
            </a:fld>
            <a:endParaRPr lang="en-US"/>
          </a:p>
        </p:txBody>
      </p:sp>
    </p:spTree>
    <p:extLst>
      <p:ext uri="{BB962C8B-B14F-4D97-AF65-F5344CB8AC3E}">
        <p14:creationId xmlns:p14="http://schemas.microsoft.com/office/powerpoint/2010/main" val="24426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8864C0-4BD9-4767-942E-3E32F7ACD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0D5AF-01B7-4343-917F-2F53B61B7791}" type="datetime1">
              <a:rPr lang="en-US" smtClean="0"/>
              <a:t>3/24/2021</a:t>
            </a:fld>
            <a:endParaRPr lang="en-US"/>
          </a:p>
        </p:txBody>
      </p:sp>
      <p:sp>
        <p:nvSpPr>
          <p:cNvPr id="5" name="Footer Placeholder 4">
            <a:extLst>
              <a:ext uri="{FF2B5EF4-FFF2-40B4-BE49-F238E27FC236}">
                <a16:creationId xmlns:a16="http://schemas.microsoft.com/office/drawing/2014/main" id="{A18CBBA2-3975-43D3-8CB3-53DE3536C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Các công nghệ nền</a:t>
            </a:r>
          </a:p>
        </p:txBody>
      </p:sp>
      <p:sp>
        <p:nvSpPr>
          <p:cNvPr id="6" name="Slide Number Placeholder 5">
            <a:extLst>
              <a:ext uri="{FF2B5EF4-FFF2-40B4-BE49-F238E27FC236}">
                <a16:creationId xmlns:a16="http://schemas.microsoft.com/office/drawing/2014/main" id="{6E3CC9C7-F292-4FD1-9B84-FEF8B6B39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BE87B-F91D-4735-B47A-4CD9FF8902E3}" type="slidenum">
              <a:rPr lang="en-US" smtClean="0"/>
              <a:t>‹#›</a:t>
            </a:fld>
            <a:endParaRPr lang="en-US"/>
          </a:p>
        </p:txBody>
      </p:sp>
    </p:spTree>
    <p:extLst>
      <p:ext uri="{BB962C8B-B14F-4D97-AF65-F5344CB8AC3E}">
        <p14:creationId xmlns:p14="http://schemas.microsoft.com/office/powerpoint/2010/main" val="68473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a:extLst>
              <a:ext uri="{FF2B5EF4-FFF2-40B4-BE49-F238E27FC236}">
                <a16:creationId xmlns:a16="http://schemas.microsoft.com/office/drawing/2014/main" id="{812E1827-7858-4A76-84DC-B636ED384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8486947" cy="685323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1A4C718-6B30-421D-8AC0-5720E30CE6E2}"/>
              </a:ext>
            </a:extLst>
          </p:cNvPr>
          <p:cNvSpPr>
            <a:spLocks noGrp="1"/>
          </p:cNvSpPr>
          <p:nvPr>
            <p:ph type="dt" sz="half" idx="10"/>
          </p:nvPr>
        </p:nvSpPr>
        <p:spPr/>
        <p:txBody>
          <a:bodyPr/>
          <a:lstStyle/>
          <a:p>
            <a:fld id="{3D38520A-D098-4763-AC5F-D1628BFDA568}" type="datetime1">
              <a:rPr lang="en-US" smtClean="0"/>
              <a:t>3/24/2021</a:t>
            </a:fld>
            <a:endParaRPr lang="en-US"/>
          </a:p>
        </p:txBody>
      </p:sp>
      <p:sp>
        <p:nvSpPr>
          <p:cNvPr id="5" name="Footer Placeholder 4">
            <a:extLst>
              <a:ext uri="{FF2B5EF4-FFF2-40B4-BE49-F238E27FC236}">
                <a16:creationId xmlns:a16="http://schemas.microsoft.com/office/drawing/2014/main" id="{A7F22B94-8E6C-403B-98AA-E021565CD944}"/>
              </a:ext>
            </a:extLst>
          </p:cNvPr>
          <p:cNvSpPr>
            <a:spLocks noGrp="1"/>
          </p:cNvSpPr>
          <p:nvPr>
            <p:ph type="ftr" sz="quarter" idx="11"/>
          </p:nvPr>
        </p:nvSpPr>
        <p:spPr/>
        <p:txBody>
          <a:bodyPr/>
          <a:lstStyle/>
          <a:p>
            <a:r>
              <a:rPr lang="en-US" dirty="0" err="1"/>
              <a:t>Các</a:t>
            </a:r>
            <a:r>
              <a:rPr lang="en-US" dirty="0"/>
              <a:t> </a:t>
            </a:r>
            <a:r>
              <a:rPr lang="en-US" dirty="0" err="1"/>
              <a:t>công</a:t>
            </a:r>
            <a:r>
              <a:rPr lang="en-US" dirty="0"/>
              <a:t> </a:t>
            </a:r>
            <a:r>
              <a:rPr lang="en-US" dirty="0" err="1"/>
              <a:t>nghệ</a:t>
            </a:r>
            <a:r>
              <a:rPr lang="en-US" dirty="0"/>
              <a:t> </a:t>
            </a:r>
            <a:r>
              <a:rPr lang="en-US" dirty="0" err="1"/>
              <a:t>nền</a:t>
            </a:r>
            <a:endParaRPr lang="en-US" dirty="0"/>
          </a:p>
        </p:txBody>
      </p:sp>
      <p:sp>
        <p:nvSpPr>
          <p:cNvPr id="6" name="Slide Number Placeholder 5">
            <a:extLst>
              <a:ext uri="{FF2B5EF4-FFF2-40B4-BE49-F238E27FC236}">
                <a16:creationId xmlns:a16="http://schemas.microsoft.com/office/drawing/2014/main" id="{61D49059-8B15-4695-951D-07C37B1C1E22}"/>
              </a:ext>
            </a:extLst>
          </p:cNvPr>
          <p:cNvSpPr>
            <a:spLocks noGrp="1"/>
          </p:cNvSpPr>
          <p:nvPr>
            <p:ph type="sldNum" sz="quarter" idx="12"/>
          </p:nvPr>
        </p:nvSpPr>
        <p:spPr/>
        <p:txBody>
          <a:bodyPr/>
          <a:lstStyle/>
          <a:p>
            <a:fld id="{C37BE87B-F91D-4735-B47A-4CD9FF8902E3}" type="slidenum">
              <a:rPr lang="en-US" smtClean="0"/>
              <a:t>1</a:t>
            </a:fld>
            <a:endParaRPr lang="en-US" dirty="0"/>
          </a:p>
        </p:txBody>
      </p:sp>
      <p:sp>
        <p:nvSpPr>
          <p:cNvPr id="10" name="Rectangle 6">
            <a:extLst>
              <a:ext uri="{FF2B5EF4-FFF2-40B4-BE49-F238E27FC236}">
                <a16:creationId xmlns:a16="http://schemas.microsoft.com/office/drawing/2014/main" id="{4D9BF48B-5666-4F0F-97DF-F3DE46C7D079}"/>
              </a:ext>
            </a:extLst>
          </p:cNvPr>
          <p:cNvSpPr>
            <a:spLocks noChangeArrowheads="1"/>
          </p:cNvSpPr>
          <p:nvPr/>
        </p:nvSpPr>
        <p:spPr bwMode="auto">
          <a:xfrm>
            <a:off x="1886803" y="613250"/>
            <a:ext cx="63920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Đại</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học</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quốc</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gia</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Thành</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phố</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Hồ</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Chí</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Minh</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Trường</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Đại</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học</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Công</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nghệ</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thông</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tin</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2055" name="Picture 7">
            <a:extLst>
              <a:ext uri="{FF2B5EF4-FFF2-40B4-BE49-F238E27FC236}">
                <a16:creationId xmlns:a16="http://schemas.microsoft.com/office/drawing/2014/main" id="{AADF45C7-CA74-4146-A304-FB9858977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33" y="651578"/>
            <a:ext cx="1309751" cy="1083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60F6C6B-F33A-4527-ADE6-45DE8B8F989F}"/>
              </a:ext>
            </a:extLst>
          </p:cNvPr>
          <p:cNvSpPr txBox="1"/>
          <p:nvPr/>
        </p:nvSpPr>
        <p:spPr>
          <a:xfrm>
            <a:off x="9397804" y="136525"/>
            <a:ext cx="1992190" cy="4154984"/>
          </a:xfrm>
          <a:prstGeom prst="rect">
            <a:avLst/>
          </a:prstGeom>
          <a:noFill/>
        </p:spPr>
        <p:txBody>
          <a:bodyPr wrap="square">
            <a:spAutoFit/>
          </a:bodyPr>
          <a:lstStyle/>
          <a:p>
            <a:pPr algn="ctr" rtl="0">
              <a:spcBef>
                <a:spcPts val="0"/>
              </a:spcBef>
              <a:spcAft>
                <a:spcPts val="0"/>
              </a:spcAft>
            </a:pPr>
            <a:r>
              <a:rPr lang="en-US" sz="4400" b="0" i="0" u="none" strike="noStrike" dirty="0" err="1">
                <a:solidFill>
                  <a:srgbClr val="00B0F0"/>
                </a:solidFill>
                <a:effectLst/>
                <a:latin typeface="Times New Roman" panose="02020603050405020304" pitchFamily="18" charset="0"/>
              </a:rPr>
              <a:t>Các</a:t>
            </a:r>
            <a:r>
              <a:rPr lang="en-US" sz="4400" b="0" i="0" u="none" strike="noStrike" dirty="0">
                <a:solidFill>
                  <a:srgbClr val="00B0F0"/>
                </a:solidFill>
                <a:effectLst/>
                <a:latin typeface="Times New Roman" panose="02020603050405020304" pitchFamily="18" charset="0"/>
              </a:rPr>
              <a:t> </a:t>
            </a:r>
            <a:r>
              <a:rPr lang="en-US" sz="4400" b="0" i="0" u="none" strike="noStrike" dirty="0" err="1">
                <a:solidFill>
                  <a:srgbClr val="00B0F0"/>
                </a:solidFill>
                <a:effectLst/>
                <a:latin typeface="Times New Roman" panose="02020603050405020304" pitchFamily="18" charset="0"/>
              </a:rPr>
              <a:t>công</a:t>
            </a:r>
            <a:r>
              <a:rPr lang="en-US" sz="4400" b="0" i="0" u="none" strike="noStrike" dirty="0">
                <a:solidFill>
                  <a:srgbClr val="00B0F0"/>
                </a:solidFill>
                <a:effectLst/>
                <a:latin typeface="Times New Roman" panose="02020603050405020304" pitchFamily="18" charset="0"/>
              </a:rPr>
              <a:t> </a:t>
            </a:r>
            <a:r>
              <a:rPr lang="en-US" sz="4400" b="0" i="0" u="none" strike="noStrike" dirty="0" err="1">
                <a:solidFill>
                  <a:srgbClr val="00B0F0"/>
                </a:solidFill>
                <a:effectLst/>
                <a:latin typeface="Times New Roman" panose="02020603050405020304" pitchFamily="18" charset="0"/>
              </a:rPr>
              <a:t>nghệ</a:t>
            </a:r>
            <a:r>
              <a:rPr lang="en-US" sz="4400" b="0" i="0" u="none" strike="noStrike" dirty="0">
                <a:solidFill>
                  <a:srgbClr val="00B0F0"/>
                </a:solidFill>
                <a:effectLst/>
                <a:latin typeface="Times New Roman" panose="02020603050405020304" pitchFamily="18" charset="0"/>
              </a:rPr>
              <a:t> </a:t>
            </a:r>
            <a:r>
              <a:rPr lang="en-US" sz="4400" b="0" i="0" u="none" strike="noStrike" dirty="0" err="1">
                <a:solidFill>
                  <a:srgbClr val="00B0F0"/>
                </a:solidFill>
                <a:effectLst/>
                <a:latin typeface="Times New Roman" panose="02020603050405020304" pitchFamily="18" charset="0"/>
              </a:rPr>
              <a:t>nền</a:t>
            </a:r>
            <a:endParaRPr lang="en-US" sz="4400" b="0" dirty="0">
              <a:effectLst/>
            </a:endParaRPr>
          </a:p>
          <a:p>
            <a:br>
              <a:rPr lang="en-US" sz="4400" dirty="0"/>
            </a:br>
            <a:endParaRPr lang="en-US" sz="4400" dirty="0"/>
          </a:p>
        </p:txBody>
      </p:sp>
      <p:sp>
        <p:nvSpPr>
          <p:cNvPr id="21" name="TextBox 20">
            <a:extLst>
              <a:ext uri="{FF2B5EF4-FFF2-40B4-BE49-F238E27FC236}">
                <a16:creationId xmlns:a16="http://schemas.microsoft.com/office/drawing/2014/main" id="{BDD1936A-E07C-48C3-BCC3-E8166C0E8B50}"/>
              </a:ext>
            </a:extLst>
          </p:cNvPr>
          <p:cNvSpPr txBox="1"/>
          <p:nvPr/>
        </p:nvSpPr>
        <p:spPr>
          <a:xfrm>
            <a:off x="-2" y="2739077"/>
            <a:ext cx="8486947" cy="1661993"/>
          </a:xfrm>
          <a:prstGeom prst="rect">
            <a:avLst/>
          </a:prstGeom>
          <a:noFill/>
        </p:spPr>
        <p:txBody>
          <a:bodyPr wrap="square">
            <a:spAutoFit/>
          </a:bodyPr>
          <a:lstStyle/>
          <a:p>
            <a:pPr algn="ctr" rtl="0">
              <a:spcBef>
                <a:spcPts val="0"/>
              </a:spcBef>
              <a:spcAft>
                <a:spcPts val="0"/>
              </a:spcAft>
            </a:pPr>
            <a:r>
              <a:rPr lang="vi-VN" sz="3400" i="0" u="none" strike="noStrike" dirty="0">
                <a:solidFill>
                  <a:srgbClr val="00B0F0"/>
                </a:solidFill>
                <a:effectLst/>
                <a:latin typeface="Times New Roman" panose="02020603050405020304" pitchFamily="18" charset="0"/>
              </a:rPr>
              <a:t>ĐỀ TÀI:</a:t>
            </a:r>
            <a:r>
              <a:rPr lang="en-US" sz="3400" i="0" u="none" strike="noStrike" dirty="0">
                <a:solidFill>
                  <a:srgbClr val="00B0F0"/>
                </a:solidFill>
                <a:effectLst/>
                <a:latin typeface="Times New Roman" panose="02020603050405020304" pitchFamily="18" charset="0"/>
              </a:rPr>
              <a:t> ỨNG DỤNG CỦA BLOCKCHAIN TRONG LĨNH VỰC Y TẾ</a:t>
            </a:r>
            <a:br>
              <a:rPr lang="vi-VN" sz="3400" dirty="0"/>
            </a:br>
            <a:endParaRPr lang="en-US" sz="3400" dirty="0"/>
          </a:p>
        </p:txBody>
      </p:sp>
      <p:sp>
        <p:nvSpPr>
          <p:cNvPr id="25" name="TextBox 24">
            <a:extLst>
              <a:ext uri="{FF2B5EF4-FFF2-40B4-BE49-F238E27FC236}">
                <a16:creationId xmlns:a16="http://schemas.microsoft.com/office/drawing/2014/main" id="{DD3C6B48-D201-42DF-A973-9E470CA76CE1}"/>
              </a:ext>
            </a:extLst>
          </p:cNvPr>
          <p:cNvSpPr txBox="1"/>
          <p:nvPr/>
        </p:nvSpPr>
        <p:spPr>
          <a:xfrm>
            <a:off x="5216526" y="5033451"/>
            <a:ext cx="3270420" cy="1015663"/>
          </a:xfrm>
          <a:prstGeom prst="rect">
            <a:avLst/>
          </a:prstGeom>
          <a:noFill/>
        </p:spPr>
        <p:txBody>
          <a:bodyPr wrap="square">
            <a:spAutoFit/>
          </a:bodyPr>
          <a:lstStyle/>
          <a:p>
            <a:pPr marL="114300" indent="-342900" rtl="0">
              <a:spcBef>
                <a:spcPts val="0"/>
              </a:spcBef>
              <a:spcAft>
                <a:spcPts val="0"/>
              </a:spcAft>
            </a:pPr>
            <a:r>
              <a:rPr lang="en-US" sz="2000" b="0" i="0" u="none" strike="noStrike" dirty="0">
                <a:solidFill>
                  <a:srgbClr val="000000"/>
                </a:solidFill>
                <a:effectLst/>
                <a:latin typeface="Times New Roman" panose="02020603050405020304" pitchFamily="18" charset="0"/>
              </a:rPr>
              <a:t>GVHD: </a:t>
            </a:r>
            <a:r>
              <a:rPr lang="en-US" sz="2000" b="0" i="0" u="none" strike="noStrike" dirty="0" err="1">
                <a:solidFill>
                  <a:srgbClr val="000000"/>
                </a:solidFill>
                <a:effectLst/>
                <a:latin typeface="Times New Roman" panose="02020603050405020304" pitchFamily="18" charset="0"/>
              </a:rPr>
              <a:t>Võ</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Tấn</a:t>
            </a:r>
            <a:r>
              <a:rPr lang="en-US" sz="2000" b="0" i="0" u="none" strike="noStrike" dirty="0">
                <a:solidFill>
                  <a:srgbClr val="000000"/>
                </a:solidFill>
                <a:effectLst/>
                <a:latin typeface="Times New Roman" panose="02020603050405020304" pitchFamily="18" charset="0"/>
              </a:rPr>
              <a:t> Khoa</a:t>
            </a:r>
            <a:endParaRPr lang="en-US" sz="2000" b="0" dirty="0">
              <a:effectLst/>
            </a:endParaRPr>
          </a:p>
          <a:p>
            <a:pPr marL="114300" indent="-342900" rtl="0">
              <a:spcBef>
                <a:spcPts val="0"/>
              </a:spcBef>
              <a:spcAft>
                <a:spcPts val="0"/>
              </a:spcAft>
            </a:pPr>
            <a:r>
              <a:rPr lang="en-US" sz="2000" b="0" i="0" u="none" strike="noStrike" dirty="0" err="1">
                <a:solidFill>
                  <a:srgbClr val="000000"/>
                </a:solidFill>
                <a:effectLst/>
                <a:latin typeface="Times New Roman" panose="02020603050405020304" pitchFamily="18" charset="0"/>
              </a:rPr>
              <a:t>Lớp</a:t>
            </a:r>
            <a:r>
              <a:rPr lang="en-US" sz="2000" b="0" i="0" u="none" strike="noStrike" dirty="0">
                <a:solidFill>
                  <a:srgbClr val="000000"/>
                </a:solidFill>
                <a:effectLst/>
                <a:latin typeface="Times New Roman" panose="02020603050405020304" pitchFamily="18" charset="0"/>
              </a:rPr>
              <a:t>: IE102.L21</a:t>
            </a:r>
            <a:br>
              <a:rPr lang="en-US" sz="2000" dirty="0"/>
            </a:br>
            <a:endParaRPr lang="en-US" sz="2000" dirty="0"/>
          </a:p>
        </p:txBody>
      </p:sp>
      <p:sp>
        <p:nvSpPr>
          <p:cNvPr id="27" name="TextBox 26">
            <a:extLst>
              <a:ext uri="{FF2B5EF4-FFF2-40B4-BE49-F238E27FC236}">
                <a16:creationId xmlns:a16="http://schemas.microsoft.com/office/drawing/2014/main" id="{173E2328-0C4A-4FCB-BFF1-A7FF0A309088}"/>
              </a:ext>
            </a:extLst>
          </p:cNvPr>
          <p:cNvSpPr txBox="1"/>
          <p:nvPr/>
        </p:nvSpPr>
        <p:spPr>
          <a:xfrm>
            <a:off x="8513830" y="4233231"/>
            <a:ext cx="6096000" cy="2616101"/>
          </a:xfrm>
          <a:prstGeom prst="rect">
            <a:avLst/>
          </a:prstGeom>
          <a:noFill/>
        </p:spPr>
        <p:txBody>
          <a:bodyPr wrap="square">
            <a:spAutoFit/>
          </a:bodyPr>
          <a:lstStyle/>
          <a:p>
            <a:pPr rtl="0">
              <a:spcBef>
                <a:spcPts val="0"/>
              </a:spcBef>
              <a:spcAft>
                <a:spcPts val="0"/>
              </a:spcAft>
            </a:pPr>
            <a:r>
              <a:rPr lang="vi-VN" sz="2000" b="0" i="0" u="none" strike="noStrike" dirty="0">
                <a:solidFill>
                  <a:srgbClr val="FFFFFF"/>
                </a:solidFill>
                <a:effectLst/>
                <a:latin typeface="Times New Roman" panose="02020603050405020304" pitchFamily="18" charset="0"/>
              </a:rPr>
              <a:t>Nhóm 1</a:t>
            </a:r>
            <a:endParaRPr lang="vi-VN" b="0" dirty="0">
              <a:effectLst/>
            </a:endParaRPr>
          </a:p>
          <a:p>
            <a:pPr rtl="0">
              <a:spcBef>
                <a:spcPts val="0"/>
              </a:spcBef>
              <a:spcAft>
                <a:spcPts val="0"/>
              </a:spcAft>
            </a:pPr>
            <a:br>
              <a:rPr lang="vi-VN" b="0" dirty="0">
                <a:effectLst/>
              </a:rPr>
            </a:br>
            <a:r>
              <a:rPr lang="vi-VN" sz="1800" b="0" i="0" u="none" strike="noStrike" dirty="0">
                <a:solidFill>
                  <a:srgbClr val="FFFFFF"/>
                </a:solidFill>
                <a:effectLst/>
                <a:latin typeface="Times New Roman" panose="02020603050405020304" pitchFamily="18" charset="0"/>
              </a:rPr>
              <a:t>1. Huỳnh Ngọc Sơn  18521694</a:t>
            </a:r>
            <a:br>
              <a:rPr lang="vi-VN" b="0" dirty="0">
                <a:effectLst/>
              </a:rPr>
            </a:br>
            <a:r>
              <a:rPr lang="vi-VN" sz="1800" b="0" i="0" u="none" strike="noStrike" dirty="0">
                <a:solidFill>
                  <a:srgbClr val="FFFFFF"/>
                </a:solidFill>
                <a:effectLst/>
                <a:latin typeface="Times New Roman" panose="02020603050405020304" pitchFamily="18" charset="0"/>
              </a:rPr>
              <a:t>2. Trần Ngọc Đạt      18520018</a:t>
            </a:r>
            <a:br>
              <a:rPr lang="vi-VN" b="0" dirty="0">
                <a:effectLst/>
              </a:rPr>
            </a:br>
            <a:r>
              <a:rPr lang="vi-VN" sz="1800" b="0" i="0" u="none" strike="noStrike" dirty="0">
                <a:solidFill>
                  <a:srgbClr val="FFFFFF"/>
                </a:solidFill>
                <a:effectLst/>
                <a:latin typeface="Times New Roman" panose="02020603050405020304" pitchFamily="18" charset="0"/>
              </a:rPr>
              <a:t>3. Trần Huy Thắng    18521695</a:t>
            </a:r>
            <a:br>
              <a:rPr lang="vi-VN" b="0" dirty="0">
                <a:effectLst/>
              </a:rPr>
            </a:br>
            <a:r>
              <a:rPr lang="en-US" dirty="0">
                <a:solidFill>
                  <a:srgbClr val="FFFFFF"/>
                </a:solidFill>
                <a:latin typeface="Times New Roman" panose="02020603050405020304" pitchFamily="18" charset="0"/>
              </a:rPr>
              <a:t>4</a:t>
            </a:r>
            <a:r>
              <a:rPr lang="vi-VN" sz="1800" b="0" i="0" u="none" strike="noStrike" dirty="0">
                <a:solidFill>
                  <a:srgbClr val="FFFFFF"/>
                </a:solidFill>
                <a:effectLst/>
                <a:latin typeface="Times New Roman" panose="02020603050405020304" pitchFamily="18" charset="0"/>
              </a:rPr>
              <a:t>. Trần Ngọc Đạt      18520018</a:t>
            </a:r>
            <a:br>
              <a:rPr lang="vi-VN" b="0" dirty="0">
                <a:effectLst/>
              </a:rPr>
            </a:br>
            <a:r>
              <a:rPr lang="en-US" dirty="0">
                <a:solidFill>
                  <a:srgbClr val="FFFFFF"/>
                </a:solidFill>
                <a:latin typeface="Times New Roman" panose="02020603050405020304" pitchFamily="18" charset="0"/>
              </a:rPr>
              <a:t>5</a:t>
            </a:r>
            <a:r>
              <a:rPr lang="vi-VN" sz="1800" b="0" i="0" u="none" strike="noStrike" dirty="0">
                <a:solidFill>
                  <a:srgbClr val="FFFFFF"/>
                </a:solidFill>
                <a:effectLst/>
                <a:latin typeface="Times New Roman" panose="02020603050405020304" pitchFamily="18" charset="0"/>
              </a:rPr>
              <a:t>. Trần Huy Thắng    18521695</a:t>
            </a:r>
            <a:endParaRPr lang="vi-VN" b="0" dirty="0">
              <a:effectLst/>
            </a:endParaRPr>
          </a:p>
          <a:p>
            <a:br>
              <a:rPr lang="vi-VN" b="0" dirty="0">
                <a:effectLst/>
              </a:rPr>
            </a:br>
            <a:endParaRPr lang="en-US" dirty="0"/>
          </a:p>
        </p:txBody>
      </p:sp>
    </p:spTree>
    <p:extLst>
      <p:ext uri="{BB962C8B-B14F-4D97-AF65-F5344CB8AC3E}">
        <p14:creationId xmlns:p14="http://schemas.microsoft.com/office/powerpoint/2010/main" val="332493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DA136-DAEB-42AF-9D9D-B9A34FF55CFE}"/>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989F9793-13B9-463F-8F8E-1569A8E9AA9F}"/>
              </a:ext>
            </a:extLst>
          </p:cNvPr>
          <p:cNvSpPr>
            <a:spLocks noGrp="1"/>
          </p:cNvSpPr>
          <p:nvPr>
            <p:ph type="ftr" sz="quarter" idx="11"/>
          </p:nvPr>
        </p:nvSpPr>
        <p:spPr/>
        <p:txBody>
          <a:bodyPr/>
          <a:lstStyle/>
          <a:p>
            <a:r>
              <a:rPr lang="en-US" dirty="0" err="1"/>
              <a:t>Các</a:t>
            </a:r>
            <a:r>
              <a:rPr lang="en-US" dirty="0"/>
              <a:t> </a:t>
            </a:r>
            <a:r>
              <a:rPr lang="en-US" dirty="0" err="1"/>
              <a:t>công</a:t>
            </a:r>
            <a:r>
              <a:rPr lang="en-US" dirty="0"/>
              <a:t> </a:t>
            </a:r>
            <a:r>
              <a:rPr lang="en-US" dirty="0" err="1"/>
              <a:t>nghệ</a:t>
            </a:r>
            <a:r>
              <a:rPr lang="en-US" dirty="0"/>
              <a:t> </a:t>
            </a:r>
            <a:r>
              <a:rPr lang="en-US" dirty="0" err="1"/>
              <a:t>nền</a:t>
            </a:r>
            <a:endParaRPr lang="en-US" dirty="0"/>
          </a:p>
        </p:txBody>
      </p:sp>
      <p:sp>
        <p:nvSpPr>
          <p:cNvPr id="4" name="Slide Number Placeholder 3">
            <a:extLst>
              <a:ext uri="{FF2B5EF4-FFF2-40B4-BE49-F238E27FC236}">
                <a16:creationId xmlns:a16="http://schemas.microsoft.com/office/drawing/2014/main" id="{AC24BA2A-112C-4254-A691-B32343E1A324}"/>
              </a:ext>
            </a:extLst>
          </p:cNvPr>
          <p:cNvSpPr>
            <a:spLocks noGrp="1"/>
          </p:cNvSpPr>
          <p:nvPr>
            <p:ph type="sldNum" sz="quarter" idx="12"/>
          </p:nvPr>
        </p:nvSpPr>
        <p:spPr/>
        <p:txBody>
          <a:bodyPr/>
          <a:lstStyle/>
          <a:p>
            <a:fld id="{C37BE87B-F91D-4735-B47A-4CD9FF8902E3}" type="slidenum">
              <a:rPr lang="en-US" smtClean="0"/>
              <a:pPr/>
              <a:t>2</a:t>
            </a:fld>
            <a:endParaRPr lang="en-US"/>
          </a:p>
        </p:txBody>
      </p:sp>
      <p:sp>
        <p:nvSpPr>
          <p:cNvPr id="8" name="TextBox 7">
            <a:extLst>
              <a:ext uri="{FF2B5EF4-FFF2-40B4-BE49-F238E27FC236}">
                <a16:creationId xmlns:a16="http://schemas.microsoft.com/office/drawing/2014/main" id="{1B2DF3FE-8668-4657-87D9-9F9120DFEA93}"/>
              </a:ext>
            </a:extLst>
          </p:cNvPr>
          <p:cNvSpPr txBox="1"/>
          <p:nvPr/>
        </p:nvSpPr>
        <p:spPr>
          <a:xfrm>
            <a:off x="2959100" y="377825"/>
            <a:ext cx="6096000" cy="461665"/>
          </a:xfrm>
          <a:prstGeom prst="rect">
            <a:avLst/>
          </a:prstGeom>
          <a:noFill/>
        </p:spPr>
        <p:txBody>
          <a:bodyPr wrap="square">
            <a:spAutoFit/>
          </a:bodyPr>
          <a:lstStyle/>
          <a:p>
            <a:pPr algn="ctr" rtl="0">
              <a:spcBef>
                <a:spcPts val="0"/>
              </a:spcBef>
              <a:spcAft>
                <a:spcPts val="0"/>
              </a:spcAft>
            </a:pPr>
            <a:r>
              <a:rPr lang="en-US" sz="2400" b="1" i="0" u="none" strike="noStrike" dirty="0">
                <a:solidFill>
                  <a:srgbClr val="002060"/>
                </a:solidFill>
                <a:effectLst/>
                <a:latin typeface="Times New Roman" panose="02020603050405020304" pitchFamily="18" charset="0"/>
              </a:rPr>
              <a:t>NỘI DUNG THUYẾT TRÌNH</a:t>
            </a:r>
            <a:endParaRPr lang="en-US" sz="2400" b="0" dirty="0">
              <a:effectLst/>
            </a:endParaRPr>
          </a:p>
        </p:txBody>
      </p:sp>
      <p:sp>
        <p:nvSpPr>
          <p:cNvPr id="19" name="Google Shape;154;p2">
            <a:extLst>
              <a:ext uri="{FF2B5EF4-FFF2-40B4-BE49-F238E27FC236}">
                <a16:creationId xmlns:a16="http://schemas.microsoft.com/office/drawing/2014/main" id="{60FFEE91-A941-4795-A60F-B1D11F863010}"/>
              </a:ext>
            </a:extLst>
          </p:cNvPr>
          <p:cNvSpPr txBox="1"/>
          <p:nvPr/>
        </p:nvSpPr>
        <p:spPr>
          <a:xfrm>
            <a:off x="2318703" y="995947"/>
            <a:ext cx="4667694" cy="6463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600" b="0" i="0" u="none" strike="noStrike" cap="none" dirty="0" err="1">
                <a:solidFill>
                  <a:srgbClr val="7030A0"/>
                </a:solidFill>
                <a:latin typeface="Times New Roman"/>
                <a:ea typeface="Times New Roman"/>
                <a:cs typeface="Times New Roman"/>
                <a:sym typeface="Times New Roman"/>
              </a:rPr>
              <a:t>Giới</a:t>
            </a:r>
            <a:r>
              <a:rPr lang="en-US" sz="3600" b="0" i="0" u="none" strike="noStrike" cap="none" dirty="0">
                <a:solidFill>
                  <a:srgbClr val="7030A0"/>
                </a:solidFill>
                <a:latin typeface="Times New Roman"/>
                <a:ea typeface="Times New Roman"/>
                <a:cs typeface="Times New Roman"/>
                <a:sym typeface="Times New Roman"/>
              </a:rPr>
              <a:t> </a:t>
            </a:r>
            <a:r>
              <a:rPr lang="en-US" sz="3600" b="0" i="0" u="none" strike="noStrike" cap="none" dirty="0" err="1">
                <a:solidFill>
                  <a:srgbClr val="7030A0"/>
                </a:solidFill>
                <a:latin typeface="Times New Roman"/>
                <a:ea typeface="Times New Roman"/>
                <a:cs typeface="Times New Roman"/>
                <a:sym typeface="Times New Roman"/>
              </a:rPr>
              <a:t>thiệu</a:t>
            </a:r>
            <a:r>
              <a:rPr lang="en-US" sz="3600" b="0" i="0" u="none" strike="noStrike" cap="none" dirty="0">
                <a:solidFill>
                  <a:srgbClr val="7030A0"/>
                </a:solidFill>
                <a:latin typeface="Times New Roman"/>
                <a:ea typeface="Times New Roman"/>
                <a:cs typeface="Times New Roman"/>
                <a:sym typeface="Times New Roman"/>
              </a:rPr>
              <a:t> </a:t>
            </a:r>
            <a:r>
              <a:rPr lang="en-US" sz="3600" b="0" i="0" u="none" strike="noStrike" cap="none" dirty="0" err="1">
                <a:solidFill>
                  <a:srgbClr val="7030A0"/>
                </a:solidFill>
                <a:latin typeface="Times New Roman"/>
                <a:ea typeface="Times New Roman"/>
                <a:cs typeface="Times New Roman"/>
                <a:sym typeface="Times New Roman"/>
              </a:rPr>
              <a:t>về</a:t>
            </a:r>
            <a:r>
              <a:rPr lang="en-US" sz="3600" b="0" i="0" u="none" strike="noStrike" cap="none" dirty="0">
                <a:solidFill>
                  <a:srgbClr val="7030A0"/>
                </a:solidFill>
                <a:latin typeface="Times New Roman"/>
                <a:ea typeface="Times New Roman"/>
                <a:cs typeface="Times New Roman"/>
                <a:sym typeface="Times New Roman"/>
              </a:rPr>
              <a:t> </a:t>
            </a:r>
            <a:r>
              <a:rPr lang="en-US" sz="3600" b="0" i="0" u="none" strike="noStrike" cap="none" dirty="0" err="1">
                <a:solidFill>
                  <a:srgbClr val="7030A0"/>
                </a:solidFill>
                <a:latin typeface="Times New Roman"/>
                <a:ea typeface="Times New Roman"/>
                <a:cs typeface="Times New Roman"/>
                <a:sym typeface="Times New Roman"/>
              </a:rPr>
              <a:t>đề</a:t>
            </a:r>
            <a:r>
              <a:rPr lang="en-US" sz="3600" b="0" i="0" u="none" strike="noStrike" cap="none" dirty="0">
                <a:solidFill>
                  <a:srgbClr val="7030A0"/>
                </a:solidFill>
                <a:latin typeface="Times New Roman"/>
                <a:ea typeface="Times New Roman"/>
                <a:cs typeface="Times New Roman"/>
                <a:sym typeface="Times New Roman"/>
              </a:rPr>
              <a:t> </a:t>
            </a:r>
            <a:r>
              <a:rPr lang="en-US" sz="3600" b="0" i="0" u="none" strike="noStrike" cap="none" dirty="0" err="1">
                <a:solidFill>
                  <a:srgbClr val="7030A0"/>
                </a:solidFill>
                <a:latin typeface="Times New Roman"/>
                <a:ea typeface="Times New Roman"/>
                <a:cs typeface="Times New Roman"/>
                <a:sym typeface="Times New Roman"/>
              </a:rPr>
              <a:t>tài</a:t>
            </a:r>
            <a:endParaRPr sz="3600" dirty="0">
              <a:solidFill>
                <a:srgbClr val="7030A0"/>
              </a:solidFill>
              <a:latin typeface="Times New Roman"/>
              <a:ea typeface="Times New Roman"/>
              <a:cs typeface="Times New Roman"/>
              <a:sym typeface="Times New Roman"/>
            </a:endParaRPr>
          </a:p>
        </p:txBody>
      </p:sp>
      <p:cxnSp>
        <p:nvCxnSpPr>
          <p:cNvPr id="20" name="Google Shape;155;p2">
            <a:extLst>
              <a:ext uri="{FF2B5EF4-FFF2-40B4-BE49-F238E27FC236}">
                <a16:creationId xmlns:a16="http://schemas.microsoft.com/office/drawing/2014/main" id="{5FB316A4-6FA6-4A90-AE53-47085E23A6D5}"/>
              </a:ext>
            </a:extLst>
          </p:cNvPr>
          <p:cNvCxnSpPr/>
          <p:nvPr/>
        </p:nvCxnSpPr>
        <p:spPr>
          <a:xfrm>
            <a:off x="1751192" y="1531604"/>
            <a:ext cx="4333210" cy="0"/>
          </a:xfrm>
          <a:prstGeom prst="straightConnector1">
            <a:avLst/>
          </a:prstGeom>
          <a:noFill/>
          <a:ln w="25400" cap="rnd" cmpd="sng">
            <a:solidFill>
              <a:srgbClr val="7030A0"/>
            </a:solidFill>
            <a:prstDash val="solid"/>
            <a:round/>
            <a:headEnd type="none" w="sm" len="sm"/>
            <a:tailEnd type="none" w="sm" len="sm"/>
          </a:ln>
          <a:effectLst>
            <a:outerShdw blurRad="63500" dist="25400" dir="5400000" rotWithShape="0">
              <a:srgbClr val="000000">
                <a:alpha val="60000"/>
              </a:srgbClr>
            </a:outerShdw>
          </a:effectLst>
        </p:spPr>
      </p:cxnSp>
      <p:sp>
        <p:nvSpPr>
          <p:cNvPr id="21" name="Google Shape;156;p2">
            <a:extLst>
              <a:ext uri="{FF2B5EF4-FFF2-40B4-BE49-F238E27FC236}">
                <a16:creationId xmlns:a16="http://schemas.microsoft.com/office/drawing/2014/main" id="{8F8A3C07-C6A4-4250-B160-B97EC8B0568B}"/>
              </a:ext>
            </a:extLst>
          </p:cNvPr>
          <p:cNvSpPr/>
          <p:nvPr/>
        </p:nvSpPr>
        <p:spPr>
          <a:xfrm>
            <a:off x="1437088" y="988456"/>
            <a:ext cx="628208" cy="628208"/>
          </a:xfrm>
          <a:prstGeom prst="ellipse">
            <a:avLst/>
          </a:prstGeom>
          <a:solidFill>
            <a:srgbClr val="7030A0"/>
          </a:solidFill>
          <a:ln w="15875" cap="rnd" cmpd="sng">
            <a:solidFill>
              <a:srgbClr val="AF762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a:solidFill>
                  <a:schemeClr val="lt1"/>
                </a:solidFill>
                <a:latin typeface="Times New Roman"/>
                <a:ea typeface="Times New Roman"/>
                <a:cs typeface="Times New Roman"/>
                <a:sym typeface="Times New Roman"/>
              </a:rPr>
              <a:t>1</a:t>
            </a:r>
            <a:endParaRPr/>
          </a:p>
        </p:txBody>
      </p:sp>
      <p:sp>
        <p:nvSpPr>
          <p:cNvPr id="22" name="Google Shape;157;p2">
            <a:extLst>
              <a:ext uri="{FF2B5EF4-FFF2-40B4-BE49-F238E27FC236}">
                <a16:creationId xmlns:a16="http://schemas.microsoft.com/office/drawing/2014/main" id="{11817224-4AC9-4146-A39C-853CB55DC4C8}"/>
              </a:ext>
            </a:extLst>
          </p:cNvPr>
          <p:cNvSpPr txBox="1"/>
          <p:nvPr/>
        </p:nvSpPr>
        <p:spPr>
          <a:xfrm>
            <a:off x="2318703" y="1996165"/>
            <a:ext cx="9121557"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600" dirty="0" err="1">
                <a:solidFill>
                  <a:srgbClr val="1A6B98"/>
                </a:solidFill>
                <a:latin typeface="Times New Roman"/>
                <a:ea typeface="Times New Roman"/>
                <a:cs typeface="Times New Roman"/>
                <a:sym typeface="Times New Roman"/>
              </a:rPr>
              <a:t>Giới</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thiệu</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một</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số</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đặc</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điểm</a:t>
            </a:r>
            <a:r>
              <a:rPr lang="en-US" sz="3600" dirty="0">
                <a:solidFill>
                  <a:srgbClr val="1A6B98"/>
                </a:solidFill>
                <a:latin typeface="Times New Roman"/>
                <a:ea typeface="Times New Roman"/>
                <a:cs typeface="Times New Roman"/>
                <a:sym typeface="Times New Roman"/>
              </a:rPr>
              <a:t> </a:t>
            </a:r>
            <a:r>
              <a:rPr lang="en-US" sz="3600" dirty="0" err="1">
                <a:solidFill>
                  <a:srgbClr val="1A6B98"/>
                </a:solidFill>
                <a:latin typeface="Times New Roman"/>
                <a:ea typeface="Times New Roman"/>
                <a:cs typeface="Times New Roman"/>
                <a:sym typeface="Times New Roman"/>
              </a:rPr>
              <a:t>của</a:t>
            </a:r>
            <a:r>
              <a:rPr lang="en-US" sz="3600" dirty="0">
                <a:solidFill>
                  <a:srgbClr val="1A6B98"/>
                </a:solidFill>
                <a:latin typeface="Times New Roman"/>
                <a:ea typeface="Times New Roman"/>
                <a:cs typeface="Times New Roman"/>
                <a:sym typeface="Times New Roman"/>
              </a:rPr>
              <a:t> blockchain</a:t>
            </a:r>
            <a:endParaRPr sz="3600" dirty="0">
              <a:solidFill>
                <a:srgbClr val="1A6B98"/>
              </a:solidFill>
              <a:latin typeface="Times New Roman"/>
              <a:ea typeface="Times New Roman"/>
              <a:cs typeface="Times New Roman"/>
              <a:sym typeface="Times New Roman"/>
            </a:endParaRPr>
          </a:p>
        </p:txBody>
      </p:sp>
      <p:cxnSp>
        <p:nvCxnSpPr>
          <p:cNvPr id="23" name="Google Shape;158;p2">
            <a:extLst>
              <a:ext uri="{FF2B5EF4-FFF2-40B4-BE49-F238E27FC236}">
                <a16:creationId xmlns:a16="http://schemas.microsoft.com/office/drawing/2014/main" id="{5CD1CF71-F1CE-4E4A-9D11-B03FF1C56E3F}"/>
              </a:ext>
            </a:extLst>
          </p:cNvPr>
          <p:cNvCxnSpPr>
            <a:cxnSpLocks/>
          </p:cNvCxnSpPr>
          <p:nvPr/>
        </p:nvCxnSpPr>
        <p:spPr>
          <a:xfrm>
            <a:off x="1751193" y="2531822"/>
            <a:ext cx="8673067" cy="0"/>
          </a:xfrm>
          <a:prstGeom prst="straightConnector1">
            <a:avLst/>
          </a:prstGeom>
          <a:noFill/>
          <a:ln w="25400" cap="rnd" cmpd="sng">
            <a:solidFill>
              <a:srgbClr val="1A6B98"/>
            </a:solidFill>
            <a:prstDash val="solid"/>
            <a:round/>
            <a:headEnd type="none" w="sm" len="sm"/>
            <a:tailEnd type="none" w="sm" len="sm"/>
          </a:ln>
          <a:effectLst>
            <a:outerShdw blurRad="63500" dist="25400" dir="5400000" rotWithShape="0">
              <a:srgbClr val="000000">
                <a:alpha val="60000"/>
              </a:srgbClr>
            </a:outerShdw>
          </a:effectLst>
        </p:spPr>
      </p:cxnSp>
      <p:sp>
        <p:nvSpPr>
          <p:cNvPr id="24" name="Google Shape;159;p2">
            <a:extLst>
              <a:ext uri="{FF2B5EF4-FFF2-40B4-BE49-F238E27FC236}">
                <a16:creationId xmlns:a16="http://schemas.microsoft.com/office/drawing/2014/main" id="{0F3935FB-4BDD-493C-A3BC-0E037909CFE7}"/>
              </a:ext>
            </a:extLst>
          </p:cNvPr>
          <p:cNvSpPr/>
          <p:nvPr/>
        </p:nvSpPr>
        <p:spPr>
          <a:xfrm>
            <a:off x="1437089" y="1988674"/>
            <a:ext cx="628208" cy="628208"/>
          </a:xfrm>
          <a:prstGeom prst="ellipse">
            <a:avLst/>
          </a:prstGeom>
          <a:solidFill>
            <a:srgbClr val="1A6B98"/>
          </a:solidFill>
          <a:ln w="15875" cap="rnd" cmpd="sng">
            <a:solidFill>
              <a:srgbClr val="1A6B98"/>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a:solidFill>
                  <a:schemeClr val="lt1"/>
                </a:solidFill>
                <a:latin typeface="Times New Roman"/>
                <a:ea typeface="Times New Roman"/>
                <a:cs typeface="Times New Roman"/>
                <a:sym typeface="Times New Roman"/>
              </a:rPr>
              <a:t>2</a:t>
            </a:r>
            <a:endParaRPr/>
          </a:p>
        </p:txBody>
      </p:sp>
      <p:sp>
        <p:nvSpPr>
          <p:cNvPr id="25" name="Google Shape;160;p2">
            <a:extLst>
              <a:ext uri="{FF2B5EF4-FFF2-40B4-BE49-F238E27FC236}">
                <a16:creationId xmlns:a16="http://schemas.microsoft.com/office/drawing/2014/main" id="{FC14DA78-3A93-4B29-98F4-CDBF9ACC40C7}"/>
              </a:ext>
            </a:extLst>
          </p:cNvPr>
          <p:cNvSpPr txBox="1"/>
          <p:nvPr/>
        </p:nvSpPr>
        <p:spPr>
          <a:xfrm>
            <a:off x="2318703" y="3105691"/>
            <a:ext cx="8500292"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600" dirty="0" err="1">
                <a:solidFill>
                  <a:srgbClr val="922F1E"/>
                </a:solidFill>
                <a:latin typeface="Times New Roman"/>
                <a:cs typeface="Times New Roman"/>
                <a:sym typeface="Times New Roman"/>
              </a:rPr>
              <a:t>Ứng</a:t>
            </a:r>
            <a:r>
              <a:rPr lang="en-US" sz="3600" dirty="0">
                <a:solidFill>
                  <a:srgbClr val="922F1E"/>
                </a:solidFill>
                <a:latin typeface="Times New Roman"/>
                <a:cs typeface="Times New Roman"/>
                <a:sym typeface="Times New Roman"/>
              </a:rPr>
              <a:t> </a:t>
            </a:r>
            <a:r>
              <a:rPr lang="en-US" sz="3600" dirty="0" err="1">
                <a:solidFill>
                  <a:srgbClr val="922F1E"/>
                </a:solidFill>
                <a:latin typeface="Times New Roman"/>
                <a:cs typeface="Times New Roman"/>
                <a:sym typeface="Times New Roman"/>
              </a:rPr>
              <a:t>dụng</a:t>
            </a:r>
            <a:r>
              <a:rPr lang="en-US" sz="3600" dirty="0">
                <a:solidFill>
                  <a:srgbClr val="922F1E"/>
                </a:solidFill>
                <a:latin typeface="Times New Roman"/>
                <a:cs typeface="Times New Roman"/>
                <a:sym typeface="Times New Roman"/>
              </a:rPr>
              <a:t> </a:t>
            </a:r>
            <a:r>
              <a:rPr lang="en-US" sz="3600" dirty="0" err="1">
                <a:solidFill>
                  <a:srgbClr val="922F1E"/>
                </a:solidFill>
                <a:latin typeface="Times New Roman"/>
                <a:cs typeface="Times New Roman"/>
                <a:sym typeface="Times New Roman"/>
              </a:rPr>
              <a:t>của</a:t>
            </a:r>
            <a:r>
              <a:rPr lang="en-US" sz="3600" dirty="0">
                <a:solidFill>
                  <a:srgbClr val="922F1E"/>
                </a:solidFill>
                <a:latin typeface="Times New Roman"/>
                <a:cs typeface="Times New Roman"/>
                <a:sym typeface="Times New Roman"/>
              </a:rPr>
              <a:t> Blockchain </a:t>
            </a:r>
            <a:r>
              <a:rPr lang="en-US" sz="3600" dirty="0" err="1">
                <a:solidFill>
                  <a:srgbClr val="922F1E"/>
                </a:solidFill>
                <a:latin typeface="Times New Roman"/>
                <a:cs typeface="Times New Roman"/>
                <a:sym typeface="Times New Roman"/>
              </a:rPr>
              <a:t>trong</a:t>
            </a:r>
            <a:r>
              <a:rPr lang="en-US" sz="3600" dirty="0">
                <a:solidFill>
                  <a:srgbClr val="922F1E"/>
                </a:solidFill>
                <a:latin typeface="Times New Roman"/>
                <a:cs typeface="Times New Roman"/>
                <a:sym typeface="Times New Roman"/>
              </a:rPr>
              <a:t> </a:t>
            </a:r>
            <a:r>
              <a:rPr lang="en-US" sz="3600" dirty="0" err="1">
                <a:solidFill>
                  <a:srgbClr val="922F1E"/>
                </a:solidFill>
                <a:latin typeface="Times New Roman"/>
                <a:cs typeface="Times New Roman"/>
                <a:sym typeface="Times New Roman"/>
              </a:rPr>
              <a:t>lĩnh</a:t>
            </a:r>
            <a:r>
              <a:rPr lang="en-US" sz="3600" dirty="0">
                <a:solidFill>
                  <a:srgbClr val="922F1E"/>
                </a:solidFill>
                <a:latin typeface="Times New Roman"/>
                <a:cs typeface="Times New Roman"/>
                <a:sym typeface="Times New Roman"/>
              </a:rPr>
              <a:t> </a:t>
            </a:r>
            <a:r>
              <a:rPr lang="en-US" sz="3600" dirty="0" err="1">
                <a:solidFill>
                  <a:srgbClr val="922F1E"/>
                </a:solidFill>
                <a:latin typeface="Times New Roman"/>
                <a:cs typeface="Times New Roman"/>
                <a:sym typeface="Times New Roman"/>
              </a:rPr>
              <a:t>vực</a:t>
            </a:r>
            <a:r>
              <a:rPr lang="en-US" sz="3600" dirty="0">
                <a:solidFill>
                  <a:srgbClr val="922F1E"/>
                </a:solidFill>
                <a:latin typeface="Times New Roman"/>
                <a:cs typeface="Times New Roman"/>
                <a:sym typeface="Times New Roman"/>
              </a:rPr>
              <a:t> y </a:t>
            </a:r>
            <a:r>
              <a:rPr lang="en-US" sz="3600" dirty="0" err="1">
                <a:solidFill>
                  <a:srgbClr val="922F1E"/>
                </a:solidFill>
                <a:latin typeface="Times New Roman"/>
                <a:cs typeface="Times New Roman"/>
                <a:sym typeface="Times New Roman"/>
              </a:rPr>
              <a:t>tế</a:t>
            </a:r>
            <a:endParaRPr lang="en-US" dirty="0"/>
          </a:p>
        </p:txBody>
      </p:sp>
      <p:cxnSp>
        <p:nvCxnSpPr>
          <p:cNvPr id="26" name="Google Shape;161;p2">
            <a:extLst>
              <a:ext uri="{FF2B5EF4-FFF2-40B4-BE49-F238E27FC236}">
                <a16:creationId xmlns:a16="http://schemas.microsoft.com/office/drawing/2014/main" id="{2F39EC46-6B8D-45A3-A574-079C23AE5D72}"/>
              </a:ext>
            </a:extLst>
          </p:cNvPr>
          <p:cNvCxnSpPr>
            <a:cxnSpLocks/>
          </p:cNvCxnSpPr>
          <p:nvPr/>
        </p:nvCxnSpPr>
        <p:spPr>
          <a:xfrm>
            <a:off x="1751192" y="3641348"/>
            <a:ext cx="9067803" cy="0"/>
          </a:xfrm>
          <a:prstGeom prst="straightConnector1">
            <a:avLst/>
          </a:prstGeom>
          <a:noFill/>
          <a:ln w="25400" cap="rnd" cmpd="sng">
            <a:solidFill>
              <a:srgbClr val="922F1E"/>
            </a:solidFill>
            <a:prstDash val="solid"/>
            <a:round/>
            <a:headEnd type="none" w="sm" len="sm"/>
            <a:tailEnd type="none" w="sm" len="sm"/>
          </a:ln>
          <a:effectLst>
            <a:outerShdw blurRad="63500" dist="25400" dir="5400000" rotWithShape="0">
              <a:srgbClr val="000000">
                <a:alpha val="60000"/>
              </a:srgbClr>
            </a:outerShdw>
          </a:effectLst>
        </p:spPr>
      </p:cxnSp>
      <p:sp>
        <p:nvSpPr>
          <p:cNvPr id="27" name="Google Shape;162;p2">
            <a:extLst>
              <a:ext uri="{FF2B5EF4-FFF2-40B4-BE49-F238E27FC236}">
                <a16:creationId xmlns:a16="http://schemas.microsoft.com/office/drawing/2014/main" id="{37715166-1844-42A4-B61E-1961FC1A6053}"/>
              </a:ext>
            </a:extLst>
          </p:cNvPr>
          <p:cNvSpPr/>
          <p:nvPr/>
        </p:nvSpPr>
        <p:spPr>
          <a:xfrm>
            <a:off x="1437088" y="3098200"/>
            <a:ext cx="628208" cy="628208"/>
          </a:xfrm>
          <a:prstGeom prst="ellipse">
            <a:avLst/>
          </a:prstGeom>
          <a:solidFill>
            <a:srgbClr val="922F1E"/>
          </a:solidFill>
          <a:ln w="15875" cap="rnd" cmpd="sng">
            <a:solidFill>
              <a:srgbClr val="AF762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a:solidFill>
                  <a:schemeClr val="lt1"/>
                </a:solidFill>
                <a:latin typeface="Times New Roman"/>
                <a:ea typeface="Times New Roman"/>
                <a:cs typeface="Times New Roman"/>
                <a:sym typeface="Times New Roman"/>
              </a:rPr>
              <a:t>3</a:t>
            </a:r>
            <a:endParaRPr/>
          </a:p>
        </p:txBody>
      </p:sp>
      <p:sp>
        <p:nvSpPr>
          <p:cNvPr id="28" name="Google Shape;163;p2">
            <a:extLst>
              <a:ext uri="{FF2B5EF4-FFF2-40B4-BE49-F238E27FC236}">
                <a16:creationId xmlns:a16="http://schemas.microsoft.com/office/drawing/2014/main" id="{C97553A0-E5B4-4A72-9A5F-1B088A09EA87}"/>
              </a:ext>
            </a:extLst>
          </p:cNvPr>
          <p:cNvSpPr txBox="1"/>
          <p:nvPr/>
        </p:nvSpPr>
        <p:spPr>
          <a:xfrm>
            <a:off x="2318702" y="4295950"/>
            <a:ext cx="6291897"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600" dirty="0" err="1">
                <a:solidFill>
                  <a:srgbClr val="4D836D"/>
                </a:solidFill>
                <a:latin typeface="Times New Roman"/>
                <a:ea typeface="Times New Roman"/>
                <a:cs typeface="Times New Roman"/>
                <a:sym typeface="Times New Roman"/>
              </a:rPr>
              <a:t>Thuận</a:t>
            </a:r>
            <a:r>
              <a:rPr lang="en-US" sz="3600" dirty="0">
                <a:solidFill>
                  <a:srgbClr val="4D836D"/>
                </a:solidFill>
                <a:latin typeface="Times New Roman"/>
                <a:ea typeface="Times New Roman"/>
                <a:cs typeface="Times New Roman"/>
                <a:sym typeface="Times New Roman"/>
              </a:rPr>
              <a:t> </a:t>
            </a:r>
            <a:r>
              <a:rPr lang="en-US" sz="3600" dirty="0" err="1">
                <a:solidFill>
                  <a:srgbClr val="4D836D"/>
                </a:solidFill>
                <a:latin typeface="Times New Roman"/>
                <a:ea typeface="Times New Roman"/>
                <a:cs typeface="Times New Roman"/>
                <a:sym typeface="Times New Roman"/>
              </a:rPr>
              <a:t>lợi</a:t>
            </a:r>
            <a:r>
              <a:rPr lang="en-US" sz="3600" dirty="0">
                <a:solidFill>
                  <a:srgbClr val="4D836D"/>
                </a:solidFill>
                <a:latin typeface="Times New Roman"/>
                <a:ea typeface="Times New Roman"/>
                <a:cs typeface="Times New Roman"/>
                <a:sym typeface="Times New Roman"/>
              </a:rPr>
              <a:t> </a:t>
            </a:r>
            <a:r>
              <a:rPr lang="en-US" sz="3600" dirty="0" err="1">
                <a:solidFill>
                  <a:srgbClr val="4D836D"/>
                </a:solidFill>
                <a:latin typeface="Times New Roman"/>
                <a:ea typeface="Times New Roman"/>
                <a:cs typeface="Times New Roman"/>
                <a:sym typeface="Times New Roman"/>
              </a:rPr>
              <a:t>và</a:t>
            </a:r>
            <a:r>
              <a:rPr lang="en-US" sz="3600" dirty="0">
                <a:solidFill>
                  <a:srgbClr val="4D836D"/>
                </a:solidFill>
                <a:latin typeface="Times New Roman"/>
                <a:ea typeface="Times New Roman"/>
                <a:cs typeface="Times New Roman"/>
                <a:sym typeface="Times New Roman"/>
              </a:rPr>
              <a:t> </a:t>
            </a:r>
            <a:r>
              <a:rPr lang="en-US" sz="3600" dirty="0" err="1">
                <a:solidFill>
                  <a:srgbClr val="4D836D"/>
                </a:solidFill>
                <a:latin typeface="Times New Roman"/>
                <a:ea typeface="Times New Roman"/>
                <a:cs typeface="Times New Roman"/>
                <a:sym typeface="Times New Roman"/>
              </a:rPr>
              <a:t>khó</a:t>
            </a:r>
            <a:r>
              <a:rPr lang="en-US" sz="3600" dirty="0">
                <a:solidFill>
                  <a:srgbClr val="4D836D"/>
                </a:solidFill>
                <a:latin typeface="Times New Roman"/>
                <a:ea typeface="Times New Roman"/>
                <a:cs typeface="Times New Roman"/>
                <a:sym typeface="Times New Roman"/>
              </a:rPr>
              <a:t> </a:t>
            </a:r>
            <a:r>
              <a:rPr lang="en-US" sz="3600" dirty="0" err="1">
                <a:solidFill>
                  <a:srgbClr val="4D836D"/>
                </a:solidFill>
                <a:latin typeface="Times New Roman"/>
                <a:ea typeface="Times New Roman"/>
                <a:cs typeface="Times New Roman"/>
                <a:sym typeface="Times New Roman"/>
              </a:rPr>
              <a:t>khăn</a:t>
            </a:r>
            <a:endParaRPr dirty="0"/>
          </a:p>
        </p:txBody>
      </p:sp>
      <p:cxnSp>
        <p:nvCxnSpPr>
          <p:cNvPr id="29" name="Google Shape;164;p2">
            <a:extLst>
              <a:ext uri="{FF2B5EF4-FFF2-40B4-BE49-F238E27FC236}">
                <a16:creationId xmlns:a16="http://schemas.microsoft.com/office/drawing/2014/main" id="{CEFA5546-E421-429E-A1CB-E2DF72FD8272}"/>
              </a:ext>
            </a:extLst>
          </p:cNvPr>
          <p:cNvCxnSpPr>
            <a:cxnSpLocks/>
          </p:cNvCxnSpPr>
          <p:nvPr/>
        </p:nvCxnSpPr>
        <p:spPr>
          <a:xfrm>
            <a:off x="1751192" y="4831607"/>
            <a:ext cx="5073055" cy="0"/>
          </a:xfrm>
          <a:prstGeom prst="straightConnector1">
            <a:avLst/>
          </a:prstGeom>
          <a:noFill/>
          <a:ln w="25400" cap="rnd" cmpd="sng">
            <a:solidFill>
              <a:srgbClr val="4D836D"/>
            </a:solidFill>
            <a:prstDash val="solid"/>
            <a:round/>
            <a:headEnd type="none" w="sm" len="sm"/>
            <a:tailEnd type="none" w="sm" len="sm"/>
          </a:ln>
          <a:effectLst>
            <a:outerShdw blurRad="63500" dist="25400" dir="5400000" rotWithShape="0">
              <a:srgbClr val="000000">
                <a:alpha val="60000"/>
              </a:srgbClr>
            </a:outerShdw>
          </a:effectLst>
        </p:spPr>
      </p:cxnSp>
      <p:sp>
        <p:nvSpPr>
          <p:cNvPr id="30" name="Google Shape;165;p2">
            <a:extLst>
              <a:ext uri="{FF2B5EF4-FFF2-40B4-BE49-F238E27FC236}">
                <a16:creationId xmlns:a16="http://schemas.microsoft.com/office/drawing/2014/main" id="{FC0F205E-35EB-4C35-99F1-933DC96D6E10}"/>
              </a:ext>
            </a:extLst>
          </p:cNvPr>
          <p:cNvSpPr/>
          <p:nvPr/>
        </p:nvSpPr>
        <p:spPr>
          <a:xfrm>
            <a:off x="1437088" y="4288459"/>
            <a:ext cx="628208" cy="628208"/>
          </a:xfrm>
          <a:prstGeom prst="ellipse">
            <a:avLst/>
          </a:prstGeom>
          <a:solidFill>
            <a:srgbClr val="4D836D"/>
          </a:solidFill>
          <a:ln w="15875" cap="rnd" cmpd="sng">
            <a:solidFill>
              <a:srgbClr val="AF762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a:solidFill>
                  <a:schemeClr val="lt1"/>
                </a:solidFill>
                <a:latin typeface="Times New Roman"/>
                <a:ea typeface="Times New Roman"/>
                <a:cs typeface="Times New Roman"/>
                <a:sym typeface="Times New Roman"/>
              </a:rPr>
              <a:t>4</a:t>
            </a:r>
            <a:endParaRPr/>
          </a:p>
        </p:txBody>
      </p:sp>
      <p:sp>
        <p:nvSpPr>
          <p:cNvPr id="33" name="Google Shape;163;p2">
            <a:extLst>
              <a:ext uri="{FF2B5EF4-FFF2-40B4-BE49-F238E27FC236}">
                <a16:creationId xmlns:a16="http://schemas.microsoft.com/office/drawing/2014/main" id="{15E24328-2A2F-4E1B-84C3-9F9EFD47E2ED}"/>
              </a:ext>
            </a:extLst>
          </p:cNvPr>
          <p:cNvSpPr txBox="1"/>
          <p:nvPr/>
        </p:nvSpPr>
        <p:spPr>
          <a:xfrm>
            <a:off x="2318703" y="5401149"/>
            <a:ext cx="4667694" cy="6463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3600" dirty="0" err="1">
                <a:solidFill>
                  <a:srgbClr val="FFC000"/>
                </a:solidFill>
                <a:latin typeface="Times New Roman"/>
                <a:ea typeface="Times New Roman"/>
                <a:cs typeface="Times New Roman"/>
                <a:sym typeface="Times New Roman"/>
              </a:rPr>
              <a:t>Tổng</a:t>
            </a:r>
            <a:r>
              <a:rPr lang="en-US" sz="3600" dirty="0">
                <a:solidFill>
                  <a:srgbClr val="FFC000"/>
                </a:solidFill>
                <a:latin typeface="Times New Roman"/>
                <a:ea typeface="Times New Roman"/>
                <a:cs typeface="Times New Roman"/>
                <a:sym typeface="Times New Roman"/>
              </a:rPr>
              <a:t> </a:t>
            </a:r>
            <a:r>
              <a:rPr lang="en-US" sz="3600" dirty="0" err="1">
                <a:solidFill>
                  <a:srgbClr val="FFC000"/>
                </a:solidFill>
                <a:latin typeface="Times New Roman"/>
                <a:ea typeface="Times New Roman"/>
                <a:cs typeface="Times New Roman"/>
                <a:sym typeface="Times New Roman"/>
              </a:rPr>
              <a:t>kết</a:t>
            </a:r>
            <a:endParaRPr dirty="0">
              <a:solidFill>
                <a:srgbClr val="FFC000"/>
              </a:solidFill>
            </a:endParaRPr>
          </a:p>
        </p:txBody>
      </p:sp>
      <p:cxnSp>
        <p:nvCxnSpPr>
          <p:cNvPr id="34" name="Google Shape;164;p2">
            <a:extLst>
              <a:ext uri="{FF2B5EF4-FFF2-40B4-BE49-F238E27FC236}">
                <a16:creationId xmlns:a16="http://schemas.microsoft.com/office/drawing/2014/main" id="{CC12AB4B-9CF6-492B-B815-9ECAD6828B59}"/>
              </a:ext>
            </a:extLst>
          </p:cNvPr>
          <p:cNvCxnSpPr>
            <a:cxnSpLocks/>
          </p:cNvCxnSpPr>
          <p:nvPr/>
        </p:nvCxnSpPr>
        <p:spPr>
          <a:xfrm>
            <a:off x="1751192" y="5936806"/>
            <a:ext cx="2536527" cy="0"/>
          </a:xfrm>
          <a:prstGeom prst="straightConnector1">
            <a:avLst/>
          </a:prstGeom>
          <a:noFill/>
          <a:ln w="25400" cap="rnd" cmpd="sng">
            <a:solidFill>
              <a:srgbClr val="FFC000"/>
            </a:solidFill>
            <a:prstDash val="solid"/>
            <a:round/>
            <a:headEnd type="none" w="sm" len="sm"/>
            <a:tailEnd type="none" w="sm" len="sm"/>
          </a:ln>
          <a:effectLst>
            <a:outerShdw blurRad="63500" dist="25400" dir="5400000" rotWithShape="0">
              <a:srgbClr val="000000">
                <a:alpha val="60000"/>
              </a:srgbClr>
            </a:outerShdw>
          </a:effectLst>
        </p:spPr>
      </p:cxnSp>
      <p:sp>
        <p:nvSpPr>
          <p:cNvPr id="35" name="Google Shape;165;p2">
            <a:extLst>
              <a:ext uri="{FF2B5EF4-FFF2-40B4-BE49-F238E27FC236}">
                <a16:creationId xmlns:a16="http://schemas.microsoft.com/office/drawing/2014/main" id="{09142373-7984-4899-A716-C669053D3264}"/>
              </a:ext>
            </a:extLst>
          </p:cNvPr>
          <p:cNvSpPr/>
          <p:nvPr/>
        </p:nvSpPr>
        <p:spPr>
          <a:xfrm>
            <a:off x="1437088" y="5393658"/>
            <a:ext cx="628208" cy="628208"/>
          </a:xfrm>
          <a:prstGeom prst="ellipse">
            <a:avLst/>
          </a:prstGeom>
          <a:solidFill>
            <a:schemeClr val="accent4">
              <a:lumMod val="60000"/>
              <a:lumOff val="40000"/>
            </a:schemeClr>
          </a:solidFill>
          <a:ln w="15875" cap="rnd" cmpd="sng">
            <a:solidFill>
              <a:srgbClr val="AF762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2400" dirty="0">
                <a:solidFill>
                  <a:schemeClr val="lt1"/>
                </a:solidFill>
                <a:latin typeface="Times New Roman"/>
                <a:cs typeface="Times New Roman"/>
                <a:sym typeface="Times New Roman"/>
              </a:rPr>
              <a:t>5</a:t>
            </a:r>
            <a:endParaRPr dirty="0"/>
          </a:p>
        </p:txBody>
      </p:sp>
    </p:spTree>
    <p:extLst>
      <p:ext uri="{BB962C8B-B14F-4D97-AF65-F5344CB8AC3E}">
        <p14:creationId xmlns:p14="http://schemas.microsoft.com/office/powerpoint/2010/main" val="265373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par>
                                <p:cTn id="52" presetID="22" presetClass="entr" presetSubtype="8"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left)">
                                      <p:cBhvr>
                                        <p:cTn id="54" dur="500"/>
                                        <p:tgtEl>
                                          <p:spTgt spid="3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p:bldP spid="24" grpId="0" animBg="1"/>
      <p:bldP spid="25" grpId="0"/>
      <p:bldP spid="27" grpId="0" animBg="1"/>
      <p:bldP spid="28" grpId="0"/>
      <p:bldP spid="30" grpId="0" animBg="1"/>
      <p:bldP spid="33" grpId="0"/>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F5EA2-1724-4058-91C9-7F89405AF591}"/>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C2B54D97-8703-454F-B3E6-070828C79B28}"/>
              </a:ext>
            </a:extLst>
          </p:cNvPr>
          <p:cNvSpPr>
            <a:spLocks noGrp="1"/>
          </p:cNvSpPr>
          <p:nvPr>
            <p:ph type="ftr" sz="quarter" idx="11"/>
          </p:nvPr>
        </p:nvSpPr>
        <p:spPr/>
        <p:txBody>
          <a:bodyPr/>
          <a:lstStyle/>
          <a:p>
            <a:r>
              <a:rPr lang="en-US"/>
              <a:t>Các công nghệ nền</a:t>
            </a:r>
            <a:endParaRPr lang="en-US" dirty="0"/>
          </a:p>
        </p:txBody>
      </p:sp>
      <p:sp>
        <p:nvSpPr>
          <p:cNvPr id="4" name="Slide Number Placeholder 3">
            <a:extLst>
              <a:ext uri="{FF2B5EF4-FFF2-40B4-BE49-F238E27FC236}">
                <a16:creationId xmlns:a16="http://schemas.microsoft.com/office/drawing/2014/main" id="{5E4C6E89-3E1E-42E1-BA29-D6FFD9212380}"/>
              </a:ext>
            </a:extLst>
          </p:cNvPr>
          <p:cNvSpPr>
            <a:spLocks noGrp="1"/>
          </p:cNvSpPr>
          <p:nvPr>
            <p:ph type="sldNum" sz="quarter" idx="12"/>
          </p:nvPr>
        </p:nvSpPr>
        <p:spPr/>
        <p:txBody>
          <a:bodyPr/>
          <a:lstStyle/>
          <a:p>
            <a:fld id="{C37BE87B-F91D-4735-B47A-4CD9FF8902E3}" type="slidenum">
              <a:rPr lang="en-US" smtClean="0"/>
              <a:pPr/>
              <a:t>3</a:t>
            </a:fld>
            <a:endParaRPr lang="en-US"/>
          </a:p>
        </p:txBody>
      </p:sp>
      <p:sp>
        <p:nvSpPr>
          <p:cNvPr id="7" name="Google Shape;172;p3">
            <a:extLst>
              <a:ext uri="{FF2B5EF4-FFF2-40B4-BE49-F238E27FC236}">
                <a16:creationId xmlns:a16="http://schemas.microsoft.com/office/drawing/2014/main" id="{C7B23D7A-1C18-4CFF-8A08-CE50C8743BB0}"/>
              </a:ext>
            </a:extLst>
          </p:cNvPr>
          <p:cNvSpPr txBox="1"/>
          <p:nvPr/>
        </p:nvSpPr>
        <p:spPr>
          <a:xfrm>
            <a:off x="210879" y="338250"/>
            <a:ext cx="46676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Times New Roman"/>
                <a:ea typeface="Times New Roman"/>
                <a:cs typeface="Times New Roman"/>
                <a:sym typeface="Times New Roman"/>
              </a:rPr>
              <a:t>1. </a:t>
            </a:r>
            <a:r>
              <a:rPr lang="en-US" sz="3600" dirty="0" err="1">
                <a:solidFill>
                  <a:schemeClr val="dk1"/>
                </a:solidFill>
                <a:latin typeface="Times New Roman"/>
                <a:ea typeface="Times New Roman"/>
                <a:cs typeface="Times New Roman"/>
                <a:sym typeface="Times New Roman"/>
              </a:rPr>
              <a:t>Giới</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thiệu</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về</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đề</a:t>
            </a:r>
            <a:r>
              <a:rPr lang="en-US" sz="3600" dirty="0">
                <a:solidFill>
                  <a:schemeClr val="dk1"/>
                </a:solidFill>
                <a:latin typeface="Times New Roman"/>
                <a:ea typeface="Times New Roman"/>
                <a:cs typeface="Times New Roman"/>
                <a:sym typeface="Times New Roman"/>
              </a:rPr>
              <a:t> </a:t>
            </a:r>
            <a:r>
              <a:rPr lang="en-US" sz="3600" dirty="0" err="1">
                <a:solidFill>
                  <a:schemeClr val="dk1"/>
                </a:solidFill>
                <a:latin typeface="Times New Roman"/>
                <a:ea typeface="Times New Roman"/>
                <a:cs typeface="Times New Roman"/>
                <a:sym typeface="Times New Roman"/>
              </a:rPr>
              <a:t>tài</a:t>
            </a:r>
            <a:endParaRPr sz="3600" dirty="0">
              <a:solidFill>
                <a:schemeClr val="dk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79975132-BD15-4FD3-A320-718E880DC94E}"/>
              </a:ext>
            </a:extLst>
          </p:cNvPr>
          <p:cNvSpPr txBox="1"/>
          <p:nvPr/>
        </p:nvSpPr>
        <p:spPr>
          <a:xfrm>
            <a:off x="442913" y="1207185"/>
            <a:ext cx="6118224" cy="461665"/>
          </a:xfrm>
          <a:prstGeom prst="rect">
            <a:avLst/>
          </a:prstGeom>
          <a:noFill/>
        </p:spPr>
        <p:txBody>
          <a:bodyPr wrap="square">
            <a:spAutoFit/>
          </a:bodyPr>
          <a:lstStyle/>
          <a:p>
            <a:pPr marL="285750" indent="-285750" defTabSz="914400" eaLnBrk="0" fontAlgn="base" latinLnBrk="0" hangingPunct="0">
              <a:buClr>
                <a:schemeClr val="dk1"/>
              </a:buClr>
              <a:buSzPts val="2400"/>
              <a:buFont typeface="Noto Sans Symbols"/>
              <a:buChar char="❖"/>
              <a:tabLst/>
            </a:pPr>
            <a:r>
              <a:rPr lang="en-US" altLang="en-US" sz="2400" dirty="0" err="1">
                <a:solidFill>
                  <a:schemeClr val="dk1"/>
                </a:solidFill>
                <a:latin typeface="Times New Roman"/>
                <a:cs typeface="Times New Roman"/>
                <a:sym typeface="Arial"/>
              </a:rPr>
              <a:t>Ứng</a:t>
            </a:r>
            <a:r>
              <a:rPr lang="en-US" altLang="en-US" sz="2400" dirty="0">
                <a:solidFill>
                  <a:schemeClr val="dk1"/>
                </a:solidFill>
                <a:latin typeface="Times New Roman"/>
                <a:cs typeface="Times New Roman"/>
                <a:sym typeface="Arial"/>
              </a:rPr>
              <a:t> </a:t>
            </a:r>
            <a:r>
              <a:rPr lang="en-US" altLang="en-US" sz="2400" dirty="0" err="1">
                <a:solidFill>
                  <a:schemeClr val="dk1"/>
                </a:solidFill>
                <a:latin typeface="Times New Roman"/>
                <a:cs typeface="Times New Roman"/>
                <a:sym typeface="Arial"/>
              </a:rPr>
              <a:t>dụng</a:t>
            </a:r>
            <a:r>
              <a:rPr lang="en-US" altLang="en-US" sz="2400" dirty="0">
                <a:solidFill>
                  <a:schemeClr val="dk1"/>
                </a:solidFill>
                <a:latin typeface="Times New Roman"/>
                <a:cs typeface="Times New Roman"/>
                <a:sym typeface="Arial"/>
              </a:rPr>
              <a:t>, t</a:t>
            </a:r>
            <a:r>
              <a:rPr lang="vi-VN" sz="2400" dirty="0">
                <a:solidFill>
                  <a:schemeClr val="dk1"/>
                </a:solidFill>
                <a:latin typeface="Times New Roman"/>
                <a:cs typeface="Times New Roman"/>
                <a:sym typeface="Arial"/>
              </a:rPr>
              <a:t>iềm năng rất lớn</a:t>
            </a:r>
            <a:r>
              <a:rPr lang="en-US" altLang="en-US" sz="2400" dirty="0">
                <a:solidFill>
                  <a:schemeClr val="dk1"/>
                </a:solidFill>
                <a:latin typeface="Times New Roman"/>
                <a:cs typeface="Times New Roman"/>
                <a:sym typeface="Arial"/>
              </a:rPr>
              <a:t> </a:t>
            </a:r>
            <a:r>
              <a:rPr lang="en-US" altLang="en-US" sz="2400" dirty="0" err="1">
                <a:solidFill>
                  <a:schemeClr val="dk1"/>
                </a:solidFill>
                <a:latin typeface="Times New Roman"/>
                <a:cs typeface="Times New Roman"/>
                <a:sym typeface="Arial"/>
              </a:rPr>
              <a:t>của</a:t>
            </a:r>
            <a:r>
              <a:rPr lang="en-US" altLang="en-US" sz="2400" dirty="0">
                <a:solidFill>
                  <a:schemeClr val="dk1"/>
                </a:solidFill>
                <a:latin typeface="Times New Roman"/>
                <a:cs typeface="Times New Roman"/>
                <a:sym typeface="Arial"/>
              </a:rPr>
              <a:t> Blockchain </a:t>
            </a:r>
          </a:p>
        </p:txBody>
      </p:sp>
      <p:pic>
        <p:nvPicPr>
          <p:cNvPr id="3076" name="Picture 4">
            <a:extLst>
              <a:ext uri="{FF2B5EF4-FFF2-40B4-BE49-F238E27FC236}">
                <a16:creationId xmlns:a16="http://schemas.microsoft.com/office/drawing/2014/main" id="{FD0A2E60-AEFA-496B-90E0-548C50AC3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738" y="338250"/>
            <a:ext cx="4943116" cy="32131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CDCB882-5BE7-4C71-A46F-8ADF7B145C7D}"/>
              </a:ext>
            </a:extLst>
          </p:cNvPr>
          <p:cNvSpPr txBox="1"/>
          <p:nvPr/>
        </p:nvSpPr>
        <p:spPr>
          <a:xfrm>
            <a:off x="465137" y="2241805"/>
            <a:ext cx="6096000" cy="830997"/>
          </a:xfrm>
          <a:prstGeom prst="rect">
            <a:avLst/>
          </a:prstGeom>
          <a:noFill/>
        </p:spPr>
        <p:txBody>
          <a:bodyPr wrap="square">
            <a:spAutoFit/>
          </a:bodyPr>
          <a:lstStyle/>
          <a:p>
            <a:pPr marL="285750" indent="-285750">
              <a:buClr>
                <a:schemeClr val="dk1"/>
              </a:buClr>
              <a:buSzPts val="2400"/>
              <a:buFont typeface="Noto Sans Symbols"/>
              <a:buChar char="❖"/>
            </a:pPr>
            <a:r>
              <a:rPr lang="en-US" sz="2400" dirty="0">
                <a:solidFill>
                  <a:srgbClr val="FF0000"/>
                </a:solidFill>
                <a:latin typeface="Times New Roman"/>
                <a:cs typeface="Times New Roman"/>
                <a:sym typeface="Arial"/>
              </a:rPr>
              <a:t>T</a:t>
            </a:r>
            <a:r>
              <a:rPr lang="vi-VN" sz="2400" dirty="0">
                <a:solidFill>
                  <a:srgbClr val="FF0000"/>
                </a:solidFill>
                <a:latin typeface="Times New Roman"/>
                <a:cs typeface="Times New Roman"/>
                <a:sym typeface="Arial"/>
              </a:rPr>
              <a:t>hay đổi </a:t>
            </a:r>
            <a:r>
              <a:rPr lang="vi-VN" sz="2400" dirty="0">
                <a:solidFill>
                  <a:schemeClr val="dk1"/>
                </a:solidFill>
                <a:latin typeface="Times New Roman"/>
                <a:cs typeface="Times New Roman"/>
                <a:sym typeface="Arial"/>
              </a:rPr>
              <a:t>cơ cấu, phương thức hoạt động của một loạt các ngành công nghiệp khác nha</a:t>
            </a:r>
            <a:r>
              <a:rPr lang="en-US" sz="2400" dirty="0">
                <a:solidFill>
                  <a:schemeClr val="dk1"/>
                </a:solidFill>
                <a:latin typeface="Times New Roman"/>
                <a:cs typeface="Times New Roman"/>
                <a:sym typeface="Arial"/>
              </a:rPr>
              <a:t>u</a:t>
            </a:r>
          </a:p>
        </p:txBody>
      </p:sp>
      <p:sp>
        <p:nvSpPr>
          <p:cNvPr id="16" name="TextBox 15">
            <a:extLst>
              <a:ext uri="{FF2B5EF4-FFF2-40B4-BE49-F238E27FC236}">
                <a16:creationId xmlns:a16="http://schemas.microsoft.com/office/drawing/2014/main" id="{A1787343-BA8D-4A09-8ABE-5B0F8735B70D}"/>
              </a:ext>
            </a:extLst>
          </p:cNvPr>
          <p:cNvSpPr txBox="1"/>
          <p:nvPr/>
        </p:nvSpPr>
        <p:spPr>
          <a:xfrm>
            <a:off x="442913" y="3598711"/>
            <a:ext cx="6096000" cy="830997"/>
          </a:xfrm>
          <a:prstGeom prst="rect">
            <a:avLst/>
          </a:prstGeom>
          <a:noFill/>
        </p:spPr>
        <p:txBody>
          <a:bodyPr wrap="square">
            <a:spAutoFit/>
          </a:bodyPr>
          <a:lstStyle/>
          <a:p>
            <a:pPr marL="285750" indent="-285750">
              <a:buClr>
                <a:schemeClr val="dk1"/>
              </a:buClr>
              <a:buSzPts val="2400"/>
              <a:buFont typeface="Noto Sans Symbols"/>
              <a:buChar char="❖"/>
            </a:pPr>
            <a:r>
              <a:rPr lang="vi-VN" sz="2400" dirty="0">
                <a:solidFill>
                  <a:schemeClr val="dk1"/>
                </a:solidFill>
                <a:latin typeface="Times New Roman"/>
                <a:cs typeface="Times New Roman"/>
                <a:sym typeface="Arial"/>
              </a:rPr>
              <a:t> </a:t>
            </a:r>
            <a:r>
              <a:rPr lang="en-US" sz="2400" dirty="0">
                <a:solidFill>
                  <a:schemeClr val="dk1"/>
                </a:solidFill>
                <a:latin typeface="Times New Roman"/>
                <a:cs typeface="Times New Roman"/>
                <a:sym typeface="Arial"/>
              </a:rPr>
              <a:t>N</a:t>
            </a:r>
            <a:r>
              <a:rPr lang="vi-VN" sz="2400" dirty="0">
                <a:solidFill>
                  <a:schemeClr val="dk1"/>
                </a:solidFill>
                <a:latin typeface="Times New Roman"/>
                <a:cs typeface="Times New Roman"/>
                <a:sym typeface="Arial"/>
              </a:rPr>
              <a:t>ền tảng và cơ cấu mới cho lĩnh vực quản lý thông tin y tế</a:t>
            </a:r>
            <a:endParaRPr lang="en-US" sz="2400" dirty="0">
              <a:solidFill>
                <a:schemeClr val="dk1"/>
              </a:solidFill>
              <a:latin typeface="Times New Roman"/>
              <a:cs typeface="Times New Roman"/>
              <a:sym typeface="Arial"/>
            </a:endParaRPr>
          </a:p>
        </p:txBody>
      </p:sp>
      <p:sp>
        <p:nvSpPr>
          <p:cNvPr id="20" name="TextBox 19">
            <a:extLst>
              <a:ext uri="{FF2B5EF4-FFF2-40B4-BE49-F238E27FC236}">
                <a16:creationId xmlns:a16="http://schemas.microsoft.com/office/drawing/2014/main" id="{EDEF306C-DD41-484E-B2E8-7984067D5F4B}"/>
              </a:ext>
            </a:extLst>
          </p:cNvPr>
          <p:cNvSpPr txBox="1"/>
          <p:nvPr/>
        </p:nvSpPr>
        <p:spPr>
          <a:xfrm>
            <a:off x="9602519" y="5341880"/>
            <a:ext cx="1641654" cy="369332"/>
          </a:xfrm>
          <a:prstGeom prst="rect">
            <a:avLst/>
          </a:prstGeom>
          <a:noFill/>
        </p:spPr>
        <p:txBody>
          <a:bodyPr wrap="square">
            <a:spAutoFit/>
          </a:bodyPr>
          <a:lstStyle/>
          <a:p>
            <a:r>
              <a:rPr lang="en-US" dirty="0" err="1">
                <a:solidFill>
                  <a:srgbClr val="FF0000"/>
                </a:solidFill>
              </a:rPr>
              <a:t>Hồ</a:t>
            </a:r>
            <a:r>
              <a:rPr lang="en-US" dirty="0">
                <a:solidFill>
                  <a:srgbClr val="FF0000"/>
                </a:solidFill>
              </a:rPr>
              <a:t> </a:t>
            </a:r>
            <a:r>
              <a:rPr lang="en-US" dirty="0" err="1">
                <a:solidFill>
                  <a:srgbClr val="FF0000"/>
                </a:solidFill>
              </a:rPr>
              <a:t>sơ</a:t>
            </a:r>
            <a:r>
              <a:rPr lang="en-US" dirty="0">
                <a:solidFill>
                  <a:srgbClr val="FF0000"/>
                </a:solidFill>
              </a:rPr>
              <a:t> y </a:t>
            </a:r>
            <a:r>
              <a:rPr lang="en-US" dirty="0" err="1">
                <a:solidFill>
                  <a:srgbClr val="FF0000"/>
                </a:solidFill>
              </a:rPr>
              <a:t>tế</a:t>
            </a:r>
            <a:endParaRPr lang="en-US" dirty="0">
              <a:solidFill>
                <a:srgbClr val="FF0000"/>
              </a:solidFill>
            </a:endParaRPr>
          </a:p>
        </p:txBody>
      </p:sp>
      <p:sp>
        <p:nvSpPr>
          <p:cNvPr id="22" name="TextBox 21">
            <a:extLst>
              <a:ext uri="{FF2B5EF4-FFF2-40B4-BE49-F238E27FC236}">
                <a16:creationId xmlns:a16="http://schemas.microsoft.com/office/drawing/2014/main" id="{029DD28C-A462-4607-B324-A61B417E98DA}"/>
              </a:ext>
            </a:extLst>
          </p:cNvPr>
          <p:cNvSpPr txBox="1"/>
          <p:nvPr/>
        </p:nvSpPr>
        <p:spPr>
          <a:xfrm>
            <a:off x="6538913" y="5711212"/>
            <a:ext cx="2743200" cy="369332"/>
          </a:xfrm>
          <a:prstGeom prst="rect">
            <a:avLst/>
          </a:prstGeom>
          <a:noFill/>
        </p:spPr>
        <p:txBody>
          <a:bodyPr wrap="square">
            <a:spAutoFit/>
          </a:bodyPr>
          <a:lstStyle/>
          <a:p>
            <a:r>
              <a:rPr lang="en-US" dirty="0" err="1">
                <a:solidFill>
                  <a:srgbClr val="FF0000"/>
                </a:solidFill>
              </a:rPr>
              <a:t>Thủ</a:t>
            </a:r>
            <a:r>
              <a:rPr lang="en-US" dirty="0">
                <a:solidFill>
                  <a:srgbClr val="FF0000"/>
                </a:solidFill>
              </a:rPr>
              <a:t> </a:t>
            </a:r>
            <a:r>
              <a:rPr lang="en-US" dirty="0" err="1">
                <a:solidFill>
                  <a:srgbClr val="FF0000"/>
                </a:solidFill>
              </a:rPr>
              <a:t>tục</a:t>
            </a:r>
            <a:r>
              <a:rPr lang="en-US" dirty="0">
                <a:solidFill>
                  <a:srgbClr val="FF0000"/>
                </a:solidFill>
              </a:rPr>
              <a:t> </a:t>
            </a:r>
            <a:r>
              <a:rPr lang="en-US" dirty="0" err="1">
                <a:solidFill>
                  <a:srgbClr val="FF0000"/>
                </a:solidFill>
              </a:rPr>
              <a:t>hoặc</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kiện</a:t>
            </a:r>
            <a:r>
              <a:rPr lang="en-US" dirty="0">
                <a:solidFill>
                  <a:srgbClr val="FF0000"/>
                </a:solidFill>
              </a:rPr>
              <a:t> y </a:t>
            </a:r>
            <a:r>
              <a:rPr lang="en-US" dirty="0" err="1">
                <a:solidFill>
                  <a:srgbClr val="FF0000"/>
                </a:solidFill>
              </a:rPr>
              <a:t>tế</a:t>
            </a:r>
            <a:endParaRPr lang="en-US" dirty="0">
              <a:solidFill>
                <a:srgbClr val="FF0000"/>
              </a:solidFill>
            </a:endParaRPr>
          </a:p>
        </p:txBody>
      </p:sp>
      <p:sp>
        <p:nvSpPr>
          <p:cNvPr id="24" name="TextBox 23">
            <a:extLst>
              <a:ext uri="{FF2B5EF4-FFF2-40B4-BE49-F238E27FC236}">
                <a16:creationId xmlns:a16="http://schemas.microsoft.com/office/drawing/2014/main" id="{747DC164-45FB-4D3D-B94E-30CDD5F5190F}"/>
              </a:ext>
            </a:extLst>
          </p:cNvPr>
          <p:cNvSpPr txBox="1"/>
          <p:nvPr/>
        </p:nvSpPr>
        <p:spPr>
          <a:xfrm>
            <a:off x="2300377" y="5802352"/>
            <a:ext cx="3476446" cy="369332"/>
          </a:xfrm>
          <a:prstGeom prst="rect">
            <a:avLst/>
          </a:prstGeom>
          <a:noFill/>
        </p:spPr>
        <p:txBody>
          <a:bodyPr wrap="square">
            <a:spAutoFit/>
          </a:bodyPr>
          <a:lstStyle/>
          <a:p>
            <a:r>
              <a:rPr lang="en-US" dirty="0" err="1">
                <a:solidFill>
                  <a:srgbClr val="FF0000"/>
                </a:solidFill>
              </a:rPr>
              <a:t>Lịch</a:t>
            </a:r>
            <a:r>
              <a:rPr lang="en-US" dirty="0">
                <a:solidFill>
                  <a:srgbClr val="FF0000"/>
                </a:solidFill>
              </a:rPr>
              <a:t> </a:t>
            </a:r>
            <a:r>
              <a:rPr lang="en-US" dirty="0" err="1">
                <a:solidFill>
                  <a:srgbClr val="FF0000"/>
                </a:solidFill>
              </a:rPr>
              <a:t>sử</a:t>
            </a:r>
            <a:r>
              <a:rPr lang="en-US" dirty="0">
                <a:solidFill>
                  <a:srgbClr val="FF0000"/>
                </a:solidFill>
              </a:rPr>
              <a:t> </a:t>
            </a:r>
            <a:r>
              <a:rPr lang="en-US" dirty="0" err="1">
                <a:solidFill>
                  <a:srgbClr val="FF0000"/>
                </a:solidFill>
              </a:rPr>
              <a:t>bảo</a:t>
            </a:r>
            <a:r>
              <a:rPr lang="en-US" dirty="0">
                <a:solidFill>
                  <a:srgbClr val="FF0000"/>
                </a:solidFill>
              </a:rPr>
              <a:t> </a:t>
            </a:r>
            <a:r>
              <a:rPr lang="en-US" dirty="0" err="1">
                <a:solidFill>
                  <a:srgbClr val="FF0000"/>
                </a:solidFill>
              </a:rPr>
              <a:t>dưỡng</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thiết</a:t>
            </a:r>
            <a:r>
              <a:rPr lang="en-US" dirty="0">
                <a:solidFill>
                  <a:srgbClr val="FF0000"/>
                </a:solidFill>
              </a:rPr>
              <a:t> </a:t>
            </a:r>
            <a:r>
              <a:rPr lang="en-US" dirty="0" err="1">
                <a:solidFill>
                  <a:srgbClr val="FF0000"/>
                </a:solidFill>
              </a:rPr>
              <a:t>bị</a:t>
            </a:r>
            <a:r>
              <a:rPr lang="en-US" dirty="0">
                <a:solidFill>
                  <a:srgbClr val="FF0000"/>
                </a:solidFill>
              </a:rPr>
              <a:t> y </a:t>
            </a:r>
            <a:r>
              <a:rPr lang="en-US" dirty="0" err="1">
                <a:solidFill>
                  <a:srgbClr val="FF0000"/>
                </a:solidFill>
              </a:rPr>
              <a:t>tế</a:t>
            </a:r>
            <a:endParaRPr lang="en-US" dirty="0">
              <a:solidFill>
                <a:srgbClr val="FF0000"/>
              </a:solidFill>
            </a:endParaRPr>
          </a:p>
        </p:txBody>
      </p:sp>
      <p:sp>
        <p:nvSpPr>
          <p:cNvPr id="26" name="TextBox 25">
            <a:extLst>
              <a:ext uri="{FF2B5EF4-FFF2-40B4-BE49-F238E27FC236}">
                <a16:creationId xmlns:a16="http://schemas.microsoft.com/office/drawing/2014/main" id="{85AB4B7D-E348-43C6-B248-4747C793FAA2}"/>
              </a:ext>
            </a:extLst>
          </p:cNvPr>
          <p:cNvSpPr txBox="1"/>
          <p:nvPr/>
        </p:nvSpPr>
        <p:spPr>
          <a:xfrm>
            <a:off x="225256" y="5228358"/>
            <a:ext cx="2743200" cy="369332"/>
          </a:xfrm>
          <a:prstGeom prst="rect">
            <a:avLst/>
          </a:prstGeom>
          <a:noFill/>
        </p:spPr>
        <p:txBody>
          <a:bodyPr wrap="square">
            <a:spAutoFit/>
          </a:bodyPr>
          <a:lstStyle/>
          <a:p>
            <a:r>
              <a:rPr lang="en-US" dirty="0" err="1">
                <a:solidFill>
                  <a:srgbClr val="FF0000"/>
                </a:solidFill>
              </a:rPr>
              <a:t>Xác</a:t>
            </a:r>
            <a:r>
              <a:rPr lang="en-US" dirty="0">
                <a:solidFill>
                  <a:srgbClr val="FF0000"/>
                </a:solidFill>
              </a:rPr>
              <a:t> </a:t>
            </a:r>
            <a:r>
              <a:rPr lang="en-US" dirty="0" err="1">
                <a:solidFill>
                  <a:srgbClr val="FF0000"/>
                </a:solidFill>
              </a:rPr>
              <a:t>minh</a:t>
            </a:r>
            <a:r>
              <a:rPr lang="en-US" dirty="0">
                <a:solidFill>
                  <a:srgbClr val="FF0000"/>
                </a:solidFill>
              </a:rPr>
              <a:t> </a:t>
            </a:r>
            <a:r>
              <a:rPr lang="en-US" dirty="0" err="1">
                <a:solidFill>
                  <a:srgbClr val="FF0000"/>
                </a:solidFill>
              </a:rPr>
              <a:t>xuất</a:t>
            </a:r>
            <a:r>
              <a:rPr lang="en-US" dirty="0">
                <a:solidFill>
                  <a:srgbClr val="FF0000"/>
                </a:solidFill>
              </a:rPr>
              <a:t> </a:t>
            </a:r>
            <a:r>
              <a:rPr lang="en-US" dirty="0" err="1">
                <a:solidFill>
                  <a:srgbClr val="FF0000"/>
                </a:solidFill>
              </a:rPr>
              <a:t>xứ</a:t>
            </a:r>
            <a:r>
              <a:rPr lang="en-US" dirty="0">
                <a:solidFill>
                  <a:srgbClr val="FF0000"/>
                </a:solidFill>
              </a:rPr>
              <a:t> </a:t>
            </a:r>
            <a:r>
              <a:rPr lang="en-US" dirty="0" err="1">
                <a:solidFill>
                  <a:srgbClr val="FF0000"/>
                </a:solidFill>
              </a:rPr>
              <a:t>thuốc</a:t>
            </a:r>
            <a:endParaRPr lang="en-US" dirty="0">
              <a:solidFill>
                <a:srgbClr val="FF0000"/>
              </a:solidFill>
            </a:endParaRPr>
          </a:p>
        </p:txBody>
      </p:sp>
      <p:cxnSp>
        <p:nvCxnSpPr>
          <p:cNvPr id="25" name="Straight Arrow Connector 24">
            <a:extLst>
              <a:ext uri="{FF2B5EF4-FFF2-40B4-BE49-F238E27FC236}">
                <a16:creationId xmlns:a16="http://schemas.microsoft.com/office/drawing/2014/main" id="{918BCE71-9D3A-46BC-A1DF-ADFEA7432C8E}"/>
              </a:ext>
            </a:extLst>
          </p:cNvPr>
          <p:cNvCxnSpPr>
            <a:cxnSpLocks/>
            <a:stCxn id="16" idx="2"/>
            <a:endCxn id="20" idx="1"/>
          </p:cNvCxnSpPr>
          <p:nvPr/>
        </p:nvCxnSpPr>
        <p:spPr>
          <a:xfrm>
            <a:off x="3490913" y="4429708"/>
            <a:ext cx="6111606" cy="109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86A3D0-3170-4B56-A8D4-CA019400C888}"/>
              </a:ext>
            </a:extLst>
          </p:cNvPr>
          <p:cNvCxnSpPr>
            <a:cxnSpLocks/>
            <a:stCxn id="16" idx="2"/>
            <a:endCxn id="22" idx="1"/>
          </p:cNvCxnSpPr>
          <p:nvPr/>
        </p:nvCxnSpPr>
        <p:spPr>
          <a:xfrm>
            <a:off x="3490913" y="4429708"/>
            <a:ext cx="3048000" cy="146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4F21D5-7C7C-4725-B5B5-F7C863E0B16F}"/>
              </a:ext>
            </a:extLst>
          </p:cNvPr>
          <p:cNvCxnSpPr>
            <a:stCxn id="16" idx="2"/>
            <a:endCxn id="24" idx="0"/>
          </p:cNvCxnSpPr>
          <p:nvPr/>
        </p:nvCxnSpPr>
        <p:spPr>
          <a:xfrm>
            <a:off x="3490913" y="4429708"/>
            <a:ext cx="547687" cy="137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3" name="Straight Arrow Connector 3072">
            <a:extLst>
              <a:ext uri="{FF2B5EF4-FFF2-40B4-BE49-F238E27FC236}">
                <a16:creationId xmlns:a16="http://schemas.microsoft.com/office/drawing/2014/main" id="{DD383245-26F0-4C86-9693-79BE5D3EE40B}"/>
              </a:ext>
            </a:extLst>
          </p:cNvPr>
          <p:cNvCxnSpPr>
            <a:stCxn id="16" idx="2"/>
            <a:endCxn id="26" idx="0"/>
          </p:cNvCxnSpPr>
          <p:nvPr/>
        </p:nvCxnSpPr>
        <p:spPr>
          <a:xfrm flipH="1">
            <a:off x="1596856" y="4429708"/>
            <a:ext cx="1894057" cy="79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9EFDFF8-F8D0-4B4E-AF9F-602D6FB5B156}"/>
              </a:ext>
            </a:extLst>
          </p:cNvPr>
          <p:cNvSpPr txBox="1"/>
          <p:nvPr/>
        </p:nvSpPr>
        <p:spPr>
          <a:xfrm>
            <a:off x="8153400" y="4533369"/>
            <a:ext cx="1641654" cy="369332"/>
          </a:xfrm>
          <a:prstGeom prst="rect">
            <a:avLst/>
          </a:prstGeom>
          <a:noFill/>
        </p:spPr>
        <p:txBody>
          <a:bodyPr wrap="square">
            <a:spAutoFit/>
          </a:bodyPr>
          <a:lstStyle/>
          <a:p>
            <a:r>
              <a:rPr lang="en-US" b="1" dirty="0">
                <a:solidFill>
                  <a:srgbClr val="FF0000"/>
                </a:solidFill>
              </a:rPr>
              <a:t>. . .</a:t>
            </a:r>
          </a:p>
        </p:txBody>
      </p:sp>
      <p:cxnSp>
        <p:nvCxnSpPr>
          <p:cNvPr id="3090" name="Straight Arrow Connector 3089">
            <a:extLst>
              <a:ext uri="{FF2B5EF4-FFF2-40B4-BE49-F238E27FC236}">
                <a16:creationId xmlns:a16="http://schemas.microsoft.com/office/drawing/2014/main" id="{EEE8B7F7-C48F-4079-A307-CAAE065CCB28}"/>
              </a:ext>
            </a:extLst>
          </p:cNvPr>
          <p:cNvCxnSpPr>
            <a:stCxn id="16" idx="2"/>
            <a:endCxn id="46" idx="1"/>
          </p:cNvCxnSpPr>
          <p:nvPr/>
        </p:nvCxnSpPr>
        <p:spPr>
          <a:xfrm>
            <a:off x="3490913" y="4429708"/>
            <a:ext cx="4662487" cy="28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57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073"/>
                                        </p:tgtEl>
                                        <p:attrNameLst>
                                          <p:attrName>style.visibility</p:attrName>
                                        </p:attrNameLst>
                                      </p:cBhvr>
                                      <p:to>
                                        <p:strVal val="visible"/>
                                      </p:to>
                                    </p:set>
                                    <p:animEffect transition="in" filter="wipe(up)">
                                      <p:cBhvr>
                                        <p:cTn id="25" dur="500"/>
                                        <p:tgtEl>
                                          <p:spTgt spid="307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up)">
                                      <p:cBhvr>
                                        <p:cTn id="41" dur="500"/>
                                        <p:tgtEl>
                                          <p:spTgt spid="2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up)">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90"/>
                                        </p:tgtEl>
                                        <p:attrNameLst>
                                          <p:attrName>style.visibility</p:attrName>
                                        </p:attrNameLst>
                                      </p:cBhvr>
                                      <p:to>
                                        <p:strVal val="visible"/>
                                      </p:to>
                                    </p:set>
                                    <p:animEffect transition="in" filter="wipe(left)">
                                      <p:cBhvr>
                                        <p:cTn id="57" dur="500"/>
                                        <p:tgtEl>
                                          <p:spTgt spid="309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P spid="20" grpId="0"/>
      <p:bldP spid="22" grpId="0"/>
      <p:bldP spid="24" grpId="0"/>
      <p:bldP spid="26"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39C2D-B601-431E-A485-369489D53898}"/>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17513541-E5DF-4CB2-8CE8-874A0145BEA6}"/>
              </a:ext>
            </a:extLst>
          </p:cNvPr>
          <p:cNvSpPr>
            <a:spLocks noGrp="1"/>
          </p:cNvSpPr>
          <p:nvPr>
            <p:ph type="ftr" sz="quarter" idx="11"/>
          </p:nvPr>
        </p:nvSpPr>
        <p:spPr/>
        <p:txBody>
          <a:bodyPr/>
          <a:lstStyle/>
          <a:p>
            <a:r>
              <a:rPr lang="en-US"/>
              <a:t>Các công nghệ nền</a:t>
            </a:r>
            <a:endParaRPr lang="en-US" dirty="0"/>
          </a:p>
        </p:txBody>
      </p:sp>
      <p:sp>
        <p:nvSpPr>
          <p:cNvPr id="4" name="Slide Number Placeholder 3">
            <a:extLst>
              <a:ext uri="{FF2B5EF4-FFF2-40B4-BE49-F238E27FC236}">
                <a16:creationId xmlns:a16="http://schemas.microsoft.com/office/drawing/2014/main" id="{9850E11C-64EE-49F0-95F7-D93434BE74B4}"/>
              </a:ext>
            </a:extLst>
          </p:cNvPr>
          <p:cNvSpPr>
            <a:spLocks noGrp="1"/>
          </p:cNvSpPr>
          <p:nvPr>
            <p:ph type="sldNum" sz="quarter" idx="12"/>
          </p:nvPr>
        </p:nvSpPr>
        <p:spPr/>
        <p:txBody>
          <a:bodyPr/>
          <a:lstStyle/>
          <a:p>
            <a:fld id="{C37BE87B-F91D-4735-B47A-4CD9FF8902E3}" type="slidenum">
              <a:rPr lang="en-US" smtClean="0"/>
              <a:pPr/>
              <a:t>4</a:t>
            </a:fld>
            <a:endParaRPr lang="en-US"/>
          </a:p>
        </p:txBody>
      </p:sp>
      <p:sp>
        <p:nvSpPr>
          <p:cNvPr id="5" name="Google Shape;172;p3">
            <a:extLst>
              <a:ext uri="{FF2B5EF4-FFF2-40B4-BE49-F238E27FC236}">
                <a16:creationId xmlns:a16="http://schemas.microsoft.com/office/drawing/2014/main" id="{07545D56-0140-40B8-92D0-2F766E72BA16}"/>
              </a:ext>
            </a:extLst>
          </p:cNvPr>
          <p:cNvSpPr txBox="1"/>
          <p:nvPr/>
        </p:nvSpPr>
        <p:spPr>
          <a:xfrm>
            <a:off x="210878" y="338250"/>
            <a:ext cx="10476172" cy="646290"/>
          </a:xfrm>
          <a:prstGeom prst="rect">
            <a:avLst/>
          </a:prstGeom>
          <a:noFill/>
          <a:ln>
            <a:noFill/>
          </a:ln>
        </p:spPr>
        <p:txBody>
          <a:bodyPr spcFirstLastPara="1" wrap="square" lIns="91425" tIns="45700" rIns="91425" bIns="45700" anchor="t" anchorCtr="0">
            <a:spAutoFit/>
          </a:bodyPr>
          <a:lstStyle/>
          <a:p>
            <a:r>
              <a:rPr lang="en-US" sz="3600" dirty="0">
                <a:solidFill>
                  <a:schemeClr val="dk1"/>
                </a:solidFill>
                <a:latin typeface="Times New Roman"/>
                <a:cs typeface="Times New Roman"/>
                <a:sym typeface="Times New Roman"/>
              </a:rPr>
              <a:t>2. </a:t>
            </a:r>
            <a:r>
              <a:rPr lang="en-US" sz="3600" dirty="0" err="1">
                <a:solidFill>
                  <a:schemeClr val="dk1"/>
                </a:solidFill>
                <a:latin typeface="Times New Roman"/>
                <a:cs typeface="Times New Roman"/>
                <a:sym typeface="Times New Roman"/>
              </a:rPr>
              <a:t>Giới</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thiệu</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một</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số</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đặc</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điểm</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của</a:t>
            </a:r>
            <a:r>
              <a:rPr lang="en-US" sz="3600" dirty="0">
                <a:solidFill>
                  <a:schemeClr val="dk1"/>
                </a:solidFill>
                <a:latin typeface="Times New Roman"/>
                <a:cs typeface="Times New Roman"/>
                <a:sym typeface="Times New Roman"/>
              </a:rPr>
              <a:t> blockchain</a:t>
            </a:r>
          </a:p>
        </p:txBody>
      </p:sp>
      <p:pic>
        <p:nvPicPr>
          <p:cNvPr id="4102" name="Picture 6">
            <a:extLst>
              <a:ext uri="{FF2B5EF4-FFF2-40B4-BE49-F238E27FC236}">
                <a16:creationId xmlns:a16="http://schemas.microsoft.com/office/drawing/2014/main" id="{1320BDD5-8050-46AF-81E3-2EB29EB05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299" y="1524000"/>
            <a:ext cx="1905000"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BE781722-A7D0-4EA0-9595-839DA453C639}"/>
              </a:ext>
            </a:extLst>
          </p:cNvPr>
          <p:cNvCxnSpPr>
            <a:endCxn id="4102" idx="1"/>
          </p:cNvCxnSpPr>
          <p:nvPr/>
        </p:nvCxnSpPr>
        <p:spPr>
          <a:xfrm>
            <a:off x="3809999" y="2476500"/>
            <a:ext cx="31623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9B03A0-67D0-4355-A839-437AA993E796}"/>
              </a:ext>
            </a:extLst>
          </p:cNvPr>
          <p:cNvSpPr txBox="1"/>
          <p:nvPr/>
        </p:nvSpPr>
        <p:spPr>
          <a:xfrm>
            <a:off x="442912" y="1207185"/>
            <a:ext cx="7812088"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Công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nghệ</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cho</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phép</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truyền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tải</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dữ</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liệu</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một</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cách</a:t>
            </a:r>
            <a:r>
              <a:rPr lang="en-US" sz="2400" dirty="0">
                <a:solidFill>
                  <a:schemeClr val="dk1"/>
                </a:solidFill>
                <a:latin typeface="Times New Roman"/>
                <a:cs typeface="Times New Roman"/>
              </a:rPr>
              <a:t> an </a:t>
            </a:r>
            <a:r>
              <a:rPr lang="en-US" sz="2400" dirty="0" err="1">
                <a:solidFill>
                  <a:schemeClr val="dk1"/>
                </a:solidFill>
                <a:latin typeface="Times New Roman"/>
                <a:cs typeface="Times New Roman"/>
              </a:rPr>
              <a:t>toàn</a:t>
            </a:r>
            <a:endParaRPr lang="en-US" altLang="en-US" sz="2400" dirty="0">
              <a:solidFill>
                <a:schemeClr val="dk1"/>
              </a:solidFill>
              <a:latin typeface="Times New Roman"/>
              <a:cs typeface="Times New Roman"/>
              <a:sym typeface="Arial"/>
            </a:endParaRPr>
          </a:p>
        </p:txBody>
      </p:sp>
      <p:sp>
        <p:nvSpPr>
          <p:cNvPr id="18" name="TextBox 17">
            <a:extLst>
              <a:ext uri="{FF2B5EF4-FFF2-40B4-BE49-F238E27FC236}">
                <a16:creationId xmlns:a16="http://schemas.microsoft.com/office/drawing/2014/main" id="{C6662BED-B99A-4DD6-9E0E-396469BAAF7C}"/>
              </a:ext>
            </a:extLst>
          </p:cNvPr>
          <p:cNvSpPr txBox="1"/>
          <p:nvPr/>
        </p:nvSpPr>
        <p:spPr>
          <a:xfrm>
            <a:off x="4178302" y="2122557"/>
            <a:ext cx="2082800" cy="707886"/>
          </a:xfrm>
          <a:prstGeom prst="rect">
            <a:avLst/>
          </a:prstGeom>
          <a:noFill/>
        </p:spPr>
        <p:txBody>
          <a:bodyPr wrap="square">
            <a:spAutoFit/>
          </a:bodyPr>
          <a:lstStyle/>
          <a:p>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H</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ệ</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thống</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mã</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hoá</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vô</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cùng</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phức</a:t>
            </a:r>
            <a:r>
              <a:rPr lang="en-US"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tạp</a:t>
            </a:r>
            <a:endParaRPr lang="en-US" sz="2000" dirty="0">
              <a:solidFill>
                <a:srgbClr val="FF0000"/>
              </a:solidFill>
            </a:endParaRPr>
          </a:p>
        </p:txBody>
      </p:sp>
      <p:sp>
        <p:nvSpPr>
          <p:cNvPr id="21" name="TextBox 20">
            <a:extLst>
              <a:ext uri="{FF2B5EF4-FFF2-40B4-BE49-F238E27FC236}">
                <a16:creationId xmlns:a16="http://schemas.microsoft.com/office/drawing/2014/main" id="{9304134E-B162-453C-AC36-E11228D1FB5C}"/>
              </a:ext>
            </a:extLst>
          </p:cNvPr>
          <p:cNvSpPr txBox="1"/>
          <p:nvPr/>
        </p:nvSpPr>
        <p:spPr>
          <a:xfrm>
            <a:off x="442912" y="3382245"/>
            <a:ext cx="7081838"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Không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đòi</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hỏi</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một</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trung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gian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để</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xác</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nhận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thông</a:t>
            </a:r>
            <a:r>
              <a:rPr lang="en-US" sz="2400" dirty="0">
                <a:solidFill>
                  <a:schemeClr val="dk1"/>
                </a:solidFill>
                <a:latin typeface="Times New Roman"/>
                <a:cs typeface="Times New Roman"/>
              </a:rPr>
              <a:t> tin</a:t>
            </a:r>
          </a:p>
        </p:txBody>
      </p:sp>
      <p:sp>
        <p:nvSpPr>
          <p:cNvPr id="23" name="TextBox 22">
            <a:extLst>
              <a:ext uri="{FF2B5EF4-FFF2-40B4-BE49-F238E27FC236}">
                <a16:creationId xmlns:a16="http://schemas.microsoft.com/office/drawing/2014/main" id="{42C5FF49-8A4D-4803-B90B-156E295A6CE5}"/>
              </a:ext>
            </a:extLst>
          </p:cNvPr>
          <p:cNvSpPr txBox="1"/>
          <p:nvPr/>
        </p:nvSpPr>
        <p:spPr>
          <a:xfrm>
            <a:off x="449262" y="4466845"/>
            <a:ext cx="5983288"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Dữ</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liệu</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không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thể</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bị</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thay</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đổi</a:t>
            </a:r>
            <a:r>
              <a:rPr lang="en-US" sz="2400" dirty="0">
                <a:solidFill>
                  <a:schemeClr val="dk1"/>
                </a:solidFill>
                <a:latin typeface="Times New Roman"/>
                <a:cs typeface="Times New Roman"/>
              </a:rPr>
              <a:t> </a:t>
            </a:r>
          </a:p>
        </p:txBody>
      </p:sp>
      <p:sp>
        <p:nvSpPr>
          <p:cNvPr id="19" name="AutoShape 8">
            <a:extLst>
              <a:ext uri="{FF2B5EF4-FFF2-40B4-BE49-F238E27FC236}">
                <a16:creationId xmlns:a16="http://schemas.microsoft.com/office/drawing/2014/main" id="{D821A4A4-7468-4305-AC5A-F186B7DE1E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C88AF4BC-EEF0-42A6-8F08-E1B09D9A3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085" y="3514982"/>
            <a:ext cx="3948826" cy="1905000"/>
          </a:xfrm>
          <a:prstGeom prst="rect">
            <a:avLst/>
          </a:prstGeom>
        </p:spPr>
      </p:pic>
      <p:sp>
        <p:nvSpPr>
          <p:cNvPr id="28" name="TextBox 27">
            <a:extLst>
              <a:ext uri="{FF2B5EF4-FFF2-40B4-BE49-F238E27FC236}">
                <a16:creationId xmlns:a16="http://schemas.microsoft.com/office/drawing/2014/main" id="{74A40D73-E56D-46D9-A95E-8BB108A9068A}"/>
              </a:ext>
            </a:extLst>
          </p:cNvPr>
          <p:cNvSpPr txBox="1"/>
          <p:nvPr/>
        </p:nvSpPr>
        <p:spPr>
          <a:xfrm>
            <a:off x="449262" y="5620228"/>
            <a:ext cx="11653838"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Chỉ</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được</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bổ</a:t>
            </a:r>
            <a:r>
              <a:rPr lang="en-US" sz="2400" dirty="0">
                <a:solidFill>
                  <a:schemeClr val="dk1"/>
                </a:solidFill>
                <a:latin typeface="Times New Roman"/>
                <a:cs typeface="Times New Roman"/>
              </a:rPr>
              <a:t> sung </a:t>
            </a:r>
            <a:r>
              <a:rPr lang="en-US" sz="2400" dirty="0" err="1">
                <a:solidFill>
                  <a:schemeClr val="dk1"/>
                </a:solidFill>
                <a:latin typeface="Times New Roman"/>
                <a:cs typeface="Times New Roman"/>
              </a:rPr>
              <a:t>thêm</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khi</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có</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sự</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đồng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thuận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của</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tất</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cả</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các</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nút</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trong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hệ</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thống</a:t>
            </a:r>
            <a:r>
              <a:rPr lang="en-US" sz="2400" dirty="0">
                <a:solidFill>
                  <a:schemeClr val="dk1"/>
                </a:solidFill>
                <a:latin typeface="Times New Roman"/>
                <a:cs typeface="Times New Roman"/>
              </a:rPr>
              <a:t>.</a:t>
            </a:r>
          </a:p>
        </p:txBody>
      </p:sp>
      <p:pic>
        <p:nvPicPr>
          <p:cNvPr id="17" name="Picture 4">
            <a:extLst>
              <a:ext uri="{FF2B5EF4-FFF2-40B4-BE49-F238E27FC236}">
                <a16:creationId xmlns:a16="http://schemas.microsoft.com/office/drawing/2014/main" id="{9AE41CA9-FF6A-4983-9138-21C861769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1" y="15964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66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4102"/>
                                        </p:tgtEl>
                                        <p:attrNameLst>
                                          <p:attrName>style.visibility</p:attrName>
                                        </p:attrNameLst>
                                      </p:cBhvr>
                                      <p:to>
                                        <p:strVal val="visible"/>
                                      </p:to>
                                    </p:set>
                                    <p:animEffect transition="in" filter="wipe(left)">
                                      <p:cBhvr>
                                        <p:cTn id="10" dur="500"/>
                                        <p:tgtEl>
                                          <p:spTgt spid="410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1" grpId="0"/>
      <p:bldP spid="2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44266-FC17-402E-A88D-A8DD70A3F468}"/>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E862FAB5-9320-4936-8713-6E7B85B8664E}"/>
              </a:ext>
            </a:extLst>
          </p:cNvPr>
          <p:cNvSpPr>
            <a:spLocks noGrp="1"/>
          </p:cNvSpPr>
          <p:nvPr>
            <p:ph type="ftr" sz="quarter" idx="11"/>
          </p:nvPr>
        </p:nvSpPr>
        <p:spPr/>
        <p:txBody>
          <a:bodyPr/>
          <a:lstStyle/>
          <a:p>
            <a:r>
              <a:rPr lang="en-US"/>
              <a:t>Các công nghệ nền</a:t>
            </a:r>
            <a:endParaRPr lang="en-US" dirty="0"/>
          </a:p>
        </p:txBody>
      </p:sp>
      <p:sp>
        <p:nvSpPr>
          <p:cNvPr id="4" name="Slide Number Placeholder 3">
            <a:extLst>
              <a:ext uri="{FF2B5EF4-FFF2-40B4-BE49-F238E27FC236}">
                <a16:creationId xmlns:a16="http://schemas.microsoft.com/office/drawing/2014/main" id="{FD10C12B-9AF7-4A97-A669-F626A989AEB7}"/>
              </a:ext>
            </a:extLst>
          </p:cNvPr>
          <p:cNvSpPr>
            <a:spLocks noGrp="1"/>
          </p:cNvSpPr>
          <p:nvPr>
            <p:ph type="sldNum" sz="quarter" idx="12"/>
          </p:nvPr>
        </p:nvSpPr>
        <p:spPr/>
        <p:txBody>
          <a:bodyPr/>
          <a:lstStyle/>
          <a:p>
            <a:fld id="{C37BE87B-F91D-4735-B47A-4CD9FF8902E3}" type="slidenum">
              <a:rPr lang="en-US" smtClean="0"/>
              <a:pPr/>
              <a:t>5</a:t>
            </a:fld>
            <a:endParaRPr lang="en-US"/>
          </a:p>
        </p:txBody>
      </p:sp>
      <p:sp>
        <p:nvSpPr>
          <p:cNvPr id="7" name="Google Shape;172;p3">
            <a:extLst>
              <a:ext uri="{FF2B5EF4-FFF2-40B4-BE49-F238E27FC236}">
                <a16:creationId xmlns:a16="http://schemas.microsoft.com/office/drawing/2014/main" id="{EEFB674F-4DDD-47AA-BF13-67AC21B05AE1}"/>
              </a:ext>
            </a:extLst>
          </p:cNvPr>
          <p:cNvSpPr txBox="1"/>
          <p:nvPr/>
        </p:nvSpPr>
        <p:spPr>
          <a:xfrm>
            <a:off x="210878" y="338250"/>
            <a:ext cx="10476172" cy="646290"/>
          </a:xfrm>
          <a:prstGeom prst="rect">
            <a:avLst/>
          </a:prstGeom>
          <a:noFill/>
          <a:ln>
            <a:noFill/>
          </a:ln>
        </p:spPr>
        <p:txBody>
          <a:bodyPr spcFirstLastPara="1" wrap="square" lIns="91425" tIns="45700" rIns="91425" bIns="45700" anchor="t" anchorCtr="0">
            <a:spAutoFit/>
          </a:bodyPr>
          <a:lstStyle/>
          <a:p>
            <a:r>
              <a:rPr lang="en-US" sz="3600" dirty="0">
                <a:solidFill>
                  <a:schemeClr val="dk1"/>
                </a:solidFill>
                <a:latin typeface="Times New Roman"/>
                <a:cs typeface="Times New Roman"/>
                <a:sym typeface="Times New Roman"/>
              </a:rPr>
              <a:t>3. </a:t>
            </a:r>
            <a:r>
              <a:rPr lang="en-US" sz="3600" dirty="0" err="1">
                <a:solidFill>
                  <a:schemeClr val="dk1"/>
                </a:solidFill>
                <a:latin typeface="Times New Roman"/>
                <a:cs typeface="Times New Roman"/>
                <a:sym typeface="Times New Roman"/>
              </a:rPr>
              <a:t>Ứng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dụng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của</a:t>
            </a:r>
            <a:r>
              <a:rPr lang="en-US" sz="3600" dirty="0">
                <a:solidFill>
                  <a:schemeClr val="dk1"/>
                </a:solidFill>
                <a:latin typeface="Times New Roman"/>
                <a:cs typeface="Times New Roman"/>
                <a:sym typeface="Times New Roman"/>
              </a:rPr>
              <a:t> Blockchain </a:t>
            </a:r>
            <a:r>
              <a:rPr lang="en-US" sz="3600" dirty="0" err="1">
                <a:solidFill>
                  <a:schemeClr val="dk1"/>
                </a:solidFill>
                <a:latin typeface="Times New Roman"/>
                <a:cs typeface="Times New Roman"/>
                <a:sym typeface="Times New Roman"/>
              </a:rPr>
              <a:t>trong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lĩnh</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vực</a:t>
            </a:r>
            <a:r>
              <a:rPr lang="en-US" sz="3600" dirty="0">
                <a:solidFill>
                  <a:schemeClr val="dk1"/>
                </a:solidFill>
                <a:latin typeface="Times New Roman"/>
                <a:cs typeface="Times New Roman"/>
                <a:sym typeface="Times New Roman"/>
              </a:rPr>
              <a:t> y </a:t>
            </a:r>
            <a:r>
              <a:rPr lang="en-US" sz="3600" dirty="0" err="1">
                <a:solidFill>
                  <a:schemeClr val="dk1"/>
                </a:solidFill>
                <a:latin typeface="Times New Roman"/>
                <a:cs typeface="Times New Roman"/>
                <a:sym typeface="Times New Roman"/>
              </a:rPr>
              <a:t>tế</a:t>
            </a:r>
            <a:endParaRPr lang="en-US" sz="3600" dirty="0">
              <a:solidFill>
                <a:schemeClr val="dk1"/>
              </a:solidFill>
              <a:latin typeface="Times New Roman"/>
              <a:cs typeface="Times New Roman"/>
            </a:endParaRPr>
          </a:p>
        </p:txBody>
      </p:sp>
      <p:sp>
        <p:nvSpPr>
          <p:cNvPr id="9" name="TextBox 8">
            <a:extLst>
              <a:ext uri="{FF2B5EF4-FFF2-40B4-BE49-F238E27FC236}">
                <a16:creationId xmlns:a16="http://schemas.microsoft.com/office/drawing/2014/main" id="{9E9F47A5-3212-4300-9EE5-A837FA4F1FFE}"/>
              </a:ext>
            </a:extLst>
          </p:cNvPr>
          <p:cNvSpPr txBox="1"/>
          <p:nvPr/>
        </p:nvSpPr>
        <p:spPr>
          <a:xfrm>
            <a:off x="838200" y="1081329"/>
            <a:ext cx="2743200" cy="646331"/>
          </a:xfrm>
          <a:prstGeom prst="rect">
            <a:avLst/>
          </a:prstGeom>
          <a:noFill/>
        </p:spPr>
        <p:txBody>
          <a:bodyPr wrap="square">
            <a:spAutoFit/>
          </a:bodyPr>
          <a:lstStyle/>
          <a:p>
            <a:pPr algn="l" fontAlgn="base"/>
            <a:r>
              <a:rPr lang="en-US" sz="3600" dirty="0" err="1">
                <a:solidFill>
                  <a:srgbClr val="FF0000"/>
                </a:solidFill>
                <a:latin typeface="Times New Roman"/>
                <a:cs typeface="Times New Roman"/>
              </a:rPr>
              <a:t>Vấn</a:t>
            </a:r>
            <a:r>
              <a:rPr lang="en-US" sz="3600" dirty="0">
                <a:solidFill>
                  <a:srgbClr val="FF0000"/>
                </a:solidFill>
                <a:latin typeface="Times New Roman"/>
                <a:cs typeface="Times New Roman"/>
              </a:rPr>
              <a:t> </a:t>
            </a:r>
            <a:r>
              <a:rPr lang="en-US" sz="3600" dirty="0" err="1">
                <a:solidFill>
                  <a:srgbClr val="FF0000"/>
                </a:solidFill>
                <a:latin typeface="Times New Roman"/>
                <a:cs typeface="Times New Roman"/>
              </a:rPr>
              <a:t>đề</a:t>
            </a:r>
            <a:r>
              <a:rPr lang="en-US" sz="3600" dirty="0">
                <a:solidFill>
                  <a:srgbClr val="FF0000"/>
                </a:solidFill>
                <a:latin typeface="Times New Roman"/>
                <a:cs typeface="Times New Roman"/>
              </a:rPr>
              <a:t> </a:t>
            </a:r>
            <a:r>
              <a:rPr lang="en-US" sz="3600" dirty="0" err="1">
                <a:solidFill>
                  <a:srgbClr val="FF0000"/>
                </a:solidFill>
                <a:latin typeface="Times New Roman"/>
                <a:cs typeface="Times New Roman"/>
              </a:rPr>
              <a:t>đặt</a:t>
            </a:r>
            <a:r>
              <a:rPr lang="en-US" sz="3600" dirty="0">
                <a:solidFill>
                  <a:srgbClr val="FF0000"/>
                </a:solidFill>
                <a:latin typeface="Times New Roman"/>
                <a:cs typeface="Times New Roman"/>
              </a:rPr>
              <a:t> ra</a:t>
            </a:r>
          </a:p>
        </p:txBody>
      </p:sp>
      <p:sp>
        <p:nvSpPr>
          <p:cNvPr id="11" name="TextBox 10">
            <a:extLst>
              <a:ext uri="{FF2B5EF4-FFF2-40B4-BE49-F238E27FC236}">
                <a16:creationId xmlns:a16="http://schemas.microsoft.com/office/drawing/2014/main" id="{D0D3A445-B46C-4F51-A841-63A768B529C3}"/>
              </a:ext>
            </a:extLst>
          </p:cNvPr>
          <p:cNvSpPr txBox="1"/>
          <p:nvPr/>
        </p:nvSpPr>
        <p:spPr>
          <a:xfrm>
            <a:off x="838200" y="1781086"/>
            <a:ext cx="10515600" cy="1200329"/>
          </a:xfrm>
          <a:prstGeom prst="rect">
            <a:avLst/>
          </a:prstGeom>
          <a:noFill/>
        </p:spPr>
        <p:txBody>
          <a:bodyPr wrap="square">
            <a:spAutoFit/>
          </a:bodyPr>
          <a:lstStyle/>
          <a:p>
            <a:pPr eaLnBrk="0" fontAlgn="base" hangingPunct="0">
              <a:buClr>
                <a:schemeClr val="dk1"/>
              </a:buClr>
              <a:buSzPts val="2400"/>
            </a:pPr>
            <a:r>
              <a:rPr lang="vi-VN" sz="2400" dirty="0">
                <a:solidFill>
                  <a:schemeClr val="dk1"/>
                </a:solidFill>
                <a:latin typeface="Times New Roman"/>
                <a:cs typeface="Times New Roman"/>
              </a:rPr>
              <a:t>Y tế là một lĩnh vực khá nhạy cảm với các số liệu, khi mà số liệu luôn có khoảng dao động được kiểm soát một cách chặt chẽ. Tuy nhiên, với cách xử lý tài liệu của thế giới hiện tại, liệu đây có phải là cách tối ưu?</a:t>
            </a:r>
            <a:endParaRPr lang="en-US" sz="2400" dirty="0">
              <a:solidFill>
                <a:schemeClr val="dk1"/>
              </a:solidFill>
              <a:latin typeface="Times New Roman"/>
              <a:cs typeface="Times New Roman"/>
            </a:endParaRPr>
          </a:p>
        </p:txBody>
      </p:sp>
      <p:sp>
        <p:nvSpPr>
          <p:cNvPr id="13" name="TextBox 12">
            <a:extLst>
              <a:ext uri="{FF2B5EF4-FFF2-40B4-BE49-F238E27FC236}">
                <a16:creationId xmlns:a16="http://schemas.microsoft.com/office/drawing/2014/main" id="{31068AA0-7C25-4FEC-A572-82219A94622C}"/>
              </a:ext>
            </a:extLst>
          </p:cNvPr>
          <p:cNvSpPr txBox="1"/>
          <p:nvPr/>
        </p:nvSpPr>
        <p:spPr>
          <a:xfrm>
            <a:off x="1117600" y="3078204"/>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Dữ</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liệu</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ghi</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nhận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không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hoàn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chỉnh</a:t>
            </a:r>
            <a:endParaRPr lang="en-US" sz="2400" dirty="0">
              <a:solidFill>
                <a:schemeClr val="dk1"/>
              </a:solidFill>
              <a:latin typeface="Times New Roman"/>
              <a:cs typeface="Times New Roman"/>
            </a:endParaRPr>
          </a:p>
        </p:txBody>
      </p:sp>
      <p:sp>
        <p:nvSpPr>
          <p:cNvPr id="15" name="TextBox 14">
            <a:extLst>
              <a:ext uri="{FF2B5EF4-FFF2-40B4-BE49-F238E27FC236}">
                <a16:creationId xmlns:a16="http://schemas.microsoft.com/office/drawing/2014/main" id="{731BA94B-8197-4E38-A806-B581A3519B7E}"/>
              </a:ext>
            </a:extLst>
          </p:cNvPr>
          <p:cNvSpPr txBox="1"/>
          <p:nvPr/>
        </p:nvSpPr>
        <p:spPr>
          <a:xfrm>
            <a:off x="1117600" y="3890317"/>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vi-VN" sz="2400" dirty="0">
                <a:solidFill>
                  <a:schemeClr val="dk1"/>
                </a:solidFill>
                <a:latin typeface="Times New Roman"/>
                <a:cs typeface="Times New Roman"/>
              </a:rPr>
              <a:t>Nguy hiểm cho bệnh nhân</a:t>
            </a:r>
            <a:endParaRPr lang="en-US" sz="2400" dirty="0">
              <a:solidFill>
                <a:schemeClr val="dk1"/>
              </a:solidFill>
              <a:latin typeface="Times New Roman"/>
              <a:cs typeface="Times New Roman"/>
            </a:endParaRPr>
          </a:p>
        </p:txBody>
      </p:sp>
      <p:sp>
        <p:nvSpPr>
          <p:cNvPr id="19" name="TextBox 18">
            <a:extLst>
              <a:ext uri="{FF2B5EF4-FFF2-40B4-BE49-F238E27FC236}">
                <a16:creationId xmlns:a16="http://schemas.microsoft.com/office/drawing/2014/main" id="{C4C113A0-4335-42D4-A02A-C2B3E513AD4D}"/>
              </a:ext>
            </a:extLst>
          </p:cNvPr>
          <p:cNvSpPr txBox="1"/>
          <p:nvPr/>
        </p:nvSpPr>
        <p:spPr>
          <a:xfrm>
            <a:off x="1117600" y="4849851"/>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Mức</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độ</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tập</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trung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cao</a:t>
            </a:r>
            <a:endParaRPr lang="en-US" sz="2400" dirty="0">
              <a:solidFill>
                <a:schemeClr val="dk1"/>
              </a:solidFill>
              <a:latin typeface="Times New Roman"/>
              <a:cs typeface="Times New Roman"/>
            </a:endParaRPr>
          </a:p>
        </p:txBody>
      </p:sp>
      <p:sp>
        <p:nvSpPr>
          <p:cNvPr id="21" name="TextBox 20">
            <a:extLst>
              <a:ext uri="{FF2B5EF4-FFF2-40B4-BE49-F238E27FC236}">
                <a16:creationId xmlns:a16="http://schemas.microsoft.com/office/drawing/2014/main" id="{0C958381-711D-4603-AC1E-983991DBA6AE}"/>
              </a:ext>
            </a:extLst>
          </p:cNvPr>
          <p:cNvSpPr txBox="1"/>
          <p:nvPr/>
        </p:nvSpPr>
        <p:spPr>
          <a:xfrm>
            <a:off x="1117600" y="5688536"/>
            <a:ext cx="10458450" cy="400110"/>
          </a:xfrm>
          <a:prstGeom prst="rect">
            <a:avLst/>
          </a:prstGeom>
          <a:noFill/>
        </p:spPr>
        <p:txBody>
          <a:bodyPr wrap="square">
            <a:spAutoFit/>
          </a:bodyPr>
          <a:lstStyle/>
          <a:p>
            <a:r>
              <a:rPr lang="en-US" sz="2000" b="0" i="0" dirty="0">
                <a:solidFill>
                  <a:srgbClr val="FF0000"/>
                </a:solidFill>
                <a:effectLst/>
                <a:latin typeface="IBM Plex Sans"/>
              </a:rPr>
              <a:t>T</a:t>
            </a:r>
            <a:r>
              <a:rPr lang="vi-VN" sz="2000" b="0" i="0" dirty="0">
                <a:solidFill>
                  <a:srgbClr val="FF0000"/>
                </a:solidFill>
                <a:effectLst/>
                <a:latin typeface="IBM Plex Sans"/>
              </a:rPr>
              <a:t>rong năm 2018, 2,8 tỷ hồ sơ dữ liệu người tiêu dùng đã bị lộ, gây ra tổng chi phí ước tính là $654B.</a:t>
            </a:r>
            <a:endParaRPr lang="en-US" sz="2000" dirty="0">
              <a:solidFill>
                <a:srgbClr val="FF0000"/>
              </a:solidFill>
            </a:endParaRPr>
          </a:p>
        </p:txBody>
      </p:sp>
      <p:pic>
        <p:nvPicPr>
          <p:cNvPr id="5122" name="Picture 2">
            <a:extLst>
              <a:ext uri="{FF2B5EF4-FFF2-40B4-BE49-F238E27FC236}">
                <a16:creationId xmlns:a16="http://schemas.microsoft.com/office/drawing/2014/main" id="{EC4844E0-84B9-4490-A508-852B3DC7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9190" y="2586155"/>
            <a:ext cx="2045028" cy="15384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4D434D2-F7F9-42C7-AFD7-7711388B7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044" y="3876586"/>
            <a:ext cx="1944356" cy="194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wipe(left)">
                                      <p:cBhvr>
                                        <p:cTn id="18" dur="5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nodeType="with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wipe(left)">
                                      <p:cBhvr>
                                        <p:cTn id="31" dur="500"/>
                                        <p:tgtEl>
                                          <p:spTgt spid="51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3E36C-17A0-4959-BD6F-C54E22CEFFEB}"/>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29CCADEC-FDB2-4341-8BFD-DBA55BE27E9D}"/>
              </a:ext>
            </a:extLst>
          </p:cNvPr>
          <p:cNvSpPr>
            <a:spLocks noGrp="1"/>
          </p:cNvSpPr>
          <p:nvPr>
            <p:ph type="ftr" sz="quarter" idx="11"/>
          </p:nvPr>
        </p:nvSpPr>
        <p:spPr/>
        <p:txBody>
          <a:bodyPr/>
          <a:lstStyle/>
          <a:p>
            <a:r>
              <a:rPr lang="en-US"/>
              <a:t>Các công nghệ nền</a:t>
            </a:r>
            <a:endParaRPr lang="en-US" dirty="0"/>
          </a:p>
        </p:txBody>
      </p:sp>
      <p:sp>
        <p:nvSpPr>
          <p:cNvPr id="4" name="Slide Number Placeholder 3">
            <a:extLst>
              <a:ext uri="{FF2B5EF4-FFF2-40B4-BE49-F238E27FC236}">
                <a16:creationId xmlns:a16="http://schemas.microsoft.com/office/drawing/2014/main" id="{853693F0-497B-44C8-94ED-928F3053465A}"/>
              </a:ext>
            </a:extLst>
          </p:cNvPr>
          <p:cNvSpPr>
            <a:spLocks noGrp="1"/>
          </p:cNvSpPr>
          <p:nvPr>
            <p:ph type="sldNum" sz="quarter" idx="12"/>
          </p:nvPr>
        </p:nvSpPr>
        <p:spPr/>
        <p:txBody>
          <a:bodyPr/>
          <a:lstStyle/>
          <a:p>
            <a:fld id="{C37BE87B-F91D-4735-B47A-4CD9FF8902E3}" type="slidenum">
              <a:rPr lang="en-US" smtClean="0"/>
              <a:pPr/>
              <a:t>6</a:t>
            </a:fld>
            <a:endParaRPr lang="en-US"/>
          </a:p>
        </p:txBody>
      </p:sp>
      <p:sp>
        <p:nvSpPr>
          <p:cNvPr id="5" name="Google Shape;172;p3">
            <a:extLst>
              <a:ext uri="{FF2B5EF4-FFF2-40B4-BE49-F238E27FC236}">
                <a16:creationId xmlns:a16="http://schemas.microsoft.com/office/drawing/2014/main" id="{D96925EC-85CE-42C5-8B49-F9C0B20E5CDF}"/>
              </a:ext>
            </a:extLst>
          </p:cNvPr>
          <p:cNvSpPr txBox="1"/>
          <p:nvPr/>
        </p:nvSpPr>
        <p:spPr>
          <a:xfrm>
            <a:off x="210878" y="338250"/>
            <a:ext cx="10476172" cy="646290"/>
          </a:xfrm>
          <a:prstGeom prst="rect">
            <a:avLst/>
          </a:prstGeom>
          <a:noFill/>
          <a:ln>
            <a:noFill/>
          </a:ln>
        </p:spPr>
        <p:txBody>
          <a:bodyPr spcFirstLastPara="1" wrap="square" lIns="91425" tIns="45700" rIns="91425" bIns="45700" anchor="t" anchorCtr="0">
            <a:spAutoFit/>
          </a:bodyPr>
          <a:lstStyle/>
          <a:p>
            <a:r>
              <a:rPr lang="en-US" sz="3600" dirty="0">
                <a:solidFill>
                  <a:schemeClr val="dk1"/>
                </a:solidFill>
                <a:latin typeface="Times New Roman"/>
                <a:cs typeface="Times New Roman"/>
                <a:sym typeface="Times New Roman"/>
              </a:rPr>
              <a:t>3. </a:t>
            </a:r>
            <a:r>
              <a:rPr lang="en-US" sz="3600" dirty="0" err="1">
                <a:solidFill>
                  <a:schemeClr val="dk1"/>
                </a:solidFill>
                <a:latin typeface="Times New Roman"/>
                <a:cs typeface="Times New Roman"/>
                <a:sym typeface="Times New Roman"/>
              </a:rPr>
              <a:t>Ứng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dụng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của</a:t>
            </a:r>
            <a:r>
              <a:rPr lang="en-US" sz="3600" dirty="0">
                <a:solidFill>
                  <a:schemeClr val="dk1"/>
                </a:solidFill>
                <a:latin typeface="Times New Roman"/>
                <a:cs typeface="Times New Roman"/>
                <a:sym typeface="Times New Roman"/>
              </a:rPr>
              <a:t> Blockchain </a:t>
            </a:r>
            <a:r>
              <a:rPr lang="en-US" sz="3600" dirty="0" err="1">
                <a:solidFill>
                  <a:schemeClr val="dk1"/>
                </a:solidFill>
                <a:latin typeface="Times New Roman"/>
                <a:cs typeface="Times New Roman"/>
                <a:sym typeface="Times New Roman"/>
              </a:rPr>
              <a:t>trong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lĩnh</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vực</a:t>
            </a:r>
            <a:r>
              <a:rPr lang="en-US" sz="3600" dirty="0">
                <a:solidFill>
                  <a:schemeClr val="dk1"/>
                </a:solidFill>
                <a:latin typeface="Times New Roman"/>
                <a:cs typeface="Times New Roman"/>
                <a:sym typeface="Times New Roman"/>
              </a:rPr>
              <a:t> y </a:t>
            </a:r>
            <a:r>
              <a:rPr lang="en-US" sz="3600" dirty="0" err="1">
                <a:solidFill>
                  <a:schemeClr val="dk1"/>
                </a:solidFill>
                <a:latin typeface="Times New Roman"/>
                <a:cs typeface="Times New Roman"/>
                <a:sym typeface="Times New Roman"/>
              </a:rPr>
              <a:t>tế</a:t>
            </a:r>
            <a:endParaRPr lang="en-US" sz="3600" dirty="0">
              <a:solidFill>
                <a:schemeClr val="dk1"/>
              </a:solidFill>
              <a:latin typeface="Times New Roman"/>
              <a:cs typeface="Times New Roman"/>
            </a:endParaRPr>
          </a:p>
        </p:txBody>
      </p:sp>
      <p:sp>
        <p:nvSpPr>
          <p:cNvPr id="6" name="TextBox 5">
            <a:extLst>
              <a:ext uri="{FF2B5EF4-FFF2-40B4-BE49-F238E27FC236}">
                <a16:creationId xmlns:a16="http://schemas.microsoft.com/office/drawing/2014/main" id="{3ADA015F-D855-47DA-B04D-A47299131C63}"/>
              </a:ext>
            </a:extLst>
          </p:cNvPr>
          <p:cNvSpPr txBox="1"/>
          <p:nvPr/>
        </p:nvSpPr>
        <p:spPr>
          <a:xfrm>
            <a:off x="838200" y="1081329"/>
            <a:ext cx="5105400" cy="646331"/>
          </a:xfrm>
          <a:prstGeom prst="rect">
            <a:avLst/>
          </a:prstGeom>
          <a:noFill/>
        </p:spPr>
        <p:txBody>
          <a:bodyPr wrap="square">
            <a:spAutoFit/>
          </a:bodyPr>
          <a:lstStyle/>
          <a:p>
            <a:pPr algn="l" fontAlgn="base"/>
            <a:r>
              <a:rPr lang="en-US" sz="3600" dirty="0" err="1">
                <a:solidFill>
                  <a:srgbClr val="FF0000"/>
                </a:solidFill>
                <a:latin typeface="Times New Roman"/>
                <a:cs typeface="Times New Roman"/>
              </a:rPr>
              <a:t>Giải</a:t>
            </a:r>
            <a:r>
              <a:rPr lang="en-US" sz="3600" dirty="0">
                <a:solidFill>
                  <a:srgbClr val="FF0000"/>
                </a:solidFill>
                <a:latin typeface="Times New Roman"/>
                <a:cs typeface="Times New Roman"/>
              </a:rPr>
              <a:t> </a:t>
            </a:r>
            <a:r>
              <a:rPr lang="en-US" sz="3600" dirty="0" err="1">
                <a:solidFill>
                  <a:srgbClr val="FF0000"/>
                </a:solidFill>
                <a:latin typeface="Times New Roman"/>
                <a:cs typeface="Times New Roman"/>
              </a:rPr>
              <a:t>pháp</a:t>
            </a:r>
            <a:r>
              <a:rPr lang="en-US" sz="3600" dirty="0">
                <a:solidFill>
                  <a:srgbClr val="FF0000"/>
                </a:solidFill>
                <a:latin typeface="Times New Roman"/>
                <a:cs typeface="Times New Roman"/>
              </a:rPr>
              <a:t> </a:t>
            </a:r>
            <a:r>
              <a:rPr lang="en-US" sz="3600" dirty="0" err="1">
                <a:solidFill>
                  <a:srgbClr val="FF0000"/>
                </a:solidFill>
                <a:latin typeface="Times New Roman"/>
                <a:cs typeface="Times New Roman"/>
              </a:rPr>
              <a:t>của</a:t>
            </a:r>
            <a:r>
              <a:rPr lang="en-US" sz="3600" dirty="0">
                <a:solidFill>
                  <a:srgbClr val="FF0000"/>
                </a:solidFill>
                <a:latin typeface="Times New Roman"/>
                <a:cs typeface="Times New Roman"/>
              </a:rPr>
              <a:t> Blockchain</a:t>
            </a:r>
          </a:p>
        </p:txBody>
      </p:sp>
      <p:sp>
        <p:nvSpPr>
          <p:cNvPr id="7" name="TextBox 6">
            <a:extLst>
              <a:ext uri="{FF2B5EF4-FFF2-40B4-BE49-F238E27FC236}">
                <a16:creationId xmlns:a16="http://schemas.microsoft.com/office/drawing/2014/main" id="{7D9F4818-AF48-4C5F-B8FB-4CD5DFA4383B}"/>
              </a:ext>
            </a:extLst>
          </p:cNvPr>
          <p:cNvSpPr txBox="1"/>
          <p:nvPr/>
        </p:nvSpPr>
        <p:spPr>
          <a:xfrm>
            <a:off x="838200" y="1781086"/>
            <a:ext cx="7504954" cy="461665"/>
          </a:xfrm>
          <a:prstGeom prst="rect">
            <a:avLst/>
          </a:prstGeom>
          <a:noFill/>
        </p:spPr>
        <p:txBody>
          <a:bodyPr wrap="square">
            <a:spAutoFit/>
          </a:bodyPr>
          <a:lstStyle/>
          <a:p>
            <a:pPr eaLnBrk="0" fontAlgn="base" hangingPunct="0">
              <a:buClr>
                <a:schemeClr val="dk1"/>
              </a:buClr>
              <a:buSzPts val="2400"/>
            </a:pPr>
            <a:r>
              <a:rPr lang="en-US" sz="2400" b="0" i="0" dirty="0">
                <a:solidFill>
                  <a:srgbClr val="333132"/>
                </a:solidFill>
                <a:effectLst/>
                <a:latin typeface="IBM Plex Sans"/>
              </a:rPr>
              <a:t> </a:t>
            </a:r>
            <a:r>
              <a:rPr lang="en-US" sz="2400" b="0" i="0" dirty="0" err="1">
                <a:solidFill>
                  <a:srgbClr val="333132"/>
                </a:solidFill>
                <a:effectLst/>
                <a:latin typeface="IBM Plex Sans"/>
              </a:rPr>
              <a:t>Áp</a:t>
            </a:r>
            <a:r>
              <a:rPr lang="en-US" sz="2400" b="0" i="0" dirty="0">
                <a:solidFill>
                  <a:srgbClr val="333132"/>
                </a:solidFill>
                <a:effectLst/>
                <a:latin typeface="IBM Plex Sans"/>
              </a:rPr>
              <a:t> </a:t>
            </a:r>
            <a:r>
              <a:rPr lang="en-US" sz="2400" b="0" i="0" dirty="0" err="1">
                <a:solidFill>
                  <a:srgbClr val="333132"/>
                </a:solidFill>
                <a:effectLst/>
                <a:latin typeface="IBM Plex Sans"/>
              </a:rPr>
              <a:t>dụng</a:t>
            </a:r>
            <a:r>
              <a:rPr lang="en-US" sz="2400" b="0" i="0" dirty="0">
                <a:solidFill>
                  <a:srgbClr val="333132"/>
                </a:solidFill>
                <a:effectLst/>
                <a:latin typeface="IBM Plex Sans"/>
              </a:rPr>
              <a:t> </a:t>
            </a:r>
            <a:r>
              <a:rPr lang="en-US" sz="2400" b="0" i="0" dirty="0" err="1">
                <a:solidFill>
                  <a:srgbClr val="333132"/>
                </a:solidFill>
                <a:effectLst/>
                <a:latin typeface="IBM Plex Sans"/>
              </a:rPr>
              <a:t>hệ</a:t>
            </a:r>
            <a:r>
              <a:rPr lang="en-US" sz="2400" b="0" i="0" dirty="0">
                <a:solidFill>
                  <a:srgbClr val="333132"/>
                </a:solidFill>
                <a:effectLst/>
                <a:latin typeface="IBM Plex Sans"/>
              </a:rPr>
              <a:t> </a:t>
            </a:r>
            <a:r>
              <a:rPr lang="en-US" sz="2400" b="0" i="0" dirty="0" err="1">
                <a:solidFill>
                  <a:srgbClr val="333132"/>
                </a:solidFill>
                <a:effectLst/>
                <a:latin typeface="IBM Plex Sans"/>
              </a:rPr>
              <a:t>thống</a:t>
            </a:r>
            <a:r>
              <a:rPr lang="en-US" sz="2400" b="0" i="0" dirty="0">
                <a:solidFill>
                  <a:srgbClr val="333132"/>
                </a:solidFill>
                <a:effectLst/>
                <a:latin typeface="IBM Plex Sans"/>
              </a:rPr>
              <a:t> phi </a:t>
            </a:r>
            <a:r>
              <a:rPr lang="en-US" sz="2400" b="0" i="0" dirty="0" err="1">
                <a:solidFill>
                  <a:srgbClr val="333132"/>
                </a:solidFill>
                <a:effectLst/>
                <a:latin typeface="IBM Plex Sans"/>
              </a:rPr>
              <a:t>tập</a:t>
            </a:r>
            <a:r>
              <a:rPr lang="en-US" sz="2400" b="0" i="0" dirty="0">
                <a:solidFill>
                  <a:srgbClr val="333132"/>
                </a:solidFill>
                <a:effectLst/>
                <a:latin typeface="IBM Plex Sans"/>
              </a:rPr>
              <a:t> </a:t>
            </a:r>
            <a:r>
              <a:rPr lang="en-US" sz="2400" b="0" i="0" dirty="0" err="1">
                <a:solidFill>
                  <a:srgbClr val="333132"/>
                </a:solidFill>
                <a:effectLst/>
                <a:latin typeface="IBM Plex Sans"/>
              </a:rPr>
              <a:t>trung</a:t>
            </a:r>
            <a:endParaRPr lang="en-US" sz="2400" dirty="0">
              <a:solidFill>
                <a:schemeClr val="dk1"/>
              </a:solidFill>
              <a:latin typeface="Times New Roman"/>
              <a:cs typeface="Times New Roman"/>
            </a:endParaRPr>
          </a:p>
        </p:txBody>
      </p:sp>
      <p:sp>
        <p:nvSpPr>
          <p:cNvPr id="8" name="TextBox 7">
            <a:extLst>
              <a:ext uri="{FF2B5EF4-FFF2-40B4-BE49-F238E27FC236}">
                <a16:creationId xmlns:a16="http://schemas.microsoft.com/office/drawing/2014/main" id="{26DCDB3F-6002-46C9-9B0B-9CD6E1B1197E}"/>
              </a:ext>
            </a:extLst>
          </p:cNvPr>
          <p:cNvSpPr txBox="1"/>
          <p:nvPr/>
        </p:nvSpPr>
        <p:spPr>
          <a:xfrm>
            <a:off x="838200" y="2577632"/>
            <a:ext cx="487045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en-US" sz="2400" dirty="0" err="1">
                <a:solidFill>
                  <a:schemeClr val="dk1"/>
                </a:solidFill>
                <a:latin typeface="Times New Roman"/>
                <a:cs typeface="Times New Roman"/>
              </a:rPr>
              <a:t>Khả</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năng</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truy</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cập</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toàn</a:t>
            </a:r>
            <a:r>
              <a:rPr lang="en-US" sz="2400" dirty="0">
                <a:solidFill>
                  <a:schemeClr val="dk1"/>
                </a:solidFill>
                <a:latin typeface="Times New Roman"/>
                <a:cs typeface="Times New Roman"/>
              </a:rPr>
              <a:t> </a:t>
            </a:r>
            <a:r>
              <a:rPr lang="en-US" sz="2400" dirty="0" err="1">
                <a:solidFill>
                  <a:schemeClr val="dk1"/>
                </a:solidFill>
                <a:latin typeface="Times New Roman"/>
                <a:cs typeface="Times New Roman"/>
              </a:rPr>
              <a:t>cầu</a:t>
            </a:r>
            <a:endParaRPr lang="en-US" sz="2400" dirty="0">
              <a:solidFill>
                <a:schemeClr val="dk1"/>
              </a:solidFill>
              <a:latin typeface="Times New Roman"/>
              <a:cs typeface="Times New Roman"/>
            </a:endParaRPr>
          </a:p>
        </p:txBody>
      </p:sp>
      <p:sp>
        <p:nvSpPr>
          <p:cNvPr id="18" name="TextBox 17">
            <a:extLst>
              <a:ext uri="{FF2B5EF4-FFF2-40B4-BE49-F238E27FC236}">
                <a16:creationId xmlns:a16="http://schemas.microsoft.com/office/drawing/2014/main" id="{A713885C-6C0C-4126-8726-2AAE085FF00E}"/>
              </a:ext>
            </a:extLst>
          </p:cNvPr>
          <p:cNvSpPr txBox="1"/>
          <p:nvPr/>
        </p:nvSpPr>
        <p:spPr>
          <a:xfrm>
            <a:off x="1233022" y="3262465"/>
            <a:ext cx="6094878"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err="1"/>
              <a:t>Truy</a:t>
            </a:r>
            <a:r>
              <a:rPr lang="en-US" sz="2000" dirty="0"/>
              <a:t> </a:t>
            </a:r>
            <a:r>
              <a:rPr lang="en-US" sz="2000" dirty="0" err="1"/>
              <a:t>xuất</a:t>
            </a:r>
            <a:r>
              <a:rPr lang="en-US" sz="2000" dirty="0"/>
              <a:t> </a:t>
            </a:r>
            <a:r>
              <a:rPr lang="vi-VN" sz="2000" dirty="0"/>
              <a:t>thông tin y tế</a:t>
            </a:r>
            <a:r>
              <a:rPr lang="en-US" sz="2000" dirty="0"/>
              <a:t> </a:t>
            </a:r>
            <a:r>
              <a:rPr lang="en-US" sz="2000" dirty="0" err="1"/>
              <a:t>tại</a:t>
            </a:r>
            <a:r>
              <a:rPr lang="en-US" sz="2000" dirty="0"/>
              <a:t> </a:t>
            </a:r>
            <a:r>
              <a:rPr lang="en-US" sz="2000" dirty="0" err="1"/>
              <a:t>bất</a:t>
            </a:r>
            <a:r>
              <a:rPr lang="en-US" sz="2000" dirty="0"/>
              <a:t> </a:t>
            </a:r>
            <a:r>
              <a:rPr lang="en-US" sz="2000" dirty="0" err="1"/>
              <a:t>kỳ</a:t>
            </a:r>
            <a:r>
              <a:rPr lang="en-US" sz="2000" dirty="0"/>
              <a:t> </a:t>
            </a:r>
            <a:r>
              <a:rPr lang="en-US" sz="2000" dirty="0" err="1"/>
              <a:t>cơ</a:t>
            </a:r>
            <a:r>
              <a:rPr lang="en-US" sz="2000" dirty="0"/>
              <a:t> </a:t>
            </a:r>
            <a:r>
              <a:rPr lang="en-US" sz="2000" dirty="0" err="1"/>
              <a:t>sở</a:t>
            </a:r>
            <a:r>
              <a:rPr lang="en-US" sz="2000" dirty="0"/>
              <a:t> y </a:t>
            </a:r>
            <a:r>
              <a:rPr lang="en-US" sz="2000" dirty="0" err="1"/>
              <a:t>tế</a:t>
            </a:r>
            <a:r>
              <a:rPr lang="en-US" sz="2000" dirty="0"/>
              <a:t> </a:t>
            </a:r>
            <a:r>
              <a:rPr lang="en-US" sz="2000" dirty="0" err="1"/>
              <a:t>nào</a:t>
            </a:r>
            <a:endParaRPr lang="en-US" sz="2000" dirty="0"/>
          </a:p>
        </p:txBody>
      </p:sp>
      <p:pic>
        <p:nvPicPr>
          <p:cNvPr id="1026" name="Picture 2">
            <a:extLst>
              <a:ext uri="{FF2B5EF4-FFF2-40B4-BE49-F238E27FC236}">
                <a16:creationId xmlns:a16="http://schemas.microsoft.com/office/drawing/2014/main" id="{96BE6623-AD28-45B7-A2B0-5194EAE30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154" y="1363123"/>
            <a:ext cx="3691964" cy="222311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F29D03C-6ECD-43FE-AE28-3952FC350AE7}"/>
              </a:ext>
            </a:extLst>
          </p:cNvPr>
          <p:cNvSpPr txBox="1"/>
          <p:nvPr/>
        </p:nvSpPr>
        <p:spPr>
          <a:xfrm>
            <a:off x="1233022" y="3921122"/>
            <a:ext cx="8147236"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t>B</a:t>
            </a:r>
            <a:r>
              <a:rPr lang="vi-VN" sz="2000" dirty="0"/>
              <a:t>ổ sung </a:t>
            </a:r>
            <a:r>
              <a:rPr lang="en-US" sz="2000" dirty="0" err="1"/>
              <a:t>thông</a:t>
            </a:r>
            <a:r>
              <a:rPr lang="en-US" sz="2000" dirty="0"/>
              <a:t> tin </a:t>
            </a:r>
            <a:r>
              <a:rPr lang="en-US" sz="2000" dirty="0" err="1"/>
              <a:t>bệnh</a:t>
            </a:r>
            <a:r>
              <a:rPr lang="en-US" sz="2000" dirty="0"/>
              <a:t> </a:t>
            </a:r>
            <a:r>
              <a:rPr lang="en-US" sz="2000" dirty="0" err="1"/>
              <a:t>án</a:t>
            </a:r>
            <a:r>
              <a:rPr lang="en-US" sz="2000" dirty="0"/>
              <a:t> </a:t>
            </a:r>
            <a:r>
              <a:rPr lang="en-US" sz="2000" dirty="0" err="1"/>
              <a:t>của</a:t>
            </a:r>
            <a:r>
              <a:rPr lang="en-US" sz="2000" dirty="0"/>
              <a:t> </a:t>
            </a:r>
            <a:r>
              <a:rPr lang="en-US" sz="2000" dirty="0" err="1"/>
              <a:t>bệnh</a:t>
            </a:r>
            <a:r>
              <a:rPr lang="en-US" sz="2000" dirty="0"/>
              <a:t> </a:t>
            </a:r>
            <a:r>
              <a:rPr lang="en-US" sz="2000" dirty="0" err="1"/>
              <a:t>nhân</a:t>
            </a:r>
            <a:r>
              <a:rPr lang="en-US" sz="2000" dirty="0"/>
              <a:t> </a:t>
            </a:r>
            <a:r>
              <a:rPr lang="en-US" sz="2000" dirty="0" err="1"/>
              <a:t>tại</a:t>
            </a:r>
            <a:r>
              <a:rPr lang="en-US" sz="2000" dirty="0"/>
              <a:t> </a:t>
            </a:r>
            <a:r>
              <a:rPr lang="en-US" sz="2000" dirty="0" err="1"/>
              <a:t>mỗi</a:t>
            </a:r>
            <a:r>
              <a:rPr lang="en-US" sz="2000" dirty="0"/>
              <a:t> </a:t>
            </a:r>
            <a:r>
              <a:rPr lang="en-US" sz="2000" dirty="0" err="1"/>
              <a:t>lần</a:t>
            </a:r>
            <a:r>
              <a:rPr lang="en-US" sz="2000" dirty="0"/>
              <a:t> </a:t>
            </a:r>
            <a:r>
              <a:rPr lang="en-US" sz="2000" dirty="0" err="1"/>
              <a:t>khám</a:t>
            </a:r>
            <a:endParaRPr lang="en-US" sz="2000" dirty="0"/>
          </a:p>
        </p:txBody>
      </p:sp>
      <p:sp>
        <p:nvSpPr>
          <p:cNvPr id="22" name="TextBox 21">
            <a:extLst>
              <a:ext uri="{FF2B5EF4-FFF2-40B4-BE49-F238E27FC236}">
                <a16:creationId xmlns:a16="http://schemas.microsoft.com/office/drawing/2014/main" id="{4FC9E438-3EB6-4818-BABF-3B0C21E42189}"/>
              </a:ext>
            </a:extLst>
          </p:cNvPr>
          <p:cNvSpPr txBox="1"/>
          <p:nvPr/>
        </p:nvSpPr>
        <p:spPr>
          <a:xfrm>
            <a:off x="838200" y="4540782"/>
            <a:ext cx="6094878"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vi-VN" sz="2400" dirty="0">
                <a:solidFill>
                  <a:schemeClr val="dk1"/>
                </a:solidFill>
                <a:latin typeface="Times New Roman"/>
                <a:cs typeface="Times New Roman"/>
              </a:rPr>
              <a:t>Độ bảo mật cao</a:t>
            </a:r>
            <a:endParaRPr lang="en-US" sz="2400" dirty="0">
              <a:solidFill>
                <a:schemeClr val="dk1"/>
              </a:solidFill>
              <a:latin typeface="Times New Roman"/>
              <a:cs typeface="Times New Roman"/>
            </a:endParaRPr>
          </a:p>
        </p:txBody>
      </p:sp>
      <p:sp>
        <p:nvSpPr>
          <p:cNvPr id="24" name="TextBox 23">
            <a:extLst>
              <a:ext uri="{FF2B5EF4-FFF2-40B4-BE49-F238E27FC236}">
                <a16:creationId xmlns:a16="http://schemas.microsoft.com/office/drawing/2014/main" id="{25CF233C-9E89-4A99-B8B4-E83E9BD300CE}"/>
              </a:ext>
            </a:extLst>
          </p:cNvPr>
          <p:cNvSpPr txBox="1"/>
          <p:nvPr/>
        </p:nvSpPr>
        <p:spPr>
          <a:xfrm>
            <a:off x="1233022" y="5140891"/>
            <a:ext cx="6094878"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err="1"/>
              <a:t>Cấp</a:t>
            </a:r>
            <a:r>
              <a:rPr lang="en-US" sz="2000" dirty="0"/>
              <a:t> q</a:t>
            </a:r>
            <a:r>
              <a:rPr lang="vi-VN" sz="2000" dirty="0"/>
              <a:t>uyền truy cập thông tin cụ thể khi cần thiết</a:t>
            </a:r>
            <a:endParaRPr lang="en-US" sz="2000" dirty="0"/>
          </a:p>
        </p:txBody>
      </p:sp>
      <p:pic>
        <p:nvPicPr>
          <p:cNvPr id="1030" name="Picture 6">
            <a:extLst>
              <a:ext uri="{FF2B5EF4-FFF2-40B4-BE49-F238E27FC236}">
                <a16:creationId xmlns:a16="http://schemas.microsoft.com/office/drawing/2014/main" id="{BFB50B17-23B8-4AA4-9906-8021EC895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154" y="3786270"/>
            <a:ext cx="2708275" cy="271244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36F5E894-7771-44FF-A5FF-AF3F12001512}"/>
              </a:ext>
            </a:extLst>
          </p:cNvPr>
          <p:cNvSpPr txBox="1"/>
          <p:nvPr/>
        </p:nvSpPr>
        <p:spPr>
          <a:xfrm>
            <a:off x="1233022" y="5679445"/>
            <a:ext cx="6587379"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Đ</a:t>
            </a:r>
            <a:r>
              <a:rPr lang="vi-VN" sz="2000" dirty="0"/>
              <a:t>ảm bảo chất lượng dữ liệu, tính khả dụng và quyền riêng tư</a:t>
            </a:r>
            <a:endParaRPr lang="en-US" sz="2000" dirty="0"/>
          </a:p>
        </p:txBody>
      </p:sp>
    </p:spTree>
    <p:extLst>
      <p:ext uri="{BB962C8B-B14F-4D97-AF65-F5344CB8AC3E}">
        <p14:creationId xmlns:p14="http://schemas.microsoft.com/office/powerpoint/2010/main" val="327495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up)">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par>
                                <p:cTn id="39" presetID="22" presetClass="entr" presetSubtype="1" fill="hold" nodeType="with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wipe(up)">
                                      <p:cBhvr>
                                        <p:cTn id="41" dur="500"/>
                                        <p:tgtEl>
                                          <p:spTgt spid="10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8" grpId="0"/>
      <p:bldP spid="20" grpId="0"/>
      <p:bldP spid="22" grpId="0"/>
      <p:bldP spid="2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FC07E-852A-4254-AFF5-EFCCD151969B}"/>
              </a:ext>
            </a:extLst>
          </p:cNvPr>
          <p:cNvSpPr>
            <a:spLocks noGrp="1"/>
          </p:cNvSpPr>
          <p:nvPr>
            <p:ph type="dt" sz="half" idx="10"/>
          </p:nvPr>
        </p:nvSpPr>
        <p:spPr/>
        <p:txBody>
          <a:bodyPr/>
          <a:lstStyle/>
          <a:p>
            <a:fld id="{FF625500-F789-486F-BCAC-48DC3DD4D8E4}" type="datetime1">
              <a:rPr lang="en-US" smtClean="0"/>
              <a:pPr/>
              <a:t>3/24/2021</a:t>
            </a:fld>
            <a:endParaRPr lang="en-US" dirty="0"/>
          </a:p>
        </p:txBody>
      </p:sp>
      <p:sp>
        <p:nvSpPr>
          <p:cNvPr id="3" name="Footer Placeholder 2">
            <a:extLst>
              <a:ext uri="{FF2B5EF4-FFF2-40B4-BE49-F238E27FC236}">
                <a16:creationId xmlns:a16="http://schemas.microsoft.com/office/drawing/2014/main" id="{1291F94F-B094-444E-A530-6FD1D20C6F90}"/>
              </a:ext>
            </a:extLst>
          </p:cNvPr>
          <p:cNvSpPr>
            <a:spLocks noGrp="1"/>
          </p:cNvSpPr>
          <p:nvPr>
            <p:ph type="ftr" sz="quarter" idx="11"/>
          </p:nvPr>
        </p:nvSpPr>
        <p:spPr/>
        <p:txBody>
          <a:bodyPr/>
          <a:lstStyle/>
          <a:p>
            <a:r>
              <a:rPr lang="en-US"/>
              <a:t>Các công nghệ nền</a:t>
            </a:r>
            <a:endParaRPr lang="en-US" dirty="0"/>
          </a:p>
        </p:txBody>
      </p:sp>
      <p:sp>
        <p:nvSpPr>
          <p:cNvPr id="4" name="Slide Number Placeholder 3">
            <a:extLst>
              <a:ext uri="{FF2B5EF4-FFF2-40B4-BE49-F238E27FC236}">
                <a16:creationId xmlns:a16="http://schemas.microsoft.com/office/drawing/2014/main" id="{BF007521-7766-409B-B9BD-01CBFD2799A2}"/>
              </a:ext>
            </a:extLst>
          </p:cNvPr>
          <p:cNvSpPr>
            <a:spLocks noGrp="1"/>
          </p:cNvSpPr>
          <p:nvPr>
            <p:ph type="sldNum" sz="quarter" idx="12"/>
          </p:nvPr>
        </p:nvSpPr>
        <p:spPr/>
        <p:txBody>
          <a:bodyPr/>
          <a:lstStyle/>
          <a:p>
            <a:fld id="{C37BE87B-F91D-4735-B47A-4CD9FF8902E3}" type="slidenum">
              <a:rPr lang="en-US" smtClean="0"/>
              <a:pPr/>
              <a:t>7</a:t>
            </a:fld>
            <a:endParaRPr lang="en-US"/>
          </a:p>
        </p:txBody>
      </p:sp>
      <p:sp>
        <p:nvSpPr>
          <p:cNvPr id="6" name="TextBox 5">
            <a:extLst>
              <a:ext uri="{FF2B5EF4-FFF2-40B4-BE49-F238E27FC236}">
                <a16:creationId xmlns:a16="http://schemas.microsoft.com/office/drawing/2014/main" id="{81B0D832-1B82-438C-8C55-5B4B96CBCEBD}"/>
              </a:ext>
            </a:extLst>
          </p:cNvPr>
          <p:cNvSpPr txBox="1"/>
          <p:nvPr/>
        </p:nvSpPr>
        <p:spPr>
          <a:xfrm>
            <a:off x="721599" y="1217611"/>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vi-VN" sz="2400" dirty="0">
                <a:solidFill>
                  <a:schemeClr val="dk1"/>
                </a:solidFill>
                <a:latin typeface="Times New Roman"/>
                <a:cs typeface="Times New Roman"/>
              </a:rPr>
              <a:t>Chăm sóc bệnh nhân tốt hơn</a:t>
            </a:r>
            <a:endParaRPr lang="en-US" sz="2400" dirty="0">
              <a:solidFill>
                <a:schemeClr val="dk1"/>
              </a:solidFill>
              <a:latin typeface="Times New Roman"/>
              <a:cs typeface="Times New Roman"/>
            </a:endParaRPr>
          </a:p>
        </p:txBody>
      </p:sp>
      <p:sp>
        <p:nvSpPr>
          <p:cNvPr id="7" name="TextBox 6">
            <a:extLst>
              <a:ext uri="{FF2B5EF4-FFF2-40B4-BE49-F238E27FC236}">
                <a16:creationId xmlns:a16="http://schemas.microsoft.com/office/drawing/2014/main" id="{9F1B8D30-C144-4955-B39B-7BD2CC463FE2}"/>
              </a:ext>
            </a:extLst>
          </p:cNvPr>
          <p:cNvSpPr txBox="1"/>
          <p:nvPr/>
        </p:nvSpPr>
        <p:spPr>
          <a:xfrm>
            <a:off x="721599" y="2571581"/>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vi-VN" sz="2400" dirty="0">
                <a:solidFill>
                  <a:schemeClr val="dk1"/>
                </a:solidFill>
                <a:latin typeface="Times New Roman"/>
                <a:cs typeface="Times New Roman"/>
              </a:rPr>
              <a:t>Ngăn ngừa dịch bệnh</a:t>
            </a:r>
            <a:endParaRPr lang="en-US" sz="2400" dirty="0">
              <a:solidFill>
                <a:schemeClr val="dk1"/>
              </a:solidFill>
              <a:latin typeface="Times New Roman"/>
              <a:cs typeface="Times New Roman"/>
            </a:endParaRPr>
          </a:p>
        </p:txBody>
      </p:sp>
      <p:sp>
        <p:nvSpPr>
          <p:cNvPr id="8" name="TextBox 7">
            <a:extLst>
              <a:ext uri="{FF2B5EF4-FFF2-40B4-BE49-F238E27FC236}">
                <a16:creationId xmlns:a16="http://schemas.microsoft.com/office/drawing/2014/main" id="{DB4213B7-2835-47E3-A497-784F219BD1DB}"/>
              </a:ext>
            </a:extLst>
          </p:cNvPr>
          <p:cNvSpPr txBox="1"/>
          <p:nvPr/>
        </p:nvSpPr>
        <p:spPr>
          <a:xfrm>
            <a:off x="721599" y="4771547"/>
            <a:ext cx="6096000" cy="461665"/>
          </a:xfrm>
          <a:prstGeom prst="rect">
            <a:avLst/>
          </a:prstGeom>
          <a:noFill/>
        </p:spPr>
        <p:txBody>
          <a:bodyPr wrap="square">
            <a:spAutoFit/>
          </a:bodyPr>
          <a:lstStyle/>
          <a:p>
            <a:pPr marL="285750" indent="-285750" eaLnBrk="0" fontAlgn="base" hangingPunct="0">
              <a:buClr>
                <a:schemeClr val="dk1"/>
              </a:buClr>
              <a:buSzPts val="2400"/>
              <a:buFont typeface="Noto Sans Symbols"/>
              <a:buChar char="❖"/>
            </a:pPr>
            <a:r>
              <a:rPr lang="vi-VN" sz="2400" dirty="0">
                <a:solidFill>
                  <a:schemeClr val="dk1"/>
                </a:solidFill>
                <a:latin typeface="Times New Roman"/>
                <a:cs typeface="Times New Roman"/>
              </a:rPr>
              <a:t>Hồ sơ bệnh án trọn đời</a:t>
            </a:r>
            <a:endParaRPr lang="en-US" sz="2400" dirty="0">
              <a:solidFill>
                <a:schemeClr val="dk1"/>
              </a:solidFill>
              <a:latin typeface="Times New Roman"/>
              <a:cs typeface="Times New Roman"/>
            </a:endParaRPr>
          </a:p>
        </p:txBody>
      </p:sp>
      <p:pic>
        <p:nvPicPr>
          <p:cNvPr id="9" name="Picture 4">
            <a:extLst>
              <a:ext uri="{FF2B5EF4-FFF2-40B4-BE49-F238E27FC236}">
                <a16:creationId xmlns:a16="http://schemas.microsoft.com/office/drawing/2014/main" id="{3C4DD0C9-57D6-43DA-B967-992B07241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083" y="1217611"/>
            <a:ext cx="3425967" cy="15848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3903C890-E120-409E-B95D-D232C5057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3134" y="2945297"/>
            <a:ext cx="3288125" cy="2969210"/>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72;p3">
            <a:extLst>
              <a:ext uri="{FF2B5EF4-FFF2-40B4-BE49-F238E27FC236}">
                <a16:creationId xmlns:a16="http://schemas.microsoft.com/office/drawing/2014/main" id="{3088432F-77D9-409C-B0CD-2CEF1A41F4FA}"/>
              </a:ext>
            </a:extLst>
          </p:cNvPr>
          <p:cNvSpPr txBox="1"/>
          <p:nvPr/>
        </p:nvSpPr>
        <p:spPr>
          <a:xfrm>
            <a:off x="210878" y="338250"/>
            <a:ext cx="10476172" cy="646290"/>
          </a:xfrm>
          <a:prstGeom prst="rect">
            <a:avLst/>
          </a:prstGeom>
          <a:noFill/>
          <a:ln>
            <a:noFill/>
          </a:ln>
        </p:spPr>
        <p:txBody>
          <a:bodyPr spcFirstLastPara="1" wrap="square" lIns="91425" tIns="45700" rIns="91425" bIns="45700" anchor="t" anchorCtr="0">
            <a:spAutoFit/>
          </a:bodyPr>
          <a:lstStyle/>
          <a:p>
            <a:r>
              <a:rPr lang="en-US" sz="3600" dirty="0">
                <a:solidFill>
                  <a:schemeClr val="dk1"/>
                </a:solidFill>
                <a:latin typeface="Times New Roman"/>
                <a:cs typeface="Times New Roman"/>
                <a:sym typeface="Times New Roman"/>
              </a:rPr>
              <a:t>3. </a:t>
            </a:r>
            <a:r>
              <a:rPr lang="en-US" sz="3600" dirty="0" err="1">
                <a:solidFill>
                  <a:schemeClr val="dk1"/>
                </a:solidFill>
                <a:latin typeface="Times New Roman"/>
                <a:cs typeface="Times New Roman"/>
                <a:sym typeface="Times New Roman"/>
              </a:rPr>
              <a:t>Ứng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dụng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của</a:t>
            </a:r>
            <a:r>
              <a:rPr lang="en-US" sz="3600" dirty="0">
                <a:solidFill>
                  <a:schemeClr val="dk1"/>
                </a:solidFill>
                <a:latin typeface="Times New Roman"/>
                <a:cs typeface="Times New Roman"/>
                <a:sym typeface="Times New Roman"/>
              </a:rPr>
              <a:t> Blockchain </a:t>
            </a:r>
            <a:r>
              <a:rPr lang="en-US" sz="3600" dirty="0" err="1">
                <a:solidFill>
                  <a:schemeClr val="dk1"/>
                </a:solidFill>
                <a:latin typeface="Times New Roman"/>
                <a:cs typeface="Times New Roman"/>
                <a:sym typeface="Times New Roman"/>
              </a:rPr>
              <a:t>trong</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lĩnh</a:t>
            </a:r>
            <a:r>
              <a:rPr lang="en-US" sz="3600" dirty="0">
                <a:solidFill>
                  <a:schemeClr val="dk1"/>
                </a:solidFill>
                <a:latin typeface="Times New Roman"/>
                <a:cs typeface="Times New Roman"/>
                <a:sym typeface="Times New Roman"/>
              </a:rPr>
              <a:t> </a:t>
            </a:r>
            <a:r>
              <a:rPr lang="en-US" sz="3600" dirty="0" err="1">
                <a:solidFill>
                  <a:schemeClr val="dk1"/>
                </a:solidFill>
                <a:latin typeface="Times New Roman"/>
                <a:cs typeface="Times New Roman"/>
                <a:sym typeface="Times New Roman"/>
              </a:rPr>
              <a:t>vực</a:t>
            </a:r>
            <a:r>
              <a:rPr lang="en-US" sz="3600" dirty="0">
                <a:solidFill>
                  <a:schemeClr val="dk1"/>
                </a:solidFill>
                <a:latin typeface="Times New Roman"/>
                <a:cs typeface="Times New Roman"/>
                <a:sym typeface="Times New Roman"/>
              </a:rPr>
              <a:t> y </a:t>
            </a:r>
            <a:r>
              <a:rPr lang="en-US" sz="3600" dirty="0" err="1">
                <a:solidFill>
                  <a:schemeClr val="dk1"/>
                </a:solidFill>
                <a:latin typeface="Times New Roman"/>
                <a:cs typeface="Times New Roman"/>
                <a:sym typeface="Times New Roman"/>
              </a:rPr>
              <a:t>tế</a:t>
            </a:r>
            <a:endParaRPr lang="en-US" sz="3600" dirty="0">
              <a:solidFill>
                <a:schemeClr val="dk1"/>
              </a:solidFill>
              <a:latin typeface="Times New Roman"/>
              <a:cs typeface="Times New Roman"/>
            </a:endParaRPr>
          </a:p>
        </p:txBody>
      </p:sp>
      <p:sp>
        <p:nvSpPr>
          <p:cNvPr id="14" name="TextBox 13">
            <a:extLst>
              <a:ext uri="{FF2B5EF4-FFF2-40B4-BE49-F238E27FC236}">
                <a16:creationId xmlns:a16="http://schemas.microsoft.com/office/drawing/2014/main" id="{F012BE91-AA9A-4690-BC38-8B8E86AECE08}"/>
              </a:ext>
            </a:extLst>
          </p:cNvPr>
          <p:cNvSpPr txBox="1"/>
          <p:nvPr/>
        </p:nvSpPr>
        <p:spPr>
          <a:xfrm>
            <a:off x="1142871" y="1840023"/>
            <a:ext cx="6097022"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t>G</a:t>
            </a:r>
            <a:r>
              <a:rPr lang="vi-VN" sz="2000" dirty="0"/>
              <a:t>iải quyết vấn đề nhầm lẫn dữ liệu</a:t>
            </a:r>
            <a:endParaRPr lang="en-US" sz="2000" dirty="0"/>
          </a:p>
        </p:txBody>
      </p:sp>
      <p:sp>
        <p:nvSpPr>
          <p:cNvPr id="16" name="TextBox 15">
            <a:extLst>
              <a:ext uri="{FF2B5EF4-FFF2-40B4-BE49-F238E27FC236}">
                <a16:creationId xmlns:a16="http://schemas.microsoft.com/office/drawing/2014/main" id="{B37176AB-E8B0-47B3-946F-CED160D8AD20}"/>
              </a:ext>
            </a:extLst>
          </p:cNvPr>
          <p:cNvSpPr txBox="1"/>
          <p:nvPr/>
        </p:nvSpPr>
        <p:spPr>
          <a:xfrm>
            <a:off x="1142871" y="3233239"/>
            <a:ext cx="6097022"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t>P</a:t>
            </a:r>
            <a:r>
              <a:rPr lang="vi-VN" sz="2000" dirty="0"/>
              <a:t>hân tích dữ liệu sức khỏe theo thời gian thực </a:t>
            </a:r>
            <a:endParaRPr lang="en-US" sz="2000" dirty="0"/>
          </a:p>
        </p:txBody>
      </p:sp>
      <p:sp>
        <p:nvSpPr>
          <p:cNvPr id="18" name="TextBox 17">
            <a:extLst>
              <a:ext uri="{FF2B5EF4-FFF2-40B4-BE49-F238E27FC236}">
                <a16:creationId xmlns:a16="http://schemas.microsoft.com/office/drawing/2014/main" id="{6CA7B1C6-3C61-4B57-A107-2CC22555540A}"/>
              </a:ext>
            </a:extLst>
          </p:cNvPr>
          <p:cNvSpPr txBox="1"/>
          <p:nvPr/>
        </p:nvSpPr>
        <p:spPr>
          <a:xfrm>
            <a:off x="1142871" y="3925551"/>
            <a:ext cx="6096000"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N</a:t>
            </a:r>
            <a:r>
              <a:rPr lang="vi-VN" sz="2000" dirty="0"/>
              <a:t>găn ngừa và theo dõi sự lây lan của dịch bệnh</a:t>
            </a:r>
            <a:r>
              <a:rPr lang="en-US" sz="2000" dirty="0"/>
              <a:t> </a:t>
            </a:r>
            <a:r>
              <a:rPr lang="en-US" sz="2000" dirty="0" err="1"/>
              <a:t>khi</a:t>
            </a:r>
            <a:r>
              <a:rPr lang="en-US" sz="2000" dirty="0"/>
              <a:t> </a:t>
            </a:r>
            <a:r>
              <a:rPr lang="en-US" sz="2000" dirty="0" err="1"/>
              <a:t>xảy</a:t>
            </a:r>
            <a:r>
              <a:rPr lang="en-US" sz="2000" dirty="0"/>
              <a:t> ra</a:t>
            </a:r>
          </a:p>
        </p:txBody>
      </p:sp>
      <p:sp>
        <p:nvSpPr>
          <p:cNvPr id="20" name="TextBox 19">
            <a:extLst>
              <a:ext uri="{FF2B5EF4-FFF2-40B4-BE49-F238E27FC236}">
                <a16:creationId xmlns:a16="http://schemas.microsoft.com/office/drawing/2014/main" id="{541DC238-3BEF-4E6C-BE26-77631C04C7A5}"/>
              </a:ext>
            </a:extLst>
          </p:cNvPr>
          <p:cNvSpPr txBox="1"/>
          <p:nvPr/>
        </p:nvSpPr>
        <p:spPr>
          <a:xfrm>
            <a:off x="1056426" y="5247005"/>
            <a:ext cx="6768135"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T</a:t>
            </a:r>
            <a:r>
              <a:rPr lang="vi-VN" sz="2000" dirty="0"/>
              <a:t>ạo ra một hồ sơ y tế trọn đời, hoàn chỉnh, luôn có thể truy cập được ở bất kỳ nơi nào trên thế giới.</a:t>
            </a:r>
            <a:endParaRPr lang="en-US" sz="2000" dirty="0"/>
          </a:p>
        </p:txBody>
      </p:sp>
    </p:spTree>
    <p:extLst>
      <p:ext uri="{BB962C8B-B14F-4D97-AF65-F5344CB8AC3E}">
        <p14:creationId xmlns:p14="http://schemas.microsoft.com/office/powerpoint/2010/main" val="181852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par>
                                <p:cTn id="26" presetID="22" presetClass="entr" presetSubtype="1"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4" grpId="0"/>
      <p:bldP spid="16" grpId="0"/>
      <p:bldP spid="18" grpId="0"/>
      <p:bldP spid="20" grpId="0"/>
    </p:bldLst>
  </p:timing>
</p:sld>
</file>

<file path=ppt/theme/theme1.xml><?xml version="1.0" encoding="utf-8"?>
<a:theme xmlns:a="http://schemas.openxmlformats.org/drawingml/2006/main" name="firs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1294</Words>
  <Application>Microsoft Office PowerPoint</Application>
  <PresentationFormat>Widescreen</PresentationFormat>
  <Paragraphs>98</Paragraphs>
  <Slides>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IBM Plex Sans</vt:lpstr>
      <vt:lpstr>Noto Sans Symbols</vt:lpstr>
      <vt:lpstr>Times New Roman</vt:lpstr>
      <vt:lpstr>var(--text-font)</vt:lpstr>
      <vt:lpstr>Wingdings</vt:lpstr>
      <vt:lpstr>first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Ngọc</dc:creator>
  <cp:lastModifiedBy>Sơn Ngọc</cp:lastModifiedBy>
  <cp:revision>79</cp:revision>
  <dcterms:created xsi:type="dcterms:W3CDTF">2021-03-23T12:14:47Z</dcterms:created>
  <dcterms:modified xsi:type="dcterms:W3CDTF">2021-03-24T02:36:24Z</dcterms:modified>
</cp:coreProperties>
</file>