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25098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30843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074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465540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120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129729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08915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25931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18784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D96F2-03B5-48F9-91A2-87FD5B54C9D5}" type="datetimeFigureOut">
              <a:rPr lang="vi-VN" smtClean="0"/>
              <a:t>08/12/2019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56201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2D96F2-03B5-48F9-91A2-87FD5B54C9D5}" type="datetimeFigureOut">
              <a:rPr lang="vi-VN" smtClean="0"/>
              <a:t>08/12/2019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49564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2D96F2-03B5-48F9-91A2-87FD5B54C9D5}" type="datetimeFigureOut">
              <a:rPr lang="vi-VN" smtClean="0"/>
              <a:t>08/12/2019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312980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2D96F2-03B5-48F9-91A2-87FD5B54C9D5}" type="datetimeFigureOut">
              <a:rPr lang="vi-VN" smtClean="0"/>
              <a:t>08/12/2019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44698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D96F2-03B5-48F9-91A2-87FD5B54C9D5}" type="datetimeFigureOut">
              <a:rPr lang="vi-VN" smtClean="0"/>
              <a:t>08/12/2019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1159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D96F2-03B5-48F9-91A2-87FD5B54C9D5}" type="datetimeFigureOut">
              <a:rPr lang="vi-VN" smtClean="0"/>
              <a:t>08/12/2019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255442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D96F2-03B5-48F9-91A2-87FD5B54C9D5}" type="datetimeFigureOut">
              <a:rPr lang="vi-VN" smtClean="0"/>
              <a:t>08/12/2019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F51C0B5-AA79-4C3C-9FD8-B7C746047EE0}" type="slidenum">
              <a:rPr lang="vi-VN" smtClean="0"/>
              <a:t>‹#›</a:t>
            </a:fld>
            <a:endParaRPr lang="vi-VN"/>
          </a:p>
        </p:txBody>
      </p:sp>
    </p:spTree>
    <p:extLst>
      <p:ext uri="{BB962C8B-B14F-4D97-AF65-F5344CB8AC3E}">
        <p14:creationId xmlns:p14="http://schemas.microsoft.com/office/powerpoint/2010/main" val="62379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2D96F2-03B5-48F9-91A2-87FD5B54C9D5}" type="datetimeFigureOut">
              <a:rPr lang="vi-VN" smtClean="0"/>
              <a:t>08/12/2019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51C0B5-AA79-4C3C-9FD8-B7C746047EE0}" type="slidenum">
              <a:rPr lang="vi-VN" smtClean="0"/>
              <a:t>‹#›</a:t>
            </a:fld>
            <a:endParaRPr lang="vi-VN"/>
          </a:p>
        </p:txBody>
      </p:sp>
    </p:spTree>
    <p:extLst>
      <p:ext uri="{BB962C8B-B14F-4D97-AF65-F5344CB8AC3E}">
        <p14:creationId xmlns:p14="http://schemas.microsoft.com/office/powerpoint/2010/main" val="173616622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algorithmia.com/v1/clients/js/algorithmia-0.2.1.j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192" y="4515934"/>
            <a:ext cx="8351396" cy="1976010"/>
          </a:xfrm>
        </p:spPr>
        <p:txBody>
          <a:bodyPr>
            <a:norm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GIẢNG VIÊN HƯỚNG DẪN: 2//, GV, TS. NGUYỄN VĂN GIANG</a:t>
            </a:r>
          </a:p>
          <a:p>
            <a:pPr algn="l"/>
            <a:r>
              <a:rPr lang="en-US" sz="2000" dirty="0" smtClean="0">
                <a:solidFill>
                  <a:schemeClr val="tx1"/>
                </a:solidFill>
                <a:latin typeface="Times New Roman" panose="02020603050405020304" pitchFamily="18" charset="0"/>
                <a:cs typeface="Times New Roman" panose="02020603050405020304" pitchFamily="18" charset="0"/>
              </a:rPr>
              <a:t>SINH VIÊN THỰC HIỆN: BÙI NGỌC TUYÊN</a:t>
            </a: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smtClean="0">
                <a:solidFill>
                  <a:schemeClr val="tx1"/>
                </a:solidFill>
                <a:latin typeface="Times New Roman" panose="02020603050405020304" pitchFamily="18" charset="0"/>
                <a:cs typeface="Times New Roman" panose="02020603050405020304" pitchFamily="18" charset="0"/>
              </a:rPr>
              <a:t>LỚP: </a:t>
            </a:r>
            <a:r>
              <a:rPr lang="en-US" sz="2000" dirty="0">
                <a:solidFill>
                  <a:schemeClr val="tx1"/>
                </a:solidFill>
                <a:latin typeface="Times New Roman" panose="02020603050405020304" pitchFamily="18" charset="0"/>
                <a:cs typeface="Times New Roman" panose="02020603050405020304" pitchFamily="18" charset="0"/>
              </a:rPr>
              <a:t>CN_CNDL14</a:t>
            </a:r>
          </a:p>
          <a:p>
            <a:pPr algn="l"/>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10614" y="270456"/>
            <a:ext cx="184731" cy="369332"/>
          </a:xfrm>
          <a:prstGeom prst="rect">
            <a:avLst/>
          </a:prstGeom>
          <a:noFill/>
        </p:spPr>
        <p:txBody>
          <a:bodyPr wrap="none" rtlCol="0">
            <a:spAutoFit/>
          </a:bodyPr>
          <a:lstStyle/>
          <a:p>
            <a:endParaRPr lang="en-US" dirty="0"/>
          </a:p>
        </p:txBody>
      </p:sp>
      <p:sp>
        <p:nvSpPr>
          <p:cNvPr id="5" name="TextBox 4"/>
          <p:cNvSpPr txBox="1"/>
          <p:nvPr/>
        </p:nvSpPr>
        <p:spPr>
          <a:xfrm>
            <a:off x="1210614" y="270456"/>
            <a:ext cx="8023538" cy="1092607"/>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HỌC VIỆN KỸ THUẬT QUÂN SỰ</a:t>
            </a:r>
          </a:p>
          <a:p>
            <a:pPr algn="ctr"/>
            <a:r>
              <a:rPr lang="en-US" sz="2900" b="1" dirty="0" smtClean="0">
                <a:latin typeface="Times New Roman" panose="02020603050405020304" pitchFamily="18" charset="0"/>
                <a:cs typeface="Times New Roman" panose="02020603050405020304" pitchFamily="18" charset="0"/>
              </a:rPr>
              <a:t>KHOA CÔNG NGHỆ THÔNG TIN</a:t>
            </a:r>
            <a:endParaRPr lang="en-US" sz="29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0961" y="2017258"/>
            <a:ext cx="8922844" cy="1692771"/>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BÁO CÁO KHÓA LUẬN TỐT NGHIỆP</a:t>
            </a:r>
          </a:p>
          <a:p>
            <a:pPr algn="ctr"/>
            <a:endParaRPr lang="en-US" sz="28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ĐỀ TÀI: XÂY DỰNG PHẦN MỀM QUẢN LÝ TRUYỆN TRANH VÀ HỖ TRỢ TÔ MÀU CHO TRUYỆN TRANH ĐEN TRẮNG</a:t>
            </a:r>
          </a:p>
        </p:txBody>
      </p:sp>
    </p:spTree>
    <p:extLst>
      <p:ext uri="{BB962C8B-B14F-4D97-AF65-F5344CB8AC3E}">
        <p14:creationId xmlns:p14="http://schemas.microsoft.com/office/powerpoint/2010/main" val="2566006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563231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phi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Website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tạp</a:t>
            </a:r>
            <a:endParaRPr lang="en-US" sz="2400" dirty="0" smtClean="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Thanh menu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giản</a:t>
            </a:r>
            <a:r>
              <a:rPr lang="en-US" sz="24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Font </a:t>
            </a:r>
            <a:r>
              <a:rPr lang="en-US" sz="2400" dirty="0" err="1" smtClean="0">
                <a:latin typeface="Times New Roman" panose="02020603050405020304" pitchFamily="18" charset="0"/>
                <a:cs typeface="Times New Roman" panose="02020603050405020304" pitchFamily="18" charset="0"/>
              </a:rPr>
              <a:t>chữ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dễ</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nhìn</a:t>
            </a:r>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bảo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An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bảo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Về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duyệt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12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Algorithmia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Các </a:t>
            </a:r>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Tải</a:t>
            </a:r>
            <a:r>
              <a:rPr lang="en-US" sz="2400" dirty="0" smtClean="0">
                <a:latin typeface="Times New Roman" panose="02020603050405020304" pitchFamily="18" charset="0"/>
                <a:cs typeface="Times New Roman" panose="02020603050405020304" pitchFamily="18" charset="0"/>
              </a:rPr>
              <a:t> JavaScript client: </a:t>
            </a:r>
            <a:r>
              <a:rPr lang="en-US" sz="2400" dirty="0">
                <a:hlinkClick r:id="rId2"/>
              </a:rPr>
              <a:t>https://algorithmia.com/v1/clients/js/algorithmia-0.2.1.js</a:t>
            </a: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Đăng </a:t>
            </a:r>
            <a:r>
              <a:rPr lang="en-US" sz="2400" dirty="0" err="1" smtClean="0">
                <a:latin typeface="Times New Roman" panose="02020603050405020304" pitchFamily="18" charset="0"/>
                <a:cs typeface="Times New Roman" panose="02020603050405020304" pitchFamily="18" charset="0"/>
              </a:rPr>
              <a:t>ký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để có API_KEY</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lên DATA</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056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146514"/>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Algorithmia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27" y="4802528"/>
            <a:ext cx="3124200" cy="1466850"/>
          </a:xfrm>
          <a:prstGeom prst="rect">
            <a:avLst/>
          </a:prstGeom>
        </p:spPr>
      </p:pic>
      <p:cxnSp>
        <p:nvCxnSpPr>
          <p:cNvPr id="6" name="Straight Arrow Connector 5"/>
          <p:cNvCxnSpPr/>
          <p:nvPr/>
        </p:nvCxnSpPr>
        <p:spPr>
          <a:xfrm>
            <a:off x="4853355" y="3561081"/>
            <a:ext cx="1477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185" y="4802528"/>
            <a:ext cx="3124200" cy="14668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502" y="1794192"/>
            <a:ext cx="1695450" cy="27051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392" y="1794192"/>
            <a:ext cx="1695450" cy="2705100"/>
          </a:xfrm>
          <a:prstGeom prst="rect">
            <a:avLst/>
          </a:prstGeom>
        </p:spPr>
      </p:pic>
    </p:spTree>
    <p:extLst>
      <p:ext uri="{BB962C8B-B14F-4D97-AF65-F5344CB8AC3E}">
        <p14:creationId xmlns:p14="http://schemas.microsoft.com/office/powerpoint/2010/main" val="1756913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3792" y="1575578"/>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689316" y="3001771"/>
            <a:ext cx="898925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Để </a:t>
            </a:r>
            <a:r>
              <a:rPr lang="en-US" sz="2400" dirty="0" err="1">
                <a:latin typeface="Times New Roman" panose="02020603050405020304" pitchFamily="18" charset="0"/>
                <a:cs typeface="Times New Roman" panose="02020603050405020304" pitchFamily="18" charset="0"/>
              </a:rPr>
              <a:t>đăt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qua internet,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giỏ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vào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của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về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truyện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1334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29235" y="2372690"/>
            <a:ext cx="5759450" cy="3237865"/>
          </a:xfrm>
          <a:prstGeom prst="rect">
            <a:avLst/>
          </a:prstGeom>
        </p:spPr>
      </p:pic>
      <p:pic>
        <p:nvPicPr>
          <p:cNvPr id="7" name="Picture 6"/>
          <p:cNvPicPr/>
          <p:nvPr/>
        </p:nvPicPr>
        <p:blipFill>
          <a:blip r:embed="rId3"/>
          <a:stretch>
            <a:fillRect/>
          </a:stretch>
        </p:blipFill>
        <p:spPr>
          <a:xfrm>
            <a:off x="6362749" y="2372690"/>
            <a:ext cx="5759450" cy="3237865"/>
          </a:xfrm>
          <a:prstGeom prst="rect">
            <a:avLst/>
          </a:prstGeom>
        </p:spPr>
      </p:pic>
      <p:sp>
        <p:nvSpPr>
          <p:cNvPr id="8" name="TextBox 7"/>
          <p:cNvSpPr txBox="1"/>
          <p:nvPr/>
        </p:nvSpPr>
        <p:spPr>
          <a:xfrm>
            <a:off x="1491175" y="5795889"/>
            <a:ext cx="1800493"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100646" y="5765406"/>
            <a:ext cx="197361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Thêm vào </a:t>
            </a: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531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3005951"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374333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121383" y="2413140"/>
            <a:ext cx="5759450" cy="3237865"/>
          </a:xfrm>
          <a:prstGeom prst="rect">
            <a:avLst/>
          </a:prstGeom>
        </p:spPr>
      </p:pic>
      <p:pic>
        <p:nvPicPr>
          <p:cNvPr id="13" name="Picture 12"/>
          <p:cNvPicPr/>
          <p:nvPr/>
        </p:nvPicPr>
        <p:blipFill>
          <a:blip r:embed="rId3"/>
          <a:stretch>
            <a:fillRect/>
          </a:stretch>
        </p:blipFill>
        <p:spPr>
          <a:xfrm>
            <a:off x="6100152" y="2382657"/>
            <a:ext cx="5759450" cy="3237865"/>
          </a:xfrm>
          <a:prstGeom prst="rect">
            <a:avLst/>
          </a:prstGeom>
        </p:spPr>
      </p:pic>
    </p:spTree>
    <p:extLst>
      <p:ext uri="{BB962C8B-B14F-4D97-AF65-F5344CB8AC3E}">
        <p14:creationId xmlns:p14="http://schemas.microsoft.com/office/powerpoint/2010/main" val="319817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2749471"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2627642"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229235" y="2147606"/>
            <a:ext cx="5759450" cy="3237865"/>
          </a:xfrm>
          <a:prstGeom prst="rect">
            <a:avLst/>
          </a:prstGeom>
        </p:spPr>
      </p:pic>
      <p:pic>
        <p:nvPicPr>
          <p:cNvPr id="11" name="Picture 10"/>
          <p:cNvPicPr/>
          <p:nvPr/>
        </p:nvPicPr>
        <p:blipFill>
          <a:blip r:embed="rId3"/>
          <a:stretch>
            <a:fillRect/>
          </a:stretch>
        </p:blipFill>
        <p:spPr>
          <a:xfrm>
            <a:off x="6212693" y="2147430"/>
            <a:ext cx="5759450" cy="3237865"/>
          </a:xfrm>
          <a:prstGeom prst="rect">
            <a:avLst/>
          </a:prstGeom>
        </p:spPr>
      </p:pic>
    </p:spTree>
    <p:extLst>
      <p:ext uri="{BB962C8B-B14F-4D97-AF65-F5344CB8AC3E}">
        <p14:creationId xmlns:p14="http://schemas.microsoft.com/office/powerpoint/2010/main" val="686332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1491175" y="5795889"/>
            <a:ext cx="1800493"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0808" y="5795889"/>
            <a:ext cx="3130985"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229235" y="2133624"/>
            <a:ext cx="5759450" cy="3237865"/>
          </a:xfrm>
          <a:prstGeom prst="rect">
            <a:avLst/>
          </a:prstGeom>
        </p:spPr>
      </p:pic>
      <p:pic>
        <p:nvPicPr>
          <p:cNvPr id="13" name="Picture 12"/>
          <p:cNvPicPr/>
          <p:nvPr/>
        </p:nvPicPr>
        <p:blipFill>
          <a:blip r:embed="rId3"/>
          <a:stretch>
            <a:fillRect/>
          </a:stretch>
        </p:blipFill>
        <p:spPr>
          <a:xfrm>
            <a:off x="6212693" y="2133623"/>
            <a:ext cx="5759450" cy="3237865"/>
          </a:xfrm>
          <a:prstGeom prst="rect">
            <a:avLst/>
          </a:prstGeom>
        </p:spPr>
      </p:pic>
    </p:spTree>
    <p:extLst>
      <p:ext uri="{BB962C8B-B14F-4D97-AF65-F5344CB8AC3E}">
        <p14:creationId xmlns:p14="http://schemas.microsoft.com/office/powerpoint/2010/main" val="3205233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9235" y="1406765"/>
            <a:ext cx="966732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3488126" y="5728844"/>
            <a:ext cx="5208477" cy="369332"/>
          </a:xfrm>
          <a:prstGeom prst="rect">
            <a:avLst/>
          </a:prstGeom>
          <a:noFill/>
        </p:spPr>
        <p:txBody>
          <a:bodyPr wrap="none" rtlCol="0">
            <a:spAutoFit/>
          </a:bodyPr>
          <a:lstStyle/>
          <a:p>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được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2"/>
          <a:stretch>
            <a:fillRect/>
          </a:stretch>
        </p:blipFill>
        <p:spPr>
          <a:xfrm>
            <a:off x="3060157" y="2133538"/>
            <a:ext cx="5759450" cy="3237865"/>
          </a:xfrm>
          <a:prstGeom prst="rect">
            <a:avLst/>
          </a:prstGeom>
        </p:spPr>
      </p:pic>
    </p:spTree>
    <p:extLst>
      <p:ext uri="{BB962C8B-B14F-4D97-AF65-F5344CB8AC3E}">
        <p14:creationId xmlns:p14="http://schemas.microsoft.com/office/powerpoint/2010/main" val="76495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Kết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luận</a:t>
            </a:r>
            <a:endParaRPr lang="en-US" sz="3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489982" y="1125415"/>
            <a:ext cx="5908430" cy="1938992"/>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đạt</a:t>
            </a:r>
            <a:r>
              <a:rPr lang="en-US" sz="2400" dirty="0" smtClean="0">
                <a:latin typeface="Times New Roman" panose="02020603050405020304" pitchFamily="18" charset="0"/>
                <a:cs typeface="Times New Roman" panose="02020603050405020304" pitchFamily="18" charset="0"/>
              </a:rPr>
              <a:t> được</a:t>
            </a:r>
          </a:p>
          <a:p>
            <a:pPr algn="ct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được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trắng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81354" y="3657600"/>
            <a:ext cx="5106572" cy="3046988"/>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chưa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chỉnh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a:t>
            </a:r>
            <a:r>
              <a:rPr lang="vi-VN" sz="2400" dirty="0" smtClean="0">
                <a:latin typeface="Times New Roman" panose="02020603050405020304" pitchFamily="18" charset="0"/>
                <a:cs typeface="Times New Roman" panose="02020603050405020304" pitchFamily="18" charset="0"/>
              </a:rPr>
              <a:t>ệ </a:t>
            </a:r>
            <a:r>
              <a:rPr lang="vi-VN" sz="2400" dirty="0">
                <a:latin typeface="Times New Roman" panose="02020603050405020304" pitchFamily="18" charset="0"/>
                <a:cs typeface="Times New Roman" panose="02020603050405020304" pitchFamily="18" charset="0"/>
              </a:rPr>
              <a:t>thống dừng lại ở chương trình thực nghiệm chưa được áp dụng vào thực tế.</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95073" y="3810000"/>
            <a:ext cx="5106572" cy="1569660"/>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Thực hi</a:t>
            </a:r>
            <a:r>
              <a:rPr lang="en-US" sz="2400" dirty="0" err="1" smtClean="0">
                <a:latin typeface="Times New Roman" panose="02020603050405020304" pitchFamily="18" charset="0"/>
                <a:cs typeface="Times New Roman" panose="02020603050405020304" pitchFamily="18" charset="0"/>
              </a:rPr>
              <a:t>ện</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hoàn thành chức năng cũng như giao diện người </a:t>
            </a:r>
            <a:r>
              <a:rPr lang="vi-VN" sz="2400" dirty="0"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73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9026" y="141668"/>
            <a:ext cx="4634602"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NỘI DUNG BÁO CÁO</a:t>
            </a:r>
            <a:endParaRPr lang="en-US"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933322" y="890737"/>
            <a:ext cx="7365423" cy="5763281"/>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2"/>
          </a:lnRef>
          <a:fillRef idx="1002">
            <a:schemeClr val="lt1"/>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3202640" y="2504173"/>
            <a:ext cx="5084168" cy="662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Cơ</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sở</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lý</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thuyết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202640" y="3674025"/>
            <a:ext cx="5084168"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Nội</a:t>
            </a:r>
            <a:r>
              <a:rPr lang="en-US" sz="2200" dirty="0" smtClean="0">
                <a:solidFill>
                  <a:schemeClr val="tx1"/>
                </a:solidFill>
                <a:latin typeface="Times New Roman" panose="02020603050405020304" pitchFamily="18" charset="0"/>
                <a:cs typeface="Times New Roman" panose="02020603050405020304" pitchFamily="18" charset="0"/>
              </a:rPr>
              <a:t> dung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202638" y="4843877"/>
            <a:ext cx="5084169" cy="66260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Kết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luận</a:t>
            </a:r>
            <a:endParaRPr lang="en-US" sz="2200" dirty="0">
              <a:solidFill>
                <a:schemeClr val="tx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959434" y="1433681"/>
            <a:ext cx="5327374" cy="4072804"/>
            <a:chOff x="3202639" y="1391478"/>
            <a:chExt cx="5327374" cy="4072804"/>
          </a:xfrm>
        </p:grpSpPr>
        <p:sp>
          <p:nvSpPr>
            <p:cNvPr id="8" name="Rectangle 7"/>
            <p:cNvSpPr/>
            <p:nvPr/>
          </p:nvSpPr>
          <p:spPr>
            <a:xfrm>
              <a:off x="3202640" y="1391478"/>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Tổng</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quan</a:t>
              </a:r>
              <a:r>
                <a:rPr lang="en-US" sz="2200" dirty="0" smtClean="0">
                  <a:solidFill>
                    <a:schemeClr val="tx1"/>
                  </a:solidFill>
                  <a:latin typeface="Times New Roman" panose="02020603050405020304" pitchFamily="18" charset="0"/>
                  <a:cs typeface="Times New Roman" panose="02020603050405020304" pitchFamily="18" charset="0"/>
                </a:rPr>
                <a:t> về </a:t>
              </a:r>
              <a:r>
                <a:rPr lang="en-US" sz="2200" dirty="0" err="1" smtClean="0">
                  <a:solidFill>
                    <a:schemeClr val="tx1"/>
                  </a:solidFill>
                  <a:latin typeface="Times New Roman" panose="02020603050405020304" pitchFamily="18" charset="0"/>
                  <a:cs typeface="Times New Roman" panose="02020603050405020304" pitchFamily="18" charset="0"/>
                </a:rPr>
                <a:t>đề</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tài</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202640" y="2461970"/>
              <a:ext cx="5327373" cy="6626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Cơ</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sở</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lý</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thuyết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3202640" y="3631822"/>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Nội</a:t>
              </a:r>
              <a:r>
                <a:rPr lang="en-US" sz="2200" dirty="0" smtClean="0">
                  <a:solidFill>
                    <a:schemeClr val="tx1"/>
                  </a:solidFill>
                  <a:latin typeface="Times New Roman" panose="02020603050405020304" pitchFamily="18" charset="0"/>
                  <a:cs typeface="Times New Roman" panose="02020603050405020304" pitchFamily="18" charset="0"/>
                </a:rPr>
                <a:t> dung </a:t>
              </a:r>
              <a:r>
                <a:rPr lang="en-US" sz="2200" dirty="0" err="1" smtClean="0">
                  <a:solidFill>
                    <a:schemeClr val="tx1"/>
                  </a:solidFill>
                  <a:latin typeface="Times New Roman" panose="02020603050405020304" pitchFamily="18" charset="0"/>
                  <a:cs typeface="Times New Roman" panose="02020603050405020304" pitchFamily="18" charset="0"/>
                </a:rPr>
                <a:t>thực</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hiện</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202639" y="4801674"/>
              <a:ext cx="5327373" cy="66260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latin typeface="Times New Roman" panose="02020603050405020304" pitchFamily="18" charset="0"/>
                  <a:cs typeface="Times New Roman" panose="02020603050405020304" pitchFamily="18" charset="0"/>
                </a:rPr>
                <a:t>Kết</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err="1" smtClean="0">
                  <a:solidFill>
                    <a:schemeClr val="tx1"/>
                  </a:solidFill>
                  <a:latin typeface="Times New Roman" panose="02020603050405020304" pitchFamily="18" charset="0"/>
                  <a:cs typeface="Times New Roman" panose="02020603050405020304" pitchFamily="18" charset="0"/>
                </a:rPr>
                <a:t>luận</a:t>
              </a:r>
              <a:endParaRPr lang="en-US" sz="2200" dirty="0">
                <a:solidFill>
                  <a:schemeClr val="tx1"/>
                </a:solidFill>
                <a:latin typeface="Times New Roman" panose="02020603050405020304" pitchFamily="18" charset="0"/>
                <a:cs typeface="Times New Roman" panose="02020603050405020304" pitchFamily="18" charset="0"/>
              </a:endParaRPr>
            </a:p>
          </p:txBody>
        </p:sp>
      </p:grpSp>
      <p:sp>
        <p:nvSpPr>
          <p:cNvPr id="16" name="Rectangle 15"/>
          <p:cNvSpPr/>
          <p:nvPr/>
        </p:nvSpPr>
        <p:spPr>
          <a:xfrm>
            <a:off x="2985224" y="5924745"/>
            <a:ext cx="5327373" cy="662608"/>
          </a:xfrm>
          <a:prstGeom prst="rect">
            <a:avLst/>
          </a:prstGeom>
          <a:solidFill>
            <a:srgbClr val="FFE5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Times New Roman" panose="02020603050405020304" pitchFamily="18" charset="0"/>
                <a:cs typeface="Times New Roman" panose="02020603050405020304" pitchFamily="18" charset="0"/>
              </a:rPr>
              <a:t>Demo</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13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Demo</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26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1685" y="2560319"/>
            <a:ext cx="7596554" cy="1200329"/>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Cảm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thầy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cô</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các </a:t>
            </a:r>
            <a:r>
              <a:rPr lang="en-US" sz="3600" dirty="0" err="1" smtClean="0">
                <a:latin typeface="Times New Roman" panose="02020603050405020304" pitchFamily="18" charset="0"/>
                <a:cs typeface="Times New Roman" panose="02020603050405020304" pitchFamily="18" charset="0"/>
              </a:rPr>
              <a:t>bạn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đã</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lắng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nghe</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639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7454" y="1645922"/>
            <a:ext cx="8778240"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Hiện nay, với những cửa hàng bán truyện nói chung và bán truyện tranh nói riêng, việc quản lý truyện là rất khó khăn khi số lượng truyện ở cửa hàng </a:t>
            </a:r>
            <a:r>
              <a:rPr lang="vi-VN" sz="2400" dirty="0" smtClean="0">
                <a:latin typeface="Times New Roman" panose="02020603050405020304" pitchFamily="18" charset="0"/>
                <a:cs typeface="Times New Roman" panose="02020603050405020304" pitchFamily="18" charset="0"/>
              </a:rPr>
              <a:t>lớn</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X</a:t>
            </a:r>
            <a:r>
              <a:rPr lang="vi-VN" sz="2400" dirty="0" smtClean="0">
                <a:latin typeface="Times New Roman" panose="02020603050405020304" pitchFamily="18" charset="0"/>
                <a:cs typeface="Times New Roman" panose="02020603050405020304" pitchFamily="18" charset="0"/>
              </a:rPr>
              <a:t>u </a:t>
            </a:r>
            <a:r>
              <a:rPr lang="vi-VN" sz="2400" dirty="0">
                <a:latin typeface="Times New Roman" panose="02020603050405020304" pitchFamily="18" charset="0"/>
                <a:cs typeface="Times New Roman" panose="02020603050405020304" pitchFamily="18" charset="0"/>
              </a:rPr>
              <a:t>hướng bán hàng qua mạng </a:t>
            </a:r>
            <a:r>
              <a:rPr lang="vi-VN" sz="2400" dirty="0" smtClean="0">
                <a:latin typeface="Times New Roman" panose="02020603050405020304" pitchFamily="18" charset="0"/>
                <a:cs typeface="Times New Roman" panose="02020603050405020304" pitchFamily="18" charset="0"/>
              </a:rPr>
              <a:t>internet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a:t>
            </a:r>
            <a:r>
              <a:rPr lang="vi-VN" sz="2400" dirty="0" smtClean="0">
                <a:latin typeface="Times New Roman" panose="02020603050405020304" pitchFamily="18" charset="0"/>
                <a:cs typeface="Times New Roman" panose="02020603050405020304" pitchFamily="18" charset="0"/>
              </a:rPr>
              <a:t>áng </a:t>
            </a:r>
            <a:r>
              <a:rPr lang="vi-VN" sz="2400" dirty="0">
                <a:latin typeface="Times New Roman" panose="02020603050405020304" pitchFamily="18" charset="0"/>
                <a:cs typeface="Times New Roman" panose="02020603050405020304" pitchFamily="18" charset="0"/>
              </a:rPr>
              <a:t>tạo trong việc thiết kế truyện tranh.</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777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7454" y="1645922"/>
            <a:ext cx="8778240"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phần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cửa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được website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Nâng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hiểu </a:t>
            </a:r>
            <a:r>
              <a:rPr lang="en-US" sz="2400" dirty="0" err="1" smtClean="0">
                <a:latin typeface="Times New Roman" panose="02020603050405020304" pitchFamily="18" charset="0"/>
                <a:cs typeface="Times New Roman" panose="02020603050405020304" pitchFamily="18" charset="0"/>
              </a:rPr>
              <a:t>biết</a:t>
            </a:r>
            <a:r>
              <a:rPr lang="en-US" sz="2400" dirty="0" smtClean="0">
                <a:latin typeface="Times New Roman" panose="02020603050405020304" pitchFamily="18" charset="0"/>
                <a:cs typeface="Times New Roman" panose="02020603050405020304" pitchFamily="18" charset="0"/>
              </a:rPr>
              <a:t> về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Java Web ( Spring, Spring MVC Framework, </a:t>
            </a:r>
            <a:r>
              <a:rPr lang="en-US" sz="2400" dirty="0" err="1" smtClean="0">
                <a:latin typeface="Times New Roman" panose="02020603050405020304" pitchFamily="18" charset="0"/>
                <a:cs typeface="Times New Roman" panose="02020603050405020304" pitchFamily="18" charset="0"/>
              </a:rPr>
              <a:t>Thymeleaf</a:t>
            </a:r>
            <a:r>
              <a:rPr lang="en-US" sz="2400" dirty="0" smtClean="0">
                <a:latin typeface="Times New Roman" panose="02020603050405020304" pitchFamily="18" charset="0"/>
                <a:cs typeface="Times New Roman" panose="02020603050405020304" pitchFamily="18" charset="0"/>
              </a:rPr>
              <a:t>, JPA, JWT...).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r>
              <a:rPr lang="en-US" sz="2400" dirty="0" smtClean="0">
                <a:latin typeface="Times New Roman" panose="02020603050405020304" pitchFamily="18" charset="0"/>
                <a:cs typeface="Times New Roman" panose="02020603050405020304" pitchFamily="18" charset="0"/>
              </a:rPr>
              <a:t> website,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được vào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37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Tổng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quan</a:t>
            </a:r>
            <a:r>
              <a:rPr lang="en-US" sz="3600" dirty="0" smtClean="0">
                <a:latin typeface="Times New Roman" panose="02020603050405020304" pitchFamily="18" charset="0"/>
                <a:cs typeface="Times New Roman" panose="02020603050405020304" pitchFamily="18" charset="0"/>
              </a:rPr>
              <a:t> về </a:t>
            </a:r>
            <a:r>
              <a:rPr lang="en-US" sz="3600" dirty="0" err="1" smtClean="0">
                <a:latin typeface="Times New Roman" panose="02020603050405020304" pitchFamily="18" charset="0"/>
                <a:cs typeface="Times New Roman" panose="02020603050405020304" pitchFamily="18" charset="0"/>
              </a:rPr>
              <a:t>đề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6777" y="1575584"/>
            <a:ext cx="877824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phạm</a:t>
            </a:r>
            <a:r>
              <a:rPr lang="en-US" sz="2400" dirty="0" smtClean="0">
                <a:latin typeface="Times New Roman" panose="02020603050405020304" pitchFamily="18" charset="0"/>
                <a:cs typeface="Times New Roman" panose="02020603050405020304" pitchFamily="18" charset="0"/>
              </a:rPr>
              <a:t> vi</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phần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nền</a:t>
            </a:r>
            <a:r>
              <a:rPr lang="en-US" sz="2400" dirty="0" smtClean="0">
                <a:latin typeface="Times New Roman" panose="02020603050405020304" pitchFamily="18" charset="0"/>
                <a:cs typeface="Times New Roman" panose="02020603050405020304" pitchFamily="18" charset="0"/>
              </a:rPr>
              <a:t> web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in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đen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trắng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Phạm</a:t>
            </a:r>
            <a:r>
              <a:rPr lang="en-US" sz="2400" dirty="0" smtClean="0">
                <a:latin typeface="Times New Roman" panose="02020603050405020304" pitchFamily="18" charset="0"/>
                <a:cs typeface="Times New Roman" panose="02020603050405020304" pitchFamily="18" charset="0"/>
              </a:rPr>
              <a:t> vi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dung: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tuyến</a:t>
            </a:r>
            <a:r>
              <a:rPr lang="en-US" sz="2400" dirty="0" smtClean="0">
                <a:latin typeface="Times New Roman" panose="02020603050405020304" pitchFamily="18" charset="0"/>
                <a:cs typeface="Times New Roman" panose="02020603050405020304" pitchFamily="18" charset="0"/>
              </a:rPr>
              <a:t> online </a:t>
            </a:r>
            <a:r>
              <a:rPr lang="en-US" sz="2400" dirty="0" err="1" smtClean="0">
                <a:latin typeface="Times New Roman" panose="02020603050405020304" pitchFamily="18" charset="0"/>
                <a:cs typeface="Times New Roman" panose="02020603050405020304" pitchFamily="18" charset="0"/>
              </a:rPr>
              <a:t>trên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Website có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được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người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muốn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online...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721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5995" y="1791929"/>
            <a:ext cx="6569612"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Về Spring MVC</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Spring MVC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Framework/1 Project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của Spring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Spring MVC </a:t>
            </a:r>
            <a:r>
              <a:rPr lang="en-US" sz="2400" dirty="0" err="1">
                <a:latin typeface="Times New Roman" panose="02020603050405020304" pitchFamily="18" charset="0"/>
                <a:cs typeface="Times New Roman" panose="02020603050405020304" pitchFamily="18" charset="0"/>
              </a:rPr>
              <a:t>Framewrok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MVC (Model-View-Controller)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các component được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để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các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607" y="1392704"/>
            <a:ext cx="5456393" cy="4359018"/>
          </a:xfrm>
          <a:prstGeom prst="rect">
            <a:avLst/>
          </a:prstGeom>
        </p:spPr>
      </p:pic>
    </p:spTree>
    <p:extLst>
      <p:ext uri="{BB962C8B-B14F-4D97-AF65-F5344CB8AC3E}">
        <p14:creationId xmlns:p14="http://schemas.microsoft.com/office/powerpoint/2010/main" val="1472781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5573623" cy="378565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JWT (JSON Web Tokens)</a:t>
            </a:r>
          </a:p>
          <a:p>
            <a:pPr marL="342900"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JSON Web Mã (JWT) là một chuẩn mở (RFC 7519) định nghĩa một cách nhỏ gọn và khép kín để truyền một cách an toàn thông tin giữa các bên dưới dạng đối tượng JSON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Đ</a:t>
            </a:r>
            <a:r>
              <a:rPr lang="vi-VN" sz="2400" dirty="0" smtClean="0">
                <a:latin typeface="Times New Roman" panose="02020603050405020304" pitchFamily="18" charset="0"/>
                <a:cs typeface="Times New Roman" panose="02020603050405020304" pitchFamily="18" charset="0"/>
              </a:rPr>
              <a:t>ể </a:t>
            </a:r>
            <a:r>
              <a:rPr lang="vi-VN" sz="2400" dirty="0">
                <a:latin typeface="Times New Roman" panose="02020603050405020304" pitchFamily="18" charset="0"/>
                <a:cs typeface="Times New Roman" panose="02020603050405020304" pitchFamily="18" charset="0"/>
              </a:rPr>
              <a:t>truyền một cách an toàn thông tin giữa các bên dưới dạng đối tượng JSON.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995" y="1271424"/>
            <a:ext cx="6143625" cy="4076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501" y="4679209"/>
            <a:ext cx="2908056" cy="2066250"/>
          </a:xfrm>
          <a:prstGeom prst="rect">
            <a:avLst/>
          </a:prstGeom>
        </p:spPr>
      </p:pic>
    </p:spTree>
    <p:extLst>
      <p:ext uri="{BB962C8B-B14F-4D97-AF65-F5344CB8AC3E}">
        <p14:creationId xmlns:p14="http://schemas.microsoft.com/office/powerpoint/2010/main" val="145874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Cơ</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sở</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lý</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thuyết</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10300368"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Thymeleaf</a:t>
            </a:r>
            <a:r>
              <a:rPr lang="en-US" sz="2400" dirty="0" smtClean="0">
                <a:latin typeface="Times New Roman" panose="02020603050405020304" pitchFamily="18" charset="0"/>
                <a:cs typeface="Times New Roman" panose="02020603050405020304" pitchFamily="18" charset="0"/>
              </a:rPr>
              <a:t>, jQuery</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Thymeleaf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Java template engine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để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HTML, XML,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CSS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text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-&gt; server-side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jQuery là thư viện được viết từ JavaScript, jQuery giúp xây dựng các chức năng bằng Javascript dễ dàng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Ajax –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Ajax</a:t>
            </a:r>
          </a:p>
          <a:p>
            <a:pPr marL="800100" lvl="1"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Atributes – Xử lý các thuộc tính của đối tượng </a:t>
            </a:r>
            <a:r>
              <a:rPr lang="vi-VN" sz="2400" dirty="0" smtClean="0">
                <a:latin typeface="Times New Roman" panose="02020603050405020304" pitchFamily="18" charset="0"/>
                <a:cs typeface="Times New Roman" panose="02020603050405020304" pitchFamily="18" charset="0"/>
              </a:rPr>
              <a:t>HTML</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Event –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endParaRPr lang="en-US"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Selector – xử lý luồng lách giữa các đối tượng </a:t>
            </a:r>
            <a:r>
              <a:rPr lang="vi-VN" sz="2400" dirty="0" smtClean="0">
                <a:latin typeface="Times New Roman" panose="02020603050405020304" pitchFamily="18" charset="0"/>
                <a:cs typeface="Times New Roman" panose="02020603050405020304" pitchFamily="18" charset="0"/>
              </a:rPr>
              <a:t>HTML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193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920" y="196947"/>
            <a:ext cx="7596554" cy="646331"/>
          </a:xfrm>
          <a:prstGeom prst="rect">
            <a:avLst/>
          </a:prstGeom>
          <a:noFill/>
        </p:spPr>
        <p:txBody>
          <a:bodyPr wrap="square" rtlCol="0">
            <a:sp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thực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hiện</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0063" y="1271424"/>
            <a:ext cx="9667322" cy="5632311"/>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người có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nhất</a:t>
            </a:r>
            <a:r>
              <a:rPr lang="en-US" sz="2400" dirty="0" smtClean="0">
                <a:latin typeface="Times New Roman" panose="02020603050405020304" pitchFamily="18" charset="0"/>
                <a:cs typeface="Times New Roman" panose="02020603050405020304" pitchFamily="18" charset="0"/>
              </a:rPr>
              <a:t> của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Người </a:t>
            </a:r>
            <a:r>
              <a:rPr lang="en-US" sz="2400" dirty="0" err="1" smtClean="0">
                <a:latin typeface="Times New Roman" panose="02020603050405020304" pitchFamily="18" charset="0"/>
                <a:cs typeface="Times New Roman" panose="02020603050405020304" pitchFamily="18" charset="0"/>
              </a:rPr>
              <a:t>quản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có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thêm, </a:t>
            </a:r>
            <a:r>
              <a:rPr lang="en-US" sz="2400" dirty="0" err="1" smtClean="0">
                <a:latin typeface="Times New Roman" panose="02020603050405020304" pitchFamily="18" charset="0"/>
                <a:cs typeface="Times New Roman" panose="02020603050405020304" pitchFamily="18" charset="0"/>
              </a:rPr>
              <a:t>câp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nhật</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danh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truyện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mua</a:t>
            </a:r>
            <a:r>
              <a:rPr lang="en-US" sz="2400" dirty="0" smtClean="0">
                <a:latin typeface="Times New Roman" panose="02020603050405020304" pitchFamily="18" charset="0"/>
                <a:cs typeface="Times New Roman" panose="02020603050405020304" pitchFamily="18" charset="0"/>
              </a:rPr>
              <a:t> online.</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8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1060</TotalTime>
  <Words>889</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nhóm các thuật toán Machine Learning</dc:title>
  <dc:creator>nguyen ngoc dat</dc:creator>
  <cp:lastModifiedBy>Tuyen Bui</cp:lastModifiedBy>
  <cp:revision>152</cp:revision>
  <dcterms:created xsi:type="dcterms:W3CDTF">2019-11-01T09:59:06Z</dcterms:created>
  <dcterms:modified xsi:type="dcterms:W3CDTF">2019-12-08T17:14:55Z</dcterms:modified>
</cp:coreProperties>
</file>