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6" r:id="rId9"/>
    <p:sldId id="263" r:id="rId10"/>
    <p:sldId id="264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181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CA135C-90BD-A31C-873A-A53E18957E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5DC21-DC14-F057-ECA5-F1D825CB8E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A73D-B1B2-49CB-ACA5-60C39F17738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833A6-0401-4991-D216-513B41BC89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F3377-F5CE-4409-71CA-856C252C6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52D0-268C-4490-AC35-DAB92C49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A177D-6C7D-40A7-99E5-637A38874C1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A915C-DCFD-4D60-812B-D5B5DBED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A915C-DCFD-4D60-812B-D5B5DBED0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7D4-C42F-4495-9D23-54C2C9617D81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0E21-6BC8-410A-9EA9-07399876395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8AF7-864B-4EAD-84FA-CB1EFF01CC86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2057-B7E4-4B98-923F-6622EC329AD9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780B-2029-4E7F-9F44-BB8CDC3CBD9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C267-E80D-40E4-92E4-1B8707C1F971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48F7-CF30-4676-B1E5-6F467E7DBCA2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04A7-AA64-45CF-937B-E979685803F9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E893-E1C3-462A-B7B3-2B5B3118973E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154-8778-4795-B810-84417CB3831E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A26C-6532-4592-BD3E-3789D23C60B4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0005-181A-4FBF-BFE7-DA217511768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3336" y="3484391"/>
            <a:ext cx="14781329" cy="1659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49"/>
              </a:lnSpc>
              <a:spcAft>
                <a:spcPts val="3000"/>
              </a:spcAft>
            </a:pPr>
            <a:r>
              <a:rPr lang="en-US" sz="6000" b="1" spc="100">
                <a:solidFill>
                  <a:srgbClr val="000000"/>
                </a:solidFill>
              </a:rPr>
              <a:t>XÂY DỰNG WEBSITE QUẢN LÝ</a:t>
            </a:r>
            <a:endParaRPr lang="vi-VN" sz="6000" b="1" spc="100">
              <a:solidFill>
                <a:srgbClr val="000000"/>
              </a:solidFill>
            </a:endParaRPr>
          </a:p>
          <a:p>
            <a:pPr algn="ctr">
              <a:lnSpc>
                <a:spcPts val="4849"/>
              </a:lnSpc>
              <a:spcAft>
                <a:spcPts val="3000"/>
              </a:spcAft>
            </a:pPr>
            <a:r>
              <a:rPr lang="en-US" sz="6000" b="1" spc="100">
                <a:solidFill>
                  <a:srgbClr val="000000"/>
                </a:solidFill>
              </a:rPr>
              <a:t>ĐOÀN VIÊN</a:t>
            </a:r>
            <a:r>
              <a:rPr lang="vi-VN" sz="6000" b="1" spc="100">
                <a:solidFill>
                  <a:srgbClr val="000000"/>
                </a:solidFill>
              </a:rPr>
              <a:t> </a:t>
            </a:r>
            <a:r>
              <a:rPr lang="en-US" sz="6000" b="1" spc="100">
                <a:solidFill>
                  <a:srgbClr val="000000"/>
                </a:solidFill>
              </a:rPr>
              <a:t>KHOA KỸ THUẬT VÀ CÔNG NGHỆ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27142" y="741713"/>
            <a:ext cx="1203371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>
                <a:solidFill>
                  <a:srgbClr val="000000"/>
                </a:solidFill>
              </a:rPr>
              <a:t>BÁO CÁO THỰC TẬP ĐỒ ÁN CHUYÊN NGÀNH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30889" y="1378034"/>
            <a:ext cx="11026223" cy="38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3200">
                <a:solidFill>
                  <a:srgbClr val="000000"/>
                </a:solidFill>
              </a:rPr>
              <a:t>Học kỳ I, 2023 - 2024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0889" y="2814663"/>
            <a:ext cx="11026223" cy="38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3200">
                <a:solidFill>
                  <a:srgbClr val="000000"/>
                </a:solidFill>
              </a:rPr>
              <a:t>Đề tài: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9260769"/>
            <a:ext cx="6882108" cy="42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i="1">
                <a:solidFill>
                  <a:srgbClr val="000000"/>
                </a:solidFill>
              </a:rPr>
              <a:t>Trà Vinh, tháng 1 năm 2024</a:t>
            </a:r>
          </a:p>
        </p:txBody>
      </p:sp>
      <p:sp>
        <p:nvSpPr>
          <p:cNvPr id="7" name="AutoShape 7"/>
          <p:cNvSpPr/>
          <p:nvPr/>
        </p:nvSpPr>
        <p:spPr>
          <a:xfrm>
            <a:off x="-254016" y="9462135"/>
            <a:ext cx="7105264" cy="19050"/>
          </a:xfrm>
          <a:prstGeom prst="line">
            <a:avLst/>
          </a:prstGeom>
          <a:ln w="28575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1436752" y="9462135"/>
            <a:ext cx="7105264" cy="19050"/>
          </a:xfrm>
          <a:prstGeom prst="line">
            <a:avLst/>
          </a:prstGeom>
          <a:ln w="28575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193284" y="6290488"/>
            <a:ext cx="4875209" cy="906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10"/>
              </a:lnSpc>
              <a:spcAft>
                <a:spcPts val="1200"/>
              </a:spcAft>
            </a:pPr>
            <a:r>
              <a:rPr lang="en-US" sz="3000" i="1">
                <a:solidFill>
                  <a:srgbClr val="000000"/>
                </a:solidFill>
              </a:rPr>
              <a:t>Giảng viên hướng dẫn:</a:t>
            </a:r>
          </a:p>
          <a:p>
            <a:pPr algn="just">
              <a:lnSpc>
                <a:spcPts val="2910"/>
              </a:lnSpc>
              <a:spcAft>
                <a:spcPts val="1200"/>
              </a:spcAft>
            </a:pPr>
            <a:r>
              <a:rPr lang="en-US" sz="3000">
                <a:solidFill>
                  <a:srgbClr val="000000"/>
                </a:solidFill>
              </a:rPr>
              <a:t>ThS. Nguyễn Hoàng Duy Thiện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21299" y="6290488"/>
            <a:ext cx="4875209" cy="1957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10"/>
              </a:lnSpc>
              <a:spcAft>
                <a:spcPts val="1200"/>
              </a:spcAft>
            </a:pPr>
            <a:r>
              <a:rPr lang="en-US" sz="3000" i="1">
                <a:solidFill>
                  <a:srgbClr val="000000"/>
                </a:solidFill>
              </a:rPr>
              <a:t>Sinh viên thực hiện:</a:t>
            </a:r>
          </a:p>
          <a:p>
            <a:pPr algn="just">
              <a:lnSpc>
                <a:spcPts val="2910"/>
              </a:lnSpc>
              <a:spcAft>
                <a:spcPts val="1200"/>
              </a:spcAft>
            </a:pPr>
            <a:r>
              <a:rPr lang="en-US" sz="3000">
                <a:solidFill>
                  <a:srgbClr val="000000"/>
                </a:solidFill>
              </a:rPr>
              <a:t>Họ tên: Nguyễn Thị Ngọc Chăm</a:t>
            </a:r>
          </a:p>
          <a:p>
            <a:pPr algn="just">
              <a:lnSpc>
                <a:spcPts val="2910"/>
              </a:lnSpc>
              <a:spcAft>
                <a:spcPts val="1200"/>
              </a:spcAft>
            </a:pPr>
            <a:r>
              <a:rPr lang="en-US" sz="3000">
                <a:solidFill>
                  <a:srgbClr val="000000"/>
                </a:solidFill>
              </a:rPr>
              <a:t>MSSV: 110120008</a:t>
            </a:r>
          </a:p>
          <a:p>
            <a:pPr algn="just">
              <a:lnSpc>
                <a:spcPts val="2910"/>
              </a:lnSpc>
              <a:spcAft>
                <a:spcPts val="1200"/>
              </a:spcAft>
            </a:pPr>
            <a:r>
              <a:rPr lang="en-US" sz="3000">
                <a:solidFill>
                  <a:srgbClr val="000000"/>
                </a:solidFill>
              </a:rPr>
              <a:t>Lớp: DA20TTA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5523331-1D95-8AE3-F923-FA2B38EA5709}"/>
              </a:ext>
            </a:extLst>
          </p:cNvPr>
          <p:cNvSpPr/>
          <p:nvPr/>
        </p:nvSpPr>
        <p:spPr>
          <a:xfrm>
            <a:off x="14958904" y="7845382"/>
            <a:ext cx="56388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2302193-3242-B24D-0CE8-B05F9B453F40}"/>
              </a:ext>
            </a:extLst>
          </p:cNvPr>
          <p:cNvSpPr/>
          <p:nvPr/>
        </p:nvSpPr>
        <p:spPr>
          <a:xfrm rot="10800000">
            <a:off x="-2385904" y="-586143"/>
            <a:ext cx="6150184" cy="2783916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B11570D1-6461-7992-394D-EF2739273070}"/>
              </a:ext>
            </a:extLst>
          </p:cNvPr>
          <p:cNvSpPr/>
          <p:nvPr/>
        </p:nvSpPr>
        <p:spPr>
          <a:xfrm flipV="1">
            <a:off x="13358945" y="38100"/>
            <a:ext cx="5183071" cy="0"/>
          </a:xfrm>
          <a:prstGeom prst="line">
            <a:avLst/>
          </a:prstGeom>
          <a:ln w="1651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82583" y="10248900"/>
            <a:ext cx="71052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vi-VN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5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488453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LUẬN – HƯỚNG PHÁT TRIỂN</a:t>
            </a:r>
            <a:endParaRPr lang="en-US" sz="6000" b="1" spc="3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DFB26EE3-5C31-64B5-B2AC-F48FD1E31836}"/>
              </a:ext>
            </a:extLst>
          </p:cNvPr>
          <p:cNvSpPr txBox="1"/>
          <p:nvPr/>
        </p:nvSpPr>
        <p:spPr>
          <a:xfrm>
            <a:off x="1041728" y="2267591"/>
            <a:ext cx="16204542" cy="5829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luận</a:t>
            </a:r>
            <a:r>
              <a:rPr lang="vi-VN" sz="32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indent="914400" algn="just">
              <a:lnSpc>
                <a:spcPct val="150000"/>
              </a:lnSpc>
            </a:pP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 phẩm đáp ứng được những yêu cầu cơ bản của hệ thống quản lý Đoàn viên: quản lý thông tin liên quan Đoàn viên; xếp loại Đoàn viên theo kỳ; có biểu mẫu thống kê</a:t>
            </a:r>
          </a:p>
          <a:p>
            <a:pPr indent="914400" algn="just">
              <a:lnSpc>
                <a:spcPct val="150000"/>
              </a:lnSpc>
            </a:pPr>
            <a:endParaRPr lang="vi-VN" sz="32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vi-VN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 phát triển:</a:t>
            </a:r>
          </a:p>
          <a:p>
            <a:pPr indent="914400" algn="just">
              <a:lnSpc>
                <a:spcPct val="150000"/>
              </a:lnSpc>
            </a:pPr>
            <a:r>
              <a:rPr lang="vi-VN" sz="3200"/>
              <a:t>- Tích hợp đăng nhập bằng tài khoản mail sinh viên</a:t>
            </a:r>
          </a:p>
          <a:p>
            <a:pPr indent="914400" algn="just">
              <a:lnSpc>
                <a:spcPct val="150000"/>
              </a:lnSpc>
            </a:pPr>
            <a:r>
              <a:rPr lang="vi-VN" sz="3200"/>
              <a:t>- Tích hợp điểm danh trực tiếp trên hệ thống bằng mã QR khi đoàn viên tham gia các hoạt động, phong trào</a:t>
            </a:r>
            <a:endParaRPr lang="vi-VN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AEE0E17-15DB-AD18-2A98-77C3051509E8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433710"/>
            <a:ext cx="11627497" cy="224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4600" b="1">
                <a:solidFill>
                  <a:srgbClr val="000000"/>
                </a:solidFill>
                <a:latin typeface="Calibri (MS) Bold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3179313" cy="10287000"/>
            <a:chOff x="0" y="0"/>
            <a:chExt cx="4239083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>
            <a:off x="-3352800" y="877550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143857" y="940277"/>
            <a:ext cx="9948475" cy="1644902"/>
            <a:chOff x="0" y="0"/>
            <a:chExt cx="2620174" cy="4332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20175" cy="433225"/>
            </a:xfrm>
            <a:custGeom>
              <a:avLst/>
              <a:gdLst/>
              <a:ahLst/>
              <a:cxnLst/>
              <a:rect l="l" t="t" r="r" b="b"/>
              <a:pathLst>
                <a:path w="2620175" h="433225">
                  <a:moveTo>
                    <a:pt x="0" y="0"/>
                  </a:moveTo>
                  <a:lnTo>
                    <a:pt x="2620175" y="0"/>
                  </a:lnTo>
                  <a:lnTo>
                    <a:pt x="2620175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78DDE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2620174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indent="1371600"/>
              <a:r>
                <a:rPr lang="en-US" sz="480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Giới thiệu</a:t>
              </a:r>
              <a:endParaRPr lang="en-US" sz="3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93409" y="1450280"/>
            <a:ext cx="624897" cy="62489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3200">
                  <a:solidFill>
                    <a:srgbClr val="78DDE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43857" y="2613518"/>
            <a:ext cx="9948475" cy="1644902"/>
            <a:chOff x="0" y="0"/>
            <a:chExt cx="2620174" cy="4332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20175" cy="433225"/>
            </a:xfrm>
            <a:custGeom>
              <a:avLst/>
              <a:gdLst/>
              <a:ahLst/>
              <a:cxnLst/>
              <a:rect l="l" t="t" r="r" b="b"/>
              <a:pathLst>
                <a:path w="2620175" h="433225">
                  <a:moveTo>
                    <a:pt x="0" y="0"/>
                  </a:moveTo>
                  <a:lnTo>
                    <a:pt x="2620175" y="0"/>
                  </a:lnTo>
                  <a:lnTo>
                    <a:pt x="2620175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6D1D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620174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indent="1371600"/>
              <a:r>
                <a:rPr lang="en-US" sz="480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Cơ sở lý thuyết</a:t>
              </a:r>
              <a:endParaRPr lang="en-US" sz="3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593409" y="3123521"/>
            <a:ext cx="624897" cy="62489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3200">
                  <a:solidFill>
                    <a:srgbClr val="36D1D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143857" y="4289304"/>
            <a:ext cx="9948475" cy="1644902"/>
            <a:chOff x="0" y="0"/>
            <a:chExt cx="2620174" cy="4332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20175" cy="433225"/>
            </a:xfrm>
            <a:custGeom>
              <a:avLst/>
              <a:gdLst/>
              <a:ahLst/>
              <a:cxnLst/>
              <a:rect l="l" t="t" r="r" b="b"/>
              <a:pathLst>
                <a:path w="2620175" h="433225">
                  <a:moveTo>
                    <a:pt x="0" y="0"/>
                  </a:moveTo>
                  <a:lnTo>
                    <a:pt x="2620175" y="0"/>
                  </a:lnTo>
                  <a:lnTo>
                    <a:pt x="2620175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2620174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indent="1371600"/>
              <a:r>
                <a:rPr lang="en-US" sz="480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Thiết kế</a:t>
              </a:r>
              <a:endParaRPr lang="en-US" sz="3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593409" y="4801346"/>
            <a:ext cx="624897" cy="62489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3200">
                  <a:solidFill>
                    <a:srgbClr val="37C9E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143857" y="5962781"/>
            <a:ext cx="9948475" cy="1644902"/>
            <a:chOff x="0" y="0"/>
            <a:chExt cx="2620174" cy="43322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620175" cy="433225"/>
            </a:xfrm>
            <a:custGeom>
              <a:avLst/>
              <a:gdLst/>
              <a:ahLst/>
              <a:cxnLst/>
              <a:rect l="l" t="t" r="r" b="b"/>
              <a:pathLst>
                <a:path w="2620175" h="433225">
                  <a:moveTo>
                    <a:pt x="0" y="0"/>
                  </a:moveTo>
                  <a:lnTo>
                    <a:pt x="2620175" y="0"/>
                  </a:lnTo>
                  <a:lnTo>
                    <a:pt x="2620175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2620174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indent="1371600"/>
              <a:r>
                <a:rPr lang="vi-VN" sz="480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Thử nghiệm hệ thống</a:t>
              </a:r>
              <a:endParaRPr lang="en-US" sz="4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593409" y="6477131"/>
            <a:ext cx="624897" cy="62489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3200">
                  <a:solidFill>
                    <a:srgbClr val="2C92D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143857" y="7636258"/>
            <a:ext cx="9948475" cy="1644902"/>
            <a:chOff x="0" y="0"/>
            <a:chExt cx="2620174" cy="43322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620175" cy="433225"/>
            </a:xfrm>
            <a:custGeom>
              <a:avLst/>
              <a:gdLst/>
              <a:ahLst/>
              <a:cxnLst/>
              <a:rect l="l" t="t" r="r" b="b"/>
              <a:pathLst>
                <a:path w="2620175" h="433225">
                  <a:moveTo>
                    <a:pt x="0" y="0"/>
                  </a:moveTo>
                  <a:lnTo>
                    <a:pt x="2620175" y="0"/>
                  </a:lnTo>
                  <a:lnTo>
                    <a:pt x="2620175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2620174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indent="1371600"/>
              <a:r>
                <a:rPr lang="en-US" sz="480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Kết luận - hướng phát triển</a:t>
              </a:r>
              <a:endParaRPr lang="en-US" sz="36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593409" y="8150608"/>
            <a:ext cx="624897" cy="62489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3200">
                  <a:solidFill>
                    <a:srgbClr val="13538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28700" y="4361093"/>
            <a:ext cx="4554551" cy="92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149"/>
              </a:lnSpc>
            </a:pPr>
            <a:r>
              <a:rPr lang="en-US" sz="6600" b="1" spc="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4" name="AutoShape 34"/>
          <p:cNvSpPr/>
          <p:nvPr/>
        </p:nvSpPr>
        <p:spPr>
          <a:xfrm flipV="1">
            <a:off x="1028700" y="5448300"/>
            <a:ext cx="2171700" cy="0"/>
          </a:xfrm>
          <a:prstGeom prst="line">
            <a:avLst/>
          </a:prstGeom>
          <a:ln w="47625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C6C78491-4314-1CD5-9F19-9E727F23858C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7218" y="2099452"/>
            <a:ext cx="16013565" cy="5833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Vấn đề cần giải quyết</a:t>
            </a:r>
            <a:r>
              <a:rPr lang="vi-VN" sz="32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indent="914400" algn="just">
              <a:lnSpc>
                <a:spcPct val="150000"/>
              </a:lnSpc>
            </a:pP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Phân quyền với từng nhóm người dùng</a:t>
            </a:r>
          </a:p>
          <a:p>
            <a:pPr indent="914400" algn="just">
              <a:lnSpc>
                <a:spcPct val="150000"/>
              </a:lnSpc>
            </a:pP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Website quản lý các thông tin của đoàn viên, chi đoàn; các hoạt động, phong trào; quản lý kết quả đánh giá đoàn viên, chi đoàn</a:t>
            </a:r>
          </a:p>
          <a:p>
            <a:pPr indent="914400" algn="just">
              <a:lnSpc>
                <a:spcPct val="150000"/>
              </a:lnSpc>
            </a:pP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Mỗi kỳ đánh giá chia làm ba giai đoạn chính: đoàn viên đánh giá, BCH Chi đoàn đánh giá và Đoàn khoa đánh giá</a:t>
            </a:r>
          </a:p>
          <a:p>
            <a:pPr indent="914400" algn="just">
              <a:lnSpc>
                <a:spcPct val="150000"/>
              </a:lnSpc>
            </a:pP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Kết quả đánh giá Đoàn viên dựa trên số tiêu chí mà đoàn viên đạt được</a:t>
            </a:r>
          </a:p>
          <a:p>
            <a:pPr indent="914400" algn="just">
              <a:lnSpc>
                <a:spcPct val="150000"/>
              </a:lnSpc>
            </a:pP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Thống kê số lượng đoàn viên theo giới tính và theo kết quả đánh giá đoàn viên</a:t>
            </a:r>
            <a:endParaRPr lang="en-US" sz="32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533400" y="10248900"/>
            <a:ext cx="7105290" cy="0"/>
          </a:xfrm>
          <a:prstGeom prst="line">
            <a:avLst/>
          </a:prstGeom>
          <a:ln w="190500" cap="flat" cmpd="sng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553980" y="484391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1"/>
              <a:ext cx="2083482" cy="1143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-2734667" y="-104811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CC1F973D-FE0B-69A3-56FE-5CAA4908E623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10229850"/>
            <a:ext cx="7105290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781945" y="490173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6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CƠ SỞ LÝ THUYẾT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55299"/>
              </p:ext>
            </p:extLst>
          </p:nvPr>
        </p:nvGraphicFramePr>
        <p:xfrm>
          <a:off x="1030028" y="3445443"/>
          <a:ext cx="16229271" cy="5019887"/>
        </p:xfrm>
        <a:graphic>
          <a:graphicData uri="http://schemas.openxmlformats.org/drawingml/2006/table">
            <a:tbl>
              <a:tblPr/>
              <a:tblGrid>
                <a:gridCol w="4057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9887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FC3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1524000" y="2893194"/>
            <a:ext cx="2834640" cy="1097280"/>
            <a:chOff x="0" y="0"/>
            <a:chExt cx="996059" cy="4980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6059" cy="498029"/>
            </a:xfrm>
            <a:custGeom>
              <a:avLst/>
              <a:gdLst/>
              <a:ahLst/>
              <a:cxnLst/>
              <a:rect l="l" t="t" r="r" b="b"/>
              <a:pathLst>
                <a:path w="996059" h="498029">
                  <a:moveTo>
                    <a:pt x="498029" y="0"/>
                  </a:moveTo>
                  <a:cubicBezTo>
                    <a:pt x="222975" y="0"/>
                    <a:pt x="0" y="111488"/>
                    <a:pt x="0" y="249015"/>
                  </a:cubicBezTo>
                  <a:cubicBezTo>
                    <a:pt x="0" y="386542"/>
                    <a:pt x="222975" y="498029"/>
                    <a:pt x="498029" y="498029"/>
                  </a:cubicBezTo>
                  <a:cubicBezTo>
                    <a:pt x="773084" y="498029"/>
                    <a:pt x="996059" y="386542"/>
                    <a:pt x="996059" y="249015"/>
                  </a:cubicBezTo>
                  <a:cubicBezTo>
                    <a:pt x="996059" y="111488"/>
                    <a:pt x="773084" y="0"/>
                    <a:pt x="498029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93381" y="94315"/>
              <a:ext cx="809298" cy="3570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3400" b="1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Frontend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38747" y="2893194"/>
            <a:ext cx="2834640" cy="1097280"/>
            <a:chOff x="0" y="0"/>
            <a:chExt cx="996059" cy="4980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059" cy="498029"/>
            </a:xfrm>
            <a:custGeom>
              <a:avLst/>
              <a:gdLst/>
              <a:ahLst/>
              <a:cxnLst/>
              <a:rect l="l" t="t" r="r" b="b"/>
              <a:pathLst>
                <a:path w="996059" h="498029">
                  <a:moveTo>
                    <a:pt x="498029" y="0"/>
                  </a:moveTo>
                  <a:cubicBezTo>
                    <a:pt x="222975" y="0"/>
                    <a:pt x="0" y="111488"/>
                    <a:pt x="0" y="249015"/>
                  </a:cubicBezTo>
                  <a:cubicBezTo>
                    <a:pt x="0" y="386542"/>
                    <a:pt x="222975" y="498029"/>
                    <a:pt x="498029" y="498029"/>
                  </a:cubicBezTo>
                  <a:cubicBezTo>
                    <a:pt x="773084" y="498029"/>
                    <a:pt x="996059" y="386542"/>
                    <a:pt x="996059" y="249015"/>
                  </a:cubicBezTo>
                  <a:cubicBezTo>
                    <a:pt x="996059" y="111488"/>
                    <a:pt x="773084" y="0"/>
                    <a:pt x="498029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93381" y="94315"/>
              <a:ext cx="809298" cy="3570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3400" b="1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583969" y="2893194"/>
            <a:ext cx="2834640" cy="1097280"/>
            <a:chOff x="0" y="0"/>
            <a:chExt cx="996059" cy="49802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96059" cy="498029"/>
            </a:xfrm>
            <a:custGeom>
              <a:avLst/>
              <a:gdLst/>
              <a:ahLst/>
              <a:cxnLst/>
              <a:rect l="l" t="t" r="r" b="b"/>
              <a:pathLst>
                <a:path w="996059" h="498029">
                  <a:moveTo>
                    <a:pt x="498029" y="0"/>
                  </a:moveTo>
                  <a:cubicBezTo>
                    <a:pt x="222975" y="0"/>
                    <a:pt x="0" y="111488"/>
                    <a:pt x="0" y="249015"/>
                  </a:cubicBezTo>
                  <a:cubicBezTo>
                    <a:pt x="0" y="386542"/>
                    <a:pt x="222975" y="498029"/>
                    <a:pt x="498029" y="498029"/>
                  </a:cubicBezTo>
                  <a:cubicBezTo>
                    <a:pt x="773084" y="498029"/>
                    <a:pt x="996059" y="386542"/>
                    <a:pt x="996059" y="249015"/>
                  </a:cubicBezTo>
                  <a:cubicBezTo>
                    <a:pt x="996059" y="111488"/>
                    <a:pt x="773084" y="0"/>
                    <a:pt x="498029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93381" y="94315"/>
              <a:ext cx="809298" cy="3570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3400" b="1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30167" y="5322695"/>
            <a:ext cx="285750" cy="285750"/>
            <a:chOff x="0" y="0"/>
            <a:chExt cx="126014" cy="1260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014" cy="126014"/>
            </a:xfrm>
            <a:custGeom>
              <a:avLst/>
              <a:gdLst/>
              <a:ahLst/>
              <a:cxnLst/>
              <a:rect l="l" t="t" r="r" b="b"/>
              <a:pathLst>
                <a:path w="126014" h="126014">
                  <a:moveTo>
                    <a:pt x="63007" y="0"/>
                  </a:moveTo>
                  <a:cubicBezTo>
                    <a:pt x="28209" y="0"/>
                    <a:pt x="0" y="28209"/>
                    <a:pt x="0" y="63007"/>
                  </a:cubicBezTo>
                  <a:cubicBezTo>
                    <a:pt x="0" y="97805"/>
                    <a:pt x="28209" y="126014"/>
                    <a:pt x="63007" y="126014"/>
                  </a:cubicBezTo>
                  <a:cubicBezTo>
                    <a:pt x="97805" y="126014"/>
                    <a:pt x="126014" y="97805"/>
                    <a:pt x="126014" y="63007"/>
                  </a:cubicBezTo>
                  <a:cubicBezTo>
                    <a:pt x="126014" y="28209"/>
                    <a:pt x="97805" y="0"/>
                    <a:pt x="63007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1814" y="59439"/>
              <a:ext cx="102387" cy="547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endPara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92678" y="4261452"/>
            <a:ext cx="1732478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27635" y="5075363"/>
            <a:ext cx="1438157" cy="576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30167" y="6074535"/>
            <a:ext cx="285750" cy="285750"/>
            <a:chOff x="0" y="0"/>
            <a:chExt cx="126014" cy="1260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014" cy="126014"/>
            </a:xfrm>
            <a:custGeom>
              <a:avLst/>
              <a:gdLst/>
              <a:ahLst/>
              <a:cxnLst/>
              <a:rect l="l" t="t" r="r" b="b"/>
              <a:pathLst>
                <a:path w="126014" h="126014">
                  <a:moveTo>
                    <a:pt x="63007" y="0"/>
                  </a:moveTo>
                  <a:cubicBezTo>
                    <a:pt x="28209" y="0"/>
                    <a:pt x="0" y="28209"/>
                    <a:pt x="0" y="63007"/>
                  </a:cubicBezTo>
                  <a:cubicBezTo>
                    <a:pt x="0" y="97805"/>
                    <a:pt x="28209" y="126014"/>
                    <a:pt x="63007" y="126014"/>
                  </a:cubicBezTo>
                  <a:cubicBezTo>
                    <a:pt x="97805" y="126014"/>
                    <a:pt x="126014" y="97805"/>
                    <a:pt x="126014" y="63007"/>
                  </a:cubicBezTo>
                  <a:cubicBezTo>
                    <a:pt x="126014" y="28209"/>
                    <a:pt x="97805" y="0"/>
                    <a:pt x="63007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11814" y="59439"/>
              <a:ext cx="102387" cy="547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endPara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325790" y="5827203"/>
            <a:ext cx="1030129" cy="576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630167" y="6826376"/>
            <a:ext cx="285750" cy="285750"/>
            <a:chOff x="0" y="0"/>
            <a:chExt cx="126014" cy="1260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6014" cy="126014"/>
            </a:xfrm>
            <a:custGeom>
              <a:avLst/>
              <a:gdLst/>
              <a:ahLst/>
              <a:cxnLst/>
              <a:rect l="l" t="t" r="r" b="b"/>
              <a:pathLst>
                <a:path w="126014" h="126014">
                  <a:moveTo>
                    <a:pt x="63007" y="0"/>
                  </a:moveTo>
                  <a:cubicBezTo>
                    <a:pt x="28209" y="0"/>
                    <a:pt x="0" y="28209"/>
                    <a:pt x="0" y="63007"/>
                  </a:cubicBezTo>
                  <a:cubicBezTo>
                    <a:pt x="0" y="97805"/>
                    <a:pt x="28209" y="126014"/>
                    <a:pt x="63007" y="126014"/>
                  </a:cubicBezTo>
                  <a:cubicBezTo>
                    <a:pt x="97805" y="126014"/>
                    <a:pt x="126014" y="97805"/>
                    <a:pt x="126014" y="63007"/>
                  </a:cubicBezTo>
                  <a:cubicBezTo>
                    <a:pt x="126014" y="28209"/>
                    <a:pt x="97805" y="0"/>
                    <a:pt x="63007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11814" y="59439"/>
              <a:ext cx="102387" cy="547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endPara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327635" y="6579043"/>
            <a:ext cx="1748314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617585" y="5257483"/>
            <a:ext cx="285750" cy="285750"/>
            <a:chOff x="0" y="0"/>
            <a:chExt cx="126014" cy="12601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26014" cy="126014"/>
            </a:xfrm>
            <a:custGeom>
              <a:avLst/>
              <a:gdLst/>
              <a:ahLst/>
              <a:cxnLst/>
              <a:rect l="l" t="t" r="r" b="b"/>
              <a:pathLst>
                <a:path w="126014" h="126014">
                  <a:moveTo>
                    <a:pt x="63007" y="0"/>
                  </a:moveTo>
                  <a:cubicBezTo>
                    <a:pt x="28209" y="0"/>
                    <a:pt x="0" y="28209"/>
                    <a:pt x="0" y="63007"/>
                  </a:cubicBezTo>
                  <a:cubicBezTo>
                    <a:pt x="0" y="97805"/>
                    <a:pt x="28209" y="126014"/>
                    <a:pt x="63007" y="126014"/>
                  </a:cubicBezTo>
                  <a:cubicBezTo>
                    <a:pt x="97805" y="126014"/>
                    <a:pt x="126014" y="97805"/>
                    <a:pt x="126014" y="63007"/>
                  </a:cubicBezTo>
                  <a:cubicBezTo>
                    <a:pt x="126014" y="28209"/>
                    <a:pt x="97805" y="0"/>
                    <a:pt x="63007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11814" y="59439"/>
              <a:ext cx="102387" cy="547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endPara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374008" y="4294058"/>
            <a:ext cx="1254562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315053" y="5010150"/>
            <a:ext cx="1254562" cy="576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022101" y="4261452"/>
            <a:ext cx="1557228" cy="576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3492449" y="2879179"/>
            <a:ext cx="2834640" cy="1097280"/>
            <a:chOff x="0" y="0"/>
            <a:chExt cx="996059" cy="498029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96059" cy="498029"/>
            </a:xfrm>
            <a:custGeom>
              <a:avLst/>
              <a:gdLst/>
              <a:ahLst/>
              <a:cxnLst/>
              <a:rect l="l" t="t" r="r" b="b"/>
              <a:pathLst>
                <a:path w="996059" h="498029">
                  <a:moveTo>
                    <a:pt x="498029" y="0"/>
                  </a:moveTo>
                  <a:cubicBezTo>
                    <a:pt x="222975" y="0"/>
                    <a:pt x="0" y="111488"/>
                    <a:pt x="0" y="249015"/>
                  </a:cubicBezTo>
                  <a:cubicBezTo>
                    <a:pt x="0" y="386542"/>
                    <a:pt x="222975" y="498029"/>
                    <a:pt x="498029" y="498029"/>
                  </a:cubicBezTo>
                  <a:cubicBezTo>
                    <a:pt x="773084" y="498029"/>
                    <a:pt x="996059" y="386542"/>
                    <a:pt x="996059" y="249015"/>
                  </a:cubicBezTo>
                  <a:cubicBezTo>
                    <a:pt x="996059" y="111488"/>
                    <a:pt x="773084" y="0"/>
                    <a:pt x="498029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93381" y="94315"/>
              <a:ext cx="809298" cy="3570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3400" b="1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Công cụ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492449" y="5761990"/>
            <a:ext cx="3620574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492449" y="5010150"/>
            <a:ext cx="1229559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Xampp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492449" y="4261452"/>
            <a:ext cx="2766179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Designer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9388158" y="5208713"/>
            <a:ext cx="285750" cy="285750"/>
            <a:chOff x="0" y="0"/>
            <a:chExt cx="126014" cy="126014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26014" cy="126014"/>
            </a:xfrm>
            <a:custGeom>
              <a:avLst/>
              <a:gdLst/>
              <a:ahLst/>
              <a:cxnLst/>
              <a:rect l="l" t="t" r="r" b="b"/>
              <a:pathLst>
                <a:path w="126014" h="126014">
                  <a:moveTo>
                    <a:pt x="63007" y="0"/>
                  </a:moveTo>
                  <a:cubicBezTo>
                    <a:pt x="28209" y="0"/>
                    <a:pt x="0" y="28209"/>
                    <a:pt x="0" y="63007"/>
                  </a:cubicBezTo>
                  <a:cubicBezTo>
                    <a:pt x="0" y="97805"/>
                    <a:pt x="28209" y="126014"/>
                    <a:pt x="63007" y="126014"/>
                  </a:cubicBezTo>
                  <a:cubicBezTo>
                    <a:pt x="97805" y="126014"/>
                    <a:pt x="126014" y="97805"/>
                    <a:pt x="126014" y="63007"/>
                  </a:cubicBezTo>
                  <a:cubicBezTo>
                    <a:pt x="126014" y="28209"/>
                    <a:pt x="97805" y="0"/>
                    <a:pt x="63007" y="0"/>
                  </a:cubicBezTo>
                  <a:close/>
                </a:path>
              </a:pathLst>
            </a:custGeom>
            <a:solidFill>
              <a:srgbClr val="E9C7C6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11814" y="59439"/>
              <a:ext cx="102387" cy="547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00"/>
                </a:lnSpc>
              </a:pPr>
              <a:endPara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0085626" y="4961380"/>
            <a:ext cx="670441" cy="576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059BEA59-CEF7-0A3E-52BD-73AF37B8DBBF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82583" y="10248900"/>
            <a:ext cx="71052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5575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3505200" y="-83821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488453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 KẾ</a:t>
            </a:r>
            <a:endParaRPr lang="en-US" sz="6000" b="1" spc="3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3C88C4-531E-B9D1-B0D5-4FB30F65043F}"/>
              </a:ext>
            </a:extLst>
          </p:cNvPr>
          <p:cNvSpPr txBox="1"/>
          <p:nvPr/>
        </p:nvSpPr>
        <p:spPr>
          <a:xfrm>
            <a:off x="1049882" y="1685541"/>
            <a:ext cx="1618823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vi-VN" sz="32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thực thể quan hệ</a:t>
            </a:r>
            <a:endParaRPr lang="en-US" sz="32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12A408-7229-4A73-88AA-4E478FB2F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619" y="2259800"/>
            <a:ext cx="13182763" cy="760810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C75ADCCC-BEF1-70A6-1C13-AB3FA44054E5}"/>
              </a:ext>
            </a:extLst>
          </p:cNvPr>
          <p:cNvSpPr txBox="1"/>
          <p:nvPr/>
        </p:nvSpPr>
        <p:spPr>
          <a:xfrm>
            <a:off x="17373600" y="9604057"/>
            <a:ext cx="57299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algn="ctr"/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82583" y="10248900"/>
            <a:ext cx="71052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5575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3505200" y="-83821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488453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 KẾ</a:t>
            </a:r>
            <a:endParaRPr lang="en-US" sz="6000" b="1" spc="3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3C88C4-531E-B9D1-B0D5-4FB30F65043F}"/>
              </a:ext>
            </a:extLst>
          </p:cNvPr>
          <p:cNvSpPr txBox="1"/>
          <p:nvPr/>
        </p:nvSpPr>
        <p:spPr>
          <a:xfrm>
            <a:off x="1049882" y="1685541"/>
            <a:ext cx="1618823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vi-VN" sz="32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cơ sở dữ liệu</a:t>
            </a:r>
            <a:endParaRPr lang="en-US" sz="32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13B8D9-506F-1F30-D6E8-9F5706904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2" y="2453781"/>
            <a:ext cx="15318077" cy="7337919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87755590-D82D-B478-7499-57CAFA146893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82583" y="10248900"/>
            <a:ext cx="71052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5575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3505200" y="-83821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488453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 KẾ</a:t>
            </a:r>
            <a:endParaRPr lang="en-US" sz="6000" b="1" spc="3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3C88C4-531E-B9D1-B0D5-4FB30F65043F}"/>
              </a:ext>
            </a:extLst>
          </p:cNvPr>
          <p:cNvSpPr txBox="1"/>
          <p:nvPr/>
        </p:nvSpPr>
        <p:spPr>
          <a:xfrm>
            <a:off x="1049881" y="1742049"/>
            <a:ext cx="1618823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vi-VN" sz="32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 diện</a:t>
            </a:r>
            <a:endParaRPr lang="en-US" sz="32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4E6E6-7E2B-E676-257E-0AF5BBE37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974" y="2510557"/>
            <a:ext cx="11154052" cy="6056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D43B5478-7459-CA11-679C-12C27B583F29}"/>
              </a:ext>
            </a:extLst>
          </p:cNvPr>
          <p:cNvSpPr txBox="1"/>
          <p:nvPr/>
        </p:nvSpPr>
        <p:spPr>
          <a:xfrm>
            <a:off x="5143498" y="8657683"/>
            <a:ext cx="80010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 diện trang chủ hệ thống</a:t>
            </a:r>
            <a:endParaRPr lang="en-US" sz="32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19200D01-6FB4-057E-40E8-DC77AF0844E5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1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82583" y="10248900"/>
            <a:ext cx="71052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5575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3505200" y="-83821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488453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 KẾ</a:t>
            </a:r>
            <a:endParaRPr lang="en-US" sz="6000" b="1" spc="3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8F347-F7B9-1BD2-CE36-059F2570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98" y="2738449"/>
            <a:ext cx="8300992" cy="448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7DF01F-F6F2-DB75-C89B-06188C9AA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8" y="2738449"/>
            <a:ext cx="8267020" cy="448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FF723A0C-5751-0CD9-EA48-C2FE1992A172}"/>
              </a:ext>
            </a:extLst>
          </p:cNvPr>
          <p:cNvSpPr txBox="1"/>
          <p:nvPr/>
        </p:nvSpPr>
        <p:spPr>
          <a:xfrm>
            <a:off x="761998" y="7353300"/>
            <a:ext cx="82670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 diện trang chủ người dùng</a:t>
            </a:r>
            <a:endParaRPr lang="en-US" sz="32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B43614E-04BA-DADC-3386-A873EE3B3889}"/>
              </a:ext>
            </a:extLst>
          </p:cNvPr>
          <p:cNvSpPr txBox="1"/>
          <p:nvPr/>
        </p:nvSpPr>
        <p:spPr>
          <a:xfrm>
            <a:off x="9258982" y="7353300"/>
            <a:ext cx="826702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 diện trang chủ quản trị</a:t>
            </a:r>
            <a:endParaRPr lang="en-US" sz="3200" i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7CFA34E1-E67C-AE4E-D334-2B3200069360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112663D1-F29D-6E0F-A038-128438AC22BB}"/>
              </a:ext>
            </a:extLst>
          </p:cNvPr>
          <p:cNvSpPr txBox="1"/>
          <p:nvPr/>
        </p:nvSpPr>
        <p:spPr>
          <a:xfrm>
            <a:off x="1049881" y="1742049"/>
            <a:ext cx="1618823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vi-VN" sz="32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 diện</a:t>
            </a:r>
            <a:endParaRPr lang="en-US" sz="32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182583" y="10248900"/>
            <a:ext cx="7105264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vi-VN" sz="5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5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53980" y="4445347"/>
            <a:ext cx="1318003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6000" b="1" spc="3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 NGHIỆM HỆ THỐNG</a:t>
            </a:r>
            <a:endParaRPr lang="en-US" sz="6000" b="1" spc="3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719EF99-535E-96CC-6993-E948FF8E24D5}"/>
              </a:ext>
            </a:extLst>
          </p:cNvPr>
          <p:cNvSpPr txBox="1"/>
          <p:nvPr/>
        </p:nvSpPr>
        <p:spPr>
          <a:xfrm>
            <a:off x="17373600" y="9604057"/>
            <a:ext cx="57299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3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379</Words>
  <Application>Microsoft Office PowerPoint</Application>
  <PresentationFormat>Custom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(MS)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ppt1</dc:title>
  <dc:creator>NGOC CHAM</dc:creator>
  <cp:lastModifiedBy>Nguyen Thi Ngoc Cham</cp:lastModifiedBy>
  <cp:revision>106</cp:revision>
  <dcterms:created xsi:type="dcterms:W3CDTF">2006-08-16T00:00:00Z</dcterms:created>
  <dcterms:modified xsi:type="dcterms:W3CDTF">2024-01-18T16:43:48Z</dcterms:modified>
  <dc:identifier>DAF40y6HBSE</dc:identifier>
</cp:coreProperties>
</file>