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7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7BE6-E646-2142-A0B7-4C3FB8AF2BEF}" type="datetimeFigureOut">
              <a:rPr lang="nl-NL" smtClean="0"/>
              <a:pPr/>
              <a:t>03-05-2015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B48B-568E-064D-857B-88C59C31D0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rob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2819400"/>
            <a:ext cx="1362075" cy="1219200"/>
          </a:xfrm>
          <a:prstGeom prst="rect">
            <a:avLst/>
          </a:prstGeom>
        </p:spPr>
      </p:pic>
      <p:pic>
        <p:nvPicPr>
          <p:cNvPr id="5" name="Afbeelding 4" descr="plat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895307"/>
            <a:ext cx="523875" cy="581025"/>
          </a:xfrm>
          <a:prstGeom prst="rect">
            <a:avLst/>
          </a:prstGeom>
        </p:spPr>
      </p:pic>
      <p:pic>
        <p:nvPicPr>
          <p:cNvPr id="7" name="Afbeelding 6" descr="database server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6" y="40530"/>
            <a:ext cx="1538145" cy="1891396"/>
          </a:xfrm>
          <a:prstGeom prst="rect">
            <a:avLst/>
          </a:prstGeom>
        </p:spPr>
      </p:pic>
      <p:pic>
        <p:nvPicPr>
          <p:cNvPr id="8" name="Afbeelding 7" descr="apple-macbook-pro-15.4-x22-intel-core-i7-2ghz-quad-8gb-laptop-mc721b-a-refurbished-[2]-259-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81" y="5376378"/>
            <a:ext cx="2346283" cy="1441092"/>
          </a:xfrm>
          <a:prstGeom prst="rect">
            <a:avLst/>
          </a:prstGeom>
        </p:spPr>
      </p:pic>
      <p:pic>
        <p:nvPicPr>
          <p:cNvPr id="10" name="Afbeelding 9" descr="apple-macbook-pro-15.4-x22-intel-core-i7-2ghz-quad-8gb-laptop-mc721b-a-refurbished-[2]-259-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81" y="40530"/>
            <a:ext cx="2346283" cy="1441092"/>
          </a:xfrm>
          <a:prstGeom prst="rect">
            <a:avLst/>
          </a:prstGeom>
        </p:spPr>
      </p:pic>
      <p:pic>
        <p:nvPicPr>
          <p:cNvPr id="11" name="Afbeelding 10" descr="GU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216" y="5206491"/>
            <a:ext cx="2415642" cy="13908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Rechte verbindingslijn 12"/>
          <p:cNvCxnSpPr/>
          <p:nvPr/>
        </p:nvCxnSpPr>
        <p:spPr>
          <a:xfrm>
            <a:off x="6460858" y="5206491"/>
            <a:ext cx="1516623" cy="23099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V="1">
            <a:off x="6460858" y="6481704"/>
            <a:ext cx="566475" cy="115612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rot="10800000" flipV="1">
            <a:off x="5540963" y="1481622"/>
            <a:ext cx="1486372" cy="1166332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rot="10800000">
            <a:off x="1578684" y="1931928"/>
            <a:ext cx="1406761" cy="716026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1578681" y="2244246"/>
            <a:ext cx="1977320" cy="9824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 rot="10800000">
            <a:off x="5207859" y="4038600"/>
            <a:ext cx="1977319" cy="963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6478448" y="1946038"/>
            <a:ext cx="21723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LM Roman 12 Regular"/>
                <a:cs typeface="LM Roman 12 Regular"/>
              </a:rPr>
              <a:t>ssh</a:t>
            </a:r>
            <a:endParaRPr lang="nl-NL" dirty="0" smtClean="0">
              <a:latin typeface="LM Roman 12 Regular"/>
              <a:cs typeface="LM Roman 12 Regular"/>
            </a:endParaRPr>
          </a:p>
          <a:p>
            <a:r>
              <a:rPr lang="nl-NL" sz="1400" i="1" dirty="0" err="1" smtClean="0">
                <a:latin typeface="LM Roman 12 Regular"/>
                <a:cs typeface="LM Roman 12 Regular"/>
              </a:rPr>
              <a:t>sudo</a:t>
            </a:r>
            <a:r>
              <a:rPr lang="nl-NL" sz="1400" i="1" dirty="0" smtClean="0">
                <a:latin typeface="LM Roman 12 Regular"/>
                <a:cs typeface="LM Roman 12 Regular"/>
              </a:rPr>
              <a:t> python </a:t>
            </a:r>
            <a:r>
              <a:rPr lang="nl-NL" sz="1400" i="1" dirty="0" err="1" smtClean="0">
                <a:latin typeface="LM Roman 12 Regular"/>
                <a:cs typeface="LM Roman 12 Regular"/>
              </a:rPr>
              <a:t>controller.py</a:t>
            </a:r>
            <a:endParaRPr lang="nl-NL" sz="1400" i="1" dirty="0" smtClean="0">
              <a:latin typeface="LM Roman 12 Regular"/>
              <a:cs typeface="LM Roman 12 Regular"/>
            </a:endParaRPr>
          </a:p>
          <a:p>
            <a:endParaRPr lang="nl-NL" dirty="0">
              <a:latin typeface="LM Roman 12 Regular"/>
              <a:cs typeface="LM Roman 12 Regular"/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145855" y="26175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LM Sans 10 Bold"/>
                <a:cs typeface="LM Sans 10 Bold"/>
              </a:rPr>
              <a:t>c</a:t>
            </a:r>
            <a:r>
              <a:rPr lang="nl-NL" dirty="0" smtClean="0">
                <a:latin typeface="LM Sans 10 Bold"/>
                <a:cs typeface="LM Sans 10 Bold"/>
              </a:rPr>
              <a:t>ontroller</a:t>
            </a:r>
            <a:endParaRPr lang="nl-NL" dirty="0">
              <a:latin typeface="LM Sans 10 Bold"/>
              <a:cs typeface="LM Sans 10 Bold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5190586" y="3362221"/>
            <a:ext cx="132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>
                <a:latin typeface="LM Sans 10 Regular"/>
                <a:cs typeface="LM Sans 10 Regular"/>
              </a:rPr>
              <a:t>c</a:t>
            </a:r>
            <a:r>
              <a:rPr lang="nl-NL" b="1" dirty="0" err="1" smtClean="0">
                <a:latin typeface="LM Sans 10 Regular"/>
                <a:cs typeface="LM Sans 10 Regular"/>
              </a:rPr>
              <a:t>onnection</a:t>
            </a:r>
            <a:endParaRPr lang="nl-NL" b="1" dirty="0">
              <a:latin typeface="LM Sans 10 Regular"/>
              <a:cs typeface="LM Sans 10 Regular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8252846" y="5376378"/>
            <a:ext cx="7555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2400" dirty="0" smtClean="0">
                <a:latin typeface="LM Roman 12 Regular"/>
                <a:cs typeface="LM Roman 12 Regular"/>
              </a:rPr>
              <a:t>GUI</a:t>
            </a:r>
            <a:endParaRPr lang="nl-NL" sz="2400" dirty="0">
              <a:latin typeface="LM Roman 12 Regular"/>
              <a:cs typeface="LM Roman 12 Regular"/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1479904" y="169334"/>
            <a:ext cx="1922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2400" dirty="0" smtClean="0">
                <a:latin typeface="LM Roman 12 Regular"/>
                <a:cs typeface="LM Roman 12 Regular"/>
              </a:rPr>
              <a:t>HTTP server</a:t>
            </a:r>
            <a:endParaRPr lang="nl-NL" sz="2400" dirty="0">
              <a:latin typeface="LM Roman 12 Regular"/>
              <a:cs typeface="LM Roman 12 Regular"/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2958406" y="25400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>
                <a:latin typeface="LM Sans 10 Regular"/>
                <a:cs typeface="LM Sans 10 Regular"/>
              </a:rPr>
              <a:t>httpclient</a:t>
            </a:r>
            <a:endParaRPr lang="nl-NL" b="1" dirty="0">
              <a:latin typeface="LM Sans 10 Regular"/>
              <a:cs typeface="LM Sans 10 Regular"/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355269" y="2031358"/>
            <a:ext cx="12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>
                <a:latin typeface="LM Sans 10 Regular"/>
                <a:cs typeface="LM Sans 10 Regular"/>
              </a:rPr>
              <a:t>httpserver</a:t>
            </a:r>
            <a:endParaRPr lang="nl-NL" b="1" dirty="0">
              <a:latin typeface="LM Sans 10 Regular"/>
              <a:cs typeface="LM Sans 10 Regular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229255" y="23645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>
                <a:latin typeface="LM Sans 10 Regular"/>
                <a:cs typeface="LM Sans 10 Regular"/>
              </a:rPr>
              <a:t>httphandler</a:t>
            </a:r>
            <a:endParaRPr lang="nl-NL" b="1" dirty="0">
              <a:latin typeface="LM Sans 10 Regular"/>
              <a:cs typeface="LM Sans 10 Regular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6676049" y="38539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LM Roman 12 Regular"/>
                <a:cs typeface="LM Roman 12 Regular"/>
              </a:rPr>
              <a:t>socket</a:t>
            </a:r>
            <a:endParaRPr lang="nl-NL" dirty="0">
              <a:latin typeface="LM Roman 12 Regular"/>
              <a:cs typeface="LM Roman 12 Regular"/>
            </a:endParaRPr>
          </a:p>
        </p:txBody>
      </p:sp>
      <p:sp>
        <p:nvSpPr>
          <p:cNvPr id="49" name="Tekstvak 48"/>
          <p:cNvSpPr txBox="1"/>
          <p:nvPr/>
        </p:nvSpPr>
        <p:spPr>
          <a:xfrm>
            <a:off x="2405286" y="167548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http</a:t>
            </a:r>
            <a:endParaRPr lang="nl-NL" dirty="0">
              <a:latin typeface="LM Roman 12 Regular"/>
              <a:cs typeface="LM Roman 12 Regular"/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4045216" y="2129845"/>
            <a:ext cx="10182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2400" dirty="0" smtClean="0">
                <a:latin typeface="LM Roman 12 Regular"/>
                <a:cs typeface="LM Roman 12 Regular"/>
              </a:rPr>
              <a:t>Robot</a:t>
            </a:r>
            <a:endParaRPr lang="nl-NL" sz="2400" dirty="0">
              <a:latin typeface="LM Roman 12 Regular"/>
              <a:cs typeface="LM Roman 12 Regular"/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>
            <a:off x="5277601" y="3742245"/>
            <a:ext cx="1977320" cy="9824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Afbeelding 53" descr="star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083" y="4198101"/>
            <a:ext cx="474365" cy="3556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7239974" y="4766604"/>
            <a:ext cx="85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>
                <a:latin typeface="LM Sans 10 Regular"/>
                <a:cs typeface="LM Sans 10 Regular"/>
              </a:rPr>
              <a:t>ImRec</a:t>
            </a:r>
            <a:endParaRPr lang="nl-NL" b="1" dirty="0">
              <a:latin typeface="LM Sans 10 Regular"/>
              <a:cs typeface="LM Sans 10 Regular"/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5653923" y="169334"/>
            <a:ext cx="10221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2400" dirty="0" smtClean="0">
                <a:latin typeface="LM Roman 12 Regular"/>
                <a:cs typeface="LM Roman 12 Regular"/>
              </a:rPr>
              <a:t>laptop</a:t>
            </a:r>
            <a:endParaRPr lang="nl-NL" sz="2400" dirty="0">
              <a:latin typeface="LM Roman 12 Regular"/>
              <a:cs typeface="LM Roman 12 Regular"/>
            </a:endParaRPr>
          </a:p>
        </p:txBody>
      </p:sp>
      <p:pic>
        <p:nvPicPr>
          <p:cNvPr id="59" name="Afbeelding 58" descr="Schermafbeelding 2015-05-03 om 00.56.01.png"/>
          <p:cNvPicPr>
            <a:picLocks noChangeAspect="1"/>
          </p:cNvPicPr>
          <p:nvPr/>
        </p:nvPicPr>
        <p:blipFill>
          <a:blip r:embed="rId8"/>
          <a:srcRect l="35185" t="34358" r="44007" b="40300"/>
          <a:stretch>
            <a:fillRect/>
          </a:stretch>
        </p:blipFill>
        <p:spPr>
          <a:xfrm>
            <a:off x="201033" y="2886738"/>
            <a:ext cx="1894996" cy="1442426"/>
          </a:xfrm>
          <a:prstGeom prst="rect">
            <a:avLst/>
          </a:prstGeom>
        </p:spPr>
      </p:pic>
      <p:sp>
        <p:nvSpPr>
          <p:cNvPr id="61" name="Tekstvak 60"/>
          <p:cNvSpPr txBox="1"/>
          <p:nvPr/>
        </p:nvSpPr>
        <p:spPr>
          <a:xfrm>
            <a:off x="3231004" y="3992379"/>
            <a:ext cx="190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>
                <a:latin typeface="LM Sans 10 Regular"/>
                <a:cs typeface="LM Sans 10 Regular"/>
              </a:rPr>
              <a:t>Robot.execute</a:t>
            </a:r>
            <a:r>
              <a:rPr lang="nl-NL" b="1" dirty="0" smtClean="0">
                <a:latin typeface="LM Sans 10 Regular"/>
                <a:cs typeface="LM Sans 10 Regular"/>
              </a:rPr>
              <a:t>()</a:t>
            </a:r>
            <a:endParaRPr lang="nl-NL" b="1" dirty="0">
              <a:latin typeface="LM Sans 10 Regular"/>
              <a:cs typeface="LM Sans 10 Regular"/>
            </a:endParaRPr>
          </a:p>
        </p:txBody>
      </p:sp>
      <p:sp>
        <p:nvSpPr>
          <p:cNvPr id="62" name="Tekstvak 61"/>
          <p:cNvSpPr txBox="1"/>
          <p:nvPr/>
        </p:nvSpPr>
        <p:spPr>
          <a:xfrm>
            <a:off x="3680898" y="4361790"/>
            <a:ext cx="91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LM Roman 12 Regular"/>
                <a:cs typeface="LM Roman 12 Regular"/>
              </a:rPr>
              <a:t>(Sectie 6)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2255285" y="2003136"/>
            <a:ext cx="91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LM Roman 12 Regular"/>
                <a:cs typeface="LM Roman 12 Regular"/>
              </a:rPr>
              <a:t>(Sectie 4)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4667451" y="4862204"/>
            <a:ext cx="91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LM Roman 12 Regular"/>
                <a:cs typeface="LM Roman 12 Regular"/>
              </a:rPr>
              <a:t>(Sectie 7)</a:t>
            </a:r>
          </a:p>
        </p:txBody>
      </p:sp>
      <p:sp>
        <p:nvSpPr>
          <p:cNvPr id="65" name="Tekstvak 64"/>
          <p:cNvSpPr txBox="1"/>
          <p:nvPr/>
        </p:nvSpPr>
        <p:spPr>
          <a:xfrm>
            <a:off x="6596970" y="4141657"/>
            <a:ext cx="91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LM Roman 12 Regular"/>
                <a:cs typeface="LM Roman 12 Regular"/>
              </a:rPr>
              <a:t>(Sectie 2)</a:t>
            </a:r>
          </a:p>
        </p:txBody>
      </p:sp>
      <p:sp>
        <p:nvSpPr>
          <p:cNvPr id="66" name="Tekstvak 65"/>
          <p:cNvSpPr txBox="1"/>
          <p:nvPr/>
        </p:nvSpPr>
        <p:spPr>
          <a:xfrm>
            <a:off x="7211752" y="5040379"/>
            <a:ext cx="91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LM Roman 12 Regular"/>
                <a:cs typeface="LM Roman 12 Regular"/>
              </a:rPr>
              <a:t>(Sectie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rob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0" y="627176"/>
            <a:ext cx="1362075" cy="1219200"/>
          </a:xfrm>
          <a:prstGeom prst="rect">
            <a:avLst/>
          </a:prstGeom>
        </p:spPr>
      </p:pic>
      <p:pic>
        <p:nvPicPr>
          <p:cNvPr id="5" name="Afbeelding 4" descr="plat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90" y="703083"/>
            <a:ext cx="523875" cy="581025"/>
          </a:xfrm>
          <a:prstGeom prst="rect">
            <a:avLst/>
          </a:prstGeom>
        </p:spPr>
      </p:pic>
      <p:pic>
        <p:nvPicPr>
          <p:cNvPr id="8" name="Afbeelding 7" descr="apple-macbook-pro-15.4-x22-intel-core-i7-2ghz-quad-8gb-laptop-mc721b-a-refurbished-[2]-259-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103" y="627176"/>
            <a:ext cx="1859788" cy="1142286"/>
          </a:xfrm>
          <a:prstGeom prst="rect">
            <a:avLst/>
          </a:prstGeom>
        </p:spPr>
      </p:pic>
      <p:cxnSp>
        <p:nvCxnSpPr>
          <p:cNvPr id="36" name="Rechte verbindingslijn 35"/>
          <p:cNvCxnSpPr/>
          <p:nvPr/>
        </p:nvCxnSpPr>
        <p:spPr>
          <a:xfrm rot="10800000" flipV="1">
            <a:off x="1988873" y="1128887"/>
            <a:ext cx="4768766" cy="485354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7367865" y="70555"/>
            <a:ext cx="612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GUI</a:t>
            </a:r>
            <a:endParaRPr lang="nl-NL" dirty="0">
              <a:latin typeface="LM Roman 12 Regular"/>
              <a:cs typeface="LM Roman 12 Regular"/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508232" y="70555"/>
            <a:ext cx="813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Robot</a:t>
            </a:r>
            <a:endParaRPr lang="nl-NL" dirty="0">
              <a:latin typeface="LM Roman 12 Regular"/>
              <a:cs typeface="LM Roman 12 Regular"/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>
            <a:off x="1988873" y="708667"/>
            <a:ext cx="4768764" cy="420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rot="5400000">
            <a:off x="-211004" y="2624536"/>
            <a:ext cx="4385323" cy="1761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rot="5400000">
            <a:off x="4550307" y="2617085"/>
            <a:ext cx="4386119" cy="3172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4503819" y="15522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socket.bind</a:t>
            </a:r>
            <a:r>
              <a:rPr lang="nl-NL" sz="1400" dirty="0" smtClean="0">
                <a:latin typeface="LM Roman 12 Regular"/>
                <a:cs typeface="LM Roman 12 Regular"/>
              </a:rPr>
              <a:t>(HOST,PORT)</a:t>
            </a:r>
          </a:p>
          <a:p>
            <a:r>
              <a:rPr lang="nl-NL" sz="1400" dirty="0" err="1" smtClean="0">
                <a:latin typeface="LM Roman 12 Regular"/>
                <a:cs typeface="LM Roman 12 Regular"/>
              </a:rPr>
              <a:t>socket.listen</a:t>
            </a:r>
            <a:r>
              <a:rPr lang="nl-NL" sz="1400" dirty="0" smtClean="0">
                <a:latin typeface="LM Roman 12 Regular"/>
                <a:cs typeface="LM Roman 12 Regular"/>
              </a:rPr>
              <a:t>()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sp>
        <p:nvSpPr>
          <p:cNvPr id="64" name="Tekstvak 63"/>
          <p:cNvSpPr txBox="1"/>
          <p:nvPr/>
        </p:nvSpPr>
        <p:spPr>
          <a:xfrm rot="280674">
            <a:off x="1990462" y="486279"/>
            <a:ext cx="246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latin typeface="LM Roman 12 Regular"/>
                <a:cs typeface="LM Roman 12 Regular"/>
              </a:rPr>
              <a:t>s</a:t>
            </a:r>
            <a:r>
              <a:rPr lang="nl-NL" sz="1400" dirty="0" err="1" smtClean="0">
                <a:latin typeface="LM Roman 12 Regular"/>
                <a:cs typeface="LM Roman 12 Regular"/>
              </a:rPr>
              <a:t>ocket.connect</a:t>
            </a:r>
            <a:r>
              <a:rPr lang="nl-NL" sz="1400" dirty="0" smtClean="0">
                <a:latin typeface="LM Roman 12 Regular"/>
                <a:cs typeface="LM Roman 12 Regular"/>
              </a:rPr>
              <a:t>(HOST,PORT)</a:t>
            </a:r>
          </a:p>
        </p:txBody>
      </p:sp>
      <p:sp>
        <p:nvSpPr>
          <p:cNvPr id="65" name="Tekstvak 64"/>
          <p:cNvSpPr txBox="1"/>
          <p:nvPr/>
        </p:nvSpPr>
        <p:spPr>
          <a:xfrm rot="21246611">
            <a:off x="2109706" y="1156269"/>
            <a:ext cx="199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latin typeface="LM Roman 12 Regular"/>
                <a:cs typeface="LM Roman 12 Regular"/>
              </a:rPr>
              <a:t>c</a:t>
            </a:r>
            <a:r>
              <a:rPr lang="nl-NL" sz="1400" dirty="0" err="1" smtClean="0">
                <a:latin typeface="LM Roman 12 Regular"/>
                <a:cs typeface="LM Roman 12 Regular"/>
              </a:rPr>
              <a:t>lient</a:t>
            </a:r>
            <a:r>
              <a:rPr lang="nl-NL" sz="1400" dirty="0" smtClean="0">
                <a:latin typeface="LM Roman 12 Regular"/>
                <a:cs typeface="LM Roman 12 Regular"/>
              </a:rPr>
              <a:t> = </a:t>
            </a:r>
            <a:r>
              <a:rPr lang="nl-NL" sz="1400" dirty="0" err="1" smtClean="0">
                <a:latin typeface="LM Roman 12 Regular"/>
                <a:cs typeface="LM Roman 12 Regular"/>
              </a:rPr>
              <a:t>socket.accept</a:t>
            </a:r>
            <a:r>
              <a:rPr lang="nl-NL" sz="1400" dirty="0" smtClean="0">
                <a:latin typeface="LM Roman 12 Regular"/>
                <a:cs typeface="LM Roman 12 Regular"/>
              </a:rPr>
              <a:t>()</a:t>
            </a:r>
          </a:p>
        </p:txBody>
      </p:sp>
      <p:cxnSp>
        <p:nvCxnSpPr>
          <p:cNvPr id="66" name="Rechte verbindingslijn 65"/>
          <p:cNvCxnSpPr/>
          <p:nvPr/>
        </p:nvCxnSpPr>
        <p:spPr>
          <a:xfrm>
            <a:off x="1990462" y="2382704"/>
            <a:ext cx="4768764" cy="420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1997197" y="2592814"/>
            <a:ext cx="4768764" cy="420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 rot="259634">
            <a:off x="4108479" y="2289797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latin typeface="LM Roman 12 Regular"/>
                <a:cs typeface="LM Roman 12 Regular"/>
              </a:rPr>
              <a:t>s</a:t>
            </a:r>
            <a:r>
              <a:rPr lang="nl-NL" sz="1400" dirty="0" err="1" smtClean="0">
                <a:latin typeface="LM Roman 12 Regular"/>
                <a:cs typeface="LM Roman 12 Regular"/>
              </a:rPr>
              <a:t>ocket.send</a:t>
            </a:r>
            <a:r>
              <a:rPr lang="nl-NL" sz="1400" dirty="0" smtClean="0">
                <a:latin typeface="LM Roman 12 Regular"/>
                <a:cs typeface="LM Roman 12 Regular"/>
              </a:rPr>
              <a:t>()</a:t>
            </a:r>
          </a:p>
        </p:txBody>
      </p:sp>
      <p:sp>
        <p:nvSpPr>
          <p:cNvPr id="73" name="Tekstvak 72"/>
          <p:cNvSpPr txBox="1"/>
          <p:nvPr/>
        </p:nvSpPr>
        <p:spPr>
          <a:xfrm>
            <a:off x="6738045" y="2605370"/>
            <a:ext cx="110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client.recv</a:t>
            </a:r>
            <a:r>
              <a:rPr lang="nl-NL" sz="1400" dirty="0" smtClean="0">
                <a:latin typeface="LM Roman 12 Regular"/>
                <a:cs typeface="LM Roman 12 Regular"/>
              </a:rPr>
              <a:t>()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sp>
        <p:nvSpPr>
          <p:cNvPr id="74" name="Tekstvak 73"/>
          <p:cNvSpPr txBox="1"/>
          <p:nvPr/>
        </p:nvSpPr>
        <p:spPr>
          <a:xfrm>
            <a:off x="6735224" y="2828325"/>
            <a:ext cx="110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client.recv</a:t>
            </a:r>
            <a:r>
              <a:rPr lang="nl-NL" sz="1400" dirty="0" smtClean="0">
                <a:latin typeface="LM Roman 12 Regular"/>
                <a:cs typeface="LM Roman 12 Regular"/>
              </a:rPr>
              <a:t>()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sp>
        <p:nvSpPr>
          <p:cNvPr id="75" name="Tekstvak 74"/>
          <p:cNvSpPr txBox="1"/>
          <p:nvPr/>
        </p:nvSpPr>
        <p:spPr>
          <a:xfrm>
            <a:off x="6760625" y="5616224"/>
            <a:ext cx="1304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latin typeface="LM Roman 12 Regular"/>
                <a:cs typeface="LM Roman 12 Regular"/>
              </a:rPr>
              <a:t>Queue = { }</a:t>
            </a:r>
            <a:endParaRPr lang="nl-NL" sz="1600" dirty="0">
              <a:latin typeface="LM Roman 12 Regular"/>
              <a:cs typeface="LM Roman 12 Regular"/>
            </a:endParaRPr>
          </a:p>
        </p:txBody>
      </p:sp>
      <p:cxnSp>
        <p:nvCxnSpPr>
          <p:cNvPr id="77" name="Vorm 76"/>
          <p:cNvCxnSpPr>
            <a:stCxn id="73" idx="3"/>
          </p:cNvCxnSpPr>
          <p:nvPr/>
        </p:nvCxnSpPr>
        <p:spPr>
          <a:xfrm flipH="1">
            <a:off x="7838038" y="2759259"/>
            <a:ext cx="2821" cy="2856965"/>
          </a:xfrm>
          <a:prstGeom prst="curvedConnector4">
            <a:avLst>
              <a:gd name="adj1" fmla="val -5602446"/>
              <a:gd name="adj2" fmla="val 86280"/>
            </a:avLst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Kromme verbindingslijn 80"/>
          <p:cNvCxnSpPr/>
          <p:nvPr/>
        </p:nvCxnSpPr>
        <p:spPr>
          <a:xfrm rot="16200000" flipH="1">
            <a:off x="6552821" y="4331008"/>
            <a:ext cx="1907500" cy="66293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1972852" y="3136102"/>
            <a:ext cx="4768764" cy="420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 rot="259634">
            <a:off x="3568565" y="3057299"/>
            <a:ext cx="2264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latin typeface="LM Roman 12 Regular"/>
                <a:cs typeface="LM Roman 12 Regular"/>
              </a:rPr>
              <a:t>s</a:t>
            </a:r>
            <a:r>
              <a:rPr lang="nl-NL" sz="1400" dirty="0" err="1" smtClean="0">
                <a:latin typeface="LM Roman 12 Regular"/>
                <a:cs typeface="LM Roman 12 Regular"/>
              </a:rPr>
              <a:t>ocket.send</a:t>
            </a:r>
            <a:r>
              <a:rPr lang="nl-NL" sz="1400" dirty="0" smtClean="0">
                <a:latin typeface="LM Roman 12 Regular"/>
                <a:cs typeface="LM Roman 12 Regular"/>
              </a:rPr>
              <a:t>(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‘</a:t>
            </a:r>
            <a:r>
              <a:rPr lang="nl-NL" sz="1400" dirty="0" err="1" smtClean="0">
                <a:solidFill>
                  <a:srgbClr val="FF0000"/>
                </a:solidFill>
                <a:latin typeface="LM Roman 12 Regular"/>
                <a:cs typeface="LM Roman 12 Regular"/>
              </a:rPr>
              <a:t>ImRec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:12043’</a:t>
            </a:r>
            <a:r>
              <a:rPr lang="nl-NL" sz="1400" dirty="0" smtClean="0">
                <a:latin typeface="LM Roman 12 Regular"/>
                <a:cs typeface="LM Roman 12 Regular"/>
              </a:rPr>
              <a:t>)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1599265" y="3248545"/>
            <a:ext cx="300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LM Roman 12 Regular"/>
                <a:cs typeface="LM Roman 12 Regular"/>
              </a:rPr>
              <a:t>…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1596444" y="3400945"/>
            <a:ext cx="300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LM Roman 12 Regular"/>
                <a:cs typeface="LM Roman 12 Regular"/>
              </a:rPr>
              <a:t>…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cxnSp>
        <p:nvCxnSpPr>
          <p:cNvPr id="87" name="Kromme verbindingslijn 86"/>
          <p:cNvCxnSpPr/>
          <p:nvPr/>
        </p:nvCxnSpPr>
        <p:spPr>
          <a:xfrm rot="16200000" flipH="1">
            <a:off x="6476083" y="4251448"/>
            <a:ext cx="2327724" cy="401831"/>
          </a:xfrm>
          <a:prstGeom prst="curvedConnector3">
            <a:avLst>
              <a:gd name="adj1" fmla="val 50000"/>
            </a:avLst>
          </a:prstGeom>
          <a:ln w="3175" cap="flat" cmpd="sng" algn="ctr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kstvak 87"/>
          <p:cNvSpPr txBox="1"/>
          <p:nvPr/>
        </p:nvSpPr>
        <p:spPr>
          <a:xfrm>
            <a:off x="6736871" y="3365413"/>
            <a:ext cx="110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client.recv</a:t>
            </a:r>
            <a:r>
              <a:rPr lang="nl-NL" sz="1400" dirty="0" smtClean="0">
                <a:latin typeface="LM Roman 12 Regular"/>
                <a:cs typeface="LM Roman 12 Regular"/>
              </a:rPr>
              <a:t>()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cxnSp>
        <p:nvCxnSpPr>
          <p:cNvPr id="91" name="Kromme verbindingslijn 90"/>
          <p:cNvCxnSpPr/>
          <p:nvPr/>
        </p:nvCxnSpPr>
        <p:spPr>
          <a:xfrm rot="16200000" flipV="1">
            <a:off x="6351791" y="4129978"/>
            <a:ext cx="1555015" cy="1417483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95"/>
          <p:cNvCxnSpPr/>
          <p:nvPr/>
        </p:nvCxnSpPr>
        <p:spPr>
          <a:xfrm rot="10800000" flipV="1">
            <a:off x="1988871" y="4032990"/>
            <a:ext cx="4768766" cy="485354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kstvak 97"/>
          <p:cNvSpPr txBox="1"/>
          <p:nvPr/>
        </p:nvSpPr>
        <p:spPr>
          <a:xfrm rot="21246611">
            <a:off x="2153581" y="4006100"/>
            <a:ext cx="221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client.send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(‘</a:t>
            </a:r>
            <a:r>
              <a:rPr lang="nl-NL" sz="1400" dirty="0" err="1" smtClean="0">
                <a:solidFill>
                  <a:srgbClr val="FF0000"/>
                </a:solidFill>
                <a:latin typeface="LM Roman 12 Regular"/>
                <a:cs typeface="LM Roman 12 Regular"/>
              </a:rPr>
              <a:t>Send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 Picture’</a:t>
            </a:r>
            <a:r>
              <a:rPr lang="nl-NL" sz="1400" dirty="0" smtClean="0">
                <a:latin typeface="LM Roman 12 Regular"/>
                <a:cs typeface="LM Roman 12 Regular"/>
              </a:rPr>
              <a:t>)</a:t>
            </a:r>
          </a:p>
        </p:txBody>
      </p:sp>
      <p:cxnSp>
        <p:nvCxnSpPr>
          <p:cNvPr id="101" name="Rechte verbindingslijn 100"/>
          <p:cNvCxnSpPr/>
          <p:nvPr/>
        </p:nvCxnSpPr>
        <p:spPr>
          <a:xfrm rot="5400000">
            <a:off x="1540659" y="5536864"/>
            <a:ext cx="846776" cy="17610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 rot="5400000">
            <a:off x="6295312" y="5536864"/>
            <a:ext cx="846776" cy="17610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4547363" y="4937783"/>
            <a:ext cx="2223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 smtClean="0">
                <a:solidFill>
                  <a:srgbClr val="FF0000"/>
                </a:solidFill>
                <a:latin typeface="LM Roman 12 Regular"/>
                <a:cs typeface="LM Roman 12 Regular"/>
              </a:rPr>
              <a:t>socket.bind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(HOST,PORT)</a:t>
            </a:r>
          </a:p>
          <a:p>
            <a:pPr algn="r"/>
            <a:r>
              <a:rPr lang="nl-NL" sz="1400" dirty="0" err="1" smtClean="0">
                <a:solidFill>
                  <a:srgbClr val="FF0000"/>
                </a:solidFill>
                <a:latin typeface="LM Roman 12 Regular"/>
                <a:cs typeface="LM Roman 12 Regular"/>
              </a:rPr>
              <a:t>socket.listen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()</a:t>
            </a:r>
          </a:p>
          <a:p>
            <a:pPr algn="r"/>
            <a:r>
              <a:rPr lang="nl-NL" sz="1400" dirty="0" err="1">
                <a:solidFill>
                  <a:srgbClr val="FF0000"/>
                </a:solidFill>
                <a:latin typeface="LM Roman 12 Regular"/>
                <a:cs typeface="LM Roman 12 Regular"/>
              </a:rPr>
              <a:t>c</a:t>
            </a:r>
            <a:r>
              <a:rPr lang="nl-NL" sz="1400" dirty="0" err="1" smtClean="0">
                <a:solidFill>
                  <a:srgbClr val="FF0000"/>
                </a:solidFill>
                <a:latin typeface="LM Roman 12 Regular"/>
                <a:cs typeface="LM Roman 12 Regular"/>
              </a:rPr>
              <a:t>lient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 = </a:t>
            </a:r>
            <a:r>
              <a:rPr lang="nl-NL" sz="1400" dirty="0" err="1" smtClean="0">
                <a:solidFill>
                  <a:srgbClr val="FF0000"/>
                </a:solidFill>
                <a:latin typeface="LM Roman 12 Regular"/>
                <a:cs typeface="LM Roman 12 Regular"/>
              </a:rPr>
              <a:t>socket.accept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()</a:t>
            </a:r>
            <a:endParaRPr lang="nl-NL" sz="1400" dirty="0">
              <a:solidFill>
                <a:srgbClr val="FF0000"/>
              </a:solidFill>
              <a:latin typeface="LM Roman 12 Regular"/>
              <a:cs typeface="LM Roman 12 Regular"/>
            </a:endParaRPr>
          </a:p>
        </p:txBody>
      </p:sp>
      <p:sp>
        <p:nvSpPr>
          <p:cNvPr id="105" name="Tekstvak 104"/>
          <p:cNvSpPr txBox="1"/>
          <p:nvPr/>
        </p:nvSpPr>
        <p:spPr>
          <a:xfrm>
            <a:off x="1926085" y="4937783"/>
            <a:ext cx="246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>
                <a:solidFill>
                  <a:srgbClr val="FF0000"/>
                </a:solidFill>
                <a:latin typeface="LM Roman 12 Regular"/>
                <a:cs typeface="LM Roman 12 Regular"/>
              </a:rPr>
              <a:t>s</a:t>
            </a:r>
            <a:r>
              <a:rPr lang="nl-NL" sz="1400" dirty="0" err="1" smtClean="0">
                <a:solidFill>
                  <a:srgbClr val="FF0000"/>
                </a:solidFill>
                <a:latin typeface="LM Roman 12 Regular"/>
                <a:cs typeface="LM Roman 12 Regular"/>
              </a:rPr>
              <a:t>ocket.connect</a:t>
            </a:r>
            <a:r>
              <a:rPr lang="nl-NL" sz="1400" dirty="0" smtClean="0">
                <a:solidFill>
                  <a:srgbClr val="FF0000"/>
                </a:solidFill>
                <a:latin typeface="LM Roman 12 Regular"/>
                <a:cs typeface="LM Roman 12 Regular"/>
              </a:rPr>
              <a:t>(HOST,PORT)</a:t>
            </a:r>
            <a:endParaRPr lang="nl-NL" sz="1400" dirty="0">
              <a:solidFill>
                <a:srgbClr val="FF0000"/>
              </a:solidFill>
              <a:latin typeface="LM Roman 12 Regular"/>
              <a:cs typeface="LM Roman 12 Regular"/>
            </a:endParaRPr>
          </a:p>
        </p:txBody>
      </p:sp>
      <p:cxnSp>
        <p:nvCxnSpPr>
          <p:cNvPr id="106" name="Rechte verbindingslijn 105"/>
          <p:cNvCxnSpPr/>
          <p:nvPr/>
        </p:nvCxnSpPr>
        <p:spPr>
          <a:xfrm>
            <a:off x="1941131" y="5744836"/>
            <a:ext cx="4768764" cy="1588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/>
          <p:cNvCxnSpPr/>
          <p:nvPr/>
        </p:nvCxnSpPr>
        <p:spPr>
          <a:xfrm rot="5400000">
            <a:off x="1731463" y="6387867"/>
            <a:ext cx="415877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111"/>
          <p:cNvCxnSpPr/>
          <p:nvPr/>
        </p:nvCxnSpPr>
        <p:spPr>
          <a:xfrm rot="5400000">
            <a:off x="6487051" y="6416090"/>
            <a:ext cx="415877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Afbeelding 114" descr="star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86" y="5332792"/>
            <a:ext cx="474365" cy="355600"/>
          </a:xfrm>
          <a:prstGeom prst="rect">
            <a:avLst/>
          </a:prstGeom>
        </p:spPr>
      </p:pic>
      <p:sp>
        <p:nvSpPr>
          <p:cNvPr id="124" name="Tekstvak 123"/>
          <p:cNvSpPr txBox="1"/>
          <p:nvPr/>
        </p:nvSpPr>
        <p:spPr>
          <a:xfrm>
            <a:off x="265412" y="1837651"/>
            <a:ext cx="132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>
                <a:latin typeface="LM Sans 10 Regular"/>
                <a:cs typeface="LM Sans 10 Regular"/>
              </a:rPr>
              <a:t>c</a:t>
            </a:r>
            <a:r>
              <a:rPr lang="nl-NL" b="1" dirty="0" err="1" smtClean="0">
                <a:latin typeface="LM Sans 10 Regular"/>
                <a:cs typeface="LM Sans 10 Regular"/>
              </a:rPr>
              <a:t>onnection</a:t>
            </a:r>
            <a:endParaRPr lang="nl-NL" b="1" dirty="0">
              <a:latin typeface="LM Sans 10 Regular"/>
              <a:cs typeface="LM Sans 10 Regular"/>
            </a:endParaRPr>
          </a:p>
        </p:txBody>
      </p:sp>
      <p:cxnSp>
        <p:nvCxnSpPr>
          <p:cNvPr id="125" name="Rechte verbindingslijn 124"/>
          <p:cNvCxnSpPr/>
          <p:nvPr/>
        </p:nvCxnSpPr>
        <p:spPr>
          <a:xfrm rot="10800000" flipV="1">
            <a:off x="1972850" y="1889738"/>
            <a:ext cx="4768766" cy="485354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kstvak 126"/>
          <p:cNvSpPr txBox="1"/>
          <p:nvPr/>
        </p:nvSpPr>
        <p:spPr>
          <a:xfrm rot="21246611">
            <a:off x="2159597" y="1855461"/>
            <a:ext cx="293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latin typeface="LM Roman 12 Regular"/>
                <a:cs typeface="LM Roman 12 Regular"/>
              </a:rPr>
              <a:t>c</a:t>
            </a:r>
            <a:r>
              <a:rPr lang="nl-NL" sz="1400" dirty="0" err="1" smtClean="0">
                <a:latin typeface="LM Roman 12 Regular"/>
                <a:cs typeface="LM Roman 12 Regular"/>
              </a:rPr>
              <a:t>lient.send</a:t>
            </a:r>
            <a:r>
              <a:rPr lang="nl-NL" sz="1400" dirty="0" smtClean="0">
                <a:latin typeface="LM Roman 12 Regular"/>
                <a:cs typeface="LM Roman 12 Regular"/>
              </a:rPr>
              <a:t>(‘</a:t>
            </a:r>
            <a:r>
              <a:rPr lang="nl-NL" sz="1400" dirty="0" err="1" smtClean="0">
                <a:latin typeface="LM Roman 12 Regular"/>
                <a:cs typeface="LM Roman 12 Regular"/>
              </a:rPr>
              <a:t>Autonomously</a:t>
            </a:r>
            <a:r>
              <a:rPr lang="nl-NL" sz="1400" dirty="0" smtClean="0">
                <a:latin typeface="LM Roman 12 Regular"/>
                <a:cs typeface="LM Roman 12 Regular"/>
              </a:rPr>
              <a:t> </a:t>
            </a:r>
            <a:r>
              <a:rPr lang="nl-NL" sz="1400" dirty="0" err="1" smtClean="0">
                <a:latin typeface="LM Roman 12 Regular"/>
                <a:cs typeface="LM Roman 12 Regular"/>
              </a:rPr>
              <a:t>driving</a:t>
            </a:r>
            <a:r>
              <a:rPr lang="nl-NL" sz="1400" dirty="0" smtClean="0">
                <a:latin typeface="LM Roman 12 Regular"/>
                <a:cs typeface="LM Roman 12 Regular"/>
              </a:rPr>
              <a:t>’)</a:t>
            </a:r>
          </a:p>
        </p:txBody>
      </p:sp>
      <p:cxnSp>
        <p:nvCxnSpPr>
          <p:cNvPr id="128" name="Rechte verbindingslijn 127"/>
          <p:cNvCxnSpPr/>
          <p:nvPr/>
        </p:nvCxnSpPr>
        <p:spPr>
          <a:xfrm>
            <a:off x="1987641" y="2492771"/>
            <a:ext cx="4768764" cy="420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262317" y="817221"/>
            <a:ext cx="47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(1)</a:t>
            </a:r>
            <a:endParaRPr lang="nl-NL" dirty="0">
              <a:latin typeface="LM Roman 12 Regular"/>
              <a:cs typeface="LM Roman 12 Regular"/>
            </a:endParaRPr>
          </a:p>
        </p:txBody>
      </p:sp>
      <p:sp>
        <p:nvSpPr>
          <p:cNvPr id="130" name="Tekstvak 129"/>
          <p:cNvSpPr txBox="1"/>
          <p:nvPr/>
        </p:nvSpPr>
        <p:spPr>
          <a:xfrm>
            <a:off x="3351569" y="2145532"/>
            <a:ext cx="47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(2)</a:t>
            </a:r>
            <a:endParaRPr lang="nl-NL" dirty="0">
              <a:latin typeface="LM Roman 12 Regular"/>
              <a:cs typeface="LM Roman 12 Regular"/>
            </a:endParaRPr>
          </a:p>
        </p:txBody>
      </p:sp>
      <p:sp>
        <p:nvSpPr>
          <p:cNvPr id="131" name="Tekstvak 130"/>
          <p:cNvSpPr txBox="1"/>
          <p:nvPr/>
        </p:nvSpPr>
        <p:spPr>
          <a:xfrm>
            <a:off x="4466245" y="3443278"/>
            <a:ext cx="47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(3)</a:t>
            </a:r>
            <a:endParaRPr lang="nl-NL" dirty="0">
              <a:latin typeface="LM Roman 12 Regular"/>
              <a:cs typeface="LM Roman 12 Regular"/>
            </a:endParaRPr>
          </a:p>
        </p:txBody>
      </p:sp>
      <p:sp>
        <p:nvSpPr>
          <p:cNvPr id="132" name="Tekstvak 131"/>
          <p:cNvSpPr txBox="1"/>
          <p:nvPr/>
        </p:nvSpPr>
        <p:spPr>
          <a:xfrm>
            <a:off x="3588403" y="5245560"/>
            <a:ext cx="47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(4)</a:t>
            </a:r>
            <a:endParaRPr lang="nl-NL" dirty="0">
              <a:latin typeface="LM Roman 12 Regular"/>
              <a:cs typeface="LM Roman 12 Regular"/>
            </a:endParaRPr>
          </a:p>
        </p:txBody>
      </p:sp>
      <p:cxnSp>
        <p:nvCxnSpPr>
          <p:cNvPr id="133" name="Rechte verbindingslijn 132"/>
          <p:cNvCxnSpPr/>
          <p:nvPr/>
        </p:nvCxnSpPr>
        <p:spPr>
          <a:xfrm rot="10800000" flipV="1">
            <a:off x="1941131" y="6208944"/>
            <a:ext cx="4753064" cy="38765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kstvak 134"/>
          <p:cNvSpPr txBox="1"/>
          <p:nvPr/>
        </p:nvSpPr>
        <p:spPr>
          <a:xfrm rot="21246611">
            <a:off x="2151231" y="6095977"/>
            <a:ext cx="2870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client.send</a:t>
            </a:r>
            <a:r>
              <a:rPr lang="nl-NL" sz="1400" dirty="0" smtClean="0">
                <a:latin typeface="LM Roman 12 Regular"/>
                <a:cs typeface="LM Roman 12 Regular"/>
              </a:rPr>
              <a:t>(‘</a:t>
            </a:r>
            <a:r>
              <a:rPr lang="nl-NL" sz="1400" dirty="0" err="1" smtClean="0">
                <a:latin typeface="LM Roman 12 Regular"/>
                <a:cs typeface="LM Roman 12 Regular"/>
              </a:rPr>
              <a:t>resultImRec</a:t>
            </a:r>
            <a:r>
              <a:rPr lang="nl-NL" sz="1400" dirty="0" smtClean="0">
                <a:latin typeface="LM Roman 12 Regular"/>
                <a:cs typeface="LM Roman 12 Regular"/>
              </a:rPr>
              <a:t>:red_star’)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6025164" y="6266798"/>
            <a:ext cx="47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(5)</a:t>
            </a:r>
            <a:endParaRPr lang="nl-NL" dirty="0">
              <a:latin typeface="LM Roman 12 Regular"/>
              <a:cs typeface="LM Roman 12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fbeelding 43" descr="ka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" y="182880"/>
            <a:ext cx="3581400" cy="2682240"/>
          </a:xfrm>
          <a:prstGeom prst="rect">
            <a:avLst/>
          </a:prstGeom>
        </p:spPr>
      </p:pic>
      <p:sp>
        <p:nvSpPr>
          <p:cNvPr id="55" name="Tekstvak 54"/>
          <p:cNvSpPr txBox="1"/>
          <p:nvPr/>
        </p:nvSpPr>
        <p:spPr>
          <a:xfrm>
            <a:off x="3993445" y="2876234"/>
            <a:ext cx="291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LM Roman 12 Regular"/>
                <a:cs typeface="LM Roman 12 Regular"/>
              </a:rPr>
              <a:t>pattern</a:t>
            </a:r>
            <a:r>
              <a:rPr lang="nl-NL" dirty="0" smtClean="0">
                <a:latin typeface="LM Roman 12 Regular"/>
                <a:cs typeface="LM Roman 12 Regular"/>
              </a:rPr>
              <a:t> = {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  <a:latin typeface="LM Roman 12 Regular"/>
                <a:cs typeface="LM Roman 12 Regular"/>
              </a:rPr>
              <a:t>(F,2E), </a:t>
            </a:r>
            <a:r>
              <a:rPr lang="nl-NL" dirty="0" smtClean="0">
                <a:latin typeface="LM Roman 12 Regular"/>
                <a:cs typeface="LM Roman 12 Regular"/>
              </a:rPr>
              <a:t>(F,</a:t>
            </a:r>
            <a:r>
              <a:rPr lang="nl-NL" u="sng" dirty="0" smtClean="0">
                <a:latin typeface="LM Roman 12 Regular"/>
                <a:cs typeface="LM Roman 12 Regular"/>
              </a:rPr>
              <a:t>3E</a:t>
            </a:r>
            <a:r>
              <a:rPr lang="nl-NL" dirty="0" smtClean="0">
                <a:latin typeface="LM Roman 12 Regular"/>
                <a:cs typeface="LM Roman 12 Regular"/>
              </a:rPr>
              <a:t>)}</a:t>
            </a:r>
            <a:endParaRPr lang="nl-NL" dirty="0">
              <a:latin typeface="LM Roman 12 Regular"/>
              <a:cs typeface="LM Roman 12 Regular"/>
            </a:endParaRPr>
          </a:p>
        </p:txBody>
      </p:sp>
      <p:sp>
        <p:nvSpPr>
          <p:cNvPr id="9" name="Pijl rechts 8"/>
          <p:cNvSpPr/>
          <p:nvPr/>
        </p:nvSpPr>
        <p:spPr>
          <a:xfrm>
            <a:off x="2759744" y="2274759"/>
            <a:ext cx="552506" cy="313071"/>
          </a:xfrm>
          <a:prstGeom prst="lef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2712022" y="19759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LM Roman 12 Regular"/>
                <a:cs typeface="LM Roman 12 Regular"/>
              </a:rPr>
              <a:t>F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810799" y="253176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  <a:latin typeface="LM Roman 12 Regular"/>
                <a:cs typeface="LM Roman 12 Regular"/>
              </a:rPr>
              <a:t>2</a:t>
            </a:r>
            <a:r>
              <a:rPr lang="nl-NL" sz="1400" dirty="0" smtClean="0">
                <a:solidFill>
                  <a:schemeClr val="bg1"/>
                </a:solidFill>
                <a:latin typeface="LM Roman 12 Regular"/>
                <a:cs typeface="LM Roman 12 Regular"/>
              </a:rPr>
              <a:t>E</a:t>
            </a:r>
            <a:endParaRPr lang="nl-NL" sz="1400" dirty="0">
              <a:solidFill>
                <a:schemeClr val="bg1"/>
              </a:solidFill>
              <a:latin typeface="LM Roman 12 Regular"/>
              <a:cs typeface="LM Roman 12 Regular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655857" y="22598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LM Roman 12 Regular"/>
                <a:cs typeface="LM Roman 12 Regular"/>
              </a:rPr>
              <a:t>1</a:t>
            </a:r>
            <a:endParaRPr lang="nl-NL" dirty="0">
              <a:solidFill>
                <a:schemeClr val="bg1"/>
              </a:solidFill>
              <a:latin typeface="LM Roman 12 Regular"/>
              <a:cs typeface="LM Roman 12 Regular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5958232" y="3775565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walls</a:t>
            </a:r>
            <a:r>
              <a:rPr lang="nl-NL" sz="1400" dirty="0" smtClean="0">
                <a:latin typeface="LM Roman 12 Regular"/>
                <a:cs typeface="LM Roman 12 Regular"/>
              </a:rPr>
              <a:t> = [1,0,0,0]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pic>
        <p:nvPicPr>
          <p:cNvPr id="36" name="Afbeelding 35" descr="Schermafbeelding 2015-05-03 om 00.56.01.png"/>
          <p:cNvPicPr>
            <a:picLocks noChangeAspect="1"/>
          </p:cNvPicPr>
          <p:nvPr/>
        </p:nvPicPr>
        <p:blipFill>
          <a:blip r:embed="rId3"/>
          <a:srcRect l="35185" t="34358" r="44007" b="40300"/>
          <a:stretch>
            <a:fillRect/>
          </a:stretch>
        </p:blipFill>
        <p:spPr>
          <a:xfrm>
            <a:off x="3884033" y="182879"/>
            <a:ext cx="3538411" cy="2693355"/>
          </a:xfrm>
          <a:prstGeom prst="rect">
            <a:avLst/>
          </a:prstGeom>
        </p:spPr>
      </p:pic>
      <p:sp>
        <p:nvSpPr>
          <p:cNvPr id="37" name="Rechthoek 36"/>
          <p:cNvSpPr/>
          <p:nvPr/>
        </p:nvSpPr>
        <p:spPr>
          <a:xfrm>
            <a:off x="3993445" y="1381673"/>
            <a:ext cx="256433" cy="256433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/>
          <p:cNvSpPr/>
          <p:nvPr/>
        </p:nvSpPr>
        <p:spPr>
          <a:xfrm>
            <a:off x="5009360" y="1381673"/>
            <a:ext cx="256433" cy="256433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5009360" y="1176140"/>
            <a:ext cx="256433" cy="256433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4678931" y="1594556"/>
            <a:ext cx="256433" cy="256433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1" name="Afbeelding 40" descr="ka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" y="3747754"/>
            <a:ext cx="3581400" cy="268224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3993445" y="6441108"/>
            <a:ext cx="36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LM Roman 12 Regular"/>
                <a:cs typeface="LM Roman 12 Regular"/>
              </a:rPr>
              <a:t>pattern</a:t>
            </a:r>
            <a:r>
              <a:rPr lang="nl-NL" dirty="0" smtClean="0">
                <a:latin typeface="LM Roman 12 Regular"/>
                <a:cs typeface="LM Roman 12 Regular"/>
              </a:rPr>
              <a:t> = {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  <a:latin typeface="LM Roman 12 Regular"/>
                <a:cs typeface="LM Roman 12 Regular"/>
              </a:rPr>
              <a:t>(F,2E), </a:t>
            </a:r>
            <a:r>
              <a:rPr lang="nl-NL" dirty="0" smtClean="0">
                <a:latin typeface="LM Roman 12 Regular"/>
                <a:cs typeface="LM Roman 12 Regular"/>
              </a:rPr>
              <a:t>(F,3E), (R,</a:t>
            </a:r>
            <a:r>
              <a:rPr lang="nl-NL" u="sng" dirty="0" smtClean="0">
                <a:latin typeface="LM Roman 12 Regular"/>
                <a:cs typeface="LM Roman 12 Regular"/>
              </a:rPr>
              <a:t>1S</a:t>
            </a:r>
            <a:r>
              <a:rPr lang="nl-NL" dirty="0" smtClean="0">
                <a:latin typeface="LM Roman 12 Regular"/>
                <a:cs typeface="LM Roman 12 Regular"/>
              </a:rPr>
              <a:t>)}</a:t>
            </a:r>
            <a:endParaRPr lang="nl-NL" dirty="0">
              <a:latin typeface="LM Roman 12 Regular"/>
              <a:cs typeface="LM Roman 12 Regular"/>
            </a:endParaRPr>
          </a:p>
        </p:txBody>
      </p:sp>
      <p:pic>
        <p:nvPicPr>
          <p:cNvPr id="43" name="Afbeelding 42" descr="rob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605" y="4770454"/>
            <a:ext cx="733916" cy="656932"/>
          </a:xfrm>
          <a:prstGeom prst="rect">
            <a:avLst/>
          </a:prstGeom>
        </p:spPr>
      </p:pic>
      <p:pic>
        <p:nvPicPr>
          <p:cNvPr id="45" name="Afbeelding 44" descr="platfor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150" y="4846361"/>
            <a:ext cx="282275" cy="313069"/>
          </a:xfrm>
          <a:prstGeom prst="rect">
            <a:avLst/>
          </a:prstGeom>
        </p:spPr>
      </p:pic>
      <p:sp>
        <p:nvSpPr>
          <p:cNvPr id="48" name="Pijl rechts 47"/>
          <p:cNvSpPr/>
          <p:nvPr/>
        </p:nvSpPr>
        <p:spPr>
          <a:xfrm rot="5400000">
            <a:off x="2111636" y="5556230"/>
            <a:ext cx="552506" cy="313071"/>
          </a:xfrm>
          <a:prstGeom prst="lef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Tekstvak 48"/>
          <p:cNvSpPr txBox="1"/>
          <p:nvPr/>
        </p:nvSpPr>
        <p:spPr>
          <a:xfrm>
            <a:off x="1975429" y="5354592"/>
            <a:ext cx="37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FFFF"/>
                </a:solidFill>
                <a:latin typeface="LM Roman 12 Regular"/>
                <a:cs typeface="LM Roman 12 Regular"/>
              </a:rPr>
              <a:t>R</a:t>
            </a:r>
            <a:endParaRPr lang="nl-NL" dirty="0">
              <a:solidFill>
                <a:srgbClr val="FFFFFF"/>
              </a:solidFill>
              <a:latin typeface="LM Roman 12 Regular"/>
              <a:cs typeface="LM Roman 12 Regular"/>
            </a:endParaRPr>
          </a:p>
        </p:txBody>
      </p:sp>
      <p:sp>
        <p:nvSpPr>
          <p:cNvPr id="50" name="Rechthoek 49"/>
          <p:cNvSpPr/>
          <p:nvPr/>
        </p:nvSpPr>
        <p:spPr>
          <a:xfrm>
            <a:off x="2311429" y="5865034"/>
            <a:ext cx="1004681" cy="161507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/>
          <p:cNvSpPr txBox="1"/>
          <p:nvPr/>
        </p:nvSpPr>
        <p:spPr>
          <a:xfrm>
            <a:off x="2712022" y="55408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LM Roman 12 Regular"/>
                <a:cs typeface="LM Roman 12 Regular"/>
              </a:rPr>
              <a:t>F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2810799" y="609664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  <a:latin typeface="LM Roman 12 Regular"/>
                <a:cs typeface="LM Roman 12 Regular"/>
              </a:rPr>
              <a:t>2</a:t>
            </a:r>
            <a:r>
              <a:rPr lang="nl-NL" sz="1400" dirty="0" smtClean="0">
                <a:solidFill>
                  <a:schemeClr val="bg1"/>
                </a:solidFill>
                <a:latin typeface="LM Roman 12 Regular"/>
                <a:cs typeface="LM Roman 12 Regular"/>
              </a:rPr>
              <a:t>E</a:t>
            </a:r>
            <a:endParaRPr lang="nl-NL" sz="1400" dirty="0">
              <a:solidFill>
                <a:schemeClr val="bg1"/>
              </a:solidFill>
              <a:latin typeface="LM Roman 12 Regular"/>
              <a:cs typeface="LM Roman 12 Regular"/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1970050" y="609515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  <a:latin typeface="LM Roman 12 Regular"/>
                <a:cs typeface="LM Roman 12 Regular"/>
              </a:rPr>
              <a:t>3E</a:t>
            </a:r>
            <a:endParaRPr lang="nl-NL" sz="1400" dirty="0">
              <a:solidFill>
                <a:schemeClr val="bg1"/>
              </a:solidFill>
              <a:latin typeface="LM Roman 12 Regular"/>
              <a:cs typeface="LM Roman 12 Regular"/>
            </a:endParaRPr>
          </a:p>
        </p:txBody>
      </p:sp>
      <p:cxnSp>
        <p:nvCxnSpPr>
          <p:cNvPr id="54" name="Rechte verbindingslijn 53"/>
          <p:cNvCxnSpPr/>
          <p:nvPr/>
        </p:nvCxnSpPr>
        <p:spPr>
          <a:xfrm rot="10800000">
            <a:off x="2791886" y="4961873"/>
            <a:ext cx="732365" cy="3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 rot="10800000">
            <a:off x="1308240" y="4961876"/>
            <a:ext cx="732365" cy="3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kstvak 56"/>
          <p:cNvSpPr txBox="1"/>
          <p:nvPr/>
        </p:nvSpPr>
        <p:spPr>
          <a:xfrm>
            <a:off x="2253588" y="4183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LM Roman 12 Regular"/>
                <a:cs typeface="LM Roman 12 Regular"/>
              </a:rPr>
              <a:t>1</a:t>
            </a:r>
            <a:endParaRPr lang="nl-NL" dirty="0">
              <a:solidFill>
                <a:schemeClr val="bg1"/>
              </a:solidFill>
              <a:latin typeface="LM Roman 12 Regular"/>
              <a:cs typeface="LM Roman 12 Regular"/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2862441" y="5058054"/>
            <a:ext cx="2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LM Roman 12 Regular"/>
                <a:cs typeface="LM Roman 12 Regular"/>
              </a:rPr>
              <a:t>0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1629943" y="5074764"/>
            <a:ext cx="2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LM Roman 12 Regular"/>
                <a:cs typeface="LM Roman 12 Regular"/>
              </a:rPr>
              <a:t>0</a:t>
            </a:r>
          </a:p>
        </p:txBody>
      </p:sp>
      <p:sp>
        <p:nvSpPr>
          <p:cNvPr id="60" name="Tekstvak 59"/>
          <p:cNvSpPr txBox="1"/>
          <p:nvPr/>
        </p:nvSpPr>
        <p:spPr>
          <a:xfrm>
            <a:off x="2246651" y="5514651"/>
            <a:ext cx="2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LM Roman 12 Regular"/>
                <a:cs typeface="LM Roman 12 Regular"/>
              </a:rPr>
              <a:t>0</a:t>
            </a:r>
          </a:p>
        </p:txBody>
      </p:sp>
      <p:pic>
        <p:nvPicPr>
          <p:cNvPr id="63" name="Afbeelding 62" descr="Schermafbeelding 2015-05-03 om 00.56.01.png"/>
          <p:cNvPicPr>
            <a:picLocks noChangeAspect="1"/>
          </p:cNvPicPr>
          <p:nvPr/>
        </p:nvPicPr>
        <p:blipFill>
          <a:blip r:embed="rId3"/>
          <a:srcRect l="35185" t="34358" r="44007" b="40300"/>
          <a:stretch>
            <a:fillRect/>
          </a:stretch>
        </p:blipFill>
        <p:spPr>
          <a:xfrm>
            <a:off x="3884033" y="3747753"/>
            <a:ext cx="3538411" cy="2693355"/>
          </a:xfrm>
          <a:prstGeom prst="rect">
            <a:avLst/>
          </a:prstGeom>
        </p:spPr>
      </p:pic>
      <p:sp>
        <p:nvSpPr>
          <p:cNvPr id="67" name="Rechthoek 66"/>
          <p:cNvSpPr/>
          <p:nvPr/>
        </p:nvSpPr>
        <p:spPr>
          <a:xfrm>
            <a:off x="4678931" y="4947763"/>
            <a:ext cx="256433" cy="453990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 descr="rob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70358" y="2085030"/>
            <a:ext cx="733916" cy="656932"/>
          </a:xfrm>
          <a:prstGeom prst="rect">
            <a:avLst/>
          </a:prstGeom>
        </p:spPr>
      </p:pic>
      <p:pic>
        <p:nvPicPr>
          <p:cNvPr id="69" name="Afbeelding 68" descr="platfor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154656" y="2316142"/>
            <a:ext cx="282276" cy="31307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7344647" y="2715211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walls</a:t>
            </a:r>
            <a:r>
              <a:rPr lang="nl-NL" sz="1400" dirty="0" smtClean="0">
                <a:latin typeface="LM Roman 12 Regular"/>
                <a:cs typeface="LM Roman 12 Regular"/>
              </a:rPr>
              <a:t> = [1,0,0,1]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7521221" y="6125318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LM Roman 12 Regular"/>
                <a:cs typeface="LM Roman 12 Regular"/>
              </a:rPr>
              <a:t>walls</a:t>
            </a:r>
            <a:r>
              <a:rPr lang="nl-NL" sz="1400" dirty="0" smtClean="0">
                <a:latin typeface="LM Roman 12 Regular"/>
                <a:cs typeface="LM Roman 12 Regular"/>
              </a:rPr>
              <a:t> = [1,0,0,0]</a:t>
            </a:r>
            <a:endParaRPr lang="nl-NL" sz="1400" dirty="0">
              <a:latin typeface="LM Roman 12 Regular"/>
              <a:cs typeface="LM Roman 12 Regular"/>
            </a:endParaRPr>
          </a:p>
        </p:txBody>
      </p:sp>
      <p:cxnSp>
        <p:nvCxnSpPr>
          <p:cNvPr id="71" name="Vorm 70"/>
          <p:cNvCxnSpPr/>
          <p:nvPr/>
        </p:nvCxnSpPr>
        <p:spPr>
          <a:xfrm rot="10800000" flipV="1">
            <a:off x="6865601" y="2921564"/>
            <a:ext cx="514511" cy="195780"/>
          </a:xfrm>
          <a:prstGeom prst="curvedConnector3">
            <a:avLst>
              <a:gd name="adj1" fmla="val 50000"/>
            </a:avLst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Vorm 70"/>
          <p:cNvCxnSpPr/>
          <p:nvPr/>
        </p:nvCxnSpPr>
        <p:spPr>
          <a:xfrm rot="10800000" flipV="1">
            <a:off x="7588956" y="6441108"/>
            <a:ext cx="514511" cy="195780"/>
          </a:xfrm>
          <a:prstGeom prst="curvedConnector3">
            <a:avLst>
              <a:gd name="adj1" fmla="val 50000"/>
            </a:avLst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Vorm 70"/>
          <p:cNvCxnSpPr/>
          <p:nvPr/>
        </p:nvCxnSpPr>
        <p:spPr>
          <a:xfrm rot="10800000">
            <a:off x="5265794" y="1850990"/>
            <a:ext cx="1206951" cy="1027195"/>
          </a:xfrm>
          <a:prstGeom prst="curvedConnector3">
            <a:avLst>
              <a:gd name="adj1" fmla="val 50000"/>
            </a:avLst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Vorm 70"/>
          <p:cNvCxnSpPr/>
          <p:nvPr/>
        </p:nvCxnSpPr>
        <p:spPr>
          <a:xfrm rot="10800000">
            <a:off x="5418194" y="5370385"/>
            <a:ext cx="1206951" cy="1027195"/>
          </a:xfrm>
          <a:prstGeom prst="curvedConnector3">
            <a:avLst>
              <a:gd name="adj1" fmla="val 50000"/>
            </a:avLst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kstvak 79"/>
          <p:cNvSpPr txBox="1"/>
          <p:nvPr/>
        </p:nvSpPr>
        <p:spPr>
          <a:xfrm>
            <a:off x="7324481" y="560587"/>
            <a:ext cx="7305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400" dirty="0" smtClean="0">
                <a:latin typeface="LM Roman 12 Regular"/>
                <a:cs typeface="LM Roman 12 Regular"/>
              </a:rPr>
              <a:t>(a)</a:t>
            </a:r>
            <a:endParaRPr lang="nl-NL" sz="3400" dirty="0">
              <a:latin typeface="LM Roman 12 Regular"/>
              <a:cs typeface="LM Roman 12 Regular"/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7300936" y="4154901"/>
            <a:ext cx="7541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400" dirty="0" smtClean="0">
                <a:latin typeface="LM Roman 12 Regular"/>
                <a:cs typeface="LM Roman 12 Regular"/>
              </a:rPr>
              <a:t>(</a:t>
            </a:r>
            <a:r>
              <a:rPr lang="nl-NL" sz="3400" dirty="0" err="1" smtClean="0">
                <a:latin typeface="LM Roman 12 Regular"/>
                <a:cs typeface="LM Roman 12 Regular"/>
              </a:rPr>
              <a:t>b</a:t>
            </a:r>
            <a:r>
              <a:rPr lang="nl-NL" sz="3400" dirty="0" smtClean="0">
                <a:latin typeface="LM Roman 12 Regular"/>
                <a:cs typeface="LM Roman 12 Regular"/>
              </a:rPr>
              <a:t>)</a:t>
            </a:r>
            <a:endParaRPr lang="nl-NL" sz="3400" dirty="0">
              <a:latin typeface="LM Roman 12 Regular"/>
              <a:cs typeface="LM Roman 12 Regular"/>
            </a:endParaRPr>
          </a:p>
        </p:txBody>
      </p:sp>
      <p:sp>
        <p:nvSpPr>
          <p:cNvPr id="82" name="Tekstvak 81"/>
          <p:cNvSpPr txBox="1"/>
          <p:nvPr/>
        </p:nvSpPr>
        <p:spPr>
          <a:xfrm>
            <a:off x="2262150" y="1663094"/>
            <a:ext cx="2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LM Roman 12 Regular"/>
                <a:cs typeface="LM Roman 12 Regular"/>
              </a:rPr>
              <a:t>0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2997217" y="2232609"/>
            <a:ext cx="2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LM Roman 12 Regular"/>
                <a:cs typeface="LM Roman 12 Regular"/>
              </a:rPr>
              <a:t>0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2244558" y="28197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LM Roman 12 Regular"/>
                <a:cs typeface="LM Roman 12 Regular"/>
              </a:rPr>
              <a:t>1</a:t>
            </a:r>
            <a:endParaRPr lang="nl-NL" dirty="0">
              <a:latin typeface="LM Roman 12 Regular"/>
              <a:cs typeface="LM Roman 12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215</Words>
  <Application>Microsoft Macintosh PowerPoint</Application>
  <PresentationFormat>Diavoorstelling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Ontwerpsjabloon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Dia 1</vt:lpstr>
      <vt:lpstr>Dia 2</vt:lpstr>
      <vt:lpstr>Dia 3</vt:lpstr>
    </vt:vector>
  </TitlesOfParts>
  <Company>KULeuven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Jeroen Vanderstukken</dc:creator>
  <cp:lastModifiedBy>Jeroen Vanderstukken</cp:lastModifiedBy>
  <cp:revision>4</cp:revision>
  <dcterms:created xsi:type="dcterms:W3CDTF">2015-05-03T12:50:24Z</dcterms:created>
  <dcterms:modified xsi:type="dcterms:W3CDTF">2015-05-03T12:51:21Z</dcterms:modified>
</cp:coreProperties>
</file>