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300" r:id="rId2"/>
    <p:sldId id="257" r:id="rId3"/>
    <p:sldId id="259" r:id="rId4"/>
    <p:sldId id="290" r:id="rId5"/>
    <p:sldId id="291" r:id="rId6"/>
    <p:sldId id="292" r:id="rId7"/>
    <p:sldId id="289" r:id="rId8"/>
    <p:sldId id="293" r:id="rId9"/>
    <p:sldId id="258" r:id="rId10"/>
    <p:sldId id="260" r:id="rId11"/>
    <p:sldId id="261" r:id="rId12"/>
    <p:sldId id="302" r:id="rId13"/>
    <p:sldId id="304" r:id="rId14"/>
    <p:sldId id="294" r:id="rId15"/>
    <p:sldId id="295" r:id="rId16"/>
    <p:sldId id="262" r:id="rId17"/>
    <p:sldId id="296" r:id="rId18"/>
    <p:sldId id="297" r:id="rId19"/>
    <p:sldId id="298" r:id="rId20"/>
    <p:sldId id="263" r:id="rId21"/>
    <p:sldId id="264" r:id="rId22"/>
    <p:sldId id="265" r:id="rId23"/>
    <p:sldId id="266" r:id="rId24"/>
    <p:sldId id="267" r:id="rId25"/>
    <p:sldId id="268" r:id="rId26"/>
    <p:sldId id="269" r:id="rId27"/>
    <p:sldId id="305" r:id="rId28"/>
    <p:sldId id="306" r:id="rId29"/>
    <p:sldId id="308" r:id="rId30"/>
    <p:sldId id="270" r:id="rId31"/>
    <p:sldId id="271" r:id="rId32"/>
    <p:sldId id="272" r:id="rId33"/>
    <p:sldId id="299" r:id="rId34"/>
    <p:sldId id="273" r:id="rId35"/>
    <p:sldId id="307" r:id="rId36"/>
    <p:sldId id="309" r:id="rId37"/>
    <p:sldId id="310" r:id="rId38"/>
    <p:sldId id="287"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C24"/>
    <a:srgbClr val="205A60"/>
    <a:srgbClr val="666666"/>
    <a:srgbClr val="78955B"/>
    <a:srgbClr val="2C5452"/>
    <a:srgbClr val="006600"/>
    <a:srgbClr val="0033CC"/>
    <a:srgbClr val="339933"/>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p:cViewPr varScale="1">
        <p:scale>
          <a:sx n="115" d="100"/>
          <a:sy n="115" d="100"/>
        </p:scale>
        <p:origin x="643" y="72"/>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899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9"/>
        <p:cNvGrpSpPr/>
        <p:nvPr/>
      </p:nvGrpSpPr>
      <p:grpSpPr>
        <a:xfrm>
          <a:off x="0" y="0"/>
          <a:ext cx="0" cy="0"/>
          <a:chOff x="0" y="0"/>
          <a:chExt cx="0" cy="0"/>
        </a:xfrm>
      </p:grpSpPr>
      <p:sp>
        <p:nvSpPr>
          <p:cNvPr id="2930" name="Google Shape;293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1" name="Google Shape;293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12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78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84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49E1905-B295-698C-8077-3CD1F1F2FC16}"/>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D5B3A550-D88B-1D54-720D-F55F675AE0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A4024B32-89A9-E0E4-484D-8A4B0B3DE8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613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DFADC49A-B27B-1D85-0950-298B33734ADE}"/>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4E023C48-9903-523D-549E-AF40931489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EFCD1B77-A00E-2E2A-53C6-F6ACB73F36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533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94a06c92dc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77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564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02675195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902675195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99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02675195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902675195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049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4"/>
        <p:cNvGrpSpPr/>
        <p:nvPr/>
      </p:nvGrpSpPr>
      <p:grpSpPr>
        <a:xfrm>
          <a:off x="0" y="0"/>
          <a:ext cx="0" cy="0"/>
          <a:chOff x="0" y="0"/>
          <a:chExt cx="0" cy="0"/>
        </a:xfrm>
      </p:grpSpPr>
      <p:sp>
        <p:nvSpPr>
          <p:cNvPr id="1555" name="Google Shape;1555;g9026751953_0_1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6" name="Google Shape;1556;g9026751953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732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854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89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889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0896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92902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92902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443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8039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929290261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929290261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683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929026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929026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303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446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748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951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13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429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092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9"/>
        <p:cNvGrpSpPr/>
        <p:nvPr/>
      </p:nvGrpSpPr>
      <p:grpSpPr>
        <a:xfrm>
          <a:off x="0" y="0"/>
          <a:ext cx="0" cy="0"/>
          <a:chOff x="0" y="0"/>
          <a:chExt cx="0" cy="0"/>
        </a:xfrm>
      </p:grpSpPr>
      <p:sp>
        <p:nvSpPr>
          <p:cNvPr id="2370" name="Google Shape;2370;g92a1ad2113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1" name="Google Shape;2371;g92a1ad2113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021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2a1ad211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2a1ad211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358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2a1ad211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2a1ad211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133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071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916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13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4684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5"/>
        <p:cNvGrpSpPr/>
        <p:nvPr/>
      </p:nvGrpSpPr>
      <p:grpSpPr>
        <a:xfrm>
          <a:off x="0" y="0"/>
          <a:ext cx="0" cy="0"/>
          <a:chOff x="0" y="0"/>
          <a:chExt cx="0" cy="0"/>
        </a:xfrm>
      </p:grpSpPr>
      <p:sp>
        <p:nvSpPr>
          <p:cNvPr id="5296" name="Google Shape;5296;g9258ed503f_0_1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7" name="Google Shape;5297;g9258ed503f_0_1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091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g92a1ad211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2" name="Google Shape;2432;g92a1ad211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96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2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6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96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70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0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2"/>
        <p:cNvGrpSpPr/>
        <p:nvPr/>
      </p:nvGrpSpPr>
      <p:grpSpPr>
        <a:xfrm>
          <a:off x="0" y="0"/>
          <a:ext cx="0" cy="0"/>
          <a:chOff x="0" y="0"/>
          <a:chExt cx="0" cy="0"/>
        </a:xfrm>
      </p:grpSpPr>
      <p:sp>
        <p:nvSpPr>
          <p:cNvPr id="2935" name="Google Shape;2935;p34"/>
          <p:cNvSpPr/>
          <p:nvPr/>
        </p:nvSpPr>
        <p:spPr>
          <a:xfrm>
            <a:off x="789407" y="2336235"/>
            <a:ext cx="1314455" cy="448987"/>
          </a:xfrm>
          <a:prstGeom prst="roundRect">
            <a:avLst>
              <a:gd name="adj" fmla="val 16667"/>
            </a:avLst>
          </a:prstGeom>
          <a:solidFill>
            <a:schemeClr val="accent4">
              <a:lumMod val="60000"/>
              <a:lumOff val="40000"/>
            </a:schemeClr>
          </a:solidFill>
          <a:ln>
            <a:noFill/>
          </a:ln>
          <a:effectLst>
            <a:outerShdw blurRad="57150" dist="19050" dir="5400000" algn="bl" rotWithShape="0">
              <a:schemeClr val="dk1">
                <a:alpha val="20000"/>
              </a:scheme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000" b="1">
                <a:solidFill>
                  <a:schemeClr val="dk1"/>
                </a:solidFill>
                <a:latin typeface="Montserrat Black"/>
                <a:ea typeface="Montserrat Black"/>
                <a:cs typeface="Montserrat Black"/>
                <a:sym typeface="Montserrat Black"/>
              </a:rPr>
              <a:t>Nhóm </a:t>
            </a:r>
            <a:r>
              <a:rPr lang="vi-VN" sz="2000" b="1">
                <a:solidFill>
                  <a:schemeClr val="dk1"/>
                </a:solidFill>
                <a:latin typeface="Montserrat Black"/>
                <a:ea typeface="Montserrat Black"/>
                <a:cs typeface="Montserrat Black"/>
                <a:sym typeface="Montserrat Black"/>
              </a:rPr>
              <a:t>1</a:t>
            </a:r>
          </a:p>
          <a:p>
            <a:pPr marL="0" lvl="0" indent="0" algn="ctr" rtl="0">
              <a:spcBef>
                <a:spcPts val="0"/>
              </a:spcBef>
              <a:spcAft>
                <a:spcPts val="0"/>
              </a:spcAft>
              <a:buNone/>
            </a:pPr>
            <a:endParaRPr sz="2000" b="1">
              <a:solidFill>
                <a:schemeClr val="dk1"/>
              </a:solidFill>
              <a:latin typeface="Montserrat Black"/>
              <a:ea typeface="Montserrat Black"/>
              <a:cs typeface="Montserrat Black"/>
              <a:sym typeface="Montserrat Black"/>
            </a:endParaRPr>
          </a:p>
        </p:txBody>
      </p:sp>
      <p:sp>
        <p:nvSpPr>
          <p:cNvPr id="2" name="Google Shape;2934;p34">
            <a:extLst>
              <a:ext uri="{FF2B5EF4-FFF2-40B4-BE49-F238E27FC236}">
                <a16:creationId xmlns:a16="http://schemas.microsoft.com/office/drawing/2014/main" id="{03141CDC-E814-3EFE-F6AD-520ABC946DD1}"/>
              </a:ext>
            </a:extLst>
          </p:cNvPr>
          <p:cNvSpPr txBox="1">
            <a:spLocks/>
          </p:cNvSpPr>
          <p:nvPr/>
        </p:nvSpPr>
        <p:spPr>
          <a:xfrm>
            <a:off x="1319347" y="3177662"/>
            <a:ext cx="3816814" cy="17729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ato"/>
              <a:buNone/>
              <a:defRPr sz="16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marL="0" indent="0" algn="l"/>
            <a:r>
              <a:rPr lang="en-US" sz="1800" b="1">
                <a:latin typeface="Arial (Headings)"/>
              </a:rPr>
              <a:t>Bùi Đức Năng</a:t>
            </a:r>
            <a:r>
              <a:rPr lang="vi-VN" sz="1800" b="1">
                <a:latin typeface="Arial (Headings)"/>
              </a:rPr>
              <a:t> (Nhóm trưởng)</a:t>
            </a:r>
          </a:p>
          <a:p>
            <a:pPr marL="0" indent="0" algn="l"/>
            <a:r>
              <a:rPr lang="en-US" sz="1800" b="1">
                <a:latin typeface="Arial (Headings)"/>
              </a:rPr>
              <a:t>Hoàng Kông Minh </a:t>
            </a:r>
            <a:endParaRPr lang="vi-VN" sz="1800" b="1">
              <a:latin typeface="Arial (Headings)"/>
            </a:endParaRPr>
          </a:p>
          <a:p>
            <a:pPr marL="0" indent="0" algn="l"/>
            <a:r>
              <a:rPr lang="vi-VN" sz="1800" b="1">
                <a:latin typeface="Arial (Headings)"/>
              </a:rPr>
              <a:t>Trịn</a:t>
            </a:r>
            <a:r>
              <a:rPr lang="en-US" sz="1800" b="1">
                <a:latin typeface="Arial (Headings)"/>
              </a:rPr>
              <a:t>h Đình Đại </a:t>
            </a:r>
          </a:p>
          <a:p>
            <a:pPr marL="0" indent="0" algn="l"/>
            <a:r>
              <a:rPr lang="en-US" sz="1800" b="1">
                <a:latin typeface="Arial (Headings)"/>
              </a:rPr>
              <a:t>Nguyễn Thị Ngọc</a:t>
            </a:r>
          </a:p>
          <a:p>
            <a:pPr marL="0" indent="0" algn="l"/>
            <a:r>
              <a:rPr lang="en-US" sz="1800" b="1">
                <a:latin typeface="Arial (Headings)"/>
              </a:rPr>
              <a:t>Tống Thị Vân</a:t>
            </a:r>
            <a:endParaRPr lang="vi-VN" sz="1800" b="1">
              <a:latin typeface="Arial (Headings)"/>
            </a:endParaRPr>
          </a:p>
        </p:txBody>
      </p:sp>
      <p:pic>
        <p:nvPicPr>
          <p:cNvPr id="6" name="Picture 5" descr="A computer with a magnifying glass and graphs&#10;&#10;Description automatically generated">
            <a:extLst>
              <a:ext uri="{FF2B5EF4-FFF2-40B4-BE49-F238E27FC236}">
                <a16:creationId xmlns:a16="http://schemas.microsoft.com/office/drawing/2014/main" id="{C3F5B382-A0FF-9D66-1958-AD5B8047BD9C}"/>
              </a:ext>
            </a:extLst>
          </p:cNvPr>
          <p:cNvPicPr>
            <a:picLocks noChangeAspect="1"/>
          </p:cNvPicPr>
          <p:nvPr/>
        </p:nvPicPr>
        <p:blipFill>
          <a:blip r:embed="rId3"/>
          <a:stretch>
            <a:fillRect/>
          </a:stretch>
        </p:blipFill>
        <p:spPr>
          <a:xfrm>
            <a:off x="6571346" y="2506701"/>
            <a:ext cx="2166677" cy="1625008"/>
          </a:xfrm>
          <a:prstGeom prst="rect">
            <a:avLst/>
          </a:prstGeom>
        </p:spPr>
      </p:pic>
      <p:sp>
        <p:nvSpPr>
          <p:cNvPr id="3" name="Hộp Văn bản 2">
            <a:extLst>
              <a:ext uri="{FF2B5EF4-FFF2-40B4-BE49-F238E27FC236}">
                <a16:creationId xmlns:a16="http://schemas.microsoft.com/office/drawing/2014/main" id="{78D9FE00-69AD-DA3A-3C54-376172E39221}"/>
              </a:ext>
            </a:extLst>
          </p:cNvPr>
          <p:cNvSpPr txBox="1"/>
          <p:nvPr/>
        </p:nvSpPr>
        <p:spPr>
          <a:xfrm>
            <a:off x="1805355" y="31902"/>
            <a:ext cx="5595815" cy="707886"/>
          </a:xfrm>
          <a:prstGeom prst="rect">
            <a:avLst/>
          </a:prstGeom>
          <a:noFill/>
        </p:spPr>
        <p:txBody>
          <a:bodyPr wrap="square" rtlCol="0">
            <a:spAutoFit/>
          </a:bodyPr>
          <a:lstStyle/>
          <a:p>
            <a:pPr algn="ctr"/>
            <a:r>
              <a:rPr lang="vi-VN" sz="2000" b="1"/>
              <a:t>TRƯỜNG ĐẠI HỌC KIẾN TRÚC HÀ NỘI</a:t>
            </a:r>
          </a:p>
          <a:p>
            <a:pPr algn="ctr"/>
            <a:r>
              <a:rPr lang="vi-VN" sz="2000" b="1"/>
              <a:t>KHOA CÔNG NGHỆ THÔNG TIN</a:t>
            </a:r>
          </a:p>
        </p:txBody>
      </p:sp>
      <p:sp>
        <p:nvSpPr>
          <p:cNvPr id="4" name="Google Shape;2933;p34">
            <a:extLst>
              <a:ext uri="{FF2B5EF4-FFF2-40B4-BE49-F238E27FC236}">
                <a16:creationId xmlns:a16="http://schemas.microsoft.com/office/drawing/2014/main" id="{FDD54D42-2E7B-5FA8-1FC6-BBE50D396732}"/>
              </a:ext>
            </a:extLst>
          </p:cNvPr>
          <p:cNvSpPr txBox="1">
            <a:spLocks/>
          </p:cNvSpPr>
          <p:nvPr/>
        </p:nvSpPr>
        <p:spPr>
          <a:xfrm>
            <a:off x="1070711" y="1558062"/>
            <a:ext cx="7065105" cy="7947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rgbClr val="191919"/>
              </a:buClr>
              <a:buSzPts val="52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9pPr>
          </a:lstStyle>
          <a:p>
            <a:r>
              <a:rPr lang="en-US" sz="1800" b="1">
                <a:solidFill>
                  <a:schemeClr val="accent1">
                    <a:lumMod val="50000"/>
                  </a:schemeClr>
                </a:solidFill>
                <a:latin typeface="Arial (Headings)"/>
              </a:rPr>
              <a:t> </a:t>
            </a:r>
            <a:r>
              <a:rPr lang="vi-VN" sz="1800">
                <a:solidFill>
                  <a:schemeClr val="accent1">
                    <a:lumMod val="50000"/>
                  </a:schemeClr>
                </a:solidFill>
                <a:latin typeface="Arial (Headings)"/>
              </a:rPr>
              <a:t>Đề tài:</a:t>
            </a:r>
            <a:r>
              <a:rPr lang="en-US" sz="1800">
                <a:solidFill>
                  <a:schemeClr val="accent1">
                    <a:lumMod val="50000"/>
                  </a:schemeClr>
                </a:solidFill>
                <a:latin typeface="Arial (Headings)"/>
              </a:rPr>
              <a:t> </a:t>
            </a:r>
            <a:r>
              <a:rPr lang="en-US" sz="1800" b="1">
                <a:solidFill>
                  <a:schemeClr val="accent1">
                    <a:lumMod val="50000"/>
                  </a:schemeClr>
                </a:solidFill>
                <a:latin typeface="Arial (Headings)"/>
              </a:rPr>
              <a:t>Kiểm Thử Qua Bảng Quyết Định, Sử dụng phần mềm Katalon Kiểm thử Tính Năng của website Facebook</a:t>
            </a:r>
            <a:endParaRPr lang="en-US" sz="1800" b="1">
              <a:solidFill>
                <a:schemeClr val="accent1">
                  <a:lumMod val="50000"/>
                </a:schemeClr>
              </a:solidFill>
              <a:latin typeface="Arial (Headings)"/>
              <a:cs typeface="Mongolian Baiti" panose="03000500000000000000" pitchFamily="66" charset="0"/>
            </a:endParaRPr>
          </a:p>
        </p:txBody>
      </p:sp>
      <p:sp>
        <p:nvSpPr>
          <p:cNvPr id="10" name="Hộp Văn bản 9">
            <a:extLst>
              <a:ext uri="{FF2B5EF4-FFF2-40B4-BE49-F238E27FC236}">
                <a16:creationId xmlns:a16="http://schemas.microsoft.com/office/drawing/2014/main" id="{578708CF-7C42-B56B-232A-E732C3504F64}"/>
              </a:ext>
            </a:extLst>
          </p:cNvPr>
          <p:cNvSpPr txBox="1"/>
          <p:nvPr/>
        </p:nvSpPr>
        <p:spPr>
          <a:xfrm>
            <a:off x="1324149" y="2885297"/>
            <a:ext cx="4950045" cy="369332"/>
          </a:xfrm>
          <a:prstGeom prst="rect">
            <a:avLst/>
          </a:prstGeom>
          <a:noFill/>
        </p:spPr>
        <p:txBody>
          <a:bodyPr wrap="square">
            <a:spAutoFit/>
          </a:bodyPr>
          <a:lstStyle/>
          <a:p>
            <a:pPr marL="0" indent="0" algn="l"/>
            <a:r>
              <a:rPr lang="vi-VN" sz="1800" b="1">
                <a:latin typeface="Arial (Headings)"/>
              </a:rPr>
              <a:t>GV hướng dẫn: Ts. Nguyễn Đăng Khoa</a:t>
            </a:r>
            <a:endParaRPr lang="en-US" sz="1800" b="1">
              <a:latin typeface="Arial (Headings)"/>
            </a:endParaRPr>
          </a:p>
        </p:txBody>
      </p:sp>
      <p:cxnSp>
        <p:nvCxnSpPr>
          <p:cNvPr id="13" name="Đường nối Thẳng 12">
            <a:extLst>
              <a:ext uri="{FF2B5EF4-FFF2-40B4-BE49-F238E27FC236}">
                <a16:creationId xmlns:a16="http://schemas.microsoft.com/office/drawing/2014/main" id="{146C717D-38F6-123C-0983-39405005D5B7}"/>
              </a:ext>
            </a:extLst>
          </p:cNvPr>
          <p:cNvCxnSpPr>
            <a:cxnSpLocks/>
          </p:cNvCxnSpPr>
          <p:nvPr/>
        </p:nvCxnSpPr>
        <p:spPr>
          <a:xfrm>
            <a:off x="3227754" y="807440"/>
            <a:ext cx="2563446" cy="0"/>
          </a:xfrm>
          <a:prstGeom prst="line">
            <a:avLst/>
          </a:prstGeom>
          <a:ln w="19050"/>
        </p:spPr>
        <p:style>
          <a:lnRef idx="1">
            <a:schemeClr val="dk1"/>
          </a:lnRef>
          <a:fillRef idx="0">
            <a:schemeClr val="dk1"/>
          </a:fillRef>
          <a:effectRef idx="0">
            <a:schemeClr val="dk1"/>
          </a:effectRef>
          <a:fontRef idx="minor">
            <a:schemeClr val="tx1"/>
          </a:fontRef>
        </p:style>
      </p:cxnSp>
      <p:sp>
        <p:nvSpPr>
          <p:cNvPr id="5" name="Hình bảy cạnh 4">
            <a:extLst>
              <a:ext uri="{FF2B5EF4-FFF2-40B4-BE49-F238E27FC236}">
                <a16:creationId xmlns:a16="http://schemas.microsoft.com/office/drawing/2014/main" id="{C2420043-AA61-4C6B-F081-5FCE8B57A774}"/>
              </a:ext>
            </a:extLst>
          </p:cNvPr>
          <p:cNvSpPr/>
          <p:nvPr/>
        </p:nvSpPr>
        <p:spPr>
          <a:xfrm>
            <a:off x="8120184" y="4376615"/>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a:t>
            </a:r>
            <a:endParaRPr lang="en-US">
              <a:ln w="0"/>
              <a:solidFill>
                <a:schemeClr val="tx1"/>
              </a:solidFill>
              <a:effectLst>
                <a:outerShdw blurRad="38100" dist="19050" dir="2700000" algn="tl" rotWithShape="0">
                  <a:schemeClr val="dk1">
                    <a:alpha val="40000"/>
                  </a:schemeClr>
                </a:outerShdw>
              </a:effectLst>
            </a:endParaRPr>
          </a:p>
        </p:txBody>
      </p:sp>
      <p:sp>
        <p:nvSpPr>
          <p:cNvPr id="14" name="Google Shape;2933;p34"/>
          <p:cNvSpPr txBox="1">
            <a:spLocks/>
          </p:cNvSpPr>
          <p:nvPr/>
        </p:nvSpPr>
        <p:spPr>
          <a:xfrm>
            <a:off x="624947" y="1143263"/>
            <a:ext cx="7135696" cy="47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rgbClr val="191919"/>
              </a:buClr>
              <a:buSzPts val="52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9pPr>
          </a:lstStyle>
          <a:p>
            <a:pPr lvl="0" algn="r"/>
            <a:r>
              <a:rPr kumimoji="0" lang="en-US" sz="2000" b="1" i="0" u="none" strike="noStrike" kern="0" cap="none" spc="0" normalizeH="0" baseline="0" noProof="0">
                <a:ln>
                  <a:noFill/>
                </a:ln>
                <a:solidFill>
                  <a:srgbClr val="205A60"/>
                </a:solidFill>
                <a:effectLst/>
                <a:uLnTx/>
                <a:uFillTx/>
                <a:latin typeface="Arial (Headings)"/>
                <a:sym typeface="Montserrat ExtraBold"/>
              </a:rPr>
              <a:t> Môn: </a:t>
            </a:r>
            <a:r>
              <a:rPr lang="vi-VN" sz="2000" b="1">
                <a:solidFill>
                  <a:srgbClr val="205A60"/>
                </a:solidFill>
                <a:latin typeface="Arial (Headings)"/>
              </a:rPr>
              <a:t>Kiểm thử và đảm bảo chất lượng phần mềm</a:t>
            </a:r>
            <a:endParaRPr kumimoji="0" lang="en-US" sz="2000" b="1" i="0" u="none" strike="noStrike" kern="0" cap="none" spc="0" normalizeH="0" baseline="0" noProof="0">
              <a:ln>
                <a:noFill/>
              </a:ln>
              <a:solidFill>
                <a:srgbClr val="205A60"/>
              </a:solidFill>
              <a:effectLst/>
              <a:uLnTx/>
              <a:uFillTx/>
              <a:latin typeface="Arial (Headings)"/>
              <a:sym typeface="Montserrat ExtraBold"/>
            </a:endParaRPr>
          </a:p>
        </p:txBody>
      </p:sp>
    </p:spTree>
    <p:extLst>
      <p:ext uri="{BB962C8B-B14F-4D97-AF65-F5344CB8AC3E}">
        <p14:creationId xmlns:p14="http://schemas.microsoft.com/office/powerpoint/2010/main" val="326089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25" name="Google Shape;1484;p17"/>
          <p:cNvSpPr txBox="1"/>
          <p:nvPr/>
        </p:nvSpPr>
        <p:spPr>
          <a:xfrm>
            <a:off x="250051" y="872481"/>
            <a:ext cx="4973141" cy="546008"/>
          </a:xfrm>
          <a:prstGeom prst="rect">
            <a:avLst/>
          </a:prstGeom>
          <a:noFill/>
          <a:ln>
            <a:noFill/>
          </a:ln>
        </p:spPr>
        <p:txBody>
          <a:bodyPr spcFirstLastPara="1" wrap="square" lIns="91425" tIns="91425" rIns="91425" bIns="91425" anchor="t" anchorCtr="0">
            <a:noAutofit/>
          </a:bodyPr>
          <a:lstStyle/>
          <a:p>
            <a:r>
              <a:rPr lang="en-US" sz="2000" b="1">
                <a:solidFill>
                  <a:schemeClr val="tx1"/>
                </a:solidFill>
                <a:latin typeface="Fira Sans"/>
                <a:ea typeface="Fira Sans"/>
                <a:cs typeface="Fira Sans"/>
                <a:sym typeface="Fira Sans"/>
              </a:rPr>
              <a:t>1. Tổng quan về KATALON STUDIO</a:t>
            </a:r>
          </a:p>
        </p:txBody>
      </p:sp>
      <p:sp>
        <p:nvSpPr>
          <p:cNvPr id="26" name="Google Shape;1484;p17"/>
          <p:cNvSpPr txBox="1"/>
          <p:nvPr/>
        </p:nvSpPr>
        <p:spPr>
          <a:xfrm>
            <a:off x="337070" y="1367924"/>
            <a:ext cx="4938819" cy="1502328"/>
          </a:xfrm>
          <a:prstGeom prst="rect">
            <a:avLst/>
          </a:prstGeom>
          <a:noFill/>
          <a:ln>
            <a:noFill/>
          </a:ln>
        </p:spPr>
        <p:txBody>
          <a:bodyPr spcFirstLastPara="1" wrap="square" lIns="91425" tIns="91425" rIns="91425" bIns="91425" anchor="t" anchorCtr="0">
            <a:noAutofit/>
          </a:bodyPr>
          <a:lstStyle/>
          <a:p>
            <a:pPr algn="just"/>
            <a:r>
              <a:rPr lang="en-US" sz="1800">
                <a:solidFill>
                  <a:schemeClr val="bg2">
                    <a:lumMod val="50000"/>
                  </a:schemeClr>
                </a:solidFill>
                <a:latin typeface="Fira Sans"/>
                <a:ea typeface="Fira Sans"/>
                <a:cs typeface="Fira Sans"/>
                <a:sym typeface="Fira Sans"/>
              </a:rPr>
              <a:t>- </a:t>
            </a:r>
            <a:r>
              <a:rPr lang="vi-VN" sz="1800">
                <a:solidFill>
                  <a:schemeClr val="bg2">
                    <a:lumMod val="50000"/>
                  </a:schemeClr>
                </a:solidFill>
                <a:latin typeface="Fira Sans"/>
                <a:ea typeface="Fira Sans"/>
                <a:cs typeface="Fira Sans"/>
                <a:sym typeface="Fira Sans"/>
              </a:rPr>
              <a:t>Katalon Studio là một bộ công cụ kiểm thử tự động toàn diện cho ứng dụng web và di động. Với các tính năng mạnh mẽ, Katalon Studio giúp vượt qua những thách thức phổ biến trong tự động hóa kiểm thử, như pop-up, iFrame và thời gian chờ. </a:t>
            </a: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p:txBody>
      </p:sp>
      <p:sp>
        <p:nvSpPr>
          <p:cNvPr id="27" name="Google Shape;1484;p17"/>
          <p:cNvSpPr txBox="1"/>
          <p:nvPr/>
        </p:nvSpPr>
        <p:spPr>
          <a:xfrm>
            <a:off x="337070" y="3128875"/>
            <a:ext cx="4938819" cy="1502328"/>
          </a:xfrm>
          <a:prstGeom prst="rect">
            <a:avLst/>
          </a:prstGeom>
          <a:noFill/>
          <a:ln>
            <a:noFill/>
          </a:ln>
        </p:spPr>
        <p:txBody>
          <a:bodyPr spcFirstLastPara="1" wrap="square" lIns="91425" tIns="91425" rIns="91425" bIns="91425" anchor="t" anchorCtr="0">
            <a:noAutofit/>
          </a:bodyPr>
          <a:lstStyle/>
          <a:p>
            <a:pPr algn="just"/>
            <a:r>
              <a:rPr lang="en-US" sz="1800">
                <a:solidFill>
                  <a:schemeClr val="bg2">
                    <a:lumMod val="50000"/>
                  </a:schemeClr>
                </a:solidFill>
                <a:latin typeface="Fira Sans"/>
                <a:ea typeface="Fira Sans"/>
                <a:cs typeface="Fira Sans"/>
                <a:sym typeface="Fira Sans"/>
              </a:rPr>
              <a:t>- </a:t>
            </a:r>
            <a:r>
              <a:rPr lang="vi-VN" sz="1800">
                <a:solidFill>
                  <a:schemeClr val="bg2">
                    <a:lumMod val="50000"/>
                  </a:schemeClr>
                </a:solidFill>
              </a:rPr>
              <a:t>Công cụ thân thiện và linh hoạt này giúp tester thực hiện kiểm tra hiệu quả, nhanh chóng và chạy phần mềm với chất lượng cao. Katalon Studio miễn phí và dễ dàng cài đặt, là lựa chọn hàng đầu cho tự động hóa kiểm thử.</a:t>
            </a:r>
            <a:endParaRPr lang="en-US" sz="1800">
              <a:solidFill>
                <a:schemeClr val="bg2">
                  <a:lumMod val="50000"/>
                </a:schemeClr>
              </a:solidFill>
            </a:endParaRP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a:p>
            <a:pPr algn="just"/>
            <a:endParaRPr lang="vi-VN" sz="1800">
              <a:solidFill>
                <a:schemeClr val="bg2">
                  <a:lumMod val="50000"/>
                </a:schemeClr>
              </a:solidFill>
              <a:latin typeface="Fira Sans"/>
              <a:ea typeface="Fira Sans"/>
              <a:cs typeface="Fira Sans"/>
              <a:sym typeface="Fira Sans"/>
            </a:endParaRPr>
          </a:p>
        </p:txBody>
      </p:sp>
      <p:pic>
        <p:nvPicPr>
          <p:cNvPr id="28" name="Hình ảnh 20" descr="Ảnh có chứa văn bản, ảnh chụp màn hình, phần mềm, Phần mềm đa phương tiện&#10;&#10;Mô tả được tạo tự độ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2980" y="1860465"/>
            <a:ext cx="3249738" cy="2019574"/>
          </a:xfrm>
          <a:prstGeom prst="rect">
            <a:avLst/>
          </a:prstGeom>
          <a:noFill/>
          <a:ln>
            <a:noFill/>
          </a:ln>
        </p:spPr>
      </p:pic>
      <p:sp>
        <p:nvSpPr>
          <p:cNvPr id="2" name="Rectangle 1"/>
          <p:cNvSpPr/>
          <p:nvPr/>
        </p:nvSpPr>
        <p:spPr>
          <a:xfrm>
            <a:off x="5872851" y="3932666"/>
            <a:ext cx="2608406" cy="369332"/>
          </a:xfrm>
          <a:prstGeom prst="rect">
            <a:avLst/>
          </a:prstGeom>
        </p:spPr>
        <p:txBody>
          <a:bodyPr wrap="none">
            <a:spAutoFit/>
          </a:bodyPr>
          <a:lstStyle/>
          <a:p>
            <a:r>
              <a:rPr lang="en-US" sz="1800" i="1">
                <a:solidFill>
                  <a:srgbClr val="008000"/>
                </a:solidFill>
                <a:latin typeface="Times New Roman" panose="02020603050405020304" pitchFamily="18" charset="0"/>
                <a:ea typeface="Times New Roman" panose="02020603050405020304" pitchFamily="18" charset="0"/>
              </a:rPr>
              <a:t>Giao diện Katalon Studio </a:t>
            </a:r>
            <a:endParaRPr lang="en-US" sz="1800">
              <a:solidFill>
                <a:srgbClr val="008000"/>
              </a:solidFill>
            </a:endParaRPr>
          </a:p>
        </p:txBody>
      </p:sp>
      <p:sp>
        <p:nvSpPr>
          <p:cNvPr id="3" name="Rounded Rectangle 2"/>
          <p:cNvSpPr/>
          <p:nvPr/>
        </p:nvSpPr>
        <p:spPr>
          <a:xfrm>
            <a:off x="2162468" y="204850"/>
            <a:ext cx="4914078" cy="5567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Google Shape;176;p14"/>
          <p:cNvSpPr txBox="1"/>
          <p:nvPr/>
        </p:nvSpPr>
        <p:spPr>
          <a:xfrm>
            <a:off x="2162468" y="177364"/>
            <a:ext cx="4899682" cy="611688"/>
          </a:xfrm>
          <a:prstGeom prst="rect">
            <a:avLst/>
          </a:prstGeom>
          <a:noFill/>
          <a:ln>
            <a:noFill/>
          </a:ln>
        </p:spPr>
        <p:txBody>
          <a:bodyPr spcFirstLastPara="1" wrap="square" lIns="91425" tIns="91425" rIns="91425" bIns="91425" anchor="ctr" anchorCtr="0">
            <a:noAutofit/>
          </a:bodyPr>
          <a:lstStyle/>
          <a:p>
            <a:pPr lvl="0" algn="ctr"/>
            <a:r>
              <a:rPr lang="en-US" sz="2400" b="1">
                <a:latin typeface="+mj-lt"/>
                <a:ea typeface="Fira Sans Medium"/>
                <a:cs typeface="Fira Sans Medium"/>
                <a:sym typeface="Fira Sans Medium"/>
              </a:rPr>
              <a:t>II. TÌM HIỂU KATALON STUDIO</a:t>
            </a:r>
            <a:endParaRPr sz="2400" b="1">
              <a:latin typeface="+mj-lt"/>
              <a:ea typeface="Fira Sans Medium"/>
              <a:cs typeface="Fira Sans Medium"/>
              <a:sym typeface="Fira Sans Medium"/>
            </a:endParaRPr>
          </a:p>
        </p:txBody>
      </p:sp>
      <p:sp>
        <p:nvSpPr>
          <p:cNvPr id="9" name="Hình bảy cạnh 4">
            <a:extLst>
              <a:ext uri="{FF2B5EF4-FFF2-40B4-BE49-F238E27FC236}">
                <a16:creationId xmlns:a16="http://schemas.microsoft.com/office/drawing/2014/main" id="{C2420043-AA61-4C6B-F081-5FCE8B57A774}"/>
              </a:ext>
            </a:extLst>
          </p:cNvPr>
          <p:cNvSpPr/>
          <p:nvPr/>
        </p:nvSpPr>
        <p:spPr>
          <a:xfrm>
            <a:off x="8422791" y="4525644"/>
            <a:ext cx="523856"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10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134673" y="171450"/>
            <a:ext cx="4752929" cy="1145350"/>
          </a:xfrm>
          <a:prstGeom prst="rect">
            <a:avLst/>
          </a:prstGeom>
          <a:noFill/>
          <a:ln>
            <a:noFill/>
          </a:ln>
        </p:spPr>
        <p:txBody>
          <a:bodyPr spcFirstLastPara="1" wrap="square" lIns="91425" tIns="91425" rIns="91425" bIns="91425" anchor="ctr" anchorCtr="0">
            <a:noAutofit/>
          </a:bodyPr>
          <a:lstStyle/>
          <a:p>
            <a:pPr lvl="0" algn="ctr"/>
            <a:r>
              <a:rPr lang="en-US" sz="2400" b="1">
                <a:solidFill>
                  <a:srgbClr val="328E3D"/>
                </a:solidFill>
                <a:latin typeface="Fira Sans Medium"/>
                <a:ea typeface="Fira Sans Medium"/>
                <a:cs typeface="Fira Sans Medium"/>
                <a:sym typeface="Fira Sans Medium"/>
              </a:rPr>
              <a:t>4 nhóm công cụ chính trong Katalon Studio</a:t>
            </a:r>
            <a:endParaRPr sz="2400" b="1">
              <a:solidFill>
                <a:srgbClr val="328E3D"/>
              </a:solidFill>
              <a:latin typeface="Fira Sans Medium"/>
              <a:ea typeface="Fira Sans Medium"/>
              <a:cs typeface="Fira Sans Medium"/>
              <a:sym typeface="Fira Sans Medium"/>
            </a:endParaRPr>
          </a:p>
        </p:txBody>
      </p:sp>
      <p:pic>
        <p:nvPicPr>
          <p:cNvPr id="4" name="Picture 3"/>
          <p:cNvPicPr>
            <a:picLocks noChangeAspect="1"/>
          </p:cNvPicPr>
          <p:nvPr/>
        </p:nvPicPr>
        <p:blipFill>
          <a:blip r:embed="rId3"/>
          <a:stretch>
            <a:fillRect/>
          </a:stretch>
        </p:blipFill>
        <p:spPr>
          <a:xfrm>
            <a:off x="1016338" y="1456438"/>
            <a:ext cx="7006874" cy="3093642"/>
          </a:xfrm>
          <a:prstGeom prst="rect">
            <a:avLst/>
          </a:prstGeom>
        </p:spPr>
      </p:pic>
      <p:sp>
        <p:nvSpPr>
          <p:cNvPr id="8" name="Rounded Rectangle 7"/>
          <p:cNvSpPr/>
          <p:nvPr/>
        </p:nvSpPr>
        <p:spPr>
          <a:xfrm>
            <a:off x="1960368" y="266700"/>
            <a:ext cx="5085117" cy="923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bảy cạnh 4">
            <a:extLst>
              <a:ext uri="{FF2B5EF4-FFF2-40B4-BE49-F238E27FC236}">
                <a16:creationId xmlns:a16="http://schemas.microsoft.com/office/drawing/2014/main" id="{C2420043-AA61-4C6B-F081-5FCE8B57A774}"/>
              </a:ext>
            </a:extLst>
          </p:cNvPr>
          <p:cNvSpPr/>
          <p:nvPr/>
        </p:nvSpPr>
        <p:spPr>
          <a:xfrm>
            <a:off x="8440109" y="4550080"/>
            <a:ext cx="47553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a:t>
            </a:r>
            <a:r>
              <a:rPr lang="en-US">
                <a:ln w="0"/>
                <a:solidFill>
                  <a:schemeClr val="tx1"/>
                </a:solidFill>
                <a:effectLst>
                  <a:outerShdw blurRad="38100" dist="19050" dir="2700000" algn="tl" rotWithShape="0">
                    <a:schemeClr val="dk1">
                      <a:alpha val="40000"/>
                    </a:schemeClr>
                  </a:outerShdw>
                </a:effectLst>
              </a:rPr>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199E4A3E-B946-4C6D-2A83-69C8EC1200F1}"/>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AE866435-2AE9-2F8C-D6D1-0832796619DD}"/>
              </a:ext>
            </a:extLst>
          </p:cNvPr>
          <p:cNvSpPr txBox="1"/>
          <p:nvPr/>
        </p:nvSpPr>
        <p:spPr>
          <a:xfrm>
            <a:off x="2134673" y="171450"/>
            <a:ext cx="4752929" cy="1145350"/>
          </a:xfrm>
          <a:prstGeom prst="rect">
            <a:avLst/>
          </a:prstGeom>
          <a:noFill/>
          <a:ln>
            <a:noFill/>
          </a:ln>
        </p:spPr>
        <p:txBody>
          <a:bodyPr spcFirstLastPara="1" wrap="square" lIns="91425" tIns="91425" rIns="91425" bIns="91425" anchor="ctr" anchorCtr="0">
            <a:noAutofit/>
          </a:bodyPr>
          <a:lstStyle/>
          <a:p>
            <a:pPr lvl="0" algn="ctr"/>
            <a:r>
              <a:rPr lang="en-US" sz="2400" b="1">
                <a:solidFill>
                  <a:srgbClr val="328E3D"/>
                </a:solidFill>
                <a:latin typeface="Fira Sans Medium"/>
                <a:ea typeface="Fira Sans Medium"/>
                <a:cs typeface="Fira Sans Medium"/>
                <a:sym typeface="Fira Sans Medium"/>
              </a:rPr>
              <a:t>4 nhóm công cụ chính trong Katalon Studio</a:t>
            </a:r>
            <a:endParaRPr sz="2400" b="1">
              <a:solidFill>
                <a:srgbClr val="328E3D"/>
              </a:solidFill>
              <a:latin typeface="Fira Sans Medium"/>
              <a:ea typeface="Fira Sans Medium"/>
              <a:cs typeface="Fira Sans Medium"/>
              <a:sym typeface="Fira Sans Medium"/>
            </a:endParaRPr>
          </a:p>
        </p:txBody>
      </p:sp>
      <p:sp>
        <p:nvSpPr>
          <p:cNvPr id="8" name="Rounded Rectangle 7">
            <a:extLst>
              <a:ext uri="{FF2B5EF4-FFF2-40B4-BE49-F238E27FC236}">
                <a16:creationId xmlns:a16="http://schemas.microsoft.com/office/drawing/2014/main" id="{F0B7F3B8-3877-D202-402A-E894F0475D50}"/>
              </a:ext>
            </a:extLst>
          </p:cNvPr>
          <p:cNvSpPr/>
          <p:nvPr/>
        </p:nvSpPr>
        <p:spPr>
          <a:xfrm>
            <a:off x="1960368" y="266700"/>
            <a:ext cx="5085117" cy="923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bảy cạnh 4">
            <a:extLst>
              <a:ext uri="{FF2B5EF4-FFF2-40B4-BE49-F238E27FC236}">
                <a16:creationId xmlns:a16="http://schemas.microsoft.com/office/drawing/2014/main" id="{578BD33D-1A39-DBF9-F8BF-91598473EA90}"/>
              </a:ext>
            </a:extLst>
          </p:cNvPr>
          <p:cNvSpPr/>
          <p:nvPr/>
        </p:nvSpPr>
        <p:spPr>
          <a:xfrm>
            <a:off x="8440109" y="4550080"/>
            <a:ext cx="47553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12</a:t>
            </a:r>
            <a:endParaRPr lang="en-US">
              <a:ln w="0"/>
              <a:solidFill>
                <a:schemeClr val="tx1"/>
              </a:solidFill>
              <a:effectLst>
                <a:outerShdw blurRad="38100" dist="19050" dir="2700000" algn="tl" rotWithShape="0">
                  <a:schemeClr val="dk1">
                    <a:alpha val="40000"/>
                  </a:schemeClr>
                </a:outerShdw>
              </a:effectLst>
            </a:endParaRPr>
          </a:p>
        </p:txBody>
      </p:sp>
      <p:pic>
        <p:nvPicPr>
          <p:cNvPr id="6" name="Hình ảnh 5">
            <a:extLst>
              <a:ext uri="{FF2B5EF4-FFF2-40B4-BE49-F238E27FC236}">
                <a16:creationId xmlns:a16="http://schemas.microsoft.com/office/drawing/2014/main" id="{AD116A59-D91E-3804-E177-A605F062FEDC}"/>
              </a:ext>
            </a:extLst>
          </p:cNvPr>
          <p:cNvPicPr>
            <a:picLocks noChangeAspect="1"/>
          </p:cNvPicPr>
          <p:nvPr/>
        </p:nvPicPr>
        <p:blipFill>
          <a:blip r:embed="rId3"/>
          <a:stretch>
            <a:fillRect/>
          </a:stretch>
        </p:blipFill>
        <p:spPr>
          <a:xfrm>
            <a:off x="1243129" y="1412050"/>
            <a:ext cx="7054758" cy="3138030"/>
          </a:xfrm>
          <a:prstGeom prst="rect">
            <a:avLst/>
          </a:prstGeom>
        </p:spPr>
      </p:pic>
    </p:spTree>
    <p:extLst>
      <p:ext uri="{BB962C8B-B14F-4D97-AF65-F5344CB8AC3E}">
        <p14:creationId xmlns:p14="http://schemas.microsoft.com/office/powerpoint/2010/main" val="2492033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A46DF6D3-E63A-F30B-1145-7DC1BF10BD44}"/>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5BB443EE-FD1E-C685-AA81-335C62A2A694}"/>
              </a:ext>
            </a:extLst>
          </p:cNvPr>
          <p:cNvSpPr txBox="1"/>
          <p:nvPr/>
        </p:nvSpPr>
        <p:spPr>
          <a:xfrm>
            <a:off x="2134673" y="171450"/>
            <a:ext cx="4752929" cy="1145350"/>
          </a:xfrm>
          <a:prstGeom prst="rect">
            <a:avLst/>
          </a:prstGeom>
          <a:noFill/>
          <a:ln>
            <a:noFill/>
          </a:ln>
        </p:spPr>
        <p:txBody>
          <a:bodyPr spcFirstLastPara="1" wrap="square" lIns="91425" tIns="91425" rIns="91425" bIns="91425" anchor="ctr" anchorCtr="0">
            <a:noAutofit/>
          </a:bodyPr>
          <a:lstStyle/>
          <a:p>
            <a:pPr lvl="0" algn="ctr"/>
            <a:r>
              <a:rPr lang="en-US" sz="2400" b="1">
                <a:solidFill>
                  <a:srgbClr val="328E3D"/>
                </a:solidFill>
                <a:latin typeface="Fira Sans Medium"/>
                <a:ea typeface="Fira Sans Medium"/>
                <a:cs typeface="Fira Sans Medium"/>
                <a:sym typeface="Fira Sans Medium"/>
              </a:rPr>
              <a:t>4 nhóm công cụ chính trong Katalon Studio</a:t>
            </a:r>
            <a:endParaRPr sz="2400" b="1">
              <a:solidFill>
                <a:srgbClr val="328E3D"/>
              </a:solidFill>
              <a:latin typeface="Fira Sans Medium"/>
              <a:ea typeface="Fira Sans Medium"/>
              <a:cs typeface="Fira Sans Medium"/>
              <a:sym typeface="Fira Sans Medium"/>
            </a:endParaRPr>
          </a:p>
        </p:txBody>
      </p:sp>
      <p:sp>
        <p:nvSpPr>
          <p:cNvPr id="8" name="Rounded Rectangle 7">
            <a:extLst>
              <a:ext uri="{FF2B5EF4-FFF2-40B4-BE49-F238E27FC236}">
                <a16:creationId xmlns:a16="http://schemas.microsoft.com/office/drawing/2014/main" id="{773879C2-227F-B665-7B1B-47E47AFBF3BB}"/>
              </a:ext>
            </a:extLst>
          </p:cNvPr>
          <p:cNvSpPr/>
          <p:nvPr/>
        </p:nvSpPr>
        <p:spPr>
          <a:xfrm>
            <a:off x="1960368" y="266700"/>
            <a:ext cx="5085117" cy="9239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bảy cạnh 4">
            <a:extLst>
              <a:ext uri="{FF2B5EF4-FFF2-40B4-BE49-F238E27FC236}">
                <a16:creationId xmlns:a16="http://schemas.microsoft.com/office/drawing/2014/main" id="{75F2E144-AA17-0020-E234-5492978C5658}"/>
              </a:ext>
            </a:extLst>
          </p:cNvPr>
          <p:cNvSpPr/>
          <p:nvPr/>
        </p:nvSpPr>
        <p:spPr>
          <a:xfrm>
            <a:off x="8440109" y="4550080"/>
            <a:ext cx="47553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13</a:t>
            </a:r>
            <a:endParaRPr lang="en-US">
              <a:ln w="0"/>
              <a:solidFill>
                <a:schemeClr val="tx1"/>
              </a:solidFill>
              <a:effectLst>
                <a:outerShdw blurRad="38100" dist="19050" dir="2700000" algn="tl" rotWithShape="0">
                  <a:schemeClr val="dk1">
                    <a:alpha val="40000"/>
                  </a:schemeClr>
                </a:outerShdw>
              </a:effectLst>
            </a:endParaRPr>
          </a:p>
        </p:txBody>
      </p:sp>
      <p:pic>
        <p:nvPicPr>
          <p:cNvPr id="3" name="Hình ảnh 2">
            <a:extLst>
              <a:ext uri="{FF2B5EF4-FFF2-40B4-BE49-F238E27FC236}">
                <a16:creationId xmlns:a16="http://schemas.microsoft.com/office/drawing/2014/main" id="{0A86814E-09DB-E054-ED22-1C765995C039}"/>
              </a:ext>
            </a:extLst>
          </p:cNvPr>
          <p:cNvPicPr>
            <a:picLocks noChangeAspect="1"/>
          </p:cNvPicPr>
          <p:nvPr/>
        </p:nvPicPr>
        <p:blipFill>
          <a:blip r:embed="rId3"/>
          <a:stretch>
            <a:fillRect/>
          </a:stretch>
        </p:blipFill>
        <p:spPr>
          <a:xfrm>
            <a:off x="1909062" y="1364778"/>
            <a:ext cx="5187727" cy="3458485"/>
          </a:xfrm>
          <a:prstGeom prst="rect">
            <a:avLst/>
          </a:prstGeom>
        </p:spPr>
      </p:pic>
    </p:spTree>
    <p:extLst>
      <p:ext uri="{BB962C8B-B14F-4D97-AF65-F5344CB8AC3E}">
        <p14:creationId xmlns:p14="http://schemas.microsoft.com/office/powerpoint/2010/main" val="854734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Google Shape;3927;p38"/>
          <p:cNvSpPr/>
          <p:nvPr/>
        </p:nvSpPr>
        <p:spPr>
          <a:xfrm>
            <a:off x="560279" y="1084003"/>
            <a:ext cx="7898766"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28" name="Google Shape;3928;p38"/>
          <p:cNvSpPr/>
          <p:nvPr/>
        </p:nvSpPr>
        <p:spPr>
          <a:xfrm>
            <a:off x="560279" y="1082939"/>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Medium"/>
                <a:ea typeface="Fira Sans"/>
                <a:cs typeface="Fira Sans"/>
                <a:sym typeface="Fira Sans"/>
              </a:rPr>
              <a:t>1</a:t>
            </a:r>
            <a:endParaRPr sz="2500">
              <a:solidFill>
                <a:srgbClr val="FFFFFF"/>
              </a:solidFill>
              <a:latin typeface="Fira Sans Medium"/>
              <a:ea typeface="Fira Sans"/>
              <a:cs typeface="Fira Sans"/>
              <a:sym typeface="Fira Sans"/>
            </a:endParaRPr>
          </a:p>
        </p:txBody>
      </p:sp>
      <p:sp>
        <p:nvSpPr>
          <p:cNvPr id="3929" name="Google Shape;3929;p38"/>
          <p:cNvSpPr/>
          <p:nvPr/>
        </p:nvSpPr>
        <p:spPr>
          <a:xfrm>
            <a:off x="548909" y="1071569"/>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0" name="Google Shape;3930;p38"/>
          <p:cNvSpPr/>
          <p:nvPr/>
        </p:nvSpPr>
        <p:spPr>
          <a:xfrm>
            <a:off x="748768" y="1871814"/>
            <a:ext cx="7710277"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chemeClr val="accent4">
              <a:lumMod val="60000"/>
              <a:lumOff val="40000"/>
            </a:schemeClr>
          </a:solidFill>
          <a:ln>
            <a:solidFill>
              <a:schemeClr val="accent6">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1" name="Google Shape;3931;p38"/>
          <p:cNvSpPr/>
          <p:nvPr/>
        </p:nvSpPr>
        <p:spPr>
          <a:xfrm>
            <a:off x="560279" y="1874496"/>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Medium"/>
                <a:ea typeface="Fira Sans"/>
                <a:cs typeface="Fira Sans"/>
                <a:sym typeface="Fira Sans"/>
              </a:rPr>
              <a:t>2</a:t>
            </a:r>
            <a:endParaRPr sz="2500">
              <a:solidFill>
                <a:srgbClr val="FFFFFF"/>
              </a:solidFill>
              <a:latin typeface="Fira Sans Medium"/>
              <a:ea typeface="Fira Sans"/>
              <a:cs typeface="Fira Sans"/>
              <a:sym typeface="Fira Sans"/>
            </a:endParaRPr>
          </a:p>
        </p:txBody>
      </p:sp>
      <p:sp>
        <p:nvSpPr>
          <p:cNvPr id="3932" name="Google Shape;3932;p38"/>
          <p:cNvSpPr/>
          <p:nvPr/>
        </p:nvSpPr>
        <p:spPr>
          <a:xfrm>
            <a:off x="548909" y="1862080"/>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3" name="Google Shape;3933;p38"/>
          <p:cNvSpPr/>
          <p:nvPr/>
        </p:nvSpPr>
        <p:spPr>
          <a:xfrm>
            <a:off x="560279" y="2665007"/>
            <a:ext cx="7846938"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4" name="Google Shape;3934;p38"/>
          <p:cNvSpPr/>
          <p:nvPr/>
        </p:nvSpPr>
        <p:spPr>
          <a:xfrm>
            <a:off x="560279" y="2663962"/>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Medium"/>
                <a:ea typeface="Fira Sans"/>
                <a:cs typeface="Fira Sans"/>
                <a:sym typeface="Fira Sans"/>
              </a:rPr>
              <a:t>3</a:t>
            </a:r>
            <a:endParaRPr sz="2500">
              <a:solidFill>
                <a:srgbClr val="FFFFFF"/>
              </a:solidFill>
              <a:latin typeface="Fira Sans Medium"/>
              <a:ea typeface="Fira Sans"/>
              <a:cs typeface="Fira Sans"/>
              <a:sym typeface="Fira Sans"/>
            </a:endParaRPr>
          </a:p>
        </p:txBody>
      </p:sp>
      <p:sp>
        <p:nvSpPr>
          <p:cNvPr id="3935" name="Google Shape;3935;p38"/>
          <p:cNvSpPr/>
          <p:nvPr/>
        </p:nvSpPr>
        <p:spPr>
          <a:xfrm>
            <a:off x="548909" y="2653637"/>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6" name="Google Shape;3936;p38"/>
          <p:cNvSpPr/>
          <p:nvPr/>
        </p:nvSpPr>
        <p:spPr>
          <a:xfrm>
            <a:off x="560278" y="3455518"/>
            <a:ext cx="7791069"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chemeClr val="accent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7" name="Google Shape;3937;p38"/>
          <p:cNvSpPr/>
          <p:nvPr/>
        </p:nvSpPr>
        <p:spPr>
          <a:xfrm>
            <a:off x="560279" y="3455518"/>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Medium"/>
                <a:ea typeface="Fira Sans"/>
                <a:cs typeface="Fira Sans"/>
                <a:sym typeface="Fira Sans"/>
              </a:rPr>
              <a:t>4</a:t>
            </a:r>
            <a:endParaRPr sz="2500">
              <a:solidFill>
                <a:srgbClr val="FFFFFF"/>
              </a:solidFill>
              <a:latin typeface="Fira Sans Medium"/>
              <a:ea typeface="Fira Sans"/>
              <a:cs typeface="Fira Sans"/>
              <a:sym typeface="Fira Sans"/>
            </a:endParaRPr>
          </a:p>
        </p:txBody>
      </p:sp>
      <p:sp>
        <p:nvSpPr>
          <p:cNvPr id="3938" name="Google Shape;3938;p38"/>
          <p:cNvSpPr/>
          <p:nvPr/>
        </p:nvSpPr>
        <p:spPr>
          <a:xfrm>
            <a:off x="548909" y="3444148"/>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39" name="Google Shape;3939;p38"/>
          <p:cNvSpPr/>
          <p:nvPr/>
        </p:nvSpPr>
        <p:spPr>
          <a:xfrm>
            <a:off x="560279" y="4246029"/>
            <a:ext cx="7846938"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3940" name="Google Shape;3940;p38"/>
          <p:cNvSpPr/>
          <p:nvPr/>
        </p:nvSpPr>
        <p:spPr>
          <a:xfrm>
            <a:off x="560279" y="4246029"/>
            <a:ext cx="622934" cy="623979"/>
          </a:xfrm>
          <a:custGeom>
            <a:avLst/>
            <a:gdLst/>
            <a:ahLst/>
            <a:cxnLst/>
            <a:rect l="l" t="t" r="r" b="b"/>
            <a:pathLst>
              <a:path w="19066" h="19098" extrusionOk="0">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Medium"/>
                <a:ea typeface="Fira Sans"/>
                <a:cs typeface="Fira Sans"/>
                <a:sym typeface="Fira Sans"/>
              </a:rPr>
              <a:t>5</a:t>
            </a:r>
            <a:endParaRPr sz="2500">
              <a:solidFill>
                <a:srgbClr val="FFFFFF"/>
              </a:solidFill>
              <a:latin typeface="Fira Sans Medium"/>
              <a:ea typeface="Fira Sans"/>
              <a:cs typeface="Fira Sans"/>
              <a:sym typeface="Fira Sans"/>
            </a:endParaRPr>
          </a:p>
        </p:txBody>
      </p:sp>
      <p:sp>
        <p:nvSpPr>
          <p:cNvPr id="3941" name="Google Shape;3941;p38"/>
          <p:cNvSpPr/>
          <p:nvPr/>
        </p:nvSpPr>
        <p:spPr>
          <a:xfrm>
            <a:off x="548909" y="4234659"/>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Fira Sans Medium"/>
            </a:endParaRPr>
          </a:p>
        </p:txBody>
      </p:sp>
      <p:sp>
        <p:nvSpPr>
          <p:cNvPr id="4442" name="Google Shape;4442;p38"/>
          <p:cNvSpPr txBox="1"/>
          <p:nvPr/>
        </p:nvSpPr>
        <p:spPr>
          <a:xfrm>
            <a:off x="1248430" y="1062815"/>
            <a:ext cx="7049068" cy="670484"/>
          </a:xfrm>
          <a:prstGeom prst="rect">
            <a:avLst/>
          </a:prstGeom>
          <a:noFill/>
          <a:ln>
            <a:noFill/>
          </a:ln>
        </p:spPr>
        <p:txBody>
          <a:bodyPr spcFirstLastPara="1" wrap="square" lIns="91425" tIns="91425" rIns="91425" bIns="91425" anchor="t" anchorCtr="0">
            <a:noAutofit/>
          </a:bodyPr>
          <a:lstStyle/>
          <a:p>
            <a:pPr lvl="0"/>
            <a:r>
              <a:rPr lang="vi-VN" sz="1800">
                <a:solidFill>
                  <a:srgbClr val="0070C0"/>
                </a:solidFill>
                <a:latin typeface="Fira Sans Medium"/>
                <a:ea typeface="Fira Sans Medium"/>
                <a:cs typeface="Fira Sans Medium"/>
                <a:sym typeface="Fira Sans Medium"/>
              </a:rPr>
              <a:t>Triển khai đơn giản</a:t>
            </a:r>
            <a:r>
              <a:rPr lang="en-US" sz="1800">
                <a:solidFill>
                  <a:srgbClr val="0070C0"/>
                </a:solidFill>
                <a:latin typeface="Fira Sans Medium"/>
                <a:ea typeface="Fira Sans Medium"/>
                <a:cs typeface="Fira Sans Medium"/>
                <a:sym typeface="Fira Sans Medium"/>
              </a:rPr>
              <a:t>: </a:t>
            </a:r>
            <a:r>
              <a:rPr lang="en-US" sz="1800">
                <a:solidFill>
                  <a:srgbClr val="0070C0"/>
                </a:solidFill>
                <a:latin typeface="Fira Sans Medium"/>
              </a:rPr>
              <a:t>Gói triển khai duy nhất, gắn kết chứa mọi thứ cần để triển khai một công cụ kiểm thử tự động mạnh mẽ</a:t>
            </a:r>
            <a:r>
              <a:rPr lang="en-US" sz="1800">
                <a:solidFill>
                  <a:srgbClr val="0070C0"/>
                </a:solidFill>
                <a:latin typeface="Fira Sans Medium"/>
                <a:ea typeface="Fira Sans Medium"/>
                <a:cs typeface="Fira Sans Medium"/>
                <a:sym typeface="Fira Sans Medium"/>
              </a:rPr>
              <a:t>  </a:t>
            </a:r>
            <a:endParaRPr sz="1800">
              <a:solidFill>
                <a:srgbClr val="0070C0"/>
              </a:solidFill>
              <a:latin typeface="Fira Sans Medium"/>
              <a:ea typeface="Fira Sans Medium"/>
              <a:cs typeface="Fira Sans Medium"/>
              <a:sym typeface="Fira Sans Medium"/>
            </a:endParaRPr>
          </a:p>
        </p:txBody>
      </p:sp>
      <p:sp>
        <p:nvSpPr>
          <p:cNvPr id="4444" name="Google Shape;4444;p38"/>
          <p:cNvSpPr txBox="1"/>
          <p:nvPr/>
        </p:nvSpPr>
        <p:spPr>
          <a:xfrm>
            <a:off x="1324082" y="1831788"/>
            <a:ext cx="6847355" cy="559540"/>
          </a:xfrm>
          <a:prstGeom prst="rect">
            <a:avLst/>
          </a:prstGeom>
          <a:noFill/>
          <a:ln>
            <a:noFill/>
          </a:ln>
        </p:spPr>
        <p:txBody>
          <a:bodyPr spcFirstLastPara="1" wrap="square" lIns="91425" tIns="91425" rIns="91425" bIns="91425" anchor="t" anchorCtr="0">
            <a:noAutofit/>
          </a:bodyPr>
          <a:lstStyle/>
          <a:p>
            <a:pPr lvl="0"/>
            <a:r>
              <a:rPr lang="en-US" sz="1800">
                <a:solidFill>
                  <a:srgbClr val="002060"/>
                </a:solidFill>
                <a:latin typeface="Fira Sans Medium"/>
                <a:ea typeface="Fira Sans Medium"/>
                <a:cs typeface="Fira Sans Medium"/>
                <a:sym typeface="Fira Sans Medium"/>
              </a:rPr>
              <a:t>Cài đặt nhanh </a:t>
            </a:r>
            <a:r>
              <a:rPr lang="vi-VN" sz="1800">
                <a:solidFill>
                  <a:srgbClr val="002060"/>
                </a:solidFill>
                <a:latin typeface="Fira Sans Medium"/>
                <a:ea typeface="Fira Sans Medium"/>
                <a:cs typeface="Fira Sans Medium"/>
                <a:sym typeface="Fira Sans Medium"/>
              </a:rPr>
              <a:t>chóng,</a:t>
            </a:r>
            <a:r>
              <a:rPr lang="en-US" sz="1800">
                <a:solidFill>
                  <a:srgbClr val="002060"/>
                </a:solidFill>
                <a:latin typeface="Fira Sans Medium"/>
                <a:ea typeface="Fira Sans Medium"/>
                <a:cs typeface="Fira Sans Medium"/>
                <a:sym typeface="Fira Sans Medium"/>
              </a:rPr>
              <a:t> dễ dàng: </a:t>
            </a:r>
            <a:r>
              <a:rPr lang="vi-VN" sz="1800">
                <a:solidFill>
                  <a:srgbClr val="002060"/>
                </a:solidFill>
                <a:latin typeface="Fira Sans Medium"/>
              </a:rPr>
              <a:t>Katalon Studio cung cấp cài đặt đơn giản và giúp tester dễ dàng thiết lập môi trường kiểm thử.</a:t>
            </a:r>
            <a:endParaRPr sz="1800">
              <a:solidFill>
                <a:srgbClr val="002060"/>
              </a:solidFill>
              <a:latin typeface="Fira Sans Medium"/>
              <a:ea typeface="Fira Sans Medium"/>
              <a:cs typeface="Fira Sans Medium"/>
              <a:sym typeface="Fira Sans Medium"/>
            </a:endParaRPr>
          </a:p>
        </p:txBody>
      </p:sp>
      <p:sp>
        <p:nvSpPr>
          <p:cNvPr id="4446" name="Google Shape;4446;p38"/>
          <p:cNvSpPr txBox="1"/>
          <p:nvPr/>
        </p:nvSpPr>
        <p:spPr>
          <a:xfrm>
            <a:off x="1324082" y="2631587"/>
            <a:ext cx="6847355" cy="571606"/>
          </a:xfrm>
          <a:prstGeom prst="rect">
            <a:avLst/>
          </a:prstGeom>
          <a:noFill/>
          <a:ln>
            <a:noFill/>
          </a:ln>
        </p:spPr>
        <p:txBody>
          <a:bodyPr spcFirstLastPara="1" wrap="square" lIns="91425" tIns="91425" rIns="91425" bIns="91425" anchor="t" anchorCtr="0">
            <a:noAutofit/>
          </a:bodyPr>
          <a:lstStyle/>
          <a:p>
            <a:pPr lvl="0"/>
            <a:r>
              <a:rPr lang="vi-VN" sz="1800">
                <a:solidFill>
                  <a:srgbClr val="7030A0"/>
                </a:solidFill>
                <a:latin typeface="Fira Sans Medium"/>
                <a:ea typeface="Fira Sans Medium"/>
                <a:cs typeface="Fira Sans Medium"/>
                <a:sym typeface="Fira Sans Medium"/>
              </a:rPr>
              <a:t>Kết quả nhanh hơn và tốt hơn:</a:t>
            </a:r>
            <a:r>
              <a:rPr lang="en-US" sz="1800">
                <a:solidFill>
                  <a:srgbClr val="7030A0"/>
                </a:solidFill>
                <a:latin typeface="Fira Sans Medium"/>
                <a:ea typeface="Fira Sans Medium"/>
                <a:cs typeface="Fira Sans Medium"/>
                <a:sym typeface="Fira Sans Medium"/>
              </a:rPr>
              <a:t> </a:t>
            </a:r>
            <a:r>
              <a:rPr lang="vi-VN" sz="1800">
                <a:solidFill>
                  <a:srgbClr val="7030A0"/>
                </a:solidFill>
                <a:latin typeface="Fira Sans Medium"/>
              </a:rPr>
              <a:t>Các mẫu dựng sẵn với hướng dẫn rõ ràng giúp người kiểm tra các kịch bản kiểm thử tự động.</a:t>
            </a:r>
            <a:endParaRPr sz="1800">
              <a:solidFill>
                <a:srgbClr val="7030A0"/>
              </a:solidFill>
              <a:latin typeface="Fira Sans Medium"/>
              <a:ea typeface="Fira Sans Medium"/>
              <a:cs typeface="Fira Sans Medium"/>
              <a:sym typeface="Fira Sans Medium"/>
            </a:endParaRPr>
          </a:p>
        </p:txBody>
      </p:sp>
      <p:sp>
        <p:nvSpPr>
          <p:cNvPr id="4448" name="Google Shape;4448;p38"/>
          <p:cNvSpPr txBox="1"/>
          <p:nvPr/>
        </p:nvSpPr>
        <p:spPr>
          <a:xfrm>
            <a:off x="1298839" y="3390472"/>
            <a:ext cx="6998659" cy="583529"/>
          </a:xfrm>
          <a:prstGeom prst="rect">
            <a:avLst/>
          </a:prstGeom>
          <a:noFill/>
          <a:ln>
            <a:noFill/>
          </a:ln>
        </p:spPr>
        <p:txBody>
          <a:bodyPr spcFirstLastPara="1" wrap="square" lIns="91425" tIns="91425" rIns="91425" bIns="91425" anchor="t" anchorCtr="0">
            <a:noAutofit/>
          </a:bodyPr>
          <a:lstStyle/>
          <a:p>
            <a:r>
              <a:rPr lang="en-US" sz="1800">
                <a:solidFill>
                  <a:schemeClr val="accent3">
                    <a:lumMod val="20000"/>
                    <a:lumOff val="80000"/>
                  </a:schemeClr>
                </a:solidFill>
                <a:latin typeface="Fira Sans Medium"/>
                <a:ea typeface="Fira Sans Medium"/>
                <a:cs typeface="Fira Sans Medium"/>
                <a:sym typeface="Fira Sans Medium"/>
              </a:rPr>
              <a:t>Chế độ linh hoạt : </a:t>
            </a:r>
            <a:r>
              <a:rPr lang="en-US" sz="1800">
                <a:solidFill>
                  <a:schemeClr val="accent3">
                    <a:lumMod val="20000"/>
                    <a:lumOff val="80000"/>
                  </a:schemeClr>
                </a:solidFill>
                <a:latin typeface="Fira Sans Medium"/>
              </a:rPr>
              <a:t>Sử dụng bản ghi và từ khóa cùng với IDE để xây dựng bài kiểm thử tự động, và xây dựng tập lệnh nâng cao.</a:t>
            </a:r>
            <a:endParaRPr lang="en-US" sz="1800">
              <a:solidFill>
                <a:schemeClr val="accent3">
                  <a:lumMod val="20000"/>
                  <a:lumOff val="80000"/>
                </a:schemeClr>
              </a:solidFill>
              <a:latin typeface="Fira Sans Medium"/>
              <a:ea typeface="Fira Sans Medium"/>
              <a:cs typeface="Fira Sans Medium"/>
              <a:sym typeface="Fira Sans Medium"/>
            </a:endParaRPr>
          </a:p>
          <a:p>
            <a:pPr lvl="0"/>
            <a:r>
              <a:rPr lang="en-US" sz="1800">
                <a:solidFill>
                  <a:schemeClr val="accent3">
                    <a:lumMod val="20000"/>
                    <a:lumOff val="80000"/>
                  </a:schemeClr>
                </a:solidFill>
                <a:latin typeface="Fira Sans Medium"/>
                <a:ea typeface="Fira Sans Medium"/>
                <a:cs typeface="Fira Sans Medium"/>
                <a:sym typeface="Fira Sans Medium"/>
              </a:rPr>
              <a:t>  </a:t>
            </a:r>
            <a:endParaRPr sz="1800">
              <a:solidFill>
                <a:schemeClr val="accent3">
                  <a:lumMod val="20000"/>
                  <a:lumOff val="80000"/>
                </a:schemeClr>
              </a:solidFill>
              <a:latin typeface="Fira Sans Medium"/>
              <a:ea typeface="Fira Sans Medium"/>
              <a:cs typeface="Fira Sans Medium"/>
              <a:sym typeface="Fira Sans Medium"/>
            </a:endParaRPr>
          </a:p>
        </p:txBody>
      </p:sp>
      <p:sp>
        <p:nvSpPr>
          <p:cNvPr id="4450" name="Google Shape;4450;p38"/>
          <p:cNvSpPr txBox="1"/>
          <p:nvPr/>
        </p:nvSpPr>
        <p:spPr>
          <a:xfrm>
            <a:off x="1283569" y="4184092"/>
            <a:ext cx="6689472" cy="622988"/>
          </a:xfrm>
          <a:prstGeom prst="rect">
            <a:avLst/>
          </a:prstGeom>
          <a:noFill/>
          <a:ln>
            <a:noFill/>
          </a:ln>
        </p:spPr>
        <p:txBody>
          <a:bodyPr spcFirstLastPara="1" wrap="square" lIns="91425" tIns="91425" rIns="91425" bIns="91425" anchor="t" anchorCtr="0">
            <a:noAutofit/>
          </a:bodyPr>
          <a:lstStyle/>
          <a:p>
            <a:pPr lvl="0"/>
            <a:r>
              <a:rPr lang="en-US" sz="1800">
                <a:solidFill>
                  <a:schemeClr val="tx1"/>
                </a:solidFill>
                <a:latin typeface="Fira Sans Medium"/>
                <a:ea typeface="Fira Sans Medium"/>
                <a:cs typeface="Fira Sans Medium"/>
                <a:sym typeface="Fira Sans Medium"/>
              </a:rPr>
              <a:t>Dễ sử dụng, ứng dụng đa trình duyệt: </a:t>
            </a:r>
            <a:r>
              <a:rPr lang="en-US" sz="1800">
                <a:solidFill>
                  <a:schemeClr val="tx1"/>
                </a:solidFill>
                <a:latin typeface="Fira Sans Medium"/>
              </a:rPr>
              <a:t>Hỗ trợ nhiều nền tảng trình duyệt, dễ dàng sử dụng và khai thác lợi ích của công cụ</a:t>
            </a:r>
            <a:endParaRPr sz="1800">
              <a:solidFill>
                <a:schemeClr val="tx1"/>
              </a:solidFill>
              <a:latin typeface="Fira Sans Medium"/>
              <a:ea typeface="Fira Sans Medium"/>
              <a:cs typeface="Fira Sans Medium"/>
              <a:sym typeface="Fira Sans Medium"/>
            </a:endParaRPr>
          </a:p>
        </p:txBody>
      </p:sp>
      <p:sp>
        <p:nvSpPr>
          <p:cNvPr id="2" name="Rounded Rectangle 1"/>
          <p:cNvSpPr/>
          <p:nvPr/>
        </p:nvSpPr>
        <p:spPr>
          <a:xfrm>
            <a:off x="1374513" y="200682"/>
            <a:ext cx="6270298" cy="6658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Google Shape;4441;p38"/>
          <p:cNvSpPr txBox="1"/>
          <p:nvPr/>
        </p:nvSpPr>
        <p:spPr>
          <a:xfrm>
            <a:off x="748768" y="319464"/>
            <a:ext cx="7521788" cy="402300"/>
          </a:xfrm>
          <a:prstGeom prst="rect">
            <a:avLst/>
          </a:prstGeom>
          <a:noFill/>
          <a:ln>
            <a:noFill/>
          </a:ln>
        </p:spPr>
        <p:txBody>
          <a:bodyPr spcFirstLastPara="1" wrap="square" lIns="91425" tIns="91425" rIns="91425" bIns="91425" anchor="ctr" anchorCtr="0">
            <a:noAutofit/>
          </a:bodyPr>
          <a:lstStyle/>
          <a:p>
            <a:pPr lvl="0" algn="ctr"/>
            <a:r>
              <a:rPr lang="en-US" sz="2400" b="1">
                <a:latin typeface="Fira Sans Medium"/>
                <a:ea typeface="Fira Sans Medium"/>
                <a:cs typeface="Fira Sans Medium"/>
                <a:sym typeface="Fira Sans Medium"/>
              </a:rPr>
              <a:t>2. Các tính năng của KATALON STUDIO</a:t>
            </a:r>
            <a:endParaRPr sz="2400" b="1">
              <a:latin typeface="Fira Sans Medium"/>
              <a:ea typeface="Fira Sans Medium"/>
              <a:cs typeface="Fira Sans Medium"/>
              <a:sym typeface="Fira Sans Medium"/>
            </a:endParaRPr>
          </a:p>
        </p:txBody>
      </p:sp>
      <p:sp>
        <p:nvSpPr>
          <p:cNvPr id="24" name="Hình bảy cạnh 4">
            <a:extLst>
              <a:ext uri="{FF2B5EF4-FFF2-40B4-BE49-F238E27FC236}">
                <a16:creationId xmlns:a16="http://schemas.microsoft.com/office/drawing/2014/main" id="{C2420043-AA61-4C6B-F081-5FCE8B57A774}"/>
              </a:ext>
            </a:extLst>
          </p:cNvPr>
          <p:cNvSpPr/>
          <p:nvPr/>
        </p:nvSpPr>
        <p:spPr>
          <a:xfrm>
            <a:off x="8459045" y="4557496"/>
            <a:ext cx="48281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14</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70646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grpSp>
        <p:nvGrpSpPr>
          <p:cNvPr id="2834" name="Google Shape;2834;p32"/>
          <p:cNvGrpSpPr/>
          <p:nvPr/>
        </p:nvGrpSpPr>
        <p:grpSpPr>
          <a:xfrm>
            <a:off x="1864982" y="2322182"/>
            <a:ext cx="5687041" cy="1422276"/>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4430" y="3018496"/>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5</a:t>
              </a:r>
              <a:endParaRPr sz="270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3</a:t>
              </a:r>
              <a:endParaRPr sz="270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1</a:t>
              </a:r>
              <a:endParaRPr sz="2700">
                <a:latin typeface="Fira Sans"/>
                <a:ea typeface="Fira Sans"/>
                <a:cs typeface="Fira Sans"/>
                <a:sym typeface="Fira Sans"/>
              </a:endParaRPr>
            </a:p>
          </p:txBody>
        </p:sp>
        <p:sp>
          <p:nvSpPr>
            <p:cNvPr id="2853" name="Google Shape;2853;p32"/>
            <p:cNvSpPr txBox="1"/>
            <p:nvPr/>
          </p:nvSpPr>
          <p:spPr>
            <a:xfrm>
              <a:off x="3196854" y="2333329"/>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4</a:t>
              </a:r>
              <a:endParaRPr sz="270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latin typeface="Fira Sans"/>
                  <a:ea typeface="Fira Sans"/>
                  <a:cs typeface="Fira Sans"/>
                  <a:sym typeface="Fira Sans"/>
                </a:rPr>
                <a:t>2</a:t>
              </a:r>
              <a:endParaRPr sz="2700">
                <a:latin typeface="Fira Sans"/>
                <a:ea typeface="Fira Sans"/>
                <a:cs typeface="Fira Sans"/>
                <a:sym typeface="Fira Sans"/>
              </a:endParaRPr>
            </a:p>
          </p:txBody>
        </p:sp>
      </p:grpSp>
      <p:sp>
        <p:nvSpPr>
          <p:cNvPr id="34" name="Rounded Rectangle 33"/>
          <p:cNvSpPr/>
          <p:nvPr/>
        </p:nvSpPr>
        <p:spPr>
          <a:xfrm>
            <a:off x="1195058" y="492195"/>
            <a:ext cx="6788926" cy="481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Google Shape;1622;p19"/>
          <p:cNvSpPr txBox="1"/>
          <p:nvPr/>
        </p:nvSpPr>
        <p:spPr>
          <a:xfrm>
            <a:off x="675143" y="482603"/>
            <a:ext cx="7723500" cy="481200"/>
          </a:xfrm>
          <a:prstGeom prst="rect">
            <a:avLst/>
          </a:prstGeom>
          <a:noFill/>
          <a:ln>
            <a:noFill/>
          </a:ln>
        </p:spPr>
        <p:txBody>
          <a:bodyPr spcFirstLastPara="1" wrap="square" lIns="91425" tIns="91425" rIns="91425" bIns="91425" anchor="ctr" anchorCtr="0">
            <a:noAutofit/>
          </a:bodyPr>
          <a:lstStyle/>
          <a:p>
            <a:pPr lvl="0" algn="ctr"/>
            <a:r>
              <a:rPr lang="en-US" sz="2400" b="1">
                <a:latin typeface="Fira Sans Medium"/>
                <a:ea typeface="Fira Sans Medium"/>
                <a:cs typeface="Fira Sans Medium"/>
                <a:sym typeface="Fira Sans Medium"/>
              </a:rPr>
              <a:t>3. Quy trình làm việc của KATALON STUDIO</a:t>
            </a:r>
            <a:endParaRPr sz="2400" b="1">
              <a:latin typeface="Fira Sans Medium"/>
              <a:ea typeface="Fira Sans Medium"/>
              <a:cs typeface="Fira Sans Medium"/>
              <a:sym typeface="Fira Sans Medium"/>
            </a:endParaRPr>
          </a:p>
        </p:txBody>
      </p:sp>
      <p:sp>
        <p:nvSpPr>
          <p:cNvPr id="36" name="Google Shape;1616;p19"/>
          <p:cNvSpPr txBox="1"/>
          <p:nvPr/>
        </p:nvSpPr>
        <p:spPr>
          <a:xfrm>
            <a:off x="293255" y="2221197"/>
            <a:ext cx="2414658" cy="482235"/>
          </a:xfrm>
          <a:prstGeom prst="rect">
            <a:avLst/>
          </a:prstGeom>
          <a:noFill/>
          <a:ln>
            <a:noFill/>
          </a:ln>
        </p:spPr>
        <p:txBody>
          <a:bodyPr spcFirstLastPara="1" wrap="square" lIns="91425" tIns="91425" rIns="91425" bIns="91425" anchor="ctr" anchorCtr="0">
            <a:noAutofit/>
          </a:bodyPr>
          <a:lstStyle/>
          <a:p>
            <a:pPr lvl="0" algn="ctr"/>
            <a:r>
              <a:rPr lang="en-US" sz="1600" b="1">
                <a:solidFill>
                  <a:srgbClr val="FFA66F"/>
                </a:solidFill>
                <a:latin typeface="Fira Sans Medium"/>
                <a:ea typeface="Fira Sans Medium"/>
                <a:cs typeface="Fira Sans Medium"/>
                <a:sym typeface="Fira Sans Medium"/>
              </a:rPr>
              <a:t>1. Khởi tạo dự án test (INITIATE)</a:t>
            </a:r>
            <a:endParaRPr sz="1600" b="1">
              <a:solidFill>
                <a:srgbClr val="FFA66F"/>
              </a:solidFill>
              <a:latin typeface="Fira Sans Medium"/>
              <a:ea typeface="Fira Sans Medium"/>
              <a:cs typeface="Fira Sans Medium"/>
              <a:sym typeface="Fira Sans Medium"/>
            </a:endParaRPr>
          </a:p>
        </p:txBody>
      </p:sp>
      <p:sp>
        <p:nvSpPr>
          <p:cNvPr id="37" name="Google Shape;1618;p19"/>
          <p:cNvSpPr txBox="1"/>
          <p:nvPr/>
        </p:nvSpPr>
        <p:spPr>
          <a:xfrm>
            <a:off x="2710958" y="1595207"/>
            <a:ext cx="2125416" cy="299100"/>
          </a:xfrm>
          <a:prstGeom prst="rect">
            <a:avLst/>
          </a:prstGeom>
          <a:noFill/>
          <a:ln>
            <a:noFill/>
          </a:ln>
        </p:spPr>
        <p:txBody>
          <a:bodyPr spcFirstLastPara="1" wrap="square" lIns="91425" tIns="91425" rIns="91425" bIns="91425" anchor="ctr" anchorCtr="0">
            <a:noAutofit/>
          </a:bodyPr>
          <a:lstStyle/>
          <a:p>
            <a:pPr lvl="0" algn="ctr"/>
            <a:r>
              <a:rPr lang="en-US" sz="1600" b="1">
                <a:solidFill>
                  <a:srgbClr val="648B03"/>
                </a:solidFill>
                <a:latin typeface="Fira Sans Medium"/>
                <a:ea typeface="Fira Sans Medium"/>
                <a:cs typeface="Fira Sans Medium"/>
                <a:sym typeface="Fira Sans Medium"/>
              </a:rPr>
              <a:t>2. Tạo nội dung test (CREATE)</a:t>
            </a:r>
            <a:endParaRPr sz="1600" b="1">
              <a:solidFill>
                <a:srgbClr val="648B03"/>
              </a:solidFill>
              <a:latin typeface="Fira Sans Medium"/>
              <a:ea typeface="Fira Sans Medium"/>
              <a:cs typeface="Fira Sans Medium"/>
              <a:sym typeface="Fira Sans Medium"/>
            </a:endParaRPr>
          </a:p>
        </p:txBody>
      </p:sp>
      <p:sp>
        <p:nvSpPr>
          <p:cNvPr id="38" name="Google Shape;1620;p19"/>
          <p:cNvSpPr txBox="1"/>
          <p:nvPr/>
        </p:nvSpPr>
        <p:spPr>
          <a:xfrm>
            <a:off x="3670676" y="4223750"/>
            <a:ext cx="2033100" cy="299100"/>
          </a:xfrm>
          <a:prstGeom prst="rect">
            <a:avLst/>
          </a:prstGeom>
          <a:noFill/>
          <a:ln>
            <a:noFill/>
          </a:ln>
        </p:spPr>
        <p:txBody>
          <a:bodyPr spcFirstLastPara="1" wrap="square" lIns="91425" tIns="91425" rIns="91425" bIns="91425" anchor="ctr" anchorCtr="0">
            <a:noAutofit/>
          </a:bodyPr>
          <a:lstStyle/>
          <a:p>
            <a:pPr lvl="0" algn="ctr"/>
            <a:r>
              <a:rPr lang="en-US" sz="1600" b="1">
                <a:solidFill>
                  <a:srgbClr val="002060"/>
                </a:solidFill>
                <a:latin typeface="Fira Sans Medium"/>
                <a:ea typeface="Fira Sans Medium"/>
                <a:cs typeface="Fira Sans Medium"/>
                <a:sym typeface="Fira Sans Medium"/>
              </a:rPr>
              <a:t>3. Vận hành - chạy (OPERATE)</a:t>
            </a:r>
            <a:endParaRPr sz="1600" b="1">
              <a:solidFill>
                <a:srgbClr val="002060"/>
              </a:solidFill>
              <a:latin typeface="Fira Sans Medium"/>
              <a:ea typeface="Fira Sans Medium"/>
              <a:cs typeface="Fira Sans Medium"/>
              <a:sym typeface="Fira Sans Medium"/>
            </a:endParaRPr>
          </a:p>
        </p:txBody>
      </p:sp>
      <p:sp>
        <p:nvSpPr>
          <p:cNvPr id="39" name="Google Shape;1623;p19"/>
          <p:cNvSpPr txBox="1"/>
          <p:nvPr/>
        </p:nvSpPr>
        <p:spPr>
          <a:xfrm>
            <a:off x="4398412" y="1573743"/>
            <a:ext cx="2014857" cy="299100"/>
          </a:xfrm>
          <a:prstGeom prst="rect">
            <a:avLst/>
          </a:prstGeom>
          <a:noFill/>
          <a:ln>
            <a:noFill/>
          </a:ln>
        </p:spPr>
        <p:txBody>
          <a:bodyPr spcFirstLastPara="1" wrap="square" lIns="91425" tIns="91425" rIns="91425" bIns="91425" anchor="ctr" anchorCtr="0">
            <a:noAutofit/>
          </a:bodyPr>
          <a:lstStyle/>
          <a:p>
            <a:pPr lvl="0" algn="r"/>
            <a:r>
              <a:rPr lang="en-US" sz="1500" b="1">
                <a:solidFill>
                  <a:srgbClr val="0070C0"/>
                </a:solidFill>
                <a:latin typeface="Fira Sans Medium"/>
                <a:ea typeface="Fira Sans Medium"/>
                <a:cs typeface="Fira Sans Medium"/>
                <a:sym typeface="Fira Sans Medium"/>
              </a:rPr>
              <a:t>4. Báo cáo (REPORT)</a:t>
            </a:r>
            <a:endParaRPr sz="1500" b="1">
              <a:solidFill>
                <a:srgbClr val="0070C0"/>
              </a:solidFill>
              <a:latin typeface="Fira Sans Medium"/>
              <a:ea typeface="Fira Sans Medium"/>
              <a:cs typeface="Fira Sans Medium"/>
              <a:sym typeface="Fira Sans Medium"/>
            </a:endParaRPr>
          </a:p>
        </p:txBody>
      </p:sp>
      <p:sp>
        <p:nvSpPr>
          <p:cNvPr id="40" name="Google Shape;1625;p19"/>
          <p:cNvSpPr txBox="1"/>
          <p:nvPr/>
        </p:nvSpPr>
        <p:spPr>
          <a:xfrm>
            <a:off x="6937612" y="2285464"/>
            <a:ext cx="2089463" cy="299100"/>
          </a:xfrm>
          <a:prstGeom prst="rect">
            <a:avLst/>
          </a:prstGeom>
          <a:noFill/>
          <a:ln>
            <a:noFill/>
          </a:ln>
        </p:spPr>
        <p:txBody>
          <a:bodyPr spcFirstLastPara="1" wrap="square" lIns="91425" tIns="91425" rIns="91425" bIns="91425" anchor="ctr" anchorCtr="0">
            <a:noAutofit/>
          </a:bodyPr>
          <a:lstStyle/>
          <a:p>
            <a:pPr lvl="0" algn="ctr"/>
            <a:r>
              <a:rPr lang="en-US" sz="1500" b="1">
                <a:solidFill>
                  <a:schemeClr val="accent3">
                    <a:lumMod val="50000"/>
                  </a:schemeClr>
                </a:solidFill>
                <a:latin typeface="Fira Sans Medium"/>
                <a:ea typeface="Fira Sans Medium"/>
                <a:cs typeface="Fira Sans Medium"/>
                <a:sym typeface="Fira Sans Medium"/>
              </a:rPr>
              <a:t>5. Bảo trì (MAINTAIN)</a:t>
            </a:r>
            <a:endParaRPr sz="1500" b="1">
              <a:solidFill>
                <a:schemeClr val="accent3">
                  <a:lumMod val="50000"/>
                </a:schemeClr>
              </a:solidFill>
              <a:latin typeface="Fira Sans Medium"/>
              <a:ea typeface="Fira Sans Medium"/>
              <a:cs typeface="Fira Sans Medium"/>
              <a:sym typeface="Fira Sans Medium"/>
            </a:endParaRPr>
          </a:p>
        </p:txBody>
      </p:sp>
      <p:cxnSp>
        <p:nvCxnSpPr>
          <p:cNvPr id="13" name="Straight Arrow Connector 12"/>
          <p:cNvCxnSpPr/>
          <p:nvPr/>
        </p:nvCxnSpPr>
        <p:spPr>
          <a:xfrm>
            <a:off x="2148004" y="2657106"/>
            <a:ext cx="210337" cy="161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29531" y="1987928"/>
            <a:ext cx="168465" cy="30794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753943" y="1987928"/>
            <a:ext cx="46782" cy="2714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670966" y="3756567"/>
            <a:ext cx="21812" cy="37778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253064" y="2657106"/>
            <a:ext cx="160812" cy="295808"/>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1" name="Hình bảy cạnh 4">
            <a:extLst>
              <a:ext uri="{FF2B5EF4-FFF2-40B4-BE49-F238E27FC236}">
                <a16:creationId xmlns:a16="http://schemas.microsoft.com/office/drawing/2014/main" id="{C2420043-AA61-4C6B-F081-5FCE8B57A774}"/>
              </a:ext>
            </a:extLst>
          </p:cNvPr>
          <p:cNvSpPr/>
          <p:nvPr/>
        </p:nvSpPr>
        <p:spPr>
          <a:xfrm>
            <a:off x="8120184" y="4376615"/>
            <a:ext cx="497543"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15</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4455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80" name="Google Shape;1622;p19"/>
          <p:cNvSpPr txBox="1"/>
          <p:nvPr/>
        </p:nvSpPr>
        <p:spPr>
          <a:xfrm>
            <a:off x="166075" y="186062"/>
            <a:ext cx="3628724" cy="481200"/>
          </a:xfrm>
          <a:prstGeom prst="rect">
            <a:avLst/>
          </a:prstGeom>
          <a:noFill/>
          <a:ln>
            <a:noFill/>
          </a:ln>
        </p:spPr>
        <p:txBody>
          <a:bodyPr spcFirstLastPara="1" wrap="square" lIns="91425" tIns="91425" rIns="91425" bIns="91425" anchor="ctr" anchorCtr="0">
            <a:noAutofit/>
          </a:bodyPr>
          <a:lstStyle/>
          <a:p>
            <a:pPr lvl="0" algn="ctr"/>
            <a:r>
              <a:rPr lang="en-US" sz="2400" b="1">
                <a:latin typeface="Fira Sans" panose="020B0503050000020004" pitchFamily="34" charset="0"/>
                <a:ea typeface="Fira Sans Medium"/>
                <a:cs typeface="Fira Sans Medium"/>
                <a:sym typeface="Fira Sans Medium"/>
              </a:rPr>
              <a:t>Chi Tiết Các Quy Trình</a:t>
            </a:r>
            <a:endParaRPr sz="2400" b="1">
              <a:latin typeface="Fira Sans" panose="020B0503050000020004" pitchFamily="34" charset="0"/>
              <a:ea typeface="Fira Sans Medium"/>
              <a:cs typeface="Fira Sans Medium"/>
              <a:sym typeface="Fira Sans Medium"/>
            </a:endParaRPr>
          </a:p>
        </p:txBody>
      </p:sp>
      <p:sp>
        <p:nvSpPr>
          <p:cNvPr id="83" name="Google Shape;1616;p19"/>
          <p:cNvSpPr txBox="1"/>
          <p:nvPr/>
        </p:nvSpPr>
        <p:spPr>
          <a:xfrm>
            <a:off x="257515" y="687075"/>
            <a:ext cx="4368718" cy="482235"/>
          </a:xfrm>
          <a:prstGeom prst="rect">
            <a:avLst/>
          </a:prstGeom>
          <a:noFill/>
          <a:ln>
            <a:noFill/>
          </a:ln>
        </p:spPr>
        <p:txBody>
          <a:bodyPr spcFirstLastPara="1" wrap="square" lIns="91425" tIns="91425" rIns="91425" bIns="91425" anchor="ctr" anchorCtr="0">
            <a:noAutofit/>
          </a:bodyPr>
          <a:lstStyle/>
          <a:p>
            <a:pPr lvl="0" algn="ctr"/>
            <a:r>
              <a:rPr lang="en-US" sz="2000" b="1">
                <a:solidFill>
                  <a:schemeClr val="tx2">
                    <a:lumMod val="25000"/>
                  </a:schemeClr>
                </a:solidFill>
                <a:latin typeface="Fira Sans" panose="020B0503050000020004" pitchFamily="34" charset="0"/>
                <a:ea typeface="Fira Sans Medium"/>
                <a:cs typeface="Fira Sans Medium"/>
                <a:sym typeface="Fira Sans Medium"/>
              </a:rPr>
              <a:t>1. Khởi tạo dự án test (INITIATE)</a:t>
            </a:r>
            <a:endParaRPr sz="2000" b="1">
              <a:solidFill>
                <a:schemeClr val="tx2">
                  <a:lumMod val="25000"/>
                </a:schemeClr>
              </a:solidFill>
              <a:latin typeface="Fira Sans" panose="020B0503050000020004" pitchFamily="34" charset="0"/>
              <a:ea typeface="Fira Sans Medium"/>
              <a:cs typeface="Fira Sans Medium"/>
              <a:sym typeface="Fira Sans Medium"/>
            </a:endParaRPr>
          </a:p>
        </p:txBody>
      </p:sp>
      <p:sp>
        <p:nvSpPr>
          <p:cNvPr id="84" name="Google Shape;1484;p17"/>
          <p:cNvSpPr txBox="1"/>
          <p:nvPr/>
        </p:nvSpPr>
        <p:spPr>
          <a:xfrm>
            <a:off x="606787" y="1094500"/>
            <a:ext cx="7859636" cy="1075344"/>
          </a:xfrm>
          <a:prstGeom prst="rect">
            <a:avLst/>
          </a:prstGeom>
          <a:noFill/>
          <a:ln>
            <a:noFill/>
          </a:ln>
        </p:spPr>
        <p:txBody>
          <a:bodyPr spcFirstLastPara="1" wrap="square" lIns="91425" tIns="91425" rIns="91425" bIns="91425" anchor="t" anchorCtr="0">
            <a:noAutofit/>
          </a:bodyPr>
          <a:lstStyle/>
          <a:p>
            <a:pPr algn="just"/>
            <a:r>
              <a:rPr lang="en-US" sz="1800">
                <a:solidFill>
                  <a:schemeClr val="tx1"/>
                </a:solidFill>
                <a:latin typeface="Fira Sans" panose="020B0503050000020004" pitchFamily="34" charset="0"/>
                <a:ea typeface="Fira Sans"/>
                <a:cs typeface="Fira Sans"/>
                <a:sym typeface="Fira Sans"/>
              </a:rPr>
              <a:t>  </a:t>
            </a:r>
            <a:r>
              <a:rPr lang="vi-VN" sz="1800">
                <a:solidFill>
                  <a:schemeClr val="tx1"/>
                </a:solidFill>
                <a:latin typeface="Fira Sans" panose="020B0503050000020004" pitchFamily="34" charset="0"/>
                <a:ea typeface="Fira Sans"/>
                <a:cs typeface="Fira Sans"/>
                <a:sym typeface="Fira Sans"/>
              </a:rPr>
              <a:t>Katalon Studio cung cấp các mẫu dựng sẵn để tổ chức</a:t>
            </a:r>
            <a:r>
              <a:rPr lang="en-US" sz="1800">
                <a:solidFill>
                  <a:schemeClr val="tx1"/>
                </a:solidFill>
                <a:latin typeface="Fira Sans" panose="020B0503050000020004" pitchFamily="34" charset="0"/>
                <a:ea typeface="Fira Sans"/>
                <a:cs typeface="Fira Sans"/>
                <a:sym typeface="Fira Sans"/>
              </a:rPr>
              <a:t> kiểm thử</a:t>
            </a:r>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p:txBody>
      </p:sp>
      <p:sp>
        <p:nvSpPr>
          <p:cNvPr id="85" name="Google Shape;1484;p17"/>
          <p:cNvSpPr txBox="1"/>
          <p:nvPr/>
        </p:nvSpPr>
        <p:spPr>
          <a:xfrm>
            <a:off x="651601" y="1515851"/>
            <a:ext cx="7859636" cy="433082"/>
          </a:xfrm>
          <a:prstGeom prst="rect">
            <a:avLst/>
          </a:prstGeom>
          <a:noFill/>
          <a:ln>
            <a:noFill/>
          </a:ln>
        </p:spPr>
        <p:txBody>
          <a:bodyPr spcFirstLastPara="1" wrap="square" lIns="91425" tIns="91425" rIns="91425" bIns="91425" anchor="t" anchorCtr="0">
            <a:noAutofit/>
          </a:bodyPr>
          <a:lstStyle/>
          <a:p>
            <a:r>
              <a:rPr lang="en-US" sz="1800">
                <a:solidFill>
                  <a:srgbClr val="0070C0"/>
                </a:solidFill>
                <a:latin typeface="Fira Sans" panose="020B0503050000020004" pitchFamily="34" charset="0"/>
              </a:rPr>
              <a:t>+ </a:t>
            </a:r>
            <a:r>
              <a:rPr lang="vi-VN" sz="1800">
                <a:solidFill>
                  <a:srgbClr val="0070C0"/>
                </a:solidFill>
                <a:latin typeface="Fira Sans" panose="020B0503050000020004" pitchFamily="34" charset="0"/>
              </a:rPr>
              <a:t>Nhiều khả năng: </a:t>
            </a:r>
            <a:r>
              <a:rPr lang="vi-VN" sz="1800">
                <a:latin typeface="Fira Sans" panose="020B0503050000020004" pitchFamily="34" charset="0"/>
              </a:rPr>
              <a:t>Hỗ trợ kiểm thử cho Web, Android, iOS và API </a:t>
            </a:r>
            <a:endParaRPr lang="en-US" sz="1800">
              <a:latin typeface="Fira Sans" panose="020B0503050000020004" pitchFamily="34" charset="0"/>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p:txBody>
      </p:sp>
      <p:sp>
        <p:nvSpPr>
          <p:cNvPr id="87" name="Google Shape;1616;p19"/>
          <p:cNvSpPr txBox="1"/>
          <p:nvPr/>
        </p:nvSpPr>
        <p:spPr>
          <a:xfrm>
            <a:off x="257515" y="2582667"/>
            <a:ext cx="4368718" cy="482235"/>
          </a:xfrm>
          <a:prstGeom prst="rect">
            <a:avLst/>
          </a:prstGeom>
          <a:noFill/>
          <a:ln>
            <a:noFill/>
          </a:ln>
        </p:spPr>
        <p:txBody>
          <a:bodyPr spcFirstLastPara="1" wrap="square" lIns="91425" tIns="91425" rIns="91425" bIns="91425" anchor="ctr" anchorCtr="0">
            <a:noAutofit/>
          </a:bodyPr>
          <a:lstStyle/>
          <a:p>
            <a:pPr lvl="0" algn="ctr"/>
            <a:r>
              <a:rPr lang="en-US" sz="2000" b="1">
                <a:solidFill>
                  <a:schemeClr val="tx2">
                    <a:lumMod val="25000"/>
                  </a:schemeClr>
                </a:solidFill>
                <a:latin typeface="Fira Sans" panose="020B0503050000020004" pitchFamily="34" charset="0"/>
                <a:ea typeface="Fira Sans Medium"/>
                <a:cs typeface="Fira Sans Medium"/>
                <a:sym typeface="Fira Sans Medium"/>
              </a:rPr>
              <a:t>2. Tạo nội dung test (CREATE)</a:t>
            </a:r>
          </a:p>
        </p:txBody>
      </p:sp>
      <p:sp>
        <p:nvSpPr>
          <p:cNvPr id="88" name="Google Shape;1484;p17"/>
          <p:cNvSpPr txBox="1"/>
          <p:nvPr/>
        </p:nvSpPr>
        <p:spPr>
          <a:xfrm>
            <a:off x="629194" y="1899404"/>
            <a:ext cx="7859636" cy="611655"/>
          </a:xfrm>
          <a:prstGeom prst="rect">
            <a:avLst/>
          </a:prstGeom>
          <a:noFill/>
          <a:ln>
            <a:noFill/>
          </a:ln>
        </p:spPr>
        <p:txBody>
          <a:bodyPr spcFirstLastPara="1" wrap="square" lIns="91425" tIns="91425" rIns="91425" bIns="91425" anchor="t" anchorCtr="0">
            <a:noAutofit/>
          </a:bodyPr>
          <a:lstStyle/>
          <a:p>
            <a:r>
              <a:rPr lang="en-US" sz="1800">
                <a:solidFill>
                  <a:srgbClr val="0070C0"/>
                </a:solidFill>
                <a:latin typeface="Fira Sans" panose="020B0503050000020004" pitchFamily="34" charset="0"/>
              </a:rPr>
              <a:t>+ </a:t>
            </a:r>
            <a:r>
              <a:rPr lang="vi-VN" sz="1800">
                <a:solidFill>
                  <a:srgbClr val="0070C0"/>
                </a:solidFill>
                <a:latin typeface="Fira Sans" panose="020B0503050000020004" pitchFamily="34" charset="0"/>
              </a:rPr>
              <a:t>Tích hợp dễ dàng:</a:t>
            </a:r>
            <a:r>
              <a:rPr lang="vi-VN" sz="1800">
                <a:latin typeface="Fira Sans" panose="020B0503050000020004" pitchFamily="34" charset="0"/>
              </a:rPr>
              <a:t> Kết hợp với Jenkins, GIT và JIRA một cách thuận tiện thông qua các plug-in gốc, giúp tích hợp công cụ một cách không rắc rối.</a:t>
            </a:r>
            <a:endParaRPr lang="en-US" sz="1800">
              <a:latin typeface="Fira Sans" panose="020B0503050000020004" pitchFamily="34" charset="0"/>
            </a:endParaRPr>
          </a:p>
          <a:p>
            <a:endParaRPr lang="en-US" sz="1800">
              <a:latin typeface="Fira Sans" panose="020B0503050000020004" pitchFamily="34" charset="0"/>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p:txBody>
      </p:sp>
      <p:sp>
        <p:nvSpPr>
          <p:cNvPr id="89" name="Google Shape;1484;p17"/>
          <p:cNvSpPr txBox="1"/>
          <p:nvPr/>
        </p:nvSpPr>
        <p:spPr>
          <a:xfrm>
            <a:off x="606787" y="3009905"/>
            <a:ext cx="7859636" cy="462496"/>
          </a:xfrm>
          <a:prstGeom prst="rect">
            <a:avLst/>
          </a:prstGeom>
          <a:noFill/>
          <a:ln>
            <a:noFill/>
          </a:ln>
        </p:spPr>
        <p:txBody>
          <a:bodyPr spcFirstLastPara="1" wrap="square" lIns="91425" tIns="91425" rIns="91425" bIns="91425" anchor="t" anchorCtr="0">
            <a:noAutofit/>
          </a:bodyPr>
          <a:lstStyle/>
          <a:p>
            <a:r>
              <a:rPr lang="en-US" sz="1800">
                <a:solidFill>
                  <a:srgbClr val="0070C0"/>
                </a:solidFill>
                <a:latin typeface="Fira Sans" panose="020B0503050000020004" pitchFamily="34" charset="0"/>
              </a:rPr>
              <a:t>- </a:t>
            </a:r>
            <a:r>
              <a:rPr lang="vi-VN" sz="1800">
                <a:solidFill>
                  <a:srgbClr val="0070C0"/>
                </a:solidFill>
                <a:latin typeface="Fira Sans" panose="020B0503050000020004" pitchFamily="34" charset="0"/>
              </a:rPr>
              <a:t>Tạo kiểm thử tự động: </a:t>
            </a:r>
            <a:r>
              <a:rPr lang="vi-VN" sz="1800">
                <a:latin typeface="Fira Sans" panose="020B0503050000020004" pitchFamily="34" charset="0"/>
              </a:rPr>
              <a:t>ghi lại các hành động và tạo các kịch bản tự động</a:t>
            </a:r>
            <a:r>
              <a:rPr lang="en-US" sz="1800">
                <a:latin typeface="Fira Sans" panose="020B0503050000020004" pitchFamily="34" charset="0"/>
              </a:rPr>
              <a:t> </a:t>
            </a: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a:p>
            <a:pPr algn="just"/>
            <a:endParaRPr lang="vi-VN" sz="1800">
              <a:solidFill>
                <a:schemeClr val="bg2">
                  <a:lumMod val="50000"/>
                </a:schemeClr>
              </a:solidFill>
              <a:latin typeface="Fira Sans" panose="020B0503050000020004" pitchFamily="34" charset="0"/>
              <a:ea typeface="Fira Sans"/>
              <a:cs typeface="Fira Sans"/>
              <a:sym typeface="Fira Sans"/>
            </a:endParaRPr>
          </a:p>
        </p:txBody>
      </p:sp>
      <p:sp>
        <p:nvSpPr>
          <p:cNvPr id="90" name="Google Shape;1484;p17"/>
          <p:cNvSpPr txBox="1"/>
          <p:nvPr/>
        </p:nvSpPr>
        <p:spPr>
          <a:xfrm>
            <a:off x="606787" y="3413140"/>
            <a:ext cx="7859636" cy="384384"/>
          </a:xfrm>
          <a:prstGeom prst="rect">
            <a:avLst/>
          </a:prstGeom>
          <a:noFill/>
          <a:ln>
            <a:noFill/>
          </a:ln>
        </p:spPr>
        <p:txBody>
          <a:bodyPr spcFirstLastPara="1" wrap="square" lIns="91425" tIns="91425" rIns="91425" bIns="91425" anchor="t" anchorCtr="0">
            <a:noAutofit/>
          </a:bodyPr>
          <a:lstStyle/>
          <a:p>
            <a:r>
              <a:rPr lang="en-US" sz="1800">
                <a:solidFill>
                  <a:srgbClr val="0070C0"/>
                </a:solidFill>
                <a:latin typeface="Fira Sans" panose="020B0503050000020004" pitchFamily="34" charset="0"/>
              </a:rPr>
              <a:t>- Tập lệnh Hi-end: </a:t>
            </a:r>
            <a:r>
              <a:rPr lang="en-US" sz="1800">
                <a:latin typeface="Fira Sans" panose="020B0503050000020004" pitchFamily="34" charset="0"/>
              </a:rPr>
              <a:t>cho phép xây dựng kịch bản kiểm thử nâng cao hoặc từ khóa tùy chỉnh dễ dàng và hiệu quả</a:t>
            </a:r>
            <a:endParaRPr lang="vi-VN" sz="1800">
              <a:solidFill>
                <a:schemeClr val="bg2">
                  <a:lumMod val="50000"/>
                </a:schemeClr>
              </a:solidFill>
              <a:latin typeface="Fira Sans" panose="020B0503050000020004" pitchFamily="34" charset="0"/>
              <a:ea typeface="Fira Sans"/>
              <a:cs typeface="Fira Sans"/>
              <a:sym typeface="Fira Sans"/>
            </a:endParaRPr>
          </a:p>
        </p:txBody>
      </p:sp>
      <p:sp>
        <p:nvSpPr>
          <p:cNvPr id="91" name="Google Shape;1484;p17"/>
          <p:cNvSpPr txBox="1"/>
          <p:nvPr/>
        </p:nvSpPr>
        <p:spPr>
          <a:xfrm>
            <a:off x="606787" y="4105444"/>
            <a:ext cx="7859636" cy="745630"/>
          </a:xfrm>
          <a:prstGeom prst="rect">
            <a:avLst/>
          </a:prstGeom>
          <a:noFill/>
          <a:ln>
            <a:noFill/>
          </a:ln>
        </p:spPr>
        <p:txBody>
          <a:bodyPr spcFirstLastPara="1" wrap="square" lIns="91425" tIns="91425" rIns="91425" bIns="91425" anchor="t" anchorCtr="0">
            <a:noAutofit/>
          </a:bodyPr>
          <a:lstStyle/>
          <a:p>
            <a:r>
              <a:rPr lang="en-US" sz="1800">
                <a:solidFill>
                  <a:srgbClr val="0070C0"/>
                </a:solidFill>
                <a:latin typeface="Fira Sans" panose="020B0503050000020004" pitchFamily="34" charset="0"/>
              </a:rPr>
              <a:t>- </a:t>
            </a:r>
            <a:r>
              <a:rPr lang="vi-VN" sz="1800">
                <a:solidFill>
                  <a:srgbClr val="0070C0"/>
                </a:solidFill>
                <a:latin typeface="Fira Sans" panose="020B0503050000020004" pitchFamily="34" charset="0"/>
              </a:rPr>
              <a:t>Thu thập thông tin đối tượng:</a:t>
            </a:r>
            <a:r>
              <a:rPr lang="vi-VN" sz="1800">
                <a:latin typeface="Fira Sans" panose="020B0503050000020004" pitchFamily="34" charset="0"/>
              </a:rPr>
              <a:t> máy ghi âm tiên tiến phát hiện các thuộc tính đối tượng một cách hiệu quả để tối đa hóa nhận dạng.</a:t>
            </a:r>
            <a:endParaRPr lang="vi-VN" sz="1800">
              <a:solidFill>
                <a:schemeClr val="bg2">
                  <a:lumMod val="50000"/>
                </a:schemeClr>
              </a:solidFill>
              <a:latin typeface="Fira Sans" panose="020B0503050000020004" pitchFamily="34" charset="0"/>
              <a:ea typeface="Fira Sans"/>
              <a:cs typeface="Fira Sans"/>
              <a:sym typeface="Fira Sans"/>
            </a:endParaRPr>
          </a:p>
        </p:txBody>
      </p:sp>
      <p:sp>
        <p:nvSpPr>
          <p:cNvPr id="3" name="5-Point Star 2"/>
          <p:cNvSpPr/>
          <p:nvPr/>
        </p:nvSpPr>
        <p:spPr>
          <a:xfrm>
            <a:off x="495343" y="1254610"/>
            <a:ext cx="178073" cy="12954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panose="020B0503050000020004" pitchFamily="34" charset="0"/>
            </a:endParaRPr>
          </a:p>
        </p:txBody>
      </p:sp>
      <p:sp>
        <p:nvSpPr>
          <p:cNvPr id="12" name="Hình bảy cạnh 4">
            <a:extLst>
              <a:ext uri="{FF2B5EF4-FFF2-40B4-BE49-F238E27FC236}">
                <a16:creationId xmlns:a16="http://schemas.microsoft.com/office/drawing/2014/main" id="{C2420043-AA61-4C6B-F081-5FCE8B57A774}"/>
              </a:ext>
            </a:extLst>
          </p:cNvPr>
          <p:cNvSpPr/>
          <p:nvPr/>
        </p:nvSpPr>
        <p:spPr>
          <a:xfrm>
            <a:off x="8217651" y="4478259"/>
            <a:ext cx="497543"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latin typeface="Fira Sans" panose="020B0503050000020004" pitchFamily="34" charset="0"/>
              </a:rPr>
              <a:t>16</a:t>
            </a:r>
            <a:endParaRPr lang="en-US">
              <a:ln w="0"/>
              <a:solidFill>
                <a:schemeClr val="tx1"/>
              </a:solidFill>
              <a:effectLst>
                <a:outerShdw blurRad="38100" dist="19050" dir="2700000" algn="tl" rotWithShape="0">
                  <a:schemeClr val="dk1">
                    <a:alpha val="40000"/>
                  </a:schemeClr>
                </a:outerShdw>
              </a:effectLst>
              <a:latin typeface="Fira Sans" panose="020B05030500000200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80" name="Google Shape;1622;p19"/>
          <p:cNvSpPr txBox="1"/>
          <p:nvPr/>
        </p:nvSpPr>
        <p:spPr>
          <a:xfrm>
            <a:off x="204175" y="450834"/>
            <a:ext cx="3628724" cy="481200"/>
          </a:xfrm>
          <a:prstGeom prst="rect">
            <a:avLst/>
          </a:prstGeom>
          <a:noFill/>
          <a:ln>
            <a:noFill/>
          </a:ln>
        </p:spPr>
        <p:txBody>
          <a:bodyPr spcFirstLastPara="1" wrap="square" lIns="91425" tIns="91425" rIns="91425" bIns="91425" anchor="ctr" anchorCtr="0">
            <a:noAutofit/>
          </a:bodyPr>
          <a:lstStyle/>
          <a:p>
            <a:pPr lvl="0" algn="ctr"/>
            <a:r>
              <a:rPr lang="en-US" sz="2000" b="1">
                <a:latin typeface="Fira  Sans"/>
                <a:ea typeface="Fira Sans Medium"/>
                <a:cs typeface="Fira Sans Medium"/>
                <a:sym typeface="Fira Sans Medium"/>
              </a:rPr>
              <a:t>Chi Tiết Các Quy Trình</a:t>
            </a:r>
            <a:endParaRPr sz="2000" b="1">
              <a:latin typeface="Fira  Sans"/>
              <a:ea typeface="Fira Sans Medium"/>
              <a:cs typeface="Fira Sans Medium"/>
              <a:sym typeface="Fira Sans Medium"/>
            </a:endParaRPr>
          </a:p>
        </p:txBody>
      </p:sp>
      <p:sp>
        <p:nvSpPr>
          <p:cNvPr id="83" name="Google Shape;1616;p19"/>
          <p:cNvSpPr txBox="1"/>
          <p:nvPr/>
        </p:nvSpPr>
        <p:spPr>
          <a:xfrm>
            <a:off x="275370" y="1080721"/>
            <a:ext cx="4368718" cy="482235"/>
          </a:xfrm>
          <a:prstGeom prst="rect">
            <a:avLst/>
          </a:prstGeom>
          <a:noFill/>
          <a:ln>
            <a:noFill/>
          </a:ln>
        </p:spPr>
        <p:txBody>
          <a:bodyPr spcFirstLastPara="1" wrap="square" lIns="91425" tIns="91425" rIns="91425" bIns="91425" anchor="ctr" anchorCtr="0">
            <a:noAutofit/>
          </a:bodyPr>
          <a:lstStyle/>
          <a:p>
            <a:pPr lvl="0" algn="ctr"/>
            <a:r>
              <a:rPr lang="en-US" sz="2000" b="1">
                <a:solidFill>
                  <a:schemeClr val="tx2">
                    <a:lumMod val="25000"/>
                  </a:schemeClr>
                </a:solidFill>
                <a:latin typeface="Fira  Sans"/>
                <a:ea typeface="Fira Sans Medium"/>
                <a:cs typeface="Fira Sans Medium"/>
                <a:sym typeface="Fira Sans Medium"/>
              </a:rPr>
              <a:t>3. Vận hành - chạy (OPERATE)</a:t>
            </a:r>
          </a:p>
        </p:txBody>
      </p:sp>
      <p:sp>
        <p:nvSpPr>
          <p:cNvPr id="84" name="Google Shape;1484;p17"/>
          <p:cNvSpPr txBox="1"/>
          <p:nvPr/>
        </p:nvSpPr>
        <p:spPr>
          <a:xfrm>
            <a:off x="606787" y="1494122"/>
            <a:ext cx="7859636" cy="1075344"/>
          </a:xfrm>
          <a:prstGeom prst="rect">
            <a:avLst/>
          </a:prstGeom>
          <a:noFill/>
          <a:ln>
            <a:noFill/>
          </a:ln>
        </p:spPr>
        <p:txBody>
          <a:bodyPr spcFirstLastPara="1" wrap="square" lIns="91425" tIns="91425" rIns="91425" bIns="91425" anchor="t" anchorCtr="0">
            <a:noAutofit/>
          </a:bodyPr>
          <a:lstStyle/>
          <a:p>
            <a:pPr algn="just"/>
            <a:r>
              <a:rPr lang="en-US" sz="2000">
                <a:solidFill>
                  <a:schemeClr val="accent5">
                    <a:lumMod val="75000"/>
                  </a:schemeClr>
                </a:solidFill>
                <a:latin typeface="Fira  Sans"/>
                <a:ea typeface="Fira Sans"/>
                <a:cs typeface="Fira Sans"/>
                <a:sym typeface="Fira Sans"/>
              </a:rPr>
              <a:t>- </a:t>
            </a:r>
            <a:r>
              <a:rPr lang="vi-VN" sz="2000">
                <a:solidFill>
                  <a:schemeClr val="accent5">
                    <a:lumMod val="75000"/>
                  </a:schemeClr>
                </a:solidFill>
                <a:latin typeface="Fira  Sans"/>
                <a:ea typeface="Fira Sans"/>
                <a:cs typeface="Fira Sans"/>
                <a:sym typeface="Fira Sans"/>
              </a:rPr>
              <a:t>Thực hiện kiểm thử(Test execution) mạnh mẽ: </a:t>
            </a:r>
            <a:r>
              <a:rPr lang="vi-VN" sz="2000">
                <a:solidFill>
                  <a:schemeClr val="bg2">
                    <a:lumMod val="50000"/>
                  </a:schemeClr>
                </a:solidFill>
                <a:latin typeface="Fira  Sans"/>
                <a:ea typeface="Fira Sans"/>
                <a:cs typeface="Fira Sans"/>
                <a:sym typeface="Fira Sans"/>
              </a:rPr>
              <a:t>chạy các trường hợp kiểm thử hoặc bộ kiểm thử bằng cách sử dụng nhiều cấu hình và bộ dữ liệu.</a:t>
            </a:r>
          </a:p>
        </p:txBody>
      </p:sp>
      <p:sp>
        <p:nvSpPr>
          <p:cNvPr id="85" name="Google Shape;1484;p17"/>
          <p:cNvSpPr txBox="1"/>
          <p:nvPr/>
        </p:nvSpPr>
        <p:spPr>
          <a:xfrm>
            <a:off x="606787" y="2137099"/>
            <a:ext cx="8072394" cy="651295"/>
          </a:xfrm>
          <a:prstGeom prst="rect">
            <a:avLst/>
          </a:prstGeom>
          <a:noFill/>
          <a:ln>
            <a:noFill/>
          </a:ln>
        </p:spPr>
        <p:txBody>
          <a:bodyPr spcFirstLastPara="1" wrap="square" lIns="91425" tIns="91425" rIns="91425" bIns="91425" anchor="t" anchorCtr="0">
            <a:noAutofit/>
          </a:bodyPr>
          <a:lstStyle/>
          <a:p>
            <a:r>
              <a:rPr lang="en-US" sz="2000">
                <a:solidFill>
                  <a:schemeClr val="accent5">
                    <a:lumMod val="75000"/>
                  </a:schemeClr>
                </a:solidFill>
                <a:latin typeface="Fira  Sans"/>
              </a:rPr>
              <a:t>- Tính linh hoạt trong thực thi:</a:t>
            </a:r>
            <a:r>
              <a:rPr lang="en-US" sz="2000">
                <a:latin typeface="Fira  Sans"/>
              </a:rPr>
              <a:t> cung cấp bảng điều khiển tích hợp CI với các tham số khác nhau để thực hiện từ xa. Chạy thử nghiệm trên nhiều môi trường</a:t>
            </a:r>
            <a:endParaRPr lang="vi-VN" sz="2000">
              <a:solidFill>
                <a:schemeClr val="bg2">
                  <a:lumMod val="50000"/>
                </a:schemeClr>
              </a:solidFill>
              <a:latin typeface="Fira  Sans"/>
              <a:ea typeface="Fira Sans"/>
              <a:cs typeface="Fira Sans"/>
              <a:sym typeface="Fira Sans"/>
            </a:endParaRPr>
          </a:p>
        </p:txBody>
      </p:sp>
      <p:sp>
        <p:nvSpPr>
          <p:cNvPr id="89" name="Google Shape;1484;p17"/>
          <p:cNvSpPr txBox="1"/>
          <p:nvPr/>
        </p:nvSpPr>
        <p:spPr>
          <a:xfrm>
            <a:off x="606787" y="3812989"/>
            <a:ext cx="7859636" cy="462496"/>
          </a:xfrm>
          <a:prstGeom prst="rect">
            <a:avLst/>
          </a:prstGeom>
          <a:noFill/>
          <a:ln>
            <a:noFill/>
          </a:ln>
        </p:spPr>
        <p:txBody>
          <a:bodyPr spcFirstLastPara="1" wrap="square" lIns="91425" tIns="91425" rIns="91425" bIns="91425" anchor="t" anchorCtr="0">
            <a:noAutofit/>
          </a:bodyPr>
          <a:lstStyle/>
          <a:p>
            <a:r>
              <a:rPr lang="en-US" sz="2000">
                <a:solidFill>
                  <a:schemeClr val="accent5">
                    <a:lumMod val="75000"/>
                  </a:schemeClr>
                </a:solidFill>
                <a:latin typeface="Fira  Sans"/>
              </a:rPr>
              <a:t>- </a:t>
            </a:r>
            <a:r>
              <a:rPr lang="vi-VN" sz="2000">
                <a:solidFill>
                  <a:schemeClr val="accent5">
                    <a:lumMod val="75000"/>
                  </a:schemeClr>
                </a:solidFill>
                <a:latin typeface="Fira  Sans"/>
              </a:rPr>
              <a:t>Tạo kiểm thử tự động: </a:t>
            </a:r>
            <a:r>
              <a:rPr lang="vi-VN" sz="2000">
                <a:latin typeface="Fira  Sans"/>
              </a:rPr>
              <a:t>ghi lại các hành động và tạo các kịch bản tự động</a:t>
            </a:r>
            <a:r>
              <a:rPr lang="en-US" sz="2000">
                <a:latin typeface="Fira  Sans"/>
              </a:rPr>
              <a:t> </a:t>
            </a:r>
          </a:p>
          <a:p>
            <a:pPr algn="just"/>
            <a:endParaRPr lang="vi-VN" sz="2000">
              <a:solidFill>
                <a:schemeClr val="bg2">
                  <a:lumMod val="50000"/>
                </a:schemeClr>
              </a:solidFill>
              <a:latin typeface="Fira  Sans"/>
              <a:ea typeface="Fira Sans"/>
              <a:cs typeface="Fira Sans"/>
              <a:sym typeface="Fira Sans"/>
            </a:endParaRPr>
          </a:p>
          <a:p>
            <a:pPr algn="just"/>
            <a:endParaRPr lang="vi-VN" sz="2000">
              <a:solidFill>
                <a:schemeClr val="bg2">
                  <a:lumMod val="50000"/>
                </a:schemeClr>
              </a:solidFill>
              <a:latin typeface="Fira  Sans"/>
              <a:ea typeface="Fira Sans"/>
              <a:cs typeface="Fira Sans"/>
              <a:sym typeface="Fira Sans"/>
            </a:endParaRPr>
          </a:p>
          <a:p>
            <a:pPr algn="just"/>
            <a:endParaRPr lang="vi-VN" sz="2000">
              <a:solidFill>
                <a:schemeClr val="bg2">
                  <a:lumMod val="50000"/>
                </a:schemeClr>
              </a:solidFill>
              <a:latin typeface="Fira  Sans"/>
              <a:ea typeface="Fira Sans"/>
              <a:cs typeface="Fira Sans"/>
              <a:sym typeface="Fira Sans"/>
            </a:endParaRPr>
          </a:p>
          <a:p>
            <a:pPr algn="just"/>
            <a:endParaRPr lang="vi-VN" sz="2000">
              <a:solidFill>
                <a:schemeClr val="bg2">
                  <a:lumMod val="50000"/>
                </a:schemeClr>
              </a:solidFill>
              <a:latin typeface="Fira  Sans"/>
              <a:ea typeface="Fira Sans"/>
              <a:cs typeface="Fira Sans"/>
              <a:sym typeface="Fira Sans"/>
            </a:endParaRPr>
          </a:p>
          <a:p>
            <a:pPr algn="just"/>
            <a:endParaRPr lang="vi-VN" sz="2000">
              <a:solidFill>
                <a:schemeClr val="bg2">
                  <a:lumMod val="50000"/>
                </a:schemeClr>
              </a:solidFill>
              <a:latin typeface="Fira  Sans"/>
              <a:ea typeface="Fira Sans"/>
              <a:cs typeface="Fira Sans"/>
              <a:sym typeface="Fira Sans"/>
            </a:endParaRPr>
          </a:p>
          <a:p>
            <a:pPr algn="just"/>
            <a:endParaRPr lang="vi-VN" sz="2000">
              <a:solidFill>
                <a:schemeClr val="bg2">
                  <a:lumMod val="50000"/>
                </a:schemeClr>
              </a:solidFill>
              <a:latin typeface="Fira  Sans"/>
              <a:ea typeface="Fira Sans"/>
              <a:cs typeface="Fira Sans"/>
              <a:sym typeface="Fira Sans"/>
            </a:endParaRPr>
          </a:p>
        </p:txBody>
      </p:sp>
      <p:sp>
        <p:nvSpPr>
          <p:cNvPr id="11" name="Google Shape;1484;p17"/>
          <p:cNvSpPr txBox="1"/>
          <p:nvPr/>
        </p:nvSpPr>
        <p:spPr>
          <a:xfrm>
            <a:off x="606787" y="3062634"/>
            <a:ext cx="8217173" cy="651295"/>
          </a:xfrm>
          <a:prstGeom prst="rect">
            <a:avLst/>
          </a:prstGeom>
          <a:noFill/>
          <a:ln>
            <a:noFill/>
          </a:ln>
        </p:spPr>
        <p:txBody>
          <a:bodyPr spcFirstLastPara="1" wrap="square" lIns="91425" tIns="91425" rIns="91425" bIns="91425" anchor="t" anchorCtr="0">
            <a:noAutofit/>
          </a:bodyPr>
          <a:lstStyle/>
          <a:p>
            <a:r>
              <a:rPr lang="en-US" sz="2000">
                <a:solidFill>
                  <a:schemeClr val="accent5">
                    <a:lumMod val="75000"/>
                  </a:schemeClr>
                </a:solidFill>
                <a:latin typeface="Fira  Sans"/>
              </a:rPr>
              <a:t>- Xử lý lỗi linh hoạt và thực hiện lại tự động: </a:t>
            </a:r>
            <a:r>
              <a:rPr lang="en-US" sz="2000">
                <a:latin typeface="Fira  Sans"/>
              </a:rPr>
              <a:t>bao gồm các quy tắc thời gian chạy để tự động xử lý các luồng thực thi phức tạp.</a:t>
            </a:r>
            <a:endParaRPr lang="vi-VN" sz="2000">
              <a:solidFill>
                <a:schemeClr val="bg2">
                  <a:lumMod val="50000"/>
                </a:schemeClr>
              </a:solidFill>
              <a:latin typeface="Fira  Sans"/>
              <a:ea typeface="Fira Sans"/>
              <a:cs typeface="Fira Sans"/>
              <a:sym typeface="Fira Sans"/>
            </a:endParaRPr>
          </a:p>
        </p:txBody>
      </p:sp>
      <p:sp>
        <p:nvSpPr>
          <p:cNvPr id="8" name="Hình bảy cạnh 4">
            <a:extLst>
              <a:ext uri="{FF2B5EF4-FFF2-40B4-BE49-F238E27FC236}">
                <a16:creationId xmlns:a16="http://schemas.microsoft.com/office/drawing/2014/main" id="{C2420043-AA61-4C6B-F081-5FCE8B57A774}"/>
              </a:ext>
            </a:extLst>
          </p:cNvPr>
          <p:cNvSpPr/>
          <p:nvPr/>
        </p:nvSpPr>
        <p:spPr>
          <a:xfrm>
            <a:off x="8217651" y="4475291"/>
            <a:ext cx="606309" cy="462496"/>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ln w="0"/>
                <a:solidFill>
                  <a:schemeClr val="tx1"/>
                </a:solidFill>
                <a:effectLst>
                  <a:outerShdw blurRad="38100" dist="19050" dir="2700000" algn="tl" rotWithShape="0">
                    <a:schemeClr val="dk1">
                      <a:alpha val="40000"/>
                    </a:schemeClr>
                  </a:outerShdw>
                </a:effectLst>
                <a:latin typeface="Fira  Sans"/>
              </a:rPr>
              <a:t>17</a:t>
            </a:r>
            <a:endParaRPr lang="en-US" sz="2000">
              <a:ln w="0"/>
              <a:solidFill>
                <a:schemeClr val="tx1"/>
              </a:solidFill>
              <a:effectLst>
                <a:outerShdw blurRad="38100" dist="19050" dir="2700000" algn="tl" rotWithShape="0">
                  <a:schemeClr val="dk1">
                    <a:alpha val="40000"/>
                  </a:schemeClr>
                </a:outerShdw>
              </a:effectLst>
              <a:latin typeface="Fira  Sans"/>
            </a:endParaRPr>
          </a:p>
        </p:txBody>
      </p:sp>
    </p:spTree>
    <p:extLst>
      <p:ext uri="{BB962C8B-B14F-4D97-AF65-F5344CB8AC3E}">
        <p14:creationId xmlns:p14="http://schemas.microsoft.com/office/powerpoint/2010/main" val="3142483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7"/>
        <p:cNvGrpSpPr/>
        <p:nvPr/>
      </p:nvGrpSpPr>
      <p:grpSpPr>
        <a:xfrm>
          <a:off x="0" y="0"/>
          <a:ext cx="0" cy="0"/>
          <a:chOff x="0" y="0"/>
          <a:chExt cx="0" cy="0"/>
        </a:xfrm>
      </p:grpSpPr>
      <p:sp>
        <p:nvSpPr>
          <p:cNvPr id="80" name="Google Shape;1622;p19"/>
          <p:cNvSpPr txBox="1"/>
          <p:nvPr/>
        </p:nvSpPr>
        <p:spPr>
          <a:xfrm>
            <a:off x="135595" y="318477"/>
            <a:ext cx="3628724" cy="481200"/>
          </a:xfrm>
          <a:prstGeom prst="rect">
            <a:avLst/>
          </a:prstGeom>
          <a:noFill/>
          <a:ln>
            <a:noFill/>
          </a:ln>
        </p:spPr>
        <p:txBody>
          <a:bodyPr spcFirstLastPara="1" wrap="square" lIns="91425" tIns="91425" rIns="91425" bIns="91425" anchor="ctr" anchorCtr="0">
            <a:noAutofit/>
          </a:bodyPr>
          <a:lstStyle/>
          <a:p>
            <a:pPr lvl="0" algn="ctr"/>
            <a:r>
              <a:rPr lang="en-US" sz="2000" b="1">
                <a:latin typeface="Fira  Sans"/>
                <a:ea typeface="Fira Sans Medium"/>
                <a:cs typeface="Fira Sans Medium"/>
                <a:sym typeface="Fira Sans Medium"/>
              </a:rPr>
              <a:t>Chi Tiết Các Quy Trình</a:t>
            </a:r>
            <a:endParaRPr sz="2000" b="1">
              <a:latin typeface="Fira  Sans"/>
              <a:ea typeface="Fira Sans Medium"/>
              <a:cs typeface="Fira Sans Medium"/>
              <a:sym typeface="Fira Sans Medium"/>
            </a:endParaRPr>
          </a:p>
        </p:txBody>
      </p:sp>
      <p:sp>
        <p:nvSpPr>
          <p:cNvPr id="83" name="Google Shape;1616;p19"/>
          <p:cNvSpPr txBox="1"/>
          <p:nvPr/>
        </p:nvSpPr>
        <p:spPr>
          <a:xfrm>
            <a:off x="267750" y="2951126"/>
            <a:ext cx="3184110" cy="655865"/>
          </a:xfrm>
          <a:prstGeom prst="rect">
            <a:avLst/>
          </a:prstGeom>
          <a:noFill/>
          <a:ln>
            <a:noFill/>
          </a:ln>
        </p:spPr>
        <p:txBody>
          <a:bodyPr spcFirstLastPara="1" wrap="square" lIns="91425" tIns="91425" rIns="91425" bIns="91425" anchor="ctr" anchorCtr="0">
            <a:noAutofit/>
          </a:bodyPr>
          <a:lstStyle/>
          <a:p>
            <a:pPr algn="ctr"/>
            <a:r>
              <a:rPr lang="en-US" sz="2000" b="1">
                <a:solidFill>
                  <a:schemeClr val="accent3">
                    <a:lumMod val="50000"/>
                  </a:schemeClr>
                </a:solidFill>
                <a:latin typeface="Fira  Sans"/>
                <a:ea typeface="Fira Sans Medium"/>
                <a:cs typeface="Fira Sans Medium"/>
                <a:sym typeface="Fira Sans Medium"/>
              </a:rPr>
              <a:t>5. Bảo trì (MAINTAIN)</a:t>
            </a:r>
          </a:p>
          <a:p>
            <a:pPr lvl="0" algn="ctr"/>
            <a:endParaRPr lang="en-US" sz="2000" b="1">
              <a:solidFill>
                <a:schemeClr val="tx2">
                  <a:lumMod val="25000"/>
                </a:schemeClr>
              </a:solidFill>
              <a:latin typeface="Fira  Sans"/>
              <a:ea typeface="Fira Sans Medium"/>
              <a:cs typeface="Fira Sans Medium"/>
              <a:sym typeface="Fira Sans Medium"/>
            </a:endParaRPr>
          </a:p>
        </p:txBody>
      </p:sp>
      <p:sp>
        <p:nvSpPr>
          <p:cNvPr id="84" name="Google Shape;1484;p17"/>
          <p:cNvSpPr txBox="1"/>
          <p:nvPr/>
        </p:nvSpPr>
        <p:spPr>
          <a:xfrm>
            <a:off x="606787" y="1144636"/>
            <a:ext cx="7859636" cy="642977"/>
          </a:xfrm>
          <a:prstGeom prst="rect">
            <a:avLst/>
          </a:prstGeom>
          <a:noFill/>
          <a:ln>
            <a:noFill/>
          </a:ln>
        </p:spPr>
        <p:txBody>
          <a:bodyPr spcFirstLastPara="1" wrap="square" lIns="91425" tIns="91425" rIns="91425" bIns="91425" anchor="t" anchorCtr="0">
            <a:noAutofit/>
          </a:bodyPr>
          <a:lstStyle/>
          <a:p>
            <a:pPr algn="just"/>
            <a:r>
              <a:rPr lang="en-US" sz="2000">
                <a:solidFill>
                  <a:schemeClr val="accent1">
                    <a:lumMod val="50000"/>
                  </a:schemeClr>
                </a:solidFill>
                <a:latin typeface="Fira  Sans"/>
                <a:ea typeface="Fira Sans"/>
                <a:cs typeface="Fira Sans"/>
                <a:sym typeface="Fira Sans"/>
              </a:rPr>
              <a:t>- Báo cáo có sẵn trong một số định dạng: </a:t>
            </a:r>
            <a:r>
              <a:rPr lang="en-US" sz="2000">
                <a:solidFill>
                  <a:schemeClr val="tx1"/>
                </a:solidFill>
                <a:latin typeface="Fira  Sans"/>
                <a:ea typeface="Fira Sans"/>
                <a:cs typeface="Fira Sans"/>
                <a:sym typeface="Fira Sans"/>
              </a:rPr>
              <a:t>với ghi nhật kí nâng cao, dữ liệu gỡ lỗi và ảnh chụp màn hình.</a:t>
            </a:r>
            <a:endParaRPr lang="vi-VN" sz="2000">
              <a:solidFill>
                <a:schemeClr val="tx1"/>
              </a:solidFill>
              <a:latin typeface="Fira  Sans"/>
              <a:ea typeface="Fira Sans"/>
              <a:cs typeface="Fira Sans"/>
              <a:sym typeface="Fira Sans"/>
            </a:endParaRPr>
          </a:p>
        </p:txBody>
      </p:sp>
      <p:sp>
        <p:nvSpPr>
          <p:cNvPr id="85" name="Google Shape;1484;p17"/>
          <p:cNvSpPr txBox="1"/>
          <p:nvPr/>
        </p:nvSpPr>
        <p:spPr>
          <a:xfrm>
            <a:off x="606787" y="1806924"/>
            <a:ext cx="8072394" cy="651295"/>
          </a:xfrm>
          <a:prstGeom prst="rect">
            <a:avLst/>
          </a:prstGeom>
          <a:noFill/>
          <a:ln>
            <a:noFill/>
          </a:ln>
        </p:spPr>
        <p:txBody>
          <a:bodyPr spcFirstLastPara="1" wrap="square" lIns="91425" tIns="91425" rIns="91425" bIns="91425" anchor="t" anchorCtr="0">
            <a:noAutofit/>
          </a:bodyPr>
          <a:lstStyle/>
          <a:p>
            <a:r>
              <a:rPr lang="en-US" sz="2000">
                <a:solidFill>
                  <a:schemeClr val="accent1">
                    <a:lumMod val="50000"/>
                  </a:schemeClr>
                </a:solidFill>
                <a:latin typeface="Fira  Sans"/>
              </a:rPr>
              <a:t>- </a:t>
            </a:r>
            <a:r>
              <a:rPr lang="vi-VN" sz="2000">
                <a:solidFill>
                  <a:schemeClr val="accent1">
                    <a:lumMod val="50000"/>
                  </a:schemeClr>
                </a:solidFill>
                <a:latin typeface="Fira  Sans"/>
              </a:rPr>
              <a:t>Báo cáo thực hiện Bespoke: </a:t>
            </a:r>
            <a:r>
              <a:rPr lang="vi-VN" sz="2000">
                <a:solidFill>
                  <a:schemeClr val="tx1"/>
                </a:solidFill>
                <a:latin typeface="Fira  Sans"/>
              </a:rPr>
              <a:t>được tích hợp với quy trình thông báo của bạn. </a:t>
            </a:r>
            <a:endParaRPr lang="vi-VN" sz="2000">
              <a:solidFill>
                <a:schemeClr val="tx1"/>
              </a:solidFill>
              <a:latin typeface="Fira  Sans"/>
              <a:ea typeface="Fira Sans"/>
              <a:cs typeface="Fira Sans"/>
              <a:sym typeface="Fira Sans"/>
            </a:endParaRPr>
          </a:p>
        </p:txBody>
      </p:sp>
      <p:sp>
        <p:nvSpPr>
          <p:cNvPr id="89" name="Google Shape;1484;p17"/>
          <p:cNvSpPr txBox="1"/>
          <p:nvPr/>
        </p:nvSpPr>
        <p:spPr>
          <a:xfrm>
            <a:off x="606786" y="3357596"/>
            <a:ext cx="8140973" cy="462496"/>
          </a:xfrm>
          <a:prstGeom prst="rect">
            <a:avLst/>
          </a:prstGeom>
          <a:noFill/>
          <a:ln>
            <a:noFill/>
          </a:ln>
        </p:spPr>
        <p:txBody>
          <a:bodyPr spcFirstLastPara="1" wrap="square" lIns="91425" tIns="91425" rIns="91425" bIns="91425" anchor="t" anchorCtr="0">
            <a:noAutofit/>
          </a:bodyPr>
          <a:lstStyle/>
          <a:p>
            <a:r>
              <a:rPr lang="en-US" sz="2000">
                <a:solidFill>
                  <a:schemeClr val="accent1">
                    <a:lumMod val="50000"/>
                  </a:schemeClr>
                </a:solidFill>
                <a:latin typeface="Fira  Sans"/>
              </a:rPr>
              <a:t>- </a:t>
            </a:r>
            <a:r>
              <a:rPr lang="vi-VN" sz="2000">
                <a:solidFill>
                  <a:schemeClr val="accent1">
                    <a:lumMod val="50000"/>
                  </a:schemeClr>
                </a:solidFill>
                <a:latin typeface="Fira  Sans"/>
              </a:rPr>
              <a:t>Bảo trì đối tượng kiểm thử  thông minh: </a:t>
            </a:r>
            <a:r>
              <a:rPr lang="vi-VN" sz="2000">
                <a:solidFill>
                  <a:schemeClr val="tx1"/>
                </a:solidFill>
                <a:latin typeface="Fira  Sans"/>
              </a:rPr>
              <a:t>tự động cập nhật tất cả các trường hợp và bộ kiểm thử liên quan khi các đối tượng được thay đổi.</a:t>
            </a:r>
            <a:endParaRPr lang="vi-VN" sz="2000">
              <a:solidFill>
                <a:schemeClr val="tx1"/>
              </a:solidFill>
              <a:latin typeface="Fira  Sans"/>
              <a:ea typeface="Fira Sans"/>
              <a:cs typeface="Fira Sans"/>
              <a:sym typeface="Fira Sans"/>
            </a:endParaRPr>
          </a:p>
        </p:txBody>
      </p:sp>
      <p:sp>
        <p:nvSpPr>
          <p:cNvPr id="11" name="Google Shape;1484;p17"/>
          <p:cNvSpPr txBox="1"/>
          <p:nvPr/>
        </p:nvSpPr>
        <p:spPr>
          <a:xfrm>
            <a:off x="606787" y="2207660"/>
            <a:ext cx="8262893" cy="651295"/>
          </a:xfrm>
          <a:prstGeom prst="rect">
            <a:avLst/>
          </a:prstGeom>
          <a:noFill/>
          <a:ln>
            <a:noFill/>
          </a:ln>
        </p:spPr>
        <p:txBody>
          <a:bodyPr spcFirstLastPara="1" wrap="square" lIns="91425" tIns="91425" rIns="91425" bIns="91425" anchor="t" anchorCtr="0">
            <a:noAutofit/>
          </a:bodyPr>
          <a:lstStyle/>
          <a:p>
            <a:r>
              <a:rPr lang="en-US" sz="2000">
                <a:solidFill>
                  <a:schemeClr val="accent1">
                    <a:lumMod val="50000"/>
                  </a:schemeClr>
                </a:solidFill>
                <a:latin typeface="Fira  Sans"/>
              </a:rPr>
              <a:t>- </a:t>
            </a:r>
            <a:r>
              <a:rPr lang="vi-VN" sz="2000">
                <a:solidFill>
                  <a:schemeClr val="accent1">
                    <a:lumMod val="50000"/>
                  </a:schemeClr>
                </a:solidFill>
                <a:latin typeface="Fira  Sans"/>
              </a:rPr>
              <a:t>Nhật ký Selenium và Appium cải tiến:</a:t>
            </a:r>
            <a:r>
              <a:rPr lang="vi-VN" sz="2000">
                <a:solidFill>
                  <a:schemeClr val="accent5">
                    <a:lumMod val="75000"/>
                  </a:schemeClr>
                </a:solidFill>
                <a:latin typeface="Fira  Sans"/>
              </a:rPr>
              <a:t> </a:t>
            </a:r>
            <a:r>
              <a:rPr lang="vi-VN" sz="2000">
                <a:solidFill>
                  <a:schemeClr val="tx1"/>
                </a:solidFill>
                <a:latin typeface="Fira  Sans"/>
              </a:rPr>
              <a:t>với các tính năng phân tích được cải tiến để cải thiện chiến lược tự động hóa.</a:t>
            </a:r>
            <a:endParaRPr lang="vi-VN" sz="2000">
              <a:solidFill>
                <a:schemeClr val="tx1"/>
              </a:solidFill>
              <a:latin typeface="Fira  Sans"/>
              <a:ea typeface="Fira Sans"/>
              <a:cs typeface="Fira Sans"/>
              <a:sym typeface="Fira Sans"/>
            </a:endParaRPr>
          </a:p>
        </p:txBody>
      </p:sp>
      <p:sp>
        <p:nvSpPr>
          <p:cNvPr id="8" name="Google Shape;1616;p19"/>
          <p:cNvSpPr txBox="1"/>
          <p:nvPr/>
        </p:nvSpPr>
        <p:spPr>
          <a:xfrm>
            <a:off x="267750" y="763251"/>
            <a:ext cx="3184110" cy="482235"/>
          </a:xfrm>
          <a:prstGeom prst="rect">
            <a:avLst/>
          </a:prstGeom>
          <a:noFill/>
          <a:ln>
            <a:noFill/>
          </a:ln>
        </p:spPr>
        <p:txBody>
          <a:bodyPr spcFirstLastPara="1" wrap="square" lIns="91425" tIns="91425" rIns="91425" bIns="91425" anchor="ctr" anchorCtr="0">
            <a:noAutofit/>
          </a:bodyPr>
          <a:lstStyle/>
          <a:p>
            <a:pPr lvl="0" algn="ctr"/>
            <a:r>
              <a:rPr lang="en-US" sz="2000" b="1">
                <a:solidFill>
                  <a:schemeClr val="tx2">
                    <a:lumMod val="25000"/>
                  </a:schemeClr>
                </a:solidFill>
                <a:latin typeface="Fira  Sans"/>
                <a:ea typeface="Fira Sans Medium"/>
                <a:cs typeface="Fira Sans Medium"/>
                <a:sym typeface="Fira Sans Medium"/>
              </a:rPr>
              <a:t>4. Báo cáo (REPORT)</a:t>
            </a:r>
          </a:p>
        </p:txBody>
      </p:sp>
      <p:sp>
        <p:nvSpPr>
          <p:cNvPr id="10" name="Google Shape;1484;p17"/>
          <p:cNvSpPr txBox="1"/>
          <p:nvPr/>
        </p:nvSpPr>
        <p:spPr>
          <a:xfrm>
            <a:off x="606787" y="4049754"/>
            <a:ext cx="8072394" cy="462496"/>
          </a:xfrm>
          <a:prstGeom prst="rect">
            <a:avLst/>
          </a:prstGeom>
          <a:noFill/>
          <a:ln>
            <a:noFill/>
          </a:ln>
        </p:spPr>
        <p:txBody>
          <a:bodyPr spcFirstLastPara="1" wrap="square" lIns="91425" tIns="91425" rIns="91425" bIns="91425" anchor="t" anchorCtr="0">
            <a:noAutofit/>
          </a:bodyPr>
          <a:lstStyle/>
          <a:p>
            <a:r>
              <a:rPr lang="en-US" sz="2000">
                <a:solidFill>
                  <a:schemeClr val="accent1">
                    <a:lumMod val="50000"/>
                  </a:schemeClr>
                </a:solidFill>
                <a:latin typeface="Fira  Sans"/>
              </a:rPr>
              <a:t>- Tổ chức kiểm thử hiệu quả: </a:t>
            </a:r>
            <a:r>
              <a:rPr lang="en-US" sz="2000">
                <a:solidFill>
                  <a:schemeClr val="tx1"/>
                </a:solidFill>
                <a:latin typeface="Fira  Sans"/>
              </a:rPr>
              <a:t>cho phép dễ dàng quản lý và bảo trì các bài kiểm thử, dữ liệu và từ khóa.</a:t>
            </a:r>
            <a:endParaRPr lang="vi-VN" sz="2000">
              <a:solidFill>
                <a:schemeClr val="tx1"/>
              </a:solidFill>
              <a:latin typeface="Fira  Sans"/>
              <a:ea typeface="Fira Sans"/>
              <a:cs typeface="Fira Sans"/>
              <a:sym typeface="Fira Sans"/>
            </a:endParaRPr>
          </a:p>
        </p:txBody>
      </p:sp>
      <p:sp>
        <p:nvSpPr>
          <p:cNvPr id="12" name="Hình bảy cạnh 4">
            <a:extLst>
              <a:ext uri="{FF2B5EF4-FFF2-40B4-BE49-F238E27FC236}">
                <a16:creationId xmlns:a16="http://schemas.microsoft.com/office/drawing/2014/main" id="{C2420043-AA61-4C6B-F081-5FCE8B57A774}"/>
              </a:ext>
            </a:extLst>
          </p:cNvPr>
          <p:cNvSpPr/>
          <p:nvPr/>
        </p:nvSpPr>
        <p:spPr>
          <a:xfrm>
            <a:off x="8150087" y="4503048"/>
            <a:ext cx="565107" cy="462495"/>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000">
                <a:ln w="0"/>
                <a:solidFill>
                  <a:schemeClr val="tx1"/>
                </a:solidFill>
                <a:effectLst>
                  <a:outerShdw blurRad="38100" dist="19050" dir="2700000" algn="tl" rotWithShape="0">
                    <a:schemeClr val="dk1">
                      <a:alpha val="40000"/>
                    </a:schemeClr>
                  </a:outerShdw>
                </a:effectLst>
                <a:latin typeface="Fira  Sans"/>
              </a:rPr>
              <a:t>18</a:t>
            </a:r>
            <a:endParaRPr lang="en-US" sz="2000">
              <a:ln w="0"/>
              <a:solidFill>
                <a:schemeClr val="tx1"/>
              </a:solidFill>
              <a:effectLst>
                <a:outerShdw blurRad="38100" dist="19050" dir="2700000" algn="tl" rotWithShape="0">
                  <a:schemeClr val="dk1">
                    <a:alpha val="40000"/>
                  </a:schemeClr>
                </a:outerShdw>
              </a:effectLst>
              <a:latin typeface="Fira  Sans"/>
            </a:endParaRPr>
          </a:p>
        </p:txBody>
      </p:sp>
    </p:spTree>
    <p:extLst>
      <p:ext uri="{BB962C8B-B14F-4D97-AF65-F5344CB8AC3E}">
        <p14:creationId xmlns:p14="http://schemas.microsoft.com/office/powerpoint/2010/main" val="56479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5" name="Rounded Rectangle 4"/>
          <p:cNvSpPr/>
          <p:nvPr/>
        </p:nvSpPr>
        <p:spPr>
          <a:xfrm>
            <a:off x="585395" y="430529"/>
            <a:ext cx="7902612" cy="15022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Google Shape;176;p14"/>
          <p:cNvSpPr txBox="1"/>
          <p:nvPr/>
        </p:nvSpPr>
        <p:spPr>
          <a:xfrm>
            <a:off x="585395" y="333926"/>
            <a:ext cx="7834705" cy="1784183"/>
          </a:xfrm>
          <a:prstGeom prst="rect">
            <a:avLst/>
          </a:prstGeom>
          <a:noFill/>
          <a:ln>
            <a:noFill/>
          </a:ln>
        </p:spPr>
        <p:txBody>
          <a:bodyPr spcFirstLastPara="1" wrap="square" lIns="91425" tIns="91425" rIns="91425" bIns="91425" anchor="ctr" anchorCtr="0">
            <a:noAutofit/>
          </a:bodyPr>
          <a:lstStyle/>
          <a:p>
            <a:pPr lvl="0" algn="ctr"/>
            <a:r>
              <a:rPr lang="en-US" sz="2400" b="1">
                <a:latin typeface="+mj-lt"/>
                <a:ea typeface="Fira Sans Medium"/>
                <a:cs typeface="Fira Sans Medium"/>
                <a:sym typeface="Fira Sans Medium"/>
              </a:rPr>
              <a:t>III. TÌM HIỂU KIỂM THỬ BẢNG TÍNH QUYẾT ĐỊNH SỬ DỤNG KATALON STUDIO KIỂM THỬ BẢNG TÍNH QUYẾT ĐỊNH MẠNG XÃ HỘI FACEBOOK</a:t>
            </a:r>
            <a:endParaRPr sz="2400" b="1">
              <a:latin typeface="+mj-lt"/>
              <a:ea typeface="Fira Sans Medium"/>
              <a:cs typeface="Fira Sans Medium"/>
              <a:sym typeface="Fira Sans Medium"/>
            </a:endParaRPr>
          </a:p>
        </p:txBody>
      </p:sp>
      <p:sp>
        <p:nvSpPr>
          <p:cNvPr id="30" name="Google Shape;1484;p17"/>
          <p:cNvSpPr txBox="1"/>
          <p:nvPr/>
        </p:nvSpPr>
        <p:spPr>
          <a:xfrm>
            <a:off x="981571" y="2130641"/>
            <a:ext cx="6188849" cy="546008"/>
          </a:xfrm>
          <a:prstGeom prst="rect">
            <a:avLst/>
          </a:prstGeom>
          <a:noFill/>
          <a:ln>
            <a:noFill/>
          </a:ln>
        </p:spPr>
        <p:txBody>
          <a:bodyPr spcFirstLastPara="1" wrap="square" lIns="91425" tIns="91425" rIns="91425" bIns="91425" anchor="t" anchorCtr="0">
            <a:noAutofit/>
          </a:bodyPr>
          <a:lstStyle/>
          <a:p>
            <a:r>
              <a:rPr lang="en-US" sz="2000" b="1">
                <a:solidFill>
                  <a:schemeClr val="tx1"/>
                </a:solidFill>
                <a:latin typeface="Fira Sans"/>
                <a:ea typeface="Fira Sans"/>
                <a:cs typeface="Fira Sans"/>
                <a:sym typeface="Fira Sans"/>
              </a:rPr>
              <a:t>1. Tổng quan phần mềm sử dụng để kiểm thử</a:t>
            </a:r>
          </a:p>
        </p:txBody>
      </p:sp>
      <p:sp>
        <p:nvSpPr>
          <p:cNvPr id="31" name="Google Shape;1456;p16"/>
          <p:cNvSpPr txBox="1"/>
          <p:nvPr/>
        </p:nvSpPr>
        <p:spPr>
          <a:xfrm>
            <a:off x="1225411" y="2971799"/>
            <a:ext cx="3582809" cy="1116757"/>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Phần mềm được sử dụng trong quá trình kiểm thử của nhóm 1 l</a:t>
            </a:r>
            <a:r>
              <a:rPr lang="en-US" sz="1800">
                <a:solidFill>
                  <a:schemeClr val="bg2">
                    <a:lumMod val="50000"/>
                  </a:schemeClr>
                </a:solidFill>
                <a:latin typeface="Fira Sans Medium"/>
                <a:ea typeface="Fira Sans Medium"/>
                <a:cs typeface="Fira Sans Medium"/>
                <a:sym typeface="Fira Sans Medium"/>
              </a:rPr>
              <a:t>à </a:t>
            </a:r>
            <a:r>
              <a:rPr lang="vi-VN" sz="1800">
                <a:solidFill>
                  <a:schemeClr val="bg2">
                    <a:lumMod val="50000"/>
                  </a:schemeClr>
                </a:solidFill>
                <a:latin typeface="Fira Sans Medium"/>
                <a:ea typeface="Fira Sans Medium"/>
                <a:cs typeface="Fira Sans Medium"/>
                <a:sym typeface="Fira Sans Medium"/>
              </a:rPr>
              <a:t>kiểm thử bảng tính quyết đinh với chức năng trên facebook.</a:t>
            </a:r>
            <a:endParaRPr sz="1800">
              <a:solidFill>
                <a:schemeClr val="bg2">
                  <a:lumMod val="50000"/>
                </a:schemeClr>
              </a:solidFill>
              <a:latin typeface="Fira Sans Medium"/>
              <a:ea typeface="Fira Sans Medium"/>
              <a:cs typeface="Fira Sans Medium"/>
              <a:sym typeface="Fira Sans Medium"/>
            </a:endParaRPr>
          </a:p>
        </p:txBody>
      </p:sp>
      <p:pic>
        <p:nvPicPr>
          <p:cNvPr id="32" name="Hình ảnh 1" descr="Ảnh có chứa văn bản, ảnh chụp màn hình, Phông chữ, phần mềm&#10;&#10;Mô tả được tạo tự độ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9487" y="2797215"/>
            <a:ext cx="3048673" cy="1607145"/>
          </a:xfrm>
          <a:prstGeom prst="rect">
            <a:avLst/>
          </a:prstGeom>
          <a:noFill/>
          <a:ln>
            <a:noFill/>
          </a:ln>
        </p:spPr>
      </p:pic>
      <p:sp>
        <p:nvSpPr>
          <p:cNvPr id="7" name="Hình bảy cạnh 4">
            <a:extLst>
              <a:ext uri="{FF2B5EF4-FFF2-40B4-BE49-F238E27FC236}">
                <a16:creationId xmlns:a16="http://schemas.microsoft.com/office/drawing/2014/main" id="{C2420043-AA61-4C6B-F081-5FCE8B57A774}"/>
              </a:ext>
            </a:extLst>
          </p:cNvPr>
          <p:cNvSpPr/>
          <p:nvPr/>
        </p:nvSpPr>
        <p:spPr>
          <a:xfrm>
            <a:off x="8234930" y="4476723"/>
            <a:ext cx="506154"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19</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28626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Rectangle 1"/>
          <p:cNvSpPr/>
          <p:nvPr/>
        </p:nvSpPr>
        <p:spPr>
          <a:xfrm>
            <a:off x="215079" y="920134"/>
            <a:ext cx="4185761" cy="400110"/>
          </a:xfrm>
          <a:prstGeom prst="rect">
            <a:avLst/>
          </a:prstGeom>
        </p:spPr>
        <p:txBody>
          <a:bodyPr wrap="none">
            <a:spAutoFit/>
          </a:bodyPr>
          <a:lstStyle/>
          <a:p>
            <a:r>
              <a:rPr lang="en-US" sz="2000" b="1">
                <a:latin typeface="+mj-lt"/>
              </a:rPr>
              <a:t>1. Kiểm thử bảng tính quyết định</a:t>
            </a:r>
          </a:p>
        </p:txBody>
      </p:sp>
      <p:sp>
        <p:nvSpPr>
          <p:cNvPr id="3" name="Rectangle 2"/>
          <p:cNvSpPr/>
          <p:nvPr/>
        </p:nvSpPr>
        <p:spPr>
          <a:xfrm>
            <a:off x="752472" y="1320244"/>
            <a:ext cx="7517259" cy="923330"/>
          </a:xfrm>
          <a:prstGeom prst="rect">
            <a:avLst/>
          </a:prstGeom>
        </p:spPr>
        <p:txBody>
          <a:bodyPr wrap="square">
            <a:spAutoFit/>
          </a:bodyPr>
          <a:lstStyle/>
          <a:p>
            <a:pPr algn="just"/>
            <a:r>
              <a:rPr lang="en-US" sz="1800">
                <a:solidFill>
                  <a:schemeClr val="bg2">
                    <a:lumMod val="50000"/>
                  </a:schemeClr>
                </a:solidFill>
              </a:rPr>
              <a:t>- </a:t>
            </a:r>
            <a:r>
              <a:rPr lang="vi-VN" sz="1800">
                <a:solidFill>
                  <a:schemeClr val="bg2">
                    <a:lumMod val="50000"/>
                  </a:schemeClr>
                </a:solidFill>
              </a:rPr>
              <a:t>Bảng tính quyết định là kỹ thuật kiểm thử dùng để kiểm tra hành vi của hệ thống với các cách kết hợp đầu vào khác nhau.</a:t>
            </a:r>
            <a:r>
              <a:rPr lang="en-US" sz="1800">
                <a:solidFill>
                  <a:schemeClr val="bg2">
                    <a:lumMod val="50000"/>
                  </a:schemeClr>
                </a:solidFill>
              </a:rPr>
              <a:t> </a:t>
            </a:r>
            <a:r>
              <a:rPr lang="vi-VN" sz="1800">
                <a:solidFill>
                  <a:schemeClr val="bg2">
                    <a:lumMod val="50000"/>
                  </a:schemeClr>
                </a:solidFill>
              </a:rPr>
              <a:t>Kết quả của các kết hợp này được ghi lại dưới dạng bảng, gọi là "Nguyên nhân – Kết quả".</a:t>
            </a:r>
          </a:p>
        </p:txBody>
      </p:sp>
      <p:pic>
        <p:nvPicPr>
          <p:cNvPr id="148" name="Hình ảnh 1" descr="Ảnh có chứa văn bản, biểu đồ, Phông chữ, hàng&#10;&#10;Mô tả được tạo tự động"/>
          <p:cNvPicPr/>
          <p:nvPr/>
        </p:nvPicPr>
        <p:blipFill>
          <a:blip r:embed="rId3">
            <a:extLst>
              <a:ext uri="{28A0092B-C50C-407E-A947-70E740481C1C}">
                <a14:useLocalDpi xmlns:a14="http://schemas.microsoft.com/office/drawing/2010/main" val="0"/>
              </a:ext>
            </a:extLst>
          </a:blip>
          <a:srcRect/>
          <a:stretch>
            <a:fillRect/>
          </a:stretch>
        </p:blipFill>
        <p:spPr bwMode="auto">
          <a:xfrm>
            <a:off x="848139" y="3292026"/>
            <a:ext cx="7136296" cy="1669579"/>
          </a:xfrm>
          <a:prstGeom prst="rect">
            <a:avLst/>
          </a:prstGeom>
          <a:noFill/>
          <a:ln>
            <a:noFill/>
          </a:ln>
        </p:spPr>
      </p:pic>
      <p:sp>
        <p:nvSpPr>
          <p:cNvPr id="150" name="Rectangle 149"/>
          <p:cNvSpPr/>
          <p:nvPr/>
        </p:nvSpPr>
        <p:spPr>
          <a:xfrm>
            <a:off x="752472" y="2306135"/>
            <a:ext cx="7517259" cy="923330"/>
          </a:xfrm>
          <a:prstGeom prst="rect">
            <a:avLst/>
          </a:prstGeom>
        </p:spPr>
        <p:txBody>
          <a:bodyPr wrap="square">
            <a:spAutoFit/>
          </a:bodyPr>
          <a:lstStyle/>
          <a:p>
            <a:pPr algn="just"/>
            <a:r>
              <a:rPr lang="en-US" sz="1800">
                <a:solidFill>
                  <a:schemeClr val="bg2">
                    <a:lumMod val="50000"/>
                  </a:schemeClr>
                </a:solidFill>
              </a:rPr>
              <a:t>- </a:t>
            </a:r>
            <a:r>
              <a:rPr lang="vi-VN" sz="1800">
                <a:solidFill>
                  <a:schemeClr val="bg2">
                    <a:lumMod val="50000"/>
                  </a:schemeClr>
                </a:solidFill>
              </a:rPr>
              <a:t>Mỗi cách kết hợp tạo ra một "case", </a:t>
            </a:r>
            <a:r>
              <a:rPr lang="en-US" sz="1800">
                <a:solidFill>
                  <a:schemeClr val="bg2">
                    <a:lumMod val="50000"/>
                  </a:schemeClr>
                </a:solidFill>
              </a:rPr>
              <a:t>với </a:t>
            </a:r>
            <a:r>
              <a:rPr lang="vi-VN" sz="1800">
                <a:solidFill>
                  <a:schemeClr val="bg2">
                    <a:lumMod val="50000"/>
                  </a:schemeClr>
                </a:solidFill>
              </a:rPr>
              <a:t>số lượng case là 2^n (n là số điều kiện đầu vào).</a:t>
            </a:r>
            <a:r>
              <a:rPr lang="en-US" sz="1800">
                <a:solidFill>
                  <a:schemeClr val="bg2">
                    <a:lumMod val="50000"/>
                  </a:schemeClr>
                </a:solidFill>
              </a:rPr>
              <a:t> </a:t>
            </a:r>
            <a:r>
              <a:rPr lang="vi-VN" sz="1800">
                <a:solidFill>
                  <a:schemeClr val="bg2">
                    <a:lumMod val="50000"/>
                  </a:schemeClr>
                </a:solidFill>
              </a:rPr>
              <a:t>Bảng quyết định có cấu trúc rõ ràng, giúp quản lý và phân tích hiệu quả các trường hợp kiểm thử.</a:t>
            </a:r>
            <a:endParaRPr lang="en-US" sz="1800">
              <a:solidFill>
                <a:schemeClr val="bg2">
                  <a:lumMod val="50000"/>
                </a:schemeClr>
              </a:solidFill>
            </a:endParaRPr>
          </a:p>
        </p:txBody>
      </p:sp>
      <p:sp>
        <p:nvSpPr>
          <p:cNvPr id="151" name="Rounded Rectangle 150"/>
          <p:cNvSpPr/>
          <p:nvPr/>
        </p:nvSpPr>
        <p:spPr>
          <a:xfrm>
            <a:off x="1009265" y="212571"/>
            <a:ext cx="7260466" cy="5503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76;p14"/>
          <p:cNvSpPr txBox="1"/>
          <p:nvPr/>
        </p:nvSpPr>
        <p:spPr>
          <a:xfrm>
            <a:off x="1057835" y="181895"/>
            <a:ext cx="7163327" cy="611688"/>
          </a:xfrm>
          <a:prstGeom prst="rect">
            <a:avLst/>
          </a:prstGeom>
          <a:noFill/>
          <a:ln>
            <a:noFill/>
          </a:ln>
        </p:spPr>
        <p:txBody>
          <a:bodyPr spcFirstLastPara="1" wrap="square" lIns="91425" tIns="91425" rIns="91425" bIns="91425" anchor="ctr" anchorCtr="0">
            <a:noAutofit/>
          </a:bodyPr>
          <a:lstStyle/>
          <a:p>
            <a:pPr lvl="0" algn="ctr"/>
            <a:r>
              <a:rPr lang="en-US" sz="2400" b="1">
                <a:latin typeface="+mj-lt"/>
                <a:ea typeface="Fira Sans Medium"/>
                <a:cs typeface="Fira Sans Medium"/>
                <a:sym typeface="Fira Sans Medium"/>
              </a:rPr>
              <a:t>I. TÌM HIỂU KIỂM THỬ BẢNG TÍNH QUYẾT ĐỊNH</a:t>
            </a:r>
            <a:endParaRPr sz="2400" b="1">
              <a:latin typeface="+mj-lt"/>
              <a:ea typeface="Fira Sans Medium"/>
              <a:cs typeface="Fira Sans Medium"/>
              <a:sym typeface="Fira Sans Medium"/>
            </a:endParaRPr>
          </a:p>
        </p:txBody>
      </p:sp>
      <p:sp>
        <p:nvSpPr>
          <p:cNvPr id="9" name="Hình bảy cạnh 4">
            <a:extLst>
              <a:ext uri="{FF2B5EF4-FFF2-40B4-BE49-F238E27FC236}">
                <a16:creationId xmlns:a16="http://schemas.microsoft.com/office/drawing/2014/main" id="{C2420043-AA61-4C6B-F081-5FCE8B57A774}"/>
              </a:ext>
            </a:extLst>
          </p:cNvPr>
          <p:cNvSpPr/>
          <p:nvPr/>
        </p:nvSpPr>
        <p:spPr>
          <a:xfrm>
            <a:off x="8120184" y="4376615"/>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86" name="Google Shape;1686;p20"/>
          <p:cNvSpPr txBox="1"/>
          <p:nvPr/>
        </p:nvSpPr>
        <p:spPr>
          <a:xfrm>
            <a:off x="182880" y="449562"/>
            <a:ext cx="608076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tx1"/>
                </a:solidFill>
                <a:latin typeface="Fira Sans Medium"/>
                <a:ea typeface="Fira Sans Medium"/>
                <a:cs typeface="Fira Sans Medium"/>
                <a:sym typeface="Fira Sans Medium"/>
              </a:rPr>
              <a:t>Thực Hiện Kiểm Thử 2 Chức Năng</a:t>
            </a:r>
            <a:endParaRPr sz="2400" b="1">
              <a:solidFill>
                <a:schemeClr val="tx1"/>
              </a:solidFill>
              <a:latin typeface="Fira Sans Medium"/>
              <a:ea typeface="Fira Sans Medium"/>
              <a:cs typeface="Fira Sans Medium"/>
              <a:sym typeface="Fira Sans Medium"/>
            </a:endParaRPr>
          </a:p>
        </p:txBody>
      </p:sp>
      <p:sp>
        <p:nvSpPr>
          <p:cNvPr id="50" name="Google Shape;2572;p29"/>
          <p:cNvSpPr txBox="1"/>
          <p:nvPr/>
        </p:nvSpPr>
        <p:spPr>
          <a:xfrm>
            <a:off x="802573" y="1011759"/>
            <a:ext cx="4698309" cy="636983"/>
          </a:xfrm>
          <a:prstGeom prst="rect">
            <a:avLst/>
          </a:prstGeom>
          <a:noFill/>
          <a:ln>
            <a:noFill/>
          </a:ln>
        </p:spPr>
        <p:txBody>
          <a:bodyPr spcFirstLastPara="1" wrap="square" lIns="91425" tIns="91425" rIns="91425" bIns="91425" anchor="ctr" anchorCtr="0">
            <a:noAutofit/>
          </a:bodyPr>
          <a:lstStyle/>
          <a:p>
            <a:pPr lvl="0" algn="just">
              <a:spcBef>
                <a:spcPts val="600"/>
              </a:spcBef>
            </a:pPr>
            <a:r>
              <a:rPr lang="en-US" sz="2000" b="1">
                <a:solidFill>
                  <a:schemeClr val="tx1"/>
                </a:solidFill>
                <a:latin typeface="Fira Sans Medium"/>
              </a:rPr>
              <a:t>1. Kiểm thử trang đăng nhập</a:t>
            </a:r>
            <a:endParaRPr lang="en-US" sz="2000">
              <a:solidFill>
                <a:schemeClr val="tx1"/>
              </a:solidFill>
              <a:latin typeface="Fira Sans Medium"/>
            </a:endParaRPr>
          </a:p>
        </p:txBody>
      </p:sp>
      <p:sp>
        <p:nvSpPr>
          <p:cNvPr id="51" name="Google Shape;2572;p29"/>
          <p:cNvSpPr txBox="1"/>
          <p:nvPr/>
        </p:nvSpPr>
        <p:spPr>
          <a:xfrm>
            <a:off x="802574" y="2846497"/>
            <a:ext cx="4698309" cy="636983"/>
          </a:xfrm>
          <a:prstGeom prst="rect">
            <a:avLst/>
          </a:prstGeom>
          <a:noFill/>
          <a:ln>
            <a:noFill/>
          </a:ln>
        </p:spPr>
        <p:txBody>
          <a:bodyPr spcFirstLastPara="1" wrap="square" lIns="91425" tIns="91425" rIns="91425" bIns="91425" anchor="ctr" anchorCtr="0">
            <a:noAutofit/>
          </a:bodyPr>
          <a:lstStyle/>
          <a:p>
            <a:pPr lvl="0" algn="just">
              <a:spcBef>
                <a:spcPts val="600"/>
              </a:spcBef>
            </a:pPr>
            <a:r>
              <a:rPr lang="en-US" sz="2000" b="1">
                <a:solidFill>
                  <a:schemeClr val="tx1"/>
                </a:solidFill>
                <a:latin typeface="Fira Sans Medium"/>
              </a:rPr>
              <a:t>2. Kiểm thử Upload avatar facebook</a:t>
            </a:r>
            <a:endParaRPr lang="en-US" sz="2000">
              <a:solidFill>
                <a:schemeClr val="tx1"/>
              </a:solidFill>
              <a:latin typeface="Fira Sans Medium"/>
            </a:endParaRPr>
          </a:p>
        </p:txBody>
      </p:sp>
      <p:sp>
        <p:nvSpPr>
          <p:cNvPr id="52" name="Google Shape;1456;p16"/>
          <p:cNvSpPr txBox="1"/>
          <p:nvPr/>
        </p:nvSpPr>
        <p:spPr>
          <a:xfrm>
            <a:off x="1066095" y="1729740"/>
            <a:ext cx="7201605" cy="1116757"/>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Nhóm sẽ t</a:t>
            </a:r>
            <a:r>
              <a:rPr lang="vi-VN" sz="1800">
                <a:solidFill>
                  <a:schemeClr val="bg2">
                    <a:lumMod val="50000"/>
                  </a:schemeClr>
                </a:solidFill>
                <a:latin typeface="Fira Sans Medium"/>
                <a:ea typeface="Fira Sans Medium"/>
                <a:cs typeface="Fira Sans Medium"/>
                <a:sym typeface="Fira Sans Medium"/>
              </a:rPr>
              <a:t>riển khai kiểm thử việc đăng nhập vào hệ thống từ trang đăng nhập. Tức là khi nhập đúng mật khẩu, tên đăng nhập thì người dùng đến Trang chủ. Ngược lại người dùng sẽ không vào được trang chủ và sẽ có thông báo liên quan.</a:t>
            </a:r>
            <a:endParaRPr sz="1800">
              <a:solidFill>
                <a:schemeClr val="bg2">
                  <a:lumMod val="50000"/>
                </a:schemeClr>
              </a:solidFill>
              <a:latin typeface="Fira Sans Medium"/>
              <a:ea typeface="Fira Sans Medium"/>
              <a:cs typeface="Fira Sans Medium"/>
              <a:sym typeface="Fira Sans Medium"/>
            </a:endParaRPr>
          </a:p>
        </p:txBody>
      </p:sp>
      <p:sp>
        <p:nvSpPr>
          <p:cNvPr id="53" name="Google Shape;1456;p16"/>
          <p:cNvSpPr txBox="1"/>
          <p:nvPr/>
        </p:nvSpPr>
        <p:spPr>
          <a:xfrm>
            <a:off x="1066095" y="3434234"/>
            <a:ext cx="7110165" cy="1058040"/>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Nhóm sẽ triển khai việc thay đổi ảnh facebook</a:t>
            </a:r>
            <a:r>
              <a:rPr lang="en-US" sz="1800">
                <a:solidFill>
                  <a:schemeClr val="bg2">
                    <a:lumMod val="50000"/>
                  </a:schemeClr>
                </a:solidFill>
                <a:latin typeface="Fira Sans Medium"/>
                <a:ea typeface="Fira Sans Medium"/>
                <a:cs typeface="Fira Sans Medium"/>
                <a:sym typeface="Fira Sans Medium"/>
              </a:rPr>
              <a:t>, nếu hợp lệ thì sẽ thực hiện thay đổi, ngược lại người dùng sẽ không thực hiện được thay đổi và nhận được thông báo liên quan.</a:t>
            </a:r>
            <a:endParaRPr sz="1800">
              <a:solidFill>
                <a:schemeClr val="bg2">
                  <a:lumMod val="50000"/>
                </a:schemeClr>
              </a:solidFill>
              <a:latin typeface="Fira Sans Medium"/>
              <a:ea typeface="Fira Sans Medium"/>
              <a:cs typeface="Fira Sans Medium"/>
              <a:sym typeface="Fira Sans Medium"/>
            </a:endParaRPr>
          </a:p>
        </p:txBody>
      </p:sp>
      <p:sp>
        <p:nvSpPr>
          <p:cNvPr id="2" name="Right Arrow 1"/>
          <p:cNvSpPr/>
          <p:nvPr/>
        </p:nvSpPr>
        <p:spPr>
          <a:xfrm>
            <a:off x="114300" y="581772"/>
            <a:ext cx="502920" cy="2209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ình bảy cạnh 4">
            <a:extLst>
              <a:ext uri="{FF2B5EF4-FFF2-40B4-BE49-F238E27FC236}">
                <a16:creationId xmlns:a16="http://schemas.microsoft.com/office/drawing/2014/main" id="{C2420043-AA61-4C6B-F081-5FCE8B57A774}"/>
              </a:ext>
            </a:extLst>
          </p:cNvPr>
          <p:cNvSpPr/>
          <p:nvPr/>
        </p:nvSpPr>
        <p:spPr>
          <a:xfrm>
            <a:off x="8200877" y="4416086"/>
            <a:ext cx="477807"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20</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33" name="Google Shape;1484;p17"/>
          <p:cNvSpPr txBox="1"/>
          <p:nvPr/>
        </p:nvSpPr>
        <p:spPr>
          <a:xfrm>
            <a:off x="1667371" y="518583"/>
            <a:ext cx="6188849" cy="546008"/>
          </a:xfrm>
          <a:prstGeom prst="rect">
            <a:avLst/>
          </a:prstGeom>
          <a:noFill/>
          <a:ln>
            <a:noFill/>
          </a:ln>
        </p:spPr>
        <p:txBody>
          <a:bodyPr spcFirstLastPara="1" wrap="square" lIns="91425" tIns="91425" rIns="91425" bIns="91425" anchor="t" anchorCtr="0">
            <a:noAutofit/>
          </a:bodyPr>
          <a:lstStyle/>
          <a:p>
            <a:r>
              <a:rPr lang="en-US" sz="2000" b="1">
                <a:solidFill>
                  <a:schemeClr val="tx1"/>
                </a:solidFill>
                <a:latin typeface="Fira Sans"/>
                <a:ea typeface="Fira Sans"/>
                <a:cs typeface="Fira Sans"/>
                <a:sym typeface="Fira Sans"/>
              </a:rPr>
              <a:t>2. Sử dụng Katalon Studio kiểm thử phần mềm</a:t>
            </a:r>
          </a:p>
        </p:txBody>
      </p:sp>
      <p:sp>
        <p:nvSpPr>
          <p:cNvPr id="34" name="Google Shape;1456;p16"/>
          <p:cNvSpPr txBox="1"/>
          <p:nvPr/>
        </p:nvSpPr>
        <p:spPr>
          <a:xfrm>
            <a:off x="128835" y="1184774"/>
            <a:ext cx="7443540" cy="514777"/>
          </a:xfrm>
          <a:prstGeom prst="rect">
            <a:avLst/>
          </a:prstGeom>
          <a:noFill/>
          <a:ln>
            <a:noFill/>
          </a:ln>
        </p:spPr>
        <p:txBody>
          <a:bodyPr spcFirstLastPara="1" wrap="square" lIns="91425" tIns="91425" rIns="91425" bIns="91425" anchor="ctr" anchorCtr="0">
            <a:noAutofit/>
          </a:bodyPr>
          <a:lstStyle/>
          <a:p>
            <a:pPr algn="just"/>
            <a:r>
              <a:rPr lang="en-US" sz="1800">
                <a:solidFill>
                  <a:schemeClr val="accent4">
                    <a:lumMod val="50000"/>
                  </a:schemeClr>
                </a:solidFill>
                <a:latin typeface="Fira Sans Medium"/>
                <a:ea typeface="Fira Sans Medium"/>
                <a:cs typeface="Fira Sans Medium"/>
                <a:sym typeface="Fira Sans Medium"/>
              </a:rPr>
              <a:t>Thực hiện kiểm thử bảng tính quyết định với chức năng đăng nhập</a:t>
            </a:r>
            <a:endParaRPr sz="1800">
              <a:solidFill>
                <a:schemeClr val="accent4">
                  <a:lumMod val="50000"/>
                </a:schemeClr>
              </a:solidFill>
              <a:latin typeface="Fira Sans Medium"/>
              <a:ea typeface="Fira Sans Medium"/>
              <a:cs typeface="Fira Sans Medium"/>
              <a:sym typeface="Fira Sans Medium"/>
            </a:endParaRPr>
          </a:p>
        </p:txBody>
      </p:sp>
      <p:sp>
        <p:nvSpPr>
          <p:cNvPr id="35" name="Google Shape;1456;p16"/>
          <p:cNvSpPr txBox="1"/>
          <p:nvPr/>
        </p:nvSpPr>
        <p:spPr>
          <a:xfrm>
            <a:off x="475545" y="1699551"/>
            <a:ext cx="8245545" cy="2546434"/>
          </a:xfrm>
          <a:prstGeom prst="rect">
            <a:avLst/>
          </a:prstGeom>
          <a:noFill/>
          <a:ln>
            <a:noFill/>
          </a:ln>
        </p:spPr>
        <p:txBody>
          <a:bodyPr spcFirstLastPara="1" wrap="square" lIns="91425" tIns="91425" rIns="91425" bIns="91425" anchor="ctr" anchorCtr="0">
            <a:noAutofit/>
          </a:bodyPr>
          <a:lstStyle/>
          <a:p>
            <a:pPr algn="just">
              <a:lnSpc>
                <a:spcPct val="150000"/>
              </a:lnSpc>
            </a:pP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Với các yêu cầu của Form đăng nhập:</a:t>
            </a:r>
          </a:p>
          <a:p>
            <a:pPr algn="just">
              <a:lnSpc>
                <a:spcPct val="150000"/>
              </a:lnSpc>
            </a:pPr>
            <a:r>
              <a:rPr lang="vi-VN" sz="1800">
                <a:solidFill>
                  <a:schemeClr val="bg2">
                    <a:lumMod val="50000"/>
                  </a:schemeClr>
                </a:solidFill>
                <a:latin typeface="Fira Sans Medium"/>
                <a:ea typeface="Fira Sans Medium"/>
                <a:cs typeface="Fira Sans Medium"/>
                <a:sym typeface="Fira Sans Medium"/>
              </a:rPr>
              <a:t>-</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Người dùng nhập đúng email và mật khẩu khi đăng nhập thành công sẽ được điều hướng sang trang chủ của website.</a:t>
            </a:r>
          </a:p>
          <a:p>
            <a:pPr algn="just">
              <a:lnSpc>
                <a:spcPct val="150000"/>
              </a:lnSpc>
            </a:pPr>
            <a:r>
              <a:rPr lang="vi-VN" sz="1800">
                <a:solidFill>
                  <a:schemeClr val="bg2">
                    <a:lumMod val="50000"/>
                  </a:schemeClr>
                </a:solidFill>
                <a:latin typeface="Fira Sans Medium"/>
                <a:ea typeface="Fira Sans Medium"/>
                <a:cs typeface="Fira Sans Medium"/>
                <a:sym typeface="Fira Sans Medium"/>
              </a:rPr>
              <a:t>-</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Nếu nhập email hoặc mật khẩu không đúng khi đăng nhập hệ thống sẽ hiển thị thông báo lỗi tương ứng</a:t>
            </a:r>
          </a:p>
          <a:p>
            <a:pPr algn="just">
              <a:lnSpc>
                <a:spcPct val="150000"/>
              </a:lnSpc>
            </a:pPr>
            <a:r>
              <a:rPr lang="en-US" sz="1800">
                <a:solidFill>
                  <a:schemeClr val="bg2">
                    <a:lumMod val="50000"/>
                  </a:schemeClr>
                </a:solidFill>
                <a:latin typeface="Fira Sans Medium"/>
                <a:ea typeface="Fira Sans Medium"/>
                <a:cs typeface="Fira Sans Medium"/>
                <a:sym typeface="Fira Sans Medium"/>
              </a:rPr>
              <a:t>=&gt; </a:t>
            </a:r>
            <a:r>
              <a:rPr lang="vi-VN" sz="1800">
                <a:solidFill>
                  <a:schemeClr val="bg2">
                    <a:lumMod val="50000"/>
                  </a:schemeClr>
                </a:solidFill>
                <a:latin typeface="Fira Sans Medium"/>
                <a:ea typeface="Fira Sans Medium"/>
                <a:cs typeface="Fira Sans Medium"/>
                <a:sym typeface="Fira Sans Medium"/>
              </a:rPr>
              <a:t>Ở đây có 2 điều kiện đầu vào. Vậy ở đây ta sẽ có số Case xảy ra là 2^2 = 4</a:t>
            </a:r>
          </a:p>
        </p:txBody>
      </p:sp>
      <p:sp>
        <p:nvSpPr>
          <p:cNvPr id="5" name="Hình bảy cạnh 4">
            <a:extLst>
              <a:ext uri="{FF2B5EF4-FFF2-40B4-BE49-F238E27FC236}">
                <a16:creationId xmlns:a16="http://schemas.microsoft.com/office/drawing/2014/main" id="{C2420043-AA61-4C6B-F081-5FCE8B57A774}"/>
              </a:ext>
            </a:extLst>
          </p:cNvPr>
          <p:cNvSpPr/>
          <p:nvPr/>
        </p:nvSpPr>
        <p:spPr>
          <a:xfrm>
            <a:off x="8236704" y="4427652"/>
            <a:ext cx="484386"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21</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90525" y="756767"/>
            <a:ext cx="4502220" cy="1369540"/>
          </a:xfrm>
          <a:prstGeom prst="rect">
            <a:avLst/>
          </a:prstGeom>
        </p:spPr>
      </p:pic>
      <p:sp>
        <p:nvSpPr>
          <p:cNvPr id="49" name="Google Shape;2572;p29"/>
          <p:cNvSpPr txBox="1"/>
          <p:nvPr/>
        </p:nvSpPr>
        <p:spPr>
          <a:xfrm>
            <a:off x="238341" y="165334"/>
            <a:ext cx="2451167" cy="636983"/>
          </a:xfrm>
          <a:prstGeom prst="rect">
            <a:avLst/>
          </a:prstGeom>
          <a:noFill/>
          <a:ln>
            <a:noFill/>
          </a:ln>
        </p:spPr>
        <p:txBody>
          <a:bodyPr spcFirstLastPara="1" wrap="square" lIns="91425" tIns="91425" rIns="91425" bIns="91425" anchor="ctr" anchorCtr="0">
            <a:noAutofit/>
          </a:bodyPr>
          <a:lstStyle/>
          <a:p>
            <a:pPr lvl="0" algn="just">
              <a:spcBef>
                <a:spcPts val="600"/>
              </a:spcBef>
            </a:pPr>
            <a:r>
              <a:rPr lang="en-US" sz="1800" b="1">
                <a:solidFill>
                  <a:schemeClr val="tx1"/>
                </a:solidFill>
                <a:latin typeface="Fira Sans Medium"/>
              </a:rPr>
              <a:t>Bảng quyết định:</a:t>
            </a:r>
            <a:endParaRPr lang="en-US" sz="1800">
              <a:solidFill>
                <a:schemeClr val="tx1"/>
              </a:solidFill>
              <a:latin typeface="Fira Sans Medium"/>
            </a:endParaRPr>
          </a:p>
        </p:txBody>
      </p:sp>
      <p:sp>
        <p:nvSpPr>
          <p:cNvPr id="50" name="Google Shape;1456;p16"/>
          <p:cNvSpPr txBox="1"/>
          <p:nvPr/>
        </p:nvSpPr>
        <p:spPr>
          <a:xfrm>
            <a:off x="5401875" y="756766"/>
            <a:ext cx="3418275" cy="1281584"/>
          </a:xfrm>
          <a:prstGeom prst="rect">
            <a:avLst/>
          </a:prstGeom>
          <a:noFill/>
          <a:ln>
            <a:noFill/>
          </a:ln>
        </p:spPr>
        <p:txBody>
          <a:bodyPr spcFirstLastPara="1" wrap="square" lIns="91425" tIns="91425" rIns="91425" bIns="91425" anchor="ctr" anchorCtr="0">
            <a:noAutofit/>
          </a:bodyPr>
          <a:lstStyle/>
          <a:p>
            <a:pPr algn="just"/>
            <a:r>
              <a:rPr lang="vi-VN">
                <a:solidFill>
                  <a:schemeClr val="bg2">
                    <a:lumMod val="50000"/>
                  </a:schemeClr>
                </a:solidFill>
                <a:latin typeface="Fira Sans Medium"/>
                <a:ea typeface="Fira Sans Medium"/>
                <a:cs typeface="Fira Sans Medium"/>
                <a:sym typeface="Fira Sans Medium"/>
              </a:rPr>
              <a:t>Chú thích:</a:t>
            </a:r>
          </a:p>
          <a:p>
            <a:pPr algn="just"/>
            <a:r>
              <a:rPr lang="vi-VN">
                <a:solidFill>
                  <a:schemeClr val="bg2">
                    <a:lumMod val="50000"/>
                  </a:schemeClr>
                </a:solidFill>
                <a:latin typeface="Fira Sans Medium"/>
                <a:ea typeface="Fira Sans Medium"/>
                <a:cs typeface="Fira Sans Medium"/>
                <a:sym typeface="Fira Sans Medium"/>
              </a:rPr>
              <a:t>T - True: Nhập đúng email và mật khẩu.</a:t>
            </a:r>
          </a:p>
          <a:p>
            <a:pPr algn="just"/>
            <a:r>
              <a:rPr lang="vi-VN">
                <a:solidFill>
                  <a:schemeClr val="bg2">
                    <a:lumMod val="50000"/>
                  </a:schemeClr>
                </a:solidFill>
                <a:latin typeface="Fira Sans Medium"/>
                <a:ea typeface="Fira Sans Medium"/>
                <a:cs typeface="Fira Sans Medium"/>
                <a:sym typeface="Fira Sans Medium"/>
              </a:rPr>
              <a:t>F - False: Email hoặc mật khẩu bị sai.</a:t>
            </a:r>
          </a:p>
          <a:p>
            <a:pPr algn="just"/>
            <a:r>
              <a:rPr lang="vi-VN">
                <a:solidFill>
                  <a:schemeClr val="bg2">
                    <a:lumMod val="50000"/>
                  </a:schemeClr>
                </a:solidFill>
                <a:latin typeface="Fira Sans Medium"/>
                <a:ea typeface="Fira Sans Medium"/>
                <a:cs typeface="Fira Sans Medium"/>
                <a:sym typeface="Fira Sans Medium"/>
              </a:rPr>
              <a:t>E - Error: Hiển thị lỗi.</a:t>
            </a:r>
          </a:p>
          <a:p>
            <a:pPr algn="just"/>
            <a:r>
              <a:rPr lang="vi-VN">
                <a:solidFill>
                  <a:schemeClr val="bg2">
                    <a:lumMod val="50000"/>
                  </a:schemeClr>
                </a:solidFill>
                <a:latin typeface="Fira Sans Medium"/>
                <a:ea typeface="Fira Sans Medium"/>
                <a:cs typeface="Fira Sans Medium"/>
                <a:sym typeface="Fira Sans Medium"/>
              </a:rPr>
              <a:t>H - Home: Hiển thị trang chủ.</a:t>
            </a:r>
          </a:p>
        </p:txBody>
      </p:sp>
      <p:sp>
        <p:nvSpPr>
          <p:cNvPr id="3" name="Right Arrow 2"/>
          <p:cNvSpPr/>
          <p:nvPr/>
        </p:nvSpPr>
        <p:spPr>
          <a:xfrm>
            <a:off x="5048250" y="1291956"/>
            <a:ext cx="198120" cy="18288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Google Shape;1456;p16"/>
          <p:cNvSpPr txBox="1"/>
          <p:nvPr/>
        </p:nvSpPr>
        <p:spPr>
          <a:xfrm>
            <a:off x="1241530" y="2345596"/>
            <a:ext cx="6713925" cy="464820"/>
          </a:xfrm>
          <a:prstGeom prst="rect">
            <a:avLst/>
          </a:prstGeom>
          <a:noFill/>
          <a:ln>
            <a:noFill/>
          </a:ln>
        </p:spPr>
        <p:txBody>
          <a:bodyPr spcFirstLastPara="1" wrap="square" lIns="91425" tIns="91425" rIns="91425" bIns="91425" anchor="ctr" anchorCtr="0">
            <a:noAutofit/>
          </a:bodyPr>
          <a:lstStyle/>
          <a:p>
            <a:pPr algn="just"/>
            <a:r>
              <a:rPr lang="vi-VN" sz="1800">
                <a:solidFill>
                  <a:srgbClr val="00B050"/>
                </a:solidFill>
                <a:latin typeface="Fira Sans Medium"/>
                <a:ea typeface="Fira Sans Medium"/>
                <a:cs typeface="Fira Sans Medium"/>
                <a:sym typeface="Fira Sans Medium"/>
              </a:rPr>
              <a:t>Trường hợp 1:</a:t>
            </a:r>
            <a:r>
              <a:rPr lang="vi-VN" sz="1800">
                <a:solidFill>
                  <a:schemeClr val="bg2">
                    <a:lumMod val="50000"/>
                  </a:schemeClr>
                </a:solidFill>
                <a:latin typeface="Fira Sans Medium"/>
                <a:ea typeface="Fira Sans Medium"/>
                <a:cs typeface="Fira Sans Medium"/>
                <a:sym typeface="Fira Sans Medium"/>
              </a:rPr>
              <a:t> Email và mật khẩu đúng, người dùng sẽ được chuyển hướng đến trang chủ.</a:t>
            </a:r>
          </a:p>
        </p:txBody>
      </p:sp>
      <p:sp>
        <p:nvSpPr>
          <p:cNvPr id="53" name="Google Shape;1456;p16"/>
          <p:cNvSpPr txBox="1"/>
          <p:nvPr/>
        </p:nvSpPr>
        <p:spPr>
          <a:xfrm>
            <a:off x="1226114" y="2989111"/>
            <a:ext cx="6713926" cy="464820"/>
          </a:xfrm>
          <a:prstGeom prst="rect">
            <a:avLst/>
          </a:prstGeom>
          <a:noFill/>
          <a:ln>
            <a:noFill/>
          </a:ln>
        </p:spPr>
        <p:txBody>
          <a:bodyPr spcFirstLastPara="1" wrap="square" lIns="91425" tIns="91425" rIns="91425" bIns="91425" anchor="ctr" anchorCtr="0">
            <a:noAutofit/>
          </a:bodyPr>
          <a:lstStyle/>
          <a:p>
            <a:pPr algn="just"/>
            <a:r>
              <a:rPr lang="vi-VN" sz="1800">
                <a:solidFill>
                  <a:srgbClr val="CC3300"/>
                </a:solidFill>
                <a:latin typeface="Fira Sans Medium"/>
                <a:ea typeface="Fira Sans Medium"/>
                <a:cs typeface="Fira Sans Medium"/>
                <a:sym typeface="Fira Sans Medium"/>
              </a:rPr>
              <a:t>Trường hợp 2: </a:t>
            </a:r>
            <a:r>
              <a:rPr lang="vi-VN" sz="1800">
                <a:solidFill>
                  <a:schemeClr val="bg2">
                    <a:lumMod val="50000"/>
                  </a:schemeClr>
                </a:solidFill>
                <a:latin typeface="Fira Sans Medium"/>
                <a:ea typeface="Fira Sans Medium"/>
                <a:cs typeface="Fira Sans Medium"/>
                <a:sym typeface="Fira Sans Medium"/>
              </a:rPr>
              <a:t>Email đúng, mật khẩu sai; người dùng sẽ nhận được thông báo lỗi.</a:t>
            </a:r>
          </a:p>
        </p:txBody>
      </p:sp>
      <p:sp>
        <p:nvSpPr>
          <p:cNvPr id="54" name="Google Shape;1456;p16"/>
          <p:cNvSpPr txBox="1"/>
          <p:nvPr/>
        </p:nvSpPr>
        <p:spPr>
          <a:xfrm>
            <a:off x="1222304" y="4284069"/>
            <a:ext cx="6721545" cy="464820"/>
          </a:xfrm>
          <a:prstGeom prst="rect">
            <a:avLst/>
          </a:prstGeom>
          <a:noFill/>
          <a:ln>
            <a:noFill/>
          </a:ln>
        </p:spPr>
        <p:txBody>
          <a:bodyPr spcFirstLastPara="1" wrap="square" lIns="91425" tIns="91425" rIns="91425" bIns="91425" anchor="ctr" anchorCtr="0">
            <a:noAutofit/>
          </a:bodyPr>
          <a:lstStyle/>
          <a:p>
            <a:pPr algn="just"/>
            <a:r>
              <a:rPr lang="vi-VN" sz="1800">
                <a:solidFill>
                  <a:srgbClr val="CC3300"/>
                </a:solidFill>
                <a:latin typeface="Fira Sans Medium"/>
                <a:ea typeface="Fira Sans Medium"/>
                <a:cs typeface="Fira Sans Medium"/>
                <a:sym typeface="Fira Sans Medium"/>
              </a:rPr>
              <a:t>Trường hợp 4:</a:t>
            </a:r>
            <a:r>
              <a:rPr lang="vi-VN" sz="1800">
                <a:solidFill>
                  <a:schemeClr val="bg2">
                    <a:lumMod val="50000"/>
                  </a:schemeClr>
                </a:solidFill>
                <a:latin typeface="Fira Sans Medium"/>
                <a:ea typeface="Fira Sans Medium"/>
                <a:cs typeface="Fira Sans Medium"/>
                <a:sym typeface="Fira Sans Medium"/>
              </a:rPr>
              <a:t> Email và mật khẩu sai, người dùng sẽ nhận được thông báo lỗi.</a:t>
            </a:r>
          </a:p>
        </p:txBody>
      </p:sp>
      <p:sp>
        <p:nvSpPr>
          <p:cNvPr id="55" name="Google Shape;1456;p16"/>
          <p:cNvSpPr txBox="1"/>
          <p:nvPr/>
        </p:nvSpPr>
        <p:spPr>
          <a:xfrm>
            <a:off x="1241707" y="3638431"/>
            <a:ext cx="6698333" cy="464820"/>
          </a:xfrm>
          <a:prstGeom prst="rect">
            <a:avLst/>
          </a:prstGeom>
          <a:noFill/>
          <a:ln>
            <a:noFill/>
          </a:ln>
        </p:spPr>
        <p:txBody>
          <a:bodyPr spcFirstLastPara="1" wrap="square" lIns="91425" tIns="91425" rIns="91425" bIns="91425" anchor="ctr" anchorCtr="0">
            <a:noAutofit/>
          </a:bodyPr>
          <a:lstStyle/>
          <a:p>
            <a:pPr algn="just"/>
            <a:r>
              <a:rPr lang="vi-VN" sz="1800">
                <a:solidFill>
                  <a:srgbClr val="CC3300"/>
                </a:solidFill>
                <a:latin typeface="Fira Sans Medium"/>
                <a:ea typeface="Fira Sans Medium"/>
                <a:cs typeface="Fira Sans Medium"/>
                <a:sym typeface="Fira Sans Medium"/>
              </a:rPr>
              <a:t>Trường hợp 3: </a:t>
            </a:r>
            <a:r>
              <a:rPr lang="vi-VN" sz="1800">
                <a:solidFill>
                  <a:schemeClr val="bg2">
                    <a:lumMod val="50000"/>
                  </a:schemeClr>
                </a:solidFill>
                <a:latin typeface="Fira Sans Medium"/>
                <a:ea typeface="Fira Sans Medium"/>
                <a:cs typeface="Fira Sans Medium"/>
                <a:sym typeface="Fira Sans Medium"/>
              </a:rPr>
              <a:t>Email sai, mật khẩu đúng; người dùng sẽ nhận được thông báo lỗi.</a:t>
            </a:r>
          </a:p>
        </p:txBody>
      </p:sp>
      <p:sp>
        <p:nvSpPr>
          <p:cNvPr id="5" name="Striped Right Arrow 4"/>
          <p:cNvSpPr/>
          <p:nvPr/>
        </p:nvSpPr>
        <p:spPr>
          <a:xfrm>
            <a:off x="841656" y="2392667"/>
            <a:ext cx="296475" cy="131499"/>
          </a:xfrm>
          <a:prstGeom prst="stripedRightArrow">
            <a:avLst/>
          </a:prstGeom>
          <a:solidFill>
            <a:srgbClr val="00B050"/>
          </a:solidFill>
          <a:ln>
            <a:solidFill>
              <a:srgbClr val="328E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triped Right Arrow 57"/>
          <p:cNvSpPr/>
          <p:nvPr/>
        </p:nvSpPr>
        <p:spPr>
          <a:xfrm>
            <a:off x="820481" y="3037003"/>
            <a:ext cx="296475" cy="145760"/>
          </a:xfrm>
          <a:prstGeom prst="stripedRightArrow">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triped Right Arrow 58"/>
          <p:cNvSpPr/>
          <p:nvPr/>
        </p:nvSpPr>
        <p:spPr>
          <a:xfrm>
            <a:off x="840947" y="3695600"/>
            <a:ext cx="296475" cy="131499"/>
          </a:xfrm>
          <a:prstGeom prst="striped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triped Right Arrow 59"/>
          <p:cNvSpPr/>
          <p:nvPr/>
        </p:nvSpPr>
        <p:spPr>
          <a:xfrm>
            <a:off x="847640" y="4323440"/>
            <a:ext cx="296475" cy="131499"/>
          </a:xfrm>
          <a:prstGeom prst="striped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bảy cạnh 4">
            <a:extLst>
              <a:ext uri="{FF2B5EF4-FFF2-40B4-BE49-F238E27FC236}">
                <a16:creationId xmlns:a16="http://schemas.microsoft.com/office/drawing/2014/main" id="{C2420043-AA61-4C6B-F081-5FCE8B57A774}"/>
              </a:ext>
            </a:extLst>
          </p:cNvPr>
          <p:cNvSpPr/>
          <p:nvPr/>
        </p:nvSpPr>
        <p:spPr>
          <a:xfrm>
            <a:off x="8146498" y="4430045"/>
            <a:ext cx="490964"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22</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355" name="Google Shape;1456;p16"/>
          <p:cNvSpPr txBox="1"/>
          <p:nvPr/>
        </p:nvSpPr>
        <p:spPr>
          <a:xfrm>
            <a:off x="961483" y="409575"/>
            <a:ext cx="7148265" cy="675968"/>
          </a:xfrm>
          <a:prstGeom prst="rect">
            <a:avLst/>
          </a:prstGeom>
          <a:noFill/>
          <a:ln>
            <a:noFill/>
          </a:ln>
        </p:spPr>
        <p:txBody>
          <a:bodyPr spcFirstLastPara="1" wrap="square" lIns="91425" tIns="91425" rIns="91425" bIns="91425" anchor="ctr" anchorCtr="0">
            <a:noAutofit/>
          </a:bodyPr>
          <a:lstStyle/>
          <a:p>
            <a:pPr algn="ctr"/>
            <a:r>
              <a:rPr lang="vi-VN" sz="2000" b="1">
                <a:solidFill>
                  <a:schemeClr val="bg2">
                    <a:lumMod val="50000"/>
                  </a:schemeClr>
                </a:solidFill>
                <a:latin typeface="Fira Sans Medium"/>
                <a:ea typeface="Fira Sans Medium"/>
                <a:cs typeface="Fira Sans Medium"/>
                <a:sym typeface="Fira Sans Medium"/>
              </a:rPr>
              <a:t>Khi chuyển các trường hợp trên thành testcase, chúng ta có thể tạo ra hai kịch bản</a:t>
            </a:r>
          </a:p>
        </p:txBody>
      </p:sp>
      <p:sp>
        <p:nvSpPr>
          <p:cNvPr id="363" name="Google Shape;1484;p17"/>
          <p:cNvSpPr txBox="1"/>
          <p:nvPr/>
        </p:nvSpPr>
        <p:spPr>
          <a:xfrm>
            <a:off x="932705" y="1597518"/>
            <a:ext cx="7827899" cy="763918"/>
          </a:xfrm>
          <a:prstGeom prst="rect">
            <a:avLst/>
          </a:prstGeom>
          <a:noFill/>
          <a:ln>
            <a:noFill/>
          </a:ln>
        </p:spPr>
        <p:txBody>
          <a:bodyPr spcFirstLastPara="1" wrap="square" lIns="91425" tIns="91425" rIns="91425" bIns="91425" anchor="t" anchorCtr="0">
            <a:noAutofit/>
          </a:bodyPr>
          <a:lstStyle/>
          <a:p>
            <a:pPr lvl="0"/>
            <a:r>
              <a:rPr lang="en-US" sz="1800">
                <a:latin typeface="Fira Sans"/>
                <a:ea typeface="Fira Sans"/>
                <a:cs typeface="Fira Sans"/>
                <a:sym typeface="Fira Sans"/>
              </a:rPr>
              <a:t>- </a:t>
            </a:r>
            <a:r>
              <a:rPr lang="vi-VN" sz="1800">
                <a:solidFill>
                  <a:srgbClr val="008000"/>
                </a:solidFill>
                <a:latin typeface="Fira Sans"/>
                <a:ea typeface="Fira Sans"/>
                <a:cs typeface="Fira Sans"/>
                <a:sym typeface="Fira Sans"/>
              </a:rPr>
              <a:t>Là điền email đúng - mật khẩu đúng </a:t>
            </a:r>
            <a:r>
              <a:rPr lang="vi-VN" sz="1800">
                <a:latin typeface="Fira Sans"/>
                <a:ea typeface="Fira Sans"/>
                <a:cs typeface="Fira Sans"/>
                <a:sym typeface="Fira Sans"/>
              </a:rPr>
              <a:t>-&gt; click nút đăng nhập =&gt; Kết quả mong muốn là sẽ chuyển hướng người dùng đến trang chủ.</a:t>
            </a:r>
          </a:p>
          <a:p>
            <a:pPr lvl="0"/>
            <a:endParaRPr sz="1800">
              <a:latin typeface="Fira Sans"/>
              <a:ea typeface="Fira Sans"/>
              <a:cs typeface="Fira Sans"/>
              <a:sym typeface="Fira Sans"/>
            </a:endParaRPr>
          </a:p>
        </p:txBody>
      </p:sp>
      <p:sp>
        <p:nvSpPr>
          <p:cNvPr id="364" name="Rectangle 363"/>
          <p:cNvSpPr/>
          <p:nvPr/>
        </p:nvSpPr>
        <p:spPr>
          <a:xfrm>
            <a:off x="696671" y="1256201"/>
            <a:ext cx="163698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Kịch bản 1: </a:t>
            </a:r>
          </a:p>
        </p:txBody>
      </p:sp>
      <p:sp>
        <p:nvSpPr>
          <p:cNvPr id="365" name="Rectangle 364"/>
          <p:cNvSpPr/>
          <p:nvPr/>
        </p:nvSpPr>
        <p:spPr>
          <a:xfrm>
            <a:off x="696671" y="2340616"/>
            <a:ext cx="163698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Kịch bản 2 :</a:t>
            </a:r>
          </a:p>
        </p:txBody>
      </p:sp>
      <p:sp>
        <p:nvSpPr>
          <p:cNvPr id="366" name="Rectangle 365"/>
          <p:cNvSpPr/>
          <p:nvPr/>
        </p:nvSpPr>
        <p:spPr>
          <a:xfrm>
            <a:off x="932705" y="2747062"/>
            <a:ext cx="7770344" cy="646331"/>
          </a:xfrm>
          <a:prstGeom prst="rect">
            <a:avLst/>
          </a:prstGeom>
        </p:spPr>
        <p:txBody>
          <a:bodyPr wrap="square">
            <a:spAutoFit/>
          </a:bodyPr>
          <a:lstStyle/>
          <a:p>
            <a:r>
              <a:rPr lang="en-US" sz="1800">
                <a:solidFill>
                  <a:srgbClr val="C00000"/>
                </a:solidFill>
                <a:latin typeface="Fira Sans"/>
              </a:rPr>
              <a:t>- Nhập email sai - mật khẩu sai </a:t>
            </a:r>
            <a:r>
              <a:rPr lang="en-US" sz="1800">
                <a:latin typeface="Fira Sans"/>
              </a:rPr>
              <a:t>-&gt; click nút đăng nhập =&gt; Kết quả mong muốn là hệ thống sẽ hiển thị lỗi cho người dùng.	</a:t>
            </a:r>
          </a:p>
        </p:txBody>
      </p:sp>
      <p:sp>
        <p:nvSpPr>
          <p:cNvPr id="367" name="Rectangle 366"/>
          <p:cNvSpPr/>
          <p:nvPr/>
        </p:nvSpPr>
        <p:spPr>
          <a:xfrm>
            <a:off x="961483" y="3381136"/>
            <a:ext cx="7601361" cy="646331"/>
          </a:xfrm>
          <a:prstGeom prst="rect">
            <a:avLst/>
          </a:prstGeom>
        </p:spPr>
        <p:txBody>
          <a:bodyPr wrap="square">
            <a:spAutoFit/>
          </a:bodyPr>
          <a:lstStyle/>
          <a:p>
            <a:r>
              <a:rPr lang="en-US" sz="1800">
                <a:solidFill>
                  <a:srgbClr val="C00000"/>
                </a:solidFill>
                <a:latin typeface="Fira Sans"/>
              </a:rPr>
              <a:t>- Nhập email đúng - mật khẩu sai</a:t>
            </a:r>
            <a:r>
              <a:rPr lang="en-US" sz="1800">
                <a:latin typeface="Fira Sans"/>
              </a:rPr>
              <a:t> -&gt; click nút đăng nhập =&gt; Kết quả mong muốn là hệ thống sẽ hiển thị lỗi cho người dùng.</a:t>
            </a:r>
          </a:p>
        </p:txBody>
      </p:sp>
      <p:sp>
        <p:nvSpPr>
          <p:cNvPr id="368" name="Rectangle 367"/>
          <p:cNvSpPr/>
          <p:nvPr/>
        </p:nvSpPr>
        <p:spPr>
          <a:xfrm>
            <a:off x="961483" y="4027467"/>
            <a:ext cx="7465980" cy="646331"/>
          </a:xfrm>
          <a:prstGeom prst="rect">
            <a:avLst/>
          </a:prstGeom>
        </p:spPr>
        <p:txBody>
          <a:bodyPr wrap="square">
            <a:spAutoFit/>
          </a:bodyPr>
          <a:lstStyle/>
          <a:p>
            <a:r>
              <a:rPr lang="en-US" sz="1800">
                <a:solidFill>
                  <a:srgbClr val="C00000"/>
                </a:solidFill>
                <a:latin typeface="Fira Sans"/>
              </a:rPr>
              <a:t>- </a:t>
            </a:r>
            <a:r>
              <a:rPr lang="vi-VN" sz="1800">
                <a:solidFill>
                  <a:srgbClr val="C00000"/>
                </a:solidFill>
                <a:latin typeface="Fira Sans"/>
              </a:rPr>
              <a:t>Nhập email sai - mật khẩu đúng </a:t>
            </a:r>
            <a:r>
              <a:rPr lang="vi-VN" sz="1800">
                <a:latin typeface="Fira Sans"/>
              </a:rPr>
              <a:t>-&gt; click nút đăng nhập =&gt; Kết quả mong muốn là hệ thống sẽ hiển thị lỗi cho người dùng</a:t>
            </a:r>
            <a:r>
              <a:rPr lang="vi-VN" sz="1800">
                <a:latin typeface="Fira Sans"/>
                <a:ea typeface="Fira Sans"/>
                <a:cs typeface="Fira Sans"/>
                <a:sym typeface="Fira Sans"/>
              </a:rPr>
              <a:t> </a:t>
            </a:r>
          </a:p>
        </p:txBody>
      </p:sp>
      <p:sp>
        <p:nvSpPr>
          <p:cNvPr id="9" name="Hình bảy cạnh 4">
            <a:extLst>
              <a:ext uri="{FF2B5EF4-FFF2-40B4-BE49-F238E27FC236}">
                <a16:creationId xmlns:a16="http://schemas.microsoft.com/office/drawing/2014/main" id="{C2420043-AA61-4C6B-F081-5FCE8B57A774}"/>
              </a:ext>
            </a:extLst>
          </p:cNvPr>
          <p:cNvSpPr/>
          <p:nvPr/>
        </p:nvSpPr>
        <p:spPr>
          <a:xfrm>
            <a:off x="8120184" y="4376615"/>
            <a:ext cx="523856"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23</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84" name="Rectangle 83"/>
          <p:cNvSpPr/>
          <p:nvPr/>
        </p:nvSpPr>
        <p:spPr>
          <a:xfrm>
            <a:off x="439496" y="389426"/>
            <a:ext cx="284885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Test Case: Kịch bản 1</a:t>
            </a:r>
          </a:p>
        </p:txBody>
      </p:sp>
      <p:pic>
        <p:nvPicPr>
          <p:cNvPr id="2" name="Picture 1"/>
          <p:cNvPicPr>
            <a:picLocks noChangeAspect="1"/>
          </p:cNvPicPr>
          <p:nvPr/>
        </p:nvPicPr>
        <p:blipFill>
          <a:blip r:embed="rId3"/>
          <a:stretch>
            <a:fillRect/>
          </a:stretch>
        </p:blipFill>
        <p:spPr>
          <a:xfrm>
            <a:off x="649357" y="1109429"/>
            <a:ext cx="7617235" cy="3343742"/>
          </a:xfrm>
          <a:prstGeom prst="rect">
            <a:avLst/>
          </a:prstGeom>
        </p:spPr>
      </p:pic>
      <p:sp>
        <p:nvSpPr>
          <p:cNvPr id="4" name="Hình bảy cạnh 4">
            <a:extLst>
              <a:ext uri="{FF2B5EF4-FFF2-40B4-BE49-F238E27FC236}">
                <a16:creationId xmlns:a16="http://schemas.microsoft.com/office/drawing/2014/main" id="{C2420043-AA61-4C6B-F081-5FCE8B57A774}"/>
              </a:ext>
            </a:extLst>
          </p:cNvPr>
          <p:cNvSpPr/>
          <p:nvPr/>
        </p:nvSpPr>
        <p:spPr>
          <a:xfrm>
            <a:off x="8159941" y="4453171"/>
            <a:ext cx="490964"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24</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55" name="Rectangle 54"/>
          <p:cNvSpPr/>
          <p:nvPr/>
        </p:nvSpPr>
        <p:spPr>
          <a:xfrm>
            <a:off x="439496" y="389426"/>
            <a:ext cx="284885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Test Case: Kịch bản </a:t>
            </a:r>
            <a:r>
              <a:rPr lang="en-US" sz="2000" b="1">
                <a:solidFill>
                  <a:srgbClr val="002060"/>
                </a:solidFill>
                <a:latin typeface="Fira Sans"/>
                <a:ea typeface="Fira Sans"/>
                <a:cs typeface="Fira Sans"/>
                <a:sym typeface="Fira Sans"/>
              </a:rPr>
              <a:t>2</a:t>
            </a:r>
            <a:endParaRPr lang="vi-VN" sz="2000" b="1">
              <a:solidFill>
                <a:srgbClr val="002060"/>
              </a:solidFill>
              <a:latin typeface="Fira Sans"/>
              <a:ea typeface="Fira Sans"/>
              <a:cs typeface="Fira Sans"/>
              <a:sym typeface="Fira Sans"/>
            </a:endParaRPr>
          </a:p>
        </p:txBody>
      </p:sp>
      <p:pic>
        <p:nvPicPr>
          <p:cNvPr id="2" name="Picture 1"/>
          <p:cNvPicPr>
            <a:picLocks noChangeAspect="1"/>
          </p:cNvPicPr>
          <p:nvPr/>
        </p:nvPicPr>
        <p:blipFill>
          <a:blip r:embed="rId3"/>
          <a:stretch>
            <a:fillRect/>
          </a:stretch>
        </p:blipFill>
        <p:spPr>
          <a:xfrm>
            <a:off x="2157008" y="1107290"/>
            <a:ext cx="5125062" cy="3712705"/>
          </a:xfrm>
          <a:prstGeom prst="rect">
            <a:avLst/>
          </a:prstGeom>
        </p:spPr>
      </p:pic>
      <p:sp>
        <p:nvSpPr>
          <p:cNvPr id="57" name="Rectangle 56"/>
          <p:cNvSpPr/>
          <p:nvPr/>
        </p:nvSpPr>
        <p:spPr>
          <a:xfrm>
            <a:off x="722345" y="789536"/>
            <a:ext cx="3459130" cy="369332"/>
          </a:xfrm>
          <a:prstGeom prst="rect">
            <a:avLst/>
          </a:prstGeom>
        </p:spPr>
        <p:txBody>
          <a:bodyPr wrap="square">
            <a:spAutoFit/>
          </a:bodyPr>
          <a:lstStyle/>
          <a:p>
            <a:r>
              <a:rPr lang="en-US" sz="1800">
                <a:solidFill>
                  <a:srgbClr val="C00000"/>
                </a:solidFill>
                <a:latin typeface="Fira Sans"/>
              </a:rPr>
              <a:t>- Nhập email sai - mật khẩu sai</a:t>
            </a:r>
            <a:endParaRPr lang="en-US" sz="1800">
              <a:latin typeface="Fira Sans"/>
            </a:endParaRPr>
          </a:p>
        </p:txBody>
      </p:sp>
      <p:sp>
        <p:nvSpPr>
          <p:cNvPr id="5" name="Hình bảy cạnh 4">
            <a:extLst>
              <a:ext uri="{FF2B5EF4-FFF2-40B4-BE49-F238E27FC236}">
                <a16:creationId xmlns:a16="http://schemas.microsoft.com/office/drawing/2014/main" id="{C2420043-AA61-4C6B-F081-5FCE8B57A774}"/>
              </a:ext>
            </a:extLst>
          </p:cNvPr>
          <p:cNvSpPr/>
          <p:nvPr/>
        </p:nvSpPr>
        <p:spPr>
          <a:xfrm>
            <a:off x="8120184" y="4376615"/>
            <a:ext cx="477807"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25</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42" name="Rectangle 41"/>
          <p:cNvSpPr/>
          <p:nvPr/>
        </p:nvSpPr>
        <p:spPr>
          <a:xfrm>
            <a:off x="420446" y="286734"/>
            <a:ext cx="284885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Test Case: Kịch bản </a:t>
            </a:r>
            <a:r>
              <a:rPr lang="en-US" sz="2000" b="1">
                <a:solidFill>
                  <a:srgbClr val="002060"/>
                </a:solidFill>
                <a:latin typeface="Fira Sans"/>
                <a:ea typeface="Fira Sans"/>
                <a:cs typeface="Fira Sans"/>
                <a:sym typeface="Fira Sans"/>
              </a:rPr>
              <a:t>2</a:t>
            </a:r>
            <a:endParaRPr lang="vi-VN" sz="2000" b="1">
              <a:solidFill>
                <a:srgbClr val="002060"/>
              </a:solidFill>
              <a:latin typeface="Fira Sans"/>
              <a:ea typeface="Fira Sans"/>
              <a:cs typeface="Fira Sans"/>
              <a:sym typeface="Fira Sans"/>
            </a:endParaRPr>
          </a:p>
        </p:txBody>
      </p:sp>
      <p:sp>
        <p:nvSpPr>
          <p:cNvPr id="44" name="Rectangle 43"/>
          <p:cNvSpPr/>
          <p:nvPr/>
        </p:nvSpPr>
        <p:spPr>
          <a:xfrm>
            <a:off x="722345" y="722801"/>
            <a:ext cx="4087780" cy="369332"/>
          </a:xfrm>
          <a:prstGeom prst="rect">
            <a:avLst/>
          </a:prstGeom>
        </p:spPr>
        <p:txBody>
          <a:bodyPr wrap="square">
            <a:spAutoFit/>
          </a:bodyPr>
          <a:lstStyle/>
          <a:p>
            <a:r>
              <a:rPr lang="en-US" sz="1800">
                <a:solidFill>
                  <a:srgbClr val="C00000"/>
                </a:solidFill>
                <a:latin typeface="Fira Sans"/>
              </a:rPr>
              <a:t>- Nhập email đúng - mật khẩu sai</a:t>
            </a:r>
            <a:endParaRPr lang="en-US" sz="1800">
              <a:latin typeface="Fira Sans"/>
            </a:endParaRPr>
          </a:p>
        </p:txBody>
      </p:sp>
      <p:pic>
        <p:nvPicPr>
          <p:cNvPr id="2" name="Picture 1"/>
          <p:cNvPicPr>
            <a:picLocks noChangeAspect="1"/>
          </p:cNvPicPr>
          <p:nvPr/>
        </p:nvPicPr>
        <p:blipFill>
          <a:blip r:embed="rId3"/>
          <a:stretch>
            <a:fillRect/>
          </a:stretch>
        </p:blipFill>
        <p:spPr>
          <a:xfrm>
            <a:off x="1418818" y="1092133"/>
            <a:ext cx="5811061" cy="1552792"/>
          </a:xfrm>
          <a:prstGeom prst="rect">
            <a:avLst/>
          </a:prstGeom>
        </p:spPr>
      </p:pic>
      <p:sp>
        <p:nvSpPr>
          <p:cNvPr id="46" name="Rectangle 45"/>
          <p:cNvSpPr/>
          <p:nvPr/>
        </p:nvSpPr>
        <p:spPr>
          <a:xfrm>
            <a:off x="722345" y="2727865"/>
            <a:ext cx="4087780" cy="369332"/>
          </a:xfrm>
          <a:prstGeom prst="rect">
            <a:avLst/>
          </a:prstGeom>
        </p:spPr>
        <p:txBody>
          <a:bodyPr wrap="square">
            <a:spAutoFit/>
          </a:bodyPr>
          <a:lstStyle/>
          <a:p>
            <a:r>
              <a:rPr lang="en-US" sz="1800">
                <a:solidFill>
                  <a:srgbClr val="C00000"/>
                </a:solidFill>
                <a:latin typeface="Fira Sans"/>
              </a:rPr>
              <a:t>- Nhập email sai - mật khẩu đúng </a:t>
            </a:r>
            <a:endParaRPr lang="en-US" sz="1800">
              <a:latin typeface="Fira Sans"/>
            </a:endParaRPr>
          </a:p>
        </p:txBody>
      </p:sp>
      <p:pic>
        <p:nvPicPr>
          <p:cNvPr id="3" name="Picture 2"/>
          <p:cNvPicPr>
            <a:picLocks noChangeAspect="1"/>
          </p:cNvPicPr>
          <p:nvPr/>
        </p:nvPicPr>
        <p:blipFill>
          <a:blip r:embed="rId4"/>
          <a:stretch>
            <a:fillRect/>
          </a:stretch>
        </p:blipFill>
        <p:spPr>
          <a:xfrm>
            <a:off x="1428344" y="3159874"/>
            <a:ext cx="5801535" cy="1705213"/>
          </a:xfrm>
          <a:prstGeom prst="rect">
            <a:avLst/>
          </a:prstGeom>
        </p:spPr>
      </p:pic>
      <p:sp>
        <p:nvSpPr>
          <p:cNvPr id="7" name="Hình bảy cạnh 4">
            <a:extLst>
              <a:ext uri="{FF2B5EF4-FFF2-40B4-BE49-F238E27FC236}">
                <a16:creationId xmlns:a16="http://schemas.microsoft.com/office/drawing/2014/main" id="{C2420043-AA61-4C6B-F081-5FCE8B57A774}"/>
              </a:ext>
            </a:extLst>
          </p:cNvPr>
          <p:cNvSpPr/>
          <p:nvPr/>
        </p:nvSpPr>
        <p:spPr>
          <a:xfrm>
            <a:off x="8120184" y="437661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26</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pic>
        <p:nvPicPr>
          <p:cNvPr id="9" name="Hình ảnh 8">
            <a:extLst>
              <a:ext uri="{FF2B5EF4-FFF2-40B4-BE49-F238E27FC236}">
                <a16:creationId xmlns:a16="http://schemas.microsoft.com/office/drawing/2014/main" id="{B7DBB925-43AA-6976-627F-E554166C5A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39" y="3097197"/>
            <a:ext cx="7421115" cy="1440180"/>
          </a:xfrm>
          <a:prstGeom prst="rect">
            <a:avLst/>
          </a:prstGeom>
        </p:spPr>
      </p:pic>
      <p:sp>
        <p:nvSpPr>
          <p:cNvPr id="42" name="Rectangle 41"/>
          <p:cNvSpPr/>
          <p:nvPr/>
        </p:nvSpPr>
        <p:spPr>
          <a:xfrm>
            <a:off x="420446" y="286734"/>
            <a:ext cx="5036956"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Kết quả thực hiện trên phần mềm </a:t>
            </a:r>
            <a:r>
              <a:rPr lang="vi-VN" sz="2000" b="1" err="1">
                <a:solidFill>
                  <a:srgbClr val="002060"/>
                </a:solidFill>
                <a:latin typeface="Fira Sans"/>
                <a:ea typeface="Fira Sans"/>
                <a:cs typeface="Fira Sans"/>
                <a:sym typeface="Fira Sans"/>
              </a:rPr>
              <a:t>Katalon</a:t>
            </a:r>
            <a:endParaRPr lang="vi-VN" sz="2000" b="1">
              <a:solidFill>
                <a:srgbClr val="002060"/>
              </a:solidFill>
              <a:latin typeface="Fira Sans"/>
              <a:ea typeface="Fira Sans"/>
              <a:cs typeface="Fira Sans"/>
              <a:sym typeface="Fira Sans"/>
            </a:endParaRPr>
          </a:p>
        </p:txBody>
      </p:sp>
      <p:sp>
        <p:nvSpPr>
          <p:cNvPr id="44" name="Rectangle 43"/>
          <p:cNvSpPr/>
          <p:nvPr/>
        </p:nvSpPr>
        <p:spPr>
          <a:xfrm>
            <a:off x="722345" y="722801"/>
            <a:ext cx="4087780" cy="369332"/>
          </a:xfrm>
          <a:prstGeom prst="rect">
            <a:avLst/>
          </a:prstGeom>
        </p:spPr>
        <p:txBody>
          <a:bodyPr wrap="square">
            <a:spAutoFit/>
          </a:bodyPr>
          <a:lstStyle/>
          <a:p>
            <a:r>
              <a:rPr lang="en-US" sz="1800">
                <a:solidFill>
                  <a:srgbClr val="C00000"/>
                </a:solidFill>
                <a:latin typeface="Fira Sans"/>
              </a:rPr>
              <a:t>- </a:t>
            </a:r>
            <a:r>
              <a:rPr lang="vi-VN" sz="1800">
                <a:solidFill>
                  <a:srgbClr val="C00000"/>
                </a:solidFill>
                <a:latin typeface="Fira Sans"/>
              </a:rPr>
              <a:t>Bảng </a:t>
            </a:r>
            <a:r>
              <a:rPr lang="vi-VN" sz="1800" err="1">
                <a:solidFill>
                  <a:srgbClr val="C00000"/>
                </a:solidFill>
                <a:latin typeface="Fira Sans"/>
              </a:rPr>
              <a:t>test</a:t>
            </a:r>
            <a:r>
              <a:rPr lang="vi-VN" sz="1800">
                <a:solidFill>
                  <a:srgbClr val="C00000"/>
                </a:solidFill>
                <a:latin typeface="Fira Sans"/>
              </a:rPr>
              <a:t> chức năng </a:t>
            </a:r>
            <a:r>
              <a:rPr lang="vi-VN" sz="1800" err="1">
                <a:solidFill>
                  <a:srgbClr val="C00000"/>
                </a:solidFill>
                <a:latin typeface="Fira Sans"/>
              </a:rPr>
              <a:t>login</a:t>
            </a:r>
            <a:endParaRPr lang="en-US" sz="1800">
              <a:latin typeface="Fira Sans"/>
            </a:endParaRPr>
          </a:p>
        </p:txBody>
      </p:sp>
      <p:sp>
        <p:nvSpPr>
          <p:cNvPr id="46" name="Rectangle 45"/>
          <p:cNvSpPr/>
          <p:nvPr/>
        </p:nvSpPr>
        <p:spPr>
          <a:xfrm>
            <a:off x="722345" y="2727865"/>
            <a:ext cx="5731464" cy="369332"/>
          </a:xfrm>
          <a:prstGeom prst="rect">
            <a:avLst/>
          </a:prstGeom>
        </p:spPr>
        <p:txBody>
          <a:bodyPr wrap="square">
            <a:spAutoFit/>
          </a:bodyPr>
          <a:lstStyle/>
          <a:p>
            <a:r>
              <a:rPr lang="en-US" sz="1800">
                <a:solidFill>
                  <a:srgbClr val="C00000"/>
                </a:solidFill>
                <a:latin typeface="Fira Sans"/>
              </a:rPr>
              <a:t>- Thao </a:t>
            </a:r>
            <a:r>
              <a:rPr lang="vi-VN" sz="1800">
                <a:solidFill>
                  <a:srgbClr val="C00000"/>
                </a:solidFill>
                <a:latin typeface="Fira Sans"/>
              </a:rPr>
              <a:t>tác thực hiện trên </a:t>
            </a:r>
            <a:r>
              <a:rPr lang="vi-VN" sz="1800" err="1">
                <a:solidFill>
                  <a:srgbClr val="C00000"/>
                </a:solidFill>
                <a:latin typeface="Fira Sans"/>
              </a:rPr>
              <a:t>phầm</a:t>
            </a:r>
            <a:r>
              <a:rPr lang="vi-VN" sz="1800">
                <a:solidFill>
                  <a:srgbClr val="C00000"/>
                </a:solidFill>
                <a:latin typeface="Fira Sans"/>
              </a:rPr>
              <a:t> mềm </a:t>
            </a:r>
            <a:r>
              <a:rPr lang="vi-VN" sz="1800" err="1">
                <a:solidFill>
                  <a:srgbClr val="C00000"/>
                </a:solidFill>
                <a:latin typeface="Fira Sans"/>
              </a:rPr>
              <a:t>Katalon</a:t>
            </a:r>
            <a:endParaRPr lang="en-US" sz="1800">
              <a:latin typeface="Fira Sans"/>
            </a:endParaRPr>
          </a:p>
        </p:txBody>
      </p:sp>
      <p:sp>
        <p:nvSpPr>
          <p:cNvPr id="7" name="Hình bảy cạnh 4">
            <a:extLst>
              <a:ext uri="{FF2B5EF4-FFF2-40B4-BE49-F238E27FC236}">
                <a16:creationId xmlns:a16="http://schemas.microsoft.com/office/drawing/2014/main" id="{C2420043-AA61-4C6B-F081-5FCE8B57A774}"/>
              </a:ext>
            </a:extLst>
          </p:cNvPr>
          <p:cNvSpPr/>
          <p:nvPr/>
        </p:nvSpPr>
        <p:spPr>
          <a:xfrm>
            <a:off x="8120184" y="437661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27</a:t>
            </a:r>
            <a:endParaRPr lang="en-US">
              <a:ln w="0"/>
              <a:solidFill>
                <a:schemeClr val="tx1"/>
              </a:solidFill>
              <a:effectLst>
                <a:outerShdw blurRad="38100" dist="19050" dir="2700000" algn="tl" rotWithShape="0">
                  <a:schemeClr val="dk1">
                    <a:alpha val="40000"/>
                  </a:schemeClr>
                </a:outerShdw>
              </a:effectLst>
            </a:endParaRPr>
          </a:p>
        </p:txBody>
      </p:sp>
      <p:pic>
        <p:nvPicPr>
          <p:cNvPr id="8" name="Hình ảnh 7">
            <a:extLst>
              <a:ext uri="{FF2B5EF4-FFF2-40B4-BE49-F238E27FC236}">
                <a16:creationId xmlns:a16="http://schemas.microsoft.com/office/drawing/2014/main" id="{07ED390D-0257-3E51-BB91-C62082D67480}"/>
              </a:ext>
            </a:extLst>
          </p:cNvPr>
          <p:cNvPicPr>
            <a:picLocks noChangeAspect="1"/>
          </p:cNvPicPr>
          <p:nvPr/>
        </p:nvPicPr>
        <p:blipFill rotWithShape="1">
          <a:blip r:embed="rId4"/>
          <a:srcRect b="7747"/>
          <a:stretch/>
        </p:blipFill>
        <p:spPr>
          <a:xfrm>
            <a:off x="797614" y="1092133"/>
            <a:ext cx="7734300" cy="1343201"/>
          </a:xfrm>
          <a:prstGeom prst="rect">
            <a:avLst/>
          </a:prstGeom>
        </p:spPr>
      </p:pic>
    </p:spTree>
    <p:extLst>
      <p:ext uri="{BB962C8B-B14F-4D97-AF65-F5344CB8AC3E}">
        <p14:creationId xmlns:p14="http://schemas.microsoft.com/office/powerpoint/2010/main" val="1598071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42" name="Rectangle 41"/>
          <p:cNvSpPr/>
          <p:nvPr/>
        </p:nvSpPr>
        <p:spPr>
          <a:xfrm>
            <a:off x="420446" y="286734"/>
            <a:ext cx="5036956"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Kết quả thực hiện trên phần mềm </a:t>
            </a:r>
            <a:r>
              <a:rPr lang="vi-VN" sz="2000" b="1" err="1">
                <a:solidFill>
                  <a:srgbClr val="002060"/>
                </a:solidFill>
                <a:latin typeface="Fira Sans"/>
                <a:ea typeface="Fira Sans"/>
                <a:cs typeface="Fira Sans"/>
                <a:sym typeface="Fira Sans"/>
              </a:rPr>
              <a:t>Katalon</a:t>
            </a:r>
            <a:endParaRPr lang="vi-VN" sz="2000" b="1">
              <a:solidFill>
                <a:srgbClr val="002060"/>
              </a:solidFill>
              <a:latin typeface="Fira Sans"/>
              <a:ea typeface="Fira Sans"/>
              <a:cs typeface="Fira Sans"/>
              <a:sym typeface="Fira Sans"/>
            </a:endParaRPr>
          </a:p>
        </p:txBody>
      </p:sp>
      <p:sp>
        <p:nvSpPr>
          <p:cNvPr id="44" name="Rectangle 43"/>
          <p:cNvSpPr/>
          <p:nvPr/>
        </p:nvSpPr>
        <p:spPr>
          <a:xfrm>
            <a:off x="722344" y="722801"/>
            <a:ext cx="6407325" cy="369332"/>
          </a:xfrm>
          <a:prstGeom prst="rect">
            <a:avLst/>
          </a:prstGeom>
        </p:spPr>
        <p:txBody>
          <a:bodyPr wrap="square">
            <a:spAutoFit/>
          </a:bodyPr>
          <a:lstStyle/>
          <a:p>
            <a:r>
              <a:rPr lang="en-US" sz="1800">
                <a:solidFill>
                  <a:srgbClr val="C00000"/>
                </a:solidFill>
                <a:latin typeface="Fira Sans"/>
              </a:rPr>
              <a:t>- Giao </a:t>
            </a:r>
            <a:r>
              <a:rPr lang="vi-VN" sz="1800">
                <a:solidFill>
                  <a:srgbClr val="C00000"/>
                </a:solidFill>
                <a:latin typeface="Fira Sans"/>
              </a:rPr>
              <a:t>diện đang chạy trên phần mềm</a:t>
            </a:r>
            <a:endParaRPr lang="en-US" sz="1800">
              <a:latin typeface="Fira Sans"/>
            </a:endParaRPr>
          </a:p>
        </p:txBody>
      </p:sp>
      <p:pic>
        <p:nvPicPr>
          <p:cNvPr id="4" name="Hình ảnh 3">
            <a:extLst>
              <a:ext uri="{FF2B5EF4-FFF2-40B4-BE49-F238E27FC236}">
                <a16:creationId xmlns:a16="http://schemas.microsoft.com/office/drawing/2014/main" id="{DCC1327A-82AB-C508-C73B-457753F3B135}"/>
              </a:ext>
            </a:extLst>
          </p:cNvPr>
          <p:cNvPicPr>
            <a:picLocks noChangeAspect="1"/>
          </p:cNvPicPr>
          <p:nvPr/>
        </p:nvPicPr>
        <p:blipFill>
          <a:blip r:embed="rId3"/>
          <a:stretch>
            <a:fillRect/>
          </a:stretch>
        </p:blipFill>
        <p:spPr>
          <a:xfrm>
            <a:off x="420446" y="1196353"/>
            <a:ext cx="8451979" cy="3406908"/>
          </a:xfrm>
          <a:prstGeom prst="rect">
            <a:avLst/>
          </a:prstGeom>
        </p:spPr>
      </p:pic>
      <p:sp>
        <p:nvSpPr>
          <p:cNvPr id="7" name="Hình bảy cạnh 4">
            <a:extLst>
              <a:ext uri="{FF2B5EF4-FFF2-40B4-BE49-F238E27FC236}">
                <a16:creationId xmlns:a16="http://schemas.microsoft.com/office/drawing/2014/main" id="{C2420043-AA61-4C6B-F081-5FCE8B57A774}"/>
              </a:ext>
            </a:extLst>
          </p:cNvPr>
          <p:cNvSpPr/>
          <p:nvPr/>
        </p:nvSpPr>
        <p:spPr>
          <a:xfrm>
            <a:off x="8120184" y="437661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28</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25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42" name="Rectangle 41"/>
          <p:cNvSpPr/>
          <p:nvPr/>
        </p:nvSpPr>
        <p:spPr>
          <a:xfrm>
            <a:off x="420446" y="286734"/>
            <a:ext cx="5036956"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Kết quả thực hiện trên phần mềm </a:t>
            </a:r>
            <a:r>
              <a:rPr lang="vi-VN" sz="2000" b="1" err="1">
                <a:solidFill>
                  <a:srgbClr val="002060"/>
                </a:solidFill>
                <a:latin typeface="Fira Sans"/>
                <a:ea typeface="Fira Sans"/>
                <a:cs typeface="Fira Sans"/>
                <a:sym typeface="Fira Sans"/>
              </a:rPr>
              <a:t>Katalon</a:t>
            </a:r>
            <a:endParaRPr lang="vi-VN" sz="2000" b="1">
              <a:solidFill>
                <a:srgbClr val="002060"/>
              </a:solidFill>
              <a:latin typeface="Fira Sans"/>
              <a:ea typeface="Fira Sans"/>
              <a:cs typeface="Fira Sans"/>
              <a:sym typeface="Fira Sans"/>
            </a:endParaRPr>
          </a:p>
        </p:txBody>
      </p:sp>
      <p:sp>
        <p:nvSpPr>
          <p:cNvPr id="44" name="Rectangle 43"/>
          <p:cNvSpPr/>
          <p:nvPr/>
        </p:nvSpPr>
        <p:spPr>
          <a:xfrm>
            <a:off x="722345" y="722801"/>
            <a:ext cx="4087780" cy="369332"/>
          </a:xfrm>
          <a:prstGeom prst="rect">
            <a:avLst/>
          </a:prstGeom>
        </p:spPr>
        <p:txBody>
          <a:bodyPr wrap="square">
            <a:spAutoFit/>
          </a:bodyPr>
          <a:lstStyle/>
          <a:p>
            <a:r>
              <a:rPr lang="en-US" sz="1800">
                <a:solidFill>
                  <a:srgbClr val="C00000"/>
                </a:solidFill>
                <a:latin typeface="Fira Sans"/>
              </a:rPr>
              <a:t>- </a:t>
            </a:r>
            <a:r>
              <a:rPr lang="vi-VN" sz="1800">
                <a:solidFill>
                  <a:srgbClr val="C00000"/>
                </a:solidFill>
                <a:latin typeface="Fira Sans"/>
              </a:rPr>
              <a:t>Kết quả thu được </a:t>
            </a:r>
            <a:endParaRPr lang="en-US" sz="1800">
              <a:latin typeface="Fira Sans"/>
            </a:endParaRPr>
          </a:p>
        </p:txBody>
      </p:sp>
      <p:pic>
        <p:nvPicPr>
          <p:cNvPr id="2" name="Hình ảnh 1">
            <a:extLst>
              <a:ext uri="{FF2B5EF4-FFF2-40B4-BE49-F238E27FC236}">
                <a16:creationId xmlns:a16="http://schemas.microsoft.com/office/drawing/2014/main" id="{6B1B87B1-94D3-2625-D3F8-BEEC51FB5C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207" y="1253904"/>
            <a:ext cx="7997585" cy="3417570"/>
          </a:xfrm>
          <a:prstGeom prst="rect">
            <a:avLst/>
          </a:prstGeom>
        </p:spPr>
      </p:pic>
      <p:sp>
        <p:nvSpPr>
          <p:cNvPr id="7" name="Hình bảy cạnh 4">
            <a:extLst>
              <a:ext uri="{FF2B5EF4-FFF2-40B4-BE49-F238E27FC236}">
                <a16:creationId xmlns:a16="http://schemas.microsoft.com/office/drawing/2014/main" id="{C2420043-AA61-4C6B-F081-5FCE8B57A774}"/>
              </a:ext>
            </a:extLst>
          </p:cNvPr>
          <p:cNvSpPr/>
          <p:nvPr/>
        </p:nvSpPr>
        <p:spPr>
          <a:xfrm>
            <a:off x="8120184" y="437661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29</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3302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1456" name="Google Shape;1456;p16"/>
          <p:cNvSpPr txBox="1"/>
          <p:nvPr/>
        </p:nvSpPr>
        <p:spPr>
          <a:xfrm>
            <a:off x="647974" y="302930"/>
            <a:ext cx="4680544" cy="481200"/>
          </a:xfrm>
          <a:prstGeom prst="rect">
            <a:avLst/>
          </a:prstGeom>
          <a:noFill/>
          <a:ln>
            <a:noFill/>
          </a:ln>
        </p:spPr>
        <p:txBody>
          <a:bodyPr spcFirstLastPara="1" wrap="square" lIns="91425" tIns="91425" rIns="91425" bIns="91425" anchor="ctr" anchorCtr="0">
            <a:noAutofit/>
          </a:bodyPr>
          <a:lstStyle/>
          <a:p>
            <a:pPr lvl="0"/>
            <a:r>
              <a:rPr lang="en-US" sz="2400" b="1">
                <a:latin typeface="Fira Sans Medium"/>
                <a:ea typeface="Fira Sans Medium"/>
                <a:cs typeface="Fira Sans Medium"/>
                <a:sym typeface="Fira Sans Medium"/>
              </a:rPr>
              <a:t>2. Cách dùng bảng quyết định</a:t>
            </a:r>
            <a:endParaRPr sz="2400" b="1">
              <a:latin typeface="Fira Sans Medium"/>
              <a:ea typeface="Fira Sans Medium"/>
              <a:cs typeface="Fira Sans Medium"/>
              <a:sym typeface="Fira Sans Medium"/>
            </a:endParaRPr>
          </a:p>
        </p:txBody>
      </p:sp>
      <p:sp>
        <p:nvSpPr>
          <p:cNvPr id="1469" name="Google Shape;1456;p16"/>
          <p:cNvSpPr txBox="1"/>
          <p:nvPr/>
        </p:nvSpPr>
        <p:spPr>
          <a:xfrm>
            <a:off x="812433" y="538697"/>
            <a:ext cx="7509265" cy="1461707"/>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Bảng quyết định gồm các cột biểu diễn điều kiện và hành động, và các hàng đại diện cho các quy tắc quyết định. Mỗi ô trong bảng đại diện cho một trạng thái kết quả </a:t>
            </a:r>
            <a:r>
              <a:rPr lang="en-US" sz="1800" err="1">
                <a:solidFill>
                  <a:schemeClr val="bg2">
                    <a:lumMod val="50000"/>
                  </a:schemeClr>
                </a:solidFill>
                <a:latin typeface="Fira Sans Medium"/>
                <a:ea typeface="Fira Sans Medium"/>
                <a:cs typeface="Fira Sans Medium"/>
                <a:sym typeface="Fira Sans Medium"/>
              </a:rPr>
              <a:t>dự</a:t>
            </a:r>
            <a:r>
              <a:rPr lang="en-US" sz="1800">
                <a:solidFill>
                  <a:schemeClr val="bg2">
                    <a:lumMod val="50000"/>
                  </a:schemeClr>
                </a:solidFill>
                <a:latin typeface="Fira Sans Medium"/>
                <a:ea typeface="Fira Sans Medium"/>
                <a:cs typeface="Fira Sans Medium"/>
                <a:sym typeface="Fira Sans Medium"/>
              </a:rPr>
              <a:t> </a:t>
            </a:r>
            <a:r>
              <a:rPr lang="en-US" sz="1800" err="1">
                <a:solidFill>
                  <a:schemeClr val="bg2">
                    <a:lumMod val="50000"/>
                  </a:schemeClr>
                </a:solidFill>
                <a:latin typeface="Fira Sans Medium"/>
                <a:ea typeface="Fira Sans Medium"/>
                <a:cs typeface="Fira Sans Medium"/>
                <a:sym typeface="Fira Sans Medium"/>
              </a:rPr>
              <a:t>kiến</a:t>
            </a:r>
            <a:r>
              <a:rPr lang="en-US" sz="1800">
                <a:solidFill>
                  <a:schemeClr val="bg2">
                    <a:lumMod val="50000"/>
                  </a:schemeClr>
                </a:solidFill>
              </a:rPr>
              <a:t> (có thể là True/False, Đúng/Sai, Yes/No,… hoặc giá trị cụ thể khác). </a:t>
            </a:r>
            <a:endParaRPr sz="1800">
              <a:solidFill>
                <a:schemeClr val="bg2">
                  <a:lumMod val="50000"/>
                </a:schemeClr>
              </a:solidFill>
              <a:latin typeface="Fira Sans Medium"/>
              <a:ea typeface="Fira Sans Medium"/>
              <a:cs typeface="Fira Sans Medium"/>
              <a:sym typeface="Fira Sans Medium"/>
            </a:endParaRPr>
          </a:p>
        </p:txBody>
      </p:sp>
      <p:pic>
        <p:nvPicPr>
          <p:cNvPr id="1470" name="Hình ảnh 3" descr="Ảnh có chứa văn bản, ảnh chụp màn hình, số, Phông chữ&#10;&#10;Mô tả được tạo tự động"/>
          <p:cNvPicPr/>
          <p:nvPr/>
        </p:nvPicPr>
        <p:blipFill>
          <a:blip r:embed="rId3">
            <a:extLst>
              <a:ext uri="{28A0092B-C50C-407E-A947-70E740481C1C}">
                <a14:useLocalDpi xmlns:a14="http://schemas.microsoft.com/office/drawing/2010/main" val="0"/>
              </a:ext>
            </a:extLst>
          </a:blip>
          <a:srcRect/>
          <a:stretch>
            <a:fillRect/>
          </a:stretch>
        </p:blipFill>
        <p:spPr bwMode="auto">
          <a:xfrm>
            <a:off x="821409" y="1817512"/>
            <a:ext cx="7622576" cy="2280356"/>
          </a:xfrm>
          <a:prstGeom prst="rect">
            <a:avLst/>
          </a:prstGeom>
          <a:noFill/>
          <a:ln>
            <a:noFill/>
          </a:ln>
        </p:spPr>
      </p:pic>
      <p:sp>
        <p:nvSpPr>
          <p:cNvPr id="1471" name="Google Shape;1456;p16"/>
          <p:cNvSpPr txBox="1"/>
          <p:nvPr/>
        </p:nvSpPr>
        <p:spPr>
          <a:xfrm>
            <a:off x="813326" y="3928610"/>
            <a:ext cx="7509265" cy="857588"/>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H</a:t>
            </a:r>
            <a:r>
              <a:rPr lang="vi-VN" sz="1800">
                <a:solidFill>
                  <a:schemeClr val="bg2">
                    <a:lumMod val="50000"/>
                  </a:schemeClr>
                </a:solidFill>
                <a:latin typeface="Fira Sans Medium"/>
                <a:ea typeface="Fira Sans Medium"/>
                <a:cs typeface="Fira Sans Medium"/>
                <a:sym typeface="Fira Sans Medium"/>
              </a:rPr>
              <a:t>àng trên cùng là các điều kiện đầu vào(Input/Condition), các hàng dưới cùng là các hành động kết quả (Output/Action).</a:t>
            </a:r>
            <a:endParaRPr sz="1800">
              <a:solidFill>
                <a:schemeClr val="bg2">
                  <a:lumMod val="50000"/>
                </a:schemeClr>
              </a:solidFill>
              <a:latin typeface="Fira Sans Medium"/>
              <a:ea typeface="Fira Sans Medium"/>
              <a:cs typeface="Fira Sans Medium"/>
              <a:sym typeface="Fira Sans Medium"/>
            </a:endParaRPr>
          </a:p>
        </p:txBody>
      </p:sp>
      <p:sp>
        <p:nvSpPr>
          <p:cNvPr id="6" name="Hình bảy cạnh 4">
            <a:extLst>
              <a:ext uri="{FF2B5EF4-FFF2-40B4-BE49-F238E27FC236}">
                <a16:creationId xmlns:a16="http://schemas.microsoft.com/office/drawing/2014/main" id="{C2420043-AA61-4C6B-F081-5FCE8B57A774}"/>
              </a:ext>
            </a:extLst>
          </p:cNvPr>
          <p:cNvSpPr/>
          <p:nvPr/>
        </p:nvSpPr>
        <p:spPr>
          <a:xfrm>
            <a:off x="8120184" y="4376615"/>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51" name="Google Shape;1456;p16"/>
          <p:cNvSpPr txBox="1"/>
          <p:nvPr/>
        </p:nvSpPr>
        <p:spPr>
          <a:xfrm>
            <a:off x="967035" y="508690"/>
            <a:ext cx="7443540" cy="939301"/>
          </a:xfrm>
          <a:prstGeom prst="rect">
            <a:avLst/>
          </a:prstGeom>
          <a:noFill/>
          <a:ln>
            <a:noFill/>
          </a:ln>
        </p:spPr>
        <p:txBody>
          <a:bodyPr spcFirstLastPara="1" wrap="square" lIns="91425" tIns="91425" rIns="91425" bIns="91425" anchor="ctr" anchorCtr="0">
            <a:noAutofit/>
          </a:bodyPr>
          <a:lstStyle/>
          <a:p>
            <a:pPr algn="ctr"/>
            <a:r>
              <a:rPr lang="en-US" sz="2400">
                <a:solidFill>
                  <a:schemeClr val="accent4">
                    <a:lumMod val="50000"/>
                  </a:schemeClr>
                </a:solidFill>
                <a:latin typeface="Fira Sans Medium"/>
                <a:ea typeface="Fira Sans Medium"/>
                <a:cs typeface="Fira Sans Medium"/>
                <a:sym typeface="Fira Sans Medium"/>
              </a:rPr>
              <a:t>Thực hiện kiểm thử bảng tính quyết định với chức năng upload avatar</a:t>
            </a:r>
            <a:endParaRPr sz="2400">
              <a:solidFill>
                <a:schemeClr val="accent4">
                  <a:lumMod val="50000"/>
                </a:schemeClr>
              </a:solidFill>
              <a:latin typeface="Fira Sans Medium"/>
              <a:ea typeface="Fira Sans Medium"/>
              <a:cs typeface="Fira Sans Medium"/>
              <a:sym typeface="Fira Sans Medium"/>
            </a:endParaRPr>
          </a:p>
        </p:txBody>
      </p:sp>
      <p:sp>
        <p:nvSpPr>
          <p:cNvPr id="52" name="Google Shape;1456;p16"/>
          <p:cNvSpPr txBox="1"/>
          <p:nvPr/>
        </p:nvSpPr>
        <p:spPr>
          <a:xfrm>
            <a:off x="967035" y="1514761"/>
            <a:ext cx="4075500" cy="514159"/>
          </a:xfrm>
          <a:prstGeom prst="rect">
            <a:avLst/>
          </a:prstGeom>
          <a:noFill/>
          <a:ln>
            <a:noFill/>
          </a:ln>
        </p:spPr>
        <p:txBody>
          <a:bodyPr spcFirstLastPara="1" wrap="square" lIns="91425" tIns="91425" rIns="91425" bIns="91425" anchor="ctr" anchorCtr="0">
            <a:noAutofit/>
          </a:bodyPr>
          <a:lstStyle/>
          <a:p>
            <a:pPr algn="just">
              <a:lnSpc>
                <a:spcPct val="150000"/>
              </a:lnSpc>
            </a:pP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Điều kiện Upload thành công là:</a:t>
            </a:r>
          </a:p>
        </p:txBody>
      </p:sp>
      <p:sp>
        <p:nvSpPr>
          <p:cNvPr id="53" name="Google Shape;1456;p16"/>
          <p:cNvSpPr txBox="1"/>
          <p:nvPr/>
        </p:nvSpPr>
        <p:spPr>
          <a:xfrm>
            <a:off x="1167060" y="2147697"/>
            <a:ext cx="6681540" cy="514159"/>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Định dạng hình ảnh phải thuộc vào danh sách các loại file được hỗ trợ như JPG, PNG, GIF, TIFF, HEIF hoặc WebP.</a:t>
            </a:r>
          </a:p>
        </p:txBody>
      </p:sp>
      <p:sp>
        <p:nvSpPr>
          <p:cNvPr id="54" name="Google Shape;1456;p16"/>
          <p:cNvSpPr txBox="1"/>
          <p:nvPr/>
        </p:nvSpPr>
        <p:spPr>
          <a:xfrm>
            <a:off x="1167060" y="2847403"/>
            <a:ext cx="6681540" cy="514159"/>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Kích thước của file hình ảnh không được vượt quá 4MB để đảm bảo việc tải lên diễn ra một cách nhanh chóng và ổn định.</a:t>
            </a:r>
          </a:p>
        </p:txBody>
      </p:sp>
      <p:sp>
        <p:nvSpPr>
          <p:cNvPr id="55" name="Google Shape;1456;p16"/>
          <p:cNvSpPr txBox="1"/>
          <p:nvPr/>
        </p:nvSpPr>
        <p:spPr>
          <a:xfrm>
            <a:off x="1167060" y="3547109"/>
            <a:ext cx="6681540" cy="514159"/>
          </a:xfrm>
          <a:prstGeom prst="rect">
            <a:avLst/>
          </a:prstGeom>
          <a:noFill/>
          <a:ln>
            <a:noFill/>
          </a:ln>
        </p:spPr>
        <p:txBody>
          <a:bodyPr spcFirstLastPara="1" wrap="square" lIns="91425" tIns="91425" rIns="91425" bIns="91425" anchor="ctr" anchorCtr="0">
            <a:noAutofit/>
          </a:bodyPr>
          <a:lstStyle/>
          <a:p>
            <a:pPr algn="just"/>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Độ phân giải của hình ảnh cần đáp ứng yêu cầu tối thiểu là 18 pixel, giúp đảm bảo chất lượng hình ảnh sau khi tải lên.</a:t>
            </a:r>
          </a:p>
        </p:txBody>
      </p:sp>
      <p:sp>
        <p:nvSpPr>
          <p:cNvPr id="7" name="Hình bảy cạnh 4">
            <a:extLst>
              <a:ext uri="{FF2B5EF4-FFF2-40B4-BE49-F238E27FC236}">
                <a16:creationId xmlns:a16="http://schemas.microsoft.com/office/drawing/2014/main" id="{C2420043-AA61-4C6B-F081-5FCE8B57A774}"/>
              </a:ext>
            </a:extLst>
          </p:cNvPr>
          <p:cNvSpPr/>
          <p:nvPr/>
        </p:nvSpPr>
        <p:spPr>
          <a:xfrm>
            <a:off x="8120184" y="4376615"/>
            <a:ext cx="517278"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72"/>
        <p:cNvGrpSpPr/>
        <p:nvPr/>
      </p:nvGrpSpPr>
      <p:grpSpPr>
        <a:xfrm>
          <a:off x="0" y="0"/>
          <a:ext cx="0" cy="0"/>
          <a:chOff x="0" y="0"/>
          <a:chExt cx="0" cy="0"/>
        </a:xfrm>
      </p:grpSpPr>
      <p:sp>
        <p:nvSpPr>
          <p:cNvPr id="59" name="Google Shape;2572;p29"/>
          <p:cNvSpPr txBox="1"/>
          <p:nvPr/>
        </p:nvSpPr>
        <p:spPr>
          <a:xfrm>
            <a:off x="324066" y="279634"/>
            <a:ext cx="2451167" cy="636983"/>
          </a:xfrm>
          <a:prstGeom prst="rect">
            <a:avLst/>
          </a:prstGeom>
          <a:noFill/>
          <a:ln>
            <a:noFill/>
          </a:ln>
        </p:spPr>
        <p:txBody>
          <a:bodyPr spcFirstLastPara="1" wrap="square" lIns="91425" tIns="91425" rIns="91425" bIns="91425" anchor="ctr" anchorCtr="0">
            <a:noAutofit/>
          </a:bodyPr>
          <a:lstStyle/>
          <a:p>
            <a:pPr lvl="0" algn="just">
              <a:spcBef>
                <a:spcPts val="600"/>
              </a:spcBef>
            </a:pPr>
            <a:r>
              <a:rPr lang="en-US" sz="1800" b="1">
                <a:solidFill>
                  <a:schemeClr val="tx1"/>
                </a:solidFill>
                <a:latin typeface="Fira Sans Medium"/>
              </a:rPr>
              <a:t>Bảng quyết định:</a:t>
            </a:r>
            <a:endParaRPr lang="en-US" sz="1800">
              <a:solidFill>
                <a:schemeClr val="tx1"/>
              </a:solidFill>
              <a:latin typeface="Fira Sans Medium"/>
            </a:endParaRPr>
          </a:p>
        </p:txBody>
      </p:sp>
      <p:graphicFrame>
        <p:nvGraphicFramePr>
          <p:cNvPr id="3" name="Table 2"/>
          <p:cNvGraphicFramePr>
            <a:graphicFrameLocks noGrp="1"/>
          </p:cNvGraphicFramePr>
          <p:nvPr>
            <p:extLst>
              <p:ext uri="{D42A27DB-BD31-4B8C-83A1-F6EECF244321}">
                <p14:modId xmlns:p14="http://schemas.microsoft.com/office/powerpoint/2010/main" val="879616847"/>
              </p:ext>
            </p:extLst>
          </p:nvPr>
        </p:nvGraphicFramePr>
        <p:xfrm>
          <a:off x="1080053" y="916617"/>
          <a:ext cx="6983894" cy="3843130"/>
        </p:xfrm>
        <a:graphic>
          <a:graphicData uri="http://schemas.openxmlformats.org/drawingml/2006/table">
            <a:tbl>
              <a:tblPr firstRow="1" firstCol="1" bandRow="1">
                <a:tableStyleId>{5C22544A-7EE6-4342-B048-85BDC9FD1C3A}</a:tableStyleId>
              </a:tblPr>
              <a:tblGrid>
                <a:gridCol w="775988">
                  <a:extLst>
                    <a:ext uri="{9D8B030D-6E8A-4147-A177-3AD203B41FA5}">
                      <a16:colId xmlns:a16="http://schemas.microsoft.com/office/drawing/2014/main" val="20000"/>
                    </a:ext>
                  </a:extLst>
                </a:gridCol>
                <a:gridCol w="775988">
                  <a:extLst>
                    <a:ext uri="{9D8B030D-6E8A-4147-A177-3AD203B41FA5}">
                      <a16:colId xmlns:a16="http://schemas.microsoft.com/office/drawing/2014/main" val="20001"/>
                    </a:ext>
                  </a:extLst>
                </a:gridCol>
                <a:gridCol w="775988">
                  <a:extLst>
                    <a:ext uri="{9D8B030D-6E8A-4147-A177-3AD203B41FA5}">
                      <a16:colId xmlns:a16="http://schemas.microsoft.com/office/drawing/2014/main" val="20002"/>
                    </a:ext>
                  </a:extLst>
                </a:gridCol>
                <a:gridCol w="775988">
                  <a:extLst>
                    <a:ext uri="{9D8B030D-6E8A-4147-A177-3AD203B41FA5}">
                      <a16:colId xmlns:a16="http://schemas.microsoft.com/office/drawing/2014/main" val="20003"/>
                    </a:ext>
                  </a:extLst>
                </a:gridCol>
                <a:gridCol w="775988">
                  <a:extLst>
                    <a:ext uri="{9D8B030D-6E8A-4147-A177-3AD203B41FA5}">
                      <a16:colId xmlns:a16="http://schemas.microsoft.com/office/drawing/2014/main" val="20004"/>
                    </a:ext>
                  </a:extLst>
                </a:gridCol>
                <a:gridCol w="775988">
                  <a:extLst>
                    <a:ext uri="{9D8B030D-6E8A-4147-A177-3AD203B41FA5}">
                      <a16:colId xmlns:a16="http://schemas.microsoft.com/office/drawing/2014/main" val="20005"/>
                    </a:ext>
                  </a:extLst>
                </a:gridCol>
                <a:gridCol w="782482">
                  <a:extLst>
                    <a:ext uri="{9D8B030D-6E8A-4147-A177-3AD203B41FA5}">
                      <a16:colId xmlns:a16="http://schemas.microsoft.com/office/drawing/2014/main" val="20006"/>
                    </a:ext>
                  </a:extLst>
                </a:gridCol>
                <a:gridCol w="769496">
                  <a:extLst>
                    <a:ext uri="{9D8B030D-6E8A-4147-A177-3AD203B41FA5}">
                      <a16:colId xmlns:a16="http://schemas.microsoft.com/office/drawing/2014/main" val="20007"/>
                    </a:ext>
                  </a:extLst>
                </a:gridCol>
                <a:gridCol w="775988">
                  <a:extLst>
                    <a:ext uri="{9D8B030D-6E8A-4147-A177-3AD203B41FA5}">
                      <a16:colId xmlns:a16="http://schemas.microsoft.com/office/drawing/2014/main" val="20008"/>
                    </a:ext>
                  </a:extLst>
                </a:gridCol>
              </a:tblGrid>
              <a:tr h="275909">
                <a:tc>
                  <a:txBody>
                    <a:bodyPr/>
                    <a:lstStyle/>
                    <a:p>
                      <a:pPr marL="0" marR="0" algn="ctr">
                        <a:lnSpc>
                          <a:spcPct val="107000"/>
                        </a:lnSpc>
                        <a:spcBef>
                          <a:spcPts val="1100"/>
                        </a:spcBef>
                        <a:spcAft>
                          <a:spcPts val="0"/>
                        </a:spcAft>
                      </a:pPr>
                      <a:r>
                        <a:rPr lang="en-US" sz="700" kern="100">
                          <a:effectLst/>
                        </a:rPr>
                        <a:t>Điều kiện</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1</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2</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3</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4</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5</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6</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7</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700" kern="100">
                          <a:effectLst/>
                        </a:rPr>
                        <a:t>TH 8</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extLst>
                  <a:ext uri="{0D108BD9-81ED-4DB2-BD59-A6C34878D82A}">
                    <a16:rowId xmlns:a16="http://schemas.microsoft.com/office/drawing/2014/main" val="10000"/>
                  </a:ext>
                </a:extLst>
              </a:tr>
              <a:tr h="1012976">
                <a:tc>
                  <a:txBody>
                    <a:bodyPr/>
                    <a:lstStyle/>
                    <a:p>
                      <a:pPr marL="0" marR="0" algn="ctr">
                        <a:lnSpc>
                          <a:spcPct val="107000"/>
                        </a:lnSpc>
                        <a:spcBef>
                          <a:spcPts val="1100"/>
                        </a:spcBef>
                        <a:spcAft>
                          <a:spcPts val="0"/>
                        </a:spcAft>
                      </a:pPr>
                      <a:r>
                        <a:rPr lang="en-US" sz="800" kern="100">
                          <a:effectLst/>
                        </a:rPr>
                        <a:t>Định dạng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Không phải  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Không phải 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Không phải .PNG,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Không phải PNG, GIF, TIFF, HEIF hoặc WebP</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extLst>
                  <a:ext uri="{0D108BD9-81ED-4DB2-BD59-A6C34878D82A}">
                    <a16:rowId xmlns:a16="http://schemas.microsoft.com/office/drawing/2014/main" val="10001"/>
                  </a:ext>
                </a:extLst>
              </a:tr>
              <a:tr h="447686">
                <a:tc>
                  <a:txBody>
                    <a:bodyPr/>
                    <a:lstStyle/>
                    <a:p>
                      <a:pPr marL="0" marR="0" algn="ctr">
                        <a:lnSpc>
                          <a:spcPct val="107000"/>
                        </a:lnSpc>
                        <a:spcBef>
                          <a:spcPts val="1100"/>
                        </a:spcBef>
                        <a:spcAft>
                          <a:spcPts val="0"/>
                        </a:spcAft>
                      </a:pPr>
                      <a:r>
                        <a:rPr lang="en-US" sz="800" kern="100">
                          <a:effectLst/>
                        </a:rPr>
                        <a:t>Kích thước</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&lt;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&lt;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&gt;=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&gt;=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&lt;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&lt;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&gt;= 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&gt;=4mb</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extLst>
                  <a:ext uri="{0D108BD9-81ED-4DB2-BD59-A6C34878D82A}">
                    <a16:rowId xmlns:a16="http://schemas.microsoft.com/office/drawing/2014/main" val="10002"/>
                  </a:ext>
                </a:extLst>
              </a:tr>
              <a:tr h="574240">
                <a:tc>
                  <a:txBody>
                    <a:bodyPr/>
                    <a:lstStyle/>
                    <a:p>
                      <a:pPr marL="0" marR="0" algn="ctr">
                        <a:lnSpc>
                          <a:spcPct val="107000"/>
                        </a:lnSpc>
                        <a:spcBef>
                          <a:spcPts val="1100"/>
                        </a:spcBef>
                        <a:spcAft>
                          <a:spcPts val="0"/>
                        </a:spcAft>
                      </a:pPr>
                      <a:r>
                        <a:rPr lang="en-US" sz="800" kern="100">
                          <a:effectLst/>
                        </a:rPr>
                        <a:t>Độ phân giải</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Không phải 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Không phải 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400"/>
                        </a:spcBef>
                        <a:spcAft>
                          <a:spcPts val="700"/>
                        </a:spcAft>
                      </a:pPr>
                      <a:r>
                        <a:rPr lang="en-US" sz="800" kern="100">
                          <a:effectLst/>
                        </a:rPr>
                        <a:t>18pixel</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extLst>
                  <a:ext uri="{0D108BD9-81ED-4DB2-BD59-A6C34878D82A}">
                    <a16:rowId xmlns:a16="http://schemas.microsoft.com/office/drawing/2014/main" val="10003"/>
                  </a:ext>
                </a:extLst>
              </a:tr>
              <a:tr h="1532319">
                <a:tc>
                  <a:txBody>
                    <a:bodyPr/>
                    <a:lstStyle/>
                    <a:p>
                      <a:pPr marL="0" marR="0" algn="ctr">
                        <a:lnSpc>
                          <a:spcPct val="107000"/>
                        </a:lnSpc>
                        <a:spcBef>
                          <a:spcPts val="1100"/>
                        </a:spcBef>
                        <a:spcAft>
                          <a:spcPts val="0"/>
                        </a:spcAft>
                      </a:pPr>
                      <a:r>
                        <a:rPr lang="en-US" sz="800" kern="100">
                          <a:effectLst/>
                        </a:rPr>
                        <a:t>Kết quả</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Upload </a:t>
                      </a:r>
                      <a:r>
                        <a:rPr lang="en-US" sz="800" kern="100" err="1">
                          <a:effectLst/>
                        </a:rPr>
                        <a:t>ảnh</a:t>
                      </a:r>
                      <a:r>
                        <a:rPr lang="en-US" sz="800" kern="100">
                          <a:effectLst/>
                        </a:rPr>
                        <a:t> </a:t>
                      </a:r>
                      <a:r>
                        <a:rPr lang="en-US" sz="800" kern="100" err="1">
                          <a:effectLst/>
                        </a:rPr>
                        <a:t>thành</a:t>
                      </a:r>
                      <a:r>
                        <a:rPr lang="en-US" sz="800" kern="100">
                          <a:effectLst/>
                        </a:rPr>
                        <a:t> </a:t>
                      </a:r>
                      <a:r>
                        <a:rPr lang="en-US" sz="800" kern="100" err="1">
                          <a:effectLst/>
                        </a:rPr>
                        <a:t>công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a:t>
                      </a:r>
                      <a:r>
                        <a:rPr lang="en-US" sz="800" kern="100" err="1">
                          <a:effectLst/>
                        </a:rPr>
                        <a:t>báo</a:t>
                      </a:r>
                      <a:r>
                        <a:rPr lang="en-US" sz="800" kern="100">
                          <a:effectLst/>
                        </a:rPr>
                        <a:t> </a:t>
                      </a:r>
                      <a:r>
                        <a:rPr lang="en-US" sz="800" kern="100" err="1">
                          <a:effectLst/>
                        </a:rPr>
                        <a:t>lỗi</a:t>
                      </a:r>
                      <a:r>
                        <a:rPr lang="en-US" sz="800" kern="100">
                          <a:effectLst/>
                        </a:rPr>
                        <a:t> "</a:t>
                      </a:r>
                      <a:r>
                        <a:rPr lang="en-US" sz="800" kern="100" err="1">
                          <a:effectLst/>
                        </a:rPr>
                        <a:t>Độ</a:t>
                      </a:r>
                      <a:r>
                        <a:rPr lang="en-US" sz="800" kern="100">
                          <a:effectLst/>
                        </a:rPr>
                        <a:t> </a:t>
                      </a:r>
                      <a:r>
                        <a:rPr lang="en-US" sz="800" kern="100" err="1">
                          <a:effectLst/>
                        </a:rPr>
                        <a:t>phân</a:t>
                      </a:r>
                      <a:r>
                        <a:rPr lang="en-US" sz="800" kern="100">
                          <a:effectLst/>
                        </a:rPr>
                        <a:t> </a:t>
                      </a:r>
                      <a:r>
                        <a:rPr lang="en-US" sz="800" kern="100" err="1">
                          <a:effectLst/>
                        </a:rPr>
                        <a:t>giải</a:t>
                      </a:r>
                      <a:r>
                        <a:rPr lang="en-US" sz="800" kern="100">
                          <a:effectLst/>
                        </a:rPr>
                        <a:t> </a:t>
                      </a:r>
                      <a:r>
                        <a:rPr lang="en-US" sz="800" kern="100" err="1">
                          <a:effectLst/>
                        </a:rPr>
                        <a:t>chưa</a:t>
                      </a:r>
                      <a:r>
                        <a:rPr lang="en-US" sz="800" kern="100">
                          <a:effectLst/>
                        </a:rPr>
                        <a:t> </a:t>
                      </a:r>
                      <a:r>
                        <a:rPr lang="en-US" sz="800" kern="100" err="1">
                          <a:effectLst/>
                        </a:rPr>
                        <a:t>đúng</a:t>
                      </a:r>
                      <a:r>
                        <a:rPr lang="en-US" sz="800" kern="100">
                          <a:effectLst/>
                        </a:rPr>
                        <a:t>"</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báo lỗi "Kích thước chưa đúng"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báo lỗi "Kích thước và Độ phân giải chưa đúng"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báo lỗi "Định dạng chưa đúng"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a:t>
                      </a:r>
                      <a:r>
                        <a:rPr lang="en-US" sz="800" kern="100" err="1">
                          <a:effectLst/>
                        </a:rPr>
                        <a:t>báo</a:t>
                      </a:r>
                      <a:r>
                        <a:rPr lang="en-US" sz="800" kern="100">
                          <a:effectLst/>
                        </a:rPr>
                        <a:t> </a:t>
                      </a:r>
                      <a:r>
                        <a:rPr lang="en-US" sz="800" kern="100" err="1">
                          <a:effectLst/>
                        </a:rPr>
                        <a:t>lỗi</a:t>
                      </a:r>
                      <a:r>
                        <a:rPr lang="en-US" sz="800" kern="100">
                          <a:effectLst/>
                        </a:rPr>
                        <a:t> "</a:t>
                      </a:r>
                      <a:r>
                        <a:rPr lang="en-US" sz="800" kern="100" err="1">
                          <a:effectLst/>
                        </a:rPr>
                        <a:t>Định</a:t>
                      </a:r>
                      <a:r>
                        <a:rPr lang="en-US" sz="800" kern="100">
                          <a:effectLst/>
                        </a:rPr>
                        <a:t> </a:t>
                      </a:r>
                      <a:r>
                        <a:rPr lang="en-US" sz="800" kern="100" err="1">
                          <a:effectLst/>
                        </a:rPr>
                        <a:t>dạng</a:t>
                      </a:r>
                      <a:r>
                        <a:rPr lang="en-US" sz="800" kern="100">
                          <a:effectLst/>
                        </a:rPr>
                        <a:t> </a:t>
                      </a:r>
                      <a:r>
                        <a:rPr lang="en-US" sz="800" kern="100" err="1">
                          <a:effectLst/>
                        </a:rPr>
                        <a:t>và</a:t>
                      </a:r>
                      <a:r>
                        <a:rPr lang="en-US" sz="800" kern="100">
                          <a:effectLst/>
                        </a:rPr>
                        <a:t> </a:t>
                      </a:r>
                      <a:r>
                        <a:rPr lang="en-US" sz="800" kern="100" err="1">
                          <a:effectLst/>
                        </a:rPr>
                        <a:t>Độ</a:t>
                      </a:r>
                      <a:r>
                        <a:rPr lang="en-US" sz="800" kern="100">
                          <a:effectLst/>
                        </a:rPr>
                        <a:t> </a:t>
                      </a:r>
                      <a:r>
                        <a:rPr lang="en-US" sz="800" kern="100" err="1">
                          <a:effectLst/>
                        </a:rPr>
                        <a:t>phân</a:t>
                      </a:r>
                      <a:r>
                        <a:rPr lang="en-US" sz="800" kern="100">
                          <a:effectLst/>
                        </a:rPr>
                        <a:t> </a:t>
                      </a:r>
                      <a:r>
                        <a:rPr lang="en-US" sz="800" kern="100" err="1">
                          <a:effectLst/>
                        </a:rPr>
                        <a:t>giải</a:t>
                      </a:r>
                      <a:r>
                        <a:rPr lang="en-US" sz="800" kern="100">
                          <a:effectLst/>
                        </a:rPr>
                        <a:t> </a:t>
                      </a:r>
                      <a:r>
                        <a:rPr lang="en-US" sz="800" kern="100" err="1">
                          <a:effectLst/>
                        </a:rPr>
                        <a:t>chưa</a:t>
                      </a:r>
                      <a:r>
                        <a:rPr lang="en-US" sz="800" kern="100">
                          <a:effectLst/>
                        </a:rPr>
                        <a:t> </a:t>
                      </a:r>
                      <a:r>
                        <a:rPr lang="en-US" sz="800" kern="100" err="1">
                          <a:effectLst/>
                        </a:rPr>
                        <a:t>đúng</a:t>
                      </a:r>
                      <a:r>
                        <a:rPr lang="en-US" sz="800" kern="100">
                          <a:effectLst/>
                        </a:rPr>
                        <a:t>"</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báo lỗi "Định dạng và Kích thước chưa đúng"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tc>
                  <a:txBody>
                    <a:bodyPr/>
                    <a:lstStyle/>
                    <a:p>
                      <a:pPr marL="0" marR="0" algn="ctr">
                        <a:lnSpc>
                          <a:spcPct val="107000"/>
                        </a:lnSpc>
                        <a:spcBef>
                          <a:spcPts val="1100"/>
                        </a:spcBef>
                        <a:spcAft>
                          <a:spcPts val="0"/>
                        </a:spcAft>
                      </a:pPr>
                      <a:r>
                        <a:rPr lang="en-US" sz="800" kern="100">
                          <a:effectLst/>
                        </a:rPr>
                        <a:t>Thông báo lỗi "Định dạng, Kích thước và Độ phân giải chưa đúng"</a:t>
                      </a:r>
                      <a:endParaRPr lang="en-US" sz="6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36671" marR="36671" marT="36671" marB="36671"/>
                </a:tc>
                <a:extLst>
                  <a:ext uri="{0D108BD9-81ED-4DB2-BD59-A6C34878D82A}">
                    <a16:rowId xmlns:a16="http://schemas.microsoft.com/office/drawing/2014/main" val="10004"/>
                  </a:ext>
                </a:extLst>
              </a:tr>
            </a:tbl>
          </a:graphicData>
        </a:graphic>
      </p:graphicFrame>
      <p:sp>
        <p:nvSpPr>
          <p:cNvPr id="4" name="Hình bảy cạnh 4">
            <a:extLst>
              <a:ext uri="{FF2B5EF4-FFF2-40B4-BE49-F238E27FC236}">
                <a16:creationId xmlns:a16="http://schemas.microsoft.com/office/drawing/2014/main" id="{C2420043-AA61-4C6B-F081-5FCE8B57A774}"/>
              </a:ext>
            </a:extLst>
          </p:cNvPr>
          <p:cNvSpPr/>
          <p:nvPr/>
        </p:nvSpPr>
        <p:spPr>
          <a:xfrm>
            <a:off x="8120184" y="437661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31</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154" name="Google Shape;1456;p16"/>
          <p:cNvSpPr txBox="1"/>
          <p:nvPr/>
        </p:nvSpPr>
        <p:spPr>
          <a:xfrm>
            <a:off x="976560" y="438434"/>
            <a:ext cx="7176840" cy="514159"/>
          </a:xfrm>
          <a:prstGeom prst="rect">
            <a:avLst/>
          </a:prstGeom>
          <a:noFill/>
          <a:ln>
            <a:noFill/>
          </a:ln>
        </p:spPr>
        <p:txBody>
          <a:bodyPr spcFirstLastPara="1" wrap="square" lIns="91425" tIns="91425" rIns="91425" bIns="91425" anchor="ctr" anchorCtr="0">
            <a:noAutofit/>
          </a:bodyPr>
          <a:lstStyle/>
          <a:p>
            <a:pPr algn="just">
              <a:lnSpc>
                <a:spcPct val="150000"/>
              </a:lnSpc>
            </a:pPr>
            <a:r>
              <a:rPr lang="en-US" sz="1800" b="1">
                <a:solidFill>
                  <a:schemeClr val="bg2">
                    <a:lumMod val="50000"/>
                  </a:schemeClr>
                </a:solidFill>
                <a:latin typeface="Fira Sans Medium"/>
                <a:ea typeface="Fira Sans Medium"/>
                <a:cs typeface="Fira Sans Medium"/>
                <a:sym typeface="Fira Sans Medium"/>
              </a:rPr>
              <a:t>Với những điều kiện trên, chúng ta có thể tạo ra 8 test case :</a:t>
            </a:r>
            <a:endParaRPr lang="vi-VN" sz="1800" b="1">
              <a:solidFill>
                <a:schemeClr val="bg2">
                  <a:lumMod val="50000"/>
                </a:schemeClr>
              </a:solidFill>
              <a:latin typeface="Fira Sans Medium"/>
              <a:ea typeface="Fira Sans Medium"/>
              <a:cs typeface="Fira Sans Medium"/>
              <a:sym typeface="Fira Sans Medium"/>
            </a:endParaRPr>
          </a:p>
        </p:txBody>
      </p:sp>
      <p:sp>
        <p:nvSpPr>
          <p:cNvPr id="3" name="Striped Right Arrow 2"/>
          <p:cNvSpPr/>
          <p:nvPr/>
        </p:nvSpPr>
        <p:spPr>
          <a:xfrm>
            <a:off x="276225" y="600264"/>
            <a:ext cx="400050" cy="190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456;p16"/>
          <p:cNvSpPr txBox="1"/>
          <p:nvPr/>
        </p:nvSpPr>
        <p:spPr>
          <a:xfrm>
            <a:off x="719134" y="898983"/>
            <a:ext cx="7277100"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1.</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.PNG, GIF, TIFF, HEIF hoặc WebP., kích thước bé hơn 4mb và độ phân giải là 18pixel </a:t>
            </a:r>
            <a:endParaRPr lang="en-US" sz="1800">
              <a:solidFill>
                <a:schemeClr val="bg2">
                  <a:lumMod val="50000"/>
                </a:schemeClr>
              </a:solidFill>
              <a:latin typeface="Fira Sans Medium"/>
              <a:ea typeface="Fira Sans Medium"/>
              <a:cs typeface="Fira Sans Medium"/>
              <a:sym typeface="Fira Sans Medium"/>
            </a:endParaRPr>
          </a:p>
        </p:txBody>
      </p:sp>
      <p:sp>
        <p:nvSpPr>
          <p:cNvPr id="158" name="Google Shape;1456;p16"/>
          <p:cNvSpPr txBox="1"/>
          <p:nvPr/>
        </p:nvSpPr>
        <p:spPr>
          <a:xfrm>
            <a:off x="719134" y="1751921"/>
            <a:ext cx="7362825"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2.</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PNG, GIF, TIFF, HEIF hoặc WebP., kích thước bé hơn 4mb và độ phân giải không phải là 18pixel </a:t>
            </a:r>
            <a:endParaRPr lang="en-US" sz="1800">
              <a:solidFill>
                <a:schemeClr val="bg2">
                  <a:lumMod val="50000"/>
                </a:schemeClr>
              </a:solidFill>
              <a:latin typeface="Fira Sans Medium"/>
              <a:ea typeface="Fira Sans Medium"/>
              <a:cs typeface="Fira Sans Medium"/>
              <a:sym typeface="Fira Sans Medium"/>
            </a:endParaRPr>
          </a:p>
        </p:txBody>
      </p:sp>
      <p:sp>
        <p:nvSpPr>
          <p:cNvPr id="159" name="Google Shape;1456;p16"/>
          <p:cNvSpPr txBox="1"/>
          <p:nvPr/>
        </p:nvSpPr>
        <p:spPr>
          <a:xfrm>
            <a:off x="719135" y="2616059"/>
            <a:ext cx="7362824"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3.</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.PNG, GIF, TIFF, HEIF hoặc WebP., kích thước lớn hơn hoặc bằng  4mb và độ phân giải là 18pixel </a:t>
            </a:r>
          </a:p>
        </p:txBody>
      </p:sp>
      <p:sp>
        <p:nvSpPr>
          <p:cNvPr id="160" name="Google Shape;1456;p16"/>
          <p:cNvSpPr txBox="1"/>
          <p:nvPr/>
        </p:nvSpPr>
        <p:spPr>
          <a:xfrm>
            <a:off x="676275" y="3468997"/>
            <a:ext cx="7667625"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4.</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.PNG, GIF, TIFF, HEIF hoặc WebP., kích thước lớn hơn hoặc bằng  4mb và độ phân giải không phải là 18pixel </a:t>
            </a:r>
          </a:p>
        </p:txBody>
      </p:sp>
      <p:sp>
        <p:nvSpPr>
          <p:cNvPr id="8" name="Hình bảy cạnh 4">
            <a:extLst>
              <a:ext uri="{FF2B5EF4-FFF2-40B4-BE49-F238E27FC236}">
                <a16:creationId xmlns:a16="http://schemas.microsoft.com/office/drawing/2014/main" id="{C2420043-AA61-4C6B-F081-5FCE8B57A774}"/>
              </a:ext>
            </a:extLst>
          </p:cNvPr>
          <p:cNvSpPr/>
          <p:nvPr/>
        </p:nvSpPr>
        <p:spPr>
          <a:xfrm>
            <a:off x="8120184" y="4376615"/>
            <a:ext cx="497543"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32</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154" name="Google Shape;1456;p16"/>
          <p:cNvSpPr txBox="1"/>
          <p:nvPr/>
        </p:nvSpPr>
        <p:spPr>
          <a:xfrm>
            <a:off x="976560" y="438434"/>
            <a:ext cx="7176840" cy="514159"/>
          </a:xfrm>
          <a:prstGeom prst="rect">
            <a:avLst/>
          </a:prstGeom>
          <a:noFill/>
          <a:ln>
            <a:noFill/>
          </a:ln>
        </p:spPr>
        <p:txBody>
          <a:bodyPr spcFirstLastPara="1" wrap="square" lIns="91425" tIns="91425" rIns="91425" bIns="91425" anchor="ctr" anchorCtr="0">
            <a:noAutofit/>
          </a:bodyPr>
          <a:lstStyle/>
          <a:p>
            <a:pPr algn="just">
              <a:lnSpc>
                <a:spcPct val="150000"/>
              </a:lnSpc>
            </a:pPr>
            <a:r>
              <a:rPr lang="en-US" sz="1800" b="1">
                <a:solidFill>
                  <a:schemeClr val="bg2">
                    <a:lumMod val="50000"/>
                  </a:schemeClr>
                </a:solidFill>
                <a:latin typeface="Fira Sans Medium"/>
                <a:ea typeface="Fira Sans Medium"/>
                <a:cs typeface="Fira Sans Medium"/>
                <a:sym typeface="Fira Sans Medium"/>
              </a:rPr>
              <a:t>Với những điều kiện trên, chúng ta có thể tạo ra 8 test case :</a:t>
            </a:r>
            <a:endParaRPr lang="vi-VN" sz="1800" b="1">
              <a:solidFill>
                <a:schemeClr val="bg2">
                  <a:lumMod val="50000"/>
                </a:schemeClr>
              </a:solidFill>
              <a:latin typeface="Fira Sans Medium"/>
              <a:ea typeface="Fira Sans Medium"/>
              <a:cs typeface="Fira Sans Medium"/>
              <a:sym typeface="Fira Sans Medium"/>
            </a:endParaRPr>
          </a:p>
        </p:txBody>
      </p:sp>
      <p:sp>
        <p:nvSpPr>
          <p:cNvPr id="3" name="Striped Right Arrow 2"/>
          <p:cNvSpPr/>
          <p:nvPr/>
        </p:nvSpPr>
        <p:spPr>
          <a:xfrm>
            <a:off x="276225" y="600264"/>
            <a:ext cx="400050" cy="190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Google Shape;1456;p16"/>
          <p:cNvSpPr txBox="1"/>
          <p:nvPr/>
        </p:nvSpPr>
        <p:spPr>
          <a:xfrm>
            <a:off x="719134" y="898983"/>
            <a:ext cx="7277100"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5.</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không phải là .jpg, kích thước bé hơn  4mb và độ phân giải là 18pixel </a:t>
            </a:r>
            <a:endParaRPr lang="en-US" sz="1800">
              <a:solidFill>
                <a:schemeClr val="bg2">
                  <a:lumMod val="50000"/>
                </a:schemeClr>
              </a:solidFill>
              <a:latin typeface="Fira Sans Medium"/>
              <a:ea typeface="Fira Sans Medium"/>
              <a:cs typeface="Fira Sans Medium"/>
              <a:sym typeface="Fira Sans Medium"/>
            </a:endParaRPr>
          </a:p>
        </p:txBody>
      </p:sp>
      <p:sp>
        <p:nvSpPr>
          <p:cNvPr id="158" name="Google Shape;1456;p16"/>
          <p:cNvSpPr txBox="1"/>
          <p:nvPr/>
        </p:nvSpPr>
        <p:spPr>
          <a:xfrm>
            <a:off x="676275" y="1664925"/>
            <a:ext cx="7362825"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6.</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không phải là .jpg, kích thước bé hơn  4mb và độ phân giải không phải là 18pixel </a:t>
            </a:r>
            <a:endParaRPr lang="en-US" sz="1800">
              <a:solidFill>
                <a:schemeClr val="bg2">
                  <a:lumMod val="50000"/>
                </a:schemeClr>
              </a:solidFill>
              <a:latin typeface="Fira Sans Medium"/>
              <a:ea typeface="Fira Sans Medium"/>
              <a:cs typeface="Fira Sans Medium"/>
              <a:sym typeface="Fira Sans Medium"/>
            </a:endParaRPr>
          </a:p>
        </p:txBody>
      </p:sp>
      <p:sp>
        <p:nvSpPr>
          <p:cNvPr id="159" name="Google Shape;1456;p16"/>
          <p:cNvSpPr txBox="1"/>
          <p:nvPr/>
        </p:nvSpPr>
        <p:spPr>
          <a:xfrm>
            <a:off x="719134" y="2568456"/>
            <a:ext cx="7362824"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7.</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không phải là .PNG, GIF, TIFF, HEIF hoặc WebP., kích thước lớn hơn hoặc bằng  4mb và độ phân giải là 18pixel </a:t>
            </a:r>
          </a:p>
        </p:txBody>
      </p:sp>
      <p:sp>
        <p:nvSpPr>
          <p:cNvPr id="160" name="Google Shape;1456;p16"/>
          <p:cNvSpPr txBox="1"/>
          <p:nvPr/>
        </p:nvSpPr>
        <p:spPr>
          <a:xfrm>
            <a:off x="676275" y="3560063"/>
            <a:ext cx="7667625" cy="1038130"/>
          </a:xfrm>
          <a:prstGeom prst="rect">
            <a:avLst/>
          </a:prstGeom>
          <a:noFill/>
          <a:ln>
            <a:noFill/>
          </a:ln>
        </p:spPr>
        <p:txBody>
          <a:bodyPr spcFirstLastPara="1" wrap="square" lIns="91425" tIns="91425" rIns="91425" bIns="91425" anchor="ctr" anchorCtr="0">
            <a:noAutofit/>
          </a:bodyPr>
          <a:lstStyle/>
          <a:p>
            <a:pPr algn="just"/>
            <a:r>
              <a:rPr lang="vi-VN" sz="1800" b="1">
                <a:solidFill>
                  <a:srgbClr val="CC3300"/>
                </a:solidFill>
                <a:latin typeface="Fira Sans Medium"/>
                <a:ea typeface="Fira Sans Medium"/>
                <a:cs typeface="Fira Sans Medium"/>
                <a:sym typeface="Fira Sans Medium"/>
              </a:rPr>
              <a:t>8.</a:t>
            </a:r>
            <a:r>
              <a:rPr lang="en-US" sz="1800">
                <a:solidFill>
                  <a:schemeClr val="bg2">
                    <a:lumMod val="50000"/>
                  </a:schemeClr>
                </a:solidFill>
                <a:latin typeface="Fira Sans Medium"/>
                <a:ea typeface="Fira Sans Medium"/>
                <a:cs typeface="Fira Sans Medium"/>
                <a:sym typeface="Fira Sans Medium"/>
              </a:rPr>
              <a:t> </a:t>
            </a:r>
            <a:r>
              <a:rPr lang="vi-VN" sz="1800">
                <a:solidFill>
                  <a:schemeClr val="bg2">
                    <a:lumMod val="50000"/>
                  </a:schemeClr>
                </a:solidFill>
                <a:latin typeface="Fira Sans Medium"/>
                <a:ea typeface="Fira Sans Medium"/>
                <a:cs typeface="Fira Sans Medium"/>
                <a:sym typeface="Fira Sans Medium"/>
              </a:rPr>
              <a:t>Upload hình ảnh với định dạng không phải là .PNG, GIF, TIFF, HEIF hoặc WebP., kích thước lớn hơn hoặc bằng  4mb và độ phân giải không phải là 18pixel</a:t>
            </a:r>
          </a:p>
        </p:txBody>
      </p:sp>
      <p:sp>
        <p:nvSpPr>
          <p:cNvPr id="8" name="Hình bảy cạnh 4">
            <a:extLst>
              <a:ext uri="{FF2B5EF4-FFF2-40B4-BE49-F238E27FC236}">
                <a16:creationId xmlns:a16="http://schemas.microsoft.com/office/drawing/2014/main" id="{C2420043-AA61-4C6B-F081-5FCE8B57A774}"/>
              </a:ext>
            </a:extLst>
          </p:cNvPr>
          <p:cNvSpPr/>
          <p:nvPr/>
        </p:nvSpPr>
        <p:spPr>
          <a:xfrm>
            <a:off x="8120184" y="4376615"/>
            <a:ext cx="484386"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33</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9252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142" name="Rectangle 141"/>
          <p:cNvSpPr/>
          <p:nvPr/>
        </p:nvSpPr>
        <p:spPr>
          <a:xfrm>
            <a:off x="210896" y="2172684"/>
            <a:ext cx="1167307" cy="400110"/>
          </a:xfrm>
          <a:prstGeom prst="rect">
            <a:avLst/>
          </a:prstGeom>
        </p:spPr>
        <p:txBody>
          <a:bodyPr wrap="none">
            <a:spAutoFit/>
          </a:bodyPr>
          <a:lstStyle/>
          <a:p>
            <a:pPr lvl="0"/>
            <a:r>
              <a:rPr lang="en-US" sz="2000" b="1">
                <a:solidFill>
                  <a:srgbClr val="002060"/>
                </a:solidFill>
                <a:latin typeface="Fira Sans"/>
                <a:ea typeface="Fira Sans"/>
                <a:cs typeface="Fira Sans"/>
                <a:sym typeface="Fira Sans"/>
              </a:rPr>
              <a:t>Kết Quả</a:t>
            </a:r>
            <a:endParaRPr lang="vi-VN" sz="2000" b="1">
              <a:solidFill>
                <a:srgbClr val="002060"/>
              </a:solidFill>
              <a:latin typeface="Fira Sans"/>
              <a:ea typeface="Fira Sans"/>
              <a:cs typeface="Fira Sans"/>
              <a:sym typeface="Fira Sans"/>
            </a:endParaRPr>
          </a:p>
        </p:txBody>
      </p:sp>
      <p:graphicFrame>
        <p:nvGraphicFramePr>
          <p:cNvPr id="5" name="Table 4"/>
          <p:cNvGraphicFramePr>
            <a:graphicFrameLocks noGrp="1"/>
          </p:cNvGraphicFramePr>
          <p:nvPr>
            <p:extLst>
              <p:ext uri="{D42A27DB-BD31-4B8C-83A1-F6EECF244321}">
                <p14:modId xmlns:p14="http://schemas.microsoft.com/office/powerpoint/2010/main" val="4058336062"/>
              </p:ext>
            </p:extLst>
          </p:nvPr>
        </p:nvGraphicFramePr>
        <p:xfrm>
          <a:off x="1895476" y="463243"/>
          <a:ext cx="6572249" cy="4184729"/>
        </p:xfrm>
        <a:graphic>
          <a:graphicData uri="http://schemas.openxmlformats.org/drawingml/2006/table">
            <a:tbl>
              <a:tblPr firstRow="1" firstCol="1" bandRow="1"/>
              <a:tblGrid>
                <a:gridCol w="472770">
                  <a:extLst>
                    <a:ext uri="{9D8B030D-6E8A-4147-A177-3AD203B41FA5}">
                      <a16:colId xmlns:a16="http://schemas.microsoft.com/office/drawing/2014/main" val="20000"/>
                    </a:ext>
                  </a:extLst>
                </a:gridCol>
                <a:gridCol w="1609890">
                  <a:extLst>
                    <a:ext uri="{9D8B030D-6E8A-4147-A177-3AD203B41FA5}">
                      <a16:colId xmlns:a16="http://schemas.microsoft.com/office/drawing/2014/main" val="20001"/>
                    </a:ext>
                  </a:extLst>
                </a:gridCol>
                <a:gridCol w="1555889">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27217">
                <a:tc>
                  <a:txBody>
                    <a:bodyPr/>
                    <a:lstStyle/>
                    <a:p>
                      <a:pPr marL="0" marR="0" algn="ctr">
                        <a:lnSpc>
                          <a:spcPct val="107000"/>
                        </a:lnSpc>
                        <a:spcBef>
                          <a:spcPts val="0"/>
                        </a:spcBef>
                        <a:spcAft>
                          <a:spcPts val="0"/>
                        </a:spcAft>
                      </a:pPr>
                      <a:r>
                        <a:rPr lang="en-US" sz="900" b="1" kern="100">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b="1" kern="100">
                          <a:effectLst/>
                          <a:latin typeface="Times New Roman" panose="02020603050405020304" pitchFamily="18" charset="0"/>
                          <a:ea typeface="Times New Roman" panose="02020603050405020304" pitchFamily="18" charset="0"/>
                          <a:cs typeface="Times New Roman" panose="02020603050405020304" pitchFamily="18" charset="0"/>
                        </a:rPr>
                        <a:t>Tên kiểm thử</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b="1" kern="100">
                          <a:effectLst/>
                          <a:latin typeface="Times New Roman" panose="02020603050405020304" pitchFamily="18" charset="0"/>
                          <a:ea typeface="Times New Roman" panose="02020603050405020304" pitchFamily="18" charset="0"/>
                          <a:cs typeface="Times New Roman" panose="02020603050405020304" pitchFamily="18" charset="0"/>
                        </a:rPr>
                        <a:t>Điều kiện kiểm thử (Đầu vào)</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b="1" kern="100">
                          <a:effectLst/>
                          <a:latin typeface="Times New Roman" panose="02020603050405020304" pitchFamily="18" charset="0"/>
                          <a:ea typeface="Times New Roman" panose="02020603050405020304" pitchFamily="18" charset="0"/>
                          <a:cs typeface="Times New Roman" panose="02020603050405020304" pitchFamily="18" charset="0"/>
                        </a:rPr>
                        <a:t>Kiểm thử cái gì (Thao tác kiểm thử)</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b="1" kern="100">
                          <a:effectLst/>
                          <a:latin typeface="Times New Roman" panose="02020603050405020304" pitchFamily="18" charset="0"/>
                          <a:ea typeface="Times New Roman" panose="02020603050405020304" pitchFamily="18" charset="0"/>
                          <a:cs typeface="Times New Roman" panose="02020603050405020304" pitchFamily="18" charset="0"/>
                        </a:rPr>
                        <a:t>Đầu ra</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b="1" kern="100">
                          <a:effectLst/>
                          <a:latin typeface="Times New Roman" panose="02020603050405020304" pitchFamily="18" charset="0"/>
                          <a:ea typeface="Times New Roman" panose="02020603050405020304" pitchFamily="18" charset="0"/>
                          <a:cs typeface="Times New Roman" panose="02020603050405020304" pitchFamily="18" charset="0"/>
                        </a:rPr>
                        <a:t>Pass/Fail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428221">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đúng định dạng, kích thước và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.jpg - Kích thước: &lt; 4MB - Độ phân giải: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Ảnh được upload thành công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458420">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đúng định dạng, kích thước nhưng sai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.jpg - Kích thước: &lt; 4MB - Độ phân giải: Không phải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"Độ phân giải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428221">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đúng định dạng, độ phân giải nhưng sai kích thước</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.jpg - Kích thước: ≥ 4MB - Độ phân giải: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"Kích thước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458420">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đúng định dạng nhưng sai kích thước và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.jpg - Kích thước: ≥ 4MB - Độ phân giải: Không phải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"Kích thước và Độ phân giải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428221">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sai định dạng, kích thước nhưng đúng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Không phải .jpg - Kích thước: &lt; 4MB - Độ phân giải: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"Định dạng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529225">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sai định dạng, kích thước và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Không phải .jpg - Kích thước: &lt; 4MB - Độ phân giải: Không phải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"Định dạng và Độ phân giải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428221">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sai định dạng, kích thước nhưng đúng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Không phải .jpg - Kích thước: ≥ 4MB - Độ phân giải: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"Định dạng và Kích thước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529225">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Upload ảnh sai định dạng, kích thước và độ phân giải</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 Định dạng: Không phải .jpg - Kích thước: ≥ 4MB - Độ phân giải: Không phải 18pixel</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Click nút Upload</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Hiển thị thông báo lỗi "Định dạng, Kích thước và Độ phân giải chưa đúng"</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9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9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0298" marR="10298" marT="10298" marB="10298"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Right Arrow 5"/>
          <p:cNvSpPr/>
          <p:nvPr/>
        </p:nvSpPr>
        <p:spPr>
          <a:xfrm>
            <a:off x="1457325" y="2272726"/>
            <a:ext cx="276225" cy="200025"/>
          </a:xfrm>
          <a:prstGeom prst="rightArrow">
            <a:avLst/>
          </a:prstGeom>
          <a:solidFill>
            <a:srgbClr val="92D05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bảy cạnh 4">
            <a:extLst>
              <a:ext uri="{FF2B5EF4-FFF2-40B4-BE49-F238E27FC236}">
                <a16:creationId xmlns:a16="http://schemas.microsoft.com/office/drawing/2014/main" id="{C2420043-AA61-4C6B-F081-5FCE8B57A774}"/>
              </a:ext>
            </a:extLst>
          </p:cNvPr>
          <p:cNvSpPr/>
          <p:nvPr/>
        </p:nvSpPr>
        <p:spPr>
          <a:xfrm>
            <a:off x="8488576" y="4534497"/>
            <a:ext cx="484386"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34</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42" name="Rectangle 41"/>
          <p:cNvSpPr/>
          <p:nvPr/>
        </p:nvSpPr>
        <p:spPr>
          <a:xfrm>
            <a:off x="420446" y="286734"/>
            <a:ext cx="5036956"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Kết quả thực hiện trên phần mềm </a:t>
            </a:r>
            <a:r>
              <a:rPr lang="vi-VN" sz="2000" b="1" err="1">
                <a:solidFill>
                  <a:srgbClr val="002060"/>
                </a:solidFill>
                <a:latin typeface="Fira Sans"/>
                <a:ea typeface="Fira Sans"/>
                <a:cs typeface="Fira Sans"/>
                <a:sym typeface="Fira Sans"/>
              </a:rPr>
              <a:t>Katalon</a:t>
            </a:r>
            <a:endParaRPr lang="vi-VN" sz="2000" b="1">
              <a:solidFill>
                <a:srgbClr val="002060"/>
              </a:solidFill>
              <a:latin typeface="Fira Sans"/>
              <a:ea typeface="Fira Sans"/>
              <a:cs typeface="Fira Sans"/>
              <a:sym typeface="Fira Sans"/>
            </a:endParaRPr>
          </a:p>
        </p:txBody>
      </p:sp>
      <p:sp>
        <p:nvSpPr>
          <p:cNvPr id="46" name="Rectangle 45"/>
          <p:cNvSpPr/>
          <p:nvPr/>
        </p:nvSpPr>
        <p:spPr>
          <a:xfrm>
            <a:off x="420446" y="722789"/>
            <a:ext cx="5731464" cy="369332"/>
          </a:xfrm>
          <a:prstGeom prst="rect">
            <a:avLst/>
          </a:prstGeom>
        </p:spPr>
        <p:txBody>
          <a:bodyPr wrap="square">
            <a:spAutoFit/>
          </a:bodyPr>
          <a:lstStyle/>
          <a:p>
            <a:r>
              <a:rPr lang="en-US" sz="1800">
                <a:solidFill>
                  <a:srgbClr val="C00000"/>
                </a:solidFill>
                <a:latin typeface="Fira Sans"/>
              </a:rPr>
              <a:t>- Thao </a:t>
            </a:r>
            <a:r>
              <a:rPr lang="vi-VN" sz="1800">
                <a:solidFill>
                  <a:srgbClr val="C00000"/>
                </a:solidFill>
                <a:latin typeface="Fira Sans"/>
              </a:rPr>
              <a:t>tác thực hiện trên phần mềm </a:t>
            </a:r>
            <a:r>
              <a:rPr lang="vi-VN" sz="1800" err="1">
                <a:solidFill>
                  <a:srgbClr val="C00000"/>
                </a:solidFill>
                <a:latin typeface="Fira Sans"/>
              </a:rPr>
              <a:t>Katalon</a:t>
            </a:r>
            <a:endParaRPr lang="en-US" sz="1800">
              <a:latin typeface="Fira Sans"/>
            </a:endParaRPr>
          </a:p>
        </p:txBody>
      </p:sp>
      <p:sp>
        <p:nvSpPr>
          <p:cNvPr id="7" name="Hình bảy cạnh 4">
            <a:extLst>
              <a:ext uri="{FF2B5EF4-FFF2-40B4-BE49-F238E27FC236}">
                <a16:creationId xmlns:a16="http://schemas.microsoft.com/office/drawing/2014/main" id="{C2420043-AA61-4C6B-F081-5FCE8B57A774}"/>
              </a:ext>
            </a:extLst>
          </p:cNvPr>
          <p:cNvSpPr/>
          <p:nvPr/>
        </p:nvSpPr>
        <p:spPr>
          <a:xfrm>
            <a:off x="8186445" y="449588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35</a:t>
            </a:r>
            <a:endParaRPr lang="en-US">
              <a:ln w="0"/>
              <a:solidFill>
                <a:schemeClr val="tx1"/>
              </a:solidFill>
              <a:effectLst>
                <a:outerShdw blurRad="38100" dist="19050" dir="2700000" algn="tl" rotWithShape="0">
                  <a:schemeClr val="dk1">
                    <a:alpha val="40000"/>
                  </a:schemeClr>
                </a:outerShdw>
              </a:effectLst>
            </a:endParaRPr>
          </a:p>
        </p:txBody>
      </p:sp>
      <p:pic>
        <p:nvPicPr>
          <p:cNvPr id="2" name="Hình ảnh 1">
            <a:extLst>
              <a:ext uri="{FF2B5EF4-FFF2-40B4-BE49-F238E27FC236}">
                <a16:creationId xmlns:a16="http://schemas.microsoft.com/office/drawing/2014/main" id="{60EFC879-8283-BDCA-7ABF-E4D1AB3E300F}"/>
              </a:ext>
            </a:extLst>
          </p:cNvPr>
          <p:cNvPicPr>
            <a:picLocks noChangeAspect="1"/>
          </p:cNvPicPr>
          <p:nvPr/>
        </p:nvPicPr>
        <p:blipFill>
          <a:blip r:embed="rId3"/>
          <a:stretch>
            <a:fillRect/>
          </a:stretch>
        </p:blipFill>
        <p:spPr>
          <a:xfrm>
            <a:off x="556591" y="1332229"/>
            <a:ext cx="8196470" cy="3088481"/>
          </a:xfrm>
          <a:prstGeom prst="rect">
            <a:avLst/>
          </a:prstGeom>
        </p:spPr>
      </p:pic>
    </p:spTree>
    <p:extLst>
      <p:ext uri="{BB962C8B-B14F-4D97-AF65-F5344CB8AC3E}">
        <p14:creationId xmlns:p14="http://schemas.microsoft.com/office/powerpoint/2010/main" val="1449148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42" name="Rectangle 41"/>
          <p:cNvSpPr/>
          <p:nvPr/>
        </p:nvSpPr>
        <p:spPr>
          <a:xfrm>
            <a:off x="420446" y="286734"/>
            <a:ext cx="5036956"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Kết quả thực hiện trên phần mềm </a:t>
            </a:r>
            <a:r>
              <a:rPr lang="vi-VN" sz="2000" b="1" err="1">
                <a:solidFill>
                  <a:srgbClr val="002060"/>
                </a:solidFill>
                <a:latin typeface="Fira Sans"/>
                <a:ea typeface="Fira Sans"/>
                <a:cs typeface="Fira Sans"/>
                <a:sym typeface="Fira Sans"/>
              </a:rPr>
              <a:t>Katalon</a:t>
            </a:r>
            <a:endParaRPr lang="vi-VN" sz="2000" b="1">
              <a:solidFill>
                <a:srgbClr val="002060"/>
              </a:solidFill>
              <a:latin typeface="Fira Sans"/>
              <a:ea typeface="Fira Sans"/>
              <a:cs typeface="Fira Sans"/>
              <a:sym typeface="Fira Sans"/>
            </a:endParaRPr>
          </a:p>
        </p:txBody>
      </p:sp>
      <p:sp>
        <p:nvSpPr>
          <p:cNvPr id="44" name="Rectangle 43"/>
          <p:cNvSpPr/>
          <p:nvPr/>
        </p:nvSpPr>
        <p:spPr>
          <a:xfrm>
            <a:off x="722344" y="722801"/>
            <a:ext cx="6407325" cy="369332"/>
          </a:xfrm>
          <a:prstGeom prst="rect">
            <a:avLst/>
          </a:prstGeom>
        </p:spPr>
        <p:txBody>
          <a:bodyPr wrap="square">
            <a:spAutoFit/>
          </a:bodyPr>
          <a:lstStyle/>
          <a:p>
            <a:r>
              <a:rPr lang="en-US" sz="1800">
                <a:solidFill>
                  <a:srgbClr val="C00000"/>
                </a:solidFill>
                <a:latin typeface="Fira Sans"/>
              </a:rPr>
              <a:t>- Giao </a:t>
            </a:r>
            <a:r>
              <a:rPr lang="vi-VN" sz="1800">
                <a:solidFill>
                  <a:srgbClr val="C00000"/>
                </a:solidFill>
                <a:latin typeface="Fira Sans"/>
              </a:rPr>
              <a:t>diện đang chạy trên phần mềm</a:t>
            </a:r>
            <a:endParaRPr lang="en-US" sz="1800">
              <a:latin typeface="Fira Sans"/>
            </a:endParaRPr>
          </a:p>
        </p:txBody>
      </p:sp>
      <p:pic>
        <p:nvPicPr>
          <p:cNvPr id="3" name="Hình ảnh 2">
            <a:extLst>
              <a:ext uri="{FF2B5EF4-FFF2-40B4-BE49-F238E27FC236}">
                <a16:creationId xmlns:a16="http://schemas.microsoft.com/office/drawing/2014/main" id="{4E27FE56-3F31-55A0-7155-1B67B18F1F87}"/>
              </a:ext>
            </a:extLst>
          </p:cNvPr>
          <p:cNvPicPr>
            <a:picLocks noChangeAspect="1"/>
          </p:cNvPicPr>
          <p:nvPr/>
        </p:nvPicPr>
        <p:blipFill>
          <a:blip r:embed="rId3"/>
          <a:stretch>
            <a:fillRect/>
          </a:stretch>
        </p:blipFill>
        <p:spPr>
          <a:xfrm>
            <a:off x="513118" y="1128090"/>
            <a:ext cx="8047786" cy="3505850"/>
          </a:xfrm>
          <a:prstGeom prst="rect">
            <a:avLst/>
          </a:prstGeom>
        </p:spPr>
      </p:pic>
      <p:sp>
        <p:nvSpPr>
          <p:cNvPr id="7" name="Hình bảy cạnh 4">
            <a:extLst>
              <a:ext uri="{FF2B5EF4-FFF2-40B4-BE49-F238E27FC236}">
                <a16:creationId xmlns:a16="http://schemas.microsoft.com/office/drawing/2014/main" id="{C2420043-AA61-4C6B-F081-5FCE8B57A774}"/>
              </a:ext>
            </a:extLst>
          </p:cNvPr>
          <p:cNvSpPr/>
          <p:nvPr/>
        </p:nvSpPr>
        <p:spPr>
          <a:xfrm>
            <a:off x="8239454" y="4568771"/>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36</a:t>
            </a: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95511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sp>
        <p:nvSpPr>
          <p:cNvPr id="42" name="Rectangle 41"/>
          <p:cNvSpPr/>
          <p:nvPr/>
        </p:nvSpPr>
        <p:spPr>
          <a:xfrm>
            <a:off x="3970713" y="286734"/>
            <a:ext cx="1202573" cy="400110"/>
          </a:xfrm>
          <a:prstGeom prst="rect">
            <a:avLst/>
          </a:prstGeom>
        </p:spPr>
        <p:txBody>
          <a:bodyPr wrap="none">
            <a:spAutoFit/>
          </a:bodyPr>
          <a:lstStyle/>
          <a:p>
            <a:pPr lvl="0" algn="ctr"/>
            <a:r>
              <a:rPr lang="vi-VN" sz="2000" b="1">
                <a:solidFill>
                  <a:srgbClr val="002060"/>
                </a:solidFill>
                <a:latin typeface="Fira Sans"/>
                <a:ea typeface="Fira Sans"/>
                <a:cs typeface="Fira Sans"/>
                <a:sym typeface="Fira Sans"/>
              </a:rPr>
              <a:t>Tổng kết</a:t>
            </a:r>
          </a:p>
        </p:txBody>
      </p:sp>
      <p:sp>
        <p:nvSpPr>
          <p:cNvPr id="7" name="Hình bảy cạnh 4">
            <a:extLst>
              <a:ext uri="{FF2B5EF4-FFF2-40B4-BE49-F238E27FC236}">
                <a16:creationId xmlns:a16="http://schemas.microsoft.com/office/drawing/2014/main" id="{C2420043-AA61-4C6B-F081-5FCE8B57A774}"/>
              </a:ext>
            </a:extLst>
          </p:cNvPr>
          <p:cNvSpPr/>
          <p:nvPr/>
        </p:nvSpPr>
        <p:spPr>
          <a:xfrm>
            <a:off x="8232828" y="4376615"/>
            <a:ext cx="510699"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37</a:t>
            </a:r>
            <a:endParaRPr lang="en-US">
              <a:ln w="0"/>
              <a:solidFill>
                <a:schemeClr val="tx1"/>
              </a:solidFill>
              <a:effectLst>
                <a:outerShdw blurRad="38100" dist="19050" dir="2700000" algn="tl" rotWithShape="0">
                  <a:schemeClr val="dk1">
                    <a:alpha val="40000"/>
                  </a:schemeClr>
                </a:outerShdw>
              </a:effectLst>
            </a:endParaRPr>
          </a:p>
        </p:txBody>
      </p:sp>
      <p:sp>
        <p:nvSpPr>
          <p:cNvPr id="2" name="Google Shape;1456;p16">
            <a:extLst>
              <a:ext uri="{FF2B5EF4-FFF2-40B4-BE49-F238E27FC236}">
                <a16:creationId xmlns:a16="http://schemas.microsoft.com/office/drawing/2014/main" id="{2C5705D0-2158-08A3-ED59-EFBEEFB94FA1}"/>
              </a:ext>
            </a:extLst>
          </p:cNvPr>
          <p:cNvSpPr txBox="1"/>
          <p:nvPr/>
        </p:nvSpPr>
        <p:spPr>
          <a:xfrm>
            <a:off x="1128960" y="895634"/>
            <a:ext cx="7176840" cy="787392"/>
          </a:xfrm>
          <a:prstGeom prst="rect">
            <a:avLst/>
          </a:prstGeom>
          <a:noFill/>
          <a:ln>
            <a:noFill/>
          </a:ln>
        </p:spPr>
        <p:txBody>
          <a:bodyPr spcFirstLastPara="1" wrap="square" lIns="91425" tIns="91425" rIns="91425" bIns="91425" anchor="ctr" anchorCtr="0">
            <a:noAutofit/>
          </a:bodyPr>
          <a:lstStyle/>
          <a:p>
            <a:pPr algn="just">
              <a:lnSpc>
                <a:spcPct val="150000"/>
              </a:lnSpc>
            </a:pPr>
            <a:r>
              <a:rPr lang="vi-VN" sz="1800" b="1">
                <a:solidFill>
                  <a:schemeClr val="bg2">
                    <a:lumMod val="50000"/>
                  </a:schemeClr>
                </a:solidFill>
                <a:latin typeface="Fira Sans Medium"/>
                <a:ea typeface="Fira Sans Medium"/>
                <a:cs typeface="Fira Sans Medium"/>
                <a:sym typeface="Fira Sans Medium"/>
              </a:rPr>
              <a:t>Đề tài đã giúp nhóm em hiểu rõ hơn về phương pháp kiểm thử bảng tính quyết định và cách áp dụng nó vào phần mềm </a:t>
            </a:r>
            <a:r>
              <a:rPr lang="vi-VN" sz="1800" b="1" err="1">
                <a:solidFill>
                  <a:schemeClr val="bg2">
                    <a:lumMod val="50000"/>
                  </a:schemeClr>
                </a:solidFill>
                <a:latin typeface="Fira Sans Medium"/>
                <a:ea typeface="Fira Sans Medium"/>
                <a:cs typeface="Fira Sans Medium"/>
                <a:sym typeface="Fira Sans Medium"/>
              </a:rPr>
              <a:t>Katalon</a:t>
            </a:r>
            <a:r>
              <a:rPr lang="vi-VN" sz="1800" b="1">
                <a:solidFill>
                  <a:schemeClr val="bg2">
                    <a:lumMod val="50000"/>
                  </a:schemeClr>
                </a:solidFill>
                <a:latin typeface="Fira Sans Medium"/>
                <a:ea typeface="Fira Sans Medium"/>
                <a:cs typeface="Fira Sans Medium"/>
                <a:sym typeface="Fira Sans Medium"/>
              </a:rPr>
              <a:t>.</a:t>
            </a:r>
          </a:p>
        </p:txBody>
      </p:sp>
      <p:sp>
        <p:nvSpPr>
          <p:cNvPr id="4" name="Striped Right Arrow 2">
            <a:extLst>
              <a:ext uri="{FF2B5EF4-FFF2-40B4-BE49-F238E27FC236}">
                <a16:creationId xmlns:a16="http://schemas.microsoft.com/office/drawing/2014/main" id="{F682CF32-460F-A960-E39F-46A79B32541F}"/>
              </a:ext>
            </a:extLst>
          </p:cNvPr>
          <p:cNvSpPr/>
          <p:nvPr/>
        </p:nvSpPr>
        <p:spPr>
          <a:xfrm>
            <a:off x="428625" y="1057464"/>
            <a:ext cx="400050" cy="190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456;p16">
            <a:extLst>
              <a:ext uri="{FF2B5EF4-FFF2-40B4-BE49-F238E27FC236}">
                <a16:creationId xmlns:a16="http://schemas.microsoft.com/office/drawing/2014/main" id="{0B2C5013-981F-813A-E9D8-2A1897E1FCFE}"/>
              </a:ext>
            </a:extLst>
          </p:cNvPr>
          <p:cNvSpPr txBox="1"/>
          <p:nvPr/>
        </p:nvSpPr>
        <p:spPr>
          <a:xfrm>
            <a:off x="1128960" y="2876278"/>
            <a:ext cx="7176840" cy="787392"/>
          </a:xfrm>
          <a:prstGeom prst="rect">
            <a:avLst/>
          </a:prstGeom>
          <a:noFill/>
          <a:ln>
            <a:noFill/>
          </a:ln>
        </p:spPr>
        <p:txBody>
          <a:bodyPr spcFirstLastPara="1" wrap="square" lIns="91425" tIns="91425" rIns="91425" bIns="91425" anchor="ctr" anchorCtr="0">
            <a:noAutofit/>
          </a:bodyPr>
          <a:lstStyle/>
          <a:p>
            <a:pPr algn="just">
              <a:lnSpc>
                <a:spcPct val="150000"/>
              </a:lnSpc>
            </a:pPr>
            <a:r>
              <a:rPr lang="vi-VN" sz="1800" b="1">
                <a:solidFill>
                  <a:schemeClr val="bg2">
                    <a:lumMod val="50000"/>
                  </a:schemeClr>
                </a:solidFill>
                <a:latin typeface="Fira Sans Medium"/>
                <a:ea typeface="Fira Sans Medium"/>
                <a:cs typeface="Fira Sans Medium"/>
                <a:sym typeface="Fira Sans Medium"/>
              </a:rPr>
              <a:t>Việc kiểm thử tính năng trên 1 trang mạng xã hội </a:t>
            </a:r>
            <a:r>
              <a:rPr lang="vi-VN" sz="1800" b="1" err="1">
                <a:solidFill>
                  <a:schemeClr val="bg2">
                    <a:lumMod val="50000"/>
                  </a:schemeClr>
                </a:solidFill>
                <a:latin typeface="Fira Sans Medium"/>
                <a:ea typeface="Fira Sans Medium"/>
                <a:cs typeface="Fira Sans Medium"/>
                <a:sym typeface="Fira Sans Medium"/>
              </a:rPr>
              <a:t>Facebook</a:t>
            </a:r>
            <a:r>
              <a:rPr lang="vi-VN" sz="1800" b="1">
                <a:solidFill>
                  <a:schemeClr val="bg2">
                    <a:lumMod val="50000"/>
                  </a:schemeClr>
                </a:solidFill>
                <a:latin typeface="Fira Sans Medium"/>
                <a:ea typeface="Fira Sans Medium"/>
                <a:cs typeface="Fira Sans Medium"/>
                <a:sym typeface="Fira Sans Medium"/>
              </a:rPr>
              <a:t> đã giúp chúng em hiểu thêm cách hoạt động của 1 </a:t>
            </a:r>
            <a:r>
              <a:rPr lang="vi-VN" sz="1800" b="1" err="1">
                <a:solidFill>
                  <a:schemeClr val="bg2">
                    <a:lumMod val="50000"/>
                  </a:schemeClr>
                </a:solidFill>
                <a:latin typeface="Fira Sans Medium"/>
                <a:ea typeface="Fira Sans Medium"/>
                <a:cs typeface="Fira Sans Medium"/>
                <a:sym typeface="Fira Sans Medium"/>
              </a:rPr>
              <a:t>website</a:t>
            </a:r>
            <a:r>
              <a:rPr lang="vi-VN" sz="1800" b="1">
                <a:solidFill>
                  <a:schemeClr val="bg2">
                    <a:lumMod val="50000"/>
                  </a:schemeClr>
                </a:solidFill>
                <a:latin typeface="Fira Sans Medium"/>
                <a:ea typeface="Fira Sans Medium"/>
                <a:cs typeface="Fira Sans Medium"/>
                <a:sym typeface="Fira Sans Medium"/>
              </a:rPr>
              <a:t>.</a:t>
            </a:r>
          </a:p>
        </p:txBody>
      </p:sp>
      <p:sp>
        <p:nvSpPr>
          <p:cNvPr id="6" name="Striped Right Arrow 2">
            <a:extLst>
              <a:ext uri="{FF2B5EF4-FFF2-40B4-BE49-F238E27FC236}">
                <a16:creationId xmlns:a16="http://schemas.microsoft.com/office/drawing/2014/main" id="{38CE352C-BBCB-55CE-5F88-DDFB61DBC563}"/>
              </a:ext>
            </a:extLst>
          </p:cNvPr>
          <p:cNvSpPr/>
          <p:nvPr/>
        </p:nvSpPr>
        <p:spPr>
          <a:xfrm>
            <a:off x="428625" y="3038108"/>
            <a:ext cx="400050" cy="190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456;p16">
            <a:extLst>
              <a:ext uri="{FF2B5EF4-FFF2-40B4-BE49-F238E27FC236}">
                <a16:creationId xmlns:a16="http://schemas.microsoft.com/office/drawing/2014/main" id="{8EA7A37C-ACB6-BE76-AA80-D78A18869511}"/>
              </a:ext>
            </a:extLst>
          </p:cNvPr>
          <p:cNvSpPr txBox="1"/>
          <p:nvPr/>
        </p:nvSpPr>
        <p:spPr>
          <a:xfrm>
            <a:off x="1128960" y="1885956"/>
            <a:ext cx="7176840" cy="787392"/>
          </a:xfrm>
          <a:prstGeom prst="rect">
            <a:avLst/>
          </a:prstGeom>
          <a:noFill/>
          <a:ln>
            <a:noFill/>
          </a:ln>
        </p:spPr>
        <p:txBody>
          <a:bodyPr spcFirstLastPara="1" wrap="square" lIns="91425" tIns="91425" rIns="91425" bIns="91425" anchor="ctr" anchorCtr="0">
            <a:noAutofit/>
          </a:bodyPr>
          <a:lstStyle/>
          <a:p>
            <a:pPr algn="just">
              <a:lnSpc>
                <a:spcPct val="150000"/>
              </a:lnSpc>
            </a:pPr>
            <a:r>
              <a:rPr lang="vi-VN" sz="1800" b="1">
                <a:solidFill>
                  <a:schemeClr val="bg2">
                    <a:lumMod val="50000"/>
                  </a:schemeClr>
                </a:solidFill>
                <a:latin typeface="Fira Sans Medium"/>
                <a:ea typeface="Fira Sans Medium"/>
                <a:cs typeface="Fira Sans Medium"/>
                <a:sym typeface="Fira Sans Medium"/>
              </a:rPr>
              <a:t>Qua đề tài đã giúp nhóm em có cơ hội thực hành nâng cao kỹ năng sử dụng phần mềm </a:t>
            </a:r>
            <a:r>
              <a:rPr lang="vi-VN" sz="1800" b="1" err="1">
                <a:solidFill>
                  <a:schemeClr val="bg2">
                    <a:lumMod val="50000"/>
                  </a:schemeClr>
                </a:solidFill>
                <a:latin typeface="Fira Sans Medium"/>
                <a:ea typeface="Fira Sans Medium"/>
                <a:cs typeface="Fira Sans Medium"/>
                <a:sym typeface="Fira Sans Medium"/>
              </a:rPr>
              <a:t>Katalon</a:t>
            </a:r>
            <a:r>
              <a:rPr lang="vi-VN" sz="1800" b="1">
                <a:solidFill>
                  <a:schemeClr val="bg2">
                    <a:lumMod val="50000"/>
                  </a:schemeClr>
                </a:solidFill>
                <a:latin typeface="Fira Sans Medium"/>
                <a:ea typeface="Fira Sans Medium"/>
                <a:cs typeface="Fira Sans Medium"/>
                <a:sym typeface="Fira Sans Medium"/>
              </a:rPr>
              <a:t> để thực hiện tự động trên </a:t>
            </a:r>
            <a:r>
              <a:rPr lang="vi-VN" sz="1800" b="1" err="1">
                <a:solidFill>
                  <a:schemeClr val="bg2">
                    <a:lumMod val="50000"/>
                  </a:schemeClr>
                </a:solidFill>
                <a:latin typeface="Fira Sans Medium"/>
                <a:ea typeface="Fira Sans Medium"/>
                <a:cs typeface="Fira Sans Medium"/>
                <a:sym typeface="Fira Sans Medium"/>
              </a:rPr>
              <a:t>website</a:t>
            </a:r>
            <a:r>
              <a:rPr lang="vi-VN" sz="1800" b="1">
                <a:solidFill>
                  <a:schemeClr val="bg2">
                    <a:lumMod val="50000"/>
                  </a:schemeClr>
                </a:solidFill>
                <a:latin typeface="Fira Sans Medium"/>
                <a:ea typeface="Fira Sans Medium"/>
                <a:cs typeface="Fira Sans Medium"/>
                <a:sym typeface="Fira Sans Medium"/>
              </a:rPr>
              <a:t>.</a:t>
            </a:r>
          </a:p>
        </p:txBody>
      </p:sp>
      <p:sp>
        <p:nvSpPr>
          <p:cNvPr id="9" name="Striped Right Arrow 2">
            <a:extLst>
              <a:ext uri="{FF2B5EF4-FFF2-40B4-BE49-F238E27FC236}">
                <a16:creationId xmlns:a16="http://schemas.microsoft.com/office/drawing/2014/main" id="{AE56A454-6E11-C191-95E1-72EA5E05C6AA}"/>
              </a:ext>
            </a:extLst>
          </p:cNvPr>
          <p:cNvSpPr/>
          <p:nvPr/>
        </p:nvSpPr>
        <p:spPr>
          <a:xfrm>
            <a:off x="428625" y="2047786"/>
            <a:ext cx="400050" cy="190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1456;p16">
            <a:extLst>
              <a:ext uri="{FF2B5EF4-FFF2-40B4-BE49-F238E27FC236}">
                <a16:creationId xmlns:a16="http://schemas.microsoft.com/office/drawing/2014/main" id="{60DB39B9-A535-96A3-A28A-AF7C79E7939E}"/>
              </a:ext>
            </a:extLst>
          </p:cNvPr>
          <p:cNvSpPr txBox="1"/>
          <p:nvPr/>
        </p:nvSpPr>
        <p:spPr>
          <a:xfrm>
            <a:off x="1128960" y="3826123"/>
            <a:ext cx="7176840" cy="1100984"/>
          </a:xfrm>
          <a:prstGeom prst="rect">
            <a:avLst/>
          </a:prstGeom>
          <a:noFill/>
          <a:ln>
            <a:noFill/>
          </a:ln>
        </p:spPr>
        <p:txBody>
          <a:bodyPr spcFirstLastPara="1" wrap="square" lIns="91425" tIns="91425" rIns="91425" bIns="91425" anchor="ctr" anchorCtr="0">
            <a:noAutofit/>
          </a:bodyPr>
          <a:lstStyle/>
          <a:p>
            <a:pPr algn="just">
              <a:lnSpc>
                <a:spcPct val="150000"/>
              </a:lnSpc>
            </a:pPr>
            <a:r>
              <a:rPr lang="vi-VN" sz="1800" b="1">
                <a:solidFill>
                  <a:schemeClr val="bg2">
                    <a:lumMod val="50000"/>
                  </a:schemeClr>
                </a:solidFill>
                <a:latin typeface="Fira Sans Medium"/>
                <a:ea typeface="Fira Sans Medium"/>
                <a:cs typeface="Fira Sans Medium"/>
                <a:sym typeface="Fira Sans Medium"/>
              </a:rPr>
              <a:t>Qua đề tài đã giúp nhóm em có cái nhìn tổng quát về quá trình kiểm thử phần mềm và cách thực hiện cải thiện chất lượng phần mềm thông qua kiểm thử.</a:t>
            </a:r>
          </a:p>
        </p:txBody>
      </p:sp>
      <p:sp>
        <p:nvSpPr>
          <p:cNvPr id="11" name="Striped Right Arrow 2">
            <a:extLst>
              <a:ext uri="{FF2B5EF4-FFF2-40B4-BE49-F238E27FC236}">
                <a16:creationId xmlns:a16="http://schemas.microsoft.com/office/drawing/2014/main" id="{4B6DD2E7-B620-DA44-5A1C-7974A71A4FCA}"/>
              </a:ext>
            </a:extLst>
          </p:cNvPr>
          <p:cNvSpPr/>
          <p:nvPr/>
        </p:nvSpPr>
        <p:spPr>
          <a:xfrm>
            <a:off x="428625" y="4067466"/>
            <a:ext cx="400050" cy="1905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9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5298"/>
        <p:cNvGrpSpPr/>
        <p:nvPr/>
      </p:nvGrpSpPr>
      <p:grpSpPr>
        <a:xfrm>
          <a:off x="0" y="0"/>
          <a:ext cx="0" cy="0"/>
          <a:chOff x="0" y="0"/>
          <a:chExt cx="0" cy="0"/>
        </a:xfrm>
      </p:grpSpPr>
      <p:sp>
        <p:nvSpPr>
          <p:cNvPr id="5299" name="Google Shape;5299;p44"/>
          <p:cNvSpPr txBox="1"/>
          <p:nvPr/>
        </p:nvSpPr>
        <p:spPr>
          <a:xfrm>
            <a:off x="1048350" y="1794423"/>
            <a:ext cx="7047300" cy="274007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6600">
                <a:solidFill>
                  <a:srgbClr val="FFFFFF"/>
                </a:solidFill>
                <a:latin typeface="Bookman Old Style" panose="02050604050505020204" pitchFamily="18" charset="0"/>
              </a:rPr>
              <a:t>THANK YOU</a:t>
            </a:r>
          </a:p>
        </p:txBody>
      </p:sp>
      <p:sp>
        <p:nvSpPr>
          <p:cNvPr id="3" name="Hình bảy cạnh 4">
            <a:extLst>
              <a:ext uri="{FF2B5EF4-FFF2-40B4-BE49-F238E27FC236}">
                <a16:creationId xmlns:a16="http://schemas.microsoft.com/office/drawing/2014/main" id="{C2420043-AA61-4C6B-F081-5FCE8B57A774}"/>
              </a:ext>
            </a:extLst>
          </p:cNvPr>
          <p:cNvSpPr/>
          <p:nvPr/>
        </p:nvSpPr>
        <p:spPr>
          <a:xfrm>
            <a:off x="8488576" y="4534497"/>
            <a:ext cx="484386"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a:ln w="0"/>
                <a:solidFill>
                  <a:schemeClr val="tx1"/>
                </a:solidFill>
                <a:effectLst>
                  <a:outerShdw blurRad="38100" dist="19050" dir="2700000" algn="tl" rotWithShape="0">
                    <a:schemeClr val="dk1">
                      <a:alpha val="40000"/>
                    </a:schemeClr>
                  </a:outerShdw>
                </a:effectLst>
              </a:rPr>
              <a:t>38</a:t>
            </a:r>
            <a:endParaRPr lang="en-US">
              <a:ln w="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572" name="Google Shape;2572;p29"/>
          <p:cNvSpPr txBox="1"/>
          <p:nvPr/>
        </p:nvSpPr>
        <p:spPr>
          <a:xfrm>
            <a:off x="2643304" y="278132"/>
            <a:ext cx="4550200" cy="402300"/>
          </a:xfrm>
          <a:prstGeom prst="rect">
            <a:avLst/>
          </a:prstGeom>
          <a:noFill/>
          <a:ln>
            <a:noFill/>
          </a:ln>
        </p:spPr>
        <p:txBody>
          <a:bodyPr spcFirstLastPara="1" wrap="square" lIns="91425" tIns="91425" rIns="91425" bIns="91425" anchor="ctr" anchorCtr="0">
            <a:noAutofit/>
          </a:bodyPr>
          <a:lstStyle/>
          <a:p>
            <a:pPr lvl="0"/>
            <a:r>
              <a:rPr lang="en-US" sz="2400" b="1">
                <a:latin typeface="Fira Sans Medium"/>
                <a:ea typeface="Fira Sans Medium"/>
                <a:cs typeface="Fira Sans Medium"/>
                <a:sym typeface="Fira Sans Medium"/>
              </a:rPr>
              <a:t>3. Ví dụ về bảng quyết định</a:t>
            </a:r>
            <a:endParaRPr sz="2400" b="1">
              <a:latin typeface="Fira Sans Medium"/>
              <a:ea typeface="Fira Sans Medium"/>
              <a:cs typeface="Fira Sans Medium"/>
              <a:sym typeface="Fira Sans Medium"/>
            </a:endParaRPr>
          </a:p>
        </p:txBody>
      </p:sp>
      <p:grpSp>
        <p:nvGrpSpPr>
          <p:cNvPr id="153" name="Google Shape;2481;p29"/>
          <p:cNvGrpSpPr/>
          <p:nvPr/>
        </p:nvGrpSpPr>
        <p:grpSpPr>
          <a:xfrm>
            <a:off x="163293" y="95431"/>
            <a:ext cx="948459" cy="585000"/>
            <a:chOff x="3799925" y="3477271"/>
            <a:chExt cx="1013778" cy="643423"/>
          </a:xfrm>
        </p:grpSpPr>
        <p:sp>
          <p:nvSpPr>
            <p:cNvPr id="154" name="Google Shape;2482;p29"/>
            <p:cNvSpPr/>
            <p:nvPr/>
          </p:nvSpPr>
          <p:spPr>
            <a:xfrm>
              <a:off x="3799925" y="3477271"/>
              <a:ext cx="1013778" cy="643423"/>
            </a:xfrm>
            <a:custGeom>
              <a:avLst/>
              <a:gdLst/>
              <a:ahLst/>
              <a:cxnLst/>
              <a:rect l="l" t="t" r="r" b="b"/>
              <a:pathLst>
                <a:path w="30688" h="19477" extrusionOk="0">
                  <a:moveTo>
                    <a:pt x="2470" y="0"/>
                  </a:moveTo>
                  <a:cubicBezTo>
                    <a:pt x="1109" y="0"/>
                    <a:pt x="0" y="1109"/>
                    <a:pt x="0" y="2470"/>
                  </a:cubicBezTo>
                  <a:lnTo>
                    <a:pt x="0" y="17006"/>
                  </a:lnTo>
                  <a:cubicBezTo>
                    <a:pt x="0" y="18368"/>
                    <a:pt x="1109" y="19476"/>
                    <a:pt x="2470" y="19476"/>
                  </a:cubicBezTo>
                  <a:lnTo>
                    <a:pt x="28217" y="19476"/>
                  </a:lnTo>
                  <a:cubicBezTo>
                    <a:pt x="29579" y="19476"/>
                    <a:pt x="30687" y="18368"/>
                    <a:pt x="30687" y="17006"/>
                  </a:cubicBezTo>
                  <a:lnTo>
                    <a:pt x="30687" y="2470"/>
                  </a:lnTo>
                  <a:cubicBezTo>
                    <a:pt x="30687" y="1109"/>
                    <a:pt x="29579" y="0"/>
                    <a:pt x="282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83;p29"/>
            <p:cNvSpPr/>
            <p:nvPr/>
          </p:nvSpPr>
          <p:spPr>
            <a:xfrm>
              <a:off x="3850138" y="3652092"/>
              <a:ext cx="333753" cy="311289"/>
            </a:xfrm>
            <a:custGeom>
              <a:avLst/>
              <a:gdLst/>
              <a:ahLst/>
              <a:cxnLst/>
              <a:rect l="l" t="t" r="r" b="b"/>
              <a:pathLst>
                <a:path w="10103" h="9423" extrusionOk="0">
                  <a:moveTo>
                    <a:pt x="5081" y="1"/>
                  </a:moveTo>
                  <a:cubicBezTo>
                    <a:pt x="4836" y="1"/>
                    <a:pt x="4588" y="20"/>
                    <a:pt x="4339" y="60"/>
                  </a:cubicBezTo>
                  <a:cubicBezTo>
                    <a:pt x="1774" y="440"/>
                    <a:pt x="0" y="2847"/>
                    <a:pt x="380" y="5412"/>
                  </a:cubicBezTo>
                  <a:cubicBezTo>
                    <a:pt x="755" y="7744"/>
                    <a:pt x="2752" y="9422"/>
                    <a:pt x="5063" y="9422"/>
                  </a:cubicBezTo>
                  <a:cubicBezTo>
                    <a:pt x="5294" y="9422"/>
                    <a:pt x="5528" y="9405"/>
                    <a:pt x="5764" y="9371"/>
                  </a:cubicBezTo>
                  <a:cubicBezTo>
                    <a:pt x="8329" y="8959"/>
                    <a:pt x="10103" y="6584"/>
                    <a:pt x="9691" y="3987"/>
                  </a:cubicBezTo>
                  <a:cubicBezTo>
                    <a:pt x="9348" y="1671"/>
                    <a:pt x="7353" y="1"/>
                    <a:pt x="5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84;p29"/>
            <p:cNvSpPr/>
            <p:nvPr/>
          </p:nvSpPr>
          <p:spPr>
            <a:xfrm>
              <a:off x="3928597" y="3712645"/>
              <a:ext cx="179975" cy="231245"/>
            </a:xfrm>
            <a:custGeom>
              <a:avLst/>
              <a:gdLst/>
              <a:ahLst/>
              <a:cxnLst/>
              <a:rect l="l" t="t" r="r" b="b"/>
              <a:pathLst>
                <a:path w="5448" h="7000" extrusionOk="0">
                  <a:moveTo>
                    <a:pt x="2724" y="1"/>
                  </a:moveTo>
                  <a:cubicBezTo>
                    <a:pt x="1869" y="1"/>
                    <a:pt x="1267" y="666"/>
                    <a:pt x="1140" y="1457"/>
                  </a:cubicBezTo>
                  <a:cubicBezTo>
                    <a:pt x="1045" y="2059"/>
                    <a:pt x="1204" y="2724"/>
                    <a:pt x="1457" y="3294"/>
                  </a:cubicBezTo>
                  <a:cubicBezTo>
                    <a:pt x="1521" y="3484"/>
                    <a:pt x="1647" y="3674"/>
                    <a:pt x="1774" y="3833"/>
                  </a:cubicBezTo>
                  <a:lnTo>
                    <a:pt x="1774" y="4244"/>
                  </a:lnTo>
                  <a:cubicBezTo>
                    <a:pt x="1774" y="4339"/>
                    <a:pt x="1711" y="4466"/>
                    <a:pt x="1584" y="4498"/>
                  </a:cubicBezTo>
                  <a:lnTo>
                    <a:pt x="539" y="5099"/>
                  </a:lnTo>
                  <a:cubicBezTo>
                    <a:pt x="222" y="5258"/>
                    <a:pt x="0" y="5606"/>
                    <a:pt x="0" y="5986"/>
                  </a:cubicBezTo>
                  <a:cubicBezTo>
                    <a:pt x="729" y="6619"/>
                    <a:pt x="1679" y="6999"/>
                    <a:pt x="2724" y="6999"/>
                  </a:cubicBezTo>
                  <a:cubicBezTo>
                    <a:pt x="3769" y="6999"/>
                    <a:pt x="4719" y="6619"/>
                    <a:pt x="5447" y="5986"/>
                  </a:cubicBezTo>
                  <a:cubicBezTo>
                    <a:pt x="5416" y="5606"/>
                    <a:pt x="5194" y="5258"/>
                    <a:pt x="4846" y="5099"/>
                  </a:cubicBezTo>
                  <a:lnTo>
                    <a:pt x="3706" y="4529"/>
                  </a:lnTo>
                  <a:cubicBezTo>
                    <a:pt x="3611" y="4466"/>
                    <a:pt x="3547" y="4371"/>
                    <a:pt x="3547" y="4244"/>
                  </a:cubicBezTo>
                  <a:cubicBezTo>
                    <a:pt x="3547" y="4054"/>
                    <a:pt x="3516" y="3928"/>
                    <a:pt x="3611" y="3738"/>
                  </a:cubicBezTo>
                  <a:cubicBezTo>
                    <a:pt x="4212" y="2851"/>
                    <a:pt x="4307" y="2186"/>
                    <a:pt x="4149" y="1299"/>
                  </a:cubicBezTo>
                  <a:cubicBezTo>
                    <a:pt x="4022" y="539"/>
                    <a:pt x="3516"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85;p29"/>
            <p:cNvSpPr/>
            <p:nvPr/>
          </p:nvSpPr>
          <p:spPr>
            <a:xfrm>
              <a:off x="4132588" y="3682319"/>
              <a:ext cx="593243" cy="111956"/>
            </a:xfrm>
            <a:custGeom>
              <a:avLst/>
              <a:gdLst/>
              <a:ahLst/>
              <a:cxnLst/>
              <a:rect l="l" t="t" r="r" b="b"/>
              <a:pathLst>
                <a:path w="17958" h="3389" extrusionOk="0">
                  <a:moveTo>
                    <a:pt x="1679" y="0"/>
                  </a:moveTo>
                  <a:cubicBezTo>
                    <a:pt x="761" y="0"/>
                    <a:pt x="1" y="760"/>
                    <a:pt x="1" y="1679"/>
                  </a:cubicBezTo>
                  <a:cubicBezTo>
                    <a:pt x="1" y="2629"/>
                    <a:pt x="761" y="3389"/>
                    <a:pt x="1679" y="3389"/>
                  </a:cubicBezTo>
                  <a:lnTo>
                    <a:pt x="16279" y="3389"/>
                  </a:lnTo>
                  <a:cubicBezTo>
                    <a:pt x="17197" y="3389"/>
                    <a:pt x="17957" y="2629"/>
                    <a:pt x="17957" y="1679"/>
                  </a:cubicBezTo>
                  <a:cubicBezTo>
                    <a:pt x="17957" y="760"/>
                    <a:pt x="17197" y="0"/>
                    <a:pt x="16279"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86;p29"/>
            <p:cNvSpPr/>
            <p:nvPr/>
          </p:nvSpPr>
          <p:spPr>
            <a:xfrm>
              <a:off x="4193273" y="3721003"/>
              <a:ext cx="30392" cy="29335"/>
            </a:xfrm>
            <a:custGeom>
              <a:avLst/>
              <a:gdLst/>
              <a:ahLst/>
              <a:cxnLst/>
              <a:rect l="l" t="t" r="r" b="b"/>
              <a:pathLst>
                <a:path w="920" h="888" extrusionOk="0">
                  <a:moveTo>
                    <a:pt x="349" y="1"/>
                  </a:moveTo>
                  <a:lnTo>
                    <a:pt x="349" y="254"/>
                  </a:lnTo>
                  <a:lnTo>
                    <a:pt x="127" y="128"/>
                  </a:lnTo>
                  <a:lnTo>
                    <a:pt x="1" y="318"/>
                  </a:lnTo>
                  <a:lnTo>
                    <a:pt x="222" y="444"/>
                  </a:lnTo>
                  <a:lnTo>
                    <a:pt x="1" y="571"/>
                  </a:lnTo>
                  <a:lnTo>
                    <a:pt x="127" y="761"/>
                  </a:lnTo>
                  <a:lnTo>
                    <a:pt x="349" y="634"/>
                  </a:lnTo>
                  <a:lnTo>
                    <a:pt x="349" y="888"/>
                  </a:lnTo>
                  <a:lnTo>
                    <a:pt x="602" y="888"/>
                  </a:lnTo>
                  <a:lnTo>
                    <a:pt x="602" y="634"/>
                  </a:lnTo>
                  <a:lnTo>
                    <a:pt x="824" y="761"/>
                  </a:lnTo>
                  <a:lnTo>
                    <a:pt x="919" y="571"/>
                  </a:lnTo>
                  <a:lnTo>
                    <a:pt x="729" y="444"/>
                  </a:lnTo>
                  <a:lnTo>
                    <a:pt x="919" y="318"/>
                  </a:lnTo>
                  <a:lnTo>
                    <a:pt x="824" y="128"/>
                  </a:lnTo>
                  <a:lnTo>
                    <a:pt x="602" y="254"/>
                  </a:ln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87;p29"/>
            <p:cNvSpPr/>
            <p:nvPr/>
          </p:nvSpPr>
          <p:spPr>
            <a:xfrm>
              <a:off x="4242462" y="3721003"/>
              <a:ext cx="30359" cy="28311"/>
            </a:xfrm>
            <a:custGeom>
              <a:avLst/>
              <a:gdLst/>
              <a:ahLst/>
              <a:cxnLst/>
              <a:rect l="l" t="t" r="r" b="b"/>
              <a:pathLst>
                <a:path w="919" h="857" extrusionOk="0">
                  <a:moveTo>
                    <a:pt x="317" y="1"/>
                  </a:moveTo>
                  <a:lnTo>
                    <a:pt x="317" y="254"/>
                  </a:lnTo>
                  <a:lnTo>
                    <a:pt x="95" y="128"/>
                  </a:lnTo>
                  <a:lnTo>
                    <a:pt x="0" y="318"/>
                  </a:lnTo>
                  <a:lnTo>
                    <a:pt x="190" y="444"/>
                  </a:lnTo>
                  <a:lnTo>
                    <a:pt x="0" y="571"/>
                  </a:lnTo>
                  <a:lnTo>
                    <a:pt x="95" y="761"/>
                  </a:lnTo>
                  <a:lnTo>
                    <a:pt x="317" y="634"/>
                  </a:lnTo>
                  <a:lnTo>
                    <a:pt x="317" y="856"/>
                  </a:lnTo>
                  <a:lnTo>
                    <a:pt x="570" y="856"/>
                  </a:lnTo>
                  <a:lnTo>
                    <a:pt x="570" y="634"/>
                  </a:lnTo>
                  <a:lnTo>
                    <a:pt x="792" y="761"/>
                  </a:lnTo>
                  <a:lnTo>
                    <a:pt x="919" y="571"/>
                  </a:lnTo>
                  <a:lnTo>
                    <a:pt x="697" y="444"/>
                  </a:lnTo>
                  <a:lnTo>
                    <a:pt x="919" y="318"/>
                  </a:lnTo>
                  <a:lnTo>
                    <a:pt x="792" y="128"/>
                  </a:lnTo>
                  <a:lnTo>
                    <a:pt x="570" y="254"/>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88;p29"/>
            <p:cNvSpPr/>
            <p:nvPr/>
          </p:nvSpPr>
          <p:spPr>
            <a:xfrm>
              <a:off x="4290561" y="3721003"/>
              <a:ext cx="30392" cy="28311"/>
            </a:xfrm>
            <a:custGeom>
              <a:avLst/>
              <a:gdLst/>
              <a:ahLst/>
              <a:cxnLst/>
              <a:rect l="l" t="t" r="r" b="b"/>
              <a:pathLst>
                <a:path w="920" h="857" extrusionOk="0">
                  <a:moveTo>
                    <a:pt x="318" y="1"/>
                  </a:moveTo>
                  <a:lnTo>
                    <a:pt x="318" y="254"/>
                  </a:lnTo>
                  <a:lnTo>
                    <a:pt x="96" y="128"/>
                  </a:lnTo>
                  <a:lnTo>
                    <a:pt x="1" y="318"/>
                  </a:lnTo>
                  <a:lnTo>
                    <a:pt x="191" y="444"/>
                  </a:lnTo>
                  <a:lnTo>
                    <a:pt x="1" y="571"/>
                  </a:lnTo>
                  <a:lnTo>
                    <a:pt x="96" y="761"/>
                  </a:lnTo>
                  <a:lnTo>
                    <a:pt x="318" y="634"/>
                  </a:lnTo>
                  <a:lnTo>
                    <a:pt x="318" y="856"/>
                  </a:lnTo>
                  <a:lnTo>
                    <a:pt x="571" y="856"/>
                  </a:lnTo>
                  <a:lnTo>
                    <a:pt x="571" y="634"/>
                  </a:lnTo>
                  <a:lnTo>
                    <a:pt x="793" y="761"/>
                  </a:lnTo>
                  <a:lnTo>
                    <a:pt x="919" y="571"/>
                  </a:lnTo>
                  <a:lnTo>
                    <a:pt x="698" y="444"/>
                  </a:lnTo>
                  <a:lnTo>
                    <a:pt x="919" y="318"/>
                  </a:lnTo>
                  <a:lnTo>
                    <a:pt x="793" y="128"/>
                  </a:lnTo>
                  <a:lnTo>
                    <a:pt x="571" y="254"/>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89;p29"/>
            <p:cNvSpPr/>
            <p:nvPr/>
          </p:nvSpPr>
          <p:spPr>
            <a:xfrm>
              <a:off x="4338693" y="3721003"/>
              <a:ext cx="30392" cy="28311"/>
            </a:xfrm>
            <a:custGeom>
              <a:avLst/>
              <a:gdLst/>
              <a:ahLst/>
              <a:cxnLst/>
              <a:rect l="l" t="t" r="r" b="b"/>
              <a:pathLst>
                <a:path w="920" h="857" extrusionOk="0">
                  <a:moveTo>
                    <a:pt x="317" y="1"/>
                  </a:moveTo>
                  <a:lnTo>
                    <a:pt x="349" y="254"/>
                  </a:lnTo>
                  <a:lnTo>
                    <a:pt x="127" y="128"/>
                  </a:lnTo>
                  <a:lnTo>
                    <a:pt x="1" y="318"/>
                  </a:lnTo>
                  <a:lnTo>
                    <a:pt x="222" y="444"/>
                  </a:lnTo>
                  <a:lnTo>
                    <a:pt x="1" y="571"/>
                  </a:lnTo>
                  <a:lnTo>
                    <a:pt x="127" y="761"/>
                  </a:lnTo>
                  <a:lnTo>
                    <a:pt x="349" y="634"/>
                  </a:lnTo>
                  <a:lnTo>
                    <a:pt x="317" y="856"/>
                  </a:lnTo>
                  <a:lnTo>
                    <a:pt x="571" y="856"/>
                  </a:lnTo>
                  <a:lnTo>
                    <a:pt x="571" y="634"/>
                  </a:lnTo>
                  <a:lnTo>
                    <a:pt x="792" y="761"/>
                  </a:lnTo>
                  <a:lnTo>
                    <a:pt x="919" y="539"/>
                  </a:lnTo>
                  <a:lnTo>
                    <a:pt x="697" y="444"/>
                  </a:lnTo>
                  <a:lnTo>
                    <a:pt x="919" y="318"/>
                  </a:lnTo>
                  <a:lnTo>
                    <a:pt x="792" y="128"/>
                  </a:lnTo>
                  <a:lnTo>
                    <a:pt x="571" y="254"/>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90;p29"/>
            <p:cNvSpPr/>
            <p:nvPr/>
          </p:nvSpPr>
          <p:spPr>
            <a:xfrm>
              <a:off x="4136783" y="3824601"/>
              <a:ext cx="593209" cy="110932"/>
            </a:xfrm>
            <a:custGeom>
              <a:avLst/>
              <a:gdLst/>
              <a:ahLst/>
              <a:cxnLst/>
              <a:rect l="l" t="t" r="r" b="b"/>
              <a:pathLst>
                <a:path w="17957" h="3358" extrusionOk="0">
                  <a:moveTo>
                    <a:pt x="1711" y="0"/>
                  </a:moveTo>
                  <a:cubicBezTo>
                    <a:pt x="761" y="0"/>
                    <a:pt x="1" y="760"/>
                    <a:pt x="1" y="1679"/>
                  </a:cubicBezTo>
                  <a:cubicBezTo>
                    <a:pt x="1" y="2597"/>
                    <a:pt x="761" y="3357"/>
                    <a:pt x="1711" y="3357"/>
                  </a:cubicBezTo>
                  <a:lnTo>
                    <a:pt x="16278" y="3357"/>
                  </a:lnTo>
                  <a:cubicBezTo>
                    <a:pt x="17197" y="3357"/>
                    <a:pt x="17957" y="2597"/>
                    <a:pt x="17957" y="1679"/>
                  </a:cubicBezTo>
                  <a:cubicBezTo>
                    <a:pt x="17957" y="760"/>
                    <a:pt x="17197" y="0"/>
                    <a:pt x="16278"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91;p29"/>
            <p:cNvSpPr/>
            <p:nvPr/>
          </p:nvSpPr>
          <p:spPr>
            <a:xfrm>
              <a:off x="4198526" y="3863285"/>
              <a:ext cx="30359" cy="28278"/>
            </a:xfrm>
            <a:custGeom>
              <a:avLst/>
              <a:gdLst/>
              <a:ahLst/>
              <a:cxnLst/>
              <a:rect l="l" t="t" r="r" b="b"/>
              <a:pathLst>
                <a:path w="919" h="856" extrusionOk="0">
                  <a:moveTo>
                    <a:pt x="317" y="1"/>
                  </a:moveTo>
                  <a:lnTo>
                    <a:pt x="317" y="254"/>
                  </a:lnTo>
                  <a:lnTo>
                    <a:pt x="95" y="128"/>
                  </a:lnTo>
                  <a:lnTo>
                    <a:pt x="0" y="318"/>
                  </a:lnTo>
                  <a:lnTo>
                    <a:pt x="190" y="444"/>
                  </a:lnTo>
                  <a:lnTo>
                    <a:pt x="0" y="539"/>
                  </a:lnTo>
                  <a:lnTo>
                    <a:pt x="95" y="761"/>
                  </a:lnTo>
                  <a:lnTo>
                    <a:pt x="317" y="634"/>
                  </a:lnTo>
                  <a:lnTo>
                    <a:pt x="317" y="856"/>
                  </a:lnTo>
                  <a:lnTo>
                    <a:pt x="570" y="856"/>
                  </a:lnTo>
                  <a:lnTo>
                    <a:pt x="570" y="634"/>
                  </a:lnTo>
                  <a:lnTo>
                    <a:pt x="792" y="761"/>
                  </a:lnTo>
                  <a:lnTo>
                    <a:pt x="918" y="539"/>
                  </a:lnTo>
                  <a:lnTo>
                    <a:pt x="697" y="444"/>
                  </a:lnTo>
                  <a:lnTo>
                    <a:pt x="918" y="318"/>
                  </a:lnTo>
                  <a:lnTo>
                    <a:pt x="792" y="128"/>
                  </a:lnTo>
                  <a:lnTo>
                    <a:pt x="570" y="254"/>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92;p29"/>
            <p:cNvSpPr/>
            <p:nvPr/>
          </p:nvSpPr>
          <p:spPr>
            <a:xfrm>
              <a:off x="4246625" y="3863285"/>
              <a:ext cx="30392" cy="28278"/>
            </a:xfrm>
            <a:custGeom>
              <a:avLst/>
              <a:gdLst/>
              <a:ahLst/>
              <a:cxnLst/>
              <a:rect l="l" t="t" r="r" b="b"/>
              <a:pathLst>
                <a:path w="920" h="856" extrusionOk="0">
                  <a:moveTo>
                    <a:pt x="317" y="1"/>
                  </a:moveTo>
                  <a:lnTo>
                    <a:pt x="317" y="254"/>
                  </a:lnTo>
                  <a:lnTo>
                    <a:pt x="96" y="128"/>
                  </a:lnTo>
                  <a:lnTo>
                    <a:pt x="1" y="318"/>
                  </a:lnTo>
                  <a:lnTo>
                    <a:pt x="191" y="444"/>
                  </a:lnTo>
                  <a:lnTo>
                    <a:pt x="1" y="539"/>
                  </a:lnTo>
                  <a:lnTo>
                    <a:pt x="96" y="761"/>
                  </a:lnTo>
                  <a:lnTo>
                    <a:pt x="317" y="603"/>
                  </a:lnTo>
                  <a:lnTo>
                    <a:pt x="317" y="856"/>
                  </a:lnTo>
                  <a:lnTo>
                    <a:pt x="571" y="856"/>
                  </a:lnTo>
                  <a:lnTo>
                    <a:pt x="571" y="603"/>
                  </a:lnTo>
                  <a:lnTo>
                    <a:pt x="793" y="761"/>
                  </a:lnTo>
                  <a:lnTo>
                    <a:pt x="919" y="539"/>
                  </a:lnTo>
                  <a:lnTo>
                    <a:pt x="698" y="444"/>
                  </a:lnTo>
                  <a:lnTo>
                    <a:pt x="919" y="318"/>
                  </a:lnTo>
                  <a:lnTo>
                    <a:pt x="793" y="128"/>
                  </a:lnTo>
                  <a:lnTo>
                    <a:pt x="571" y="254"/>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93;p29"/>
            <p:cNvSpPr/>
            <p:nvPr/>
          </p:nvSpPr>
          <p:spPr>
            <a:xfrm>
              <a:off x="4294757" y="3863285"/>
              <a:ext cx="30359" cy="28278"/>
            </a:xfrm>
            <a:custGeom>
              <a:avLst/>
              <a:gdLst/>
              <a:ahLst/>
              <a:cxnLst/>
              <a:rect l="l" t="t" r="r" b="b"/>
              <a:pathLst>
                <a:path w="919" h="856" extrusionOk="0">
                  <a:moveTo>
                    <a:pt x="317" y="1"/>
                  </a:moveTo>
                  <a:lnTo>
                    <a:pt x="317" y="254"/>
                  </a:lnTo>
                  <a:lnTo>
                    <a:pt x="96" y="96"/>
                  </a:lnTo>
                  <a:lnTo>
                    <a:pt x="1" y="318"/>
                  </a:lnTo>
                  <a:lnTo>
                    <a:pt x="222" y="444"/>
                  </a:lnTo>
                  <a:lnTo>
                    <a:pt x="1" y="539"/>
                  </a:lnTo>
                  <a:lnTo>
                    <a:pt x="96" y="761"/>
                  </a:lnTo>
                  <a:lnTo>
                    <a:pt x="317" y="603"/>
                  </a:lnTo>
                  <a:lnTo>
                    <a:pt x="317" y="856"/>
                  </a:lnTo>
                  <a:lnTo>
                    <a:pt x="571" y="856"/>
                  </a:lnTo>
                  <a:lnTo>
                    <a:pt x="571" y="603"/>
                  </a:lnTo>
                  <a:lnTo>
                    <a:pt x="792" y="729"/>
                  </a:lnTo>
                  <a:lnTo>
                    <a:pt x="919" y="539"/>
                  </a:lnTo>
                  <a:lnTo>
                    <a:pt x="697" y="413"/>
                  </a:lnTo>
                  <a:lnTo>
                    <a:pt x="919" y="318"/>
                  </a:lnTo>
                  <a:lnTo>
                    <a:pt x="792" y="96"/>
                  </a:lnTo>
                  <a:lnTo>
                    <a:pt x="571" y="254"/>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94;p29"/>
            <p:cNvSpPr/>
            <p:nvPr/>
          </p:nvSpPr>
          <p:spPr>
            <a:xfrm>
              <a:off x="4342889" y="3863285"/>
              <a:ext cx="30359" cy="28278"/>
            </a:xfrm>
            <a:custGeom>
              <a:avLst/>
              <a:gdLst/>
              <a:ahLst/>
              <a:cxnLst/>
              <a:rect l="l" t="t" r="r" b="b"/>
              <a:pathLst>
                <a:path w="919" h="856" extrusionOk="0">
                  <a:moveTo>
                    <a:pt x="317" y="1"/>
                  </a:moveTo>
                  <a:lnTo>
                    <a:pt x="349" y="254"/>
                  </a:lnTo>
                  <a:lnTo>
                    <a:pt x="127" y="96"/>
                  </a:lnTo>
                  <a:lnTo>
                    <a:pt x="0" y="318"/>
                  </a:lnTo>
                  <a:lnTo>
                    <a:pt x="222" y="444"/>
                  </a:lnTo>
                  <a:lnTo>
                    <a:pt x="0" y="539"/>
                  </a:lnTo>
                  <a:lnTo>
                    <a:pt x="127" y="761"/>
                  </a:lnTo>
                  <a:lnTo>
                    <a:pt x="349" y="603"/>
                  </a:lnTo>
                  <a:lnTo>
                    <a:pt x="349" y="856"/>
                  </a:lnTo>
                  <a:lnTo>
                    <a:pt x="570" y="856"/>
                  </a:lnTo>
                  <a:lnTo>
                    <a:pt x="570" y="603"/>
                  </a:lnTo>
                  <a:lnTo>
                    <a:pt x="792" y="729"/>
                  </a:lnTo>
                  <a:lnTo>
                    <a:pt x="919" y="539"/>
                  </a:lnTo>
                  <a:lnTo>
                    <a:pt x="697" y="413"/>
                  </a:lnTo>
                  <a:lnTo>
                    <a:pt x="919" y="318"/>
                  </a:lnTo>
                  <a:lnTo>
                    <a:pt x="792" y="96"/>
                  </a:lnTo>
                  <a:lnTo>
                    <a:pt x="570" y="254"/>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95;p29"/>
            <p:cNvSpPr/>
            <p:nvPr/>
          </p:nvSpPr>
          <p:spPr>
            <a:xfrm>
              <a:off x="4391021" y="3863285"/>
              <a:ext cx="30359" cy="28278"/>
            </a:xfrm>
            <a:custGeom>
              <a:avLst/>
              <a:gdLst/>
              <a:ahLst/>
              <a:cxnLst/>
              <a:rect l="l" t="t" r="r" b="b"/>
              <a:pathLst>
                <a:path w="919" h="856" extrusionOk="0">
                  <a:moveTo>
                    <a:pt x="348" y="1"/>
                  </a:moveTo>
                  <a:lnTo>
                    <a:pt x="348" y="254"/>
                  </a:lnTo>
                  <a:lnTo>
                    <a:pt x="127" y="96"/>
                  </a:lnTo>
                  <a:lnTo>
                    <a:pt x="0" y="318"/>
                  </a:lnTo>
                  <a:lnTo>
                    <a:pt x="222" y="413"/>
                  </a:lnTo>
                  <a:lnTo>
                    <a:pt x="0" y="539"/>
                  </a:lnTo>
                  <a:lnTo>
                    <a:pt x="127" y="729"/>
                  </a:lnTo>
                  <a:lnTo>
                    <a:pt x="348" y="603"/>
                  </a:lnTo>
                  <a:lnTo>
                    <a:pt x="348" y="856"/>
                  </a:lnTo>
                  <a:lnTo>
                    <a:pt x="570" y="856"/>
                  </a:lnTo>
                  <a:lnTo>
                    <a:pt x="570" y="603"/>
                  </a:lnTo>
                  <a:lnTo>
                    <a:pt x="792" y="729"/>
                  </a:lnTo>
                  <a:lnTo>
                    <a:pt x="919" y="539"/>
                  </a:lnTo>
                  <a:lnTo>
                    <a:pt x="697" y="413"/>
                  </a:lnTo>
                  <a:lnTo>
                    <a:pt x="919" y="318"/>
                  </a:lnTo>
                  <a:lnTo>
                    <a:pt x="792" y="96"/>
                  </a:lnTo>
                  <a:lnTo>
                    <a:pt x="570" y="254"/>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96;p29"/>
            <p:cNvSpPr/>
            <p:nvPr/>
          </p:nvSpPr>
          <p:spPr>
            <a:xfrm>
              <a:off x="4439120" y="3863285"/>
              <a:ext cx="30392" cy="28278"/>
            </a:xfrm>
            <a:custGeom>
              <a:avLst/>
              <a:gdLst/>
              <a:ahLst/>
              <a:cxnLst/>
              <a:rect l="l" t="t" r="r" b="b"/>
              <a:pathLst>
                <a:path w="920" h="856" extrusionOk="0">
                  <a:moveTo>
                    <a:pt x="349" y="1"/>
                  </a:moveTo>
                  <a:lnTo>
                    <a:pt x="349" y="223"/>
                  </a:lnTo>
                  <a:lnTo>
                    <a:pt x="128" y="96"/>
                  </a:lnTo>
                  <a:lnTo>
                    <a:pt x="1" y="318"/>
                  </a:lnTo>
                  <a:lnTo>
                    <a:pt x="223" y="413"/>
                  </a:lnTo>
                  <a:lnTo>
                    <a:pt x="1" y="539"/>
                  </a:lnTo>
                  <a:lnTo>
                    <a:pt x="128" y="729"/>
                  </a:lnTo>
                  <a:lnTo>
                    <a:pt x="349" y="603"/>
                  </a:lnTo>
                  <a:lnTo>
                    <a:pt x="349" y="856"/>
                  </a:lnTo>
                  <a:lnTo>
                    <a:pt x="571" y="856"/>
                  </a:lnTo>
                  <a:lnTo>
                    <a:pt x="571" y="603"/>
                  </a:lnTo>
                  <a:lnTo>
                    <a:pt x="793" y="729"/>
                  </a:lnTo>
                  <a:lnTo>
                    <a:pt x="919" y="539"/>
                  </a:lnTo>
                  <a:lnTo>
                    <a:pt x="698" y="413"/>
                  </a:lnTo>
                  <a:lnTo>
                    <a:pt x="919" y="318"/>
                  </a:lnTo>
                  <a:lnTo>
                    <a:pt x="793" y="96"/>
                  </a:lnTo>
                  <a:lnTo>
                    <a:pt x="571" y="223"/>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97;p29"/>
            <p:cNvSpPr/>
            <p:nvPr/>
          </p:nvSpPr>
          <p:spPr>
            <a:xfrm>
              <a:off x="4487251" y="3863285"/>
              <a:ext cx="30392" cy="28278"/>
            </a:xfrm>
            <a:custGeom>
              <a:avLst/>
              <a:gdLst/>
              <a:ahLst/>
              <a:cxnLst/>
              <a:rect l="l" t="t" r="r" b="b"/>
              <a:pathLst>
                <a:path w="920" h="856" extrusionOk="0">
                  <a:moveTo>
                    <a:pt x="349" y="1"/>
                  </a:moveTo>
                  <a:lnTo>
                    <a:pt x="349" y="223"/>
                  </a:lnTo>
                  <a:lnTo>
                    <a:pt x="127" y="96"/>
                  </a:lnTo>
                  <a:lnTo>
                    <a:pt x="1" y="318"/>
                  </a:lnTo>
                  <a:lnTo>
                    <a:pt x="222" y="413"/>
                  </a:lnTo>
                  <a:lnTo>
                    <a:pt x="1" y="539"/>
                  </a:lnTo>
                  <a:lnTo>
                    <a:pt x="127" y="729"/>
                  </a:lnTo>
                  <a:lnTo>
                    <a:pt x="349" y="603"/>
                  </a:lnTo>
                  <a:lnTo>
                    <a:pt x="349" y="856"/>
                  </a:lnTo>
                  <a:lnTo>
                    <a:pt x="571" y="856"/>
                  </a:lnTo>
                  <a:lnTo>
                    <a:pt x="571" y="603"/>
                  </a:lnTo>
                  <a:lnTo>
                    <a:pt x="792" y="729"/>
                  </a:lnTo>
                  <a:lnTo>
                    <a:pt x="919" y="539"/>
                  </a:lnTo>
                  <a:lnTo>
                    <a:pt x="697" y="413"/>
                  </a:lnTo>
                  <a:lnTo>
                    <a:pt x="919" y="318"/>
                  </a:lnTo>
                  <a:lnTo>
                    <a:pt x="792" y="96"/>
                  </a:lnTo>
                  <a:lnTo>
                    <a:pt x="571" y="223"/>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98;p29"/>
            <p:cNvSpPr/>
            <p:nvPr/>
          </p:nvSpPr>
          <p:spPr>
            <a:xfrm>
              <a:off x="4535383" y="3863285"/>
              <a:ext cx="30359" cy="28278"/>
            </a:xfrm>
            <a:custGeom>
              <a:avLst/>
              <a:gdLst/>
              <a:ahLst/>
              <a:cxnLst/>
              <a:rect l="l" t="t" r="r" b="b"/>
              <a:pathLst>
                <a:path w="919" h="856" extrusionOk="0">
                  <a:moveTo>
                    <a:pt x="349" y="1"/>
                  </a:moveTo>
                  <a:lnTo>
                    <a:pt x="349" y="223"/>
                  </a:lnTo>
                  <a:lnTo>
                    <a:pt x="127" y="96"/>
                  </a:lnTo>
                  <a:lnTo>
                    <a:pt x="0" y="286"/>
                  </a:lnTo>
                  <a:lnTo>
                    <a:pt x="222" y="413"/>
                  </a:lnTo>
                  <a:lnTo>
                    <a:pt x="0" y="539"/>
                  </a:lnTo>
                  <a:lnTo>
                    <a:pt x="127" y="729"/>
                  </a:lnTo>
                  <a:lnTo>
                    <a:pt x="349" y="603"/>
                  </a:lnTo>
                  <a:lnTo>
                    <a:pt x="349" y="856"/>
                  </a:lnTo>
                  <a:lnTo>
                    <a:pt x="602" y="856"/>
                  </a:lnTo>
                  <a:lnTo>
                    <a:pt x="571" y="603"/>
                  </a:lnTo>
                  <a:lnTo>
                    <a:pt x="792" y="729"/>
                  </a:lnTo>
                  <a:lnTo>
                    <a:pt x="919" y="539"/>
                  </a:lnTo>
                  <a:lnTo>
                    <a:pt x="697" y="413"/>
                  </a:lnTo>
                  <a:lnTo>
                    <a:pt x="919" y="286"/>
                  </a:lnTo>
                  <a:lnTo>
                    <a:pt x="792" y="96"/>
                  </a:lnTo>
                  <a:lnTo>
                    <a:pt x="571" y="223"/>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99;p29"/>
            <p:cNvSpPr/>
            <p:nvPr/>
          </p:nvSpPr>
          <p:spPr>
            <a:xfrm>
              <a:off x="4583515" y="3862261"/>
              <a:ext cx="30359" cy="28278"/>
            </a:xfrm>
            <a:custGeom>
              <a:avLst/>
              <a:gdLst/>
              <a:ahLst/>
              <a:cxnLst/>
              <a:rect l="l" t="t" r="r" b="b"/>
              <a:pathLst>
                <a:path w="919" h="856" extrusionOk="0">
                  <a:moveTo>
                    <a:pt x="349" y="0"/>
                  </a:moveTo>
                  <a:lnTo>
                    <a:pt x="349" y="254"/>
                  </a:lnTo>
                  <a:lnTo>
                    <a:pt x="127" y="127"/>
                  </a:lnTo>
                  <a:lnTo>
                    <a:pt x="0" y="317"/>
                  </a:lnTo>
                  <a:lnTo>
                    <a:pt x="222" y="444"/>
                  </a:lnTo>
                  <a:lnTo>
                    <a:pt x="0" y="570"/>
                  </a:lnTo>
                  <a:lnTo>
                    <a:pt x="127" y="760"/>
                  </a:lnTo>
                  <a:lnTo>
                    <a:pt x="349" y="634"/>
                  </a:lnTo>
                  <a:lnTo>
                    <a:pt x="349" y="855"/>
                  </a:lnTo>
                  <a:lnTo>
                    <a:pt x="602" y="855"/>
                  </a:lnTo>
                  <a:lnTo>
                    <a:pt x="570" y="634"/>
                  </a:lnTo>
                  <a:lnTo>
                    <a:pt x="792" y="760"/>
                  </a:lnTo>
                  <a:lnTo>
                    <a:pt x="919" y="570"/>
                  </a:lnTo>
                  <a:lnTo>
                    <a:pt x="697" y="444"/>
                  </a:lnTo>
                  <a:lnTo>
                    <a:pt x="919" y="317"/>
                  </a:lnTo>
                  <a:lnTo>
                    <a:pt x="792" y="127"/>
                  </a:lnTo>
                  <a:lnTo>
                    <a:pt x="570" y="254"/>
                  </a:lnTo>
                  <a:lnTo>
                    <a:pt x="5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500;p29"/>
            <p:cNvSpPr/>
            <p:nvPr/>
          </p:nvSpPr>
          <p:spPr>
            <a:xfrm>
              <a:off x="4631647" y="3862261"/>
              <a:ext cx="30359" cy="28278"/>
            </a:xfrm>
            <a:custGeom>
              <a:avLst/>
              <a:gdLst/>
              <a:ahLst/>
              <a:cxnLst/>
              <a:rect l="l" t="t" r="r" b="b"/>
              <a:pathLst>
                <a:path w="919" h="856" extrusionOk="0">
                  <a:moveTo>
                    <a:pt x="348" y="0"/>
                  </a:moveTo>
                  <a:lnTo>
                    <a:pt x="348" y="254"/>
                  </a:lnTo>
                  <a:lnTo>
                    <a:pt x="127" y="127"/>
                  </a:lnTo>
                  <a:lnTo>
                    <a:pt x="0" y="317"/>
                  </a:lnTo>
                  <a:lnTo>
                    <a:pt x="222" y="444"/>
                  </a:lnTo>
                  <a:lnTo>
                    <a:pt x="0" y="570"/>
                  </a:lnTo>
                  <a:lnTo>
                    <a:pt x="127" y="760"/>
                  </a:lnTo>
                  <a:lnTo>
                    <a:pt x="348" y="634"/>
                  </a:lnTo>
                  <a:lnTo>
                    <a:pt x="348" y="855"/>
                  </a:lnTo>
                  <a:lnTo>
                    <a:pt x="602" y="855"/>
                  </a:lnTo>
                  <a:lnTo>
                    <a:pt x="570" y="634"/>
                  </a:lnTo>
                  <a:lnTo>
                    <a:pt x="570" y="634"/>
                  </a:lnTo>
                  <a:lnTo>
                    <a:pt x="792" y="760"/>
                  </a:lnTo>
                  <a:lnTo>
                    <a:pt x="918" y="539"/>
                  </a:lnTo>
                  <a:lnTo>
                    <a:pt x="728" y="444"/>
                  </a:lnTo>
                  <a:lnTo>
                    <a:pt x="918" y="317"/>
                  </a:lnTo>
                  <a:lnTo>
                    <a:pt x="792" y="127"/>
                  </a:lnTo>
                  <a:lnTo>
                    <a:pt x="570" y="254"/>
                  </a:lnTo>
                  <a:lnTo>
                    <a:pt x="60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501;p29"/>
            <p:cNvSpPr/>
            <p:nvPr/>
          </p:nvSpPr>
          <p:spPr>
            <a:xfrm>
              <a:off x="4575125" y="3609080"/>
              <a:ext cx="120347" cy="120347"/>
            </a:xfrm>
            <a:custGeom>
              <a:avLst/>
              <a:gdLst/>
              <a:ahLst/>
              <a:cxnLst/>
              <a:rect l="l" t="t" r="r" b="b"/>
              <a:pathLst>
                <a:path w="3643" h="3643" extrusionOk="0">
                  <a:moveTo>
                    <a:pt x="1838" y="0"/>
                  </a:moveTo>
                  <a:cubicBezTo>
                    <a:pt x="824" y="0"/>
                    <a:pt x="1" y="824"/>
                    <a:pt x="1" y="1837"/>
                  </a:cubicBezTo>
                  <a:cubicBezTo>
                    <a:pt x="1" y="2819"/>
                    <a:pt x="824" y="3642"/>
                    <a:pt x="1838" y="3642"/>
                  </a:cubicBezTo>
                  <a:cubicBezTo>
                    <a:pt x="2851" y="3642"/>
                    <a:pt x="3643" y="2819"/>
                    <a:pt x="3643" y="1837"/>
                  </a:cubicBezTo>
                  <a:cubicBezTo>
                    <a:pt x="3643" y="824"/>
                    <a:pt x="2851" y="0"/>
                    <a:pt x="1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02;p29"/>
            <p:cNvSpPr/>
            <p:nvPr/>
          </p:nvSpPr>
          <p:spPr>
            <a:xfrm>
              <a:off x="4604427" y="3638118"/>
              <a:ext cx="62800" cy="62271"/>
            </a:xfrm>
            <a:custGeom>
              <a:avLst/>
              <a:gdLst/>
              <a:ahLst/>
              <a:cxnLst/>
              <a:rect l="l" t="t" r="r" b="b"/>
              <a:pathLst>
                <a:path w="1901" h="1885" extrusionOk="0">
                  <a:moveTo>
                    <a:pt x="258" y="0"/>
                  </a:moveTo>
                  <a:cubicBezTo>
                    <a:pt x="206" y="0"/>
                    <a:pt x="159" y="24"/>
                    <a:pt x="127" y="71"/>
                  </a:cubicBezTo>
                  <a:lnTo>
                    <a:pt x="64" y="135"/>
                  </a:lnTo>
                  <a:cubicBezTo>
                    <a:pt x="1" y="198"/>
                    <a:pt x="1" y="325"/>
                    <a:pt x="64" y="420"/>
                  </a:cubicBezTo>
                  <a:lnTo>
                    <a:pt x="602" y="958"/>
                  </a:lnTo>
                  <a:lnTo>
                    <a:pt x="64" y="1497"/>
                  </a:lnTo>
                  <a:cubicBezTo>
                    <a:pt x="1" y="1560"/>
                    <a:pt x="1" y="1687"/>
                    <a:pt x="64" y="1782"/>
                  </a:cubicBezTo>
                  <a:lnTo>
                    <a:pt x="127" y="1813"/>
                  </a:lnTo>
                  <a:cubicBezTo>
                    <a:pt x="159" y="1861"/>
                    <a:pt x="206" y="1885"/>
                    <a:pt x="258" y="1885"/>
                  </a:cubicBezTo>
                  <a:cubicBezTo>
                    <a:pt x="309" y="1885"/>
                    <a:pt x="365" y="1861"/>
                    <a:pt x="412" y="1813"/>
                  </a:cubicBezTo>
                  <a:lnTo>
                    <a:pt x="951" y="1275"/>
                  </a:lnTo>
                  <a:lnTo>
                    <a:pt x="1489" y="1813"/>
                  </a:lnTo>
                  <a:cubicBezTo>
                    <a:pt x="1521" y="1861"/>
                    <a:pt x="1568" y="1885"/>
                    <a:pt x="1620" y="1885"/>
                  </a:cubicBezTo>
                  <a:cubicBezTo>
                    <a:pt x="1671" y="1885"/>
                    <a:pt x="1727" y="1861"/>
                    <a:pt x="1774" y="1813"/>
                  </a:cubicBezTo>
                  <a:lnTo>
                    <a:pt x="1837" y="1782"/>
                  </a:lnTo>
                  <a:cubicBezTo>
                    <a:pt x="1901" y="1687"/>
                    <a:pt x="1901" y="1560"/>
                    <a:pt x="1837" y="1497"/>
                  </a:cubicBezTo>
                  <a:lnTo>
                    <a:pt x="1299" y="958"/>
                  </a:lnTo>
                  <a:lnTo>
                    <a:pt x="1837" y="420"/>
                  </a:lnTo>
                  <a:cubicBezTo>
                    <a:pt x="1901" y="325"/>
                    <a:pt x="1901" y="198"/>
                    <a:pt x="1837" y="135"/>
                  </a:cubicBezTo>
                  <a:lnTo>
                    <a:pt x="1774" y="71"/>
                  </a:lnTo>
                  <a:cubicBezTo>
                    <a:pt x="1727" y="24"/>
                    <a:pt x="1671" y="0"/>
                    <a:pt x="1620" y="0"/>
                  </a:cubicBezTo>
                  <a:cubicBezTo>
                    <a:pt x="1568" y="0"/>
                    <a:pt x="1521" y="24"/>
                    <a:pt x="1489" y="71"/>
                  </a:cubicBezTo>
                  <a:lnTo>
                    <a:pt x="951" y="610"/>
                  </a:lnTo>
                  <a:lnTo>
                    <a:pt x="412" y="71"/>
                  </a:lnTo>
                  <a:cubicBezTo>
                    <a:pt x="365" y="24"/>
                    <a:pt x="309" y="0"/>
                    <a:pt x="258"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03;p29"/>
            <p:cNvSpPr/>
            <p:nvPr/>
          </p:nvSpPr>
          <p:spPr>
            <a:xfrm>
              <a:off x="4575125" y="3910393"/>
              <a:ext cx="120347" cy="120313"/>
            </a:xfrm>
            <a:custGeom>
              <a:avLst/>
              <a:gdLst/>
              <a:ahLst/>
              <a:cxnLst/>
              <a:rect l="l" t="t" r="r" b="b"/>
              <a:pathLst>
                <a:path w="3643" h="3642" extrusionOk="0">
                  <a:moveTo>
                    <a:pt x="1838" y="0"/>
                  </a:moveTo>
                  <a:cubicBezTo>
                    <a:pt x="824" y="0"/>
                    <a:pt x="1" y="792"/>
                    <a:pt x="1" y="1805"/>
                  </a:cubicBezTo>
                  <a:cubicBezTo>
                    <a:pt x="1" y="2819"/>
                    <a:pt x="824" y="3642"/>
                    <a:pt x="1838" y="3642"/>
                  </a:cubicBezTo>
                  <a:cubicBezTo>
                    <a:pt x="2851" y="3642"/>
                    <a:pt x="3643" y="2819"/>
                    <a:pt x="3643" y="1805"/>
                  </a:cubicBezTo>
                  <a:cubicBezTo>
                    <a:pt x="3643" y="792"/>
                    <a:pt x="2851" y="0"/>
                    <a:pt x="1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504;p29"/>
            <p:cNvSpPr/>
            <p:nvPr/>
          </p:nvSpPr>
          <p:spPr>
            <a:xfrm>
              <a:off x="4598150" y="3942536"/>
              <a:ext cx="75353" cy="53649"/>
            </a:xfrm>
            <a:custGeom>
              <a:avLst/>
              <a:gdLst/>
              <a:ahLst/>
              <a:cxnLst/>
              <a:rect l="l" t="t" r="r" b="b"/>
              <a:pathLst>
                <a:path w="2281" h="1624" extrusionOk="0">
                  <a:moveTo>
                    <a:pt x="2047" y="1"/>
                  </a:moveTo>
                  <a:cubicBezTo>
                    <a:pt x="1988" y="1"/>
                    <a:pt x="1932" y="25"/>
                    <a:pt x="1901" y="72"/>
                  </a:cubicBezTo>
                  <a:lnTo>
                    <a:pt x="1014" y="927"/>
                  </a:lnTo>
                  <a:cubicBezTo>
                    <a:pt x="971" y="956"/>
                    <a:pt x="916" y="971"/>
                    <a:pt x="859" y="971"/>
                  </a:cubicBezTo>
                  <a:cubicBezTo>
                    <a:pt x="789" y="971"/>
                    <a:pt x="718" y="948"/>
                    <a:pt x="666" y="895"/>
                  </a:cubicBezTo>
                  <a:lnTo>
                    <a:pt x="444" y="642"/>
                  </a:lnTo>
                  <a:cubicBezTo>
                    <a:pt x="392" y="590"/>
                    <a:pt x="320" y="566"/>
                    <a:pt x="256" y="566"/>
                  </a:cubicBezTo>
                  <a:cubicBezTo>
                    <a:pt x="203" y="566"/>
                    <a:pt x="156" y="582"/>
                    <a:pt x="127" y="610"/>
                  </a:cubicBezTo>
                  <a:cubicBezTo>
                    <a:pt x="32" y="705"/>
                    <a:pt x="1" y="832"/>
                    <a:pt x="96" y="927"/>
                  </a:cubicBezTo>
                  <a:lnTo>
                    <a:pt x="634" y="1529"/>
                  </a:lnTo>
                  <a:cubicBezTo>
                    <a:pt x="697" y="1592"/>
                    <a:pt x="761" y="1624"/>
                    <a:pt x="792" y="1624"/>
                  </a:cubicBezTo>
                  <a:lnTo>
                    <a:pt x="824" y="1624"/>
                  </a:lnTo>
                  <a:cubicBezTo>
                    <a:pt x="887" y="1624"/>
                    <a:pt x="919" y="1592"/>
                    <a:pt x="982" y="1561"/>
                  </a:cubicBezTo>
                  <a:lnTo>
                    <a:pt x="2186" y="389"/>
                  </a:lnTo>
                  <a:cubicBezTo>
                    <a:pt x="2281" y="325"/>
                    <a:pt x="2281" y="167"/>
                    <a:pt x="2217" y="72"/>
                  </a:cubicBezTo>
                  <a:cubicBezTo>
                    <a:pt x="2170" y="25"/>
                    <a:pt x="2107" y="1"/>
                    <a:pt x="204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9" name="Hình ảnh 1" descr="Ảnh có chứa văn bản, Phông chữ, ảnh chụp màn hình, thiết kế&#10;&#10;Mô tả được tạo tự động"/>
          <p:cNvPicPr/>
          <p:nvPr/>
        </p:nvPicPr>
        <p:blipFill>
          <a:blip r:embed="rId3"/>
          <a:stretch>
            <a:fillRect/>
          </a:stretch>
        </p:blipFill>
        <p:spPr>
          <a:xfrm>
            <a:off x="5599717" y="1220861"/>
            <a:ext cx="3187574" cy="1772319"/>
          </a:xfrm>
          <a:prstGeom prst="rect">
            <a:avLst/>
          </a:prstGeom>
        </p:spPr>
      </p:pic>
      <p:sp>
        <p:nvSpPr>
          <p:cNvPr id="180" name="Google Shape;2572;p29"/>
          <p:cNvSpPr txBox="1"/>
          <p:nvPr/>
        </p:nvSpPr>
        <p:spPr>
          <a:xfrm>
            <a:off x="452054" y="993697"/>
            <a:ext cx="4932418" cy="2069329"/>
          </a:xfrm>
          <a:prstGeom prst="rect">
            <a:avLst/>
          </a:prstGeom>
          <a:noFill/>
          <a:ln>
            <a:noFill/>
          </a:ln>
        </p:spPr>
        <p:txBody>
          <a:bodyPr spcFirstLastPara="1" wrap="square" lIns="91425" tIns="91425" rIns="91425" bIns="91425" anchor="ctr" anchorCtr="0">
            <a:noAutofit/>
          </a:bodyPr>
          <a:lstStyle/>
          <a:p>
            <a:pPr lvl="0" algn="just">
              <a:spcBef>
                <a:spcPts val="600"/>
              </a:spcBef>
            </a:pPr>
            <a:r>
              <a:rPr lang="en-US" sz="1800" b="1">
                <a:solidFill>
                  <a:srgbClr val="C00000"/>
                </a:solidFill>
                <a:latin typeface="Fira Sans Medium"/>
              </a:rPr>
              <a:t>Y</a:t>
            </a:r>
            <a:r>
              <a:rPr lang="vi-VN" sz="1800" b="1">
                <a:solidFill>
                  <a:srgbClr val="C00000"/>
                </a:solidFill>
                <a:latin typeface="Fira Sans Medium"/>
              </a:rPr>
              <a:t>êu cầu của</a:t>
            </a:r>
            <a:r>
              <a:rPr lang="en-US" sz="1800" b="1">
                <a:solidFill>
                  <a:srgbClr val="C00000"/>
                </a:solidFill>
                <a:latin typeface="Fira Sans Medium"/>
              </a:rPr>
              <a:t> </a:t>
            </a:r>
            <a:r>
              <a:rPr lang="en-US" sz="1800" b="1">
                <a:solidFill>
                  <a:srgbClr val="C00000"/>
                </a:solidFill>
                <a:latin typeface="Fira Sans Medium"/>
                <a:ea typeface="Fira Sans Medium"/>
                <a:cs typeface="Fira Sans Medium"/>
                <a:sym typeface="Fira Sans Medium"/>
              </a:rPr>
              <a:t>Form đăng nhập:</a:t>
            </a:r>
            <a:endParaRPr lang="en-US" sz="1800" b="1">
              <a:solidFill>
                <a:srgbClr val="C00000"/>
              </a:solidFill>
              <a:latin typeface="Fira Sans Medium"/>
            </a:endParaRPr>
          </a:p>
          <a:p>
            <a:pPr lvl="1" algn="just">
              <a:spcBef>
                <a:spcPts val="600"/>
              </a:spcBef>
            </a:pPr>
            <a:r>
              <a:rPr lang="en-US" sz="1800">
                <a:latin typeface="Fira Sans Medium"/>
              </a:rPr>
              <a:t>- </a:t>
            </a:r>
            <a:r>
              <a:rPr lang="vi-VN" sz="1800">
                <a:latin typeface="Fira Sans Medium"/>
              </a:rPr>
              <a:t>Người dùng nhập đúng email và mật khẩu khi đăng nhập thành công sẽ dược điều hướng sang trang chủ của website.</a:t>
            </a:r>
            <a:endParaRPr lang="en-US" sz="1800">
              <a:latin typeface="Fira Sans Medium"/>
            </a:endParaRPr>
          </a:p>
          <a:p>
            <a:pPr lvl="1" algn="just">
              <a:spcBef>
                <a:spcPts val="600"/>
              </a:spcBef>
            </a:pPr>
            <a:r>
              <a:rPr lang="en-US" sz="1800">
                <a:latin typeface="Fira Sans Medium"/>
              </a:rPr>
              <a:t>- </a:t>
            </a:r>
            <a:r>
              <a:rPr lang="vi-VN" sz="1800">
                <a:latin typeface="Fira Sans Medium"/>
              </a:rPr>
              <a:t>Nếu nhập email hoặc mật khẩu không đúng khi đăng nhập hệ thống sẽ hiển thị lỗi thông báo tương ứng.</a:t>
            </a:r>
            <a:endParaRPr lang="en-US" sz="1800">
              <a:latin typeface="Fira Sans Medium"/>
            </a:endParaRPr>
          </a:p>
        </p:txBody>
      </p:sp>
      <p:pic>
        <p:nvPicPr>
          <p:cNvPr id="3" name="Picture 2"/>
          <p:cNvPicPr>
            <a:picLocks noChangeAspect="1"/>
          </p:cNvPicPr>
          <p:nvPr/>
        </p:nvPicPr>
        <p:blipFill>
          <a:blip r:embed="rId4"/>
          <a:stretch>
            <a:fillRect/>
          </a:stretch>
        </p:blipFill>
        <p:spPr>
          <a:xfrm>
            <a:off x="1309551" y="3295787"/>
            <a:ext cx="5742514" cy="1780615"/>
          </a:xfrm>
          <a:prstGeom prst="rect">
            <a:avLst/>
          </a:prstGeom>
        </p:spPr>
      </p:pic>
      <p:sp>
        <p:nvSpPr>
          <p:cNvPr id="30" name="Hình bảy cạnh 4">
            <a:extLst>
              <a:ext uri="{FF2B5EF4-FFF2-40B4-BE49-F238E27FC236}">
                <a16:creationId xmlns:a16="http://schemas.microsoft.com/office/drawing/2014/main" id="{C2420043-AA61-4C6B-F081-5FCE8B57A774}"/>
              </a:ext>
            </a:extLst>
          </p:cNvPr>
          <p:cNvSpPr/>
          <p:nvPr/>
        </p:nvSpPr>
        <p:spPr>
          <a:xfrm>
            <a:off x="8120184" y="4376615"/>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4</a:t>
            </a:r>
          </a:p>
        </p:txBody>
      </p:sp>
    </p:spTree>
    <p:extLst>
      <p:ext uri="{BB962C8B-B14F-4D97-AF65-F5344CB8AC3E}">
        <p14:creationId xmlns:p14="http://schemas.microsoft.com/office/powerpoint/2010/main" val="2421921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1484" name="Google Shape;1484;p17"/>
          <p:cNvSpPr txBox="1"/>
          <p:nvPr/>
        </p:nvSpPr>
        <p:spPr>
          <a:xfrm>
            <a:off x="1243515" y="244723"/>
            <a:ext cx="6749483" cy="910274"/>
          </a:xfrm>
          <a:prstGeom prst="rect">
            <a:avLst/>
          </a:prstGeom>
          <a:noFill/>
          <a:ln>
            <a:noFill/>
          </a:ln>
        </p:spPr>
        <p:txBody>
          <a:bodyPr spcFirstLastPara="1" wrap="square" lIns="91425" tIns="91425" rIns="91425" bIns="91425" anchor="t" anchorCtr="0">
            <a:noAutofit/>
          </a:bodyPr>
          <a:lstStyle/>
          <a:p>
            <a:pPr lvl="0" algn="ctr"/>
            <a:r>
              <a:rPr lang="vi-VN" sz="2000" b="1" i="1">
                <a:solidFill>
                  <a:srgbClr val="002060"/>
                </a:solidFill>
                <a:latin typeface="Fira Sans"/>
                <a:ea typeface="Fira Sans"/>
                <a:cs typeface="Fira Sans"/>
                <a:sym typeface="Fira Sans"/>
              </a:rPr>
              <a:t>Khi chuyển các trường hợp trên thành testcase, chúng ta có thể tạo ra hai kịch bản</a:t>
            </a:r>
            <a:endParaRPr sz="2000" b="1" i="1">
              <a:solidFill>
                <a:srgbClr val="002060"/>
              </a:solidFill>
              <a:latin typeface="Fira Sans"/>
              <a:ea typeface="Fira Sans"/>
              <a:cs typeface="Fira Sans"/>
              <a:sym typeface="Fira Sans"/>
            </a:endParaRPr>
          </a:p>
        </p:txBody>
      </p:sp>
      <p:sp>
        <p:nvSpPr>
          <p:cNvPr id="24" name="Google Shape;1484;p17"/>
          <p:cNvSpPr txBox="1"/>
          <p:nvPr/>
        </p:nvSpPr>
        <p:spPr>
          <a:xfrm>
            <a:off x="704308" y="1404533"/>
            <a:ext cx="7827899" cy="763918"/>
          </a:xfrm>
          <a:prstGeom prst="rect">
            <a:avLst/>
          </a:prstGeom>
          <a:noFill/>
          <a:ln>
            <a:noFill/>
          </a:ln>
        </p:spPr>
        <p:txBody>
          <a:bodyPr spcFirstLastPara="1" wrap="square" lIns="91425" tIns="91425" rIns="91425" bIns="91425" anchor="t" anchorCtr="0">
            <a:noAutofit/>
          </a:bodyPr>
          <a:lstStyle/>
          <a:p>
            <a:pPr lvl="0"/>
            <a:r>
              <a:rPr lang="en-US" sz="1800">
                <a:latin typeface="Fira Sans"/>
                <a:ea typeface="Fira Sans"/>
                <a:cs typeface="Fira Sans"/>
                <a:sym typeface="Fira Sans"/>
              </a:rPr>
              <a:t>- </a:t>
            </a:r>
            <a:r>
              <a:rPr lang="vi-VN" sz="1800">
                <a:solidFill>
                  <a:srgbClr val="008000"/>
                </a:solidFill>
                <a:latin typeface="Fira Sans"/>
                <a:ea typeface="Fira Sans"/>
                <a:cs typeface="Fira Sans"/>
                <a:sym typeface="Fira Sans"/>
              </a:rPr>
              <a:t>Là điền email đúng - mật khẩu đúng </a:t>
            </a:r>
            <a:r>
              <a:rPr lang="vi-VN" sz="1800">
                <a:latin typeface="Fira Sans"/>
                <a:ea typeface="Fira Sans"/>
                <a:cs typeface="Fira Sans"/>
                <a:sym typeface="Fira Sans"/>
              </a:rPr>
              <a:t>-&gt; click nút đăng nhập =&gt; Kết quả mong muốn là sẽ chuyển hướng người dùng đến trang chủ.</a:t>
            </a:r>
          </a:p>
          <a:p>
            <a:pPr lvl="0"/>
            <a:endParaRPr sz="1800">
              <a:latin typeface="Fira Sans"/>
              <a:ea typeface="Fira Sans"/>
              <a:cs typeface="Fira Sans"/>
              <a:sym typeface="Fira Sans"/>
            </a:endParaRPr>
          </a:p>
        </p:txBody>
      </p:sp>
      <p:sp>
        <p:nvSpPr>
          <p:cNvPr id="2" name="Rectangle 1"/>
          <p:cNvSpPr/>
          <p:nvPr/>
        </p:nvSpPr>
        <p:spPr>
          <a:xfrm>
            <a:off x="572846" y="1049952"/>
            <a:ext cx="163698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Kịch bản 1: </a:t>
            </a:r>
          </a:p>
        </p:txBody>
      </p:sp>
      <p:sp>
        <p:nvSpPr>
          <p:cNvPr id="3" name="Rectangle 2"/>
          <p:cNvSpPr/>
          <p:nvPr/>
        </p:nvSpPr>
        <p:spPr>
          <a:xfrm>
            <a:off x="572845" y="2168451"/>
            <a:ext cx="1636987" cy="400110"/>
          </a:xfrm>
          <a:prstGeom prst="rect">
            <a:avLst/>
          </a:prstGeom>
        </p:spPr>
        <p:txBody>
          <a:bodyPr wrap="none">
            <a:spAutoFit/>
          </a:bodyPr>
          <a:lstStyle/>
          <a:p>
            <a:pPr lvl="0"/>
            <a:r>
              <a:rPr lang="vi-VN" sz="2000" b="1">
                <a:solidFill>
                  <a:srgbClr val="002060"/>
                </a:solidFill>
                <a:latin typeface="Fira Sans"/>
                <a:ea typeface="Fira Sans"/>
                <a:cs typeface="Fira Sans"/>
                <a:sym typeface="Fira Sans"/>
              </a:rPr>
              <a:t>Kịch bản 2 :</a:t>
            </a:r>
          </a:p>
        </p:txBody>
      </p:sp>
      <p:sp>
        <p:nvSpPr>
          <p:cNvPr id="27" name="Rectangle 26"/>
          <p:cNvSpPr/>
          <p:nvPr/>
        </p:nvSpPr>
        <p:spPr>
          <a:xfrm>
            <a:off x="704308" y="2568561"/>
            <a:ext cx="7770344" cy="646331"/>
          </a:xfrm>
          <a:prstGeom prst="rect">
            <a:avLst/>
          </a:prstGeom>
        </p:spPr>
        <p:txBody>
          <a:bodyPr wrap="square">
            <a:spAutoFit/>
          </a:bodyPr>
          <a:lstStyle/>
          <a:p>
            <a:r>
              <a:rPr lang="en-US" sz="1800">
                <a:solidFill>
                  <a:srgbClr val="C00000"/>
                </a:solidFill>
                <a:latin typeface="Fira Sans"/>
              </a:rPr>
              <a:t>- Nhập email sai - mật khẩu sai </a:t>
            </a:r>
            <a:r>
              <a:rPr lang="en-US" sz="1800">
                <a:latin typeface="Fira Sans"/>
              </a:rPr>
              <a:t>-&gt; click nút đăng nhập =&gt; Kết quả mong muốn là hệ thống sẽ hiển thị lỗi cho người dùng.	</a:t>
            </a:r>
          </a:p>
        </p:txBody>
      </p:sp>
      <p:sp>
        <p:nvSpPr>
          <p:cNvPr id="5" name="Right Arrow 4"/>
          <p:cNvSpPr/>
          <p:nvPr/>
        </p:nvSpPr>
        <p:spPr>
          <a:xfrm>
            <a:off x="243819" y="497715"/>
            <a:ext cx="460489" cy="230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Fira Sans"/>
            </a:endParaRPr>
          </a:p>
        </p:txBody>
      </p:sp>
      <p:sp>
        <p:nvSpPr>
          <p:cNvPr id="6" name="Rectangle 5"/>
          <p:cNvSpPr/>
          <p:nvPr/>
        </p:nvSpPr>
        <p:spPr>
          <a:xfrm>
            <a:off x="704308" y="3214892"/>
            <a:ext cx="7601361" cy="646331"/>
          </a:xfrm>
          <a:prstGeom prst="rect">
            <a:avLst/>
          </a:prstGeom>
        </p:spPr>
        <p:txBody>
          <a:bodyPr wrap="square">
            <a:spAutoFit/>
          </a:bodyPr>
          <a:lstStyle/>
          <a:p>
            <a:r>
              <a:rPr lang="en-US" sz="1800">
                <a:solidFill>
                  <a:srgbClr val="C00000"/>
                </a:solidFill>
                <a:latin typeface="Fira Sans"/>
              </a:rPr>
              <a:t>- Nhập email đúng - mật khẩu sai</a:t>
            </a:r>
            <a:r>
              <a:rPr lang="en-US" sz="1800">
                <a:latin typeface="Fira Sans"/>
              </a:rPr>
              <a:t> -&gt; click nút đăng nhập =&gt; Kết quả mong muốn là hệ thống sẽ hiển thị lỗi cho người dùng.</a:t>
            </a:r>
          </a:p>
        </p:txBody>
      </p:sp>
      <p:sp>
        <p:nvSpPr>
          <p:cNvPr id="7" name="Rectangle 6"/>
          <p:cNvSpPr/>
          <p:nvPr/>
        </p:nvSpPr>
        <p:spPr>
          <a:xfrm>
            <a:off x="704308" y="3861223"/>
            <a:ext cx="7465980" cy="646331"/>
          </a:xfrm>
          <a:prstGeom prst="rect">
            <a:avLst/>
          </a:prstGeom>
        </p:spPr>
        <p:txBody>
          <a:bodyPr wrap="square">
            <a:spAutoFit/>
          </a:bodyPr>
          <a:lstStyle/>
          <a:p>
            <a:r>
              <a:rPr lang="en-US" sz="1800">
                <a:solidFill>
                  <a:srgbClr val="C00000"/>
                </a:solidFill>
                <a:latin typeface="Fira Sans"/>
              </a:rPr>
              <a:t>- </a:t>
            </a:r>
            <a:r>
              <a:rPr lang="vi-VN" sz="1800">
                <a:solidFill>
                  <a:srgbClr val="C00000"/>
                </a:solidFill>
                <a:latin typeface="Fira Sans"/>
              </a:rPr>
              <a:t>Nhập email sai - mật khẩu đúng </a:t>
            </a:r>
            <a:r>
              <a:rPr lang="vi-VN" sz="1800">
                <a:latin typeface="Fira Sans"/>
              </a:rPr>
              <a:t>-&gt; click nút đăng nhập =&gt; Kết quả mong muốn là hệ thống sẽ hiển thị lỗi cho người dùng</a:t>
            </a:r>
            <a:r>
              <a:rPr lang="vi-VN" sz="1800">
                <a:latin typeface="Fira Sans"/>
                <a:ea typeface="Fira Sans"/>
                <a:cs typeface="Fira Sans"/>
                <a:sym typeface="Fira Sans"/>
              </a:rPr>
              <a:t> </a:t>
            </a:r>
          </a:p>
        </p:txBody>
      </p:sp>
      <p:sp>
        <p:nvSpPr>
          <p:cNvPr id="10" name="Hình bảy cạnh 4">
            <a:extLst>
              <a:ext uri="{FF2B5EF4-FFF2-40B4-BE49-F238E27FC236}">
                <a16:creationId xmlns:a16="http://schemas.microsoft.com/office/drawing/2014/main" id="{C2420043-AA61-4C6B-F081-5FCE8B57A774}"/>
              </a:ext>
            </a:extLst>
          </p:cNvPr>
          <p:cNvSpPr/>
          <p:nvPr/>
        </p:nvSpPr>
        <p:spPr>
          <a:xfrm>
            <a:off x="8120184" y="4376615"/>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3032046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33" name="Google Shape;1484;p17"/>
          <p:cNvSpPr txBox="1"/>
          <p:nvPr/>
        </p:nvSpPr>
        <p:spPr>
          <a:xfrm>
            <a:off x="2675182" y="395688"/>
            <a:ext cx="3420583" cy="631710"/>
          </a:xfrm>
          <a:prstGeom prst="rect">
            <a:avLst/>
          </a:prstGeom>
          <a:noFill/>
          <a:ln>
            <a:noFill/>
          </a:ln>
        </p:spPr>
        <p:txBody>
          <a:bodyPr spcFirstLastPara="1" wrap="square" lIns="91425" tIns="91425" rIns="91425" bIns="91425" anchor="t" anchorCtr="0">
            <a:noAutofit/>
          </a:bodyPr>
          <a:lstStyle/>
          <a:p>
            <a:pPr lvl="0" algn="ctr"/>
            <a:r>
              <a:rPr lang="vi-VN" sz="2000" b="1">
                <a:solidFill>
                  <a:srgbClr val="002060"/>
                </a:solidFill>
                <a:latin typeface="Fira Sans"/>
                <a:ea typeface="Fira Sans"/>
                <a:cs typeface="Fira Sans"/>
                <a:sym typeface="Fira Sans"/>
              </a:rPr>
              <a:t>Test Case: Kịch bản 1</a:t>
            </a:r>
            <a:endParaRPr sz="2000" b="1">
              <a:solidFill>
                <a:srgbClr val="002060"/>
              </a:solidFill>
              <a:latin typeface="Fira Sans"/>
              <a:ea typeface="Fira Sans"/>
              <a:cs typeface="Fira Sans"/>
              <a:sym typeface="Fira Sans"/>
            </a:endParaRPr>
          </a:p>
        </p:txBody>
      </p:sp>
      <p:cxnSp>
        <p:nvCxnSpPr>
          <p:cNvPr id="5" name="Straight Connector 4"/>
          <p:cNvCxnSpPr/>
          <p:nvPr/>
        </p:nvCxnSpPr>
        <p:spPr>
          <a:xfrm>
            <a:off x="6854711" y="1333886"/>
            <a:ext cx="657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3681751123"/>
              </p:ext>
            </p:extLst>
          </p:nvPr>
        </p:nvGraphicFramePr>
        <p:xfrm>
          <a:off x="1009647" y="1094073"/>
          <a:ext cx="7496178" cy="3679202"/>
        </p:xfrm>
        <a:graphic>
          <a:graphicData uri="http://schemas.openxmlformats.org/drawingml/2006/table">
            <a:tbl>
              <a:tblPr firstRow="1" firstCol="1" bandRow="1"/>
              <a:tblGrid>
                <a:gridCol w="1249363">
                  <a:extLst>
                    <a:ext uri="{9D8B030D-6E8A-4147-A177-3AD203B41FA5}">
                      <a16:colId xmlns:a16="http://schemas.microsoft.com/office/drawing/2014/main" val="20000"/>
                    </a:ext>
                  </a:extLst>
                </a:gridCol>
                <a:gridCol w="1249363">
                  <a:extLst>
                    <a:ext uri="{9D8B030D-6E8A-4147-A177-3AD203B41FA5}">
                      <a16:colId xmlns:a16="http://schemas.microsoft.com/office/drawing/2014/main" val="20001"/>
                    </a:ext>
                  </a:extLst>
                </a:gridCol>
                <a:gridCol w="1249363">
                  <a:extLst>
                    <a:ext uri="{9D8B030D-6E8A-4147-A177-3AD203B41FA5}">
                      <a16:colId xmlns:a16="http://schemas.microsoft.com/office/drawing/2014/main" val="20002"/>
                    </a:ext>
                  </a:extLst>
                </a:gridCol>
                <a:gridCol w="1249363">
                  <a:extLst>
                    <a:ext uri="{9D8B030D-6E8A-4147-A177-3AD203B41FA5}">
                      <a16:colId xmlns:a16="http://schemas.microsoft.com/office/drawing/2014/main" val="20003"/>
                    </a:ext>
                  </a:extLst>
                </a:gridCol>
                <a:gridCol w="1249363">
                  <a:extLst>
                    <a:ext uri="{9D8B030D-6E8A-4147-A177-3AD203B41FA5}">
                      <a16:colId xmlns:a16="http://schemas.microsoft.com/office/drawing/2014/main" val="20004"/>
                    </a:ext>
                  </a:extLst>
                </a:gridCol>
                <a:gridCol w="1249363">
                  <a:extLst>
                    <a:ext uri="{9D8B030D-6E8A-4147-A177-3AD203B41FA5}">
                      <a16:colId xmlns:a16="http://schemas.microsoft.com/office/drawing/2014/main" val="20005"/>
                    </a:ext>
                  </a:extLst>
                </a:gridCol>
              </a:tblGrid>
              <a:tr h="594673">
                <a:tc>
                  <a:txBody>
                    <a:bodyPr/>
                    <a:lstStyle/>
                    <a:p>
                      <a:pPr marL="0" marR="0" algn="ctr">
                        <a:lnSpc>
                          <a:spcPct val="107000"/>
                        </a:lnSpc>
                        <a:spcBef>
                          <a:spcPts val="0"/>
                        </a:spcBef>
                        <a:spcAft>
                          <a:spcPts val="0"/>
                        </a:spcAft>
                      </a:pPr>
                      <a:r>
                        <a:rPr lang="en-US" sz="1300" b="1" kern="100">
                          <a:effectLst/>
                          <a:latin typeface="Times New Roman" panose="02020603050405020304" pitchFamily="18" charset="0"/>
                          <a:ea typeface="Times New Roman" panose="02020603050405020304" pitchFamily="18" charset="0"/>
                          <a:cs typeface="Times New Roman" panose="02020603050405020304" pitchFamily="18" charset="0"/>
                        </a:rPr>
                        <a:t>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kern="100">
                          <a:effectLst/>
                          <a:latin typeface="Times New Roman" panose="02020603050405020304" pitchFamily="18" charset="0"/>
                          <a:ea typeface="Times New Roman" panose="02020603050405020304" pitchFamily="18" charset="0"/>
                          <a:cs typeface="Times New Roman" panose="02020603050405020304" pitchFamily="18" charset="0"/>
                        </a:rPr>
                        <a:t>Tên Kiểm Thử</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kern="100">
                          <a:effectLst/>
                          <a:latin typeface="Times New Roman" panose="02020603050405020304" pitchFamily="18" charset="0"/>
                          <a:ea typeface="Times New Roman" panose="02020603050405020304" pitchFamily="18" charset="0"/>
                          <a:cs typeface="Times New Roman" panose="02020603050405020304" pitchFamily="18" charset="0"/>
                        </a:rPr>
                        <a:t>ĐK Kiểm Thử (Đầu Vào)</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kern="100">
                          <a:effectLst/>
                          <a:latin typeface="Times New Roman" panose="02020603050405020304" pitchFamily="18" charset="0"/>
                          <a:ea typeface="Times New Roman" panose="02020603050405020304" pitchFamily="18" charset="0"/>
                          <a:cs typeface="Times New Roman" panose="02020603050405020304" pitchFamily="18" charset="0"/>
                        </a:rPr>
                        <a:t>Kiểm Thử Cái Gì (Thao Tác Kiểm Thử)</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kern="100">
                          <a:effectLst/>
                          <a:latin typeface="Times New Roman" panose="02020603050405020304" pitchFamily="18" charset="0"/>
                          <a:ea typeface="Times New Roman" panose="02020603050405020304" pitchFamily="18" charset="0"/>
                          <a:cs typeface="Times New Roman" panose="02020603050405020304" pitchFamily="18" charset="0"/>
                        </a:rPr>
                        <a:t>Đầu Ra</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300" b="1" kern="100">
                          <a:effectLst/>
                          <a:latin typeface="Times New Roman" panose="02020603050405020304" pitchFamily="18" charset="0"/>
                          <a:ea typeface="Times New Roman" panose="02020603050405020304" pitchFamily="18" charset="0"/>
                          <a:cs typeface="Times New Roman" panose="02020603050405020304" pitchFamily="18" charset="0"/>
                        </a:rPr>
                        <a:t>Pass/Fail</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4673">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Đăng nhập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Email: correct@example.com</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Nhập email và mật khẩu đúng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Chuyển hướng đến trang chủ</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78302">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Đăng nhập không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Email: incorrect@example.com</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Nhập email đúng và mật khẩu sai</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Thông báo lỗi đăng nhập không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K Pass</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8302">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Đăng nhập không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Email: correct@example.com, Mật khẩu:</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Nhập email đúng và không nhập mật khẩu</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Thông báo lỗi đăng nhập không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K Pass</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78302">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Đăng nhập không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Email: , Mật khẩu: correctpassword</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Không nhập email và nhập mật khẩu đúng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Thông báo lỗi đăng nhập không thành công</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300" kern="100">
                          <a:effectLst/>
                          <a:latin typeface="Times New Roman" panose="02020603050405020304" pitchFamily="18" charset="0"/>
                          <a:ea typeface="Times New Roman" panose="02020603050405020304" pitchFamily="18" charset="0"/>
                          <a:cs typeface="Times New Roman" panose="02020603050405020304" pitchFamily="18" charset="0"/>
                        </a:rPr>
                        <a:t>K</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25273" marR="25273" marT="25273" marB="2527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6" name="Hình bảy cạnh 4">
            <a:extLst>
              <a:ext uri="{FF2B5EF4-FFF2-40B4-BE49-F238E27FC236}">
                <a16:creationId xmlns:a16="http://schemas.microsoft.com/office/drawing/2014/main" id="{C2420043-AA61-4C6B-F081-5FCE8B57A774}"/>
              </a:ext>
            </a:extLst>
          </p:cNvPr>
          <p:cNvSpPr/>
          <p:nvPr/>
        </p:nvSpPr>
        <p:spPr>
          <a:xfrm>
            <a:off x="8606987" y="4468713"/>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6</a:t>
            </a:r>
          </a:p>
        </p:txBody>
      </p:sp>
    </p:spTree>
    <p:extLst>
      <p:ext uri="{BB962C8B-B14F-4D97-AF65-F5344CB8AC3E}">
        <p14:creationId xmlns:p14="http://schemas.microsoft.com/office/powerpoint/2010/main" val="2200059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10" name="Google Shape;1484;p17"/>
          <p:cNvSpPr txBox="1"/>
          <p:nvPr/>
        </p:nvSpPr>
        <p:spPr>
          <a:xfrm>
            <a:off x="-71427" y="381790"/>
            <a:ext cx="3420583" cy="631710"/>
          </a:xfrm>
          <a:prstGeom prst="rect">
            <a:avLst/>
          </a:prstGeom>
          <a:noFill/>
          <a:ln>
            <a:noFill/>
          </a:ln>
        </p:spPr>
        <p:txBody>
          <a:bodyPr spcFirstLastPara="1" wrap="square" lIns="91425" tIns="91425" rIns="91425" bIns="91425" anchor="t" anchorCtr="0">
            <a:noAutofit/>
          </a:bodyPr>
          <a:lstStyle/>
          <a:p>
            <a:pPr lvl="0" algn="ctr"/>
            <a:r>
              <a:rPr lang="vi-VN" sz="2000" b="1">
                <a:solidFill>
                  <a:srgbClr val="002060"/>
                </a:solidFill>
                <a:latin typeface="Fira Sans"/>
                <a:ea typeface="Fira Sans"/>
                <a:cs typeface="Fira Sans"/>
                <a:sym typeface="Fira Sans"/>
              </a:rPr>
              <a:t>Test Case: Kịch bản </a:t>
            </a:r>
            <a:r>
              <a:rPr lang="en-US" sz="2000" b="1">
                <a:solidFill>
                  <a:srgbClr val="002060"/>
                </a:solidFill>
                <a:latin typeface="Fira Sans"/>
                <a:ea typeface="Fira Sans"/>
                <a:cs typeface="Fira Sans"/>
                <a:sym typeface="Fira Sans"/>
              </a:rPr>
              <a:t>2</a:t>
            </a:r>
            <a:endParaRPr sz="2000" b="1">
              <a:solidFill>
                <a:srgbClr val="002060"/>
              </a:solidFill>
              <a:latin typeface="Fira Sans"/>
              <a:ea typeface="Fira Sans"/>
              <a:cs typeface="Fira Sans"/>
              <a:sym typeface="Fira Sans"/>
            </a:endParaRPr>
          </a:p>
        </p:txBody>
      </p:sp>
      <p:sp>
        <p:nvSpPr>
          <p:cNvPr id="111" name="Google Shape;1484;p17"/>
          <p:cNvSpPr txBox="1"/>
          <p:nvPr/>
        </p:nvSpPr>
        <p:spPr>
          <a:xfrm>
            <a:off x="399348" y="1532580"/>
            <a:ext cx="3532467" cy="1229314"/>
          </a:xfrm>
          <a:prstGeom prst="rect">
            <a:avLst/>
          </a:prstGeom>
          <a:noFill/>
          <a:ln>
            <a:noFill/>
          </a:ln>
        </p:spPr>
        <p:txBody>
          <a:bodyPr spcFirstLastPara="1" wrap="square" lIns="91425" tIns="91425" rIns="91425" bIns="91425" anchor="t" anchorCtr="0">
            <a:noAutofit/>
          </a:bodyPr>
          <a:lstStyle/>
          <a:p>
            <a:pPr lvl="0" algn="ctr"/>
            <a:r>
              <a:rPr lang="vi-VN" sz="1800">
                <a:solidFill>
                  <a:srgbClr val="C00000"/>
                </a:solidFill>
                <a:latin typeface="Fira Sans"/>
                <a:ea typeface="Fira Sans"/>
                <a:cs typeface="Fira Sans"/>
                <a:sym typeface="Fira Sans"/>
              </a:rPr>
              <a:t>Nhập email sai – Mật khẩu sai </a:t>
            </a:r>
            <a:r>
              <a:rPr lang="vi-VN" sz="1800">
                <a:solidFill>
                  <a:schemeClr val="tx1"/>
                </a:solidFill>
                <a:latin typeface="Fira Sans"/>
                <a:ea typeface="Fira Sans"/>
                <a:cs typeface="Fira Sans"/>
                <a:sym typeface="Fira Sans"/>
              </a:rPr>
              <a:t>-&gt; Click nút đăng nhập =&gt; Kết quả mong muốn là hệ thống sẽ hiển thị lỗi cho người dùng.</a:t>
            </a:r>
            <a:endParaRPr sz="1800">
              <a:solidFill>
                <a:schemeClr val="tx1"/>
              </a:solidFill>
              <a:latin typeface="Fira Sans"/>
              <a:ea typeface="Fira Sans"/>
              <a:cs typeface="Fira Sans"/>
              <a:sym typeface="Fira Sans"/>
            </a:endParaRPr>
          </a:p>
        </p:txBody>
      </p:sp>
      <p:cxnSp>
        <p:nvCxnSpPr>
          <p:cNvPr id="6" name="Straight Connector 5"/>
          <p:cNvCxnSpPr/>
          <p:nvPr/>
        </p:nvCxnSpPr>
        <p:spPr>
          <a:xfrm>
            <a:off x="624113" y="478908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3998490" y="2147237"/>
            <a:ext cx="315764" cy="138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Table 51"/>
          <p:cNvGraphicFramePr>
            <a:graphicFrameLocks noGrp="1"/>
          </p:cNvGraphicFramePr>
          <p:nvPr>
            <p:extLst>
              <p:ext uri="{D42A27DB-BD31-4B8C-83A1-F6EECF244321}">
                <p14:modId xmlns:p14="http://schemas.microsoft.com/office/powerpoint/2010/main" val="969540728"/>
              </p:ext>
            </p:extLst>
          </p:nvPr>
        </p:nvGraphicFramePr>
        <p:xfrm>
          <a:off x="4380929" y="655983"/>
          <a:ext cx="4524533" cy="4081668"/>
        </p:xfrm>
        <a:graphic>
          <a:graphicData uri="http://schemas.openxmlformats.org/drawingml/2006/table">
            <a:tbl>
              <a:tblPr firstRow="1" firstCol="1" bandRow="1"/>
              <a:tblGrid>
                <a:gridCol w="415016">
                  <a:extLst>
                    <a:ext uri="{9D8B030D-6E8A-4147-A177-3AD203B41FA5}">
                      <a16:colId xmlns:a16="http://schemas.microsoft.com/office/drawing/2014/main" val="20000"/>
                    </a:ext>
                  </a:extLst>
                </a:gridCol>
                <a:gridCol w="929400">
                  <a:extLst>
                    <a:ext uri="{9D8B030D-6E8A-4147-A177-3AD203B41FA5}">
                      <a16:colId xmlns:a16="http://schemas.microsoft.com/office/drawing/2014/main" val="20001"/>
                    </a:ext>
                  </a:extLst>
                </a:gridCol>
                <a:gridCol w="918202">
                  <a:extLst>
                    <a:ext uri="{9D8B030D-6E8A-4147-A177-3AD203B41FA5}">
                      <a16:colId xmlns:a16="http://schemas.microsoft.com/office/drawing/2014/main" val="20002"/>
                    </a:ext>
                  </a:extLst>
                </a:gridCol>
                <a:gridCol w="940363">
                  <a:extLst>
                    <a:ext uri="{9D8B030D-6E8A-4147-A177-3AD203B41FA5}">
                      <a16:colId xmlns:a16="http://schemas.microsoft.com/office/drawing/2014/main" val="20003"/>
                    </a:ext>
                  </a:extLst>
                </a:gridCol>
                <a:gridCol w="800745">
                  <a:extLst>
                    <a:ext uri="{9D8B030D-6E8A-4147-A177-3AD203B41FA5}">
                      <a16:colId xmlns:a16="http://schemas.microsoft.com/office/drawing/2014/main" val="20004"/>
                    </a:ext>
                  </a:extLst>
                </a:gridCol>
                <a:gridCol w="520807">
                  <a:extLst>
                    <a:ext uri="{9D8B030D-6E8A-4147-A177-3AD203B41FA5}">
                      <a16:colId xmlns:a16="http://schemas.microsoft.com/office/drawing/2014/main" val="20005"/>
                    </a:ext>
                  </a:extLst>
                </a:gridCol>
              </a:tblGrid>
              <a:tr h="327723">
                <a:tc>
                  <a:txBody>
                    <a:bodyPr/>
                    <a:lstStyle/>
                    <a:p>
                      <a:pPr marL="0" marR="0" algn="ctr">
                        <a:lnSpc>
                          <a:spcPct val="107000"/>
                        </a:lnSpc>
                        <a:spcBef>
                          <a:spcPts val="0"/>
                        </a:spcBef>
                        <a:spcAft>
                          <a:spcPts val="0"/>
                        </a:spcAft>
                      </a:pPr>
                      <a:r>
                        <a:rPr lang="en-US" sz="800" b="1" kern="100">
                          <a:effectLst/>
                          <a:latin typeface="Times New Roman" panose="02020603050405020304" pitchFamily="18" charset="0"/>
                          <a:ea typeface="Times New Roman" panose="02020603050405020304" pitchFamily="18" charset="0"/>
                          <a:cs typeface="Times New Roman" panose="02020603050405020304" pitchFamily="18" charset="0"/>
                        </a:rPr>
                        <a:t>STT</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100">
                          <a:effectLst/>
                          <a:latin typeface="Times New Roman" panose="02020603050405020304" pitchFamily="18" charset="0"/>
                          <a:ea typeface="Times New Roman" panose="02020603050405020304" pitchFamily="18" charset="0"/>
                          <a:cs typeface="Times New Roman" panose="02020603050405020304" pitchFamily="18" charset="0"/>
                        </a:rPr>
                        <a:t>Tên kiểm thử</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100">
                          <a:effectLst/>
                          <a:latin typeface="Times New Roman" panose="02020603050405020304" pitchFamily="18" charset="0"/>
                          <a:ea typeface="Times New Roman" panose="02020603050405020304" pitchFamily="18" charset="0"/>
                          <a:cs typeface="Times New Roman" panose="02020603050405020304" pitchFamily="18" charset="0"/>
                        </a:rPr>
                        <a:t>Điều kiện kiểm thử (đầu vào)</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100">
                          <a:effectLst/>
                          <a:latin typeface="Times New Roman" panose="02020603050405020304" pitchFamily="18" charset="0"/>
                          <a:ea typeface="Times New Roman" panose="02020603050405020304" pitchFamily="18" charset="0"/>
                          <a:cs typeface="Times New Roman" panose="02020603050405020304" pitchFamily="18" charset="0"/>
                        </a:rPr>
                        <a:t>Kiểm thử cái gì (thao tác kiểm thử)</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100">
                          <a:effectLst/>
                          <a:latin typeface="Times New Roman" panose="02020603050405020304" pitchFamily="18" charset="0"/>
                          <a:ea typeface="Times New Roman" panose="02020603050405020304" pitchFamily="18" charset="0"/>
                          <a:cs typeface="Times New Roman" panose="02020603050405020304" pitchFamily="18" charset="0"/>
                        </a:rPr>
                        <a:t>Đầu ra</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b="1" kern="100">
                          <a:effectLst/>
                          <a:latin typeface="Times New Roman" panose="02020603050405020304" pitchFamily="18" charset="0"/>
                          <a:ea typeface="Times New Roman" panose="02020603050405020304" pitchFamily="18" charset="0"/>
                          <a:cs typeface="Times New Roman" panose="02020603050405020304" pitchFamily="18" charset="0"/>
                        </a:rPr>
                        <a:t>Pass/Fail</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781008">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 mật khẩu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Email không tồn tại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mật khẩu sai và click nút đăng nhập</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Hệ thống hiển thị thông báo lỗi "Email hoặc mật khẩu không chính xác."</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629913">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 mật khẩu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Email đúng, mật khẩu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đúng, mật khẩu sai và click nút đăng nhập</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Hệ thống hiển thị thông báo lỗi "Mật khẩu không chính xác."</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781008">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 mật khẩu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Email và mật khẩu đều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và mật khẩu đều sai và click nút đăng nhập</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Hệ thống hiển thị thông báo lỗi "Email hoặc mật khẩu không chính xác."</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781008">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 mật khẩu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Email và mật khẩu đều rỗng</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và mật khẩu đều rỗng và click nút đăng nhập</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Hệ thống hiển thị thông báo lỗi "Vui lòng nhập email và mật khẩu."</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781008">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fr-FR"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 mật khẩu sai</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Email sai định dạng</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Nhập email sai định dạng (ví dụ: abc@xyz) và mật khẩu và click nút đăng nhập</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Hệ thống hiển thị thông báo lỗi "Email không hợp lệ."</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US" sz="7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15402" marR="15402" marT="15402" marB="15402"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Hình bảy cạnh 4">
            <a:extLst>
              <a:ext uri="{FF2B5EF4-FFF2-40B4-BE49-F238E27FC236}">
                <a16:creationId xmlns:a16="http://schemas.microsoft.com/office/drawing/2014/main" id="{C2420043-AA61-4C6B-F081-5FCE8B57A774}"/>
              </a:ext>
            </a:extLst>
          </p:cNvPr>
          <p:cNvSpPr/>
          <p:nvPr/>
        </p:nvSpPr>
        <p:spPr>
          <a:xfrm>
            <a:off x="8626722" y="4580546"/>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7</a:t>
            </a:r>
          </a:p>
        </p:txBody>
      </p:sp>
    </p:spTree>
    <p:extLst>
      <p:ext uri="{BB962C8B-B14F-4D97-AF65-F5344CB8AC3E}">
        <p14:creationId xmlns:p14="http://schemas.microsoft.com/office/powerpoint/2010/main" val="3678208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10" name="Google Shape;1484;p17"/>
          <p:cNvSpPr txBox="1"/>
          <p:nvPr/>
        </p:nvSpPr>
        <p:spPr>
          <a:xfrm>
            <a:off x="2843822" y="309429"/>
            <a:ext cx="3420583" cy="631710"/>
          </a:xfrm>
          <a:prstGeom prst="rect">
            <a:avLst/>
          </a:prstGeom>
          <a:noFill/>
          <a:ln>
            <a:noFill/>
          </a:ln>
        </p:spPr>
        <p:txBody>
          <a:bodyPr spcFirstLastPara="1" wrap="square" lIns="91425" tIns="91425" rIns="91425" bIns="91425" anchor="t" anchorCtr="0">
            <a:noAutofit/>
          </a:bodyPr>
          <a:lstStyle/>
          <a:p>
            <a:pPr lvl="0" algn="ctr"/>
            <a:r>
              <a:rPr lang="vi-VN" sz="2000" b="1">
                <a:solidFill>
                  <a:srgbClr val="002060"/>
                </a:solidFill>
                <a:latin typeface="Fira Sans"/>
                <a:ea typeface="Fira Sans"/>
                <a:cs typeface="Fira Sans"/>
                <a:sym typeface="Fira Sans"/>
              </a:rPr>
              <a:t>Test Case: Kịch bản </a:t>
            </a:r>
            <a:r>
              <a:rPr lang="en-US" sz="2000" b="1">
                <a:solidFill>
                  <a:srgbClr val="002060"/>
                </a:solidFill>
                <a:latin typeface="Fira Sans"/>
                <a:ea typeface="Fira Sans"/>
                <a:cs typeface="Fira Sans"/>
                <a:sym typeface="Fira Sans"/>
              </a:rPr>
              <a:t>2</a:t>
            </a:r>
            <a:endParaRPr sz="2000" b="1">
              <a:solidFill>
                <a:srgbClr val="002060"/>
              </a:solidFill>
              <a:latin typeface="Fira Sans"/>
              <a:ea typeface="Fira Sans"/>
              <a:cs typeface="Fira Sans"/>
              <a:sym typeface="Fira Sans"/>
            </a:endParaRPr>
          </a:p>
        </p:txBody>
      </p:sp>
      <p:sp>
        <p:nvSpPr>
          <p:cNvPr id="111" name="Google Shape;1484;p17"/>
          <p:cNvSpPr txBox="1"/>
          <p:nvPr/>
        </p:nvSpPr>
        <p:spPr>
          <a:xfrm>
            <a:off x="351077" y="2769513"/>
            <a:ext cx="3703369" cy="1756438"/>
          </a:xfrm>
          <a:prstGeom prst="rect">
            <a:avLst/>
          </a:prstGeom>
          <a:noFill/>
          <a:ln>
            <a:noFill/>
          </a:ln>
        </p:spPr>
        <p:txBody>
          <a:bodyPr spcFirstLastPara="1" wrap="square" lIns="91425" tIns="91425" rIns="91425" bIns="91425" anchor="t" anchorCtr="0">
            <a:noAutofit/>
          </a:bodyPr>
          <a:lstStyle/>
          <a:p>
            <a:pPr lvl="0" algn="ctr"/>
            <a:r>
              <a:rPr lang="vi-VN" sz="1800">
                <a:solidFill>
                  <a:srgbClr val="C00000"/>
                </a:solidFill>
                <a:latin typeface="Fira Sans"/>
                <a:ea typeface="Fira Sans"/>
                <a:cs typeface="Fira Sans"/>
                <a:sym typeface="Fira Sans"/>
              </a:rPr>
              <a:t>Nhập email sai - mật khẩu đúng </a:t>
            </a:r>
          </a:p>
          <a:p>
            <a:pPr lvl="0" algn="ctr"/>
            <a:r>
              <a:rPr lang="vi-VN" sz="1800">
                <a:solidFill>
                  <a:schemeClr val="tx1"/>
                </a:solidFill>
                <a:latin typeface="Fira Sans"/>
                <a:ea typeface="Fira Sans"/>
                <a:cs typeface="Fira Sans"/>
                <a:sym typeface="Fira Sans"/>
              </a:rPr>
              <a:t>-&gt;</a:t>
            </a:r>
            <a:r>
              <a:rPr lang="vi-VN" sz="1800">
                <a:solidFill>
                  <a:srgbClr val="C00000"/>
                </a:solidFill>
                <a:latin typeface="Fira Sans"/>
                <a:ea typeface="Fira Sans"/>
                <a:cs typeface="Fira Sans"/>
                <a:sym typeface="Fira Sans"/>
              </a:rPr>
              <a:t> </a:t>
            </a:r>
            <a:r>
              <a:rPr lang="vi-VN" sz="1800">
                <a:solidFill>
                  <a:schemeClr val="tx1"/>
                </a:solidFill>
                <a:latin typeface="Fira Sans"/>
                <a:ea typeface="Fira Sans"/>
                <a:cs typeface="Fira Sans"/>
                <a:sym typeface="Fira Sans"/>
              </a:rPr>
              <a:t>click nút đăng nhập =&gt; Kết quả mong muốn là hệ thống sẽ hiển thị lỗi cho người dùng.</a:t>
            </a:r>
            <a:endParaRPr sz="1800">
              <a:solidFill>
                <a:schemeClr val="tx1"/>
              </a:solidFill>
              <a:latin typeface="Fira Sans"/>
              <a:ea typeface="Fira Sans"/>
              <a:cs typeface="Fira Sans"/>
              <a:sym typeface="Fira Sans"/>
            </a:endParaRPr>
          </a:p>
        </p:txBody>
      </p:sp>
      <p:sp>
        <p:nvSpPr>
          <p:cNvPr id="120" name="Google Shape;1484;p17"/>
          <p:cNvSpPr txBox="1"/>
          <p:nvPr/>
        </p:nvSpPr>
        <p:spPr>
          <a:xfrm>
            <a:off x="351077" y="1167879"/>
            <a:ext cx="3738624" cy="1565664"/>
          </a:xfrm>
          <a:prstGeom prst="rect">
            <a:avLst/>
          </a:prstGeom>
          <a:noFill/>
          <a:ln>
            <a:noFill/>
          </a:ln>
        </p:spPr>
        <p:txBody>
          <a:bodyPr spcFirstLastPara="1" wrap="square" lIns="91425" tIns="91425" rIns="91425" bIns="91425" anchor="t" anchorCtr="0">
            <a:noAutofit/>
          </a:bodyPr>
          <a:lstStyle/>
          <a:p>
            <a:pPr lvl="0" algn="ctr"/>
            <a:r>
              <a:rPr lang="vi-VN" sz="1800">
                <a:solidFill>
                  <a:srgbClr val="C00000"/>
                </a:solidFill>
                <a:latin typeface="Fira Sans"/>
                <a:ea typeface="Fira Sans"/>
                <a:cs typeface="Fira Sans"/>
                <a:sym typeface="Fira Sans"/>
              </a:rPr>
              <a:t>Nhập email đúng - mật khẩu sai </a:t>
            </a:r>
          </a:p>
          <a:p>
            <a:pPr lvl="0" algn="ctr"/>
            <a:r>
              <a:rPr lang="vi-VN" sz="1800">
                <a:solidFill>
                  <a:schemeClr val="tx1"/>
                </a:solidFill>
                <a:latin typeface="Fira Sans"/>
                <a:ea typeface="Fira Sans"/>
                <a:cs typeface="Fira Sans"/>
                <a:sym typeface="Fira Sans"/>
              </a:rPr>
              <a:t>-&gt; click nút đăng nhập =&gt; Kết quả mong muốn là hệ thống sẽ hiển thị lỗi cho người dùng.</a:t>
            </a:r>
            <a:endParaRPr sz="1800">
              <a:solidFill>
                <a:schemeClr val="tx1"/>
              </a:solidFill>
              <a:latin typeface="Fira Sans"/>
              <a:ea typeface="Fira Sans"/>
              <a:cs typeface="Fira Sans"/>
              <a:sym typeface="Fira Sans"/>
            </a:endParaRPr>
          </a:p>
        </p:txBody>
      </p:sp>
      <p:sp>
        <p:nvSpPr>
          <p:cNvPr id="11" name="Right Arrow 10"/>
          <p:cNvSpPr/>
          <p:nvPr/>
        </p:nvSpPr>
        <p:spPr>
          <a:xfrm>
            <a:off x="4146383" y="1665488"/>
            <a:ext cx="223857" cy="87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146383" y="3422269"/>
            <a:ext cx="223857" cy="87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3"/>
          <a:stretch>
            <a:fillRect/>
          </a:stretch>
        </p:blipFill>
        <p:spPr>
          <a:xfrm>
            <a:off x="4473712" y="1224165"/>
            <a:ext cx="4592145" cy="1208459"/>
          </a:xfrm>
          <a:prstGeom prst="rect">
            <a:avLst/>
          </a:prstGeom>
        </p:spPr>
      </p:pic>
      <p:pic>
        <p:nvPicPr>
          <p:cNvPr id="40" name="Picture 39"/>
          <p:cNvPicPr>
            <a:picLocks noChangeAspect="1"/>
          </p:cNvPicPr>
          <p:nvPr/>
        </p:nvPicPr>
        <p:blipFill>
          <a:blip r:embed="rId4"/>
          <a:stretch>
            <a:fillRect/>
          </a:stretch>
        </p:blipFill>
        <p:spPr>
          <a:xfrm>
            <a:off x="4457265" y="2836481"/>
            <a:ext cx="4608593" cy="1340408"/>
          </a:xfrm>
          <a:prstGeom prst="rect">
            <a:avLst/>
          </a:prstGeom>
        </p:spPr>
      </p:pic>
      <p:sp>
        <p:nvSpPr>
          <p:cNvPr id="9" name="Hình bảy cạnh 4">
            <a:extLst>
              <a:ext uri="{FF2B5EF4-FFF2-40B4-BE49-F238E27FC236}">
                <a16:creationId xmlns:a16="http://schemas.microsoft.com/office/drawing/2014/main" id="{C2420043-AA61-4C6B-F081-5FCE8B57A774}"/>
              </a:ext>
            </a:extLst>
          </p:cNvPr>
          <p:cNvSpPr/>
          <p:nvPr/>
        </p:nvSpPr>
        <p:spPr>
          <a:xfrm>
            <a:off x="8120184" y="4376615"/>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8</a:t>
            </a:r>
          </a:p>
        </p:txBody>
      </p:sp>
    </p:spTree>
    <p:extLst>
      <p:ext uri="{BB962C8B-B14F-4D97-AF65-F5344CB8AC3E}">
        <p14:creationId xmlns:p14="http://schemas.microsoft.com/office/powerpoint/2010/main" val="3052379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3249739" y="324118"/>
            <a:ext cx="2386729"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latin typeface="Fira Sans Medium"/>
                <a:ea typeface="Fira Sans Medium"/>
                <a:cs typeface="Fira Sans Medium"/>
                <a:sym typeface="Fira Sans Medium"/>
              </a:rPr>
              <a:t>Ví dụ thực tế</a:t>
            </a:r>
            <a:endParaRPr sz="2400" b="1">
              <a:latin typeface="Fira Sans Medium"/>
              <a:ea typeface="Fira Sans Medium"/>
              <a:cs typeface="Fira Sans Medium"/>
              <a:sym typeface="Fira Sans Medium"/>
            </a:endParaRPr>
          </a:p>
        </p:txBody>
      </p:sp>
      <p:sp>
        <p:nvSpPr>
          <p:cNvPr id="110" name="Google Shape;1484;p17"/>
          <p:cNvSpPr txBox="1"/>
          <p:nvPr/>
        </p:nvSpPr>
        <p:spPr>
          <a:xfrm>
            <a:off x="842109" y="762557"/>
            <a:ext cx="6367836" cy="1036639"/>
          </a:xfrm>
          <a:prstGeom prst="rect">
            <a:avLst/>
          </a:prstGeom>
          <a:noFill/>
          <a:ln>
            <a:noFill/>
          </a:ln>
        </p:spPr>
        <p:txBody>
          <a:bodyPr spcFirstLastPara="1" wrap="square" lIns="91425" tIns="91425" rIns="91425" bIns="91425" anchor="t" anchorCtr="0">
            <a:noAutofit/>
          </a:bodyPr>
          <a:lstStyle/>
          <a:p>
            <a:pPr lvl="0"/>
            <a:r>
              <a:rPr lang="vi-VN" sz="1800">
                <a:solidFill>
                  <a:schemeClr val="bg2">
                    <a:lumMod val="50000"/>
                  </a:schemeClr>
                </a:solidFill>
                <a:latin typeface="Fira Sans"/>
                <a:ea typeface="Fira Sans"/>
                <a:cs typeface="Fira Sans"/>
                <a:sym typeface="Fira Sans"/>
              </a:rPr>
              <a:t>Một web khóa học có chương trình khuyến mãi như sau: </a:t>
            </a:r>
          </a:p>
          <a:p>
            <a:pPr marL="285750" lvl="0" indent="-285750">
              <a:buFontTx/>
              <a:buChar char="-"/>
            </a:pPr>
            <a:r>
              <a:rPr lang="vi-VN" sz="1800">
                <a:solidFill>
                  <a:schemeClr val="bg2">
                    <a:lumMod val="50000"/>
                  </a:schemeClr>
                </a:solidFill>
                <a:latin typeface="Fira Sans"/>
                <a:ea typeface="Fira Sans"/>
                <a:cs typeface="Fira Sans"/>
                <a:sym typeface="Fira Sans"/>
              </a:rPr>
              <a:t>Khách mới giảm 20%,</a:t>
            </a:r>
            <a:endParaRPr lang="en-US" sz="1800">
              <a:solidFill>
                <a:schemeClr val="bg2">
                  <a:lumMod val="50000"/>
                </a:schemeClr>
              </a:solidFill>
              <a:latin typeface="Fira Sans"/>
              <a:ea typeface="Fira Sans"/>
              <a:cs typeface="Fira Sans"/>
              <a:sym typeface="Fira Sans"/>
            </a:endParaRPr>
          </a:p>
          <a:p>
            <a:pPr marL="285750" indent="-285750">
              <a:buFontTx/>
              <a:buChar char="-"/>
            </a:pPr>
            <a:r>
              <a:rPr lang="vi-VN" sz="1800">
                <a:solidFill>
                  <a:schemeClr val="bg2">
                    <a:lumMod val="50000"/>
                  </a:schemeClr>
                </a:solidFill>
                <a:latin typeface="Fira Sans"/>
                <a:ea typeface="Fira Sans"/>
                <a:cs typeface="Fira Sans"/>
                <a:sym typeface="Fira Sans"/>
              </a:rPr>
              <a:t>Khách cũ giảm 10%,</a:t>
            </a:r>
            <a:endParaRPr lang="en-US" sz="1800">
              <a:solidFill>
                <a:schemeClr val="bg2">
                  <a:lumMod val="50000"/>
                </a:schemeClr>
              </a:solidFill>
              <a:latin typeface="Fira Sans"/>
              <a:ea typeface="Fira Sans"/>
              <a:cs typeface="Fira Sans"/>
              <a:sym typeface="Fira Sans"/>
            </a:endParaRPr>
          </a:p>
          <a:p>
            <a:pPr marL="285750" indent="-285750">
              <a:buFontTx/>
              <a:buChar char="-"/>
            </a:pPr>
            <a:r>
              <a:rPr lang="vi-VN" sz="1800">
                <a:solidFill>
                  <a:schemeClr val="bg2">
                    <a:lumMod val="50000"/>
                  </a:schemeClr>
                </a:solidFill>
                <a:latin typeface="Fira Sans"/>
                <a:ea typeface="Fira Sans"/>
                <a:cs typeface="Fira Sans"/>
                <a:sym typeface="Fira Sans"/>
              </a:rPr>
              <a:t>Khách có mã KM giảm 25%.</a:t>
            </a:r>
            <a:endParaRPr lang="en-US" sz="1800">
              <a:solidFill>
                <a:schemeClr val="bg2">
                  <a:lumMod val="50000"/>
                </a:schemeClr>
              </a:solidFill>
              <a:latin typeface="Fira Sans"/>
              <a:ea typeface="Fira Sans"/>
              <a:cs typeface="Fira Sans"/>
              <a:sym typeface="Fira Sans"/>
            </a:endParaRPr>
          </a:p>
        </p:txBody>
      </p:sp>
      <p:graphicFrame>
        <p:nvGraphicFramePr>
          <p:cNvPr id="2" name="Table 1"/>
          <p:cNvGraphicFramePr>
            <a:graphicFrameLocks noGrp="1"/>
          </p:cNvGraphicFramePr>
          <p:nvPr>
            <p:extLst>
              <p:ext uri="{D42A27DB-BD31-4B8C-83A1-F6EECF244321}">
                <p14:modId xmlns:p14="http://schemas.microsoft.com/office/powerpoint/2010/main" val="344580175"/>
              </p:ext>
            </p:extLst>
          </p:nvPr>
        </p:nvGraphicFramePr>
        <p:xfrm>
          <a:off x="842109" y="2537692"/>
          <a:ext cx="7235088" cy="2189195"/>
        </p:xfrm>
        <a:graphic>
          <a:graphicData uri="http://schemas.openxmlformats.org/drawingml/2006/table">
            <a:tbl>
              <a:tblPr firstRow="1" firstCol="1" bandRow="1">
                <a:tableStyleId>{5C22544A-7EE6-4342-B048-85BDC9FD1C3A}</a:tableStyleId>
              </a:tblPr>
              <a:tblGrid>
                <a:gridCol w="1213754">
                  <a:extLst>
                    <a:ext uri="{9D8B030D-6E8A-4147-A177-3AD203B41FA5}">
                      <a16:colId xmlns:a16="http://schemas.microsoft.com/office/drawing/2014/main" val="20000"/>
                    </a:ext>
                  </a:extLst>
                </a:gridCol>
                <a:gridCol w="394041">
                  <a:extLst>
                    <a:ext uri="{9D8B030D-6E8A-4147-A177-3AD203B41FA5}">
                      <a16:colId xmlns:a16="http://schemas.microsoft.com/office/drawing/2014/main" val="20001"/>
                    </a:ext>
                  </a:extLst>
                </a:gridCol>
                <a:gridCol w="803899">
                  <a:extLst>
                    <a:ext uri="{9D8B030D-6E8A-4147-A177-3AD203B41FA5}">
                      <a16:colId xmlns:a16="http://schemas.microsoft.com/office/drawing/2014/main" val="20002"/>
                    </a:ext>
                  </a:extLst>
                </a:gridCol>
                <a:gridCol w="803899">
                  <a:extLst>
                    <a:ext uri="{9D8B030D-6E8A-4147-A177-3AD203B41FA5}">
                      <a16:colId xmlns:a16="http://schemas.microsoft.com/office/drawing/2014/main" val="20003"/>
                    </a:ext>
                  </a:extLst>
                </a:gridCol>
                <a:gridCol w="803899">
                  <a:extLst>
                    <a:ext uri="{9D8B030D-6E8A-4147-A177-3AD203B41FA5}">
                      <a16:colId xmlns:a16="http://schemas.microsoft.com/office/drawing/2014/main" val="20004"/>
                    </a:ext>
                  </a:extLst>
                </a:gridCol>
                <a:gridCol w="803899">
                  <a:extLst>
                    <a:ext uri="{9D8B030D-6E8A-4147-A177-3AD203B41FA5}">
                      <a16:colId xmlns:a16="http://schemas.microsoft.com/office/drawing/2014/main" val="20005"/>
                    </a:ext>
                  </a:extLst>
                </a:gridCol>
                <a:gridCol w="803899">
                  <a:extLst>
                    <a:ext uri="{9D8B030D-6E8A-4147-A177-3AD203B41FA5}">
                      <a16:colId xmlns:a16="http://schemas.microsoft.com/office/drawing/2014/main" val="20006"/>
                    </a:ext>
                  </a:extLst>
                </a:gridCol>
                <a:gridCol w="803899">
                  <a:extLst>
                    <a:ext uri="{9D8B030D-6E8A-4147-A177-3AD203B41FA5}">
                      <a16:colId xmlns:a16="http://schemas.microsoft.com/office/drawing/2014/main" val="20007"/>
                    </a:ext>
                  </a:extLst>
                </a:gridCol>
                <a:gridCol w="803899">
                  <a:extLst>
                    <a:ext uri="{9D8B030D-6E8A-4147-A177-3AD203B41FA5}">
                      <a16:colId xmlns:a16="http://schemas.microsoft.com/office/drawing/2014/main" val="20008"/>
                    </a:ext>
                  </a:extLst>
                </a:gridCol>
              </a:tblGrid>
              <a:tr h="387823">
                <a:tc>
                  <a:txBody>
                    <a:bodyPr/>
                    <a:lstStyle/>
                    <a:p>
                      <a:pPr marL="0" marR="0" algn="ctr">
                        <a:lnSpc>
                          <a:spcPct val="107000"/>
                        </a:lnSpc>
                        <a:spcBef>
                          <a:spcPts val="0"/>
                        </a:spcBef>
                        <a:spcAft>
                          <a:spcPts val="0"/>
                        </a:spcAft>
                      </a:pPr>
                      <a:r>
                        <a:rPr lang="en-US" sz="1300" kern="100">
                          <a:effectLst/>
                        </a:rPr>
                        <a:t>Điều kiện</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1</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2</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3</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4</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5</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6</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7</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8</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000"/>
                  </a:ext>
                </a:extLst>
              </a:tr>
              <a:tr h="387823">
                <a:tc>
                  <a:txBody>
                    <a:bodyPr/>
                    <a:lstStyle/>
                    <a:p>
                      <a:pPr marL="0" marR="0" algn="ctr">
                        <a:lnSpc>
                          <a:spcPct val="107000"/>
                        </a:lnSpc>
                        <a:spcBef>
                          <a:spcPts val="0"/>
                        </a:spcBef>
                        <a:spcAft>
                          <a:spcPts val="0"/>
                        </a:spcAft>
                      </a:pPr>
                      <a:r>
                        <a:rPr lang="en-US" sz="1300" kern="100">
                          <a:effectLst/>
                        </a:rPr>
                        <a:t>Khách mời</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001"/>
                  </a:ext>
                </a:extLst>
              </a:tr>
              <a:tr h="387823">
                <a:tc>
                  <a:txBody>
                    <a:bodyPr/>
                    <a:lstStyle/>
                    <a:p>
                      <a:pPr marL="0" marR="0" algn="ctr">
                        <a:lnSpc>
                          <a:spcPct val="107000"/>
                        </a:lnSpc>
                        <a:spcBef>
                          <a:spcPts val="0"/>
                        </a:spcBef>
                        <a:spcAft>
                          <a:spcPts val="0"/>
                        </a:spcAft>
                      </a:pPr>
                      <a:r>
                        <a:rPr lang="en-US" sz="1300" kern="100" err="1">
                          <a:effectLst/>
                        </a:rPr>
                        <a:t>Khách</a:t>
                      </a:r>
                      <a:r>
                        <a:rPr lang="en-US" sz="1300" kern="100">
                          <a:effectLst/>
                        </a:rPr>
                        <a:t> </a:t>
                      </a:r>
                      <a:r>
                        <a:rPr lang="en-US" sz="1300" kern="100" err="1">
                          <a:effectLst/>
                        </a:rPr>
                        <a:t>cũ</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002"/>
                  </a:ext>
                </a:extLst>
              </a:tr>
              <a:tr h="701241">
                <a:tc>
                  <a:txBody>
                    <a:bodyPr/>
                    <a:lstStyle/>
                    <a:p>
                      <a:pPr marL="0" marR="0" algn="ctr">
                        <a:lnSpc>
                          <a:spcPct val="107000"/>
                        </a:lnSpc>
                        <a:spcBef>
                          <a:spcPts val="0"/>
                        </a:spcBef>
                        <a:spcAft>
                          <a:spcPts val="0"/>
                        </a:spcAft>
                      </a:pPr>
                      <a:r>
                        <a:rPr lang="vi-VN" sz="1300" kern="100">
                          <a:effectLst/>
                        </a:rPr>
                        <a:t>Khác có mã khuyến mại</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T</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F</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003"/>
                  </a:ext>
                </a:extLst>
              </a:tr>
              <a:tr h="311572">
                <a:tc>
                  <a:txBody>
                    <a:bodyPr/>
                    <a:lstStyle/>
                    <a:p>
                      <a:pPr marL="0" marR="0" algn="ctr">
                        <a:lnSpc>
                          <a:spcPct val="107000"/>
                        </a:lnSpc>
                        <a:spcBef>
                          <a:spcPts val="0"/>
                        </a:spcBef>
                        <a:spcAft>
                          <a:spcPts val="0"/>
                        </a:spcAft>
                      </a:pPr>
                      <a:r>
                        <a:rPr lang="en-US" sz="1300" kern="100">
                          <a:effectLst/>
                        </a:rPr>
                        <a:t>Kết quả</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X</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X</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45%</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20%</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35%</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10%</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X</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ctr">
                        <a:lnSpc>
                          <a:spcPct val="107000"/>
                        </a:lnSpc>
                        <a:spcBef>
                          <a:spcPts val="0"/>
                        </a:spcBef>
                        <a:spcAft>
                          <a:spcPts val="0"/>
                        </a:spcAft>
                      </a:pPr>
                      <a:r>
                        <a:rPr lang="en-US" sz="1300" kern="100">
                          <a:effectLst/>
                        </a:rPr>
                        <a:t>X</a:t>
                      </a:r>
                      <a:endParaRPr lang="en-US" sz="1100" kern="100">
                        <a:effectLst/>
                        <a:latin typeface="Times New Roman" panose="02020603050405020304" pitchFamily="18"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004"/>
                  </a:ext>
                </a:extLst>
              </a:tr>
            </a:tbl>
          </a:graphicData>
        </a:graphic>
      </p:graphicFrame>
      <p:sp>
        <p:nvSpPr>
          <p:cNvPr id="113" name="Google Shape;1484;p17"/>
          <p:cNvSpPr txBox="1"/>
          <p:nvPr/>
        </p:nvSpPr>
        <p:spPr>
          <a:xfrm>
            <a:off x="754328" y="1691627"/>
            <a:ext cx="6775699" cy="546008"/>
          </a:xfrm>
          <a:prstGeom prst="rect">
            <a:avLst/>
          </a:prstGeom>
          <a:noFill/>
          <a:ln>
            <a:noFill/>
          </a:ln>
        </p:spPr>
        <p:txBody>
          <a:bodyPr spcFirstLastPara="1" wrap="square" lIns="91425" tIns="91425" rIns="91425" bIns="91425" anchor="t" anchorCtr="0">
            <a:noAutofit/>
          </a:bodyPr>
          <a:lstStyle/>
          <a:p>
            <a:endParaRPr lang="en-US" sz="1800">
              <a:solidFill>
                <a:schemeClr val="bg2">
                  <a:lumMod val="50000"/>
                </a:schemeClr>
              </a:solidFill>
              <a:latin typeface="Fira Sans"/>
              <a:ea typeface="Fira Sans"/>
              <a:cs typeface="Fira Sans"/>
              <a:sym typeface="Fira Sans"/>
            </a:endParaRPr>
          </a:p>
          <a:p>
            <a:pPr lvl="0"/>
            <a:r>
              <a:rPr lang="en-US" sz="1800">
                <a:solidFill>
                  <a:schemeClr val="bg2">
                    <a:lumMod val="50000"/>
                  </a:schemeClr>
                </a:solidFill>
                <a:latin typeface="Fira Sans"/>
                <a:ea typeface="Fira Sans"/>
                <a:cs typeface="Fira Sans"/>
                <a:sym typeface="Fira Sans"/>
              </a:rPr>
              <a:t> =&gt; </a:t>
            </a:r>
            <a:r>
              <a:rPr lang="vi-VN" sz="1800">
                <a:solidFill>
                  <a:schemeClr val="bg2">
                    <a:lumMod val="50000"/>
                  </a:schemeClr>
                </a:solidFill>
                <a:latin typeface="Fira Sans"/>
                <a:ea typeface="Fira Sans"/>
                <a:cs typeface="Fira Sans"/>
                <a:sym typeface="Fira Sans"/>
              </a:rPr>
              <a:t>Ở đây có 3 điều kiện. Nên sẽ có tổng 2^3 = 8 trường hợp:</a:t>
            </a:r>
            <a:endParaRPr sz="1800">
              <a:solidFill>
                <a:schemeClr val="bg2">
                  <a:lumMod val="50000"/>
                </a:schemeClr>
              </a:solidFill>
              <a:latin typeface="Fira Sans"/>
              <a:ea typeface="Fira Sans"/>
              <a:cs typeface="Fira Sans"/>
              <a:sym typeface="Fira Sans"/>
            </a:endParaRPr>
          </a:p>
        </p:txBody>
      </p:sp>
      <p:sp>
        <p:nvSpPr>
          <p:cNvPr id="6" name="Hình bảy cạnh 4">
            <a:extLst>
              <a:ext uri="{FF2B5EF4-FFF2-40B4-BE49-F238E27FC236}">
                <a16:creationId xmlns:a16="http://schemas.microsoft.com/office/drawing/2014/main" id="{C2420043-AA61-4C6B-F081-5FCE8B57A774}"/>
              </a:ext>
            </a:extLst>
          </p:cNvPr>
          <p:cNvSpPr/>
          <p:nvPr/>
        </p:nvSpPr>
        <p:spPr>
          <a:xfrm>
            <a:off x="8264909" y="4488448"/>
            <a:ext cx="440221" cy="453293"/>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3806</Words>
  <Application>Microsoft Office PowerPoint</Application>
  <PresentationFormat>Trình chiếu Trên màn hình (16:9)</PresentationFormat>
  <Paragraphs>446</Paragraphs>
  <Slides>38</Slides>
  <Notes>38</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38</vt:i4>
      </vt:variant>
    </vt:vector>
  </HeadingPairs>
  <TitlesOfParts>
    <vt:vector size="49" baseType="lpstr">
      <vt:lpstr>Arial</vt:lpstr>
      <vt:lpstr>Arial (Headings)</vt:lpstr>
      <vt:lpstr>Bookman Old Style</vt:lpstr>
      <vt:lpstr>Fira  Sans</vt:lpstr>
      <vt:lpstr>Fira Sans</vt:lpstr>
      <vt:lpstr>Fira Sans Medium</vt:lpstr>
      <vt:lpstr>Lato</vt:lpstr>
      <vt:lpstr>Montserrat Black</vt:lpstr>
      <vt:lpstr>Montserrat ExtraBold</vt:lpstr>
      <vt:lpstr>Times New Roman</vt:lpstr>
      <vt:lpstr>Technology Infographics by Slidesgo</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SPARTA GAMING</dc:creator>
  <cp:lastModifiedBy>Minh Kông</cp:lastModifiedBy>
  <cp:revision>69</cp:revision>
  <dcterms:modified xsi:type="dcterms:W3CDTF">2024-03-30T17:02:03Z</dcterms:modified>
</cp:coreProperties>
</file>