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2" r:id="rId5"/>
    <p:sldId id="286" r:id="rId6"/>
    <p:sldId id="276" r:id="rId7"/>
    <p:sldId id="263" r:id="rId8"/>
    <p:sldId id="273" r:id="rId9"/>
    <p:sldId id="290" r:id="rId10"/>
    <p:sldId id="292" r:id="rId11"/>
    <p:sldId id="287" r:id="rId12"/>
    <p:sldId id="279" r:id="rId13"/>
    <p:sldId id="275" r:id="rId14"/>
    <p:sldId id="295" r:id="rId15"/>
  </p:sldIdLst>
  <p:sldSz cx="18288000" cy="10287000"/>
  <p:notesSz cx="6858000" cy="9144000"/>
  <p:embeddedFontLst>
    <p:embeddedFont>
      <p:font typeface="Redressed" panose="020B0604020202020204" charset="0"/>
      <p:regular r:id="rId17"/>
    </p:embeddedFont>
    <p:embeddedFont>
      <p:font typeface="Lobster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ontserrat Bold" panose="020B0604020202020204" charset="0"/>
      <p:regular r:id="rId23"/>
    </p:embeddedFont>
    <p:embeddedFont>
      <p:font typeface="Livvic Bold" panose="020B0604020202020204" charset="0"/>
      <p:regular r:id="rId24"/>
    </p:embeddedFont>
    <p:embeddedFont>
      <p:font typeface="Livvic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4D26"/>
    <a:srgbClr val="993300"/>
    <a:srgbClr val="E8C45E"/>
    <a:srgbClr val="642F04"/>
    <a:srgbClr val="EBC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2023-10-04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9.png"/><Relationship Id="rId5" Type="http://schemas.openxmlformats.org/officeDocument/2006/relationships/image" Target="../media/image3.png"/><Relationship Id="rId10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82474" y="-292294"/>
            <a:ext cx="13123162" cy="10871664"/>
          </a:xfrm>
          <a:custGeom>
            <a:avLst/>
            <a:gdLst/>
            <a:ahLst/>
            <a:cxnLst/>
            <a:rect l="l" t="t" r="r" b="b"/>
            <a:pathLst>
              <a:path w="13123162" h="10871664">
                <a:moveTo>
                  <a:pt x="0" y="0"/>
                </a:moveTo>
                <a:lnTo>
                  <a:pt x="13123162" y="0"/>
                </a:lnTo>
                <a:lnTo>
                  <a:pt x="13123162" y="10871664"/>
                </a:lnTo>
                <a:lnTo>
                  <a:pt x="0" y="10871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637776" y="7987550"/>
            <a:ext cx="1012450" cy="1032450"/>
            <a:chOff x="0" y="0"/>
            <a:chExt cx="1349933" cy="1376600"/>
          </a:xfrm>
        </p:grpSpPr>
        <p:sp>
          <p:nvSpPr>
            <p:cNvPr id="5" name="Freeform 5"/>
            <p:cNvSpPr/>
            <p:nvPr/>
          </p:nvSpPr>
          <p:spPr>
            <a:xfrm>
              <a:off x="127" y="127"/>
              <a:ext cx="1349756" cy="1376426"/>
            </a:xfrm>
            <a:custGeom>
              <a:avLst/>
              <a:gdLst/>
              <a:ahLst/>
              <a:cxnLst/>
              <a:rect l="l" t="t" r="r" b="b"/>
              <a:pathLst>
                <a:path w="1349756" h="1376426">
                  <a:moveTo>
                    <a:pt x="687070" y="0"/>
                  </a:moveTo>
                  <a:cubicBezTo>
                    <a:pt x="308991" y="0"/>
                    <a:pt x="0" y="308991"/>
                    <a:pt x="0" y="689229"/>
                  </a:cubicBezTo>
                  <a:cubicBezTo>
                    <a:pt x="0" y="1067308"/>
                    <a:pt x="309118" y="1376426"/>
                    <a:pt x="687070" y="1376426"/>
                  </a:cubicBezTo>
                  <a:cubicBezTo>
                    <a:pt x="1000633" y="1376426"/>
                    <a:pt x="1265301" y="1167384"/>
                    <a:pt x="1349756" y="880491"/>
                  </a:cubicBezTo>
                  <a:cubicBezTo>
                    <a:pt x="1254125" y="1020572"/>
                    <a:pt x="1091819" y="1114044"/>
                    <a:pt x="909447" y="1114044"/>
                  </a:cubicBezTo>
                  <a:cubicBezTo>
                    <a:pt x="615950" y="1114044"/>
                    <a:pt x="377952" y="876046"/>
                    <a:pt x="377952" y="582549"/>
                  </a:cubicBezTo>
                  <a:cubicBezTo>
                    <a:pt x="377952" y="286766"/>
                    <a:pt x="615950" y="48768"/>
                    <a:pt x="909447" y="48768"/>
                  </a:cubicBezTo>
                  <a:cubicBezTo>
                    <a:pt x="922782" y="48768"/>
                    <a:pt x="936117" y="51054"/>
                    <a:pt x="949452" y="51054"/>
                  </a:cubicBezTo>
                  <a:cubicBezTo>
                    <a:pt x="869442" y="17653"/>
                    <a:pt x="780415" y="0"/>
                    <a:pt x="687070" y="0"/>
                  </a:cubicBez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124776" y="8214400"/>
            <a:ext cx="345300" cy="397000"/>
            <a:chOff x="0" y="0"/>
            <a:chExt cx="460400" cy="529333"/>
          </a:xfrm>
        </p:grpSpPr>
        <p:sp>
          <p:nvSpPr>
            <p:cNvPr id="7" name="Freeform 7"/>
            <p:cNvSpPr/>
            <p:nvPr/>
          </p:nvSpPr>
          <p:spPr>
            <a:xfrm>
              <a:off x="127" y="0"/>
              <a:ext cx="460248" cy="529209"/>
            </a:xfrm>
            <a:custGeom>
              <a:avLst/>
              <a:gdLst/>
              <a:ahLst/>
              <a:cxnLst/>
              <a:rect l="l" t="t" r="r" b="b"/>
              <a:pathLst>
                <a:path w="460248" h="529209">
                  <a:moveTo>
                    <a:pt x="231267" y="0"/>
                  </a:moveTo>
                  <a:lnTo>
                    <a:pt x="164465" y="148971"/>
                  </a:lnTo>
                  <a:lnTo>
                    <a:pt x="0" y="131191"/>
                  </a:lnTo>
                  <a:lnTo>
                    <a:pt x="97790" y="264668"/>
                  </a:lnTo>
                  <a:lnTo>
                    <a:pt x="0" y="398018"/>
                  </a:lnTo>
                  <a:lnTo>
                    <a:pt x="164592" y="380238"/>
                  </a:lnTo>
                  <a:lnTo>
                    <a:pt x="231267" y="529209"/>
                  </a:lnTo>
                  <a:lnTo>
                    <a:pt x="297942" y="380238"/>
                  </a:lnTo>
                  <a:lnTo>
                    <a:pt x="460248" y="398018"/>
                  </a:lnTo>
                  <a:lnTo>
                    <a:pt x="362331" y="264668"/>
                  </a:lnTo>
                  <a:lnTo>
                    <a:pt x="460248" y="131191"/>
                  </a:lnTo>
                  <a:lnTo>
                    <a:pt x="297942" y="148971"/>
                  </a:lnTo>
                  <a:lnTo>
                    <a:pt x="231267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217476" y="8386150"/>
            <a:ext cx="203550" cy="235250"/>
            <a:chOff x="0" y="0"/>
            <a:chExt cx="271400" cy="313667"/>
          </a:xfrm>
        </p:grpSpPr>
        <p:sp>
          <p:nvSpPr>
            <p:cNvPr id="9" name="Freeform 9"/>
            <p:cNvSpPr/>
            <p:nvPr/>
          </p:nvSpPr>
          <p:spPr>
            <a:xfrm>
              <a:off x="127" y="127"/>
              <a:ext cx="271272" cy="313309"/>
            </a:xfrm>
            <a:custGeom>
              <a:avLst/>
              <a:gdLst/>
              <a:ahLst/>
              <a:cxnLst/>
              <a:rect l="l" t="t" r="r" b="b"/>
              <a:pathLst>
                <a:path w="271272" h="313309">
                  <a:moveTo>
                    <a:pt x="135509" y="0"/>
                  </a:moveTo>
                  <a:lnTo>
                    <a:pt x="95504" y="88900"/>
                  </a:lnTo>
                  <a:lnTo>
                    <a:pt x="0" y="77724"/>
                  </a:lnTo>
                  <a:lnTo>
                    <a:pt x="57785" y="155575"/>
                  </a:lnTo>
                  <a:lnTo>
                    <a:pt x="0" y="235585"/>
                  </a:lnTo>
                  <a:lnTo>
                    <a:pt x="95631" y="224409"/>
                  </a:lnTo>
                  <a:lnTo>
                    <a:pt x="135636" y="313309"/>
                  </a:lnTo>
                  <a:lnTo>
                    <a:pt x="175641" y="224409"/>
                  </a:lnTo>
                  <a:lnTo>
                    <a:pt x="271272" y="235585"/>
                  </a:lnTo>
                  <a:lnTo>
                    <a:pt x="213487" y="155575"/>
                  </a:lnTo>
                  <a:lnTo>
                    <a:pt x="271272" y="77724"/>
                  </a:lnTo>
                  <a:lnTo>
                    <a:pt x="175641" y="88900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866976" y="8386150"/>
            <a:ext cx="203550" cy="235250"/>
            <a:chOff x="0" y="0"/>
            <a:chExt cx="271400" cy="313667"/>
          </a:xfrm>
        </p:grpSpPr>
        <p:sp>
          <p:nvSpPr>
            <p:cNvPr id="11" name="Freeform 11"/>
            <p:cNvSpPr/>
            <p:nvPr/>
          </p:nvSpPr>
          <p:spPr>
            <a:xfrm>
              <a:off x="127" y="127"/>
              <a:ext cx="271272" cy="313309"/>
            </a:xfrm>
            <a:custGeom>
              <a:avLst/>
              <a:gdLst/>
              <a:ahLst/>
              <a:cxnLst/>
              <a:rect l="l" t="t" r="r" b="b"/>
              <a:pathLst>
                <a:path w="271272" h="313309">
                  <a:moveTo>
                    <a:pt x="135636" y="0"/>
                  </a:moveTo>
                  <a:lnTo>
                    <a:pt x="95631" y="88900"/>
                  </a:lnTo>
                  <a:lnTo>
                    <a:pt x="0" y="77724"/>
                  </a:lnTo>
                  <a:lnTo>
                    <a:pt x="55626" y="155575"/>
                  </a:lnTo>
                  <a:lnTo>
                    <a:pt x="0" y="235585"/>
                  </a:lnTo>
                  <a:lnTo>
                    <a:pt x="95631" y="224409"/>
                  </a:lnTo>
                  <a:lnTo>
                    <a:pt x="135636" y="313309"/>
                  </a:lnTo>
                  <a:lnTo>
                    <a:pt x="173482" y="224409"/>
                  </a:lnTo>
                  <a:lnTo>
                    <a:pt x="271272" y="235585"/>
                  </a:lnTo>
                  <a:lnTo>
                    <a:pt x="213487" y="155575"/>
                  </a:lnTo>
                  <a:lnTo>
                    <a:pt x="271272" y="77724"/>
                  </a:lnTo>
                  <a:lnTo>
                    <a:pt x="173482" y="88900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808916" y="1357380"/>
            <a:ext cx="670158" cy="770498"/>
            <a:chOff x="0" y="0"/>
            <a:chExt cx="893544" cy="1027331"/>
          </a:xfrm>
        </p:grpSpPr>
        <p:sp>
          <p:nvSpPr>
            <p:cNvPr id="13" name="Freeform 13"/>
            <p:cNvSpPr/>
            <p:nvPr/>
          </p:nvSpPr>
          <p:spPr>
            <a:xfrm>
              <a:off x="127" y="0"/>
              <a:ext cx="893445" cy="1027176"/>
            </a:xfrm>
            <a:custGeom>
              <a:avLst/>
              <a:gdLst/>
              <a:ahLst/>
              <a:cxnLst/>
              <a:rect l="l" t="t" r="r" b="b"/>
              <a:pathLst>
                <a:path w="893445" h="1027176">
                  <a:moveTo>
                    <a:pt x="448818" y="0"/>
                  </a:moveTo>
                  <a:lnTo>
                    <a:pt x="319278" y="289179"/>
                  </a:lnTo>
                  <a:lnTo>
                    <a:pt x="0" y="254635"/>
                  </a:lnTo>
                  <a:lnTo>
                    <a:pt x="189992" y="513715"/>
                  </a:lnTo>
                  <a:lnTo>
                    <a:pt x="0" y="772541"/>
                  </a:lnTo>
                  <a:lnTo>
                    <a:pt x="319278" y="737997"/>
                  </a:lnTo>
                  <a:lnTo>
                    <a:pt x="448818" y="1027176"/>
                  </a:lnTo>
                  <a:lnTo>
                    <a:pt x="578358" y="737997"/>
                  </a:lnTo>
                  <a:lnTo>
                    <a:pt x="893445" y="772541"/>
                  </a:lnTo>
                  <a:lnTo>
                    <a:pt x="703453" y="513715"/>
                  </a:lnTo>
                  <a:lnTo>
                    <a:pt x="893445" y="254635"/>
                  </a:lnTo>
                  <a:lnTo>
                    <a:pt x="578358" y="289179"/>
                  </a:lnTo>
                  <a:lnTo>
                    <a:pt x="448818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725650" y="2051170"/>
            <a:ext cx="395050" cy="456574"/>
            <a:chOff x="0" y="0"/>
            <a:chExt cx="526733" cy="608765"/>
          </a:xfrm>
        </p:grpSpPr>
        <p:sp>
          <p:nvSpPr>
            <p:cNvPr id="15" name="Freeform 15"/>
            <p:cNvSpPr/>
            <p:nvPr/>
          </p:nvSpPr>
          <p:spPr>
            <a:xfrm>
              <a:off x="127" y="127"/>
              <a:ext cx="526415" cy="608457"/>
            </a:xfrm>
            <a:custGeom>
              <a:avLst/>
              <a:gdLst/>
              <a:ahLst/>
              <a:cxnLst/>
              <a:rect l="l" t="t" r="r" b="b"/>
              <a:pathLst>
                <a:path w="526415" h="608457">
                  <a:moveTo>
                    <a:pt x="263144" y="0"/>
                  </a:moveTo>
                  <a:lnTo>
                    <a:pt x="185547" y="172593"/>
                  </a:lnTo>
                  <a:lnTo>
                    <a:pt x="0" y="151003"/>
                  </a:lnTo>
                  <a:lnTo>
                    <a:pt x="112141" y="302133"/>
                  </a:lnTo>
                  <a:lnTo>
                    <a:pt x="0" y="457454"/>
                  </a:lnTo>
                  <a:lnTo>
                    <a:pt x="185547" y="435864"/>
                  </a:lnTo>
                  <a:lnTo>
                    <a:pt x="263144" y="608457"/>
                  </a:lnTo>
                  <a:lnTo>
                    <a:pt x="340868" y="435864"/>
                  </a:lnTo>
                  <a:lnTo>
                    <a:pt x="526415" y="457454"/>
                  </a:lnTo>
                  <a:lnTo>
                    <a:pt x="414274" y="302133"/>
                  </a:lnTo>
                  <a:lnTo>
                    <a:pt x="526415" y="151003"/>
                  </a:lnTo>
                  <a:lnTo>
                    <a:pt x="340868" y="172593"/>
                  </a:lnTo>
                  <a:lnTo>
                    <a:pt x="263144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167296" y="2051170"/>
            <a:ext cx="395050" cy="456574"/>
            <a:chOff x="0" y="0"/>
            <a:chExt cx="526733" cy="608765"/>
          </a:xfrm>
        </p:grpSpPr>
        <p:sp>
          <p:nvSpPr>
            <p:cNvPr id="17" name="Freeform 17"/>
            <p:cNvSpPr/>
            <p:nvPr/>
          </p:nvSpPr>
          <p:spPr>
            <a:xfrm>
              <a:off x="127" y="127"/>
              <a:ext cx="526542" cy="608457"/>
            </a:xfrm>
            <a:custGeom>
              <a:avLst/>
              <a:gdLst/>
              <a:ahLst/>
              <a:cxnLst/>
              <a:rect l="l" t="t" r="r" b="b"/>
              <a:pathLst>
                <a:path w="526542" h="608457">
                  <a:moveTo>
                    <a:pt x="263271" y="0"/>
                  </a:moveTo>
                  <a:lnTo>
                    <a:pt x="185547" y="172593"/>
                  </a:lnTo>
                  <a:lnTo>
                    <a:pt x="0" y="151003"/>
                  </a:lnTo>
                  <a:lnTo>
                    <a:pt x="107950" y="302133"/>
                  </a:lnTo>
                  <a:lnTo>
                    <a:pt x="0" y="457454"/>
                  </a:lnTo>
                  <a:lnTo>
                    <a:pt x="185547" y="435864"/>
                  </a:lnTo>
                  <a:lnTo>
                    <a:pt x="263271" y="608457"/>
                  </a:lnTo>
                  <a:lnTo>
                    <a:pt x="336677" y="435864"/>
                  </a:lnTo>
                  <a:lnTo>
                    <a:pt x="526542" y="457454"/>
                  </a:lnTo>
                  <a:lnTo>
                    <a:pt x="414274" y="302133"/>
                  </a:lnTo>
                  <a:lnTo>
                    <a:pt x="526415" y="151003"/>
                  </a:lnTo>
                  <a:lnTo>
                    <a:pt x="336550" y="172593"/>
                  </a:lnTo>
                  <a:lnTo>
                    <a:pt x="263271" y="0"/>
                  </a:lnTo>
                  <a:close/>
                </a:path>
              </a:pathLst>
            </a:custGeom>
            <a:solidFill>
              <a:srgbClr val="A88334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5105903" y="2197811"/>
            <a:ext cx="8728307" cy="4052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840"/>
              </a:lnSpc>
            </a:pPr>
            <a:r>
              <a:rPr lang="en-US" sz="13200" smtClean="0">
                <a:solidFill>
                  <a:srgbClr val="EBCD77"/>
                </a:solidFill>
                <a:latin typeface="Lobster" panose="020B0604020202020204" charset="0"/>
              </a:rPr>
              <a:t>Báo cáo nhiệm vụ</a:t>
            </a:r>
            <a:endParaRPr lang="en-US" sz="132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588199" y="6271762"/>
            <a:ext cx="9324150" cy="1972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9DFD1"/>
                </a:solidFill>
                <a:latin typeface="Livvic Bold"/>
              </a:rPr>
              <a:t>Môn học: Công nghệ Web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9DFD1"/>
                </a:solidFill>
                <a:latin typeface="Livvic Bold"/>
              </a:rPr>
              <a:t>Giảng viên: TH.S Nguyễn Thị Hạnh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9DFD1"/>
                </a:solidFill>
                <a:latin typeface="Livvic Bold"/>
              </a:rPr>
              <a:t>Nhóm 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407907" y="3310046"/>
            <a:ext cx="11293886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lớp hoặc ID để chọn các phần tử trong biểu mẫu.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thuộc tính CSS như `color`, `background-color`, `padding`, và `margin` để tùy chỉnh kiểu cho các phần tử.</a:t>
            </a:r>
          </a:p>
          <a:p>
            <a:pPr marL="457200" indent="-457200" algn="ctr">
              <a:lnSpc>
                <a:spcPts val="3600"/>
              </a:lnSpc>
              <a:buFont typeface="Arial" panose="020B0604020202020204" pitchFamily="34" charset="0"/>
              <a:buChar char="•"/>
            </a:pP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1531451" y="710253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200" b="1" smtClean="0">
                <a:solidFill>
                  <a:srgbClr val="EBCD77"/>
                </a:solidFill>
                <a:latin typeface="Lobster" panose="020B0604020202020204" charset="0"/>
              </a:rPr>
              <a:t>4. HTML </a:t>
            </a:r>
            <a:r>
              <a:rPr lang="en-US" sz="7200" b="1">
                <a:solidFill>
                  <a:srgbClr val="EBCD77"/>
                </a:solidFill>
                <a:latin typeface="Lobster" panose="020B0604020202020204" charset="0"/>
              </a:rPr>
              <a:t>Forms và Input Elements</a:t>
            </a:r>
            <a:endParaRPr lang="en-US" sz="413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33" name="TextBox 9"/>
          <p:cNvSpPr txBox="1"/>
          <p:nvPr/>
        </p:nvSpPr>
        <p:spPr>
          <a:xfrm>
            <a:off x="4015633" y="2393636"/>
            <a:ext cx="1027629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4.2. </a:t>
            </a:r>
            <a:r>
              <a: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T</a:t>
            </a:r>
            <a:r>
              <a:rPr lang="en-US" sz="5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ạo  kiểu cho biểu mẫu</a:t>
            </a:r>
            <a:endParaRPr lang="en-US" sz="5400">
              <a:solidFill>
                <a:schemeClr val="accent6">
                  <a:lumMod val="60000"/>
                  <a:lumOff val="40000"/>
                </a:schemeClr>
              </a:solidFill>
              <a:latin typeface="Lobster" panose="020B060402020202020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459707" y="2341753"/>
            <a:ext cx="11778175" cy="2923877"/>
            <a:chOff x="6707532" y="5011767"/>
            <a:chExt cx="11778175" cy="2923877"/>
          </a:xfrm>
        </p:grpSpPr>
        <p:sp>
          <p:nvSpPr>
            <p:cNvPr id="15" name="TextBox 15"/>
            <p:cNvSpPr txBox="1"/>
            <p:nvPr/>
          </p:nvSpPr>
          <p:spPr>
            <a:xfrm>
              <a:off x="8620608" y="5965874"/>
              <a:ext cx="9865099" cy="19697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S</a:t>
              </a:r>
              <a:r>
                <a:rPr lang="en-US" sz="3200" smtClean="0">
                  <a:solidFill>
                    <a:schemeClr val="bg1"/>
                  </a:solidFill>
                  <a:latin typeface="Lobster" panose="020B0604020202020204" charset="0"/>
                </a:rPr>
                <a:t>ử </a:t>
              </a: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dụng </a:t>
              </a:r>
              <a:endParaRPr lang="en-US" sz="3200" smtClean="0">
                <a:solidFill>
                  <a:schemeClr val="bg1"/>
                </a:solidFill>
                <a:latin typeface="Lobster" panose="020B0604020202020204" charset="0"/>
              </a:endParaRPr>
            </a:p>
            <a:p>
              <a:pPr lvl="0"/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S</a:t>
              </a:r>
              <a:r>
                <a:rPr lang="en-US" sz="3200" smtClean="0">
                  <a:solidFill>
                    <a:schemeClr val="bg1"/>
                  </a:solidFill>
                  <a:latin typeface="Lobster" panose="020B0604020202020204" charset="0"/>
                </a:rPr>
                <a:t>ự </a:t>
              </a: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kiện `submit`.</a:t>
              </a:r>
            </a:p>
            <a:p>
              <a:pPr lvl="0"/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C</a:t>
              </a:r>
              <a:r>
                <a:rPr lang="en-US" sz="3200" smtClean="0">
                  <a:solidFill>
                    <a:schemeClr val="bg1"/>
                  </a:solidFill>
                  <a:latin typeface="Lobster" panose="020B0604020202020204" charset="0"/>
                </a:rPr>
                <a:t>hương </a:t>
              </a: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</a:rPr>
                <a:t>thức `addEventListener()` để thêm một chức năng xử lý cho sự kiện `submit</a:t>
              </a:r>
              <a:r>
                <a:rPr lang="en-US" sz="3200" smtClean="0">
                  <a:solidFill>
                    <a:schemeClr val="bg1"/>
                  </a:solidFill>
                  <a:latin typeface="Lobster" panose="020B0604020202020204" charset="0"/>
                </a:rPr>
                <a:t>`.</a:t>
              </a:r>
              <a:endParaRPr lang="en-US" sz="3200">
                <a:solidFill>
                  <a:schemeClr val="bg1"/>
                </a:solidFill>
                <a:latin typeface="Lobster" panose="020B0604020202020204" charset="0"/>
              </a:endParaRPr>
            </a:p>
          </p:txBody>
        </p:sp>
        <p:sp>
          <p:nvSpPr>
            <p:cNvPr id="34" name="TextBox 9"/>
            <p:cNvSpPr txBox="1"/>
            <p:nvPr/>
          </p:nvSpPr>
          <p:spPr>
            <a:xfrm>
              <a:off x="6707532" y="5011767"/>
              <a:ext cx="10276297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540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4.3. Sử dụng JavaScript</a:t>
              </a:r>
              <a:endPara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55307" y="4922825"/>
            <a:ext cx="10915110" cy="5362663"/>
            <a:chOff x="201903" y="5238448"/>
            <a:chExt cx="10915110" cy="5161792"/>
          </a:xfrm>
        </p:grpSpPr>
        <p:pic>
          <p:nvPicPr>
            <p:cNvPr id="35" name="Picture 34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01903" y="5238448"/>
              <a:ext cx="10914903" cy="5161792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029201" y="6715507"/>
              <a:ext cx="6087812" cy="362807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459707" y="3203189"/>
            <a:ext cx="11778175" cy="7046460"/>
            <a:chOff x="6096000" y="5433704"/>
            <a:chExt cx="5760720" cy="4851785"/>
          </a:xfrm>
        </p:grpSpPr>
        <p:pic>
          <p:nvPicPr>
            <p:cNvPr id="39" name="Picture 38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6096000" y="7128269"/>
              <a:ext cx="5760720" cy="3157220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433704"/>
              <a:ext cx="5760720" cy="165036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3" grpId="0"/>
      <p:bldP spid="3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7"/>
          <p:cNvGrpSpPr/>
          <p:nvPr/>
        </p:nvGrpSpPr>
        <p:grpSpPr>
          <a:xfrm>
            <a:off x="2311717" y="2969351"/>
            <a:ext cx="13396255" cy="6480974"/>
            <a:chOff x="1009807" y="2480444"/>
            <a:chExt cx="13396255" cy="6480974"/>
          </a:xfrm>
        </p:grpSpPr>
        <p:sp>
          <p:nvSpPr>
            <p:cNvPr id="8" name="TextBox 8"/>
            <p:cNvSpPr txBox="1"/>
            <p:nvPr/>
          </p:nvSpPr>
          <p:spPr>
            <a:xfrm>
              <a:off x="4554000" y="3200993"/>
              <a:ext cx="3133350" cy="1538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2. Lập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kế hoạch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932575" y="4417041"/>
              <a:ext cx="3133350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5. Kiểm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thử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8932575" y="2529575"/>
              <a:ext cx="3133350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4. Phát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triển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244393" y="7348686"/>
              <a:ext cx="3133350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3. Thiết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kế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8932575" y="6304509"/>
              <a:ext cx="3133350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6. Triển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khai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486147" y="8191977"/>
              <a:ext cx="5919915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7. Đánh </a:t>
              </a:r>
              <a:r>
                <a:rPr lang="en-US" sz="4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giá và cải tiến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009807" y="5024543"/>
              <a:ext cx="5263925" cy="15388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obster" panose="020B0604020202020204" charset="0"/>
                </a:rPr>
                <a:t>1. Khảo sát và thu thập yêu cầu</a:t>
              </a:r>
              <a:endParaRPr lang="en-US" sz="4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2793012" y="4478475"/>
              <a:ext cx="2373477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AutoShape 20"/>
            <p:cNvSpPr/>
            <p:nvPr/>
          </p:nvSpPr>
          <p:spPr>
            <a:xfrm>
              <a:off x="2793012" y="6818475"/>
              <a:ext cx="2373477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7" name="Group 26"/>
            <p:cNvGrpSpPr/>
            <p:nvPr/>
          </p:nvGrpSpPr>
          <p:grpSpPr>
            <a:xfrm>
              <a:off x="7586860" y="2480444"/>
              <a:ext cx="195947" cy="6187870"/>
              <a:chOff x="7586860" y="2480444"/>
              <a:chExt cx="195947" cy="6187870"/>
            </a:xfrm>
          </p:grpSpPr>
          <p:sp>
            <p:nvSpPr>
              <p:cNvPr id="21" name="AutoShape 21"/>
              <p:cNvSpPr/>
              <p:nvPr/>
            </p:nvSpPr>
            <p:spPr>
              <a:xfrm rot="4531050" flipV="1">
                <a:off x="6761891" y="3324707"/>
                <a:ext cx="1846786" cy="158259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2" name="AutoShape 22"/>
              <p:cNvSpPr/>
              <p:nvPr/>
            </p:nvSpPr>
            <p:spPr>
              <a:xfrm rot="6268949">
                <a:off x="6465861" y="4428625"/>
                <a:ext cx="2442978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3" name="AutoShape 23"/>
              <p:cNvSpPr/>
              <p:nvPr/>
            </p:nvSpPr>
            <p:spPr>
              <a:xfrm rot="4533503">
                <a:off x="6466086" y="6869073"/>
                <a:ext cx="2442528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4" name="AutoShape 24"/>
              <p:cNvSpPr/>
              <p:nvPr/>
            </p:nvSpPr>
            <p:spPr>
              <a:xfrm rot="6266496">
                <a:off x="6833915" y="7719422"/>
                <a:ext cx="1701837" cy="195947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</p:grpSp>
      </p:grpSp>
      <p:sp>
        <p:nvSpPr>
          <p:cNvPr id="25" name="TextBox 7"/>
          <p:cNvSpPr txBox="1"/>
          <p:nvPr/>
        </p:nvSpPr>
        <p:spPr>
          <a:xfrm>
            <a:off x="1726166" y="538524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smtClean="0">
                <a:solidFill>
                  <a:srgbClr val="EBCD77"/>
                </a:solidFill>
                <a:latin typeface="Lobster" panose="020B0604020202020204" charset="0"/>
              </a:rPr>
              <a:t>5. Quy trình phát triển web</a:t>
            </a:r>
            <a:endParaRPr lang="en-US" sz="70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-1295400" y="1790167"/>
            <a:ext cx="1489361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8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rPr>
              <a:t>5.1. Các bước quy trình phát triển web</a:t>
            </a:r>
            <a:endParaRPr lang="en-US" sz="48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8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17167" y="3129662"/>
            <a:ext cx="451117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Phân tích yêu cầu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97174" y="4608038"/>
            <a:ext cx="6029885" cy="3908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Xác định yêu cầu chức năng và phi chức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năng.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Thu thập thông tin từ khách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hàng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Xác định kịch bản sử dụng, luồng công việc, và danh sách tính năng cần có.</a:t>
            </a:r>
          </a:p>
          <a:p>
            <a:pPr marL="571500" indent="-571500" algn="l">
              <a:lnSpc>
                <a:spcPts val="3600"/>
              </a:lnSpc>
              <a:buFont typeface="Arial" panose="020B0604020202020204" pitchFamily="34" charset="0"/>
              <a:buChar char="•"/>
            </a:pPr>
            <a:endParaRPr lang="en-US" sz="4400" b="1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78279" y="3157097"/>
            <a:ext cx="2788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Triển khai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90996" y="4488895"/>
            <a:ext cx="6318332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Cấu hình môi trường triển khai bao gồm máy chủ, tên miền và cấu hình hệ thống.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Tải lên mã nguồn và cơ sở dữ liệu lên máy chủ hoặc hệ thống triển khai.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Kiểm tra lại toàn </a:t>
            </a:r>
            <a:endParaRPr lang="en-US" sz="3200" b="1" smtClean="0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744367" y="3149649"/>
            <a:ext cx="2788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Kiểm thử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486302" y="4621247"/>
            <a:ext cx="6680033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Kiểm tra chức năng và hiệu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suất.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Kiểm tra giao diện người dùng và trải nghiệm người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dùng.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Kiểm tra tính bảo mật và bảo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vệ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41715" y="3157097"/>
            <a:ext cx="490727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Thiết kế giao diện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859079" y="4523042"/>
            <a:ext cx="6386135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Xây dựng sơ đồ trang web </a:t>
            </a:r>
            <a:endParaRPr lang="en-US" sz="3200" b="1" smtClean="0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Thiết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kế giao diện người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dung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Xác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định bố cục và định vị các phần tử giao diện </a:t>
            </a:r>
            <a:endParaRPr lang="en-US" sz="3200" b="1" smtClean="0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Phát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triển: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Dùng các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ngôn ngữ lập trình và công nghệ thích </a:t>
            </a:r>
            <a:endParaRPr lang="en-US" sz="3200" b="1" smtClean="0">
              <a:solidFill>
                <a:schemeClr val="bg1"/>
              </a:solidFill>
              <a:latin typeface="Livvic" panose="020B060402020202020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Xây </a:t>
            </a:r>
            <a:r>
              <a:rPr lang="en-US" sz="3200" b="1">
                <a:solidFill>
                  <a:schemeClr val="bg1"/>
                </a:solidFill>
                <a:latin typeface="Livvic" panose="020B0604020202020204" charset="0"/>
              </a:rPr>
              <a:t>dựng hệ thống và cơ sở </a:t>
            </a:r>
            <a:r>
              <a:rPr lang="en-US" sz="3200" b="1" smtClean="0">
                <a:solidFill>
                  <a:schemeClr val="bg1"/>
                </a:solidFill>
                <a:latin typeface="Livvic" panose="020B0604020202020204" charset="0"/>
              </a:rPr>
              <a:t>dữ liệu</a:t>
            </a:r>
            <a:endParaRPr lang="en-US" sz="3200" b="1">
              <a:solidFill>
                <a:schemeClr val="bg1"/>
              </a:solidFill>
              <a:latin typeface="Livvic" panose="020B0604020202020204" charset="0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726166" y="538524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smtClean="0">
                <a:solidFill>
                  <a:srgbClr val="EBCD77"/>
                </a:solidFill>
                <a:latin typeface="Lobster" panose="020B0604020202020204" charset="0"/>
              </a:rPr>
              <a:t>5. Quy trình phát triển web</a:t>
            </a:r>
            <a:endParaRPr lang="en-US" sz="7000">
              <a:solidFill>
                <a:srgbClr val="EBCD77"/>
              </a:solidFill>
              <a:latin typeface="Lobster" panose="020B060402020202020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56429" y="1872109"/>
            <a:ext cx="14893612" cy="1765842"/>
            <a:chOff x="1601721" y="4664975"/>
            <a:chExt cx="14893612" cy="1765842"/>
          </a:xfrm>
        </p:grpSpPr>
        <p:sp>
          <p:nvSpPr>
            <p:cNvPr id="16" name="AutoShape 16"/>
            <p:cNvSpPr/>
            <p:nvPr/>
          </p:nvSpPr>
          <p:spPr>
            <a:xfrm>
              <a:off x="4634459" y="4664975"/>
              <a:ext cx="2761081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10892655" y="4664975"/>
              <a:ext cx="2760689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>
              <a:off x="6232877" y="6411767"/>
              <a:ext cx="3006746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9048527" y="6411575"/>
              <a:ext cx="3006746" cy="1905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TextBox 23"/>
            <p:cNvSpPr txBox="1"/>
            <p:nvPr/>
          </p:nvSpPr>
          <p:spPr>
            <a:xfrm>
              <a:off x="1601721" y="5052534"/>
              <a:ext cx="14893612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8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5.2. Xác định các bước quan trọng</a:t>
              </a:r>
              <a:endParaRPr lang="en-US" sz="48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1" grpId="0"/>
      <p:bldP spid="12" grpId="0"/>
      <p:bldP spid="13" grpId="0"/>
      <p:bldP spid="14" grpId="0"/>
      <p:bldP spid="14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6166" y="538524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smtClean="0">
                <a:solidFill>
                  <a:srgbClr val="EBCD77"/>
                </a:solidFill>
                <a:latin typeface="Lobster" panose="020B0604020202020204" charset="0"/>
              </a:rPr>
              <a:t>5. Quy trình phát triển web</a:t>
            </a:r>
            <a:endParaRPr lang="en-US" sz="7000">
              <a:solidFill>
                <a:srgbClr val="EBCD77"/>
              </a:solidFill>
              <a:latin typeface="Lobster" panose="020B060402020202020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863641" y="2970756"/>
            <a:ext cx="15994575" cy="6247171"/>
            <a:chOff x="1531425" y="2946749"/>
            <a:chExt cx="15994575" cy="6247171"/>
          </a:xfrm>
        </p:grpSpPr>
        <p:sp>
          <p:nvSpPr>
            <p:cNvPr id="8" name="TextBox 8"/>
            <p:cNvSpPr txBox="1"/>
            <p:nvPr/>
          </p:nvSpPr>
          <p:spPr>
            <a:xfrm>
              <a:off x="7264751" y="3131175"/>
              <a:ext cx="3758550" cy="712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Trưởng nhóm</a:t>
              </a:r>
              <a:endParaRPr lang="en-US" sz="44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520630" y="5590537"/>
              <a:ext cx="3758550" cy="712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Quản lý dự án</a:t>
              </a:r>
              <a:endParaRPr lang="en-US" sz="44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350622" y="7980808"/>
              <a:ext cx="5732889" cy="7125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Quản lý chất lượng</a:t>
              </a:r>
              <a:endParaRPr lang="en-US" sz="44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12" name="AutoShape 12"/>
            <p:cNvSpPr/>
            <p:nvPr/>
          </p:nvSpPr>
          <p:spPr>
            <a:xfrm rot="7597191">
              <a:off x="4727066" y="4728825"/>
              <a:ext cx="3100320" cy="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 rot="9291788">
              <a:off x="5464565" y="5545763"/>
              <a:ext cx="1719237" cy="763017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 rot="1508211">
              <a:off x="4975391" y="6313253"/>
              <a:ext cx="2160181" cy="1295585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1531451" y="5562325"/>
              <a:ext cx="3758550" cy="7125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9"/>
                </a:lnSpc>
              </a:pPr>
              <a:r>
                <a:rPr lang="en-US" sz="440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rPr>
                <a:t>Quản lý dự án</a:t>
              </a:r>
              <a:endParaRPr lang="en-US" sz="440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531425" y="7808925"/>
              <a:ext cx="3758550" cy="1384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600" b="1" smtClean="0">
                  <a:solidFill>
                    <a:srgbClr val="E9DFD1"/>
                  </a:solidFill>
                  <a:latin typeface="Livvic"/>
                </a:rPr>
                <a:t>Theo dõi tiến độ phân chia công việc</a:t>
              </a:r>
              <a:endParaRPr lang="en-US" sz="3600" b="1">
                <a:solidFill>
                  <a:srgbClr val="E9DFD1"/>
                </a:solidFill>
                <a:latin typeface="Livvic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531425" y="2946749"/>
              <a:ext cx="3758550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600" b="1" smtClean="0">
                  <a:solidFill>
                    <a:srgbClr val="E9DFD1"/>
                  </a:solidFill>
                  <a:latin typeface="Livvic"/>
                </a:rPr>
                <a:t>Giám sát dự án</a:t>
              </a:r>
              <a:endParaRPr lang="en-US" sz="3600" b="1">
                <a:solidFill>
                  <a:srgbClr val="E9DFD1"/>
                </a:solidFill>
                <a:latin typeface="Livvic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1921002" y="5435117"/>
              <a:ext cx="5604998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L</a:t>
              </a:r>
              <a:r>
                <a:rPr lang="en-US" sz="3200" b="1" smtClean="0">
                  <a:solidFill>
                    <a:schemeClr val="bg1"/>
                  </a:solidFill>
                  <a:latin typeface="Livvic" panose="020B0604020202020204" charset="0"/>
                </a:rPr>
                <a:t>ập </a:t>
              </a: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kế hoạch, định hướng và giám sát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1107484" y="3082909"/>
              <a:ext cx="601980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b="1" smtClean="0">
                  <a:solidFill>
                    <a:srgbClr val="E9DFD1"/>
                  </a:solidFill>
                  <a:latin typeface="Livvic"/>
                </a:rPr>
                <a:t>Lãnh đạo, phân phối công việc và giám sát tiến độ</a:t>
              </a:r>
              <a:endParaRPr lang="en-US" sz="3200" b="1">
                <a:solidFill>
                  <a:srgbClr val="E9DFD1"/>
                </a:solidFill>
                <a:latin typeface="Livvic"/>
              </a:endParaRPr>
            </a:p>
          </p:txBody>
        </p:sp>
        <p:sp>
          <p:nvSpPr>
            <p:cNvPr id="26" name="AutoShape 26"/>
            <p:cNvSpPr/>
            <p:nvPr/>
          </p:nvSpPr>
          <p:spPr>
            <a:xfrm rot="10650124">
              <a:off x="2741889" y="4820999"/>
              <a:ext cx="1338822" cy="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 rot="10650124">
              <a:off x="2741915" y="7067575"/>
              <a:ext cx="1338822" cy="0"/>
            </a:xfrm>
            <a:prstGeom prst="line">
              <a:avLst/>
            </a:prstGeom>
            <a:ln w="19050" cap="rnd">
              <a:solidFill>
                <a:srgbClr val="867E5B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TextBox 25"/>
            <p:cNvSpPr txBox="1"/>
            <p:nvPr/>
          </p:nvSpPr>
          <p:spPr>
            <a:xfrm>
              <a:off x="12046631" y="7275611"/>
              <a:ext cx="5353739" cy="1384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Đảm bảo chất lượng của công việc </a:t>
              </a:r>
              <a:r>
                <a:rPr lang="en-US" sz="3200" b="1" smtClean="0">
                  <a:solidFill>
                    <a:schemeClr val="bg1"/>
                  </a:solidFill>
                  <a:latin typeface="Livvic" panose="020B0604020202020204" charset="0"/>
                </a:rPr>
                <a:t> đúng </a:t>
              </a:r>
              <a:r>
                <a:rPr lang="en-US" sz="3200" b="1">
                  <a:solidFill>
                    <a:schemeClr val="bg1"/>
                  </a:solidFill>
                  <a:latin typeface="Livvic" panose="020B0604020202020204" charset="0"/>
                </a:rPr>
                <a:t>theo yêu cầu và tiêu chuẩn </a:t>
              </a:r>
            </a:p>
          </p:txBody>
        </p:sp>
      </p:grpSp>
      <p:sp>
        <p:nvSpPr>
          <p:cNvPr id="59" name="TextBox 25"/>
          <p:cNvSpPr txBox="1"/>
          <p:nvPr/>
        </p:nvSpPr>
        <p:spPr>
          <a:xfrm>
            <a:off x="12545509" y="2788429"/>
            <a:ext cx="60198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endParaRPr lang="en-US" sz="3200" b="1">
              <a:solidFill>
                <a:srgbClr val="E9DFD1"/>
              </a:solidFill>
              <a:latin typeface="Livvic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-142695" y="3151298"/>
            <a:ext cx="17551642" cy="6479337"/>
            <a:chOff x="-311716" y="2672540"/>
            <a:chExt cx="17551642" cy="6479337"/>
          </a:xfrm>
        </p:grpSpPr>
        <p:grpSp>
          <p:nvGrpSpPr>
            <p:cNvPr id="57" name="Group 56"/>
            <p:cNvGrpSpPr/>
            <p:nvPr/>
          </p:nvGrpSpPr>
          <p:grpSpPr>
            <a:xfrm>
              <a:off x="277211" y="4329607"/>
              <a:ext cx="4223099" cy="2246576"/>
              <a:chOff x="12998100" y="4820999"/>
              <a:chExt cx="4223099" cy="2246576"/>
            </a:xfrm>
          </p:grpSpPr>
          <p:sp>
            <p:nvSpPr>
              <p:cNvPr id="23" name="TextBox 23"/>
              <p:cNvSpPr txBox="1"/>
              <p:nvPr/>
            </p:nvSpPr>
            <p:spPr>
              <a:xfrm>
                <a:off x="12998100" y="5562325"/>
                <a:ext cx="4223099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Xây dựng dự án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28" name="AutoShape 28"/>
              <p:cNvSpPr/>
              <p:nvPr/>
            </p:nvSpPr>
            <p:spPr>
              <a:xfrm rot="10650124">
                <a:off x="14208515" y="4820999"/>
                <a:ext cx="1338822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29" name="AutoShape 29"/>
              <p:cNvSpPr/>
              <p:nvPr/>
            </p:nvSpPr>
            <p:spPr>
              <a:xfrm rot="10650124">
                <a:off x="14208565" y="7067575"/>
                <a:ext cx="1338822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56" name="Group 55"/>
            <p:cNvGrpSpPr/>
            <p:nvPr/>
          </p:nvGrpSpPr>
          <p:grpSpPr>
            <a:xfrm>
              <a:off x="4521528" y="2694512"/>
              <a:ext cx="6773867" cy="5631691"/>
              <a:chOff x="5408519" y="3283575"/>
              <a:chExt cx="6773867" cy="5631691"/>
            </a:xfrm>
          </p:grpSpPr>
          <p:sp>
            <p:nvSpPr>
              <p:cNvPr id="48" name="TextBox 8"/>
              <p:cNvSpPr txBox="1"/>
              <p:nvPr/>
            </p:nvSpPr>
            <p:spPr>
              <a:xfrm>
                <a:off x="7417151" y="3283575"/>
                <a:ext cx="3758550" cy="7694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Kiến trúc sư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49" name="TextBox 9"/>
              <p:cNvSpPr txBox="1"/>
              <p:nvPr/>
            </p:nvSpPr>
            <p:spPr>
              <a:xfrm>
                <a:off x="7037492" y="4929135"/>
                <a:ext cx="5082814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Chuyên gia CSDL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50" name="TextBox 10"/>
              <p:cNvSpPr txBox="1"/>
              <p:nvPr/>
            </p:nvSpPr>
            <p:spPr>
              <a:xfrm>
                <a:off x="6449497" y="6624879"/>
                <a:ext cx="5732889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Nhà phát triển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51" name="TextBox 11"/>
              <p:cNvSpPr txBox="1"/>
              <p:nvPr/>
            </p:nvSpPr>
            <p:spPr>
              <a:xfrm>
                <a:off x="7417151" y="8145825"/>
                <a:ext cx="3758550" cy="7694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5999"/>
                  </a:lnSpc>
                </a:pPr>
                <a:r>
                  <a:rPr lang="en-US" sz="440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Lobster" panose="020B0604020202020204" charset="0"/>
                  </a:rPr>
                  <a:t>Kiểm thử viên</a:t>
                </a:r>
                <a:endParaRPr lang="en-US" sz="44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Lobster" panose="020B0604020202020204" charset="0"/>
                </a:endParaRPr>
              </a:p>
            </p:txBody>
          </p:sp>
          <p:sp>
            <p:nvSpPr>
              <p:cNvPr id="52" name="AutoShape 12"/>
              <p:cNvSpPr/>
              <p:nvPr/>
            </p:nvSpPr>
            <p:spPr>
              <a:xfrm rot="7597191">
                <a:off x="4879466" y="4881225"/>
                <a:ext cx="3100320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3" name="AutoShape 13"/>
              <p:cNvSpPr/>
              <p:nvPr/>
            </p:nvSpPr>
            <p:spPr>
              <a:xfrm rot="9291788">
                <a:off x="5408519" y="5691475"/>
                <a:ext cx="2042813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4" name="AutoShape 14"/>
              <p:cNvSpPr/>
              <p:nvPr/>
            </p:nvSpPr>
            <p:spPr>
              <a:xfrm rot="1508211">
                <a:off x="5408519" y="6502075"/>
                <a:ext cx="2042813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55" name="AutoShape 15"/>
              <p:cNvSpPr/>
              <p:nvPr/>
            </p:nvSpPr>
            <p:spPr>
              <a:xfrm rot="3202808">
                <a:off x="4879766" y="7312375"/>
                <a:ext cx="3100320" cy="0"/>
              </a:xfrm>
              <a:prstGeom prst="line">
                <a:avLst/>
              </a:prstGeom>
              <a:ln w="19050" cap="rnd">
                <a:solidFill>
                  <a:srgbClr val="867E5B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60" name="TextBox 25"/>
            <p:cNvSpPr txBox="1"/>
            <p:nvPr/>
          </p:nvSpPr>
          <p:spPr>
            <a:xfrm>
              <a:off x="10964029" y="2672540"/>
              <a:ext cx="601980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Thiết kế, phân tích và xác định kiến trúc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61" name="TextBox 25"/>
            <p:cNvSpPr txBox="1"/>
            <p:nvPr/>
          </p:nvSpPr>
          <p:spPr>
            <a:xfrm>
              <a:off x="11220126" y="4231924"/>
              <a:ext cx="6019800" cy="923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T</a:t>
              </a:r>
              <a:r>
                <a:rPr lang="en-US" sz="3200" smtClean="0">
                  <a:solidFill>
                    <a:schemeClr val="bg1"/>
                  </a:solidFill>
                  <a:latin typeface="Livvic" panose="020B0604020202020204" charset="0"/>
                </a:rPr>
                <a:t>ối </a:t>
              </a: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ưu hóa cơ sở dữ liệu và quản lý hiệu suất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62" name="TextBox 25"/>
            <p:cNvSpPr txBox="1"/>
            <p:nvPr/>
          </p:nvSpPr>
          <p:spPr>
            <a:xfrm>
              <a:off x="10901986" y="5797450"/>
              <a:ext cx="6019800" cy="1384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Tạo ra mã nguồn, triển khai các chức năng và tích hợp các yêu cầu kỹ thuật. 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63" name="TextBox 25"/>
            <p:cNvSpPr txBox="1"/>
            <p:nvPr/>
          </p:nvSpPr>
          <p:spPr>
            <a:xfrm>
              <a:off x="10985098" y="7766882"/>
              <a:ext cx="6019800" cy="13849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K</a:t>
              </a:r>
              <a:r>
                <a:rPr lang="en-US" sz="3200" smtClean="0">
                  <a:solidFill>
                    <a:schemeClr val="bg1"/>
                  </a:solidFill>
                  <a:latin typeface="Livvic" panose="020B0604020202020204" charset="0"/>
                </a:rPr>
                <a:t>iểm </a:t>
              </a:r>
              <a:r>
                <a:rPr lang="en-US" sz="3200">
                  <a:solidFill>
                    <a:schemeClr val="bg1"/>
                  </a:solidFill>
                  <a:latin typeface="Livvic" panose="020B0604020202020204" charset="0"/>
                </a:rPr>
                <a:t>tra, ghi lại và báo cáo về các </a:t>
              </a:r>
              <a:r>
                <a:rPr lang="en-US" sz="3200" smtClean="0">
                  <a:solidFill>
                    <a:schemeClr val="bg1"/>
                  </a:solidFill>
                  <a:latin typeface="Livvic" panose="020B0604020202020204" charset="0"/>
                </a:rPr>
                <a:t>lỗi trong quá trình thử nghiệm</a:t>
              </a:r>
              <a:endParaRPr lang="en-US" sz="3200" b="1">
                <a:solidFill>
                  <a:schemeClr val="bg1"/>
                </a:solidFill>
                <a:latin typeface="Livvic" panose="020B0604020202020204" charset="0"/>
              </a:endParaRPr>
            </a:p>
          </p:txBody>
        </p:sp>
        <p:sp>
          <p:nvSpPr>
            <p:cNvPr id="64" name="TextBox 25"/>
            <p:cNvSpPr txBox="1"/>
            <p:nvPr/>
          </p:nvSpPr>
          <p:spPr>
            <a:xfrm>
              <a:off x="-311716" y="7053520"/>
              <a:ext cx="6019800" cy="4616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200" b="1" smtClean="0">
                  <a:solidFill>
                    <a:srgbClr val="E9DFD1"/>
                  </a:solidFill>
                  <a:latin typeface="Livvic"/>
                </a:rPr>
                <a:t>Xây dựng triển khai dự án</a:t>
              </a:r>
              <a:endParaRPr lang="en-US" sz="3200" b="1">
                <a:solidFill>
                  <a:srgbClr val="E9DFD1"/>
                </a:solidFill>
                <a:latin typeface="Livvic"/>
              </a:endParaRPr>
            </a:p>
          </p:txBody>
        </p:sp>
      </p:grpSp>
      <p:sp>
        <p:nvSpPr>
          <p:cNvPr id="67" name="TextBox 23"/>
          <p:cNvSpPr txBox="1"/>
          <p:nvPr/>
        </p:nvSpPr>
        <p:spPr>
          <a:xfrm>
            <a:off x="1728898" y="1839979"/>
            <a:ext cx="1489361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rPr>
              <a:t>5.3. Vai trò và trách nhiệm của từng thành viên trong nhóm</a:t>
            </a:r>
            <a:endParaRPr lang="en-US" sz="44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6264" y="0"/>
            <a:ext cx="13043287" cy="102870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31425" y="802095"/>
            <a:ext cx="15225150" cy="44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EBCD77"/>
                </a:solidFill>
                <a:latin typeface="Montserrat Bold"/>
              </a:rPr>
              <a:t>Nội dung chính</a:t>
            </a:r>
          </a:p>
        </p:txBody>
      </p:sp>
      <p:sp>
        <p:nvSpPr>
          <p:cNvPr id="8" name="Freeform 8"/>
          <p:cNvSpPr/>
          <p:nvPr/>
        </p:nvSpPr>
        <p:spPr>
          <a:xfrm>
            <a:off x="3870400" y="6099000"/>
            <a:ext cx="10546946" cy="4187996"/>
          </a:xfrm>
          <a:custGeom>
            <a:avLst/>
            <a:gdLst/>
            <a:ahLst/>
            <a:cxnLst/>
            <a:rect l="l" t="t" r="r" b="b"/>
            <a:pathLst>
              <a:path w="10546946" h="4187996">
                <a:moveTo>
                  <a:pt x="0" y="0"/>
                </a:moveTo>
                <a:lnTo>
                  <a:pt x="10546946" y="0"/>
                </a:lnTo>
                <a:lnTo>
                  <a:pt x="10546946" y="4187996"/>
                </a:lnTo>
                <a:lnTo>
                  <a:pt x="0" y="41879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959175" y="3165900"/>
            <a:ext cx="41839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2. CSS.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72625" y="3165900"/>
            <a:ext cx="41839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3. JavaScript.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1425" y="3165900"/>
            <a:ext cx="41839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1. HTML.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183088" y="7603056"/>
            <a:ext cx="438000" cy="438000"/>
            <a:chOff x="0" y="0"/>
            <a:chExt cx="584000" cy="584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721938" y="8290106"/>
            <a:ext cx="438000" cy="438000"/>
            <a:chOff x="0" y="0"/>
            <a:chExt cx="584000" cy="584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530838" y="7603056"/>
            <a:ext cx="438000" cy="438000"/>
            <a:chOff x="0" y="0"/>
            <a:chExt cx="584000" cy="584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128427" y="6035328"/>
            <a:ext cx="4985322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4. HTML Forms. Input Elements.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22263" y="6100756"/>
            <a:ext cx="4183950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000">
                <a:solidFill>
                  <a:srgbClr val="EBCD77"/>
                </a:solidFill>
                <a:latin typeface="Redressed"/>
              </a:rPr>
              <a:t>5. Quy trình phát triển web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2608554" cy="2638020"/>
          </a:xfrm>
          <a:custGeom>
            <a:avLst/>
            <a:gdLst/>
            <a:ahLst/>
            <a:cxnLst/>
            <a:rect l="l" t="t" r="r" b="b"/>
            <a:pathLst>
              <a:path w="2608554" h="2638020">
                <a:moveTo>
                  <a:pt x="0" y="0"/>
                </a:moveTo>
                <a:lnTo>
                  <a:pt x="2608554" y="0"/>
                </a:lnTo>
                <a:lnTo>
                  <a:pt x="2608554" y="2638020"/>
                </a:lnTo>
                <a:lnTo>
                  <a:pt x="0" y="26380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29400" y="2926764"/>
            <a:ext cx="8510699" cy="2047043"/>
          </a:xfrm>
          <a:custGeom>
            <a:avLst/>
            <a:gdLst/>
            <a:ahLst/>
            <a:cxnLst/>
            <a:rect l="l" t="t" r="r" b="b"/>
            <a:pathLst>
              <a:path w="9741412" h="2797749">
                <a:moveTo>
                  <a:pt x="0" y="0"/>
                </a:moveTo>
                <a:lnTo>
                  <a:pt x="9741412" y="0"/>
                </a:lnTo>
                <a:lnTo>
                  <a:pt x="9741412" y="2797749"/>
                </a:lnTo>
                <a:lnTo>
                  <a:pt x="0" y="27977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964" b="-4096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31425" y="860187"/>
            <a:ext cx="15225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BCD77"/>
                </a:solidFill>
                <a:latin typeface="Lobster"/>
              </a:rPr>
              <a:t>1. Giới thiệu về HTML.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0012" y="3178534"/>
            <a:ext cx="9288975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4000" u="sng" smtClean="0">
                <a:solidFill>
                  <a:schemeClr val="bg1"/>
                </a:solidFill>
                <a:latin typeface="Lobster"/>
              </a:rPr>
              <a:t>1.1. Tạo </a:t>
            </a:r>
            <a:r>
              <a:rPr lang="en-US" sz="4000" u="sng">
                <a:solidFill>
                  <a:schemeClr val="bg1"/>
                </a:solidFill>
                <a:latin typeface="Lobster"/>
              </a:rPr>
              <a:t>1 tệp </a:t>
            </a:r>
            <a:r>
              <a:rPr lang="en-US" sz="4000" u="sng" smtClean="0">
                <a:solidFill>
                  <a:schemeClr val="bg1"/>
                </a:solidFill>
                <a:latin typeface="Lobster"/>
              </a:rPr>
              <a:t>HTML</a:t>
            </a:r>
          </a:p>
          <a:p>
            <a:pPr>
              <a:lnSpc>
                <a:spcPts val="2879"/>
              </a:lnSpc>
            </a:pPr>
            <a:endParaRPr lang="en-US" sz="3200" smtClean="0">
              <a:solidFill>
                <a:schemeClr val="bg1"/>
              </a:solidFill>
              <a:latin typeface="Lobster"/>
            </a:endParaRPr>
          </a:p>
          <a:p>
            <a:pPr>
              <a:lnSpc>
                <a:spcPts val="2879"/>
              </a:lnSpc>
            </a:pPr>
            <a:r>
              <a:rPr lang="en-US" sz="3200" smtClean="0">
                <a:solidFill>
                  <a:schemeClr val="bg1"/>
                </a:solidFill>
                <a:latin typeface="Lobster"/>
              </a:rPr>
              <a:t>Theo </a:t>
            </a:r>
            <a:r>
              <a:rPr lang="en-US" sz="3200">
                <a:solidFill>
                  <a:schemeClr val="bg1"/>
                </a:solidFill>
                <a:latin typeface="Lobster"/>
              </a:rPr>
              <a:t>cú pháp: tên </a:t>
            </a:r>
            <a:r>
              <a:rPr lang="en-US" sz="3200" smtClean="0">
                <a:solidFill>
                  <a:schemeClr val="bg1"/>
                </a:solidFill>
                <a:latin typeface="Lobster"/>
              </a:rPr>
              <a:t>tệp.html</a:t>
            </a:r>
            <a:endParaRPr lang="en-US" sz="3200">
              <a:solidFill>
                <a:schemeClr val="bg1"/>
              </a:solidFill>
              <a:latin typeface="Lobst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4279" y="5496318"/>
            <a:ext cx="1515769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endParaRPr lang="en-US" sz="2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290012" y="5215726"/>
            <a:ext cx="16145933" cy="5555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u="sng" smtClean="0">
                <a:solidFill>
                  <a:schemeClr val="bg1"/>
                </a:solidFill>
                <a:latin typeface="Lobster" panose="020B0604020202020204" charset="0"/>
              </a:rPr>
              <a:t>1.2. </a:t>
            </a:r>
            <a:r>
              <a:rPr lang="en-US" sz="4000" u="sng">
                <a:solidFill>
                  <a:schemeClr val="bg1"/>
                </a:solidFill>
                <a:latin typeface="Lobster" panose="020B0604020202020204" charset="0"/>
              </a:rPr>
              <a:t>Tạo trang </a:t>
            </a:r>
            <a:r>
              <a:rPr lang="en-US" sz="4000" u="sng" smtClean="0">
                <a:solidFill>
                  <a:schemeClr val="bg1"/>
                </a:solidFill>
                <a:latin typeface="Lobster" panose="020B0604020202020204" charset="0"/>
              </a:rPr>
              <a:t>web</a:t>
            </a:r>
          </a:p>
          <a:p>
            <a:pPr>
              <a:spcAft>
                <a:spcPts val="600"/>
              </a:spcAft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Trong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thẻ `&lt;html&gt;`, hai phần chính là `&lt;head&gt;` và `&lt;body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&gt;`:</a:t>
            </a: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Phần `&lt;head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&gt;`:</a:t>
            </a:r>
          </a:p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Chứa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các thông tin đặc tả về tài liệu, như tiêu đề, tập tin CSS, JavaScript, và các thẻ meta khác. 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Phần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`&lt;body&gt;` chứa nội dung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của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trang web.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sym typeface="Lobster"/>
            </a:endParaRPr>
          </a:p>
          <a:p>
            <a:pPr marL="457200" lvl="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sym typeface="Lobster"/>
              </a:rPr>
              <a:t>Tạo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sym typeface="Lobster"/>
              </a:rPr>
              <a:t>hình ảnh: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&lt;img src="duong-dan-cua-hinh-anh.jpg" alt="Hình ảnh mô tả"&gt;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sym typeface="Lobster"/>
              </a:rPr>
              <a:t>Tạo siêu liên kết: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&lt;a href="https://www.example.com"&gt;Đây là siêu liên kết&lt;/a&gt;</a:t>
            </a: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  <a:p>
            <a:pPr>
              <a:spcAft>
                <a:spcPts val="600"/>
              </a:spcAft>
            </a:pPr>
            <a:endParaRPr lang="en-US" sz="2800" u="sng" smtClean="0">
              <a:solidFill>
                <a:schemeClr val="bg1"/>
              </a:solidFill>
              <a:latin typeface="Lobster" panose="020B0604020202020204" charset="0"/>
            </a:endParaRPr>
          </a:p>
          <a:p>
            <a:pPr>
              <a:spcAft>
                <a:spcPts val="600"/>
              </a:spcAft>
            </a:pP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  <a:p>
            <a:pPr algn="l">
              <a:spcAft>
                <a:spcPts val="600"/>
              </a:spcAft>
            </a:pP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768" y="1971437"/>
            <a:ext cx="15395177" cy="732199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11"/>
          <a:srcRect b="13898"/>
          <a:stretch/>
        </p:blipFill>
        <p:spPr bwMode="auto">
          <a:xfrm>
            <a:off x="3898568" y="2019987"/>
            <a:ext cx="10444382" cy="736062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49" y="-37785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20210" y="3868229"/>
            <a:ext cx="5195710" cy="712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Thành phần chính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2209800" y="1481118"/>
            <a:ext cx="2438400" cy="2437800"/>
            <a:chOff x="0" y="0"/>
            <a:chExt cx="3251200" cy="325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51200" cy="3250438"/>
            </a:xfrm>
            <a:custGeom>
              <a:avLst/>
              <a:gdLst/>
              <a:ahLst/>
              <a:cxnLst/>
              <a:rect l="l" t="t" r="r" b="b"/>
              <a:pathLst>
                <a:path w="3251200" h="3250438">
                  <a:moveTo>
                    <a:pt x="0" y="1625219"/>
                  </a:moveTo>
                  <a:lnTo>
                    <a:pt x="499237" y="1158748"/>
                  </a:lnTo>
                  <a:lnTo>
                    <a:pt x="476123" y="475996"/>
                  </a:lnTo>
                  <a:lnTo>
                    <a:pt x="1159002" y="499110"/>
                  </a:lnTo>
                  <a:lnTo>
                    <a:pt x="1625600" y="0"/>
                  </a:lnTo>
                  <a:lnTo>
                    <a:pt x="2092198" y="499110"/>
                  </a:lnTo>
                  <a:lnTo>
                    <a:pt x="2775077" y="475996"/>
                  </a:lnTo>
                  <a:lnTo>
                    <a:pt x="2751963" y="1158748"/>
                  </a:lnTo>
                  <a:lnTo>
                    <a:pt x="3251200" y="1625219"/>
                  </a:lnTo>
                  <a:lnTo>
                    <a:pt x="2751963" y="2091690"/>
                  </a:lnTo>
                  <a:lnTo>
                    <a:pt x="2775077" y="2774442"/>
                  </a:lnTo>
                  <a:lnTo>
                    <a:pt x="2092198" y="2751328"/>
                  </a:lnTo>
                  <a:lnTo>
                    <a:pt x="1625600" y="3250438"/>
                  </a:lnTo>
                  <a:lnTo>
                    <a:pt x="1159002" y="2751328"/>
                  </a:lnTo>
                  <a:lnTo>
                    <a:pt x="476123" y="2774442"/>
                  </a:lnTo>
                  <a:lnTo>
                    <a:pt x="499237" y="2091690"/>
                  </a:lnTo>
                  <a:close/>
                </a:path>
              </a:pathLst>
            </a:custGeom>
            <a:solidFill>
              <a:srgbClr val="A8833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3251200" cy="325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999"/>
                </a:lnSpc>
              </a:pPr>
              <a:r>
                <a:rPr lang="en-US" sz="4999">
                  <a:solidFill>
                    <a:srgbClr val="EBCD77"/>
                  </a:solidFill>
                  <a:latin typeface="Redressed"/>
                </a:rPr>
                <a:t>01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379349" y="3830953"/>
            <a:ext cx="4183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400" b="1" smtClean="0">
                <a:solidFill>
                  <a:srgbClr val="EBCD77"/>
                </a:solidFill>
                <a:latin typeface="Redressed"/>
              </a:rPr>
              <a:t>Cú pháp</a:t>
            </a:r>
            <a:endParaRPr lang="en-US" sz="5400" b="1">
              <a:solidFill>
                <a:srgbClr val="EBCD77"/>
              </a:solidFill>
              <a:latin typeface="Redresse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3252750" y="1481118"/>
            <a:ext cx="2438400" cy="2437800"/>
            <a:chOff x="0" y="0"/>
            <a:chExt cx="3251200" cy="3250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51200" cy="3250438"/>
            </a:xfrm>
            <a:custGeom>
              <a:avLst/>
              <a:gdLst/>
              <a:ahLst/>
              <a:cxnLst/>
              <a:rect l="l" t="t" r="r" b="b"/>
              <a:pathLst>
                <a:path w="3251200" h="3250438">
                  <a:moveTo>
                    <a:pt x="0" y="1625219"/>
                  </a:moveTo>
                  <a:lnTo>
                    <a:pt x="499237" y="1158748"/>
                  </a:lnTo>
                  <a:lnTo>
                    <a:pt x="476123" y="475996"/>
                  </a:lnTo>
                  <a:lnTo>
                    <a:pt x="1159002" y="499110"/>
                  </a:lnTo>
                  <a:lnTo>
                    <a:pt x="1625600" y="0"/>
                  </a:lnTo>
                  <a:lnTo>
                    <a:pt x="2092198" y="499110"/>
                  </a:lnTo>
                  <a:lnTo>
                    <a:pt x="2775077" y="475996"/>
                  </a:lnTo>
                  <a:lnTo>
                    <a:pt x="2751963" y="1158748"/>
                  </a:lnTo>
                  <a:lnTo>
                    <a:pt x="3251200" y="1625219"/>
                  </a:lnTo>
                  <a:lnTo>
                    <a:pt x="2751963" y="2091690"/>
                  </a:lnTo>
                  <a:lnTo>
                    <a:pt x="2775077" y="2774442"/>
                  </a:lnTo>
                  <a:lnTo>
                    <a:pt x="2092198" y="2751328"/>
                  </a:lnTo>
                  <a:lnTo>
                    <a:pt x="1625600" y="3250438"/>
                  </a:lnTo>
                  <a:lnTo>
                    <a:pt x="1159002" y="2751328"/>
                  </a:lnTo>
                  <a:lnTo>
                    <a:pt x="476123" y="2774442"/>
                  </a:lnTo>
                  <a:lnTo>
                    <a:pt x="499237" y="2091690"/>
                  </a:lnTo>
                  <a:close/>
                </a:path>
              </a:pathLst>
            </a:custGeom>
            <a:solidFill>
              <a:srgbClr val="A8833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3251200" cy="325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999"/>
                </a:lnSpc>
              </a:pPr>
              <a:r>
                <a:rPr lang="en-US" sz="4999">
                  <a:solidFill>
                    <a:srgbClr val="EBCD77"/>
                  </a:solidFill>
                  <a:latin typeface="Redressed"/>
                </a:rPr>
                <a:t>02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661399" y="2953367"/>
            <a:ext cx="438000" cy="438000"/>
            <a:chOff x="0" y="0"/>
            <a:chExt cx="584000" cy="584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21" name="AutoShape 21"/>
          <p:cNvSpPr/>
          <p:nvPr/>
        </p:nvSpPr>
        <p:spPr>
          <a:xfrm>
            <a:off x="4463744" y="3473193"/>
            <a:ext cx="4378113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1753649" y="2125766"/>
            <a:ext cx="438000" cy="438000"/>
            <a:chOff x="0" y="0"/>
            <a:chExt cx="584000" cy="584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24" name="AutoShape 24"/>
          <p:cNvSpPr/>
          <p:nvPr/>
        </p:nvSpPr>
        <p:spPr>
          <a:xfrm>
            <a:off x="10098151" y="3299793"/>
            <a:ext cx="331099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6"/>
          <p:cNvSpPr txBox="1"/>
          <p:nvPr/>
        </p:nvSpPr>
        <p:spPr>
          <a:xfrm>
            <a:off x="1553433" y="469278"/>
            <a:ext cx="15225150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BCD77"/>
                </a:solidFill>
                <a:latin typeface="Lobster"/>
              </a:rPr>
              <a:t>1. Giới thiệu về HTML.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39864" y="2654365"/>
            <a:ext cx="5838458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79"/>
              </a:lnSpc>
            </a:pPr>
            <a:r>
              <a:rPr lang="en-US" sz="4400" u="sng">
                <a:solidFill>
                  <a:schemeClr val="bg1"/>
                </a:solidFill>
                <a:latin typeface="Lobster" panose="020B0604020202020204" charset="0"/>
              </a:rPr>
              <a:t>1.3. Cú pháp HTML cơ bản</a:t>
            </a:r>
          </a:p>
        </p:txBody>
      </p:sp>
      <p:sp>
        <p:nvSpPr>
          <p:cNvPr id="27" name="TextBox 7"/>
          <p:cNvSpPr txBox="1"/>
          <p:nvPr/>
        </p:nvSpPr>
        <p:spPr>
          <a:xfrm>
            <a:off x="1086993" y="4724147"/>
            <a:ext cx="9011158" cy="3841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 bằng thẻ `&lt;!DOCTYPE html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bọc bởi thẻ `&lt;html&gt;`  `&lt;/html&gt;`.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 `&lt;head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 `&lt;body&gt;`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phần tử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bao bọc bởi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thẻ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`&lt;tag&gt;`  `&lt;/tag&gt;`.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 số phần tử có thể tự đóng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`&lt;br&gt;` hoặc `&lt;img&gt;`.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22166" y="5294243"/>
            <a:ext cx="8036927" cy="265303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`&lt;h1&gt;` đến `&lt;h6&gt;`: tạo tiêu đề trong nội dung.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`&lt;p&gt;`: tạo đoạn văn bản.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`&lt;a&gt;`: tạo siêu liên kết.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`&lt;img&gt;`: chèn hình ảnh.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64069" y="5164015"/>
            <a:ext cx="9490157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`&lt;ul&gt;` và `&lt;li&gt;`: tạo danh sách không sắp xếp.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`&lt;ol&gt;` và `&lt;li&gt;`: tạo danh sách có sắp xếp.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`&lt;table&gt;`, `&lt;tr&gt;`, `&lt;th&gt;`, `&lt;td&gt;`: tạo bảng.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`&lt;div&gt;` và `&lt;span&gt;`: Được sử dụng để nhóm và phân loại.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0395" y="8140154"/>
            <a:ext cx="14449790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3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`&lt;form&gt;`, `&lt;input&gt;`, `&lt;label&gt;`, `&lt;select&gt;`, `&lt;textarea&gt;`: tạo biểu mẫu và các phần tử nhập liệu.</a:t>
            </a:r>
            <a:endParaRPr lang="en-US" sz="3200">
              <a:solidFill>
                <a:schemeClr val="bg1"/>
              </a:solidFill>
              <a:latin typeface="Lobst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6" grpId="0"/>
      <p:bldP spid="27" grpId="0"/>
      <p:bldP spid="27" grpId="1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602980" y="4058779"/>
            <a:ext cx="5838150" cy="156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Lobster" panose="020B0604020202020204" charset="0"/>
              </a:rPr>
              <a:t>Bước 1: Tạo 1 tệp CSS </a:t>
            </a:r>
          </a:p>
          <a:p>
            <a:pPr algn="ctr">
              <a:lnSpc>
                <a:spcPct val="150000"/>
              </a:lnSpc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Theo cú pháp: tên tệp.css</a:t>
            </a: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17074" y="2049272"/>
            <a:ext cx="64543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chemeClr val="bg1"/>
                </a:solidFill>
                <a:latin typeface="Lobster" panose="020B0604020202020204" charset="0"/>
              </a:rPr>
              <a:t>2.1. Thêm </a:t>
            </a:r>
            <a:r>
              <a:rPr lang="en-US" sz="4800" smtClean="0">
                <a:solidFill>
                  <a:schemeClr val="bg1"/>
                </a:solidFill>
                <a:latin typeface="Lobster" panose="020B0604020202020204" charset="0"/>
              </a:rPr>
              <a:t>kiểu</a:t>
            </a:r>
            <a:r>
              <a:rPr lang="en-US" sz="4400" smtClean="0">
                <a:solidFill>
                  <a:schemeClr val="bg1"/>
                </a:solidFill>
                <a:latin typeface="Lobster" panose="020B0604020202020204" charset="0"/>
              </a:rPr>
              <a:t> cho trang web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1553433" y="469278"/>
            <a:ext cx="152251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BCD77"/>
                </a:solidFill>
                <a:latin typeface="Lobster"/>
              </a:rPr>
              <a:t>2</a:t>
            </a:r>
            <a:r>
              <a:rPr lang="en-US" sz="7200" smtClean="0">
                <a:solidFill>
                  <a:srgbClr val="EBCD77"/>
                </a:solidFill>
                <a:latin typeface="Lobster"/>
              </a:rPr>
              <a:t>. Cơ bản về CSS.</a:t>
            </a:r>
            <a:endParaRPr lang="en-US" sz="7200">
              <a:solidFill>
                <a:srgbClr val="EBCD77"/>
              </a:solidFill>
              <a:latin typeface="Lobster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3597" y="3683382"/>
            <a:ext cx="6236172" cy="3238994"/>
          </a:xfrm>
          <a:prstGeom prst="rect">
            <a:avLst/>
          </a:prstGeom>
        </p:spPr>
      </p:pic>
      <p:sp>
        <p:nvSpPr>
          <p:cNvPr id="21" name="TextBox 8"/>
          <p:cNvSpPr txBox="1"/>
          <p:nvPr/>
        </p:nvSpPr>
        <p:spPr>
          <a:xfrm>
            <a:off x="5413185" y="5148906"/>
            <a:ext cx="6236583" cy="3970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Lobster" panose="020B0604020202020204" charset="0"/>
              </a:rPr>
              <a:t>Bước 2: Thêm liên kết giữa HTML và CSS</a:t>
            </a:r>
            <a:endParaRPr lang="en-US" sz="3600" b="1">
              <a:solidFill>
                <a:schemeClr val="bg1"/>
              </a:solidFill>
              <a:latin typeface="Lobster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Sử dụng cú pháp:</a:t>
            </a:r>
          </a:p>
          <a:p>
            <a:pPr algn="ctr">
              <a:lnSpc>
                <a:spcPct val="1500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&lt;link rel="stylesheet" href="./NV2.css"&gt;</a:t>
            </a:r>
          </a:p>
          <a:p>
            <a:pPr algn="ctr">
              <a:lnSpc>
                <a:spcPct val="150000"/>
              </a:lnSpc>
            </a:pPr>
            <a:endParaRPr lang="en-US" sz="3600" b="1" smtClean="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1772169" y="4166712"/>
            <a:ext cx="5838150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mtClean="0">
                <a:solidFill>
                  <a:schemeClr val="bg1"/>
                </a:solidFill>
                <a:latin typeface="Lobster" panose="020B0604020202020204" charset="0"/>
              </a:rPr>
              <a:t>Bước 3: Thêm kiểu</a:t>
            </a:r>
          </a:p>
          <a:p>
            <a:pPr algn="ctr">
              <a:lnSpc>
                <a:spcPct val="1500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các thuộc tính CSS để định nghĩa kiểu cho phần tử đã chọn:  `color`, `font-size`, </a:t>
            </a:r>
            <a:endParaRPr lang="en-US" sz="4800">
              <a:solidFill>
                <a:schemeClr val="bg1"/>
              </a:solidFill>
              <a:latin typeface="Lobster" panose="020B0604020202020204" charset="0"/>
            </a:endParaRPr>
          </a:p>
        </p:txBody>
      </p:sp>
      <p:cxnSp>
        <p:nvCxnSpPr>
          <p:cNvPr id="26" name="Straight Arrow Connector 25"/>
          <p:cNvCxnSpPr>
            <a:endCxn id="8" idx="0"/>
          </p:cNvCxnSpPr>
          <p:nvPr/>
        </p:nvCxnSpPr>
        <p:spPr>
          <a:xfrm flipH="1">
            <a:off x="2316095" y="2818713"/>
            <a:ext cx="3862725" cy="12400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0"/>
          </p:cNvCxnSpPr>
          <p:nvPr/>
        </p:nvCxnSpPr>
        <p:spPr>
          <a:xfrm flipH="1">
            <a:off x="8531477" y="2844113"/>
            <a:ext cx="369638" cy="23047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12016970" y="2818713"/>
            <a:ext cx="2674274" cy="134799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/>
          <p:nvPr/>
        </p:nvPicPr>
        <p:blipFill>
          <a:blip r:embed="rId10"/>
          <a:stretch>
            <a:fillRect/>
          </a:stretch>
        </p:blipFill>
        <p:spPr>
          <a:xfrm>
            <a:off x="4614796" y="3438746"/>
            <a:ext cx="8720204" cy="6276754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11"/>
          <a:stretch>
            <a:fillRect/>
          </a:stretch>
        </p:blipFill>
        <p:spPr>
          <a:xfrm>
            <a:off x="5235171" y="5148906"/>
            <a:ext cx="6414598" cy="4591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32523" y="1750313"/>
            <a:ext cx="375855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Tạo lớp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19211" y="2612620"/>
            <a:ext cx="498517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T</a:t>
            </a:r>
            <a:r>
              <a:rPr lang="en-US" sz="2800" smtClean="0">
                <a:solidFill>
                  <a:schemeClr val="bg1"/>
                </a:solidFill>
                <a:latin typeface="Lobster" panose="020B0604020202020204" charset="0"/>
              </a:rPr>
              <a:t>ạo </a:t>
            </a: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một lớp bằng cách sử dụng dấu chấm "." trước tên lớp 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04144" y="7659117"/>
            <a:ext cx="37585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Thêm kiểu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4651" y="8404105"/>
            <a:ext cx="715455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S</a:t>
            </a:r>
            <a:r>
              <a:rPr lang="en-US" sz="2800" smtClean="0">
                <a:solidFill>
                  <a:schemeClr val="bg1"/>
                </a:solidFill>
                <a:latin typeface="Lobster" panose="020B0604020202020204" charset="0"/>
              </a:rPr>
              <a:t>ử </a:t>
            </a: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dụng lựa chọn `.` kết hợp với tên lớp để áp dụng kiểu cho các phần tử có lớp tương ứng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73294" y="7659117"/>
            <a:ext cx="4919305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Sử dụng lựa chọn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073243" y="8437655"/>
            <a:ext cx="470534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mtClean="0">
                <a:solidFill>
                  <a:srgbClr val="E9DFD1"/>
                </a:solidFill>
                <a:latin typeface="Lobster" panose="020B0604020202020204" charset="0"/>
              </a:rPr>
              <a:t>Cú pháp: &lt;li&gt;&lt;/lv&gt; để hiện thị list lựa chọn</a:t>
            </a:r>
            <a:endParaRPr lang="en-US" sz="3000">
              <a:solidFill>
                <a:srgbClr val="E9DFD1"/>
              </a:solidFill>
              <a:latin typeface="Lobster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775282" y="1811336"/>
            <a:ext cx="37585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 b="1" smtClean="0">
                <a:solidFill>
                  <a:srgbClr val="EBCD77"/>
                </a:solidFill>
                <a:latin typeface="Redressed"/>
              </a:rPr>
              <a:t>Khai báo</a:t>
            </a:r>
            <a:endParaRPr lang="en-US" sz="4999" b="1">
              <a:solidFill>
                <a:srgbClr val="EBCD77"/>
              </a:solidFill>
              <a:latin typeface="Redress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097440" y="2672340"/>
            <a:ext cx="574722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800" smtClean="0">
                <a:solidFill>
                  <a:schemeClr val="bg1"/>
                </a:solidFill>
                <a:latin typeface="Lobster" panose="020B0604020202020204" charset="0"/>
              </a:rPr>
              <a:t>Cú pháp: &lt;p </a:t>
            </a:r>
            <a:r>
              <a:rPr lang="en-US" sz="2800">
                <a:solidFill>
                  <a:schemeClr val="bg1"/>
                </a:solidFill>
                <a:latin typeface="Lobster" panose="020B0604020202020204" charset="0"/>
              </a:rPr>
              <a:t>class="my-class"&gt;Đây là một đoạn văn bản&lt;/p</a:t>
            </a:r>
            <a:r>
              <a:rPr lang="en-US" sz="2800" smtClean="0">
                <a:solidFill>
                  <a:schemeClr val="bg1"/>
                </a:solidFill>
                <a:latin typeface="Lobster" panose="020B0604020202020204" charset="0"/>
              </a:rPr>
              <a:t>&gt;</a:t>
            </a:r>
            <a:endParaRPr lang="en-US" sz="28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371004" y="3955521"/>
            <a:ext cx="6702239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2.2. </a:t>
            </a:r>
            <a:r>
              <a:rPr lang="en-US" sz="4400" b="1">
                <a:solidFill>
                  <a:srgbClr val="EBCD77"/>
                </a:solidFill>
                <a:latin typeface="Lobster" panose="020B0604020202020204" charset="0"/>
              </a:rPr>
              <a:t>Tạo các lớp và áp dụng kiểu bằng cách sử dụng lựa chọn. 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1543804" y="6855240"/>
            <a:ext cx="438000" cy="438000"/>
            <a:chOff x="0" y="0"/>
            <a:chExt cx="584000" cy="584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19" name="AutoShape 19"/>
          <p:cNvSpPr/>
          <p:nvPr/>
        </p:nvSpPr>
        <p:spPr>
          <a:xfrm>
            <a:off x="8427308" y="6260589"/>
            <a:ext cx="336566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5371004" y="6855240"/>
            <a:ext cx="438000" cy="438000"/>
            <a:chOff x="0" y="0"/>
            <a:chExt cx="584000" cy="584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543804" y="2672340"/>
            <a:ext cx="438000" cy="438000"/>
            <a:chOff x="0" y="0"/>
            <a:chExt cx="584000" cy="584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5371004" y="2672340"/>
            <a:ext cx="438000" cy="438000"/>
            <a:chOff x="0" y="0"/>
            <a:chExt cx="584000" cy="584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83946" cy="583946"/>
            </a:xfrm>
            <a:custGeom>
              <a:avLst/>
              <a:gdLst/>
              <a:ahLst/>
              <a:cxnLst/>
              <a:rect l="l" t="t" r="r" b="b"/>
              <a:pathLst>
                <a:path w="583946" h="583946">
                  <a:moveTo>
                    <a:pt x="0" y="291973"/>
                  </a:moveTo>
                  <a:lnTo>
                    <a:pt x="89662" y="208153"/>
                  </a:lnTo>
                  <a:lnTo>
                    <a:pt x="85471" y="85471"/>
                  </a:lnTo>
                  <a:lnTo>
                    <a:pt x="208153" y="89662"/>
                  </a:lnTo>
                  <a:lnTo>
                    <a:pt x="291973" y="0"/>
                  </a:lnTo>
                  <a:lnTo>
                    <a:pt x="375793" y="89662"/>
                  </a:lnTo>
                  <a:lnTo>
                    <a:pt x="498475" y="85471"/>
                  </a:lnTo>
                  <a:lnTo>
                    <a:pt x="494284" y="208153"/>
                  </a:lnTo>
                  <a:lnTo>
                    <a:pt x="583946" y="291973"/>
                  </a:lnTo>
                  <a:lnTo>
                    <a:pt x="494284" y="375793"/>
                  </a:lnTo>
                  <a:lnTo>
                    <a:pt x="498475" y="498475"/>
                  </a:lnTo>
                  <a:lnTo>
                    <a:pt x="375793" y="494284"/>
                  </a:lnTo>
                  <a:lnTo>
                    <a:pt x="291973" y="583946"/>
                  </a:lnTo>
                  <a:lnTo>
                    <a:pt x="208153" y="494284"/>
                  </a:lnTo>
                  <a:lnTo>
                    <a:pt x="85471" y="498475"/>
                  </a:lnTo>
                  <a:lnTo>
                    <a:pt x="89662" y="375793"/>
                  </a:lnTo>
                  <a:close/>
                </a:path>
              </a:pathLst>
            </a:custGeom>
            <a:solidFill>
              <a:srgbClr val="867E5B"/>
            </a:solidFill>
          </p:spPr>
        </p:sp>
      </p:grpSp>
      <p:sp>
        <p:nvSpPr>
          <p:cNvPr id="26" name="AutoShape 26"/>
          <p:cNvSpPr/>
          <p:nvPr/>
        </p:nvSpPr>
        <p:spPr>
          <a:xfrm>
            <a:off x="5559908" y="6260589"/>
            <a:ext cx="336566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5559908" y="3685989"/>
            <a:ext cx="336566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8427308" y="3685989"/>
            <a:ext cx="336566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6"/>
          <p:cNvSpPr txBox="1"/>
          <p:nvPr/>
        </p:nvSpPr>
        <p:spPr>
          <a:xfrm>
            <a:off x="1553433" y="469278"/>
            <a:ext cx="152251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8C45E"/>
                </a:solidFill>
                <a:latin typeface="Lobster"/>
              </a:rPr>
              <a:t>2</a:t>
            </a:r>
            <a:r>
              <a:rPr lang="en-US" sz="7200" smtClean="0">
                <a:solidFill>
                  <a:srgbClr val="EBCD77"/>
                </a:solidFill>
                <a:latin typeface="Lobster"/>
              </a:rPr>
              <a:t>. Cơ bản về CSS.</a:t>
            </a:r>
            <a:endParaRPr lang="en-US" sz="7200">
              <a:solidFill>
                <a:srgbClr val="EBCD77"/>
              </a:solidFill>
              <a:latin typeface="Lobster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81" y="3695009"/>
            <a:ext cx="4618599" cy="23218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78" y="2587220"/>
            <a:ext cx="5212459" cy="4924494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11"/>
          <a:stretch>
            <a:fillRect/>
          </a:stretch>
        </p:blipFill>
        <p:spPr>
          <a:xfrm>
            <a:off x="12127899" y="3976049"/>
            <a:ext cx="5716763" cy="1793431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12"/>
          <a:stretch>
            <a:fillRect/>
          </a:stretch>
        </p:blipFill>
        <p:spPr>
          <a:xfrm>
            <a:off x="12073243" y="2535262"/>
            <a:ext cx="5771419" cy="497645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2060" y="6279639"/>
            <a:ext cx="4489712" cy="3047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91827" y="2336306"/>
            <a:ext cx="4183950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400" b="1">
                <a:solidFill>
                  <a:srgbClr val="EBCD77"/>
                </a:solidFill>
                <a:latin typeface="Lobster" panose="020B0604020202020204" charset="0"/>
              </a:rPr>
              <a:t>2.3. Thử nghiệm với các thuộc tính CSS cơ bản </a:t>
            </a:r>
            <a:endParaRPr lang="en-US" sz="5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4866705" y="3543354"/>
            <a:ext cx="1213554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2160120" y="3604497"/>
            <a:ext cx="1212355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0" name="TextBox 10"/>
          <p:cNvSpPr txBox="1"/>
          <p:nvPr/>
        </p:nvSpPr>
        <p:spPr>
          <a:xfrm>
            <a:off x="12572627" y="3131175"/>
            <a:ext cx="4183950" cy="712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rPr>
              <a:t>Màu sắc</a:t>
            </a:r>
            <a:endParaRPr lang="en-US" sz="96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30299" y="3131175"/>
            <a:ext cx="4183950" cy="712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</a:rPr>
              <a:t>Font chữ</a:t>
            </a:r>
            <a:endParaRPr lang="en-US" sz="96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  <p:sp>
        <p:nvSpPr>
          <p:cNvPr id="12" name="AutoShape 12"/>
          <p:cNvSpPr/>
          <p:nvPr/>
        </p:nvSpPr>
        <p:spPr>
          <a:xfrm rot="10734522">
            <a:off x="2091021" y="5499225"/>
            <a:ext cx="3063706" cy="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10734522">
            <a:off x="13133349" y="5499225"/>
            <a:ext cx="3063706" cy="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5706660" y="4832314"/>
            <a:ext cx="1353000" cy="1353000"/>
            <a:chOff x="0" y="0"/>
            <a:chExt cx="1804000" cy="1804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03908" cy="1803908"/>
            </a:xfrm>
            <a:custGeom>
              <a:avLst/>
              <a:gdLst/>
              <a:ahLst/>
              <a:cxnLst/>
              <a:rect l="l" t="t" r="r" b="b"/>
              <a:pathLst>
                <a:path w="1803908" h="1803908">
                  <a:moveTo>
                    <a:pt x="0" y="901954"/>
                  </a:moveTo>
                  <a:cubicBezTo>
                    <a:pt x="0" y="403860"/>
                    <a:pt x="403860" y="0"/>
                    <a:pt x="901954" y="0"/>
                  </a:cubicBezTo>
                  <a:cubicBezTo>
                    <a:pt x="1400048" y="0"/>
                    <a:pt x="1803908" y="403860"/>
                    <a:pt x="1803908" y="901954"/>
                  </a:cubicBezTo>
                  <a:cubicBezTo>
                    <a:pt x="1803908" y="1400048"/>
                    <a:pt x="1400048" y="1803908"/>
                    <a:pt x="901954" y="1803908"/>
                  </a:cubicBezTo>
                  <a:cubicBezTo>
                    <a:pt x="403860" y="1803908"/>
                    <a:pt x="0" y="1400175"/>
                    <a:pt x="0" y="901954"/>
                  </a:cubicBezTo>
                  <a:close/>
                </a:path>
              </a:pathLst>
            </a:custGeom>
            <a:solidFill>
              <a:srgbClr val="A88334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1128210" y="4832314"/>
            <a:ext cx="1353000" cy="1353000"/>
            <a:chOff x="0" y="0"/>
            <a:chExt cx="1804000" cy="1804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03908" cy="1803908"/>
            </a:xfrm>
            <a:custGeom>
              <a:avLst/>
              <a:gdLst/>
              <a:ahLst/>
              <a:cxnLst/>
              <a:rect l="l" t="t" r="r" b="b"/>
              <a:pathLst>
                <a:path w="1803908" h="1803908">
                  <a:moveTo>
                    <a:pt x="0" y="901954"/>
                  </a:moveTo>
                  <a:cubicBezTo>
                    <a:pt x="0" y="403860"/>
                    <a:pt x="403860" y="0"/>
                    <a:pt x="901954" y="0"/>
                  </a:cubicBezTo>
                  <a:cubicBezTo>
                    <a:pt x="1400048" y="0"/>
                    <a:pt x="1803908" y="403860"/>
                    <a:pt x="1803908" y="901954"/>
                  </a:cubicBezTo>
                  <a:cubicBezTo>
                    <a:pt x="1803908" y="1400048"/>
                    <a:pt x="1400048" y="1803908"/>
                    <a:pt x="901954" y="1803908"/>
                  </a:cubicBezTo>
                  <a:cubicBezTo>
                    <a:pt x="403860" y="1803908"/>
                    <a:pt x="0" y="1400175"/>
                    <a:pt x="0" y="901954"/>
                  </a:cubicBezTo>
                  <a:close/>
                </a:path>
              </a:pathLst>
            </a:custGeom>
            <a:solidFill>
              <a:srgbClr val="A88334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5760272" y="4893130"/>
            <a:ext cx="1246886" cy="1231366"/>
          </a:xfrm>
          <a:custGeom>
            <a:avLst/>
            <a:gdLst/>
            <a:ahLst/>
            <a:cxnLst/>
            <a:rect l="l" t="t" r="r" b="b"/>
            <a:pathLst>
              <a:path w="1246886" h="1231366">
                <a:moveTo>
                  <a:pt x="0" y="0"/>
                </a:moveTo>
                <a:lnTo>
                  <a:pt x="1246886" y="0"/>
                </a:lnTo>
                <a:lnTo>
                  <a:pt x="1246886" y="1231366"/>
                </a:lnTo>
                <a:lnTo>
                  <a:pt x="0" y="12313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260548" y="5029094"/>
            <a:ext cx="1088326" cy="959440"/>
          </a:xfrm>
          <a:custGeom>
            <a:avLst/>
            <a:gdLst/>
            <a:ahLst/>
            <a:cxnLst/>
            <a:rect l="l" t="t" r="r" b="b"/>
            <a:pathLst>
              <a:path w="1088326" h="959440">
                <a:moveTo>
                  <a:pt x="0" y="0"/>
                </a:moveTo>
                <a:lnTo>
                  <a:pt x="1088326" y="0"/>
                </a:lnTo>
                <a:lnTo>
                  <a:pt x="1088326" y="959440"/>
                </a:lnTo>
                <a:lnTo>
                  <a:pt x="0" y="9594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>
            <a:off x="3339681" y="4747725"/>
            <a:ext cx="2649586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2207789" y="4747725"/>
            <a:ext cx="2730226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7030879" y="5499889"/>
            <a:ext cx="4126163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6862493" y="7753866"/>
            <a:ext cx="4183950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thuộc tính 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</a:endParaRPr>
          </a:p>
          <a:p>
            <a:pPr algn="ctr">
              <a:lnSpc>
                <a:spcPts val="3600"/>
              </a:lnSpc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width`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độ rộng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`height`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chiều cao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457440" y="4018764"/>
            <a:ext cx="4183950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thuộc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tính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`color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đặt màu chữ 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`background-color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đặt màu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nền</a:t>
            </a:r>
            <a:endParaRPr lang="en-US" sz="32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28" name="TextBox 6"/>
          <p:cNvSpPr txBox="1"/>
          <p:nvPr/>
        </p:nvSpPr>
        <p:spPr>
          <a:xfrm>
            <a:off x="1553433" y="469278"/>
            <a:ext cx="152251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BCD77"/>
                </a:solidFill>
                <a:latin typeface="Lobster"/>
              </a:rPr>
              <a:t>2</a:t>
            </a:r>
            <a:r>
              <a:rPr lang="en-US" sz="7200" smtClean="0">
                <a:solidFill>
                  <a:srgbClr val="EBCD77"/>
                </a:solidFill>
                <a:latin typeface="Lobster"/>
              </a:rPr>
              <a:t>. Cơ bản về CSS.</a:t>
            </a:r>
            <a:endParaRPr lang="en-US" sz="7200">
              <a:solidFill>
                <a:srgbClr val="EBCD77"/>
              </a:solidFill>
              <a:latin typeface="Lobster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39250" y="6792071"/>
            <a:ext cx="46891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chemeClr val="accent6">
                    <a:lumMod val="40000"/>
                    <a:lumOff val="60000"/>
                  </a:schemeClr>
                </a:solidFill>
                <a:latin typeface="Lobster" panose="020B0604020202020204" charset="0"/>
                <a:ea typeface="Times New Roman" panose="02020603050405020304" pitchFamily="18" charset="0"/>
              </a:rPr>
              <a:t>Độ rộng và chiều cao</a:t>
            </a:r>
            <a:endParaRPr lang="en-US" sz="4400">
              <a:solidFill>
                <a:schemeClr val="accent6">
                  <a:lumMod val="40000"/>
                  <a:lumOff val="60000"/>
                </a:schemeClr>
              </a:solidFill>
              <a:latin typeface="Lobster" panose="020B0604020202020204" charset="0"/>
            </a:endParaRPr>
          </a:p>
        </p:txBody>
      </p:sp>
      <p:sp>
        <p:nvSpPr>
          <p:cNvPr id="30" name="TextBox 26"/>
          <p:cNvSpPr txBox="1"/>
          <p:nvPr/>
        </p:nvSpPr>
        <p:spPr>
          <a:xfrm>
            <a:off x="966731" y="4018764"/>
            <a:ext cx="4986274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thuộc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tính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`font-family`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font chữ  </a:t>
            </a:r>
            <a:endParaRPr lang="en-US" sz="3200" smtClean="0">
              <a:solidFill>
                <a:schemeClr val="bg1"/>
              </a:solidFill>
              <a:latin typeface="Lobster" panose="020B0604020202020204" charset="0"/>
            </a:endParaRPr>
          </a:p>
          <a:p>
            <a:pPr lvl="0"/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`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font-size` 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đặt 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kích thước font 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chữ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9626" y="2336306"/>
            <a:ext cx="10846317" cy="700828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5943" y="2336212"/>
            <a:ext cx="6645447" cy="70083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0750" y="33543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6"/>
          <p:cNvSpPr txBox="1"/>
          <p:nvPr/>
        </p:nvSpPr>
        <p:spPr>
          <a:xfrm>
            <a:off x="1531425" y="860187"/>
            <a:ext cx="1522515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E8C45E"/>
                </a:solidFill>
                <a:latin typeface="Lobster" panose="020B0604020202020204" charset="0"/>
              </a:rPr>
              <a:t>3</a:t>
            </a:r>
            <a:r>
              <a:rPr lang="en-US" sz="7200" smtClean="0">
                <a:solidFill>
                  <a:srgbClr val="E8C45E"/>
                </a:solidFill>
                <a:latin typeface="Lobster" panose="020B0604020202020204" charset="0"/>
              </a:rPr>
              <a:t>. </a:t>
            </a:r>
            <a:r>
              <a:rPr lang="en-US" sz="7200" b="1">
                <a:solidFill>
                  <a:srgbClr val="E8C45E"/>
                </a:solidFill>
                <a:latin typeface="Lobster" panose="020B0604020202020204" charset="0"/>
              </a:rPr>
              <a:t>JavaScript Cơ bản</a:t>
            </a:r>
            <a:endParaRPr lang="en-US" sz="7200">
              <a:solidFill>
                <a:srgbClr val="E8C45E"/>
              </a:solidFill>
              <a:latin typeface="Lobster" panose="020B0604020202020204" charset="0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616656" y="3040077"/>
            <a:ext cx="16231049" cy="2341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4400" u="sng" smtClean="0">
                <a:solidFill>
                  <a:schemeClr val="bg1"/>
                </a:solidFill>
                <a:latin typeface="Lobster" panose="020B0604020202020204" charset="0"/>
              </a:rPr>
              <a:t>3.1.</a:t>
            </a:r>
            <a:r>
              <a:rPr lang="en-US" sz="4400" b="1" u="sng" smtClean="0">
                <a:solidFill>
                  <a:schemeClr val="bg1"/>
                </a:solidFill>
                <a:latin typeface="Lobster" panose="020B0604020202020204" charset="0"/>
              </a:rPr>
              <a:t> Giới </a:t>
            </a:r>
            <a:r>
              <a:rPr lang="en-US" sz="4400" b="1" u="sng">
                <a:solidFill>
                  <a:schemeClr val="bg1"/>
                </a:solidFill>
                <a:latin typeface="Lobster" panose="020B0604020202020204" charset="0"/>
              </a:rPr>
              <a:t>thiệu cú pháp JavaScript cơ bản.</a:t>
            </a:r>
            <a:r>
              <a:rPr lang="en-US" sz="4400" b="1">
                <a:solidFill>
                  <a:schemeClr val="bg1"/>
                </a:solidFill>
                <a:latin typeface="Lobster" panose="020B0604020202020204" charset="0"/>
              </a:rPr>
              <a:t> </a:t>
            </a:r>
            <a:endParaRPr lang="en-US" sz="4400" smtClean="0">
              <a:solidFill>
                <a:schemeClr val="bg1"/>
              </a:solidFill>
              <a:latin typeface="Lobster" panose="020B0604020202020204" charset="0"/>
            </a:endParaRPr>
          </a:p>
          <a:p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Cú pháp JavaScript cơ bản: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Tạo biến: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từ khóa "var", "let" hoặc "const" để tạo biến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.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có thể đặt các thẻ &lt;script&gt;, chứa JavaScript bất cứ đâu trong tệp HTML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2275" y="6653070"/>
            <a:ext cx="5720388" cy="2349971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1956429" y="2159961"/>
            <a:ext cx="16587035" cy="5513001"/>
            <a:chOff x="9144000" y="2994406"/>
            <a:chExt cx="9219833" cy="5513001"/>
          </a:xfrm>
        </p:grpSpPr>
        <p:sp>
          <p:nvSpPr>
            <p:cNvPr id="29" name="Rectangle 28"/>
            <p:cNvSpPr/>
            <p:nvPr/>
          </p:nvSpPr>
          <p:spPr>
            <a:xfrm>
              <a:off x="9144000" y="2994406"/>
              <a:ext cx="4864270" cy="1793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44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3.2. T</a:t>
              </a:r>
              <a:r>
                <a:rPr lang="en-US" sz="4400" b="1" u="sng" smtClean="0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ạo </a:t>
              </a:r>
              <a:r>
                <a:rPr lang="en-US" sz="44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biến, hàm, và sử dụng sự kiện. </a:t>
              </a:r>
              <a:endParaRPr lang="en-US" sz="4400" b="1" u="sng" smtClean="0">
                <a:solidFill>
                  <a:schemeClr val="bg1"/>
                </a:solidFill>
                <a:latin typeface="Lobster" panose="020B0604020202020204" charset="0"/>
                <a:ea typeface="DengXian Light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</a:pPr>
              <a:endParaRPr lang="en-US" sz="4400" b="1" u="sng">
                <a:solidFill>
                  <a:schemeClr val="bg1"/>
                </a:solidFill>
                <a:latin typeface="Lobster" panose="020B0604020202020204" charset="0"/>
                <a:ea typeface="DengXian Light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19833" y="3756876"/>
              <a:ext cx="9144000" cy="4750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ts val="300"/>
                </a:spcBef>
                <a:spcAft>
                  <a:spcPts val="0"/>
                </a:spcAft>
                <a:buFont typeface="Symbol" panose="05050102010706020507" pitchFamily="18" charset="2"/>
                <a:buChar char=""/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Tạo biến và xử lý sự kiện :</a:t>
              </a:r>
            </a:p>
            <a:p>
              <a:pPr marL="342900" lvl="0" indent="-342900">
                <a:lnSpc>
                  <a:spcPct val="13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Sử dụng từ khoá `function` để định nghĩa hàm. </a:t>
              </a:r>
            </a:p>
            <a:p>
              <a:pPr marL="342900" lvl="0" indent="-342900">
                <a:lnSpc>
                  <a:spcPct val="130000"/>
                </a:lnSpc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Để gán một hàm xử lý sự kiện cho một phần tử HTML, ta sử dụng cú pháp sau:</a:t>
              </a:r>
            </a:p>
            <a:p>
              <a:pPr marL="342900" lvl="0" indent="-342900">
                <a:lnSpc>
                  <a:spcPct val="130000"/>
                </a:lnSpc>
                <a:spcAft>
                  <a:spcPts val="300"/>
                </a:spcAft>
                <a:buFont typeface="Symbol" panose="05050102010706020507" pitchFamily="18" charset="2"/>
                <a:buChar char=""/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Ví dụ:</a:t>
              </a:r>
            </a:p>
            <a:p>
              <a:pPr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document.getElementById("myButton").onclick = function() {</a:t>
              </a:r>
            </a:p>
            <a:p>
              <a:pPr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alert("Nút đã được nhấn!");</a:t>
              </a:r>
            </a:p>
            <a:p>
              <a:pPr>
                <a:lnSpc>
                  <a:spcPct val="13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32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pic>
        <p:nvPicPr>
          <p:cNvPr id="33" name="Picture 32"/>
          <p:cNvPicPr/>
          <p:nvPr/>
        </p:nvPicPr>
        <p:blipFill>
          <a:blip r:embed="rId10"/>
          <a:stretch>
            <a:fillRect/>
          </a:stretch>
        </p:blipFill>
        <p:spPr>
          <a:xfrm>
            <a:off x="1397717" y="2933317"/>
            <a:ext cx="7711361" cy="55958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5115" y="2901204"/>
            <a:ext cx="7679915" cy="5628008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065252" y="2006811"/>
            <a:ext cx="13710805" cy="2358256"/>
            <a:chOff x="1286408" y="6226415"/>
            <a:chExt cx="13710805" cy="2358256"/>
          </a:xfrm>
        </p:grpSpPr>
        <p:sp>
          <p:nvSpPr>
            <p:cNvPr id="35" name="Rectangle 34"/>
            <p:cNvSpPr/>
            <p:nvPr/>
          </p:nvSpPr>
          <p:spPr>
            <a:xfrm>
              <a:off x="1286408" y="6226415"/>
              <a:ext cx="13710805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4000" b="1" u="sng">
                  <a:solidFill>
                    <a:schemeClr val="bg1"/>
                  </a:solidFill>
                  <a:latin typeface="Lobster" panose="020B0604020202020204" charset="0"/>
                  <a:ea typeface="DengXian Light"/>
                  <a:cs typeface="Times New Roman" panose="02020603050405020304" pitchFamily="18" charset="0"/>
                </a:rPr>
                <a:t>3.3. Tạo các ví dụ đơn giản như hiển thị thông báo khi nút được nhấn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338784" y="6865739"/>
              <a:ext cx="9144000" cy="1718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30000"/>
                </a:lnSpc>
                <a:spcBef>
                  <a:spcPts val="300"/>
                </a:spcBef>
                <a:spcAft>
                  <a:spcPts val="0"/>
                </a:spcAft>
                <a:buFont typeface="Symbol" panose="05050102010706020507" pitchFamily="18" charset="2"/>
                <a:buChar char=""/>
              </a:pPr>
              <a:r>
                <a:rPr lang="en-US" sz="28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Sử dụng sự kiện:</a:t>
              </a:r>
            </a:p>
            <a:p>
              <a:pPr marL="342900" lvl="0" indent="-342900">
                <a:lnSpc>
                  <a:spcPct val="130000"/>
                </a:lnSpc>
                <a:spcAft>
                  <a:spcPts val="300"/>
                </a:spcAft>
                <a:buFont typeface="Symbol" panose="05050102010706020507" pitchFamily="18" charset="2"/>
                <a:buChar char=""/>
              </a:pPr>
              <a:r>
                <a:rPr lang="en-US" sz="2800">
                  <a:solidFill>
                    <a:schemeClr val="bg1"/>
                  </a:solidFill>
                  <a:latin typeface="Lobster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Sử dụng phương thức `addEventListener()` để thêm một chức năng xử lý cho một sự kiện cụ thể của một phần tử HTML. 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1047" y="2975569"/>
            <a:ext cx="10850146" cy="6972143"/>
          </a:xfrm>
          <a:prstGeom prst="rect">
            <a:avLst/>
          </a:prstGeom>
        </p:spPr>
      </p:pic>
      <p:pic>
        <p:nvPicPr>
          <p:cNvPr id="41" name="Picture 40"/>
          <p:cNvPicPr/>
          <p:nvPr/>
        </p:nvPicPr>
        <p:blipFill>
          <a:blip r:embed="rId13"/>
          <a:stretch>
            <a:fillRect/>
          </a:stretch>
        </p:blipFill>
        <p:spPr>
          <a:xfrm>
            <a:off x="2231540" y="2933409"/>
            <a:ext cx="13448012" cy="4368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2" y="15510"/>
            <a:ext cx="18288518" cy="10286926"/>
          </a:xfrm>
          <a:custGeom>
            <a:avLst/>
            <a:gdLst/>
            <a:ahLst/>
            <a:cxnLst/>
            <a:rect l="l" t="t" r="r" b="b"/>
            <a:pathLst>
              <a:path w="18288518" h="10286926">
                <a:moveTo>
                  <a:pt x="0" y="0"/>
                </a:moveTo>
                <a:lnTo>
                  <a:pt x="18288518" y="0"/>
                </a:lnTo>
                <a:lnTo>
                  <a:pt x="18288518" y="10286926"/>
                </a:lnTo>
                <a:lnTo>
                  <a:pt x="0" y="10286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4302" y="-25400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" y="1306298"/>
            <a:ext cx="1304254" cy="1306322"/>
          </a:xfrm>
          <a:custGeom>
            <a:avLst/>
            <a:gdLst/>
            <a:ahLst/>
            <a:cxnLst/>
            <a:rect l="l" t="t" r="r" b="b"/>
            <a:pathLst>
              <a:path w="1304254" h="1306322">
                <a:moveTo>
                  <a:pt x="0" y="0"/>
                </a:moveTo>
                <a:lnTo>
                  <a:pt x="1304254" y="0"/>
                </a:lnTo>
                <a:lnTo>
                  <a:pt x="1304254" y="1306322"/>
                </a:lnTo>
                <a:lnTo>
                  <a:pt x="0" y="130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79552" y="7674398"/>
            <a:ext cx="2608554" cy="2612622"/>
          </a:xfrm>
          <a:custGeom>
            <a:avLst/>
            <a:gdLst/>
            <a:ahLst/>
            <a:cxnLst/>
            <a:rect l="l" t="t" r="r" b="b"/>
            <a:pathLst>
              <a:path w="2608554" h="2612622">
                <a:moveTo>
                  <a:pt x="0" y="0"/>
                </a:moveTo>
                <a:lnTo>
                  <a:pt x="2608554" y="0"/>
                </a:lnTo>
                <a:lnTo>
                  <a:pt x="2608554" y="2612622"/>
                </a:lnTo>
                <a:lnTo>
                  <a:pt x="0" y="2612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31451" y="710253"/>
            <a:ext cx="1522515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200" b="1" smtClean="0">
                <a:solidFill>
                  <a:srgbClr val="EBCD77"/>
                </a:solidFill>
                <a:latin typeface="Lobster" panose="020B0604020202020204" charset="0"/>
              </a:rPr>
              <a:t>4. HTML </a:t>
            </a:r>
            <a:r>
              <a:rPr lang="en-US" sz="7200" b="1">
                <a:solidFill>
                  <a:srgbClr val="EBCD77"/>
                </a:solidFill>
                <a:latin typeface="Lobster" panose="020B0604020202020204" charset="0"/>
              </a:rPr>
              <a:t>Forms và Input Elements</a:t>
            </a:r>
            <a:endParaRPr lang="en-US" sz="413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003306" y="4729443"/>
            <a:ext cx="4300950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Ô chọn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015633" y="2393636"/>
            <a:ext cx="1027629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4.1.</a:t>
            </a:r>
            <a:r>
              <a: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 T</a:t>
            </a:r>
            <a:r>
              <a:rPr lang="en-US" sz="5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ạo </a:t>
            </a:r>
            <a:r>
              <a:rPr lang="en-US" sz="5400">
                <a:solidFill>
                  <a:schemeClr val="accent6">
                    <a:lumMod val="60000"/>
                    <a:lumOff val="40000"/>
                  </a:schemeClr>
                </a:solidFill>
                <a:latin typeface="Lobster" panose="020B0604020202020204" charset="0"/>
              </a:rPr>
              <a:t>biểu mẫu HTML đơn giản 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548965" y="4056851"/>
            <a:ext cx="1190123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3772952" y="4454081"/>
            <a:ext cx="564669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622477" y="4864157"/>
            <a:ext cx="4300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Ô văn bản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76861" y="6481589"/>
            <a:ext cx="4899652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hẻ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`&lt;input&gt;` với thuộc tính `type` là "text" để tạo ô văn bản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9030319" y="4477440"/>
            <a:ext cx="5646697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rot="9865400">
            <a:off x="4825083" y="7578984"/>
            <a:ext cx="2634926" cy="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7504406" y="6874751"/>
            <a:ext cx="2633641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2534932" y="4827094"/>
            <a:ext cx="4300950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400" smtClean="0">
                <a:solidFill>
                  <a:srgbClr val="EBCD77"/>
                </a:solidFill>
                <a:latin typeface="Lobster" panose="020B0604020202020204" charset="0"/>
              </a:rPr>
              <a:t>Nút gửi</a:t>
            </a:r>
            <a:endParaRPr lang="en-US" sz="4400">
              <a:solidFill>
                <a:srgbClr val="EBCD77"/>
              </a:solidFill>
              <a:latin typeface="Lobster" panose="020B060402020202020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03127" y="5789651"/>
            <a:ext cx="544314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</a:t>
            </a: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hẻ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`&lt;select&gt;` và các phần tử `&lt;option&gt;` để tạo ô chọn.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8149786" y="6874751"/>
            <a:ext cx="2633481" cy="1905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rot="934599">
            <a:off x="11088026" y="7555518"/>
            <a:ext cx="2634926" cy="0"/>
          </a:xfrm>
          <a:prstGeom prst="line">
            <a:avLst/>
          </a:prstGeom>
          <a:ln w="19050" cap="rnd">
            <a:solidFill>
              <a:srgbClr val="867E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18"/>
          <p:cNvSpPr txBox="1"/>
          <p:nvPr/>
        </p:nvSpPr>
        <p:spPr>
          <a:xfrm>
            <a:off x="12015768" y="6781348"/>
            <a:ext cx="581008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200" smtClean="0">
                <a:solidFill>
                  <a:schemeClr val="bg1"/>
                </a:solidFill>
                <a:latin typeface="Lobster" panose="020B0604020202020204" charset="0"/>
              </a:rPr>
              <a:t>Thẻ</a:t>
            </a:r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 `&lt;button&gt;` với thuộc tính `type` là "submit" để tạo nút gửi.</a:t>
            </a:r>
            <a:endParaRPr lang="en-US" sz="4400">
              <a:solidFill>
                <a:schemeClr val="bg1"/>
              </a:solidFill>
              <a:latin typeface="Lobster" panose="020B060402020202020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8577" y="5587430"/>
            <a:ext cx="4869562" cy="3611822"/>
          </a:xfrm>
          <a:prstGeom prst="rect">
            <a:avLst/>
          </a:prstGeom>
        </p:spPr>
      </p:pic>
      <p:sp>
        <p:nvSpPr>
          <p:cNvPr id="26" name="TextBox 9"/>
          <p:cNvSpPr txBox="1"/>
          <p:nvPr/>
        </p:nvSpPr>
        <p:spPr>
          <a:xfrm>
            <a:off x="3801229" y="3401948"/>
            <a:ext cx="131826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Tạo biểu mẫu HTML:</a:t>
            </a:r>
          </a:p>
          <a:p>
            <a:pPr lvl="0"/>
            <a:r>
              <a:rPr lang="en-US" sz="3200">
                <a:solidFill>
                  <a:schemeClr val="bg1"/>
                </a:solidFill>
                <a:latin typeface="Lobster" panose="020B0604020202020204" charset="0"/>
              </a:rPr>
              <a:t>Sử dụng thẻ `&lt;form&gt;` để bao bọc các phần tử nhập liệu trong biểu mẫu.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897" y="5622924"/>
            <a:ext cx="6045159" cy="35763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98821" y="5605640"/>
            <a:ext cx="6534280" cy="3541563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7" grpId="0"/>
      <p:bldP spid="18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1486</Words>
  <Application>Microsoft Office PowerPoint</Application>
  <PresentationFormat>Custom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Redressed</vt:lpstr>
      <vt:lpstr>Symbol</vt:lpstr>
      <vt:lpstr>Arial</vt:lpstr>
      <vt:lpstr>DengXian Light</vt:lpstr>
      <vt:lpstr>Lobster</vt:lpstr>
      <vt:lpstr>Calibri</vt:lpstr>
      <vt:lpstr>Montserrat Bold</vt:lpstr>
      <vt:lpstr>Livvic Bold</vt:lpstr>
      <vt:lpstr>Livvic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15_CN WEB.pptx</dc:title>
  <cp:lastModifiedBy>Admin</cp:lastModifiedBy>
  <cp:revision>31</cp:revision>
  <dcterms:created xsi:type="dcterms:W3CDTF">2006-08-16T00:00:00Z</dcterms:created>
  <dcterms:modified xsi:type="dcterms:W3CDTF">2023-10-04T03:32:48Z</dcterms:modified>
  <dc:identifier>DAFvOiOycTs</dc:identifier>
</cp:coreProperties>
</file>