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embeddedFontLst>
    <p:embeddedFont>
      <p:font typeface="Inter"/>
      <p:regular r:id="rId31"/>
      <p:bold r:id="rId32"/>
      <p:italic r:id="rId33"/>
      <p:boldItalic r:id="rId34"/>
    </p:embeddedFont>
    <p:embeddedFont>
      <p:font typeface="Quicksand"/>
      <p:regular r:id="rId35"/>
      <p:bold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Inter-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Inter-italic.fntdata"/><Relationship Id="rId10" Type="http://schemas.openxmlformats.org/officeDocument/2006/relationships/slide" Target="slides/slide5.xml"/><Relationship Id="rId32" Type="http://schemas.openxmlformats.org/officeDocument/2006/relationships/font" Target="fonts/Inter-bold.fntdata"/><Relationship Id="rId13" Type="http://schemas.openxmlformats.org/officeDocument/2006/relationships/slide" Target="slides/slide8.xml"/><Relationship Id="rId35" Type="http://schemas.openxmlformats.org/officeDocument/2006/relationships/font" Target="fonts/Quicksand-regular.fntdata"/><Relationship Id="rId12" Type="http://schemas.openxmlformats.org/officeDocument/2006/relationships/slide" Target="slides/slide7.xml"/><Relationship Id="rId34" Type="http://schemas.openxmlformats.org/officeDocument/2006/relationships/font" Target="fonts/Inter-boldItalic.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Quicksand-bold.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fc5f54e015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fc5f54e015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fc5f54e015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fc5f54e015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fc5f54e015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fc5f54e015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fc5f54e015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fc5f54e015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fc5f54e015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fc5f54e015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fc5f54e015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fc5f54e015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30c3df4431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30c3df4431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f8def9c5f5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f8def9c5f5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fc5f54e015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fc5f54e015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f8def9c5f5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f8def9c5f5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faa2e18e6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faa2e18e6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f8def9c5f5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f8def9c5f5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f8def9c5f5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f8def9c5f5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fc5f54e015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fc5f54e015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f8def9c5f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f8def9c5f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f9725a3f7a_1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f9725a3f7a_1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f9725a3f7a_1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f9725a3f7a_1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f8def9c5f5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f8def9c5f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f8def9c5f5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f8def9c5f5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f8def9c5f5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f8def9c5f5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fc5f54e015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fc5f54e015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fc5f54e015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fc5f54e015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fc5f54e015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fc5f54e015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fc5f54e015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fc5f54e015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cheapbystore.wuaze.com" TargetMode="External"/><Relationship Id="rId4" Type="http://schemas.openxmlformats.org/officeDocument/2006/relationships/hyperlink" Target="http://cheapbystore.wuaze.com" TargetMode="External"/><Relationship Id="rId5" Type="http://schemas.openxmlformats.org/officeDocument/2006/relationships/image" Target="../media/image1.png"/><Relationship Id="rId6" Type="http://schemas.openxmlformats.org/officeDocument/2006/relationships/image" Target="../media/image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1459825" y="319075"/>
            <a:ext cx="6516000" cy="7245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3800"/>
              <a:t>Quản trị hệ thống thông tin</a:t>
            </a:r>
            <a:endParaRPr b="1" sz="3800"/>
          </a:p>
        </p:txBody>
      </p:sp>
      <p:sp>
        <p:nvSpPr>
          <p:cNvPr id="55" name="Google Shape;55;p13"/>
          <p:cNvSpPr txBox="1"/>
          <p:nvPr>
            <p:ph idx="1" type="subTitle"/>
          </p:nvPr>
        </p:nvSpPr>
        <p:spPr>
          <a:xfrm>
            <a:off x="1235700" y="2294550"/>
            <a:ext cx="8520600" cy="18354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688"/>
              <a:buNone/>
            </a:pPr>
            <a:br>
              <a:rPr lang="en" sz="2150"/>
            </a:br>
            <a:r>
              <a:rPr lang="en" sz="2150"/>
              <a:t>Giảng viên hướng dẫn: Th.s Đỗ Oanh Cường</a:t>
            </a:r>
            <a:endParaRPr sz="2150"/>
          </a:p>
          <a:p>
            <a:pPr indent="0" lvl="0" marL="0" rtl="0" algn="l">
              <a:lnSpc>
                <a:spcPct val="80000"/>
              </a:lnSpc>
              <a:spcBef>
                <a:spcPts val="0"/>
              </a:spcBef>
              <a:spcAft>
                <a:spcPts val="0"/>
              </a:spcAft>
              <a:buSzPts val="688"/>
              <a:buNone/>
            </a:pPr>
            <a:r>
              <a:rPr lang="en" sz="2150"/>
              <a:t>           Nhóm thực hiện: Nhóm 11</a:t>
            </a:r>
            <a:br>
              <a:rPr lang="en" sz="2150"/>
            </a:br>
            <a:r>
              <a:rPr lang="en" sz="2150"/>
              <a:t>                                       Nguyễn Tuấn Ngọc</a:t>
            </a:r>
            <a:endParaRPr sz="2150"/>
          </a:p>
          <a:p>
            <a:pPr indent="0" lvl="0" marL="0" rtl="0" algn="l">
              <a:lnSpc>
                <a:spcPct val="80000"/>
              </a:lnSpc>
              <a:spcBef>
                <a:spcPts val="0"/>
              </a:spcBef>
              <a:spcAft>
                <a:spcPts val="0"/>
              </a:spcAft>
              <a:buSzPts val="688"/>
              <a:buNone/>
            </a:pPr>
            <a:r>
              <a:rPr lang="en" sz="2150"/>
              <a:t>                                       Nguyễn Lê Tuấn Anh</a:t>
            </a:r>
            <a:endParaRPr sz="2150"/>
          </a:p>
          <a:p>
            <a:pPr indent="0" lvl="0" marL="0" rtl="0" algn="l">
              <a:lnSpc>
                <a:spcPct val="80000"/>
              </a:lnSpc>
              <a:spcBef>
                <a:spcPts val="0"/>
              </a:spcBef>
              <a:spcAft>
                <a:spcPts val="0"/>
              </a:spcAft>
              <a:buSzPts val="688"/>
              <a:buNone/>
            </a:pPr>
            <a:r>
              <a:rPr lang="en" sz="2150"/>
              <a:t>                                       Nguyễn Tất Đạt</a:t>
            </a:r>
            <a:endParaRPr sz="2150"/>
          </a:p>
          <a:p>
            <a:pPr indent="0" lvl="0" marL="0" rtl="0" algn="l">
              <a:lnSpc>
                <a:spcPct val="80000"/>
              </a:lnSpc>
              <a:spcBef>
                <a:spcPts val="0"/>
              </a:spcBef>
              <a:spcAft>
                <a:spcPts val="0"/>
              </a:spcAft>
              <a:buSzPts val="688"/>
              <a:buNone/>
            </a:pPr>
            <a:r>
              <a:rPr lang="en" sz="2150"/>
              <a:t>                                       Nguyễn Trung Hiếu</a:t>
            </a:r>
            <a:endParaRPr sz="2150"/>
          </a:p>
          <a:p>
            <a:pPr indent="0" lvl="0" marL="0" rtl="0" algn="ctr">
              <a:lnSpc>
                <a:spcPct val="80000"/>
              </a:lnSpc>
              <a:spcBef>
                <a:spcPts val="0"/>
              </a:spcBef>
              <a:spcAft>
                <a:spcPts val="0"/>
              </a:spcAft>
              <a:buSzPts val="688"/>
              <a:buNone/>
            </a:pPr>
            <a:r>
              <a:t/>
            </a:r>
            <a:endParaRPr sz="1750"/>
          </a:p>
        </p:txBody>
      </p:sp>
      <p:sp>
        <p:nvSpPr>
          <p:cNvPr id="56" name="Google Shape;56;p13"/>
          <p:cNvSpPr txBox="1"/>
          <p:nvPr/>
        </p:nvSpPr>
        <p:spPr>
          <a:xfrm>
            <a:off x="2019300" y="1443253"/>
            <a:ext cx="6302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800">
                <a:solidFill>
                  <a:schemeClr val="dk2"/>
                </a:solidFill>
              </a:rPr>
              <a:t>Báo cáo đề cương giữa kì</a:t>
            </a:r>
            <a:endParaRPr b="1" sz="2800">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3104850" y="0"/>
            <a:ext cx="2934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920"/>
              <a:t>Hệ thống ERP</a:t>
            </a:r>
            <a:endParaRPr b="1" sz="2920"/>
          </a:p>
        </p:txBody>
      </p:sp>
      <p:sp>
        <p:nvSpPr>
          <p:cNvPr id="109" name="Google Shape;109;p22"/>
          <p:cNvSpPr txBox="1"/>
          <p:nvPr>
            <p:ph idx="1" type="body"/>
          </p:nvPr>
        </p:nvSpPr>
        <p:spPr>
          <a:xfrm>
            <a:off x="157700" y="382500"/>
            <a:ext cx="8520600" cy="4761000"/>
          </a:xfrm>
          <a:prstGeom prst="rect">
            <a:avLst/>
          </a:prstGeom>
        </p:spPr>
        <p:txBody>
          <a:bodyPr anchorCtr="0" anchor="t" bIns="91425" lIns="91425" spcFirstLastPara="1" rIns="91425" wrap="square" tIns="91425">
            <a:noAutofit/>
          </a:bodyPr>
          <a:lstStyle/>
          <a:p>
            <a:pPr indent="0" lvl="0" marL="0" rtl="0" algn="l">
              <a:spcBef>
                <a:spcPts val="1400"/>
              </a:spcBef>
              <a:spcAft>
                <a:spcPts val="0"/>
              </a:spcAft>
              <a:buNone/>
            </a:pPr>
            <a:r>
              <a:rPr b="1" lang="en">
                <a:solidFill>
                  <a:schemeClr val="dk1"/>
                </a:solidFill>
              </a:rPr>
              <a:t>Quản lý bán hàng</a:t>
            </a:r>
            <a:endParaRPr b="1">
              <a:solidFill>
                <a:schemeClr val="dk1"/>
              </a:solidFill>
            </a:endParaRPr>
          </a:p>
          <a:p>
            <a:pPr indent="457200" lvl="0" marL="0" rtl="0" algn="l">
              <a:spcBef>
                <a:spcPts val="1200"/>
              </a:spcBef>
              <a:spcAft>
                <a:spcPts val="0"/>
              </a:spcAft>
              <a:buNone/>
            </a:pPr>
            <a:r>
              <a:rPr lang="en" sz="1700">
                <a:solidFill>
                  <a:schemeClr val="dk1"/>
                </a:solidFill>
              </a:rPr>
              <a:t>Hệ thống ERP sẽ đảm nhận vai trò quản lý toàn bộ quy trình bán hàng, từ việc tiếp nhận đơn hàng đến quản lý giao hàng và hóa đơn, nhằm đảm bảo tính minh bạch và hiệu quả cao.</a:t>
            </a:r>
            <a:endParaRPr sz="1700">
              <a:solidFill>
                <a:schemeClr val="dk1"/>
              </a:solidFill>
            </a:endParaRPr>
          </a:p>
          <a:p>
            <a:pPr indent="-336550" lvl="0" marL="457200" rtl="0" algn="l">
              <a:spcBef>
                <a:spcPts val="1200"/>
              </a:spcBef>
              <a:spcAft>
                <a:spcPts val="0"/>
              </a:spcAft>
              <a:buClr>
                <a:schemeClr val="dk1"/>
              </a:buClr>
              <a:buSzPts val="1700"/>
              <a:buChar char="●"/>
            </a:pPr>
            <a:r>
              <a:rPr b="1" lang="en" sz="1700">
                <a:solidFill>
                  <a:schemeClr val="dk1"/>
                </a:solidFill>
              </a:rPr>
              <a:t>Quản lý giao hàng vận chuyển</a:t>
            </a:r>
            <a:r>
              <a:rPr lang="en" sz="1700">
                <a:solidFill>
                  <a:schemeClr val="dk1"/>
                </a:solidFill>
              </a:rPr>
              <a:t>:</a:t>
            </a:r>
            <a:br>
              <a:rPr lang="en" sz="1700">
                <a:solidFill>
                  <a:schemeClr val="dk1"/>
                </a:solidFill>
              </a:rPr>
            </a:br>
            <a:r>
              <a:rPr lang="en" sz="1700">
                <a:solidFill>
                  <a:schemeClr val="dk1"/>
                </a:solidFill>
              </a:rPr>
              <a:t>	Khi khách hàng đặt mua sản phẩm, hệ thống ERP sẽ tự động theo dõi quá trình vận chuyển từ kho đến khi giao hàng tận tay khách hàng. Điều này đảm bảo mỗi đơn hàng được giám sát kỹ lưỡng, hạn chế tối đa sai sót trong việc giao nhận hàng hóa. Các thông tin như thời gian giao hàng, nhà vận chuyển, trạng thái đơn hàng sẽ được cập nhật liên tục, giúp khách hàng và doanh nghiệp có thể dễ dàng theo dõi quá trình vận chuyển.</a:t>
            </a:r>
            <a:endParaRPr sz="1700">
              <a:solidFill>
                <a:schemeClr val="dk1"/>
              </a:solidFill>
            </a:endParaRPr>
          </a:p>
          <a:p>
            <a:pPr indent="-336550" lvl="0" marL="457200" rtl="0" algn="l">
              <a:spcBef>
                <a:spcPts val="0"/>
              </a:spcBef>
              <a:spcAft>
                <a:spcPts val="0"/>
              </a:spcAft>
              <a:buClr>
                <a:schemeClr val="dk1"/>
              </a:buClr>
              <a:buSzPts val="1700"/>
              <a:buChar char="●"/>
            </a:pPr>
            <a:r>
              <a:rPr b="1" lang="en" sz="1700">
                <a:solidFill>
                  <a:schemeClr val="dk1"/>
                </a:solidFill>
              </a:rPr>
              <a:t>Quản lý hóa đơn bán hàng</a:t>
            </a:r>
            <a:r>
              <a:rPr lang="en" sz="1700">
                <a:solidFill>
                  <a:schemeClr val="dk1"/>
                </a:solidFill>
              </a:rPr>
              <a:t>:</a:t>
            </a:r>
            <a:br>
              <a:rPr lang="en" sz="1700">
                <a:solidFill>
                  <a:schemeClr val="dk1"/>
                </a:solidFill>
              </a:rPr>
            </a:br>
            <a:r>
              <a:rPr lang="en" sz="1700">
                <a:solidFill>
                  <a:schemeClr val="dk1"/>
                </a:solidFill>
              </a:rPr>
              <a:t>	Hệ thống tự động tạo và quản lý hóa đơn bán hàng ngay khi giao dịch hoàn tất. Tất cả các hóa đơn sẽ được lưu trữ trong cơ sở dữ liệu, giúp doanh </a:t>
            </a:r>
            <a:endParaRPr b="1" sz="2196">
              <a:solidFill>
                <a:schemeClr val="dk1"/>
              </a:solidFill>
            </a:endParaRPr>
          </a:p>
          <a:p>
            <a:pPr indent="0" lvl="0" marL="457200" rtl="0" algn="l">
              <a:lnSpc>
                <a:spcPct val="95000"/>
              </a:lnSpc>
              <a:spcBef>
                <a:spcPts val="1200"/>
              </a:spcBef>
              <a:spcAft>
                <a:spcPts val="0"/>
              </a:spcAft>
              <a:buSzPts val="1018"/>
              <a:buNone/>
            </a:pPr>
            <a:r>
              <a:t/>
            </a:r>
            <a:endParaRPr b="1" sz="2836">
              <a:solidFill>
                <a:schemeClr val="dk1"/>
              </a:solidFill>
            </a:endParaRPr>
          </a:p>
          <a:p>
            <a:pPr indent="0" lvl="0" marL="0" rtl="0" algn="l">
              <a:lnSpc>
                <a:spcPct val="95000"/>
              </a:lnSpc>
              <a:spcBef>
                <a:spcPts val="1200"/>
              </a:spcBef>
              <a:spcAft>
                <a:spcPts val="0"/>
              </a:spcAft>
              <a:buSzPts val="1018"/>
              <a:buNone/>
            </a:pPr>
            <a:r>
              <a:t/>
            </a:r>
            <a:endParaRPr sz="2166">
              <a:solidFill>
                <a:schemeClr val="dk1"/>
              </a:solidFill>
            </a:endParaRPr>
          </a:p>
          <a:p>
            <a:pPr indent="457200" lvl="0" marL="0" rtl="0" algn="l">
              <a:lnSpc>
                <a:spcPct val="95000"/>
              </a:lnSpc>
              <a:spcBef>
                <a:spcPts val="0"/>
              </a:spcBef>
              <a:spcAft>
                <a:spcPts val="1200"/>
              </a:spcAft>
              <a:buSzPts val="1018"/>
              <a:buNone/>
            </a:pPr>
            <a:r>
              <a:t/>
            </a:r>
            <a:endParaRPr b="1" sz="1865">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3"/>
          <p:cNvSpPr txBox="1"/>
          <p:nvPr>
            <p:ph type="title"/>
          </p:nvPr>
        </p:nvSpPr>
        <p:spPr>
          <a:xfrm>
            <a:off x="3072500" y="-61600"/>
            <a:ext cx="2691000" cy="3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920"/>
              <a:t>H</a:t>
            </a:r>
            <a:r>
              <a:rPr b="1" lang="en" sz="2720"/>
              <a:t>ệ thống ERP</a:t>
            </a:r>
            <a:endParaRPr b="1" sz="2720"/>
          </a:p>
        </p:txBody>
      </p:sp>
      <p:sp>
        <p:nvSpPr>
          <p:cNvPr id="115" name="Google Shape;115;p23"/>
          <p:cNvSpPr txBox="1"/>
          <p:nvPr>
            <p:ph idx="1" type="body"/>
          </p:nvPr>
        </p:nvSpPr>
        <p:spPr>
          <a:xfrm>
            <a:off x="157700" y="382500"/>
            <a:ext cx="8520600" cy="4761000"/>
          </a:xfrm>
          <a:prstGeom prst="rect">
            <a:avLst/>
          </a:prstGeom>
        </p:spPr>
        <p:txBody>
          <a:bodyPr anchorCtr="0" anchor="t" bIns="91425" lIns="91425" spcFirstLastPara="1" rIns="91425" wrap="square" tIns="91425">
            <a:noAutofit/>
          </a:bodyPr>
          <a:lstStyle/>
          <a:p>
            <a:pPr indent="0" lvl="0" marL="0" rtl="0" algn="l">
              <a:lnSpc>
                <a:spcPct val="95000"/>
              </a:lnSpc>
              <a:spcBef>
                <a:spcPts val="1400"/>
              </a:spcBef>
              <a:spcAft>
                <a:spcPts val="0"/>
              </a:spcAft>
              <a:buSzPts val="1018"/>
              <a:buNone/>
            </a:pPr>
            <a:r>
              <a:rPr b="1" lang="en" sz="1996">
                <a:solidFill>
                  <a:schemeClr val="dk1"/>
                </a:solidFill>
              </a:rPr>
              <a:t>Quản lý chuỗi cung ứng</a:t>
            </a:r>
            <a:endParaRPr b="1" sz="1996">
              <a:solidFill>
                <a:schemeClr val="dk1"/>
              </a:solidFill>
            </a:endParaRPr>
          </a:p>
          <a:p>
            <a:pPr indent="0" lvl="0" marL="0" rtl="0" algn="l">
              <a:spcBef>
                <a:spcPts val="1400"/>
              </a:spcBef>
              <a:spcAft>
                <a:spcPts val="0"/>
              </a:spcAft>
              <a:buNone/>
            </a:pPr>
            <a:r>
              <a:rPr b="1" lang="en" sz="1600">
                <a:solidFill>
                  <a:schemeClr val="dk1"/>
                </a:solidFill>
              </a:rPr>
              <a:t>Quản lý khách hàng</a:t>
            </a:r>
            <a:endParaRPr b="1" sz="1600">
              <a:solidFill>
                <a:schemeClr val="dk1"/>
              </a:solidFill>
            </a:endParaRPr>
          </a:p>
          <a:p>
            <a:pPr indent="0" lvl="0" marL="0" rtl="0" algn="l">
              <a:spcBef>
                <a:spcPts val="1200"/>
              </a:spcBef>
              <a:spcAft>
                <a:spcPts val="0"/>
              </a:spcAft>
              <a:buNone/>
            </a:pPr>
            <a:r>
              <a:rPr b="1" lang="en" sz="1500">
                <a:solidFill>
                  <a:schemeClr val="dk1"/>
                </a:solidFill>
              </a:rPr>
              <a:t>Chương trình khuyến mại và voucher</a:t>
            </a:r>
            <a:br>
              <a:rPr b="1" lang="en" sz="1500">
                <a:solidFill>
                  <a:schemeClr val="dk1"/>
                </a:solidFill>
              </a:rPr>
            </a:br>
            <a:r>
              <a:rPr b="1" lang="en" sz="1500">
                <a:solidFill>
                  <a:schemeClr val="dk1"/>
                </a:solidFill>
              </a:rPr>
              <a:t>    	</a:t>
            </a:r>
            <a:r>
              <a:rPr lang="en" sz="1500">
                <a:solidFill>
                  <a:schemeClr val="dk1"/>
                </a:solidFill>
              </a:rPr>
              <a:t>Hệ thống ERP sẽ tích hợp chức năng quản lý chương trình khuyến mại, mã giảm giá và voucher, giúp doanh nghiệp thúc đẩy doanh số và tăng cường sự tương tác với khách hàng.</a:t>
            </a:r>
            <a:endParaRPr sz="1500">
              <a:solidFill>
                <a:schemeClr val="dk1"/>
              </a:solidFill>
            </a:endParaRPr>
          </a:p>
          <a:p>
            <a:pPr indent="-323850" lvl="0" marL="457200" rtl="0" algn="l">
              <a:spcBef>
                <a:spcPts val="1200"/>
              </a:spcBef>
              <a:spcAft>
                <a:spcPts val="0"/>
              </a:spcAft>
              <a:buClr>
                <a:schemeClr val="dk1"/>
              </a:buClr>
              <a:buSzPts val="1500"/>
              <a:buChar char="●"/>
            </a:pPr>
            <a:r>
              <a:rPr b="1" lang="en" sz="1500">
                <a:solidFill>
                  <a:schemeClr val="dk1"/>
                </a:solidFill>
              </a:rPr>
              <a:t>Tạo và quản lý voucher</a:t>
            </a:r>
            <a:r>
              <a:rPr lang="en" sz="1500">
                <a:solidFill>
                  <a:schemeClr val="dk1"/>
                </a:solidFill>
              </a:rPr>
              <a:t>: Doanh nghiệp tạo mã giảm giá/voucher cá nhân hóa dựa trên lịch sử mua sắm hoặc dịp đặc biệt như sinh nhật.</a:t>
            </a:r>
            <a:endParaRPr sz="1500">
              <a:solidFill>
                <a:schemeClr val="dk1"/>
              </a:solidFill>
            </a:endParaRPr>
          </a:p>
          <a:p>
            <a:pPr indent="-323850" lvl="0" marL="457200" rtl="0" algn="l">
              <a:spcBef>
                <a:spcPts val="0"/>
              </a:spcBef>
              <a:spcAft>
                <a:spcPts val="0"/>
              </a:spcAft>
              <a:buClr>
                <a:schemeClr val="dk1"/>
              </a:buClr>
              <a:buSzPts val="1500"/>
              <a:buChar char="●"/>
            </a:pPr>
            <a:r>
              <a:rPr b="1" lang="en" sz="1500">
                <a:solidFill>
                  <a:schemeClr val="dk1"/>
                </a:solidFill>
              </a:rPr>
              <a:t>Tích hợp khuyến mại</a:t>
            </a:r>
            <a:r>
              <a:rPr lang="en" sz="1500">
                <a:solidFill>
                  <a:schemeClr val="dk1"/>
                </a:solidFill>
              </a:rPr>
              <a:t>: Hệ thống tự động áp dụng mã khuyến mại khi khách hàng đặt hàng, tăng tính tiện lợi cho cả hai bên.</a:t>
            </a:r>
            <a:endParaRPr sz="1500">
              <a:solidFill>
                <a:schemeClr val="dk1"/>
              </a:solidFill>
            </a:endParaRPr>
          </a:p>
          <a:p>
            <a:pPr indent="0" lvl="0" marL="0" rtl="0" algn="l">
              <a:spcBef>
                <a:spcPts val="1400"/>
              </a:spcBef>
              <a:spcAft>
                <a:spcPts val="0"/>
              </a:spcAft>
              <a:buNone/>
            </a:pPr>
            <a:r>
              <a:rPr b="1" lang="en" sz="1600">
                <a:solidFill>
                  <a:schemeClr val="dk1"/>
                </a:solidFill>
              </a:rPr>
              <a:t>Chăm sóc khách hàng (Nhắn tin, gọi điện, gửi email)</a:t>
            </a:r>
            <a:endParaRPr b="1" sz="1600">
              <a:solidFill>
                <a:schemeClr val="dk1"/>
              </a:solidFill>
            </a:endParaRPr>
          </a:p>
          <a:p>
            <a:pPr indent="457200" lvl="0" marL="0" rtl="0" algn="l">
              <a:spcBef>
                <a:spcPts val="1200"/>
              </a:spcBef>
              <a:spcAft>
                <a:spcPts val="0"/>
              </a:spcAft>
              <a:buNone/>
            </a:pPr>
            <a:r>
              <a:rPr lang="en" sz="1500">
                <a:solidFill>
                  <a:schemeClr val="dk1"/>
                </a:solidFill>
              </a:rPr>
              <a:t>Hệ thống ERP tự động hóa việc chăm sóc khách hàng.</a:t>
            </a:r>
            <a:endParaRPr sz="1500">
              <a:solidFill>
                <a:schemeClr val="dk1"/>
              </a:solidFill>
            </a:endParaRPr>
          </a:p>
          <a:p>
            <a:pPr indent="-323850" lvl="0" marL="457200" rtl="0" algn="l">
              <a:spcBef>
                <a:spcPts val="1200"/>
              </a:spcBef>
              <a:spcAft>
                <a:spcPts val="0"/>
              </a:spcAft>
              <a:buClr>
                <a:schemeClr val="dk1"/>
              </a:buClr>
              <a:buSzPts val="1500"/>
              <a:buChar char="●"/>
            </a:pPr>
            <a:r>
              <a:rPr b="1" lang="en" sz="1500">
                <a:solidFill>
                  <a:schemeClr val="dk1"/>
                </a:solidFill>
              </a:rPr>
              <a:t>Thông báo tự động</a:t>
            </a:r>
            <a:r>
              <a:rPr lang="en" sz="1500">
                <a:solidFill>
                  <a:schemeClr val="dk1"/>
                </a:solidFill>
              </a:rPr>
              <a:t>: Gửi tin nhắn, email cảm ơn và khuyến mại mới sau mỗi giao dịch.</a:t>
            </a:r>
            <a:endParaRPr sz="1500">
              <a:solidFill>
                <a:schemeClr val="dk1"/>
              </a:solidFill>
            </a:endParaRPr>
          </a:p>
          <a:p>
            <a:pPr indent="-323850" lvl="0" marL="457200" rtl="0" algn="l">
              <a:spcBef>
                <a:spcPts val="0"/>
              </a:spcBef>
              <a:spcAft>
                <a:spcPts val="0"/>
              </a:spcAft>
              <a:buClr>
                <a:schemeClr val="dk1"/>
              </a:buClr>
              <a:buSzPts val="1500"/>
              <a:buChar char="●"/>
            </a:pPr>
            <a:r>
              <a:rPr b="1" lang="en" sz="1500">
                <a:solidFill>
                  <a:schemeClr val="dk1"/>
                </a:solidFill>
              </a:rPr>
              <a:t>Chăm sóc đa kênh</a:t>
            </a:r>
            <a:r>
              <a:rPr lang="en" sz="1500">
                <a:solidFill>
                  <a:schemeClr val="dk1"/>
                </a:solidFill>
              </a:rPr>
              <a:t>: Hỗ trợ gọi điện hoặc gửi thông báo để tư vấn, giải quyết vấn đề cho khách hàng.</a:t>
            </a:r>
            <a:endParaRPr sz="1500">
              <a:solidFill>
                <a:schemeClr val="dk1"/>
              </a:solidFill>
            </a:endParaRPr>
          </a:p>
          <a:p>
            <a:pPr indent="0" lvl="0" marL="457200" rtl="0" algn="l">
              <a:lnSpc>
                <a:spcPct val="95000"/>
              </a:lnSpc>
              <a:spcBef>
                <a:spcPts val="1200"/>
              </a:spcBef>
              <a:spcAft>
                <a:spcPts val="0"/>
              </a:spcAft>
              <a:buNone/>
            </a:pPr>
            <a:r>
              <a:t/>
            </a:r>
            <a:endParaRPr sz="1703">
              <a:solidFill>
                <a:schemeClr val="dk1"/>
              </a:solidFill>
            </a:endParaRPr>
          </a:p>
          <a:p>
            <a:pPr indent="0" lvl="0" marL="457200" rtl="0" algn="l">
              <a:lnSpc>
                <a:spcPct val="95000"/>
              </a:lnSpc>
              <a:spcBef>
                <a:spcPts val="1200"/>
              </a:spcBef>
              <a:spcAft>
                <a:spcPts val="0"/>
              </a:spcAft>
              <a:buSzPts val="1018"/>
              <a:buNone/>
            </a:pPr>
            <a:r>
              <a:t/>
            </a:r>
            <a:endParaRPr b="1" sz="2836">
              <a:solidFill>
                <a:schemeClr val="dk1"/>
              </a:solidFill>
            </a:endParaRPr>
          </a:p>
          <a:p>
            <a:pPr indent="0" lvl="0" marL="0" rtl="0" algn="l">
              <a:lnSpc>
                <a:spcPct val="95000"/>
              </a:lnSpc>
              <a:spcBef>
                <a:spcPts val="1200"/>
              </a:spcBef>
              <a:spcAft>
                <a:spcPts val="0"/>
              </a:spcAft>
              <a:buSzPts val="1018"/>
              <a:buNone/>
            </a:pPr>
            <a:r>
              <a:t/>
            </a:r>
            <a:endParaRPr sz="2166">
              <a:solidFill>
                <a:schemeClr val="dk1"/>
              </a:solidFill>
            </a:endParaRPr>
          </a:p>
          <a:p>
            <a:pPr indent="457200" lvl="0" marL="0" rtl="0" algn="l">
              <a:lnSpc>
                <a:spcPct val="95000"/>
              </a:lnSpc>
              <a:spcBef>
                <a:spcPts val="0"/>
              </a:spcBef>
              <a:spcAft>
                <a:spcPts val="1200"/>
              </a:spcAft>
              <a:buSzPts val="1018"/>
              <a:buNone/>
            </a:pPr>
            <a:r>
              <a:t/>
            </a:r>
            <a:endParaRPr b="1" sz="1865">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4"/>
          <p:cNvSpPr txBox="1"/>
          <p:nvPr>
            <p:ph type="title"/>
          </p:nvPr>
        </p:nvSpPr>
        <p:spPr>
          <a:xfrm>
            <a:off x="3072500" y="-61600"/>
            <a:ext cx="2691000" cy="3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920"/>
              <a:t>H</a:t>
            </a:r>
            <a:r>
              <a:rPr b="1" lang="en" sz="2720"/>
              <a:t>ệ thống CRM</a:t>
            </a:r>
            <a:endParaRPr b="1" sz="2720"/>
          </a:p>
        </p:txBody>
      </p:sp>
      <p:sp>
        <p:nvSpPr>
          <p:cNvPr id="121" name="Google Shape;121;p24"/>
          <p:cNvSpPr txBox="1"/>
          <p:nvPr>
            <p:ph idx="1" type="body"/>
          </p:nvPr>
        </p:nvSpPr>
        <p:spPr>
          <a:xfrm>
            <a:off x="157700" y="567300"/>
            <a:ext cx="8520600" cy="4761000"/>
          </a:xfrm>
          <a:prstGeom prst="rect">
            <a:avLst/>
          </a:prstGeom>
        </p:spPr>
        <p:txBody>
          <a:bodyPr anchorCtr="0" anchor="t" bIns="91425" lIns="91425" spcFirstLastPara="1" rIns="91425" wrap="square" tIns="91425">
            <a:noAutofit/>
          </a:bodyPr>
          <a:lstStyle/>
          <a:p>
            <a:pPr indent="0" lvl="0" marL="0" rtl="0" algn="l">
              <a:spcBef>
                <a:spcPts val="1400"/>
              </a:spcBef>
              <a:spcAft>
                <a:spcPts val="0"/>
              </a:spcAft>
              <a:buNone/>
            </a:pPr>
            <a:r>
              <a:rPr b="1" lang="en" sz="1700">
                <a:solidFill>
                  <a:schemeClr val="dk1"/>
                </a:solidFill>
              </a:rPr>
              <a:t>Quản lý thông tin khách hàng</a:t>
            </a:r>
            <a:endParaRPr b="1" sz="1700">
              <a:solidFill>
                <a:schemeClr val="dk1"/>
              </a:solidFill>
            </a:endParaRPr>
          </a:p>
          <a:p>
            <a:pPr indent="457200" lvl="0" marL="0" rtl="0" algn="l">
              <a:spcBef>
                <a:spcPts val="1200"/>
              </a:spcBef>
              <a:spcAft>
                <a:spcPts val="0"/>
              </a:spcAft>
              <a:buNone/>
            </a:pPr>
            <a:r>
              <a:rPr lang="en" sz="1600">
                <a:solidFill>
                  <a:schemeClr val="dk1"/>
                </a:solidFill>
              </a:rPr>
              <a:t>Hệ thống CRM sẽ được thiết kế để lưu trữ và quản lý thông tin khách hàng một cách hiệu quả, từ đó hỗ trợ doanh nghiệp trong việc cải thiện trải nghiệm và dịch vụ khách hàng.</a:t>
            </a:r>
            <a:endParaRPr sz="1600">
              <a:solidFill>
                <a:schemeClr val="dk1"/>
              </a:solidFill>
            </a:endParaRPr>
          </a:p>
          <a:p>
            <a:pPr indent="-330200" lvl="0" marL="457200" rtl="0" algn="l">
              <a:spcBef>
                <a:spcPts val="1200"/>
              </a:spcBef>
              <a:spcAft>
                <a:spcPts val="0"/>
              </a:spcAft>
              <a:buClr>
                <a:schemeClr val="dk1"/>
              </a:buClr>
              <a:buSzPts val="1600"/>
              <a:buChar char="●"/>
            </a:pPr>
            <a:r>
              <a:rPr b="1" lang="en" sz="1600">
                <a:solidFill>
                  <a:schemeClr val="dk1"/>
                </a:solidFill>
              </a:rPr>
              <a:t>Lưu trữ thông tin cá nhân</a:t>
            </a:r>
            <a:r>
              <a:rPr lang="en" sz="1600">
                <a:solidFill>
                  <a:schemeClr val="dk1"/>
                </a:solidFill>
              </a:rPr>
              <a:t>: Hệ thống sẽ ghi nhận các thông tin như tên, địa chỉ, số điện thoại, email và ngày sinh của khách hàng. Thông tin này giúp doanh nghiệp tạo ra các chương trình khuyến mãi cá nhân hóa, phù hợp với nhu cầu của từng khách hàng.</a:t>
            </a:r>
            <a:endParaRPr sz="1600">
              <a:solidFill>
                <a:schemeClr val="dk1"/>
              </a:solidFill>
            </a:endParaRPr>
          </a:p>
          <a:p>
            <a:pPr indent="-330200" lvl="0" marL="457200" rtl="0" algn="l">
              <a:spcBef>
                <a:spcPts val="0"/>
              </a:spcBef>
              <a:spcAft>
                <a:spcPts val="0"/>
              </a:spcAft>
              <a:buClr>
                <a:schemeClr val="dk1"/>
              </a:buClr>
              <a:buSzPts val="1600"/>
              <a:buChar char="●"/>
            </a:pPr>
            <a:r>
              <a:rPr b="1" lang="en" sz="1600">
                <a:solidFill>
                  <a:schemeClr val="dk1"/>
                </a:solidFill>
              </a:rPr>
              <a:t>Lịch sử mua hàng</a:t>
            </a:r>
            <a:r>
              <a:rPr lang="en" sz="1600">
                <a:solidFill>
                  <a:schemeClr val="dk1"/>
                </a:solidFill>
              </a:rPr>
              <a:t>: Hệ thống sẽ lưu trữ chi tiết lịch sử giao dịch của khách hàng, bao gồm sản phẩm đã mua, số lượng, giá trị đơn hàng và thời gian giao dịch. Dữ liệu này rất quan trọng để xác định các sản phẩm phổ biến và thói quen mua sắm của khách hàng.</a:t>
            </a:r>
            <a:endParaRPr sz="1600">
              <a:solidFill>
                <a:schemeClr val="dk1"/>
              </a:solidFill>
            </a:endParaRPr>
          </a:p>
          <a:p>
            <a:pPr indent="-342900" lvl="0" marL="457200" rtl="0" algn="l">
              <a:spcBef>
                <a:spcPts val="0"/>
              </a:spcBef>
              <a:spcAft>
                <a:spcPts val="0"/>
              </a:spcAft>
              <a:buClr>
                <a:schemeClr val="dk1"/>
              </a:buClr>
              <a:buSzPts val="1800"/>
              <a:buChar char="●"/>
            </a:pPr>
            <a:r>
              <a:rPr b="1" lang="en" sz="1600">
                <a:solidFill>
                  <a:schemeClr val="dk1"/>
                </a:solidFill>
              </a:rPr>
              <a:t>Phân tích hành vi khách hàng</a:t>
            </a:r>
            <a:r>
              <a:rPr lang="en" sz="1600">
                <a:solidFill>
                  <a:schemeClr val="dk1"/>
                </a:solidFill>
              </a:rPr>
              <a:t>: Hệ thống sẽ sử dụng các thuật toán phân tích dữ liệu để theo dõi hành vi của khách hàng trên website, chẳng hạn như các sản phẩm đã xem, thời gian truy cập và tần suất mua hàng. Qua đó, doanh nghiệp có thể hiểu rõ hơn về nhu cầu và thị hiếu của khách hàng.</a:t>
            </a:r>
            <a:endParaRPr>
              <a:solidFill>
                <a:schemeClr val="dk1"/>
              </a:solidFill>
            </a:endParaRPr>
          </a:p>
          <a:p>
            <a:pPr indent="0" lvl="0" marL="457200" rtl="0" algn="l">
              <a:lnSpc>
                <a:spcPct val="95000"/>
              </a:lnSpc>
              <a:spcBef>
                <a:spcPts val="1200"/>
              </a:spcBef>
              <a:spcAft>
                <a:spcPts val="0"/>
              </a:spcAft>
              <a:buNone/>
            </a:pPr>
            <a:r>
              <a:t/>
            </a:r>
            <a:endParaRPr sz="1703">
              <a:solidFill>
                <a:schemeClr val="dk1"/>
              </a:solidFill>
            </a:endParaRPr>
          </a:p>
          <a:p>
            <a:pPr indent="0" lvl="0" marL="457200" rtl="0" algn="l">
              <a:lnSpc>
                <a:spcPct val="95000"/>
              </a:lnSpc>
              <a:spcBef>
                <a:spcPts val="1200"/>
              </a:spcBef>
              <a:spcAft>
                <a:spcPts val="0"/>
              </a:spcAft>
              <a:buSzPts val="1018"/>
              <a:buNone/>
            </a:pPr>
            <a:r>
              <a:t/>
            </a:r>
            <a:endParaRPr b="1" sz="2836">
              <a:solidFill>
                <a:schemeClr val="dk1"/>
              </a:solidFill>
            </a:endParaRPr>
          </a:p>
          <a:p>
            <a:pPr indent="0" lvl="0" marL="0" rtl="0" algn="l">
              <a:lnSpc>
                <a:spcPct val="95000"/>
              </a:lnSpc>
              <a:spcBef>
                <a:spcPts val="1200"/>
              </a:spcBef>
              <a:spcAft>
                <a:spcPts val="0"/>
              </a:spcAft>
              <a:buSzPts val="1018"/>
              <a:buNone/>
            </a:pPr>
            <a:r>
              <a:t/>
            </a:r>
            <a:endParaRPr sz="2166">
              <a:solidFill>
                <a:schemeClr val="dk1"/>
              </a:solidFill>
            </a:endParaRPr>
          </a:p>
          <a:p>
            <a:pPr indent="457200" lvl="0" marL="0" rtl="0" algn="l">
              <a:lnSpc>
                <a:spcPct val="95000"/>
              </a:lnSpc>
              <a:spcBef>
                <a:spcPts val="0"/>
              </a:spcBef>
              <a:spcAft>
                <a:spcPts val="1200"/>
              </a:spcAft>
              <a:buSzPts val="1018"/>
              <a:buNone/>
            </a:pPr>
            <a:r>
              <a:t/>
            </a:r>
            <a:endParaRPr b="1" sz="1865">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5"/>
          <p:cNvSpPr txBox="1"/>
          <p:nvPr>
            <p:ph type="title"/>
          </p:nvPr>
        </p:nvSpPr>
        <p:spPr>
          <a:xfrm>
            <a:off x="3072500" y="184800"/>
            <a:ext cx="2691000" cy="3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920"/>
              <a:t>H</a:t>
            </a:r>
            <a:r>
              <a:rPr b="1" lang="en" sz="2720"/>
              <a:t>ệ thống CRM</a:t>
            </a:r>
            <a:endParaRPr b="1" sz="2720"/>
          </a:p>
        </p:txBody>
      </p:sp>
      <p:sp>
        <p:nvSpPr>
          <p:cNvPr id="127" name="Google Shape;127;p25"/>
          <p:cNvSpPr txBox="1"/>
          <p:nvPr>
            <p:ph idx="1" type="body"/>
          </p:nvPr>
        </p:nvSpPr>
        <p:spPr>
          <a:xfrm>
            <a:off x="157700" y="567300"/>
            <a:ext cx="8520600" cy="4761000"/>
          </a:xfrm>
          <a:prstGeom prst="rect">
            <a:avLst/>
          </a:prstGeom>
        </p:spPr>
        <p:txBody>
          <a:bodyPr anchorCtr="0" anchor="t" bIns="91425" lIns="91425" spcFirstLastPara="1" rIns="91425" wrap="square" tIns="91425">
            <a:noAutofit/>
          </a:bodyPr>
          <a:lstStyle/>
          <a:p>
            <a:pPr indent="0" lvl="0" marL="0" rtl="0" algn="l">
              <a:spcBef>
                <a:spcPts val="1400"/>
              </a:spcBef>
              <a:spcAft>
                <a:spcPts val="0"/>
              </a:spcAft>
              <a:buNone/>
            </a:pPr>
            <a:r>
              <a:rPr b="1" lang="en">
                <a:solidFill>
                  <a:schemeClr val="dk1"/>
                </a:solidFill>
              </a:rPr>
              <a:t>Chiến dịch marketing</a:t>
            </a:r>
            <a:endParaRPr b="1">
              <a:solidFill>
                <a:schemeClr val="dk1"/>
              </a:solidFill>
            </a:endParaRPr>
          </a:p>
          <a:p>
            <a:pPr indent="457200" lvl="0" marL="0" rtl="0" algn="l">
              <a:spcBef>
                <a:spcPts val="1200"/>
              </a:spcBef>
              <a:spcAft>
                <a:spcPts val="0"/>
              </a:spcAft>
              <a:buNone/>
            </a:pPr>
            <a:r>
              <a:rPr lang="en" sz="1700">
                <a:solidFill>
                  <a:schemeClr val="dk1"/>
                </a:solidFill>
              </a:rPr>
              <a:t>Hệ thống CRM sẽ cho phép tự động hóa các chiến dịch marketing, giúp doanh nghiệp tiết kiệm thời gian và tăng cường hiệu quả tiếp cận khách hàng.</a:t>
            </a:r>
            <a:endParaRPr sz="1700">
              <a:solidFill>
                <a:schemeClr val="dk1"/>
              </a:solidFill>
            </a:endParaRPr>
          </a:p>
          <a:p>
            <a:pPr indent="-336550" lvl="0" marL="457200" rtl="0" algn="l">
              <a:spcBef>
                <a:spcPts val="1200"/>
              </a:spcBef>
              <a:spcAft>
                <a:spcPts val="0"/>
              </a:spcAft>
              <a:buClr>
                <a:schemeClr val="dk1"/>
              </a:buClr>
              <a:buSzPts val="1700"/>
              <a:buChar char="●"/>
            </a:pPr>
            <a:r>
              <a:rPr b="1" lang="en" sz="1700">
                <a:solidFill>
                  <a:schemeClr val="dk1"/>
                </a:solidFill>
              </a:rPr>
              <a:t>Email marketing tự động</a:t>
            </a:r>
            <a:r>
              <a:rPr lang="en" sz="1700">
                <a:solidFill>
                  <a:schemeClr val="dk1"/>
                </a:solidFill>
              </a:rPr>
              <a:t>: Hệ thống sẽ tự động gửi email đến khách hàng về các chương trình khuyến mãi, sản phẩm mới hoặc thông tin đặc biệt. Các email có thể được cá nhân hóa dựa trên lịch sử mua hàng của khách hàng, từ đó tăng khả năng tương tác và tỷ lệ chuyển đổi.</a:t>
            </a:r>
            <a:endParaRPr sz="1700">
              <a:solidFill>
                <a:schemeClr val="dk1"/>
              </a:solidFill>
            </a:endParaRPr>
          </a:p>
          <a:p>
            <a:pPr indent="-336550" lvl="0" marL="457200" rtl="0" algn="l">
              <a:spcBef>
                <a:spcPts val="0"/>
              </a:spcBef>
              <a:spcAft>
                <a:spcPts val="0"/>
              </a:spcAft>
              <a:buClr>
                <a:schemeClr val="dk1"/>
              </a:buClr>
              <a:buSzPts val="1700"/>
              <a:buChar char="●"/>
            </a:pPr>
            <a:r>
              <a:rPr b="1" lang="en" sz="1700">
                <a:solidFill>
                  <a:schemeClr val="dk1"/>
                </a:solidFill>
              </a:rPr>
              <a:t>Quảng cáo sản phẩm mới</a:t>
            </a:r>
            <a:r>
              <a:rPr lang="en" sz="1700">
                <a:solidFill>
                  <a:schemeClr val="dk1"/>
                </a:solidFill>
              </a:rPr>
              <a:t>: Khi có sản phẩm mới ra mắt, hệ thống sẽ tự động thông báo đến danh sách khách hàng mục tiêu, giúp tăng cường nhận thức về sản phẩm và kích thích nhu cầu mua sắm.</a:t>
            </a:r>
            <a:endParaRPr sz="1700">
              <a:solidFill>
                <a:schemeClr val="dk1"/>
              </a:solidFill>
            </a:endParaRPr>
          </a:p>
          <a:p>
            <a:pPr indent="-336550" lvl="0" marL="457200" rtl="0" algn="l">
              <a:spcBef>
                <a:spcPts val="0"/>
              </a:spcBef>
              <a:spcAft>
                <a:spcPts val="0"/>
              </a:spcAft>
              <a:buClr>
                <a:schemeClr val="dk1"/>
              </a:buClr>
              <a:buSzPts val="1700"/>
              <a:buChar char="●"/>
            </a:pPr>
            <a:r>
              <a:rPr b="1" lang="en" sz="1700">
                <a:solidFill>
                  <a:schemeClr val="dk1"/>
                </a:solidFill>
              </a:rPr>
              <a:t>Khuyến mãi đặc biệt</a:t>
            </a:r>
            <a:r>
              <a:rPr lang="en" sz="1700">
                <a:solidFill>
                  <a:schemeClr val="dk1"/>
                </a:solidFill>
              </a:rPr>
              <a:t>: Hệ thống có thể tạo ra các chương trình khuyến mãi đặc biệt cho khách hàng thân thiết hoặc những khách hàng đã lâu không mua hàng. Các thông báo này có thể được gửi qua email, tin nhắn SMS hoặc thông báo qua ứng dụng.</a:t>
            </a:r>
            <a:endParaRPr sz="1700">
              <a:solidFill>
                <a:schemeClr val="dk1"/>
              </a:solidFill>
            </a:endParaRPr>
          </a:p>
          <a:p>
            <a:pPr indent="0" lvl="0" marL="457200" rtl="0" algn="l">
              <a:spcBef>
                <a:spcPts val="1200"/>
              </a:spcBef>
              <a:spcAft>
                <a:spcPts val="0"/>
              </a:spcAft>
              <a:buNone/>
            </a:pPr>
            <a:r>
              <a:t/>
            </a:r>
            <a:endParaRPr b="1" sz="1700">
              <a:solidFill>
                <a:schemeClr val="dk1"/>
              </a:solidFill>
            </a:endParaRPr>
          </a:p>
          <a:p>
            <a:pPr indent="0" lvl="0" marL="457200" rtl="0" algn="l">
              <a:lnSpc>
                <a:spcPct val="95000"/>
              </a:lnSpc>
              <a:spcBef>
                <a:spcPts val="1200"/>
              </a:spcBef>
              <a:spcAft>
                <a:spcPts val="0"/>
              </a:spcAft>
              <a:buNone/>
            </a:pPr>
            <a:r>
              <a:t/>
            </a:r>
            <a:endParaRPr sz="1703">
              <a:solidFill>
                <a:schemeClr val="dk1"/>
              </a:solidFill>
            </a:endParaRPr>
          </a:p>
          <a:p>
            <a:pPr indent="0" lvl="0" marL="457200" rtl="0" algn="l">
              <a:lnSpc>
                <a:spcPct val="95000"/>
              </a:lnSpc>
              <a:spcBef>
                <a:spcPts val="1200"/>
              </a:spcBef>
              <a:spcAft>
                <a:spcPts val="0"/>
              </a:spcAft>
              <a:buSzPts val="1018"/>
              <a:buNone/>
            </a:pPr>
            <a:r>
              <a:t/>
            </a:r>
            <a:endParaRPr b="1" sz="2836">
              <a:solidFill>
                <a:schemeClr val="dk1"/>
              </a:solidFill>
            </a:endParaRPr>
          </a:p>
          <a:p>
            <a:pPr indent="0" lvl="0" marL="0" rtl="0" algn="l">
              <a:lnSpc>
                <a:spcPct val="95000"/>
              </a:lnSpc>
              <a:spcBef>
                <a:spcPts val="1200"/>
              </a:spcBef>
              <a:spcAft>
                <a:spcPts val="0"/>
              </a:spcAft>
              <a:buSzPts val="1018"/>
              <a:buNone/>
            </a:pPr>
            <a:r>
              <a:t/>
            </a:r>
            <a:endParaRPr sz="2166">
              <a:solidFill>
                <a:schemeClr val="dk1"/>
              </a:solidFill>
            </a:endParaRPr>
          </a:p>
          <a:p>
            <a:pPr indent="457200" lvl="0" marL="0" rtl="0" algn="l">
              <a:lnSpc>
                <a:spcPct val="95000"/>
              </a:lnSpc>
              <a:spcBef>
                <a:spcPts val="0"/>
              </a:spcBef>
              <a:spcAft>
                <a:spcPts val="1200"/>
              </a:spcAft>
              <a:buSzPts val="1018"/>
              <a:buNone/>
            </a:pPr>
            <a:r>
              <a:t/>
            </a:r>
            <a:endParaRPr b="1" sz="1865">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6"/>
          <p:cNvSpPr txBox="1"/>
          <p:nvPr>
            <p:ph type="title"/>
          </p:nvPr>
        </p:nvSpPr>
        <p:spPr>
          <a:xfrm>
            <a:off x="2795300" y="0"/>
            <a:ext cx="2691000" cy="3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920"/>
              <a:t>H</a:t>
            </a:r>
            <a:r>
              <a:rPr b="1" lang="en" sz="2720"/>
              <a:t>ệ thống CRM</a:t>
            </a:r>
            <a:endParaRPr b="1" sz="2720"/>
          </a:p>
        </p:txBody>
      </p:sp>
      <p:sp>
        <p:nvSpPr>
          <p:cNvPr id="133" name="Google Shape;133;p26"/>
          <p:cNvSpPr txBox="1"/>
          <p:nvPr>
            <p:ph idx="1" type="body"/>
          </p:nvPr>
        </p:nvSpPr>
        <p:spPr>
          <a:xfrm>
            <a:off x="157700" y="567300"/>
            <a:ext cx="8520600" cy="4761000"/>
          </a:xfrm>
          <a:prstGeom prst="rect">
            <a:avLst/>
          </a:prstGeom>
        </p:spPr>
        <p:txBody>
          <a:bodyPr anchorCtr="0" anchor="t" bIns="91425" lIns="91425" spcFirstLastPara="1" rIns="91425" wrap="square" tIns="91425">
            <a:noAutofit/>
          </a:bodyPr>
          <a:lstStyle/>
          <a:p>
            <a:pPr indent="0" lvl="0" marL="0" rtl="0" algn="l">
              <a:spcBef>
                <a:spcPts val="1400"/>
              </a:spcBef>
              <a:spcAft>
                <a:spcPts val="0"/>
              </a:spcAft>
              <a:buNone/>
            </a:pPr>
            <a:r>
              <a:rPr b="1" lang="en">
                <a:solidFill>
                  <a:schemeClr val="dk1"/>
                </a:solidFill>
              </a:rPr>
              <a:t>Chăm sóc khách hàng</a:t>
            </a:r>
            <a:endParaRPr b="1">
              <a:solidFill>
                <a:schemeClr val="dk1"/>
              </a:solidFill>
            </a:endParaRPr>
          </a:p>
          <a:p>
            <a:pPr indent="457200" lvl="0" marL="0" rtl="0" algn="l">
              <a:spcBef>
                <a:spcPts val="1200"/>
              </a:spcBef>
              <a:spcAft>
                <a:spcPts val="0"/>
              </a:spcAft>
              <a:buNone/>
            </a:pPr>
            <a:r>
              <a:rPr lang="en" sz="1700">
                <a:solidFill>
                  <a:schemeClr val="dk1"/>
                </a:solidFill>
              </a:rPr>
              <a:t>Hệ thống CRM sẽ cải thiện trải nghiệm khách hàng thông qua việc quản lý và cung cấp các dịch vụ hỗ trợ hiệu quả.</a:t>
            </a:r>
            <a:endParaRPr sz="1700">
              <a:solidFill>
                <a:schemeClr val="dk1"/>
              </a:solidFill>
            </a:endParaRPr>
          </a:p>
          <a:p>
            <a:pPr indent="-336550" lvl="0" marL="457200" rtl="0" algn="l">
              <a:spcBef>
                <a:spcPts val="1200"/>
              </a:spcBef>
              <a:spcAft>
                <a:spcPts val="0"/>
              </a:spcAft>
              <a:buClr>
                <a:schemeClr val="dk1"/>
              </a:buClr>
              <a:buSzPts val="1700"/>
              <a:buChar char="●"/>
            </a:pPr>
            <a:r>
              <a:rPr b="1" lang="en" sz="1700">
                <a:solidFill>
                  <a:schemeClr val="dk1"/>
                </a:solidFill>
              </a:rPr>
              <a:t>Hệ thống phản hồi</a:t>
            </a:r>
            <a:r>
              <a:rPr lang="en" sz="1700">
                <a:solidFill>
                  <a:schemeClr val="dk1"/>
                </a:solidFill>
              </a:rPr>
              <a:t>: Hệ thống sẽ tích hợp chức năng để khách hàng gửi phản hồi về sản phẩm hoặc dịch vụ. Thông tin phản hồi này sẽ được ghi nhận và phân loại, giúp doanh nghiệp nhanh chóng nắm bắt được ý kiến của khách hàng.</a:t>
            </a:r>
            <a:endParaRPr sz="1700">
              <a:solidFill>
                <a:schemeClr val="dk1"/>
              </a:solidFill>
            </a:endParaRPr>
          </a:p>
          <a:p>
            <a:pPr indent="-336550" lvl="0" marL="457200" rtl="0" algn="l">
              <a:spcBef>
                <a:spcPts val="0"/>
              </a:spcBef>
              <a:spcAft>
                <a:spcPts val="0"/>
              </a:spcAft>
              <a:buClr>
                <a:schemeClr val="dk1"/>
              </a:buClr>
              <a:buSzPts val="1700"/>
              <a:buChar char="●"/>
            </a:pPr>
            <a:r>
              <a:rPr b="1" lang="en" sz="1700">
                <a:solidFill>
                  <a:schemeClr val="dk1"/>
                </a:solidFill>
              </a:rPr>
              <a:t>Hỗ trợ trực tuyến</a:t>
            </a:r>
            <a:r>
              <a:rPr lang="en" sz="1700">
                <a:solidFill>
                  <a:schemeClr val="dk1"/>
                </a:solidFill>
              </a:rPr>
              <a:t>: Hệ thống sẽ cung cấp kênh hỗ trợ trực tuyến (chatbot hoặc nhân viên hỗ trợ) để giải đáp nhanh chóng các thắc mắc của khách hàng. Nhờ đó, khách hàng sẽ có được câu trả lời kịp thời và cải thiện trải nghiệm mua sắm của họ.</a:t>
            </a:r>
            <a:endParaRPr sz="1700">
              <a:solidFill>
                <a:schemeClr val="dk1"/>
              </a:solidFill>
            </a:endParaRPr>
          </a:p>
          <a:p>
            <a:pPr indent="-336550" lvl="0" marL="457200" rtl="0" algn="l">
              <a:spcBef>
                <a:spcPts val="0"/>
              </a:spcBef>
              <a:spcAft>
                <a:spcPts val="0"/>
              </a:spcAft>
              <a:buClr>
                <a:schemeClr val="dk1"/>
              </a:buClr>
              <a:buSzPts val="1700"/>
              <a:buChar char="●"/>
            </a:pPr>
            <a:r>
              <a:rPr b="1" lang="en" sz="1700">
                <a:solidFill>
                  <a:schemeClr val="dk1"/>
                </a:solidFill>
              </a:rPr>
              <a:t>Quản lý khiếu nại</a:t>
            </a:r>
            <a:r>
              <a:rPr lang="en" sz="1700">
                <a:solidFill>
                  <a:schemeClr val="dk1"/>
                </a:solidFill>
              </a:rPr>
              <a:t>: Khi có khiếu nại từ khách hàng, hệ thống sẽ tự động ghi nhận và phân loại các yêu cầu này. Đội ngũ chăm sóc khách hàng sẽ nhận thông báo và xử lý các khiếu nại một cách nhanh chóng, từ đó nâng cao mức độ hài lòng của khách hàng.</a:t>
            </a:r>
            <a:endParaRPr sz="1700">
              <a:solidFill>
                <a:schemeClr val="dk1"/>
              </a:solidFill>
            </a:endParaRPr>
          </a:p>
          <a:p>
            <a:pPr indent="0" lvl="0" marL="457200" rtl="0" algn="l">
              <a:spcBef>
                <a:spcPts val="1200"/>
              </a:spcBef>
              <a:spcAft>
                <a:spcPts val="0"/>
              </a:spcAft>
              <a:buNone/>
            </a:pPr>
            <a:r>
              <a:t/>
            </a:r>
            <a:endParaRPr b="1">
              <a:solidFill>
                <a:schemeClr val="dk1"/>
              </a:solidFill>
            </a:endParaRPr>
          </a:p>
          <a:p>
            <a:pPr indent="0" lvl="0" marL="457200" rtl="0" algn="l">
              <a:spcBef>
                <a:spcPts val="1200"/>
              </a:spcBef>
              <a:spcAft>
                <a:spcPts val="0"/>
              </a:spcAft>
              <a:buNone/>
            </a:pPr>
            <a:r>
              <a:t/>
            </a:r>
            <a:endParaRPr b="1" sz="1700">
              <a:solidFill>
                <a:schemeClr val="dk1"/>
              </a:solidFill>
            </a:endParaRPr>
          </a:p>
          <a:p>
            <a:pPr indent="0" lvl="0" marL="457200" rtl="0" algn="l">
              <a:lnSpc>
                <a:spcPct val="95000"/>
              </a:lnSpc>
              <a:spcBef>
                <a:spcPts val="1200"/>
              </a:spcBef>
              <a:spcAft>
                <a:spcPts val="0"/>
              </a:spcAft>
              <a:buNone/>
            </a:pPr>
            <a:r>
              <a:t/>
            </a:r>
            <a:endParaRPr sz="1703">
              <a:solidFill>
                <a:schemeClr val="dk1"/>
              </a:solidFill>
            </a:endParaRPr>
          </a:p>
          <a:p>
            <a:pPr indent="0" lvl="0" marL="457200" rtl="0" algn="l">
              <a:lnSpc>
                <a:spcPct val="95000"/>
              </a:lnSpc>
              <a:spcBef>
                <a:spcPts val="1200"/>
              </a:spcBef>
              <a:spcAft>
                <a:spcPts val="0"/>
              </a:spcAft>
              <a:buSzPts val="1018"/>
              <a:buNone/>
            </a:pPr>
            <a:r>
              <a:t/>
            </a:r>
            <a:endParaRPr b="1" sz="2836">
              <a:solidFill>
                <a:schemeClr val="dk1"/>
              </a:solidFill>
            </a:endParaRPr>
          </a:p>
          <a:p>
            <a:pPr indent="0" lvl="0" marL="0" rtl="0" algn="l">
              <a:lnSpc>
                <a:spcPct val="95000"/>
              </a:lnSpc>
              <a:spcBef>
                <a:spcPts val="1200"/>
              </a:spcBef>
              <a:spcAft>
                <a:spcPts val="0"/>
              </a:spcAft>
              <a:buSzPts val="1018"/>
              <a:buNone/>
            </a:pPr>
            <a:r>
              <a:t/>
            </a:r>
            <a:endParaRPr sz="2166">
              <a:solidFill>
                <a:schemeClr val="dk1"/>
              </a:solidFill>
            </a:endParaRPr>
          </a:p>
          <a:p>
            <a:pPr indent="457200" lvl="0" marL="0" rtl="0" algn="l">
              <a:lnSpc>
                <a:spcPct val="95000"/>
              </a:lnSpc>
              <a:spcBef>
                <a:spcPts val="0"/>
              </a:spcBef>
              <a:spcAft>
                <a:spcPts val="1200"/>
              </a:spcAft>
              <a:buSzPts val="1018"/>
              <a:buNone/>
            </a:pPr>
            <a:r>
              <a:t/>
            </a:r>
            <a:endParaRPr b="1" sz="1865">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7"/>
          <p:cNvSpPr txBox="1"/>
          <p:nvPr>
            <p:ph type="title"/>
          </p:nvPr>
        </p:nvSpPr>
        <p:spPr>
          <a:xfrm>
            <a:off x="2964700" y="0"/>
            <a:ext cx="2691000" cy="3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920"/>
              <a:t>H</a:t>
            </a:r>
            <a:r>
              <a:rPr b="1" lang="en" sz="2720"/>
              <a:t>ệ thống CRM</a:t>
            </a:r>
            <a:endParaRPr b="1" sz="2720"/>
          </a:p>
        </p:txBody>
      </p:sp>
      <p:sp>
        <p:nvSpPr>
          <p:cNvPr id="139" name="Google Shape;139;p27"/>
          <p:cNvSpPr txBox="1"/>
          <p:nvPr>
            <p:ph idx="1" type="body"/>
          </p:nvPr>
        </p:nvSpPr>
        <p:spPr>
          <a:xfrm>
            <a:off x="157700" y="736700"/>
            <a:ext cx="8520600" cy="4761000"/>
          </a:xfrm>
          <a:prstGeom prst="rect">
            <a:avLst/>
          </a:prstGeom>
        </p:spPr>
        <p:txBody>
          <a:bodyPr anchorCtr="0" anchor="t" bIns="91425" lIns="91425" spcFirstLastPara="1" rIns="91425" wrap="square" tIns="91425">
            <a:noAutofit/>
          </a:bodyPr>
          <a:lstStyle/>
          <a:p>
            <a:pPr indent="0" lvl="0" marL="0" rtl="0" algn="l">
              <a:spcBef>
                <a:spcPts val="1400"/>
              </a:spcBef>
              <a:spcAft>
                <a:spcPts val="0"/>
              </a:spcAft>
              <a:buNone/>
            </a:pPr>
            <a:r>
              <a:rPr b="1" lang="en">
                <a:solidFill>
                  <a:schemeClr val="dk1"/>
                </a:solidFill>
              </a:rPr>
              <a:t>Phân tích khách hàng</a:t>
            </a:r>
            <a:endParaRPr b="1">
              <a:solidFill>
                <a:schemeClr val="dk1"/>
              </a:solidFill>
            </a:endParaRPr>
          </a:p>
          <a:p>
            <a:pPr indent="457200" lvl="0" marL="0" rtl="0" algn="l">
              <a:spcBef>
                <a:spcPts val="1200"/>
              </a:spcBef>
              <a:spcAft>
                <a:spcPts val="0"/>
              </a:spcAft>
              <a:buNone/>
            </a:pPr>
            <a:r>
              <a:rPr lang="en" sz="1700">
                <a:solidFill>
                  <a:schemeClr val="dk1"/>
                </a:solidFill>
              </a:rPr>
              <a:t>Hệ thống CRM sẽ tận dụng dữ liệu khách hàng để phân tích và dự đoán nhu cầu, từ đó giúp doanh nghiệp đưa ra các quyết định kinh doanh hiệu quả.</a:t>
            </a:r>
            <a:endParaRPr sz="1700">
              <a:solidFill>
                <a:schemeClr val="dk1"/>
              </a:solidFill>
            </a:endParaRPr>
          </a:p>
          <a:p>
            <a:pPr indent="-336550" lvl="0" marL="457200" rtl="0" algn="l">
              <a:spcBef>
                <a:spcPts val="1200"/>
              </a:spcBef>
              <a:spcAft>
                <a:spcPts val="0"/>
              </a:spcAft>
              <a:buClr>
                <a:schemeClr val="dk1"/>
              </a:buClr>
              <a:buSzPts val="1700"/>
              <a:buChar char="●"/>
            </a:pPr>
            <a:r>
              <a:rPr b="1" lang="en" sz="1700">
                <a:solidFill>
                  <a:schemeClr val="dk1"/>
                </a:solidFill>
              </a:rPr>
              <a:t>Phân tích xu hướng</a:t>
            </a:r>
            <a:r>
              <a:rPr lang="en" sz="1700">
                <a:solidFill>
                  <a:schemeClr val="dk1"/>
                </a:solidFill>
              </a:rPr>
              <a:t>: Sử dụng dữ liệu lịch sử mua hàng để phân tích xu hướng tiêu dùng của khách hàng, từ đó đưa ra dự đoán về các sản phẩm có khả năng bán chạy trong tương lai.</a:t>
            </a:r>
            <a:endParaRPr sz="1700">
              <a:solidFill>
                <a:schemeClr val="dk1"/>
              </a:solidFill>
            </a:endParaRPr>
          </a:p>
          <a:p>
            <a:pPr indent="-336550" lvl="0" marL="457200" rtl="0" algn="l">
              <a:spcBef>
                <a:spcPts val="0"/>
              </a:spcBef>
              <a:spcAft>
                <a:spcPts val="0"/>
              </a:spcAft>
              <a:buClr>
                <a:schemeClr val="dk1"/>
              </a:buClr>
              <a:buSzPts val="1700"/>
              <a:buChar char="●"/>
            </a:pPr>
            <a:r>
              <a:rPr b="1" lang="en" sz="1700">
                <a:solidFill>
                  <a:schemeClr val="dk1"/>
                </a:solidFill>
              </a:rPr>
              <a:t>Dự đoán nhu cầu</a:t>
            </a:r>
            <a:r>
              <a:rPr lang="en" sz="1700">
                <a:solidFill>
                  <a:schemeClr val="dk1"/>
                </a:solidFill>
              </a:rPr>
              <a:t>: Hệ thống có thể áp dụng các thuật toán học máy để dự đoán nhu cầu của khách hàng dựa trên dữ liệu hành vi và lịch sử mua sắm. Điều này giúp doanh nghiệp chuẩn bị hàng hóa và tối ưu hóa quy trình cung ứng.</a:t>
            </a:r>
            <a:endParaRPr sz="1700">
              <a:solidFill>
                <a:schemeClr val="dk1"/>
              </a:solidFill>
            </a:endParaRPr>
          </a:p>
          <a:p>
            <a:pPr indent="-336550" lvl="0" marL="457200" rtl="0" algn="l">
              <a:spcBef>
                <a:spcPts val="0"/>
              </a:spcBef>
              <a:spcAft>
                <a:spcPts val="0"/>
              </a:spcAft>
              <a:buClr>
                <a:schemeClr val="dk1"/>
              </a:buClr>
              <a:buSzPts val="1700"/>
              <a:buChar char="●"/>
            </a:pPr>
            <a:r>
              <a:rPr b="1" lang="en" sz="1700">
                <a:solidFill>
                  <a:schemeClr val="dk1"/>
                </a:solidFill>
              </a:rPr>
              <a:t>Tùy chỉnh chiến lược kinh doanh</a:t>
            </a:r>
            <a:r>
              <a:rPr lang="en" sz="1700">
                <a:solidFill>
                  <a:schemeClr val="dk1"/>
                </a:solidFill>
              </a:rPr>
              <a:t>: Dựa trên các phân tích từ hệ thống, doanh nghiệp có thể tùy chỉnh chiến lược marketing, sản phẩm và dịch vụ để đáp ứng tốt hơn nhu cầu của khách hàng, từ đó tăng cường khả năng cạnh tranh trên thị trường.</a:t>
            </a:r>
            <a:endParaRPr sz="1700">
              <a:solidFill>
                <a:schemeClr val="dk1"/>
              </a:solidFill>
            </a:endParaRPr>
          </a:p>
          <a:p>
            <a:pPr indent="0" lvl="0" marL="457200" rtl="0" algn="l">
              <a:spcBef>
                <a:spcPts val="1200"/>
              </a:spcBef>
              <a:spcAft>
                <a:spcPts val="0"/>
              </a:spcAft>
              <a:buNone/>
            </a:pPr>
            <a:r>
              <a:t/>
            </a:r>
            <a:endParaRPr b="1">
              <a:solidFill>
                <a:schemeClr val="dk1"/>
              </a:solidFill>
            </a:endParaRPr>
          </a:p>
          <a:p>
            <a:pPr indent="0" lvl="0" marL="457200" rtl="0" algn="l">
              <a:spcBef>
                <a:spcPts val="1200"/>
              </a:spcBef>
              <a:spcAft>
                <a:spcPts val="0"/>
              </a:spcAft>
              <a:buNone/>
            </a:pPr>
            <a:r>
              <a:t/>
            </a:r>
            <a:endParaRPr b="1" sz="1700">
              <a:solidFill>
                <a:schemeClr val="dk1"/>
              </a:solidFill>
            </a:endParaRPr>
          </a:p>
          <a:p>
            <a:pPr indent="0" lvl="0" marL="457200" rtl="0" algn="l">
              <a:lnSpc>
                <a:spcPct val="95000"/>
              </a:lnSpc>
              <a:spcBef>
                <a:spcPts val="1200"/>
              </a:spcBef>
              <a:spcAft>
                <a:spcPts val="0"/>
              </a:spcAft>
              <a:buNone/>
            </a:pPr>
            <a:r>
              <a:t/>
            </a:r>
            <a:endParaRPr sz="1703">
              <a:solidFill>
                <a:schemeClr val="dk1"/>
              </a:solidFill>
            </a:endParaRPr>
          </a:p>
          <a:p>
            <a:pPr indent="0" lvl="0" marL="457200" rtl="0" algn="l">
              <a:lnSpc>
                <a:spcPct val="95000"/>
              </a:lnSpc>
              <a:spcBef>
                <a:spcPts val="1200"/>
              </a:spcBef>
              <a:spcAft>
                <a:spcPts val="0"/>
              </a:spcAft>
              <a:buSzPts val="1018"/>
              <a:buNone/>
            </a:pPr>
            <a:r>
              <a:t/>
            </a:r>
            <a:endParaRPr b="1" sz="2836">
              <a:solidFill>
                <a:schemeClr val="dk1"/>
              </a:solidFill>
            </a:endParaRPr>
          </a:p>
          <a:p>
            <a:pPr indent="0" lvl="0" marL="0" rtl="0" algn="l">
              <a:lnSpc>
                <a:spcPct val="95000"/>
              </a:lnSpc>
              <a:spcBef>
                <a:spcPts val="1200"/>
              </a:spcBef>
              <a:spcAft>
                <a:spcPts val="0"/>
              </a:spcAft>
              <a:buSzPts val="1018"/>
              <a:buNone/>
            </a:pPr>
            <a:r>
              <a:t/>
            </a:r>
            <a:endParaRPr sz="2166">
              <a:solidFill>
                <a:schemeClr val="dk1"/>
              </a:solidFill>
            </a:endParaRPr>
          </a:p>
          <a:p>
            <a:pPr indent="457200" lvl="0" marL="0" rtl="0" algn="l">
              <a:lnSpc>
                <a:spcPct val="95000"/>
              </a:lnSpc>
              <a:spcBef>
                <a:spcPts val="0"/>
              </a:spcBef>
              <a:spcAft>
                <a:spcPts val="1200"/>
              </a:spcAft>
              <a:buSzPts val="1018"/>
              <a:buNone/>
            </a:pPr>
            <a:r>
              <a:t/>
            </a:r>
            <a:endParaRPr b="1" sz="1865">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8"/>
          <p:cNvSpPr txBox="1"/>
          <p:nvPr>
            <p:ph type="title"/>
          </p:nvPr>
        </p:nvSpPr>
        <p:spPr>
          <a:xfrm>
            <a:off x="2942600" y="167825"/>
            <a:ext cx="4635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220"/>
              <a:t>Quy trình hoạt động</a:t>
            </a:r>
            <a:r>
              <a:rPr b="1" lang="en" sz="2220"/>
              <a:t> </a:t>
            </a:r>
            <a:endParaRPr b="1" sz="2220"/>
          </a:p>
          <a:p>
            <a:pPr indent="0" lvl="0" marL="0" rtl="0" algn="l">
              <a:spcBef>
                <a:spcPts val="0"/>
              </a:spcBef>
              <a:spcAft>
                <a:spcPts val="0"/>
              </a:spcAft>
              <a:buSzPts val="990"/>
              <a:buNone/>
            </a:pPr>
            <a:r>
              <a:t/>
            </a:r>
            <a:endParaRPr sz="2220"/>
          </a:p>
        </p:txBody>
      </p:sp>
      <p:pic>
        <p:nvPicPr>
          <p:cNvPr id="145" name="Google Shape;145;p28"/>
          <p:cNvPicPr preferRelativeResize="0"/>
          <p:nvPr/>
        </p:nvPicPr>
        <p:blipFill>
          <a:blip r:embed="rId3">
            <a:alphaModFix/>
          </a:blip>
          <a:stretch>
            <a:fillRect/>
          </a:stretch>
        </p:blipFill>
        <p:spPr>
          <a:xfrm>
            <a:off x="805450" y="740525"/>
            <a:ext cx="7657849" cy="40981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9"/>
          <p:cNvSpPr txBox="1"/>
          <p:nvPr>
            <p:ph type="title"/>
          </p:nvPr>
        </p:nvSpPr>
        <p:spPr>
          <a:xfrm>
            <a:off x="2806450" y="167825"/>
            <a:ext cx="3282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220"/>
              <a:t>Vấn đề cần giải quyết</a:t>
            </a:r>
            <a:endParaRPr b="1" sz="2220"/>
          </a:p>
          <a:p>
            <a:pPr indent="0" lvl="0" marL="0" rtl="0" algn="l">
              <a:spcBef>
                <a:spcPts val="0"/>
              </a:spcBef>
              <a:spcAft>
                <a:spcPts val="0"/>
              </a:spcAft>
              <a:buSzPts val="990"/>
              <a:buNone/>
            </a:pPr>
            <a:r>
              <a:t/>
            </a:r>
            <a:endParaRPr sz="2220"/>
          </a:p>
        </p:txBody>
      </p:sp>
      <p:sp>
        <p:nvSpPr>
          <p:cNvPr id="151" name="Google Shape;151;p29"/>
          <p:cNvSpPr txBox="1"/>
          <p:nvPr>
            <p:ph idx="1" type="body"/>
          </p:nvPr>
        </p:nvSpPr>
        <p:spPr>
          <a:xfrm>
            <a:off x="397800" y="878850"/>
            <a:ext cx="8348400" cy="3089400"/>
          </a:xfrm>
          <a:prstGeom prst="rect">
            <a:avLst/>
          </a:prstGeom>
        </p:spPr>
        <p:txBody>
          <a:bodyPr anchorCtr="0" anchor="t" bIns="91425" lIns="91425" spcFirstLastPara="1" rIns="91425" wrap="square" tIns="91425">
            <a:normAutofit fontScale="25000" lnSpcReduction="20000"/>
          </a:bodyPr>
          <a:lstStyle/>
          <a:p>
            <a:pPr indent="0" lvl="0" marL="0" rtl="0" algn="just">
              <a:spcBef>
                <a:spcPts val="1200"/>
              </a:spcBef>
              <a:spcAft>
                <a:spcPts val="0"/>
              </a:spcAft>
              <a:buNone/>
            </a:pPr>
            <a:r>
              <a:rPr b="1" lang="en" sz="7500">
                <a:solidFill>
                  <a:schemeClr val="dk1"/>
                </a:solidFill>
              </a:rPr>
              <a:t>Quản lý đa nền tảng một cách đồng bộ:</a:t>
            </a:r>
            <a:r>
              <a:rPr lang="en" sz="7500">
                <a:solidFill>
                  <a:schemeClr val="dk1"/>
                </a:solidFill>
              </a:rPr>
              <a:t> Đồng bộ dữ liệu từ các nền tảng bán hàng (WooCommerce, Facebook Shop, TikTok Shop, Shopee) để quản lý kho và đơn hàng tại một nơi, giúp tránh tình trạng quá bán hoặc thiếu hàng.</a:t>
            </a:r>
            <a:endParaRPr sz="7500">
              <a:solidFill>
                <a:schemeClr val="dk1"/>
              </a:solidFill>
            </a:endParaRPr>
          </a:p>
          <a:p>
            <a:pPr indent="0" lvl="0" marL="0" rtl="0" algn="just">
              <a:spcBef>
                <a:spcPts val="1200"/>
              </a:spcBef>
              <a:spcAft>
                <a:spcPts val="0"/>
              </a:spcAft>
              <a:buNone/>
            </a:pPr>
            <a:r>
              <a:rPr b="1" lang="en" sz="7500">
                <a:solidFill>
                  <a:schemeClr val="dk1"/>
                </a:solidFill>
              </a:rPr>
              <a:t>Tối ưu hóa quy trình quản lý kho hàng:</a:t>
            </a:r>
            <a:r>
              <a:rPr lang="en" sz="7500">
                <a:solidFill>
                  <a:schemeClr val="dk1"/>
                </a:solidFill>
              </a:rPr>
              <a:t> Đảm bảo tồn kho luôn được cập nhật giữa các nền tảng để giảm thiểu sai sót và duy trì số lượng hàng tồn chính xác.</a:t>
            </a:r>
            <a:endParaRPr sz="7500">
              <a:solidFill>
                <a:schemeClr val="dk1"/>
              </a:solidFill>
            </a:endParaRPr>
          </a:p>
          <a:p>
            <a:pPr indent="0" lvl="0" marL="0" rtl="0" algn="just">
              <a:spcBef>
                <a:spcPts val="1200"/>
              </a:spcBef>
              <a:spcAft>
                <a:spcPts val="0"/>
              </a:spcAft>
              <a:buNone/>
            </a:pPr>
            <a:r>
              <a:rPr b="1" lang="en" sz="7500">
                <a:solidFill>
                  <a:schemeClr val="dk1"/>
                </a:solidFill>
              </a:rPr>
              <a:t>Nâng cao trải nghiệm khách hàng với CRM:</a:t>
            </a:r>
            <a:r>
              <a:rPr lang="en" sz="7500">
                <a:solidFill>
                  <a:schemeClr val="dk1"/>
                </a:solidFill>
              </a:rPr>
              <a:t> Tự động ghi nhận thông tin và lịch sử mua hàng từ nhiều kênh để tạo chiến dịch marketing hiệu quả hơn.</a:t>
            </a:r>
            <a:endParaRPr sz="7500">
              <a:solidFill>
                <a:schemeClr val="dk1"/>
              </a:solidFill>
            </a:endParaRPr>
          </a:p>
          <a:p>
            <a:pPr indent="0" lvl="0" marL="0" rtl="0" algn="just">
              <a:spcBef>
                <a:spcPts val="1200"/>
              </a:spcBef>
              <a:spcAft>
                <a:spcPts val="0"/>
              </a:spcAft>
              <a:buNone/>
            </a:pPr>
            <a:r>
              <a:rPr b="1" lang="en" sz="7500">
                <a:solidFill>
                  <a:schemeClr val="dk1"/>
                </a:solidFill>
              </a:rPr>
              <a:t>Đảm bảo bảo mật thông tin:</a:t>
            </a:r>
            <a:r>
              <a:rPr lang="en" sz="7500">
                <a:solidFill>
                  <a:schemeClr val="dk1"/>
                </a:solidFill>
              </a:rPr>
              <a:t> Bảo vệ dữ liệu khách hàng và đơn hàng trong suốt quá trình giao dịch trên các nền tảng bán hàng.</a:t>
            </a:r>
            <a:endParaRPr b="1" sz="7500">
              <a:solidFill>
                <a:schemeClr val="dk1"/>
              </a:solidFill>
            </a:endParaRPr>
          </a:p>
          <a:p>
            <a:pPr indent="-250825" lvl="0" marL="457200" rtl="0" algn="l">
              <a:spcBef>
                <a:spcPts val="1200"/>
              </a:spcBef>
              <a:spcAft>
                <a:spcPts val="0"/>
              </a:spcAft>
              <a:buClr>
                <a:schemeClr val="dk1"/>
              </a:buClr>
              <a:buSzPct val="100000"/>
              <a:buChar char="●"/>
            </a:pPr>
            <a:r>
              <a:t/>
            </a:r>
            <a:endParaRPr sz="1400">
              <a:solidFill>
                <a:schemeClr val="dk1"/>
              </a:solidFill>
            </a:endParaRPr>
          </a:p>
          <a:p>
            <a:pPr indent="0" lvl="0" marL="0" rtl="0" algn="l">
              <a:spcBef>
                <a:spcPts val="1200"/>
              </a:spcBef>
              <a:spcAft>
                <a:spcPts val="1200"/>
              </a:spcAft>
              <a:buNone/>
            </a:pPr>
            <a:r>
              <a:t/>
            </a:r>
            <a:endParaRPr sz="1400">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30"/>
          <p:cNvSpPr txBox="1"/>
          <p:nvPr>
            <p:ph type="title"/>
          </p:nvPr>
        </p:nvSpPr>
        <p:spPr>
          <a:xfrm>
            <a:off x="2806450" y="167825"/>
            <a:ext cx="3282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220"/>
              <a:t>Hướng </a:t>
            </a:r>
            <a:r>
              <a:rPr b="1" lang="en" sz="2220"/>
              <a:t>giải quyết</a:t>
            </a:r>
            <a:endParaRPr b="1" sz="2220"/>
          </a:p>
          <a:p>
            <a:pPr indent="0" lvl="0" marL="0" rtl="0" algn="l">
              <a:spcBef>
                <a:spcPts val="0"/>
              </a:spcBef>
              <a:spcAft>
                <a:spcPts val="0"/>
              </a:spcAft>
              <a:buSzPts val="990"/>
              <a:buNone/>
            </a:pPr>
            <a:r>
              <a:t/>
            </a:r>
            <a:endParaRPr sz="2220"/>
          </a:p>
        </p:txBody>
      </p:sp>
      <p:sp>
        <p:nvSpPr>
          <p:cNvPr id="157" name="Google Shape;157;p30"/>
          <p:cNvSpPr txBox="1"/>
          <p:nvPr>
            <p:ph idx="1" type="body"/>
          </p:nvPr>
        </p:nvSpPr>
        <p:spPr>
          <a:xfrm>
            <a:off x="397800" y="878850"/>
            <a:ext cx="8348400" cy="3089400"/>
          </a:xfrm>
          <a:prstGeom prst="rect">
            <a:avLst/>
          </a:prstGeom>
        </p:spPr>
        <p:txBody>
          <a:bodyPr anchorCtr="0" anchor="t" bIns="91425" lIns="91425" spcFirstLastPara="1" rIns="91425" wrap="square" tIns="91425">
            <a:normAutofit fontScale="25000" lnSpcReduction="20000"/>
          </a:bodyPr>
          <a:lstStyle/>
          <a:p>
            <a:pPr indent="0" lvl="0" marL="0" rtl="0" algn="just">
              <a:spcBef>
                <a:spcPts val="0"/>
              </a:spcBef>
              <a:spcAft>
                <a:spcPts val="0"/>
              </a:spcAft>
              <a:buNone/>
            </a:pPr>
            <a:r>
              <a:rPr b="1" lang="en" sz="7200">
                <a:solidFill>
                  <a:schemeClr val="dk1"/>
                </a:solidFill>
              </a:rPr>
              <a:t>Tích hợp ERP và CRM để đồng bộ dữ liệu</a:t>
            </a:r>
            <a:r>
              <a:rPr lang="en" sz="7200">
                <a:solidFill>
                  <a:schemeClr val="dk1"/>
                </a:solidFill>
              </a:rPr>
              <a:t>: Kết nối API từ Facebook Shop, TikTok Shop, và Shopee với ERP nhằm tự động cập nhật đơn hàng và tồn kho.</a:t>
            </a:r>
            <a:endParaRPr sz="7200">
              <a:solidFill>
                <a:schemeClr val="dk1"/>
              </a:solidFill>
            </a:endParaRPr>
          </a:p>
          <a:p>
            <a:pPr indent="0" lvl="0" marL="0" rtl="0" algn="just">
              <a:spcBef>
                <a:spcPts val="0"/>
              </a:spcBef>
              <a:spcAft>
                <a:spcPts val="0"/>
              </a:spcAft>
              <a:buNone/>
            </a:pPr>
            <a:r>
              <a:rPr b="1" lang="en" sz="7200">
                <a:solidFill>
                  <a:schemeClr val="dk1"/>
                </a:solidFill>
              </a:rPr>
              <a:t>WooCommerce cho website bán hàng</a:t>
            </a:r>
            <a:r>
              <a:rPr lang="en" sz="7200">
                <a:solidFill>
                  <a:schemeClr val="dk1"/>
                </a:solidFill>
              </a:rPr>
              <a:t>: Sử dụng WooCommerce trên WordPress để quản lý sản phẩm và đơn hàng, đồng thời liên kết với các kênh bán hàng khác như Facebook, TikTok, và Shopee.</a:t>
            </a:r>
            <a:endParaRPr sz="7200">
              <a:solidFill>
                <a:schemeClr val="dk1"/>
              </a:solidFill>
            </a:endParaRPr>
          </a:p>
          <a:p>
            <a:pPr indent="0" lvl="0" marL="0" rtl="0" algn="just">
              <a:spcBef>
                <a:spcPts val="0"/>
              </a:spcBef>
              <a:spcAft>
                <a:spcPts val="0"/>
              </a:spcAft>
              <a:buNone/>
            </a:pPr>
            <a:r>
              <a:rPr b="1" lang="en" sz="7200">
                <a:solidFill>
                  <a:schemeClr val="dk1"/>
                </a:solidFill>
              </a:rPr>
              <a:t>Tích hợp cổng thanh toán</a:t>
            </a:r>
            <a:r>
              <a:rPr lang="en" sz="7200">
                <a:solidFill>
                  <a:schemeClr val="dk1"/>
                </a:solidFill>
              </a:rPr>
              <a:t>: Hỗ trợ đa dạng phương thức thanh toán trên website và đồng bộ với các tùy chọn thanh toán trên các nền tảng bán hàng.</a:t>
            </a:r>
            <a:endParaRPr sz="7200">
              <a:solidFill>
                <a:schemeClr val="dk1"/>
              </a:solidFill>
            </a:endParaRPr>
          </a:p>
          <a:p>
            <a:pPr indent="0" lvl="0" marL="0" rtl="0" algn="just">
              <a:spcBef>
                <a:spcPts val="0"/>
              </a:spcBef>
              <a:spcAft>
                <a:spcPts val="0"/>
              </a:spcAft>
              <a:buNone/>
            </a:pPr>
            <a:r>
              <a:rPr b="1" lang="en" sz="7200">
                <a:solidFill>
                  <a:schemeClr val="dk1"/>
                </a:solidFill>
              </a:rPr>
              <a:t>Bảo mật dữ liệu</a:t>
            </a:r>
            <a:r>
              <a:rPr lang="en" sz="7200">
                <a:solidFill>
                  <a:schemeClr val="dk1"/>
                </a:solidFill>
              </a:rPr>
              <a:t>: Áp dụng SSL và xác thực hai yếu tố, bảo vệ thông tin khách hàng và giao dịch từ các kênh khác nhau.</a:t>
            </a:r>
            <a:endParaRPr sz="7200">
              <a:solidFill>
                <a:schemeClr val="dk1"/>
              </a:solidFill>
            </a:endParaRPr>
          </a:p>
          <a:p>
            <a:pPr indent="0" lvl="0" marL="0" rtl="0" algn="just">
              <a:spcBef>
                <a:spcPts val="0"/>
              </a:spcBef>
              <a:spcAft>
                <a:spcPts val="0"/>
              </a:spcAft>
              <a:buNone/>
            </a:pPr>
            <a:r>
              <a:rPr b="1" lang="en" sz="7200">
                <a:solidFill>
                  <a:schemeClr val="dk1"/>
                </a:solidFill>
              </a:rPr>
              <a:t>Tự động hóa marketing qua CRM</a:t>
            </a:r>
            <a:r>
              <a:rPr lang="en" sz="7200">
                <a:solidFill>
                  <a:schemeClr val="dk1"/>
                </a:solidFill>
              </a:rPr>
              <a:t>: Tự động gửi khuyến mãi, chăm sóc khách hàng theo hành vi mua sắm từ nhiều nền tảng, sử dụng email marketing và chatbot</a:t>
            </a:r>
            <a:endParaRPr b="1" sz="7200">
              <a:solidFill>
                <a:schemeClr val="dk1"/>
              </a:solidFill>
            </a:endParaRPr>
          </a:p>
          <a:p>
            <a:pPr indent="0" lvl="0" marL="0" rtl="0" algn="l">
              <a:spcBef>
                <a:spcPts val="1200"/>
              </a:spcBef>
              <a:spcAft>
                <a:spcPts val="0"/>
              </a:spcAft>
              <a:buNone/>
            </a:pPr>
            <a:r>
              <a:t/>
            </a:r>
            <a:endParaRPr sz="1400">
              <a:solidFill>
                <a:schemeClr val="dk1"/>
              </a:solidFill>
            </a:endParaRPr>
          </a:p>
          <a:p>
            <a:pPr indent="0" lvl="0" marL="0" rtl="0" algn="l">
              <a:spcBef>
                <a:spcPts val="1200"/>
              </a:spcBef>
              <a:spcAft>
                <a:spcPts val="1200"/>
              </a:spcAft>
              <a:buNone/>
            </a:pPr>
            <a:r>
              <a:t/>
            </a:r>
            <a:endParaRPr sz="1400">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31"/>
          <p:cNvSpPr txBox="1"/>
          <p:nvPr>
            <p:ph type="title"/>
          </p:nvPr>
        </p:nvSpPr>
        <p:spPr>
          <a:xfrm>
            <a:off x="1562100" y="216550"/>
            <a:ext cx="6019800" cy="795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3300"/>
              <a:t>Công nghệ phát triển</a:t>
            </a:r>
            <a:endParaRPr b="1" sz="3300"/>
          </a:p>
        </p:txBody>
      </p:sp>
      <p:sp>
        <p:nvSpPr>
          <p:cNvPr id="163" name="Google Shape;163;p31"/>
          <p:cNvSpPr txBox="1"/>
          <p:nvPr/>
        </p:nvSpPr>
        <p:spPr>
          <a:xfrm>
            <a:off x="557550" y="1089150"/>
            <a:ext cx="8028900" cy="3427500"/>
          </a:xfrm>
          <a:prstGeom prst="rect">
            <a:avLst/>
          </a:prstGeom>
          <a:noFill/>
          <a:ln>
            <a:noFill/>
          </a:ln>
        </p:spPr>
        <p:txBody>
          <a:bodyPr anchorCtr="0" anchor="t" bIns="91425" lIns="91425" spcFirstLastPara="1" rIns="91425" wrap="square" tIns="91425">
            <a:spAutoFit/>
          </a:bodyPr>
          <a:lstStyle/>
          <a:p>
            <a:pPr indent="0" lvl="0" marL="0" rtl="0" algn="just">
              <a:lnSpc>
                <a:spcPct val="107916"/>
              </a:lnSpc>
              <a:spcBef>
                <a:spcPts val="1200"/>
              </a:spcBef>
              <a:spcAft>
                <a:spcPts val="0"/>
              </a:spcAft>
              <a:buNone/>
            </a:pPr>
            <a:r>
              <a:rPr b="1" lang="en" sz="2200">
                <a:solidFill>
                  <a:schemeClr val="dk1"/>
                </a:solidFill>
              </a:rPr>
              <a:t>- Nền tảng:</a:t>
            </a:r>
            <a:r>
              <a:rPr lang="en" sz="2200">
                <a:solidFill>
                  <a:schemeClr val="dk1"/>
                </a:solidFill>
              </a:rPr>
              <a:t> WordPress, WooCommerce</a:t>
            </a:r>
            <a:endParaRPr sz="2200">
              <a:solidFill>
                <a:schemeClr val="dk1"/>
              </a:solidFill>
            </a:endParaRPr>
          </a:p>
          <a:p>
            <a:pPr indent="0" lvl="0" marL="0" rtl="0" algn="just">
              <a:lnSpc>
                <a:spcPct val="107916"/>
              </a:lnSpc>
              <a:spcBef>
                <a:spcPts val="1200"/>
              </a:spcBef>
              <a:spcAft>
                <a:spcPts val="0"/>
              </a:spcAft>
              <a:buNone/>
            </a:pPr>
            <a:r>
              <a:rPr b="1" lang="en" sz="2200">
                <a:solidFill>
                  <a:schemeClr val="dk1"/>
                </a:solidFill>
              </a:rPr>
              <a:t>- Tích hợp:</a:t>
            </a:r>
            <a:endParaRPr b="1" sz="2200">
              <a:solidFill>
                <a:schemeClr val="dk1"/>
              </a:solidFill>
            </a:endParaRPr>
          </a:p>
          <a:p>
            <a:pPr indent="-368300" lvl="0" marL="457200" rtl="0" algn="just">
              <a:lnSpc>
                <a:spcPct val="115000"/>
              </a:lnSpc>
              <a:spcBef>
                <a:spcPts val="1200"/>
              </a:spcBef>
              <a:spcAft>
                <a:spcPts val="0"/>
              </a:spcAft>
              <a:buClr>
                <a:schemeClr val="dk1"/>
              </a:buClr>
              <a:buSzPts val="2200"/>
              <a:buChar char="+"/>
            </a:pPr>
            <a:r>
              <a:rPr lang="en" sz="2200">
                <a:solidFill>
                  <a:schemeClr val="dk1"/>
                </a:solidFill>
              </a:rPr>
              <a:t>API Zoho CRM cho quản lý quan hệ khách hàng.</a:t>
            </a:r>
            <a:endParaRPr sz="2200">
              <a:solidFill>
                <a:schemeClr val="dk1"/>
              </a:solidFill>
            </a:endParaRPr>
          </a:p>
          <a:p>
            <a:pPr indent="-368300" lvl="0" marL="457200" rtl="0" algn="just">
              <a:lnSpc>
                <a:spcPct val="115000"/>
              </a:lnSpc>
              <a:spcBef>
                <a:spcPts val="0"/>
              </a:spcBef>
              <a:spcAft>
                <a:spcPts val="0"/>
              </a:spcAft>
              <a:buClr>
                <a:schemeClr val="dk1"/>
              </a:buClr>
              <a:buSzPts val="2200"/>
              <a:buChar char="+"/>
            </a:pPr>
            <a:r>
              <a:rPr lang="en" sz="2200">
                <a:solidFill>
                  <a:schemeClr val="dk1"/>
                </a:solidFill>
              </a:rPr>
              <a:t>API từ Facebook Shop, TikTok Shop và Shopee để đồng bộ hóa đơn hàng và tồn kho.</a:t>
            </a:r>
            <a:endParaRPr sz="2200">
              <a:solidFill>
                <a:schemeClr val="dk1"/>
              </a:solidFill>
            </a:endParaRPr>
          </a:p>
          <a:p>
            <a:pPr indent="0" lvl="0" marL="0" rtl="0" algn="just">
              <a:lnSpc>
                <a:spcPct val="115000"/>
              </a:lnSpc>
              <a:spcBef>
                <a:spcPts val="1200"/>
              </a:spcBef>
              <a:spcAft>
                <a:spcPts val="0"/>
              </a:spcAft>
              <a:buNone/>
            </a:pPr>
            <a:r>
              <a:rPr b="1" lang="en" sz="2200">
                <a:solidFill>
                  <a:schemeClr val="dk1"/>
                </a:solidFill>
              </a:rPr>
              <a:t>- Hạ tầng:</a:t>
            </a:r>
            <a:r>
              <a:rPr lang="en" sz="2200">
                <a:solidFill>
                  <a:schemeClr val="dk1"/>
                </a:solidFill>
              </a:rPr>
              <a:t> DigitalOcean cho hosting website.</a:t>
            </a:r>
            <a:endParaRPr sz="2200">
              <a:solidFill>
                <a:schemeClr val="dk1"/>
              </a:solidFill>
            </a:endParaRPr>
          </a:p>
          <a:p>
            <a:pPr indent="0" lvl="0" marL="0" rtl="0" algn="just">
              <a:lnSpc>
                <a:spcPct val="107916"/>
              </a:lnSpc>
              <a:spcBef>
                <a:spcPts val="1200"/>
              </a:spcBef>
              <a:spcAft>
                <a:spcPts val="1200"/>
              </a:spcAft>
              <a:buNone/>
            </a:pPr>
            <a:r>
              <a:rPr b="1" lang="en" sz="2200">
                <a:solidFill>
                  <a:schemeClr val="dk1"/>
                </a:solidFill>
              </a:rPr>
              <a:t>- Bảo mật:</a:t>
            </a:r>
            <a:r>
              <a:rPr lang="en" sz="2200">
                <a:solidFill>
                  <a:schemeClr val="dk1"/>
                </a:solidFill>
              </a:rPr>
              <a:t> Cloudflare, xác thực hai yếu tố.</a:t>
            </a:r>
            <a:endParaRPr sz="2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ctrTitle"/>
          </p:nvPr>
        </p:nvSpPr>
        <p:spPr>
          <a:xfrm>
            <a:off x="1314000" y="2209500"/>
            <a:ext cx="6516000" cy="72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b="1" lang="en" sz="3720"/>
              <a:t>Quản trị hệ thống cho website bán quần áo</a:t>
            </a:r>
            <a:endParaRPr b="1" sz="372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2"/>
          <p:cNvSpPr txBox="1"/>
          <p:nvPr>
            <p:ph type="title"/>
          </p:nvPr>
        </p:nvSpPr>
        <p:spPr>
          <a:xfrm>
            <a:off x="311700" y="340700"/>
            <a:ext cx="85206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SzPts val="990"/>
              <a:buNone/>
            </a:pPr>
            <a:r>
              <a:rPr b="1" lang="en" sz="2020"/>
              <a:t>Sản phẩm dự kiến</a:t>
            </a:r>
            <a:endParaRPr b="1" sz="2020"/>
          </a:p>
        </p:txBody>
      </p:sp>
      <p:sp>
        <p:nvSpPr>
          <p:cNvPr id="169" name="Google Shape;169;p32"/>
          <p:cNvSpPr txBox="1"/>
          <p:nvPr>
            <p:ph idx="1" type="body"/>
          </p:nvPr>
        </p:nvSpPr>
        <p:spPr>
          <a:xfrm>
            <a:off x="311700" y="913400"/>
            <a:ext cx="8520600" cy="3655500"/>
          </a:xfrm>
          <a:prstGeom prst="rect">
            <a:avLst/>
          </a:prstGeom>
        </p:spPr>
        <p:txBody>
          <a:bodyPr anchorCtr="0" anchor="t" bIns="91425" lIns="91425" spcFirstLastPara="1" rIns="91425" wrap="square" tIns="91425">
            <a:noAutofit/>
          </a:bodyPr>
          <a:lstStyle/>
          <a:p>
            <a:pPr indent="0" lvl="0" marL="0" rtl="0" algn="l">
              <a:lnSpc>
                <a:spcPct val="107916"/>
              </a:lnSpc>
              <a:spcBef>
                <a:spcPts val="1200"/>
              </a:spcBef>
              <a:spcAft>
                <a:spcPts val="0"/>
              </a:spcAft>
              <a:buNone/>
            </a:pPr>
            <a:r>
              <a:rPr b="1" lang="en" sz="1900">
                <a:solidFill>
                  <a:schemeClr val="dk1"/>
                </a:solidFill>
                <a:latin typeface="Times New Roman"/>
                <a:ea typeface="Times New Roman"/>
                <a:cs typeface="Times New Roman"/>
                <a:sym typeface="Times New Roman"/>
              </a:rPr>
              <a:t>Fanpage Facebook</a:t>
            </a:r>
            <a:r>
              <a:rPr lang="en" sz="1900">
                <a:solidFill>
                  <a:schemeClr val="dk1"/>
                </a:solidFill>
                <a:latin typeface="Times New Roman"/>
                <a:ea typeface="Times New Roman"/>
                <a:cs typeface="Times New Roman"/>
                <a:sym typeface="Times New Roman"/>
              </a:rPr>
              <a:t> bán hàng quần áo được xây dựng dựa trên nội dung đang phát triển và tích hợp chức năng quản lý sản phẩm, đơn hàng và khách hàng.</a:t>
            </a:r>
            <a:endParaRPr sz="1900">
              <a:solidFill>
                <a:schemeClr val="dk1"/>
              </a:solidFill>
              <a:latin typeface="Times New Roman"/>
              <a:ea typeface="Times New Roman"/>
              <a:cs typeface="Times New Roman"/>
              <a:sym typeface="Times New Roman"/>
            </a:endParaRPr>
          </a:p>
          <a:p>
            <a:pPr indent="0" lvl="0" marL="0" rtl="0" algn="l">
              <a:lnSpc>
                <a:spcPct val="107916"/>
              </a:lnSpc>
              <a:spcBef>
                <a:spcPts val="1200"/>
              </a:spcBef>
              <a:spcAft>
                <a:spcPts val="0"/>
              </a:spcAft>
              <a:buNone/>
            </a:pPr>
            <a:r>
              <a:rPr b="1" lang="en" sz="1900">
                <a:solidFill>
                  <a:schemeClr val="dk1"/>
                </a:solidFill>
                <a:latin typeface="Times New Roman"/>
                <a:ea typeface="Times New Roman"/>
                <a:cs typeface="Times New Roman"/>
                <a:sym typeface="Times New Roman"/>
              </a:rPr>
              <a:t>Website bán hàng</a:t>
            </a:r>
            <a:r>
              <a:rPr lang="en" sz="1900">
                <a:solidFill>
                  <a:schemeClr val="dk1"/>
                </a:solidFill>
                <a:latin typeface="Times New Roman"/>
                <a:ea typeface="Times New Roman"/>
                <a:cs typeface="Times New Roman"/>
                <a:sym typeface="Times New Roman"/>
              </a:rPr>
              <a:t>: Giao diện thân thiện, tối ưu cho các thiết bị di động, tích hợp cổng thanh toán.</a:t>
            </a:r>
            <a:endParaRPr sz="1900">
              <a:solidFill>
                <a:schemeClr val="dk1"/>
              </a:solidFill>
              <a:latin typeface="Times New Roman"/>
              <a:ea typeface="Times New Roman"/>
              <a:cs typeface="Times New Roman"/>
              <a:sym typeface="Times New Roman"/>
            </a:endParaRPr>
          </a:p>
          <a:p>
            <a:pPr indent="0" lvl="0" marL="0" rtl="0" algn="l">
              <a:lnSpc>
                <a:spcPct val="107916"/>
              </a:lnSpc>
              <a:spcBef>
                <a:spcPts val="1200"/>
              </a:spcBef>
              <a:spcAft>
                <a:spcPts val="0"/>
              </a:spcAft>
              <a:buNone/>
            </a:pPr>
            <a:r>
              <a:rPr b="1" lang="en" sz="1900">
                <a:solidFill>
                  <a:schemeClr val="dk1"/>
                </a:solidFill>
                <a:latin typeface="Times New Roman"/>
                <a:ea typeface="Times New Roman"/>
                <a:cs typeface="Times New Roman"/>
                <a:sym typeface="Times New Roman"/>
              </a:rPr>
              <a:t>Hệ thống ERP tích hợp CRM</a:t>
            </a:r>
            <a:r>
              <a:rPr lang="en" sz="1900">
                <a:solidFill>
                  <a:schemeClr val="dk1"/>
                </a:solidFill>
                <a:latin typeface="Times New Roman"/>
                <a:ea typeface="Times New Roman"/>
                <a:cs typeface="Times New Roman"/>
                <a:sym typeface="Times New Roman"/>
              </a:rPr>
              <a:t>: Quản lý kho hàng, tài chính và chăm sóc khách hàng.</a:t>
            </a:r>
            <a:endParaRPr sz="1900">
              <a:solidFill>
                <a:schemeClr val="dk1"/>
              </a:solidFill>
              <a:latin typeface="Times New Roman"/>
              <a:ea typeface="Times New Roman"/>
              <a:cs typeface="Times New Roman"/>
              <a:sym typeface="Times New Roman"/>
            </a:endParaRPr>
          </a:p>
          <a:p>
            <a:pPr indent="0" lvl="0" marL="0" rtl="0" algn="l">
              <a:lnSpc>
                <a:spcPct val="107916"/>
              </a:lnSpc>
              <a:spcBef>
                <a:spcPts val="1200"/>
              </a:spcBef>
              <a:spcAft>
                <a:spcPts val="1200"/>
              </a:spcAft>
              <a:buNone/>
            </a:pPr>
            <a:r>
              <a:rPr b="1" lang="en" sz="1900">
                <a:solidFill>
                  <a:schemeClr val="dk1"/>
                </a:solidFill>
                <a:latin typeface="Times New Roman"/>
                <a:ea typeface="Times New Roman"/>
                <a:cs typeface="Times New Roman"/>
                <a:sym typeface="Times New Roman"/>
              </a:rPr>
              <a:t>Báo cáo quản trị</a:t>
            </a:r>
            <a:r>
              <a:rPr lang="en" sz="1900">
                <a:solidFill>
                  <a:schemeClr val="dk1"/>
                </a:solidFill>
                <a:latin typeface="Times New Roman"/>
                <a:ea typeface="Times New Roman"/>
                <a:cs typeface="Times New Roman"/>
                <a:sym typeface="Times New Roman"/>
              </a:rPr>
              <a:t>: Hệ thống báo cáo chi tiết về doanh thu, tình hình bán hàng và dữ liệu khách hàng</a:t>
            </a:r>
            <a:r>
              <a:rPr lang="en" sz="1600">
                <a:solidFill>
                  <a:schemeClr val="dk1"/>
                </a:solidFill>
                <a:latin typeface="Times New Roman"/>
                <a:ea typeface="Times New Roman"/>
                <a:cs typeface="Times New Roman"/>
                <a:sym typeface="Times New Roman"/>
              </a:rPr>
              <a:t>.</a:t>
            </a:r>
            <a:endParaRPr sz="1080">
              <a:solidFill>
                <a:schemeClr val="dk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620"/>
              <a:t>Mục tiêu hướng tới</a:t>
            </a:r>
            <a:endParaRPr b="1" sz="2620"/>
          </a:p>
        </p:txBody>
      </p:sp>
      <p:sp>
        <p:nvSpPr>
          <p:cNvPr id="175" name="Google Shape;175;p33"/>
          <p:cNvSpPr txBox="1"/>
          <p:nvPr>
            <p:ph idx="1" type="body"/>
          </p:nvPr>
        </p:nvSpPr>
        <p:spPr>
          <a:xfrm>
            <a:off x="311700" y="1304875"/>
            <a:ext cx="8520600" cy="2889300"/>
          </a:xfrm>
          <a:prstGeom prst="rect">
            <a:avLst/>
          </a:prstGeom>
        </p:spPr>
        <p:txBody>
          <a:bodyPr anchorCtr="0" anchor="t" bIns="91425" lIns="91425" spcFirstLastPara="1" rIns="91425" wrap="square" tIns="91425">
            <a:normAutofit fontScale="92500"/>
          </a:bodyPr>
          <a:lstStyle/>
          <a:p>
            <a:pPr indent="0" lvl="0" marL="0" rtl="0" algn="just">
              <a:lnSpc>
                <a:spcPct val="107916"/>
              </a:lnSpc>
              <a:spcBef>
                <a:spcPts val="1200"/>
              </a:spcBef>
              <a:spcAft>
                <a:spcPts val="0"/>
              </a:spcAft>
              <a:buNone/>
            </a:pPr>
            <a:r>
              <a:rPr lang="en" sz="2100">
                <a:solidFill>
                  <a:schemeClr val="dk1"/>
                </a:solidFill>
              </a:rPr>
              <a:t>Xây dựng website và tích hợp các tính năng bán hàng trực tuyến.</a:t>
            </a:r>
            <a:endParaRPr sz="2100">
              <a:solidFill>
                <a:schemeClr val="dk1"/>
              </a:solidFill>
            </a:endParaRPr>
          </a:p>
          <a:p>
            <a:pPr indent="0" lvl="0" marL="0" rtl="0" algn="just">
              <a:lnSpc>
                <a:spcPct val="107916"/>
              </a:lnSpc>
              <a:spcBef>
                <a:spcPts val="1200"/>
              </a:spcBef>
              <a:spcAft>
                <a:spcPts val="0"/>
              </a:spcAft>
              <a:buNone/>
            </a:pPr>
            <a:r>
              <a:rPr lang="en" sz="2100">
                <a:solidFill>
                  <a:schemeClr val="dk1"/>
                </a:solidFill>
              </a:rPr>
              <a:t>Đảm bảo tính đồng bộ dữ liệu giữa các thành phần ERP, CRM và các nền tảng bán hàng trực tuyến (Facebook Shop, TikTok Shop, Shopee).</a:t>
            </a:r>
            <a:endParaRPr sz="2100">
              <a:solidFill>
                <a:schemeClr val="dk1"/>
              </a:solidFill>
            </a:endParaRPr>
          </a:p>
          <a:p>
            <a:pPr indent="0" lvl="0" marL="0" rtl="0" algn="just">
              <a:lnSpc>
                <a:spcPct val="107916"/>
              </a:lnSpc>
              <a:spcBef>
                <a:spcPts val="1200"/>
              </a:spcBef>
              <a:spcAft>
                <a:spcPts val="0"/>
              </a:spcAft>
              <a:buNone/>
            </a:pPr>
            <a:r>
              <a:rPr lang="en" sz="2100">
                <a:solidFill>
                  <a:schemeClr val="dk1"/>
                </a:solidFill>
              </a:rPr>
              <a:t>Nâng cao trải nghiệm người dùng thông qua hệ thống hỗ trợ khách hàng.</a:t>
            </a:r>
            <a:endParaRPr sz="2100">
              <a:solidFill>
                <a:schemeClr val="dk1"/>
              </a:solidFill>
            </a:endParaRPr>
          </a:p>
          <a:p>
            <a:pPr indent="0" lvl="0" marL="0" rtl="0" algn="just">
              <a:lnSpc>
                <a:spcPct val="107916"/>
              </a:lnSpc>
              <a:spcBef>
                <a:spcPts val="1200"/>
              </a:spcBef>
              <a:spcAft>
                <a:spcPts val="1200"/>
              </a:spcAft>
              <a:buNone/>
            </a:pPr>
            <a:r>
              <a:rPr lang="en" sz="2100">
                <a:solidFill>
                  <a:schemeClr val="dk1"/>
                </a:solidFill>
              </a:rPr>
              <a:t>Đảm bảo bảo mật và an toàn thông tin khách hàng trong các giao dịch đa nền tảng.</a:t>
            </a:r>
            <a:endParaRPr sz="2300">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4"/>
          <p:cNvSpPr txBox="1"/>
          <p:nvPr>
            <p:ph type="title"/>
          </p:nvPr>
        </p:nvSpPr>
        <p:spPr>
          <a:xfrm>
            <a:off x="311700" y="2294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620"/>
              <a:t>Mục tiêu đạt được</a:t>
            </a:r>
            <a:endParaRPr b="1" sz="2620"/>
          </a:p>
        </p:txBody>
      </p:sp>
      <p:sp>
        <p:nvSpPr>
          <p:cNvPr id="181" name="Google Shape;181;p34"/>
          <p:cNvSpPr txBox="1"/>
          <p:nvPr>
            <p:ph idx="1" type="body"/>
          </p:nvPr>
        </p:nvSpPr>
        <p:spPr>
          <a:xfrm>
            <a:off x="311700" y="935275"/>
            <a:ext cx="8520600" cy="2889300"/>
          </a:xfrm>
          <a:prstGeom prst="rect">
            <a:avLst/>
          </a:prstGeom>
        </p:spPr>
        <p:txBody>
          <a:bodyPr anchorCtr="0" anchor="t" bIns="91425" lIns="91425" spcFirstLastPara="1" rIns="91425" wrap="square" tIns="91425">
            <a:noAutofit/>
          </a:bodyPr>
          <a:lstStyle/>
          <a:p>
            <a:pPr indent="0" lvl="0" marL="0" rtl="0" algn="just">
              <a:lnSpc>
                <a:spcPct val="95000"/>
              </a:lnSpc>
              <a:spcBef>
                <a:spcPts val="1200"/>
              </a:spcBef>
              <a:spcAft>
                <a:spcPts val="0"/>
              </a:spcAft>
              <a:buSzPts val="605"/>
              <a:buNone/>
            </a:pPr>
            <a:r>
              <a:rPr lang="en" sz="1480">
                <a:solidFill>
                  <a:schemeClr val="dk1"/>
                </a:solidFill>
              </a:rPr>
              <a:t>Khi hoàn thành, dự án sẽ cung cấp một website bán quần áo:</a:t>
            </a:r>
            <a:endParaRPr sz="1480">
              <a:solidFill>
                <a:schemeClr val="dk1"/>
              </a:solidFill>
            </a:endParaRPr>
          </a:p>
          <a:p>
            <a:pPr indent="0" lvl="0" marL="0" rtl="0" algn="just">
              <a:lnSpc>
                <a:spcPct val="95000"/>
              </a:lnSpc>
              <a:spcBef>
                <a:spcPts val="1200"/>
              </a:spcBef>
              <a:spcAft>
                <a:spcPts val="0"/>
              </a:spcAft>
              <a:buSzPts val="605"/>
              <a:buNone/>
            </a:pPr>
            <a:r>
              <a:rPr b="1" lang="en" sz="1480">
                <a:solidFill>
                  <a:schemeClr val="dk1"/>
                </a:solidFill>
              </a:rPr>
              <a:t>Website hoạt động</a:t>
            </a:r>
            <a:r>
              <a:rPr lang="en" sz="1480">
                <a:solidFill>
                  <a:schemeClr val="dk1"/>
                </a:solidFill>
              </a:rPr>
              <a:t>: một website hoàn chỉnh và hoạt động trên đa nền tảng. </a:t>
            </a:r>
            <a:endParaRPr sz="1480">
              <a:solidFill>
                <a:schemeClr val="dk1"/>
              </a:solidFill>
            </a:endParaRPr>
          </a:p>
          <a:p>
            <a:pPr indent="0" lvl="0" marL="0" rtl="0" algn="just">
              <a:lnSpc>
                <a:spcPct val="95000"/>
              </a:lnSpc>
              <a:spcBef>
                <a:spcPts val="1200"/>
              </a:spcBef>
              <a:spcAft>
                <a:spcPts val="0"/>
              </a:spcAft>
              <a:buSzPts val="605"/>
              <a:buNone/>
            </a:pPr>
            <a:r>
              <a:rPr b="1" lang="en" sz="1480">
                <a:solidFill>
                  <a:schemeClr val="dk1"/>
                </a:solidFill>
              </a:rPr>
              <a:t>Thiết kế giao diện</a:t>
            </a:r>
            <a:r>
              <a:rPr lang="en" sz="1480">
                <a:solidFill>
                  <a:schemeClr val="dk1"/>
                </a:solidFill>
              </a:rPr>
              <a:t>: một giao diện trực quan, hấp dẫn và thân thiện với người dùng.</a:t>
            </a:r>
            <a:endParaRPr sz="1480">
              <a:solidFill>
                <a:schemeClr val="dk1"/>
              </a:solidFill>
            </a:endParaRPr>
          </a:p>
          <a:p>
            <a:pPr indent="0" lvl="0" marL="0" rtl="0" algn="l">
              <a:lnSpc>
                <a:spcPct val="87916"/>
              </a:lnSpc>
              <a:spcBef>
                <a:spcPts val="1200"/>
              </a:spcBef>
              <a:spcAft>
                <a:spcPts val="0"/>
              </a:spcAft>
              <a:buSzPts val="605"/>
              <a:buNone/>
            </a:pPr>
            <a:r>
              <a:rPr b="1" lang="en" sz="1480">
                <a:solidFill>
                  <a:schemeClr val="dk1"/>
                </a:solidFill>
              </a:rPr>
              <a:t>Tạo ra hệ thống quản lý đồng bộ</a:t>
            </a:r>
            <a:r>
              <a:rPr lang="en" sz="1480">
                <a:solidFill>
                  <a:schemeClr val="dk1"/>
                </a:solidFill>
              </a:rPr>
              <a:t> từ cửa hàng đến nền tảng trực tuyến, bao gồm Facebook, TikTok và Shopee.</a:t>
            </a:r>
            <a:endParaRPr sz="1480">
              <a:solidFill>
                <a:schemeClr val="dk1"/>
              </a:solidFill>
            </a:endParaRPr>
          </a:p>
          <a:p>
            <a:pPr indent="0" lvl="0" marL="0" rtl="0" algn="l">
              <a:lnSpc>
                <a:spcPct val="87916"/>
              </a:lnSpc>
              <a:spcBef>
                <a:spcPts val="1200"/>
              </a:spcBef>
              <a:spcAft>
                <a:spcPts val="0"/>
              </a:spcAft>
              <a:buSzPts val="605"/>
              <a:buNone/>
            </a:pPr>
            <a:r>
              <a:rPr b="1" lang="en" sz="1480">
                <a:solidFill>
                  <a:schemeClr val="dk1"/>
                </a:solidFill>
              </a:rPr>
              <a:t>Giảm thời gian xử lý đơn hàng</a:t>
            </a:r>
            <a:r>
              <a:rPr lang="en" sz="1480">
                <a:solidFill>
                  <a:schemeClr val="dk1"/>
                </a:solidFill>
              </a:rPr>
              <a:t>, tối ưu quy trình quản lý kho nhờ việc đồng bộ dữ liệu từ các nền tảng bán hàng.</a:t>
            </a:r>
            <a:endParaRPr sz="1480">
              <a:solidFill>
                <a:schemeClr val="dk1"/>
              </a:solidFill>
            </a:endParaRPr>
          </a:p>
          <a:p>
            <a:pPr indent="0" lvl="0" marL="0" rtl="0" algn="l">
              <a:lnSpc>
                <a:spcPct val="87916"/>
              </a:lnSpc>
              <a:spcBef>
                <a:spcPts val="1200"/>
              </a:spcBef>
              <a:spcAft>
                <a:spcPts val="0"/>
              </a:spcAft>
              <a:buSzPts val="605"/>
              <a:buNone/>
            </a:pPr>
            <a:r>
              <a:rPr b="1" lang="en" sz="1480">
                <a:solidFill>
                  <a:schemeClr val="dk1"/>
                </a:solidFill>
              </a:rPr>
              <a:t>Tăng cường hiệu quả tương tác khách hàng</a:t>
            </a:r>
            <a:r>
              <a:rPr lang="en" sz="1480">
                <a:solidFill>
                  <a:schemeClr val="dk1"/>
                </a:solidFill>
              </a:rPr>
              <a:t> qua CRM, tăng doanh thu qua các chương trình khuyến mãi tự động trên nhiều nền tảng.</a:t>
            </a:r>
            <a:endParaRPr sz="1480">
              <a:solidFill>
                <a:schemeClr val="dk1"/>
              </a:solidFill>
            </a:endParaRPr>
          </a:p>
          <a:p>
            <a:pPr indent="0" lvl="0" marL="0" rtl="0" algn="l">
              <a:lnSpc>
                <a:spcPct val="87916"/>
              </a:lnSpc>
              <a:spcBef>
                <a:spcPts val="1200"/>
              </a:spcBef>
              <a:spcAft>
                <a:spcPts val="0"/>
              </a:spcAft>
              <a:buSzPts val="605"/>
              <a:buNone/>
            </a:pPr>
            <a:r>
              <a:rPr b="1" lang="en" sz="1480">
                <a:solidFill>
                  <a:schemeClr val="dk1"/>
                </a:solidFill>
              </a:rPr>
              <a:t>Đảm bảo sự an toàn và bảo mật</a:t>
            </a:r>
            <a:r>
              <a:rPr lang="en" sz="1480">
                <a:solidFill>
                  <a:schemeClr val="dk1"/>
                </a:solidFill>
              </a:rPr>
              <a:t> trong giao dịch trực tuyến qua các kênh đa nền tảng.</a:t>
            </a:r>
            <a:endParaRPr sz="1480">
              <a:solidFill>
                <a:schemeClr val="dk1"/>
              </a:solidFill>
            </a:endParaRPr>
          </a:p>
          <a:p>
            <a:pPr indent="0" lvl="0" marL="0" rtl="0" algn="just">
              <a:lnSpc>
                <a:spcPct val="95000"/>
              </a:lnSpc>
              <a:spcBef>
                <a:spcPts val="1200"/>
              </a:spcBef>
              <a:spcAft>
                <a:spcPts val="0"/>
              </a:spcAft>
              <a:buSzPts val="605"/>
              <a:buNone/>
            </a:pPr>
            <a:r>
              <a:rPr lang="en" sz="1480">
                <a:solidFill>
                  <a:schemeClr val="dk1"/>
                </a:solidFill>
              </a:rPr>
              <a:t>Các chức năng dự kiến được hoàn thành tốt và hoạt động hiệu quả.</a:t>
            </a:r>
            <a:endParaRPr sz="1480">
              <a:solidFill>
                <a:schemeClr val="dk1"/>
              </a:solidFill>
            </a:endParaRPr>
          </a:p>
          <a:p>
            <a:pPr indent="0" lvl="0" marL="0" rtl="0" algn="just">
              <a:lnSpc>
                <a:spcPct val="95000"/>
              </a:lnSpc>
              <a:spcBef>
                <a:spcPts val="1200"/>
              </a:spcBef>
              <a:spcAft>
                <a:spcPts val="0"/>
              </a:spcAft>
              <a:buSzPts val="605"/>
              <a:buNone/>
            </a:pPr>
            <a:r>
              <a:rPr lang="en" sz="1480">
                <a:solidFill>
                  <a:schemeClr val="dk1"/>
                </a:solidFill>
              </a:rPr>
              <a:t>Hoàn thành bản báo cáo cuối kỳ, slide và demo trình bày sản phẩm</a:t>
            </a:r>
            <a:endParaRPr sz="1480">
              <a:solidFill>
                <a:schemeClr val="dk1"/>
              </a:solidFill>
            </a:endParaRPr>
          </a:p>
          <a:p>
            <a:pPr indent="0" lvl="0" marL="0" rtl="0" algn="just">
              <a:lnSpc>
                <a:spcPct val="87916"/>
              </a:lnSpc>
              <a:spcBef>
                <a:spcPts val="1200"/>
              </a:spcBef>
              <a:spcAft>
                <a:spcPts val="1200"/>
              </a:spcAft>
              <a:buSzPts val="605"/>
              <a:buNone/>
            </a:pPr>
            <a:r>
              <a:t/>
            </a:r>
            <a:endParaRPr sz="1155">
              <a:solidFill>
                <a:schemeClr val="dk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5"/>
          <p:cNvSpPr txBox="1"/>
          <p:nvPr/>
        </p:nvSpPr>
        <p:spPr>
          <a:xfrm>
            <a:off x="2128796" y="261175"/>
            <a:ext cx="48864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t>Phân chia công việc</a:t>
            </a:r>
            <a:endParaRPr sz="3000">
              <a:solidFill>
                <a:srgbClr val="000000"/>
              </a:solidFill>
            </a:endParaRPr>
          </a:p>
        </p:txBody>
      </p:sp>
      <p:pic>
        <p:nvPicPr>
          <p:cNvPr id="187" name="Google Shape;187;p35"/>
          <p:cNvPicPr preferRelativeResize="0"/>
          <p:nvPr/>
        </p:nvPicPr>
        <p:blipFill>
          <a:blip r:embed="rId3">
            <a:alphaModFix/>
          </a:blip>
          <a:stretch>
            <a:fillRect/>
          </a:stretch>
        </p:blipFill>
        <p:spPr>
          <a:xfrm>
            <a:off x="152400" y="1058275"/>
            <a:ext cx="8839200" cy="37883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6"/>
          <p:cNvSpPr txBox="1"/>
          <p:nvPr/>
        </p:nvSpPr>
        <p:spPr>
          <a:xfrm>
            <a:off x="484950" y="573300"/>
            <a:ext cx="8174100" cy="333600"/>
          </a:xfrm>
          <a:prstGeom prst="rect">
            <a:avLst/>
          </a:prstGeom>
          <a:noFill/>
          <a:ln>
            <a:noFill/>
          </a:ln>
        </p:spPr>
        <p:txBody>
          <a:bodyPr anchorCtr="0" anchor="b" bIns="91425" lIns="91425" spcFirstLastPara="1" rIns="91425" wrap="square" tIns="91425">
            <a:noAutofit/>
          </a:bodyPr>
          <a:lstStyle/>
          <a:p>
            <a:pPr indent="0" lvl="0" marL="0" rtl="0" algn="ctr">
              <a:lnSpc>
                <a:spcPct val="107916"/>
              </a:lnSpc>
              <a:spcBef>
                <a:spcPts val="1400"/>
              </a:spcBef>
              <a:spcAft>
                <a:spcPts val="400"/>
              </a:spcAft>
              <a:buNone/>
            </a:pPr>
            <a:r>
              <a:rPr b="1" lang="en" sz="2200">
                <a:solidFill>
                  <a:schemeClr val="dk1"/>
                </a:solidFill>
              </a:rPr>
              <a:t>Web demo</a:t>
            </a:r>
            <a:endParaRPr b="1" sz="2200">
              <a:solidFill>
                <a:schemeClr val="dk1"/>
              </a:solidFill>
            </a:endParaRPr>
          </a:p>
        </p:txBody>
      </p:sp>
      <p:sp>
        <p:nvSpPr>
          <p:cNvPr id="193" name="Google Shape;193;p36"/>
          <p:cNvSpPr txBox="1"/>
          <p:nvPr/>
        </p:nvSpPr>
        <p:spPr>
          <a:xfrm>
            <a:off x="2343475" y="906900"/>
            <a:ext cx="4730700" cy="928800"/>
          </a:xfrm>
          <a:prstGeom prst="rect">
            <a:avLst/>
          </a:prstGeom>
          <a:noFill/>
          <a:ln>
            <a:noFill/>
          </a:ln>
        </p:spPr>
        <p:txBody>
          <a:bodyPr anchorCtr="0" anchor="t" bIns="91425" lIns="91425" spcFirstLastPara="1" rIns="91425" wrap="square" tIns="91425">
            <a:noAutofit/>
          </a:bodyPr>
          <a:lstStyle/>
          <a:p>
            <a:pPr indent="0" lvl="0" marL="0" rtl="0" algn="l">
              <a:lnSpc>
                <a:spcPct val="107916"/>
              </a:lnSpc>
              <a:spcBef>
                <a:spcPts val="1200"/>
              </a:spcBef>
              <a:spcAft>
                <a:spcPts val="0"/>
              </a:spcAft>
              <a:buNone/>
            </a:pPr>
            <a:r>
              <a:rPr b="1" lang="en" sz="1500">
                <a:solidFill>
                  <a:schemeClr val="dk1"/>
                </a:solidFill>
              </a:rPr>
              <a:t>CheapbyStore ( </a:t>
            </a:r>
            <a:r>
              <a:rPr b="1" lang="en" sz="1500" u="sng">
                <a:solidFill>
                  <a:schemeClr val="hlink"/>
                </a:solidFill>
                <a:hlinkClick r:id="rId3"/>
              </a:rPr>
              <a:t>http://</a:t>
            </a:r>
            <a:r>
              <a:rPr b="1" lang="en" sz="1500" u="sng">
                <a:solidFill>
                  <a:schemeClr val="hlink"/>
                </a:solidFill>
                <a:hlinkClick r:id="rId4"/>
              </a:rPr>
              <a:t>cheapbystore.wuaze.com</a:t>
            </a:r>
            <a:r>
              <a:rPr b="1" lang="en" sz="1500">
                <a:solidFill>
                  <a:schemeClr val="dk1"/>
                </a:solidFill>
              </a:rPr>
              <a:t> )</a:t>
            </a:r>
            <a:endParaRPr sz="1500">
              <a:solidFill>
                <a:schemeClr val="dk1"/>
              </a:solidFill>
            </a:endParaRPr>
          </a:p>
          <a:p>
            <a:pPr indent="0" lvl="0" marL="0" rtl="0" algn="l">
              <a:lnSpc>
                <a:spcPct val="107916"/>
              </a:lnSpc>
              <a:spcBef>
                <a:spcPts val="1200"/>
              </a:spcBef>
              <a:spcAft>
                <a:spcPts val="0"/>
              </a:spcAft>
              <a:buNone/>
            </a:pPr>
            <a:r>
              <a:t/>
            </a:r>
            <a:endParaRPr b="1" sz="1500">
              <a:solidFill>
                <a:schemeClr val="dk1"/>
              </a:solidFill>
            </a:endParaRPr>
          </a:p>
          <a:p>
            <a:pPr indent="0" lvl="0" marL="0" rtl="0" algn="l">
              <a:lnSpc>
                <a:spcPct val="115000"/>
              </a:lnSpc>
              <a:spcBef>
                <a:spcPts val="1200"/>
              </a:spcBef>
              <a:spcAft>
                <a:spcPts val="1600"/>
              </a:spcAft>
              <a:buNone/>
            </a:pPr>
            <a:r>
              <a:t/>
            </a:r>
            <a:endParaRPr sz="1500">
              <a:solidFill>
                <a:schemeClr val="dk1"/>
              </a:solidFill>
            </a:endParaRPr>
          </a:p>
        </p:txBody>
      </p:sp>
      <p:pic>
        <p:nvPicPr>
          <p:cNvPr id="194" name="Google Shape;194;p36"/>
          <p:cNvPicPr preferRelativeResize="0"/>
          <p:nvPr/>
        </p:nvPicPr>
        <p:blipFill rotWithShape="1">
          <a:blip r:embed="rId5">
            <a:alphaModFix/>
          </a:blip>
          <a:srcRect b="2559" l="-23943" r="56648" t="-2560"/>
          <a:stretch/>
        </p:blipFill>
        <p:spPr>
          <a:xfrm>
            <a:off x="0" y="1883775"/>
            <a:ext cx="4730701" cy="3003000"/>
          </a:xfrm>
          <a:prstGeom prst="rect">
            <a:avLst/>
          </a:prstGeom>
          <a:noFill/>
          <a:ln>
            <a:noFill/>
          </a:ln>
        </p:spPr>
      </p:pic>
      <p:pic>
        <p:nvPicPr>
          <p:cNvPr id="195" name="Google Shape;195;p36"/>
          <p:cNvPicPr preferRelativeResize="0"/>
          <p:nvPr/>
        </p:nvPicPr>
        <p:blipFill>
          <a:blip r:embed="rId6">
            <a:alphaModFix/>
          </a:blip>
          <a:stretch>
            <a:fillRect/>
          </a:stretch>
        </p:blipFill>
        <p:spPr>
          <a:xfrm>
            <a:off x="4810250" y="1951450"/>
            <a:ext cx="4333749" cy="293532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7"/>
          <p:cNvSpPr txBox="1"/>
          <p:nvPr/>
        </p:nvSpPr>
        <p:spPr>
          <a:xfrm>
            <a:off x="2347938" y="1992075"/>
            <a:ext cx="4448100" cy="1058700"/>
          </a:xfrm>
          <a:prstGeom prst="rect">
            <a:avLst/>
          </a:prstGeom>
          <a:noFill/>
          <a:ln cap="flat" cmpd="sng" w="19050">
            <a:solidFill>
              <a:srgbClr val="D8CEC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3000">
                <a:solidFill>
                  <a:srgbClr val="927C71"/>
                </a:solidFill>
                <a:latin typeface="Quicksand"/>
                <a:ea typeface="Quicksand"/>
                <a:cs typeface="Quicksand"/>
                <a:sym typeface="Quicksand"/>
              </a:rPr>
              <a:t>Thanks!</a:t>
            </a:r>
            <a:endParaRPr b="1" sz="3000">
              <a:solidFill>
                <a:srgbClr val="927C71"/>
              </a:solidFill>
              <a:latin typeface="Quicksand"/>
              <a:ea typeface="Quicksand"/>
              <a:cs typeface="Quicksand"/>
              <a:sym typeface="Quicksan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2529275" y="3218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3020"/>
              <a:t>Tóm tắt đề tài</a:t>
            </a:r>
            <a:endParaRPr b="1" sz="3320"/>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457200" lvl="0" marL="0" rtl="0" algn="ctr">
              <a:lnSpc>
                <a:spcPct val="107916"/>
              </a:lnSpc>
              <a:spcBef>
                <a:spcPts val="1200"/>
              </a:spcBef>
              <a:spcAft>
                <a:spcPts val="0"/>
              </a:spcAft>
              <a:buClr>
                <a:schemeClr val="dk1"/>
              </a:buClr>
              <a:buSzPts val="1100"/>
              <a:buFont typeface="Arial"/>
              <a:buNone/>
            </a:pPr>
            <a:r>
              <a:rPr lang="en" sz="2100">
                <a:solidFill>
                  <a:schemeClr val="dk1"/>
                </a:solidFill>
              </a:rPr>
              <a:t>Đề tài này tập trung vào việc xây dựng hệ thống quản lý bán hàng trực tuyến cho cửa hàng quần áo. Hệ thống bao gồm các thành phần: ERP (Quản lý nguồn lực doanh nghiệp), CRM (Quản lý quan hệ khách hàng), quy trình tự động hóa nghiệp vụ, bảo mật thông tin và hệ thống xử lý giao dịch. Mục tiêu là ứng dụng chuyển đổi số để tăng trưởng doanh thu dựa trên thông tin được tổng hợp, phân tích trải nghiệm khách hàng từ phần mềm. Từ đó tạo ra nền tảng đa kênh, quản lý hiệu quả và tối ưu trải nghiệm người dùng.</a:t>
            </a:r>
            <a:endParaRPr sz="2100">
              <a:solidFill>
                <a:schemeClr val="dk1"/>
              </a:solidFill>
            </a:endParaRPr>
          </a:p>
          <a:p>
            <a:pPr indent="0" lvl="0" marL="0" rtl="0" algn="l">
              <a:spcBef>
                <a:spcPts val="1200"/>
              </a:spcBef>
              <a:spcAft>
                <a:spcPts val="0"/>
              </a:spcAft>
              <a:buClr>
                <a:schemeClr val="dk1"/>
              </a:buClr>
              <a:buSzPts val="1100"/>
              <a:buFont typeface="Arial"/>
              <a:buNone/>
            </a:pPr>
            <a:r>
              <a:t/>
            </a:r>
            <a:endParaRPr sz="1400">
              <a:solidFill>
                <a:srgbClr val="882E06"/>
              </a:solidFill>
              <a:latin typeface="Inter"/>
              <a:ea typeface="Inter"/>
              <a:cs typeface="Inter"/>
              <a:sym typeface="Inter"/>
            </a:endParaRPr>
          </a:p>
          <a:p>
            <a:pPr indent="457200" lvl="0" marL="0" rtl="0" algn="l">
              <a:spcBef>
                <a:spcPts val="0"/>
              </a:spcBef>
              <a:spcAft>
                <a:spcPts val="1200"/>
              </a:spcAft>
              <a:buNone/>
            </a:pPr>
            <a:r>
              <a:t/>
            </a:r>
            <a:endParaRPr b="1">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677850" y="429625"/>
            <a:ext cx="1788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920"/>
              <a:t>Bối cảnh</a:t>
            </a:r>
            <a:endParaRPr b="1" sz="2920"/>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457200" lvl="0" marL="0" rtl="0" algn="just">
              <a:lnSpc>
                <a:spcPct val="107916"/>
              </a:lnSpc>
              <a:spcBef>
                <a:spcPts val="1200"/>
              </a:spcBef>
              <a:spcAft>
                <a:spcPts val="0"/>
              </a:spcAft>
              <a:buNone/>
            </a:pPr>
            <a:r>
              <a:rPr lang="en" sz="2125">
                <a:solidFill>
                  <a:schemeClr val="dk1"/>
                </a:solidFill>
              </a:rPr>
              <a:t>Trong bối cảnh kinh doanh số đang là xu hướng của hiện nay để cạnh tranh được với các đối thủ trong ngành bán lẻ thời trang, các cửa hàng quần áo đang đối mặt với nhiều thách thức trong việc quản lý hiệu quả các hoạt động kinh doanh. Những khó khăn phổ biến bao gồm việc quản lý đơn hàng, kiểm soát kho hàng và duy trì sự tương tác liên tục với khách hàng trên nhiều nền tảng bán hàng khác nhau như trực tuyến và cửa hàng truyền thống. </a:t>
            </a:r>
            <a:endParaRPr sz="2125">
              <a:solidFill>
                <a:schemeClr val="dk1"/>
              </a:solidFill>
            </a:endParaRPr>
          </a:p>
          <a:p>
            <a:pPr indent="457200" lvl="0" marL="0" rtl="0" algn="just">
              <a:lnSpc>
                <a:spcPct val="107916"/>
              </a:lnSpc>
              <a:spcBef>
                <a:spcPts val="1200"/>
              </a:spcBef>
              <a:spcAft>
                <a:spcPts val="0"/>
              </a:spcAft>
              <a:buNone/>
            </a:pPr>
            <a:r>
              <a:rPr lang="en" sz="2125">
                <a:solidFill>
                  <a:schemeClr val="dk1"/>
                </a:solidFill>
              </a:rPr>
              <a:t>Việc thiếu sự kết nối và đồng bộ hóa giữa các quy trình này dẫn đến lãng phí thời gian, gia tăng nguy cơ sai sót, và giảm hiệu quả hoạt động. Do đó, doanh nghiệp cần một hệ thống tích hợp và tự động hóa, giúp tối ưu hóa quy trình quản lý, giảm thiểu sai sót trong xử lý đơn hàng, và nâng cao trải nghiệm khách hàng.</a:t>
            </a:r>
            <a:endParaRPr sz="2125">
              <a:solidFill>
                <a:schemeClr val="dk1"/>
              </a:solidFill>
            </a:endParaRPr>
          </a:p>
          <a:p>
            <a:pPr indent="0" lvl="0" marL="0" rtl="0" algn="l">
              <a:spcBef>
                <a:spcPts val="1200"/>
              </a:spcBef>
              <a:spcAft>
                <a:spcPts val="0"/>
              </a:spcAft>
              <a:buNone/>
            </a:pPr>
            <a:r>
              <a:t/>
            </a:r>
            <a:endParaRPr sz="1400">
              <a:solidFill>
                <a:srgbClr val="882E06"/>
              </a:solidFill>
              <a:latin typeface="Inter"/>
              <a:ea typeface="Inter"/>
              <a:cs typeface="Inter"/>
              <a:sym typeface="Inter"/>
            </a:endParaRPr>
          </a:p>
          <a:p>
            <a:pPr indent="457200" lvl="0" marL="0" rtl="0" algn="l">
              <a:spcBef>
                <a:spcPts val="0"/>
              </a:spcBef>
              <a:spcAft>
                <a:spcPts val="1200"/>
              </a:spcAft>
              <a:buNone/>
            </a:pPr>
            <a:r>
              <a:t/>
            </a:r>
            <a:endParaRPr b="1">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4450" y="291025"/>
            <a:ext cx="2758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220"/>
              <a:t>Sơ đồ hệ thống</a:t>
            </a:r>
            <a:endParaRPr b="1" sz="2220"/>
          </a:p>
          <a:p>
            <a:pPr indent="0" lvl="0" marL="0" rtl="0" algn="l">
              <a:spcBef>
                <a:spcPts val="0"/>
              </a:spcBef>
              <a:spcAft>
                <a:spcPts val="0"/>
              </a:spcAft>
              <a:buSzPts val="990"/>
              <a:buNone/>
            </a:pPr>
            <a:r>
              <a:t/>
            </a:r>
            <a:endParaRPr sz="2220"/>
          </a:p>
        </p:txBody>
      </p:sp>
      <p:pic>
        <p:nvPicPr>
          <p:cNvPr id="79" name="Google Shape;79;p17"/>
          <p:cNvPicPr preferRelativeResize="0"/>
          <p:nvPr/>
        </p:nvPicPr>
        <p:blipFill>
          <a:blip r:embed="rId3">
            <a:alphaModFix/>
          </a:blip>
          <a:stretch>
            <a:fillRect/>
          </a:stretch>
        </p:blipFill>
        <p:spPr>
          <a:xfrm>
            <a:off x="1364125" y="985325"/>
            <a:ext cx="6415749" cy="39749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2577450" y="167825"/>
            <a:ext cx="4635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220"/>
              <a:t>Các chức năng hệ thống </a:t>
            </a:r>
            <a:endParaRPr b="1" sz="2220"/>
          </a:p>
          <a:p>
            <a:pPr indent="0" lvl="0" marL="0" rtl="0" algn="l">
              <a:spcBef>
                <a:spcPts val="0"/>
              </a:spcBef>
              <a:spcAft>
                <a:spcPts val="0"/>
              </a:spcAft>
              <a:buSzPts val="990"/>
              <a:buNone/>
            </a:pPr>
            <a:r>
              <a:t/>
            </a:r>
            <a:endParaRPr sz="2220"/>
          </a:p>
        </p:txBody>
      </p:sp>
      <p:pic>
        <p:nvPicPr>
          <p:cNvPr id="85" name="Google Shape;85;p18"/>
          <p:cNvPicPr preferRelativeResize="0"/>
          <p:nvPr/>
        </p:nvPicPr>
        <p:blipFill>
          <a:blip r:embed="rId3">
            <a:alphaModFix/>
          </a:blip>
          <a:stretch>
            <a:fillRect/>
          </a:stretch>
        </p:blipFill>
        <p:spPr>
          <a:xfrm>
            <a:off x="588750" y="863725"/>
            <a:ext cx="7966511" cy="39749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04850" y="198625"/>
            <a:ext cx="2934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920"/>
              <a:t>Hệ thống ERP</a:t>
            </a:r>
            <a:endParaRPr b="1" sz="2920"/>
          </a:p>
        </p:txBody>
      </p:sp>
      <p:sp>
        <p:nvSpPr>
          <p:cNvPr id="91" name="Google Shape;91;p19"/>
          <p:cNvSpPr txBox="1"/>
          <p:nvPr>
            <p:ph idx="1" type="body"/>
          </p:nvPr>
        </p:nvSpPr>
        <p:spPr>
          <a:xfrm>
            <a:off x="219300" y="940725"/>
            <a:ext cx="8520600" cy="4370400"/>
          </a:xfrm>
          <a:prstGeom prst="rect">
            <a:avLst/>
          </a:prstGeom>
        </p:spPr>
        <p:txBody>
          <a:bodyPr anchorCtr="0" anchor="t" bIns="91425" lIns="91425" spcFirstLastPara="1" rIns="91425" wrap="square" tIns="91425">
            <a:normAutofit fontScale="55000" lnSpcReduction="20000"/>
          </a:bodyPr>
          <a:lstStyle/>
          <a:p>
            <a:pPr indent="0" lvl="0" marL="0" rtl="0" algn="l">
              <a:spcBef>
                <a:spcPts val="1400"/>
              </a:spcBef>
              <a:spcAft>
                <a:spcPts val="0"/>
              </a:spcAft>
              <a:buClr>
                <a:schemeClr val="dk1"/>
              </a:buClr>
              <a:buSzPct val="38596"/>
              <a:buFont typeface="Arial"/>
              <a:buNone/>
            </a:pPr>
            <a:r>
              <a:rPr b="1" lang="en" sz="2850">
                <a:solidFill>
                  <a:schemeClr val="dk1"/>
                </a:solidFill>
              </a:rPr>
              <a:t>Quản lý hàng tồn kho</a:t>
            </a:r>
            <a:endParaRPr b="1" sz="2850">
              <a:solidFill>
                <a:schemeClr val="dk1"/>
              </a:solidFill>
            </a:endParaRPr>
          </a:p>
          <a:p>
            <a:pPr indent="457200" lvl="0" marL="0" rtl="0" algn="l">
              <a:spcBef>
                <a:spcPts val="1200"/>
              </a:spcBef>
              <a:spcAft>
                <a:spcPts val="0"/>
              </a:spcAft>
              <a:buClr>
                <a:schemeClr val="dk1"/>
              </a:buClr>
              <a:buSzPct val="38596"/>
              <a:buFont typeface="Arial"/>
              <a:buNone/>
            </a:pPr>
            <a:r>
              <a:rPr lang="en" sz="2850">
                <a:solidFill>
                  <a:schemeClr val="dk1"/>
                </a:solidFill>
              </a:rPr>
              <a:t>Hệ thống ERP sẽ tích hợp một cơ chế quản lý hàng tồn kho thông minh, tự động hóa quy trình nhập và xuất kho, giúp theo dõi hàng tồn kho theo thời gian thực.</a:t>
            </a:r>
            <a:endParaRPr sz="2850">
              <a:solidFill>
                <a:schemeClr val="dk1"/>
              </a:solidFill>
            </a:endParaRPr>
          </a:p>
          <a:p>
            <a:pPr indent="-328136" lvl="0" marL="457200" rtl="0" algn="l">
              <a:spcBef>
                <a:spcPts val="1200"/>
              </a:spcBef>
              <a:spcAft>
                <a:spcPts val="0"/>
              </a:spcAft>
              <a:buClr>
                <a:schemeClr val="dk1"/>
              </a:buClr>
              <a:buSzPct val="100000"/>
              <a:buChar char="●"/>
            </a:pPr>
            <a:r>
              <a:rPr b="1" lang="en" sz="2850">
                <a:solidFill>
                  <a:schemeClr val="dk1"/>
                </a:solidFill>
              </a:rPr>
              <a:t>Nhập kho tự động</a:t>
            </a:r>
            <a:r>
              <a:rPr lang="en" sz="2850">
                <a:solidFill>
                  <a:schemeClr val="dk1"/>
                </a:solidFill>
              </a:rPr>
              <a:t>: Khi hàng hóa được nhận từ nhà cung cấp, thông tin sẽ được ghi nhận tự động vào hệ thống, bao gồm mã sản phẩm, số lượng, và ngày nhận hàng. Điều này giúp giảm thiểu thời gian và sai sót khi nhập dữ liệu bằng tay.</a:t>
            </a:r>
            <a:endParaRPr sz="2850">
              <a:solidFill>
                <a:schemeClr val="dk1"/>
              </a:solidFill>
            </a:endParaRPr>
          </a:p>
          <a:p>
            <a:pPr indent="-328136" lvl="0" marL="457200" rtl="0" algn="l">
              <a:spcBef>
                <a:spcPts val="0"/>
              </a:spcBef>
              <a:spcAft>
                <a:spcPts val="0"/>
              </a:spcAft>
              <a:buClr>
                <a:schemeClr val="dk1"/>
              </a:buClr>
              <a:buSzPct val="100000"/>
              <a:buChar char="●"/>
            </a:pPr>
            <a:r>
              <a:rPr b="1" lang="en" sz="2850">
                <a:solidFill>
                  <a:schemeClr val="dk1"/>
                </a:solidFill>
              </a:rPr>
              <a:t>Xuất kho nhanh chóng</a:t>
            </a:r>
            <a:r>
              <a:rPr lang="en" sz="2850">
                <a:solidFill>
                  <a:schemeClr val="dk1"/>
                </a:solidFill>
              </a:rPr>
              <a:t>: Khi khách hàng đặt hàng, hệ thống sẽ tự động trừ số lượng hàng hóa tương ứng trong kho. Nếu hàng hóa không đủ, hệ thống sẽ thông báo cho nhân viên quản lý để thực hiện bổ sung kịp thời.</a:t>
            </a:r>
            <a:endParaRPr sz="2850">
              <a:solidFill>
                <a:schemeClr val="dk1"/>
              </a:solidFill>
            </a:endParaRPr>
          </a:p>
          <a:p>
            <a:pPr indent="-328136" lvl="0" marL="457200" rtl="0" algn="l">
              <a:spcBef>
                <a:spcPts val="0"/>
              </a:spcBef>
              <a:spcAft>
                <a:spcPts val="0"/>
              </a:spcAft>
              <a:buClr>
                <a:schemeClr val="dk1"/>
              </a:buClr>
              <a:buSzPct val="100000"/>
              <a:buChar char="●"/>
            </a:pPr>
            <a:r>
              <a:rPr b="1" lang="en" sz="2850">
                <a:solidFill>
                  <a:schemeClr val="dk1"/>
                </a:solidFill>
              </a:rPr>
              <a:t>Theo dõi tồn kho theo thời gian thực</a:t>
            </a:r>
            <a:r>
              <a:rPr lang="en" sz="2850">
                <a:solidFill>
                  <a:schemeClr val="dk1"/>
                </a:solidFill>
              </a:rPr>
              <a:t>: Hệ thống cung cấp giao diện theo dõi số lượng hàng tồn kho hiện có, giúp nhân viên dễ dàng nắm bắt thông tin và đưa ra quyết định nhanh chóng.</a:t>
            </a:r>
            <a:endParaRPr sz="2850">
              <a:solidFill>
                <a:schemeClr val="dk1"/>
              </a:solidFill>
            </a:endParaRPr>
          </a:p>
          <a:p>
            <a:pPr indent="-328136" lvl="0" marL="457200" rtl="0" algn="l">
              <a:spcBef>
                <a:spcPts val="0"/>
              </a:spcBef>
              <a:spcAft>
                <a:spcPts val="0"/>
              </a:spcAft>
              <a:buClr>
                <a:schemeClr val="dk1"/>
              </a:buClr>
              <a:buSzPct val="100000"/>
              <a:buChar char="●"/>
            </a:pPr>
            <a:r>
              <a:rPr b="1" lang="en" sz="2850">
                <a:solidFill>
                  <a:schemeClr val="dk1"/>
                </a:solidFill>
              </a:rPr>
              <a:t>Thông báo cảnh báo hàng tồn kho</a:t>
            </a:r>
            <a:r>
              <a:rPr lang="en" sz="2850">
                <a:solidFill>
                  <a:schemeClr val="dk1"/>
                </a:solidFill>
              </a:rPr>
              <a:t>: Hệ thống sẽ tự động gửi thông báo đến người quản lý khi hàng tồn kho giảm xuống dưới mức tối thiểu, từ đó giúp đảm bảo rằng cửa hàng luôn có đủ hàng hóa để phục vụ khách hàng.</a:t>
            </a:r>
            <a:endParaRPr sz="2850">
              <a:solidFill>
                <a:schemeClr val="dk1"/>
              </a:solidFill>
            </a:endParaRPr>
          </a:p>
          <a:p>
            <a:pPr indent="0" lvl="0" marL="0" rtl="0" algn="l">
              <a:spcBef>
                <a:spcPts val="1200"/>
              </a:spcBef>
              <a:spcAft>
                <a:spcPts val="0"/>
              </a:spcAft>
              <a:buNone/>
            </a:pPr>
            <a:r>
              <a:t/>
            </a:r>
            <a:endParaRPr sz="2125">
              <a:solidFill>
                <a:schemeClr val="dk1"/>
              </a:solidFill>
            </a:endParaRPr>
          </a:p>
          <a:p>
            <a:pPr indent="457200" lvl="0" marL="0" rtl="0" algn="l">
              <a:spcBef>
                <a:spcPts val="0"/>
              </a:spcBef>
              <a:spcAft>
                <a:spcPts val="1200"/>
              </a:spcAft>
              <a:buNone/>
            </a:pPr>
            <a:r>
              <a:t/>
            </a:r>
            <a:endParaRPr b="1">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04850" y="198625"/>
            <a:ext cx="2934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920"/>
              <a:t>Hệ thống ERP</a:t>
            </a:r>
            <a:endParaRPr b="1" sz="2920"/>
          </a:p>
        </p:txBody>
      </p:sp>
      <p:sp>
        <p:nvSpPr>
          <p:cNvPr id="97" name="Google Shape;97;p20"/>
          <p:cNvSpPr txBox="1"/>
          <p:nvPr>
            <p:ph idx="1" type="body"/>
          </p:nvPr>
        </p:nvSpPr>
        <p:spPr>
          <a:xfrm>
            <a:off x="219300" y="940725"/>
            <a:ext cx="8520600" cy="4370400"/>
          </a:xfrm>
          <a:prstGeom prst="rect">
            <a:avLst/>
          </a:prstGeom>
        </p:spPr>
        <p:txBody>
          <a:bodyPr anchorCtr="0" anchor="t" bIns="91425" lIns="91425" spcFirstLastPara="1" rIns="91425" wrap="square" tIns="91425">
            <a:normAutofit fontScale="85000" lnSpcReduction="20000"/>
          </a:bodyPr>
          <a:lstStyle/>
          <a:p>
            <a:pPr indent="0" lvl="0" marL="0" rtl="0" algn="l">
              <a:spcBef>
                <a:spcPts val="1400"/>
              </a:spcBef>
              <a:spcAft>
                <a:spcPts val="0"/>
              </a:spcAft>
              <a:buNone/>
            </a:pPr>
            <a:r>
              <a:rPr b="1" lang="en" sz="2233">
                <a:solidFill>
                  <a:schemeClr val="dk1"/>
                </a:solidFill>
              </a:rPr>
              <a:t>Quản lý đơn hàng</a:t>
            </a:r>
            <a:endParaRPr b="1" sz="2233">
              <a:solidFill>
                <a:schemeClr val="dk1"/>
              </a:solidFill>
            </a:endParaRPr>
          </a:p>
          <a:p>
            <a:pPr indent="0" lvl="0" marL="0" rtl="0" algn="l">
              <a:spcBef>
                <a:spcPts val="1200"/>
              </a:spcBef>
              <a:spcAft>
                <a:spcPts val="0"/>
              </a:spcAft>
              <a:buNone/>
            </a:pPr>
            <a:r>
              <a:rPr lang="en" sz="2133">
                <a:solidFill>
                  <a:schemeClr val="dk1"/>
                </a:solidFill>
              </a:rPr>
              <a:t>Quy trình quản lý đơn hàng sẽ được thiết kế để tích hợp tất cả các bước từ khi khách hàng đặt hàng cho đến khi giao hàng, nhằm đảm bảo tính chính xác và nhanh chóng trong phục vụ khách hàng.</a:t>
            </a:r>
            <a:endParaRPr sz="2133">
              <a:solidFill>
                <a:schemeClr val="dk1"/>
              </a:solidFill>
            </a:endParaRPr>
          </a:p>
          <a:p>
            <a:pPr indent="-343775" lvl="0" marL="457200" rtl="0" algn="l">
              <a:spcBef>
                <a:spcPts val="1200"/>
              </a:spcBef>
              <a:spcAft>
                <a:spcPts val="0"/>
              </a:spcAft>
              <a:buClr>
                <a:schemeClr val="dk1"/>
              </a:buClr>
              <a:buSzPct val="100000"/>
              <a:buChar char="●"/>
            </a:pPr>
            <a:r>
              <a:rPr b="1" lang="en" sz="2133">
                <a:solidFill>
                  <a:schemeClr val="dk1"/>
                </a:solidFill>
              </a:rPr>
              <a:t>Đặt hàng trực tuyến</a:t>
            </a:r>
            <a:r>
              <a:rPr lang="en" sz="2133">
                <a:solidFill>
                  <a:schemeClr val="dk1"/>
                </a:solidFill>
              </a:rPr>
              <a:t>: Khách hàng có thể dễ dàng đặt hàng qua giao diện website, hệ thống sẽ tự động ghi nhận thông tin đơn hàng, bao gồm thông tin khách hàng, sản phẩm, số lượng và phương thức thanh toán.</a:t>
            </a:r>
            <a:endParaRPr sz="2133">
              <a:solidFill>
                <a:schemeClr val="dk1"/>
              </a:solidFill>
            </a:endParaRPr>
          </a:p>
          <a:p>
            <a:pPr indent="-343775" lvl="0" marL="457200" rtl="0" algn="l">
              <a:spcBef>
                <a:spcPts val="0"/>
              </a:spcBef>
              <a:spcAft>
                <a:spcPts val="0"/>
              </a:spcAft>
              <a:buClr>
                <a:schemeClr val="dk1"/>
              </a:buClr>
              <a:buSzPct val="100000"/>
              <a:buChar char="●"/>
            </a:pPr>
            <a:r>
              <a:rPr b="1" lang="en" sz="2133">
                <a:solidFill>
                  <a:schemeClr val="dk1"/>
                </a:solidFill>
              </a:rPr>
              <a:t>Xác nhận đơn hàng</a:t>
            </a:r>
            <a:r>
              <a:rPr lang="en" sz="2133">
                <a:solidFill>
                  <a:schemeClr val="dk1"/>
                </a:solidFill>
              </a:rPr>
              <a:t>: Sau khi khách hàng đặt hàng, hệ thống sẽ tự động gửi email xác nhận đơn hàng đến khách hàng, đồng thời thông báo cho bộ phận kho hàng để chuẩn bị giao hàng.</a:t>
            </a:r>
            <a:endParaRPr sz="2133">
              <a:solidFill>
                <a:schemeClr val="dk1"/>
              </a:solidFill>
            </a:endParaRPr>
          </a:p>
          <a:p>
            <a:pPr indent="0" lvl="0" marL="457200" rtl="0" algn="l">
              <a:spcBef>
                <a:spcPts val="1200"/>
              </a:spcBef>
              <a:spcAft>
                <a:spcPts val="0"/>
              </a:spcAft>
              <a:buNone/>
            </a:pPr>
            <a:r>
              <a:t/>
            </a:r>
            <a:endParaRPr b="1" sz="2850">
              <a:solidFill>
                <a:schemeClr val="dk1"/>
              </a:solidFill>
            </a:endParaRPr>
          </a:p>
          <a:p>
            <a:pPr indent="0" lvl="0" marL="0" rtl="0" algn="l">
              <a:spcBef>
                <a:spcPts val="1200"/>
              </a:spcBef>
              <a:spcAft>
                <a:spcPts val="0"/>
              </a:spcAft>
              <a:buNone/>
            </a:pPr>
            <a:r>
              <a:t/>
            </a:r>
            <a:endParaRPr sz="2125">
              <a:solidFill>
                <a:schemeClr val="dk1"/>
              </a:solidFill>
            </a:endParaRPr>
          </a:p>
          <a:p>
            <a:pPr indent="457200" lvl="0" marL="0" rtl="0" algn="l">
              <a:spcBef>
                <a:spcPts val="0"/>
              </a:spcBef>
              <a:spcAft>
                <a:spcPts val="1200"/>
              </a:spcAft>
              <a:buNone/>
            </a:pPr>
            <a:r>
              <a:t/>
            </a:r>
            <a:endParaRPr b="1">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04850" y="0"/>
            <a:ext cx="2934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920"/>
              <a:t>Hệ thống ERP</a:t>
            </a:r>
            <a:endParaRPr b="1" sz="2920"/>
          </a:p>
        </p:txBody>
      </p:sp>
      <p:sp>
        <p:nvSpPr>
          <p:cNvPr id="103" name="Google Shape;103;p21"/>
          <p:cNvSpPr txBox="1"/>
          <p:nvPr>
            <p:ph idx="1" type="body"/>
          </p:nvPr>
        </p:nvSpPr>
        <p:spPr>
          <a:xfrm>
            <a:off x="157700" y="382500"/>
            <a:ext cx="8520600" cy="4761000"/>
          </a:xfrm>
          <a:prstGeom prst="rect">
            <a:avLst/>
          </a:prstGeom>
        </p:spPr>
        <p:txBody>
          <a:bodyPr anchorCtr="0" anchor="t" bIns="91425" lIns="91425" spcFirstLastPara="1" rIns="91425" wrap="square" tIns="91425">
            <a:noAutofit/>
          </a:bodyPr>
          <a:lstStyle/>
          <a:p>
            <a:pPr indent="0" lvl="0" marL="0" rtl="0" algn="l">
              <a:lnSpc>
                <a:spcPct val="95000"/>
              </a:lnSpc>
              <a:spcBef>
                <a:spcPts val="1400"/>
              </a:spcBef>
              <a:spcAft>
                <a:spcPts val="0"/>
              </a:spcAft>
              <a:buClr>
                <a:schemeClr val="dk1"/>
              </a:buClr>
              <a:buSzPts val="1018"/>
              <a:buFont typeface="Arial"/>
              <a:buNone/>
            </a:pPr>
            <a:r>
              <a:rPr b="1" lang="en" sz="1796">
                <a:solidFill>
                  <a:schemeClr val="dk1"/>
                </a:solidFill>
              </a:rPr>
              <a:t>Quản lý chuỗi cung ứng</a:t>
            </a:r>
            <a:endParaRPr b="1" sz="1796">
              <a:solidFill>
                <a:schemeClr val="dk1"/>
              </a:solidFill>
            </a:endParaRPr>
          </a:p>
          <a:p>
            <a:pPr indent="457200" lvl="0" marL="0" rtl="0" algn="l">
              <a:lnSpc>
                <a:spcPct val="95000"/>
              </a:lnSpc>
              <a:spcBef>
                <a:spcPts val="1200"/>
              </a:spcBef>
              <a:spcAft>
                <a:spcPts val="0"/>
              </a:spcAft>
              <a:buClr>
                <a:schemeClr val="dk1"/>
              </a:buClr>
              <a:buSzPts val="1018"/>
              <a:buFont typeface="Arial"/>
              <a:buNone/>
            </a:pPr>
            <a:r>
              <a:rPr lang="en" sz="1703">
                <a:solidFill>
                  <a:schemeClr val="dk1"/>
                </a:solidFill>
              </a:rPr>
              <a:t>Hệ thống sẽ cung cấp các công cụ để theo dõi và quản lý nhà cung cấp quần áo, lịch sử giao dịch và tình trạng hàng hóa, từ đó cải thiện hiệu quả hoạt động của chuỗi cung ứng.</a:t>
            </a:r>
            <a:endParaRPr sz="1703">
              <a:solidFill>
                <a:schemeClr val="dk1"/>
              </a:solidFill>
            </a:endParaRPr>
          </a:p>
          <a:p>
            <a:pPr indent="-336792" lvl="0" marL="457200" rtl="0" algn="l">
              <a:lnSpc>
                <a:spcPct val="95000"/>
              </a:lnSpc>
              <a:spcBef>
                <a:spcPts val="1200"/>
              </a:spcBef>
              <a:spcAft>
                <a:spcPts val="0"/>
              </a:spcAft>
              <a:buClr>
                <a:schemeClr val="dk1"/>
              </a:buClr>
              <a:buSzPts val="1704"/>
              <a:buChar char="●"/>
            </a:pPr>
            <a:r>
              <a:rPr b="1" lang="en" sz="1703">
                <a:solidFill>
                  <a:schemeClr val="dk1"/>
                </a:solidFill>
              </a:rPr>
              <a:t>Quản lý nhà cung cấp</a:t>
            </a:r>
            <a:r>
              <a:rPr lang="en" sz="1703">
                <a:solidFill>
                  <a:schemeClr val="dk1"/>
                </a:solidFill>
              </a:rPr>
              <a:t>: Hệ thống cho phép ghi nhận thông tin chi tiết về các nhà cung cấp, bao gồm tên, địa chỉ, số điện thoại, và các điều khoản hợp đồng. Nhân viên có thể dễ dàng truy cập thông tin này khi cần.</a:t>
            </a:r>
            <a:endParaRPr sz="1703">
              <a:solidFill>
                <a:schemeClr val="dk1"/>
              </a:solidFill>
            </a:endParaRPr>
          </a:p>
          <a:p>
            <a:pPr indent="-336792" lvl="0" marL="457200" rtl="0" algn="l">
              <a:lnSpc>
                <a:spcPct val="95000"/>
              </a:lnSpc>
              <a:spcBef>
                <a:spcPts val="0"/>
              </a:spcBef>
              <a:spcAft>
                <a:spcPts val="0"/>
              </a:spcAft>
              <a:buClr>
                <a:schemeClr val="dk1"/>
              </a:buClr>
              <a:buSzPts val="1704"/>
              <a:buChar char="●"/>
            </a:pPr>
            <a:r>
              <a:rPr b="1" lang="en" sz="1703">
                <a:solidFill>
                  <a:schemeClr val="dk1"/>
                </a:solidFill>
              </a:rPr>
              <a:t>Theo dõi lịch sử giao dịch</a:t>
            </a:r>
            <a:r>
              <a:rPr lang="en" sz="1703">
                <a:solidFill>
                  <a:schemeClr val="dk1"/>
                </a:solidFill>
              </a:rPr>
              <a:t>: Hệ thống ghi lại toàn bộ lịch sử giao dịch với từng nhà cung cấp, bao gồm các đơn hàng đã đặt, thời gian giao hàng và tình trạng thanh toán. Điều này giúp cải thiện mối quan hệ với nhà cung cấp và đảm bảo tính minh bạch trong các giao dịch.</a:t>
            </a:r>
            <a:endParaRPr sz="1703">
              <a:solidFill>
                <a:schemeClr val="dk1"/>
              </a:solidFill>
            </a:endParaRPr>
          </a:p>
          <a:p>
            <a:pPr indent="-336792" lvl="0" marL="457200" rtl="0" algn="l">
              <a:lnSpc>
                <a:spcPct val="95000"/>
              </a:lnSpc>
              <a:spcBef>
                <a:spcPts val="0"/>
              </a:spcBef>
              <a:spcAft>
                <a:spcPts val="0"/>
              </a:spcAft>
              <a:buClr>
                <a:schemeClr val="dk1"/>
              </a:buClr>
              <a:buSzPts val="1704"/>
              <a:buChar char="●"/>
            </a:pPr>
            <a:r>
              <a:rPr b="1" lang="en" sz="1703">
                <a:solidFill>
                  <a:schemeClr val="dk1"/>
                </a:solidFill>
              </a:rPr>
              <a:t>Quản lý tình trạng hàng hóa</a:t>
            </a:r>
            <a:r>
              <a:rPr lang="en" sz="1703">
                <a:solidFill>
                  <a:schemeClr val="dk1"/>
                </a:solidFill>
              </a:rPr>
              <a:t>: Hệ thống sẽ theo dõi tình trạng hàng hóa từ lúc đặt hàng cho đến khi nhận hàng, giúp giảm thiểu rủi ro trong quá trình cung ứng và đảm bảo hàng hóa được giao đúng hẹn.</a:t>
            </a:r>
            <a:endParaRPr sz="1703">
              <a:solidFill>
                <a:schemeClr val="dk1"/>
              </a:solidFill>
            </a:endParaRPr>
          </a:p>
          <a:p>
            <a:pPr indent="-336792" lvl="0" marL="457200" rtl="0" algn="l">
              <a:lnSpc>
                <a:spcPct val="95000"/>
              </a:lnSpc>
              <a:spcBef>
                <a:spcPts val="0"/>
              </a:spcBef>
              <a:spcAft>
                <a:spcPts val="0"/>
              </a:spcAft>
              <a:buClr>
                <a:schemeClr val="dk1"/>
              </a:buClr>
              <a:buSzPts val="1704"/>
              <a:buChar char="●"/>
            </a:pPr>
            <a:r>
              <a:rPr b="1" lang="en" sz="1703">
                <a:solidFill>
                  <a:schemeClr val="dk1"/>
                </a:solidFill>
              </a:rPr>
              <a:t>Tối ưu hóa quy trình nhập hàng</a:t>
            </a:r>
            <a:r>
              <a:rPr lang="en" sz="1703">
                <a:solidFill>
                  <a:schemeClr val="dk1"/>
                </a:solidFill>
              </a:rPr>
              <a:t>: Dựa trên dữ liệu từ việc theo dõi tồn kho và nhu cầu của khách hàng, hệ thống sẽ đưa ra các đề xuất về việc đặt hàng bổ sung, giúp tối ưu hóa quy trình nhập hàng.</a:t>
            </a:r>
            <a:endParaRPr sz="1703">
              <a:solidFill>
                <a:schemeClr val="dk1"/>
              </a:solidFill>
            </a:endParaRPr>
          </a:p>
          <a:p>
            <a:pPr indent="0" lvl="0" marL="457200" rtl="0" algn="l">
              <a:lnSpc>
                <a:spcPct val="95000"/>
              </a:lnSpc>
              <a:spcBef>
                <a:spcPts val="1200"/>
              </a:spcBef>
              <a:spcAft>
                <a:spcPts val="0"/>
              </a:spcAft>
              <a:buSzPts val="1018"/>
              <a:buNone/>
            </a:pPr>
            <a:r>
              <a:t/>
            </a:r>
            <a:endParaRPr b="1" sz="2836">
              <a:solidFill>
                <a:schemeClr val="dk1"/>
              </a:solidFill>
            </a:endParaRPr>
          </a:p>
          <a:p>
            <a:pPr indent="0" lvl="0" marL="0" rtl="0" algn="l">
              <a:lnSpc>
                <a:spcPct val="95000"/>
              </a:lnSpc>
              <a:spcBef>
                <a:spcPts val="1200"/>
              </a:spcBef>
              <a:spcAft>
                <a:spcPts val="0"/>
              </a:spcAft>
              <a:buSzPts val="1018"/>
              <a:buNone/>
            </a:pPr>
            <a:r>
              <a:t/>
            </a:r>
            <a:endParaRPr sz="2166">
              <a:solidFill>
                <a:schemeClr val="dk1"/>
              </a:solidFill>
            </a:endParaRPr>
          </a:p>
          <a:p>
            <a:pPr indent="457200" lvl="0" marL="0" rtl="0" algn="l">
              <a:lnSpc>
                <a:spcPct val="95000"/>
              </a:lnSpc>
              <a:spcBef>
                <a:spcPts val="0"/>
              </a:spcBef>
              <a:spcAft>
                <a:spcPts val="1200"/>
              </a:spcAft>
              <a:buSzPts val="1018"/>
              <a:buNone/>
            </a:pPr>
            <a:r>
              <a:t/>
            </a:r>
            <a:endParaRPr b="1" sz="1865">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