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2" roundtripDataSignature="AMtx7mjyF9cyYKPOJK9A38rVRd5m9Sth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C72051-FC10-4F7C-96D5-11C284B2B6E5}">
  <a:tblStyle styleId="{8BC72051-FC10-4F7C-96D5-11C284B2B6E5}" styleName="Table_0">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Times New Roman"/>
          <a:ea typeface="Times New Roman"/>
          <a:cs typeface="Times New Roman"/>
        </a:font>
        <a:schemeClr val="lt1"/>
      </a:tcTxStyle>
      <a:tcStyle>
        <a:fill>
          <a:solidFill>
            <a:schemeClr val="accent1"/>
          </a:solidFill>
        </a:fill>
      </a:tcStyle>
    </a:lastCol>
    <a:firstCol>
      <a:tcTxStyle b="on" i="off">
        <a:font>
          <a:latin typeface="Times New Roman"/>
          <a:ea typeface="Times New Roman"/>
          <a:cs typeface="Times New Roman"/>
        </a:font>
        <a:schemeClr val="lt1"/>
      </a:tcTxStyle>
      <a:tcStyle>
        <a:fill>
          <a:solidFill>
            <a:schemeClr val="accent1"/>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D65BF5EC-EA4D-4D03-827F-9E1669AE33D6}"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customschemas.google.com/relationships/presentationmetadata" Target="meta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457200" lvl="0" marL="0" rtl="0" algn="just">
              <a:lnSpc>
                <a:spcPct val="135000"/>
              </a:lnSpc>
              <a:spcBef>
                <a:spcPts val="0"/>
              </a:spcBef>
              <a:spcAft>
                <a:spcPts val="0"/>
              </a:spcAft>
              <a:buSzPts val="1400"/>
              <a:buNone/>
            </a:pPr>
            <a:r>
              <a:rPr lang="en-US" sz="1800">
                <a:latin typeface="Times New Roman"/>
                <a:ea typeface="Times New Roman"/>
                <a:cs typeface="Times New Roman"/>
                <a:sym typeface="Times New Roman"/>
              </a:rPr>
              <a:t>Dòng 1: là lệnh thêm 1 flow entry cho switch PBA_S1 sẽ cho lưu lượng truy cập đến máy chủ KT_PC_A(192.168.1.10). </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	Bất cứ khi nào switch PBA_S1 nhận được bất kỳ lưu lượng truy cập nào đi đến máy chủ đích KT_PC_A(192.168.1.10). lưu lượng sẽ được chuyển tiếp đến cổng PBA_S1 - eth1. “</a:t>
            </a:r>
            <a:r>
              <a:rPr lang="en-US" sz="1800">
                <a:highlight>
                  <a:srgbClr val="D3D3D3"/>
                </a:highlight>
                <a:latin typeface="Times New Roman"/>
                <a:ea typeface="Times New Roman"/>
                <a:cs typeface="Times New Roman"/>
                <a:sym typeface="Times New Roman"/>
              </a:rPr>
              <a:t>mod_dl_dst</a:t>
            </a:r>
            <a:r>
              <a:rPr lang="en-US" sz="1800">
                <a:latin typeface="Times New Roman"/>
                <a:ea typeface="Times New Roman"/>
                <a:cs typeface="Times New Roman"/>
                <a:sym typeface="Times New Roman"/>
              </a:rPr>
              <a:t>” có nhiệm vụ thay đổi địa chỉ MAC thành địa chỉ MAC chính xác của máy chủ PBA_S1 (00:00:00:00:00:01)</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Dòng 2: là lệnh thêm 1 flow entry cho switch PBA_S1 cho phép lưu lượng truy cập đến mạng đích 192.168.2.0/24.</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Bất cứ khi nào switch PBA_S1 nhận được lưu lượng đi đến đích mạng 192.168.2.0/24, lưu lượng sẽ được chuyển tiếp đến cổng PBA_S1 -eth2. Nguồn và MAC đích sẽ được thay đổi thành de:66:75:92:fb:3d (PBA_S1 -eth2) và 26:a8:af:1a:6d:05 (PBB_S1 -eth2) và giá trị TTL sẽ giảm đi một.</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Và xác nhận lại các cấu hình bằng cách kiểm tra flowtable của switch bằng lệnh</a:t>
            </a:r>
            <a:endParaRPr sz="1800">
              <a:latin typeface="Times New Roman"/>
              <a:ea typeface="Times New Roman"/>
              <a:cs typeface="Times New Roman"/>
              <a:sym typeface="Times New Roman"/>
            </a:endParaRPr>
          </a:p>
          <a:p>
            <a:pPr indent="0" lvl="0" marL="0" rtl="0" algn="l">
              <a:lnSpc>
                <a:spcPct val="100000"/>
              </a:lnSpc>
              <a:spcBef>
                <a:spcPts val="300"/>
              </a:spcBef>
              <a:spcAft>
                <a:spcPts val="0"/>
              </a:spcAft>
              <a:buSzPts val="1400"/>
              <a:buNone/>
            </a:pPr>
            <a:r>
              <a:t/>
            </a:r>
            <a:endParaRPr/>
          </a:p>
        </p:txBody>
      </p:sp>
      <p:sp>
        <p:nvSpPr>
          <p:cNvPr id="162" name="Google Shape;16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4e20a93a8_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64e20a93a8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4e20a93a8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4e20a93a8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64e20a93a8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4e20a93a8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264e20a93a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457200" lvl="0" marL="0" rtl="0" algn="just">
              <a:lnSpc>
                <a:spcPct val="135000"/>
              </a:lnSpc>
              <a:spcBef>
                <a:spcPts val="0"/>
              </a:spcBef>
              <a:spcAft>
                <a:spcPts val="0"/>
              </a:spcAft>
              <a:buSzPts val="1400"/>
              <a:buNone/>
            </a:pPr>
            <a:r>
              <a:rPr lang="en-US" sz="1800">
                <a:latin typeface="Times New Roman"/>
                <a:ea typeface="Times New Roman"/>
                <a:cs typeface="Times New Roman"/>
                <a:sym typeface="Times New Roman"/>
              </a:rPr>
              <a:t>trên Compute node đó. Nó quản lý cả các port vật lý (eth0, eth1) và các port ảo (ví dụ như tap port của các VMs). Ba khối thành phần chính của Open vSwitch được mô tả như trên hình: </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 vswitchd: </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 Là ovs daemon chạy trên user space </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 Công cụ tương tác: ovs-appctl </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 ovsdb-server: </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 Là database server của Open vSwitch chạy trên user space </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 Công cụ tương tác: ovs-vsctl, ovsdb-client </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 kernel module (datapath): </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 Là module thuộc kernel space, thực hiện công việc chuyển tiếp gói tin</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 Công cụ tương tác: ovs-dpctl</a:t>
            </a:r>
            <a:endParaRPr sz="1800">
              <a:latin typeface="Times New Roman"/>
              <a:ea typeface="Times New Roman"/>
              <a:cs typeface="Times New Roman"/>
              <a:sym typeface="Times New Roman"/>
            </a:endParaRPr>
          </a:p>
          <a:p>
            <a:pPr indent="0" lvl="0" marL="0" rtl="0" algn="l">
              <a:lnSpc>
                <a:spcPct val="100000"/>
              </a:lnSpc>
              <a:spcBef>
                <a:spcPts val="300"/>
              </a:spcBef>
              <a:spcAft>
                <a:spcPts val="0"/>
              </a:spcAft>
              <a:buSzPts val="1400"/>
              <a:buNone/>
            </a:pPr>
            <a:r>
              <a:t/>
            </a:r>
            <a:endParaRPr/>
          </a:p>
        </p:txBody>
      </p:sp>
      <p:sp>
        <p:nvSpPr>
          <p:cNvPr id="107" name="Google Shape;10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14" name="Google Shape;41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21" name="Google Shape;42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28" name="Google Shape;42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36" name="Google Shape;43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44" name="Google Shape;44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52" name="Google Shape;452;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61" name="Google Shape;46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67" name="Google Shape;46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457200" lvl="0" marL="0" rtl="0" algn="just">
              <a:lnSpc>
                <a:spcPct val="135000"/>
              </a:lnSpc>
              <a:spcBef>
                <a:spcPts val="0"/>
              </a:spcBef>
              <a:spcAft>
                <a:spcPts val="0"/>
              </a:spcAft>
              <a:buSzPts val="1400"/>
              <a:buNone/>
            </a:pPr>
            <a:r>
              <a:rPr lang="en-US" sz="1800">
                <a:latin typeface="Times New Roman"/>
                <a:ea typeface="Times New Roman"/>
                <a:cs typeface="Times New Roman"/>
                <a:sym typeface="Times New Roman"/>
              </a:rPr>
              <a:t>Do đó, khi một gói đến switch, switch sẽ tra cứu trong flow table của nó và kiểm tra nếu có trung khớp. Sau cùng, switch sẽ quyết định hành động nào cần thực hiện dựa trên bảng flow table. Hành động đó có thể là:</a:t>
            </a:r>
            <a:endParaRPr sz="1800">
              <a:latin typeface="Times New Roman"/>
              <a:ea typeface="Times New Roman"/>
              <a:cs typeface="Times New Roman"/>
              <a:sym typeface="Times New Roman"/>
            </a:endParaRPr>
          </a:p>
          <a:p>
            <a:pPr indent="457200" lvl="0" marL="137160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 Chuyển tiếp gói tin tới một cổng khác.</a:t>
            </a:r>
            <a:endParaRPr sz="1800">
              <a:latin typeface="Times New Roman"/>
              <a:ea typeface="Times New Roman"/>
              <a:cs typeface="Times New Roman"/>
              <a:sym typeface="Times New Roman"/>
            </a:endParaRPr>
          </a:p>
          <a:p>
            <a:pPr indent="457200" lvl="0" marL="137160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 Thả gói tin xuống.</a:t>
            </a:r>
            <a:endParaRPr sz="1800">
              <a:latin typeface="Times New Roman"/>
              <a:ea typeface="Times New Roman"/>
              <a:cs typeface="Times New Roman"/>
              <a:sym typeface="Times New Roman"/>
            </a:endParaRPr>
          </a:p>
          <a:p>
            <a:pPr indent="457200" lvl="0" marL="137160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 Chuyển gói tin tới bộ điều khiển.</a:t>
            </a:r>
            <a:endParaRPr sz="1800">
              <a:latin typeface="Times New Roman"/>
              <a:ea typeface="Times New Roman"/>
              <a:cs typeface="Times New Roman"/>
              <a:sym typeface="Times New Roman"/>
            </a:endParaRPr>
          </a:p>
          <a:p>
            <a:pPr indent="0" lvl="0" marL="0" rtl="0" algn="l">
              <a:lnSpc>
                <a:spcPct val="100000"/>
              </a:lnSpc>
              <a:spcBef>
                <a:spcPts val="300"/>
              </a:spcBef>
              <a:spcAft>
                <a:spcPts val="0"/>
              </a:spcAft>
              <a:buSzPts val="1400"/>
              <a:buNone/>
            </a:pPr>
            <a:r>
              <a:t/>
            </a:r>
            <a:endParaRPr/>
          </a:p>
        </p:txBody>
      </p:sp>
      <p:sp>
        <p:nvSpPr>
          <p:cNvPr id="115" name="Google Shape;11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74" name="Google Shape;47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82" name="Google Shape;48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90" name="Google Shape;490;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Lưu lượng xanh (green): Lưu lượng được coi là hợp lệ và được phép đi tiếp nếu nó không vượt quá tốc độ xác định (burst rate) trong một khoảng thời gian cụ thể. Lưu lượng xanh được gửi đi mà không bị giới hạn.</a:t>
            </a:r>
            <a:endParaRPr sz="1800">
              <a:latin typeface="Arial"/>
              <a:ea typeface="Arial"/>
              <a:cs typeface="Arial"/>
              <a:sym typeface="Arial"/>
            </a:endParaRPr>
          </a:p>
          <a:p>
            <a:pPr indent="0" lvl="0" marL="457200" rtl="0" algn="just">
              <a:lnSpc>
                <a:spcPct val="115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Lưu lượng đỏ (red): Lưu lượng vượt quá tốc độ xác định sẽ được coi là lưu lượng đỏ và có thể bị giới hạn hoặc loại bỏ.</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498" name="Google Shape;498;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05" name="Google Shape;50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13" name="Google Shape;51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22" name="Google Shape;52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30" name="Google Shape;53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37" name="Google Shape;537;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45" name="Google Shape;54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457200" lvl="0" marL="0" rtl="0" algn="just">
              <a:lnSpc>
                <a:spcPct val="135000"/>
              </a:lnSpc>
              <a:spcBef>
                <a:spcPts val="0"/>
              </a:spcBef>
              <a:spcAft>
                <a:spcPts val="0"/>
              </a:spcAft>
              <a:buSzPts val="1400"/>
              <a:buNone/>
            </a:pPr>
            <a:r>
              <a:rPr lang="en-US" sz="1800">
                <a:latin typeface="Times New Roman"/>
                <a:ea typeface="Times New Roman"/>
                <a:cs typeface="Times New Roman"/>
                <a:sym typeface="Times New Roman"/>
              </a:rPr>
              <a:t>Hình : Kiến trúc chuyển tiếp gói OpenFlow.</a:t>
            </a:r>
            <a:endParaRPr sz="1800">
              <a:latin typeface="Times New Roman"/>
              <a:ea typeface="Times New Roman"/>
              <a:cs typeface="Times New Roman"/>
              <a:sym typeface="Times New Roman"/>
            </a:endParaRPr>
          </a:p>
          <a:p>
            <a:pPr indent="457200" lvl="0" marL="0" rtl="0" algn="just">
              <a:lnSpc>
                <a:spcPct val="135000"/>
              </a:lnSpc>
              <a:spcBef>
                <a:spcPts val="600"/>
              </a:spcBef>
              <a:spcAft>
                <a:spcPts val="0"/>
              </a:spcAft>
              <a:buSzPts val="1400"/>
              <a:buNone/>
            </a:pPr>
            <a:r>
              <a:rPr lang="en-US" sz="1800">
                <a:latin typeface="Times New Roman"/>
                <a:ea typeface="Times New Roman"/>
                <a:cs typeface="Times New Roman"/>
                <a:sym typeface="Times New Roman"/>
              </a:rPr>
              <a:t>Hình cho thấy các chức năng cơ bản của một OpenFlow switch. Khi dữ liệu không khớp với gói tin đến, nó sẽ gửi packet_in thông báo tới bộ điều khiển. Bộ điều khiển chạy các giao thức định tuyến và chuyển mạch và logic khác để xác định các bảng chuyển tiếp và logic trong dữ liệu. Do đó, khi bộ điều khiển có gói dữ liệu để chuyển tiếp qua bộ chuyển mạch, nó sẽ sử dụng OpenFlow packet_out message. Flow entry sau đó được lưu trữ trong flow table nằm ở switch. Nếu không có bộ điều khiển nào được kết nối với switch, switch sẽ tra cứu trong flow table và thực hiện hành động dựa trên các flow entry được lưu trữ thủ công trong bộ switch. Nếu như không có sự trùng khớp nào trong flow table, switch sẽ loại bỏ gói tin.</a:t>
            </a:r>
            <a:endParaRPr sz="1800">
              <a:latin typeface="Times New Roman"/>
              <a:ea typeface="Times New Roman"/>
              <a:cs typeface="Times New Roman"/>
              <a:sym typeface="Times New Roman"/>
            </a:endParaRPr>
          </a:p>
          <a:p>
            <a:pPr indent="0" lvl="0" marL="0" rtl="0" algn="l">
              <a:lnSpc>
                <a:spcPct val="100000"/>
              </a:lnSpc>
              <a:spcBef>
                <a:spcPts val="300"/>
              </a:spcBef>
              <a:spcAft>
                <a:spcPts val="0"/>
              </a:spcAft>
              <a:buSzPts val="1400"/>
              <a:buNone/>
            </a:pPr>
            <a:r>
              <a:t/>
            </a:r>
            <a:endParaRPr/>
          </a:p>
        </p:txBody>
      </p:sp>
      <p:sp>
        <p:nvSpPr>
          <p:cNvPr id="123" name="Google Shape;12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 name="Google Shape;552;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QoS được tạo với tốc độ truyền dữ liệu tối đa là 100 Mbps và được gắn vào cổng s1-eth3. Hai hàng đợi q1 với hàng đợi id = 1 và q2 với hàng đợi id = 2 đã được tạo. Hàng đợi 1 (q1) có tốc độ truyền tối thiểu là 70 Mbps. q2 có tốc độ truyền tối thiểu là 30 Mbps. Phương thức QoS chỉ đi ra, nghĩa là các tốc độ này sẽ được áp dụng khi các gói được chuyển tiếp ra khỏi cổng.</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553" name="Google Shape;553;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62" name="Google Shape;562;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Nó liệt kê tất cả các thông tin liên quan đến hàng đợi QoS. Bạn sẽ thấy hai hàng đợi q1 và q2 được thêm vào danh sách. Theo mặc định, Open vSwitch sử dụng hàng đợi mặc định trong đó min_rate là 12.000 và max_rate là 100.000.000.</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571" name="Google Shape;571;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rPr lang="en-US"/>
              <a:t>Từng máy chủ</a:t>
            </a:r>
            <a:endParaRPr/>
          </a:p>
        </p:txBody>
      </p:sp>
      <p:sp>
        <p:nvSpPr>
          <p:cNvPr id="580" name="Google Shape;580;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rPr lang="en-US"/>
              <a:t>Song song</a:t>
            </a:r>
            <a:endParaRPr/>
          </a:p>
        </p:txBody>
      </p:sp>
      <p:sp>
        <p:nvSpPr>
          <p:cNvPr id="591" name="Google Shape;591;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rPr lang="en-US"/>
              <a:t>So sánh kết quả giữa 2 máy chủ ta rút ra được nhận xét:</a:t>
            </a:r>
            <a:endParaRPr/>
          </a:p>
          <a:p>
            <a:pPr indent="0" lvl="0" marL="0" rtl="0" algn="l">
              <a:lnSpc>
                <a:spcPct val="100000"/>
              </a:lnSpc>
              <a:spcBef>
                <a:spcPts val="0"/>
              </a:spcBef>
              <a:spcAft>
                <a:spcPts val="0"/>
              </a:spcAft>
              <a:buClr>
                <a:schemeClr val="dk1"/>
              </a:buClr>
              <a:buSzPts val="1200"/>
              <a:buFont typeface="Calibri"/>
              <a:buNone/>
            </a:pPr>
            <a:r>
              <a:rPr lang="en-US"/>
              <a:t>-Máy chủ KT_PC_A có tốc độ bit đầu tiên khoảng 84Mbps sau đó giảm dần 63Mbps do có sự cạnh tranh từ KT_PC_B</a:t>
            </a:r>
            <a:endParaRPr/>
          </a:p>
          <a:p>
            <a:pPr indent="0" lvl="0" marL="0" rtl="0" algn="l">
              <a:lnSpc>
                <a:spcPct val="100000"/>
              </a:lnSpc>
              <a:spcBef>
                <a:spcPts val="0"/>
              </a:spcBef>
              <a:spcAft>
                <a:spcPts val="0"/>
              </a:spcAft>
              <a:buClr>
                <a:schemeClr val="dk1"/>
              </a:buClr>
              <a:buSzPts val="1200"/>
              <a:buFont typeface="Calibri"/>
              <a:buNone/>
            </a:pPr>
            <a:r>
              <a:rPr lang="en-US"/>
              <a:t>-Máy chủ KT_PC_B có tốc độ trong khoảng 30Mbps do có độ ưu tiên thấp hơn máy chủ KT_PC_A</a:t>
            </a:r>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602" name="Google Shape;602;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610" name="Google Shape;610;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spTree>
      <p:nvGrpSpPr>
        <p:cNvPr id="15" name="Shape 15"/>
        <p:cNvGrpSpPr/>
        <p:nvPr/>
      </p:nvGrpSpPr>
      <p:grpSpPr>
        <a:xfrm>
          <a:off x="0" y="0"/>
          <a:ext cx="0" cy="0"/>
          <a:chOff x="0" y="0"/>
          <a:chExt cx="0" cy="0"/>
        </a:xfrm>
      </p:grpSpPr>
      <p:sp>
        <p:nvSpPr>
          <p:cNvPr id="16" name="Google Shape;16;p69"/>
          <p:cNvSpPr txBox="1"/>
          <p:nvPr>
            <p:ph type="ctrTitle"/>
          </p:nvPr>
        </p:nvSpPr>
        <p:spPr>
          <a:xfrm>
            <a:off x="914400" y="1122363"/>
            <a:ext cx="103632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72" name="Shape 72"/>
        <p:cNvGrpSpPr/>
        <p:nvPr/>
      </p:nvGrpSpPr>
      <p:grpSpPr>
        <a:xfrm>
          <a:off x="0" y="0"/>
          <a:ext cx="0" cy="0"/>
          <a:chOff x="0" y="0"/>
          <a:chExt cx="0" cy="0"/>
        </a:xfrm>
      </p:grpSpPr>
      <p:sp>
        <p:nvSpPr>
          <p:cNvPr id="73" name="Google Shape;73;p7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7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78" name="Shape 78"/>
        <p:cNvGrpSpPr/>
        <p:nvPr/>
      </p:nvGrpSpPr>
      <p:grpSpPr>
        <a:xfrm>
          <a:off x="0" y="0"/>
          <a:ext cx="0" cy="0"/>
          <a:chOff x="0" y="0"/>
          <a:chExt cx="0" cy="0"/>
        </a:xfrm>
      </p:grpSpPr>
      <p:sp>
        <p:nvSpPr>
          <p:cNvPr id="79" name="Google Shape;79;p79"/>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79"/>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27" name="Shape 27"/>
        <p:cNvGrpSpPr/>
        <p:nvPr/>
      </p:nvGrpSpPr>
      <p:grpSpPr>
        <a:xfrm>
          <a:off x="0" y="0"/>
          <a:ext cx="0" cy="0"/>
          <a:chOff x="0" y="0"/>
          <a:chExt cx="0" cy="0"/>
        </a:xfrm>
      </p:grpSpPr>
      <p:sp>
        <p:nvSpPr>
          <p:cNvPr id="28" name="Google Shape;28;p7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7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7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34" name="Shape 34"/>
        <p:cNvGrpSpPr/>
        <p:nvPr/>
      </p:nvGrpSpPr>
      <p:grpSpPr>
        <a:xfrm>
          <a:off x="0" y="0"/>
          <a:ext cx="0" cy="0"/>
          <a:chOff x="0" y="0"/>
          <a:chExt cx="0" cy="0"/>
        </a:xfrm>
      </p:grpSpPr>
      <p:sp>
        <p:nvSpPr>
          <p:cNvPr id="35" name="Google Shape;35;p7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2"/>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7" name="Google Shape;37;p7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8" name="Google Shape;38;p7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41" name="Shape 41"/>
        <p:cNvGrpSpPr/>
        <p:nvPr/>
      </p:nvGrpSpPr>
      <p:grpSpPr>
        <a:xfrm>
          <a:off x="0" y="0"/>
          <a:ext cx="0" cy="0"/>
          <a:chOff x="0" y="0"/>
          <a:chExt cx="0" cy="0"/>
        </a:xfrm>
      </p:grpSpPr>
      <p:sp>
        <p:nvSpPr>
          <p:cNvPr id="42" name="Google Shape;42;p73"/>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3"/>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3"/>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3"/>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3"/>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50" name="Shape 50"/>
        <p:cNvGrpSpPr/>
        <p:nvPr/>
      </p:nvGrpSpPr>
      <p:grpSpPr>
        <a:xfrm>
          <a:off x="0" y="0"/>
          <a:ext cx="0" cy="0"/>
          <a:chOff x="0" y="0"/>
          <a:chExt cx="0" cy="0"/>
        </a:xfrm>
      </p:grpSpPr>
      <p:sp>
        <p:nvSpPr>
          <p:cNvPr id="51" name="Google Shape;51;p74"/>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4"/>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3" name="Google Shape;53;p7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56" name="Shape 56"/>
        <p:cNvGrpSpPr/>
        <p:nvPr/>
      </p:nvGrpSpPr>
      <p:grpSpPr>
        <a:xfrm>
          <a:off x="0" y="0"/>
          <a:ext cx="0" cy="0"/>
          <a:chOff x="0" y="0"/>
          <a:chExt cx="0" cy="0"/>
        </a:xfrm>
      </p:grpSpPr>
      <p:sp>
        <p:nvSpPr>
          <p:cNvPr id="57" name="Google Shape;57;p7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61" name="Shape 61"/>
        <p:cNvGrpSpPr/>
        <p:nvPr/>
      </p:nvGrpSpPr>
      <p:grpSpPr>
        <a:xfrm>
          <a:off x="0" y="0"/>
          <a:ext cx="0" cy="0"/>
          <a:chOff x="0" y="0"/>
          <a:chExt cx="0" cy="0"/>
        </a:xfrm>
      </p:grpSpPr>
      <p:sp>
        <p:nvSpPr>
          <p:cNvPr id="62" name="Google Shape;62;p7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65" name="Shape 65"/>
        <p:cNvGrpSpPr/>
        <p:nvPr/>
      </p:nvGrpSpPr>
      <p:grpSpPr>
        <a:xfrm>
          <a:off x="0" y="0"/>
          <a:ext cx="0" cy="0"/>
          <a:chOff x="0" y="0"/>
          <a:chExt cx="0" cy="0"/>
        </a:xfrm>
      </p:grpSpPr>
      <p:sp>
        <p:nvSpPr>
          <p:cNvPr id="66" name="Google Shape;66;p7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7"/>
          <p:cNvSpPr/>
          <p:nvPr>
            <p:ph idx="2" type="pic"/>
          </p:nvPr>
        </p:nvSpPr>
        <p:spPr>
          <a:xfrm>
            <a:off x="5183188" y="987427"/>
            <a:ext cx="6172200" cy="4873625"/>
          </a:xfrm>
          <a:prstGeom prst="rect">
            <a:avLst/>
          </a:prstGeom>
          <a:noFill/>
          <a:ln>
            <a:noFill/>
          </a:ln>
        </p:spPr>
      </p:sp>
      <p:sp>
        <p:nvSpPr>
          <p:cNvPr id="68" name="Google Shape;68;p7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7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6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 name="Google Shape;13;p6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4" name="Google Shape;14;p6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gif"/><Relationship Id="rId4" Type="http://schemas.openxmlformats.org/officeDocument/2006/relationships/image" Target="../media/image5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4.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5.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54.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37.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2.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4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4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4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43.png"/><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image" Target="../media/image47.png"/><Relationship Id="rId4" Type="http://schemas.openxmlformats.org/officeDocument/2006/relationships/image" Target="../media/image5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8.png"/><Relationship Id="rId4" Type="http://schemas.openxmlformats.org/officeDocument/2006/relationships/image" Target="../media/image5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914400" y="1122363"/>
            <a:ext cx="103632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lang="en-US"/>
              <a:t>Nhóm 7</a:t>
            </a:r>
            <a:endParaRPr/>
          </a:p>
          <a:p>
            <a:pPr indent="0" lvl="0" marL="0" rtl="0" algn="ctr">
              <a:lnSpc>
                <a:spcPct val="90000"/>
              </a:lnSpc>
              <a:spcBef>
                <a:spcPts val="0"/>
              </a:spcBef>
              <a:spcAft>
                <a:spcPts val="0"/>
              </a:spcAft>
              <a:buClr>
                <a:schemeClr val="dk1"/>
              </a:buClr>
              <a:buSzPts val="6000"/>
              <a:buFont typeface="Times New Roman"/>
              <a:buNone/>
            </a:pPr>
            <a:r>
              <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3100"/>
              <a:t>Đề tài: Tìm hiểu và triển khai phần mềm Open vSwitch</a:t>
            </a:r>
            <a:endParaRPr sz="3100"/>
          </a:p>
          <a:p>
            <a:pPr indent="0" lvl="0" marL="0" rtl="0" algn="ctr">
              <a:lnSpc>
                <a:spcPct val="90000"/>
              </a:lnSpc>
              <a:spcBef>
                <a:spcPts val="1000"/>
              </a:spcBef>
              <a:spcAft>
                <a:spcPts val="0"/>
              </a:spcAft>
              <a:buClr>
                <a:schemeClr val="dk1"/>
              </a:buClr>
              <a:buSzPts val="2400"/>
              <a:buNone/>
            </a:pPr>
            <a:r>
              <a:rPr lang="en-US" sz="3100"/>
              <a:t>Giảng viên: Đỗ Hoàng Hiển</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ovs-ofctl add-flow</a:t>
            </a:r>
            <a:endParaRPr/>
          </a:p>
        </p:txBody>
      </p:sp>
      <p:sp>
        <p:nvSpPr>
          <p:cNvPr id="156" name="Google Shape;156;p10"/>
          <p:cNvSpPr txBox="1"/>
          <p:nvPr>
            <p:ph idx="1" type="body"/>
          </p:nvPr>
        </p:nvSpPr>
        <p:spPr>
          <a:xfrm>
            <a:off x="838200" y="1825625"/>
            <a:ext cx="10515600" cy="7055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Thêm flow entry vô flow table của switch</a:t>
            </a:r>
            <a:endParaRPr/>
          </a:p>
        </p:txBody>
      </p:sp>
      <p:pic>
        <p:nvPicPr>
          <p:cNvPr id="157" name="Google Shape;157;p10"/>
          <p:cNvPicPr preferRelativeResize="0"/>
          <p:nvPr/>
        </p:nvPicPr>
        <p:blipFill rotWithShape="1">
          <a:blip r:embed="rId3">
            <a:alphaModFix/>
          </a:blip>
          <a:srcRect b="0" l="0" r="0" t="0"/>
          <a:stretch/>
        </p:blipFill>
        <p:spPr>
          <a:xfrm>
            <a:off x="1020417" y="2567608"/>
            <a:ext cx="9713356" cy="729635"/>
          </a:xfrm>
          <a:prstGeom prst="rect">
            <a:avLst/>
          </a:prstGeom>
          <a:noFill/>
          <a:ln>
            <a:noFill/>
          </a:ln>
        </p:spPr>
      </p:pic>
      <p:sp>
        <p:nvSpPr>
          <p:cNvPr id="158" name="Google Shape;158;p10"/>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1"/>
          <p:cNvPicPr preferRelativeResize="0"/>
          <p:nvPr/>
        </p:nvPicPr>
        <p:blipFill rotWithShape="1">
          <a:blip r:embed="rId3">
            <a:alphaModFix/>
          </a:blip>
          <a:srcRect b="0" l="0" r="0" t="0"/>
          <a:stretch/>
        </p:blipFill>
        <p:spPr>
          <a:xfrm>
            <a:off x="917819" y="1391607"/>
            <a:ext cx="10116782" cy="1341888"/>
          </a:xfrm>
          <a:prstGeom prst="rect">
            <a:avLst/>
          </a:prstGeom>
          <a:noFill/>
          <a:ln>
            <a:noFill/>
          </a:ln>
        </p:spPr>
      </p:pic>
      <p:sp>
        <p:nvSpPr>
          <p:cNvPr id="165" name="Google Shape;165;p11"/>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descr="A computer screen with white text&#10;&#10;Description automatically generated" id="170" name="Google Shape;170;p12"/>
          <p:cNvPicPr preferRelativeResize="0"/>
          <p:nvPr/>
        </p:nvPicPr>
        <p:blipFill rotWithShape="1">
          <a:blip r:embed="rId3">
            <a:alphaModFix/>
          </a:blip>
          <a:srcRect b="0" l="0" r="0" t="0"/>
          <a:stretch/>
        </p:blipFill>
        <p:spPr>
          <a:xfrm>
            <a:off x="1400997" y="1086678"/>
            <a:ext cx="8715734" cy="2059306"/>
          </a:xfrm>
          <a:prstGeom prst="rect">
            <a:avLst/>
          </a:prstGeom>
          <a:noFill/>
          <a:ln>
            <a:noFill/>
          </a:ln>
        </p:spPr>
      </p:pic>
      <p:sp>
        <p:nvSpPr>
          <p:cNvPr id="171" name="Google Shape;171;p12"/>
          <p:cNvSpPr txBox="1"/>
          <p:nvPr/>
        </p:nvSpPr>
        <p:spPr>
          <a:xfrm>
            <a:off x="1550505" y="3717236"/>
            <a:ext cx="80970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Theo như hình nhận thấy tất cả các quy trình thủ công đã được cài đặt trong flow table.</a:t>
            </a:r>
            <a:endParaRPr b="0" i="0" sz="2800" u="none" cap="none" strike="noStrike">
              <a:solidFill>
                <a:schemeClr val="dk1"/>
              </a:solidFill>
              <a:latin typeface="Times New Roman"/>
              <a:ea typeface="Times New Roman"/>
              <a:cs typeface="Times New Roman"/>
              <a:sym typeface="Times New Roman"/>
            </a:endParaRPr>
          </a:p>
        </p:txBody>
      </p:sp>
      <p:sp>
        <p:nvSpPr>
          <p:cNvPr id="172" name="Google Shape;172;p12"/>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idx="1" type="body"/>
          </p:nvPr>
        </p:nvSpPr>
        <p:spPr>
          <a:xfrm>
            <a:off x="795131" y="3763617"/>
            <a:ext cx="10184296" cy="13399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Giờ đây có thể kiểm tra kết nối giữa 2 máy chủ KT_PC_A(192.168.1.10) và KD_PC_A(192.168.2.11)</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pic>
        <p:nvPicPr>
          <p:cNvPr descr="A screenshot of a computer program&#10;&#10;Description automatically generated" id="178" name="Google Shape;178;p13"/>
          <p:cNvPicPr preferRelativeResize="0"/>
          <p:nvPr/>
        </p:nvPicPr>
        <p:blipFill rotWithShape="1">
          <a:blip r:embed="rId3">
            <a:alphaModFix/>
          </a:blip>
          <a:srcRect b="0" l="0" r="0" t="0"/>
          <a:stretch/>
        </p:blipFill>
        <p:spPr>
          <a:xfrm>
            <a:off x="1535969" y="976835"/>
            <a:ext cx="8918714" cy="2584800"/>
          </a:xfrm>
          <a:prstGeom prst="rect">
            <a:avLst/>
          </a:prstGeom>
          <a:noFill/>
          <a:ln>
            <a:noFill/>
          </a:ln>
        </p:spPr>
      </p:pic>
      <p:sp>
        <p:nvSpPr>
          <p:cNvPr id="179" name="Google Shape;179;p13"/>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p:nvPr/>
        </p:nvSpPr>
        <p:spPr>
          <a:xfrm>
            <a:off x="4809289" y="3172408"/>
            <a:ext cx="2291305" cy="1129004"/>
          </a:xfrm>
          <a:custGeom>
            <a:rect b="b" l="l" r="r" t="t"/>
            <a:pathLst>
              <a:path extrusionOk="0" h="2440308" w="3749077">
                <a:moveTo>
                  <a:pt x="0" y="0"/>
                </a:moveTo>
                <a:lnTo>
                  <a:pt x="3749078" y="0"/>
                </a:lnTo>
                <a:lnTo>
                  <a:pt x="3749078" y="2440309"/>
                </a:lnTo>
                <a:lnTo>
                  <a:pt x="0" y="2440309"/>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85" name="Google Shape;185;p14"/>
          <p:cNvSpPr txBox="1"/>
          <p:nvPr/>
        </p:nvSpPr>
        <p:spPr>
          <a:xfrm>
            <a:off x="1847885" y="1438067"/>
            <a:ext cx="8496229" cy="1554272"/>
          </a:xfrm>
          <a:prstGeom prst="rect">
            <a:avLst/>
          </a:prstGeom>
          <a:noFill/>
          <a:ln>
            <a:noFill/>
          </a:ln>
        </p:spPr>
        <p:txBody>
          <a:bodyPr anchorCtr="0" anchor="t" bIns="0" lIns="0" spcFirstLastPara="1" rIns="0" wrap="square" tIns="0">
            <a:spAutoFit/>
          </a:bodyPr>
          <a:lstStyle/>
          <a:p>
            <a:pPr indent="0" lvl="0" marL="0" marR="0" rtl="0" algn="ctr">
              <a:lnSpc>
                <a:spcPct val="287240"/>
              </a:lnSpc>
              <a:spcBef>
                <a:spcPts val="0"/>
              </a:spcBef>
              <a:spcAft>
                <a:spcPts val="0"/>
              </a:spcAft>
              <a:buClr>
                <a:srgbClr val="000000"/>
              </a:buClr>
              <a:buSzPts val="5000"/>
              <a:buFont typeface="Arial"/>
              <a:buNone/>
            </a:pPr>
            <a:r>
              <a:rPr b="1" i="0" lang="en-US" sz="5000" u="none" cap="none" strike="noStrike">
                <a:solidFill>
                  <a:srgbClr val="000000"/>
                </a:solidFill>
                <a:latin typeface="Arial"/>
                <a:ea typeface="Arial"/>
                <a:cs typeface="Arial"/>
                <a:sym typeface="Arial"/>
              </a:rPr>
              <a:t>Vlan và trunking</a:t>
            </a:r>
            <a:endParaRPr b="0" i="0" sz="1400" u="none" cap="none" strike="noStrike">
              <a:solidFill>
                <a:srgbClr val="000000"/>
              </a:solidFill>
              <a:latin typeface="Arial"/>
              <a:ea typeface="Arial"/>
              <a:cs typeface="Arial"/>
              <a:sym typeface="Arial"/>
            </a:endParaRPr>
          </a:p>
        </p:txBody>
      </p:sp>
      <p:sp>
        <p:nvSpPr>
          <p:cNvPr id="186" name="Google Shape;186;p14"/>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653145" y="727690"/>
            <a:ext cx="10515599" cy="61767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br>
              <a:rPr b="1" lang="en-US">
                <a:latin typeface="Arial"/>
                <a:ea typeface="Arial"/>
                <a:cs typeface="Arial"/>
                <a:sym typeface="Arial"/>
              </a:rPr>
            </a:br>
            <a:r>
              <a:rPr b="1" lang="en-US">
                <a:latin typeface="Arial"/>
                <a:ea typeface="Arial"/>
                <a:cs typeface="Arial"/>
                <a:sym typeface="Arial"/>
              </a:rPr>
              <a:t>Vlan và trunking</a:t>
            </a:r>
            <a:endParaRPr b="1">
              <a:latin typeface="Arial"/>
              <a:ea typeface="Arial"/>
              <a:cs typeface="Arial"/>
              <a:sym typeface="Arial"/>
            </a:endParaRPr>
          </a:p>
        </p:txBody>
      </p:sp>
      <p:sp>
        <p:nvSpPr>
          <p:cNvPr id="192" name="Google Shape;192;p15"/>
          <p:cNvSpPr txBox="1"/>
          <p:nvPr>
            <p:ph idx="1" type="body"/>
          </p:nvPr>
        </p:nvSpPr>
        <p:spPr>
          <a:xfrm>
            <a:off x="1041918" y="1708993"/>
            <a:ext cx="10515599" cy="41879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Nội dung chính:</a:t>
            </a:r>
            <a:endParaRPr/>
          </a:p>
          <a:p>
            <a:pPr indent="-514350" lvl="0" marL="514350" rtl="0" algn="l">
              <a:lnSpc>
                <a:spcPct val="90000"/>
              </a:lnSpc>
              <a:spcBef>
                <a:spcPts val="1000"/>
              </a:spcBef>
              <a:spcAft>
                <a:spcPts val="0"/>
              </a:spcAft>
              <a:buClr>
                <a:schemeClr val="dk1"/>
              </a:buClr>
              <a:buSzPts val="2800"/>
              <a:buAutoNum type="arabicPeriod"/>
            </a:pPr>
            <a:r>
              <a:rPr lang="en-US"/>
              <a:t>Vlan là gì?</a:t>
            </a:r>
            <a:endParaRPr/>
          </a:p>
          <a:p>
            <a:pPr indent="-514350" lvl="0" marL="514350" rtl="0" algn="l">
              <a:lnSpc>
                <a:spcPct val="90000"/>
              </a:lnSpc>
              <a:spcBef>
                <a:spcPts val="1000"/>
              </a:spcBef>
              <a:spcAft>
                <a:spcPts val="0"/>
              </a:spcAft>
              <a:buClr>
                <a:schemeClr val="dk1"/>
              </a:buClr>
              <a:buSzPts val="2800"/>
              <a:buAutoNum type="arabicPeriod"/>
            </a:pPr>
            <a:r>
              <a:rPr lang="en-US"/>
              <a:t>Ứng dụng trunking trong mô hình vlan</a:t>
            </a:r>
            <a:endParaRPr/>
          </a:p>
          <a:p>
            <a:pPr indent="-514350" lvl="0" marL="514350" rtl="0" algn="l">
              <a:lnSpc>
                <a:spcPct val="90000"/>
              </a:lnSpc>
              <a:spcBef>
                <a:spcPts val="1000"/>
              </a:spcBef>
              <a:spcAft>
                <a:spcPts val="0"/>
              </a:spcAft>
              <a:buClr>
                <a:schemeClr val="dk1"/>
              </a:buClr>
              <a:buSzPts val="2800"/>
              <a:buAutoNum type="arabicPeriod"/>
            </a:pPr>
            <a:r>
              <a:rPr lang="en-US"/>
              <a:t>Giới thiệu về mô hình mạng kết hợp vlan và trunking</a:t>
            </a:r>
            <a:endParaRPr/>
          </a:p>
          <a:p>
            <a:pPr indent="-514350" lvl="0" marL="514350" rtl="0" algn="l">
              <a:lnSpc>
                <a:spcPct val="90000"/>
              </a:lnSpc>
              <a:spcBef>
                <a:spcPts val="1000"/>
              </a:spcBef>
              <a:spcAft>
                <a:spcPts val="0"/>
              </a:spcAft>
              <a:buClr>
                <a:schemeClr val="dk1"/>
              </a:buClr>
              <a:buSzPts val="2800"/>
              <a:buAutoNum type="arabicPeriod"/>
            </a:pPr>
            <a:r>
              <a:rPr lang="en-US"/>
              <a:t>Demo</a:t>
            </a:r>
            <a:endParaRPr/>
          </a:p>
        </p:txBody>
      </p:sp>
      <p:sp>
        <p:nvSpPr>
          <p:cNvPr id="193" name="Google Shape;193;p15"/>
          <p:cNvSpPr/>
          <p:nvPr/>
        </p:nvSpPr>
        <p:spPr>
          <a:xfrm>
            <a:off x="10926147" y="5645021"/>
            <a:ext cx="223935" cy="251926"/>
          </a:xfrm>
          <a:prstGeom prst="rect">
            <a:avLst/>
          </a:prstGeom>
          <a:solidFill>
            <a:srgbClr val="9FB7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194" name="Google Shape;194;p15"/>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6"/>
          <p:cNvPicPr preferRelativeResize="0"/>
          <p:nvPr/>
        </p:nvPicPr>
        <p:blipFill rotWithShape="1">
          <a:blip r:embed="rId3">
            <a:alphaModFix/>
          </a:blip>
          <a:srcRect b="0" l="0" r="2928" t="0"/>
          <a:stretch/>
        </p:blipFill>
        <p:spPr>
          <a:xfrm>
            <a:off x="5901767" y="1418853"/>
            <a:ext cx="5181249" cy="3395743"/>
          </a:xfrm>
          <a:prstGeom prst="rect">
            <a:avLst/>
          </a:prstGeom>
          <a:noFill/>
          <a:ln>
            <a:noFill/>
          </a:ln>
        </p:spPr>
      </p:pic>
      <p:sp>
        <p:nvSpPr>
          <p:cNvPr id="200" name="Google Shape;200;p16"/>
          <p:cNvSpPr txBox="1"/>
          <p:nvPr>
            <p:ph type="title"/>
          </p:nvPr>
        </p:nvSpPr>
        <p:spPr>
          <a:xfrm>
            <a:off x="662940" y="681037"/>
            <a:ext cx="10505803" cy="10096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en-US" sz="3000">
                <a:latin typeface="Arial"/>
                <a:ea typeface="Arial"/>
                <a:cs typeface="Arial"/>
                <a:sym typeface="Arial"/>
              </a:rPr>
              <a:t>1.Vlan là gì</a:t>
            </a:r>
            <a:endParaRPr/>
          </a:p>
        </p:txBody>
      </p:sp>
      <p:sp>
        <p:nvSpPr>
          <p:cNvPr id="201" name="Google Shape;201;p16"/>
          <p:cNvSpPr txBox="1"/>
          <p:nvPr>
            <p:ph idx="1" type="body"/>
          </p:nvPr>
        </p:nvSpPr>
        <p:spPr>
          <a:xfrm>
            <a:off x="845525" y="1690700"/>
            <a:ext cx="5056200" cy="4224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500">
                <a:latin typeface="Times New Roman"/>
                <a:ea typeface="Times New Roman"/>
                <a:cs typeface="Times New Roman"/>
                <a:sym typeface="Times New Roman"/>
              </a:rPr>
              <a:t>Ở cấp độ đơn giản nhất, VLAN (viết tắt của “mạng LAN ảo”) là một cách để phân vùng một switch thành nhiều switch. </a:t>
            </a:r>
            <a:endParaRPr sz="25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500">
                <a:latin typeface="Times New Roman"/>
                <a:ea typeface="Times New Roman"/>
                <a:cs typeface="Times New Roman"/>
                <a:sym typeface="Times New Roman"/>
              </a:rPr>
              <a:t>Việc phân vùng này tránh được sự cần thiết phải có nhiều mạng vật lý riêng biệt cho các trường hợp sử dụng khác nhau.</a:t>
            </a:r>
            <a:endParaRPr sz="25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202" name="Google Shape;202;p16"/>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ph type="title"/>
          </p:nvPr>
        </p:nvSpPr>
        <p:spPr>
          <a:xfrm>
            <a:off x="700264" y="681037"/>
            <a:ext cx="10505700" cy="1009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en-US" sz="3000">
                <a:latin typeface="Arial"/>
                <a:ea typeface="Arial"/>
                <a:cs typeface="Arial"/>
                <a:sym typeface="Arial"/>
              </a:rPr>
              <a:t>2. Ứng dụng trunking trong mô hình vlan</a:t>
            </a:r>
            <a:endParaRPr/>
          </a:p>
        </p:txBody>
      </p:sp>
      <p:sp>
        <p:nvSpPr>
          <p:cNvPr id="208" name="Google Shape;208;p17"/>
          <p:cNvSpPr txBox="1"/>
          <p:nvPr>
            <p:ph idx="1" type="body"/>
          </p:nvPr>
        </p:nvSpPr>
        <p:spPr>
          <a:xfrm>
            <a:off x="700275" y="1690700"/>
            <a:ext cx="10505700" cy="448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rgbClr val="111111"/>
              </a:buClr>
              <a:buSzPts val="2000"/>
              <a:buNone/>
            </a:pPr>
            <a:r>
              <a:rPr lang="en-US">
                <a:solidFill>
                  <a:srgbClr val="111111"/>
                </a:solidFill>
                <a:latin typeface="Times New Roman"/>
                <a:ea typeface="Times New Roman"/>
                <a:cs typeface="Times New Roman"/>
                <a:sym typeface="Times New Roman"/>
              </a:rPr>
              <a:t>Trunk là 1 đường liên kết point-to-point (là kết nối chuyên dụng giữa hai thiết bị mạng) cho phép nhiều VLAN khác nhau đi qua.</a:t>
            </a:r>
            <a:endParaRPr/>
          </a:p>
          <a:p>
            <a:pPr indent="0" lvl="0" marL="0" rtl="0" algn="l">
              <a:lnSpc>
                <a:spcPct val="90000"/>
              </a:lnSpc>
              <a:spcBef>
                <a:spcPts val="1000"/>
              </a:spcBef>
              <a:spcAft>
                <a:spcPts val="0"/>
              </a:spcAft>
              <a:buClr>
                <a:srgbClr val="111111"/>
              </a:buClr>
              <a:buSzPts val="2000"/>
              <a:buNone/>
            </a:pPr>
            <a:r>
              <a:rPr lang="en-US">
                <a:solidFill>
                  <a:srgbClr val="111111"/>
                </a:solidFill>
              </a:rPr>
              <a:t>Một switch có thể được chia nhiều VLAN nên t</a:t>
            </a:r>
            <a:r>
              <a:rPr lang="en-US">
                <a:solidFill>
                  <a:srgbClr val="111111"/>
                </a:solidFill>
                <a:latin typeface="Times New Roman"/>
                <a:ea typeface="Times New Roman"/>
                <a:cs typeface="Times New Roman"/>
                <a:sym typeface="Times New Roman"/>
              </a:rPr>
              <a:t>rong trường hợp có giới hạn đường kết nối, nhưng lại có quá nhiều Vlan hoặc muốn tiết kiệm tài nguyên thì chúng ta nên dùng đường trunk. </a:t>
            </a:r>
            <a:endParaRPr>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09" name="Google Shape;209;p17"/>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64e20a93a8_1_5"/>
          <p:cNvSpPr txBox="1"/>
          <p:nvPr>
            <p:ph type="title"/>
          </p:nvPr>
        </p:nvSpPr>
        <p:spPr>
          <a:xfrm>
            <a:off x="700264" y="681037"/>
            <a:ext cx="10505700" cy="1009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en-US" sz="3000">
                <a:latin typeface="Arial"/>
                <a:ea typeface="Arial"/>
                <a:cs typeface="Arial"/>
                <a:sym typeface="Arial"/>
              </a:rPr>
              <a:t>2. Ứng dụng trunking trong mô hình vlan</a:t>
            </a:r>
            <a:endParaRPr/>
          </a:p>
        </p:txBody>
      </p:sp>
      <p:sp>
        <p:nvSpPr>
          <p:cNvPr id="215" name="Google Shape;215;g264e20a93a8_1_5"/>
          <p:cNvSpPr txBox="1"/>
          <p:nvPr>
            <p:ph idx="1" type="body"/>
          </p:nvPr>
        </p:nvSpPr>
        <p:spPr>
          <a:xfrm>
            <a:off x="700275" y="1690700"/>
            <a:ext cx="5282100" cy="4486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Clr>
                <a:srgbClr val="111111"/>
              </a:buClr>
              <a:buSzPts val="2000"/>
              <a:buFont typeface="Arial"/>
              <a:buNone/>
            </a:pPr>
            <a:r>
              <a:rPr lang="en-US" sz="2500">
                <a:solidFill>
                  <a:srgbClr val="111111"/>
                </a:solidFill>
              </a:rPr>
              <a:t>Vì kỹ thuật trunking cho phép dùng chung một kết nối vật lý cho dữ liệu của các VLAN đi qua nên dể phân biệt được chúng là dữ liệu của VLAN nào, người ta gắn vào các gói tin một dấu hiệu gọi là “tagging”. Hay nói cách khác là dùng một kiểu đóng gói riêng cho các gói tin di chuyển qua đường “trunk” này. Giao thức được sử dụng là 802.1Q (dot1 q).</a:t>
            </a:r>
            <a:endParaRPr sz="2500">
              <a:solidFill>
                <a:srgbClr val="111111"/>
              </a:solidFill>
            </a:endParaRPr>
          </a:p>
          <a:p>
            <a:pPr indent="-101600" lvl="0" marL="228600" rtl="0" algn="l">
              <a:lnSpc>
                <a:spcPct val="90000"/>
              </a:lnSpc>
              <a:spcBef>
                <a:spcPts val="1000"/>
              </a:spcBef>
              <a:spcAft>
                <a:spcPts val="0"/>
              </a:spcAft>
              <a:buClr>
                <a:schemeClr val="dk1"/>
              </a:buClr>
              <a:buSzPts val="2000"/>
              <a:buNone/>
            </a:pPr>
            <a:r>
              <a:t/>
            </a:r>
            <a:endParaRPr>
              <a:solidFill>
                <a:srgbClr val="111111"/>
              </a:solidFill>
            </a:endParaRPr>
          </a:p>
        </p:txBody>
      </p:sp>
      <p:pic>
        <p:nvPicPr>
          <p:cNvPr id="216" name="Google Shape;216;g264e20a93a8_1_5"/>
          <p:cNvPicPr preferRelativeResize="0"/>
          <p:nvPr/>
        </p:nvPicPr>
        <p:blipFill>
          <a:blip r:embed="rId3">
            <a:alphaModFix/>
          </a:blip>
          <a:stretch>
            <a:fillRect/>
          </a:stretch>
        </p:blipFill>
        <p:spPr>
          <a:xfrm>
            <a:off x="6046375" y="1640950"/>
            <a:ext cx="4981824" cy="3368224"/>
          </a:xfrm>
          <a:prstGeom prst="rect">
            <a:avLst/>
          </a:prstGeom>
          <a:noFill/>
          <a:ln>
            <a:noFill/>
          </a:ln>
        </p:spPr>
      </p:pic>
      <p:sp>
        <p:nvSpPr>
          <p:cNvPr id="217" name="Google Shape;217;g264e20a93a8_1_5"/>
          <p:cNvSpPr txBox="1"/>
          <p:nvPr/>
        </p:nvSpPr>
        <p:spPr>
          <a:xfrm>
            <a:off x="7547725" y="5024450"/>
            <a:ext cx="2308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Ví dụ về tagging cho Vlan </a:t>
            </a:r>
            <a:endParaRPr sz="1500">
              <a:solidFill>
                <a:schemeClr val="dk1"/>
              </a:solidFill>
              <a:latin typeface="Times New Roman"/>
              <a:ea typeface="Times New Roman"/>
              <a:cs typeface="Times New Roman"/>
              <a:sym typeface="Times New Roman"/>
            </a:endParaRPr>
          </a:p>
        </p:txBody>
      </p:sp>
      <p:sp>
        <p:nvSpPr>
          <p:cNvPr id="218" name="Google Shape;218;g264e20a93a8_1_5"/>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g264e20a93a8_1_13"/>
          <p:cNvPicPr preferRelativeResize="0"/>
          <p:nvPr/>
        </p:nvPicPr>
        <p:blipFill>
          <a:blip r:embed="rId3">
            <a:alphaModFix/>
          </a:blip>
          <a:stretch>
            <a:fillRect/>
          </a:stretch>
        </p:blipFill>
        <p:spPr>
          <a:xfrm>
            <a:off x="762525" y="1708075"/>
            <a:ext cx="5097975" cy="3928551"/>
          </a:xfrm>
          <a:prstGeom prst="rect">
            <a:avLst/>
          </a:prstGeom>
          <a:noFill/>
          <a:ln>
            <a:noFill/>
          </a:ln>
        </p:spPr>
      </p:pic>
      <p:pic>
        <p:nvPicPr>
          <p:cNvPr id="225" name="Google Shape;225;g264e20a93a8_1_13"/>
          <p:cNvPicPr preferRelativeResize="0"/>
          <p:nvPr/>
        </p:nvPicPr>
        <p:blipFill>
          <a:blip r:embed="rId4">
            <a:alphaModFix/>
          </a:blip>
          <a:stretch>
            <a:fillRect/>
          </a:stretch>
        </p:blipFill>
        <p:spPr>
          <a:xfrm>
            <a:off x="5957950" y="1647175"/>
            <a:ext cx="5174500" cy="3986450"/>
          </a:xfrm>
          <a:prstGeom prst="rect">
            <a:avLst/>
          </a:prstGeom>
          <a:noFill/>
          <a:ln>
            <a:noFill/>
          </a:ln>
        </p:spPr>
      </p:pic>
      <p:sp>
        <p:nvSpPr>
          <p:cNvPr id="226" name="Google Shape;226;g264e20a93a8_1_13"/>
          <p:cNvSpPr txBox="1"/>
          <p:nvPr/>
        </p:nvSpPr>
        <p:spPr>
          <a:xfrm>
            <a:off x="841850" y="1415725"/>
            <a:ext cx="4933500" cy="4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500">
                <a:solidFill>
                  <a:schemeClr val="dk1"/>
                </a:solidFill>
                <a:latin typeface="Times New Roman"/>
                <a:ea typeface="Times New Roman"/>
                <a:cs typeface="Times New Roman"/>
                <a:sym typeface="Times New Roman"/>
              </a:rPr>
              <a:t>Mô hình Vlan-trunking</a:t>
            </a:r>
            <a:endParaRPr sz="1500">
              <a:solidFill>
                <a:schemeClr val="dk1"/>
              </a:solidFill>
              <a:latin typeface="Times New Roman"/>
              <a:ea typeface="Times New Roman"/>
              <a:cs typeface="Times New Roman"/>
              <a:sym typeface="Times New Roman"/>
            </a:endParaRPr>
          </a:p>
        </p:txBody>
      </p:sp>
      <p:sp>
        <p:nvSpPr>
          <p:cNvPr id="227" name="Google Shape;227;g264e20a93a8_1_13"/>
          <p:cNvSpPr txBox="1"/>
          <p:nvPr/>
        </p:nvSpPr>
        <p:spPr>
          <a:xfrm>
            <a:off x="6078450" y="1415725"/>
            <a:ext cx="4933500" cy="4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500">
                <a:solidFill>
                  <a:schemeClr val="dk1"/>
                </a:solidFill>
                <a:latin typeface="Times New Roman"/>
                <a:ea typeface="Times New Roman"/>
                <a:cs typeface="Times New Roman"/>
                <a:sym typeface="Times New Roman"/>
              </a:rPr>
              <a:t>Mô hình Vlan không dùng trunking</a:t>
            </a:r>
            <a:endParaRPr sz="1500">
              <a:solidFill>
                <a:schemeClr val="dk1"/>
              </a:solidFill>
              <a:latin typeface="Times New Roman"/>
              <a:ea typeface="Times New Roman"/>
              <a:cs typeface="Times New Roman"/>
              <a:sym typeface="Times New Roman"/>
            </a:endParaRPr>
          </a:p>
        </p:txBody>
      </p:sp>
      <p:sp>
        <p:nvSpPr>
          <p:cNvPr id="228" name="Google Shape;228;g264e20a93a8_1_13"/>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ctrTitle"/>
          </p:nvPr>
        </p:nvSpPr>
        <p:spPr>
          <a:xfrm>
            <a:off x="914400" y="1122363"/>
            <a:ext cx="103632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lang="en-US"/>
              <a:t>Open vSwitch là gì?</a:t>
            </a:r>
            <a:br>
              <a:rPr lang="en-US"/>
            </a:br>
            <a:endParaRPr/>
          </a:p>
        </p:txBody>
      </p:sp>
      <p:sp>
        <p:nvSpPr>
          <p:cNvPr id="95" name="Google Shape;95;p2"/>
          <p:cNvSpPr txBox="1"/>
          <p:nvPr>
            <p:ph idx="1" type="subTitle"/>
          </p:nvPr>
        </p:nvSpPr>
        <p:spPr>
          <a:xfrm>
            <a:off x="1475449" y="3077487"/>
            <a:ext cx="9300705" cy="252689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sz="2200"/>
              <a:t>Open vSwitch (OVS) là là một multilayer switch dưới dạng phần mềm, được thiết kế phù hợp để hoạt động như một switch ảo trong môi trường Virtual Machine (VM). </a:t>
            </a:r>
            <a:endParaRPr sz="2200"/>
          </a:p>
          <a:p>
            <a:pPr indent="0" lvl="0" marL="0" rtl="0" algn="ctr">
              <a:lnSpc>
                <a:spcPct val="90000"/>
              </a:lnSpc>
              <a:spcBef>
                <a:spcPts val="1000"/>
              </a:spcBef>
              <a:spcAft>
                <a:spcPts val="0"/>
              </a:spcAft>
              <a:buClr>
                <a:schemeClr val="dk1"/>
              </a:buClr>
              <a:buSzPts val="2400"/>
              <a:buNone/>
            </a:pPr>
            <a:r>
              <a:t/>
            </a:r>
            <a:endParaRPr sz="2200"/>
          </a:p>
          <a:p>
            <a:pPr indent="0" lvl="0" marL="0" rtl="0" algn="ctr">
              <a:lnSpc>
                <a:spcPct val="90000"/>
              </a:lnSpc>
              <a:spcBef>
                <a:spcPts val="1000"/>
              </a:spcBef>
              <a:spcAft>
                <a:spcPts val="0"/>
              </a:spcAft>
              <a:buClr>
                <a:schemeClr val="dk1"/>
              </a:buClr>
              <a:buSzPts val="2400"/>
              <a:buNone/>
            </a:pPr>
            <a:r>
              <a:rPr lang="en-US" sz="2200"/>
              <a:t>Ngoài việc trực quan hóa các giao diện quản lý và các lớp mạng ảo, OVS còn tương thích với nhiều phiên bản của máy chủ vật lý, công nghệ ảo hóa như Linux-based, KVM và VirtualBox</a:t>
            </a:r>
            <a:endParaRPr sz="2200"/>
          </a:p>
          <a:p>
            <a:pPr indent="0" lvl="0" marL="0" rtl="0" algn="ctr">
              <a:lnSpc>
                <a:spcPct val="90000"/>
              </a:lnSpc>
              <a:spcBef>
                <a:spcPts val="1000"/>
              </a:spcBef>
              <a:spcAft>
                <a:spcPts val="0"/>
              </a:spcAft>
              <a:buClr>
                <a:schemeClr val="dk1"/>
              </a:buClr>
              <a:buSzPts val="2400"/>
              <a:buNone/>
            </a:pPr>
            <a:r>
              <a:t/>
            </a:r>
            <a:endParaRPr sz="1650"/>
          </a:p>
        </p:txBody>
      </p:sp>
      <p:sp>
        <p:nvSpPr>
          <p:cNvPr id="96" name="Google Shape;96;p2"/>
          <p:cNvSpPr txBox="1"/>
          <p:nvPr>
            <p:ph idx="12" type="sldNum"/>
          </p:nvPr>
        </p:nvSpPr>
        <p:spPr>
          <a:xfrm>
            <a:off x="8610600" y="6356352"/>
            <a:ext cx="2743200" cy="276900"/>
          </a:xfrm>
          <a:prstGeom prst="rect">
            <a:avLst/>
          </a:prstGeom>
        </p:spPr>
        <p:txBody>
          <a:bodyPr anchorCtr="0" anchor="ctr" bIns="45700" lIns="91425" spcFirstLastPara="1" rIns="91425" wrap="square" tIns="45700">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64e20a93a8_1_0"/>
          <p:cNvSpPr txBox="1"/>
          <p:nvPr>
            <p:ph type="title"/>
          </p:nvPr>
        </p:nvSpPr>
        <p:spPr>
          <a:xfrm>
            <a:off x="700264" y="681037"/>
            <a:ext cx="10505700" cy="1009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en-US" sz="3000">
                <a:latin typeface="Arial"/>
                <a:ea typeface="Arial"/>
                <a:cs typeface="Arial"/>
                <a:sym typeface="Arial"/>
              </a:rPr>
              <a:t>2. Ứng dụng trunking trong mô hình vlan</a:t>
            </a:r>
            <a:endParaRPr/>
          </a:p>
        </p:txBody>
      </p:sp>
      <p:sp>
        <p:nvSpPr>
          <p:cNvPr id="234" name="Google Shape;234;g264e20a93a8_1_0"/>
          <p:cNvSpPr txBox="1"/>
          <p:nvPr>
            <p:ph idx="1" type="body"/>
          </p:nvPr>
        </p:nvSpPr>
        <p:spPr>
          <a:xfrm>
            <a:off x="697175" y="1447075"/>
            <a:ext cx="10505700" cy="417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rgbClr val="111111"/>
              </a:buClr>
              <a:buSzPts val="2000"/>
              <a:buNone/>
            </a:pPr>
            <a:r>
              <a:rPr lang="en-US" sz="2500">
                <a:solidFill>
                  <a:srgbClr val="111111"/>
                </a:solidFill>
              </a:rPr>
              <a:t>Với các host thuộc cùng vlan nhưng lại kết nối với switch khác nhau thì để chúng có thể liên lạc được với nhau chúng ta phải tạo cho chúng một đường kết nối riêng. Thế nhưng nếu có quá nhiều vlan và nhiều switch trong mô hình thì cách làm này sẽ gây ra nhiều lãng phí và không hiệu quả.</a:t>
            </a:r>
            <a:endParaRPr sz="2500">
              <a:solidFill>
                <a:srgbClr val="111111"/>
              </a:solidFill>
            </a:endParaRPr>
          </a:p>
          <a:p>
            <a:pPr indent="0" lvl="0" marL="0" rtl="0" algn="l">
              <a:lnSpc>
                <a:spcPct val="90000"/>
              </a:lnSpc>
              <a:spcBef>
                <a:spcPts val="1000"/>
              </a:spcBef>
              <a:spcAft>
                <a:spcPts val="0"/>
              </a:spcAft>
              <a:buClr>
                <a:srgbClr val="111111"/>
              </a:buClr>
              <a:buSzPts val="2000"/>
              <a:buNone/>
            </a:pPr>
            <a:r>
              <a:rPr lang="en-US" sz="2500">
                <a:solidFill>
                  <a:srgbClr val="111111"/>
                </a:solidFill>
              </a:rPr>
              <a:t>Do đó để giải quyết vấn đề này chúng ta thường dùng trunking. Đây là 1 kỹ thuật cho phép dữ liệu của các VLAN (có thể khác nhau) cùng lưu thông qua một đường, đường này được gọi là đường trunk.</a:t>
            </a:r>
            <a:endParaRPr sz="2500">
              <a:solidFill>
                <a:srgbClr val="111111"/>
              </a:solidFill>
            </a:endParaRPr>
          </a:p>
          <a:p>
            <a:pPr indent="0" lvl="0" marL="0" rtl="0" algn="l">
              <a:lnSpc>
                <a:spcPct val="90000"/>
              </a:lnSpc>
              <a:spcBef>
                <a:spcPts val="1000"/>
              </a:spcBef>
              <a:spcAft>
                <a:spcPts val="0"/>
              </a:spcAft>
              <a:buClr>
                <a:srgbClr val="111111"/>
              </a:buClr>
              <a:buSzPts val="2000"/>
              <a:buFont typeface="Arial"/>
              <a:buNone/>
            </a:pPr>
            <a:r>
              <a:t/>
            </a:r>
            <a:endParaRPr sz="2500">
              <a:solidFill>
                <a:srgbClr val="111111"/>
              </a:solidFill>
            </a:endParaRPr>
          </a:p>
          <a:p>
            <a:pPr indent="-101600" lvl="0" marL="228600" rtl="0" algn="l">
              <a:lnSpc>
                <a:spcPct val="90000"/>
              </a:lnSpc>
              <a:spcBef>
                <a:spcPts val="1000"/>
              </a:spcBef>
              <a:spcAft>
                <a:spcPts val="0"/>
              </a:spcAft>
              <a:buClr>
                <a:schemeClr val="dk1"/>
              </a:buClr>
              <a:buSzPts val="2000"/>
              <a:buNone/>
            </a:pPr>
            <a:r>
              <a:t/>
            </a:r>
            <a:endParaRPr sz="25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500">
              <a:latin typeface="Times New Roman"/>
              <a:ea typeface="Times New Roman"/>
              <a:cs typeface="Times New Roman"/>
              <a:sym typeface="Times New Roman"/>
            </a:endParaRPr>
          </a:p>
        </p:txBody>
      </p:sp>
      <p:sp>
        <p:nvSpPr>
          <p:cNvPr id="235" name="Google Shape;235;g264e20a93a8_1_0"/>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nvSpPr>
        <p:spPr>
          <a:xfrm>
            <a:off x="985933" y="1690690"/>
            <a:ext cx="2867919" cy="529697"/>
          </a:xfrm>
          <a:prstGeom prst="rect">
            <a:avLst/>
          </a:prstGeom>
          <a:noFill/>
          <a:ln>
            <a:noFill/>
          </a:ln>
        </p:spPr>
        <p:txBody>
          <a:bodyPr anchorCtr="0" anchor="t" bIns="0" lIns="0" spcFirstLastPara="1" rIns="0" wrap="square" tIns="0">
            <a:spAutoFit/>
          </a:bodyPr>
          <a:lstStyle/>
          <a:p>
            <a:pPr indent="0" lvl="0" marL="0" marR="0" rtl="0" algn="ctr">
              <a:lnSpc>
                <a:spcPct val="245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Cấu hình các thiết bị </a:t>
            </a:r>
            <a:endParaRPr b="0" i="0" sz="1400" u="none" cap="none" strike="noStrike">
              <a:solidFill>
                <a:srgbClr val="000000"/>
              </a:solidFill>
              <a:latin typeface="Arial"/>
              <a:ea typeface="Arial"/>
              <a:cs typeface="Arial"/>
              <a:sym typeface="Arial"/>
            </a:endParaRPr>
          </a:p>
        </p:txBody>
      </p:sp>
      <p:graphicFrame>
        <p:nvGraphicFramePr>
          <p:cNvPr id="241" name="Google Shape;241;p18"/>
          <p:cNvGraphicFramePr/>
          <p:nvPr/>
        </p:nvGraphicFramePr>
        <p:xfrm>
          <a:off x="1259632" y="2355375"/>
          <a:ext cx="3000000" cy="3000000"/>
        </p:xfrm>
        <a:graphic>
          <a:graphicData uri="http://schemas.openxmlformats.org/drawingml/2006/table">
            <a:tbl>
              <a:tblPr bandRow="1" firstCol="1" firstRow="1">
                <a:noFill/>
                <a:tableStyleId>{8BC72051-FC10-4F7C-96D5-11C284B2B6E5}</a:tableStyleId>
              </a:tblPr>
              <a:tblGrid>
                <a:gridCol w="1876275"/>
                <a:gridCol w="2152625"/>
                <a:gridCol w="1730325"/>
                <a:gridCol w="1851025"/>
                <a:gridCol w="1851025"/>
              </a:tblGrid>
              <a:tr h="349875">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Host</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Interface</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IP Address</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Subnet</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VLAN</a:t>
                      </a:r>
                      <a:endParaRPr sz="2000" u="none" cap="none" strike="noStrike">
                        <a:latin typeface="Calibri"/>
                        <a:ea typeface="Calibri"/>
                        <a:cs typeface="Calibri"/>
                        <a:sym typeface="Calibri"/>
                      </a:endParaRPr>
                    </a:p>
                  </a:txBody>
                  <a:tcPr marT="0" marB="0" marR="68575" marL="68575"/>
                </a:tc>
              </a:tr>
              <a:tr h="349875">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KT-PC-A</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KT-PC-A -eth0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192.168.1.10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/24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10</a:t>
                      </a:r>
                      <a:endParaRPr sz="2000" u="none" cap="none" strike="noStrike">
                        <a:latin typeface="Calibri"/>
                        <a:ea typeface="Calibri"/>
                        <a:cs typeface="Calibri"/>
                        <a:sym typeface="Calibri"/>
                      </a:endParaRPr>
                    </a:p>
                  </a:txBody>
                  <a:tcPr marT="0" marB="0" marR="68575" marL="68575"/>
                </a:tc>
              </a:tr>
              <a:tr h="349875">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KD-PC-A</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KD-PC-A -eth0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192.168.2.10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/24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20</a:t>
                      </a:r>
                      <a:endParaRPr sz="2000" u="none" cap="none" strike="noStrike">
                        <a:latin typeface="Calibri"/>
                        <a:ea typeface="Calibri"/>
                        <a:cs typeface="Calibri"/>
                        <a:sym typeface="Calibri"/>
                      </a:endParaRPr>
                    </a:p>
                  </a:txBody>
                  <a:tcPr marT="0" marB="0" marR="68575" marL="68575"/>
                </a:tc>
              </a:tr>
              <a:tr h="349875">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KT-PC-B</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KT-PC-B -eth0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192.168.1.11</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/24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10</a:t>
                      </a:r>
                      <a:endParaRPr sz="2000" u="none" cap="none" strike="noStrike">
                        <a:latin typeface="Calibri"/>
                        <a:ea typeface="Calibri"/>
                        <a:cs typeface="Calibri"/>
                        <a:sym typeface="Calibri"/>
                      </a:endParaRPr>
                    </a:p>
                  </a:txBody>
                  <a:tcPr marT="0" marB="0" marR="68575" marL="68575"/>
                </a:tc>
              </a:tr>
              <a:tr h="349875">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KD-PC-B</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KD-PC-B -eth0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192.168.2.11</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/24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20</a:t>
                      </a:r>
                      <a:endParaRPr sz="2000" u="none" cap="none" strike="noStrike">
                        <a:latin typeface="Calibri"/>
                        <a:ea typeface="Calibri"/>
                        <a:cs typeface="Calibri"/>
                        <a:sym typeface="Calibri"/>
                      </a:endParaRPr>
                    </a:p>
                  </a:txBody>
                  <a:tcPr marT="0" marB="0" marR="68575" marL="68575"/>
                </a:tc>
              </a:tr>
            </a:tbl>
          </a:graphicData>
        </a:graphic>
      </p:graphicFrame>
      <p:sp>
        <p:nvSpPr>
          <p:cNvPr id="242" name="Google Shape;242;p18"/>
          <p:cNvSpPr txBox="1"/>
          <p:nvPr/>
        </p:nvSpPr>
        <p:spPr>
          <a:xfrm>
            <a:off x="700264" y="681037"/>
            <a:ext cx="10505803" cy="10096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3. Giới thiệu về mô hình mạng kết hợp vlan và trunking</a:t>
            </a:r>
            <a:endParaRPr b="0" i="0" sz="1400" u="none" cap="none" strike="noStrike">
              <a:solidFill>
                <a:srgbClr val="000000"/>
              </a:solidFill>
              <a:latin typeface="Arial"/>
              <a:ea typeface="Arial"/>
              <a:cs typeface="Arial"/>
              <a:sym typeface="Arial"/>
            </a:endParaRPr>
          </a:p>
        </p:txBody>
      </p:sp>
      <p:sp>
        <p:nvSpPr>
          <p:cNvPr id="243" name="Google Shape;243;p18"/>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nvSpPr>
        <p:spPr>
          <a:xfrm>
            <a:off x="700275" y="1605120"/>
            <a:ext cx="2318100" cy="307800"/>
          </a:xfrm>
          <a:prstGeom prst="rect">
            <a:avLst/>
          </a:prstGeom>
          <a:noFill/>
          <a:ln>
            <a:noFill/>
          </a:ln>
        </p:spPr>
        <p:txBody>
          <a:bodyPr anchorCtr="0" anchor="t" bIns="0" lIns="0" spcFirstLastPara="1" rIns="0" wrap="square" tIns="0">
            <a:spAutoFit/>
          </a:bodyPr>
          <a:lstStyle/>
          <a:p>
            <a:pPr indent="0" lvl="0" marL="0" marR="0" rtl="0" algn="ctr">
              <a:lnSpc>
                <a:spcPct val="245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Mô hình thiết kế</a:t>
            </a:r>
            <a:endParaRPr b="0" i="0" sz="1400" u="none" cap="none" strike="noStrike">
              <a:solidFill>
                <a:srgbClr val="000000"/>
              </a:solidFill>
              <a:latin typeface="Arial"/>
              <a:ea typeface="Arial"/>
              <a:cs typeface="Arial"/>
              <a:sym typeface="Arial"/>
            </a:endParaRPr>
          </a:p>
        </p:txBody>
      </p:sp>
      <p:sp>
        <p:nvSpPr>
          <p:cNvPr id="249" name="Google Shape;249;p19"/>
          <p:cNvSpPr/>
          <p:nvPr/>
        </p:nvSpPr>
        <p:spPr>
          <a:xfrm>
            <a:off x="1551050" y="1936950"/>
            <a:ext cx="8879064" cy="3602881"/>
          </a:xfrm>
          <a:custGeom>
            <a:rect b="b" l="l" r="r" t="t"/>
            <a:pathLst>
              <a:path extrusionOk="0" h="6462566" w="12915002">
                <a:moveTo>
                  <a:pt x="0" y="0"/>
                </a:moveTo>
                <a:lnTo>
                  <a:pt x="12915002" y="0"/>
                </a:lnTo>
                <a:lnTo>
                  <a:pt x="12915002" y="6462566"/>
                </a:lnTo>
                <a:lnTo>
                  <a:pt x="0" y="646256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50" name="Google Shape;250;p19"/>
          <p:cNvSpPr txBox="1"/>
          <p:nvPr/>
        </p:nvSpPr>
        <p:spPr>
          <a:xfrm>
            <a:off x="703375" y="943925"/>
            <a:ext cx="10505700" cy="6000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3. Giới thiệu về mô hình mạng kết hợp vlan và trunking</a:t>
            </a:r>
            <a:endParaRPr sz="3000">
              <a:solidFill>
                <a:schemeClr val="dk1"/>
              </a:solidFill>
            </a:endParaRPr>
          </a:p>
        </p:txBody>
      </p:sp>
      <p:sp>
        <p:nvSpPr>
          <p:cNvPr id="251" name="Google Shape;251;p19"/>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nvSpPr>
        <p:spPr>
          <a:xfrm>
            <a:off x="1260876" y="1801900"/>
            <a:ext cx="9800414" cy="1514220"/>
          </a:xfrm>
          <a:prstGeom prst="rect">
            <a:avLst/>
          </a:prstGeom>
          <a:noFill/>
          <a:ln>
            <a:noFill/>
          </a:ln>
        </p:spPr>
        <p:txBody>
          <a:bodyPr anchorCtr="0" anchor="t" bIns="45700" lIns="91425" spcFirstLastPara="1" rIns="91425" wrap="square" tIns="45700">
            <a:spAutoFit/>
          </a:bodyPr>
          <a:lstStyle/>
          <a:p>
            <a:pPr indent="0" lvl="0" marL="0" marR="0" rtl="0" algn="l">
              <a:lnSpc>
                <a:spcPct val="210200"/>
              </a:lnSpc>
              <a:spcBef>
                <a:spcPts val="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Thực hiện lệnh: sudo python3 {ten_file_thuc_thi}</a:t>
            </a:r>
            <a:endParaRPr/>
          </a:p>
          <a:p>
            <a:pPr indent="0" lvl="0" marL="0" marR="0" rtl="0" algn="l">
              <a:lnSpc>
                <a:spcPct val="210200"/>
              </a:lnSpc>
              <a:spcBef>
                <a:spcPts val="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Để xây dựng mô hình mạng đã thiết kế trong mininet</a:t>
            </a:r>
            <a:endParaRPr b="0" i="0" sz="2200" u="none" cap="none" strike="noStrike">
              <a:solidFill>
                <a:srgbClr val="000000"/>
              </a:solidFill>
              <a:latin typeface="Arial"/>
              <a:ea typeface="Arial"/>
              <a:cs typeface="Arial"/>
              <a:sym typeface="Arial"/>
            </a:endParaRPr>
          </a:p>
        </p:txBody>
      </p:sp>
      <p:sp>
        <p:nvSpPr>
          <p:cNvPr id="257" name="Google Shape;257;p20"/>
          <p:cNvSpPr txBox="1"/>
          <p:nvPr/>
        </p:nvSpPr>
        <p:spPr>
          <a:xfrm>
            <a:off x="1334611" y="1414823"/>
            <a:ext cx="4867200" cy="307800"/>
          </a:xfrm>
          <a:prstGeom prst="rect">
            <a:avLst/>
          </a:prstGeom>
          <a:noFill/>
          <a:ln>
            <a:noFill/>
          </a:ln>
        </p:spPr>
        <p:txBody>
          <a:bodyPr anchorCtr="0" anchor="t" bIns="0" lIns="0" spcFirstLastPara="1" rIns="0" wrap="square" tIns="0">
            <a:spAutoFit/>
          </a:bodyPr>
          <a:lstStyle/>
          <a:p>
            <a:pPr indent="0" lvl="0" marL="0" marR="0" rtl="0" algn="ctr">
              <a:lnSpc>
                <a:spcPct val="245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Xây dựng và khởi tạo mô hình mạng cơ bản</a:t>
            </a:r>
            <a:endParaRPr b="0" i="0" sz="1400" u="none" cap="none" strike="noStrike">
              <a:solidFill>
                <a:srgbClr val="000000"/>
              </a:solidFill>
              <a:latin typeface="Arial"/>
              <a:ea typeface="Arial"/>
              <a:cs typeface="Arial"/>
              <a:sym typeface="Arial"/>
            </a:endParaRPr>
          </a:p>
        </p:txBody>
      </p:sp>
      <p:sp>
        <p:nvSpPr>
          <p:cNvPr id="258" name="Google Shape;258;p20"/>
          <p:cNvSpPr txBox="1"/>
          <p:nvPr/>
        </p:nvSpPr>
        <p:spPr>
          <a:xfrm>
            <a:off x="695900" y="681023"/>
            <a:ext cx="10510200" cy="813000"/>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l">
              <a:lnSpc>
                <a:spcPct val="90000"/>
              </a:lnSpc>
              <a:spcBef>
                <a:spcPts val="0"/>
              </a:spcBef>
              <a:spcAft>
                <a:spcPts val="0"/>
              </a:spcAft>
              <a:buClr>
                <a:schemeClr val="dk1"/>
              </a:buClr>
              <a:buSzPct val="108108"/>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ct val="108108"/>
              <a:buFont typeface="Arial"/>
              <a:buNone/>
            </a:pPr>
            <a:r>
              <a:rPr b="0" i="0" lang="en-US" sz="3000" u="none" cap="none" strike="noStrike">
                <a:solidFill>
                  <a:schemeClr val="dk1"/>
                </a:solidFill>
                <a:latin typeface="Arial"/>
                <a:ea typeface="Arial"/>
                <a:cs typeface="Arial"/>
                <a:sym typeface="Arial"/>
              </a:rPr>
              <a:t>4. Demo</a:t>
            </a:r>
            <a:endParaRPr b="0" i="0" sz="1400" u="none" cap="none" strike="noStrike">
              <a:solidFill>
                <a:srgbClr val="000000"/>
              </a:solidFill>
              <a:latin typeface="Arial"/>
              <a:ea typeface="Arial"/>
              <a:cs typeface="Arial"/>
              <a:sym typeface="Arial"/>
            </a:endParaRPr>
          </a:p>
        </p:txBody>
      </p:sp>
      <p:pic>
        <p:nvPicPr>
          <p:cNvPr id="259" name="Google Shape;259;p20"/>
          <p:cNvPicPr preferRelativeResize="0"/>
          <p:nvPr/>
        </p:nvPicPr>
        <p:blipFill rotWithShape="1">
          <a:blip r:embed="rId3">
            <a:alphaModFix/>
          </a:blip>
          <a:srcRect b="0" l="0" r="0" t="0"/>
          <a:stretch/>
        </p:blipFill>
        <p:spPr>
          <a:xfrm>
            <a:off x="1818969" y="3048447"/>
            <a:ext cx="9013934" cy="2470930"/>
          </a:xfrm>
          <a:prstGeom prst="rect">
            <a:avLst/>
          </a:prstGeom>
          <a:noFill/>
          <a:ln>
            <a:noFill/>
          </a:ln>
        </p:spPr>
      </p:pic>
      <p:sp>
        <p:nvSpPr>
          <p:cNvPr id="260" name="Google Shape;260;p20"/>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nvSpPr>
        <p:spPr>
          <a:xfrm>
            <a:off x="1260872" y="1801902"/>
            <a:ext cx="8190900" cy="2988600"/>
          </a:xfrm>
          <a:prstGeom prst="rect">
            <a:avLst/>
          </a:prstGeom>
          <a:noFill/>
          <a:ln>
            <a:noFill/>
          </a:ln>
        </p:spPr>
        <p:txBody>
          <a:bodyPr anchorCtr="0" anchor="t" bIns="45700" lIns="91425" spcFirstLastPara="1" rIns="91425" wrap="square" tIns="45700">
            <a:spAutoFit/>
          </a:bodyPr>
          <a:lstStyle/>
          <a:p>
            <a:pPr indent="0" lvl="0" marL="0" marR="0" rtl="0" algn="just">
              <a:lnSpc>
                <a:spcPct val="2102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Dùng OVS để cấu hình Vlan và tạo đường trunk cho mô hình mạng đã thiết kế</a:t>
            </a:r>
            <a:endParaRPr b="0" i="0" sz="2000" u="none" cap="none" strike="noStrike">
              <a:solidFill>
                <a:srgbClr val="000000"/>
              </a:solidFill>
              <a:latin typeface="Arial"/>
              <a:ea typeface="Arial"/>
              <a:cs typeface="Arial"/>
              <a:sym typeface="Arial"/>
            </a:endParaRPr>
          </a:p>
          <a:p>
            <a:pPr indent="0" lvl="0" marL="0" marR="0" rtl="0" algn="just">
              <a:lnSpc>
                <a:spcPct val="2102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-Thực hiện lệnh: sudo ovs-vsctl set port &lt;interface_name&gt; tag=&lt;vlan-id&gt;</a:t>
            </a:r>
            <a:endParaRPr b="0" i="0" sz="2000" u="none" cap="none" strike="noStrike">
              <a:solidFill>
                <a:srgbClr val="000000"/>
              </a:solidFill>
              <a:latin typeface="Arial"/>
              <a:ea typeface="Arial"/>
              <a:cs typeface="Arial"/>
              <a:sym typeface="Arial"/>
            </a:endParaRPr>
          </a:p>
          <a:p>
            <a:pPr indent="0" lvl="0" marL="0" marR="0" rtl="0" algn="just">
              <a:lnSpc>
                <a:spcPct val="2102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Để cấu hình port làm access port và gán port của switch vào VLAN tương ứng.</a:t>
            </a:r>
            <a:endParaRPr b="0" i="0" sz="2000" u="none" cap="none" strike="noStrike">
              <a:solidFill>
                <a:srgbClr val="000000"/>
              </a:solidFill>
              <a:latin typeface="Arial"/>
              <a:ea typeface="Arial"/>
              <a:cs typeface="Arial"/>
              <a:sym typeface="Arial"/>
            </a:endParaRPr>
          </a:p>
          <a:p>
            <a:pPr indent="0" lvl="0" marL="0" marR="0" rtl="0" algn="just">
              <a:lnSpc>
                <a:spcPct val="2102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266" name="Google Shape;266;p21"/>
          <p:cNvSpPr/>
          <p:nvPr/>
        </p:nvSpPr>
        <p:spPr>
          <a:xfrm>
            <a:off x="1405272" y="4640735"/>
            <a:ext cx="8191933" cy="410549"/>
          </a:xfrm>
          <a:custGeom>
            <a:rect b="b" l="l" r="r" t="t"/>
            <a:pathLst>
              <a:path extrusionOk="0" h="356999" w="12318696">
                <a:moveTo>
                  <a:pt x="0" y="0"/>
                </a:moveTo>
                <a:lnTo>
                  <a:pt x="12318695" y="0"/>
                </a:lnTo>
                <a:lnTo>
                  <a:pt x="12318695" y="356998"/>
                </a:lnTo>
                <a:lnTo>
                  <a:pt x="0" y="356998"/>
                </a:lnTo>
                <a:lnTo>
                  <a:pt x="0" y="0"/>
                </a:lnTo>
                <a:close/>
              </a:path>
            </a:pathLst>
          </a:custGeom>
          <a:blipFill rotWithShape="1">
            <a:blip r:embed="rId3">
              <a:alphaModFix/>
            </a:blip>
            <a:stretch>
              <a:fillRect b="-26295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67" name="Google Shape;267;p21"/>
          <p:cNvSpPr txBox="1"/>
          <p:nvPr/>
        </p:nvSpPr>
        <p:spPr>
          <a:xfrm>
            <a:off x="1228919" y="1424605"/>
            <a:ext cx="1685700" cy="307800"/>
          </a:xfrm>
          <a:prstGeom prst="rect">
            <a:avLst/>
          </a:prstGeom>
          <a:noFill/>
          <a:ln>
            <a:noFill/>
          </a:ln>
        </p:spPr>
        <p:txBody>
          <a:bodyPr anchorCtr="0" anchor="t" bIns="0" lIns="0" spcFirstLastPara="1" rIns="0" wrap="square" tIns="0">
            <a:spAutoFit/>
          </a:bodyPr>
          <a:lstStyle/>
          <a:p>
            <a:pPr indent="0" lvl="0" marL="0" marR="0" rtl="0" algn="ctr">
              <a:lnSpc>
                <a:spcPct val="245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Cấu hình Vlan</a:t>
            </a:r>
            <a:endParaRPr b="0" i="0" sz="1400" u="none" cap="none" strike="noStrike">
              <a:solidFill>
                <a:srgbClr val="000000"/>
              </a:solidFill>
              <a:latin typeface="Arial"/>
              <a:ea typeface="Arial"/>
              <a:cs typeface="Arial"/>
              <a:sym typeface="Arial"/>
            </a:endParaRPr>
          </a:p>
        </p:txBody>
      </p:sp>
      <p:sp>
        <p:nvSpPr>
          <p:cNvPr id="268" name="Google Shape;268;p21"/>
          <p:cNvSpPr txBox="1"/>
          <p:nvPr/>
        </p:nvSpPr>
        <p:spPr>
          <a:xfrm>
            <a:off x="700264" y="681037"/>
            <a:ext cx="10505700" cy="10098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4. Demo</a:t>
            </a:r>
            <a:endParaRPr b="0" i="0" sz="1400" u="none" cap="none" strike="noStrike">
              <a:solidFill>
                <a:srgbClr val="000000"/>
              </a:solidFill>
              <a:latin typeface="Arial"/>
              <a:ea typeface="Arial"/>
              <a:cs typeface="Arial"/>
              <a:sym typeface="Arial"/>
            </a:endParaRPr>
          </a:p>
        </p:txBody>
      </p:sp>
      <p:sp>
        <p:nvSpPr>
          <p:cNvPr id="269" name="Google Shape;269;p21"/>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2"/>
          <p:cNvSpPr txBox="1"/>
          <p:nvPr/>
        </p:nvSpPr>
        <p:spPr>
          <a:xfrm>
            <a:off x="1260871" y="1801902"/>
            <a:ext cx="9366695" cy="1633589"/>
          </a:xfrm>
          <a:prstGeom prst="rect">
            <a:avLst/>
          </a:prstGeom>
          <a:noFill/>
          <a:ln>
            <a:noFill/>
          </a:ln>
        </p:spPr>
        <p:txBody>
          <a:bodyPr anchorCtr="0" anchor="t" bIns="45700" lIns="91425" spcFirstLastPara="1" rIns="91425" wrap="square" tIns="45700">
            <a:spAutoFit/>
          </a:bodyPr>
          <a:lstStyle/>
          <a:p>
            <a:pPr indent="0" lvl="0" marL="0" marR="0" rtl="0" algn="just">
              <a:lnSpc>
                <a:spcPct val="2102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-Thực hiện lệnh: sudo ovs-vsctl set port {switchport_name} trunk {VLAN1, VLAN2,….}</a:t>
            </a:r>
            <a:endParaRPr b="0" i="0" sz="1400" u="none" cap="none" strike="noStrike">
              <a:solidFill>
                <a:srgbClr val="000000"/>
              </a:solidFill>
              <a:latin typeface="Arial"/>
              <a:ea typeface="Arial"/>
              <a:cs typeface="Arial"/>
              <a:sym typeface="Arial"/>
            </a:endParaRPr>
          </a:p>
          <a:p>
            <a:pPr indent="0" lvl="0" marL="0" marR="0" rtl="0" algn="just">
              <a:lnSpc>
                <a:spcPct val="2102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Để định cấu hình port làm trunk port. Khi các interface được đặt ở chế độ trunk, lưu lượng thuộc các Vlan  khác nhau vẫn có thể đi qua. </a:t>
            </a:r>
            <a:endParaRPr b="0" i="0" sz="2000" u="none" cap="none" strike="noStrike">
              <a:solidFill>
                <a:srgbClr val="000000"/>
              </a:solidFill>
              <a:latin typeface="Times New Roman"/>
              <a:ea typeface="Times New Roman"/>
              <a:cs typeface="Times New Roman"/>
              <a:sym typeface="Times New Roman"/>
            </a:endParaRPr>
          </a:p>
        </p:txBody>
      </p:sp>
      <p:sp>
        <p:nvSpPr>
          <p:cNvPr id="275" name="Google Shape;275;p22"/>
          <p:cNvSpPr txBox="1"/>
          <p:nvPr/>
        </p:nvSpPr>
        <p:spPr>
          <a:xfrm>
            <a:off x="1228919" y="1272205"/>
            <a:ext cx="2542981" cy="529697"/>
          </a:xfrm>
          <a:prstGeom prst="rect">
            <a:avLst/>
          </a:prstGeom>
          <a:noFill/>
          <a:ln>
            <a:noFill/>
          </a:ln>
        </p:spPr>
        <p:txBody>
          <a:bodyPr anchorCtr="0" anchor="t" bIns="0" lIns="0" spcFirstLastPara="1" rIns="0" wrap="square" tIns="0">
            <a:spAutoFit/>
          </a:bodyPr>
          <a:lstStyle/>
          <a:p>
            <a:pPr indent="0" lvl="0" marL="0" marR="0" rtl="0" algn="ctr">
              <a:lnSpc>
                <a:spcPct val="245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Cấu hình đường trunk</a:t>
            </a:r>
            <a:endParaRPr b="0" i="0" sz="1400" u="none" cap="none" strike="noStrike">
              <a:solidFill>
                <a:srgbClr val="000000"/>
              </a:solidFill>
              <a:latin typeface="Arial"/>
              <a:ea typeface="Arial"/>
              <a:cs typeface="Arial"/>
              <a:sym typeface="Arial"/>
            </a:endParaRPr>
          </a:p>
        </p:txBody>
      </p:sp>
      <p:sp>
        <p:nvSpPr>
          <p:cNvPr id="276" name="Google Shape;276;p22"/>
          <p:cNvSpPr txBox="1"/>
          <p:nvPr/>
        </p:nvSpPr>
        <p:spPr>
          <a:xfrm>
            <a:off x="700264" y="681037"/>
            <a:ext cx="10505803" cy="10096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4. Demo</a:t>
            </a:r>
            <a:endParaRPr b="0" i="0" sz="1400" u="none" cap="none" strike="noStrike">
              <a:solidFill>
                <a:srgbClr val="000000"/>
              </a:solidFill>
              <a:latin typeface="Arial"/>
              <a:ea typeface="Arial"/>
              <a:cs typeface="Arial"/>
              <a:sym typeface="Arial"/>
            </a:endParaRPr>
          </a:p>
        </p:txBody>
      </p:sp>
      <p:sp>
        <p:nvSpPr>
          <p:cNvPr id="277" name="Google Shape;277;p22"/>
          <p:cNvSpPr/>
          <p:nvPr/>
        </p:nvSpPr>
        <p:spPr>
          <a:xfrm>
            <a:off x="1432598" y="3861335"/>
            <a:ext cx="8153854" cy="720498"/>
          </a:xfrm>
          <a:custGeom>
            <a:rect b="b" l="l" r="r" t="t"/>
            <a:pathLst>
              <a:path extrusionOk="0" h="741630" w="12162728">
                <a:moveTo>
                  <a:pt x="0" y="0"/>
                </a:moveTo>
                <a:lnTo>
                  <a:pt x="12162727" y="0"/>
                </a:lnTo>
                <a:lnTo>
                  <a:pt x="12162727" y="741629"/>
                </a:lnTo>
                <a:lnTo>
                  <a:pt x="0" y="741629"/>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78" name="Google Shape;278;p22"/>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nvSpPr>
        <p:spPr>
          <a:xfrm>
            <a:off x="1260872" y="1801902"/>
            <a:ext cx="4692300" cy="1854600"/>
          </a:xfrm>
          <a:prstGeom prst="rect">
            <a:avLst/>
          </a:prstGeom>
          <a:noFill/>
          <a:ln>
            <a:noFill/>
          </a:ln>
        </p:spPr>
        <p:txBody>
          <a:bodyPr anchorCtr="0" anchor="t" bIns="45700" lIns="91425" spcFirstLastPara="1" rIns="91425" wrap="square" tIns="45700">
            <a:spAutoFit/>
          </a:bodyPr>
          <a:lstStyle/>
          <a:p>
            <a:pPr indent="0" lvl="0" marL="0" marR="0" rtl="0" algn="just">
              <a:lnSpc>
                <a:spcPct val="210200"/>
              </a:lnSpc>
              <a:spcBef>
                <a:spcPts val="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Thực hiện lệnh: sudo ovs-vsctl show</a:t>
            </a:r>
            <a:endParaRPr b="0" i="0" sz="2200" u="none" cap="none" strike="noStrike">
              <a:solidFill>
                <a:srgbClr val="000000"/>
              </a:solidFill>
              <a:latin typeface="Arial"/>
              <a:ea typeface="Arial"/>
              <a:cs typeface="Arial"/>
              <a:sym typeface="Arial"/>
            </a:endParaRPr>
          </a:p>
          <a:p>
            <a:pPr indent="0" lvl="0" marL="0" marR="0" rtl="0" algn="just">
              <a:lnSpc>
                <a:spcPct val="210200"/>
              </a:lnSpc>
              <a:spcBef>
                <a:spcPts val="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=&gt; Các access port đã được gán với VLAN và trunk port đã được tạo</a:t>
            </a:r>
            <a:endParaRPr b="0" i="0" sz="2200" u="none" cap="none" strike="noStrike">
              <a:solidFill>
                <a:srgbClr val="000000"/>
              </a:solidFill>
              <a:latin typeface="Arial"/>
              <a:ea typeface="Arial"/>
              <a:cs typeface="Arial"/>
              <a:sym typeface="Arial"/>
            </a:endParaRPr>
          </a:p>
        </p:txBody>
      </p:sp>
      <p:sp>
        <p:nvSpPr>
          <p:cNvPr id="284" name="Google Shape;284;p23"/>
          <p:cNvSpPr txBox="1"/>
          <p:nvPr/>
        </p:nvSpPr>
        <p:spPr>
          <a:xfrm>
            <a:off x="1163839" y="1276502"/>
            <a:ext cx="4789326" cy="525400"/>
          </a:xfrm>
          <a:prstGeom prst="rect">
            <a:avLst/>
          </a:prstGeom>
          <a:noFill/>
          <a:ln>
            <a:noFill/>
          </a:ln>
        </p:spPr>
        <p:txBody>
          <a:bodyPr anchorCtr="0" anchor="t" bIns="0" lIns="0" spcFirstLastPara="1" rIns="0" wrap="square" tIns="0">
            <a:spAutoFit/>
          </a:bodyPr>
          <a:lstStyle/>
          <a:p>
            <a:pPr indent="0" lvl="0" marL="0" marR="0" rtl="0" algn="ctr">
              <a:lnSpc>
                <a:spcPct val="272222"/>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Kiểm tra thông tin cấu hình bằng OpenvSwitch</a:t>
            </a:r>
            <a:endParaRPr b="1" i="0" sz="2000" u="none" cap="none" strike="noStrike">
              <a:solidFill>
                <a:srgbClr val="000000"/>
              </a:solidFill>
              <a:latin typeface="Times New Roman"/>
              <a:ea typeface="Times New Roman"/>
              <a:cs typeface="Times New Roman"/>
              <a:sym typeface="Times New Roman"/>
            </a:endParaRPr>
          </a:p>
        </p:txBody>
      </p:sp>
      <p:sp>
        <p:nvSpPr>
          <p:cNvPr id="285" name="Google Shape;285;p23"/>
          <p:cNvSpPr txBox="1"/>
          <p:nvPr/>
        </p:nvSpPr>
        <p:spPr>
          <a:xfrm>
            <a:off x="700264" y="681037"/>
            <a:ext cx="10505803" cy="10096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4. Demo</a:t>
            </a:r>
            <a:endParaRPr b="0" i="0" sz="1400" u="none" cap="none" strike="noStrike">
              <a:solidFill>
                <a:srgbClr val="000000"/>
              </a:solidFill>
              <a:latin typeface="Arial"/>
              <a:ea typeface="Arial"/>
              <a:cs typeface="Arial"/>
              <a:sym typeface="Arial"/>
            </a:endParaRPr>
          </a:p>
        </p:txBody>
      </p:sp>
      <p:pic>
        <p:nvPicPr>
          <p:cNvPr id="286" name="Google Shape;286;p23"/>
          <p:cNvPicPr preferRelativeResize="0"/>
          <p:nvPr/>
        </p:nvPicPr>
        <p:blipFill rotWithShape="1">
          <a:blip r:embed="rId3">
            <a:alphaModFix/>
          </a:blip>
          <a:srcRect b="0" l="0" r="0" t="0"/>
          <a:stretch/>
        </p:blipFill>
        <p:spPr>
          <a:xfrm>
            <a:off x="6564869" y="1871021"/>
            <a:ext cx="4366260" cy="3451860"/>
          </a:xfrm>
          <a:prstGeom prst="rect">
            <a:avLst/>
          </a:prstGeom>
          <a:noFill/>
          <a:ln>
            <a:noFill/>
          </a:ln>
        </p:spPr>
      </p:pic>
      <p:sp>
        <p:nvSpPr>
          <p:cNvPr id="287" name="Google Shape;287;p23"/>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4"/>
          <p:cNvSpPr txBox="1"/>
          <p:nvPr/>
        </p:nvSpPr>
        <p:spPr>
          <a:xfrm>
            <a:off x="1163839" y="1276502"/>
            <a:ext cx="2988283" cy="525400"/>
          </a:xfrm>
          <a:prstGeom prst="rect">
            <a:avLst/>
          </a:prstGeom>
          <a:noFill/>
          <a:ln>
            <a:noFill/>
          </a:ln>
        </p:spPr>
        <p:txBody>
          <a:bodyPr anchorCtr="0" anchor="t" bIns="0" lIns="0" spcFirstLastPara="1" rIns="0" wrap="square" tIns="0">
            <a:spAutoFit/>
          </a:bodyPr>
          <a:lstStyle/>
          <a:p>
            <a:pPr indent="0" lvl="0" marL="0" marR="0" rtl="0" algn="ctr">
              <a:lnSpc>
                <a:spcPct val="272222"/>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Tiến hành ping giữa các host</a:t>
            </a:r>
            <a:endParaRPr b="1" i="0" sz="2000" u="none" cap="none" strike="noStrike">
              <a:solidFill>
                <a:srgbClr val="000000"/>
              </a:solidFill>
              <a:latin typeface="Times New Roman"/>
              <a:ea typeface="Times New Roman"/>
              <a:cs typeface="Times New Roman"/>
              <a:sym typeface="Times New Roman"/>
            </a:endParaRPr>
          </a:p>
        </p:txBody>
      </p:sp>
      <p:sp>
        <p:nvSpPr>
          <p:cNvPr id="293" name="Google Shape;293;p24"/>
          <p:cNvSpPr txBox="1"/>
          <p:nvPr/>
        </p:nvSpPr>
        <p:spPr>
          <a:xfrm>
            <a:off x="700264" y="681037"/>
            <a:ext cx="10505803" cy="10096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4. Demo</a:t>
            </a:r>
            <a:endParaRPr b="0" i="0" sz="1400" u="none" cap="none" strike="noStrike">
              <a:solidFill>
                <a:srgbClr val="000000"/>
              </a:solidFill>
              <a:latin typeface="Arial"/>
              <a:ea typeface="Arial"/>
              <a:cs typeface="Arial"/>
              <a:sym typeface="Arial"/>
            </a:endParaRPr>
          </a:p>
        </p:txBody>
      </p:sp>
      <p:sp>
        <p:nvSpPr>
          <p:cNvPr id="294" name="Google Shape;294;p24"/>
          <p:cNvSpPr/>
          <p:nvPr/>
        </p:nvSpPr>
        <p:spPr>
          <a:xfrm>
            <a:off x="1163839" y="1871955"/>
            <a:ext cx="5019836" cy="70788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+KT-PC-A(vlan10) ping tới KD-PC-A(vlan20)</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295" name="Google Shape;295;p24"/>
          <p:cNvPicPr preferRelativeResize="0"/>
          <p:nvPr/>
        </p:nvPicPr>
        <p:blipFill rotWithShape="1">
          <a:blip r:embed="rId3">
            <a:alphaModFix/>
          </a:blip>
          <a:srcRect b="16034" l="0" r="0" t="0"/>
          <a:stretch/>
        </p:blipFill>
        <p:spPr>
          <a:xfrm>
            <a:off x="1222932" y="2355269"/>
            <a:ext cx="6829385" cy="3226229"/>
          </a:xfrm>
          <a:prstGeom prst="rect">
            <a:avLst/>
          </a:prstGeom>
          <a:noFill/>
          <a:ln>
            <a:noFill/>
          </a:ln>
        </p:spPr>
      </p:pic>
      <p:sp>
        <p:nvSpPr>
          <p:cNvPr id="296" name="Google Shape;296;p24"/>
          <p:cNvSpPr/>
          <p:nvPr/>
        </p:nvSpPr>
        <p:spPr>
          <a:xfrm>
            <a:off x="1163839" y="4821594"/>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97" name="Google Shape;297;p24"/>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nvSpPr>
        <p:spPr>
          <a:xfrm>
            <a:off x="1163839" y="1276502"/>
            <a:ext cx="2988283" cy="525400"/>
          </a:xfrm>
          <a:prstGeom prst="rect">
            <a:avLst/>
          </a:prstGeom>
          <a:noFill/>
          <a:ln>
            <a:noFill/>
          </a:ln>
        </p:spPr>
        <p:txBody>
          <a:bodyPr anchorCtr="0" anchor="t" bIns="0" lIns="0" spcFirstLastPara="1" rIns="0" wrap="square" tIns="0">
            <a:spAutoFit/>
          </a:bodyPr>
          <a:lstStyle/>
          <a:p>
            <a:pPr indent="0" lvl="0" marL="0" marR="0" rtl="0" algn="ctr">
              <a:lnSpc>
                <a:spcPct val="272222"/>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Tiến hành ping giữa các host</a:t>
            </a:r>
            <a:endParaRPr b="1" i="0" sz="2000" u="none" cap="none" strike="noStrike">
              <a:solidFill>
                <a:srgbClr val="000000"/>
              </a:solidFill>
              <a:latin typeface="Times New Roman"/>
              <a:ea typeface="Times New Roman"/>
              <a:cs typeface="Times New Roman"/>
              <a:sym typeface="Times New Roman"/>
            </a:endParaRPr>
          </a:p>
        </p:txBody>
      </p:sp>
      <p:sp>
        <p:nvSpPr>
          <p:cNvPr id="303" name="Google Shape;303;p25"/>
          <p:cNvSpPr txBox="1"/>
          <p:nvPr/>
        </p:nvSpPr>
        <p:spPr>
          <a:xfrm>
            <a:off x="700264" y="681037"/>
            <a:ext cx="10505803" cy="10096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4. Demo</a:t>
            </a:r>
            <a:endParaRPr b="0" i="0" sz="1400" u="none" cap="none" strike="noStrike">
              <a:solidFill>
                <a:srgbClr val="000000"/>
              </a:solidFill>
              <a:latin typeface="Arial"/>
              <a:ea typeface="Arial"/>
              <a:cs typeface="Arial"/>
              <a:sym typeface="Arial"/>
            </a:endParaRPr>
          </a:p>
        </p:txBody>
      </p:sp>
      <p:sp>
        <p:nvSpPr>
          <p:cNvPr id="304" name="Google Shape;304;p25"/>
          <p:cNvSpPr/>
          <p:nvPr/>
        </p:nvSpPr>
        <p:spPr>
          <a:xfrm>
            <a:off x="1163839" y="4821594"/>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305" name="Google Shape;305;p25"/>
          <p:cNvSpPr/>
          <p:nvPr/>
        </p:nvSpPr>
        <p:spPr>
          <a:xfrm>
            <a:off x="1142977" y="1878241"/>
            <a:ext cx="4953023" cy="70788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+KT-PC-A(vlan10) ping tới KT-PC-B(vlan10)</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306" name="Google Shape;306;p25"/>
          <p:cNvPicPr preferRelativeResize="0"/>
          <p:nvPr/>
        </p:nvPicPr>
        <p:blipFill rotWithShape="1">
          <a:blip r:embed="rId3">
            <a:alphaModFix/>
          </a:blip>
          <a:srcRect b="0" l="0" r="0" t="0"/>
          <a:stretch/>
        </p:blipFill>
        <p:spPr>
          <a:xfrm>
            <a:off x="1287831" y="2397366"/>
            <a:ext cx="9107856" cy="3184121"/>
          </a:xfrm>
          <a:prstGeom prst="rect">
            <a:avLst/>
          </a:prstGeom>
          <a:noFill/>
          <a:ln>
            <a:noFill/>
          </a:ln>
        </p:spPr>
      </p:pic>
      <p:sp>
        <p:nvSpPr>
          <p:cNvPr id="307" name="Google Shape;307;p25"/>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6"/>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ACL trên OVS </a:t>
            </a:r>
            <a:endParaRPr/>
          </a:p>
        </p:txBody>
      </p:sp>
      <p:sp>
        <p:nvSpPr>
          <p:cNvPr id="313" name="Google Shape;31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ACL là gì?</a:t>
            </a:r>
            <a:endParaRPr/>
          </a:p>
          <a:p>
            <a:pPr indent="-228600" lvl="0" marL="228600" rtl="0" algn="l">
              <a:lnSpc>
                <a:spcPct val="90000"/>
              </a:lnSpc>
              <a:spcBef>
                <a:spcPts val="1000"/>
              </a:spcBef>
              <a:spcAft>
                <a:spcPts val="0"/>
              </a:spcAft>
              <a:buClr>
                <a:schemeClr val="dk1"/>
              </a:buClr>
              <a:buSzPts val="2800"/>
              <a:buChar char="•"/>
            </a:pPr>
            <a:r>
              <a:rPr lang="en-US"/>
              <a:t>Mô hình mạng</a:t>
            </a:r>
            <a:endParaRPr/>
          </a:p>
          <a:p>
            <a:pPr indent="-228600" lvl="0" marL="228600" rtl="0" algn="l">
              <a:lnSpc>
                <a:spcPct val="90000"/>
              </a:lnSpc>
              <a:spcBef>
                <a:spcPts val="1000"/>
              </a:spcBef>
              <a:spcAft>
                <a:spcPts val="0"/>
              </a:spcAft>
              <a:buClr>
                <a:schemeClr val="dk1"/>
              </a:buClr>
              <a:buSzPts val="2800"/>
              <a:buChar char="•"/>
            </a:pPr>
            <a:r>
              <a:rPr lang="en-US"/>
              <a:t>ACL table</a:t>
            </a:r>
            <a:endParaRPr/>
          </a:p>
          <a:p>
            <a:pPr indent="-228600" lvl="0" marL="228600" rtl="0" algn="l">
              <a:lnSpc>
                <a:spcPct val="90000"/>
              </a:lnSpc>
              <a:spcBef>
                <a:spcPts val="1000"/>
              </a:spcBef>
              <a:spcAft>
                <a:spcPts val="0"/>
              </a:spcAft>
              <a:buClr>
                <a:schemeClr val="dk1"/>
              </a:buClr>
              <a:buSzPts val="2800"/>
              <a:buChar char="•"/>
            </a:pPr>
            <a:r>
              <a:rPr lang="en-US"/>
              <a:t>Cấu hình ACL</a:t>
            </a:r>
            <a:endParaRPr/>
          </a:p>
          <a:p>
            <a:pPr indent="-228600" lvl="0" marL="228600" rtl="0" algn="l">
              <a:lnSpc>
                <a:spcPct val="90000"/>
              </a:lnSpc>
              <a:spcBef>
                <a:spcPts val="1000"/>
              </a:spcBef>
              <a:spcAft>
                <a:spcPts val="0"/>
              </a:spcAft>
              <a:buClr>
                <a:schemeClr val="dk1"/>
              </a:buClr>
              <a:buSzPts val="2800"/>
              <a:buChar char="•"/>
            </a:pPr>
            <a:r>
              <a:rPr lang="en-US"/>
              <a:t>Xác minh cấu hình ACL</a:t>
            </a:r>
            <a:endParaRPr/>
          </a:p>
          <a:p>
            <a:pPr indent="-228600" lvl="0" marL="228600" rtl="0" algn="l">
              <a:lnSpc>
                <a:spcPct val="90000"/>
              </a:lnSpc>
              <a:spcBef>
                <a:spcPts val="1000"/>
              </a:spcBef>
              <a:spcAft>
                <a:spcPts val="0"/>
              </a:spcAft>
              <a:buClr>
                <a:schemeClr val="dk1"/>
              </a:buClr>
              <a:buSzPts val="2800"/>
              <a:buChar char="•"/>
            </a:pPr>
            <a:r>
              <a:rPr lang="en-US"/>
              <a:t>Kiểm tra lưu lượng mạng sau khi cấu hình</a:t>
            </a:r>
            <a:endParaRPr/>
          </a:p>
          <a:p>
            <a:pPr indent="0" lvl="0" marL="0" rtl="0" algn="l">
              <a:lnSpc>
                <a:spcPct val="90000"/>
              </a:lnSpc>
              <a:spcBef>
                <a:spcPts val="1000"/>
              </a:spcBef>
              <a:spcAft>
                <a:spcPts val="0"/>
              </a:spcAft>
              <a:buClr>
                <a:schemeClr val="dk1"/>
              </a:buClr>
              <a:buSzPts val="2800"/>
              <a:buNone/>
            </a:pPr>
            <a:r>
              <a:t/>
            </a:r>
            <a:endParaRPr/>
          </a:p>
        </p:txBody>
      </p:sp>
      <p:sp>
        <p:nvSpPr>
          <p:cNvPr id="314" name="Google Shape;314;p26"/>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lang="en-US"/>
            </a:br>
            <a:endParaRPr/>
          </a:p>
          <a:p>
            <a:pPr indent="0" lvl="0" marL="0" rtl="0" algn="l">
              <a:lnSpc>
                <a:spcPct val="90000"/>
              </a:lnSpc>
              <a:spcBef>
                <a:spcPts val="0"/>
              </a:spcBef>
              <a:spcAft>
                <a:spcPts val="0"/>
              </a:spcAft>
              <a:buClr>
                <a:schemeClr val="dk1"/>
              </a:buClr>
              <a:buSzPct val="100000"/>
              <a:buFont typeface="Times New Roman"/>
              <a:buNone/>
            </a:pPr>
            <a:r>
              <a:rPr lang="en-US"/>
              <a:t>Tính năng</a:t>
            </a:r>
            <a:br>
              <a:rPr lang="en-US"/>
            </a:br>
            <a:endParaRPr/>
          </a:p>
        </p:txBody>
      </p:sp>
      <p:sp>
        <p:nvSpPr>
          <p:cNvPr id="102" name="Google Shape;10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Chính sách và cấu hình QoS (Quality of Service) </a:t>
            </a:r>
            <a:endParaRPr/>
          </a:p>
          <a:p>
            <a:pPr indent="-228600" lvl="0" marL="228600" rtl="0" algn="l">
              <a:lnSpc>
                <a:spcPct val="90000"/>
              </a:lnSpc>
              <a:spcBef>
                <a:spcPts val="1000"/>
              </a:spcBef>
              <a:spcAft>
                <a:spcPts val="0"/>
              </a:spcAft>
              <a:buClr>
                <a:schemeClr val="dk1"/>
              </a:buClr>
              <a:buSzPts val="2800"/>
              <a:buChar char="•"/>
            </a:pPr>
            <a:r>
              <a:rPr lang="en-US"/>
              <a:t>OpenFlow 1.0 với nhiều tiện ích mở rộng</a:t>
            </a:r>
            <a:endParaRPr/>
          </a:p>
          <a:p>
            <a:pPr indent="-228600" lvl="0" marL="228600" rtl="0" algn="l">
              <a:lnSpc>
                <a:spcPct val="90000"/>
              </a:lnSpc>
              <a:spcBef>
                <a:spcPts val="1000"/>
              </a:spcBef>
              <a:spcAft>
                <a:spcPts val="0"/>
              </a:spcAft>
              <a:buClr>
                <a:schemeClr val="dk1"/>
              </a:buClr>
              <a:buSzPts val="2800"/>
              <a:buChar char="•"/>
            </a:pPr>
            <a:r>
              <a:rPr lang="en-US"/>
              <a:t>VLAN tagging và chuẩn 802.1q trunking</a:t>
            </a:r>
            <a:endParaRPr/>
          </a:p>
          <a:p>
            <a:pPr indent="-228600" lvl="0" marL="228600" rtl="0" algn="l">
              <a:lnSpc>
                <a:spcPct val="90000"/>
              </a:lnSpc>
              <a:spcBef>
                <a:spcPts val="1000"/>
              </a:spcBef>
              <a:spcAft>
                <a:spcPts val="0"/>
              </a:spcAft>
              <a:buClr>
                <a:schemeClr val="dk1"/>
              </a:buClr>
              <a:buSzPts val="2800"/>
              <a:buChar char="•"/>
            </a:pPr>
            <a:r>
              <a:rPr lang="en-US"/>
              <a:t>NIC bonding với LACP trên upstream switch </a:t>
            </a:r>
            <a:endParaRPr/>
          </a:p>
          <a:p>
            <a:pPr indent="-228600" lvl="0" marL="228600" rtl="0" algn="l">
              <a:lnSpc>
                <a:spcPct val="90000"/>
              </a:lnSpc>
              <a:spcBef>
                <a:spcPts val="1000"/>
              </a:spcBef>
              <a:spcAft>
                <a:spcPts val="0"/>
              </a:spcAft>
              <a:buClr>
                <a:schemeClr val="dk1"/>
              </a:buClr>
              <a:buSzPts val="2800"/>
              <a:buChar char="•"/>
            </a:pPr>
            <a:r>
              <a:rPr lang="en-US"/>
              <a:t>NetFlow, sFlow® </a:t>
            </a:r>
            <a:endParaRPr/>
          </a:p>
          <a:p>
            <a:pPr indent="-228600" lvl="0" marL="228600" rtl="0" algn="l">
              <a:lnSpc>
                <a:spcPct val="90000"/>
              </a:lnSpc>
              <a:spcBef>
                <a:spcPts val="1000"/>
              </a:spcBef>
              <a:spcAft>
                <a:spcPts val="0"/>
              </a:spcAft>
              <a:buClr>
                <a:schemeClr val="dk1"/>
              </a:buClr>
              <a:buSzPts val="2800"/>
              <a:buChar char="•"/>
            </a:pPr>
            <a:r>
              <a:rPr lang="en-US"/>
              <a:t>Tunneling (GRE, VXLAN,  ERSPAN,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3" name="Google Shape;103;p3"/>
          <p:cNvSpPr txBox="1"/>
          <p:nvPr>
            <p:ph idx="12" type="sldNum"/>
          </p:nvPr>
        </p:nvSpPr>
        <p:spPr>
          <a:xfrm>
            <a:off x="8610600" y="6356352"/>
            <a:ext cx="2743200" cy="276900"/>
          </a:xfrm>
          <a:prstGeom prst="rect">
            <a:avLst/>
          </a:prstGeom>
        </p:spPr>
        <p:txBody>
          <a:bodyPr anchorCtr="0" anchor="ctr" bIns="45700" lIns="91425" spcFirstLastPara="1" rIns="91425" wrap="square" tIns="45700">
            <a:sp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ACL là gì</a:t>
            </a:r>
            <a:endParaRPr/>
          </a:p>
        </p:txBody>
      </p:sp>
      <p:sp>
        <p:nvSpPr>
          <p:cNvPr id="320" name="Google Shape;320;p27"/>
          <p:cNvSpPr txBox="1"/>
          <p:nvPr>
            <p:ph idx="1" type="body"/>
          </p:nvPr>
        </p:nvSpPr>
        <p:spPr>
          <a:xfrm>
            <a:off x="662940" y="1825625"/>
            <a:ext cx="1069086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ACL là từ viết tắt của Access Control List, là một chuỗi những câu lệnh tuần tự ACE (Access Control Entry) được dùng để lọc các gói tin nhằm kiểm soát lưu lượng mạng và giảm </a:t>
            </a:r>
            <a:r>
              <a:rPr lang="en-US"/>
              <a:t>thiểu</a:t>
            </a:r>
            <a:r>
              <a:rPr lang="en-US">
                <a:latin typeface="Times New Roman"/>
                <a:ea typeface="Times New Roman"/>
                <a:cs typeface="Times New Roman"/>
                <a:sym typeface="Times New Roman"/>
              </a:rPr>
              <a:t> tấn công mạng.</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Mỗi ACE được chỉ định tiêu chí phù hợp nhằm cho phép hoặc từ chối để lọc gói. Các tiêu chí bao gồm như: Ethernet source/destination address, IP source/destination address, IP protocol, source/destination ports.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Thứ tự ACE trong ACL table hoặc thứ tự ưu tiên của chúng được coi là quan trọng</a:t>
            </a:r>
            <a:endParaRPr>
              <a:latin typeface="Times New Roman"/>
              <a:ea typeface="Times New Roman"/>
              <a:cs typeface="Times New Roman"/>
              <a:sym typeface="Times New Roman"/>
            </a:endParaRPr>
          </a:p>
        </p:txBody>
      </p:sp>
      <p:sp>
        <p:nvSpPr>
          <p:cNvPr id="321" name="Google Shape;321;p27"/>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Cơ chế hoạt động của ACL</a:t>
            </a:r>
            <a:endParaRPr/>
          </a:p>
        </p:txBody>
      </p:sp>
      <p:sp>
        <p:nvSpPr>
          <p:cNvPr id="327" name="Google Shape;327;p28"/>
          <p:cNvSpPr txBox="1"/>
          <p:nvPr>
            <p:ph idx="1" type="body"/>
          </p:nvPr>
        </p:nvSpPr>
        <p:spPr>
          <a:xfrm>
            <a:off x="662940" y="1825625"/>
            <a:ext cx="1069086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Một router hoặc switch’s flow được cấu hình với ACL sẽ bắt đầu so sánh các header của gói tin từ ACE đầu tiên và tuần tự đến cuối cùng, nếu có chế độ ưu tiên, sẽ bắt đầu từ mức ưu tiên cao nhất và giảm dần.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Khi header của gói tin match với một ACE, những ACE còn lại sẽ không được xem xét, lưu lượng sẽ được điều chỉnh theo bộ lọc. Nếu header của gói tin không khớp với ACE nào, gói tin sẽ bị loại bỏ.</a:t>
            </a:r>
            <a:endParaRPr/>
          </a:p>
        </p:txBody>
      </p:sp>
      <p:sp>
        <p:nvSpPr>
          <p:cNvPr id="328" name="Google Shape;328;p28"/>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Mô hình mạng</a:t>
            </a:r>
            <a:endParaRPr/>
          </a:p>
        </p:txBody>
      </p:sp>
      <p:graphicFrame>
        <p:nvGraphicFramePr>
          <p:cNvPr id="334" name="Google Shape;334;p29"/>
          <p:cNvGraphicFramePr/>
          <p:nvPr/>
        </p:nvGraphicFramePr>
        <p:xfrm>
          <a:off x="713792" y="2090546"/>
          <a:ext cx="3000000" cy="3000000"/>
        </p:xfrm>
        <a:graphic>
          <a:graphicData uri="http://schemas.openxmlformats.org/drawingml/2006/table">
            <a:tbl>
              <a:tblPr bandRow="1" firstRow="1">
                <a:noFill/>
                <a:tableStyleId>{8BC72051-FC10-4F7C-96D5-11C284B2B6E5}</a:tableStyleId>
              </a:tblPr>
              <a:tblGrid>
                <a:gridCol w="474925"/>
                <a:gridCol w="1182825"/>
                <a:gridCol w="1623525"/>
                <a:gridCol w="1948550"/>
              </a:tblGrid>
              <a:tr h="49955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Stt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Host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Interface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Địa chỉ IP</a:t>
                      </a:r>
                      <a:endParaRPr sz="1400" u="none" cap="none" strike="noStrike"/>
                    </a:p>
                  </a:txBody>
                  <a:tcPr marT="45725" marB="45725" marR="91450" marL="91450"/>
                </a:tc>
              </a:tr>
              <a:tr h="506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PC_A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PC_A-eth0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192.168.7.10/24</a:t>
                      </a:r>
                      <a:endParaRPr sz="1400" u="none" cap="none" strike="noStrike"/>
                    </a:p>
                  </a:txBody>
                  <a:tcPr marT="45725" marB="45725" marR="91450" marL="91450"/>
                </a:tc>
              </a:tr>
              <a:tr h="506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PC_B</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PC_B-eth0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192.168.7.20/24</a:t>
                      </a:r>
                      <a:endParaRPr sz="1400" u="none" cap="none" strike="noStrike"/>
                    </a:p>
                  </a:txBody>
                  <a:tcPr marT="45725" marB="45725" marR="91450" marL="91450"/>
                </a:tc>
              </a:tr>
              <a:tr h="506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PC_C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PC_C-eth0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192.168.7.30/24</a:t>
                      </a:r>
                      <a:endParaRPr sz="1400" u="none" cap="none" strike="noStrike"/>
                    </a:p>
                  </a:txBody>
                  <a:tcPr marT="45725" marB="45725" marR="91450" marL="91450"/>
                </a:tc>
              </a:tr>
            </a:tbl>
          </a:graphicData>
        </a:graphic>
      </p:graphicFrame>
      <p:pic>
        <p:nvPicPr>
          <p:cNvPr descr="A diagram of a computer&#10;&#10;Description automatically generated" id="335" name="Google Shape;335;p29"/>
          <p:cNvPicPr preferRelativeResize="0"/>
          <p:nvPr>
            <p:ph idx="1" type="body"/>
          </p:nvPr>
        </p:nvPicPr>
        <p:blipFill rotWithShape="1">
          <a:blip r:embed="rId3">
            <a:alphaModFix/>
          </a:blip>
          <a:srcRect b="0" l="0" r="0" t="0"/>
          <a:stretch/>
        </p:blipFill>
        <p:spPr>
          <a:xfrm>
            <a:off x="5943625" y="2255847"/>
            <a:ext cx="4953000" cy="2857500"/>
          </a:xfrm>
          <a:prstGeom prst="rect">
            <a:avLst/>
          </a:prstGeom>
          <a:noFill/>
          <a:ln>
            <a:noFill/>
          </a:ln>
        </p:spPr>
      </p:pic>
      <p:sp>
        <p:nvSpPr>
          <p:cNvPr id="336" name="Google Shape;336;p29"/>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ACL table</a:t>
            </a:r>
            <a:endParaRPr/>
          </a:p>
        </p:txBody>
      </p:sp>
      <p:sp>
        <p:nvSpPr>
          <p:cNvPr id="342" name="Google Shape;342;p30"/>
          <p:cNvSpPr txBox="1"/>
          <p:nvPr>
            <p:ph idx="1" type="body"/>
          </p:nvPr>
        </p:nvSpPr>
        <p:spPr>
          <a:xfrm>
            <a:off x="4385175" y="1165817"/>
            <a:ext cx="3421649" cy="702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ACL table 0</a:t>
            </a:r>
            <a:endParaRPr/>
          </a:p>
        </p:txBody>
      </p:sp>
      <p:sp>
        <p:nvSpPr>
          <p:cNvPr id="343" name="Google Shape;343;p30"/>
          <p:cNvSpPr txBox="1"/>
          <p:nvPr/>
        </p:nvSpPr>
        <p:spPr>
          <a:xfrm>
            <a:off x="4385175" y="4049155"/>
            <a:ext cx="6096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ACL table 1</a:t>
            </a:r>
            <a:endParaRPr b="0" i="0" sz="1400" u="none" cap="none" strike="noStrike">
              <a:solidFill>
                <a:srgbClr val="000000"/>
              </a:solidFill>
              <a:latin typeface="Arial"/>
              <a:ea typeface="Arial"/>
              <a:cs typeface="Arial"/>
              <a:sym typeface="Arial"/>
            </a:endParaRPr>
          </a:p>
        </p:txBody>
      </p:sp>
      <p:graphicFrame>
        <p:nvGraphicFramePr>
          <p:cNvPr id="344" name="Google Shape;344;p30"/>
          <p:cNvGraphicFramePr/>
          <p:nvPr/>
        </p:nvGraphicFramePr>
        <p:xfrm>
          <a:off x="1879806" y="1868579"/>
          <a:ext cx="3000000" cy="3000000"/>
        </p:xfrm>
        <a:graphic>
          <a:graphicData uri="http://schemas.openxmlformats.org/drawingml/2006/table">
            <a:tbl>
              <a:tblPr bandRow="1" firstRow="1">
                <a:noFill/>
                <a:tableStyleId>{8BC72051-FC10-4F7C-96D5-11C284B2B6E5}</a:tableStyleId>
              </a:tblPr>
              <a:tblGrid>
                <a:gridCol w="1405400"/>
                <a:gridCol w="1405400"/>
                <a:gridCol w="1405400"/>
                <a:gridCol w="1405400"/>
                <a:gridCol w="1405400"/>
                <a:gridCol w="1405400"/>
              </a:tblGrid>
              <a:tr h="452475">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000000"/>
                          </a:solidFill>
                          <a:latin typeface="Times"/>
                          <a:ea typeface="Times"/>
                          <a:cs typeface="Times"/>
                          <a:sym typeface="Times"/>
                        </a:rPr>
                        <a:t>Priority</a:t>
                      </a:r>
                      <a:endParaRPr sz="1800" u="none" cap="none" strike="noStrike">
                        <a:latin typeface="Times"/>
                        <a:ea typeface="Times"/>
                        <a:cs typeface="Times"/>
                        <a:sym typeface="Times"/>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000000"/>
                          </a:solidFill>
                          <a:latin typeface="Times"/>
                          <a:ea typeface="Times"/>
                          <a:cs typeface="Times"/>
                          <a:sym typeface="Times"/>
                        </a:rPr>
                        <a:t>Table</a:t>
                      </a:r>
                      <a:endParaRPr sz="1800" u="none" cap="none" strike="noStrike">
                        <a:latin typeface="Times"/>
                        <a:ea typeface="Times"/>
                        <a:cs typeface="Times"/>
                        <a:sym typeface="Times"/>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000000"/>
                          </a:solidFill>
                          <a:latin typeface="Times"/>
                          <a:ea typeface="Times"/>
                          <a:cs typeface="Times"/>
                          <a:sym typeface="Times"/>
                        </a:rPr>
                        <a:t>Source</a:t>
                      </a:r>
                      <a:endParaRPr sz="1800" u="none" cap="none" strike="noStrike">
                        <a:latin typeface="Times"/>
                        <a:ea typeface="Times"/>
                        <a:cs typeface="Times"/>
                        <a:sym typeface="Times"/>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000000"/>
                          </a:solidFill>
                          <a:latin typeface="Times"/>
                          <a:ea typeface="Times"/>
                          <a:cs typeface="Times"/>
                          <a:sym typeface="Times"/>
                        </a:rPr>
                        <a:t>Destination</a:t>
                      </a:r>
                      <a:endParaRPr sz="1800" u="none" cap="none" strike="noStrike">
                        <a:latin typeface="Times"/>
                        <a:ea typeface="Times"/>
                        <a:cs typeface="Times"/>
                        <a:sym typeface="Times"/>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000000"/>
                          </a:solidFill>
                          <a:latin typeface="Times"/>
                          <a:ea typeface="Times"/>
                          <a:cs typeface="Times"/>
                          <a:sym typeface="Times"/>
                        </a:rPr>
                        <a:t>Protocol</a:t>
                      </a:r>
                      <a:endParaRPr sz="1800" u="none" cap="none" strike="noStrike">
                        <a:latin typeface="Times"/>
                        <a:ea typeface="Times"/>
                        <a:cs typeface="Times"/>
                        <a:sym typeface="Times"/>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000000"/>
                          </a:solidFill>
                          <a:latin typeface="Times"/>
                          <a:ea typeface="Times"/>
                          <a:cs typeface="Times"/>
                          <a:sym typeface="Times"/>
                        </a:rPr>
                        <a:t>Action</a:t>
                      </a:r>
                      <a:endParaRPr sz="1800" u="none" cap="none" strike="noStrike">
                        <a:latin typeface="Times"/>
                        <a:ea typeface="Times"/>
                        <a:cs typeface="Times"/>
                        <a:sym typeface="Times"/>
                      </a:endParaRPr>
                    </a:p>
                  </a:txBody>
                  <a:tcPr marT="0" marB="0" marR="68575" marL="68575"/>
                </a:tc>
              </a:tr>
              <a:tr h="6554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40000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192.168.7.30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192.168.7.10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Any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Drop</a:t>
                      </a:r>
                      <a:endParaRPr sz="1400" u="none" cap="none" strike="noStrike"/>
                    </a:p>
                  </a:txBody>
                  <a:tcPr marT="45725" marB="45725" marR="91450" marL="91450"/>
                </a:tc>
              </a:tr>
              <a:tr h="4524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32768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Any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Any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Any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Goto_table=1</a:t>
                      </a:r>
                      <a:endParaRPr sz="1400" u="none" cap="none" strike="noStrike"/>
                    </a:p>
                  </a:txBody>
                  <a:tcPr marT="45725" marB="45725" marR="91450" marL="91450"/>
                </a:tc>
              </a:tr>
            </a:tbl>
          </a:graphicData>
        </a:graphic>
      </p:graphicFrame>
      <p:graphicFrame>
        <p:nvGraphicFramePr>
          <p:cNvPr id="345" name="Google Shape;345;p30"/>
          <p:cNvGraphicFramePr/>
          <p:nvPr/>
        </p:nvGraphicFramePr>
        <p:xfrm>
          <a:off x="1879806" y="4662310"/>
          <a:ext cx="3000000" cy="3000000"/>
        </p:xfrm>
        <a:graphic>
          <a:graphicData uri="http://schemas.openxmlformats.org/drawingml/2006/table">
            <a:tbl>
              <a:tblPr bandRow="1" firstRow="1">
                <a:noFill/>
                <a:tableStyleId>{8BC72051-FC10-4F7C-96D5-11C284B2B6E5}</a:tableStyleId>
              </a:tblPr>
              <a:tblGrid>
                <a:gridCol w="1405400"/>
                <a:gridCol w="1405400"/>
                <a:gridCol w="1405400"/>
                <a:gridCol w="1405400"/>
                <a:gridCol w="1405400"/>
                <a:gridCol w="1405400"/>
              </a:tblGrid>
              <a:tr h="361700">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000000"/>
                          </a:solidFill>
                          <a:latin typeface="Times"/>
                          <a:ea typeface="Times"/>
                          <a:cs typeface="Times"/>
                          <a:sym typeface="Times"/>
                        </a:rPr>
                        <a:t>Priority</a:t>
                      </a:r>
                      <a:endParaRPr sz="1800" u="none" cap="none" strike="noStrike">
                        <a:latin typeface="Times"/>
                        <a:ea typeface="Times"/>
                        <a:cs typeface="Times"/>
                        <a:sym typeface="Times"/>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000000"/>
                          </a:solidFill>
                          <a:latin typeface="Times"/>
                          <a:ea typeface="Times"/>
                          <a:cs typeface="Times"/>
                          <a:sym typeface="Times"/>
                        </a:rPr>
                        <a:t>Table</a:t>
                      </a:r>
                      <a:endParaRPr sz="1800" u="none" cap="none" strike="noStrike">
                        <a:latin typeface="Times"/>
                        <a:ea typeface="Times"/>
                        <a:cs typeface="Times"/>
                        <a:sym typeface="Times"/>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000000"/>
                          </a:solidFill>
                          <a:latin typeface="Times"/>
                          <a:ea typeface="Times"/>
                          <a:cs typeface="Times"/>
                          <a:sym typeface="Times"/>
                        </a:rPr>
                        <a:t>Source</a:t>
                      </a:r>
                      <a:endParaRPr sz="1800" u="none" cap="none" strike="noStrike">
                        <a:latin typeface="Times"/>
                        <a:ea typeface="Times"/>
                        <a:cs typeface="Times"/>
                        <a:sym typeface="Times"/>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000000"/>
                          </a:solidFill>
                          <a:latin typeface="Times"/>
                          <a:ea typeface="Times"/>
                          <a:cs typeface="Times"/>
                          <a:sym typeface="Times"/>
                        </a:rPr>
                        <a:t>Destination</a:t>
                      </a:r>
                      <a:endParaRPr sz="1800" u="none" cap="none" strike="noStrike">
                        <a:latin typeface="Times"/>
                        <a:ea typeface="Times"/>
                        <a:cs typeface="Times"/>
                        <a:sym typeface="Times"/>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000000"/>
                          </a:solidFill>
                          <a:latin typeface="Times"/>
                          <a:ea typeface="Times"/>
                          <a:cs typeface="Times"/>
                          <a:sym typeface="Times"/>
                        </a:rPr>
                        <a:t>Protocol</a:t>
                      </a:r>
                      <a:endParaRPr sz="1800" u="none" cap="none" strike="noStrike">
                        <a:latin typeface="Times"/>
                        <a:ea typeface="Times"/>
                        <a:cs typeface="Times"/>
                        <a:sym typeface="Times"/>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000000"/>
                          </a:solidFill>
                          <a:latin typeface="Times"/>
                          <a:ea typeface="Times"/>
                          <a:cs typeface="Times"/>
                          <a:sym typeface="Times"/>
                        </a:rPr>
                        <a:t>Action</a:t>
                      </a:r>
                      <a:endParaRPr sz="1800" u="none" cap="none" strike="noStrike">
                        <a:latin typeface="Times"/>
                        <a:ea typeface="Times"/>
                        <a:cs typeface="Times"/>
                        <a:sym typeface="Times"/>
                      </a:endParaRPr>
                    </a:p>
                  </a:txBody>
                  <a:tcPr marT="0" marB="0" marR="68575" marL="68575"/>
                </a:tc>
              </a:tr>
              <a:tr h="380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32768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Any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Any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Any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Normal</a:t>
                      </a:r>
                      <a:endParaRPr sz="1400" u="none" cap="none" strike="noStrike"/>
                    </a:p>
                  </a:txBody>
                  <a:tcPr marT="45725" marB="45725" marR="91450" marL="91450"/>
                </a:tc>
              </a:tr>
            </a:tbl>
          </a:graphicData>
        </a:graphic>
      </p:graphicFrame>
      <p:sp>
        <p:nvSpPr>
          <p:cNvPr id="346" name="Google Shape;346;p30"/>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t>Mô hình mạng</a:t>
            </a:r>
            <a:endParaRPr/>
          </a:p>
        </p:txBody>
      </p:sp>
      <p:sp>
        <p:nvSpPr>
          <p:cNvPr id="352" name="Google Shape;352;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2800"/>
              <a:t>Nhập lệnh sau để run topology:</a:t>
            </a:r>
            <a:endParaRPr sz="2800"/>
          </a:p>
          <a:p>
            <a:pPr indent="0" lvl="0" marL="0" rtl="0" algn="l">
              <a:lnSpc>
                <a:spcPct val="90000"/>
              </a:lnSpc>
              <a:spcBef>
                <a:spcPts val="1000"/>
              </a:spcBef>
              <a:spcAft>
                <a:spcPts val="0"/>
              </a:spcAft>
              <a:buClr>
                <a:schemeClr val="dk1"/>
              </a:buClr>
              <a:buSzPts val="1600"/>
              <a:buNone/>
            </a:pPr>
            <a:r>
              <a:rPr lang="en-US" sz="2800"/>
              <a:t>Sudo mn --custom ./topo.py --topo mytopo</a:t>
            </a:r>
            <a:endParaRPr sz="2800"/>
          </a:p>
        </p:txBody>
      </p:sp>
      <p:sp>
        <p:nvSpPr>
          <p:cNvPr id="353" name="Google Shape;353;p31"/>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p>
            <a:pPr indent="-25400" lvl="0" marL="228600" rtl="0" algn="l">
              <a:lnSpc>
                <a:spcPct val="90000"/>
              </a:lnSpc>
              <a:spcBef>
                <a:spcPts val="0"/>
              </a:spcBef>
              <a:spcAft>
                <a:spcPts val="0"/>
              </a:spcAft>
              <a:buClr>
                <a:schemeClr val="dk1"/>
              </a:buClr>
              <a:buSzPts val="3200"/>
              <a:buNone/>
            </a:pPr>
            <a:r>
              <a:t/>
            </a:r>
            <a:endParaRPr/>
          </a:p>
        </p:txBody>
      </p:sp>
      <p:pic>
        <p:nvPicPr>
          <p:cNvPr id="354" name="Google Shape;354;p31"/>
          <p:cNvPicPr preferRelativeResize="0"/>
          <p:nvPr/>
        </p:nvPicPr>
        <p:blipFill rotWithShape="1">
          <a:blip r:embed="rId3">
            <a:alphaModFix/>
          </a:blip>
          <a:srcRect b="0" l="0" r="0" t="0"/>
          <a:stretch/>
        </p:blipFill>
        <p:spPr>
          <a:xfrm>
            <a:off x="5183188" y="987427"/>
            <a:ext cx="5943600" cy="4881561"/>
          </a:xfrm>
          <a:prstGeom prst="rect">
            <a:avLst/>
          </a:prstGeom>
          <a:noFill/>
          <a:ln>
            <a:noFill/>
          </a:ln>
        </p:spPr>
      </p:pic>
      <p:sp>
        <p:nvSpPr>
          <p:cNvPr id="355" name="Google Shape;355;p31"/>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2"/>
          <p:cNvSpPr txBox="1"/>
          <p:nvPr>
            <p:ph type="title"/>
          </p:nvPr>
        </p:nvSpPr>
        <p:spPr>
          <a:xfrm>
            <a:off x="839788" y="221226"/>
            <a:ext cx="3932100"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t>Cấu hình ACL theo ACL table</a:t>
            </a:r>
            <a:endParaRPr/>
          </a:p>
        </p:txBody>
      </p:sp>
      <p:sp>
        <p:nvSpPr>
          <p:cNvPr id="361" name="Google Shape;361;p32"/>
          <p:cNvSpPr txBox="1"/>
          <p:nvPr>
            <p:ph idx="2" type="body"/>
          </p:nvPr>
        </p:nvSpPr>
        <p:spPr>
          <a:xfrm>
            <a:off x="839788" y="1523206"/>
            <a:ext cx="85353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t/>
            </a:r>
            <a:endParaRPr sz="1900"/>
          </a:p>
          <a:p>
            <a:pPr indent="0" lvl="0" marL="0" rtl="0" algn="l">
              <a:lnSpc>
                <a:spcPct val="90000"/>
              </a:lnSpc>
              <a:spcBef>
                <a:spcPts val="1000"/>
              </a:spcBef>
              <a:spcAft>
                <a:spcPts val="0"/>
              </a:spcAft>
              <a:buClr>
                <a:schemeClr val="dk1"/>
              </a:buClr>
              <a:buSzPts val="1800"/>
              <a:buNone/>
            </a:pPr>
            <a:r>
              <a:rPr lang="en-US" sz="1900"/>
              <a:t>Dùng lệnh sau để tạo các ACE cho ACL:</a:t>
            </a:r>
            <a:endParaRPr sz="1900"/>
          </a:p>
          <a:p>
            <a:pPr indent="0" lvl="0" marL="0" rtl="0" algn="l">
              <a:lnSpc>
                <a:spcPct val="90000"/>
              </a:lnSpc>
              <a:spcBef>
                <a:spcPts val="1000"/>
              </a:spcBef>
              <a:spcAft>
                <a:spcPts val="0"/>
              </a:spcAft>
              <a:buClr>
                <a:schemeClr val="dk1"/>
              </a:buClr>
              <a:buSzPts val="1800"/>
              <a:buNone/>
            </a:pPr>
            <a:r>
              <a:rPr lang="en-US" sz="1900"/>
              <a:t>sudo ovs-ofctl add-flow &lt;bridge name&gt; table=&lt;number&gt;,priority=&lt;number&gt;,&lt;ACE type&gt;,&lt;source&gt;,&lt;destination&gt;,action=&lt;drop,normal&gt;</a:t>
            </a:r>
            <a:endParaRPr sz="1900"/>
          </a:p>
          <a:p>
            <a:pPr indent="0" lvl="0" marL="0" rtl="0" algn="l">
              <a:lnSpc>
                <a:spcPct val="90000"/>
              </a:lnSpc>
              <a:spcBef>
                <a:spcPts val="1000"/>
              </a:spcBef>
              <a:spcAft>
                <a:spcPts val="0"/>
              </a:spcAft>
              <a:buClr>
                <a:schemeClr val="dk1"/>
              </a:buClr>
              <a:buSzPts val="1800"/>
              <a:buNone/>
            </a:pPr>
            <a:r>
              <a:t/>
            </a:r>
            <a:endParaRPr sz="1900"/>
          </a:p>
          <a:p>
            <a:pPr indent="0" lvl="0" marL="0" rtl="0" algn="l">
              <a:lnSpc>
                <a:spcPct val="90000"/>
              </a:lnSpc>
              <a:spcBef>
                <a:spcPts val="1000"/>
              </a:spcBef>
              <a:spcAft>
                <a:spcPts val="0"/>
              </a:spcAft>
              <a:buClr>
                <a:schemeClr val="dk1"/>
              </a:buClr>
              <a:buSzPts val="1800"/>
              <a:buNone/>
            </a:pPr>
            <a:r>
              <a:rPr lang="en-US" sz="1900"/>
              <a:t>Cấu hình theo mô hình mạng ở trên:</a:t>
            </a:r>
            <a:endParaRPr sz="1900"/>
          </a:p>
        </p:txBody>
      </p:sp>
      <p:pic>
        <p:nvPicPr>
          <p:cNvPr id="362" name="Google Shape;362;p32"/>
          <p:cNvPicPr preferRelativeResize="0"/>
          <p:nvPr>
            <p:ph idx="1" type="body"/>
          </p:nvPr>
        </p:nvPicPr>
        <p:blipFill rotWithShape="1">
          <a:blip r:embed="rId3">
            <a:alphaModFix/>
          </a:blip>
          <a:srcRect b="0" l="0" r="0" t="0"/>
          <a:stretch/>
        </p:blipFill>
        <p:spPr>
          <a:xfrm>
            <a:off x="739225" y="3744200"/>
            <a:ext cx="10424100" cy="966300"/>
          </a:xfrm>
          <a:prstGeom prst="rect">
            <a:avLst/>
          </a:prstGeom>
          <a:noFill/>
          <a:ln>
            <a:noFill/>
          </a:ln>
        </p:spPr>
      </p:pic>
      <p:pic>
        <p:nvPicPr>
          <p:cNvPr id="363" name="Google Shape;363;p32"/>
          <p:cNvPicPr preferRelativeResize="0"/>
          <p:nvPr/>
        </p:nvPicPr>
        <p:blipFill rotWithShape="1">
          <a:blip r:embed="rId4">
            <a:alphaModFix/>
          </a:blip>
          <a:srcRect b="0" l="0" r="0" t="0"/>
          <a:stretch/>
        </p:blipFill>
        <p:spPr>
          <a:xfrm>
            <a:off x="739225" y="4710500"/>
            <a:ext cx="10424101" cy="908050"/>
          </a:xfrm>
          <a:prstGeom prst="rect">
            <a:avLst/>
          </a:prstGeom>
          <a:noFill/>
          <a:ln>
            <a:noFill/>
          </a:ln>
        </p:spPr>
      </p:pic>
      <p:sp>
        <p:nvSpPr>
          <p:cNvPr id="364" name="Google Shape;364;p32"/>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3"/>
          <p:cNvSpPr txBox="1"/>
          <p:nvPr>
            <p:ph type="title"/>
          </p:nvPr>
        </p:nvSpPr>
        <p:spPr>
          <a:xfrm>
            <a:off x="839811" y="457200"/>
            <a:ext cx="7436100" cy="1266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t>Xác minh cấu hình ACL</a:t>
            </a:r>
            <a:endParaRPr/>
          </a:p>
        </p:txBody>
      </p:sp>
      <p:sp>
        <p:nvSpPr>
          <p:cNvPr id="370" name="Google Shape;370;p33"/>
          <p:cNvSpPr txBox="1"/>
          <p:nvPr>
            <p:ph idx="2" type="body"/>
          </p:nvPr>
        </p:nvSpPr>
        <p:spPr>
          <a:xfrm>
            <a:off x="839788" y="1723800"/>
            <a:ext cx="86091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1800"/>
              <a:t>Chạy dòng lệnh sau để kiểm tra cấu hình vừa nhập:</a:t>
            </a:r>
            <a:endParaRPr sz="1800"/>
          </a:p>
          <a:p>
            <a:pPr indent="0" lvl="0" marL="0" rtl="0" algn="l">
              <a:lnSpc>
                <a:spcPct val="90000"/>
              </a:lnSpc>
              <a:spcBef>
                <a:spcPts val="1000"/>
              </a:spcBef>
              <a:spcAft>
                <a:spcPts val="0"/>
              </a:spcAft>
              <a:buClr>
                <a:schemeClr val="dk1"/>
              </a:buClr>
              <a:buSzPts val="1600"/>
              <a:buNone/>
            </a:pPr>
            <a:r>
              <a:rPr lang="en-US" sz="1800"/>
              <a:t>Sudo ovs-ofctl dump-flows &lt;bridge name&gt;</a:t>
            </a:r>
            <a:endParaRPr sz="1800"/>
          </a:p>
          <a:p>
            <a:pPr indent="0" lvl="0" marL="0" rtl="0" algn="l">
              <a:lnSpc>
                <a:spcPct val="90000"/>
              </a:lnSpc>
              <a:spcBef>
                <a:spcPts val="1000"/>
              </a:spcBef>
              <a:spcAft>
                <a:spcPts val="0"/>
              </a:spcAft>
              <a:buClr>
                <a:schemeClr val="dk1"/>
              </a:buClr>
              <a:buSzPts val="1600"/>
              <a:buNone/>
            </a:pPr>
            <a:r>
              <a:t/>
            </a:r>
            <a:endParaRPr sz="1800"/>
          </a:p>
          <a:p>
            <a:pPr indent="0" lvl="0" marL="0" rtl="0" algn="l">
              <a:lnSpc>
                <a:spcPct val="90000"/>
              </a:lnSpc>
              <a:spcBef>
                <a:spcPts val="1000"/>
              </a:spcBef>
              <a:spcAft>
                <a:spcPts val="0"/>
              </a:spcAft>
              <a:buClr>
                <a:schemeClr val="dk1"/>
              </a:buClr>
              <a:buSzPts val="1600"/>
              <a:buNone/>
            </a:pPr>
            <a:r>
              <a:rPr lang="en-US" sz="1800"/>
              <a:t>Kết quả cấu hình của mô hình mạng ở trên:</a:t>
            </a:r>
            <a:endParaRPr sz="1800"/>
          </a:p>
          <a:p>
            <a:pPr indent="0" lvl="0" marL="0" rtl="0" algn="l">
              <a:lnSpc>
                <a:spcPct val="90000"/>
              </a:lnSpc>
              <a:spcBef>
                <a:spcPts val="1000"/>
              </a:spcBef>
              <a:spcAft>
                <a:spcPts val="0"/>
              </a:spcAft>
              <a:buClr>
                <a:schemeClr val="dk1"/>
              </a:buClr>
              <a:buSzPts val="1600"/>
              <a:buNone/>
            </a:pPr>
            <a:r>
              <a:t/>
            </a:r>
            <a:endParaRPr/>
          </a:p>
        </p:txBody>
      </p:sp>
      <p:pic>
        <p:nvPicPr>
          <p:cNvPr descr="A computer screen shot of text&#10;&#10;Description automatically generated" id="371" name="Google Shape;371;p33"/>
          <p:cNvPicPr preferRelativeResize="0"/>
          <p:nvPr/>
        </p:nvPicPr>
        <p:blipFill rotWithShape="1">
          <a:blip r:embed="rId3">
            <a:alphaModFix/>
          </a:blip>
          <a:srcRect b="0" l="0" r="0" t="0"/>
          <a:stretch/>
        </p:blipFill>
        <p:spPr>
          <a:xfrm>
            <a:off x="839800" y="3413125"/>
            <a:ext cx="10163750" cy="2340375"/>
          </a:xfrm>
          <a:prstGeom prst="rect">
            <a:avLst/>
          </a:prstGeom>
          <a:noFill/>
          <a:ln>
            <a:noFill/>
          </a:ln>
        </p:spPr>
      </p:pic>
      <p:sp>
        <p:nvSpPr>
          <p:cNvPr id="372" name="Google Shape;372;p33"/>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4"/>
          <p:cNvSpPr txBox="1"/>
          <p:nvPr>
            <p:ph type="title"/>
          </p:nvPr>
        </p:nvSpPr>
        <p:spPr>
          <a:xfrm>
            <a:off x="839788" y="457200"/>
            <a:ext cx="7989580" cy="95864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t>Kiểm tra lưu lượng sau khi đã cấu hình ACL</a:t>
            </a:r>
            <a:endParaRPr/>
          </a:p>
        </p:txBody>
      </p:sp>
      <p:sp>
        <p:nvSpPr>
          <p:cNvPr id="378" name="Google Shape;378;p34"/>
          <p:cNvSpPr txBox="1"/>
          <p:nvPr>
            <p:ph idx="2" type="body"/>
          </p:nvPr>
        </p:nvSpPr>
        <p:spPr>
          <a:xfrm>
            <a:off x="970417" y="2092636"/>
            <a:ext cx="3932237" cy="381158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600"/>
              <a:buNone/>
            </a:pPr>
            <a:r>
              <a:rPr lang="en-US" sz="2000"/>
              <a:t>Kết quả ping từ PC_A đến PC_B và PC_C:</a:t>
            </a:r>
            <a:endParaRPr sz="2000"/>
          </a:p>
          <a:p>
            <a:pPr indent="0" lvl="0" marL="0" rtl="0" algn="ctr">
              <a:lnSpc>
                <a:spcPct val="90000"/>
              </a:lnSpc>
              <a:spcBef>
                <a:spcPts val="1000"/>
              </a:spcBef>
              <a:spcAft>
                <a:spcPts val="0"/>
              </a:spcAft>
              <a:buClr>
                <a:schemeClr val="dk1"/>
              </a:buClr>
              <a:buSzPts val="1600"/>
              <a:buNone/>
            </a:pPr>
            <a:r>
              <a:t/>
            </a:r>
            <a:endParaRPr sz="2000"/>
          </a:p>
          <a:p>
            <a:pPr indent="0" lvl="0" marL="0" rtl="0" algn="ctr">
              <a:lnSpc>
                <a:spcPct val="90000"/>
              </a:lnSpc>
              <a:spcBef>
                <a:spcPts val="1000"/>
              </a:spcBef>
              <a:spcAft>
                <a:spcPts val="0"/>
              </a:spcAft>
              <a:buClr>
                <a:schemeClr val="dk1"/>
              </a:buClr>
              <a:buSzPts val="1800"/>
              <a:buNone/>
            </a:pPr>
            <a:r>
              <a:rPr lang="en-US" sz="2000">
                <a:latin typeface="Times New Roman"/>
                <a:ea typeface="Times New Roman"/>
                <a:cs typeface="Times New Roman"/>
                <a:sym typeface="Times New Roman"/>
              </a:rPr>
              <a:t>PC-A và PC-B vẫn kết nối bình thường theo ACE thứ 2.</a:t>
            </a:r>
            <a:endParaRPr sz="2000">
              <a:latin typeface="Calibri"/>
              <a:ea typeface="Calibri"/>
              <a:cs typeface="Calibri"/>
              <a:sym typeface="Calibri"/>
            </a:endParaRPr>
          </a:p>
          <a:p>
            <a:pPr indent="0" lvl="0" marL="0" rtl="0" algn="ctr">
              <a:lnSpc>
                <a:spcPct val="90000"/>
              </a:lnSpc>
              <a:spcBef>
                <a:spcPts val="1000"/>
              </a:spcBef>
              <a:spcAft>
                <a:spcPts val="0"/>
              </a:spcAft>
              <a:buClr>
                <a:schemeClr val="dk1"/>
              </a:buClr>
              <a:buSzPts val="1800"/>
              <a:buNone/>
            </a:pPr>
            <a:r>
              <a:rPr lang="en-US" sz="2000">
                <a:latin typeface="Times New Roman"/>
                <a:ea typeface="Times New Roman"/>
                <a:cs typeface="Times New Roman"/>
                <a:sym typeface="Times New Roman"/>
              </a:rPr>
              <a:t>Kết nối giữa PC-A và PC-C bị chặn theo ACE thứ nhất.</a:t>
            </a:r>
            <a:endParaRPr sz="2000">
              <a:latin typeface="Calibri"/>
              <a:ea typeface="Calibri"/>
              <a:cs typeface="Calibri"/>
              <a:sym typeface="Calibri"/>
            </a:endParaRPr>
          </a:p>
          <a:p>
            <a:pPr indent="0" lvl="0" marL="0" rtl="0" algn="ctr">
              <a:lnSpc>
                <a:spcPct val="90000"/>
              </a:lnSpc>
              <a:spcBef>
                <a:spcPts val="1000"/>
              </a:spcBef>
              <a:spcAft>
                <a:spcPts val="0"/>
              </a:spcAft>
              <a:buClr>
                <a:schemeClr val="dk1"/>
              </a:buClr>
              <a:buSzPts val="1600"/>
              <a:buNone/>
            </a:pPr>
            <a:r>
              <a:t/>
            </a:r>
            <a:endParaRPr/>
          </a:p>
        </p:txBody>
      </p:sp>
      <p:pic>
        <p:nvPicPr>
          <p:cNvPr descr="A screenshot of a computer&#10;&#10;Description automatically generated" id="379" name="Google Shape;379;p34"/>
          <p:cNvPicPr preferRelativeResize="0"/>
          <p:nvPr>
            <p:ph idx="1" type="body"/>
          </p:nvPr>
        </p:nvPicPr>
        <p:blipFill rotWithShape="1">
          <a:blip r:embed="rId3">
            <a:alphaModFix/>
          </a:blip>
          <a:srcRect b="0" l="0" r="0" t="0"/>
          <a:stretch/>
        </p:blipFill>
        <p:spPr>
          <a:xfrm>
            <a:off x="5306816" y="1415845"/>
            <a:ext cx="4816257" cy="2301439"/>
          </a:xfrm>
          <a:prstGeom prst="rect">
            <a:avLst/>
          </a:prstGeom>
          <a:noFill/>
          <a:ln>
            <a:noFill/>
          </a:ln>
        </p:spPr>
      </p:pic>
      <p:pic>
        <p:nvPicPr>
          <p:cNvPr descr="A screenshot of a computer&#10;&#10;Description automatically generated" id="380" name="Google Shape;380;p34"/>
          <p:cNvPicPr preferRelativeResize="0"/>
          <p:nvPr/>
        </p:nvPicPr>
        <p:blipFill rotWithShape="1">
          <a:blip r:embed="rId4">
            <a:alphaModFix/>
          </a:blip>
          <a:srcRect b="0" l="0" r="0" t="0"/>
          <a:stretch/>
        </p:blipFill>
        <p:spPr>
          <a:xfrm>
            <a:off x="5291993" y="3717284"/>
            <a:ext cx="4831080" cy="2186940"/>
          </a:xfrm>
          <a:prstGeom prst="rect">
            <a:avLst/>
          </a:prstGeom>
          <a:noFill/>
          <a:ln>
            <a:noFill/>
          </a:ln>
        </p:spPr>
      </p:pic>
      <p:sp>
        <p:nvSpPr>
          <p:cNvPr id="381" name="Google Shape;381;p34"/>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5"/>
          <p:cNvSpPr txBox="1"/>
          <p:nvPr>
            <p:ph type="title"/>
          </p:nvPr>
        </p:nvSpPr>
        <p:spPr>
          <a:xfrm>
            <a:off x="839788" y="457200"/>
            <a:ext cx="7989580" cy="95864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t>Kiểm tra lưu lượng sau khi đã cấu hình ACL</a:t>
            </a:r>
            <a:endParaRPr/>
          </a:p>
        </p:txBody>
      </p:sp>
      <p:sp>
        <p:nvSpPr>
          <p:cNvPr id="387" name="Google Shape;387;p35"/>
          <p:cNvSpPr txBox="1"/>
          <p:nvPr>
            <p:ph idx="2" type="body"/>
          </p:nvPr>
        </p:nvSpPr>
        <p:spPr>
          <a:xfrm>
            <a:off x="911988" y="2179164"/>
            <a:ext cx="3932100" cy="3811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600"/>
              <a:buNone/>
            </a:pPr>
            <a:r>
              <a:rPr lang="en-US" sz="2800"/>
              <a:t>Kết quả ping từ PC_B đến PC_C:</a:t>
            </a:r>
            <a:endParaRPr sz="2800"/>
          </a:p>
          <a:p>
            <a:pPr indent="0" lvl="0" marL="0" rtl="0" algn="ctr">
              <a:lnSpc>
                <a:spcPct val="90000"/>
              </a:lnSpc>
              <a:spcBef>
                <a:spcPts val="1000"/>
              </a:spcBef>
              <a:spcAft>
                <a:spcPts val="0"/>
              </a:spcAft>
              <a:buClr>
                <a:schemeClr val="dk1"/>
              </a:buClr>
              <a:buSzPts val="1600"/>
              <a:buNone/>
            </a:pPr>
            <a:r>
              <a:rPr lang="en-US" sz="2800"/>
              <a:t>Kết nối giữa PC-A và PC-B diễn ra bình thường do khớp với ACE thứ 2 trong ACL table</a:t>
            </a:r>
            <a:endParaRPr sz="2800"/>
          </a:p>
          <a:p>
            <a:pPr indent="0" lvl="0" marL="0" rtl="0" algn="ctr">
              <a:lnSpc>
                <a:spcPct val="90000"/>
              </a:lnSpc>
              <a:spcBef>
                <a:spcPts val="1000"/>
              </a:spcBef>
              <a:spcAft>
                <a:spcPts val="0"/>
              </a:spcAft>
              <a:buClr>
                <a:schemeClr val="dk1"/>
              </a:buClr>
              <a:buSzPts val="1600"/>
              <a:buNone/>
            </a:pPr>
            <a:r>
              <a:t/>
            </a:r>
            <a:endParaRPr sz="2800"/>
          </a:p>
        </p:txBody>
      </p:sp>
      <p:sp>
        <p:nvSpPr>
          <p:cNvPr id="388" name="Google Shape;388;p35"/>
          <p:cNvSpPr txBox="1"/>
          <p:nvPr>
            <p:ph idx="1" type="body"/>
          </p:nvPr>
        </p:nvSpPr>
        <p:spPr>
          <a:xfrm>
            <a:off x="2449820" y="6935943"/>
            <a:ext cx="6172200" cy="4873625"/>
          </a:xfrm>
          <a:prstGeom prst="rect">
            <a:avLst/>
          </a:prstGeom>
          <a:noFill/>
          <a:ln>
            <a:noFill/>
          </a:ln>
        </p:spPr>
        <p:txBody>
          <a:bodyPr anchorCtr="0" anchor="t" bIns="45700" lIns="91425" spcFirstLastPara="1" rIns="91425" wrap="square" tIns="45700">
            <a:normAutofit/>
          </a:bodyPr>
          <a:lstStyle/>
          <a:p>
            <a:pPr indent="-25400" lvl="0" marL="228600" rtl="0" algn="l">
              <a:lnSpc>
                <a:spcPct val="90000"/>
              </a:lnSpc>
              <a:spcBef>
                <a:spcPts val="0"/>
              </a:spcBef>
              <a:spcAft>
                <a:spcPts val="0"/>
              </a:spcAft>
              <a:buClr>
                <a:schemeClr val="dk1"/>
              </a:buClr>
              <a:buSzPts val="3200"/>
              <a:buNone/>
            </a:pPr>
            <a:r>
              <a:t/>
            </a:r>
            <a:endParaRPr/>
          </a:p>
        </p:txBody>
      </p:sp>
      <p:pic>
        <p:nvPicPr>
          <p:cNvPr descr="A screenshot of a computer&#10;&#10;Description automatically generated" id="389" name="Google Shape;389;p35"/>
          <p:cNvPicPr preferRelativeResize="0"/>
          <p:nvPr/>
        </p:nvPicPr>
        <p:blipFill rotWithShape="1">
          <a:blip r:embed="rId3">
            <a:alphaModFix/>
          </a:blip>
          <a:srcRect b="0" l="0" r="0" t="0"/>
          <a:stretch/>
        </p:blipFill>
        <p:spPr>
          <a:xfrm>
            <a:off x="5330475" y="2239100"/>
            <a:ext cx="5659574" cy="3152000"/>
          </a:xfrm>
          <a:prstGeom prst="rect">
            <a:avLst/>
          </a:prstGeom>
          <a:noFill/>
          <a:ln>
            <a:noFill/>
          </a:ln>
        </p:spPr>
      </p:pic>
      <p:sp>
        <p:nvSpPr>
          <p:cNvPr id="390" name="Google Shape;390;p35"/>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6"/>
          <p:cNvSpPr txBox="1"/>
          <p:nvPr>
            <p:ph idx="1" type="body"/>
          </p:nvPr>
        </p:nvSpPr>
        <p:spPr>
          <a:xfrm>
            <a:off x="838200" y="892564"/>
            <a:ext cx="10515600" cy="4351338"/>
          </a:xfrm>
          <a:prstGeom prst="rect">
            <a:avLst/>
          </a:prstGeom>
          <a:noFill/>
          <a:ln>
            <a:noFill/>
          </a:ln>
        </p:spPr>
        <p:txBody>
          <a:bodyPr anchorCtr="0" anchor="t" bIns="45700" lIns="91425" spcFirstLastPara="1" rIns="91425" wrap="square" tIns="45700">
            <a:normAutofit/>
          </a:bodyPr>
          <a:lstStyle/>
          <a:p>
            <a:pPr indent="-114300" lvl="0" marL="0" marR="0" rtl="0" algn="l">
              <a:lnSpc>
                <a:spcPct val="107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Sử dụng công cụ ovs-appctl cung cấp bởi Open vSwitch để theo dõi gói tin khi nó đi qua switch.</a:t>
            </a:r>
            <a:endParaRPr sz="1800">
              <a:latin typeface="Calibri"/>
              <a:ea typeface="Calibri"/>
              <a:cs typeface="Calibri"/>
              <a:sym typeface="Calibri"/>
            </a:endParaRPr>
          </a:p>
          <a:p>
            <a:pPr indent="-114300" lvl="0" marL="0" marR="0" rtl="0" algn="l">
              <a:lnSpc>
                <a:spcPct val="107000"/>
              </a:lnSpc>
              <a:spcBef>
                <a:spcPts val="800"/>
              </a:spcBef>
              <a:spcAft>
                <a:spcPts val="0"/>
              </a:spcAft>
              <a:buClr>
                <a:schemeClr val="dk1"/>
              </a:buClr>
              <a:buSzPts val="1800"/>
              <a:buChar char="•"/>
            </a:pPr>
            <a:r>
              <a:rPr lang="en-US" sz="1800">
                <a:latin typeface="Times New Roman"/>
                <a:ea typeface="Times New Roman"/>
                <a:cs typeface="Times New Roman"/>
                <a:sym typeface="Times New Roman"/>
              </a:rPr>
              <a:t>Trường hợp 1:</a:t>
            </a:r>
            <a:endParaRPr sz="1800">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Network </a:t>
            </a:r>
            <a:r>
              <a:rPr lang="en-US" sz="1800"/>
              <a:t>layer</a:t>
            </a:r>
            <a:r>
              <a:rPr lang="en-US" sz="1800">
                <a:latin typeface="Times New Roman"/>
                <a:ea typeface="Times New Roman"/>
                <a:cs typeface="Times New Roman"/>
                <a:sym typeface="Times New Roman"/>
              </a:rPr>
              <a:t> protocol: IP</a:t>
            </a:r>
            <a:endParaRPr sz="1800">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Source IP address: 192.168.7.10</a:t>
            </a:r>
            <a:endParaRPr sz="1800">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Destination Ip address 192.168.7.30</a:t>
            </a:r>
            <a:endParaRPr sz="1800">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Source MAC address: 00:00:00:00:00:01</a:t>
            </a:r>
            <a:endParaRPr sz="1800">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Destination MAC address: 00:00:00:00:00:03</a:t>
            </a:r>
            <a:endParaRPr sz="1800">
              <a:latin typeface="Calibri"/>
              <a:ea typeface="Calibri"/>
              <a:cs typeface="Calibri"/>
              <a:sym typeface="Calibri"/>
            </a:endParaRPr>
          </a:p>
          <a:p>
            <a:pPr indent="-50800" lvl="0" marL="228600" rtl="0" algn="l">
              <a:lnSpc>
                <a:spcPct val="90000"/>
              </a:lnSpc>
              <a:spcBef>
                <a:spcPts val="1800"/>
              </a:spcBef>
              <a:spcAft>
                <a:spcPts val="0"/>
              </a:spcAft>
              <a:buClr>
                <a:schemeClr val="dk1"/>
              </a:buClr>
              <a:buSzPts val="2800"/>
              <a:buNone/>
            </a:pPr>
            <a:r>
              <a:t/>
            </a:r>
            <a:endParaRPr/>
          </a:p>
        </p:txBody>
      </p:sp>
      <p:pic>
        <p:nvPicPr>
          <p:cNvPr descr="A black rectangular frame with white dots&#10;&#10;Description automatically generated with medium confidence" id="396" name="Google Shape;396;p36"/>
          <p:cNvPicPr preferRelativeResize="0"/>
          <p:nvPr/>
        </p:nvPicPr>
        <p:blipFill rotWithShape="1">
          <a:blip r:embed="rId3">
            <a:alphaModFix/>
          </a:blip>
          <a:srcRect b="0" l="0" r="0" t="0"/>
          <a:stretch/>
        </p:blipFill>
        <p:spPr>
          <a:xfrm>
            <a:off x="719730" y="3608322"/>
            <a:ext cx="10425705" cy="1859028"/>
          </a:xfrm>
          <a:prstGeom prst="rect">
            <a:avLst/>
          </a:prstGeom>
          <a:noFill/>
          <a:ln>
            <a:noFill/>
          </a:ln>
        </p:spPr>
      </p:pic>
      <p:sp>
        <p:nvSpPr>
          <p:cNvPr id="397" name="Google Shape;397;p36"/>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690716" y="65026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t>Kiến trúc của Open vSwitch</a:t>
            </a:r>
            <a:endParaRPr/>
          </a:p>
        </p:txBody>
      </p:sp>
      <p:pic>
        <p:nvPicPr>
          <p:cNvPr descr="A diagram of a computer server&#10;&#10;Description automatically generated" id="110" name="Google Shape;110;p4"/>
          <p:cNvPicPr preferRelativeResize="0"/>
          <p:nvPr/>
        </p:nvPicPr>
        <p:blipFill rotWithShape="1">
          <a:blip r:embed="rId3">
            <a:alphaModFix/>
          </a:blip>
          <a:srcRect b="0" l="0" r="0" t="0"/>
          <a:stretch/>
        </p:blipFill>
        <p:spPr>
          <a:xfrm>
            <a:off x="2743200" y="1862004"/>
            <a:ext cx="6724649" cy="3760310"/>
          </a:xfrm>
          <a:prstGeom prst="rect">
            <a:avLst/>
          </a:prstGeom>
          <a:noFill/>
          <a:ln>
            <a:noFill/>
          </a:ln>
        </p:spPr>
      </p:pic>
      <p:sp>
        <p:nvSpPr>
          <p:cNvPr id="111" name="Google Shape;111;p4"/>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7"/>
          <p:cNvSpPr txBox="1"/>
          <p:nvPr>
            <p:ph idx="1" type="body"/>
          </p:nvPr>
        </p:nvSpPr>
        <p:spPr>
          <a:xfrm>
            <a:off x="838200" y="892564"/>
            <a:ext cx="10515600" cy="4351338"/>
          </a:xfrm>
          <a:prstGeom prst="rect">
            <a:avLst/>
          </a:prstGeom>
          <a:noFill/>
          <a:ln>
            <a:noFill/>
          </a:ln>
        </p:spPr>
        <p:txBody>
          <a:bodyPr anchorCtr="0" anchor="t" bIns="45700" lIns="91425" spcFirstLastPara="1" rIns="91425" wrap="square" tIns="45700">
            <a:normAutofit/>
          </a:bodyPr>
          <a:lstStyle/>
          <a:p>
            <a:pPr indent="-114300" lvl="0" marL="0" marR="0" rtl="0" algn="l">
              <a:lnSpc>
                <a:spcPct val="107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Sử dụng công cụ ovs-appctl cung cấp bởi Open vSwitch để theo dõi gói tin khi nó đi qua switch.</a:t>
            </a:r>
            <a:endParaRPr sz="1800">
              <a:latin typeface="Calibri"/>
              <a:ea typeface="Calibri"/>
              <a:cs typeface="Calibri"/>
              <a:sym typeface="Calibri"/>
            </a:endParaRPr>
          </a:p>
          <a:p>
            <a:pPr indent="-114300" lvl="0" marL="0" marR="0" rtl="0" algn="l">
              <a:lnSpc>
                <a:spcPct val="107000"/>
              </a:lnSpc>
              <a:spcBef>
                <a:spcPts val="800"/>
              </a:spcBef>
              <a:spcAft>
                <a:spcPts val="0"/>
              </a:spcAft>
              <a:buClr>
                <a:schemeClr val="dk1"/>
              </a:buClr>
              <a:buSzPts val="1800"/>
              <a:buChar char="•"/>
            </a:pPr>
            <a:r>
              <a:rPr lang="en-US" sz="1800">
                <a:latin typeface="Times New Roman"/>
                <a:ea typeface="Times New Roman"/>
                <a:cs typeface="Times New Roman"/>
                <a:sym typeface="Times New Roman"/>
              </a:rPr>
              <a:t>Trường hợp 2:</a:t>
            </a:r>
            <a:endParaRPr sz="1800">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Network </a:t>
            </a:r>
            <a:r>
              <a:rPr lang="en-US" sz="1800"/>
              <a:t>layer</a:t>
            </a:r>
            <a:r>
              <a:rPr lang="en-US" sz="1800">
                <a:latin typeface="Times New Roman"/>
                <a:ea typeface="Times New Roman"/>
                <a:cs typeface="Times New Roman"/>
                <a:sym typeface="Times New Roman"/>
              </a:rPr>
              <a:t> protocol: IP</a:t>
            </a:r>
            <a:endParaRPr sz="1800">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Source IP address: 192.168.7.30</a:t>
            </a:r>
            <a:endParaRPr sz="1800">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Destination Ip address 192.168.7.10</a:t>
            </a:r>
            <a:endParaRPr sz="1800">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Source MAC address: 00:00:00:00:00:03</a:t>
            </a:r>
            <a:endParaRPr sz="1800">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Destination MAC address: 00:00:00:00:00:01</a:t>
            </a:r>
            <a:endParaRPr/>
          </a:p>
        </p:txBody>
      </p:sp>
      <p:pic>
        <p:nvPicPr>
          <p:cNvPr descr="A black background with white text&#10;&#10;Description automatically generated with medium confidence" id="403" name="Google Shape;403;p37"/>
          <p:cNvPicPr preferRelativeResize="0"/>
          <p:nvPr/>
        </p:nvPicPr>
        <p:blipFill rotWithShape="1">
          <a:blip r:embed="rId3">
            <a:alphaModFix/>
          </a:blip>
          <a:srcRect b="0" l="0" r="0" t="0"/>
          <a:stretch/>
        </p:blipFill>
        <p:spPr>
          <a:xfrm>
            <a:off x="742950" y="3761389"/>
            <a:ext cx="10363200" cy="1482513"/>
          </a:xfrm>
          <a:prstGeom prst="rect">
            <a:avLst/>
          </a:prstGeom>
          <a:noFill/>
          <a:ln>
            <a:noFill/>
          </a:ln>
        </p:spPr>
      </p:pic>
      <p:sp>
        <p:nvSpPr>
          <p:cNvPr id="404" name="Google Shape;404;p37"/>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t>Giải thích demo</a:t>
            </a:r>
            <a:endParaRPr/>
          </a:p>
        </p:txBody>
      </p:sp>
      <p:sp>
        <p:nvSpPr>
          <p:cNvPr id="410" name="Google Shape;410;p38"/>
          <p:cNvSpPr txBox="1"/>
          <p:nvPr>
            <p:ph idx="1" type="body"/>
          </p:nvPr>
        </p:nvSpPr>
        <p:spPr>
          <a:xfrm>
            <a:off x="838200" y="1825625"/>
            <a:ext cx="10310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Trường hợp 1</a:t>
            </a:r>
            <a:r>
              <a:rPr lang="en-US" sz="2000"/>
              <a:t>:</a:t>
            </a:r>
            <a:r>
              <a:rPr lang="en-US" sz="2000">
                <a:latin typeface="Times New Roman"/>
                <a:ea typeface="Times New Roman"/>
                <a:cs typeface="Times New Roman"/>
                <a:sym typeface="Times New Roman"/>
              </a:rPr>
              <a:t>Ta thấy có sự trùng khớp với quy tắc thứ hai ở table 0 và switch được hướng dẫn để kiểm tra table 1. Từ table 1 ,switch chọn hoạt động bình thường và gói tin được chuyển tiếp, vậy cho thấy việc ping từ PC-A đến PC-C là có sự chuyển tiếp gói tin đến PC-C nhưng PC-A không nhận được phản hồi từ PC-C do ACE chặn giao tiếp từ nguồn PC-C đến PC-A, xem xét </a:t>
            </a:r>
            <a:r>
              <a:rPr lang="en-US" sz="2000"/>
              <a:t>thêm</a:t>
            </a:r>
            <a:r>
              <a:rPr lang="en-US" sz="2000">
                <a:latin typeface="Times New Roman"/>
                <a:ea typeface="Times New Roman"/>
                <a:cs typeface="Times New Roman"/>
                <a:sym typeface="Times New Roman"/>
              </a:rPr>
              <a:t> trường hợp 2 để hiểu rõ.</a:t>
            </a:r>
            <a:endParaRPr sz="2000"/>
          </a:p>
          <a:p>
            <a:pPr indent="-228600" lvl="0" marL="228600" rtl="0" algn="l">
              <a:lnSpc>
                <a:spcPct val="90000"/>
              </a:lnSpc>
              <a:spcBef>
                <a:spcPts val="1000"/>
              </a:spcBef>
              <a:spcAft>
                <a:spcPts val="0"/>
              </a:spcAft>
              <a:buClr>
                <a:schemeClr val="dk1"/>
              </a:buClr>
              <a:buSzPts val="2800"/>
              <a:buChar char="•"/>
            </a:pPr>
            <a:r>
              <a:rPr lang="en-US"/>
              <a:t>Trường hợp 2:</a:t>
            </a:r>
            <a:r>
              <a:rPr lang="en-US" sz="2000">
                <a:latin typeface="Times New Roman"/>
                <a:ea typeface="Times New Roman"/>
                <a:cs typeface="Times New Roman"/>
                <a:sym typeface="Times New Roman"/>
              </a:rPr>
              <a:t>Ta thấy có sự trùng khớp với quy tắc đầu tiên của table 0 nên switch loại bỏ ACE còn lại, tiến hành chặn lưu lượng từ nguồn PC-C đến đích PC-A.</a:t>
            </a:r>
            <a:endParaRPr sz="3000"/>
          </a:p>
          <a:p>
            <a:pPr indent="-50800" lvl="0" marL="228600" rtl="0" algn="l">
              <a:lnSpc>
                <a:spcPct val="90000"/>
              </a:lnSpc>
              <a:spcBef>
                <a:spcPts val="1000"/>
              </a:spcBef>
              <a:spcAft>
                <a:spcPts val="0"/>
              </a:spcAft>
              <a:buClr>
                <a:schemeClr val="dk1"/>
              </a:buClr>
              <a:buSzPts val="2800"/>
              <a:buNone/>
            </a:pPr>
            <a:r>
              <a:t/>
            </a:r>
            <a:endParaRPr/>
          </a:p>
        </p:txBody>
      </p:sp>
      <p:sp>
        <p:nvSpPr>
          <p:cNvPr id="411" name="Google Shape;411;p38"/>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QoS trên OVS </a:t>
            </a:r>
            <a:endParaRPr/>
          </a:p>
        </p:txBody>
      </p:sp>
      <p:sp>
        <p:nvSpPr>
          <p:cNvPr id="417" name="Google Shape;41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Qos là gì?</a:t>
            </a:r>
            <a:endParaRPr/>
          </a:p>
          <a:p>
            <a:pPr indent="-228600" lvl="0" marL="228600" rtl="0" algn="l">
              <a:lnSpc>
                <a:spcPct val="90000"/>
              </a:lnSpc>
              <a:spcBef>
                <a:spcPts val="1000"/>
              </a:spcBef>
              <a:spcAft>
                <a:spcPts val="0"/>
              </a:spcAft>
              <a:buClr>
                <a:schemeClr val="dk1"/>
              </a:buClr>
              <a:buSzPts val="2800"/>
              <a:buChar char="•"/>
            </a:pPr>
            <a:r>
              <a:rPr lang="en-US"/>
              <a:t>Mô hình mạng</a:t>
            </a:r>
            <a:endParaRPr/>
          </a:p>
          <a:p>
            <a:pPr indent="-228600" lvl="0" marL="228600" rtl="0" algn="l">
              <a:lnSpc>
                <a:spcPct val="90000"/>
              </a:lnSpc>
              <a:spcBef>
                <a:spcPts val="1000"/>
              </a:spcBef>
              <a:spcAft>
                <a:spcPts val="0"/>
              </a:spcAft>
              <a:buClr>
                <a:schemeClr val="dk1"/>
              </a:buClr>
              <a:buSzPts val="2800"/>
              <a:buChar char="•"/>
            </a:pPr>
            <a:r>
              <a:rPr lang="en-US"/>
              <a:t>Xác minh tỷ lệ lưu lượng truy cập mặc định</a:t>
            </a:r>
            <a:endParaRPr/>
          </a:p>
          <a:p>
            <a:pPr indent="-228600" lvl="0" marL="228600" rtl="0" algn="l">
              <a:lnSpc>
                <a:spcPct val="90000"/>
              </a:lnSpc>
              <a:spcBef>
                <a:spcPts val="1000"/>
              </a:spcBef>
              <a:spcAft>
                <a:spcPts val="0"/>
              </a:spcAft>
              <a:buClr>
                <a:schemeClr val="dk1"/>
              </a:buClr>
              <a:buSzPts val="2800"/>
              <a:buChar char="•"/>
            </a:pPr>
            <a:r>
              <a:rPr lang="en-US"/>
              <a:t>Cấu hình chính sách QoS</a:t>
            </a:r>
            <a:endParaRPr/>
          </a:p>
          <a:p>
            <a:pPr indent="-228600" lvl="0" marL="228600" rtl="0" algn="l">
              <a:lnSpc>
                <a:spcPct val="90000"/>
              </a:lnSpc>
              <a:spcBef>
                <a:spcPts val="1000"/>
              </a:spcBef>
              <a:spcAft>
                <a:spcPts val="0"/>
              </a:spcAft>
              <a:buClr>
                <a:schemeClr val="dk1"/>
              </a:buClr>
              <a:buSzPts val="2800"/>
              <a:buChar char="•"/>
            </a:pPr>
            <a:r>
              <a:rPr lang="en-US"/>
              <a:t>Cấu hình Single-rate two-colors traffic policing</a:t>
            </a:r>
            <a:endParaRPr/>
          </a:p>
          <a:p>
            <a:pPr indent="-228600" lvl="0" marL="228600" rtl="0" algn="l">
              <a:lnSpc>
                <a:spcPct val="90000"/>
              </a:lnSpc>
              <a:spcBef>
                <a:spcPts val="1000"/>
              </a:spcBef>
              <a:spcAft>
                <a:spcPts val="0"/>
              </a:spcAft>
              <a:buClr>
                <a:schemeClr val="dk1"/>
              </a:buClr>
              <a:buSzPts val="2800"/>
              <a:buChar char="•"/>
            </a:pPr>
            <a:r>
              <a:rPr lang="en-US"/>
              <a:t>QoS shaping</a:t>
            </a:r>
            <a:endParaRPr/>
          </a:p>
          <a:p>
            <a:pPr indent="0" lvl="0" marL="0" rtl="0" algn="l">
              <a:lnSpc>
                <a:spcPct val="90000"/>
              </a:lnSpc>
              <a:spcBef>
                <a:spcPts val="1000"/>
              </a:spcBef>
              <a:spcAft>
                <a:spcPts val="0"/>
              </a:spcAft>
              <a:buClr>
                <a:schemeClr val="dk1"/>
              </a:buClr>
              <a:buSzPts val="2800"/>
              <a:buNone/>
            </a:pPr>
            <a:r>
              <a:t/>
            </a:r>
            <a:endParaRPr/>
          </a:p>
        </p:txBody>
      </p:sp>
      <p:sp>
        <p:nvSpPr>
          <p:cNvPr id="418" name="Google Shape;418;p39"/>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QoS là gì</a:t>
            </a:r>
            <a:endParaRPr/>
          </a:p>
        </p:txBody>
      </p:sp>
      <p:sp>
        <p:nvSpPr>
          <p:cNvPr id="424" name="Google Shape;424;p40"/>
          <p:cNvSpPr txBox="1"/>
          <p:nvPr>
            <p:ph idx="1" type="body"/>
          </p:nvPr>
        </p:nvSpPr>
        <p:spPr>
          <a:xfrm>
            <a:off x="662940" y="1825625"/>
            <a:ext cx="1069086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QoS là từ viết tắt của Quality of Service, là một khái niệm chỉ ra tỷ lệ giữa dữ liệu mà một hệ thống mạng đã nhận và dữ liệu mà hệ thống đã gửi</a:t>
            </a:r>
            <a:r>
              <a:rPr b="0" i="0" lang="en-US">
                <a:solidFill>
                  <a:srgbClr val="11111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Nó được sử dụng để đánh giá tính ổn định và hiệu quả của một hệ thống mạng hoặc dịch vụ mạng cụ thể</a:t>
            </a:r>
            <a:r>
              <a:rPr b="0" i="0" lang="en-US">
                <a:solidFill>
                  <a:srgbClr val="111111"/>
                </a:solidFill>
                <a:latin typeface="Times New Roman"/>
                <a:ea typeface="Times New Roman"/>
                <a:cs typeface="Times New Roman"/>
                <a:sym typeface="Times New Roman"/>
              </a:rPr>
              <a:t>.</a:t>
            </a:r>
            <a:endParaRPr b="0" i="0">
              <a:solidFill>
                <a:srgbClr val="111111"/>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QoS có thể được xem như một hệ thống để đảm bảo rằng các dịch vụ mạng được cung cấp một cách đồng bộ và hiệu quả, nhất là trong các môi trường mạng phức tạp với lưu lượng dữ liệu cao.</a:t>
            </a:r>
            <a:endParaRPr/>
          </a:p>
        </p:txBody>
      </p:sp>
      <p:sp>
        <p:nvSpPr>
          <p:cNvPr id="425" name="Google Shape;425;p40"/>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Mô hình mạng</a:t>
            </a:r>
            <a:endParaRPr/>
          </a:p>
        </p:txBody>
      </p:sp>
      <p:pic>
        <p:nvPicPr>
          <p:cNvPr descr="Ảnh có chứa ảnh chụp màn hình, máy tính, biểu đồ, thiết kế&#10;&#10;Mô tả được tạo tự động" id="431" name="Google Shape;431;p41"/>
          <p:cNvPicPr preferRelativeResize="0"/>
          <p:nvPr>
            <p:ph idx="1" type="body"/>
          </p:nvPr>
        </p:nvPicPr>
        <p:blipFill rotWithShape="1">
          <a:blip r:embed="rId3">
            <a:alphaModFix/>
          </a:blip>
          <a:srcRect b="0" l="0" r="0" t="0"/>
          <a:stretch/>
        </p:blipFill>
        <p:spPr>
          <a:xfrm>
            <a:off x="5896067" y="1910708"/>
            <a:ext cx="5181600" cy="3036600"/>
          </a:xfrm>
          <a:prstGeom prst="rect">
            <a:avLst/>
          </a:prstGeom>
          <a:noFill/>
          <a:ln>
            <a:noFill/>
          </a:ln>
        </p:spPr>
      </p:pic>
      <p:graphicFrame>
        <p:nvGraphicFramePr>
          <p:cNvPr id="432" name="Google Shape;432;p41"/>
          <p:cNvGraphicFramePr/>
          <p:nvPr/>
        </p:nvGraphicFramePr>
        <p:xfrm>
          <a:off x="713792" y="2421851"/>
          <a:ext cx="3000000" cy="3000000"/>
        </p:xfrm>
        <a:graphic>
          <a:graphicData uri="http://schemas.openxmlformats.org/drawingml/2006/table">
            <a:tbl>
              <a:tblPr>
                <a:noFill/>
                <a:tableStyleId>{D65BF5EC-EA4D-4D03-827F-9E1669AE33D6}</a:tableStyleId>
              </a:tblPr>
              <a:tblGrid>
                <a:gridCol w="474925"/>
                <a:gridCol w="1182825"/>
                <a:gridCol w="1623525"/>
                <a:gridCol w="1948550"/>
              </a:tblGrid>
              <a:tr h="499550">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Stt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Host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Interface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Địa chỉ IP</a:t>
                      </a:r>
                      <a:endParaRPr sz="1800" u="none" cap="none" strike="noStrike"/>
                    </a:p>
                  </a:txBody>
                  <a:tcPr marT="45725" marB="45725" marR="91450" marL="91450"/>
                </a:tc>
              </a:tr>
              <a:tr h="506475">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KT_PC_A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KT_PC_A -eth0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192.168.4.10/24</a:t>
                      </a:r>
                      <a:endParaRPr sz="1800" u="none" cap="none" strike="noStrike"/>
                    </a:p>
                  </a:txBody>
                  <a:tcPr marT="45725" marB="45725" marR="91450" marL="91450"/>
                </a:tc>
              </a:tr>
              <a:tr h="506475">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KT_PC_B</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KT_PC_B-eth0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192.168.4.11/24</a:t>
                      </a:r>
                      <a:endParaRPr sz="1800" u="none" cap="none" strike="noStrike"/>
                    </a:p>
                  </a:txBody>
                  <a:tcPr marT="45725" marB="45725" marR="91450" marL="91450"/>
                </a:tc>
              </a:tr>
              <a:tr h="506475">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KD_PC_A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KD_PC_A-eth0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192.168.4.13/24</a:t>
                      </a:r>
                      <a:endParaRPr sz="1800" u="none" cap="none" strike="noStrike"/>
                    </a:p>
                  </a:txBody>
                  <a:tcPr marT="45725" marB="45725" marR="91450" marL="91450"/>
                </a:tc>
              </a:tr>
              <a:tr h="506475">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KD_PC_B</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KD_PC_B-eth0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u="none" cap="none" strike="noStrike"/>
                        <a:t>192.168.4.14/24</a:t>
                      </a:r>
                      <a:endParaRPr sz="1800" u="none" cap="none" strike="noStrike"/>
                    </a:p>
                  </a:txBody>
                  <a:tcPr marT="45725" marB="45725" marR="91450" marL="91450"/>
                </a:tc>
              </a:tr>
            </a:tbl>
          </a:graphicData>
        </a:graphic>
      </p:graphicFrame>
      <p:sp>
        <p:nvSpPr>
          <p:cNvPr id="433" name="Google Shape;433;p41"/>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t>Mô hình mạng	</a:t>
            </a:r>
            <a:endParaRPr/>
          </a:p>
        </p:txBody>
      </p:sp>
      <p:sp>
        <p:nvSpPr>
          <p:cNvPr id="439" name="Google Shape;439;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2000"/>
              <a:t>Nhập lệnh sau để run topology:</a:t>
            </a:r>
            <a:endParaRPr sz="2000"/>
          </a:p>
          <a:p>
            <a:pPr indent="0" lvl="0" marL="0" rtl="0" algn="l">
              <a:lnSpc>
                <a:spcPct val="90000"/>
              </a:lnSpc>
              <a:spcBef>
                <a:spcPts val="1000"/>
              </a:spcBef>
              <a:spcAft>
                <a:spcPts val="0"/>
              </a:spcAft>
              <a:buClr>
                <a:schemeClr val="dk1"/>
              </a:buClr>
              <a:buSzPts val="1600"/>
              <a:buNone/>
            </a:pPr>
            <a:r>
              <a:rPr lang="en-US" sz="2000"/>
              <a:t>Sudo mn --custom ./topo.py --topo mytopo</a:t>
            </a:r>
            <a:endParaRPr sz="2000"/>
          </a:p>
          <a:p>
            <a:pPr indent="0" lvl="0" marL="0" rtl="0" algn="l">
              <a:lnSpc>
                <a:spcPct val="90000"/>
              </a:lnSpc>
              <a:spcBef>
                <a:spcPts val="0"/>
              </a:spcBef>
              <a:spcAft>
                <a:spcPts val="0"/>
              </a:spcAft>
              <a:buClr>
                <a:schemeClr val="dk1"/>
              </a:buClr>
              <a:buSzPts val="1600"/>
              <a:buNone/>
            </a:pPr>
            <a:r>
              <a:t/>
            </a:r>
            <a:endParaRPr sz="2000"/>
          </a:p>
          <a:p>
            <a:pPr indent="0" lvl="0" marL="0" rtl="0" algn="l">
              <a:lnSpc>
                <a:spcPct val="90000"/>
              </a:lnSpc>
              <a:spcBef>
                <a:spcPts val="0"/>
              </a:spcBef>
              <a:spcAft>
                <a:spcPts val="0"/>
              </a:spcAft>
              <a:buClr>
                <a:schemeClr val="dk1"/>
              </a:buClr>
              <a:buSzPts val="1600"/>
              <a:buNone/>
            </a:pPr>
            <a:r>
              <a:t/>
            </a:r>
            <a:endParaRPr sz="2000"/>
          </a:p>
          <a:p>
            <a:pPr indent="0" lvl="0" marL="0" rtl="0" algn="l">
              <a:lnSpc>
                <a:spcPct val="90000"/>
              </a:lnSpc>
              <a:spcBef>
                <a:spcPts val="0"/>
              </a:spcBef>
              <a:spcAft>
                <a:spcPts val="0"/>
              </a:spcAft>
              <a:buClr>
                <a:schemeClr val="dk1"/>
              </a:buClr>
              <a:buSzPts val="1600"/>
              <a:buNone/>
            </a:pPr>
            <a:r>
              <a:rPr lang="en-US" sz="2000"/>
              <a:t>Kiểm tra kết nối bằng cách gõ lệnh links trên terminal:</a:t>
            </a:r>
            <a:endParaRPr sz="2000"/>
          </a:p>
        </p:txBody>
      </p:sp>
      <p:pic>
        <p:nvPicPr>
          <p:cNvPr id="440" name="Google Shape;440;p43"/>
          <p:cNvPicPr preferRelativeResize="0"/>
          <p:nvPr>
            <p:ph idx="1" type="body"/>
          </p:nvPr>
        </p:nvPicPr>
        <p:blipFill rotWithShape="1">
          <a:blip r:embed="rId3">
            <a:alphaModFix/>
          </a:blip>
          <a:srcRect b="0" l="0" r="0" t="0"/>
          <a:stretch/>
        </p:blipFill>
        <p:spPr>
          <a:xfrm>
            <a:off x="4772025" y="989013"/>
            <a:ext cx="6368726" cy="4739984"/>
          </a:xfrm>
          <a:prstGeom prst="rect">
            <a:avLst/>
          </a:prstGeom>
          <a:noFill/>
          <a:ln>
            <a:noFill/>
          </a:ln>
        </p:spPr>
      </p:pic>
      <p:sp>
        <p:nvSpPr>
          <p:cNvPr id="441" name="Google Shape;441;p43"/>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Times New Roman"/>
              <a:buNone/>
            </a:pPr>
            <a:br>
              <a:rPr lang="en-US"/>
            </a:br>
            <a:r>
              <a:rPr lang="en-US"/>
              <a:t>Xác minh tỷ lệ lưu lượng truy cập mặc định</a:t>
            </a:r>
            <a:endParaRPr/>
          </a:p>
        </p:txBody>
      </p:sp>
      <p:sp>
        <p:nvSpPr>
          <p:cNvPr id="447" name="Google Shape;447;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t/>
            </a:r>
            <a:endParaRPr/>
          </a:p>
          <a:p>
            <a:pPr indent="0" lvl="0" marL="0" rtl="0" algn="l">
              <a:lnSpc>
                <a:spcPct val="90000"/>
              </a:lnSpc>
              <a:spcBef>
                <a:spcPts val="1000"/>
              </a:spcBef>
              <a:spcAft>
                <a:spcPts val="0"/>
              </a:spcAft>
              <a:buClr>
                <a:schemeClr val="dk1"/>
              </a:buClr>
              <a:buSzPts val="1600"/>
              <a:buNone/>
            </a:pPr>
            <a:r>
              <a:rPr lang="en-US"/>
              <a:t>B1: Mở terminal KD_PC_A bằng lệnh :</a:t>
            </a:r>
            <a:endParaRPr/>
          </a:p>
          <a:p>
            <a:pPr indent="0" lvl="0" marL="0" rtl="0" algn="l">
              <a:lnSpc>
                <a:spcPct val="90000"/>
              </a:lnSpc>
              <a:spcBef>
                <a:spcPts val="1000"/>
              </a:spcBef>
              <a:spcAft>
                <a:spcPts val="0"/>
              </a:spcAft>
              <a:buClr>
                <a:schemeClr val="dk1"/>
              </a:buClr>
              <a:buSzPts val="1600"/>
              <a:buNone/>
            </a:pPr>
            <a:r>
              <a:rPr lang="en-US"/>
              <a:t>Xterm KD_PC_A</a:t>
            </a:r>
            <a:endParaRPr/>
          </a:p>
          <a:p>
            <a:pPr indent="0" lvl="0" marL="0" rtl="0" algn="l">
              <a:lnSpc>
                <a:spcPct val="90000"/>
              </a:lnSpc>
              <a:spcBef>
                <a:spcPts val="1000"/>
              </a:spcBef>
              <a:spcAft>
                <a:spcPts val="0"/>
              </a:spcAft>
              <a:buClr>
                <a:schemeClr val="dk1"/>
              </a:buClr>
              <a:buSzPts val="1600"/>
              <a:buNone/>
            </a:pPr>
            <a:r>
              <a:t/>
            </a:r>
            <a:endParaRPr/>
          </a:p>
        </p:txBody>
      </p:sp>
      <p:pic>
        <p:nvPicPr>
          <p:cNvPr id="448" name="Google Shape;448;p44"/>
          <p:cNvPicPr preferRelativeResize="0"/>
          <p:nvPr>
            <p:ph idx="1" type="body"/>
          </p:nvPr>
        </p:nvPicPr>
        <p:blipFill rotWithShape="1">
          <a:blip r:embed="rId3">
            <a:alphaModFix/>
          </a:blip>
          <a:srcRect b="0" l="0" r="0" t="0"/>
          <a:stretch/>
        </p:blipFill>
        <p:spPr>
          <a:xfrm>
            <a:off x="4967123" y="1123139"/>
            <a:ext cx="6172200" cy="4064700"/>
          </a:xfrm>
          <a:prstGeom prst="rect">
            <a:avLst/>
          </a:prstGeom>
          <a:noFill/>
          <a:ln>
            <a:noFill/>
          </a:ln>
        </p:spPr>
      </p:pic>
      <p:sp>
        <p:nvSpPr>
          <p:cNvPr id="449" name="Google Shape;449;p44"/>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Times New Roman"/>
              <a:buNone/>
            </a:pPr>
            <a:br>
              <a:rPr lang="en-US"/>
            </a:br>
            <a:r>
              <a:rPr lang="en-US"/>
              <a:t>Xác minh tỷ lệ lưu lượng truy cập mặc định</a:t>
            </a:r>
            <a:endParaRPr/>
          </a:p>
        </p:txBody>
      </p:sp>
      <p:pic>
        <p:nvPicPr>
          <p:cNvPr id="455" name="Google Shape;455;p45"/>
          <p:cNvPicPr preferRelativeResize="0"/>
          <p:nvPr>
            <p:ph idx="1" type="body"/>
          </p:nvPr>
        </p:nvPicPr>
        <p:blipFill rotWithShape="1">
          <a:blip r:embed="rId3">
            <a:alphaModFix/>
          </a:blip>
          <a:srcRect b="0" l="0" r="0" t="0"/>
          <a:stretch/>
        </p:blipFill>
        <p:spPr>
          <a:xfrm>
            <a:off x="5086504" y="1076354"/>
            <a:ext cx="5932551" cy="4260756"/>
          </a:xfrm>
          <a:prstGeom prst="rect">
            <a:avLst/>
          </a:prstGeom>
          <a:noFill/>
          <a:ln>
            <a:noFill/>
          </a:ln>
        </p:spPr>
      </p:pic>
      <p:sp>
        <p:nvSpPr>
          <p:cNvPr id="456" name="Google Shape;456;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2100"/>
              <a:t>B2: Chạy lệnh sau để sử dụng cổng 21 dưới dạng máy chủ FTP:</a:t>
            </a:r>
            <a:endParaRPr sz="2100"/>
          </a:p>
          <a:p>
            <a:pPr indent="0" lvl="0" marL="0" rtl="0" algn="l">
              <a:lnSpc>
                <a:spcPct val="90000"/>
              </a:lnSpc>
              <a:spcBef>
                <a:spcPts val="1000"/>
              </a:spcBef>
              <a:spcAft>
                <a:spcPts val="0"/>
              </a:spcAft>
              <a:buClr>
                <a:schemeClr val="dk1"/>
              </a:buClr>
              <a:buSzPts val="1600"/>
              <a:buNone/>
            </a:pPr>
            <a:r>
              <a:rPr lang="en-US" sz="2100"/>
              <a:t>Iperf3 –s –p 21</a:t>
            </a:r>
            <a:endParaRPr sz="2100"/>
          </a:p>
          <a:p>
            <a:pPr indent="0" lvl="0" marL="0" rtl="0" algn="l">
              <a:lnSpc>
                <a:spcPct val="90000"/>
              </a:lnSpc>
              <a:spcBef>
                <a:spcPts val="1000"/>
              </a:spcBef>
              <a:spcAft>
                <a:spcPts val="0"/>
              </a:spcAft>
              <a:buClr>
                <a:schemeClr val="dk1"/>
              </a:buClr>
              <a:buSzPts val="1600"/>
              <a:buNone/>
            </a:pPr>
            <a:r>
              <a:t/>
            </a:r>
            <a:endParaRPr sz="2100"/>
          </a:p>
          <a:p>
            <a:pPr indent="0" lvl="0" marL="0" rtl="0" algn="l">
              <a:lnSpc>
                <a:spcPct val="90000"/>
              </a:lnSpc>
              <a:spcBef>
                <a:spcPts val="0"/>
              </a:spcBef>
              <a:spcAft>
                <a:spcPts val="0"/>
              </a:spcAft>
              <a:buClr>
                <a:schemeClr val="dk1"/>
              </a:buClr>
              <a:buSzPts val="1600"/>
              <a:buNone/>
            </a:pPr>
            <a:r>
              <a:rPr lang="en-US" sz="2100"/>
              <a:t>B3: Nhập lệnh </a:t>
            </a:r>
            <a:endParaRPr sz="2100"/>
          </a:p>
          <a:p>
            <a:pPr indent="0" lvl="0" marL="0" rtl="0" algn="l">
              <a:lnSpc>
                <a:spcPct val="90000"/>
              </a:lnSpc>
              <a:spcBef>
                <a:spcPts val="1000"/>
              </a:spcBef>
              <a:spcAft>
                <a:spcPts val="0"/>
              </a:spcAft>
              <a:buClr>
                <a:schemeClr val="dk1"/>
              </a:buClr>
              <a:buSzPts val="1600"/>
              <a:buNone/>
            </a:pPr>
            <a:r>
              <a:rPr lang="en-US" sz="2100"/>
              <a:t>Iperf3 –c 192.168.4.13 –p 21</a:t>
            </a:r>
            <a:endParaRPr sz="2100"/>
          </a:p>
          <a:p>
            <a:pPr indent="0" lvl="0" marL="0" rtl="0" algn="l">
              <a:lnSpc>
                <a:spcPct val="90000"/>
              </a:lnSpc>
              <a:spcBef>
                <a:spcPts val="1000"/>
              </a:spcBef>
              <a:spcAft>
                <a:spcPts val="0"/>
              </a:spcAft>
              <a:buClr>
                <a:schemeClr val="dk1"/>
              </a:buClr>
              <a:buSzPts val="1600"/>
              <a:buNone/>
            </a:pPr>
            <a:r>
              <a:rPr lang="en-US" sz="2100"/>
              <a:t>Trên terminal host KT_PC_A để kiểm tra tốc độ</a:t>
            </a:r>
            <a:endParaRPr sz="2100"/>
          </a:p>
        </p:txBody>
      </p:sp>
      <p:pic>
        <p:nvPicPr>
          <p:cNvPr id="457" name="Google Shape;457;p45"/>
          <p:cNvPicPr preferRelativeResize="0"/>
          <p:nvPr>
            <p:ph idx="1" type="body"/>
          </p:nvPr>
        </p:nvPicPr>
        <p:blipFill rotWithShape="1">
          <a:blip r:embed="rId4">
            <a:alphaModFix/>
          </a:blip>
          <a:srcRect b="0" l="0" r="0" t="0"/>
          <a:stretch/>
        </p:blipFill>
        <p:spPr>
          <a:xfrm>
            <a:off x="5086500" y="2604175"/>
            <a:ext cx="5932500" cy="3264900"/>
          </a:xfrm>
          <a:prstGeom prst="rect">
            <a:avLst/>
          </a:prstGeom>
          <a:noFill/>
          <a:ln>
            <a:noFill/>
          </a:ln>
        </p:spPr>
      </p:pic>
      <p:sp>
        <p:nvSpPr>
          <p:cNvPr id="458" name="Google Shape;458;p45"/>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47"/>
          <p:cNvPicPr preferRelativeResize="0"/>
          <p:nvPr>
            <p:ph idx="1" type="body"/>
          </p:nvPr>
        </p:nvPicPr>
        <p:blipFill rotWithShape="1">
          <a:blip r:embed="rId3">
            <a:alphaModFix/>
          </a:blip>
          <a:srcRect b="0" l="0" r="0" t="0"/>
          <a:stretch/>
        </p:blipFill>
        <p:spPr>
          <a:xfrm>
            <a:off x="2125824" y="821093"/>
            <a:ext cx="7940351" cy="4795935"/>
          </a:xfrm>
          <a:prstGeom prst="rect">
            <a:avLst/>
          </a:prstGeom>
          <a:noFill/>
          <a:ln>
            <a:noFill/>
          </a:ln>
        </p:spPr>
      </p:pic>
      <p:sp>
        <p:nvSpPr>
          <p:cNvPr id="464" name="Google Shape;464;p47"/>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Cấu hình chính sách QoS</a:t>
            </a:r>
            <a:endParaRPr/>
          </a:p>
        </p:txBody>
      </p:sp>
      <p:sp>
        <p:nvSpPr>
          <p:cNvPr id="470" name="Google Shape;470;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Cấu hình chính sách QoS</a:t>
            </a:r>
            <a:endParaRPr/>
          </a:p>
          <a:p>
            <a:pPr indent="-228600" lvl="0" marL="228600" rtl="0" algn="l">
              <a:lnSpc>
                <a:spcPct val="90000"/>
              </a:lnSpc>
              <a:spcBef>
                <a:spcPts val="1000"/>
              </a:spcBef>
              <a:spcAft>
                <a:spcPts val="0"/>
              </a:spcAft>
              <a:buClr>
                <a:schemeClr val="dk1"/>
              </a:buClr>
              <a:buSzPts val="2800"/>
              <a:buChar char="•"/>
            </a:pPr>
            <a:r>
              <a:rPr lang="en-US"/>
              <a:t>Xác minh tỷ lệ lưu lượng sau khi cấu hình QoS</a:t>
            </a:r>
            <a:endParaRPr/>
          </a:p>
        </p:txBody>
      </p:sp>
      <p:sp>
        <p:nvSpPr>
          <p:cNvPr id="471" name="Google Shape;471;p48"/>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661220" y="33563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Routing trên Open vSwitch</a:t>
            </a:r>
            <a:endParaRPr/>
          </a:p>
        </p:txBody>
      </p:sp>
      <p:sp>
        <p:nvSpPr>
          <p:cNvPr id="118" name="Google Shape;11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Open vSwitch dựa vào giao thức OpenFlow để triển khai định tuyến. OpenFlow switches thực hiện chuyển tiếp gói bằng cách sử dụng chức năng packet-matching trong flow table.</a:t>
            </a:r>
            <a:endParaRPr/>
          </a:p>
        </p:txBody>
      </p:sp>
      <p:sp>
        <p:nvSpPr>
          <p:cNvPr id="119" name="Google Shape;119;p5"/>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Cấu hình chính sách QoS</a:t>
            </a:r>
            <a:endParaRPr/>
          </a:p>
        </p:txBody>
      </p:sp>
      <p:sp>
        <p:nvSpPr>
          <p:cNvPr id="477" name="Google Shape;477;p49"/>
          <p:cNvSpPr txBox="1"/>
          <p:nvPr>
            <p:ph idx="2" type="body"/>
          </p:nvPr>
        </p:nvSpPr>
        <p:spPr>
          <a:xfrm>
            <a:off x="6096000" y="1813119"/>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Nhập lệnh sau để sau để đặt chính sách tỷ lệ xâm nhập cho interface s1-eth1 thành 10Mbps. Nghĩa là tốc độ tối đa là 10Mbps. </a:t>
            </a:r>
            <a:endParaRPr sz="2000"/>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sudo ovs-vsctl set interface s1-eth1 ingress_policing_rate=10000 </a:t>
            </a:r>
            <a:endParaRPr sz="2000"/>
          </a:p>
        </p:txBody>
      </p:sp>
      <p:pic>
        <p:nvPicPr>
          <p:cNvPr id="478" name="Google Shape;478;p49"/>
          <p:cNvPicPr preferRelativeResize="0"/>
          <p:nvPr>
            <p:ph idx="1" type="body"/>
          </p:nvPr>
        </p:nvPicPr>
        <p:blipFill rotWithShape="1">
          <a:blip r:embed="rId3">
            <a:alphaModFix/>
          </a:blip>
          <a:srcRect b="0" l="0" r="0" t="0"/>
          <a:stretch/>
        </p:blipFill>
        <p:spPr>
          <a:xfrm>
            <a:off x="838200" y="1825625"/>
            <a:ext cx="5257800" cy="2046579"/>
          </a:xfrm>
          <a:prstGeom prst="rect">
            <a:avLst/>
          </a:prstGeom>
          <a:noFill/>
          <a:ln>
            <a:noFill/>
          </a:ln>
        </p:spPr>
      </p:pic>
      <p:sp>
        <p:nvSpPr>
          <p:cNvPr id="479" name="Google Shape;479;p49"/>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t>Cấu hình chính sách QoS</a:t>
            </a:r>
            <a:endParaRPr/>
          </a:p>
        </p:txBody>
      </p:sp>
      <p:sp>
        <p:nvSpPr>
          <p:cNvPr id="485" name="Google Shape;485;p5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2000"/>
              <a:t>Tiến hành kiểm tra tỷ lệ lưu lượng truy cập và nhận thấy kết quả đã thay đổi </a:t>
            </a:r>
            <a:endParaRPr sz="2000"/>
          </a:p>
        </p:txBody>
      </p:sp>
      <p:pic>
        <p:nvPicPr>
          <p:cNvPr id="486" name="Google Shape;486;p50"/>
          <p:cNvPicPr preferRelativeResize="0"/>
          <p:nvPr>
            <p:ph idx="1" type="body"/>
          </p:nvPr>
        </p:nvPicPr>
        <p:blipFill rotWithShape="1">
          <a:blip r:embed="rId3">
            <a:alphaModFix/>
          </a:blip>
          <a:srcRect b="0" l="0" r="0" t="0"/>
          <a:stretch/>
        </p:blipFill>
        <p:spPr>
          <a:xfrm>
            <a:off x="4879911" y="1045028"/>
            <a:ext cx="6186195" cy="4254759"/>
          </a:xfrm>
          <a:prstGeom prst="rect">
            <a:avLst/>
          </a:prstGeom>
          <a:noFill/>
          <a:ln>
            <a:noFill/>
          </a:ln>
        </p:spPr>
      </p:pic>
      <p:sp>
        <p:nvSpPr>
          <p:cNvPr id="487" name="Google Shape;487;p50"/>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lang="en-US"/>
            </a:br>
            <a:r>
              <a:rPr lang="en-US"/>
              <a:t> </a:t>
            </a:r>
            <a:br>
              <a:rPr lang="en-US"/>
            </a:br>
            <a:r>
              <a:rPr lang="en-US"/>
              <a:t>Single-rate two-colors traffic policing</a:t>
            </a:r>
            <a:br>
              <a:rPr lang="en-US"/>
            </a:br>
            <a:endParaRPr/>
          </a:p>
        </p:txBody>
      </p:sp>
      <p:sp>
        <p:nvSpPr>
          <p:cNvPr id="493" name="Google Shape;493;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Single-rate two-colors traffic policing là gì?</a:t>
            </a:r>
            <a:endParaRPr u="none" strike="noStrike">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u="none" strike="noStrike">
                <a:latin typeface="Times New Roman"/>
                <a:ea typeface="Times New Roman"/>
                <a:cs typeface="Times New Roman"/>
                <a:sym typeface="Times New Roman"/>
              </a:rPr>
              <a:t>Cấu hình Single-Rate Two-colors traffic policing</a:t>
            </a:r>
            <a:endParaRPr u="none" strike="noStrike">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Xác minh cấu hình metering</a:t>
            </a:r>
            <a:endParaRPr/>
          </a:p>
        </p:txBody>
      </p:sp>
      <p:sp>
        <p:nvSpPr>
          <p:cNvPr id="494" name="Google Shape;494;p53"/>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4"/>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lang="en-US"/>
            </a:br>
            <a:br>
              <a:rPr lang="en-US"/>
            </a:br>
            <a:r>
              <a:rPr lang="en-US"/>
              <a:t>Single-rate two-colors traffic policing</a:t>
            </a:r>
            <a:br>
              <a:rPr lang="en-US"/>
            </a:br>
            <a:endParaRPr/>
          </a:p>
        </p:txBody>
      </p:sp>
      <p:sp>
        <p:nvSpPr>
          <p:cNvPr id="501" name="Google Shape;501;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Single-rate two-colors traffic policing là gì?</a:t>
            </a:r>
            <a:endParaRPr u="none" strike="noStrike">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Single-rate two-color traffic policing là một phương pháp kiểm soát lưu lượng trong mạng để đảm bảo rằng lưu lượng đi qua mạng không vượt quá một mức độ xác định, thường được sử dụng trong các thiết bị mạng như bộ định tuyến hoặc bộ chuyển mạch để kiểm soát và quản lý lưu lượng đến và đi từ mạng.</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Single-rate two-color traffic policing thực hiện kiểm tra lưu lượng dựa trên một tốc độ đơn và hai màu (two-color), thường là màu xanh (green) và màu đỏ (red). </a:t>
            </a:r>
            <a:endParaRPr>
              <a:latin typeface="Times New Roman"/>
              <a:ea typeface="Times New Roman"/>
              <a:cs typeface="Times New Roman"/>
              <a:sym typeface="Times New Roman"/>
            </a:endParaRPr>
          </a:p>
        </p:txBody>
      </p:sp>
      <p:sp>
        <p:nvSpPr>
          <p:cNvPr id="502" name="Google Shape;502;p54"/>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5"/>
          <p:cNvSpPr txBox="1"/>
          <p:nvPr>
            <p:ph type="title"/>
          </p:nvPr>
        </p:nvSpPr>
        <p:spPr>
          <a:xfrm>
            <a:off x="839788" y="1043959"/>
            <a:ext cx="3932237" cy="1143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lang="en-US"/>
            </a:br>
            <a:br>
              <a:rPr lang="en-US"/>
            </a:br>
            <a:br>
              <a:rPr lang="en-US"/>
            </a:br>
            <a:br>
              <a:rPr lang="en-US"/>
            </a:br>
            <a:br>
              <a:rPr lang="en-US"/>
            </a:br>
            <a:br>
              <a:rPr lang="en-US"/>
            </a:br>
            <a:br>
              <a:rPr lang="en-US"/>
            </a:br>
            <a:br>
              <a:rPr lang="en-US"/>
            </a:br>
            <a:r>
              <a:rPr lang="en-US"/>
              <a:t>Single-rate two-colors traffic policing</a:t>
            </a:r>
            <a:br>
              <a:rPr lang="en-US"/>
            </a:br>
            <a:endParaRPr/>
          </a:p>
        </p:txBody>
      </p:sp>
      <p:sp>
        <p:nvSpPr>
          <p:cNvPr id="508" name="Google Shape;508;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600"/>
              <a:buNone/>
            </a:pPr>
            <a:r>
              <a:rPr lang="en-US"/>
              <a:t>B1:Nhập lệnh sau để hiển thị các tính năng đo sáng được hỗ trợ bởi OVS</a:t>
            </a:r>
            <a:endParaRPr/>
          </a:p>
          <a:p>
            <a:pPr indent="0" lvl="0" marL="0" rtl="0" algn="l">
              <a:lnSpc>
                <a:spcPct val="90000"/>
              </a:lnSpc>
              <a:spcBef>
                <a:spcPts val="1000"/>
              </a:spcBef>
              <a:spcAft>
                <a:spcPts val="0"/>
              </a:spcAft>
              <a:buClr>
                <a:schemeClr val="dk1"/>
              </a:buClr>
              <a:buSzPts val="1600"/>
              <a:buNone/>
            </a:pPr>
            <a:r>
              <a:rPr lang="en-US">
                <a:highlight>
                  <a:srgbClr val="C0C0C0"/>
                </a:highlight>
              </a:rPr>
              <a:t>Sudo ovs-ofctl –O OpenFlow15 meter-features s1</a:t>
            </a:r>
            <a:endParaRPr/>
          </a:p>
          <a:p>
            <a:pPr indent="0" lvl="0" marL="0" rtl="0" algn="l">
              <a:lnSpc>
                <a:spcPct val="90000"/>
              </a:lnSpc>
              <a:spcBef>
                <a:spcPts val="1000"/>
              </a:spcBef>
              <a:spcAft>
                <a:spcPts val="0"/>
              </a:spcAft>
              <a:buClr>
                <a:schemeClr val="dk1"/>
              </a:buClr>
              <a:buSzPts val="1600"/>
              <a:buNone/>
            </a:pPr>
            <a:r>
              <a:rPr lang="en-US"/>
              <a:t>B2:Nhập lệnh sau để thêm công cụ đo trên S1 và giới hạn tốc độ ở 300Mbps</a:t>
            </a:r>
            <a:endParaRPr/>
          </a:p>
          <a:p>
            <a:pPr indent="0" lvl="0" marL="0" rtl="0" algn="l">
              <a:lnSpc>
                <a:spcPct val="90000"/>
              </a:lnSpc>
              <a:spcBef>
                <a:spcPts val="1000"/>
              </a:spcBef>
              <a:spcAft>
                <a:spcPts val="0"/>
              </a:spcAft>
              <a:buClr>
                <a:schemeClr val="dk1"/>
              </a:buClr>
              <a:buSzPts val="1600"/>
              <a:buNone/>
            </a:pPr>
            <a:r>
              <a:rPr lang="en-US">
                <a:highlight>
                  <a:srgbClr val="C0C0C0"/>
                </a:highlight>
              </a:rPr>
              <a:t>Sudo ovs-ofctl –O OpenFlow15 add-meter s1 meter=1,kbps,band=type=drop,rate=300000</a:t>
            </a:r>
            <a:endParaRPr/>
          </a:p>
          <a:p>
            <a:pPr indent="0" lvl="0" marL="0" rtl="0" algn="l">
              <a:lnSpc>
                <a:spcPct val="90000"/>
              </a:lnSpc>
              <a:spcBef>
                <a:spcPts val="1000"/>
              </a:spcBef>
              <a:spcAft>
                <a:spcPts val="0"/>
              </a:spcAft>
              <a:buClr>
                <a:schemeClr val="dk1"/>
              </a:buClr>
              <a:buSzPts val="1600"/>
              <a:buNone/>
            </a:pPr>
            <a:r>
              <a:rPr lang="en-US"/>
              <a:t>B3: Nhập 2 lệnh sau để cài đặt luồng thủ công trên switch s1 ở port 21 và 80</a:t>
            </a:r>
            <a:endParaRPr/>
          </a:p>
          <a:p>
            <a:pPr indent="0" lvl="0" marL="0" rtl="0" algn="l">
              <a:lnSpc>
                <a:spcPct val="90000"/>
              </a:lnSpc>
              <a:spcBef>
                <a:spcPts val="1000"/>
              </a:spcBef>
              <a:spcAft>
                <a:spcPts val="0"/>
              </a:spcAft>
              <a:buClr>
                <a:schemeClr val="dk1"/>
              </a:buClr>
              <a:buSzPts val="1600"/>
              <a:buNone/>
            </a:pPr>
            <a:r>
              <a:rPr lang="en-US">
                <a:highlight>
                  <a:srgbClr val="C0C0C0"/>
                </a:highlight>
              </a:rPr>
              <a:t>Sudo ovs-ofctl –O OpenFlow15 add-flow s1 tcp,tp_dst=21,actions=meter:1,output:3</a:t>
            </a:r>
            <a:endParaRPr/>
          </a:p>
          <a:p>
            <a:pPr indent="0" lvl="0" marL="0" rtl="0" algn="l">
              <a:lnSpc>
                <a:spcPct val="90000"/>
              </a:lnSpc>
              <a:spcBef>
                <a:spcPts val="1000"/>
              </a:spcBef>
              <a:spcAft>
                <a:spcPts val="0"/>
              </a:spcAft>
              <a:buClr>
                <a:schemeClr val="dk1"/>
              </a:buClr>
              <a:buSzPts val="1600"/>
              <a:buNone/>
            </a:pPr>
            <a:r>
              <a:rPr lang="en-US">
                <a:highlight>
                  <a:srgbClr val="C0C0C0"/>
                </a:highlight>
              </a:rPr>
              <a:t>Sudo ovs-ofctl –O OpenFlow15 add-flow s1 tcp,tp_dst=80,actions=meter:1,output:3</a:t>
            </a:r>
            <a:endParaRPr/>
          </a:p>
          <a:p>
            <a:pPr indent="0" lvl="0" marL="0" rtl="0" algn="l">
              <a:lnSpc>
                <a:spcPct val="90000"/>
              </a:lnSpc>
              <a:spcBef>
                <a:spcPts val="1000"/>
              </a:spcBef>
              <a:spcAft>
                <a:spcPts val="0"/>
              </a:spcAft>
              <a:buClr>
                <a:schemeClr val="dk1"/>
              </a:buClr>
              <a:buSzPts val="1600"/>
              <a:buNone/>
            </a:pPr>
            <a:r>
              <a:t/>
            </a:r>
            <a:endParaRPr/>
          </a:p>
          <a:p>
            <a:pPr indent="0" lvl="0" marL="0" rtl="0" algn="l">
              <a:lnSpc>
                <a:spcPct val="90000"/>
              </a:lnSpc>
              <a:spcBef>
                <a:spcPts val="1000"/>
              </a:spcBef>
              <a:spcAft>
                <a:spcPts val="0"/>
              </a:spcAft>
              <a:buClr>
                <a:schemeClr val="dk1"/>
              </a:buClr>
              <a:buSzPts val="1600"/>
              <a:buNone/>
            </a:pPr>
            <a:r>
              <a:t/>
            </a:r>
            <a:endParaRPr/>
          </a:p>
        </p:txBody>
      </p:sp>
      <p:pic>
        <p:nvPicPr>
          <p:cNvPr id="509" name="Google Shape;509;p55"/>
          <p:cNvPicPr preferRelativeResize="0"/>
          <p:nvPr>
            <p:ph idx="1" type="body"/>
          </p:nvPr>
        </p:nvPicPr>
        <p:blipFill rotWithShape="1">
          <a:blip r:embed="rId3">
            <a:alphaModFix/>
          </a:blip>
          <a:srcRect b="0" l="0" r="0" t="0"/>
          <a:stretch/>
        </p:blipFill>
        <p:spPr>
          <a:xfrm>
            <a:off x="4772025" y="2029391"/>
            <a:ext cx="6372841" cy="3256417"/>
          </a:xfrm>
          <a:prstGeom prst="rect">
            <a:avLst/>
          </a:prstGeom>
          <a:noFill/>
          <a:ln>
            <a:noFill/>
          </a:ln>
        </p:spPr>
      </p:pic>
      <p:sp>
        <p:nvSpPr>
          <p:cNvPr id="510" name="Google Shape;510;p55"/>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t>Xác minh cấu hình metering</a:t>
            </a:r>
            <a:endParaRPr/>
          </a:p>
        </p:txBody>
      </p:sp>
      <p:sp>
        <p:nvSpPr>
          <p:cNvPr id="516" name="Google Shape;516;p5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Nhập câu lệnh trên terminal KT_PC_A: </a:t>
            </a:r>
            <a:endParaRPr/>
          </a:p>
          <a:p>
            <a:pPr indent="0" lvl="0" marL="0" rtl="0" algn="l">
              <a:lnSpc>
                <a:spcPct val="90000"/>
              </a:lnSpc>
              <a:spcBef>
                <a:spcPts val="1000"/>
              </a:spcBef>
              <a:spcAft>
                <a:spcPts val="0"/>
              </a:spcAft>
              <a:buClr>
                <a:schemeClr val="dk1"/>
              </a:buClr>
              <a:buSzPts val="1600"/>
              <a:buNone/>
            </a:pPr>
            <a:r>
              <a:rPr lang="en-US"/>
              <a:t>Iperf3 –c 192.168.4.13 –p 21 –b 300mb</a:t>
            </a:r>
            <a:endParaRPr/>
          </a:p>
          <a:p>
            <a:pPr indent="0" lvl="0" marL="0" rtl="0" algn="l">
              <a:lnSpc>
                <a:spcPct val="90000"/>
              </a:lnSpc>
              <a:spcBef>
                <a:spcPts val="1000"/>
              </a:spcBef>
              <a:spcAft>
                <a:spcPts val="0"/>
              </a:spcAft>
              <a:buClr>
                <a:schemeClr val="dk1"/>
              </a:buClr>
              <a:buSzPts val="1600"/>
              <a:buNone/>
            </a:pPr>
            <a:r>
              <a:rPr lang="en-US"/>
              <a:t>Nhập câu lệnh trên terminal KT_PC_B:</a:t>
            </a:r>
            <a:endParaRPr/>
          </a:p>
          <a:p>
            <a:pPr indent="0" lvl="0" marL="0" rtl="0" algn="l">
              <a:lnSpc>
                <a:spcPct val="90000"/>
              </a:lnSpc>
              <a:spcBef>
                <a:spcPts val="1000"/>
              </a:spcBef>
              <a:spcAft>
                <a:spcPts val="0"/>
              </a:spcAft>
              <a:buClr>
                <a:schemeClr val="dk1"/>
              </a:buClr>
              <a:buSzPts val="1600"/>
              <a:buNone/>
            </a:pPr>
            <a:r>
              <a:rPr lang="en-US"/>
              <a:t>iperf3 –c 192.168.4.14 –p 21 –b 300mb</a:t>
            </a:r>
            <a:endParaRPr/>
          </a:p>
        </p:txBody>
      </p:sp>
      <p:pic>
        <p:nvPicPr>
          <p:cNvPr id="517" name="Google Shape;517;p56"/>
          <p:cNvPicPr preferRelativeResize="0"/>
          <p:nvPr>
            <p:ph idx="1" type="body"/>
          </p:nvPr>
        </p:nvPicPr>
        <p:blipFill rotWithShape="1">
          <a:blip r:embed="rId3">
            <a:alphaModFix/>
          </a:blip>
          <a:srcRect b="0" l="0" r="0" t="0"/>
          <a:stretch/>
        </p:blipFill>
        <p:spPr>
          <a:xfrm>
            <a:off x="5318449" y="606490"/>
            <a:ext cx="5448138" cy="2696547"/>
          </a:xfrm>
          <a:prstGeom prst="rect">
            <a:avLst/>
          </a:prstGeom>
          <a:noFill/>
          <a:ln>
            <a:noFill/>
          </a:ln>
        </p:spPr>
      </p:pic>
      <p:pic>
        <p:nvPicPr>
          <p:cNvPr id="518" name="Google Shape;518;p56"/>
          <p:cNvPicPr preferRelativeResize="0"/>
          <p:nvPr/>
        </p:nvPicPr>
        <p:blipFill rotWithShape="1">
          <a:blip r:embed="rId4">
            <a:alphaModFix/>
          </a:blip>
          <a:srcRect b="0" l="0" r="0" t="0"/>
          <a:stretch/>
        </p:blipFill>
        <p:spPr>
          <a:xfrm>
            <a:off x="5318449" y="3030407"/>
            <a:ext cx="5448138" cy="2696547"/>
          </a:xfrm>
          <a:prstGeom prst="rect">
            <a:avLst/>
          </a:prstGeom>
          <a:noFill/>
          <a:ln>
            <a:noFill/>
          </a:ln>
        </p:spPr>
      </p:pic>
      <p:sp>
        <p:nvSpPr>
          <p:cNvPr id="519" name="Google Shape;519;p56"/>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Xác minh cấu hình metering</a:t>
            </a:r>
            <a:endParaRPr/>
          </a:p>
        </p:txBody>
      </p:sp>
      <p:pic>
        <p:nvPicPr>
          <p:cNvPr id="525" name="Google Shape;525;p57"/>
          <p:cNvPicPr preferRelativeResize="0"/>
          <p:nvPr>
            <p:ph idx="1" type="body"/>
          </p:nvPr>
        </p:nvPicPr>
        <p:blipFill rotWithShape="1">
          <a:blip r:embed="rId3">
            <a:alphaModFix/>
          </a:blip>
          <a:srcRect b="0" l="0" r="0" t="0"/>
          <a:stretch/>
        </p:blipFill>
        <p:spPr>
          <a:xfrm>
            <a:off x="716901" y="1784485"/>
            <a:ext cx="5302899" cy="3533964"/>
          </a:xfrm>
          <a:prstGeom prst="rect">
            <a:avLst/>
          </a:prstGeom>
          <a:noFill/>
          <a:ln>
            <a:noFill/>
          </a:ln>
        </p:spPr>
      </p:pic>
      <p:pic>
        <p:nvPicPr>
          <p:cNvPr id="526" name="Google Shape;526;p57"/>
          <p:cNvPicPr preferRelativeResize="0"/>
          <p:nvPr>
            <p:ph idx="2" type="body"/>
          </p:nvPr>
        </p:nvPicPr>
        <p:blipFill rotWithShape="1">
          <a:blip r:embed="rId4">
            <a:alphaModFix/>
          </a:blip>
          <a:srcRect b="0" l="0" r="0" t="0"/>
          <a:stretch/>
        </p:blipFill>
        <p:spPr>
          <a:xfrm>
            <a:off x="5901611" y="1784485"/>
            <a:ext cx="5302899" cy="3533964"/>
          </a:xfrm>
          <a:prstGeom prst="rect">
            <a:avLst/>
          </a:prstGeom>
          <a:noFill/>
          <a:ln>
            <a:noFill/>
          </a:ln>
        </p:spPr>
      </p:pic>
      <p:sp>
        <p:nvSpPr>
          <p:cNvPr id="527" name="Google Shape;527;p57"/>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Xác minh cấu hình metering</a:t>
            </a:r>
            <a:endParaRPr/>
          </a:p>
        </p:txBody>
      </p:sp>
      <p:sp>
        <p:nvSpPr>
          <p:cNvPr id="533" name="Google Shape;533;p58"/>
          <p:cNvSpPr txBox="1"/>
          <p:nvPr>
            <p:ph idx="1" type="body"/>
          </p:nvPr>
        </p:nvSpPr>
        <p:spPr>
          <a:xfrm>
            <a:off x="838200" y="1825625"/>
            <a:ext cx="1032121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Kết luận: Mặc dù switch s1 nhận được khoảng 600Mbps từ 2 máy chú tuy nhiên chỉ có khoảng 400Mbps được phép và đánh dấu là màu xanh, còn lại được đánh dấu màu đỏ</a:t>
            </a:r>
            <a:endParaRPr/>
          </a:p>
        </p:txBody>
      </p:sp>
      <p:sp>
        <p:nvSpPr>
          <p:cNvPr id="534" name="Google Shape;534;p58"/>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9"/>
          <p:cNvSpPr txBox="1"/>
          <p:nvPr>
            <p:ph type="title"/>
          </p:nvPr>
        </p:nvSpPr>
        <p:spPr>
          <a:xfrm>
            <a:off x="718458" y="737118"/>
            <a:ext cx="3778898" cy="132028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t>Single-rate two-colors traffic policing</a:t>
            </a:r>
            <a:endParaRPr/>
          </a:p>
        </p:txBody>
      </p:sp>
      <p:sp>
        <p:nvSpPr>
          <p:cNvPr id="540" name="Google Shape;540;p5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Gõ lệnh sau để xóa bỏ chính sách QoS:</a:t>
            </a:r>
            <a:endParaRPr/>
          </a:p>
          <a:p>
            <a:pPr indent="0" lvl="0" marL="0" rtl="0" algn="l">
              <a:lnSpc>
                <a:spcPct val="90000"/>
              </a:lnSpc>
              <a:spcBef>
                <a:spcPts val="1000"/>
              </a:spcBef>
              <a:spcAft>
                <a:spcPts val="0"/>
              </a:spcAft>
              <a:buClr>
                <a:schemeClr val="dk1"/>
              </a:buClr>
              <a:buSzPts val="1600"/>
              <a:buNone/>
            </a:pPr>
            <a:r>
              <a:rPr lang="en-US"/>
              <a:t>Sudo ovs-vsctl -- --all destroy QoS</a:t>
            </a:r>
            <a:endParaRPr/>
          </a:p>
        </p:txBody>
      </p:sp>
      <p:pic>
        <p:nvPicPr>
          <p:cNvPr id="541" name="Google Shape;541;p59"/>
          <p:cNvPicPr preferRelativeResize="0"/>
          <p:nvPr>
            <p:ph idx="1" type="body"/>
          </p:nvPr>
        </p:nvPicPr>
        <p:blipFill rotWithShape="1">
          <a:blip r:embed="rId3">
            <a:alphaModFix/>
          </a:blip>
          <a:srcRect b="0" l="0" r="0" t="0"/>
          <a:stretch/>
        </p:blipFill>
        <p:spPr>
          <a:xfrm>
            <a:off x="4497355" y="1315616"/>
            <a:ext cx="6652727" cy="3442995"/>
          </a:xfrm>
          <a:prstGeom prst="rect">
            <a:avLst/>
          </a:prstGeom>
          <a:noFill/>
          <a:ln>
            <a:noFill/>
          </a:ln>
        </p:spPr>
      </p:pic>
      <p:sp>
        <p:nvSpPr>
          <p:cNvPr id="542" name="Google Shape;542;p59"/>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QoS shaping</a:t>
            </a:r>
            <a:endParaRPr/>
          </a:p>
        </p:txBody>
      </p:sp>
      <p:sp>
        <p:nvSpPr>
          <p:cNvPr id="548" name="Google Shape;548;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QoS shaping, còn được gọi là hình dạng lưu lượng, là một công cụ QoS (Chất lượng dịch vụ) mà chúng ta có thể sử dụng để thực thi các tốc độ bit thấp hơn so với khả năng của giao diện vật lý. QoS shaping cho phép lưu lượng truy cập ưu tiên cao hơn luồng ở mức tối ưu ngay cả khi băng thông được sử dụng cao (ưu tiên lưu lượng truy cập). Nó giảm khả năng các gói quan trọng hơn bị trễ hoặc bị bỏ qua khi chúng rời giao diện bằng cách đặt giới hạn băng thông cho các gói ít quan trọng hơn.</a:t>
            </a:r>
            <a:endParaRPr/>
          </a:p>
        </p:txBody>
      </p:sp>
      <p:sp>
        <p:nvSpPr>
          <p:cNvPr id="549" name="Google Shape;549;p60"/>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6"/>
          <p:cNvPicPr preferRelativeResize="0"/>
          <p:nvPr/>
        </p:nvPicPr>
        <p:blipFill rotWithShape="1">
          <a:blip r:embed="rId3">
            <a:alphaModFix/>
          </a:blip>
          <a:srcRect b="0" l="0" r="0" t="0"/>
          <a:stretch/>
        </p:blipFill>
        <p:spPr>
          <a:xfrm>
            <a:off x="3048000" y="909553"/>
            <a:ext cx="5325511" cy="4752226"/>
          </a:xfrm>
          <a:prstGeom prst="rect">
            <a:avLst/>
          </a:prstGeom>
          <a:noFill/>
          <a:ln>
            <a:noFill/>
          </a:ln>
        </p:spPr>
      </p:pic>
      <p:sp>
        <p:nvSpPr>
          <p:cNvPr id="126" name="Google Shape;126;p6"/>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1"/>
          <p:cNvSpPr txBox="1"/>
          <p:nvPr>
            <p:ph type="title"/>
          </p:nvPr>
        </p:nvSpPr>
        <p:spPr>
          <a:xfrm>
            <a:off x="836612" y="723122"/>
            <a:ext cx="3935413" cy="83509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t>QoS shaping</a:t>
            </a:r>
            <a:endParaRPr/>
          </a:p>
        </p:txBody>
      </p:sp>
      <p:sp>
        <p:nvSpPr>
          <p:cNvPr id="556" name="Google Shape;556;p6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Cấu hình QoS shaping: </a:t>
            </a:r>
            <a:endParaRPr/>
          </a:p>
          <a:p>
            <a:pPr indent="0" lvl="0" marL="0" rtl="0" algn="l">
              <a:lnSpc>
                <a:spcPct val="90000"/>
              </a:lnSpc>
              <a:spcBef>
                <a:spcPts val="1000"/>
              </a:spcBef>
              <a:spcAft>
                <a:spcPts val="0"/>
              </a:spcAft>
              <a:buClr>
                <a:schemeClr val="dk1"/>
              </a:buClr>
              <a:buSzPts val="1600"/>
              <a:buNone/>
            </a:pPr>
            <a:r>
              <a:rPr lang="en-US"/>
              <a:t>B1: Thực thi tập lệnh :</a:t>
            </a:r>
            <a:endParaRPr/>
          </a:p>
          <a:p>
            <a:pPr indent="0" lvl="0" marL="0" rtl="0" algn="l">
              <a:lnSpc>
                <a:spcPct val="90000"/>
              </a:lnSpc>
              <a:spcBef>
                <a:spcPts val="1000"/>
              </a:spcBef>
              <a:spcAft>
                <a:spcPts val="0"/>
              </a:spcAft>
              <a:buClr>
                <a:schemeClr val="dk1"/>
              </a:buClr>
              <a:buSzPts val="1600"/>
              <a:buNone/>
            </a:pPr>
            <a:r>
              <a:rPr lang="en-US"/>
              <a:t>ovs-vsctl -- set port s1-eth3 \</a:t>
            </a:r>
            <a:endParaRPr/>
          </a:p>
          <a:p>
            <a:pPr indent="0" lvl="0" marL="0" rtl="0" algn="l">
              <a:lnSpc>
                <a:spcPct val="90000"/>
              </a:lnSpc>
              <a:spcBef>
                <a:spcPts val="1000"/>
              </a:spcBef>
              <a:spcAft>
                <a:spcPts val="0"/>
              </a:spcAft>
              <a:buClr>
                <a:schemeClr val="dk1"/>
              </a:buClr>
              <a:buSzPts val="1600"/>
              <a:buNone/>
            </a:pPr>
            <a:r>
              <a:rPr lang="en-US"/>
              <a:t>qos=@newqos -- --id=@newqos \</a:t>
            </a:r>
            <a:endParaRPr/>
          </a:p>
          <a:p>
            <a:pPr indent="0" lvl="0" marL="0" rtl="0" algn="l">
              <a:lnSpc>
                <a:spcPct val="90000"/>
              </a:lnSpc>
              <a:spcBef>
                <a:spcPts val="1000"/>
              </a:spcBef>
              <a:spcAft>
                <a:spcPts val="0"/>
              </a:spcAft>
              <a:buClr>
                <a:schemeClr val="dk1"/>
              </a:buClr>
              <a:buSzPts val="1600"/>
              <a:buNone/>
            </a:pPr>
            <a:r>
              <a:rPr lang="en-US"/>
              <a:t>create qos type=linux-htb other-config:max-rate=100000000 \</a:t>
            </a:r>
            <a:endParaRPr/>
          </a:p>
          <a:p>
            <a:pPr indent="0" lvl="0" marL="0" rtl="0" algn="l">
              <a:lnSpc>
                <a:spcPct val="90000"/>
              </a:lnSpc>
              <a:spcBef>
                <a:spcPts val="1000"/>
              </a:spcBef>
              <a:spcAft>
                <a:spcPts val="0"/>
              </a:spcAft>
              <a:buClr>
                <a:schemeClr val="dk1"/>
              </a:buClr>
              <a:buSzPts val="1600"/>
              <a:buNone/>
            </a:pPr>
            <a:r>
              <a:rPr lang="en-US"/>
              <a:t>queues=1=@q1,2=@q2 \</a:t>
            </a:r>
            <a:endParaRPr/>
          </a:p>
          <a:p>
            <a:pPr indent="0" lvl="0" marL="0" rtl="0" algn="l">
              <a:lnSpc>
                <a:spcPct val="90000"/>
              </a:lnSpc>
              <a:spcBef>
                <a:spcPts val="1000"/>
              </a:spcBef>
              <a:spcAft>
                <a:spcPts val="0"/>
              </a:spcAft>
              <a:buClr>
                <a:schemeClr val="dk1"/>
              </a:buClr>
              <a:buSzPts val="1600"/>
              <a:buNone/>
            </a:pPr>
            <a:r>
              <a:rPr lang="en-US"/>
              <a:t>-- --id=@q1 create queue other-config:min-rate=70000000 \</a:t>
            </a:r>
            <a:endParaRPr/>
          </a:p>
          <a:p>
            <a:pPr indent="0" lvl="0" marL="0" rtl="0" algn="l">
              <a:lnSpc>
                <a:spcPct val="90000"/>
              </a:lnSpc>
              <a:spcBef>
                <a:spcPts val="1000"/>
              </a:spcBef>
              <a:spcAft>
                <a:spcPts val="0"/>
              </a:spcAft>
              <a:buClr>
                <a:schemeClr val="dk1"/>
              </a:buClr>
              <a:buSzPts val="1600"/>
              <a:buNone/>
            </a:pPr>
            <a:r>
              <a:rPr lang="en-US"/>
              <a:t>-- --id=@q2 create queue other-config:min-rate=30000000</a:t>
            </a:r>
            <a:endParaRPr/>
          </a:p>
        </p:txBody>
      </p:sp>
      <p:pic>
        <p:nvPicPr>
          <p:cNvPr id="557" name="Google Shape;557;p61"/>
          <p:cNvPicPr preferRelativeResize="0"/>
          <p:nvPr>
            <p:ph idx="1" type="body"/>
          </p:nvPr>
        </p:nvPicPr>
        <p:blipFill rotWithShape="1">
          <a:blip r:embed="rId3">
            <a:alphaModFix/>
          </a:blip>
          <a:srcRect b="0" l="0" r="0" t="0"/>
          <a:stretch/>
        </p:blipFill>
        <p:spPr>
          <a:xfrm>
            <a:off x="4963885" y="1558213"/>
            <a:ext cx="6148875" cy="3284376"/>
          </a:xfrm>
          <a:prstGeom prst="rect">
            <a:avLst/>
          </a:prstGeom>
          <a:noFill/>
          <a:ln>
            <a:noFill/>
          </a:ln>
        </p:spPr>
      </p:pic>
      <p:sp>
        <p:nvSpPr>
          <p:cNvPr id="558" name="Google Shape;558;p61"/>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t>QoS shaping</a:t>
            </a:r>
            <a:br>
              <a:rPr lang="en-US"/>
            </a:br>
            <a:endParaRPr/>
          </a:p>
        </p:txBody>
      </p:sp>
      <p:sp>
        <p:nvSpPr>
          <p:cNvPr id="565" name="Google Shape;565;p6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B2: Nhập lệnh sau để cài đặt luồng nhập thủ công cho q1 trên switch S1</a:t>
            </a:r>
            <a:endParaRPr/>
          </a:p>
          <a:p>
            <a:pPr indent="0" lvl="0" marL="0" rtl="0" algn="l">
              <a:lnSpc>
                <a:spcPct val="90000"/>
              </a:lnSpc>
              <a:spcBef>
                <a:spcPts val="1000"/>
              </a:spcBef>
              <a:spcAft>
                <a:spcPts val="0"/>
              </a:spcAft>
              <a:buClr>
                <a:schemeClr val="dk1"/>
              </a:buClr>
              <a:buSzPts val="1600"/>
              <a:buNone/>
            </a:pPr>
            <a:r>
              <a:rPr lang="en-US">
                <a:highlight>
                  <a:srgbClr val="C0C0C0"/>
                </a:highlight>
              </a:rPr>
              <a:t>sudo ovs-ofctl add-flow s1 tcp,tp_dst=21,actions=set_queue:1,normal</a:t>
            </a:r>
            <a:endParaRPr/>
          </a:p>
          <a:p>
            <a:pPr indent="0" lvl="0" marL="0" rtl="0" algn="l">
              <a:lnSpc>
                <a:spcPct val="90000"/>
              </a:lnSpc>
              <a:spcBef>
                <a:spcPts val="1000"/>
              </a:spcBef>
              <a:spcAft>
                <a:spcPts val="0"/>
              </a:spcAft>
              <a:buClr>
                <a:schemeClr val="dk1"/>
              </a:buClr>
              <a:buSzPts val="1600"/>
              <a:buNone/>
            </a:pPr>
            <a:r>
              <a:rPr lang="en-US"/>
              <a:t>B3: Nhập lệnh sau để cài đặt luồng nhập thủ công cho q2 trên switch S1</a:t>
            </a:r>
            <a:endParaRPr/>
          </a:p>
          <a:p>
            <a:pPr indent="0" lvl="0" marL="0" rtl="0" algn="l">
              <a:lnSpc>
                <a:spcPct val="90000"/>
              </a:lnSpc>
              <a:spcBef>
                <a:spcPts val="1000"/>
              </a:spcBef>
              <a:spcAft>
                <a:spcPts val="0"/>
              </a:spcAft>
              <a:buClr>
                <a:schemeClr val="dk1"/>
              </a:buClr>
              <a:buSzPts val="1600"/>
              <a:buNone/>
            </a:pPr>
            <a:r>
              <a:rPr lang="en-US">
                <a:highlight>
                  <a:srgbClr val="C0C0C0"/>
                </a:highlight>
              </a:rPr>
              <a:t>sudo ovs-ofctl add-flow s1 tcp,tp_dst=80,actions=set_queue:2,normal</a:t>
            </a:r>
            <a:endParaRPr/>
          </a:p>
          <a:p>
            <a:pPr indent="0" lvl="0" marL="0" rtl="0" algn="l">
              <a:lnSpc>
                <a:spcPct val="90000"/>
              </a:lnSpc>
              <a:spcBef>
                <a:spcPts val="1000"/>
              </a:spcBef>
              <a:spcAft>
                <a:spcPts val="0"/>
              </a:spcAft>
              <a:buClr>
                <a:schemeClr val="dk1"/>
              </a:buClr>
              <a:buSzPts val="1600"/>
              <a:buNone/>
            </a:pPr>
            <a:r>
              <a:t/>
            </a:r>
            <a:endParaRPr/>
          </a:p>
        </p:txBody>
      </p:sp>
      <p:pic>
        <p:nvPicPr>
          <p:cNvPr id="566" name="Google Shape;566;p62"/>
          <p:cNvPicPr preferRelativeResize="0"/>
          <p:nvPr>
            <p:ph idx="1" type="body"/>
          </p:nvPr>
        </p:nvPicPr>
        <p:blipFill rotWithShape="1">
          <a:blip r:embed="rId3">
            <a:alphaModFix/>
          </a:blip>
          <a:srcRect b="0" l="0" r="0" t="0"/>
          <a:stretch/>
        </p:blipFill>
        <p:spPr>
          <a:xfrm>
            <a:off x="5013960" y="1569720"/>
            <a:ext cx="6134100" cy="3055620"/>
          </a:xfrm>
          <a:prstGeom prst="rect">
            <a:avLst/>
          </a:prstGeom>
          <a:noFill/>
          <a:ln>
            <a:noFill/>
          </a:ln>
        </p:spPr>
      </p:pic>
      <p:sp>
        <p:nvSpPr>
          <p:cNvPr id="567" name="Google Shape;567;p62"/>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t>QoS shaping</a:t>
            </a:r>
            <a:endParaRPr/>
          </a:p>
        </p:txBody>
      </p:sp>
      <p:sp>
        <p:nvSpPr>
          <p:cNvPr id="574" name="Google Shape;574;p6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B1: Nhập lệnh sau để xác minh cấu hình QoS cho interface s1-eth3</a:t>
            </a:r>
            <a:endParaRPr/>
          </a:p>
          <a:p>
            <a:pPr indent="0" lvl="0" marL="0" rtl="0" algn="l">
              <a:lnSpc>
                <a:spcPct val="90000"/>
              </a:lnSpc>
              <a:spcBef>
                <a:spcPts val="1000"/>
              </a:spcBef>
              <a:spcAft>
                <a:spcPts val="0"/>
              </a:spcAft>
              <a:buClr>
                <a:schemeClr val="dk1"/>
              </a:buClr>
              <a:buSzPts val="1600"/>
              <a:buNone/>
            </a:pPr>
            <a:r>
              <a:rPr lang="en-US"/>
              <a:t>sudo ovs-appctl -t ovs-vswitchd qos/show s1-eth3</a:t>
            </a:r>
            <a:endParaRPr/>
          </a:p>
          <a:p>
            <a:pPr indent="0" lvl="0" marL="0" rtl="0" algn="l">
              <a:lnSpc>
                <a:spcPct val="90000"/>
              </a:lnSpc>
              <a:spcBef>
                <a:spcPts val="1000"/>
              </a:spcBef>
              <a:spcAft>
                <a:spcPts val="0"/>
              </a:spcAft>
              <a:buClr>
                <a:schemeClr val="dk1"/>
              </a:buClr>
              <a:buSzPts val="1600"/>
              <a:buNone/>
            </a:pPr>
            <a:r>
              <a:t/>
            </a:r>
            <a:endParaRPr/>
          </a:p>
        </p:txBody>
      </p:sp>
      <p:pic>
        <p:nvPicPr>
          <p:cNvPr id="575" name="Google Shape;575;p63"/>
          <p:cNvPicPr preferRelativeResize="0"/>
          <p:nvPr>
            <p:ph idx="1" type="body"/>
          </p:nvPr>
        </p:nvPicPr>
        <p:blipFill rotWithShape="1">
          <a:blip r:embed="rId3">
            <a:alphaModFix/>
          </a:blip>
          <a:srcRect b="0" l="0" r="0" t="0"/>
          <a:stretch/>
        </p:blipFill>
        <p:spPr>
          <a:xfrm>
            <a:off x="4870768" y="1637105"/>
            <a:ext cx="6172200" cy="4048912"/>
          </a:xfrm>
          <a:prstGeom prst="rect">
            <a:avLst/>
          </a:prstGeom>
          <a:noFill/>
          <a:ln>
            <a:noFill/>
          </a:ln>
        </p:spPr>
      </p:pic>
      <p:sp>
        <p:nvSpPr>
          <p:cNvPr id="576" name="Google Shape;576;p63"/>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4"/>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QoS shaping</a:t>
            </a:r>
            <a:endParaRPr/>
          </a:p>
        </p:txBody>
      </p:sp>
      <p:sp>
        <p:nvSpPr>
          <p:cNvPr id="583" name="Google Shape;583;p64"/>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rPr lang="en-US"/>
              <a:t>Kiểm tra lưu lượng ở máy KT_PC_A</a:t>
            </a:r>
            <a:endParaRPr/>
          </a:p>
        </p:txBody>
      </p:sp>
      <p:sp>
        <p:nvSpPr>
          <p:cNvPr id="584" name="Google Shape;584;p64"/>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a:t>Kiểm tra lưu lượng ở máy KT_PC_B</a:t>
            </a:r>
            <a:endParaRPr/>
          </a:p>
        </p:txBody>
      </p:sp>
      <p:pic>
        <p:nvPicPr>
          <p:cNvPr id="585" name="Google Shape;585;p64"/>
          <p:cNvPicPr preferRelativeResize="0"/>
          <p:nvPr>
            <p:ph idx="2" type="body"/>
          </p:nvPr>
        </p:nvPicPr>
        <p:blipFill rotWithShape="1">
          <a:blip r:embed="rId3">
            <a:alphaModFix/>
          </a:blip>
          <a:srcRect b="0" l="0" r="0" t="0"/>
          <a:stretch/>
        </p:blipFill>
        <p:spPr>
          <a:xfrm>
            <a:off x="910027" y="2505075"/>
            <a:ext cx="4904034" cy="3354705"/>
          </a:xfrm>
          <a:prstGeom prst="rect">
            <a:avLst/>
          </a:prstGeom>
          <a:noFill/>
          <a:ln>
            <a:noFill/>
          </a:ln>
        </p:spPr>
      </p:pic>
      <p:pic>
        <p:nvPicPr>
          <p:cNvPr id="586" name="Google Shape;586;p64"/>
          <p:cNvPicPr preferRelativeResize="0"/>
          <p:nvPr>
            <p:ph idx="4" type="body"/>
          </p:nvPr>
        </p:nvPicPr>
        <p:blipFill rotWithShape="1">
          <a:blip r:embed="rId4">
            <a:alphaModFix/>
          </a:blip>
          <a:srcRect b="0" l="0" r="0" t="0"/>
          <a:stretch/>
        </p:blipFill>
        <p:spPr>
          <a:xfrm>
            <a:off x="6229007" y="2505075"/>
            <a:ext cx="4904034" cy="3354705"/>
          </a:xfrm>
          <a:prstGeom prst="rect">
            <a:avLst/>
          </a:prstGeom>
          <a:noFill/>
          <a:ln>
            <a:noFill/>
          </a:ln>
        </p:spPr>
      </p:pic>
      <p:sp>
        <p:nvSpPr>
          <p:cNvPr id="587" name="Google Shape;587;p64"/>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5"/>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QoS shaping</a:t>
            </a:r>
            <a:endParaRPr/>
          </a:p>
        </p:txBody>
      </p:sp>
      <p:sp>
        <p:nvSpPr>
          <p:cNvPr id="594" name="Google Shape;594;p65"/>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b="0" lang="en-US"/>
              <a:t> Nhập lệnh sau để kiểm tra thông lượng giữa KT_PC_A vs KD_PC_A trong 20s:</a:t>
            </a:r>
            <a:endParaRPr/>
          </a:p>
          <a:p>
            <a:pPr indent="0" lvl="0" marL="0" rtl="0" algn="l">
              <a:lnSpc>
                <a:spcPct val="90000"/>
              </a:lnSpc>
              <a:spcBef>
                <a:spcPts val="1000"/>
              </a:spcBef>
              <a:spcAft>
                <a:spcPts val="0"/>
              </a:spcAft>
              <a:buClr>
                <a:schemeClr val="dk1"/>
              </a:buClr>
              <a:buSzPct val="100000"/>
              <a:buNone/>
            </a:pPr>
            <a:r>
              <a:rPr b="0" lang="en-US"/>
              <a:t>Iperf3 –c 192.168.4.13 –t 20 –p 21</a:t>
            </a:r>
            <a:endParaRPr/>
          </a:p>
        </p:txBody>
      </p:sp>
      <p:sp>
        <p:nvSpPr>
          <p:cNvPr id="595" name="Google Shape;595;p65"/>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b="0" lang="en-US"/>
              <a:t>Nhập lệnh sau để kiểm tra thông lượng giữa KT_PC_B vs KD_PC_B trong 20s:</a:t>
            </a:r>
            <a:endParaRPr/>
          </a:p>
          <a:p>
            <a:pPr indent="0" lvl="0" marL="0" rtl="0" algn="l">
              <a:lnSpc>
                <a:spcPct val="90000"/>
              </a:lnSpc>
              <a:spcBef>
                <a:spcPts val="1000"/>
              </a:spcBef>
              <a:spcAft>
                <a:spcPts val="0"/>
              </a:spcAft>
              <a:buClr>
                <a:schemeClr val="dk1"/>
              </a:buClr>
              <a:buSzPct val="100000"/>
              <a:buNone/>
            </a:pPr>
            <a:r>
              <a:rPr b="0" lang="en-US"/>
              <a:t>Iperf3 –c 192.168.4.14 –t 20 –p 80</a:t>
            </a:r>
            <a:endParaRPr/>
          </a:p>
        </p:txBody>
      </p:sp>
      <p:pic>
        <p:nvPicPr>
          <p:cNvPr id="596" name="Google Shape;596;p65"/>
          <p:cNvPicPr preferRelativeResize="0"/>
          <p:nvPr>
            <p:ph idx="2" type="body"/>
          </p:nvPr>
        </p:nvPicPr>
        <p:blipFill rotWithShape="1">
          <a:blip r:embed="rId3">
            <a:alphaModFix/>
          </a:blip>
          <a:srcRect b="0" l="0" r="0" t="0"/>
          <a:stretch/>
        </p:blipFill>
        <p:spPr>
          <a:xfrm>
            <a:off x="836611" y="2505075"/>
            <a:ext cx="5157787" cy="3205707"/>
          </a:xfrm>
          <a:prstGeom prst="rect">
            <a:avLst/>
          </a:prstGeom>
          <a:noFill/>
          <a:ln>
            <a:noFill/>
          </a:ln>
        </p:spPr>
      </p:pic>
      <p:pic>
        <p:nvPicPr>
          <p:cNvPr id="597" name="Google Shape;597;p65"/>
          <p:cNvPicPr preferRelativeResize="0"/>
          <p:nvPr>
            <p:ph idx="4" type="body"/>
          </p:nvPr>
        </p:nvPicPr>
        <p:blipFill rotWithShape="1">
          <a:blip r:embed="rId4">
            <a:alphaModFix/>
          </a:blip>
          <a:srcRect b="0" l="0" r="0" t="0"/>
          <a:stretch/>
        </p:blipFill>
        <p:spPr>
          <a:xfrm>
            <a:off x="6096000" y="2513786"/>
            <a:ext cx="5183188" cy="3188284"/>
          </a:xfrm>
          <a:prstGeom prst="rect">
            <a:avLst/>
          </a:prstGeom>
          <a:noFill/>
          <a:ln>
            <a:noFill/>
          </a:ln>
        </p:spPr>
      </p:pic>
      <p:sp>
        <p:nvSpPr>
          <p:cNvPr id="598" name="Google Shape;598;p65"/>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6"/>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QoS shaping</a:t>
            </a:r>
            <a:endParaRPr/>
          </a:p>
        </p:txBody>
      </p:sp>
      <p:pic>
        <p:nvPicPr>
          <p:cNvPr id="605" name="Google Shape;605;p66"/>
          <p:cNvPicPr preferRelativeResize="0"/>
          <p:nvPr>
            <p:ph idx="1" type="body"/>
          </p:nvPr>
        </p:nvPicPr>
        <p:blipFill rotWithShape="1">
          <a:blip r:embed="rId3">
            <a:alphaModFix/>
          </a:blip>
          <a:srcRect b="0" l="0" r="0" t="0"/>
          <a:stretch/>
        </p:blipFill>
        <p:spPr>
          <a:xfrm>
            <a:off x="838201" y="1825625"/>
            <a:ext cx="5181600" cy="4039129"/>
          </a:xfrm>
          <a:prstGeom prst="rect">
            <a:avLst/>
          </a:prstGeom>
          <a:noFill/>
          <a:ln>
            <a:noFill/>
          </a:ln>
        </p:spPr>
      </p:pic>
      <p:pic>
        <p:nvPicPr>
          <p:cNvPr id="606" name="Google Shape;606;p66"/>
          <p:cNvPicPr preferRelativeResize="0"/>
          <p:nvPr>
            <p:ph idx="2" type="body"/>
          </p:nvPr>
        </p:nvPicPr>
        <p:blipFill rotWithShape="1">
          <a:blip r:embed="rId4">
            <a:alphaModFix/>
          </a:blip>
          <a:srcRect b="0" l="0" r="0" t="0"/>
          <a:stretch/>
        </p:blipFill>
        <p:spPr>
          <a:xfrm>
            <a:off x="6096000" y="1825625"/>
            <a:ext cx="5181600" cy="3997488"/>
          </a:xfrm>
          <a:prstGeom prst="rect">
            <a:avLst/>
          </a:prstGeom>
          <a:noFill/>
          <a:ln>
            <a:noFill/>
          </a:ln>
        </p:spPr>
      </p:pic>
      <p:sp>
        <p:nvSpPr>
          <p:cNvPr id="607" name="Google Shape;607;p66"/>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QoS shaping</a:t>
            </a:r>
            <a:endParaRPr/>
          </a:p>
        </p:txBody>
      </p:sp>
      <p:sp>
        <p:nvSpPr>
          <p:cNvPr id="613" name="Google Shape;613;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So sánh kết quả giữa 2 máy chủ ta rút ra được nhận xét:</a:t>
            </a:r>
            <a:endParaRPr/>
          </a:p>
          <a:p>
            <a:pPr indent="0" lvl="0" marL="0" rtl="0" algn="l">
              <a:lnSpc>
                <a:spcPct val="90000"/>
              </a:lnSpc>
              <a:spcBef>
                <a:spcPts val="1000"/>
              </a:spcBef>
              <a:spcAft>
                <a:spcPts val="0"/>
              </a:spcAft>
              <a:buClr>
                <a:schemeClr val="dk1"/>
              </a:buClr>
              <a:buSzPts val="2800"/>
              <a:buNone/>
            </a:pPr>
            <a:r>
              <a:rPr lang="en-US"/>
              <a:t>-Máy chủ KT_PC_A có tốc độ bit đầu tiên khoảng 84Mbps sau đó giảm dần 63Mbps do có sự cạnh tranh từ KT_PC_B</a:t>
            </a:r>
            <a:endParaRPr/>
          </a:p>
          <a:p>
            <a:pPr indent="0" lvl="0" marL="0" rtl="0" algn="l">
              <a:lnSpc>
                <a:spcPct val="90000"/>
              </a:lnSpc>
              <a:spcBef>
                <a:spcPts val="1000"/>
              </a:spcBef>
              <a:spcAft>
                <a:spcPts val="0"/>
              </a:spcAft>
              <a:buClr>
                <a:schemeClr val="dk1"/>
              </a:buClr>
              <a:buSzPts val="2800"/>
              <a:buNone/>
            </a:pPr>
            <a:r>
              <a:rPr lang="en-US"/>
              <a:t>-Máy chủ KT_PC_B có tốc độ trong khoảng 30Mbps do có độ ưu tiên thấp hơn máy chủ KT_PC_A</a:t>
            </a:r>
            <a:endParaRPr/>
          </a:p>
        </p:txBody>
      </p:sp>
      <p:sp>
        <p:nvSpPr>
          <p:cNvPr id="614" name="Google Shape;614;p67"/>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Mô hình mạng</a:t>
            </a:r>
            <a:endParaRPr/>
          </a:p>
        </p:txBody>
      </p:sp>
      <p:pic>
        <p:nvPicPr>
          <p:cNvPr descr="A diagram of computer network&#10;&#10;Description automatically generated" id="132" name="Google Shape;132;p7"/>
          <p:cNvPicPr preferRelativeResize="0"/>
          <p:nvPr/>
        </p:nvPicPr>
        <p:blipFill rotWithShape="1">
          <a:blip r:embed="rId3">
            <a:alphaModFix/>
          </a:blip>
          <a:srcRect b="0" l="0" r="0" t="0"/>
          <a:stretch/>
        </p:blipFill>
        <p:spPr>
          <a:xfrm>
            <a:off x="6002206" y="1027908"/>
            <a:ext cx="5034860" cy="4233205"/>
          </a:xfrm>
          <a:prstGeom prst="rect">
            <a:avLst/>
          </a:prstGeom>
          <a:noFill/>
          <a:ln>
            <a:noFill/>
          </a:ln>
        </p:spPr>
      </p:pic>
      <p:graphicFrame>
        <p:nvGraphicFramePr>
          <p:cNvPr id="133" name="Google Shape;133;p7"/>
          <p:cNvGraphicFramePr/>
          <p:nvPr/>
        </p:nvGraphicFramePr>
        <p:xfrm>
          <a:off x="838200" y="2414397"/>
          <a:ext cx="3000000" cy="3000000"/>
        </p:xfrm>
        <a:graphic>
          <a:graphicData uri="http://schemas.openxmlformats.org/drawingml/2006/table">
            <a:tbl>
              <a:tblPr bandRow="1" firstCol="1" firstRow="1">
                <a:noFill/>
                <a:tableStyleId>{8BC72051-FC10-4F7C-96D5-11C284B2B6E5}</a:tableStyleId>
              </a:tblPr>
              <a:tblGrid>
                <a:gridCol w="974150"/>
                <a:gridCol w="1364625"/>
                <a:gridCol w="1165275"/>
                <a:gridCol w="681975"/>
                <a:gridCol w="1071775"/>
              </a:tblGrid>
              <a:tr h="746650">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Device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Interface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IP Address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Subnet</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Default gateway</a:t>
                      </a:r>
                      <a:endParaRPr sz="1600" u="none" cap="none" strike="noStrike">
                        <a:latin typeface="Times New Roman"/>
                        <a:ea typeface="Times New Roman"/>
                        <a:cs typeface="Times New Roman"/>
                        <a:sym typeface="Times New Roman"/>
                      </a:endParaRPr>
                    </a:p>
                  </a:txBody>
                  <a:tcPr marT="0" marB="0" marR="68575" marL="68575"/>
                </a:tc>
              </a:tr>
              <a:tr h="352550">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KT_PC_A</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KT_PC_A-eth1</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192.168.1.10</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/24</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192.168.1.1</a:t>
                      </a:r>
                      <a:endParaRPr sz="1600" u="none" cap="none" strike="noStrike">
                        <a:latin typeface="Times New Roman"/>
                        <a:ea typeface="Times New Roman"/>
                        <a:cs typeface="Times New Roman"/>
                        <a:sym typeface="Times New Roman"/>
                      </a:endParaRPr>
                    </a:p>
                  </a:txBody>
                  <a:tcPr marT="0" marB="0" marR="68575" marL="68575"/>
                </a:tc>
              </a:tr>
              <a:tr h="395775">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KD_PC_A</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KD_PC_A-eth1</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192.168.2.11</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/24</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35000"/>
                        </a:lnSpc>
                        <a:spcBef>
                          <a:spcPts val="0"/>
                        </a:spcBef>
                        <a:spcAft>
                          <a:spcPts val="0"/>
                        </a:spcAft>
                        <a:buClr>
                          <a:srgbClr val="000000"/>
                        </a:buClr>
                        <a:buSzPts val="1600"/>
                        <a:buFont typeface="Arial"/>
                        <a:buNone/>
                      </a:pPr>
                      <a:r>
                        <a:rPr lang="en-US" sz="1600" u="none" cap="none" strike="noStrike"/>
                        <a:t>192.168.2.1</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sp>
        <p:nvSpPr>
          <p:cNvPr id="134" name="Google Shape;134;p7"/>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930966" y="50006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t>sudo ovs-vsctl show </a:t>
            </a:r>
            <a:endParaRPr/>
          </a:p>
        </p:txBody>
      </p:sp>
      <p:sp>
        <p:nvSpPr>
          <p:cNvPr id="140" name="Google Shape;140;p8"/>
          <p:cNvSpPr txBox="1"/>
          <p:nvPr>
            <p:ph idx="1" type="body"/>
          </p:nvPr>
        </p:nvSpPr>
        <p:spPr>
          <a:xfrm>
            <a:off x="838200" y="1825625"/>
            <a:ext cx="598230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Hiển thị cấu hình Open vSwitch (OVS) trên hệ thống. Lệnh sẽ cung cấp cái nhìn toàn diện về cấu hình hiện tại của OVS, bao gồm thông tin về cầu nối, cổng và các cài đặt khác.</a:t>
            </a:r>
            <a:endParaRPr/>
          </a:p>
        </p:txBody>
      </p:sp>
      <p:pic>
        <p:nvPicPr>
          <p:cNvPr descr="A screen shot of a computer&#10;&#10;Description automatically generated" id="141" name="Google Shape;141;p8"/>
          <p:cNvPicPr preferRelativeResize="0"/>
          <p:nvPr/>
        </p:nvPicPr>
        <p:blipFill rotWithShape="1">
          <a:blip r:embed="rId3">
            <a:alphaModFix/>
          </a:blip>
          <a:srcRect b="0" l="0" r="0" t="0"/>
          <a:stretch/>
        </p:blipFill>
        <p:spPr>
          <a:xfrm>
            <a:off x="7267768" y="919232"/>
            <a:ext cx="3731536" cy="4758106"/>
          </a:xfrm>
          <a:prstGeom prst="rect">
            <a:avLst/>
          </a:prstGeom>
          <a:noFill/>
          <a:ln>
            <a:noFill/>
          </a:ln>
        </p:spPr>
      </p:pic>
      <p:sp>
        <p:nvSpPr>
          <p:cNvPr id="142" name="Google Shape;142;p8"/>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br>
              <a:rPr lang="en-US"/>
            </a:br>
            <a:r>
              <a:rPr lang="en-US"/>
              <a:t>ovs-ofctl dump-flows </a:t>
            </a:r>
            <a:endParaRPr/>
          </a:p>
        </p:txBody>
      </p:sp>
      <p:sp>
        <p:nvSpPr>
          <p:cNvPr id="148" name="Google Shape;148;p9"/>
          <p:cNvSpPr txBox="1"/>
          <p:nvPr>
            <p:ph idx="1" type="body"/>
          </p:nvPr>
        </p:nvSpPr>
        <p:spPr>
          <a:xfrm>
            <a:off x="838200" y="1825625"/>
            <a:ext cx="10515600" cy="14741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ra bảng điều khiển tất cả các luồng trong bảng của switch khớp với các luồng và flow table </a:t>
            </a:r>
            <a:endParaRPr/>
          </a:p>
        </p:txBody>
      </p:sp>
      <p:pic>
        <p:nvPicPr>
          <p:cNvPr descr="A screenshot of a computer program&#10;&#10;Description automatically generated" id="149" name="Google Shape;149;p9"/>
          <p:cNvPicPr preferRelativeResize="0"/>
          <p:nvPr/>
        </p:nvPicPr>
        <p:blipFill rotWithShape="1">
          <a:blip r:embed="rId3">
            <a:alphaModFix/>
          </a:blip>
          <a:srcRect b="0" l="0" r="0" t="0"/>
          <a:stretch/>
        </p:blipFill>
        <p:spPr>
          <a:xfrm>
            <a:off x="2390504" y="2698710"/>
            <a:ext cx="7979535" cy="2941645"/>
          </a:xfrm>
          <a:prstGeom prst="rect">
            <a:avLst/>
          </a:prstGeom>
          <a:noFill/>
          <a:ln>
            <a:noFill/>
          </a:ln>
        </p:spPr>
      </p:pic>
      <p:sp>
        <p:nvSpPr>
          <p:cNvPr id="150" name="Google Shape;150;p9"/>
          <p:cNvSpPr txBox="1"/>
          <p:nvPr>
            <p:ph idx="12" type="sldNum"/>
          </p:nvPr>
        </p:nvSpPr>
        <p:spPr>
          <a:xfrm>
            <a:off x="8610600" y="6356352"/>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ủ đề Office">
  <a:themeElements>
    <a:clrScheme name="Chủ đề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2023-11-13T09:56:06Z</dcterms:created>
  <dc:creator>Trần Kiến Quốc</dc:creator>
</cp:coreProperties>
</file>