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Aleo Bold" panose="020B0604020202020204" charset="0"/>
      <p:regular r:id="rId26"/>
    </p:embeddedFont>
    <p:embeddedFont>
      <p:font typeface="Calibri" panose="020F0502020204030204" pitchFamily="34" charset="0"/>
      <p:regular r:id="rId27"/>
      <p:bold r:id="rId28"/>
      <p:italic r:id="rId29"/>
      <p:boldItalic r:id="rId30"/>
    </p:embeddedFont>
    <p:embeddedFont>
      <p:font typeface="Garet ExtraBold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717634"/>
            <a:ext cx="16230600" cy="4229100"/>
          </a:xfrm>
          <a:prstGeom prst="rect">
            <a:avLst/>
          </a:prstGeom>
        </p:spPr>
        <p:txBody>
          <a:bodyPr lIns="0" tIns="0" rIns="0" bIns="0" rtlCol="0" anchor="t">
            <a:spAutoFit/>
          </a:bodyPr>
          <a:lstStyle/>
          <a:p>
            <a:pPr algn="ctr">
              <a:lnSpc>
                <a:spcPts val="8400"/>
              </a:lnSpc>
            </a:pPr>
            <a:r>
              <a:rPr lang="en-US" sz="6000" spc="168" dirty="0">
                <a:solidFill>
                  <a:srgbClr val="404040"/>
                </a:solidFill>
                <a:latin typeface="Times New Roman" panose="02020603050405020304" pitchFamily="18" charset="0"/>
                <a:cs typeface="Times New Roman" panose="02020603050405020304" pitchFamily="18" charset="0"/>
              </a:rPr>
              <a:t>A NOVEL APPROACH BASED ON ADAPTIVE ONLINE ANALYSIS OF ENCRYPTED TRAFFIC FOR IDENTIFYING MALWARE IN IIOT</a:t>
            </a:r>
          </a:p>
        </p:txBody>
      </p:sp>
      <p:sp>
        <p:nvSpPr>
          <p:cNvPr id="3" name="TextBox 3"/>
          <p:cNvSpPr txBox="1"/>
          <p:nvPr/>
        </p:nvSpPr>
        <p:spPr>
          <a:xfrm>
            <a:off x="6159376" y="6694742"/>
            <a:ext cx="5969248" cy="494110"/>
          </a:xfrm>
          <a:prstGeom prst="rect">
            <a:avLst/>
          </a:prstGeom>
        </p:spPr>
        <p:txBody>
          <a:bodyPr lIns="0" tIns="0" rIns="0" bIns="0" rtlCol="0" anchor="t">
            <a:spAutoFit/>
          </a:bodyPr>
          <a:lstStyle/>
          <a:p>
            <a:pPr algn="ctr">
              <a:lnSpc>
                <a:spcPts val="4200"/>
              </a:lnSpc>
            </a:pPr>
            <a:r>
              <a:rPr lang="en-US" sz="3000">
                <a:solidFill>
                  <a:srgbClr val="000000"/>
                </a:solidFill>
                <a:latin typeface="Times New Roman" panose="02020603050405020304" pitchFamily="18" charset="0"/>
                <a:cs typeface="Times New Roman" panose="02020603050405020304" pitchFamily="18" charset="0"/>
              </a:rPr>
              <a:t>GVHD: ThS. Nghi Hoàng Khoa</a:t>
            </a:r>
          </a:p>
        </p:txBody>
      </p:sp>
      <p:sp>
        <p:nvSpPr>
          <p:cNvPr id="4" name="TextBox 4"/>
          <p:cNvSpPr txBox="1"/>
          <p:nvPr/>
        </p:nvSpPr>
        <p:spPr>
          <a:xfrm>
            <a:off x="1028700" y="8052349"/>
            <a:ext cx="16230600" cy="402717"/>
          </a:xfrm>
          <a:prstGeom prst="rect">
            <a:avLst/>
          </a:prstGeom>
        </p:spPr>
        <p:txBody>
          <a:bodyPr lIns="0" tIns="0" rIns="0" bIns="0" rtlCol="0" anchor="t">
            <a:spAutoFit/>
          </a:bodyPr>
          <a:lstStyle/>
          <a:p>
            <a:pPr algn="ctr">
              <a:lnSpc>
                <a:spcPts val="3294"/>
              </a:lnSpc>
            </a:pPr>
            <a:r>
              <a:rPr lang="en-US" sz="2700">
                <a:solidFill>
                  <a:srgbClr val="000000"/>
                </a:solidFill>
                <a:latin typeface="Times New Roman" panose="02020603050405020304" pitchFamily="18" charset="0"/>
                <a:cs typeface="Times New Roman" panose="02020603050405020304" pitchFamily="18" charset="0"/>
              </a:rPr>
              <a:t>NHÓM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3" name="TextBox 3"/>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5. IARF</a:t>
            </a:r>
          </a:p>
        </p:txBody>
      </p:sp>
      <p:sp>
        <p:nvSpPr>
          <p:cNvPr id="4" name="TextBox 4"/>
          <p:cNvSpPr txBox="1"/>
          <p:nvPr/>
        </p:nvSpPr>
        <p:spPr>
          <a:xfrm>
            <a:off x="1028700" y="2722698"/>
            <a:ext cx="16230600" cy="2479268"/>
          </a:xfrm>
          <a:prstGeom prst="rect">
            <a:avLst/>
          </a:prstGeom>
        </p:spPr>
        <p:txBody>
          <a:bodyPr lIns="0" tIns="0" rIns="0" bIns="0" rtlCol="0" anchor="t">
            <a:spAutoFit/>
          </a:bodyPr>
          <a:lstStyle/>
          <a:p>
            <a:pPr>
              <a:lnSpc>
                <a:spcPts val="6750"/>
              </a:lnSpc>
            </a:pPr>
            <a:r>
              <a:rPr lang="en-US" sz="2700">
                <a:solidFill>
                  <a:srgbClr val="000000"/>
                </a:solidFill>
                <a:latin typeface="Times New Roman" panose="02020603050405020304" pitchFamily="18" charset="0"/>
                <a:cs typeface="Times New Roman" panose="02020603050405020304" pitchFamily="18" charset="0"/>
              </a:rPr>
              <a:t>Một phương pháp mới được đề cập trong bài báo được cải tiến dựa trên ARF với việc thay đổi phương pháp lấy mẫu.Ý tưởng là làm cho bộ phân loại mẫu trước khi nhận được mẫu mới và nếu dự đoán đúng, mẫu sẽ bị loại bỏ trong quá trình huấn luyện bộ phân loại, chỉ sử dụng mẫu không chính xác để đào tạo.</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3" name="TextBox 3"/>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5. IARF</a:t>
            </a:r>
          </a:p>
        </p:txBody>
      </p:sp>
      <p:sp>
        <p:nvSpPr>
          <p:cNvPr id="4" name="TextBox 4"/>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11</a:t>
            </a:r>
          </a:p>
        </p:txBody>
      </p:sp>
      <p:sp>
        <p:nvSpPr>
          <p:cNvPr id="5" name="Freeform 5"/>
          <p:cNvSpPr/>
          <p:nvPr/>
        </p:nvSpPr>
        <p:spPr>
          <a:xfrm>
            <a:off x="2316550" y="2904048"/>
            <a:ext cx="13654899" cy="6693286"/>
          </a:xfrm>
          <a:custGeom>
            <a:avLst/>
            <a:gdLst/>
            <a:ahLst/>
            <a:cxnLst/>
            <a:rect l="l" t="t" r="r" b="b"/>
            <a:pathLst>
              <a:path w="13654899" h="6693286">
                <a:moveTo>
                  <a:pt x="0" y="0"/>
                </a:moveTo>
                <a:lnTo>
                  <a:pt x="13654900" y="0"/>
                </a:lnTo>
                <a:lnTo>
                  <a:pt x="13654900" y="6693285"/>
                </a:lnTo>
                <a:lnTo>
                  <a:pt x="0" y="6693285"/>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TextBox 6"/>
          <p:cNvSpPr txBox="1"/>
          <p:nvPr/>
        </p:nvSpPr>
        <p:spPr>
          <a:xfrm>
            <a:off x="7934682" y="9768783"/>
            <a:ext cx="2418636"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4: Thuật toán IARF</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3853412" y="2849120"/>
            <a:ext cx="11176046" cy="6949571"/>
          </a:xfrm>
          <a:custGeom>
            <a:avLst/>
            <a:gdLst/>
            <a:ahLst/>
            <a:cxnLst/>
            <a:rect l="l" t="t" r="r" b="b"/>
            <a:pathLst>
              <a:path w="11176046" h="6949571">
                <a:moveTo>
                  <a:pt x="0" y="0"/>
                </a:moveTo>
                <a:lnTo>
                  <a:pt x="11176045" y="0"/>
                </a:lnTo>
                <a:lnTo>
                  <a:pt x="11176045" y="6949572"/>
                </a:lnTo>
                <a:lnTo>
                  <a:pt x="0" y="6949572"/>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 Thu thập dữ liệu</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12</a:t>
            </a:r>
          </a:p>
        </p:txBody>
      </p:sp>
      <p:sp>
        <p:nvSpPr>
          <p:cNvPr id="6" name="TextBox 6"/>
          <p:cNvSpPr txBox="1"/>
          <p:nvPr/>
        </p:nvSpPr>
        <p:spPr>
          <a:xfrm>
            <a:off x="7069793" y="9912992"/>
            <a:ext cx="3812738"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5: Các đặc điểm cần trích xuất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3" name="TextBox 3"/>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 Thu thập dữ liệu</a:t>
            </a:r>
          </a:p>
        </p:txBody>
      </p:sp>
      <p:sp>
        <p:nvSpPr>
          <p:cNvPr id="4" name="TextBox 4"/>
          <p:cNvSpPr txBox="1"/>
          <p:nvPr/>
        </p:nvSpPr>
        <p:spPr>
          <a:xfrm>
            <a:off x="1028700" y="3056073"/>
            <a:ext cx="16230600" cy="1668149"/>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Dữ liệu được nhóm em thu thập thủ công các file pcap và file csv kết hợp từ malware-traffic-analysis.net, MCFP dataset, và CTU-13 dataset(Lastline không được public).</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Trong đó, các file chứa lưu lượng lành tính đươc lấy từ CTU-13, các dữ liệu về lưu lượng độc hại được lấy từ 2 dataset còn lại.</a:t>
            </a:r>
          </a:p>
        </p:txBody>
      </p:sp>
      <p:sp>
        <p:nvSpPr>
          <p:cNvPr id="5" name="Freeform 5"/>
          <p:cNvSpPr/>
          <p:nvPr/>
        </p:nvSpPr>
        <p:spPr>
          <a:xfrm>
            <a:off x="1929988" y="5039940"/>
            <a:ext cx="14428023" cy="4356035"/>
          </a:xfrm>
          <a:custGeom>
            <a:avLst/>
            <a:gdLst/>
            <a:ahLst/>
            <a:cxnLst/>
            <a:rect l="l" t="t" r="r" b="b"/>
            <a:pathLst>
              <a:path w="14428023" h="4356035">
                <a:moveTo>
                  <a:pt x="0" y="0"/>
                </a:moveTo>
                <a:lnTo>
                  <a:pt x="14428024" y="0"/>
                </a:lnTo>
                <a:lnTo>
                  <a:pt x="14428024" y="4356035"/>
                </a:lnTo>
                <a:lnTo>
                  <a:pt x="0" y="4356035"/>
                </a:lnTo>
                <a:lnTo>
                  <a:pt x="0" y="0"/>
                </a:lnTo>
                <a:close/>
              </a:path>
            </a:pathLst>
          </a:custGeom>
          <a:blipFill>
            <a:blip r:embed="rId2"/>
            <a:stretch>
              <a:fillRect l="-102" r="-102" b="-2804"/>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TextBox 6"/>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13</a:t>
            </a:r>
          </a:p>
        </p:txBody>
      </p:sp>
      <p:sp>
        <p:nvSpPr>
          <p:cNvPr id="7" name="TextBox 7"/>
          <p:cNvSpPr txBox="1"/>
          <p:nvPr/>
        </p:nvSpPr>
        <p:spPr>
          <a:xfrm>
            <a:off x="7018633" y="9719825"/>
            <a:ext cx="3946684"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6: Số lượng mẫu của từng family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641589" y="4243981"/>
            <a:ext cx="6495822" cy="5014319"/>
          </a:xfrm>
          <a:custGeom>
            <a:avLst/>
            <a:gdLst/>
            <a:ahLst/>
            <a:cxnLst/>
            <a:rect l="l" t="t" r="r" b="b"/>
            <a:pathLst>
              <a:path w="6495822" h="5014319">
                <a:moveTo>
                  <a:pt x="0" y="0"/>
                </a:moveTo>
                <a:lnTo>
                  <a:pt x="6495822" y="0"/>
                </a:lnTo>
                <a:lnTo>
                  <a:pt x="6495822" y="5014319"/>
                </a:lnTo>
                <a:lnTo>
                  <a:pt x="0" y="5014319"/>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9858375" y="4220790"/>
            <a:ext cx="5573530" cy="5029317"/>
          </a:xfrm>
          <a:custGeom>
            <a:avLst/>
            <a:gdLst/>
            <a:ahLst/>
            <a:cxnLst/>
            <a:rect l="l" t="t" r="r" b="b"/>
            <a:pathLst>
              <a:path w="5573530" h="5029317">
                <a:moveTo>
                  <a:pt x="0" y="0"/>
                </a:moveTo>
                <a:lnTo>
                  <a:pt x="5573530" y="0"/>
                </a:lnTo>
                <a:lnTo>
                  <a:pt x="5573530" y="5029316"/>
                </a:lnTo>
                <a:lnTo>
                  <a:pt x="0" y="5029316"/>
                </a:lnTo>
                <a:lnTo>
                  <a:pt x="0" y="0"/>
                </a:lnTo>
                <a:close/>
              </a:path>
            </a:pathLst>
          </a:custGeom>
          <a:blipFill>
            <a:blip r:embed="rId3"/>
            <a:stretch>
              <a:fillRect r="-4272"/>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TextBox 4"/>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5" name="TextBox 5"/>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 Thu thập dữ liệu</a:t>
            </a:r>
          </a:p>
        </p:txBody>
      </p:sp>
      <p:sp>
        <p:nvSpPr>
          <p:cNvPr id="6" name="TextBox 6"/>
          <p:cNvSpPr txBox="1"/>
          <p:nvPr/>
        </p:nvSpPr>
        <p:spPr>
          <a:xfrm>
            <a:off x="1028700" y="3056073"/>
            <a:ext cx="16230600" cy="821763"/>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Vì một số tập dữ liệu không được public nên tỉ lệ các family mà tụi em thu thập được có sự khác biệt so với tỉ lệ của bài báo</a:t>
            </a:r>
          </a:p>
        </p:txBody>
      </p:sp>
      <p:sp>
        <p:nvSpPr>
          <p:cNvPr id="7" name="TextBox 7"/>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5671653" y="3056073"/>
            <a:ext cx="6944694" cy="6745188"/>
          </a:xfrm>
          <a:custGeom>
            <a:avLst/>
            <a:gdLst/>
            <a:ahLst/>
            <a:cxnLst/>
            <a:rect l="l" t="t" r="r" b="b"/>
            <a:pathLst>
              <a:path w="6944694" h="6745188">
                <a:moveTo>
                  <a:pt x="0" y="0"/>
                </a:moveTo>
                <a:lnTo>
                  <a:pt x="6944694" y="0"/>
                </a:lnTo>
                <a:lnTo>
                  <a:pt x="6944694" y="6745188"/>
                </a:lnTo>
                <a:lnTo>
                  <a:pt x="0" y="6745188"/>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Xử lý dữ liệu</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634371" y="2894713"/>
            <a:ext cx="13019258" cy="6501262"/>
          </a:xfrm>
          <a:custGeom>
            <a:avLst/>
            <a:gdLst/>
            <a:ahLst/>
            <a:cxnLst/>
            <a:rect l="l" t="t" r="r" b="b"/>
            <a:pathLst>
              <a:path w="13019258" h="6501262">
                <a:moveTo>
                  <a:pt x="0" y="0"/>
                </a:moveTo>
                <a:lnTo>
                  <a:pt x="13019258" y="0"/>
                </a:lnTo>
                <a:lnTo>
                  <a:pt x="13019258" y="6501262"/>
                </a:lnTo>
                <a:lnTo>
                  <a:pt x="0" y="6501262"/>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Xử lý dữ liệu</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3" name="TextBox 3"/>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Xử lý dữ liệu</a:t>
            </a:r>
          </a:p>
        </p:txBody>
      </p:sp>
      <p:sp>
        <p:nvSpPr>
          <p:cNvPr id="4" name="TextBox 4"/>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17</a:t>
            </a:r>
          </a:p>
        </p:txBody>
      </p:sp>
      <p:sp>
        <p:nvSpPr>
          <p:cNvPr id="5" name="Freeform 5"/>
          <p:cNvSpPr/>
          <p:nvPr/>
        </p:nvSpPr>
        <p:spPr>
          <a:xfrm>
            <a:off x="1205710" y="4460636"/>
            <a:ext cx="16230600" cy="3178350"/>
          </a:xfrm>
          <a:custGeom>
            <a:avLst/>
            <a:gdLst/>
            <a:ahLst/>
            <a:cxnLst/>
            <a:rect l="l" t="t" r="r" b="b"/>
            <a:pathLst>
              <a:path w="16230600" h="3178350">
                <a:moveTo>
                  <a:pt x="0" y="0"/>
                </a:moveTo>
                <a:lnTo>
                  <a:pt x="16230600" y="0"/>
                </a:lnTo>
                <a:lnTo>
                  <a:pt x="16230600" y="3178350"/>
                </a:lnTo>
                <a:lnTo>
                  <a:pt x="0" y="3178350"/>
                </a:lnTo>
                <a:lnTo>
                  <a:pt x="0" y="0"/>
                </a:lnTo>
                <a:close/>
              </a:path>
            </a:pathLst>
          </a:custGeom>
          <a:blipFill>
            <a:blip r:embed="rId2"/>
            <a:stretch>
              <a:fillRect b="-499"/>
            </a:stretch>
          </a:blipFill>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487261" y="2779074"/>
            <a:ext cx="13313478" cy="7019617"/>
          </a:xfrm>
          <a:custGeom>
            <a:avLst/>
            <a:gdLst/>
            <a:ahLst/>
            <a:cxnLst/>
            <a:rect l="l" t="t" r="r" b="b"/>
            <a:pathLst>
              <a:path w="13313478" h="7019617">
                <a:moveTo>
                  <a:pt x="0" y="0"/>
                </a:moveTo>
                <a:lnTo>
                  <a:pt x="13313478" y="0"/>
                </a:lnTo>
                <a:lnTo>
                  <a:pt x="13313478" y="7019618"/>
                </a:lnTo>
                <a:lnTo>
                  <a:pt x="0" y="7019618"/>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Xử lý dữ liệu</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952399" y="3056073"/>
            <a:ext cx="12383201" cy="6570260"/>
          </a:xfrm>
          <a:custGeom>
            <a:avLst/>
            <a:gdLst/>
            <a:ahLst/>
            <a:cxnLst/>
            <a:rect l="l" t="t" r="r" b="b"/>
            <a:pathLst>
              <a:path w="12383201" h="6570260">
                <a:moveTo>
                  <a:pt x="0" y="0"/>
                </a:moveTo>
                <a:lnTo>
                  <a:pt x="12383202" y="0"/>
                </a:lnTo>
                <a:lnTo>
                  <a:pt x="12383202" y="6570260"/>
                </a:lnTo>
                <a:lnTo>
                  <a:pt x="0" y="6570260"/>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3. Training và kiểm tra model</a:t>
            </a:r>
          </a:p>
        </p:txBody>
      </p:sp>
      <p:sp>
        <p:nvSpPr>
          <p:cNvPr id="5" name="TextBox 5"/>
          <p:cNvSpPr txBox="1"/>
          <p:nvPr/>
        </p:nvSpPr>
        <p:spPr>
          <a:xfrm>
            <a:off x="17436310" y="9395975"/>
            <a:ext cx="37823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748635" y="1019175"/>
            <a:ext cx="8209754" cy="882486"/>
          </a:xfrm>
          <a:prstGeom prst="rect">
            <a:avLst/>
          </a:prstGeom>
        </p:spPr>
        <p:txBody>
          <a:bodyPr lIns="0" tIns="0" rIns="0" bIns="0" rtlCol="0" anchor="t">
            <a:spAutoFit/>
          </a:bodyPr>
          <a:lstStyle/>
          <a:p>
            <a:pPr algn="ctr">
              <a:lnSpc>
                <a:spcPts val="7320"/>
              </a:lnSpc>
              <a:spcBef>
                <a:spcPct val="0"/>
              </a:spcBef>
            </a:pPr>
            <a:r>
              <a:rPr lang="en-US" sz="6000" dirty="0">
                <a:solidFill>
                  <a:srgbClr val="404040"/>
                </a:solidFill>
                <a:latin typeface="Times New Roman" panose="02020603050405020304" pitchFamily="18" charset="0"/>
                <a:cs typeface="Times New Roman" panose="02020603050405020304" pitchFamily="18" charset="0"/>
              </a:rPr>
              <a:t>NỘI DUNG</a:t>
            </a:r>
          </a:p>
        </p:txBody>
      </p:sp>
      <p:grpSp>
        <p:nvGrpSpPr>
          <p:cNvPr id="3" name="Group 3"/>
          <p:cNvGrpSpPr/>
          <p:nvPr/>
        </p:nvGrpSpPr>
        <p:grpSpPr>
          <a:xfrm>
            <a:off x="4530004" y="3113582"/>
            <a:ext cx="1206877" cy="120687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latin typeface="Times New Roman" panose="02020603050405020304" pitchFamily="18" charset="0"/>
                <a:cs typeface="Times New Roman" panose="02020603050405020304" pitchFamily="18" charset="0"/>
              </a:endParaRPr>
            </a:p>
          </p:txBody>
        </p:sp>
        <p:sp>
          <p:nvSpPr>
            <p:cNvPr id="5" name="TextBox 5"/>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latin typeface="Times New Roman" panose="02020603050405020304" pitchFamily="18" charset="0"/>
                <a:cs typeface="Times New Roman" panose="02020603050405020304" pitchFamily="18" charset="0"/>
              </a:endParaRPr>
            </a:p>
          </p:txBody>
        </p:sp>
      </p:grpSp>
      <p:sp>
        <p:nvSpPr>
          <p:cNvPr id="6" name="TextBox 6"/>
          <p:cNvSpPr txBox="1"/>
          <p:nvPr/>
        </p:nvSpPr>
        <p:spPr>
          <a:xfrm>
            <a:off x="4764569" y="3375708"/>
            <a:ext cx="737747" cy="576504"/>
          </a:xfrm>
          <a:prstGeom prst="rect">
            <a:avLst/>
          </a:prstGeom>
        </p:spPr>
        <p:txBody>
          <a:bodyPr lIns="0" tIns="0" rIns="0" bIns="0" rtlCol="0" anchor="t">
            <a:spAutoFit/>
          </a:bodyPr>
          <a:lstStyle/>
          <a:p>
            <a:pPr algn="ctr">
              <a:lnSpc>
                <a:spcPts val="4900"/>
              </a:lnSpc>
            </a:pPr>
            <a:r>
              <a:rPr lang="en-US" sz="3500">
                <a:solidFill>
                  <a:srgbClr val="8B9684">
                    <a:alpha val="82745"/>
                  </a:srgbClr>
                </a:solidFill>
                <a:latin typeface="Times New Roman" panose="02020603050405020304" pitchFamily="18" charset="0"/>
                <a:cs typeface="Times New Roman" panose="02020603050405020304" pitchFamily="18" charset="0"/>
              </a:rPr>
              <a:t>01</a:t>
            </a:r>
          </a:p>
        </p:txBody>
      </p:sp>
      <p:grpSp>
        <p:nvGrpSpPr>
          <p:cNvPr id="7" name="Group 7"/>
          <p:cNvGrpSpPr/>
          <p:nvPr/>
        </p:nvGrpSpPr>
        <p:grpSpPr>
          <a:xfrm>
            <a:off x="4530004" y="4540588"/>
            <a:ext cx="1206877" cy="120687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latin typeface="Times New Roman" panose="02020603050405020304" pitchFamily="18" charset="0"/>
                <a:cs typeface="Times New Roman" panose="02020603050405020304" pitchFamily="18" charset="0"/>
              </a:endParaRPr>
            </a:p>
          </p:txBody>
        </p:sp>
        <p:sp>
          <p:nvSpPr>
            <p:cNvPr id="9" name="TextBox 9"/>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latin typeface="Times New Roman" panose="02020603050405020304" pitchFamily="18" charset="0"/>
                <a:cs typeface="Times New Roman" panose="02020603050405020304" pitchFamily="18" charset="0"/>
              </a:endParaRPr>
            </a:p>
          </p:txBody>
        </p:sp>
      </p:grpSp>
      <p:sp>
        <p:nvSpPr>
          <p:cNvPr id="10" name="TextBox 10"/>
          <p:cNvSpPr txBox="1"/>
          <p:nvPr/>
        </p:nvSpPr>
        <p:spPr>
          <a:xfrm>
            <a:off x="4764569" y="4802715"/>
            <a:ext cx="737747" cy="576504"/>
          </a:xfrm>
          <a:prstGeom prst="rect">
            <a:avLst/>
          </a:prstGeom>
        </p:spPr>
        <p:txBody>
          <a:bodyPr lIns="0" tIns="0" rIns="0" bIns="0" rtlCol="0" anchor="t">
            <a:spAutoFit/>
          </a:bodyPr>
          <a:lstStyle/>
          <a:p>
            <a:pPr algn="ctr">
              <a:lnSpc>
                <a:spcPts val="4900"/>
              </a:lnSpc>
            </a:pPr>
            <a:r>
              <a:rPr lang="en-US" sz="3500">
                <a:solidFill>
                  <a:srgbClr val="8B9684">
                    <a:alpha val="82745"/>
                  </a:srgbClr>
                </a:solidFill>
                <a:latin typeface="Times New Roman" panose="02020603050405020304" pitchFamily="18" charset="0"/>
                <a:cs typeface="Times New Roman" panose="02020603050405020304" pitchFamily="18" charset="0"/>
              </a:rPr>
              <a:t>02</a:t>
            </a:r>
          </a:p>
        </p:txBody>
      </p:sp>
      <p:grpSp>
        <p:nvGrpSpPr>
          <p:cNvPr id="11" name="Group 11"/>
          <p:cNvGrpSpPr/>
          <p:nvPr/>
        </p:nvGrpSpPr>
        <p:grpSpPr>
          <a:xfrm>
            <a:off x="4530004" y="5966541"/>
            <a:ext cx="1206877" cy="120687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latin typeface="Times New Roman" panose="02020603050405020304" pitchFamily="18" charset="0"/>
                <a:cs typeface="Times New Roman" panose="02020603050405020304" pitchFamily="18" charset="0"/>
              </a:endParaRPr>
            </a:p>
          </p:txBody>
        </p:sp>
        <p:sp>
          <p:nvSpPr>
            <p:cNvPr id="13" name="TextBox 13"/>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latin typeface="Times New Roman" panose="02020603050405020304" pitchFamily="18" charset="0"/>
                <a:cs typeface="Times New Roman" panose="02020603050405020304" pitchFamily="18" charset="0"/>
              </a:endParaRPr>
            </a:p>
          </p:txBody>
        </p:sp>
      </p:grpSp>
      <p:sp>
        <p:nvSpPr>
          <p:cNvPr id="14" name="TextBox 14"/>
          <p:cNvSpPr txBox="1"/>
          <p:nvPr/>
        </p:nvSpPr>
        <p:spPr>
          <a:xfrm>
            <a:off x="4764569" y="6228667"/>
            <a:ext cx="737747" cy="576504"/>
          </a:xfrm>
          <a:prstGeom prst="rect">
            <a:avLst/>
          </a:prstGeom>
        </p:spPr>
        <p:txBody>
          <a:bodyPr lIns="0" tIns="0" rIns="0" bIns="0" rtlCol="0" anchor="t">
            <a:spAutoFit/>
          </a:bodyPr>
          <a:lstStyle/>
          <a:p>
            <a:pPr algn="ctr">
              <a:lnSpc>
                <a:spcPts val="4900"/>
              </a:lnSpc>
            </a:pPr>
            <a:r>
              <a:rPr lang="en-US" sz="3500">
                <a:solidFill>
                  <a:srgbClr val="8B9684">
                    <a:alpha val="82745"/>
                  </a:srgbClr>
                </a:solidFill>
                <a:latin typeface="Times New Roman" panose="02020603050405020304" pitchFamily="18" charset="0"/>
                <a:cs typeface="Times New Roman" panose="02020603050405020304" pitchFamily="18" charset="0"/>
              </a:rPr>
              <a:t>03</a:t>
            </a:r>
          </a:p>
        </p:txBody>
      </p:sp>
      <p:sp>
        <p:nvSpPr>
          <p:cNvPr id="15" name="TextBox 15"/>
          <p:cNvSpPr txBox="1"/>
          <p:nvPr/>
        </p:nvSpPr>
        <p:spPr>
          <a:xfrm>
            <a:off x="6429867" y="3473181"/>
            <a:ext cx="4079528" cy="446020"/>
          </a:xfrm>
          <a:prstGeom prst="rect">
            <a:avLst/>
          </a:prstGeom>
        </p:spPr>
        <p:txBody>
          <a:bodyPr lIns="0" tIns="0" rIns="0" bIns="0" rtlCol="0" anchor="t">
            <a:spAutoFit/>
          </a:bodyPr>
          <a:lstStyle/>
          <a:p>
            <a:pPr algn="ctr">
              <a:lnSpc>
                <a:spcPts val="3660"/>
              </a:lnSpc>
              <a:spcBef>
                <a:spcPct val="0"/>
              </a:spcBef>
            </a:pPr>
            <a:r>
              <a:rPr lang="en-US" sz="3000">
                <a:solidFill>
                  <a:srgbClr val="000000"/>
                </a:solidFill>
                <a:latin typeface="Times New Roman" panose="02020603050405020304" pitchFamily="18" charset="0"/>
                <a:cs typeface="Times New Roman" panose="02020603050405020304" pitchFamily="18" charset="0"/>
              </a:rPr>
              <a:t>TỔNG QUAN BÀI BÁO</a:t>
            </a:r>
          </a:p>
        </p:txBody>
      </p:sp>
      <p:sp>
        <p:nvSpPr>
          <p:cNvPr id="16" name="TextBox 16"/>
          <p:cNvSpPr txBox="1"/>
          <p:nvPr/>
        </p:nvSpPr>
        <p:spPr>
          <a:xfrm>
            <a:off x="6429867" y="4859865"/>
            <a:ext cx="6747153" cy="446020"/>
          </a:xfrm>
          <a:prstGeom prst="rect">
            <a:avLst/>
          </a:prstGeom>
        </p:spPr>
        <p:txBody>
          <a:bodyPr lIns="0" tIns="0" rIns="0" bIns="0" rtlCol="0" anchor="t">
            <a:spAutoFit/>
          </a:bodyPr>
          <a:lstStyle/>
          <a:p>
            <a:pPr algn="ctr">
              <a:lnSpc>
                <a:spcPts val="3660"/>
              </a:lnSpc>
              <a:spcBef>
                <a:spcPct val="0"/>
              </a:spcBef>
            </a:pPr>
            <a:r>
              <a:rPr lang="en-US" sz="3000">
                <a:solidFill>
                  <a:srgbClr val="000000"/>
                </a:solidFill>
                <a:latin typeface="Times New Roman" panose="02020603050405020304" pitchFamily="18" charset="0"/>
                <a:cs typeface="Times New Roman" panose="02020603050405020304" pitchFamily="18" charset="0"/>
              </a:rPr>
              <a:t>PHƯƠNG PHÁP THỰC HIỆN BÀI BÁO</a:t>
            </a:r>
          </a:p>
        </p:txBody>
      </p:sp>
      <p:sp>
        <p:nvSpPr>
          <p:cNvPr id="17" name="TextBox 17"/>
          <p:cNvSpPr txBox="1"/>
          <p:nvPr/>
        </p:nvSpPr>
        <p:spPr>
          <a:xfrm>
            <a:off x="6429867" y="6366462"/>
            <a:ext cx="8187333" cy="446020"/>
          </a:xfrm>
          <a:prstGeom prst="rect">
            <a:avLst/>
          </a:prstGeom>
        </p:spPr>
        <p:txBody>
          <a:bodyPr lIns="0" tIns="0" rIns="0" bIns="0" rtlCol="0" anchor="t">
            <a:spAutoFit/>
          </a:bodyPr>
          <a:lstStyle/>
          <a:p>
            <a:pPr algn="ctr">
              <a:lnSpc>
                <a:spcPts val="3660"/>
              </a:lnSpc>
              <a:spcBef>
                <a:spcPct val="0"/>
              </a:spcBef>
            </a:pPr>
            <a:r>
              <a:rPr lang="en-US" sz="3000">
                <a:solidFill>
                  <a:srgbClr val="000000"/>
                </a:solidFill>
                <a:latin typeface="Times New Roman" panose="02020603050405020304" pitchFamily="18" charset="0"/>
                <a:cs typeface="Times New Roman" panose="02020603050405020304" pitchFamily="18" charset="0"/>
              </a:rPr>
              <a:t>ĐÁNH GIÁ KẾT QUẢ, NHẬN XÉT VÀ SO SÁNH</a:t>
            </a:r>
          </a:p>
        </p:txBody>
      </p:sp>
      <p:grpSp>
        <p:nvGrpSpPr>
          <p:cNvPr id="18" name="Group 18"/>
          <p:cNvGrpSpPr/>
          <p:nvPr/>
        </p:nvGrpSpPr>
        <p:grpSpPr>
          <a:xfrm>
            <a:off x="4530004" y="7392493"/>
            <a:ext cx="1206877" cy="120687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8B9684"/>
              </a:solidFill>
              <a:prstDash val="solid"/>
              <a:miter/>
            </a:ln>
          </p:spPr>
          <p:txBody>
            <a:bodyPr/>
            <a:lstStyle/>
            <a:p>
              <a:endParaRPr lang="en-US">
                <a:latin typeface="Times New Roman" panose="02020603050405020304" pitchFamily="18" charset="0"/>
                <a:cs typeface="Times New Roman" panose="02020603050405020304" pitchFamily="18" charset="0"/>
              </a:endParaRPr>
            </a:p>
          </p:txBody>
        </p:sp>
        <p:sp>
          <p:nvSpPr>
            <p:cNvPr id="20" name="TextBox 20"/>
            <p:cNvSpPr txBox="1"/>
            <p:nvPr/>
          </p:nvSpPr>
          <p:spPr>
            <a:xfrm>
              <a:off x="76200" y="66675"/>
              <a:ext cx="660400" cy="669925"/>
            </a:xfrm>
            <a:prstGeom prst="rect">
              <a:avLst/>
            </a:prstGeom>
          </p:spPr>
          <p:txBody>
            <a:bodyPr lIns="39682" tIns="39682" rIns="39682" bIns="39682" rtlCol="0" anchor="ctr"/>
            <a:lstStyle/>
            <a:p>
              <a:pPr algn="ctr">
                <a:lnSpc>
                  <a:spcPts val="2123"/>
                </a:lnSpc>
              </a:pPr>
              <a:endParaRPr>
                <a:latin typeface="Times New Roman" panose="02020603050405020304" pitchFamily="18" charset="0"/>
                <a:cs typeface="Times New Roman" panose="02020603050405020304" pitchFamily="18" charset="0"/>
              </a:endParaRPr>
            </a:p>
          </p:txBody>
        </p:sp>
      </p:grpSp>
      <p:sp>
        <p:nvSpPr>
          <p:cNvPr id="21" name="TextBox 21"/>
          <p:cNvSpPr txBox="1"/>
          <p:nvPr/>
        </p:nvSpPr>
        <p:spPr>
          <a:xfrm>
            <a:off x="4764569" y="7654619"/>
            <a:ext cx="737747" cy="576504"/>
          </a:xfrm>
          <a:prstGeom prst="rect">
            <a:avLst/>
          </a:prstGeom>
        </p:spPr>
        <p:txBody>
          <a:bodyPr lIns="0" tIns="0" rIns="0" bIns="0" rtlCol="0" anchor="t">
            <a:spAutoFit/>
          </a:bodyPr>
          <a:lstStyle/>
          <a:p>
            <a:pPr algn="ctr">
              <a:lnSpc>
                <a:spcPts val="4900"/>
              </a:lnSpc>
            </a:pPr>
            <a:r>
              <a:rPr lang="en-US" sz="3500">
                <a:solidFill>
                  <a:srgbClr val="8B9684">
                    <a:alpha val="82745"/>
                  </a:srgbClr>
                </a:solidFill>
                <a:latin typeface="Times New Roman" panose="02020603050405020304" pitchFamily="18" charset="0"/>
                <a:cs typeface="Times New Roman" panose="02020603050405020304" pitchFamily="18" charset="0"/>
              </a:rPr>
              <a:t>04</a:t>
            </a:r>
          </a:p>
        </p:txBody>
      </p:sp>
      <p:sp>
        <p:nvSpPr>
          <p:cNvPr id="22" name="TextBox 22"/>
          <p:cNvSpPr txBox="1"/>
          <p:nvPr/>
        </p:nvSpPr>
        <p:spPr>
          <a:xfrm>
            <a:off x="6429867" y="7749492"/>
            <a:ext cx="1194911" cy="446020"/>
          </a:xfrm>
          <a:prstGeom prst="rect">
            <a:avLst/>
          </a:prstGeom>
        </p:spPr>
        <p:txBody>
          <a:bodyPr lIns="0" tIns="0" rIns="0" bIns="0" rtlCol="0" anchor="t">
            <a:spAutoFit/>
          </a:bodyPr>
          <a:lstStyle/>
          <a:p>
            <a:pPr algn="ctr">
              <a:lnSpc>
                <a:spcPts val="3660"/>
              </a:lnSpc>
              <a:spcBef>
                <a:spcPct val="0"/>
              </a:spcBef>
            </a:pPr>
            <a:r>
              <a:rPr lang="en-US" sz="3000">
                <a:solidFill>
                  <a:srgbClr val="000000"/>
                </a:solidFill>
                <a:latin typeface="Times New Roman" panose="02020603050405020304" pitchFamily="18" charset="0"/>
                <a:cs typeface="Times New Roman" panose="02020603050405020304" pitchFamily="18" charset="0"/>
              </a:rPr>
              <a:t>DEMO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119424" y="2871946"/>
            <a:ext cx="14049152" cy="7238367"/>
          </a:xfrm>
          <a:custGeom>
            <a:avLst/>
            <a:gdLst/>
            <a:ahLst/>
            <a:cxnLst/>
            <a:rect l="l" t="t" r="r" b="b"/>
            <a:pathLst>
              <a:path w="14049152" h="7238367">
                <a:moveTo>
                  <a:pt x="0" y="0"/>
                </a:moveTo>
                <a:lnTo>
                  <a:pt x="14049152" y="0"/>
                </a:lnTo>
                <a:lnTo>
                  <a:pt x="14049152" y="7238368"/>
                </a:lnTo>
                <a:lnTo>
                  <a:pt x="0" y="7238368"/>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02 - PHƯƠNG PHÁP THỰC HIỆN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3. Training và kiểm tra model</a:t>
            </a:r>
          </a:p>
        </p:txBody>
      </p:sp>
      <p:sp>
        <p:nvSpPr>
          <p:cNvPr id="5" name="TextBox 5"/>
          <p:cNvSpPr txBox="1"/>
          <p:nvPr/>
        </p:nvSpPr>
        <p:spPr>
          <a:xfrm>
            <a:off x="17436310" y="9395975"/>
            <a:ext cx="47958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547807" y="2192129"/>
            <a:ext cx="13192386" cy="2184326"/>
          </a:xfrm>
          <a:custGeom>
            <a:avLst/>
            <a:gdLst/>
            <a:ahLst/>
            <a:cxnLst/>
            <a:rect l="l" t="t" r="r" b="b"/>
            <a:pathLst>
              <a:path w="13192386" h="2184326">
                <a:moveTo>
                  <a:pt x="0" y="0"/>
                </a:moveTo>
                <a:lnTo>
                  <a:pt x="13192386" y="0"/>
                </a:lnTo>
                <a:lnTo>
                  <a:pt x="13192386" y="2184326"/>
                </a:lnTo>
                <a:lnTo>
                  <a:pt x="0" y="2184326"/>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2547807" y="4847056"/>
            <a:ext cx="13192386" cy="4397462"/>
          </a:xfrm>
          <a:custGeom>
            <a:avLst/>
            <a:gdLst/>
            <a:ahLst/>
            <a:cxnLst/>
            <a:rect l="l" t="t" r="r" b="b"/>
            <a:pathLst>
              <a:path w="13192386" h="4397462">
                <a:moveTo>
                  <a:pt x="0" y="0"/>
                </a:moveTo>
                <a:lnTo>
                  <a:pt x="13192386" y="0"/>
                </a:lnTo>
                <a:lnTo>
                  <a:pt x="13192386" y="4397462"/>
                </a:lnTo>
                <a:lnTo>
                  <a:pt x="0" y="4397462"/>
                </a:lnTo>
                <a:lnTo>
                  <a:pt x="0" y="0"/>
                </a:lnTo>
                <a:close/>
              </a:path>
            </a:pathLst>
          </a:custGeom>
          <a:blipFill>
            <a:blip r:embed="rId3"/>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TextBox 4"/>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03 - ĐÁNH GIÁ KẾT QUẢ</a:t>
            </a:r>
          </a:p>
        </p:txBody>
      </p:sp>
      <p:sp>
        <p:nvSpPr>
          <p:cNvPr id="5" name="TextBox 5"/>
          <p:cNvSpPr txBox="1"/>
          <p:nvPr/>
        </p:nvSpPr>
        <p:spPr>
          <a:xfrm>
            <a:off x="17436310" y="9395975"/>
            <a:ext cx="47958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21</a:t>
            </a:r>
          </a:p>
        </p:txBody>
      </p:sp>
      <p:sp>
        <p:nvSpPr>
          <p:cNvPr id="6" name="TextBox 6"/>
          <p:cNvSpPr txBox="1"/>
          <p:nvPr/>
        </p:nvSpPr>
        <p:spPr>
          <a:xfrm>
            <a:off x="7544157" y="4457133"/>
            <a:ext cx="3199686"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7: Kết quả của thuật toán</a:t>
            </a:r>
          </a:p>
        </p:txBody>
      </p:sp>
      <p:sp>
        <p:nvSpPr>
          <p:cNvPr id="7" name="Freeform 7"/>
          <p:cNvSpPr/>
          <p:nvPr/>
        </p:nvSpPr>
        <p:spPr>
          <a:xfrm>
            <a:off x="2700207" y="2344529"/>
            <a:ext cx="13192386" cy="2184326"/>
          </a:xfrm>
          <a:custGeom>
            <a:avLst/>
            <a:gdLst/>
            <a:ahLst/>
            <a:cxnLst/>
            <a:rect l="l" t="t" r="r" b="b"/>
            <a:pathLst>
              <a:path w="13192386" h="2184326">
                <a:moveTo>
                  <a:pt x="0" y="0"/>
                </a:moveTo>
                <a:lnTo>
                  <a:pt x="13192386" y="0"/>
                </a:lnTo>
                <a:lnTo>
                  <a:pt x="13192386" y="2184326"/>
                </a:lnTo>
                <a:lnTo>
                  <a:pt x="0" y="2184326"/>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2218687" y="1379327"/>
            <a:ext cx="13850627" cy="4243479"/>
          </a:xfrm>
          <a:custGeom>
            <a:avLst/>
            <a:gdLst/>
            <a:ahLst/>
            <a:cxnLst/>
            <a:rect l="l" t="t" r="r" b="b"/>
            <a:pathLst>
              <a:path w="13850627" h="4243479">
                <a:moveTo>
                  <a:pt x="0" y="0"/>
                </a:moveTo>
                <a:lnTo>
                  <a:pt x="13850626" y="0"/>
                </a:lnTo>
                <a:lnTo>
                  <a:pt x="13850626" y="4243478"/>
                </a:lnTo>
                <a:lnTo>
                  <a:pt x="0" y="4243478"/>
                </a:lnTo>
                <a:lnTo>
                  <a:pt x="0" y="0"/>
                </a:lnTo>
                <a:close/>
              </a:path>
            </a:pathLst>
          </a:custGeom>
          <a:blipFill>
            <a:blip r:embed="rId2"/>
            <a:stretch>
              <a:fillRect t="-2411" b="-2411"/>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2345687" y="5829180"/>
            <a:ext cx="7220775" cy="3996703"/>
          </a:xfrm>
          <a:custGeom>
            <a:avLst/>
            <a:gdLst/>
            <a:ahLst/>
            <a:cxnLst/>
            <a:rect l="l" t="t" r="r" b="b"/>
            <a:pathLst>
              <a:path w="7220775" h="3996703">
                <a:moveTo>
                  <a:pt x="0" y="0"/>
                </a:moveTo>
                <a:lnTo>
                  <a:pt x="7220774" y="0"/>
                </a:lnTo>
                <a:lnTo>
                  <a:pt x="7220774" y="3996703"/>
                </a:lnTo>
                <a:lnTo>
                  <a:pt x="0" y="3996703"/>
                </a:lnTo>
                <a:lnTo>
                  <a:pt x="0" y="0"/>
                </a:lnTo>
                <a:close/>
              </a:path>
            </a:pathLst>
          </a:custGeom>
          <a:blipFill>
            <a:blip r:embed="rId3"/>
            <a:stretch>
              <a:fillRect r="-16299"/>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9709336" y="5855747"/>
            <a:ext cx="6359977" cy="3943569"/>
          </a:xfrm>
          <a:custGeom>
            <a:avLst/>
            <a:gdLst/>
            <a:ahLst/>
            <a:cxnLst/>
            <a:rect l="l" t="t" r="r" b="b"/>
            <a:pathLst>
              <a:path w="6359977" h="3943569">
                <a:moveTo>
                  <a:pt x="0" y="0"/>
                </a:moveTo>
                <a:lnTo>
                  <a:pt x="6359977" y="0"/>
                </a:lnTo>
                <a:lnTo>
                  <a:pt x="6359977" y="3943569"/>
                </a:lnTo>
                <a:lnTo>
                  <a:pt x="0" y="3943569"/>
                </a:lnTo>
                <a:lnTo>
                  <a:pt x="0" y="0"/>
                </a:lnTo>
                <a:close/>
              </a:path>
            </a:pathLst>
          </a:custGeom>
          <a:blipFill>
            <a:blip r:embed="rId4"/>
            <a:stretch>
              <a:fillRect r="-30929"/>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TextBox 5"/>
          <p:cNvSpPr txBox="1"/>
          <p:nvPr/>
        </p:nvSpPr>
        <p:spPr>
          <a:xfrm>
            <a:off x="1028700" y="451592"/>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03 - ĐÁNH GIÁ</a:t>
            </a:r>
          </a:p>
        </p:txBody>
      </p:sp>
      <p:sp>
        <p:nvSpPr>
          <p:cNvPr id="6" name="TextBox 6"/>
          <p:cNvSpPr txBox="1"/>
          <p:nvPr/>
        </p:nvSpPr>
        <p:spPr>
          <a:xfrm>
            <a:off x="17436310" y="9395975"/>
            <a:ext cx="47958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22</a:t>
            </a:r>
          </a:p>
        </p:txBody>
      </p:sp>
      <p:sp>
        <p:nvSpPr>
          <p:cNvPr id="7" name="TextBox 7"/>
          <p:cNvSpPr txBox="1"/>
          <p:nvPr/>
        </p:nvSpPr>
        <p:spPr>
          <a:xfrm>
            <a:off x="5956074" y="5342135"/>
            <a:ext cx="6546414"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8: So sánh kết quả giữa thuật toán IARF và thuật toán ARF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4 - LINK DEMO</a:t>
            </a:r>
          </a:p>
        </p:txBody>
      </p:sp>
      <p:sp>
        <p:nvSpPr>
          <p:cNvPr id="3" name="TextBox 3"/>
          <p:cNvSpPr txBox="1"/>
          <p:nvPr/>
        </p:nvSpPr>
        <p:spPr>
          <a:xfrm>
            <a:off x="17436310" y="9395975"/>
            <a:ext cx="479585"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23</a:t>
            </a:r>
          </a:p>
        </p:txBody>
      </p:sp>
      <p:sp>
        <p:nvSpPr>
          <p:cNvPr id="4" name="TextBox 4"/>
          <p:cNvSpPr txBox="1"/>
          <p:nvPr/>
        </p:nvSpPr>
        <p:spPr>
          <a:xfrm>
            <a:off x="7850814" y="2733167"/>
            <a:ext cx="2051209" cy="455295"/>
          </a:xfrm>
          <a:prstGeom prst="rect">
            <a:avLst/>
          </a:prstGeom>
        </p:spPr>
        <p:txBody>
          <a:bodyPr lIns="0" tIns="0" rIns="0" bIns="0" rtlCol="0" anchor="t">
            <a:spAutoFit/>
          </a:bodyPr>
          <a:lstStyle/>
          <a:p>
            <a:pPr algn="ctr">
              <a:lnSpc>
                <a:spcPts val="3779"/>
              </a:lnSpc>
            </a:pPr>
            <a:r>
              <a:rPr lang="en-US" sz="2700">
                <a:solidFill>
                  <a:srgbClr val="000000"/>
                </a:solidFill>
                <a:latin typeface="Times New Roman" panose="02020603050405020304" pitchFamily="18" charset="0"/>
                <a:cs typeface="Times New Roman" panose="02020603050405020304" pitchFamily="18" charset="0"/>
              </a:rPr>
              <a:t>Xử lý dữ liệu</a:t>
            </a:r>
          </a:p>
        </p:txBody>
      </p:sp>
      <p:sp>
        <p:nvSpPr>
          <p:cNvPr id="5" name="TextBox 5"/>
          <p:cNvSpPr txBox="1"/>
          <p:nvPr/>
        </p:nvSpPr>
        <p:spPr>
          <a:xfrm>
            <a:off x="6224897" y="6165401"/>
            <a:ext cx="5303044" cy="455295"/>
          </a:xfrm>
          <a:prstGeom prst="rect">
            <a:avLst/>
          </a:prstGeom>
        </p:spPr>
        <p:txBody>
          <a:bodyPr lIns="0" tIns="0" rIns="0" bIns="0" rtlCol="0" anchor="t">
            <a:spAutoFit/>
          </a:bodyPr>
          <a:lstStyle/>
          <a:p>
            <a:pPr algn="ctr">
              <a:lnSpc>
                <a:spcPts val="3779"/>
              </a:lnSpc>
            </a:pPr>
            <a:r>
              <a:rPr lang="en-US" sz="2700">
                <a:solidFill>
                  <a:srgbClr val="000000"/>
                </a:solidFill>
                <a:latin typeface="Times New Roman" panose="02020603050405020304" pitchFamily="18" charset="0"/>
                <a:cs typeface="Times New Roman" panose="02020603050405020304" pitchFamily="18" charset="0"/>
              </a:rPr>
              <a:t>Huấn luyện mô hình và đánh giá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AutoShape 2"/>
          <p:cNvSpPr/>
          <p:nvPr/>
        </p:nvSpPr>
        <p:spPr>
          <a:xfrm rot="-10800000">
            <a:off x="0" y="5260278"/>
            <a:ext cx="16351082" cy="0"/>
          </a:xfrm>
          <a:prstGeom prst="line">
            <a:avLst/>
          </a:prstGeom>
          <a:ln w="95250" cap="rnd">
            <a:solidFill>
              <a:srgbClr val="090847"/>
            </a:solidFill>
            <a:prstDash val="solid"/>
            <a:headEnd type="none" w="sm" len="sm"/>
            <a:tailEnd type="none" w="sm" len="sm"/>
          </a:ln>
        </p:spPr>
        <p:txBody>
          <a:bodyPr/>
          <a:lstStyle/>
          <a:p>
            <a:endParaRPr lang="en-US"/>
          </a:p>
        </p:txBody>
      </p:sp>
      <p:grpSp>
        <p:nvGrpSpPr>
          <p:cNvPr id="3" name="Group 3"/>
          <p:cNvGrpSpPr/>
          <p:nvPr/>
        </p:nvGrpSpPr>
        <p:grpSpPr>
          <a:xfrm>
            <a:off x="2350292" y="4637902"/>
            <a:ext cx="13587416" cy="3803420"/>
            <a:chOff x="0" y="0"/>
            <a:chExt cx="3578579" cy="1001724"/>
          </a:xfrm>
        </p:grpSpPr>
        <p:sp>
          <p:nvSpPr>
            <p:cNvPr id="4" name="Freeform 4"/>
            <p:cNvSpPr/>
            <p:nvPr/>
          </p:nvSpPr>
          <p:spPr>
            <a:xfrm>
              <a:off x="0" y="0"/>
              <a:ext cx="3578579" cy="1001724"/>
            </a:xfrm>
            <a:custGeom>
              <a:avLst/>
              <a:gdLst/>
              <a:ahLst/>
              <a:cxnLst/>
              <a:rect l="l" t="t" r="r" b="b"/>
              <a:pathLst>
                <a:path w="3578579" h="1001724">
                  <a:moveTo>
                    <a:pt x="0" y="0"/>
                  </a:moveTo>
                  <a:lnTo>
                    <a:pt x="3578579" y="0"/>
                  </a:lnTo>
                  <a:lnTo>
                    <a:pt x="3578579" y="1001724"/>
                  </a:lnTo>
                  <a:lnTo>
                    <a:pt x="0" y="1001724"/>
                  </a:lnTo>
                  <a:close/>
                </a:path>
              </a:pathLst>
            </a:custGeom>
            <a:solidFill>
              <a:srgbClr val="D9D7D2"/>
            </a:solidFill>
          </p:spPr>
          <p:txBody>
            <a:bodyPr/>
            <a:lstStyle/>
            <a:p>
              <a:endParaRPr lang="en-US"/>
            </a:p>
          </p:txBody>
        </p:sp>
        <p:sp>
          <p:nvSpPr>
            <p:cNvPr id="5" name="TextBox 5"/>
            <p:cNvSpPr txBox="1"/>
            <p:nvPr/>
          </p:nvSpPr>
          <p:spPr>
            <a:xfrm>
              <a:off x="0" y="-57150"/>
              <a:ext cx="3578579" cy="1058874"/>
            </a:xfrm>
            <a:prstGeom prst="rect">
              <a:avLst/>
            </a:prstGeom>
          </p:spPr>
          <p:txBody>
            <a:bodyPr lIns="50800" tIns="50800" rIns="50800" bIns="50800" rtlCol="0" anchor="ctr"/>
            <a:lstStyle/>
            <a:p>
              <a:pPr algn="ctr">
                <a:lnSpc>
                  <a:spcPts val="3359"/>
                </a:lnSpc>
              </a:pPr>
              <a:endParaRPr/>
            </a:p>
          </p:txBody>
        </p:sp>
      </p:grpSp>
      <p:sp>
        <p:nvSpPr>
          <p:cNvPr id="6" name="AutoShape 6"/>
          <p:cNvSpPr/>
          <p:nvPr/>
        </p:nvSpPr>
        <p:spPr>
          <a:xfrm rot="-10800000">
            <a:off x="14495129" y="6444362"/>
            <a:ext cx="3711906" cy="0"/>
          </a:xfrm>
          <a:prstGeom prst="line">
            <a:avLst/>
          </a:prstGeom>
          <a:ln w="95250" cap="rnd">
            <a:solidFill>
              <a:srgbClr val="090847"/>
            </a:solidFill>
            <a:prstDash val="solid"/>
            <a:headEnd type="none" w="sm" len="sm"/>
            <a:tailEnd type="none" w="sm" len="sm"/>
          </a:ln>
        </p:spPr>
        <p:txBody>
          <a:bodyPr/>
          <a:lstStyle/>
          <a:p>
            <a:endParaRPr lang="en-US"/>
          </a:p>
        </p:txBody>
      </p:sp>
      <p:sp>
        <p:nvSpPr>
          <p:cNvPr id="7" name="TextBox 7"/>
          <p:cNvSpPr txBox="1"/>
          <p:nvPr/>
        </p:nvSpPr>
        <p:spPr>
          <a:xfrm>
            <a:off x="3293451" y="3888690"/>
            <a:ext cx="12371588" cy="1422400"/>
          </a:xfrm>
          <a:prstGeom prst="rect">
            <a:avLst/>
          </a:prstGeom>
        </p:spPr>
        <p:txBody>
          <a:bodyPr lIns="0" tIns="0" rIns="0" bIns="0" rtlCol="0" anchor="t">
            <a:spAutoFit/>
          </a:bodyPr>
          <a:lstStyle/>
          <a:p>
            <a:pPr algn="ctr">
              <a:lnSpc>
                <a:spcPts val="10999"/>
              </a:lnSpc>
            </a:pPr>
            <a:r>
              <a:rPr lang="en-US" sz="9999" spc="1199">
                <a:solidFill>
                  <a:srgbClr val="5773B8"/>
                </a:solidFill>
                <a:latin typeface="Garet ExtraBold Bold"/>
              </a:rPr>
              <a:t>Thank You!</a:t>
            </a:r>
          </a:p>
        </p:txBody>
      </p:sp>
      <p:sp>
        <p:nvSpPr>
          <p:cNvPr id="8" name="TextBox 8"/>
          <p:cNvSpPr txBox="1"/>
          <p:nvPr/>
        </p:nvSpPr>
        <p:spPr>
          <a:xfrm>
            <a:off x="4111262" y="5085556"/>
            <a:ext cx="10065476" cy="1054100"/>
          </a:xfrm>
          <a:prstGeom prst="rect">
            <a:avLst/>
          </a:prstGeom>
        </p:spPr>
        <p:txBody>
          <a:bodyPr lIns="0" tIns="0" rIns="0" bIns="0" rtlCol="0" anchor="t">
            <a:spAutoFit/>
          </a:bodyPr>
          <a:lstStyle/>
          <a:p>
            <a:pPr algn="r">
              <a:lnSpc>
                <a:spcPts val="8400"/>
              </a:lnSpc>
            </a:pPr>
            <a:r>
              <a:rPr lang="en-US" sz="6000">
                <a:solidFill>
                  <a:srgbClr val="242D3C"/>
                </a:solidFill>
                <a:latin typeface="Aleo Bold"/>
              </a:rPr>
              <a:t>for your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3" name="TextBox 3"/>
          <p:cNvSpPr txBox="1"/>
          <p:nvPr/>
        </p:nvSpPr>
        <p:spPr>
          <a:xfrm>
            <a:off x="1028700" y="3099054"/>
            <a:ext cx="14878736" cy="3360920"/>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Tài liệu tham khảo:</a:t>
            </a:r>
          </a:p>
          <a:p>
            <a:pPr>
              <a:lnSpc>
                <a:spcPts val="3294"/>
              </a:lnSpc>
            </a:pPr>
            <a:endParaRPr lang="en-US" sz="270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a:solidFill>
                  <a:srgbClr val="000000"/>
                </a:solidFill>
                <a:latin typeface="Times New Roman" panose="02020603050405020304" pitchFamily="18" charset="0"/>
                <a:cs typeface="Times New Roman" panose="02020603050405020304" pitchFamily="18" charset="0"/>
              </a:rPr>
              <a:t>Niu, Z., Xue, J., Qu, D., Wang, Y., Zheng, J., &amp; Zhu, H. (2022). A novel approach based on adaptive online analysis of encrypted traffic for identifying Malware in IIoT. Information Sciences, 601, 162-174.</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Chicago</a:t>
            </a:r>
          </a:p>
          <a:p>
            <a:pPr>
              <a:lnSpc>
                <a:spcPts val="3294"/>
              </a:lnSpc>
            </a:pPr>
            <a:endParaRPr lang="en-US" sz="270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a:solidFill>
                  <a:srgbClr val="000000"/>
                </a:solidFill>
                <a:latin typeface="Times New Roman" panose="02020603050405020304" pitchFamily="18" charset="0"/>
                <a:cs typeface="Times New Roman" panose="02020603050405020304" pitchFamily="18" charset="0"/>
              </a:rPr>
              <a:t>Gomes, H. M., Bifet, A., Read, J., Barddal, J. P., Enembreck, F., Pfharinger, B., ... &amp; Abdessalem, T. (2017). Adaptive random forests for evolving data stream classification. Machine Learning, 106, 1469-1495.</a:t>
            </a:r>
          </a:p>
        </p:txBody>
      </p:sp>
      <p:sp>
        <p:nvSpPr>
          <p:cNvPr id="4" name="TextBox 4"/>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3" name="TextBox 3"/>
          <p:cNvSpPr txBox="1"/>
          <p:nvPr/>
        </p:nvSpPr>
        <p:spPr>
          <a:xfrm>
            <a:off x="1028700" y="2075117"/>
            <a:ext cx="14878736" cy="6323269"/>
          </a:xfrm>
          <a:prstGeom prst="rect">
            <a:avLst/>
          </a:prstGeom>
        </p:spPr>
        <p:txBody>
          <a:bodyPr lIns="0" tIns="0" rIns="0" bIns="0" rtlCol="0" anchor="t">
            <a:spAutoFit/>
          </a:bodyPr>
          <a:lstStyle/>
          <a:p>
            <a:pPr>
              <a:lnSpc>
                <a:spcPts val="3294"/>
              </a:lnSpc>
            </a:pPr>
            <a:r>
              <a:rPr lang="en-US" sz="2700" dirty="0">
                <a:solidFill>
                  <a:srgbClr val="000000"/>
                </a:solidFill>
                <a:latin typeface="Times New Roman" panose="02020603050405020304" pitchFamily="18" charset="0"/>
                <a:cs typeface="Times New Roman" panose="02020603050405020304" pitchFamily="18" charset="0"/>
              </a:rPr>
              <a:t>1. </a:t>
            </a:r>
            <a:r>
              <a:rPr lang="en-US" sz="2700" dirty="0" err="1">
                <a:solidFill>
                  <a:srgbClr val="000000"/>
                </a:solidFill>
                <a:latin typeface="Times New Roman" panose="02020603050405020304" pitchFamily="18" charset="0"/>
                <a:cs typeface="Times New Roman" panose="02020603050405020304" pitchFamily="18" charset="0"/>
              </a:rPr>
              <a:t>Tóm</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tắt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nội</a:t>
            </a:r>
            <a:r>
              <a:rPr lang="en-US" sz="2700" dirty="0">
                <a:solidFill>
                  <a:srgbClr val="000000"/>
                </a:solidFill>
                <a:latin typeface="Times New Roman" panose="02020603050405020304" pitchFamily="18" charset="0"/>
                <a:cs typeface="Times New Roman" panose="02020603050405020304" pitchFamily="18" charset="0"/>
              </a:rPr>
              <a:t> dung </a:t>
            </a:r>
            <a:r>
              <a:rPr lang="en-US" sz="2700" dirty="0" err="1">
                <a:solidFill>
                  <a:srgbClr val="000000"/>
                </a:solidFill>
                <a:latin typeface="Times New Roman" panose="02020603050405020304" pitchFamily="18" charset="0"/>
                <a:cs typeface="Times New Roman" panose="02020603050405020304" pitchFamily="18" charset="0"/>
              </a:rPr>
              <a:t>bài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báo</a:t>
            </a: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94"/>
              </a:lnSpc>
            </a:pP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dirty="0" err="1">
                <a:solidFill>
                  <a:srgbClr val="000000"/>
                </a:solidFill>
                <a:latin typeface="Times New Roman" panose="02020603050405020304" pitchFamily="18" charset="0"/>
                <a:cs typeface="Times New Roman" panose="02020603050405020304" pitchFamily="18" charset="0"/>
              </a:rPr>
              <a:t>Những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thách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thức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gặp</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phải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trong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việc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phát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hiện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phần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mềm</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độc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hại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trong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IIoT</a:t>
            </a:r>
            <a:r>
              <a:rPr lang="en-US" sz="2700" dirty="0">
                <a:solidFill>
                  <a:srgbClr val="000000"/>
                </a:solidFill>
                <a:latin typeface="Times New Roman" panose="02020603050405020304" pitchFamily="18" charset="0"/>
                <a:cs typeface="Times New Roman" panose="02020603050405020304" pitchFamily="18" charset="0"/>
              </a:rPr>
              <a:t>:</a:t>
            </a:r>
          </a:p>
          <a:p>
            <a:pPr marL="582930" lvl="1" indent="-291465">
              <a:lnSpc>
                <a:spcPts val="3294"/>
              </a:lnSpc>
              <a:buFont typeface="Arial"/>
              <a:buChar char="•"/>
            </a:pPr>
            <a:r>
              <a:rPr lang="en-US" sz="2700" dirty="0" err="1">
                <a:solidFill>
                  <a:srgbClr val="000000"/>
                </a:solidFill>
                <a:latin typeface="Times New Roman" panose="02020603050405020304" pitchFamily="18" charset="0"/>
                <a:cs typeface="Times New Roman" panose="02020603050405020304" pitchFamily="18" charset="0"/>
              </a:rPr>
              <a:t>Lưu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lượng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truy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cập</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được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mã</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hóa</a:t>
            </a:r>
            <a:endParaRPr lang="en-US" sz="2700" dirty="0">
              <a:solidFill>
                <a:srgbClr val="000000"/>
              </a:solidFill>
              <a:latin typeface="Times New Roman" panose="02020603050405020304" pitchFamily="18" charset="0"/>
              <a:cs typeface="Times New Roman" panose="02020603050405020304" pitchFamily="18" charset="0"/>
            </a:endParaRPr>
          </a:p>
          <a:p>
            <a:pPr marL="582930" lvl="1" indent="-291465">
              <a:lnSpc>
                <a:spcPts val="3294"/>
              </a:lnSpc>
              <a:buFont typeface="Arial"/>
              <a:buChar char="•"/>
            </a:pPr>
            <a:r>
              <a:rPr lang="en-US" sz="2700" dirty="0" err="1">
                <a:solidFill>
                  <a:srgbClr val="000000"/>
                </a:solidFill>
                <a:latin typeface="Times New Roman" panose="02020603050405020304" pitchFamily="18" charset="0"/>
                <a:cs typeface="Times New Roman" panose="02020603050405020304" pitchFamily="18" charset="0"/>
              </a:rPr>
              <a:t>Lưu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lượng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trôi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dạt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và</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mất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cân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bằng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luồng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lượng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lành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tính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chiếm</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đa</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số</a:t>
            </a: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dirty="0">
                <a:solidFill>
                  <a:srgbClr val="000000"/>
                </a:solidFill>
                <a:latin typeface="Times New Roman" panose="02020603050405020304" pitchFamily="18" charset="0"/>
                <a:cs typeface="Times New Roman" panose="02020603050405020304" pitchFamily="18" charset="0"/>
              </a:rPr>
              <a:t>-&gt; </a:t>
            </a:r>
            <a:r>
              <a:rPr lang="en-US" sz="2700" dirty="0" err="1">
                <a:solidFill>
                  <a:srgbClr val="000000"/>
                </a:solidFill>
                <a:latin typeface="Times New Roman" panose="02020603050405020304" pitchFamily="18" charset="0"/>
                <a:cs typeface="Times New Roman" panose="02020603050405020304" pitchFamily="18" charset="0"/>
              </a:rPr>
              <a:t>Giải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pháp</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Sử</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dụng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kĩ</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thuật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học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máy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để</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phân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tích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các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tiêu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đề</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không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được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mã</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hóa</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và</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các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tính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năng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thống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kê</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của</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dữ</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liệu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lượng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mã</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hóa</a:t>
            </a:r>
            <a:r>
              <a:rPr lang="en-US" sz="2700" dirty="0">
                <a:solidFill>
                  <a:srgbClr val="000000"/>
                </a:solidFill>
                <a:latin typeface="Times New Roman" panose="02020603050405020304" pitchFamily="18" charset="0"/>
                <a:cs typeface="Times New Roman" panose="02020603050405020304" pitchFamily="18" charset="0"/>
              </a:rPr>
              <a:t>.</a:t>
            </a:r>
          </a:p>
          <a:p>
            <a:pPr>
              <a:lnSpc>
                <a:spcPts val="3294"/>
              </a:lnSpc>
            </a:pPr>
            <a:endParaRPr lang="en-US" sz="2700" dirty="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dirty="0" err="1">
                <a:solidFill>
                  <a:srgbClr val="000000"/>
                </a:solidFill>
                <a:latin typeface="Times New Roman" panose="02020603050405020304" pitchFamily="18" charset="0"/>
                <a:cs typeface="Times New Roman" panose="02020603050405020304" pitchFamily="18" charset="0"/>
              </a:rPr>
              <a:t>Những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thách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thức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khi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triển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khai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một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số</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mô</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hình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thực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tế</a:t>
            </a:r>
            <a:r>
              <a:rPr lang="en-US" sz="2700" dirty="0">
                <a:solidFill>
                  <a:srgbClr val="000000"/>
                </a:solidFill>
                <a:latin typeface="Times New Roman" panose="02020603050405020304" pitchFamily="18" charset="0"/>
                <a:cs typeface="Times New Roman" panose="02020603050405020304" pitchFamily="18" charset="0"/>
              </a:rPr>
              <a:t>:</a:t>
            </a:r>
          </a:p>
          <a:p>
            <a:pPr marL="582930" lvl="1" indent="-291465">
              <a:lnSpc>
                <a:spcPts val="3294"/>
              </a:lnSpc>
              <a:buFont typeface="Arial"/>
              <a:buChar char="•"/>
            </a:pPr>
            <a:r>
              <a:rPr lang="en-US" sz="2700" dirty="0" err="1">
                <a:solidFill>
                  <a:srgbClr val="000000"/>
                </a:solidFill>
                <a:latin typeface="Times New Roman" panose="02020603050405020304" pitchFamily="18" charset="0"/>
                <a:cs typeface="Times New Roman" panose="02020603050405020304" pitchFamily="18" charset="0"/>
              </a:rPr>
              <a:t>Dữ</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liệu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để</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huấn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luyện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không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được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lấy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đầy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đủ</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trong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giai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đoạn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đầu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mà</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được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cung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cấp</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liên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tục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dưới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dạng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dữ</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liệu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truyền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phát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và</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phải</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thường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xuyên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cập</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nhật</a:t>
            </a:r>
            <a:r>
              <a:rPr lang="en-US" sz="2700" dirty="0">
                <a:solidFill>
                  <a:srgbClr val="000000"/>
                </a:solidFill>
                <a:latin typeface="Times New Roman" panose="02020603050405020304" pitchFamily="18" charset="0"/>
                <a:cs typeface="Times New Roman" panose="02020603050405020304" pitchFamily="18" charset="0"/>
              </a:rPr>
              <a:t>.</a:t>
            </a:r>
          </a:p>
          <a:p>
            <a:pPr marL="582930" lvl="1" indent="-291465">
              <a:lnSpc>
                <a:spcPts val="3294"/>
              </a:lnSpc>
              <a:buFont typeface="Arial"/>
              <a:buChar char="•"/>
            </a:pPr>
            <a:r>
              <a:rPr lang="en-US" sz="2700" dirty="0" err="1">
                <a:solidFill>
                  <a:srgbClr val="000000"/>
                </a:solidFill>
                <a:latin typeface="Times New Roman" panose="02020603050405020304" pitchFamily="18" charset="0"/>
                <a:cs typeface="Times New Roman" panose="02020603050405020304" pitchFamily="18" charset="0"/>
              </a:rPr>
              <a:t>Dữ</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liệu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mất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cân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bằng</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các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mô</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hình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dựa</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trên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học</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máy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sẽ</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thiên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về</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lành</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tính</a:t>
            </a:r>
            <a:r>
              <a:rPr lang="en-US" sz="2700" dirty="0">
                <a:solidFill>
                  <a:srgbClr val="000000"/>
                </a:solidFill>
                <a:latin typeface="Times New Roman" panose="02020603050405020304" pitchFamily="18" charset="0"/>
                <a:cs typeface="Times New Roman" panose="02020603050405020304" pitchFamily="18" charset="0"/>
              </a:rPr>
              <a:t> , </a:t>
            </a:r>
            <a:r>
              <a:rPr lang="en-US" sz="2700" dirty="0" err="1">
                <a:solidFill>
                  <a:srgbClr val="000000"/>
                </a:solidFill>
                <a:latin typeface="Times New Roman" panose="02020603050405020304" pitchFamily="18" charset="0"/>
                <a:cs typeface="Times New Roman" panose="02020603050405020304" pitchFamily="18" charset="0"/>
              </a:rPr>
              <a:t>dẫn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đến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suy</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giảm</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hiệu</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suất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phân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loại</a:t>
            </a:r>
            <a:r>
              <a:rPr lang="en-US" sz="2700" dirty="0">
                <a:solidFill>
                  <a:srgbClr val="000000"/>
                </a:solidFill>
                <a:latin typeface="Times New Roman" panose="02020603050405020304" pitchFamily="18" charset="0"/>
                <a:cs typeface="Times New Roman" panose="02020603050405020304" pitchFamily="18" charset="0"/>
              </a:rPr>
              <a:t>.</a:t>
            </a:r>
          </a:p>
          <a:p>
            <a:pPr>
              <a:lnSpc>
                <a:spcPts val="3294"/>
              </a:lnSpc>
            </a:pPr>
            <a:r>
              <a:rPr lang="en-US" sz="2700" dirty="0">
                <a:solidFill>
                  <a:srgbClr val="000000"/>
                </a:solidFill>
                <a:latin typeface="Times New Roman" panose="02020603050405020304" pitchFamily="18" charset="0"/>
                <a:cs typeface="Times New Roman" panose="02020603050405020304" pitchFamily="18" charset="0"/>
              </a:rPr>
              <a:t>-&gt; </a:t>
            </a:r>
            <a:r>
              <a:rPr lang="en-US" sz="2700" dirty="0" err="1">
                <a:solidFill>
                  <a:srgbClr val="000000"/>
                </a:solidFill>
                <a:latin typeface="Times New Roman" panose="02020603050405020304" pitchFamily="18" charset="0"/>
                <a:cs typeface="Times New Roman" panose="02020603050405020304" pitchFamily="18" charset="0"/>
              </a:rPr>
              <a:t>Đề</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xuất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thuật</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toán</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mới</a:t>
            </a:r>
            <a:r>
              <a:rPr lang="en-US" sz="2700" dirty="0">
                <a:solidFill>
                  <a:srgbClr val="000000"/>
                </a:solidFill>
                <a:latin typeface="Times New Roman" panose="02020603050405020304" pitchFamily="18" charset="0"/>
                <a:cs typeface="Times New Roman" panose="02020603050405020304" pitchFamily="18" charset="0"/>
              </a:rPr>
              <a:t>: improved adaptive random forest (IARF), </a:t>
            </a:r>
            <a:r>
              <a:rPr lang="en-US" sz="2700" dirty="0" err="1">
                <a:solidFill>
                  <a:srgbClr val="000000"/>
                </a:solidFill>
                <a:latin typeface="Times New Roman" panose="02020603050405020304" pitchFamily="18" charset="0"/>
                <a:cs typeface="Times New Roman" panose="02020603050405020304" pitchFamily="18" charset="0"/>
              </a:rPr>
              <a:t>dựa</a:t>
            </a:r>
            <a:r>
              <a:rPr lang="en-US" sz="2700" dirty="0">
                <a:solidFill>
                  <a:srgbClr val="000000"/>
                </a:solidFill>
                <a:latin typeface="Times New Roman" panose="02020603050405020304" pitchFamily="18" charset="0"/>
                <a:cs typeface="Times New Roman" panose="02020603050405020304" pitchFamily="18" charset="0"/>
              </a:rPr>
              <a:t> </a:t>
            </a:r>
            <a:r>
              <a:rPr lang="en-US" sz="2700" dirty="0" err="1">
                <a:solidFill>
                  <a:srgbClr val="000000"/>
                </a:solidFill>
                <a:latin typeface="Times New Roman" panose="02020603050405020304" pitchFamily="18" charset="0"/>
                <a:cs typeface="Times New Roman" panose="02020603050405020304" pitchFamily="18" charset="0"/>
              </a:rPr>
              <a:t>trên</a:t>
            </a:r>
            <a:r>
              <a:rPr lang="en-US" sz="2700" dirty="0">
                <a:solidFill>
                  <a:srgbClr val="000000"/>
                </a:solidFill>
                <a:latin typeface="Times New Roman" panose="02020603050405020304" pitchFamily="18" charset="0"/>
                <a:cs typeface="Times New Roman" panose="02020603050405020304" pitchFamily="18" charset="0"/>
              </a:rPr>
              <a:t> adaptive random forest (ARF).</a:t>
            </a:r>
          </a:p>
        </p:txBody>
      </p:sp>
      <p:sp>
        <p:nvSpPr>
          <p:cNvPr id="4" name="TextBox 4"/>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871225" y="3334383"/>
            <a:ext cx="9388075" cy="5923917"/>
          </a:xfrm>
          <a:custGeom>
            <a:avLst/>
            <a:gdLst/>
            <a:ahLst/>
            <a:cxnLst/>
            <a:rect l="l" t="t" r="r" b="b"/>
            <a:pathLst>
              <a:path w="9388075" h="5923917">
                <a:moveTo>
                  <a:pt x="0" y="0"/>
                </a:moveTo>
                <a:lnTo>
                  <a:pt x="9388075" y="0"/>
                </a:lnTo>
                <a:lnTo>
                  <a:pt x="9388075" y="5923917"/>
                </a:lnTo>
                <a:lnTo>
                  <a:pt x="0" y="5923917"/>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4" name="TextBox 4"/>
          <p:cNvSpPr txBox="1"/>
          <p:nvPr/>
        </p:nvSpPr>
        <p:spPr>
          <a:xfrm>
            <a:off x="1028700" y="2300931"/>
            <a:ext cx="14878736" cy="402690"/>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Xác định kiến trúc mô hình và phân tích các model</a:t>
            </a:r>
          </a:p>
        </p:txBody>
      </p:sp>
      <p:sp>
        <p:nvSpPr>
          <p:cNvPr id="5" name="TextBox 5"/>
          <p:cNvSpPr txBox="1"/>
          <p:nvPr/>
        </p:nvSpPr>
        <p:spPr>
          <a:xfrm>
            <a:off x="1028700" y="3334383"/>
            <a:ext cx="6401905" cy="4630498"/>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(1) Nhập tệp pcap vào brim</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(2) Xử lý tệp pcap thông qua brim để trích xuất nhật ký zeek - Conn.log, ssl.log, x509. Log</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(3) Đưa các nhật ký vào preprocessing, nhiệm vụ của nó là kết nối bản ghi, trích xuất tính năng và mã hóa nhãn</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(4) Gửi mẫu vào từng base tree để kiểm tra</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(5) Base tree gửi kết quả đến module voting&amp;judging để đánh giá ,đưa ra kết quả dựa trên biểu quyết đa số.</a:t>
            </a:r>
          </a:p>
        </p:txBody>
      </p:sp>
      <p:sp>
        <p:nvSpPr>
          <p:cNvPr id="6" name="TextBox 6"/>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5</a:t>
            </a:r>
          </a:p>
        </p:txBody>
      </p:sp>
      <p:sp>
        <p:nvSpPr>
          <p:cNvPr id="7" name="TextBox 7"/>
          <p:cNvSpPr txBox="1"/>
          <p:nvPr/>
        </p:nvSpPr>
        <p:spPr>
          <a:xfrm>
            <a:off x="10553285" y="9442711"/>
            <a:ext cx="4023955"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1: Kiến trúc mô hình dựa trên IARF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7871225" y="3334383"/>
            <a:ext cx="9388075" cy="5923917"/>
          </a:xfrm>
          <a:custGeom>
            <a:avLst/>
            <a:gdLst/>
            <a:ahLst/>
            <a:cxnLst/>
            <a:rect l="l" t="t" r="r" b="b"/>
            <a:pathLst>
              <a:path w="9388075" h="5923917">
                <a:moveTo>
                  <a:pt x="0" y="0"/>
                </a:moveTo>
                <a:lnTo>
                  <a:pt x="9388075" y="0"/>
                </a:lnTo>
                <a:lnTo>
                  <a:pt x="9388075" y="5923917"/>
                </a:lnTo>
                <a:lnTo>
                  <a:pt x="0" y="5923917"/>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4" name="TextBox 4"/>
          <p:cNvSpPr txBox="1"/>
          <p:nvPr/>
        </p:nvSpPr>
        <p:spPr>
          <a:xfrm>
            <a:off x="1028700" y="2300931"/>
            <a:ext cx="14878736" cy="402690"/>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2. Xác định kiến trúc mô hình và phân tích các model</a:t>
            </a:r>
          </a:p>
        </p:txBody>
      </p:sp>
      <p:sp>
        <p:nvSpPr>
          <p:cNvPr id="5" name="TextBox 5"/>
          <p:cNvSpPr txBox="1"/>
          <p:nvPr/>
        </p:nvSpPr>
        <p:spPr>
          <a:xfrm>
            <a:off x="1009650" y="3334383"/>
            <a:ext cx="6401905" cy="5053691"/>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(6) Xuất kết quả dự đoán.</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(7) Kết quả dự đoán sai sẽ gửi lại về module online-baging để train lại mô hình với mẫu dự đoán sai.</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(8) Module online-baging sẽ phân phối mẫu đến các base tree và cả các background tree. Sau đó cây nhận mẫu sẽ được huấn luyện.</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(9) Thực hiện cảnh báo và phát hiện độ lệch.</a:t>
            </a:r>
          </a:p>
          <a:p>
            <a:pPr>
              <a:lnSpc>
                <a:spcPts val="3294"/>
              </a:lnSpc>
            </a:pPr>
            <a:r>
              <a:rPr lang="en-US" sz="2700">
                <a:solidFill>
                  <a:srgbClr val="000000"/>
                </a:solidFill>
                <a:latin typeface="Times New Roman" panose="02020603050405020304" pitchFamily="18" charset="0"/>
                <a:cs typeface="Times New Roman" panose="02020603050405020304" pitchFamily="18" charset="0"/>
              </a:rPr>
              <a:t>(10) Giá trị phát hiện độ lệch của base tree đến ngưỡng cảnh báo sẽ tạo 1 background tree; nếu đạt đến ngưỡng trôi thì thay thế base bằng background tree.</a:t>
            </a:r>
          </a:p>
        </p:txBody>
      </p:sp>
      <p:sp>
        <p:nvSpPr>
          <p:cNvPr id="6" name="TextBox 6"/>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6</a:t>
            </a:r>
          </a:p>
        </p:txBody>
      </p:sp>
      <p:sp>
        <p:nvSpPr>
          <p:cNvPr id="7" name="TextBox 7"/>
          <p:cNvSpPr txBox="1"/>
          <p:nvPr/>
        </p:nvSpPr>
        <p:spPr>
          <a:xfrm>
            <a:off x="10553285" y="9442711"/>
            <a:ext cx="4023955"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1: Kiến trúc mô hình dựa trên IARF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1028700" y="5449515"/>
            <a:ext cx="16230600" cy="3331171"/>
          </a:xfrm>
          <a:custGeom>
            <a:avLst/>
            <a:gdLst/>
            <a:ahLst/>
            <a:cxnLst/>
            <a:rect l="l" t="t" r="r" b="b"/>
            <a:pathLst>
              <a:path w="16230600" h="3331171">
                <a:moveTo>
                  <a:pt x="0" y="0"/>
                </a:moveTo>
                <a:lnTo>
                  <a:pt x="16230600" y="0"/>
                </a:lnTo>
                <a:lnTo>
                  <a:pt x="16230600" y="3331171"/>
                </a:lnTo>
                <a:lnTo>
                  <a:pt x="0" y="3331171"/>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3.Brim</a:t>
            </a:r>
          </a:p>
        </p:txBody>
      </p:sp>
      <p:sp>
        <p:nvSpPr>
          <p:cNvPr id="5" name="TextBox 5"/>
          <p:cNvSpPr txBox="1"/>
          <p:nvPr/>
        </p:nvSpPr>
        <p:spPr>
          <a:xfrm>
            <a:off x="1028700" y="3056073"/>
            <a:ext cx="16230600" cy="1668149"/>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Là 1 công cụ phân tích mạng nguồn mở được xây dựng từ một số thành phần nguồn mở khác: Zed, Zeek,.. Brim đọc các tệp pcap và chuyển đổi chúng thành nhật ký Zeek sau đó xuất nhật ký dưới dạng csv. Các nhật ký cần trích xuất trong demo gồm conn.log ghi lại thông tin về chi tiết kết nối IP, TCP và ICMP; ssl.log ghi lại chi tiết thông tin bắt tay ssl; và x509.log ghi lại dữ liệu về phân tích chứng chỉ x509.</a:t>
            </a:r>
          </a:p>
        </p:txBody>
      </p:sp>
      <p:sp>
        <p:nvSpPr>
          <p:cNvPr id="6" name="TextBox 6"/>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7</a:t>
            </a:r>
          </a:p>
        </p:txBody>
      </p:sp>
      <p:sp>
        <p:nvSpPr>
          <p:cNvPr id="7" name="TextBox 7"/>
          <p:cNvSpPr txBox="1"/>
          <p:nvPr/>
        </p:nvSpPr>
        <p:spPr>
          <a:xfrm>
            <a:off x="6738164" y="9316663"/>
            <a:ext cx="4811673"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2: Bản ghi của các phiên mẫu trong Brim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3" name="TextBox 3"/>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4. ARF</a:t>
            </a:r>
          </a:p>
        </p:txBody>
      </p:sp>
      <p:sp>
        <p:nvSpPr>
          <p:cNvPr id="4" name="TextBox 4"/>
          <p:cNvSpPr txBox="1"/>
          <p:nvPr/>
        </p:nvSpPr>
        <p:spPr>
          <a:xfrm>
            <a:off x="1057275" y="3056073"/>
            <a:ext cx="16230600" cy="1668149"/>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Thuật toán ARF là sự chuyển thể của thuật toán của RF sang truyền dữ liệu. RF ban đầu phát triển các cây quyết định dựa trên base classifiers và quyết định cuối cùng bằng cách bỏ phiếu dựa trên cây quyết định . Cơ chế ngẫu nhiên trong rừng ngẫu nhiên làm cho nó có khả năng chống lại tình trạng quá khớp và không nhạy cảm với các giá trị mặc định của mẫu. </a:t>
            </a:r>
          </a:p>
        </p:txBody>
      </p:sp>
      <p:sp>
        <p:nvSpPr>
          <p:cNvPr id="5" name="TextBox 5"/>
          <p:cNvSpPr txBox="1"/>
          <p:nvPr/>
        </p:nvSpPr>
        <p:spPr>
          <a:xfrm>
            <a:off x="1028700" y="5445340"/>
            <a:ext cx="16230600" cy="293772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Cơ chế ngẫu nhiên xuất phát từ 2 thành phần: </a:t>
            </a:r>
          </a:p>
          <a:p>
            <a:pPr>
              <a:lnSpc>
                <a:spcPts val="3294"/>
              </a:lnSpc>
            </a:pPr>
            <a:endParaRPr lang="en-US" sz="270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a:solidFill>
                  <a:srgbClr val="000000"/>
                </a:solidFill>
                <a:latin typeface="Times New Roman" panose="02020603050405020304" pitchFamily="18" charset="0"/>
                <a:cs typeface="Times New Roman" panose="02020603050405020304" pitchFamily="18" charset="0"/>
              </a:rPr>
              <a:t>(1) Nếu kích thước đặc điểm của mẫu là M, hằng số m&lt;&lt;M, chọn ngẫu nhiên m đặc điểm từ M đặc điểm và lựa chọn tính năng tốt nhất từ bộ tính năng này trước khi cây chuẩn bị phân chia.</a:t>
            </a:r>
          </a:p>
          <a:p>
            <a:pPr>
              <a:lnSpc>
                <a:spcPts val="3294"/>
              </a:lnSpc>
            </a:pPr>
            <a:endParaRPr lang="en-US" sz="2700">
              <a:solidFill>
                <a:srgbClr val="000000"/>
              </a:solidFill>
              <a:latin typeface="Times New Roman" panose="02020603050405020304" pitchFamily="18" charset="0"/>
              <a:cs typeface="Times New Roman" panose="02020603050405020304" pitchFamily="18" charset="0"/>
            </a:endParaRPr>
          </a:p>
          <a:p>
            <a:pPr>
              <a:lnSpc>
                <a:spcPts val="3294"/>
              </a:lnSpc>
            </a:pPr>
            <a:r>
              <a:rPr lang="en-US" sz="2700">
                <a:solidFill>
                  <a:srgbClr val="000000"/>
                </a:solidFill>
                <a:latin typeface="Times New Roman" panose="02020603050405020304" pitchFamily="18" charset="0"/>
                <a:cs typeface="Times New Roman" panose="02020603050405020304" pitchFamily="18" charset="0"/>
              </a:rPr>
              <a:t>(2) Nếu kích thước của mẫu huấn luyện là N, cho mỗi cây, n mẫu huấn luyện (n&lt;N) được lấy từ tập huấn luyện theo cách bootstrap để tạo thành tập con cho huấn luyện .</a:t>
            </a:r>
          </a:p>
        </p:txBody>
      </p:sp>
      <p:sp>
        <p:nvSpPr>
          <p:cNvPr id="6" name="TextBox 6"/>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3906027" y="2703648"/>
            <a:ext cx="11015246" cy="6742619"/>
          </a:xfrm>
          <a:custGeom>
            <a:avLst/>
            <a:gdLst/>
            <a:ahLst/>
            <a:cxnLst/>
            <a:rect l="l" t="t" r="r" b="b"/>
            <a:pathLst>
              <a:path w="11015246" h="6742619">
                <a:moveTo>
                  <a:pt x="0" y="0"/>
                </a:moveTo>
                <a:lnTo>
                  <a:pt x="11015246" y="0"/>
                </a:lnTo>
                <a:lnTo>
                  <a:pt x="11015246" y="6742619"/>
                </a:lnTo>
                <a:lnTo>
                  <a:pt x="0" y="6742619"/>
                </a:lnTo>
                <a:lnTo>
                  <a:pt x="0" y="0"/>
                </a:lnTo>
                <a:close/>
              </a:path>
            </a:pathLst>
          </a:custGeom>
          <a:blipFill>
            <a:blip r:embed="rId2"/>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TextBox 3"/>
          <p:cNvSpPr txBox="1"/>
          <p:nvPr/>
        </p:nvSpPr>
        <p:spPr>
          <a:xfrm>
            <a:off x="1028700" y="1019175"/>
            <a:ext cx="16230600" cy="882486"/>
          </a:xfrm>
          <a:prstGeom prst="rect">
            <a:avLst/>
          </a:prstGeom>
        </p:spPr>
        <p:txBody>
          <a:bodyPr lIns="0" tIns="0" rIns="0" bIns="0" rtlCol="0" anchor="t">
            <a:spAutoFit/>
          </a:bodyPr>
          <a:lstStyle/>
          <a:p>
            <a:pPr algn="ctr">
              <a:lnSpc>
                <a:spcPts val="7320"/>
              </a:lnSpc>
              <a:spcBef>
                <a:spcPct val="0"/>
              </a:spcBef>
            </a:pPr>
            <a:r>
              <a:rPr lang="en-US" sz="6000">
                <a:solidFill>
                  <a:srgbClr val="404040"/>
                </a:solidFill>
                <a:latin typeface="Times New Roman" panose="02020603050405020304" pitchFamily="18" charset="0"/>
                <a:cs typeface="Times New Roman" panose="02020603050405020304" pitchFamily="18" charset="0"/>
              </a:rPr>
              <a:t>01 - TỔNG QUAN BÀI BÁO</a:t>
            </a:r>
          </a:p>
        </p:txBody>
      </p:sp>
      <p:sp>
        <p:nvSpPr>
          <p:cNvPr id="4" name="TextBox 4"/>
          <p:cNvSpPr txBox="1"/>
          <p:nvPr/>
        </p:nvSpPr>
        <p:spPr>
          <a:xfrm>
            <a:off x="1028700" y="2300931"/>
            <a:ext cx="14878736"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4. ARF</a:t>
            </a:r>
          </a:p>
        </p:txBody>
      </p:sp>
      <p:sp>
        <p:nvSpPr>
          <p:cNvPr id="5" name="TextBox 5"/>
          <p:cNvSpPr txBox="1"/>
          <p:nvPr/>
        </p:nvSpPr>
        <p:spPr>
          <a:xfrm>
            <a:off x="17436310" y="9395975"/>
            <a:ext cx="226210" cy="402717"/>
          </a:xfrm>
          <a:prstGeom prst="rect">
            <a:avLst/>
          </a:prstGeom>
        </p:spPr>
        <p:txBody>
          <a:bodyPr lIns="0" tIns="0" rIns="0" bIns="0" rtlCol="0" anchor="t">
            <a:spAutoFit/>
          </a:bodyPr>
          <a:lstStyle/>
          <a:p>
            <a:pPr>
              <a:lnSpc>
                <a:spcPts val="3294"/>
              </a:lnSpc>
            </a:pPr>
            <a:r>
              <a:rPr lang="en-US" sz="2700">
                <a:solidFill>
                  <a:srgbClr val="000000"/>
                </a:solidFill>
                <a:latin typeface="Times New Roman" panose="02020603050405020304" pitchFamily="18" charset="0"/>
                <a:cs typeface="Times New Roman" panose="02020603050405020304" pitchFamily="18" charset="0"/>
              </a:rPr>
              <a:t>9</a:t>
            </a:r>
          </a:p>
        </p:txBody>
      </p:sp>
      <p:sp>
        <p:nvSpPr>
          <p:cNvPr id="6" name="TextBox 6"/>
          <p:cNvSpPr txBox="1"/>
          <p:nvPr/>
        </p:nvSpPr>
        <p:spPr>
          <a:xfrm>
            <a:off x="7965043" y="9770117"/>
            <a:ext cx="2357914" cy="280670"/>
          </a:xfrm>
          <a:prstGeom prst="rect">
            <a:avLst/>
          </a:prstGeom>
        </p:spPr>
        <p:txBody>
          <a:bodyPr lIns="0" tIns="0" rIns="0" bIns="0" rtlCol="0" anchor="t">
            <a:spAutoFit/>
          </a:bodyPr>
          <a:lstStyle/>
          <a:p>
            <a:pPr algn="ctr">
              <a:lnSpc>
                <a:spcPts val="2380"/>
              </a:lnSpc>
            </a:pPr>
            <a:r>
              <a:rPr lang="en-US" sz="1700">
                <a:solidFill>
                  <a:srgbClr val="000000"/>
                </a:solidFill>
                <a:latin typeface="Times New Roman" panose="02020603050405020304" pitchFamily="18" charset="0"/>
                <a:cs typeface="Times New Roman" panose="02020603050405020304" pitchFamily="18" charset="0"/>
              </a:rPr>
              <a:t>Hình 3: Thuật toán ARF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1365</Words>
  <Application>Microsoft Office PowerPoint</Application>
  <PresentationFormat>Tùy chỉnh</PresentationFormat>
  <Paragraphs>121</Paragraphs>
  <Slides>24</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24</vt:i4>
      </vt:variant>
    </vt:vector>
  </HeadingPairs>
  <TitlesOfParts>
    <vt:vector size="30" baseType="lpstr">
      <vt:lpstr>Arial</vt:lpstr>
      <vt:lpstr>Calibri</vt:lpstr>
      <vt:lpstr>Garet ExtraBold Bold</vt:lpstr>
      <vt:lpstr>Times New Roman</vt:lpstr>
      <vt:lpstr>Aleo Bold</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sao của Black and White Pastel Scrapbook Company Profile Presentation</dc:title>
  <cp:lastModifiedBy>Trần Văn Thái</cp:lastModifiedBy>
  <cp:revision>4</cp:revision>
  <dcterms:created xsi:type="dcterms:W3CDTF">2006-08-16T00:00:00Z</dcterms:created>
  <dcterms:modified xsi:type="dcterms:W3CDTF">2024-01-06T09:24:13Z</dcterms:modified>
  <dc:identifier>DAF3FVbiyZo</dc:identifier>
</cp:coreProperties>
</file>