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22"/>
  </p:notesMasterIdLst>
  <p:handoutMasterIdLst>
    <p:handoutMasterId r:id="rId23"/>
  </p:handoutMasterIdLst>
  <p:sldIdLst>
    <p:sldId id="256" r:id="rId2"/>
    <p:sldId id="325" r:id="rId3"/>
    <p:sldId id="332" r:id="rId4"/>
    <p:sldId id="335" r:id="rId5"/>
    <p:sldId id="333" r:id="rId6"/>
    <p:sldId id="331" r:id="rId7"/>
    <p:sldId id="287" r:id="rId8"/>
    <p:sldId id="334" r:id="rId9"/>
    <p:sldId id="321" r:id="rId10"/>
    <p:sldId id="329" r:id="rId11"/>
    <p:sldId id="330" r:id="rId12"/>
    <p:sldId id="341" r:id="rId13"/>
    <p:sldId id="328" r:id="rId14"/>
    <p:sldId id="336" r:id="rId15"/>
    <p:sldId id="337" r:id="rId16"/>
    <p:sldId id="338" r:id="rId17"/>
    <p:sldId id="339" r:id="rId18"/>
    <p:sldId id="340" r:id="rId19"/>
    <p:sldId id="322" r:id="rId20"/>
    <p:sldId id="327" r:id="rId21"/>
  </p:sldIdLst>
  <p:sldSz cx="12188825" cy="6858000"/>
  <p:notesSz cx="7772400" cy="10058400"/>
  <p:embeddedFontLst>
    <p:embeddedFont>
      <p:font typeface="Montserrat" panose="00000500000000000000" pitchFamily="2" charset="0"/>
      <p:regular r:id="rId24"/>
      <p:bold r:id="rId25"/>
      <p:italic r:id="rId26"/>
      <p:boldItalic r:id="rId27"/>
    </p:embeddedFont>
    <p:embeddedFont>
      <p:font typeface="Montserrat Black" panose="00000A00000000000000" pitchFamily="2" charset="0"/>
      <p:bold r:id="rId28"/>
      <p:boldItalic r:id="rId29"/>
    </p:embeddedFont>
    <p:embeddedFont>
      <p:font typeface="Quicksand" panose="020B0604020202020204" charset="0"/>
      <p:regular r:id="rId30"/>
      <p:bold r:id="rId31"/>
    </p:embeddedFont>
  </p:embeddedFontLst>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873" autoAdjust="0"/>
  </p:normalViewPr>
  <p:slideViewPr>
    <p:cSldViewPr snapToGrid="0">
      <p:cViewPr varScale="1">
        <p:scale>
          <a:sx n="56" d="100"/>
          <a:sy n="56" d="100"/>
        </p:scale>
        <p:origin x="1685" y="5"/>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A113CD-9706-AA5F-1FE2-4FB9156211AA}"/>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3E0317-AFB9-C796-157E-75852EA2C35D}"/>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77DBAE52-5FE6-4210-838B-7DA494760B8B}" type="datetimeFigureOut">
              <a:rPr lang="en-US" smtClean="0"/>
              <a:t>6/4/2024</a:t>
            </a:fld>
            <a:endParaRPr lang="en-US"/>
          </a:p>
        </p:txBody>
      </p:sp>
      <p:sp>
        <p:nvSpPr>
          <p:cNvPr id="4" name="Footer Placeholder 3">
            <a:extLst>
              <a:ext uri="{FF2B5EF4-FFF2-40B4-BE49-F238E27FC236}">
                <a16:creationId xmlns:a16="http://schemas.microsoft.com/office/drawing/2014/main" id="{45BF2B36-3948-9855-CBD5-9D4EE54439F1}"/>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9FCDAE-1B67-216E-901F-796C24457F24}"/>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FF0E37A0-E0DE-4846-82E2-6239A5AD94E8}" type="slidenum">
              <a:rPr lang="en-US" smtClean="0"/>
              <a:t>‹#›</a:t>
            </a:fld>
            <a:endParaRPr lang="en-US"/>
          </a:p>
        </p:txBody>
      </p:sp>
    </p:spTree>
    <p:extLst>
      <p:ext uri="{BB962C8B-B14F-4D97-AF65-F5344CB8AC3E}">
        <p14:creationId xmlns:p14="http://schemas.microsoft.com/office/powerpoint/2010/main" val="2581120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9" y="0"/>
            <a:ext cx="3368675" cy="504825"/>
          </a:xfrm>
          <a:prstGeom prst="rect">
            <a:avLst/>
          </a:prstGeom>
        </p:spPr>
        <p:txBody>
          <a:bodyPr vert="horz" lIns="91440" tIns="45720" rIns="91440" bIns="45720" rtlCol="0"/>
          <a:lstStyle>
            <a:lvl1pPr algn="r">
              <a:defRPr sz="1200"/>
            </a:lvl1pPr>
          </a:lstStyle>
          <a:p>
            <a:fld id="{C919F6BE-AC61-4D90-BCD3-E4E48B973629}" type="datetimeFigureOut">
              <a:rPr lang="en-US" smtClean="0"/>
              <a:t>6/4/2024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9"/>
            <a:ext cx="6216650" cy="39608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9" y="9553575"/>
            <a:ext cx="3368675" cy="504825"/>
          </a:xfrm>
          <a:prstGeom prst="rect">
            <a:avLst/>
          </a:prstGeom>
        </p:spPr>
        <p:txBody>
          <a:bodyPr vert="horz" lIns="91440" tIns="45720" rIns="91440" bIns="45720" rtlCol="0" anchor="b"/>
          <a:lstStyle>
            <a:lvl1pPr algn="r">
              <a:defRPr sz="1200"/>
            </a:lvl1pPr>
          </a:lstStyle>
          <a:p>
            <a:fld id="{70F7D0B2-3FD3-4FBD-AE68-05324C67B564}" type="slidenum">
              <a:rPr lang="en-US" smtClean="0"/>
              <a:t>‹#›</a:t>
            </a:fld>
            <a:endParaRPr lang="en-US"/>
          </a:p>
        </p:txBody>
      </p:sp>
    </p:spTree>
    <p:extLst>
      <p:ext uri="{BB962C8B-B14F-4D97-AF65-F5344CB8AC3E}">
        <p14:creationId xmlns:p14="http://schemas.microsoft.com/office/powerpoint/2010/main" val="1725894792"/>
      </p:ext>
    </p:extLst>
  </p:cSld>
  <p:clrMap bg1="lt1" tx1="dk1" bg2="lt2" tx2="dk2" accent1="accent1" accent2="accent2" accent3="accent3" accent4="accent4" accent5="accent5" accent6="accent6" hlink="hlink" folHlink="folHlink"/>
  <p:hf hdr="0" ftr="0" dt="0"/>
  <p:notesStyle>
    <a:lvl1pPr marL="0" algn="l" defTabSz="914293" rtl="0" eaLnBrk="1" latinLnBrk="0" hangingPunct="1">
      <a:defRPr sz="1200" kern="1200">
        <a:solidFill>
          <a:schemeClr val="tx1"/>
        </a:solidFill>
        <a:latin typeface="+mn-lt"/>
        <a:ea typeface="+mn-ea"/>
        <a:cs typeface="+mn-cs"/>
      </a:defRPr>
    </a:lvl1pPr>
    <a:lvl2pPr marL="457146" algn="l" defTabSz="914293" rtl="0" eaLnBrk="1" latinLnBrk="0" hangingPunct="1">
      <a:defRPr sz="1200" kern="1200">
        <a:solidFill>
          <a:schemeClr val="tx1"/>
        </a:solidFill>
        <a:latin typeface="+mn-lt"/>
        <a:ea typeface="+mn-ea"/>
        <a:cs typeface="+mn-cs"/>
      </a:defRPr>
    </a:lvl2pPr>
    <a:lvl3pPr marL="914293" algn="l" defTabSz="914293" rtl="0" eaLnBrk="1" latinLnBrk="0" hangingPunct="1">
      <a:defRPr sz="1200" kern="1200">
        <a:solidFill>
          <a:schemeClr val="tx1"/>
        </a:solidFill>
        <a:latin typeface="+mn-lt"/>
        <a:ea typeface="+mn-ea"/>
        <a:cs typeface="+mn-cs"/>
      </a:defRPr>
    </a:lvl3pPr>
    <a:lvl4pPr marL="1371440" algn="l" defTabSz="914293" rtl="0" eaLnBrk="1" latinLnBrk="0" hangingPunct="1">
      <a:defRPr sz="1200" kern="1200">
        <a:solidFill>
          <a:schemeClr val="tx1"/>
        </a:solidFill>
        <a:latin typeface="+mn-lt"/>
        <a:ea typeface="+mn-ea"/>
        <a:cs typeface="+mn-cs"/>
      </a:defRPr>
    </a:lvl4pPr>
    <a:lvl5pPr marL="1828586" algn="l" defTabSz="914293" rtl="0" eaLnBrk="1" latinLnBrk="0" hangingPunct="1">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1538" y="1257300"/>
            <a:ext cx="602932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F7D0B2-3FD3-4FBD-AE68-05324C67B564}" type="slidenum">
              <a:rPr lang="en-US" smtClean="0"/>
              <a:t>1</a:t>
            </a:fld>
            <a:endParaRPr lang="en-US"/>
          </a:p>
        </p:txBody>
      </p:sp>
    </p:spTree>
    <p:extLst>
      <p:ext uri="{BB962C8B-B14F-4D97-AF65-F5344CB8AC3E}">
        <p14:creationId xmlns:p14="http://schemas.microsoft.com/office/powerpoint/2010/main" val="292960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1538" y="1257300"/>
            <a:ext cx="6029325" cy="3394075"/>
          </a:xfrm>
        </p:spPr>
      </p:sp>
      <p:sp>
        <p:nvSpPr>
          <p:cNvPr id="3" name="Notes Placeholder 2"/>
          <p:cNvSpPr>
            <a:spLocks noGrp="1"/>
          </p:cNvSpPr>
          <p:nvPr>
            <p:ph type="body" idx="1"/>
          </p:nvPr>
        </p:nvSpPr>
        <p:spPr/>
        <p:txBody>
          <a:bodyPr/>
          <a:lstStyle/>
          <a:p>
            <a:pPr>
              <a:lnSpc>
                <a:spcPct val="115000"/>
              </a:lnSpc>
              <a:spcAft>
                <a:spcPts val="800"/>
              </a:spcAft>
            </a:pPr>
            <a:r>
              <a:rPr lang="en-US" sz="1800"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Wireless IDS là hệ thống phần mềm hoặc phần cứng tự động ứng dụng trong mạng không dây nhằm thực hiện quy trình phát hiện xâm nhập. Đây là quy trình theo dõi các sự kiện diễn ra trong một hệ thống máy tính hoặc mạng máy tính và phân tích lưu lượng mạng để nhận biết các dấu hiệu của sự bất thường. Nó bao gồm việc </a:t>
            </a:r>
            <a:r>
              <a:rPr lang="en-US" sz="1800" i="1"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giám sát tần số sóng</a:t>
            </a:r>
            <a:r>
              <a:rPr lang="en-US" sz="1800"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(RF_Radio frequency), </a:t>
            </a:r>
            <a:r>
              <a:rPr lang="en-US" sz="1800" i="1"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phát hiện nhiễu</a:t>
            </a:r>
            <a:r>
              <a:rPr lang="en-US" sz="1800"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pPr>
            <a:endParaRPr lang="en-US" sz="1800"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sz="1800"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70F7D0B2-3FD3-4FBD-AE68-05324C67B564}" type="slidenum">
              <a:rPr lang="en-US" smtClean="0"/>
              <a:t>3</a:t>
            </a:fld>
            <a:endParaRPr lang="en-US"/>
          </a:p>
        </p:txBody>
      </p:sp>
    </p:spTree>
    <p:extLst>
      <p:ext uri="{BB962C8B-B14F-4D97-AF65-F5344CB8AC3E}">
        <p14:creationId xmlns:p14="http://schemas.microsoft.com/office/powerpoint/2010/main" val="14957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1538" y="1257300"/>
            <a:ext cx="6029325" cy="3394075"/>
          </a:xfrm>
        </p:spPr>
      </p:sp>
      <p:sp>
        <p:nvSpPr>
          <p:cNvPr id="3" name="Notes Placeholder 2"/>
          <p:cNvSpPr>
            <a:spLocks noGrp="1"/>
          </p:cNvSpPr>
          <p:nvPr>
            <p:ph type="body" idx="1"/>
          </p:nvPr>
        </p:nvSpPr>
        <p:spPr/>
        <p: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Sensor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khá</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giống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với</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access point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nhưng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có</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nhiều</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chức</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năng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hơn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như</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a:t>
            </a:r>
            <a:r>
              <a:rPr lang="vi-VN"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ám sát tần số sóng(RF_Radio frequency), phát hiện nhiễu</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a:t>
            </a:r>
            <a:r>
              <a:rPr lang="vi-VN"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T</a:t>
            </a:r>
            <a:r>
              <a:rPr lang="vi-VN"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hu thập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thông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tin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gồm</a:t>
            </a:r>
            <a:r>
              <a:rPr lang="vi-VN"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địa chỉ MAC (Media Access Control), SSID, các đặc tính được thiết lập ở các trạm, tốc độ truyền, kênh hiện tại, trạng thái mã hóa,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Sensor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sử</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dụng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sóng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vô</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tuyến</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802.11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để</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thu</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thập</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thông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tin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giúp</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phân</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tích</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và</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bảo</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vệ</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lưu</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lượng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mạng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WLAN.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Nó</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có</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thể</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là</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1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thiết</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bị</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phần</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cứng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hoặc</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phần</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mềm</a:t>
            </a:r>
            <a:endParaRPr lang="en-US" sz="1800" dirty="0">
              <a:solidFill>
                <a:srgbClr val="252C2F"/>
              </a:solidFill>
              <a:effectLst/>
              <a:highlight>
                <a:srgbClr val="FFFFFF"/>
              </a:highlight>
              <a:latin typeface="Times New Roman" panose="02020603050405020304" pitchFamily="18" charset="0"/>
              <a:ea typeface="Aptos" panose="020B0004020202020204" pitchFamily="34" charset="0"/>
            </a:endParaRPr>
          </a:p>
          <a:p>
            <a:endParaRPr lang="en-US" dirty="0"/>
          </a:p>
          <a:p>
            <a:endParaRPr lang="en-US" dirty="0"/>
          </a:p>
          <a:p>
            <a:pPr marL="0" marR="0" lvl="0" indent="0" algn="l" defTabSz="914293" rtl="0" eaLnBrk="1" fontAlgn="auto" latinLnBrk="0" hangingPunct="1">
              <a:lnSpc>
                <a:spcPct val="100000"/>
              </a:lnSpc>
              <a:spcBef>
                <a:spcPts val="0"/>
              </a:spcBef>
              <a:spcAft>
                <a:spcPts val="0"/>
              </a:spcAft>
              <a:buClrTx/>
              <a:buSzTx/>
              <a:buFontTx/>
              <a:buNone/>
              <a:tabLst/>
              <a:defRPr/>
            </a:pP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WIDS/WIPS server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đóng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vai</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trò</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như</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trung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tâm</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giám</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sát</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thu</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thập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và</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phân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tích</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dữ</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liệu</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mà</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các</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sensor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thu</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thập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nhằm</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phát</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hiện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mối</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đe</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doạ</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Nó</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thường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là</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thiết</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bị</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độc</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lập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hoặc</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phần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mềm</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chạy</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trên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máy</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ảo</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lvl="0" indent="0" algn="l" defTabSz="914293" rtl="0" eaLnBrk="1" fontAlgn="auto" latinLnBrk="0" hangingPunct="1">
              <a:lnSpc>
                <a:spcPct val="100000"/>
              </a:lnSpc>
              <a:spcBef>
                <a:spcPts val="0"/>
              </a:spcBef>
              <a:spcAft>
                <a:spcPts val="0"/>
              </a:spcAft>
              <a:buClrTx/>
              <a:buSzTx/>
              <a:buFontTx/>
              <a:buNone/>
              <a:tabLst/>
              <a:defRPr/>
            </a:pP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Ngoài</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ra</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WIDS/WIPS server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cũng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tích</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hợp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trong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WLAN controller.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Khả</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năng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giám</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sát</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của</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WIDS/WIPS server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cũng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có</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thể</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tận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dụng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hợp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nhất</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với</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network management server (NMS)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như</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giải</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pháp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giúp</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giám</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sát</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toàn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diện</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mạng</a:t>
            </a:r>
            <a:r>
              <a:rPr lang="en-US" sz="1800" kern="100" dirty="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WLAN.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a:p>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Một</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server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thường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có</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khả</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năng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dùng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kết</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hợp</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nhiều</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loại</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phân</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tích</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dữ</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liệu</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khác</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nhau</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để</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đưa</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ra</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cảnh</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báo</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kịp</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thời</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ngay</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khi</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phát</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hiện</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sự</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bất</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thường</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a:t>
            </a:r>
            <a:r>
              <a:rPr lang="en-US" sz="1800" dirty="0" err="1">
                <a:solidFill>
                  <a:srgbClr val="252C2F"/>
                </a:solidFill>
                <a:effectLst/>
                <a:highlight>
                  <a:srgbClr val="FFFFFF"/>
                </a:highlight>
                <a:latin typeface="Times New Roman" panose="02020603050405020304" pitchFamily="18" charset="0"/>
                <a:ea typeface="Aptos" panose="020B0004020202020204" pitchFamily="34" charset="0"/>
              </a:rPr>
              <a:t>như</a:t>
            </a:r>
            <a:r>
              <a:rPr lang="en-US" sz="1800" dirty="0">
                <a:solidFill>
                  <a:srgbClr val="252C2F"/>
                </a:solidFill>
                <a:effectLst/>
                <a:highlight>
                  <a:srgbClr val="FFFFFF"/>
                </a:highlight>
                <a:latin typeface="Times New Roman" panose="02020603050405020304" pitchFamily="18" charset="0"/>
                <a:ea typeface="Aptos" panose="020B0004020202020204" pitchFamily="34" charset="0"/>
              </a:rPr>
              <a:t> signature analysis, behavior analysis, protocol analysis ,Performance analysis ,…RF spectrum analysis </a:t>
            </a:r>
            <a:endParaRPr lang="en-US" dirty="0"/>
          </a:p>
        </p:txBody>
      </p:sp>
      <p:sp>
        <p:nvSpPr>
          <p:cNvPr id="4" name="Slide Number Placeholder 3"/>
          <p:cNvSpPr>
            <a:spLocks noGrp="1"/>
          </p:cNvSpPr>
          <p:nvPr>
            <p:ph type="sldNum" sz="quarter" idx="5"/>
          </p:nvPr>
        </p:nvSpPr>
        <p:spPr/>
        <p:txBody>
          <a:bodyPr/>
          <a:lstStyle/>
          <a:p>
            <a:fld id="{70F7D0B2-3FD3-4FBD-AE68-05324C67B564}" type="slidenum">
              <a:rPr lang="en-US" smtClean="0"/>
              <a:t>4</a:t>
            </a:fld>
            <a:endParaRPr lang="en-US"/>
          </a:p>
        </p:txBody>
      </p:sp>
    </p:spTree>
    <p:extLst>
      <p:ext uri="{BB962C8B-B14F-4D97-AF65-F5344CB8AC3E}">
        <p14:creationId xmlns:p14="http://schemas.microsoft.com/office/powerpoint/2010/main" val="180958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1538" y="1257300"/>
            <a:ext cx="6029325" cy="3394075"/>
          </a:xfrm>
        </p:spPr>
      </p:sp>
      <p:sp>
        <p:nvSpPr>
          <p:cNvPr id="3" name="Notes Placeholder 2"/>
          <p:cNvSpPr>
            <a:spLocks noGrp="1"/>
          </p:cNvSpPr>
          <p:nvPr>
            <p:ph type="body" idx="1"/>
          </p:nvPr>
        </p:nvSpPr>
        <p:spPr/>
        <p:txBody>
          <a:bodyPr/>
          <a:lstStyle/>
          <a:p>
            <a:r>
              <a:rPr lang="en-US"/>
              <a:t>Đặt firewall trước IDS để nó lọc bớt các gói tin, nhằm giảm tải số lượng gói tin cần phân tích cho IDS cũng như bảo vệ IDS khỏi bị tấn công</a:t>
            </a:r>
          </a:p>
          <a:p>
            <a:endParaRPr lang="en-US"/>
          </a:p>
          <a:p>
            <a:r>
              <a:rPr lang="en-US"/>
              <a:t>Gói tin từ mạng Internet trước khi vào Mạng nội bộ sẽ được sàng lọc bởi firewall. Sau đó chuyển tiếp tới IDS thông qua các sensor , tại đây ids sẽ thực hiện hang loạt các bước như phân tích gói tin, ghi log, thông báo nếu phát hiện mối nguy hiểm hay sự kiện vi phạm rule được thiết lập.</a:t>
            </a:r>
          </a:p>
          <a:p>
            <a:endParaRPr lang="en-US"/>
          </a:p>
          <a:p>
            <a:r>
              <a:rPr lang="en-US"/>
              <a:t>Tuy nhiên vì là IDS nên nó sẽ không ngăn cản gói tin tới mạng nội bộ</a:t>
            </a:r>
            <a:endParaRPr lang="en-US" dirty="0"/>
          </a:p>
        </p:txBody>
      </p:sp>
      <p:sp>
        <p:nvSpPr>
          <p:cNvPr id="4" name="Slide Number Placeholder 3"/>
          <p:cNvSpPr>
            <a:spLocks noGrp="1"/>
          </p:cNvSpPr>
          <p:nvPr>
            <p:ph type="sldNum" sz="quarter" idx="5"/>
          </p:nvPr>
        </p:nvSpPr>
        <p:spPr/>
        <p:txBody>
          <a:bodyPr/>
          <a:lstStyle/>
          <a:p>
            <a:fld id="{70F7D0B2-3FD3-4FBD-AE68-05324C67B564}" type="slidenum">
              <a:rPr lang="en-US" smtClean="0"/>
              <a:t>5</a:t>
            </a:fld>
            <a:endParaRPr lang="en-US"/>
          </a:p>
        </p:txBody>
      </p:sp>
    </p:spTree>
    <p:extLst>
      <p:ext uri="{BB962C8B-B14F-4D97-AF65-F5344CB8AC3E}">
        <p14:creationId xmlns:p14="http://schemas.microsoft.com/office/powerpoint/2010/main" val="392563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1538" y="1257300"/>
            <a:ext cx="6029325" cy="3394075"/>
          </a:xfrm>
        </p:spPr>
      </p:sp>
      <p:sp>
        <p:nvSpPr>
          <p:cNvPr id="3" name="Notes Placeholder 2"/>
          <p:cNvSpPr>
            <a:spLocks noGrp="1"/>
          </p:cNvSpPr>
          <p:nvPr>
            <p:ph type="body" idx="1"/>
          </p:nvPr>
        </p:nvSpPr>
        <p:spPr/>
        <p: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800" kern="100">
                <a:solidFill>
                  <a:srgbClr val="252C2F"/>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vị trí đặt nó phải được quyết định theo chiến lược sao cho sensor có khả năng lắng nghe và nắm bắt tất cả các thông tin liên lạc chuẩn 802.11.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0F7D0B2-3FD3-4FBD-AE68-05324C67B564}" type="slidenum">
              <a:rPr lang="en-US" smtClean="0"/>
              <a:t>6</a:t>
            </a:fld>
            <a:endParaRPr lang="en-US"/>
          </a:p>
        </p:txBody>
      </p:sp>
    </p:spTree>
    <p:extLst>
      <p:ext uri="{BB962C8B-B14F-4D97-AF65-F5344CB8AC3E}">
        <p14:creationId xmlns:p14="http://schemas.microsoft.com/office/powerpoint/2010/main" val="396938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b="1" i="1">
                <a:solidFill>
                  <a:srgbClr val="12121E"/>
                </a:solidFill>
                <a:effectLst/>
                <a:latin typeface="+mj-lt"/>
              </a:rPr>
              <a:t>Host-based IDPS (HIDPS), </a:t>
            </a:r>
            <a:r>
              <a:rPr lang="vi-VN" sz="1800" b="0" i="0">
                <a:solidFill>
                  <a:srgbClr val="12121E"/>
                </a:solidFill>
                <a:effectLst/>
                <a:latin typeface="+mj-lt"/>
              </a:rPr>
              <a:t>theo dõi các</a:t>
            </a:r>
          </a:p>
          <a:p>
            <a:r>
              <a:rPr lang="vi-VN" sz="1800" b="0" i="0">
                <a:solidFill>
                  <a:srgbClr val="12121E"/>
                </a:solidFill>
                <a:effectLst/>
                <a:latin typeface="+mj-lt"/>
              </a:rPr>
              <a:t>đặc điểm của một host riêng lẻ và các</a:t>
            </a:r>
          </a:p>
          <a:p>
            <a:r>
              <a:rPr lang="vi-VN" sz="1800" b="0" i="0">
                <a:solidFill>
                  <a:srgbClr val="12121E"/>
                </a:solidFill>
                <a:effectLst/>
                <a:latin typeface="+mj-lt"/>
              </a:rPr>
              <a:t>sự kiện xảy ra trong host đó để phát</a:t>
            </a:r>
          </a:p>
          <a:p>
            <a:r>
              <a:rPr lang="vi-VN" sz="1800" b="0" i="0">
                <a:solidFill>
                  <a:srgbClr val="12121E"/>
                </a:solidFill>
                <a:effectLst/>
                <a:latin typeface="+mj-lt"/>
              </a:rPr>
              <a:t>hiện hoạt động bất thường</a:t>
            </a:r>
            <a:r>
              <a:rPr lang="vi-VN" sz="2800">
                <a:latin typeface="+mj-lt"/>
              </a:rPr>
              <a:t> </a:t>
            </a:r>
            <a:br>
              <a:rPr lang="vi-VN" sz="2800">
                <a:latin typeface="+mj-lt"/>
              </a:rPr>
            </a:br>
            <a:r>
              <a:rPr lang="vi-VN" sz="1800" b="1" i="1">
                <a:solidFill>
                  <a:srgbClr val="12121E"/>
                </a:solidFill>
                <a:effectLst/>
                <a:latin typeface="+mj-lt"/>
              </a:rPr>
              <a:t>Network-based IDPS (NIDPS) </a:t>
            </a:r>
            <a:r>
              <a:rPr lang="vi-VN" sz="1800" b="0" i="0">
                <a:solidFill>
                  <a:srgbClr val="12121E"/>
                </a:solidFill>
                <a:effectLst/>
                <a:latin typeface="+mj-lt"/>
              </a:rPr>
              <a:t>theo dõi</a:t>
            </a:r>
          </a:p>
          <a:p>
            <a:r>
              <a:rPr lang="vi-VN" sz="1800" b="0" i="0">
                <a:solidFill>
                  <a:srgbClr val="12121E"/>
                </a:solidFill>
                <a:effectLst/>
                <a:latin typeface="+mj-lt"/>
              </a:rPr>
              <a:t>lưu lượng mạng cho </a:t>
            </a:r>
            <a:r>
              <a:rPr lang="vi-VN" sz="1800" b="0" i="1">
                <a:solidFill>
                  <a:srgbClr val="12121E"/>
                </a:solidFill>
                <a:effectLst/>
                <a:latin typeface="+mj-lt"/>
              </a:rPr>
              <a:t>một phần của</a:t>
            </a:r>
          </a:p>
          <a:p>
            <a:r>
              <a:rPr lang="vi-VN" sz="1800" b="0" i="1">
                <a:solidFill>
                  <a:srgbClr val="12121E"/>
                </a:solidFill>
                <a:effectLst/>
                <a:latin typeface="+mj-lt"/>
              </a:rPr>
              <a:t>mạng (network segment) hoặc các thiết</a:t>
            </a:r>
          </a:p>
          <a:p>
            <a:r>
              <a:rPr lang="vi-VN" sz="1800" b="0" i="1">
                <a:solidFill>
                  <a:srgbClr val="12121E"/>
                </a:solidFill>
                <a:effectLst/>
                <a:latin typeface="+mj-lt"/>
              </a:rPr>
              <a:t>bị</a:t>
            </a:r>
            <a:r>
              <a:rPr lang="vi-VN" sz="1800" b="0" i="0">
                <a:solidFill>
                  <a:srgbClr val="12121E"/>
                </a:solidFill>
                <a:effectLst/>
                <a:latin typeface="+mj-lt"/>
              </a:rPr>
              <a:t>, phân tích các hoạt động mạng và các</a:t>
            </a:r>
          </a:p>
          <a:p>
            <a:r>
              <a:rPr lang="vi-VN" sz="1800" b="0" i="0">
                <a:solidFill>
                  <a:srgbClr val="12121E"/>
                </a:solidFill>
                <a:effectLst/>
                <a:latin typeface="+mj-lt"/>
              </a:rPr>
              <a:t>giao thức, ứng dụng để xác định các</a:t>
            </a:r>
          </a:p>
          <a:p>
            <a:r>
              <a:rPr lang="vi-VN" sz="1800" b="0" i="0">
                <a:solidFill>
                  <a:srgbClr val="12121E"/>
                </a:solidFill>
                <a:effectLst/>
                <a:latin typeface="+mj-lt"/>
              </a:rPr>
              <a:t>hành vi bất thường</a:t>
            </a:r>
            <a:r>
              <a:rPr lang="vi-VN" sz="2800">
                <a:latin typeface="+mj-lt"/>
              </a:rPr>
              <a:t> </a:t>
            </a:r>
            <a:br>
              <a:rPr lang="vi-VN" sz="2800">
                <a:latin typeface="+mj-lt"/>
              </a:rPr>
            </a:br>
            <a:endParaRPr lang="en-US" sz="1800" kern="100">
              <a:effectLst/>
              <a:latin typeface="+mj-lt"/>
              <a:ea typeface="Aptos" panose="020B0004020202020204" pitchFamily="34" charset="0"/>
              <a:cs typeface="Times New Roman" panose="02020603050405020304" pitchFamily="18" charset="0"/>
            </a:endParaRPr>
          </a:p>
          <a:p>
            <a:r>
              <a:rPr lang="vi-VN" sz="1800" b="1">
                <a:latin typeface="Quicksand" panose="020B0604020202020204" charset="0"/>
              </a:rPr>
              <a:t>Signature Analysis </a:t>
            </a:r>
            <a:r>
              <a:rPr lang="en-US" sz="1800" b="1">
                <a:latin typeface="Quicksand" panose="020B0604020202020204" charset="0"/>
              </a:rPr>
              <a:t> </a:t>
            </a:r>
            <a:r>
              <a:rPr lang="vi-VN" sz="1800" b="0" i="1">
                <a:solidFill>
                  <a:srgbClr val="12121E"/>
                </a:solidFill>
                <a:effectLst/>
                <a:latin typeface="+mj-lt"/>
              </a:rPr>
              <a:t>(hay còn gọi knowledgebased) </a:t>
            </a:r>
            <a:r>
              <a:rPr lang="vi-VN" sz="1800" b="0" i="0">
                <a:solidFill>
                  <a:srgbClr val="12121E"/>
                </a:solidFill>
                <a:effectLst/>
                <a:latin typeface="+mj-lt"/>
              </a:rPr>
              <a:t>là một quá trình so sánh các signature với các sự kiện quan sát được để xác định các sự cố có thể có.</a:t>
            </a:r>
            <a:r>
              <a:rPr lang="vi-VN">
                <a:latin typeface="+mj-lt"/>
              </a:rPr>
              <a:t> </a:t>
            </a:r>
            <a:br>
              <a:rPr lang="vi-VN">
                <a:latin typeface="+mj-lt"/>
              </a:rPr>
            </a:br>
            <a:r>
              <a:rPr lang="vi-VN" sz="1800" b="1">
                <a:latin typeface="Quicksand" panose="020B0604020202020204" charset="0"/>
              </a:rPr>
              <a:t>Behavioral Analysis</a:t>
            </a:r>
            <a:r>
              <a:rPr lang="en-US" sz="1800" b="1">
                <a:latin typeface="Quicksand" panose="020B0604020202020204" charset="0"/>
              </a:rPr>
              <a:t>   </a:t>
            </a:r>
            <a:r>
              <a:rPr lang="vi-VN" sz="1800" b="0" i="1">
                <a:solidFill>
                  <a:srgbClr val="12121E"/>
                </a:solidFill>
                <a:effectLst/>
                <a:latin typeface="+mj-lt"/>
              </a:rPr>
              <a:t>(hoặc profile-based) </a:t>
            </a:r>
            <a:r>
              <a:rPr lang="vi-VN" sz="1800" b="0" i="0">
                <a:solidFill>
                  <a:srgbClr val="12121E"/>
                </a:solidFill>
                <a:effectLst/>
                <a:latin typeface="+mj-lt"/>
              </a:rPr>
              <a:t>hoạt</a:t>
            </a:r>
          </a:p>
          <a:p>
            <a:r>
              <a:rPr lang="vi-VN" sz="1800" b="0" i="0">
                <a:solidFill>
                  <a:srgbClr val="12121E"/>
                </a:solidFill>
                <a:effectLst/>
                <a:latin typeface="+mj-lt"/>
              </a:rPr>
              <a:t>động dựa trên việc:</a:t>
            </a:r>
          </a:p>
          <a:p>
            <a:r>
              <a:rPr lang="vi-VN" sz="1800" b="0" i="0">
                <a:solidFill>
                  <a:srgbClr val="12121E"/>
                </a:solidFill>
                <a:effectLst/>
                <a:latin typeface="+mj-lt"/>
              </a:rPr>
              <a:t>• Tạo ra một </a:t>
            </a:r>
            <a:r>
              <a:rPr lang="vi-VN" sz="1800" b="0" i="1">
                <a:solidFill>
                  <a:srgbClr val="12121E"/>
                </a:solidFill>
                <a:effectLst/>
                <a:latin typeface="+mj-lt"/>
              </a:rPr>
              <a:t>profile cơ sở </a:t>
            </a:r>
            <a:r>
              <a:rPr lang="vi-VN" sz="1800" b="0" i="0">
                <a:solidFill>
                  <a:srgbClr val="12121E"/>
                </a:solidFill>
                <a:effectLst/>
                <a:latin typeface="+mj-lt"/>
              </a:rPr>
              <a:t>đại diện cho các hành vi bình thường/dự</a:t>
            </a:r>
          </a:p>
          <a:p>
            <a:r>
              <a:rPr lang="vi-VN" sz="1800" b="0" i="0">
                <a:solidFill>
                  <a:srgbClr val="12121E"/>
                </a:solidFill>
                <a:effectLst/>
                <a:latin typeface="+mj-lt"/>
              </a:rPr>
              <a:t>kiến trong mạng.</a:t>
            </a:r>
          </a:p>
          <a:p>
            <a:r>
              <a:rPr lang="vi-VN" sz="1800" b="0" i="0">
                <a:solidFill>
                  <a:srgbClr val="12121E"/>
                </a:solidFill>
                <a:effectLst/>
                <a:latin typeface="+mj-lt"/>
              </a:rPr>
              <a:t>• Dựa trên đó, bất kỳ hoạt động mạng đang xem xét nào có sai khác</a:t>
            </a:r>
          </a:p>
          <a:p>
            <a:r>
              <a:rPr lang="vi-VN" sz="1800" b="0" i="0">
                <a:solidFill>
                  <a:srgbClr val="12121E"/>
                </a:solidFill>
                <a:effectLst/>
                <a:latin typeface="+mj-lt"/>
              </a:rPr>
              <a:t>so với profile này đều bị xem là bất thường.</a:t>
            </a:r>
            <a:r>
              <a:rPr lang="vi-VN">
                <a:latin typeface="+mj-lt"/>
              </a:rPr>
              <a:t> </a:t>
            </a:r>
            <a:br>
              <a:rPr lang="vi-VN">
                <a:latin typeface="+mj-lt"/>
              </a:rPr>
            </a:br>
            <a:endParaRPr lang="en-US" b="1">
              <a:latin typeface="+mj-lt"/>
            </a:endParaRPr>
          </a:p>
          <a:p>
            <a:r>
              <a:rPr lang="vi-VN" sz="1200" b="1">
                <a:latin typeface="+mj-lt"/>
              </a:rPr>
              <a:t>Protocol Analysis</a:t>
            </a:r>
            <a:endParaRPr lang="en-US" b="1">
              <a:latin typeface="+mj-lt"/>
            </a:endParaRPr>
          </a:p>
          <a:p>
            <a:r>
              <a:rPr lang="en-US">
                <a:latin typeface="+mj-lt"/>
              </a:rPr>
              <a:t>S</a:t>
            </a:r>
            <a:r>
              <a:rPr lang="vi-VN">
                <a:latin typeface="+mj-lt"/>
              </a:rPr>
              <a:t>ử dụng phân tích giao thức để phân tích thông tin lớp MAC từ</a:t>
            </a:r>
          </a:p>
          <a:p>
            <a:r>
              <a:rPr lang="vi-VN">
                <a:latin typeface="+mj-lt"/>
              </a:rPr>
              <a:t>khung 802.11. </a:t>
            </a:r>
            <a:r>
              <a:rPr lang="en-US">
                <a:latin typeface="+mj-lt"/>
              </a:rPr>
              <a:t>Nó </a:t>
            </a:r>
            <a:r>
              <a:rPr lang="vi-VN">
                <a:latin typeface="+mj-lt"/>
              </a:rPr>
              <a:t>cũng có thể được sử dụng để phân tích thông tin Lớp 3–7</a:t>
            </a:r>
          </a:p>
          <a:p>
            <a:r>
              <a:rPr lang="vi-VN">
                <a:latin typeface="+mj-lt"/>
              </a:rPr>
              <a:t>khung dữ liệu 802.11</a:t>
            </a:r>
            <a:r>
              <a:rPr lang="en-US">
                <a:latin typeface="+mj-lt"/>
              </a:rPr>
              <a:t> nhưng với điều kiện dữ liệu</a:t>
            </a:r>
            <a:r>
              <a:rPr lang="vi-VN">
                <a:latin typeface="+mj-lt"/>
              </a:rPr>
              <a:t> không được mã hóa</a:t>
            </a:r>
            <a:endParaRPr lang="en-US">
              <a:latin typeface="+mj-lt"/>
            </a:endParaRPr>
          </a:p>
          <a:p>
            <a:r>
              <a:rPr lang="en-US">
                <a:latin typeface="+mj-lt"/>
              </a:rPr>
              <a:t>Các thông tin có thể phân tích được từ data frame:</a:t>
            </a:r>
          </a:p>
          <a:p>
            <a:r>
              <a:rPr lang="en-US" sz="1800" b="0" i="0">
                <a:solidFill>
                  <a:srgbClr val="242021"/>
                </a:solidFill>
                <a:effectLst/>
                <a:latin typeface="+mj-lt"/>
              </a:rPr>
              <a:t>+ Layer 2 MAC header,  frame body, a trailer, which is a 32-bit CRC known as the </a:t>
            </a:r>
            <a:r>
              <a:rPr lang="en-US" sz="1800" b="0" i="1">
                <a:solidFill>
                  <a:srgbClr val="242021"/>
                </a:solidFill>
                <a:effectLst/>
                <a:latin typeface="+mj-lt"/>
              </a:rPr>
              <a:t>frame check sequence (FCS)</a:t>
            </a:r>
            <a:r>
              <a:rPr lang="en-US">
                <a:latin typeface="+mj-lt"/>
              </a:rPr>
              <a:t> </a:t>
            </a:r>
          </a:p>
          <a:p>
            <a:r>
              <a:rPr lang="en-US" sz="1800" b="0" i="1">
                <a:solidFill>
                  <a:srgbClr val="242021"/>
                </a:solidFill>
                <a:effectLst/>
                <a:latin typeface="+mj-lt"/>
              </a:rPr>
              <a:t>+ MAC Service Data Unit (MSDU)</a:t>
            </a:r>
            <a:r>
              <a:rPr lang="en-US" sz="1800" b="0" i="0">
                <a:solidFill>
                  <a:srgbClr val="242021"/>
                </a:solidFill>
                <a:effectLst/>
                <a:latin typeface="+mj-lt"/>
              </a:rPr>
              <a:t>, </a:t>
            </a:r>
          </a:p>
          <a:p>
            <a:endParaRPr lang="en-US" sz="1800" b="0" i="0">
              <a:solidFill>
                <a:srgbClr val="242021"/>
              </a:solidFill>
              <a:effectLst/>
              <a:latin typeface="+mj-lt"/>
            </a:endParaRPr>
          </a:p>
          <a:p>
            <a:endParaRPr lang="en-US" sz="1800" b="0" i="0">
              <a:solidFill>
                <a:srgbClr val="242021"/>
              </a:solidFill>
              <a:effectLst/>
              <a:latin typeface="+mj-lt"/>
            </a:endParaRPr>
          </a:p>
          <a:p>
            <a:r>
              <a:rPr lang="vi-VN" sz="1800" b="1">
                <a:latin typeface="+mj-lt"/>
              </a:rPr>
              <a:t>Spectrum Analysis</a:t>
            </a:r>
            <a:endParaRPr lang="en-US" sz="1800" b="1" i="0">
              <a:solidFill>
                <a:srgbClr val="242021"/>
              </a:solidFill>
              <a:effectLst/>
              <a:latin typeface="+mj-lt"/>
            </a:endParaRPr>
          </a:p>
          <a:p>
            <a:r>
              <a:rPr lang="en-US" sz="1800" b="0" i="0">
                <a:solidFill>
                  <a:srgbClr val="242021"/>
                </a:solidFill>
                <a:effectLst/>
                <a:latin typeface="+mj-lt"/>
              </a:rPr>
              <a:t>Các radio bên trong sensor sẽ giám sát bang tần ISM 2.4GHz và UNII 5GHz. Nhưng vì các radio này chỉ sử dụng trải phổ tuần tự trực tiếp (DSSS) và ghép kênh phân chia tần số trực giao OFDM  nên sẽ không phát hiện được dữ liệu dược truyền ở băng tần khác với công nghệ khác.</a:t>
            </a:r>
          </a:p>
          <a:p>
            <a:endParaRPr lang="en-US" sz="1800" b="0" i="0">
              <a:solidFill>
                <a:srgbClr val="242021"/>
              </a:solidFill>
              <a:effectLst/>
              <a:latin typeface="+mj-lt"/>
            </a:endParaRPr>
          </a:p>
          <a:p>
            <a:pPr marL="0" marR="0" lvl="0" indent="0" algn="l" defTabSz="914293" rtl="0" eaLnBrk="1" fontAlgn="auto" latinLnBrk="0" hangingPunct="1">
              <a:lnSpc>
                <a:spcPct val="100000"/>
              </a:lnSpc>
              <a:spcBef>
                <a:spcPts val="0"/>
              </a:spcBef>
              <a:spcAft>
                <a:spcPts val="0"/>
              </a:spcAft>
              <a:buClrTx/>
              <a:buSzTx/>
              <a:buFontTx/>
              <a:buNone/>
              <a:tabLst/>
              <a:defRPr/>
            </a:pPr>
            <a:r>
              <a:rPr lang="vi-VN" sz="1800" b="1">
                <a:latin typeface="+mj-lt"/>
              </a:rPr>
              <a:t>Forensic Analysis</a:t>
            </a:r>
            <a:endParaRPr lang="en-US" sz="1800" b="1" i="0">
              <a:solidFill>
                <a:srgbClr val="242021"/>
              </a:solidFill>
              <a:effectLst/>
              <a:latin typeface="+mj-lt"/>
            </a:endParaRPr>
          </a:p>
          <a:p>
            <a:r>
              <a:rPr lang="en-US" sz="1800" b="0" i="0">
                <a:solidFill>
                  <a:srgbClr val="242021"/>
                </a:solidFill>
                <a:effectLst/>
                <a:latin typeface="+mj-lt"/>
              </a:rPr>
              <a:t>Cho phép truy xuất lại hành động của bất kỳ thiết bị WLAN nào đến từng phút.</a:t>
            </a:r>
          </a:p>
          <a:p>
            <a:r>
              <a:rPr lang="en-US" sz="1800" b="0" i="0">
                <a:solidFill>
                  <a:srgbClr val="242021"/>
                </a:solidFill>
                <a:effectLst/>
                <a:latin typeface="+mj-lt"/>
              </a:rPr>
              <a:t>Các dữ liệu truy vết sẽ được lưu trong các bản ghi trong WIDS giúp ta xem thông tin thu thập được của bất kỳ thiết bị WLAN nào đáng nghi như </a:t>
            </a:r>
            <a:r>
              <a:rPr lang="vi-VN" sz="1800" b="0" i="0">
                <a:solidFill>
                  <a:srgbClr val="242021"/>
                </a:solidFill>
                <a:effectLst/>
                <a:latin typeface="+mj-lt"/>
              </a:rPr>
              <a:t>hoạt động của kênh, </a:t>
            </a:r>
            <a:r>
              <a:rPr lang="en-US" sz="1800" b="0" i="0">
                <a:solidFill>
                  <a:srgbClr val="242021"/>
                </a:solidFill>
                <a:effectLst/>
                <a:latin typeface="+mj-lt"/>
              </a:rPr>
              <a:t> </a:t>
            </a:r>
            <a:r>
              <a:rPr lang="vi-VN" sz="1800" b="0" i="0">
                <a:solidFill>
                  <a:srgbClr val="242021"/>
                </a:solidFill>
                <a:effectLst/>
                <a:latin typeface="+mj-lt"/>
              </a:rPr>
              <a:t>đặc điểm</a:t>
            </a:r>
            <a:r>
              <a:rPr lang="en-US" sz="1800" b="0" i="0">
                <a:solidFill>
                  <a:srgbClr val="242021"/>
                </a:solidFill>
                <a:effectLst/>
                <a:latin typeface="+mj-lt"/>
              </a:rPr>
              <a:t> tín hiệu</a:t>
            </a:r>
            <a:r>
              <a:rPr lang="vi-VN" sz="1800" b="0" i="0">
                <a:solidFill>
                  <a:srgbClr val="242021"/>
                </a:solidFill>
                <a:effectLst/>
                <a:latin typeface="+mj-lt"/>
              </a:rPr>
              <a:t>, hoạt động của thiết bị, luồng lưu lượng </a:t>
            </a:r>
            <a:r>
              <a:rPr lang="en-US" sz="1800" b="0" i="0">
                <a:solidFill>
                  <a:srgbClr val="242021"/>
                </a:solidFill>
                <a:effectLst/>
                <a:latin typeface="+mj-lt"/>
              </a:rPr>
              <a:t>hay</a:t>
            </a:r>
            <a:r>
              <a:rPr lang="vi-VN" sz="1800" b="0" i="0">
                <a:solidFill>
                  <a:srgbClr val="242021"/>
                </a:solidFill>
                <a:effectLst/>
                <a:latin typeface="+mj-lt"/>
              </a:rPr>
              <a:t> các cuộc tấn công đều có thể được xem</a:t>
            </a:r>
            <a:r>
              <a:rPr lang="en-US" sz="1800" b="0" i="0">
                <a:solidFill>
                  <a:srgbClr val="242021"/>
                </a:solidFill>
                <a:effectLst/>
                <a:latin typeface="+mj-lt"/>
              </a:rPr>
              <a:t> lại</a:t>
            </a:r>
          </a:p>
          <a:p>
            <a:pPr marL="0" marR="0" lvl="0" indent="0" algn="l" defTabSz="914293" rtl="0" eaLnBrk="1" fontAlgn="auto" latinLnBrk="0" hangingPunct="1">
              <a:lnSpc>
                <a:spcPct val="100000"/>
              </a:lnSpc>
              <a:spcBef>
                <a:spcPts val="0"/>
              </a:spcBef>
              <a:spcAft>
                <a:spcPts val="0"/>
              </a:spcAft>
              <a:buClrTx/>
              <a:buSzTx/>
              <a:buFontTx/>
              <a:buNone/>
              <a:tabLst/>
              <a:defRPr/>
            </a:pPr>
            <a:br>
              <a:rPr lang="en-US">
                <a:latin typeface="+mj-lt"/>
              </a:rPr>
            </a:br>
            <a:br>
              <a:rPr lang="en-US">
                <a:latin typeface="+mj-lt"/>
              </a:rPr>
            </a:br>
            <a:r>
              <a:rPr lang="vi-VN">
                <a:latin typeface="+mj-lt"/>
              </a:rPr>
              <a:t>thu thập một lượng lớn dữ liệu để </a:t>
            </a:r>
            <a:r>
              <a:rPr lang="en-US">
                <a:latin typeface="+mj-lt"/>
              </a:rPr>
              <a:t>phân tích với mục đích </a:t>
            </a:r>
            <a:r>
              <a:rPr lang="vi-VN">
                <a:latin typeface="+mj-lt"/>
              </a:rPr>
              <a:t>theo dõi hiệu suất.</a:t>
            </a:r>
            <a:endParaRPr lang="en-US" sz="1200" kern="100">
              <a:solidFill>
                <a:srgbClr val="252C2F"/>
              </a:solidFill>
              <a:effectLst/>
              <a:highlight>
                <a:srgbClr val="FFFFFF"/>
              </a:highlight>
              <a:latin typeface="+mj-lt"/>
              <a:ea typeface="Aptos" panose="020B0004020202020204" pitchFamily="34" charset="0"/>
              <a:cs typeface="Times New Roman" panose="02020603050405020304" pitchFamily="18" charset="0"/>
            </a:endParaRPr>
          </a:p>
          <a:p>
            <a:pPr marL="0" marR="0" lvl="0" indent="0" algn="l" defTabSz="914293" rtl="0" eaLnBrk="1" fontAlgn="auto" latinLnBrk="0" hangingPunct="1">
              <a:lnSpc>
                <a:spcPct val="100000"/>
              </a:lnSpc>
              <a:spcBef>
                <a:spcPts val="0"/>
              </a:spcBef>
              <a:spcAft>
                <a:spcPts val="0"/>
              </a:spcAft>
              <a:buClrTx/>
              <a:buSzTx/>
              <a:buFontTx/>
              <a:buNone/>
              <a:tabLst/>
              <a:defRPr/>
            </a:pPr>
            <a:endParaRPr lang="en-US" sz="1200" kern="100">
              <a:solidFill>
                <a:srgbClr val="252C2F"/>
              </a:solidFill>
              <a:effectLst/>
              <a:highlight>
                <a:srgbClr val="FFFFFF"/>
              </a:highlight>
              <a:latin typeface="+mj-lt"/>
              <a:ea typeface="Aptos" panose="020B0004020202020204" pitchFamily="34" charset="0"/>
              <a:cs typeface="Times New Roman" panose="02020603050405020304" pitchFamily="18" charset="0"/>
            </a:endParaRPr>
          </a:p>
          <a:p>
            <a:pPr marL="0" marR="0" lvl="0" indent="0" algn="l" defTabSz="914293" rtl="0" eaLnBrk="1" fontAlgn="auto" latinLnBrk="0" hangingPunct="1">
              <a:lnSpc>
                <a:spcPct val="100000"/>
              </a:lnSpc>
              <a:spcBef>
                <a:spcPts val="0"/>
              </a:spcBef>
              <a:spcAft>
                <a:spcPts val="0"/>
              </a:spcAft>
              <a:buClrTx/>
              <a:buSzTx/>
              <a:buFontTx/>
              <a:buNone/>
              <a:tabLst/>
              <a:defRPr/>
            </a:pPr>
            <a:r>
              <a:rPr lang="en-US" sz="1200" kern="100">
                <a:solidFill>
                  <a:srgbClr val="252C2F"/>
                </a:solidFill>
                <a:effectLst/>
                <a:highlight>
                  <a:srgbClr val="FFFFFF"/>
                </a:highlight>
                <a:latin typeface="+mj-lt"/>
                <a:ea typeface="Aptos" panose="020B0004020202020204" pitchFamily="34" charset="0"/>
                <a:cs typeface="Times New Roman" panose="02020603050405020304" pitchFamily="18" charset="0"/>
              </a:rPr>
              <a:t>+ Dùng signature analysis, behavior analysis để phát hiện các rủi ro, mối đe doạ tiềm ẩn </a:t>
            </a:r>
          </a:p>
          <a:p>
            <a:pPr marL="0" marR="0" lvl="0" indent="0" algn="l" defTabSz="914293" rtl="0" eaLnBrk="1" fontAlgn="auto" latinLnBrk="0" hangingPunct="1">
              <a:lnSpc>
                <a:spcPct val="100000"/>
              </a:lnSpc>
              <a:spcBef>
                <a:spcPts val="0"/>
              </a:spcBef>
              <a:spcAft>
                <a:spcPts val="0"/>
              </a:spcAft>
              <a:buClrTx/>
              <a:buSzTx/>
              <a:buFontTx/>
              <a:buNone/>
              <a:tabLst/>
              <a:defRPr/>
            </a:pPr>
            <a:r>
              <a:rPr lang="en-US" sz="1200" kern="100">
                <a:solidFill>
                  <a:srgbClr val="252C2F"/>
                </a:solidFill>
                <a:effectLst/>
                <a:highlight>
                  <a:srgbClr val="FFFFFF"/>
                </a:highlight>
                <a:latin typeface="+mj-lt"/>
                <a:ea typeface="Aptos" panose="020B0004020202020204" pitchFamily="34" charset="0"/>
                <a:cs typeface="Times New Roman" panose="02020603050405020304" pitchFamily="18" charset="0"/>
              </a:rPr>
              <a:t>+Dùng Protocol analysis để khai thác thông tin tầng MAC ở khung 802.11 trong packet </a:t>
            </a:r>
            <a:endParaRPr lang="en-US" sz="1200" kern="100">
              <a:effectLst/>
              <a:latin typeface="+mj-lt"/>
              <a:ea typeface="Aptos" panose="020B0004020202020204" pitchFamily="34" charset="0"/>
              <a:cs typeface="Times New Roman" panose="02020603050405020304" pitchFamily="18" charset="0"/>
            </a:endParaRPr>
          </a:p>
          <a:p>
            <a:pPr marL="0" marR="0" lvl="0" indent="0" algn="l" defTabSz="914293" rtl="0" eaLnBrk="1" fontAlgn="auto" latinLnBrk="0" hangingPunct="1">
              <a:lnSpc>
                <a:spcPct val="100000"/>
              </a:lnSpc>
              <a:spcBef>
                <a:spcPts val="0"/>
              </a:spcBef>
              <a:spcAft>
                <a:spcPts val="0"/>
              </a:spcAft>
              <a:buClrTx/>
              <a:buSzTx/>
              <a:buFontTx/>
              <a:buNone/>
              <a:tabLst/>
              <a:defRPr/>
            </a:pPr>
            <a:r>
              <a:rPr lang="en-US" sz="1200" kern="100">
                <a:solidFill>
                  <a:srgbClr val="252C2F"/>
                </a:solidFill>
                <a:effectLst/>
                <a:highlight>
                  <a:srgbClr val="FFFFFF"/>
                </a:highlight>
                <a:latin typeface="+mj-lt"/>
                <a:ea typeface="Aptos" panose="020B0004020202020204" pitchFamily="34" charset="0"/>
                <a:cs typeface="Times New Roman" panose="02020603050405020304" pitchFamily="18" charset="0"/>
              </a:rPr>
              <a:t>+ RF spectrum analysis dùng để giám sát trạng thái Radio Frequency như cường độ tín hiệu và tỷ lệ tín hiệu trên tạp âm (SNR).</a:t>
            </a:r>
            <a:endParaRPr lang="en-US" sz="1200" kern="100">
              <a:effectLst/>
              <a:latin typeface="+mj-lt"/>
              <a:ea typeface="Aptos" panose="020B0004020202020204" pitchFamily="34" charset="0"/>
              <a:cs typeface="Times New Roman" panose="02020603050405020304" pitchFamily="18" charset="0"/>
            </a:endParaRPr>
          </a:p>
          <a:p>
            <a:pPr marL="0" marR="0" lvl="0" indent="0" algn="l" defTabSz="914293" rtl="0" eaLnBrk="1" fontAlgn="auto" latinLnBrk="0" hangingPunct="1">
              <a:lnSpc>
                <a:spcPct val="100000"/>
              </a:lnSpc>
              <a:spcBef>
                <a:spcPts val="0"/>
              </a:spcBef>
              <a:spcAft>
                <a:spcPts val="0"/>
              </a:spcAft>
              <a:buClrTx/>
              <a:buSzTx/>
              <a:buFontTx/>
              <a:buNone/>
              <a:tabLst/>
              <a:defRPr/>
            </a:pPr>
            <a:r>
              <a:rPr lang="en-US" sz="1200" kern="100">
                <a:solidFill>
                  <a:srgbClr val="252C2F"/>
                </a:solidFill>
                <a:effectLst/>
                <a:highlight>
                  <a:srgbClr val="FFFFFF"/>
                </a:highlight>
                <a:latin typeface="+mj-lt"/>
                <a:ea typeface="Aptos" panose="020B0004020202020204" pitchFamily="34" charset="0"/>
                <a:cs typeface="Times New Roman" panose="02020603050405020304" pitchFamily="18" charset="0"/>
              </a:rPr>
              <a:t>+ Performance analysis có thể được sử dụng để đánh giá số liệu thống kê về tình trạng của mạng WLAN, chẳng hạn như dung lượng và độ phủ sóng.</a:t>
            </a:r>
            <a:endParaRPr lang="en-US" sz="1200" kern="100">
              <a:effectLst/>
              <a:latin typeface="+mj-lt"/>
              <a:ea typeface="Aptos" panose="020B0004020202020204" pitchFamily="34" charset="0"/>
              <a:cs typeface="Times New Roman" panose="02020603050405020304" pitchFamily="18" charset="0"/>
            </a:endParaRPr>
          </a:p>
          <a:p>
            <a:endParaRPr lang="en-US">
              <a:latin typeface="+mj-lt"/>
            </a:endParaRPr>
          </a:p>
        </p:txBody>
      </p:sp>
      <p:sp>
        <p:nvSpPr>
          <p:cNvPr id="4" name="Slide Number Placeholder 3"/>
          <p:cNvSpPr>
            <a:spLocks noGrp="1"/>
          </p:cNvSpPr>
          <p:nvPr>
            <p:ph type="sldNum" sz="quarter" idx="5"/>
          </p:nvPr>
        </p:nvSpPr>
        <p:spPr/>
        <p:txBody>
          <a:bodyPr/>
          <a:lstStyle/>
          <a:p>
            <a:fld id="{70F7D0B2-3FD3-4FBD-AE68-05324C67B564}" type="slidenum">
              <a:rPr lang="en-US" smtClean="0"/>
              <a:t>7</a:t>
            </a:fld>
            <a:endParaRPr lang="en-US"/>
          </a:p>
        </p:txBody>
      </p:sp>
    </p:spTree>
    <p:extLst>
      <p:ext uri="{BB962C8B-B14F-4D97-AF65-F5344CB8AC3E}">
        <p14:creationId xmlns:p14="http://schemas.microsoft.com/office/powerpoint/2010/main" val="32742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1538" y="1257300"/>
            <a:ext cx="602932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F7D0B2-3FD3-4FBD-AE68-05324C67B564}" type="slidenum">
              <a:rPr lang="en-US" smtClean="0"/>
              <a:t>20</a:t>
            </a:fld>
            <a:endParaRPr lang="en-US"/>
          </a:p>
        </p:txBody>
      </p:sp>
    </p:spTree>
    <p:extLst>
      <p:ext uri="{BB962C8B-B14F-4D97-AF65-F5344CB8AC3E}">
        <p14:creationId xmlns:p14="http://schemas.microsoft.com/office/powerpoint/2010/main" val="130130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24" name="PlaceHolder 2"/>
          <p:cNvSpPr>
            <a:spLocks noGrp="1"/>
          </p:cNvSpPr>
          <p:nvPr>
            <p:ph/>
          </p:nvPr>
        </p:nvSpPr>
        <p:spPr>
          <a:xfrm>
            <a:off x="609122" y="1604520"/>
            <a:ext cx="109695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25" name="PlaceHolder 3"/>
          <p:cNvSpPr>
            <a:spLocks noGrp="1"/>
          </p:cNvSpPr>
          <p:nvPr>
            <p:ph/>
          </p:nvPr>
        </p:nvSpPr>
        <p:spPr>
          <a:xfrm>
            <a:off x="609122" y="3682080"/>
            <a:ext cx="109695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27" name="PlaceHolder 2"/>
          <p:cNvSpPr>
            <a:spLocks noGrp="1"/>
          </p:cNvSpPr>
          <p:nvPr>
            <p:ph/>
          </p:nvPr>
        </p:nvSpPr>
        <p:spPr>
          <a:xfrm>
            <a:off x="609122" y="160452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28" name="PlaceHolder 3"/>
          <p:cNvSpPr>
            <a:spLocks noGrp="1"/>
          </p:cNvSpPr>
          <p:nvPr>
            <p:ph/>
          </p:nvPr>
        </p:nvSpPr>
        <p:spPr>
          <a:xfrm>
            <a:off x="6230161" y="160452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29" name="PlaceHolder 4"/>
          <p:cNvSpPr>
            <a:spLocks noGrp="1"/>
          </p:cNvSpPr>
          <p:nvPr>
            <p:ph/>
          </p:nvPr>
        </p:nvSpPr>
        <p:spPr>
          <a:xfrm>
            <a:off x="609122" y="368208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30" name="PlaceHolder 5"/>
          <p:cNvSpPr>
            <a:spLocks noGrp="1"/>
          </p:cNvSpPr>
          <p:nvPr>
            <p:ph/>
          </p:nvPr>
        </p:nvSpPr>
        <p:spPr>
          <a:xfrm>
            <a:off x="6230161" y="368208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32"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33" name="PlaceHolder 3"/>
          <p:cNvSpPr>
            <a:spLocks noGrp="1"/>
          </p:cNvSpPr>
          <p:nvPr>
            <p:ph/>
          </p:nvPr>
        </p:nvSpPr>
        <p:spPr>
          <a:xfrm>
            <a:off x="4318201" y="1604520"/>
            <a:ext cx="35319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34"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35"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36" name="PlaceHolder 6"/>
          <p:cNvSpPr>
            <a:spLocks noGrp="1"/>
          </p:cNvSpPr>
          <p:nvPr>
            <p:ph/>
          </p:nvPr>
        </p:nvSpPr>
        <p:spPr>
          <a:xfrm>
            <a:off x="4318201" y="3682080"/>
            <a:ext cx="35319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37"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3" name="PlaceHolder 2"/>
          <p:cNvSpPr>
            <a:spLocks noGrp="1"/>
          </p:cNvSpPr>
          <p:nvPr>
            <p:ph type="subTitle"/>
          </p:nvPr>
        </p:nvSpPr>
        <p:spPr>
          <a:xfrm>
            <a:off x="609122" y="1604520"/>
            <a:ext cx="10969560" cy="397728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3201"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5" name="PlaceHolder 2"/>
          <p:cNvSpPr>
            <a:spLocks noGrp="1"/>
          </p:cNvSpPr>
          <p:nvPr>
            <p:ph/>
          </p:nvPr>
        </p:nvSpPr>
        <p:spPr>
          <a:xfrm>
            <a:off x="609122" y="1604520"/>
            <a:ext cx="10969560" cy="397728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7" name="PlaceHolder 2"/>
          <p:cNvSpPr>
            <a:spLocks noGrp="1"/>
          </p:cNvSpPr>
          <p:nvPr>
            <p:ph/>
          </p:nvPr>
        </p:nvSpPr>
        <p:spPr>
          <a:xfrm>
            <a:off x="609122" y="1604520"/>
            <a:ext cx="5352840" cy="397728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8" name="PlaceHolder 3"/>
          <p:cNvSpPr>
            <a:spLocks noGrp="1"/>
          </p:cNvSpPr>
          <p:nvPr>
            <p:ph/>
          </p:nvPr>
        </p:nvSpPr>
        <p:spPr>
          <a:xfrm>
            <a:off x="6230161" y="1604520"/>
            <a:ext cx="5352840" cy="397728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2" y="273600"/>
            <a:ext cx="10969560" cy="530784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3201"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12" name="PlaceHolder 2"/>
          <p:cNvSpPr>
            <a:spLocks noGrp="1"/>
          </p:cNvSpPr>
          <p:nvPr>
            <p:ph/>
          </p:nvPr>
        </p:nvSpPr>
        <p:spPr>
          <a:xfrm>
            <a:off x="609122" y="160452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13" name="PlaceHolder 3"/>
          <p:cNvSpPr>
            <a:spLocks noGrp="1"/>
          </p:cNvSpPr>
          <p:nvPr>
            <p:ph/>
          </p:nvPr>
        </p:nvSpPr>
        <p:spPr>
          <a:xfrm>
            <a:off x="6230161" y="1604520"/>
            <a:ext cx="5352840" cy="397728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14" name="PlaceHolder 4"/>
          <p:cNvSpPr>
            <a:spLocks noGrp="1"/>
          </p:cNvSpPr>
          <p:nvPr>
            <p:ph/>
          </p:nvPr>
        </p:nvSpPr>
        <p:spPr>
          <a:xfrm>
            <a:off x="609122" y="368208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16" name="PlaceHolder 2"/>
          <p:cNvSpPr>
            <a:spLocks noGrp="1"/>
          </p:cNvSpPr>
          <p:nvPr>
            <p:ph/>
          </p:nvPr>
        </p:nvSpPr>
        <p:spPr>
          <a:xfrm>
            <a:off x="609122" y="1604520"/>
            <a:ext cx="5352840" cy="397728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17" name="PlaceHolder 3"/>
          <p:cNvSpPr>
            <a:spLocks noGrp="1"/>
          </p:cNvSpPr>
          <p:nvPr>
            <p:ph/>
          </p:nvPr>
        </p:nvSpPr>
        <p:spPr>
          <a:xfrm>
            <a:off x="6230161" y="160452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18" name="PlaceHolder 4"/>
          <p:cNvSpPr>
            <a:spLocks noGrp="1"/>
          </p:cNvSpPr>
          <p:nvPr>
            <p:ph/>
          </p:nvPr>
        </p:nvSpPr>
        <p:spPr>
          <a:xfrm>
            <a:off x="6230161" y="368208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lvl1pPr>
              <a:defRPr>
                <a:latin typeface="Calibri" panose="020F0502020204030204" pitchFamily="34" charset="0"/>
              </a:defRPr>
            </a:lvl1pPr>
          </a:lstStyle>
          <a:p>
            <a:pPr algn="ctr"/>
            <a:endParaRPr lang="en-US" sz="4401" b="0" strike="noStrike" spc="-1">
              <a:latin typeface="Arial"/>
            </a:endParaRPr>
          </a:p>
        </p:txBody>
      </p:sp>
      <p:sp>
        <p:nvSpPr>
          <p:cNvPr id="20" name="PlaceHolder 2"/>
          <p:cNvSpPr>
            <a:spLocks noGrp="1"/>
          </p:cNvSpPr>
          <p:nvPr>
            <p:ph/>
          </p:nvPr>
        </p:nvSpPr>
        <p:spPr>
          <a:xfrm>
            <a:off x="609122" y="160452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21" name="PlaceHolder 3"/>
          <p:cNvSpPr>
            <a:spLocks noGrp="1"/>
          </p:cNvSpPr>
          <p:nvPr>
            <p:ph/>
          </p:nvPr>
        </p:nvSpPr>
        <p:spPr>
          <a:xfrm>
            <a:off x="6230161" y="1604520"/>
            <a:ext cx="535284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
        <p:nvSpPr>
          <p:cNvPr id="22" name="PlaceHolder 4"/>
          <p:cNvSpPr>
            <a:spLocks noGrp="1"/>
          </p:cNvSpPr>
          <p:nvPr>
            <p:ph/>
          </p:nvPr>
        </p:nvSpPr>
        <p:spPr>
          <a:xfrm>
            <a:off x="609122" y="3682080"/>
            <a:ext cx="10969560" cy="1896840"/>
          </a:xfrm>
          <a:prstGeom prst="rect">
            <a:avLst/>
          </a:prstGeom>
          <a:noFill/>
          <a:ln w="0">
            <a:noFill/>
          </a:ln>
        </p:spPr>
        <p:txBody>
          <a:bodyPr lIns="0" tIns="0" rIns="0" bIns="0" anchor="t">
            <a:normAutofit/>
          </a:bodyPr>
          <a:lstStyle>
            <a:lvl1pPr>
              <a:defRPr>
                <a:latin typeface="Calibri" panose="020F0502020204030204" pitchFamily="34" charset="0"/>
              </a:defRPr>
            </a:lvl1pPr>
          </a:lstStyle>
          <a:p>
            <a:endParaRPr lang="en-US" sz="3201"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122" y="273600"/>
            <a:ext cx="10969560" cy="1144800"/>
          </a:xfrm>
          <a:prstGeom prst="rect">
            <a:avLst/>
          </a:prstGeom>
          <a:noFill/>
          <a:ln w="0">
            <a:noFill/>
          </a:ln>
        </p:spPr>
        <p:txBody>
          <a:bodyPr lIns="0" tIns="0" rIns="0" bIns="0" anchor="ctr">
            <a:noAutofit/>
          </a:bodyPr>
          <a:lstStyle/>
          <a:p>
            <a:pPr algn="ctr"/>
            <a:r>
              <a:rPr lang="en-US" sz="4401" b="0" strike="noStrike" spc="-1">
                <a:latin typeface="Arial"/>
              </a:rPr>
              <a:t>Click to edit the title text format</a:t>
            </a:r>
          </a:p>
        </p:txBody>
      </p:sp>
      <p:sp>
        <p:nvSpPr>
          <p:cNvPr id="3" name="PlaceHolder 2"/>
          <p:cNvSpPr>
            <a:spLocks noGrp="1"/>
          </p:cNvSpPr>
          <p:nvPr>
            <p:ph type="body"/>
          </p:nvPr>
        </p:nvSpPr>
        <p:spPr>
          <a:xfrm>
            <a:off x="609122" y="1604520"/>
            <a:ext cx="1096956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1" b="0" strike="noStrike" spc="-1">
                <a:latin typeface="Arial"/>
              </a:rPr>
              <a:t>Click to edit the outline text format</a:t>
            </a:r>
          </a:p>
          <a:p>
            <a:pPr marL="864002" lvl="1" indent="-324002">
              <a:spcBef>
                <a:spcPts val="1134"/>
              </a:spcBef>
              <a:buClr>
                <a:srgbClr val="000000"/>
              </a:buClr>
              <a:buSzPct val="75000"/>
              <a:buFont typeface="Symbol" charset="2"/>
              <a:buChar char=""/>
            </a:pPr>
            <a:r>
              <a:rPr lang="en-US" sz="2800" b="0" strike="noStrike" spc="-1">
                <a:latin typeface="Arial"/>
              </a:rPr>
              <a:t>Second Outline Level</a:t>
            </a:r>
          </a:p>
          <a:p>
            <a:pPr marL="1296001" lvl="2" indent="-288000">
              <a:spcBef>
                <a:spcPts val="850"/>
              </a:spcBef>
              <a:buClr>
                <a:srgbClr val="000000"/>
              </a:buClr>
              <a:buSzPct val="45000"/>
              <a:buFont typeface="Wingdings" charset="2"/>
              <a:buChar char=""/>
            </a:pPr>
            <a:r>
              <a:rPr lang="en-US" sz="2399" b="0" strike="noStrike" spc="-1">
                <a:latin typeface="Arial"/>
              </a:rPr>
              <a:t>Third Outline Level</a:t>
            </a:r>
          </a:p>
          <a:p>
            <a:pPr marL="1728003" lvl="3" indent="-215999">
              <a:spcBef>
                <a:spcPts val="567"/>
              </a:spcBef>
              <a:buClr>
                <a:srgbClr val="000000"/>
              </a:buClr>
              <a:buSzPct val="75000"/>
              <a:buFont typeface="Symbol" charset="2"/>
              <a:buChar char=""/>
            </a:pPr>
            <a:r>
              <a:rPr lang="en-US" sz="2000" b="0" strike="noStrike" spc="-1">
                <a:latin typeface="Arial"/>
              </a:rPr>
              <a:t>Fourth Outline Level</a:t>
            </a:r>
          </a:p>
          <a:p>
            <a:pPr marL="2160004" lvl="4" indent="-215999">
              <a:spcBef>
                <a:spcPts val="283"/>
              </a:spcBef>
              <a:buClr>
                <a:srgbClr val="000000"/>
              </a:buClr>
              <a:buSzPct val="45000"/>
              <a:buFont typeface="Wingdings" charset="2"/>
              <a:buChar char=""/>
            </a:pPr>
            <a:r>
              <a:rPr lang="en-US" sz="2000" b="0" strike="noStrike" spc="-1">
                <a:latin typeface="Arial"/>
              </a:rPr>
              <a:t>Fifth Outline Level</a:t>
            </a:r>
          </a:p>
          <a:p>
            <a:pPr marL="2592004" lvl="5" indent="-215999">
              <a:spcBef>
                <a:spcPts val="283"/>
              </a:spcBef>
              <a:buClr>
                <a:srgbClr val="000000"/>
              </a:buClr>
              <a:buSzPct val="45000"/>
              <a:buFont typeface="Wingdings" charset="2"/>
              <a:buChar char=""/>
            </a:pPr>
            <a:r>
              <a:rPr lang="en-US" sz="2000" b="0" strike="noStrike" spc="-1">
                <a:latin typeface="Arial"/>
              </a:rPr>
              <a:t>Sixth Outline Level</a:t>
            </a:r>
          </a:p>
          <a:p>
            <a:pPr marL="3024005" lvl="6" indent="-215999">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2" rtl="0" eaLnBrk="1" latinLnBrk="0" hangingPunct="1">
        <a:lnSpc>
          <a:spcPct val="90000"/>
        </a:lnSpc>
        <a:spcBef>
          <a:spcPct val="0"/>
        </a:spcBef>
        <a:buNone/>
        <a:defRPr sz="4401" kern="1200">
          <a:solidFill>
            <a:schemeClr val="tx1"/>
          </a:solidFill>
          <a:latin typeface="Calibri" panose="020F0502020204030204" pitchFamily="34" charset="0"/>
          <a:ea typeface="+mj-ea"/>
          <a:cs typeface="+mj-cs"/>
        </a:defRPr>
      </a:lvl1pPr>
    </p:titleStyle>
    <p:bodyStyle>
      <a:lvl1pPr marL="381197" indent="-285898" algn="l" defTabSz="914402" rtl="0" eaLnBrk="1" latinLnBrk="0" hangingPunct="1">
        <a:lnSpc>
          <a:spcPct val="90000"/>
        </a:lnSpc>
        <a:spcBef>
          <a:spcPts val="1250"/>
        </a:spcBef>
        <a:buClr>
          <a:srgbClr val="000000"/>
        </a:buClr>
        <a:buSzPct val="45000"/>
        <a:buFont typeface="Wingdings" charset="2"/>
        <a:buChar char=""/>
        <a:defRPr sz="2800" kern="1200">
          <a:solidFill>
            <a:schemeClr val="tx1"/>
          </a:solidFill>
          <a:latin typeface="Calibri" panose="020F0502020204030204" pitchFamily="34" charset="0"/>
          <a:ea typeface="+mn-ea"/>
          <a:cs typeface="+mn-cs"/>
        </a:defRPr>
      </a:lvl1pPr>
      <a:lvl2pPr marL="685801" indent="-228600" algn="l" defTabSz="914402" rtl="0" eaLnBrk="1" latinLnBrk="0" hangingPunct="1">
        <a:lnSpc>
          <a:spcPct val="90000"/>
        </a:lnSpc>
        <a:spcBef>
          <a:spcPts val="500"/>
        </a:spcBef>
        <a:buFont typeface="Arial" panose="020B0604020202020204" pitchFamily="34" charset="0"/>
        <a:buChar char="•"/>
        <a:defRPr sz="2399" kern="1200">
          <a:solidFill>
            <a:schemeClr val="tx1"/>
          </a:solidFill>
          <a:latin typeface="Calibri" panose="020F0502020204030204" pitchFamily="34" charset="0"/>
          <a:ea typeface="+mn-ea"/>
          <a:cs typeface="+mn-cs"/>
        </a:defRPr>
      </a:lvl2pPr>
      <a:lvl3pPr marL="1143002" indent="-228600" algn="l" defTabSz="914402"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3" indent="-228600" algn="l" defTabSz="914402"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3" indent="-228600" algn="l" defTabSz="914402"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4" indent="-228600" algn="l" defTabSz="914402"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6pPr>
      <a:lvl7pPr marL="2971804" indent="-228600" algn="l" defTabSz="914402"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7pPr>
      <a:lvl8pPr marL="3429006" indent="-228600" algn="l" defTabSz="91440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4" indent="-228600" algn="l" defTabSz="91440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2" rtl="0" eaLnBrk="1" latinLnBrk="0" hangingPunct="1">
        <a:defRPr sz="1800" kern="1200">
          <a:solidFill>
            <a:schemeClr val="tx1"/>
          </a:solidFill>
          <a:latin typeface="+mn-lt"/>
          <a:ea typeface="+mn-ea"/>
          <a:cs typeface="+mn-cs"/>
        </a:defRPr>
      </a:lvl1pPr>
      <a:lvl2pPr marL="457200" algn="l" defTabSz="914402" rtl="0" eaLnBrk="1" latinLnBrk="0" hangingPunct="1">
        <a:defRPr sz="1800" kern="1200">
          <a:solidFill>
            <a:schemeClr val="tx1"/>
          </a:solidFill>
          <a:latin typeface="+mn-lt"/>
          <a:ea typeface="+mn-ea"/>
          <a:cs typeface="+mn-cs"/>
        </a:defRPr>
      </a:lvl2pPr>
      <a:lvl3pPr marL="914402" algn="l" defTabSz="914402" rtl="0" eaLnBrk="1" latinLnBrk="0" hangingPunct="1">
        <a:defRPr sz="1800" kern="1200">
          <a:solidFill>
            <a:schemeClr val="tx1"/>
          </a:solidFill>
          <a:latin typeface="+mn-lt"/>
          <a:ea typeface="+mn-ea"/>
          <a:cs typeface="+mn-cs"/>
        </a:defRPr>
      </a:lvl3pPr>
      <a:lvl4pPr marL="1371602" algn="l" defTabSz="914402" rtl="0" eaLnBrk="1" latinLnBrk="0" hangingPunct="1">
        <a:defRPr sz="1800" kern="1200">
          <a:solidFill>
            <a:schemeClr val="tx1"/>
          </a:solidFill>
          <a:latin typeface="+mn-lt"/>
          <a:ea typeface="+mn-ea"/>
          <a:cs typeface="+mn-cs"/>
        </a:defRPr>
      </a:lvl4pPr>
      <a:lvl5pPr marL="1828804" algn="l" defTabSz="914402" rtl="0" eaLnBrk="1" latinLnBrk="0" hangingPunct="1">
        <a:defRPr sz="1800" kern="1200">
          <a:solidFill>
            <a:schemeClr val="tx1"/>
          </a:solidFill>
          <a:latin typeface="+mn-lt"/>
          <a:ea typeface="+mn-ea"/>
          <a:cs typeface="+mn-cs"/>
        </a:defRPr>
      </a:lvl5pPr>
      <a:lvl6pPr marL="2286004" algn="l" defTabSz="914402" rtl="0" eaLnBrk="1" latinLnBrk="0" hangingPunct="1">
        <a:defRPr sz="1800" kern="1200">
          <a:solidFill>
            <a:schemeClr val="tx1"/>
          </a:solidFill>
          <a:latin typeface="+mn-lt"/>
          <a:ea typeface="+mn-ea"/>
          <a:cs typeface="+mn-cs"/>
        </a:defRPr>
      </a:lvl6pPr>
      <a:lvl7pPr marL="2743205" algn="l" defTabSz="914402" rtl="0" eaLnBrk="1" latinLnBrk="0" hangingPunct="1">
        <a:defRPr sz="1800" kern="1200">
          <a:solidFill>
            <a:schemeClr val="tx1"/>
          </a:solidFill>
          <a:latin typeface="+mn-lt"/>
          <a:ea typeface="+mn-ea"/>
          <a:cs typeface="+mn-cs"/>
        </a:defRPr>
      </a:lvl7pPr>
      <a:lvl8pPr marL="3200405" algn="l" defTabSz="914402" rtl="0" eaLnBrk="1" latinLnBrk="0" hangingPunct="1">
        <a:defRPr sz="1800" kern="1200">
          <a:solidFill>
            <a:schemeClr val="tx1"/>
          </a:solidFill>
          <a:latin typeface="+mn-lt"/>
          <a:ea typeface="+mn-ea"/>
          <a:cs typeface="+mn-cs"/>
        </a:defRPr>
      </a:lvl8pPr>
      <a:lvl9pPr marL="3657605" algn="l" defTabSz="91440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aircrack-ng.org/doku.php?id=aireplay-ng" TargetMode="External"/><Relationship Id="rId2" Type="http://schemas.openxmlformats.org/officeDocument/2006/relationships/hyperlink" Target="https://github.com/SYWorks/wireless-ids" TargetMode="External"/><Relationship Id="rId1" Type="http://schemas.openxmlformats.org/officeDocument/2006/relationships/slideLayout" Target="../slideLayouts/slideLayout1.xml"/><Relationship Id="rId5" Type="http://schemas.openxmlformats.org/officeDocument/2006/relationships/hyperlink" Target="https://forum.vnpro.org/forum/c&#244;ng-ngh&#7879;-m&#7841;ng/wireless-mobility/28588-thi&#7871;t-k&#7871;-h&#7879;-th&#7889;ng-ph&#225;t-hi&#7879;n-x&#226;m-nh&#7853;p-widspro?view=stream" TargetMode="External"/><Relationship Id="rId4" Type="http://schemas.openxmlformats.org/officeDocument/2006/relationships/hyperlink" Target="https://en.kali.tools/?p=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YWorks/wireless-id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8" name="Freeform 16"/>
          <p:cNvSpPr/>
          <p:nvPr/>
        </p:nvSpPr>
        <p:spPr>
          <a:xfrm>
            <a:off x="181801" y="6281280"/>
            <a:ext cx="507240" cy="472320"/>
          </a:xfrm>
          <a:custGeom>
            <a:avLst/>
            <a:gdLst/>
            <a:ahLst/>
            <a:cxnLst/>
            <a:rect l="l" t="t" r="r" b="b"/>
            <a:pathLst>
              <a:path w="1103" h="1030">
                <a:moveTo>
                  <a:pt x="1059" y="511"/>
                </a:moveTo>
                <a:cubicBezTo>
                  <a:pt x="1056" y="337"/>
                  <a:pt x="1087" y="208"/>
                  <a:pt x="1090" y="198"/>
                </a:cubicBezTo>
                <a:cubicBezTo>
                  <a:pt x="1103" y="145"/>
                  <a:pt x="1103" y="145"/>
                  <a:pt x="1103" y="145"/>
                </a:cubicBezTo>
                <a:cubicBezTo>
                  <a:pt x="901" y="145"/>
                  <a:pt x="901" y="145"/>
                  <a:pt x="901" y="145"/>
                </a:cubicBezTo>
                <a:cubicBezTo>
                  <a:pt x="809" y="55"/>
                  <a:pt x="682" y="0"/>
                  <a:pt x="543" y="0"/>
                </a:cubicBezTo>
                <a:cubicBezTo>
                  <a:pt x="259" y="0"/>
                  <a:pt x="28" y="231"/>
                  <a:pt x="28" y="515"/>
                </a:cubicBezTo>
                <a:cubicBezTo>
                  <a:pt x="28" y="532"/>
                  <a:pt x="29" y="549"/>
                  <a:pt x="31" y="565"/>
                </a:cubicBezTo>
                <a:cubicBezTo>
                  <a:pt x="31" y="565"/>
                  <a:pt x="31" y="565"/>
                  <a:pt x="31" y="565"/>
                </a:cubicBezTo>
                <a:cubicBezTo>
                  <a:pt x="31" y="566"/>
                  <a:pt x="31" y="567"/>
                  <a:pt x="31" y="568"/>
                </a:cubicBezTo>
                <a:cubicBezTo>
                  <a:pt x="31" y="570"/>
                  <a:pt x="31" y="572"/>
                  <a:pt x="31" y="574"/>
                </a:cubicBezTo>
                <a:cubicBezTo>
                  <a:pt x="44" y="700"/>
                  <a:pt x="7" y="891"/>
                  <a:pt x="7" y="891"/>
                </a:cubicBezTo>
                <a:cubicBezTo>
                  <a:pt x="7" y="891"/>
                  <a:pt x="7" y="891"/>
                  <a:pt x="7" y="891"/>
                </a:cubicBezTo>
                <a:cubicBezTo>
                  <a:pt x="4" y="905"/>
                  <a:pt x="4" y="905"/>
                  <a:pt x="4" y="905"/>
                </a:cubicBezTo>
                <a:cubicBezTo>
                  <a:pt x="0" y="920"/>
                  <a:pt x="3" y="935"/>
                  <a:pt x="12" y="947"/>
                </a:cubicBezTo>
                <a:cubicBezTo>
                  <a:pt x="21" y="958"/>
                  <a:pt x="36" y="965"/>
                  <a:pt x="50" y="965"/>
                </a:cubicBezTo>
                <a:cubicBezTo>
                  <a:pt x="63" y="965"/>
                  <a:pt x="75" y="960"/>
                  <a:pt x="84" y="951"/>
                </a:cubicBezTo>
                <a:cubicBezTo>
                  <a:pt x="113" y="922"/>
                  <a:pt x="146" y="899"/>
                  <a:pt x="181" y="881"/>
                </a:cubicBezTo>
                <a:cubicBezTo>
                  <a:pt x="274" y="973"/>
                  <a:pt x="402" y="1030"/>
                  <a:pt x="543" y="1030"/>
                </a:cubicBezTo>
                <a:cubicBezTo>
                  <a:pt x="828" y="1030"/>
                  <a:pt x="1059" y="800"/>
                  <a:pt x="1059" y="515"/>
                </a:cubicBezTo>
                <a:cubicBezTo>
                  <a:pt x="1059" y="514"/>
                  <a:pt x="1058" y="512"/>
                  <a:pt x="1058" y="511"/>
                </a:cubicBezTo>
                <a:cubicBezTo>
                  <a:pt x="1058" y="511"/>
                  <a:pt x="1059" y="511"/>
                  <a:pt x="1059" y="511"/>
                </a:cubicBezTo>
                <a:close/>
                <a:moveTo>
                  <a:pt x="891" y="626"/>
                </a:moveTo>
                <a:cubicBezTo>
                  <a:pt x="864" y="735"/>
                  <a:pt x="769" y="809"/>
                  <a:pt x="657" y="809"/>
                </a:cubicBezTo>
                <a:cubicBezTo>
                  <a:pt x="311" y="809"/>
                  <a:pt x="311" y="809"/>
                  <a:pt x="311" y="809"/>
                </a:cubicBezTo>
                <a:cubicBezTo>
                  <a:pt x="218" y="809"/>
                  <a:pt x="125" y="854"/>
                  <a:pt x="56" y="923"/>
                </a:cubicBezTo>
                <a:cubicBezTo>
                  <a:pt x="50" y="929"/>
                  <a:pt x="41" y="923"/>
                  <a:pt x="42" y="915"/>
                </a:cubicBezTo>
                <a:cubicBezTo>
                  <a:pt x="80" y="765"/>
                  <a:pt x="80" y="765"/>
                  <a:pt x="80" y="765"/>
                </a:cubicBezTo>
                <a:cubicBezTo>
                  <a:pt x="109" y="650"/>
                  <a:pt x="214" y="553"/>
                  <a:pt x="328" y="529"/>
                </a:cubicBezTo>
                <a:cubicBezTo>
                  <a:pt x="305" y="582"/>
                  <a:pt x="305" y="582"/>
                  <a:pt x="305" y="582"/>
                </a:cubicBezTo>
                <a:cubicBezTo>
                  <a:pt x="298" y="596"/>
                  <a:pt x="310" y="612"/>
                  <a:pt x="326" y="610"/>
                </a:cubicBezTo>
                <a:cubicBezTo>
                  <a:pt x="916" y="525"/>
                  <a:pt x="916" y="525"/>
                  <a:pt x="916" y="525"/>
                </a:cubicBezTo>
                <a:lnTo>
                  <a:pt x="891" y="626"/>
                </a:lnTo>
                <a:close/>
                <a:moveTo>
                  <a:pt x="792" y="470"/>
                </a:moveTo>
                <a:cubicBezTo>
                  <a:pt x="394" y="470"/>
                  <a:pt x="394" y="470"/>
                  <a:pt x="394" y="470"/>
                </a:cubicBezTo>
                <a:cubicBezTo>
                  <a:pt x="291" y="470"/>
                  <a:pt x="188" y="525"/>
                  <a:pt x="118" y="607"/>
                </a:cubicBezTo>
                <a:cubicBezTo>
                  <a:pt x="163" y="426"/>
                  <a:pt x="163" y="426"/>
                  <a:pt x="163" y="426"/>
                </a:cubicBezTo>
                <a:cubicBezTo>
                  <a:pt x="197" y="293"/>
                  <a:pt x="332" y="185"/>
                  <a:pt x="465" y="185"/>
                </a:cubicBezTo>
                <a:cubicBezTo>
                  <a:pt x="1052" y="185"/>
                  <a:pt x="1052" y="185"/>
                  <a:pt x="1052" y="185"/>
                </a:cubicBezTo>
                <a:cubicBezTo>
                  <a:pt x="1026" y="287"/>
                  <a:pt x="1026" y="287"/>
                  <a:pt x="1026" y="287"/>
                </a:cubicBezTo>
                <a:cubicBezTo>
                  <a:pt x="999" y="396"/>
                  <a:pt x="904" y="470"/>
                  <a:pt x="792" y="47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39" name="Freeform 12"/>
          <p:cNvSpPr/>
          <p:nvPr/>
        </p:nvSpPr>
        <p:spPr>
          <a:xfrm>
            <a:off x="713881" y="3241"/>
            <a:ext cx="3682799" cy="1122298"/>
          </a:xfrm>
          <a:custGeom>
            <a:avLst/>
            <a:gdLst/>
            <a:ahLst/>
            <a:cxnLst/>
            <a:rect l="l" t="t" r="r" b="b"/>
            <a:pathLst>
              <a:path w="1236" h="439">
                <a:moveTo>
                  <a:pt x="1166" y="0"/>
                </a:moveTo>
                <a:cubicBezTo>
                  <a:pt x="50" y="0"/>
                  <a:pt x="50" y="0"/>
                  <a:pt x="50" y="0"/>
                </a:cubicBezTo>
                <a:cubicBezTo>
                  <a:pt x="45" y="6"/>
                  <a:pt x="40" y="13"/>
                  <a:pt x="36" y="20"/>
                </a:cubicBezTo>
                <a:cubicBezTo>
                  <a:pt x="2" y="78"/>
                  <a:pt x="0" y="147"/>
                  <a:pt x="31" y="204"/>
                </a:cubicBezTo>
                <a:cubicBezTo>
                  <a:pt x="74" y="282"/>
                  <a:pt x="149" y="299"/>
                  <a:pt x="204" y="299"/>
                </a:cubicBezTo>
                <a:cubicBezTo>
                  <a:pt x="233" y="299"/>
                  <a:pt x="257" y="294"/>
                  <a:pt x="270" y="291"/>
                </a:cubicBezTo>
                <a:cubicBezTo>
                  <a:pt x="274" y="318"/>
                  <a:pt x="295" y="385"/>
                  <a:pt x="385" y="401"/>
                </a:cubicBezTo>
                <a:cubicBezTo>
                  <a:pt x="395" y="403"/>
                  <a:pt x="406" y="404"/>
                  <a:pt x="415" y="404"/>
                </a:cubicBezTo>
                <a:cubicBezTo>
                  <a:pt x="483" y="404"/>
                  <a:pt x="528" y="363"/>
                  <a:pt x="548" y="340"/>
                </a:cubicBezTo>
                <a:cubicBezTo>
                  <a:pt x="558" y="369"/>
                  <a:pt x="594" y="418"/>
                  <a:pt x="714" y="436"/>
                </a:cubicBezTo>
                <a:cubicBezTo>
                  <a:pt x="728" y="438"/>
                  <a:pt x="741" y="439"/>
                  <a:pt x="754" y="439"/>
                </a:cubicBezTo>
                <a:cubicBezTo>
                  <a:pt x="870" y="439"/>
                  <a:pt x="921" y="355"/>
                  <a:pt x="934" y="328"/>
                </a:cubicBezTo>
                <a:cubicBezTo>
                  <a:pt x="953" y="334"/>
                  <a:pt x="971" y="337"/>
                  <a:pt x="988" y="337"/>
                </a:cubicBezTo>
                <a:cubicBezTo>
                  <a:pt x="1053" y="337"/>
                  <a:pt x="1084" y="296"/>
                  <a:pt x="1092" y="281"/>
                </a:cubicBezTo>
                <a:cubicBezTo>
                  <a:pt x="1138" y="280"/>
                  <a:pt x="1182" y="248"/>
                  <a:pt x="1208" y="197"/>
                </a:cubicBezTo>
                <a:cubicBezTo>
                  <a:pt x="1236" y="140"/>
                  <a:pt x="1234" y="77"/>
                  <a:pt x="1201" y="34"/>
                </a:cubicBezTo>
                <a:cubicBezTo>
                  <a:pt x="1191" y="20"/>
                  <a:pt x="1179" y="9"/>
                  <a:pt x="1166" y="0"/>
                </a:cubicBezTo>
                <a:close/>
              </a:path>
            </a:pathLst>
          </a:custGeom>
          <a:solidFill>
            <a:schemeClr val="accent1">
              <a:lumMod val="75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0" name="Freeform 13"/>
          <p:cNvSpPr/>
          <p:nvPr/>
        </p:nvSpPr>
        <p:spPr>
          <a:xfrm>
            <a:off x="-1080" y="633240"/>
            <a:ext cx="1384920" cy="959760"/>
          </a:xfrm>
          <a:custGeom>
            <a:avLst/>
            <a:gdLst/>
            <a:ahLst/>
            <a:cxnLst/>
            <a:rect l="l" t="t" r="r" b="b"/>
            <a:pathLst>
              <a:path w="465" h="322">
                <a:moveTo>
                  <a:pt x="450" y="149"/>
                </a:moveTo>
                <a:cubicBezTo>
                  <a:pt x="430" y="123"/>
                  <a:pt x="398" y="119"/>
                  <a:pt x="381" y="119"/>
                </a:cubicBezTo>
                <a:cubicBezTo>
                  <a:pt x="377" y="119"/>
                  <a:pt x="374" y="120"/>
                  <a:pt x="371" y="120"/>
                </a:cubicBezTo>
                <a:cubicBezTo>
                  <a:pt x="373" y="109"/>
                  <a:pt x="372" y="82"/>
                  <a:pt x="343" y="55"/>
                </a:cubicBezTo>
                <a:cubicBezTo>
                  <a:pt x="330" y="43"/>
                  <a:pt x="313" y="37"/>
                  <a:pt x="294" y="37"/>
                </a:cubicBezTo>
                <a:cubicBezTo>
                  <a:pt x="276" y="37"/>
                  <a:pt x="261" y="42"/>
                  <a:pt x="254" y="45"/>
                </a:cubicBezTo>
                <a:cubicBezTo>
                  <a:pt x="248" y="34"/>
                  <a:pt x="227" y="0"/>
                  <a:pt x="169" y="0"/>
                </a:cubicBezTo>
                <a:cubicBezTo>
                  <a:pt x="168" y="0"/>
                  <a:pt x="166" y="0"/>
                  <a:pt x="164" y="0"/>
                </a:cubicBezTo>
                <a:cubicBezTo>
                  <a:pt x="95" y="3"/>
                  <a:pt x="80" y="58"/>
                  <a:pt x="77" y="74"/>
                </a:cubicBezTo>
                <a:cubicBezTo>
                  <a:pt x="71" y="73"/>
                  <a:pt x="66" y="72"/>
                  <a:pt x="61" y="72"/>
                </a:cubicBezTo>
                <a:cubicBezTo>
                  <a:pt x="26" y="72"/>
                  <a:pt x="14" y="100"/>
                  <a:pt x="11" y="110"/>
                </a:cubicBezTo>
                <a:cubicBezTo>
                  <a:pt x="9" y="109"/>
                  <a:pt x="7" y="109"/>
                  <a:pt x="5" y="109"/>
                </a:cubicBezTo>
                <a:cubicBezTo>
                  <a:pt x="3" y="109"/>
                  <a:pt x="2" y="109"/>
                  <a:pt x="0" y="109"/>
                </a:cubicBezTo>
                <a:cubicBezTo>
                  <a:pt x="0" y="260"/>
                  <a:pt x="0" y="260"/>
                  <a:pt x="0" y="260"/>
                </a:cubicBezTo>
                <a:cubicBezTo>
                  <a:pt x="8" y="262"/>
                  <a:pt x="16" y="262"/>
                  <a:pt x="23" y="262"/>
                </a:cubicBezTo>
                <a:cubicBezTo>
                  <a:pt x="36" y="262"/>
                  <a:pt x="46" y="261"/>
                  <a:pt x="51" y="259"/>
                </a:cubicBezTo>
                <a:cubicBezTo>
                  <a:pt x="53" y="271"/>
                  <a:pt x="62" y="299"/>
                  <a:pt x="101" y="306"/>
                </a:cubicBezTo>
                <a:cubicBezTo>
                  <a:pt x="105" y="307"/>
                  <a:pt x="110" y="307"/>
                  <a:pt x="114" y="307"/>
                </a:cubicBezTo>
                <a:cubicBezTo>
                  <a:pt x="143" y="307"/>
                  <a:pt x="162" y="290"/>
                  <a:pt x="170" y="280"/>
                </a:cubicBezTo>
                <a:cubicBezTo>
                  <a:pt x="175" y="292"/>
                  <a:pt x="190" y="314"/>
                  <a:pt x="242" y="321"/>
                </a:cubicBezTo>
                <a:cubicBezTo>
                  <a:pt x="247" y="322"/>
                  <a:pt x="253" y="322"/>
                  <a:pt x="258" y="322"/>
                </a:cubicBezTo>
                <a:cubicBezTo>
                  <a:pt x="308" y="322"/>
                  <a:pt x="330" y="286"/>
                  <a:pt x="336" y="275"/>
                </a:cubicBezTo>
                <a:cubicBezTo>
                  <a:pt x="344" y="278"/>
                  <a:pt x="351" y="279"/>
                  <a:pt x="359" y="279"/>
                </a:cubicBezTo>
                <a:cubicBezTo>
                  <a:pt x="386" y="279"/>
                  <a:pt x="399" y="261"/>
                  <a:pt x="403" y="255"/>
                </a:cubicBezTo>
                <a:cubicBezTo>
                  <a:pt x="423" y="254"/>
                  <a:pt x="442" y="241"/>
                  <a:pt x="452" y="219"/>
                </a:cubicBezTo>
                <a:cubicBezTo>
                  <a:pt x="465" y="195"/>
                  <a:pt x="464" y="168"/>
                  <a:pt x="450" y="149"/>
                </a:cubicBez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1" name="Freeform 14"/>
          <p:cNvSpPr/>
          <p:nvPr/>
        </p:nvSpPr>
        <p:spPr>
          <a:xfrm>
            <a:off x="-1080" y="3240"/>
            <a:ext cx="1540440" cy="1031040"/>
          </a:xfrm>
          <a:custGeom>
            <a:avLst/>
            <a:gdLst/>
            <a:ahLst/>
            <a:cxnLst/>
            <a:rect l="l" t="t" r="r" b="b"/>
            <a:pathLst>
              <a:path w="517" h="346">
                <a:moveTo>
                  <a:pt x="495" y="93"/>
                </a:moveTo>
                <a:cubicBezTo>
                  <a:pt x="466" y="55"/>
                  <a:pt x="420" y="50"/>
                  <a:pt x="395" y="50"/>
                </a:cubicBezTo>
                <a:cubicBezTo>
                  <a:pt x="389" y="50"/>
                  <a:pt x="384" y="50"/>
                  <a:pt x="381" y="50"/>
                </a:cubicBezTo>
                <a:cubicBezTo>
                  <a:pt x="382" y="40"/>
                  <a:pt x="382" y="21"/>
                  <a:pt x="372" y="0"/>
                </a:cubicBezTo>
                <a:cubicBezTo>
                  <a:pt x="0" y="0"/>
                  <a:pt x="0" y="0"/>
                  <a:pt x="0" y="0"/>
                </a:cubicBezTo>
                <a:cubicBezTo>
                  <a:pt x="0" y="324"/>
                  <a:pt x="0" y="324"/>
                  <a:pt x="0" y="324"/>
                </a:cubicBezTo>
                <a:cubicBezTo>
                  <a:pt x="1" y="324"/>
                  <a:pt x="3" y="324"/>
                  <a:pt x="4" y="324"/>
                </a:cubicBezTo>
                <a:cubicBezTo>
                  <a:pt x="46" y="324"/>
                  <a:pt x="74" y="299"/>
                  <a:pt x="87" y="285"/>
                </a:cubicBezTo>
                <a:cubicBezTo>
                  <a:pt x="94" y="302"/>
                  <a:pt x="116" y="333"/>
                  <a:pt x="191" y="344"/>
                </a:cubicBezTo>
                <a:cubicBezTo>
                  <a:pt x="199" y="345"/>
                  <a:pt x="208" y="346"/>
                  <a:pt x="215" y="346"/>
                </a:cubicBezTo>
                <a:cubicBezTo>
                  <a:pt x="288" y="346"/>
                  <a:pt x="320" y="294"/>
                  <a:pt x="328" y="277"/>
                </a:cubicBezTo>
                <a:cubicBezTo>
                  <a:pt x="340" y="281"/>
                  <a:pt x="351" y="282"/>
                  <a:pt x="362" y="282"/>
                </a:cubicBezTo>
                <a:cubicBezTo>
                  <a:pt x="402" y="282"/>
                  <a:pt x="421" y="257"/>
                  <a:pt x="427" y="247"/>
                </a:cubicBezTo>
                <a:cubicBezTo>
                  <a:pt x="456" y="247"/>
                  <a:pt x="483" y="227"/>
                  <a:pt x="499" y="195"/>
                </a:cubicBezTo>
                <a:cubicBezTo>
                  <a:pt x="517" y="159"/>
                  <a:pt x="515" y="120"/>
                  <a:pt x="495" y="93"/>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2" name="Freeform 18"/>
          <p:cNvSpPr/>
          <p:nvPr/>
        </p:nvSpPr>
        <p:spPr>
          <a:xfrm>
            <a:off x="10922760" y="1586520"/>
            <a:ext cx="1265040" cy="1040760"/>
          </a:xfrm>
          <a:custGeom>
            <a:avLst/>
            <a:gdLst/>
            <a:ahLst/>
            <a:cxnLst/>
            <a:rect l="l" t="t" r="r" b="b"/>
            <a:pathLst>
              <a:path w="525" h="433">
                <a:moveTo>
                  <a:pt x="525" y="98"/>
                </a:moveTo>
                <a:cubicBezTo>
                  <a:pt x="524" y="99"/>
                  <a:pt x="522" y="99"/>
                  <a:pt x="521" y="99"/>
                </a:cubicBezTo>
                <a:cubicBezTo>
                  <a:pt x="517" y="78"/>
                  <a:pt x="496" y="3"/>
                  <a:pt x="403" y="0"/>
                </a:cubicBezTo>
                <a:cubicBezTo>
                  <a:pt x="401" y="0"/>
                  <a:pt x="399" y="0"/>
                  <a:pt x="397" y="0"/>
                </a:cubicBezTo>
                <a:cubicBezTo>
                  <a:pt x="320" y="0"/>
                  <a:pt x="290" y="45"/>
                  <a:pt x="282" y="60"/>
                </a:cubicBezTo>
                <a:cubicBezTo>
                  <a:pt x="273" y="57"/>
                  <a:pt x="253" y="49"/>
                  <a:pt x="229" y="49"/>
                </a:cubicBezTo>
                <a:cubicBezTo>
                  <a:pt x="203" y="49"/>
                  <a:pt x="181" y="58"/>
                  <a:pt x="163" y="74"/>
                </a:cubicBezTo>
                <a:cubicBezTo>
                  <a:pt x="124" y="110"/>
                  <a:pt x="123" y="146"/>
                  <a:pt x="125" y="161"/>
                </a:cubicBezTo>
                <a:cubicBezTo>
                  <a:pt x="121" y="160"/>
                  <a:pt x="117" y="160"/>
                  <a:pt x="112" y="160"/>
                </a:cubicBezTo>
                <a:cubicBezTo>
                  <a:pt x="89" y="160"/>
                  <a:pt x="46" y="165"/>
                  <a:pt x="20" y="201"/>
                </a:cubicBezTo>
                <a:cubicBezTo>
                  <a:pt x="1" y="225"/>
                  <a:pt x="0" y="261"/>
                  <a:pt x="16" y="294"/>
                </a:cubicBezTo>
                <a:cubicBezTo>
                  <a:pt x="31" y="323"/>
                  <a:pt x="56" y="342"/>
                  <a:pt x="82" y="342"/>
                </a:cubicBezTo>
                <a:cubicBezTo>
                  <a:pt x="87" y="351"/>
                  <a:pt x="105" y="375"/>
                  <a:pt x="142" y="375"/>
                </a:cubicBezTo>
                <a:cubicBezTo>
                  <a:pt x="152" y="375"/>
                  <a:pt x="162" y="373"/>
                  <a:pt x="173" y="370"/>
                </a:cubicBezTo>
                <a:cubicBezTo>
                  <a:pt x="181" y="385"/>
                  <a:pt x="210" y="433"/>
                  <a:pt x="277" y="433"/>
                </a:cubicBezTo>
                <a:cubicBezTo>
                  <a:pt x="284" y="433"/>
                  <a:pt x="292" y="433"/>
                  <a:pt x="300" y="431"/>
                </a:cubicBezTo>
                <a:cubicBezTo>
                  <a:pt x="369" y="421"/>
                  <a:pt x="389" y="393"/>
                  <a:pt x="395" y="377"/>
                </a:cubicBezTo>
                <a:cubicBezTo>
                  <a:pt x="407" y="390"/>
                  <a:pt x="432" y="413"/>
                  <a:pt x="471" y="413"/>
                </a:cubicBezTo>
                <a:cubicBezTo>
                  <a:pt x="477" y="413"/>
                  <a:pt x="483" y="412"/>
                  <a:pt x="489" y="411"/>
                </a:cubicBezTo>
                <a:cubicBezTo>
                  <a:pt x="504" y="409"/>
                  <a:pt x="516" y="403"/>
                  <a:pt x="525" y="397"/>
                </a:cubicBezTo>
                <a:lnTo>
                  <a:pt x="525" y="98"/>
                </a:lnTo>
                <a:close/>
              </a:path>
            </a:pathLst>
          </a:custGeom>
          <a:solidFill>
            <a:schemeClr val="accent1">
              <a:lumMod val="75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3" name="Freeform 19"/>
          <p:cNvSpPr/>
          <p:nvPr/>
        </p:nvSpPr>
        <p:spPr>
          <a:xfrm>
            <a:off x="8672400" y="-2159"/>
            <a:ext cx="2153160" cy="685080"/>
          </a:xfrm>
          <a:custGeom>
            <a:avLst/>
            <a:gdLst/>
            <a:ahLst/>
            <a:cxnLst/>
            <a:rect l="l" t="t" r="r" b="b"/>
            <a:pathLst>
              <a:path w="894" h="285">
                <a:moveTo>
                  <a:pt x="15" y="0"/>
                </a:moveTo>
                <a:cubicBezTo>
                  <a:pt x="0" y="38"/>
                  <a:pt x="2" y="79"/>
                  <a:pt x="21" y="115"/>
                </a:cubicBezTo>
                <a:cubicBezTo>
                  <a:pt x="52" y="171"/>
                  <a:pt x="107" y="183"/>
                  <a:pt x="146" y="183"/>
                </a:cubicBezTo>
                <a:cubicBezTo>
                  <a:pt x="167" y="183"/>
                  <a:pt x="185" y="180"/>
                  <a:pt x="194" y="178"/>
                </a:cubicBezTo>
                <a:cubicBezTo>
                  <a:pt x="197" y="197"/>
                  <a:pt x="212" y="246"/>
                  <a:pt x="278" y="258"/>
                </a:cubicBezTo>
                <a:cubicBezTo>
                  <a:pt x="285" y="259"/>
                  <a:pt x="293" y="259"/>
                  <a:pt x="300" y="259"/>
                </a:cubicBezTo>
                <a:cubicBezTo>
                  <a:pt x="349" y="259"/>
                  <a:pt x="382" y="230"/>
                  <a:pt x="396" y="214"/>
                </a:cubicBezTo>
                <a:cubicBezTo>
                  <a:pt x="404" y="234"/>
                  <a:pt x="430" y="270"/>
                  <a:pt x="517" y="283"/>
                </a:cubicBezTo>
                <a:cubicBezTo>
                  <a:pt x="527" y="284"/>
                  <a:pt x="536" y="285"/>
                  <a:pt x="546" y="285"/>
                </a:cubicBezTo>
                <a:cubicBezTo>
                  <a:pt x="630" y="285"/>
                  <a:pt x="667" y="224"/>
                  <a:pt x="677" y="205"/>
                </a:cubicBezTo>
                <a:cubicBezTo>
                  <a:pt x="690" y="209"/>
                  <a:pt x="704" y="211"/>
                  <a:pt x="716" y="211"/>
                </a:cubicBezTo>
                <a:cubicBezTo>
                  <a:pt x="763" y="211"/>
                  <a:pt x="785" y="181"/>
                  <a:pt x="792" y="170"/>
                </a:cubicBezTo>
                <a:cubicBezTo>
                  <a:pt x="825" y="169"/>
                  <a:pt x="857" y="146"/>
                  <a:pt x="875" y="109"/>
                </a:cubicBezTo>
                <a:cubicBezTo>
                  <a:pt x="894" y="72"/>
                  <a:pt x="894" y="31"/>
                  <a:pt x="877" y="0"/>
                </a:cubicBezTo>
                <a:lnTo>
                  <a:pt x="15" y="0"/>
                </a:ln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4" name="Freeform 20"/>
          <p:cNvSpPr/>
          <p:nvPr/>
        </p:nvSpPr>
        <p:spPr>
          <a:xfrm>
            <a:off x="9766493" y="-26737"/>
            <a:ext cx="2723400" cy="1693485"/>
          </a:xfrm>
          <a:custGeom>
            <a:avLst/>
            <a:gdLst/>
            <a:ahLst/>
            <a:cxnLst/>
            <a:rect l="l" t="t" r="r" b="b"/>
            <a:pathLst>
              <a:path w="1130" h="784">
                <a:moveTo>
                  <a:pt x="1130" y="0"/>
                </a:moveTo>
                <a:cubicBezTo>
                  <a:pt x="307" y="0"/>
                  <a:pt x="307" y="0"/>
                  <a:pt x="307" y="0"/>
                </a:cubicBezTo>
                <a:cubicBezTo>
                  <a:pt x="266" y="29"/>
                  <a:pt x="249" y="72"/>
                  <a:pt x="242" y="93"/>
                </a:cubicBezTo>
                <a:cubicBezTo>
                  <a:pt x="236" y="92"/>
                  <a:pt x="229" y="92"/>
                  <a:pt x="223" y="92"/>
                </a:cubicBezTo>
                <a:cubicBezTo>
                  <a:pt x="157" y="92"/>
                  <a:pt x="90" y="134"/>
                  <a:pt x="50" y="202"/>
                </a:cubicBezTo>
                <a:cubicBezTo>
                  <a:pt x="2" y="283"/>
                  <a:pt x="0" y="378"/>
                  <a:pt x="44" y="458"/>
                </a:cubicBezTo>
                <a:cubicBezTo>
                  <a:pt x="104" y="566"/>
                  <a:pt x="207" y="589"/>
                  <a:pt x="283" y="589"/>
                </a:cubicBezTo>
                <a:cubicBezTo>
                  <a:pt x="323" y="589"/>
                  <a:pt x="357" y="583"/>
                  <a:pt x="374" y="579"/>
                </a:cubicBezTo>
                <a:cubicBezTo>
                  <a:pt x="381" y="616"/>
                  <a:pt x="410" y="709"/>
                  <a:pt x="535" y="731"/>
                </a:cubicBezTo>
                <a:cubicBezTo>
                  <a:pt x="549" y="734"/>
                  <a:pt x="563" y="735"/>
                  <a:pt x="577" y="735"/>
                </a:cubicBezTo>
                <a:cubicBezTo>
                  <a:pt x="671" y="735"/>
                  <a:pt x="733" y="679"/>
                  <a:pt x="761" y="647"/>
                </a:cubicBezTo>
                <a:cubicBezTo>
                  <a:pt x="775" y="686"/>
                  <a:pt x="825" y="755"/>
                  <a:pt x="992" y="780"/>
                </a:cubicBezTo>
                <a:cubicBezTo>
                  <a:pt x="1010" y="782"/>
                  <a:pt x="1029" y="784"/>
                  <a:pt x="1046" y="784"/>
                </a:cubicBezTo>
                <a:cubicBezTo>
                  <a:pt x="1078" y="784"/>
                  <a:pt x="1105" y="779"/>
                  <a:pt x="1130" y="772"/>
                </a:cubicBezTo>
                <a:lnTo>
                  <a:pt x="1130" y="0"/>
                </a:lnTo>
                <a:close/>
              </a:path>
            </a:pathLst>
          </a:custGeom>
          <a:solidFill>
            <a:schemeClr val="bg1"/>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5" name="Freeform 24"/>
          <p:cNvSpPr/>
          <p:nvPr/>
        </p:nvSpPr>
        <p:spPr>
          <a:xfrm>
            <a:off x="1534684" y="6410879"/>
            <a:ext cx="846719" cy="460080"/>
          </a:xfrm>
          <a:custGeom>
            <a:avLst/>
            <a:gdLst/>
            <a:ahLst/>
            <a:cxnLst/>
            <a:rect l="l" t="t" r="r" b="b"/>
            <a:pathLst>
              <a:path w="524" h="285">
                <a:moveTo>
                  <a:pt x="86" y="260"/>
                </a:moveTo>
                <a:cubicBezTo>
                  <a:pt x="98" y="260"/>
                  <a:pt x="108" y="258"/>
                  <a:pt x="114" y="257"/>
                </a:cubicBezTo>
                <a:cubicBezTo>
                  <a:pt x="115" y="263"/>
                  <a:pt x="118" y="275"/>
                  <a:pt x="127" y="285"/>
                </a:cubicBezTo>
                <a:cubicBezTo>
                  <a:pt x="225" y="285"/>
                  <a:pt x="225" y="285"/>
                  <a:pt x="225" y="285"/>
                </a:cubicBezTo>
                <a:cubicBezTo>
                  <a:pt x="228" y="283"/>
                  <a:pt x="230" y="280"/>
                  <a:pt x="232" y="278"/>
                </a:cubicBezTo>
                <a:cubicBezTo>
                  <a:pt x="233" y="280"/>
                  <a:pt x="234" y="283"/>
                  <a:pt x="235" y="285"/>
                </a:cubicBezTo>
                <a:cubicBezTo>
                  <a:pt x="388" y="285"/>
                  <a:pt x="388" y="285"/>
                  <a:pt x="388" y="285"/>
                </a:cubicBezTo>
                <a:cubicBezTo>
                  <a:pt x="392" y="280"/>
                  <a:pt x="394" y="276"/>
                  <a:pt x="396" y="273"/>
                </a:cubicBezTo>
                <a:cubicBezTo>
                  <a:pt x="404" y="275"/>
                  <a:pt x="411" y="277"/>
                  <a:pt x="419" y="277"/>
                </a:cubicBezTo>
                <a:cubicBezTo>
                  <a:pt x="446" y="277"/>
                  <a:pt x="459" y="259"/>
                  <a:pt x="463" y="253"/>
                </a:cubicBezTo>
                <a:cubicBezTo>
                  <a:pt x="482" y="252"/>
                  <a:pt x="501" y="239"/>
                  <a:pt x="512" y="217"/>
                </a:cubicBezTo>
                <a:cubicBezTo>
                  <a:pt x="524" y="193"/>
                  <a:pt x="523" y="167"/>
                  <a:pt x="509" y="148"/>
                </a:cubicBezTo>
                <a:cubicBezTo>
                  <a:pt x="489" y="122"/>
                  <a:pt x="458" y="118"/>
                  <a:pt x="441" y="118"/>
                </a:cubicBezTo>
                <a:cubicBezTo>
                  <a:pt x="437" y="118"/>
                  <a:pt x="434" y="119"/>
                  <a:pt x="431" y="119"/>
                </a:cubicBezTo>
                <a:cubicBezTo>
                  <a:pt x="433" y="108"/>
                  <a:pt x="432" y="81"/>
                  <a:pt x="403" y="55"/>
                </a:cubicBezTo>
                <a:cubicBezTo>
                  <a:pt x="390" y="43"/>
                  <a:pt x="373" y="37"/>
                  <a:pt x="354" y="37"/>
                </a:cubicBezTo>
                <a:cubicBezTo>
                  <a:pt x="337" y="37"/>
                  <a:pt x="322" y="42"/>
                  <a:pt x="315" y="45"/>
                </a:cubicBezTo>
                <a:cubicBezTo>
                  <a:pt x="309" y="33"/>
                  <a:pt x="287" y="0"/>
                  <a:pt x="231" y="0"/>
                </a:cubicBezTo>
                <a:cubicBezTo>
                  <a:pt x="229" y="0"/>
                  <a:pt x="227" y="0"/>
                  <a:pt x="226" y="1"/>
                </a:cubicBezTo>
                <a:cubicBezTo>
                  <a:pt x="157" y="3"/>
                  <a:pt x="142" y="58"/>
                  <a:pt x="139" y="73"/>
                </a:cubicBezTo>
                <a:cubicBezTo>
                  <a:pt x="133" y="72"/>
                  <a:pt x="128" y="72"/>
                  <a:pt x="123" y="72"/>
                </a:cubicBezTo>
                <a:cubicBezTo>
                  <a:pt x="88" y="72"/>
                  <a:pt x="77" y="99"/>
                  <a:pt x="74" y="109"/>
                </a:cubicBezTo>
                <a:cubicBezTo>
                  <a:pt x="72" y="109"/>
                  <a:pt x="70" y="108"/>
                  <a:pt x="67" y="108"/>
                </a:cubicBezTo>
                <a:cubicBezTo>
                  <a:pt x="47" y="108"/>
                  <a:pt x="27" y="121"/>
                  <a:pt x="15" y="142"/>
                </a:cubicBezTo>
                <a:cubicBezTo>
                  <a:pt x="0" y="167"/>
                  <a:pt x="0" y="196"/>
                  <a:pt x="13" y="220"/>
                </a:cubicBezTo>
                <a:cubicBezTo>
                  <a:pt x="31" y="253"/>
                  <a:pt x="63" y="260"/>
                  <a:pt x="86" y="260"/>
                </a:cubicBez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6" name="Freeform 25"/>
          <p:cNvSpPr/>
          <p:nvPr/>
        </p:nvSpPr>
        <p:spPr>
          <a:xfrm>
            <a:off x="-1080" y="5668920"/>
            <a:ext cx="857880" cy="705600"/>
          </a:xfrm>
          <a:custGeom>
            <a:avLst/>
            <a:gdLst/>
            <a:ahLst/>
            <a:cxnLst/>
            <a:rect l="l" t="t" r="r" b="b"/>
            <a:pathLst>
              <a:path w="531" h="437">
                <a:moveTo>
                  <a:pt x="510" y="194"/>
                </a:moveTo>
                <a:cubicBezTo>
                  <a:pt x="493" y="165"/>
                  <a:pt x="465" y="148"/>
                  <a:pt x="438" y="148"/>
                </a:cubicBezTo>
                <a:cubicBezTo>
                  <a:pt x="435" y="148"/>
                  <a:pt x="432" y="148"/>
                  <a:pt x="429" y="148"/>
                </a:cubicBezTo>
                <a:cubicBezTo>
                  <a:pt x="425" y="135"/>
                  <a:pt x="409" y="98"/>
                  <a:pt x="361" y="98"/>
                </a:cubicBezTo>
                <a:cubicBezTo>
                  <a:pt x="355" y="98"/>
                  <a:pt x="347" y="98"/>
                  <a:pt x="340" y="100"/>
                </a:cubicBezTo>
                <a:cubicBezTo>
                  <a:pt x="336" y="78"/>
                  <a:pt x="315" y="3"/>
                  <a:pt x="221" y="0"/>
                </a:cubicBezTo>
                <a:cubicBezTo>
                  <a:pt x="219" y="0"/>
                  <a:pt x="217" y="0"/>
                  <a:pt x="214" y="0"/>
                </a:cubicBezTo>
                <a:cubicBezTo>
                  <a:pt x="137" y="0"/>
                  <a:pt x="107" y="45"/>
                  <a:pt x="99" y="60"/>
                </a:cubicBezTo>
                <a:cubicBezTo>
                  <a:pt x="90" y="57"/>
                  <a:pt x="69" y="50"/>
                  <a:pt x="45" y="50"/>
                </a:cubicBezTo>
                <a:cubicBezTo>
                  <a:pt x="29" y="50"/>
                  <a:pt x="13" y="53"/>
                  <a:pt x="0" y="60"/>
                </a:cubicBezTo>
                <a:cubicBezTo>
                  <a:pt x="0" y="391"/>
                  <a:pt x="0" y="391"/>
                  <a:pt x="0" y="391"/>
                </a:cubicBezTo>
                <a:cubicBezTo>
                  <a:pt x="15" y="411"/>
                  <a:pt x="44" y="437"/>
                  <a:pt x="93" y="437"/>
                </a:cubicBezTo>
                <a:cubicBezTo>
                  <a:pt x="101" y="437"/>
                  <a:pt x="108" y="436"/>
                  <a:pt x="116" y="435"/>
                </a:cubicBezTo>
                <a:cubicBezTo>
                  <a:pt x="186" y="425"/>
                  <a:pt x="207" y="396"/>
                  <a:pt x="213" y="380"/>
                </a:cubicBezTo>
                <a:cubicBezTo>
                  <a:pt x="224" y="393"/>
                  <a:pt x="250" y="417"/>
                  <a:pt x="290" y="417"/>
                </a:cubicBezTo>
                <a:cubicBezTo>
                  <a:pt x="295" y="417"/>
                  <a:pt x="301" y="416"/>
                  <a:pt x="307" y="415"/>
                </a:cubicBezTo>
                <a:cubicBezTo>
                  <a:pt x="360" y="406"/>
                  <a:pt x="372" y="367"/>
                  <a:pt x="374" y="351"/>
                </a:cubicBezTo>
                <a:cubicBezTo>
                  <a:pt x="382" y="353"/>
                  <a:pt x="396" y="356"/>
                  <a:pt x="412" y="356"/>
                </a:cubicBezTo>
                <a:cubicBezTo>
                  <a:pt x="444" y="356"/>
                  <a:pt x="487" y="346"/>
                  <a:pt x="512" y="301"/>
                </a:cubicBezTo>
                <a:cubicBezTo>
                  <a:pt x="531" y="268"/>
                  <a:pt x="530" y="228"/>
                  <a:pt x="510" y="194"/>
                </a:cubicBezTo>
                <a:close/>
              </a:path>
            </a:pathLst>
          </a:custGeom>
          <a:solidFill>
            <a:schemeClr val="accent1">
              <a:lumMod val="50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7" name="Freeform 26"/>
          <p:cNvSpPr/>
          <p:nvPr/>
        </p:nvSpPr>
        <p:spPr>
          <a:xfrm>
            <a:off x="-1080" y="5850000"/>
            <a:ext cx="1848600" cy="1020960"/>
          </a:xfrm>
          <a:custGeom>
            <a:avLst/>
            <a:gdLst/>
            <a:ahLst/>
            <a:cxnLst/>
            <a:rect l="l" t="t" r="r" b="b"/>
            <a:pathLst>
              <a:path w="1143" h="632">
                <a:moveTo>
                  <a:pt x="1103" y="371"/>
                </a:moveTo>
                <a:cubicBezTo>
                  <a:pt x="1071" y="316"/>
                  <a:pt x="1018" y="283"/>
                  <a:pt x="965" y="283"/>
                </a:cubicBezTo>
                <a:cubicBezTo>
                  <a:pt x="960" y="283"/>
                  <a:pt x="955" y="283"/>
                  <a:pt x="950" y="284"/>
                </a:cubicBezTo>
                <a:cubicBezTo>
                  <a:pt x="942" y="258"/>
                  <a:pt x="911" y="187"/>
                  <a:pt x="820" y="187"/>
                </a:cubicBezTo>
                <a:cubicBezTo>
                  <a:pt x="807" y="187"/>
                  <a:pt x="793" y="188"/>
                  <a:pt x="779" y="191"/>
                </a:cubicBezTo>
                <a:cubicBezTo>
                  <a:pt x="771" y="150"/>
                  <a:pt x="731" y="6"/>
                  <a:pt x="552" y="1"/>
                </a:cubicBezTo>
                <a:cubicBezTo>
                  <a:pt x="548" y="0"/>
                  <a:pt x="543" y="0"/>
                  <a:pt x="539" y="0"/>
                </a:cubicBezTo>
                <a:cubicBezTo>
                  <a:pt x="391" y="0"/>
                  <a:pt x="334" y="87"/>
                  <a:pt x="319" y="116"/>
                </a:cubicBezTo>
                <a:cubicBezTo>
                  <a:pt x="301" y="109"/>
                  <a:pt x="262" y="95"/>
                  <a:pt x="216" y="95"/>
                </a:cubicBezTo>
                <a:cubicBezTo>
                  <a:pt x="166" y="95"/>
                  <a:pt x="123" y="111"/>
                  <a:pt x="89" y="142"/>
                </a:cubicBezTo>
                <a:cubicBezTo>
                  <a:pt x="13" y="211"/>
                  <a:pt x="11" y="281"/>
                  <a:pt x="15" y="310"/>
                </a:cubicBezTo>
                <a:cubicBezTo>
                  <a:pt x="11" y="310"/>
                  <a:pt x="6" y="309"/>
                  <a:pt x="0" y="309"/>
                </a:cubicBezTo>
                <a:cubicBezTo>
                  <a:pt x="0" y="632"/>
                  <a:pt x="0" y="632"/>
                  <a:pt x="0" y="632"/>
                </a:cubicBezTo>
                <a:cubicBezTo>
                  <a:pt x="1062" y="632"/>
                  <a:pt x="1062" y="632"/>
                  <a:pt x="1062" y="632"/>
                </a:cubicBezTo>
                <a:cubicBezTo>
                  <a:pt x="1079" y="617"/>
                  <a:pt x="1095" y="599"/>
                  <a:pt x="1108" y="575"/>
                </a:cubicBezTo>
                <a:cubicBezTo>
                  <a:pt x="1143" y="511"/>
                  <a:pt x="1141" y="435"/>
                  <a:pt x="1103" y="3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8" name="Freeform 30"/>
          <p:cNvSpPr/>
          <p:nvPr/>
        </p:nvSpPr>
        <p:spPr>
          <a:xfrm>
            <a:off x="10515244" y="5840641"/>
            <a:ext cx="965161" cy="587880"/>
          </a:xfrm>
          <a:custGeom>
            <a:avLst/>
            <a:gdLst/>
            <a:ahLst/>
            <a:cxnLst/>
            <a:rect l="l" t="t" r="r" b="b"/>
            <a:pathLst>
              <a:path w="620" h="378">
                <a:moveTo>
                  <a:pt x="378" y="378"/>
                </a:moveTo>
                <a:cubicBezTo>
                  <a:pt x="372" y="378"/>
                  <a:pt x="365" y="378"/>
                  <a:pt x="358" y="377"/>
                </a:cubicBezTo>
                <a:cubicBezTo>
                  <a:pt x="298" y="368"/>
                  <a:pt x="280" y="343"/>
                  <a:pt x="275" y="329"/>
                </a:cubicBezTo>
                <a:cubicBezTo>
                  <a:pt x="265" y="340"/>
                  <a:pt x="243" y="360"/>
                  <a:pt x="209" y="360"/>
                </a:cubicBezTo>
                <a:cubicBezTo>
                  <a:pt x="204" y="360"/>
                  <a:pt x="199" y="360"/>
                  <a:pt x="194" y="359"/>
                </a:cubicBezTo>
                <a:cubicBezTo>
                  <a:pt x="148" y="351"/>
                  <a:pt x="138" y="317"/>
                  <a:pt x="136" y="304"/>
                </a:cubicBezTo>
                <a:cubicBezTo>
                  <a:pt x="129" y="306"/>
                  <a:pt x="117" y="308"/>
                  <a:pt x="103" y="308"/>
                </a:cubicBezTo>
                <a:cubicBezTo>
                  <a:pt x="75" y="308"/>
                  <a:pt x="38" y="300"/>
                  <a:pt x="16" y="260"/>
                </a:cubicBezTo>
                <a:cubicBezTo>
                  <a:pt x="0" y="232"/>
                  <a:pt x="1" y="197"/>
                  <a:pt x="18" y="168"/>
                </a:cubicBezTo>
                <a:cubicBezTo>
                  <a:pt x="33" y="143"/>
                  <a:pt x="57" y="128"/>
                  <a:pt x="81" y="128"/>
                </a:cubicBezTo>
                <a:cubicBezTo>
                  <a:pt x="83" y="128"/>
                  <a:pt x="86" y="128"/>
                  <a:pt x="88" y="129"/>
                </a:cubicBezTo>
                <a:cubicBezTo>
                  <a:pt x="92" y="117"/>
                  <a:pt x="105" y="85"/>
                  <a:pt x="147" y="85"/>
                </a:cubicBezTo>
                <a:cubicBezTo>
                  <a:pt x="153" y="85"/>
                  <a:pt x="159" y="85"/>
                  <a:pt x="165" y="87"/>
                </a:cubicBezTo>
                <a:cubicBezTo>
                  <a:pt x="169" y="68"/>
                  <a:pt x="187" y="3"/>
                  <a:pt x="268" y="1"/>
                </a:cubicBezTo>
                <a:cubicBezTo>
                  <a:pt x="270" y="1"/>
                  <a:pt x="272" y="0"/>
                  <a:pt x="274" y="0"/>
                </a:cubicBezTo>
                <a:cubicBezTo>
                  <a:pt x="341" y="0"/>
                  <a:pt x="367" y="39"/>
                  <a:pt x="373" y="53"/>
                </a:cubicBezTo>
                <a:cubicBezTo>
                  <a:pt x="381" y="50"/>
                  <a:pt x="399" y="43"/>
                  <a:pt x="420" y="43"/>
                </a:cubicBezTo>
                <a:cubicBezTo>
                  <a:pt x="442" y="43"/>
                  <a:pt x="462" y="51"/>
                  <a:pt x="477" y="65"/>
                </a:cubicBezTo>
                <a:cubicBezTo>
                  <a:pt x="512" y="96"/>
                  <a:pt x="512" y="127"/>
                  <a:pt x="511" y="141"/>
                </a:cubicBezTo>
                <a:cubicBezTo>
                  <a:pt x="514" y="140"/>
                  <a:pt x="518" y="140"/>
                  <a:pt x="522" y="140"/>
                </a:cubicBezTo>
                <a:cubicBezTo>
                  <a:pt x="542" y="140"/>
                  <a:pt x="580" y="145"/>
                  <a:pt x="603" y="175"/>
                </a:cubicBezTo>
                <a:cubicBezTo>
                  <a:pt x="619" y="197"/>
                  <a:pt x="620" y="228"/>
                  <a:pt x="606" y="257"/>
                </a:cubicBezTo>
                <a:cubicBezTo>
                  <a:pt x="593" y="282"/>
                  <a:pt x="571" y="298"/>
                  <a:pt x="548" y="299"/>
                </a:cubicBezTo>
                <a:cubicBezTo>
                  <a:pt x="544" y="306"/>
                  <a:pt x="528" y="327"/>
                  <a:pt x="496" y="327"/>
                </a:cubicBezTo>
                <a:cubicBezTo>
                  <a:pt x="487" y="327"/>
                  <a:pt x="478" y="326"/>
                  <a:pt x="469" y="323"/>
                </a:cubicBezTo>
                <a:cubicBezTo>
                  <a:pt x="462" y="336"/>
                  <a:pt x="437" y="378"/>
                  <a:pt x="378" y="378"/>
                </a:cubicBezTo>
                <a:close/>
              </a:path>
            </a:pathLst>
          </a:custGeom>
          <a:solidFill>
            <a:schemeClr val="accent1">
              <a:lumMod val="50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9" name="Freeform 31"/>
          <p:cNvSpPr/>
          <p:nvPr/>
        </p:nvSpPr>
        <p:spPr>
          <a:xfrm>
            <a:off x="9874441" y="6237725"/>
            <a:ext cx="1311120" cy="627481"/>
          </a:xfrm>
          <a:custGeom>
            <a:avLst/>
            <a:gdLst/>
            <a:ahLst/>
            <a:cxnLst/>
            <a:rect l="l" t="t" r="r" b="b"/>
            <a:pathLst>
              <a:path w="842" h="403">
                <a:moveTo>
                  <a:pt x="73" y="403"/>
                </a:moveTo>
                <a:cubicBezTo>
                  <a:pt x="760" y="403"/>
                  <a:pt x="760" y="403"/>
                  <a:pt x="760" y="403"/>
                </a:cubicBezTo>
                <a:cubicBezTo>
                  <a:pt x="785" y="397"/>
                  <a:pt x="809" y="377"/>
                  <a:pt x="823" y="348"/>
                </a:cubicBezTo>
                <a:cubicBezTo>
                  <a:pt x="842" y="309"/>
                  <a:pt x="841" y="267"/>
                  <a:pt x="819" y="237"/>
                </a:cubicBezTo>
                <a:cubicBezTo>
                  <a:pt x="787" y="196"/>
                  <a:pt x="737" y="189"/>
                  <a:pt x="710" y="189"/>
                </a:cubicBezTo>
                <a:cubicBezTo>
                  <a:pt x="703" y="189"/>
                  <a:pt x="698" y="190"/>
                  <a:pt x="694" y="190"/>
                </a:cubicBezTo>
                <a:cubicBezTo>
                  <a:pt x="696" y="172"/>
                  <a:pt x="695" y="129"/>
                  <a:pt x="648" y="87"/>
                </a:cubicBezTo>
                <a:cubicBezTo>
                  <a:pt x="627" y="68"/>
                  <a:pt x="601" y="58"/>
                  <a:pt x="570" y="58"/>
                </a:cubicBezTo>
                <a:cubicBezTo>
                  <a:pt x="542" y="58"/>
                  <a:pt x="518" y="66"/>
                  <a:pt x="507" y="71"/>
                </a:cubicBezTo>
                <a:cubicBezTo>
                  <a:pt x="498" y="53"/>
                  <a:pt x="463" y="0"/>
                  <a:pt x="372" y="0"/>
                </a:cubicBezTo>
                <a:cubicBezTo>
                  <a:pt x="369" y="0"/>
                  <a:pt x="366" y="0"/>
                  <a:pt x="364" y="0"/>
                </a:cubicBezTo>
                <a:cubicBezTo>
                  <a:pt x="253" y="3"/>
                  <a:pt x="229" y="91"/>
                  <a:pt x="224" y="117"/>
                </a:cubicBezTo>
                <a:cubicBezTo>
                  <a:pt x="215" y="115"/>
                  <a:pt x="207" y="114"/>
                  <a:pt x="199" y="114"/>
                </a:cubicBezTo>
                <a:cubicBezTo>
                  <a:pt x="143" y="114"/>
                  <a:pt x="124" y="158"/>
                  <a:pt x="119" y="174"/>
                </a:cubicBezTo>
                <a:cubicBezTo>
                  <a:pt x="116" y="173"/>
                  <a:pt x="113" y="173"/>
                  <a:pt x="110" y="173"/>
                </a:cubicBezTo>
                <a:cubicBezTo>
                  <a:pt x="77" y="173"/>
                  <a:pt x="45" y="194"/>
                  <a:pt x="25" y="227"/>
                </a:cubicBezTo>
                <a:cubicBezTo>
                  <a:pt x="2" y="267"/>
                  <a:pt x="0" y="314"/>
                  <a:pt x="22" y="353"/>
                </a:cubicBezTo>
                <a:cubicBezTo>
                  <a:pt x="36" y="378"/>
                  <a:pt x="54" y="393"/>
                  <a:pt x="73" y="403"/>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50" name="Freeform 32"/>
          <p:cNvSpPr/>
          <p:nvPr/>
        </p:nvSpPr>
        <p:spPr>
          <a:xfrm>
            <a:off x="10535400" y="5695564"/>
            <a:ext cx="1659240" cy="1169641"/>
          </a:xfrm>
          <a:custGeom>
            <a:avLst/>
            <a:gdLst/>
            <a:ahLst/>
            <a:cxnLst/>
            <a:rect l="l" t="t" r="r" b="b"/>
            <a:pathLst>
              <a:path w="1065" h="751">
                <a:moveTo>
                  <a:pt x="162" y="751"/>
                </a:moveTo>
                <a:cubicBezTo>
                  <a:pt x="1065" y="751"/>
                  <a:pt x="1065" y="751"/>
                  <a:pt x="1065" y="751"/>
                </a:cubicBezTo>
                <a:cubicBezTo>
                  <a:pt x="1065" y="108"/>
                  <a:pt x="1065" y="108"/>
                  <a:pt x="1065" y="108"/>
                </a:cubicBezTo>
                <a:cubicBezTo>
                  <a:pt x="1058" y="107"/>
                  <a:pt x="1051" y="107"/>
                  <a:pt x="1044" y="107"/>
                </a:cubicBezTo>
                <a:cubicBezTo>
                  <a:pt x="992" y="107"/>
                  <a:pt x="948" y="122"/>
                  <a:pt x="929" y="130"/>
                </a:cubicBezTo>
                <a:cubicBezTo>
                  <a:pt x="912" y="97"/>
                  <a:pt x="847" y="0"/>
                  <a:pt x="680" y="0"/>
                </a:cubicBezTo>
                <a:cubicBezTo>
                  <a:pt x="675" y="0"/>
                  <a:pt x="671" y="0"/>
                  <a:pt x="666" y="0"/>
                </a:cubicBezTo>
                <a:cubicBezTo>
                  <a:pt x="463" y="7"/>
                  <a:pt x="419" y="168"/>
                  <a:pt x="410" y="215"/>
                </a:cubicBezTo>
                <a:cubicBezTo>
                  <a:pt x="394" y="211"/>
                  <a:pt x="378" y="210"/>
                  <a:pt x="364" y="210"/>
                </a:cubicBezTo>
                <a:cubicBezTo>
                  <a:pt x="261" y="210"/>
                  <a:pt x="226" y="290"/>
                  <a:pt x="217" y="319"/>
                </a:cubicBezTo>
                <a:cubicBezTo>
                  <a:pt x="211" y="318"/>
                  <a:pt x="205" y="318"/>
                  <a:pt x="200" y="318"/>
                </a:cubicBezTo>
                <a:cubicBezTo>
                  <a:pt x="140" y="318"/>
                  <a:pt x="81" y="356"/>
                  <a:pt x="44" y="417"/>
                </a:cubicBezTo>
                <a:cubicBezTo>
                  <a:pt x="2" y="490"/>
                  <a:pt x="0" y="576"/>
                  <a:pt x="39" y="647"/>
                </a:cubicBezTo>
                <a:cubicBezTo>
                  <a:pt x="71" y="705"/>
                  <a:pt x="116" y="735"/>
                  <a:pt x="162" y="751"/>
                </a:cubicBez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51" name="TextBox 101"/>
          <p:cNvSpPr/>
          <p:nvPr/>
        </p:nvSpPr>
        <p:spPr>
          <a:xfrm>
            <a:off x="-21439" y="2167559"/>
            <a:ext cx="12187800" cy="1445352"/>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gn="ctr">
              <a:lnSpc>
                <a:spcPct val="100000"/>
              </a:lnSpc>
            </a:pPr>
            <a:r>
              <a:rPr lang="en-US" sz="4401" spc="-1" dirty="0" err="1">
                <a:solidFill>
                  <a:schemeClr val="accent3">
                    <a:lumMod val="50000"/>
                  </a:schemeClr>
                </a:solidFill>
                <a:latin typeface="Montserrat Black"/>
                <a:ea typeface="Calibri"/>
              </a:rPr>
              <a:t>Nghiên</a:t>
            </a:r>
            <a:r>
              <a:rPr lang="en-US" sz="4401" spc="-1" dirty="0">
                <a:solidFill>
                  <a:schemeClr val="accent3">
                    <a:lumMod val="50000"/>
                  </a:schemeClr>
                </a:solidFill>
                <a:latin typeface="Montserrat Black"/>
                <a:ea typeface="Calibri"/>
              </a:rPr>
              <a:t> </a:t>
            </a:r>
            <a:r>
              <a:rPr lang="en-US" sz="4401" spc="-1" dirty="0" err="1">
                <a:solidFill>
                  <a:schemeClr val="accent3">
                    <a:lumMod val="50000"/>
                  </a:schemeClr>
                </a:solidFill>
                <a:latin typeface="Montserrat Black"/>
                <a:ea typeface="Calibri"/>
              </a:rPr>
              <a:t>cứu</a:t>
            </a:r>
            <a:r>
              <a:rPr lang="en-US" sz="4401" spc="-1" dirty="0">
                <a:solidFill>
                  <a:schemeClr val="accent3">
                    <a:lumMod val="50000"/>
                  </a:schemeClr>
                </a:solidFill>
                <a:latin typeface="Montserrat Black"/>
                <a:ea typeface="Calibri"/>
              </a:rPr>
              <a:t> &amp; </a:t>
            </a:r>
            <a:r>
              <a:rPr lang="en-US" sz="4401" spc="-1" dirty="0" err="1">
                <a:solidFill>
                  <a:schemeClr val="accent3">
                    <a:lumMod val="50000"/>
                  </a:schemeClr>
                </a:solidFill>
                <a:latin typeface="Montserrat Black"/>
                <a:ea typeface="Calibri"/>
              </a:rPr>
              <a:t>Xây</a:t>
            </a:r>
            <a:r>
              <a:rPr lang="en-US" sz="4401" spc="-1" dirty="0">
                <a:solidFill>
                  <a:schemeClr val="accent3">
                    <a:lumMod val="50000"/>
                  </a:schemeClr>
                </a:solidFill>
                <a:latin typeface="Montserrat Black"/>
                <a:ea typeface="Calibri"/>
              </a:rPr>
              <a:t> </a:t>
            </a:r>
            <a:r>
              <a:rPr lang="en-US" sz="4401" spc="-1" dirty="0" err="1">
                <a:solidFill>
                  <a:schemeClr val="accent3">
                    <a:lumMod val="50000"/>
                  </a:schemeClr>
                </a:solidFill>
                <a:latin typeface="Montserrat Black"/>
                <a:ea typeface="Calibri"/>
              </a:rPr>
              <a:t>dựng</a:t>
            </a:r>
            <a:r>
              <a:rPr lang="en-US" sz="4401" spc="-1" dirty="0">
                <a:solidFill>
                  <a:schemeClr val="accent3">
                    <a:lumMod val="50000"/>
                  </a:schemeClr>
                </a:solidFill>
                <a:latin typeface="Montserrat Black"/>
                <a:ea typeface="Calibri"/>
              </a:rPr>
              <a:t> </a:t>
            </a:r>
            <a:r>
              <a:rPr lang="en-US" sz="4401" spc="-1" dirty="0" err="1">
                <a:solidFill>
                  <a:schemeClr val="accent3">
                    <a:lumMod val="50000"/>
                  </a:schemeClr>
                </a:solidFill>
                <a:latin typeface="Montserrat Black"/>
                <a:ea typeface="Calibri"/>
              </a:rPr>
              <a:t>thử</a:t>
            </a:r>
            <a:r>
              <a:rPr lang="en-US" sz="4401" spc="-1" dirty="0">
                <a:solidFill>
                  <a:schemeClr val="accent3">
                    <a:lumMod val="50000"/>
                  </a:schemeClr>
                </a:solidFill>
                <a:latin typeface="Montserrat Black"/>
                <a:ea typeface="Calibri"/>
              </a:rPr>
              <a:t> </a:t>
            </a:r>
            <a:r>
              <a:rPr lang="en-US" sz="4401" spc="-1" err="1">
                <a:solidFill>
                  <a:schemeClr val="accent3">
                    <a:lumMod val="50000"/>
                  </a:schemeClr>
                </a:solidFill>
                <a:latin typeface="Montserrat Black"/>
                <a:ea typeface="Calibri"/>
              </a:rPr>
              <a:t>nghiệm</a:t>
            </a:r>
            <a:r>
              <a:rPr lang="en-US" sz="4401" spc="-1">
                <a:solidFill>
                  <a:schemeClr val="accent3">
                    <a:lumMod val="50000"/>
                  </a:schemeClr>
                </a:solidFill>
                <a:latin typeface="Montserrat Black"/>
                <a:ea typeface="Calibri"/>
              </a:rPr>
              <a:t> </a:t>
            </a:r>
          </a:p>
          <a:p>
            <a:pPr algn="ctr">
              <a:lnSpc>
                <a:spcPct val="100000"/>
              </a:lnSpc>
            </a:pPr>
            <a:r>
              <a:rPr lang="en-US" sz="4401" spc="-1">
                <a:solidFill>
                  <a:schemeClr val="accent3">
                    <a:lumMod val="50000"/>
                  </a:schemeClr>
                </a:solidFill>
                <a:latin typeface="Montserrat Black"/>
                <a:ea typeface="Calibri"/>
              </a:rPr>
              <a:t>hệ </a:t>
            </a:r>
            <a:r>
              <a:rPr lang="en-US" sz="4401" spc="-1" dirty="0" err="1">
                <a:solidFill>
                  <a:schemeClr val="accent3">
                    <a:lumMod val="50000"/>
                  </a:schemeClr>
                </a:solidFill>
                <a:latin typeface="Montserrat Black"/>
                <a:ea typeface="Calibri"/>
              </a:rPr>
              <a:t>thống</a:t>
            </a:r>
            <a:r>
              <a:rPr lang="en-US" sz="4401" spc="-1" dirty="0">
                <a:solidFill>
                  <a:schemeClr val="accent3">
                    <a:lumMod val="50000"/>
                  </a:schemeClr>
                </a:solidFill>
                <a:latin typeface="Montserrat Black"/>
                <a:ea typeface="Calibri"/>
              </a:rPr>
              <a:t> WIDS </a:t>
            </a:r>
          </a:p>
        </p:txBody>
      </p:sp>
      <p:sp>
        <p:nvSpPr>
          <p:cNvPr id="52" name="TextBox 102"/>
          <p:cNvSpPr/>
          <p:nvPr/>
        </p:nvSpPr>
        <p:spPr>
          <a:xfrm>
            <a:off x="3715853" y="5412466"/>
            <a:ext cx="4539646" cy="875068"/>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50000"/>
              </a:lnSpc>
            </a:pPr>
            <a:r>
              <a:rPr lang="en-US" spc="-1">
                <a:latin typeface="Montserrat"/>
                <a:ea typeface="DejaVu Sans"/>
              </a:rPr>
              <a:t>Hồ </a:t>
            </a:r>
            <a:r>
              <a:rPr lang="en-US" spc="-1" dirty="0">
                <a:latin typeface="Montserrat"/>
                <a:ea typeface="DejaVu Sans"/>
              </a:rPr>
              <a:t>Công Long - 21522297</a:t>
            </a:r>
          </a:p>
          <a:p>
            <a:pPr>
              <a:lnSpc>
                <a:spcPct val="150000"/>
              </a:lnSpc>
            </a:pPr>
            <a:r>
              <a:rPr lang="en-US" spc="-1" dirty="0" err="1">
                <a:latin typeface="Montserrat"/>
                <a:ea typeface="DejaVu Sans"/>
              </a:rPr>
              <a:t>Nguyễn</a:t>
            </a:r>
            <a:r>
              <a:rPr lang="en-US" spc="-1" dirty="0">
                <a:latin typeface="Montserrat"/>
                <a:ea typeface="DejaVu Sans"/>
              </a:rPr>
              <a:t> Lê </a:t>
            </a:r>
            <a:r>
              <a:rPr lang="en-US" spc="-1" dirty="0" err="1">
                <a:latin typeface="Montserrat"/>
                <a:ea typeface="DejaVu Sans"/>
              </a:rPr>
              <a:t>Thảo</a:t>
            </a:r>
            <a:r>
              <a:rPr lang="en-US" spc="-1" dirty="0">
                <a:latin typeface="Montserrat"/>
                <a:ea typeface="DejaVu Sans"/>
              </a:rPr>
              <a:t> </a:t>
            </a:r>
            <a:r>
              <a:rPr lang="en-US" spc="-1" dirty="0" err="1">
                <a:latin typeface="Montserrat"/>
                <a:ea typeface="DejaVu Sans"/>
              </a:rPr>
              <a:t>Ngọc</a:t>
            </a:r>
            <a:r>
              <a:rPr lang="en-US" spc="-1" dirty="0">
                <a:latin typeface="Montserrat"/>
                <a:ea typeface="DejaVu Sans"/>
              </a:rPr>
              <a:t> - 21521191</a:t>
            </a:r>
          </a:p>
        </p:txBody>
      </p:sp>
      <p:sp>
        <p:nvSpPr>
          <p:cNvPr id="53" name="TextBox 103"/>
          <p:cNvSpPr/>
          <p:nvPr/>
        </p:nvSpPr>
        <p:spPr>
          <a:xfrm>
            <a:off x="-21439" y="3687723"/>
            <a:ext cx="12187800" cy="607174"/>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gn="ctr">
              <a:lnSpc>
                <a:spcPct val="150000"/>
              </a:lnSpc>
            </a:pPr>
            <a:r>
              <a:rPr lang="en-ID" sz="2500" spc="-1">
                <a:solidFill>
                  <a:schemeClr val="accent5">
                    <a:lumMod val="50000"/>
                  </a:schemeClr>
                </a:solidFill>
                <a:latin typeface="Montserrat"/>
                <a:ea typeface="DejaVu Sans"/>
              </a:rPr>
              <a:t>GV:  </a:t>
            </a:r>
            <a:r>
              <a:rPr lang="en-ID" sz="2500" spc="-1" dirty="0">
                <a:solidFill>
                  <a:schemeClr val="accent5">
                    <a:lumMod val="50000"/>
                  </a:schemeClr>
                </a:solidFill>
                <a:latin typeface="Montserrat"/>
                <a:ea typeface="DejaVu Sans"/>
              </a:rPr>
              <a:t>Lê </a:t>
            </a:r>
            <a:r>
              <a:rPr lang="en-ID" sz="2500" spc="-1" dirty="0" err="1">
                <a:solidFill>
                  <a:schemeClr val="accent5">
                    <a:lumMod val="50000"/>
                  </a:schemeClr>
                </a:solidFill>
                <a:latin typeface="Montserrat"/>
                <a:ea typeface="DejaVu Sans"/>
              </a:rPr>
              <a:t>Đức</a:t>
            </a:r>
            <a:r>
              <a:rPr lang="en-ID" sz="2500" spc="-1" dirty="0">
                <a:solidFill>
                  <a:schemeClr val="accent5">
                    <a:lumMod val="50000"/>
                  </a:schemeClr>
                </a:solidFill>
                <a:latin typeface="Montserrat"/>
                <a:ea typeface="DejaVu Sans"/>
              </a:rPr>
              <a:t> </a:t>
            </a:r>
            <a:r>
              <a:rPr lang="en-ID" sz="2500" spc="-1" dirty="0" err="1">
                <a:solidFill>
                  <a:schemeClr val="accent5">
                    <a:lumMod val="50000"/>
                  </a:schemeClr>
                </a:solidFill>
                <a:latin typeface="Montserrat"/>
                <a:ea typeface="DejaVu Sans"/>
              </a:rPr>
              <a:t>Thịnh</a:t>
            </a:r>
            <a:endParaRPr lang="en-US" sz="2500" spc="-1" dirty="0">
              <a:solidFill>
                <a:schemeClr val="accent5">
                  <a:lumMod val="50000"/>
                </a:schemeClr>
              </a:solidFill>
              <a:latin typeface="Calibri" panose="020F0502020204030204" pitchFamily="34" charset="0"/>
            </a:endParaRPr>
          </a:p>
        </p:txBody>
      </p:sp>
      <p:sp>
        <p:nvSpPr>
          <p:cNvPr id="54" name="TextBox 104"/>
          <p:cNvSpPr/>
          <p:nvPr/>
        </p:nvSpPr>
        <p:spPr>
          <a:xfrm>
            <a:off x="-9000" y="623349"/>
            <a:ext cx="12195720" cy="1199003"/>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gn="ctr">
              <a:lnSpc>
                <a:spcPct val="100000"/>
              </a:lnSpc>
            </a:pPr>
            <a:endParaRPr lang="en-US" sz="3201" spc="-1">
              <a:solidFill>
                <a:schemeClr val="accent5">
                  <a:lumMod val="50000"/>
                </a:schemeClr>
              </a:solidFill>
              <a:latin typeface="Calibri" panose="020F0502020204030204" pitchFamily="34" charset="0"/>
            </a:endParaRPr>
          </a:p>
          <a:p>
            <a:pPr algn="ctr">
              <a:lnSpc>
                <a:spcPct val="100000"/>
              </a:lnSpc>
            </a:pPr>
            <a:r>
              <a:rPr lang="en-US" sz="4000" spc="-1">
                <a:solidFill>
                  <a:schemeClr val="accent5">
                    <a:lumMod val="50000"/>
                  </a:schemeClr>
                </a:solidFill>
                <a:latin typeface="Calibri" panose="020F0502020204030204" pitchFamily="34" charset="0"/>
              </a:rPr>
              <a:t>AN </a:t>
            </a:r>
            <a:r>
              <a:rPr lang="en-US" sz="4000" spc="-1" dirty="0">
                <a:solidFill>
                  <a:schemeClr val="accent5">
                    <a:lumMod val="50000"/>
                  </a:schemeClr>
                </a:solidFill>
                <a:latin typeface="Calibri" panose="020F0502020204030204" pitchFamily="34" charset="0"/>
              </a:rPr>
              <a:t>TOÀN MẠNG KHÔNG DÂY VÀ </a:t>
            </a:r>
            <a:r>
              <a:rPr lang="en-US" sz="4000" spc="-1">
                <a:solidFill>
                  <a:schemeClr val="accent5">
                    <a:lumMod val="50000"/>
                  </a:schemeClr>
                </a:solidFill>
                <a:latin typeface="Calibri" panose="020F0502020204030204" pitchFamily="34" charset="0"/>
              </a:rPr>
              <a:t>DI ĐỘNG</a:t>
            </a:r>
            <a:endParaRPr lang="en-US" sz="4000" spc="-1" dirty="0">
              <a:solidFill>
                <a:schemeClr val="accent5">
                  <a:lumMod val="50000"/>
                </a:schemeClr>
              </a:solidFill>
              <a:latin typeface="Calibri" panose="020F0502020204030204" pitchFamily="34" charset="0"/>
            </a:endParaRPr>
          </a:p>
        </p:txBody>
      </p:sp>
      <p:sp>
        <p:nvSpPr>
          <p:cNvPr id="2" name="TextBox 4">
            <a:extLst>
              <a:ext uri="{FF2B5EF4-FFF2-40B4-BE49-F238E27FC236}">
                <a16:creationId xmlns:a16="http://schemas.microsoft.com/office/drawing/2014/main" id="{10530965-57E6-0FAB-9ED1-0C8CCAB4D744}"/>
              </a:ext>
            </a:extLst>
          </p:cNvPr>
          <p:cNvSpPr txBox="1"/>
          <p:nvPr/>
        </p:nvSpPr>
        <p:spPr>
          <a:xfrm flipH="1">
            <a:off x="11718919" y="6239820"/>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97FDC0E8-9929-E397-C683-EEEC4EAED4B9}"/>
              </a:ext>
            </a:extLst>
          </p:cNvPr>
          <p:cNvSpPr txBox="1"/>
          <p:nvPr/>
        </p:nvSpPr>
        <p:spPr>
          <a:xfrm>
            <a:off x="1594917" y="282317"/>
            <a:ext cx="2435165" cy="646331"/>
          </a:xfrm>
          <a:prstGeom prst="rect">
            <a:avLst/>
          </a:prstGeom>
          <a:noFill/>
        </p:spPr>
        <p:txBody>
          <a:bodyPr wrap="square" rtlCol="0">
            <a:spAutoFit/>
          </a:bodyPr>
          <a:lstStyle/>
          <a:p>
            <a:r>
              <a:rPr lang="en-US" sz="1800">
                <a:solidFill>
                  <a:schemeClr val="accent5">
                    <a:lumMod val="75000"/>
                  </a:schemeClr>
                </a:solidFill>
              </a:rPr>
              <a:t>BÁO CÁO CUỐI KỲ</a:t>
            </a:r>
          </a:p>
          <a:p>
            <a:endParaRPr lang="en-US"/>
          </a:p>
        </p:txBody>
      </p:sp>
      <p:sp>
        <p:nvSpPr>
          <p:cNvPr id="5" name="TextBox 4">
            <a:extLst>
              <a:ext uri="{FF2B5EF4-FFF2-40B4-BE49-F238E27FC236}">
                <a16:creationId xmlns:a16="http://schemas.microsoft.com/office/drawing/2014/main" id="{1C3CD22C-0A90-8778-2317-D8149892AE21}"/>
              </a:ext>
            </a:extLst>
          </p:cNvPr>
          <p:cNvSpPr txBox="1"/>
          <p:nvPr/>
        </p:nvSpPr>
        <p:spPr>
          <a:xfrm>
            <a:off x="1847520" y="4855776"/>
            <a:ext cx="4926907" cy="461024"/>
          </a:xfrm>
          <a:prstGeom prst="rect">
            <a:avLst/>
          </a:prstGeom>
          <a:noFill/>
        </p:spPr>
        <p:txBody>
          <a:bodyPr wrap="square">
            <a:spAutoFit/>
          </a:bodyPr>
          <a:lstStyle/>
          <a:p>
            <a:pPr algn="ctr">
              <a:lnSpc>
                <a:spcPct val="150000"/>
              </a:lnSpc>
            </a:pPr>
            <a:r>
              <a:rPr lang="en-ID" sz="1800" b="1" u="sng" spc="-1">
                <a:solidFill>
                  <a:schemeClr val="accent5">
                    <a:lumMod val="50000"/>
                  </a:schemeClr>
                </a:solidFill>
                <a:latin typeface="Montserrat"/>
                <a:ea typeface="DejaVu Sans"/>
              </a:rPr>
              <a:t>Nhóm 7:</a:t>
            </a:r>
            <a:endParaRPr lang="en-US" sz="1800" spc="-1" dirty="0">
              <a:solidFill>
                <a:schemeClr val="accent5">
                  <a:lumMod val="50000"/>
                </a:schemeClr>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997923" y="1440751"/>
            <a:ext cx="8204397" cy="3415166"/>
          </a:xfrm>
          <a:prstGeom prst="rect">
            <a:avLst/>
          </a:prstGeom>
          <a:noFill/>
        </p:spPr>
        <p:txBody>
          <a:bodyPr wrap="square" rtlCol="0">
            <a:spAutoFit/>
          </a:bodyPr>
          <a:lstStyle/>
          <a:p>
            <a:pPr marL="285751" indent="-285751">
              <a:buFont typeface="Wingdings" panose="05000000000000000000" pitchFamily="2" charset="2"/>
              <a:buChar char="v"/>
            </a:pPr>
            <a:r>
              <a:rPr lang="en-US" sz="2399" spc="-1" dirty="0" err="1">
                <a:solidFill>
                  <a:srgbClr val="262626"/>
                </a:solidFill>
                <a:latin typeface="Quicksand"/>
              </a:rPr>
              <a:t>Các</a:t>
            </a:r>
            <a:r>
              <a:rPr lang="en-US" sz="2399" spc="-1" dirty="0">
                <a:solidFill>
                  <a:srgbClr val="262626"/>
                </a:solidFill>
                <a:latin typeface="Quicksand"/>
              </a:rPr>
              <a:t> </a:t>
            </a:r>
            <a:r>
              <a:rPr lang="en-US" sz="2399" spc="-1" err="1">
                <a:solidFill>
                  <a:srgbClr val="262626"/>
                </a:solidFill>
                <a:latin typeface="Quicksand"/>
              </a:rPr>
              <a:t>thiết</a:t>
            </a:r>
            <a:r>
              <a:rPr lang="en-US" sz="2399" spc="-1">
                <a:solidFill>
                  <a:srgbClr val="262626"/>
                </a:solidFill>
                <a:latin typeface="Quicksand"/>
              </a:rPr>
              <a:t> bị dùng:</a:t>
            </a:r>
            <a:endParaRPr lang="en-US" sz="2399" spc="-1" dirty="0">
              <a:solidFill>
                <a:srgbClr val="262626"/>
              </a:solidFill>
              <a:latin typeface="Quicksand"/>
            </a:endParaRPr>
          </a:p>
          <a:p>
            <a:pPr marL="800046" lvl="1" indent="-342900">
              <a:buFont typeface="Arial" panose="020B0604020202020204" pitchFamily="34" charset="0"/>
              <a:buChar char="•"/>
            </a:pPr>
            <a:r>
              <a:rPr lang="en-US" sz="2399" spc="-1" dirty="0">
                <a:solidFill>
                  <a:srgbClr val="262626"/>
                </a:solidFill>
                <a:latin typeface="Quicksand"/>
              </a:rPr>
              <a:t>1 Access point </a:t>
            </a:r>
            <a:r>
              <a:rPr lang="en-US" sz="2399" spc="-1" dirty="0" err="1">
                <a:solidFill>
                  <a:srgbClr val="262626"/>
                </a:solidFill>
                <a:latin typeface="Quicksand"/>
              </a:rPr>
              <a:t>để</a:t>
            </a:r>
            <a:r>
              <a:rPr lang="en-US" sz="2399" spc="-1" dirty="0">
                <a:solidFill>
                  <a:srgbClr val="262626"/>
                </a:solidFill>
                <a:latin typeface="Quicksand"/>
              </a:rPr>
              <a:t> </a:t>
            </a:r>
            <a:r>
              <a:rPr lang="en-US" sz="2399" spc="-1" dirty="0" err="1">
                <a:solidFill>
                  <a:srgbClr val="262626"/>
                </a:solidFill>
                <a:latin typeface="Quicksand"/>
              </a:rPr>
              <a:t>truy</a:t>
            </a:r>
            <a:r>
              <a:rPr lang="en-US" sz="2399" spc="-1" dirty="0">
                <a:solidFill>
                  <a:srgbClr val="262626"/>
                </a:solidFill>
                <a:latin typeface="Quicksand"/>
              </a:rPr>
              <a:t> </a:t>
            </a:r>
            <a:r>
              <a:rPr lang="en-US" sz="2399" spc="-1" dirty="0" err="1">
                <a:solidFill>
                  <a:srgbClr val="262626"/>
                </a:solidFill>
                <a:latin typeface="Quicksand"/>
              </a:rPr>
              <a:t>cập</a:t>
            </a:r>
            <a:r>
              <a:rPr lang="en-US" sz="2399" spc="-1" dirty="0">
                <a:solidFill>
                  <a:srgbClr val="262626"/>
                </a:solidFill>
                <a:latin typeface="Quicksand"/>
              </a:rPr>
              <a:t> Internet</a:t>
            </a:r>
          </a:p>
          <a:p>
            <a:pPr marL="800046" lvl="1" indent="-342900">
              <a:buFont typeface="Arial" panose="020B0604020202020204" pitchFamily="34" charset="0"/>
              <a:buChar char="•"/>
            </a:pPr>
            <a:r>
              <a:rPr lang="en-US" sz="2399" spc="-1" dirty="0">
                <a:solidFill>
                  <a:srgbClr val="262626"/>
                </a:solidFill>
                <a:latin typeface="Quicksand"/>
              </a:rPr>
              <a:t>1 Rogue AP </a:t>
            </a:r>
            <a:r>
              <a:rPr lang="en-US" sz="2399" spc="-1" dirty="0" err="1">
                <a:solidFill>
                  <a:srgbClr val="262626"/>
                </a:solidFill>
                <a:latin typeface="Quicksand"/>
              </a:rPr>
              <a:t>để</a:t>
            </a:r>
            <a:r>
              <a:rPr lang="en-US" sz="2399" spc="-1" dirty="0">
                <a:solidFill>
                  <a:srgbClr val="262626"/>
                </a:solidFill>
                <a:latin typeface="Quicksand"/>
              </a:rPr>
              <a:t> </a:t>
            </a:r>
            <a:r>
              <a:rPr lang="en-US" sz="2399" spc="-1" dirty="0" err="1">
                <a:solidFill>
                  <a:srgbClr val="262626"/>
                </a:solidFill>
                <a:latin typeface="Quicksand"/>
              </a:rPr>
              <a:t>giả</a:t>
            </a:r>
            <a:r>
              <a:rPr lang="en-US" sz="2399" spc="-1" dirty="0">
                <a:solidFill>
                  <a:srgbClr val="262626"/>
                </a:solidFill>
                <a:latin typeface="Quicksand"/>
              </a:rPr>
              <a:t> </a:t>
            </a:r>
            <a:r>
              <a:rPr lang="en-US" sz="2399" spc="-1" dirty="0" err="1">
                <a:solidFill>
                  <a:srgbClr val="262626"/>
                </a:solidFill>
                <a:latin typeface="Quicksand"/>
              </a:rPr>
              <a:t>mạo</a:t>
            </a:r>
            <a:r>
              <a:rPr lang="en-US" sz="2399" spc="-1" dirty="0">
                <a:solidFill>
                  <a:srgbClr val="262626"/>
                </a:solidFill>
                <a:latin typeface="Quicksand"/>
              </a:rPr>
              <a:t> AP </a:t>
            </a:r>
            <a:r>
              <a:rPr lang="en-US" sz="2399" spc="-1" dirty="0" err="1">
                <a:solidFill>
                  <a:srgbClr val="262626"/>
                </a:solidFill>
                <a:latin typeface="Quicksand"/>
              </a:rPr>
              <a:t>thật</a:t>
            </a:r>
            <a:endParaRPr lang="en-US" sz="2399" spc="-1" dirty="0">
              <a:solidFill>
                <a:srgbClr val="262626"/>
              </a:solidFill>
              <a:latin typeface="Quicksand"/>
            </a:endParaRPr>
          </a:p>
          <a:p>
            <a:pPr marL="800046" lvl="1" indent="-342900">
              <a:buFont typeface="Arial" panose="020B0604020202020204" pitchFamily="34" charset="0"/>
              <a:buChar char="•"/>
            </a:pPr>
            <a:r>
              <a:rPr lang="vi-VN" sz="2399" spc="-1" dirty="0">
                <a:solidFill>
                  <a:srgbClr val="262626"/>
                </a:solidFill>
                <a:latin typeface="Quicksand"/>
              </a:rPr>
              <a:t>1 máy Kali linux đóng vai trò WIDS giám sát các lưu lượng truy cập trong môi trường mạng không dây</a:t>
            </a:r>
            <a:endParaRPr lang="en-US" sz="2399" spc="-1" dirty="0">
              <a:solidFill>
                <a:srgbClr val="262626"/>
              </a:solidFill>
              <a:latin typeface="Quicksand"/>
            </a:endParaRPr>
          </a:p>
          <a:p>
            <a:pPr marL="800046" lvl="1" indent="-342900">
              <a:buFont typeface="Arial" panose="020B0604020202020204" pitchFamily="34" charset="0"/>
              <a:buChar char="•"/>
            </a:pPr>
            <a:r>
              <a:rPr lang="en-US" sz="2399" spc="-1" dirty="0">
                <a:solidFill>
                  <a:srgbClr val="262626"/>
                </a:solidFill>
                <a:latin typeface="Quicksand"/>
              </a:rPr>
              <a:t>1 </a:t>
            </a:r>
            <a:r>
              <a:rPr lang="en-US" sz="2399" spc="-1" dirty="0" err="1">
                <a:solidFill>
                  <a:srgbClr val="262626"/>
                </a:solidFill>
                <a:latin typeface="Quicksand"/>
              </a:rPr>
              <a:t>máy</a:t>
            </a:r>
            <a:r>
              <a:rPr lang="en-US" sz="2399" spc="-1" dirty="0">
                <a:solidFill>
                  <a:srgbClr val="262626"/>
                </a:solidFill>
                <a:latin typeface="Quicksand"/>
              </a:rPr>
              <a:t> </a:t>
            </a:r>
            <a:r>
              <a:rPr lang="en-US" sz="2399" spc="-1" dirty="0" err="1">
                <a:solidFill>
                  <a:srgbClr val="262626"/>
                </a:solidFill>
                <a:latin typeface="Quicksand"/>
              </a:rPr>
              <a:t>ảo</a:t>
            </a:r>
            <a:r>
              <a:rPr lang="en-US" sz="2399" spc="-1" dirty="0">
                <a:solidFill>
                  <a:srgbClr val="262626"/>
                </a:solidFill>
                <a:latin typeface="Quicksand"/>
              </a:rPr>
              <a:t> </a:t>
            </a:r>
            <a:r>
              <a:rPr lang="en-US" sz="2399" spc="-1" dirty="0" err="1">
                <a:solidFill>
                  <a:srgbClr val="262626"/>
                </a:solidFill>
                <a:latin typeface="Quicksand"/>
              </a:rPr>
              <a:t>đóng</a:t>
            </a:r>
            <a:r>
              <a:rPr lang="en-US" sz="2399" spc="-1" dirty="0">
                <a:solidFill>
                  <a:srgbClr val="262626"/>
                </a:solidFill>
                <a:latin typeface="Quicksand"/>
              </a:rPr>
              <a:t> </a:t>
            </a:r>
            <a:r>
              <a:rPr lang="en-US" sz="2399" spc="-1" dirty="0" err="1">
                <a:solidFill>
                  <a:srgbClr val="262626"/>
                </a:solidFill>
                <a:latin typeface="Quicksand"/>
              </a:rPr>
              <a:t>vai</a:t>
            </a:r>
            <a:r>
              <a:rPr lang="en-US" sz="2399" spc="-1" dirty="0">
                <a:solidFill>
                  <a:srgbClr val="262626"/>
                </a:solidFill>
                <a:latin typeface="Quicksand"/>
              </a:rPr>
              <a:t> </a:t>
            </a:r>
            <a:r>
              <a:rPr lang="en-US" sz="2399" spc="-1" dirty="0" err="1">
                <a:solidFill>
                  <a:srgbClr val="262626"/>
                </a:solidFill>
                <a:latin typeface="Quicksand"/>
              </a:rPr>
              <a:t>trò</a:t>
            </a:r>
            <a:r>
              <a:rPr lang="en-US" sz="2399" spc="-1" dirty="0">
                <a:solidFill>
                  <a:srgbClr val="262626"/>
                </a:solidFill>
                <a:latin typeface="Quicksand"/>
              </a:rPr>
              <a:t> attacker </a:t>
            </a:r>
            <a:r>
              <a:rPr lang="en-US" sz="2399" spc="-1" dirty="0" err="1">
                <a:solidFill>
                  <a:srgbClr val="262626"/>
                </a:solidFill>
                <a:latin typeface="Quicksand"/>
              </a:rPr>
              <a:t>để</a:t>
            </a:r>
            <a:r>
              <a:rPr lang="en-US" sz="2399" spc="-1" dirty="0">
                <a:solidFill>
                  <a:srgbClr val="262626"/>
                </a:solidFill>
                <a:latin typeface="Quicksand"/>
              </a:rPr>
              <a:t> </a:t>
            </a:r>
            <a:r>
              <a:rPr lang="en-US" sz="2399" spc="-1" dirty="0" err="1">
                <a:solidFill>
                  <a:srgbClr val="262626"/>
                </a:solidFill>
                <a:latin typeface="Quicksand"/>
              </a:rPr>
              <a:t>thực</a:t>
            </a:r>
            <a:r>
              <a:rPr lang="en-US" sz="2399" spc="-1" dirty="0">
                <a:solidFill>
                  <a:srgbClr val="262626"/>
                </a:solidFill>
                <a:latin typeface="Quicksand"/>
              </a:rPr>
              <a:t> </a:t>
            </a:r>
            <a:r>
              <a:rPr lang="en-US" sz="2399" spc="-1" dirty="0" err="1">
                <a:solidFill>
                  <a:srgbClr val="262626"/>
                </a:solidFill>
                <a:latin typeface="Quicksand"/>
              </a:rPr>
              <a:t>hiện</a:t>
            </a:r>
            <a:r>
              <a:rPr lang="en-US" sz="2399" spc="-1" dirty="0">
                <a:solidFill>
                  <a:srgbClr val="262626"/>
                </a:solidFill>
                <a:latin typeface="Quicksand"/>
              </a:rPr>
              <a:t> </a:t>
            </a:r>
            <a:r>
              <a:rPr lang="en-US" sz="2399" spc="-1" dirty="0" err="1">
                <a:solidFill>
                  <a:srgbClr val="262626"/>
                </a:solidFill>
                <a:latin typeface="Quicksand"/>
              </a:rPr>
              <a:t>tấn</a:t>
            </a:r>
            <a:r>
              <a:rPr lang="en-US" sz="2399" spc="-1" dirty="0">
                <a:solidFill>
                  <a:srgbClr val="262626"/>
                </a:solidFill>
                <a:latin typeface="Quicksand"/>
              </a:rPr>
              <a:t> </a:t>
            </a:r>
            <a:r>
              <a:rPr lang="en-US" sz="2399" spc="-1" dirty="0" err="1">
                <a:solidFill>
                  <a:srgbClr val="262626"/>
                </a:solidFill>
                <a:latin typeface="Quicksand"/>
              </a:rPr>
              <a:t>công</a:t>
            </a:r>
            <a:endParaRPr lang="en-US" sz="2399" spc="-1" dirty="0">
              <a:solidFill>
                <a:srgbClr val="262626"/>
              </a:solidFill>
              <a:latin typeface="Quicksand"/>
            </a:endParaRPr>
          </a:p>
          <a:p>
            <a:pPr marL="800046" lvl="1" indent="-342900">
              <a:buFont typeface="Arial" panose="020B0604020202020204" pitchFamily="34" charset="0"/>
              <a:buChar char="•"/>
            </a:pPr>
            <a:r>
              <a:rPr lang="en-US" sz="2399" spc="-1" dirty="0">
                <a:solidFill>
                  <a:srgbClr val="262626"/>
                </a:solidFill>
                <a:latin typeface="Quicksand"/>
              </a:rPr>
              <a:t>1 </a:t>
            </a:r>
            <a:r>
              <a:rPr lang="en-US" sz="2399" spc="-1" dirty="0" err="1">
                <a:solidFill>
                  <a:srgbClr val="262626"/>
                </a:solidFill>
                <a:latin typeface="Quicksand"/>
              </a:rPr>
              <a:t>thiết</a:t>
            </a:r>
            <a:r>
              <a:rPr lang="en-US" sz="2399" spc="-1" dirty="0">
                <a:solidFill>
                  <a:srgbClr val="262626"/>
                </a:solidFill>
                <a:latin typeface="Quicksand"/>
              </a:rPr>
              <a:t> </a:t>
            </a:r>
            <a:r>
              <a:rPr lang="en-US" sz="2399" spc="-1" dirty="0" err="1">
                <a:solidFill>
                  <a:srgbClr val="262626"/>
                </a:solidFill>
                <a:latin typeface="Quicksand"/>
              </a:rPr>
              <a:t>bị</a:t>
            </a:r>
            <a:r>
              <a:rPr lang="en-US" sz="2399" spc="-1" dirty="0">
                <a:solidFill>
                  <a:srgbClr val="262626"/>
                </a:solidFill>
                <a:latin typeface="Quicksand"/>
              </a:rPr>
              <a:t> </a:t>
            </a:r>
            <a:r>
              <a:rPr lang="en-US" sz="2399" spc="-1" dirty="0" err="1">
                <a:solidFill>
                  <a:srgbClr val="262626"/>
                </a:solidFill>
                <a:latin typeface="Quicksand"/>
              </a:rPr>
              <a:t>có</a:t>
            </a:r>
            <a:r>
              <a:rPr lang="en-US" sz="2399" spc="-1" dirty="0">
                <a:solidFill>
                  <a:srgbClr val="262626"/>
                </a:solidFill>
                <a:latin typeface="Quicksand"/>
              </a:rPr>
              <a:t> </a:t>
            </a:r>
            <a:r>
              <a:rPr lang="en-US" sz="2399" spc="-1" dirty="0" err="1">
                <a:solidFill>
                  <a:srgbClr val="262626"/>
                </a:solidFill>
                <a:latin typeface="Quicksand"/>
              </a:rPr>
              <a:t>kết</a:t>
            </a:r>
            <a:r>
              <a:rPr lang="en-US" sz="2399" spc="-1" dirty="0">
                <a:solidFill>
                  <a:srgbClr val="262626"/>
                </a:solidFill>
                <a:latin typeface="Quicksand"/>
              </a:rPr>
              <a:t> </a:t>
            </a:r>
            <a:r>
              <a:rPr lang="en-US" sz="2399" spc="-1" dirty="0" err="1">
                <a:solidFill>
                  <a:srgbClr val="262626"/>
                </a:solidFill>
                <a:latin typeface="Quicksand"/>
              </a:rPr>
              <a:t>nối</a:t>
            </a:r>
            <a:r>
              <a:rPr lang="en-US" sz="2399" spc="-1" dirty="0">
                <a:solidFill>
                  <a:srgbClr val="262626"/>
                </a:solidFill>
                <a:latin typeface="Quicksand"/>
              </a:rPr>
              <a:t> </a:t>
            </a:r>
            <a:r>
              <a:rPr lang="en-US" sz="2399" spc="-1" dirty="0" err="1">
                <a:solidFill>
                  <a:srgbClr val="262626"/>
                </a:solidFill>
                <a:latin typeface="Quicksand"/>
              </a:rPr>
              <a:t>wifi</a:t>
            </a:r>
            <a:r>
              <a:rPr lang="en-US" sz="2399" spc="-1" dirty="0">
                <a:solidFill>
                  <a:srgbClr val="262626"/>
                </a:solidFill>
                <a:latin typeface="Quicksand"/>
              </a:rPr>
              <a:t> </a:t>
            </a:r>
            <a:r>
              <a:rPr lang="en-US" sz="2399" spc="-1" dirty="0" err="1">
                <a:solidFill>
                  <a:srgbClr val="262626"/>
                </a:solidFill>
                <a:latin typeface="Quicksand"/>
              </a:rPr>
              <a:t>đóng</a:t>
            </a:r>
            <a:r>
              <a:rPr lang="en-US" sz="2399" spc="-1" dirty="0">
                <a:solidFill>
                  <a:srgbClr val="262626"/>
                </a:solidFill>
                <a:latin typeface="Quicksand"/>
              </a:rPr>
              <a:t> </a:t>
            </a:r>
            <a:r>
              <a:rPr lang="en-US" sz="2399" spc="-1" dirty="0" err="1">
                <a:solidFill>
                  <a:srgbClr val="262626"/>
                </a:solidFill>
                <a:latin typeface="Quicksand"/>
              </a:rPr>
              <a:t>vai</a:t>
            </a:r>
            <a:r>
              <a:rPr lang="en-US" sz="2399" spc="-1" dirty="0">
                <a:solidFill>
                  <a:srgbClr val="262626"/>
                </a:solidFill>
                <a:latin typeface="Quicksand"/>
              </a:rPr>
              <a:t> </a:t>
            </a:r>
            <a:r>
              <a:rPr lang="en-US" sz="2399" spc="-1" dirty="0" err="1">
                <a:solidFill>
                  <a:srgbClr val="262626"/>
                </a:solidFill>
                <a:latin typeface="Quicksand"/>
              </a:rPr>
              <a:t>trò</a:t>
            </a:r>
            <a:r>
              <a:rPr lang="en-US" sz="2399" spc="-1" dirty="0">
                <a:solidFill>
                  <a:srgbClr val="262626"/>
                </a:solidFill>
                <a:latin typeface="Quicksand"/>
              </a:rPr>
              <a:t> user</a:t>
            </a:r>
          </a:p>
          <a:p>
            <a:endParaRPr lang="vi-VN" sz="2399" spc="-1" dirty="0">
              <a:solidFill>
                <a:srgbClr val="262626"/>
              </a:solidFill>
              <a:latin typeface="Quicksand"/>
            </a:endParaRPr>
          </a:p>
        </p:txBody>
      </p:sp>
      <p:sp>
        <p:nvSpPr>
          <p:cNvPr id="2" name="TextBox 3">
            <a:extLst>
              <a:ext uri="{FF2B5EF4-FFF2-40B4-BE49-F238E27FC236}">
                <a16:creationId xmlns:a16="http://schemas.microsoft.com/office/drawing/2014/main" id="{72E363A4-F081-3C22-93B8-4A973E496880}"/>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4. Triển khai thực nghiệm </a:t>
            </a:r>
            <a:endParaRPr lang="en-US" sz="3201" b="1" spc="-1" dirty="0">
              <a:solidFill>
                <a:srgbClr val="30A3DC"/>
              </a:solidFill>
              <a:latin typeface="Montserrat Black"/>
              <a:ea typeface="DejaVu Sans"/>
            </a:endParaRPr>
          </a:p>
        </p:txBody>
      </p:sp>
      <p:sp>
        <p:nvSpPr>
          <p:cNvPr id="3" name="TextBox 4">
            <a:extLst>
              <a:ext uri="{FF2B5EF4-FFF2-40B4-BE49-F238E27FC236}">
                <a16:creationId xmlns:a16="http://schemas.microsoft.com/office/drawing/2014/main" id="{A0DA6BDE-0EE8-9C1B-D2EB-EA0872597446}"/>
              </a:ext>
            </a:extLst>
          </p:cNvPr>
          <p:cNvSpPr txBox="1"/>
          <p:nvPr/>
        </p:nvSpPr>
        <p:spPr>
          <a:xfrm flipH="1">
            <a:off x="11800625" y="6480524"/>
            <a:ext cx="388200" cy="377476"/>
          </a:xfrm>
          <a:prstGeom prst="rect">
            <a:avLst/>
          </a:prstGeom>
        </p:spPr>
        <p:txBody>
          <a:bodyPr wrap="square" lIns="0" tIns="0" rIns="0" bIns="0" rtlCol="0" anchor="t">
            <a:spAutoFit/>
          </a:bodyPr>
          <a:lstStyle/>
          <a:p>
            <a:pPr>
              <a:lnSpc>
                <a:spcPts val="3294"/>
              </a:lnSpc>
            </a:pPr>
            <a:r>
              <a:rPr lang="en-US" sz="2000">
                <a:solidFill>
                  <a:srgbClr val="00B0F0"/>
                </a:solidFill>
                <a:latin typeface="Times New Roman" panose="02020603050405020304" pitchFamily="18" charset="0"/>
                <a:cs typeface="Times New Roman" panose="02020603050405020304" pitchFamily="18" charset="0"/>
              </a:rPr>
              <a:t>10</a:t>
            </a: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4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3" name="TextBox 2">
            <a:extLst>
              <a:ext uri="{FF2B5EF4-FFF2-40B4-BE49-F238E27FC236}">
                <a16:creationId xmlns:a16="http://schemas.microsoft.com/office/drawing/2014/main" id="{2440DA10-A28C-A4F7-C68A-887F11A017F7}"/>
              </a:ext>
            </a:extLst>
          </p:cNvPr>
          <p:cNvSpPr txBox="1"/>
          <p:nvPr/>
        </p:nvSpPr>
        <p:spPr>
          <a:xfrm>
            <a:off x="1974959" y="6380378"/>
            <a:ext cx="8300713" cy="461537"/>
          </a:xfrm>
          <a:prstGeom prst="rect">
            <a:avLst/>
          </a:prstGeom>
          <a:noFill/>
        </p:spPr>
        <p:txBody>
          <a:bodyPr wrap="square">
            <a:spAutoFit/>
          </a:bodyPr>
          <a:lstStyle/>
          <a:p>
            <a:pPr algn="ctr"/>
            <a:r>
              <a:rPr lang="en-US" sz="2399" spc="-1" dirty="0" err="1">
                <a:solidFill>
                  <a:srgbClr val="262626"/>
                </a:solidFill>
                <a:latin typeface="Quicksand"/>
              </a:rPr>
              <a:t>Hình</a:t>
            </a:r>
            <a:r>
              <a:rPr lang="en-US" sz="2399" spc="-1" dirty="0">
                <a:solidFill>
                  <a:srgbClr val="262626"/>
                </a:solidFill>
                <a:latin typeface="Quicksand"/>
              </a:rPr>
              <a:t> 1:  </a:t>
            </a:r>
            <a:r>
              <a:rPr lang="en-US" sz="2399" spc="-1" dirty="0" err="1">
                <a:solidFill>
                  <a:srgbClr val="262626"/>
                </a:solidFill>
                <a:latin typeface="Quicksand"/>
              </a:rPr>
              <a:t>Mô</a:t>
            </a:r>
            <a:r>
              <a:rPr lang="en-US" sz="2399" spc="-1" dirty="0">
                <a:solidFill>
                  <a:srgbClr val="262626"/>
                </a:solidFill>
                <a:latin typeface="Quicksand"/>
              </a:rPr>
              <a:t> </a:t>
            </a:r>
            <a:r>
              <a:rPr lang="en-US" sz="2399" spc="-1" dirty="0" err="1">
                <a:solidFill>
                  <a:srgbClr val="262626"/>
                </a:solidFill>
                <a:latin typeface="Quicksand"/>
              </a:rPr>
              <a:t>Hình</a:t>
            </a:r>
            <a:r>
              <a:rPr lang="en-US" sz="2399" spc="-1" dirty="0">
                <a:solidFill>
                  <a:srgbClr val="262626"/>
                </a:solidFill>
                <a:latin typeface="Quicksand"/>
              </a:rPr>
              <a:t> </a:t>
            </a:r>
            <a:r>
              <a:rPr lang="en-US" sz="2399" spc="-1" dirty="0" err="1">
                <a:solidFill>
                  <a:srgbClr val="262626"/>
                </a:solidFill>
                <a:latin typeface="Quicksand"/>
              </a:rPr>
              <a:t>tổng</a:t>
            </a:r>
            <a:r>
              <a:rPr lang="en-US" sz="2399" spc="-1" dirty="0">
                <a:solidFill>
                  <a:srgbClr val="262626"/>
                </a:solidFill>
                <a:latin typeface="Quicksand"/>
              </a:rPr>
              <a:t> </a:t>
            </a:r>
            <a:r>
              <a:rPr lang="en-US" sz="2399" spc="-1" dirty="0" err="1">
                <a:solidFill>
                  <a:srgbClr val="262626"/>
                </a:solidFill>
                <a:latin typeface="Quicksand"/>
              </a:rPr>
              <a:t>quát</a:t>
            </a:r>
            <a:r>
              <a:rPr lang="en-US" sz="2399" spc="-1" dirty="0">
                <a:solidFill>
                  <a:srgbClr val="262626"/>
                </a:solidFill>
                <a:latin typeface="Quicksand"/>
              </a:rPr>
              <a:t> </a:t>
            </a:r>
            <a:r>
              <a:rPr lang="en-US" sz="2399" spc="-1" dirty="0" err="1">
                <a:solidFill>
                  <a:srgbClr val="262626"/>
                </a:solidFill>
                <a:latin typeface="Quicksand"/>
              </a:rPr>
              <a:t>kịch</a:t>
            </a:r>
            <a:r>
              <a:rPr lang="en-US" sz="2399" spc="-1" dirty="0">
                <a:solidFill>
                  <a:srgbClr val="262626"/>
                </a:solidFill>
                <a:latin typeface="Quicksand"/>
              </a:rPr>
              <a:t> </a:t>
            </a:r>
            <a:r>
              <a:rPr lang="en-US" sz="2399" spc="-1" dirty="0" err="1">
                <a:solidFill>
                  <a:srgbClr val="262626"/>
                </a:solidFill>
                <a:latin typeface="Quicksand"/>
              </a:rPr>
              <a:t>bản</a:t>
            </a:r>
            <a:r>
              <a:rPr lang="en-US" sz="2399" spc="-1" dirty="0">
                <a:solidFill>
                  <a:srgbClr val="262626"/>
                </a:solidFill>
                <a:latin typeface="Quicksand"/>
              </a:rPr>
              <a:t> </a:t>
            </a:r>
            <a:r>
              <a:rPr lang="en-US" sz="2399" spc="-1" dirty="0" err="1">
                <a:solidFill>
                  <a:srgbClr val="262626"/>
                </a:solidFill>
                <a:latin typeface="Quicksand"/>
              </a:rPr>
              <a:t>kiểm</a:t>
            </a:r>
            <a:r>
              <a:rPr lang="en-US" sz="2399" spc="-1" dirty="0">
                <a:solidFill>
                  <a:srgbClr val="262626"/>
                </a:solidFill>
                <a:latin typeface="Quicksand"/>
              </a:rPr>
              <a:t> </a:t>
            </a:r>
            <a:r>
              <a:rPr lang="en-US" sz="2399" spc="-1" dirty="0" err="1">
                <a:solidFill>
                  <a:srgbClr val="262626"/>
                </a:solidFill>
                <a:latin typeface="Quicksand"/>
              </a:rPr>
              <a:t>thử</a:t>
            </a:r>
            <a:r>
              <a:rPr lang="en-US" sz="2399" spc="-1" dirty="0">
                <a:solidFill>
                  <a:srgbClr val="262626"/>
                </a:solidFill>
                <a:latin typeface="Quicksand"/>
              </a:rPr>
              <a:t> WIDS</a:t>
            </a:r>
          </a:p>
        </p:txBody>
      </p:sp>
      <p:sp>
        <p:nvSpPr>
          <p:cNvPr id="4" name="TextBox 3">
            <a:extLst>
              <a:ext uri="{FF2B5EF4-FFF2-40B4-BE49-F238E27FC236}">
                <a16:creationId xmlns:a16="http://schemas.microsoft.com/office/drawing/2014/main" id="{13DE2480-0139-815D-4104-EBA1F2372EF9}"/>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4. Triển khai thực nghiệm </a:t>
            </a:r>
            <a:endParaRPr lang="en-US" sz="3201" b="1" spc="-1" dirty="0">
              <a:solidFill>
                <a:srgbClr val="30A3DC"/>
              </a:solidFill>
              <a:latin typeface="Montserrat Black"/>
              <a:ea typeface="DejaVu Sans"/>
            </a:endParaRPr>
          </a:p>
        </p:txBody>
      </p:sp>
      <p:sp>
        <p:nvSpPr>
          <p:cNvPr id="6" name="TextBox 4">
            <a:extLst>
              <a:ext uri="{FF2B5EF4-FFF2-40B4-BE49-F238E27FC236}">
                <a16:creationId xmlns:a16="http://schemas.microsoft.com/office/drawing/2014/main" id="{C5F6CE59-F7EE-8805-D3A1-FE5F7FFA50C9}"/>
              </a:ext>
            </a:extLst>
          </p:cNvPr>
          <p:cNvSpPr txBox="1"/>
          <p:nvPr/>
        </p:nvSpPr>
        <p:spPr>
          <a:xfrm flipH="1">
            <a:off x="11804563" y="6480524"/>
            <a:ext cx="384262" cy="377476"/>
          </a:xfrm>
          <a:prstGeom prst="rect">
            <a:avLst/>
          </a:prstGeom>
        </p:spPr>
        <p:txBody>
          <a:bodyPr wrap="square" lIns="0" tIns="0" rIns="0" bIns="0" rtlCol="0" anchor="t">
            <a:spAutoFit/>
          </a:bodyPr>
          <a:lstStyle/>
          <a:p>
            <a:pPr>
              <a:lnSpc>
                <a:spcPts val="3294"/>
              </a:lnSpc>
            </a:pPr>
            <a:r>
              <a:rPr lang="en-US" sz="2000">
                <a:solidFill>
                  <a:srgbClr val="00B0F0"/>
                </a:solidFill>
                <a:latin typeface="Times New Roman" panose="02020603050405020304" pitchFamily="18" charset="0"/>
                <a:cs typeface="Times New Roman" panose="02020603050405020304" pitchFamily="18" charset="0"/>
              </a:rPr>
              <a:t>11</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4FFD323-06ED-FD34-4C5F-A436C192D2F1}"/>
              </a:ext>
            </a:extLst>
          </p:cNvPr>
          <p:cNvPicPr>
            <a:picLocks noChangeAspect="1"/>
          </p:cNvPicPr>
          <p:nvPr/>
        </p:nvPicPr>
        <p:blipFill>
          <a:blip r:embed="rId2"/>
          <a:stretch>
            <a:fillRect/>
          </a:stretch>
        </p:blipFill>
        <p:spPr>
          <a:xfrm>
            <a:off x="1974959" y="910801"/>
            <a:ext cx="8533384" cy="5466399"/>
          </a:xfrm>
          <a:prstGeom prst="rect">
            <a:avLst/>
          </a:prstGeom>
        </p:spPr>
      </p:pic>
    </p:spTree>
    <p:extLst>
      <p:ext uri="{BB962C8B-B14F-4D97-AF65-F5344CB8AC3E}">
        <p14:creationId xmlns:p14="http://schemas.microsoft.com/office/powerpoint/2010/main" val="174972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4" name="TextBox 3">
            <a:extLst>
              <a:ext uri="{FF2B5EF4-FFF2-40B4-BE49-F238E27FC236}">
                <a16:creationId xmlns:a16="http://schemas.microsoft.com/office/drawing/2014/main" id="{13DE2480-0139-815D-4104-EBA1F2372EF9}"/>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4. Triển khai thực nghiệm </a:t>
            </a:r>
            <a:endParaRPr lang="en-US" sz="3201" b="1" spc="-1" dirty="0">
              <a:solidFill>
                <a:srgbClr val="30A3DC"/>
              </a:solidFill>
              <a:latin typeface="Montserrat Black"/>
              <a:ea typeface="DejaVu Sans"/>
            </a:endParaRPr>
          </a:p>
        </p:txBody>
      </p:sp>
      <p:sp>
        <p:nvSpPr>
          <p:cNvPr id="6" name="TextBox 4">
            <a:extLst>
              <a:ext uri="{FF2B5EF4-FFF2-40B4-BE49-F238E27FC236}">
                <a16:creationId xmlns:a16="http://schemas.microsoft.com/office/drawing/2014/main" id="{C5F6CE59-F7EE-8805-D3A1-FE5F7FFA50C9}"/>
              </a:ext>
            </a:extLst>
          </p:cNvPr>
          <p:cNvSpPr txBox="1"/>
          <p:nvPr/>
        </p:nvSpPr>
        <p:spPr>
          <a:xfrm flipH="1">
            <a:off x="11804563" y="6480524"/>
            <a:ext cx="384262" cy="377476"/>
          </a:xfrm>
          <a:prstGeom prst="rect">
            <a:avLst/>
          </a:prstGeom>
        </p:spPr>
        <p:txBody>
          <a:bodyPr wrap="square" lIns="0" tIns="0" rIns="0" bIns="0" rtlCol="0" anchor="t">
            <a:spAutoFit/>
          </a:bodyPr>
          <a:lstStyle/>
          <a:p>
            <a:pPr>
              <a:lnSpc>
                <a:spcPts val="3294"/>
              </a:lnSpc>
            </a:pPr>
            <a:r>
              <a:rPr lang="en-US" sz="2000">
                <a:solidFill>
                  <a:srgbClr val="00B0F0"/>
                </a:solidFill>
                <a:latin typeface="Times New Roman" panose="02020603050405020304" pitchFamily="18" charset="0"/>
                <a:cs typeface="Times New Roman" panose="02020603050405020304" pitchFamily="18" charset="0"/>
              </a:rPr>
              <a:t>11</a:t>
            </a:r>
            <a:endParaRPr lang="en-US" sz="2000" dirty="0">
              <a:solidFill>
                <a:srgbClr val="00B0F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E123574-2AAF-6F5B-F9B7-039A1EBBDF2B}"/>
              </a:ext>
            </a:extLst>
          </p:cNvPr>
          <p:cNvSpPr txBox="1"/>
          <p:nvPr/>
        </p:nvSpPr>
        <p:spPr>
          <a:xfrm>
            <a:off x="1077612" y="1435956"/>
            <a:ext cx="7520478" cy="3416320"/>
          </a:xfrm>
          <a:prstGeom prst="rect">
            <a:avLst/>
          </a:prstGeom>
          <a:noFill/>
        </p:spPr>
        <p:txBody>
          <a:bodyPr wrap="square" rtlCol="0">
            <a:spAutoFit/>
          </a:bodyPr>
          <a:lstStyle/>
          <a:p>
            <a:r>
              <a:rPr lang="en-US" sz="2400">
                <a:latin typeface="Quicksand" panose="020B0604020202020204" charset="0"/>
              </a:rPr>
              <a:t>Các tấn công mà WIDS có thể phát hiện:</a:t>
            </a:r>
          </a:p>
          <a:p>
            <a:r>
              <a:rPr lang="en-US" sz="2400">
                <a:latin typeface="Quicksand" panose="020B0604020202020204" charset="0"/>
              </a:rPr>
              <a:t>+ Evil twins</a:t>
            </a:r>
          </a:p>
          <a:p>
            <a:r>
              <a:rPr lang="en-US" sz="2400">
                <a:latin typeface="Quicksand" panose="020B0604020202020204" charset="0"/>
              </a:rPr>
              <a:t>+Beacon flooding attack</a:t>
            </a:r>
          </a:p>
          <a:p>
            <a:r>
              <a:rPr lang="en-US" sz="2400">
                <a:latin typeface="Quicksand" panose="020B0604020202020204" charset="0"/>
              </a:rPr>
              <a:t>+Authentication DoS</a:t>
            </a:r>
          </a:p>
          <a:p>
            <a:r>
              <a:rPr lang="en-US" sz="2400">
                <a:latin typeface="Quicksand" panose="020B0604020202020204" charset="0"/>
              </a:rPr>
              <a:t>+Korek ChopChop attack (sử dụng WEP)</a:t>
            </a:r>
          </a:p>
          <a:p>
            <a:r>
              <a:rPr lang="en-US" sz="2400">
                <a:latin typeface="Quicksand" panose="020B0604020202020204" charset="0"/>
              </a:rPr>
              <a:t>+Fragmentation PRGA (sử dụng WEP)</a:t>
            </a:r>
          </a:p>
          <a:p>
            <a:r>
              <a:rPr lang="en-US" sz="2400">
                <a:latin typeface="Quicksand" panose="020B0604020202020204" charset="0"/>
              </a:rPr>
              <a:t>+WPA Downgrade</a:t>
            </a:r>
          </a:p>
          <a:p>
            <a:r>
              <a:rPr lang="en-US" sz="2400">
                <a:latin typeface="Quicksand" panose="020B0604020202020204" charset="0"/>
              </a:rPr>
              <a:t>+WPA Migration Attack </a:t>
            </a:r>
          </a:p>
          <a:p>
            <a:r>
              <a:rPr lang="en-US" sz="2400">
                <a:latin typeface="Quicksand" panose="020B0604020202020204" charset="0"/>
              </a:rPr>
              <a:t>+Michael Shutdown exploitation (TKIP)</a:t>
            </a:r>
          </a:p>
        </p:txBody>
      </p:sp>
    </p:spTree>
    <p:extLst>
      <p:ext uri="{BB962C8B-B14F-4D97-AF65-F5344CB8AC3E}">
        <p14:creationId xmlns:p14="http://schemas.microsoft.com/office/powerpoint/2010/main" val="50872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997923" y="1382879"/>
            <a:ext cx="8204397" cy="1569148"/>
          </a:xfrm>
          <a:prstGeom prst="rect">
            <a:avLst/>
          </a:prstGeom>
          <a:noFill/>
        </p:spPr>
        <p:txBody>
          <a:bodyPr wrap="square" rtlCol="0">
            <a:spAutoFit/>
          </a:bodyPr>
          <a:lstStyle/>
          <a:p>
            <a:pPr marL="285751" indent="-285751">
              <a:buFont typeface="Wingdings" panose="05000000000000000000" pitchFamily="2" charset="2"/>
              <a:buChar char="v"/>
            </a:pPr>
            <a:r>
              <a:rPr lang="en-US" sz="2399" spc="-1" dirty="0" err="1">
                <a:solidFill>
                  <a:srgbClr val="262626"/>
                </a:solidFill>
                <a:latin typeface="Quicksand"/>
              </a:rPr>
              <a:t>Thực</a:t>
            </a:r>
            <a:r>
              <a:rPr lang="en-US" sz="2399" spc="-1" dirty="0">
                <a:solidFill>
                  <a:srgbClr val="262626"/>
                </a:solidFill>
                <a:latin typeface="Quicksand"/>
              </a:rPr>
              <a:t> </a:t>
            </a:r>
            <a:r>
              <a:rPr lang="en-US" sz="2399" spc="-1" dirty="0" err="1">
                <a:solidFill>
                  <a:srgbClr val="262626"/>
                </a:solidFill>
                <a:latin typeface="Quicksand"/>
              </a:rPr>
              <a:t>hiện</a:t>
            </a:r>
            <a:r>
              <a:rPr lang="en-US" sz="2399" spc="-1" dirty="0">
                <a:solidFill>
                  <a:srgbClr val="262626"/>
                </a:solidFill>
                <a:latin typeface="Quicksand"/>
              </a:rPr>
              <a:t> </a:t>
            </a:r>
            <a:r>
              <a:rPr lang="en-US" sz="2399" spc="-1" dirty="0" err="1">
                <a:solidFill>
                  <a:srgbClr val="262626"/>
                </a:solidFill>
                <a:latin typeface="Quicksand"/>
              </a:rPr>
              <a:t>các</a:t>
            </a:r>
            <a:r>
              <a:rPr lang="en-US" sz="2399" spc="-1" dirty="0">
                <a:solidFill>
                  <a:srgbClr val="262626"/>
                </a:solidFill>
                <a:latin typeface="Quicksand"/>
              </a:rPr>
              <a:t> </a:t>
            </a:r>
            <a:r>
              <a:rPr lang="en-US" sz="2399" spc="-1" dirty="0" err="1">
                <a:solidFill>
                  <a:srgbClr val="262626"/>
                </a:solidFill>
                <a:latin typeface="Quicksand"/>
              </a:rPr>
              <a:t>kịch</a:t>
            </a:r>
            <a:r>
              <a:rPr lang="en-US" sz="2399" spc="-1" dirty="0">
                <a:solidFill>
                  <a:srgbClr val="262626"/>
                </a:solidFill>
                <a:latin typeface="Quicksand"/>
              </a:rPr>
              <a:t> </a:t>
            </a:r>
            <a:r>
              <a:rPr lang="en-US" sz="2399" spc="-1" dirty="0" err="1">
                <a:solidFill>
                  <a:srgbClr val="262626"/>
                </a:solidFill>
                <a:latin typeface="Quicksand"/>
              </a:rPr>
              <a:t>bản</a:t>
            </a:r>
            <a:r>
              <a:rPr lang="en-US" sz="2399" spc="-1" dirty="0">
                <a:solidFill>
                  <a:srgbClr val="262626"/>
                </a:solidFill>
                <a:latin typeface="Quicksand"/>
              </a:rPr>
              <a:t> </a:t>
            </a:r>
            <a:r>
              <a:rPr lang="en-US" sz="2399" spc="-1" dirty="0" err="1">
                <a:solidFill>
                  <a:srgbClr val="262626"/>
                </a:solidFill>
                <a:latin typeface="Quicksand"/>
              </a:rPr>
              <a:t>tấn</a:t>
            </a:r>
            <a:r>
              <a:rPr lang="en-US" sz="2399" spc="-1" dirty="0">
                <a:solidFill>
                  <a:srgbClr val="262626"/>
                </a:solidFill>
                <a:latin typeface="Quicksand"/>
              </a:rPr>
              <a:t> </a:t>
            </a:r>
            <a:r>
              <a:rPr lang="en-US" sz="2399" spc="-1" dirty="0" err="1">
                <a:solidFill>
                  <a:srgbClr val="262626"/>
                </a:solidFill>
                <a:latin typeface="Quicksand"/>
              </a:rPr>
              <a:t>công</a:t>
            </a:r>
            <a:r>
              <a:rPr lang="en-US" sz="2399" spc="-1" dirty="0">
                <a:solidFill>
                  <a:srgbClr val="262626"/>
                </a:solidFill>
                <a:latin typeface="Quicksand"/>
              </a:rPr>
              <a:t> </a:t>
            </a:r>
            <a:r>
              <a:rPr lang="en-US" sz="2399" spc="-1" dirty="0" err="1">
                <a:solidFill>
                  <a:srgbClr val="262626"/>
                </a:solidFill>
                <a:latin typeface="Quicksand"/>
              </a:rPr>
              <a:t>để</a:t>
            </a:r>
            <a:r>
              <a:rPr lang="en-US" sz="2399" spc="-1" dirty="0">
                <a:solidFill>
                  <a:srgbClr val="262626"/>
                </a:solidFill>
                <a:latin typeface="Quicksand"/>
              </a:rPr>
              <a:t> </a:t>
            </a:r>
            <a:r>
              <a:rPr lang="en-US" sz="2399" spc="-1" dirty="0" err="1">
                <a:solidFill>
                  <a:srgbClr val="262626"/>
                </a:solidFill>
                <a:latin typeface="Quicksand"/>
              </a:rPr>
              <a:t>kiểm</a:t>
            </a:r>
            <a:r>
              <a:rPr lang="en-US" sz="2399" spc="-1" dirty="0">
                <a:solidFill>
                  <a:srgbClr val="262626"/>
                </a:solidFill>
                <a:latin typeface="Quicksand"/>
              </a:rPr>
              <a:t> </a:t>
            </a:r>
            <a:r>
              <a:rPr lang="en-US" sz="2399" spc="-1" dirty="0" err="1">
                <a:solidFill>
                  <a:srgbClr val="262626"/>
                </a:solidFill>
                <a:latin typeface="Quicksand"/>
              </a:rPr>
              <a:t>thử</a:t>
            </a:r>
            <a:r>
              <a:rPr lang="en-US" sz="2399" spc="-1" dirty="0">
                <a:solidFill>
                  <a:srgbClr val="262626"/>
                </a:solidFill>
                <a:latin typeface="Quicksand"/>
              </a:rPr>
              <a:t> </a:t>
            </a:r>
            <a:r>
              <a:rPr lang="en-US" sz="2399" spc="-1" dirty="0" err="1">
                <a:solidFill>
                  <a:srgbClr val="262626"/>
                </a:solidFill>
                <a:latin typeface="Quicksand"/>
              </a:rPr>
              <a:t>hệ</a:t>
            </a:r>
            <a:r>
              <a:rPr lang="en-US" sz="2399" spc="-1" dirty="0">
                <a:solidFill>
                  <a:srgbClr val="262626"/>
                </a:solidFill>
                <a:latin typeface="Quicksand"/>
              </a:rPr>
              <a:t> </a:t>
            </a:r>
            <a:r>
              <a:rPr lang="en-US" sz="2399" spc="-1" dirty="0" err="1">
                <a:solidFill>
                  <a:srgbClr val="262626"/>
                </a:solidFill>
                <a:latin typeface="Quicksand"/>
              </a:rPr>
              <a:t>thống</a:t>
            </a:r>
            <a:r>
              <a:rPr lang="en-US" sz="2399" spc="-1" dirty="0">
                <a:solidFill>
                  <a:srgbClr val="262626"/>
                </a:solidFill>
                <a:latin typeface="Quicksand"/>
              </a:rPr>
              <a:t>:</a:t>
            </a:r>
          </a:p>
          <a:p>
            <a:pPr marL="800046" lvl="1" indent="-342900">
              <a:buFont typeface="Arial" panose="020B0604020202020204" pitchFamily="34" charset="0"/>
              <a:buChar char="•"/>
            </a:pPr>
            <a:r>
              <a:rPr lang="en-US" sz="2399" spc="-1" dirty="0">
                <a:solidFill>
                  <a:srgbClr val="262626"/>
                </a:solidFill>
                <a:latin typeface="Quicksand"/>
              </a:rPr>
              <a:t>Authentication DoS</a:t>
            </a:r>
          </a:p>
          <a:p>
            <a:pPr marL="800046" lvl="1" indent="-342900">
              <a:buFont typeface="Arial" panose="020B0604020202020204" pitchFamily="34" charset="0"/>
              <a:buChar char="•"/>
            </a:pPr>
            <a:r>
              <a:rPr lang="en-US" sz="2399" spc="-1" dirty="0">
                <a:solidFill>
                  <a:srgbClr val="262626"/>
                </a:solidFill>
                <a:latin typeface="Quicksand"/>
              </a:rPr>
              <a:t>Evil Twins Attack</a:t>
            </a:r>
          </a:p>
          <a:p>
            <a:endParaRPr lang="vi-VN" sz="2399" spc="-1" dirty="0">
              <a:solidFill>
                <a:srgbClr val="262626"/>
              </a:solidFill>
              <a:latin typeface="Quicksand"/>
            </a:endParaRPr>
          </a:p>
        </p:txBody>
      </p:sp>
      <p:sp>
        <p:nvSpPr>
          <p:cNvPr id="2" name="TextBox 3">
            <a:extLst>
              <a:ext uri="{FF2B5EF4-FFF2-40B4-BE49-F238E27FC236}">
                <a16:creationId xmlns:a16="http://schemas.microsoft.com/office/drawing/2014/main" id="{08B00B5E-9955-1208-80C5-F7DF5D45F1A8}"/>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4. Triển khai thực nghiệm </a:t>
            </a:r>
            <a:endParaRPr lang="en-US" sz="3201" b="1" spc="-1" dirty="0">
              <a:solidFill>
                <a:srgbClr val="30A3DC"/>
              </a:solidFill>
              <a:latin typeface="Montserrat Black"/>
              <a:ea typeface="DejaVu Sans"/>
            </a:endParaRPr>
          </a:p>
        </p:txBody>
      </p:sp>
      <p:sp>
        <p:nvSpPr>
          <p:cNvPr id="3" name="TextBox 4">
            <a:extLst>
              <a:ext uri="{FF2B5EF4-FFF2-40B4-BE49-F238E27FC236}">
                <a16:creationId xmlns:a16="http://schemas.microsoft.com/office/drawing/2014/main" id="{BDEB5F2E-CB8F-3B8B-0349-47E45BD590DB}"/>
              </a:ext>
            </a:extLst>
          </p:cNvPr>
          <p:cNvSpPr txBox="1"/>
          <p:nvPr/>
        </p:nvSpPr>
        <p:spPr>
          <a:xfrm flipH="1">
            <a:off x="11846924" y="6480524"/>
            <a:ext cx="341901" cy="377476"/>
          </a:xfrm>
          <a:prstGeom prst="rect">
            <a:avLst/>
          </a:prstGeom>
        </p:spPr>
        <p:txBody>
          <a:bodyPr wrap="square" lIns="0" tIns="0" rIns="0" bIns="0" rtlCol="0" anchor="t">
            <a:spAutoFit/>
          </a:bodyPr>
          <a:lstStyle/>
          <a:p>
            <a:pPr>
              <a:lnSpc>
                <a:spcPts val="3294"/>
              </a:lnSpc>
            </a:pPr>
            <a:r>
              <a:rPr lang="en-US" sz="2000">
                <a:solidFill>
                  <a:srgbClr val="00B0F0"/>
                </a:solidFill>
                <a:latin typeface="Times New Roman" panose="02020603050405020304" pitchFamily="18" charset="0"/>
                <a:cs typeface="Times New Roman" panose="02020603050405020304" pitchFamily="18" charset="0"/>
              </a:rPr>
              <a:t>12</a:t>
            </a: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825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997920" y="1167721"/>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DEMO</a:t>
            </a:r>
            <a:endParaRPr lang="vi-VN" sz="2399" b="1" spc="-1" dirty="0">
              <a:solidFill>
                <a:schemeClr val="accent3">
                  <a:lumMod val="50000"/>
                </a:schemeClr>
              </a:solidFill>
              <a:latin typeface="Quicksand"/>
            </a:endParaRPr>
          </a:p>
        </p:txBody>
      </p:sp>
      <p:sp>
        <p:nvSpPr>
          <p:cNvPr id="2" name="TextBox 3">
            <a:extLst>
              <a:ext uri="{FF2B5EF4-FFF2-40B4-BE49-F238E27FC236}">
                <a16:creationId xmlns:a16="http://schemas.microsoft.com/office/drawing/2014/main" id="{08B00B5E-9955-1208-80C5-F7DF5D45F1A8}"/>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4. Triển khai thực nghiệm </a:t>
            </a:r>
            <a:endParaRPr lang="en-US" sz="3201" b="1" spc="-1" dirty="0">
              <a:solidFill>
                <a:srgbClr val="30A3DC"/>
              </a:solidFill>
              <a:latin typeface="Montserrat Black"/>
              <a:ea typeface="DejaVu Sans"/>
            </a:endParaRPr>
          </a:p>
        </p:txBody>
      </p:sp>
      <p:sp>
        <p:nvSpPr>
          <p:cNvPr id="3" name="TextBox 4">
            <a:extLst>
              <a:ext uri="{FF2B5EF4-FFF2-40B4-BE49-F238E27FC236}">
                <a16:creationId xmlns:a16="http://schemas.microsoft.com/office/drawing/2014/main" id="{BDEB5F2E-CB8F-3B8B-0349-47E45BD590DB}"/>
              </a:ext>
            </a:extLst>
          </p:cNvPr>
          <p:cNvSpPr txBox="1"/>
          <p:nvPr/>
        </p:nvSpPr>
        <p:spPr>
          <a:xfrm flipH="1">
            <a:off x="11846924" y="6480524"/>
            <a:ext cx="341901" cy="377476"/>
          </a:xfrm>
          <a:prstGeom prst="rect">
            <a:avLst/>
          </a:prstGeom>
        </p:spPr>
        <p:txBody>
          <a:bodyPr wrap="square" lIns="0" tIns="0" rIns="0" bIns="0" rtlCol="0" anchor="t">
            <a:spAutoFit/>
          </a:bodyPr>
          <a:lstStyle/>
          <a:p>
            <a:pPr>
              <a:lnSpc>
                <a:spcPts val="3294"/>
              </a:lnSpc>
            </a:pPr>
            <a:r>
              <a:rPr lang="en-US" sz="2000">
                <a:solidFill>
                  <a:srgbClr val="00B0F0"/>
                </a:solidFill>
                <a:latin typeface="Times New Roman" panose="02020603050405020304" pitchFamily="18" charset="0"/>
                <a:cs typeface="Times New Roman" panose="02020603050405020304" pitchFamily="18" charset="0"/>
              </a:rPr>
              <a:t>13</a:t>
            </a: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90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1094400" y="1008000"/>
            <a:ext cx="8204397" cy="830740"/>
          </a:xfrm>
          <a:prstGeom prst="rect">
            <a:avLst/>
          </a:prstGeom>
          <a:noFill/>
        </p:spPr>
        <p:txBody>
          <a:bodyPr wrap="square" rtlCol="0">
            <a:spAutoFit/>
          </a:bodyPr>
          <a:lstStyle/>
          <a:p>
            <a:pPr marL="457200" indent="-457200">
              <a:buAutoNum type="arabicPeriod"/>
            </a:pPr>
            <a:r>
              <a:rPr lang="en-US" sz="2399" b="1" spc="-1" dirty="0">
                <a:solidFill>
                  <a:schemeClr val="accent3">
                    <a:lumMod val="50000"/>
                  </a:schemeClr>
                </a:solidFill>
                <a:latin typeface="Quicksand"/>
              </a:rPr>
              <a:t>Trong </a:t>
            </a:r>
            <a:r>
              <a:rPr lang="en-US" sz="2399" b="1" spc="-1" dirty="0" err="1">
                <a:solidFill>
                  <a:schemeClr val="accent3">
                    <a:lumMod val="50000"/>
                  </a:schemeClr>
                </a:solidFill>
                <a:latin typeface="Quicksand"/>
              </a:rPr>
              <a:t>các</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loại</a:t>
            </a:r>
            <a:r>
              <a:rPr lang="en-US" sz="2399" b="1" spc="-1" dirty="0">
                <a:solidFill>
                  <a:schemeClr val="accent3">
                    <a:lumMod val="50000"/>
                  </a:schemeClr>
                </a:solidFill>
                <a:latin typeface="Quicksand"/>
              </a:rPr>
              <a:t> WIDS </a:t>
            </a:r>
            <a:r>
              <a:rPr lang="en-US" sz="2399" b="1" spc="-1" dirty="0" err="1">
                <a:solidFill>
                  <a:schemeClr val="accent3">
                    <a:lumMod val="50000"/>
                  </a:schemeClr>
                </a:solidFill>
                <a:latin typeface="Quicksand"/>
              </a:rPr>
              <a:t>sau</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đây</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bộ</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nào</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dựa</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trên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nguồn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dữ</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liệu</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chọn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đáp</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án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đúng</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nhất</a:t>
            </a:r>
            <a:r>
              <a:rPr lang="en-US" sz="2399" b="1" spc="-1" dirty="0">
                <a:solidFill>
                  <a:schemeClr val="accent3">
                    <a:lumMod val="50000"/>
                  </a:schemeClr>
                </a:solidFill>
                <a:latin typeface="Quicksand"/>
              </a:rPr>
              <a:t>)</a:t>
            </a:r>
          </a:p>
        </p:txBody>
      </p:sp>
      <p:sp>
        <p:nvSpPr>
          <p:cNvPr id="2" name="TextBox 3">
            <a:extLst>
              <a:ext uri="{FF2B5EF4-FFF2-40B4-BE49-F238E27FC236}">
                <a16:creationId xmlns:a16="http://schemas.microsoft.com/office/drawing/2014/main" id="{08B00B5E-9955-1208-80C5-F7DF5D45F1A8}"/>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dirty="0">
                <a:solidFill>
                  <a:srgbClr val="30A3DC"/>
                </a:solidFill>
                <a:latin typeface="Montserrat Black"/>
                <a:ea typeface="DejaVu Sans"/>
              </a:rPr>
              <a:t>5. </a:t>
            </a:r>
            <a:r>
              <a:rPr lang="en-US" sz="3201" b="1" spc="-1" dirty="0" err="1">
                <a:solidFill>
                  <a:srgbClr val="30A3DC"/>
                </a:solidFill>
                <a:latin typeface="Montserrat Black"/>
                <a:ea typeface="DejaVu Sans"/>
              </a:rPr>
              <a:t>Câu</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hỏi</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trắc</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nghiệm</a:t>
            </a:r>
            <a:endParaRPr lang="en-US" sz="3201" b="1" spc="-1" dirty="0">
              <a:solidFill>
                <a:srgbClr val="30A3DC"/>
              </a:solidFill>
              <a:latin typeface="Montserrat Black"/>
              <a:ea typeface="DejaVu Sans"/>
            </a:endParaRPr>
          </a:p>
        </p:txBody>
      </p:sp>
      <p:sp>
        <p:nvSpPr>
          <p:cNvPr id="3" name="TextBox 4">
            <a:extLst>
              <a:ext uri="{FF2B5EF4-FFF2-40B4-BE49-F238E27FC236}">
                <a16:creationId xmlns:a16="http://schemas.microsoft.com/office/drawing/2014/main" id="{BDEB5F2E-CB8F-3B8B-0349-47E45BD590DB}"/>
              </a:ext>
            </a:extLst>
          </p:cNvPr>
          <p:cNvSpPr txBox="1"/>
          <p:nvPr/>
        </p:nvSpPr>
        <p:spPr>
          <a:xfrm flipH="1">
            <a:off x="11846924" y="6480524"/>
            <a:ext cx="341901" cy="377476"/>
          </a:xfrm>
          <a:prstGeom prst="rect">
            <a:avLst/>
          </a:prstGeom>
        </p:spPr>
        <p:txBody>
          <a:bodyPr wrap="square" lIns="0" tIns="0" rIns="0" bIns="0" rtlCol="0" anchor="t">
            <a:spAutoFit/>
          </a:bodyPr>
          <a:lstStyle/>
          <a:p>
            <a:pPr>
              <a:lnSpc>
                <a:spcPts val="3294"/>
              </a:lnSpc>
            </a:pPr>
            <a:r>
              <a:rPr lang="en-US" sz="2000">
                <a:solidFill>
                  <a:srgbClr val="00B0F0"/>
                </a:solidFill>
                <a:latin typeface="Times New Roman" panose="02020603050405020304" pitchFamily="18" charset="0"/>
                <a:cs typeface="Times New Roman" panose="02020603050405020304" pitchFamily="18" charset="0"/>
              </a:rPr>
              <a:t>13</a:t>
            </a:r>
            <a:endParaRPr lang="en-US" sz="2000"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CE7722-45C1-7E78-9130-8CDCBDCB21F2}"/>
              </a:ext>
            </a:extLst>
          </p:cNvPr>
          <p:cNvSpPr txBox="1"/>
          <p:nvPr/>
        </p:nvSpPr>
        <p:spPr>
          <a:xfrm>
            <a:off x="1094399" y="2442298"/>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A.</a:t>
            </a:r>
            <a:r>
              <a:rPr lang="en-US" sz="2400" i="0" dirty="0">
                <a:effectLst/>
                <a:latin typeface="Quicksand" panose="020B0604020202020204" charset="0"/>
              </a:rPr>
              <a:t> Hybrid, </a:t>
            </a:r>
            <a:r>
              <a:rPr lang="vi-VN" sz="2400" dirty="0">
                <a:latin typeface="Quicksand" panose="020B0604020202020204" charset="0"/>
              </a:rPr>
              <a:t>Signature Analysis </a:t>
            </a:r>
            <a:r>
              <a:rPr lang="en-US" sz="2400" dirty="0">
                <a:latin typeface="Quicksand" panose="020B0604020202020204" charset="0"/>
              </a:rPr>
              <a:t>, Host-based</a:t>
            </a:r>
            <a:endParaRPr lang="en-US" sz="2399" b="1" spc="-1" dirty="0">
              <a:solidFill>
                <a:schemeClr val="accent3">
                  <a:lumMod val="50000"/>
                </a:schemeClr>
              </a:solidFill>
              <a:latin typeface="Quicksand"/>
            </a:endParaRPr>
          </a:p>
        </p:txBody>
      </p:sp>
      <p:sp>
        <p:nvSpPr>
          <p:cNvPr id="5" name="TextBox 4">
            <a:extLst>
              <a:ext uri="{FF2B5EF4-FFF2-40B4-BE49-F238E27FC236}">
                <a16:creationId xmlns:a16="http://schemas.microsoft.com/office/drawing/2014/main" id="{3EF3E5B3-860C-943E-340E-69F66074086B}"/>
              </a:ext>
            </a:extLst>
          </p:cNvPr>
          <p:cNvSpPr txBox="1"/>
          <p:nvPr/>
        </p:nvSpPr>
        <p:spPr>
          <a:xfrm>
            <a:off x="1094399" y="3226870"/>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B.</a:t>
            </a:r>
            <a:r>
              <a:rPr lang="en-US" sz="2400" i="0" dirty="0">
                <a:effectLst/>
                <a:latin typeface="Quicksand" panose="020B0604020202020204" charset="0"/>
              </a:rPr>
              <a:t> </a:t>
            </a:r>
            <a:r>
              <a:rPr lang="en-US" sz="2400" dirty="0">
                <a:latin typeface="Quicksand" panose="020B0604020202020204" charset="0"/>
              </a:rPr>
              <a:t>Host-based, Network-based, Hybrid</a:t>
            </a:r>
            <a:endParaRPr lang="en-US" sz="2399" b="1" spc="-1" dirty="0">
              <a:solidFill>
                <a:schemeClr val="accent3">
                  <a:lumMod val="50000"/>
                </a:schemeClr>
              </a:solidFill>
              <a:latin typeface="Quicksand"/>
            </a:endParaRPr>
          </a:p>
        </p:txBody>
      </p:sp>
      <p:sp>
        <p:nvSpPr>
          <p:cNvPr id="6" name="TextBox 5">
            <a:extLst>
              <a:ext uri="{FF2B5EF4-FFF2-40B4-BE49-F238E27FC236}">
                <a16:creationId xmlns:a16="http://schemas.microsoft.com/office/drawing/2014/main" id="{0650DE37-5310-068F-0725-A7FA867707CC}"/>
              </a:ext>
            </a:extLst>
          </p:cNvPr>
          <p:cNvSpPr txBox="1"/>
          <p:nvPr/>
        </p:nvSpPr>
        <p:spPr>
          <a:xfrm>
            <a:off x="1116181" y="4107364"/>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C.</a:t>
            </a:r>
            <a:r>
              <a:rPr lang="en-US" sz="2400" i="0" dirty="0">
                <a:effectLst/>
                <a:latin typeface="Quicksand" panose="020B0604020202020204" charset="0"/>
              </a:rPr>
              <a:t> Hybrid, </a:t>
            </a:r>
            <a:r>
              <a:rPr lang="en-US" sz="2400" dirty="0">
                <a:latin typeface="Quicksand" panose="020B0604020202020204" charset="0"/>
              </a:rPr>
              <a:t>Network-based, Host-based, Integrated</a:t>
            </a:r>
            <a:endParaRPr lang="en-US" sz="2399" b="1" spc="-1" dirty="0">
              <a:solidFill>
                <a:schemeClr val="accent3">
                  <a:lumMod val="50000"/>
                </a:schemeClr>
              </a:solidFill>
              <a:latin typeface="Quicksand"/>
            </a:endParaRPr>
          </a:p>
        </p:txBody>
      </p:sp>
    </p:spTree>
    <p:extLst>
      <p:ext uri="{BB962C8B-B14F-4D97-AF65-F5344CB8AC3E}">
        <p14:creationId xmlns:p14="http://schemas.microsoft.com/office/powerpoint/2010/main" val="199019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1094400" y="1008000"/>
            <a:ext cx="8204397" cy="830740"/>
          </a:xfrm>
          <a:prstGeom prst="rect">
            <a:avLst/>
          </a:prstGeom>
          <a:noFill/>
        </p:spPr>
        <p:txBody>
          <a:bodyPr wrap="square" rtlCol="0">
            <a:spAutoFit/>
          </a:bodyPr>
          <a:lstStyle/>
          <a:p>
            <a:pPr marL="457200" indent="-457200">
              <a:buAutoNum type="arabicPeriod"/>
            </a:pPr>
            <a:r>
              <a:rPr lang="en-US" sz="2399" b="1" spc="-1" dirty="0">
                <a:solidFill>
                  <a:schemeClr val="accent3">
                    <a:lumMod val="50000"/>
                  </a:schemeClr>
                </a:solidFill>
                <a:latin typeface="Quicksand"/>
              </a:rPr>
              <a:t>Trong </a:t>
            </a:r>
            <a:r>
              <a:rPr lang="en-US" sz="2399" b="1" spc="-1" dirty="0" err="1">
                <a:solidFill>
                  <a:schemeClr val="accent3">
                    <a:lumMod val="50000"/>
                  </a:schemeClr>
                </a:solidFill>
                <a:latin typeface="Quicksand"/>
              </a:rPr>
              <a:t>các</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loại</a:t>
            </a:r>
            <a:r>
              <a:rPr lang="en-US" sz="2399" b="1" spc="-1" dirty="0">
                <a:solidFill>
                  <a:schemeClr val="accent3">
                    <a:lumMod val="50000"/>
                  </a:schemeClr>
                </a:solidFill>
                <a:latin typeface="Quicksand"/>
              </a:rPr>
              <a:t> WIDS </a:t>
            </a:r>
            <a:r>
              <a:rPr lang="en-US" sz="2399" b="1" spc="-1" dirty="0" err="1">
                <a:solidFill>
                  <a:schemeClr val="accent3">
                    <a:lumMod val="50000"/>
                  </a:schemeClr>
                </a:solidFill>
                <a:latin typeface="Quicksand"/>
              </a:rPr>
              <a:t>sau</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đây</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bộ</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nào</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dựa</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trên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nguồn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dữ</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liệu</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chọn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đáp</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án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đúng</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nhất</a:t>
            </a:r>
            <a:r>
              <a:rPr lang="en-US" sz="2399" b="1" spc="-1" dirty="0">
                <a:solidFill>
                  <a:schemeClr val="accent3">
                    <a:lumMod val="50000"/>
                  </a:schemeClr>
                </a:solidFill>
                <a:latin typeface="Quicksand"/>
              </a:rPr>
              <a:t>)</a:t>
            </a:r>
          </a:p>
        </p:txBody>
      </p:sp>
      <p:sp>
        <p:nvSpPr>
          <p:cNvPr id="2" name="TextBox 3">
            <a:extLst>
              <a:ext uri="{FF2B5EF4-FFF2-40B4-BE49-F238E27FC236}">
                <a16:creationId xmlns:a16="http://schemas.microsoft.com/office/drawing/2014/main" id="{08B00B5E-9955-1208-80C5-F7DF5D45F1A8}"/>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dirty="0">
                <a:solidFill>
                  <a:srgbClr val="30A3DC"/>
                </a:solidFill>
                <a:latin typeface="Montserrat Black"/>
                <a:ea typeface="DejaVu Sans"/>
              </a:rPr>
              <a:t>5. </a:t>
            </a:r>
            <a:r>
              <a:rPr lang="en-US" sz="3201" b="1" spc="-1" dirty="0" err="1">
                <a:solidFill>
                  <a:srgbClr val="30A3DC"/>
                </a:solidFill>
                <a:latin typeface="Montserrat Black"/>
                <a:ea typeface="DejaVu Sans"/>
              </a:rPr>
              <a:t>Câu</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hỏi</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trắc</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nghiệm</a:t>
            </a:r>
            <a:endParaRPr lang="en-US" sz="3201" b="1" spc="-1" dirty="0">
              <a:solidFill>
                <a:srgbClr val="30A3DC"/>
              </a:solidFill>
              <a:latin typeface="Montserrat Black"/>
              <a:ea typeface="DejaVu Sans"/>
            </a:endParaRPr>
          </a:p>
        </p:txBody>
      </p:sp>
      <p:sp>
        <p:nvSpPr>
          <p:cNvPr id="3" name="TextBox 4">
            <a:extLst>
              <a:ext uri="{FF2B5EF4-FFF2-40B4-BE49-F238E27FC236}">
                <a16:creationId xmlns:a16="http://schemas.microsoft.com/office/drawing/2014/main" id="{BDEB5F2E-CB8F-3B8B-0349-47E45BD590DB}"/>
              </a:ext>
            </a:extLst>
          </p:cNvPr>
          <p:cNvSpPr txBox="1"/>
          <p:nvPr/>
        </p:nvSpPr>
        <p:spPr>
          <a:xfrm flipH="1">
            <a:off x="11846924" y="6480524"/>
            <a:ext cx="341901"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14</a:t>
            </a:r>
          </a:p>
        </p:txBody>
      </p:sp>
      <p:sp>
        <p:nvSpPr>
          <p:cNvPr id="4" name="TextBox 3">
            <a:extLst>
              <a:ext uri="{FF2B5EF4-FFF2-40B4-BE49-F238E27FC236}">
                <a16:creationId xmlns:a16="http://schemas.microsoft.com/office/drawing/2014/main" id="{D5CE7722-45C1-7E78-9130-8CDCBDCB21F2}"/>
              </a:ext>
            </a:extLst>
          </p:cNvPr>
          <p:cNvSpPr txBox="1"/>
          <p:nvPr/>
        </p:nvSpPr>
        <p:spPr>
          <a:xfrm>
            <a:off x="1094399" y="2442298"/>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A.</a:t>
            </a:r>
            <a:r>
              <a:rPr lang="en-US" sz="2400" i="0" dirty="0">
                <a:effectLst/>
                <a:latin typeface="Quicksand" panose="020B0604020202020204" charset="0"/>
              </a:rPr>
              <a:t> Hybrid, </a:t>
            </a:r>
            <a:r>
              <a:rPr lang="vi-VN" sz="2400" dirty="0">
                <a:latin typeface="Quicksand" panose="020B0604020202020204" charset="0"/>
              </a:rPr>
              <a:t>Signature Analysis </a:t>
            </a:r>
            <a:r>
              <a:rPr lang="en-US" sz="2400" dirty="0">
                <a:latin typeface="Quicksand" panose="020B0604020202020204" charset="0"/>
              </a:rPr>
              <a:t>, Host-based</a:t>
            </a:r>
            <a:endParaRPr lang="en-US" sz="2399" b="1" spc="-1" dirty="0">
              <a:solidFill>
                <a:schemeClr val="accent3">
                  <a:lumMod val="50000"/>
                </a:schemeClr>
              </a:solidFill>
              <a:latin typeface="Quicksand"/>
            </a:endParaRPr>
          </a:p>
        </p:txBody>
      </p:sp>
      <p:sp>
        <p:nvSpPr>
          <p:cNvPr id="5" name="TextBox 4">
            <a:extLst>
              <a:ext uri="{FF2B5EF4-FFF2-40B4-BE49-F238E27FC236}">
                <a16:creationId xmlns:a16="http://schemas.microsoft.com/office/drawing/2014/main" id="{3EF3E5B3-860C-943E-340E-69F66074086B}"/>
              </a:ext>
            </a:extLst>
          </p:cNvPr>
          <p:cNvSpPr txBox="1"/>
          <p:nvPr/>
        </p:nvSpPr>
        <p:spPr>
          <a:xfrm>
            <a:off x="1094399" y="3226870"/>
            <a:ext cx="8204397" cy="461537"/>
          </a:xfrm>
          <a:prstGeom prst="rect">
            <a:avLst/>
          </a:prstGeom>
          <a:noFill/>
        </p:spPr>
        <p:txBody>
          <a:bodyPr wrap="square" rtlCol="0">
            <a:spAutoFit/>
          </a:bodyPr>
          <a:lstStyle/>
          <a:p>
            <a:r>
              <a:rPr lang="en-US" sz="2399" b="1" spc="-1" dirty="0">
                <a:solidFill>
                  <a:srgbClr val="FF0000"/>
                </a:solidFill>
                <a:latin typeface="Quicksand"/>
              </a:rPr>
              <a:t>B.</a:t>
            </a:r>
            <a:r>
              <a:rPr lang="en-US" sz="2400" b="1" i="0" dirty="0">
                <a:solidFill>
                  <a:srgbClr val="FF0000"/>
                </a:solidFill>
                <a:effectLst/>
                <a:latin typeface="Quicksand" panose="020B0604020202020204" charset="0"/>
              </a:rPr>
              <a:t> </a:t>
            </a:r>
            <a:r>
              <a:rPr lang="en-US" sz="2400" b="1" dirty="0">
                <a:solidFill>
                  <a:srgbClr val="FF0000"/>
                </a:solidFill>
                <a:latin typeface="Quicksand" panose="020B0604020202020204" charset="0"/>
              </a:rPr>
              <a:t>Host-based, Network-based, Hybrid</a:t>
            </a:r>
            <a:endParaRPr lang="en-US" sz="2399" b="1" spc="-1" dirty="0">
              <a:solidFill>
                <a:srgbClr val="FF0000"/>
              </a:solidFill>
              <a:latin typeface="Quicksand"/>
            </a:endParaRPr>
          </a:p>
        </p:txBody>
      </p:sp>
      <p:sp>
        <p:nvSpPr>
          <p:cNvPr id="6" name="TextBox 5">
            <a:extLst>
              <a:ext uri="{FF2B5EF4-FFF2-40B4-BE49-F238E27FC236}">
                <a16:creationId xmlns:a16="http://schemas.microsoft.com/office/drawing/2014/main" id="{0650DE37-5310-068F-0725-A7FA867707CC}"/>
              </a:ext>
            </a:extLst>
          </p:cNvPr>
          <p:cNvSpPr txBox="1"/>
          <p:nvPr/>
        </p:nvSpPr>
        <p:spPr>
          <a:xfrm>
            <a:off x="1116181" y="4107364"/>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C.</a:t>
            </a:r>
            <a:r>
              <a:rPr lang="en-US" sz="2400" i="0" dirty="0">
                <a:effectLst/>
                <a:latin typeface="Quicksand" panose="020B0604020202020204" charset="0"/>
              </a:rPr>
              <a:t> Hybrid, </a:t>
            </a:r>
            <a:r>
              <a:rPr lang="en-US" sz="2400" dirty="0">
                <a:latin typeface="Quicksand" panose="020B0604020202020204" charset="0"/>
              </a:rPr>
              <a:t>Network-based, Host-based, Integrated</a:t>
            </a:r>
            <a:endParaRPr lang="en-US" sz="2399" b="1" spc="-1" dirty="0">
              <a:solidFill>
                <a:schemeClr val="accent3">
                  <a:lumMod val="50000"/>
                </a:schemeClr>
              </a:solidFill>
              <a:latin typeface="Quicksand"/>
            </a:endParaRPr>
          </a:p>
        </p:txBody>
      </p:sp>
    </p:spTree>
    <p:extLst>
      <p:ext uri="{BB962C8B-B14F-4D97-AF65-F5344CB8AC3E}">
        <p14:creationId xmlns:p14="http://schemas.microsoft.com/office/powerpoint/2010/main" val="304946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1094400" y="1008000"/>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2. </a:t>
            </a:r>
            <a:r>
              <a:rPr lang="en-US" sz="2399" b="1" spc="-1" dirty="0" err="1">
                <a:solidFill>
                  <a:schemeClr val="accent3">
                    <a:lumMod val="50000"/>
                  </a:schemeClr>
                </a:solidFill>
                <a:latin typeface="Quicksand"/>
              </a:rPr>
              <a:t>Có</a:t>
            </a:r>
            <a:r>
              <a:rPr lang="en-US" sz="2399" b="1" spc="-1" dirty="0">
                <a:solidFill>
                  <a:schemeClr val="accent3">
                    <a:lumMod val="50000"/>
                  </a:schemeClr>
                </a:solidFill>
                <a:latin typeface="Quicksand"/>
              </a:rPr>
              <a:t> bao </a:t>
            </a:r>
            <a:r>
              <a:rPr lang="en-US" sz="2399" b="1" spc="-1" dirty="0" err="1">
                <a:solidFill>
                  <a:schemeClr val="accent3">
                    <a:lumMod val="50000"/>
                  </a:schemeClr>
                </a:solidFill>
                <a:latin typeface="Quicksand"/>
              </a:rPr>
              <a:t>nhiêu</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loại</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dựa</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trên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kỹ</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thuật</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tấn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công</a:t>
            </a:r>
            <a:endParaRPr lang="en-US" sz="2399" b="1" spc="-1" dirty="0">
              <a:solidFill>
                <a:schemeClr val="accent3">
                  <a:lumMod val="50000"/>
                </a:schemeClr>
              </a:solidFill>
              <a:latin typeface="Quicksand"/>
            </a:endParaRPr>
          </a:p>
        </p:txBody>
      </p:sp>
      <p:sp>
        <p:nvSpPr>
          <p:cNvPr id="2" name="TextBox 3">
            <a:extLst>
              <a:ext uri="{FF2B5EF4-FFF2-40B4-BE49-F238E27FC236}">
                <a16:creationId xmlns:a16="http://schemas.microsoft.com/office/drawing/2014/main" id="{08B00B5E-9955-1208-80C5-F7DF5D45F1A8}"/>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dirty="0">
                <a:solidFill>
                  <a:srgbClr val="30A3DC"/>
                </a:solidFill>
                <a:latin typeface="Montserrat Black"/>
                <a:ea typeface="DejaVu Sans"/>
              </a:rPr>
              <a:t>5. </a:t>
            </a:r>
            <a:r>
              <a:rPr lang="en-US" sz="3201" b="1" spc="-1" dirty="0" err="1">
                <a:solidFill>
                  <a:srgbClr val="30A3DC"/>
                </a:solidFill>
                <a:latin typeface="Montserrat Black"/>
                <a:ea typeface="DejaVu Sans"/>
              </a:rPr>
              <a:t>Câu</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hỏi</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trắc</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nghiệm</a:t>
            </a:r>
            <a:endParaRPr lang="en-US" sz="3201" b="1" spc="-1" dirty="0">
              <a:solidFill>
                <a:srgbClr val="30A3DC"/>
              </a:solidFill>
              <a:latin typeface="Montserrat Black"/>
              <a:ea typeface="DejaVu Sans"/>
            </a:endParaRPr>
          </a:p>
        </p:txBody>
      </p:sp>
      <p:sp>
        <p:nvSpPr>
          <p:cNvPr id="3" name="TextBox 4">
            <a:extLst>
              <a:ext uri="{FF2B5EF4-FFF2-40B4-BE49-F238E27FC236}">
                <a16:creationId xmlns:a16="http://schemas.microsoft.com/office/drawing/2014/main" id="{BDEB5F2E-CB8F-3B8B-0349-47E45BD590DB}"/>
              </a:ext>
            </a:extLst>
          </p:cNvPr>
          <p:cNvSpPr txBox="1"/>
          <p:nvPr/>
        </p:nvSpPr>
        <p:spPr>
          <a:xfrm flipH="1">
            <a:off x="11846924" y="6480524"/>
            <a:ext cx="341901"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14</a:t>
            </a:r>
          </a:p>
        </p:txBody>
      </p:sp>
      <p:sp>
        <p:nvSpPr>
          <p:cNvPr id="4" name="TextBox 3">
            <a:extLst>
              <a:ext uri="{FF2B5EF4-FFF2-40B4-BE49-F238E27FC236}">
                <a16:creationId xmlns:a16="http://schemas.microsoft.com/office/drawing/2014/main" id="{D5CE7722-45C1-7E78-9130-8CDCBDCB21F2}"/>
              </a:ext>
            </a:extLst>
          </p:cNvPr>
          <p:cNvSpPr txBox="1"/>
          <p:nvPr/>
        </p:nvSpPr>
        <p:spPr>
          <a:xfrm>
            <a:off x="1094399" y="2442298"/>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A.</a:t>
            </a:r>
            <a:r>
              <a:rPr lang="en-US" sz="2400" i="0" dirty="0">
                <a:effectLst/>
                <a:latin typeface="Quicksand" panose="020B0604020202020204" charset="0"/>
              </a:rPr>
              <a:t> 6</a:t>
            </a:r>
            <a:endParaRPr lang="en-US" sz="2399" b="1" spc="-1" dirty="0">
              <a:solidFill>
                <a:schemeClr val="accent3">
                  <a:lumMod val="50000"/>
                </a:schemeClr>
              </a:solidFill>
              <a:latin typeface="Quicksand"/>
            </a:endParaRPr>
          </a:p>
        </p:txBody>
      </p:sp>
      <p:sp>
        <p:nvSpPr>
          <p:cNvPr id="5" name="TextBox 4">
            <a:extLst>
              <a:ext uri="{FF2B5EF4-FFF2-40B4-BE49-F238E27FC236}">
                <a16:creationId xmlns:a16="http://schemas.microsoft.com/office/drawing/2014/main" id="{3EF3E5B3-860C-943E-340E-69F66074086B}"/>
              </a:ext>
            </a:extLst>
          </p:cNvPr>
          <p:cNvSpPr txBox="1"/>
          <p:nvPr/>
        </p:nvSpPr>
        <p:spPr>
          <a:xfrm>
            <a:off x="1094399" y="3226870"/>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B. </a:t>
            </a:r>
            <a:r>
              <a:rPr lang="en-US" sz="2400" i="0" dirty="0">
                <a:effectLst/>
                <a:latin typeface="Quicksand" panose="020B0604020202020204" charset="0"/>
              </a:rPr>
              <a:t>7</a:t>
            </a:r>
            <a:endParaRPr lang="en-US" sz="2399" b="1" spc="-1" dirty="0">
              <a:solidFill>
                <a:schemeClr val="accent3">
                  <a:lumMod val="50000"/>
                </a:schemeClr>
              </a:solidFill>
              <a:latin typeface="Quicksand"/>
            </a:endParaRPr>
          </a:p>
        </p:txBody>
      </p:sp>
      <p:sp>
        <p:nvSpPr>
          <p:cNvPr id="6" name="TextBox 5">
            <a:extLst>
              <a:ext uri="{FF2B5EF4-FFF2-40B4-BE49-F238E27FC236}">
                <a16:creationId xmlns:a16="http://schemas.microsoft.com/office/drawing/2014/main" id="{0650DE37-5310-068F-0725-A7FA867707CC}"/>
              </a:ext>
            </a:extLst>
          </p:cNvPr>
          <p:cNvSpPr txBox="1"/>
          <p:nvPr/>
        </p:nvSpPr>
        <p:spPr>
          <a:xfrm>
            <a:off x="1116181" y="4107364"/>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C.</a:t>
            </a:r>
            <a:r>
              <a:rPr lang="en-US" sz="2400" i="0" dirty="0">
                <a:effectLst/>
                <a:latin typeface="Quicksand" panose="020B0604020202020204" charset="0"/>
              </a:rPr>
              <a:t> </a:t>
            </a:r>
            <a:r>
              <a:rPr lang="en-US" sz="2400" dirty="0">
                <a:latin typeface="Quicksand" panose="020B0604020202020204" charset="0"/>
              </a:rPr>
              <a:t>8</a:t>
            </a:r>
            <a:endParaRPr lang="en-US" sz="2399" b="1" spc="-1" dirty="0">
              <a:solidFill>
                <a:schemeClr val="accent3">
                  <a:lumMod val="50000"/>
                </a:schemeClr>
              </a:solidFill>
              <a:latin typeface="Quicksand"/>
            </a:endParaRPr>
          </a:p>
        </p:txBody>
      </p:sp>
    </p:spTree>
    <p:extLst>
      <p:ext uri="{BB962C8B-B14F-4D97-AF65-F5344CB8AC3E}">
        <p14:creationId xmlns:p14="http://schemas.microsoft.com/office/powerpoint/2010/main" val="114520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1094400" y="1008000"/>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2. </a:t>
            </a:r>
            <a:r>
              <a:rPr lang="en-US" sz="2399" b="1" spc="-1" dirty="0" err="1">
                <a:solidFill>
                  <a:schemeClr val="accent3">
                    <a:lumMod val="50000"/>
                  </a:schemeClr>
                </a:solidFill>
                <a:latin typeface="Quicksand"/>
              </a:rPr>
              <a:t>Có</a:t>
            </a:r>
            <a:r>
              <a:rPr lang="en-US" sz="2399" b="1" spc="-1" dirty="0">
                <a:solidFill>
                  <a:schemeClr val="accent3">
                    <a:lumMod val="50000"/>
                  </a:schemeClr>
                </a:solidFill>
                <a:latin typeface="Quicksand"/>
              </a:rPr>
              <a:t> bao </a:t>
            </a:r>
            <a:r>
              <a:rPr lang="en-US" sz="2399" b="1" spc="-1" dirty="0" err="1">
                <a:solidFill>
                  <a:schemeClr val="accent3">
                    <a:lumMod val="50000"/>
                  </a:schemeClr>
                </a:solidFill>
                <a:latin typeface="Quicksand"/>
              </a:rPr>
              <a:t>nhiêu</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loại</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dựa</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trên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kỹ</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thuật</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tấn</a:t>
            </a:r>
            <a:r>
              <a:rPr lang="en-US" sz="2399" b="1" spc="-1" dirty="0">
                <a:solidFill>
                  <a:schemeClr val="accent3">
                    <a:lumMod val="50000"/>
                  </a:schemeClr>
                </a:solidFill>
                <a:latin typeface="Quicksand"/>
              </a:rPr>
              <a:t> </a:t>
            </a:r>
            <a:r>
              <a:rPr lang="en-US" sz="2399" b="1" spc="-1" dirty="0" err="1">
                <a:solidFill>
                  <a:schemeClr val="accent3">
                    <a:lumMod val="50000"/>
                  </a:schemeClr>
                </a:solidFill>
                <a:latin typeface="Quicksand"/>
              </a:rPr>
              <a:t>công</a:t>
            </a:r>
            <a:endParaRPr lang="en-US" sz="2399" b="1" spc="-1" dirty="0">
              <a:solidFill>
                <a:schemeClr val="accent3">
                  <a:lumMod val="50000"/>
                </a:schemeClr>
              </a:solidFill>
              <a:latin typeface="Quicksand"/>
            </a:endParaRPr>
          </a:p>
        </p:txBody>
      </p:sp>
      <p:sp>
        <p:nvSpPr>
          <p:cNvPr id="2" name="TextBox 3">
            <a:extLst>
              <a:ext uri="{FF2B5EF4-FFF2-40B4-BE49-F238E27FC236}">
                <a16:creationId xmlns:a16="http://schemas.microsoft.com/office/drawing/2014/main" id="{08B00B5E-9955-1208-80C5-F7DF5D45F1A8}"/>
              </a:ext>
            </a:extLst>
          </p:cNvPr>
          <p:cNvSpPr/>
          <p:nvPr/>
        </p:nvSpPr>
        <p:spPr>
          <a:xfrm>
            <a:off x="913320" y="312842"/>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dirty="0">
                <a:solidFill>
                  <a:srgbClr val="30A3DC"/>
                </a:solidFill>
                <a:latin typeface="Montserrat Black"/>
                <a:ea typeface="DejaVu Sans"/>
              </a:rPr>
              <a:t>5. </a:t>
            </a:r>
            <a:r>
              <a:rPr lang="en-US" sz="3201" b="1" spc="-1" dirty="0" err="1">
                <a:solidFill>
                  <a:srgbClr val="30A3DC"/>
                </a:solidFill>
                <a:latin typeface="Montserrat Black"/>
                <a:ea typeface="DejaVu Sans"/>
              </a:rPr>
              <a:t>Câu</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hỏi</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trắc</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nghiệm</a:t>
            </a:r>
            <a:endParaRPr lang="en-US" sz="3201" b="1" spc="-1" dirty="0">
              <a:solidFill>
                <a:srgbClr val="30A3DC"/>
              </a:solidFill>
              <a:latin typeface="Montserrat Black"/>
              <a:ea typeface="DejaVu Sans"/>
            </a:endParaRPr>
          </a:p>
        </p:txBody>
      </p:sp>
      <p:sp>
        <p:nvSpPr>
          <p:cNvPr id="3" name="TextBox 4">
            <a:extLst>
              <a:ext uri="{FF2B5EF4-FFF2-40B4-BE49-F238E27FC236}">
                <a16:creationId xmlns:a16="http://schemas.microsoft.com/office/drawing/2014/main" id="{BDEB5F2E-CB8F-3B8B-0349-47E45BD590DB}"/>
              </a:ext>
            </a:extLst>
          </p:cNvPr>
          <p:cNvSpPr txBox="1"/>
          <p:nvPr/>
        </p:nvSpPr>
        <p:spPr>
          <a:xfrm flipH="1">
            <a:off x="11846924" y="6480524"/>
            <a:ext cx="341901"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14</a:t>
            </a:r>
          </a:p>
        </p:txBody>
      </p:sp>
      <p:sp>
        <p:nvSpPr>
          <p:cNvPr id="4" name="TextBox 3">
            <a:extLst>
              <a:ext uri="{FF2B5EF4-FFF2-40B4-BE49-F238E27FC236}">
                <a16:creationId xmlns:a16="http://schemas.microsoft.com/office/drawing/2014/main" id="{D5CE7722-45C1-7E78-9130-8CDCBDCB21F2}"/>
              </a:ext>
            </a:extLst>
          </p:cNvPr>
          <p:cNvSpPr txBox="1"/>
          <p:nvPr/>
        </p:nvSpPr>
        <p:spPr>
          <a:xfrm>
            <a:off x="1094399" y="2442298"/>
            <a:ext cx="8204397" cy="461537"/>
          </a:xfrm>
          <a:prstGeom prst="rect">
            <a:avLst/>
          </a:prstGeom>
          <a:noFill/>
        </p:spPr>
        <p:txBody>
          <a:bodyPr wrap="square" rtlCol="0">
            <a:spAutoFit/>
          </a:bodyPr>
          <a:lstStyle/>
          <a:p>
            <a:r>
              <a:rPr lang="en-US" sz="2399" b="1" spc="-1" dirty="0">
                <a:solidFill>
                  <a:srgbClr val="FF0000"/>
                </a:solidFill>
                <a:latin typeface="Quicksand"/>
              </a:rPr>
              <a:t>A.</a:t>
            </a:r>
            <a:r>
              <a:rPr lang="en-US" sz="2400" b="1" i="0" dirty="0">
                <a:solidFill>
                  <a:srgbClr val="FF0000"/>
                </a:solidFill>
                <a:effectLst/>
                <a:latin typeface="Quicksand" panose="020B0604020202020204" charset="0"/>
              </a:rPr>
              <a:t> 6</a:t>
            </a:r>
            <a:endParaRPr lang="en-US" sz="2399" b="1" spc="-1" dirty="0">
              <a:solidFill>
                <a:srgbClr val="FF0000"/>
              </a:solidFill>
              <a:latin typeface="Quicksand"/>
            </a:endParaRPr>
          </a:p>
        </p:txBody>
      </p:sp>
      <p:sp>
        <p:nvSpPr>
          <p:cNvPr id="5" name="TextBox 4">
            <a:extLst>
              <a:ext uri="{FF2B5EF4-FFF2-40B4-BE49-F238E27FC236}">
                <a16:creationId xmlns:a16="http://schemas.microsoft.com/office/drawing/2014/main" id="{3EF3E5B3-860C-943E-340E-69F66074086B}"/>
              </a:ext>
            </a:extLst>
          </p:cNvPr>
          <p:cNvSpPr txBox="1"/>
          <p:nvPr/>
        </p:nvSpPr>
        <p:spPr>
          <a:xfrm>
            <a:off x="1094399" y="3226870"/>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B. </a:t>
            </a:r>
            <a:r>
              <a:rPr lang="en-US" sz="2400" i="0" dirty="0">
                <a:effectLst/>
                <a:latin typeface="Quicksand" panose="020B0604020202020204" charset="0"/>
              </a:rPr>
              <a:t>7</a:t>
            </a:r>
            <a:endParaRPr lang="en-US" sz="2399" b="1" spc="-1" dirty="0">
              <a:solidFill>
                <a:schemeClr val="accent3">
                  <a:lumMod val="50000"/>
                </a:schemeClr>
              </a:solidFill>
              <a:latin typeface="Quicksand"/>
            </a:endParaRPr>
          </a:p>
        </p:txBody>
      </p:sp>
      <p:sp>
        <p:nvSpPr>
          <p:cNvPr id="6" name="TextBox 5">
            <a:extLst>
              <a:ext uri="{FF2B5EF4-FFF2-40B4-BE49-F238E27FC236}">
                <a16:creationId xmlns:a16="http://schemas.microsoft.com/office/drawing/2014/main" id="{0650DE37-5310-068F-0725-A7FA867707CC}"/>
              </a:ext>
            </a:extLst>
          </p:cNvPr>
          <p:cNvSpPr txBox="1"/>
          <p:nvPr/>
        </p:nvSpPr>
        <p:spPr>
          <a:xfrm>
            <a:off x="1116181" y="4107364"/>
            <a:ext cx="8204397" cy="461537"/>
          </a:xfrm>
          <a:prstGeom prst="rect">
            <a:avLst/>
          </a:prstGeom>
          <a:noFill/>
        </p:spPr>
        <p:txBody>
          <a:bodyPr wrap="square" rtlCol="0">
            <a:spAutoFit/>
          </a:bodyPr>
          <a:lstStyle/>
          <a:p>
            <a:r>
              <a:rPr lang="en-US" sz="2399" b="1" spc="-1" dirty="0">
                <a:solidFill>
                  <a:schemeClr val="accent3">
                    <a:lumMod val="50000"/>
                  </a:schemeClr>
                </a:solidFill>
                <a:latin typeface="Quicksand"/>
              </a:rPr>
              <a:t>C.</a:t>
            </a:r>
            <a:r>
              <a:rPr lang="en-US" sz="2400" i="0" dirty="0">
                <a:effectLst/>
                <a:latin typeface="Quicksand" panose="020B0604020202020204" charset="0"/>
              </a:rPr>
              <a:t> </a:t>
            </a:r>
            <a:r>
              <a:rPr lang="en-US" sz="2400" dirty="0">
                <a:latin typeface="Quicksand" panose="020B0604020202020204" charset="0"/>
              </a:rPr>
              <a:t>8</a:t>
            </a:r>
            <a:endParaRPr lang="en-US" sz="2399" b="1" spc="-1" dirty="0">
              <a:solidFill>
                <a:schemeClr val="accent3">
                  <a:lumMod val="50000"/>
                </a:schemeClr>
              </a:solidFill>
              <a:latin typeface="Quicksand"/>
            </a:endParaRPr>
          </a:p>
        </p:txBody>
      </p:sp>
    </p:spTree>
    <p:extLst>
      <p:ext uri="{BB962C8B-B14F-4D97-AF65-F5344CB8AC3E}">
        <p14:creationId xmlns:p14="http://schemas.microsoft.com/office/powerpoint/2010/main" val="59708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4" name="TextBox 3"/>
          <p:cNvSpPr/>
          <p:nvPr/>
        </p:nvSpPr>
        <p:spPr>
          <a:xfrm>
            <a:off x="913321" y="312842"/>
            <a:ext cx="5319314"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dirty="0" err="1">
                <a:solidFill>
                  <a:srgbClr val="30A3DC"/>
                </a:solidFill>
                <a:latin typeface="Montserrat Black"/>
                <a:ea typeface="DejaVu Sans"/>
              </a:rPr>
              <a:t>Tài</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liệu</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tham</a:t>
            </a:r>
            <a:r>
              <a:rPr lang="en-US" sz="3201" b="1" spc="-1" dirty="0">
                <a:solidFill>
                  <a:srgbClr val="30A3DC"/>
                </a:solidFill>
                <a:latin typeface="Montserrat Black"/>
                <a:ea typeface="DejaVu Sans"/>
              </a:rPr>
              <a:t> </a:t>
            </a:r>
            <a:r>
              <a:rPr lang="en-US" sz="3201" b="1" spc="-1" dirty="0" err="1">
                <a:solidFill>
                  <a:srgbClr val="30A3DC"/>
                </a:solidFill>
                <a:latin typeface="Montserrat Black"/>
                <a:ea typeface="DejaVu Sans"/>
              </a:rPr>
              <a:t>khảo</a:t>
            </a:r>
            <a:r>
              <a:rPr lang="en-US" sz="3201" b="1" spc="-1" dirty="0">
                <a:solidFill>
                  <a:srgbClr val="30A3DC"/>
                </a:solidFill>
                <a:latin typeface="Montserrat Black"/>
                <a:ea typeface="DejaVu Sans"/>
              </a:rPr>
              <a:t> </a:t>
            </a:r>
          </a:p>
        </p:txBody>
      </p:sp>
      <p:sp>
        <p:nvSpPr>
          <p:cNvPr id="15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6" name="TextBox 123">
            <a:extLst>
              <a:ext uri="{FF2B5EF4-FFF2-40B4-BE49-F238E27FC236}">
                <a16:creationId xmlns:a16="http://schemas.microsoft.com/office/drawing/2014/main" id="{0D49048F-3194-1AC0-3D64-F9E6B41C7583}"/>
              </a:ext>
            </a:extLst>
          </p:cNvPr>
          <p:cNvSpPr/>
          <p:nvPr/>
        </p:nvSpPr>
        <p:spPr>
          <a:xfrm>
            <a:off x="913321" y="1494649"/>
            <a:ext cx="9712008" cy="6056038"/>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marL="285751" indent="-285751">
              <a:lnSpc>
                <a:spcPct val="150000"/>
              </a:lnSpc>
              <a:buFont typeface="Arial" panose="020B0604020202020204" pitchFamily="34" charset="0"/>
              <a:buChar char="•"/>
            </a:pPr>
            <a:r>
              <a:rPr lang="en-US" sz="2006" i="1" spc="-1">
                <a:solidFill>
                  <a:schemeClr val="accent1">
                    <a:lumMod val="75000"/>
                  </a:schemeClr>
                </a:solidFill>
                <a:latin typeface="Quicksand"/>
              </a:rPr>
              <a:t>CWSP Certified Wireless Security Professional Study Guide: Exam CWSP-205</a:t>
            </a:r>
          </a:p>
          <a:p>
            <a:pPr marL="285751" indent="-285751">
              <a:lnSpc>
                <a:spcPct val="150000"/>
              </a:lnSpc>
              <a:buFont typeface="Arial" panose="020B0604020202020204" pitchFamily="34" charset="0"/>
              <a:buChar char="•"/>
            </a:pPr>
            <a:r>
              <a:rPr lang="en-US" sz="2006" i="1" spc="-1">
                <a:solidFill>
                  <a:schemeClr val="accent1">
                    <a:lumMod val="75000"/>
                  </a:schemeClr>
                </a:solidFill>
                <a:latin typeface="Quicksand"/>
              </a:rPr>
              <a:t>Scarfone, K., &amp; Mell, P. (2007). Guide to intrusion detection and prevention systems (idps). NIST special publication, 800(2007), 94.</a:t>
            </a:r>
          </a:p>
          <a:p>
            <a:pPr marL="285751" indent="-285751">
              <a:lnSpc>
                <a:spcPct val="150000"/>
              </a:lnSpc>
              <a:buFont typeface="Arial" panose="020B0604020202020204" pitchFamily="34" charset="0"/>
              <a:buChar char="•"/>
            </a:pPr>
            <a:r>
              <a:rPr lang="en-US" sz="2006" i="1" spc="-1">
                <a:solidFill>
                  <a:schemeClr val="accent1">
                    <a:lumMod val="75000"/>
                  </a:schemeClr>
                </a:solidFill>
                <a:latin typeface="Quicksand"/>
                <a:hlinkClick r:id="rId2">
                  <a:extLst>
                    <a:ext uri="{A12FA001-AC4F-418D-AE19-62706E023703}">
                      <ahyp:hlinkClr xmlns:ahyp="http://schemas.microsoft.com/office/drawing/2018/hyperlinkcolor" val="tx"/>
                    </a:ext>
                  </a:extLst>
                </a:hlinkClick>
              </a:rPr>
              <a:t>https://github.com/SYWorks/wireless-ids</a:t>
            </a:r>
            <a:endParaRPr lang="en-US" sz="2006" i="1" spc="-1">
              <a:solidFill>
                <a:schemeClr val="accent1">
                  <a:lumMod val="75000"/>
                </a:schemeClr>
              </a:solidFill>
              <a:latin typeface="Quicksand"/>
            </a:endParaRPr>
          </a:p>
          <a:p>
            <a:pPr marL="285751" indent="-285751">
              <a:lnSpc>
                <a:spcPct val="150000"/>
              </a:lnSpc>
              <a:buFont typeface="Arial" panose="020B0604020202020204" pitchFamily="34" charset="0"/>
              <a:buChar char="•"/>
            </a:pPr>
            <a:r>
              <a:rPr lang="en-US" sz="2006" i="1" spc="-1">
                <a:solidFill>
                  <a:schemeClr val="accent1">
                    <a:lumMod val="75000"/>
                  </a:schemeClr>
                </a:solidFill>
                <a:latin typeface="Quicksand"/>
                <a:hlinkClick r:id="rId3"/>
              </a:rPr>
              <a:t>https://www.aircrack-ng.org/doku.php?id=aireplay-ng</a:t>
            </a:r>
            <a:endParaRPr lang="en-US" sz="2006" i="1" spc="-1">
              <a:solidFill>
                <a:schemeClr val="accent1">
                  <a:lumMod val="75000"/>
                </a:schemeClr>
              </a:solidFill>
              <a:latin typeface="Quicksand"/>
            </a:endParaRPr>
          </a:p>
          <a:p>
            <a:pPr marL="285751" indent="-285751">
              <a:lnSpc>
                <a:spcPct val="150000"/>
              </a:lnSpc>
              <a:buFont typeface="Arial" panose="020B0604020202020204" pitchFamily="34" charset="0"/>
              <a:buChar char="•"/>
            </a:pPr>
            <a:r>
              <a:rPr lang="en-US" sz="2006" i="1" spc="-1">
                <a:solidFill>
                  <a:schemeClr val="accent1">
                    <a:lumMod val="75000"/>
                  </a:schemeClr>
                </a:solidFill>
                <a:latin typeface="Quicksand"/>
                <a:hlinkClick r:id="rId4">
                  <a:extLst>
                    <a:ext uri="{A12FA001-AC4F-418D-AE19-62706E023703}">
                      <ahyp:hlinkClr xmlns:ahyp="http://schemas.microsoft.com/office/drawing/2018/hyperlinkcolor" val="tx"/>
                    </a:ext>
                  </a:extLst>
                </a:hlinkClick>
              </a:rPr>
              <a:t>https://en.kali.tools/?p=34</a:t>
            </a:r>
            <a:r>
              <a:rPr lang="en-US" sz="2006" i="1" spc="-1">
                <a:solidFill>
                  <a:schemeClr val="accent1">
                    <a:lumMod val="75000"/>
                  </a:schemeClr>
                </a:solidFill>
                <a:latin typeface="Quicksand"/>
              </a:rPr>
              <a:t>  (mdk3 instruction)</a:t>
            </a:r>
          </a:p>
          <a:p>
            <a:pPr marL="285751" indent="-285751">
              <a:lnSpc>
                <a:spcPct val="150000"/>
              </a:lnSpc>
              <a:buFont typeface="Arial" panose="020B0604020202020204" pitchFamily="34" charset="0"/>
              <a:buChar char="•"/>
            </a:pPr>
            <a:r>
              <a:rPr lang="en-US" sz="2006" i="1" spc="-1">
                <a:solidFill>
                  <a:schemeClr val="accent1">
                    <a:lumMod val="75000"/>
                  </a:schemeClr>
                </a:solidFill>
                <a:latin typeface="Quicksand"/>
                <a:hlinkClick r:id="rId5">
                  <a:extLst>
                    <a:ext uri="{A12FA001-AC4F-418D-AE19-62706E023703}">
                      <ahyp:hlinkClr xmlns:ahyp="http://schemas.microsoft.com/office/drawing/2018/hyperlinkcolor" val="tx"/>
                    </a:ext>
                  </a:extLst>
                </a:hlinkClick>
              </a:rPr>
              <a:t>https</a:t>
            </a:r>
            <a:r>
              <a:rPr lang="en-US" sz="2006" i="1" spc="-1" dirty="0">
                <a:solidFill>
                  <a:schemeClr val="accent1">
                    <a:lumMod val="75000"/>
                  </a:schemeClr>
                </a:solidFill>
                <a:latin typeface="Quicksand"/>
                <a:hlinkClick r:id="rId5">
                  <a:extLst>
                    <a:ext uri="{A12FA001-AC4F-418D-AE19-62706E023703}">
                      <ahyp:hlinkClr xmlns:ahyp="http://schemas.microsoft.com/office/drawing/2018/hyperlinkcolor" val="tx"/>
                    </a:ext>
                  </a:extLst>
                </a:hlinkClick>
              </a:rPr>
              <a:t>://forum.vnpro.org/forum/</a:t>
            </a:r>
            <a:r>
              <a:rPr lang="en-US" sz="2006" i="1" spc="-1" dirty="0" err="1">
                <a:solidFill>
                  <a:schemeClr val="accent1">
                    <a:lumMod val="75000"/>
                  </a:schemeClr>
                </a:solidFill>
                <a:latin typeface="Quicksand"/>
                <a:hlinkClick r:id="rId5">
                  <a:extLst>
                    <a:ext uri="{A12FA001-AC4F-418D-AE19-62706E023703}">
                      <ahyp:hlinkClr xmlns:ahyp="http://schemas.microsoft.com/office/drawing/2018/hyperlinkcolor" val="tx"/>
                    </a:ext>
                  </a:extLst>
                </a:hlinkClick>
              </a:rPr>
              <a:t>công-nghệ-mạng</a:t>
            </a:r>
            <a:r>
              <a:rPr lang="en-US" sz="2006" i="1" spc="-1" dirty="0">
                <a:solidFill>
                  <a:schemeClr val="accent1">
                    <a:lumMod val="75000"/>
                  </a:schemeClr>
                </a:solidFill>
                <a:latin typeface="Quicksand"/>
                <a:hlinkClick r:id="rId5">
                  <a:extLst>
                    <a:ext uri="{A12FA001-AC4F-418D-AE19-62706E023703}">
                      <ahyp:hlinkClr xmlns:ahyp="http://schemas.microsoft.com/office/drawing/2018/hyperlinkcolor" val="tx"/>
                    </a:ext>
                  </a:extLst>
                </a:hlinkClick>
              </a:rPr>
              <a:t>/wireless-mobility/28588-thiết-kế-hệ-thống-phát-hiện-xâm-nhập-widspro?view=stream</a:t>
            </a:r>
            <a:endParaRPr lang="en-US" sz="2006" i="1" spc="-1" dirty="0">
              <a:solidFill>
                <a:schemeClr val="accent1">
                  <a:lumMod val="75000"/>
                </a:schemeClr>
              </a:solidFill>
              <a:latin typeface="Quicksand"/>
            </a:endParaRPr>
          </a:p>
          <a:p>
            <a:pPr marL="285751" indent="-285751">
              <a:lnSpc>
                <a:spcPct val="150000"/>
              </a:lnSpc>
              <a:buFont typeface="Arial" panose="020B0604020202020204" pitchFamily="34" charset="0"/>
              <a:buChar char="•"/>
            </a:pPr>
            <a:endParaRPr lang="en-US" sz="2006" i="1" spc="-1" dirty="0">
              <a:solidFill>
                <a:schemeClr val="accent1">
                  <a:lumMod val="75000"/>
                </a:schemeClr>
              </a:solidFill>
              <a:latin typeface="Quicksand"/>
            </a:endParaRPr>
          </a:p>
          <a:p>
            <a:pPr>
              <a:lnSpc>
                <a:spcPct val="150000"/>
              </a:lnSpc>
            </a:pPr>
            <a:endParaRPr lang="en-US" sz="2006" i="1" spc="-1" dirty="0">
              <a:solidFill>
                <a:srgbClr val="262626"/>
              </a:solidFill>
              <a:latin typeface="Quicksand"/>
            </a:endParaRPr>
          </a:p>
          <a:p>
            <a:pPr marL="285751" indent="-285751">
              <a:lnSpc>
                <a:spcPct val="150000"/>
              </a:lnSpc>
              <a:buFont typeface="Arial" panose="020B0604020202020204" pitchFamily="34" charset="0"/>
              <a:buChar char="•"/>
            </a:pPr>
            <a:endParaRPr lang="en-US" sz="2006" i="1" spc="-1" dirty="0">
              <a:solidFill>
                <a:srgbClr val="262626"/>
              </a:solidFill>
              <a:latin typeface="Quicksand"/>
            </a:endParaRPr>
          </a:p>
          <a:p>
            <a:pPr marL="285751" indent="-285751">
              <a:lnSpc>
                <a:spcPct val="150000"/>
              </a:lnSpc>
              <a:buFont typeface="Arial" panose="020B0604020202020204" pitchFamily="34" charset="0"/>
              <a:buChar char="•"/>
            </a:pPr>
            <a:endParaRPr lang="en-US" sz="2006" i="1" spc="-1" dirty="0">
              <a:solidFill>
                <a:srgbClr val="262626"/>
              </a:solidFill>
              <a:latin typeface="Quicksand"/>
            </a:endParaRPr>
          </a:p>
          <a:p>
            <a:pPr marL="285751" indent="-285751">
              <a:lnSpc>
                <a:spcPct val="150000"/>
              </a:lnSpc>
              <a:buFont typeface="Arial" panose="020B0604020202020204" pitchFamily="34" charset="0"/>
              <a:buChar char="•"/>
            </a:pPr>
            <a:endParaRPr lang="en-US" sz="2006" i="1" spc="-1" dirty="0">
              <a:solidFill>
                <a:srgbClr val="262626"/>
              </a:solidFill>
              <a:latin typeface="Quicksand"/>
            </a:endParaRPr>
          </a:p>
        </p:txBody>
      </p:sp>
    </p:spTree>
    <p:extLst>
      <p:ext uri="{BB962C8B-B14F-4D97-AF65-F5344CB8AC3E}">
        <p14:creationId xmlns:p14="http://schemas.microsoft.com/office/powerpoint/2010/main" val="285070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0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4" name="Oval 828">
            <a:extLst>
              <a:ext uri="{FF2B5EF4-FFF2-40B4-BE49-F238E27FC236}">
                <a16:creationId xmlns:a16="http://schemas.microsoft.com/office/drawing/2014/main" id="{67B30CF0-1864-D1A2-ED2C-68A80825AA80}"/>
              </a:ext>
            </a:extLst>
          </p:cNvPr>
          <p:cNvSpPr/>
          <p:nvPr/>
        </p:nvSpPr>
        <p:spPr>
          <a:xfrm rot="5400000" flipV="1">
            <a:off x="5997600" y="961503"/>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5" name="Straight Connector 827">
            <a:extLst>
              <a:ext uri="{FF2B5EF4-FFF2-40B4-BE49-F238E27FC236}">
                <a16:creationId xmlns:a16="http://schemas.microsoft.com/office/drawing/2014/main" id="{01CB94FA-2A4F-BA1A-6972-2D38ACCC4F89}"/>
              </a:ext>
            </a:extLst>
          </p:cNvPr>
          <p:cNvSpPr/>
          <p:nvPr/>
        </p:nvSpPr>
        <p:spPr>
          <a:xfrm>
            <a:off x="6289207" y="1087546"/>
            <a:ext cx="1252081" cy="36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dirty="0"/>
          </a:p>
        </p:txBody>
      </p:sp>
      <p:sp>
        <p:nvSpPr>
          <p:cNvPr id="6" name="Straight Connector 836">
            <a:extLst>
              <a:ext uri="{FF2B5EF4-FFF2-40B4-BE49-F238E27FC236}">
                <a16:creationId xmlns:a16="http://schemas.microsoft.com/office/drawing/2014/main" id="{26D1BCEB-EABE-CB22-7B5E-0B7BF74A3A97}"/>
              </a:ext>
            </a:extLst>
          </p:cNvPr>
          <p:cNvSpPr/>
          <p:nvPr/>
        </p:nvSpPr>
        <p:spPr>
          <a:xfrm>
            <a:off x="4646887" y="1057983"/>
            <a:ext cx="1252081" cy="36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7" name="TextBox 823">
            <a:extLst>
              <a:ext uri="{FF2B5EF4-FFF2-40B4-BE49-F238E27FC236}">
                <a16:creationId xmlns:a16="http://schemas.microsoft.com/office/drawing/2014/main" id="{0C0C171F-312A-5135-B1E8-EE6662C078F1}"/>
              </a:ext>
            </a:extLst>
          </p:cNvPr>
          <p:cNvSpPr/>
          <p:nvPr/>
        </p:nvSpPr>
        <p:spPr>
          <a:xfrm>
            <a:off x="4244417" y="284610"/>
            <a:ext cx="3699326" cy="860320"/>
          </a:xfrm>
          <a:prstGeom prst="rect">
            <a:avLst/>
          </a:prstGeom>
          <a:noFill/>
          <a:ln w="0">
            <a:noFill/>
          </a:ln>
        </p:spPr>
        <p:style>
          <a:lnRef idx="0">
            <a:scrgbClr r="0" g="0" b="0"/>
          </a:lnRef>
          <a:fillRef idx="0">
            <a:scrgbClr r="0" g="0" b="0"/>
          </a:fillRef>
          <a:effectRef idx="0">
            <a:scrgbClr r="0" g="0" b="0"/>
          </a:effectRef>
          <a:fontRef idx="minor"/>
        </p:style>
        <p:txBody>
          <a:bodyPr wrap="none" lIns="90001" tIns="45000" rIns="90001" bIns="45000" anchor="t">
            <a:spAutoFit/>
          </a:bodyPr>
          <a:lstStyle/>
          <a:p>
            <a:pPr algn="ctr">
              <a:lnSpc>
                <a:spcPct val="100000"/>
              </a:lnSpc>
            </a:pPr>
            <a:r>
              <a:rPr lang="en-ID" sz="5000" b="1" spc="-1" dirty="0">
                <a:solidFill>
                  <a:srgbClr val="30A3DC"/>
                </a:solidFill>
                <a:latin typeface="Montserrat Black"/>
              </a:rPr>
              <a:t>NỘI DUNG</a:t>
            </a:r>
            <a:endParaRPr lang="en-US" sz="5000" spc="-1" dirty="0">
              <a:latin typeface="Arial"/>
            </a:endParaRPr>
          </a:p>
        </p:txBody>
      </p:sp>
      <p:sp>
        <p:nvSpPr>
          <p:cNvPr id="10" name="TextBox 9">
            <a:extLst>
              <a:ext uri="{FF2B5EF4-FFF2-40B4-BE49-F238E27FC236}">
                <a16:creationId xmlns:a16="http://schemas.microsoft.com/office/drawing/2014/main" id="{54791828-4A20-21B2-9D0E-44FCF042C203}"/>
              </a:ext>
            </a:extLst>
          </p:cNvPr>
          <p:cNvSpPr txBox="1"/>
          <p:nvPr/>
        </p:nvSpPr>
        <p:spPr>
          <a:xfrm>
            <a:off x="2224921" y="1510234"/>
            <a:ext cx="6096000" cy="707886"/>
          </a:xfrm>
          <a:prstGeom prst="rect">
            <a:avLst/>
          </a:prstGeom>
          <a:noFill/>
        </p:spPr>
        <p:txBody>
          <a:bodyPr wrap="square">
            <a:spAutoFit/>
          </a:bodyPr>
          <a:lstStyle/>
          <a:p>
            <a:r>
              <a:rPr lang="en-US" sz="4000" spc="-1" dirty="0">
                <a:solidFill>
                  <a:schemeClr val="accent1">
                    <a:lumMod val="50000"/>
                  </a:schemeClr>
                </a:solidFill>
                <a:latin typeface="Quicksand"/>
              </a:rPr>
              <a:t>Wireless IDS</a:t>
            </a:r>
          </a:p>
        </p:txBody>
      </p:sp>
      <p:sp>
        <p:nvSpPr>
          <p:cNvPr id="12" name="TextBox 11">
            <a:extLst>
              <a:ext uri="{FF2B5EF4-FFF2-40B4-BE49-F238E27FC236}">
                <a16:creationId xmlns:a16="http://schemas.microsoft.com/office/drawing/2014/main" id="{10776E67-3128-5981-0461-B4041E619557}"/>
              </a:ext>
            </a:extLst>
          </p:cNvPr>
          <p:cNvSpPr txBox="1"/>
          <p:nvPr/>
        </p:nvSpPr>
        <p:spPr>
          <a:xfrm>
            <a:off x="2224921" y="2847964"/>
            <a:ext cx="6096000" cy="707886"/>
          </a:xfrm>
          <a:prstGeom prst="rect">
            <a:avLst/>
          </a:prstGeom>
          <a:noFill/>
        </p:spPr>
        <p:txBody>
          <a:bodyPr wrap="square">
            <a:spAutoFit/>
          </a:bodyPr>
          <a:lstStyle/>
          <a:p>
            <a:r>
              <a:rPr lang="en-US" sz="4000" spc="-1">
                <a:solidFill>
                  <a:schemeClr val="accent1">
                    <a:lumMod val="50000"/>
                  </a:schemeClr>
                </a:solidFill>
                <a:latin typeface="Quicksand"/>
              </a:rPr>
              <a:t>Phân loại WIDS</a:t>
            </a:r>
            <a:endParaRPr lang="en-US" sz="4000" spc="-1" dirty="0">
              <a:solidFill>
                <a:schemeClr val="accent1">
                  <a:lumMod val="50000"/>
                </a:schemeClr>
              </a:solidFill>
              <a:latin typeface="Quicksand"/>
            </a:endParaRPr>
          </a:p>
        </p:txBody>
      </p:sp>
      <p:sp>
        <p:nvSpPr>
          <p:cNvPr id="14" name="TextBox 13">
            <a:extLst>
              <a:ext uri="{FF2B5EF4-FFF2-40B4-BE49-F238E27FC236}">
                <a16:creationId xmlns:a16="http://schemas.microsoft.com/office/drawing/2014/main" id="{9A3F70C2-DBB2-2C48-7344-6BD079B39205}"/>
              </a:ext>
            </a:extLst>
          </p:cNvPr>
          <p:cNvSpPr txBox="1"/>
          <p:nvPr/>
        </p:nvSpPr>
        <p:spPr>
          <a:xfrm>
            <a:off x="2224921" y="5538407"/>
            <a:ext cx="6096000" cy="707886"/>
          </a:xfrm>
          <a:prstGeom prst="rect">
            <a:avLst/>
          </a:prstGeom>
          <a:noFill/>
        </p:spPr>
        <p:txBody>
          <a:bodyPr wrap="square">
            <a:spAutoFit/>
          </a:bodyPr>
          <a:lstStyle/>
          <a:p>
            <a:r>
              <a:rPr lang="en-US" sz="4000" spc="-1">
                <a:solidFill>
                  <a:schemeClr val="accent3">
                    <a:lumMod val="50000"/>
                  </a:schemeClr>
                </a:solidFill>
                <a:latin typeface="Quicksand"/>
              </a:rPr>
              <a:t>Triển khai thực nghiệm</a:t>
            </a:r>
            <a:endParaRPr lang="en-US" sz="4000" spc="-1" dirty="0">
              <a:solidFill>
                <a:schemeClr val="accent3">
                  <a:lumMod val="50000"/>
                </a:schemeClr>
              </a:solidFill>
              <a:latin typeface="Quicksand"/>
            </a:endParaRPr>
          </a:p>
        </p:txBody>
      </p:sp>
      <p:sp>
        <p:nvSpPr>
          <p:cNvPr id="16" name="TextBox 15">
            <a:extLst>
              <a:ext uri="{FF2B5EF4-FFF2-40B4-BE49-F238E27FC236}">
                <a16:creationId xmlns:a16="http://schemas.microsoft.com/office/drawing/2014/main" id="{FABC261D-621D-0FD0-FC0B-A04CB33CAF0F}"/>
              </a:ext>
            </a:extLst>
          </p:cNvPr>
          <p:cNvSpPr txBox="1"/>
          <p:nvPr/>
        </p:nvSpPr>
        <p:spPr>
          <a:xfrm>
            <a:off x="2203217" y="4185694"/>
            <a:ext cx="6096000" cy="707886"/>
          </a:xfrm>
          <a:prstGeom prst="rect">
            <a:avLst/>
          </a:prstGeom>
          <a:noFill/>
        </p:spPr>
        <p:txBody>
          <a:bodyPr wrap="square">
            <a:spAutoFit/>
          </a:bodyPr>
          <a:lstStyle/>
          <a:p>
            <a:r>
              <a:rPr lang="en-US" sz="4000" spc="-1" dirty="0" err="1">
                <a:solidFill>
                  <a:schemeClr val="accent1">
                    <a:lumMod val="50000"/>
                  </a:schemeClr>
                </a:solidFill>
                <a:latin typeface="Quicksand"/>
              </a:rPr>
              <a:t>Mô</a:t>
            </a:r>
            <a:r>
              <a:rPr lang="en-US" sz="4000" spc="-1" dirty="0">
                <a:solidFill>
                  <a:schemeClr val="accent1">
                    <a:lumMod val="50000"/>
                  </a:schemeClr>
                </a:solidFill>
                <a:latin typeface="Quicksand"/>
              </a:rPr>
              <a:t> </a:t>
            </a:r>
            <a:r>
              <a:rPr lang="en-US" sz="4000" spc="-1" dirty="0" err="1">
                <a:solidFill>
                  <a:schemeClr val="accent1">
                    <a:lumMod val="50000"/>
                  </a:schemeClr>
                </a:solidFill>
                <a:latin typeface="Quicksand"/>
              </a:rPr>
              <a:t>hình</a:t>
            </a:r>
            <a:r>
              <a:rPr lang="en-US" sz="4000" spc="-1" dirty="0">
                <a:solidFill>
                  <a:schemeClr val="accent1">
                    <a:lumMod val="50000"/>
                  </a:schemeClr>
                </a:solidFill>
                <a:latin typeface="Quicksand"/>
              </a:rPr>
              <a:t> </a:t>
            </a:r>
            <a:r>
              <a:rPr lang="en-US" sz="4000" spc="-1" dirty="0" err="1">
                <a:solidFill>
                  <a:schemeClr val="accent1">
                    <a:lumMod val="50000"/>
                  </a:schemeClr>
                </a:solidFill>
                <a:latin typeface="Quicksand"/>
              </a:rPr>
              <a:t>hệ</a:t>
            </a:r>
            <a:r>
              <a:rPr lang="en-US" sz="4000" spc="-1" dirty="0">
                <a:solidFill>
                  <a:schemeClr val="accent1">
                    <a:lumMod val="50000"/>
                  </a:schemeClr>
                </a:solidFill>
                <a:latin typeface="Quicksand"/>
              </a:rPr>
              <a:t> </a:t>
            </a:r>
            <a:r>
              <a:rPr lang="en-US" sz="4000" spc="-1" dirty="0" err="1">
                <a:solidFill>
                  <a:schemeClr val="accent1">
                    <a:lumMod val="50000"/>
                  </a:schemeClr>
                </a:solidFill>
                <a:latin typeface="Quicksand"/>
              </a:rPr>
              <a:t>thống</a:t>
            </a:r>
            <a:r>
              <a:rPr lang="en-US" sz="4000" spc="-1" dirty="0">
                <a:solidFill>
                  <a:schemeClr val="accent1">
                    <a:lumMod val="50000"/>
                  </a:schemeClr>
                </a:solidFill>
                <a:latin typeface="Quicksand"/>
              </a:rPr>
              <a:t> WIDS</a:t>
            </a:r>
          </a:p>
        </p:txBody>
      </p:sp>
      <p:sp>
        <p:nvSpPr>
          <p:cNvPr id="17" name="Oval 127">
            <a:extLst>
              <a:ext uri="{FF2B5EF4-FFF2-40B4-BE49-F238E27FC236}">
                <a16:creationId xmlns:a16="http://schemas.microsoft.com/office/drawing/2014/main" id="{ECC2CE22-8457-3F6E-EFD1-9B320DB79E0F}"/>
              </a:ext>
            </a:extLst>
          </p:cNvPr>
          <p:cNvSpPr/>
          <p:nvPr/>
        </p:nvSpPr>
        <p:spPr>
          <a:xfrm>
            <a:off x="555032" y="1311535"/>
            <a:ext cx="1086120" cy="1086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18" name="Oval 151">
            <a:extLst>
              <a:ext uri="{FF2B5EF4-FFF2-40B4-BE49-F238E27FC236}">
                <a16:creationId xmlns:a16="http://schemas.microsoft.com/office/drawing/2014/main" id="{4A6D38F5-DC04-5B72-E1E1-CD7D65E3CEFB}"/>
              </a:ext>
            </a:extLst>
          </p:cNvPr>
          <p:cNvSpPr/>
          <p:nvPr/>
        </p:nvSpPr>
        <p:spPr>
          <a:xfrm>
            <a:off x="579268" y="2611749"/>
            <a:ext cx="1086120" cy="1086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19" name="TextBox 1">
            <a:extLst>
              <a:ext uri="{FF2B5EF4-FFF2-40B4-BE49-F238E27FC236}">
                <a16:creationId xmlns:a16="http://schemas.microsoft.com/office/drawing/2014/main" id="{605C2CAF-BE18-EE0D-CDB0-D14F614513DF}"/>
              </a:ext>
            </a:extLst>
          </p:cNvPr>
          <p:cNvSpPr/>
          <p:nvPr/>
        </p:nvSpPr>
        <p:spPr>
          <a:xfrm>
            <a:off x="920792" y="1529208"/>
            <a:ext cx="354600" cy="706432"/>
          </a:xfrm>
          <a:prstGeom prst="rect">
            <a:avLst/>
          </a:prstGeom>
          <a:noFill/>
          <a:ln w="0">
            <a:noFill/>
          </a:ln>
        </p:spPr>
        <p:style>
          <a:lnRef idx="0">
            <a:scrgbClr r="0" g="0" b="0"/>
          </a:lnRef>
          <a:fillRef idx="0">
            <a:scrgbClr r="0" g="0" b="0"/>
          </a:fillRef>
          <a:effectRef idx="0">
            <a:scrgbClr r="0" g="0" b="0"/>
          </a:effectRef>
          <a:fontRef idx="minor"/>
        </p:style>
        <p:txBody>
          <a:bodyPr lIns="90001" tIns="45000" rIns="90001" bIns="45000" anchor="t">
            <a:spAutoFit/>
          </a:bodyPr>
          <a:lstStyle/>
          <a:p>
            <a:pPr algn="ctr">
              <a:lnSpc>
                <a:spcPct val="100000"/>
              </a:lnSpc>
            </a:pPr>
            <a:r>
              <a:rPr lang="en-US" sz="4000" spc="-1" dirty="0">
                <a:solidFill>
                  <a:srgbClr val="FFFFFF"/>
                </a:solidFill>
                <a:latin typeface="Montserrat Black"/>
                <a:ea typeface="DejaVu Sans"/>
              </a:rPr>
              <a:t>1</a:t>
            </a:r>
            <a:endParaRPr lang="en-US" sz="4000" spc="-1" dirty="0">
              <a:latin typeface="Arial"/>
            </a:endParaRPr>
          </a:p>
        </p:txBody>
      </p:sp>
      <p:sp>
        <p:nvSpPr>
          <p:cNvPr id="20" name="TextBox 27">
            <a:extLst>
              <a:ext uri="{FF2B5EF4-FFF2-40B4-BE49-F238E27FC236}">
                <a16:creationId xmlns:a16="http://schemas.microsoft.com/office/drawing/2014/main" id="{1D6F14F1-0E46-3008-6F50-97A4B145D255}"/>
              </a:ext>
            </a:extLst>
          </p:cNvPr>
          <p:cNvSpPr/>
          <p:nvPr/>
        </p:nvSpPr>
        <p:spPr>
          <a:xfrm>
            <a:off x="945028" y="2801773"/>
            <a:ext cx="354600" cy="706432"/>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gn="ctr">
              <a:lnSpc>
                <a:spcPct val="100000"/>
              </a:lnSpc>
            </a:pPr>
            <a:r>
              <a:rPr lang="en-US" sz="4000" spc="-1" dirty="0">
                <a:solidFill>
                  <a:srgbClr val="FFFFFF"/>
                </a:solidFill>
                <a:latin typeface="Montserrat Black"/>
              </a:rPr>
              <a:t>2</a:t>
            </a:r>
            <a:endParaRPr lang="en-US" sz="4000" spc="-1" dirty="0">
              <a:latin typeface="Arial"/>
            </a:endParaRPr>
          </a:p>
        </p:txBody>
      </p:sp>
      <p:sp>
        <p:nvSpPr>
          <p:cNvPr id="21" name="Oval 127">
            <a:extLst>
              <a:ext uri="{FF2B5EF4-FFF2-40B4-BE49-F238E27FC236}">
                <a16:creationId xmlns:a16="http://schemas.microsoft.com/office/drawing/2014/main" id="{2063120C-4771-DA9B-18DD-4EF32DFC8072}"/>
              </a:ext>
            </a:extLst>
          </p:cNvPr>
          <p:cNvSpPr/>
          <p:nvPr/>
        </p:nvSpPr>
        <p:spPr>
          <a:xfrm>
            <a:off x="579268" y="3946052"/>
            <a:ext cx="1086120" cy="1086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22" name="TextBox 1">
            <a:extLst>
              <a:ext uri="{FF2B5EF4-FFF2-40B4-BE49-F238E27FC236}">
                <a16:creationId xmlns:a16="http://schemas.microsoft.com/office/drawing/2014/main" id="{5CC24565-11F0-7A67-0006-6E684016C9B0}"/>
              </a:ext>
            </a:extLst>
          </p:cNvPr>
          <p:cNvSpPr/>
          <p:nvPr/>
        </p:nvSpPr>
        <p:spPr>
          <a:xfrm>
            <a:off x="945028" y="4136076"/>
            <a:ext cx="354600" cy="706432"/>
          </a:xfrm>
          <a:prstGeom prst="rect">
            <a:avLst/>
          </a:prstGeom>
          <a:noFill/>
          <a:ln w="0">
            <a:noFill/>
          </a:ln>
        </p:spPr>
        <p:style>
          <a:lnRef idx="0">
            <a:scrgbClr r="0" g="0" b="0"/>
          </a:lnRef>
          <a:fillRef idx="0">
            <a:scrgbClr r="0" g="0" b="0"/>
          </a:fillRef>
          <a:effectRef idx="0">
            <a:scrgbClr r="0" g="0" b="0"/>
          </a:effectRef>
          <a:fontRef idx="minor"/>
        </p:style>
        <p:txBody>
          <a:bodyPr lIns="90001" tIns="45000" rIns="90001" bIns="45000" anchor="t">
            <a:spAutoFit/>
          </a:bodyPr>
          <a:lstStyle/>
          <a:p>
            <a:pPr algn="ctr">
              <a:lnSpc>
                <a:spcPct val="100000"/>
              </a:lnSpc>
            </a:pPr>
            <a:r>
              <a:rPr lang="en-US" sz="4000" spc="-1" dirty="0">
                <a:solidFill>
                  <a:srgbClr val="FFFFFF"/>
                </a:solidFill>
                <a:latin typeface="Montserrat Black"/>
              </a:rPr>
              <a:t>3</a:t>
            </a:r>
            <a:endParaRPr lang="en-US" sz="4000" spc="-1" dirty="0">
              <a:latin typeface="Arial"/>
            </a:endParaRPr>
          </a:p>
        </p:txBody>
      </p:sp>
      <p:sp>
        <p:nvSpPr>
          <p:cNvPr id="23" name="Oval 127">
            <a:extLst>
              <a:ext uri="{FF2B5EF4-FFF2-40B4-BE49-F238E27FC236}">
                <a16:creationId xmlns:a16="http://schemas.microsoft.com/office/drawing/2014/main" id="{BA84A0B4-6D75-0BEA-38DF-1875BCF5DBFA}"/>
              </a:ext>
            </a:extLst>
          </p:cNvPr>
          <p:cNvSpPr/>
          <p:nvPr/>
        </p:nvSpPr>
        <p:spPr>
          <a:xfrm>
            <a:off x="555032" y="5334773"/>
            <a:ext cx="1086120" cy="1086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24" name="TextBox 1">
            <a:extLst>
              <a:ext uri="{FF2B5EF4-FFF2-40B4-BE49-F238E27FC236}">
                <a16:creationId xmlns:a16="http://schemas.microsoft.com/office/drawing/2014/main" id="{732A8FAE-9D56-4E21-65A9-33679E1B2FA8}"/>
              </a:ext>
            </a:extLst>
          </p:cNvPr>
          <p:cNvSpPr/>
          <p:nvPr/>
        </p:nvSpPr>
        <p:spPr>
          <a:xfrm>
            <a:off x="921887" y="5524797"/>
            <a:ext cx="354600" cy="706432"/>
          </a:xfrm>
          <a:prstGeom prst="rect">
            <a:avLst/>
          </a:prstGeom>
          <a:noFill/>
          <a:ln w="0">
            <a:noFill/>
          </a:ln>
        </p:spPr>
        <p:style>
          <a:lnRef idx="0">
            <a:scrgbClr r="0" g="0" b="0"/>
          </a:lnRef>
          <a:fillRef idx="0">
            <a:scrgbClr r="0" g="0" b="0"/>
          </a:fillRef>
          <a:effectRef idx="0">
            <a:scrgbClr r="0" g="0" b="0"/>
          </a:effectRef>
          <a:fontRef idx="minor"/>
        </p:style>
        <p:txBody>
          <a:bodyPr lIns="90001" tIns="45000" rIns="90001" bIns="45000" anchor="t">
            <a:spAutoFit/>
          </a:bodyPr>
          <a:lstStyle/>
          <a:p>
            <a:pPr algn="ctr">
              <a:lnSpc>
                <a:spcPct val="100000"/>
              </a:lnSpc>
            </a:pPr>
            <a:r>
              <a:rPr lang="en-US" sz="4000" spc="-1">
                <a:solidFill>
                  <a:srgbClr val="FFFFFF"/>
                </a:solidFill>
                <a:latin typeface="Montserrat Black"/>
              </a:rPr>
              <a:t>4</a:t>
            </a:r>
            <a:endParaRPr lang="en-US" sz="4000" spc="-1">
              <a:latin typeface="Arial"/>
            </a:endParaRPr>
          </a:p>
        </p:txBody>
      </p:sp>
      <p:sp>
        <p:nvSpPr>
          <p:cNvPr id="13" name="TextBox 4">
            <a:extLst>
              <a:ext uri="{FF2B5EF4-FFF2-40B4-BE49-F238E27FC236}">
                <a16:creationId xmlns:a16="http://schemas.microsoft.com/office/drawing/2014/main" id="{DEDBD7F4-236F-6089-CFAE-FB10F74584FD}"/>
              </a:ext>
            </a:extLst>
          </p:cNvPr>
          <p:cNvSpPr txBox="1"/>
          <p:nvPr/>
        </p:nvSpPr>
        <p:spPr>
          <a:xfrm flipH="1">
            <a:off x="11976300" y="6484573"/>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865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8" name="Freeform 16"/>
          <p:cNvSpPr/>
          <p:nvPr/>
        </p:nvSpPr>
        <p:spPr>
          <a:xfrm>
            <a:off x="181801" y="6281280"/>
            <a:ext cx="507240" cy="472320"/>
          </a:xfrm>
          <a:custGeom>
            <a:avLst/>
            <a:gdLst/>
            <a:ahLst/>
            <a:cxnLst/>
            <a:rect l="l" t="t" r="r" b="b"/>
            <a:pathLst>
              <a:path w="1103" h="1030">
                <a:moveTo>
                  <a:pt x="1059" y="511"/>
                </a:moveTo>
                <a:cubicBezTo>
                  <a:pt x="1056" y="337"/>
                  <a:pt x="1087" y="208"/>
                  <a:pt x="1090" y="198"/>
                </a:cubicBezTo>
                <a:cubicBezTo>
                  <a:pt x="1103" y="145"/>
                  <a:pt x="1103" y="145"/>
                  <a:pt x="1103" y="145"/>
                </a:cubicBezTo>
                <a:cubicBezTo>
                  <a:pt x="901" y="145"/>
                  <a:pt x="901" y="145"/>
                  <a:pt x="901" y="145"/>
                </a:cubicBezTo>
                <a:cubicBezTo>
                  <a:pt x="809" y="55"/>
                  <a:pt x="682" y="0"/>
                  <a:pt x="543" y="0"/>
                </a:cubicBezTo>
                <a:cubicBezTo>
                  <a:pt x="259" y="0"/>
                  <a:pt x="28" y="231"/>
                  <a:pt x="28" y="515"/>
                </a:cubicBezTo>
                <a:cubicBezTo>
                  <a:pt x="28" y="532"/>
                  <a:pt x="29" y="549"/>
                  <a:pt x="31" y="565"/>
                </a:cubicBezTo>
                <a:cubicBezTo>
                  <a:pt x="31" y="565"/>
                  <a:pt x="31" y="565"/>
                  <a:pt x="31" y="565"/>
                </a:cubicBezTo>
                <a:cubicBezTo>
                  <a:pt x="31" y="566"/>
                  <a:pt x="31" y="567"/>
                  <a:pt x="31" y="568"/>
                </a:cubicBezTo>
                <a:cubicBezTo>
                  <a:pt x="31" y="570"/>
                  <a:pt x="31" y="572"/>
                  <a:pt x="31" y="574"/>
                </a:cubicBezTo>
                <a:cubicBezTo>
                  <a:pt x="44" y="700"/>
                  <a:pt x="7" y="891"/>
                  <a:pt x="7" y="891"/>
                </a:cubicBezTo>
                <a:cubicBezTo>
                  <a:pt x="7" y="891"/>
                  <a:pt x="7" y="891"/>
                  <a:pt x="7" y="891"/>
                </a:cubicBezTo>
                <a:cubicBezTo>
                  <a:pt x="4" y="905"/>
                  <a:pt x="4" y="905"/>
                  <a:pt x="4" y="905"/>
                </a:cubicBezTo>
                <a:cubicBezTo>
                  <a:pt x="0" y="920"/>
                  <a:pt x="3" y="935"/>
                  <a:pt x="12" y="947"/>
                </a:cubicBezTo>
                <a:cubicBezTo>
                  <a:pt x="21" y="958"/>
                  <a:pt x="36" y="965"/>
                  <a:pt x="50" y="965"/>
                </a:cubicBezTo>
                <a:cubicBezTo>
                  <a:pt x="63" y="965"/>
                  <a:pt x="75" y="960"/>
                  <a:pt x="84" y="951"/>
                </a:cubicBezTo>
                <a:cubicBezTo>
                  <a:pt x="113" y="922"/>
                  <a:pt x="146" y="899"/>
                  <a:pt x="181" y="881"/>
                </a:cubicBezTo>
                <a:cubicBezTo>
                  <a:pt x="274" y="973"/>
                  <a:pt x="402" y="1030"/>
                  <a:pt x="543" y="1030"/>
                </a:cubicBezTo>
                <a:cubicBezTo>
                  <a:pt x="828" y="1030"/>
                  <a:pt x="1059" y="800"/>
                  <a:pt x="1059" y="515"/>
                </a:cubicBezTo>
                <a:cubicBezTo>
                  <a:pt x="1059" y="514"/>
                  <a:pt x="1058" y="512"/>
                  <a:pt x="1058" y="511"/>
                </a:cubicBezTo>
                <a:cubicBezTo>
                  <a:pt x="1058" y="511"/>
                  <a:pt x="1059" y="511"/>
                  <a:pt x="1059" y="511"/>
                </a:cubicBezTo>
                <a:close/>
                <a:moveTo>
                  <a:pt x="891" y="626"/>
                </a:moveTo>
                <a:cubicBezTo>
                  <a:pt x="864" y="735"/>
                  <a:pt x="769" y="809"/>
                  <a:pt x="657" y="809"/>
                </a:cubicBezTo>
                <a:cubicBezTo>
                  <a:pt x="311" y="809"/>
                  <a:pt x="311" y="809"/>
                  <a:pt x="311" y="809"/>
                </a:cubicBezTo>
                <a:cubicBezTo>
                  <a:pt x="218" y="809"/>
                  <a:pt x="125" y="854"/>
                  <a:pt x="56" y="923"/>
                </a:cubicBezTo>
                <a:cubicBezTo>
                  <a:pt x="50" y="929"/>
                  <a:pt x="41" y="923"/>
                  <a:pt x="42" y="915"/>
                </a:cubicBezTo>
                <a:cubicBezTo>
                  <a:pt x="80" y="765"/>
                  <a:pt x="80" y="765"/>
                  <a:pt x="80" y="765"/>
                </a:cubicBezTo>
                <a:cubicBezTo>
                  <a:pt x="109" y="650"/>
                  <a:pt x="214" y="553"/>
                  <a:pt x="328" y="529"/>
                </a:cubicBezTo>
                <a:cubicBezTo>
                  <a:pt x="305" y="582"/>
                  <a:pt x="305" y="582"/>
                  <a:pt x="305" y="582"/>
                </a:cubicBezTo>
                <a:cubicBezTo>
                  <a:pt x="298" y="596"/>
                  <a:pt x="310" y="612"/>
                  <a:pt x="326" y="610"/>
                </a:cubicBezTo>
                <a:cubicBezTo>
                  <a:pt x="916" y="525"/>
                  <a:pt x="916" y="525"/>
                  <a:pt x="916" y="525"/>
                </a:cubicBezTo>
                <a:lnTo>
                  <a:pt x="891" y="626"/>
                </a:lnTo>
                <a:close/>
                <a:moveTo>
                  <a:pt x="792" y="470"/>
                </a:moveTo>
                <a:cubicBezTo>
                  <a:pt x="394" y="470"/>
                  <a:pt x="394" y="470"/>
                  <a:pt x="394" y="470"/>
                </a:cubicBezTo>
                <a:cubicBezTo>
                  <a:pt x="291" y="470"/>
                  <a:pt x="188" y="525"/>
                  <a:pt x="118" y="607"/>
                </a:cubicBezTo>
                <a:cubicBezTo>
                  <a:pt x="163" y="426"/>
                  <a:pt x="163" y="426"/>
                  <a:pt x="163" y="426"/>
                </a:cubicBezTo>
                <a:cubicBezTo>
                  <a:pt x="197" y="293"/>
                  <a:pt x="332" y="185"/>
                  <a:pt x="465" y="185"/>
                </a:cubicBezTo>
                <a:cubicBezTo>
                  <a:pt x="1052" y="185"/>
                  <a:pt x="1052" y="185"/>
                  <a:pt x="1052" y="185"/>
                </a:cubicBezTo>
                <a:cubicBezTo>
                  <a:pt x="1026" y="287"/>
                  <a:pt x="1026" y="287"/>
                  <a:pt x="1026" y="287"/>
                </a:cubicBezTo>
                <a:cubicBezTo>
                  <a:pt x="999" y="396"/>
                  <a:pt x="904" y="470"/>
                  <a:pt x="792" y="47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39" name="Freeform 12"/>
          <p:cNvSpPr/>
          <p:nvPr/>
        </p:nvSpPr>
        <p:spPr>
          <a:xfrm>
            <a:off x="713881" y="3241"/>
            <a:ext cx="3682799" cy="1308960"/>
          </a:xfrm>
          <a:custGeom>
            <a:avLst/>
            <a:gdLst/>
            <a:ahLst/>
            <a:cxnLst/>
            <a:rect l="l" t="t" r="r" b="b"/>
            <a:pathLst>
              <a:path w="1236" h="439">
                <a:moveTo>
                  <a:pt x="1166" y="0"/>
                </a:moveTo>
                <a:cubicBezTo>
                  <a:pt x="50" y="0"/>
                  <a:pt x="50" y="0"/>
                  <a:pt x="50" y="0"/>
                </a:cubicBezTo>
                <a:cubicBezTo>
                  <a:pt x="45" y="6"/>
                  <a:pt x="40" y="13"/>
                  <a:pt x="36" y="20"/>
                </a:cubicBezTo>
                <a:cubicBezTo>
                  <a:pt x="2" y="78"/>
                  <a:pt x="0" y="147"/>
                  <a:pt x="31" y="204"/>
                </a:cubicBezTo>
                <a:cubicBezTo>
                  <a:pt x="74" y="282"/>
                  <a:pt x="149" y="299"/>
                  <a:pt x="204" y="299"/>
                </a:cubicBezTo>
                <a:cubicBezTo>
                  <a:pt x="233" y="299"/>
                  <a:pt x="257" y="294"/>
                  <a:pt x="270" y="291"/>
                </a:cubicBezTo>
                <a:cubicBezTo>
                  <a:pt x="274" y="318"/>
                  <a:pt x="295" y="385"/>
                  <a:pt x="385" y="401"/>
                </a:cubicBezTo>
                <a:cubicBezTo>
                  <a:pt x="395" y="403"/>
                  <a:pt x="406" y="404"/>
                  <a:pt x="415" y="404"/>
                </a:cubicBezTo>
                <a:cubicBezTo>
                  <a:pt x="483" y="404"/>
                  <a:pt x="528" y="363"/>
                  <a:pt x="548" y="340"/>
                </a:cubicBezTo>
                <a:cubicBezTo>
                  <a:pt x="558" y="369"/>
                  <a:pt x="594" y="418"/>
                  <a:pt x="714" y="436"/>
                </a:cubicBezTo>
                <a:cubicBezTo>
                  <a:pt x="728" y="438"/>
                  <a:pt x="741" y="439"/>
                  <a:pt x="754" y="439"/>
                </a:cubicBezTo>
                <a:cubicBezTo>
                  <a:pt x="870" y="439"/>
                  <a:pt x="921" y="355"/>
                  <a:pt x="934" y="328"/>
                </a:cubicBezTo>
                <a:cubicBezTo>
                  <a:pt x="953" y="334"/>
                  <a:pt x="971" y="337"/>
                  <a:pt x="988" y="337"/>
                </a:cubicBezTo>
                <a:cubicBezTo>
                  <a:pt x="1053" y="337"/>
                  <a:pt x="1084" y="296"/>
                  <a:pt x="1092" y="281"/>
                </a:cubicBezTo>
                <a:cubicBezTo>
                  <a:pt x="1138" y="280"/>
                  <a:pt x="1182" y="248"/>
                  <a:pt x="1208" y="197"/>
                </a:cubicBezTo>
                <a:cubicBezTo>
                  <a:pt x="1236" y="140"/>
                  <a:pt x="1234" y="77"/>
                  <a:pt x="1201" y="34"/>
                </a:cubicBezTo>
                <a:cubicBezTo>
                  <a:pt x="1191" y="20"/>
                  <a:pt x="1179" y="9"/>
                  <a:pt x="1166" y="0"/>
                </a:cubicBezTo>
                <a:close/>
              </a:path>
            </a:pathLst>
          </a:custGeom>
          <a:solidFill>
            <a:schemeClr val="accent1">
              <a:lumMod val="75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0" name="Freeform 13"/>
          <p:cNvSpPr/>
          <p:nvPr/>
        </p:nvSpPr>
        <p:spPr>
          <a:xfrm>
            <a:off x="-1080" y="633240"/>
            <a:ext cx="1384920" cy="959760"/>
          </a:xfrm>
          <a:custGeom>
            <a:avLst/>
            <a:gdLst/>
            <a:ahLst/>
            <a:cxnLst/>
            <a:rect l="l" t="t" r="r" b="b"/>
            <a:pathLst>
              <a:path w="465" h="322">
                <a:moveTo>
                  <a:pt x="450" y="149"/>
                </a:moveTo>
                <a:cubicBezTo>
                  <a:pt x="430" y="123"/>
                  <a:pt x="398" y="119"/>
                  <a:pt x="381" y="119"/>
                </a:cubicBezTo>
                <a:cubicBezTo>
                  <a:pt x="377" y="119"/>
                  <a:pt x="374" y="120"/>
                  <a:pt x="371" y="120"/>
                </a:cubicBezTo>
                <a:cubicBezTo>
                  <a:pt x="373" y="109"/>
                  <a:pt x="372" y="82"/>
                  <a:pt x="343" y="55"/>
                </a:cubicBezTo>
                <a:cubicBezTo>
                  <a:pt x="330" y="43"/>
                  <a:pt x="313" y="37"/>
                  <a:pt x="294" y="37"/>
                </a:cubicBezTo>
                <a:cubicBezTo>
                  <a:pt x="276" y="37"/>
                  <a:pt x="261" y="42"/>
                  <a:pt x="254" y="45"/>
                </a:cubicBezTo>
                <a:cubicBezTo>
                  <a:pt x="248" y="34"/>
                  <a:pt x="227" y="0"/>
                  <a:pt x="169" y="0"/>
                </a:cubicBezTo>
                <a:cubicBezTo>
                  <a:pt x="168" y="0"/>
                  <a:pt x="166" y="0"/>
                  <a:pt x="164" y="0"/>
                </a:cubicBezTo>
                <a:cubicBezTo>
                  <a:pt x="95" y="3"/>
                  <a:pt x="80" y="58"/>
                  <a:pt x="77" y="74"/>
                </a:cubicBezTo>
                <a:cubicBezTo>
                  <a:pt x="71" y="73"/>
                  <a:pt x="66" y="72"/>
                  <a:pt x="61" y="72"/>
                </a:cubicBezTo>
                <a:cubicBezTo>
                  <a:pt x="26" y="72"/>
                  <a:pt x="14" y="100"/>
                  <a:pt x="11" y="110"/>
                </a:cubicBezTo>
                <a:cubicBezTo>
                  <a:pt x="9" y="109"/>
                  <a:pt x="7" y="109"/>
                  <a:pt x="5" y="109"/>
                </a:cubicBezTo>
                <a:cubicBezTo>
                  <a:pt x="3" y="109"/>
                  <a:pt x="2" y="109"/>
                  <a:pt x="0" y="109"/>
                </a:cubicBezTo>
                <a:cubicBezTo>
                  <a:pt x="0" y="260"/>
                  <a:pt x="0" y="260"/>
                  <a:pt x="0" y="260"/>
                </a:cubicBezTo>
                <a:cubicBezTo>
                  <a:pt x="8" y="262"/>
                  <a:pt x="16" y="262"/>
                  <a:pt x="23" y="262"/>
                </a:cubicBezTo>
                <a:cubicBezTo>
                  <a:pt x="36" y="262"/>
                  <a:pt x="46" y="261"/>
                  <a:pt x="51" y="259"/>
                </a:cubicBezTo>
                <a:cubicBezTo>
                  <a:pt x="53" y="271"/>
                  <a:pt x="62" y="299"/>
                  <a:pt x="101" y="306"/>
                </a:cubicBezTo>
                <a:cubicBezTo>
                  <a:pt x="105" y="307"/>
                  <a:pt x="110" y="307"/>
                  <a:pt x="114" y="307"/>
                </a:cubicBezTo>
                <a:cubicBezTo>
                  <a:pt x="143" y="307"/>
                  <a:pt x="162" y="290"/>
                  <a:pt x="170" y="280"/>
                </a:cubicBezTo>
                <a:cubicBezTo>
                  <a:pt x="175" y="292"/>
                  <a:pt x="190" y="314"/>
                  <a:pt x="242" y="321"/>
                </a:cubicBezTo>
                <a:cubicBezTo>
                  <a:pt x="247" y="322"/>
                  <a:pt x="253" y="322"/>
                  <a:pt x="258" y="322"/>
                </a:cubicBezTo>
                <a:cubicBezTo>
                  <a:pt x="308" y="322"/>
                  <a:pt x="330" y="286"/>
                  <a:pt x="336" y="275"/>
                </a:cubicBezTo>
                <a:cubicBezTo>
                  <a:pt x="344" y="278"/>
                  <a:pt x="351" y="279"/>
                  <a:pt x="359" y="279"/>
                </a:cubicBezTo>
                <a:cubicBezTo>
                  <a:pt x="386" y="279"/>
                  <a:pt x="399" y="261"/>
                  <a:pt x="403" y="255"/>
                </a:cubicBezTo>
                <a:cubicBezTo>
                  <a:pt x="423" y="254"/>
                  <a:pt x="442" y="241"/>
                  <a:pt x="452" y="219"/>
                </a:cubicBezTo>
                <a:cubicBezTo>
                  <a:pt x="465" y="195"/>
                  <a:pt x="464" y="168"/>
                  <a:pt x="450" y="149"/>
                </a:cubicBez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1" name="Freeform 14"/>
          <p:cNvSpPr/>
          <p:nvPr/>
        </p:nvSpPr>
        <p:spPr>
          <a:xfrm>
            <a:off x="-1080" y="3240"/>
            <a:ext cx="1540440" cy="1031040"/>
          </a:xfrm>
          <a:custGeom>
            <a:avLst/>
            <a:gdLst/>
            <a:ahLst/>
            <a:cxnLst/>
            <a:rect l="l" t="t" r="r" b="b"/>
            <a:pathLst>
              <a:path w="517" h="346">
                <a:moveTo>
                  <a:pt x="495" y="93"/>
                </a:moveTo>
                <a:cubicBezTo>
                  <a:pt x="466" y="55"/>
                  <a:pt x="420" y="50"/>
                  <a:pt x="395" y="50"/>
                </a:cubicBezTo>
                <a:cubicBezTo>
                  <a:pt x="389" y="50"/>
                  <a:pt x="384" y="50"/>
                  <a:pt x="381" y="50"/>
                </a:cubicBezTo>
                <a:cubicBezTo>
                  <a:pt x="382" y="40"/>
                  <a:pt x="382" y="21"/>
                  <a:pt x="372" y="0"/>
                </a:cubicBezTo>
                <a:cubicBezTo>
                  <a:pt x="0" y="0"/>
                  <a:pt x="0" y="0"/>
                  <a:pt x="0" y="0"/>
                </a:cubicBezTo>
                <a:cubicBezTo>
                  <a:pt x="0" y="324"/>
                  <a:pt x="0" y="324"/>
                  <a:pt x="0" y="324"/>
                </a:cubicBezTo>
                <a:cubicBezTo>
                  <a:pt x="1" y="324"/>
                  <a:pt x="3" y="324"/>
                  <a:pt x="4" y="324"/>
                </a:cubicBezTo>
                <a:cubicBezTo>
                  <a:pt x="46" y="324"/>
                  <a:pt x="74" y="299"/>
                  <a:pt x="87" y="285"/>
                </a:cubicBezTo>
                <a:cubicBezTo>
                  <a:pt x="94" y="302"/>
                  <a:pt x="116" y="333"/>
                  <a:pt x="191" y="344"/>
                </a:cubicBezTo>
                <a:cubicBezTo>
                  <a:pt x="199" y="345"/>
                  <a:pt x="208" y="346"/>
                  <a:pt x="215" y="346"/>
                </a:cubicBezTo>
                <a:cubicBezTo>
                  <a:pt x="288" y="346"/>
                  <a:pt x="320" y="294"/>
                  <a:pt x="328" y="277"/>
                </a:cubicBezTo>
                <a:cubicBezTo>
                  <a:pt x="340" y="281"/>
                  <a:pt x="351" y="282"/>
                  <a:pt x="362" y="282"/>
                </a:cubicBezTo>
                <a:cubicBezTo>
                  <a:pt x="402" y="282"/>
                  <a:pt x="421" y="257"/>
                  <a:pt x="427" y="247"/>
                </a:cubicBezTo>
                <a:cubicBezTo>
                  <a:pt x="456" y="247"/>
                  <a:pt x="483" y="227"/>
                  <a:pt x="499" y="195"/>
                </a:cubicBezTo>
                <a:cubicBezTo>
                  <a:pt x="517" y="159"/>
                  <a:pt x="515" y="120"/>
                  <a:pt x="495" y="93"/>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2" name="Freeform 18"/>
          <p:cNvSpPr/>
          <p:nvPr/>
        </p:nvSpPr>
        <p:spPr>
          <a:xfrm>
            <a:off x="10922760" y="1586520"/>
            <a:ext cx="1265040" cy="1040760"/>
          </a:xfrm>
          <a:custGeom>
            <a:avLst/>
            <a:gdLst/>
            <a:ahLst/>
            <a:cxnLst/>
            <a:rect l="l" t="t" r="r" b="b"/>
            <a:pathLst>
              <a:path w="525" h="433">
                <a:moveTo>
                  <a:pt x="525" y="98"/>
                </a:moveTo>
                <a:cubicBezTo>
                  <a:pt x="524" y="99"/>
                  <a:pt x="522" y="99"/>
                  <a:pt x="521" y="99"/>
                </a:cubicBezTo>
                <a:cubicBezTo>
                  <a:pt x="517" y="78"/>
                  <a:pt x="496" y="3"/>
                  <a:pt x="403" y="0"/>
                </a:cubicBezTo>
                <a:cubicBezTo>
                  <a:pt x="401" y="0"/>
                  <a:pt x="399" y="0"/>
                  <a:pt x="397" y="0"/>
                </a:cubicBezTo>
                <a:cubicBezTo>
                  <a:pt x="320" y="0"/>
                  <a:pt x="290" y="45"/>
                  <a:pt x="282" y="60"/>
                </a:cubicBezTo>
                <a:cubicBezTo>
                  <a:pt x="273" y="57"/>
                  <a:pt x="253" y="49"/>
                  <a:pt x="229" y="49"/>
                </a:cubicBezTo>
                <a:cubicBezTo>
                  <a:pt x="203" y="49"/>
                  <a:pt x="181" y="58"/>
                  <a:pt x="163" y="74"/>
                </a:cubicBezTo>
                <a:cubicBezTo>
                  <a:pt x="124" y="110"/>
                  <a:pt x="123" y="146"/>
                  <a:pt x="125" y="161"/>
                </a:cubicBezTo>
                <a:cubicBezTo>
                  <a:pt x="121" y="160"/>
                  <a:pt x="117" y="160"/>
                  <a:pt x="112" y="160"/>
                </a:cubicBezTo>
                <a:cubicBezTo>
                  <a:pt x="89" y="160"/>
                  <a:pt x="46" y="165"/>
                  <a:pt x="20" y="201"/>
                </a:cubicBezTo>
                <a:cubicBezTo>
                  <a:pt x="1" y="225"/>
                  <a:pt x="0" y="261"/>
                  <a:pt x="16" y="294"/>
                </a:cubicBezTo>
                <a:cubicBezTo>
                  <a:pt x="31" y="323"/>
                  <a:pt x="56" y="342"/>
                  <a:pt x="82" y="342"/>
                </a:cubicBezTo>
                <a:cubicBezTo>
                  <a:pt x="87" y="351"/>
                  <a:pt x="105" y="375"/>
                  <a:pt x="142" y="375"/>
                </a:cubicBezTo>
                <a:cubicBezTo>
                  <a:pt x="152" y="375"/>
                  <a:pt x="162" y="373"/>
                  <a:pt x="173" y="370"/>
                </a:cubicBezTo>
                <a:cubicBezTo>
                  <a:pt x="181" y="385"/>
                  <a:pt x="210" y="433"/>
                  <a:pt x="277" y="433"/>
                </a:cubicBezTo>
                <a:cubicBezTo>
                  <a:pt x="284" y="433"/>
                  <a:pt x="292" y="433"/>
                  <a:pt x="300" y="431"/>
                </a:cubicBezTo>
                <a:cubicBezTo>
                  <a:pt x="369" y="421"/>
                  <a:pt x="389" y="393"/>
                  <a:pt x="395" y="377"/>
                </a:cubicBezTo>
                <a:cubicBezTo>
                  <a:pt x="407" y="390"/>
                  <a:pt x="432" y="413"/>
                  <a:pt x="471" y="413"/>
                </a:cubicBezTo>
                <a:cubicBezTo>
                  <a:pt x="477" y="413"/>
                  <a:pt x="483" y="412"/>
                  <a:pt x="489" y="411"/>
                </a:cubicBezTo>
                <a:cubicBezTo>
                  <a:pt x="504" y="409"/>
                  <a:pt x="516" y="403"/>
                  <a:pt x="525" y="397"/>
                </a:cubicBezTo>
                <a:lnTo>
                  <a:pt x="525" y="98"/>
                </a:lnTo>
                <a:close/>
              </a:path>
            </a:pathLst>
          </a:custGeom>
          <a:solidFill>
            <a:schemeClr val="accent1">
              <a:lumMod val="75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3" name="Freeform 19"/>
          <p:cNvSpPr/>
          <p:nvPr/>
        </p:nvSpPr>
        <p:spPr>
          <a:xfrm>
            <a:off x="8672400" y="-2159"/>
            <a:ext cx="2153160" cy="685080"/>
          </a:xfrm>
          <a:custGeom>
            <a:avLst/>
            <a:gdLst/>
            <a:ahLst/>
            <a:cxnLst/>
            <a:rect l="l" t="t" r="r" b="b"/>
            <a:pathLst>
              <a:path w="894" h="285">
                <a:moveTo>
                  <a:pt x="15" y="0"/>
                </a:moveTo>
                <a:cubicBezTo>
                  <a:pt x="0" y="38"/>
                  <a:pt x="2" y="79"/>
                  <a:pt x="21" y="115"/>
                </a:cubicBezTo>
                <a:cubicBezTo>
                  <a:pt x="52" y="171"/>
                  <a:pt x="107" y="183"/>
                  <a:pt x="146" y="183"/>
                </a:cubicBezTo>
                <a:cubicBezTo>
                  <a:pt x="167" y="183"/>
                  <a:pt x="185" y="180"/>
                  <a:pt x="194" y="178"/>
                </a:cubicBezTo>
                <a:cubicBezTo>
                  <a:pt x="197" y="197"/>
                  <a:pt x="212" y="246"/>
                  <a:pt x="278" y="258"/>
                </a:cubicBezTo>
                <a:cubicBezTo>
                  <a:pt x="285" y="259"/>
                  <a:pt x="293" y="259"/>
                  <a:pt x="300" y="259"/>
                </a:cubicBezTo>
                <a:cubicBezTo>
                  <a:pt x="349" y="259"/>
                  <a:pt x="382" y="230"/>
                  <a:pt x="396" y="214"/>
                </a:cubicBezTo>
                <a:cubicBezTo>
                  <a:pt x="404" y="234"/>
                  <a:pt x="430" y="270"/>
                  <a:pt x="517" y="283"/>
                </a:cubicBezTo>
                <a:cubicBezTo>
                  <a:pt x="527" y="284"/>
                  <a:pt x="536" y="285"/>
                  <a:pt x="546" y="285"/>
                </a:cubicBezTo>
                <a:cubicBezTo>
                  <a:pt x="630" y="285"/>
                  <a:pt x="667" y="224"/>
                  <a:pt x="677" y="205"/>
                </a:cubicBezTo>
                <a:cubicBezTo>
                  <a:pt x="690" y="209"/>
                  <a:pt x="704" y="211"/>
                  <a:pt x="716" y="211"/>
                </a:cubicBezTo>
                <a:cubicBezTo>
                  <a:pt x="763" y="211"/>
                  <a:pt x="785" y="181"/>
                  <a:pt x="792" y="170"/>
                </a:cubicBezTo>
                <a:cubicBezTo>
                  <a:pt x="825" y="169"/>
                  <a:pt x="857" y="146"/>
                  <a:pt x="875" y="109"/>
                </a:cubicBezTo>
                <a:cubicBezTo>
                  <a:pt x="894" y="72"/>
                  <a:pt x="894" y="31"/>
                  <a:pt x="877" y="0"/>
                </a:cubicBezTo>
                <a:lnTo>
                  <a:pt x="15" y="0"/>
                </a:ln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4" name="Freeform 20"/>
          <p:cNvSpPr/>
          <p:nvPr/>
        </p:nvSpPr>
        <p:spPr>
          <a:xfrm>
            <a:off x="9766493" y="-26737"/>
            <a:ext cx="2723400" cy="1885679"/>
          </a:xfrm>
          <a:custGeom>
            <a:avLst/>
            <a:gdLst/>
            <a:ahLst/>
            <a:cxnLst/>
            <a:rect l="l" t="t" r="r" b="b"/>
            <a:pathLst>
              <a:path w="1130" h="784">
                <a:moveTo>
                  <a:pt x="1130" y="0"/>
                </a:moveTo>
                <a:cubicBezTo>
                  <a:pt x="307" y="0"/>
                  <a:pt x="307" y="0"/>
                  <a:pt x="307" y="0"/>
                </a:cubicBezTo>
                <a:cubicBezTo>
                  <a:pt x="266" y="29"/>
                  <a:pt x="249" y="72"/>
                  <a:pt x="242" y="93"/>
                </a:cubicBezTo>
                <a:cubicBezTo>
                  <a:pt x="236" y="92"/>
                  <a:pt x="229" y="92"/>
                  <a:pt x="223" y="92"/>
                </a:cubicBezTo>
                <a:cubicBezTo>
                  <a:pt x="157" y="92"/>
                  <a:pt x="90" y="134"/>
                  <a:pt x="50" y="202"/>
                </a:cubicBezTo>
                <a:cubicBezTo>
                  <a:pt x="2" y="283"/>
                  <a:pt x="0" y="378"/>
                  <a:pt x="44" y="458"/>
                </a:cubicBezTo>
                <a:cubicBezTo>
                  <a:pt x="104" y="566"/>
                  <a:pt x="207" y="589"/>
                  <a:pt x="283" y="589"/>
                </a:cubicBezTo>
                <a:cubicBezTo>
                  <a:pt x="323" y="589"/>
                  <a:pt x="357" y="583"/>
                  <a:pt x="374" y="579"/>
                </a:cubicBezTo>
                <a:cubicBezTo>
                  <a:pt x="381" y="616"/>
                  <a:pt x="410" y="709"/>
                  <a:pt x="535" y="731"/>
                </a:cubicBezTo>
                <a:cubicBezTo>
                  <a:pt x="549" y="734"/>
                  <a:pt x="563" y="735"/>
                  <a:pt x="577" y="735"/>
                </a:cubicBezTo>
                <a:cubicBezTo>
                  <a:pt x="671" y="735"/>
                  <a:pt x="733" y="679"/>
                  <a:pt x="761" y="647"/>
                </a:cubicBezTo>
                <a:cubicBezTo>
                  <a:pt x="775" y="686"/>
                  <a:pt x="825" y="755"/>
                  <a:pt x="992" y="780"/>
                </a:cubicBezTo>
                <a:cubicBezTo>
                  <a:pt x="1010" y="782"/>
                  <a:pt x="1029" y="784"/>
                  <a:pt x="1046" y="784"/>
                </a:cubicBezTo>
                <a:cubicBezTo>
                  <a:pt x="1078" y="784"/>
                  <a:pt x="1105" y="779"/>
                  <a:pt x="1130" y="772"/>
                </a:cubicBezTo>
                <a:lnTo>
                  <a:pt x="1130" y="0"/>
                </a:lnTo>
                <a:close/>
              </a:path>
            </a:pathLst>
          </a:custGeom>
          <a:solidFill>
            <a:schemeClr val="bg1"/>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5" name="Freeform 24"/>
          <p:cNvSpPr/>
          <p:nvPr/>
        </p:nvSpPr>
        <p:spPr>
          <a:xfrm>
            <a:off x="1534684" y="6410879"/>
            <a:ext cx="846719" cy="460080"/>
          </a:xfrm>
          <a:custGeom>
            <a:avLst/>
            <a:gdLst/>
            <a:ahLst/>
            <a:cxnLst/>
            <a:rect l="l" t="t" r="r" b="b"/>
            <a:pathLst>
              <a:path w="524" h="285">
                <a:moveTo>
                  <a:pt x="86" y="260"/>
                </a:moveTo>
                <a:cubicBezTo>
                  <a:pt x="98" y="260"/>
                  <a:pt x="108" y="258"/>
                  <a:pt x="114" y="257"/>
                </a:cubicBezTo>
                <a:cubicBezTo>
                  <a:pt x="115" y="263"/>
                  <a:pt x="118" y="275"/>
                  <a:pt x="127" y="285"/>
                </a:cubicBezTo>
                <a:cubicBezTo>
                  <a:pt x="225" y="285"/>
                  <a:pt x="225" y="285"/>
                  <a:pt x="225" y="285"/>
                </a:cubicBezTo>
                <a:cubicBezTo>
                  <a:pt x="228" y="283"/>
                  <a:pt x="230" y="280"/>
                  <a:pt x="232" y="278"/>
                </a:cubicBezTo>
                <a:cubicBezTo>
                  <a:pt x="233" y="280"/>
                  <a:pt x="234" y="283"/>
                  <a:pt x="235" y="285"/>
                </a:cubicBezTo>
                <a:cubicBezTo>
                  <a:pt x="388" y="285"/>
                  <a:pt x="388" y="285"/>
                  <a:pt x="388" y="285"/>
                </a:cubicBezTo>
                <a:cubicBezTo>
                  <a:pt x="392" y="280"/>
                  <a:pt x="394" y="276"/>
                  <a:pt x="396" y="273"/>
                </a:cubicBezTo>
                <a:cubicBezTo>
                  <a:pt x="404" y="275"/>
                  <a:pt x="411" y="277"/>
                  <a:pt x="419" y="277"/>
                </a:cubicBezTo>
                <a:cubicBezTo>
                  <a:pt x="446" y="277"/>
                  <a:pt x="459" y="259"/>
                  <a:pt x="463" y="253"/>
                </a:cubicBezTo>
                <a:cubicBezTo>
                  <a:pt x="482" y="252"/>
                  <a:pt x="501" y="239"/>
                  <a:pt x="512" y="217"/>
                </a:cubicBezTo>
                <a:cubicBezTo>
                  <a:pt x="524" y="193"/>
                  <a:pt x="523" y="167"/>
                  <a:pt x="509" y="148"/>
                </a:cubicBezTo>
                <a:cubicBezTo>
                  <a:pt x="489" y="122"/>
                  <a:pt x="458" y="118"/>
                  <a:pt x="441" y="118"/>
                </a:cubicBezTo>
                <a:cubicBezTo>
                  <a:pt x="437" y="118"/>
                  <a:pt x="434" y="119"/>
                  <a:pt x="431" y="119"/>
                </a:cubicBezTo>
                <a:cubicBezTo>
                  <a:pt x="433" y="108"/>
                  <a:pt x="432" y="81"/>
                  <a:pt x="403" y="55"/>
                </a:cubicBezTo>
                <a:cubicBezTo>
                  <a:pt x="390" y="43"/>
                  <a:pt x="373" y="37"/>
                  <a:pt x="354" y="37"/>
                </a:cubicBezTo>
                <a:cubicBezTo>
                  <a:pt x="337" y="37"/>
                  <a:pt x="322" y="42"/>
                  <a:pt x="315" y="45"/>
                </a:cubicBezTo>
                <a:cubicBezTo>
                  <a:pt x="309" y="33"/>
                  <a:pt x="287" y="0"/>
                  <a:pt x="231" y="0"/>
                </a:cubicBezTo>
                <a:cubicBezTo>
                  <a:pt x="229" y="0"/>
                  <a:pt x="227" y="0"/>
                  <a:pt x="226" y="1"/>
                </a:cubicBezTo>
                <a:cubicBezTo>
                  <a:pt x="157" y="3"/>
                  <a:pt x="142" y="58"/>
                  <a:pt x="139" y="73"/>
                </a:cubicBezTo>
                <a:cubicBezTo>
                  <a:pt x="133" y="72"/>
                  <a:pt x="128" y="72"/>
                  <a:pt x="123" y="72"/>
                </a:cubicBezTo>
                <a:cubicBezTo>
                  <a:pt x="88" y="72"/>
                  <a:pt x="77" y="99"/>
                  <a:pt x="74" y="109"/>
                </a:cubicBezTo>
                <a:cubicBezTo>
                  <a:pt x="72" y="109"/>
                  <a:pt x="70" y="108"/>
                  <a:pt x="67" y="108"/>
                </a:cubicBezTo>
                <a:cubicBezTo>
                  <a:pt x="47" y="108"/>
                  <a:pt x="27" y="121"/>
                  <a:pt x="15" y="142"/>
                </a:cubicBezTo>
                <a:cubicBezTo>
                  <a:pt x="0" y="167"/>
                  <a:pt x="0" y="196"/>
                  <a:pt x="13" y="220"/>
                </a:cubicBezTo>
                <a:cubicBezTo>
                  <a:pt x="31" y="253"/>
                  <a:pt x="63" y="260"/>
                  <a:pt x="86" y="260"/>
                </a:cubicBez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6" name="Freeform 25"/>
          <p:cNvSpPr/>
          <p:nvPr/>
        </p:nvSpPr>
        <p:spPr>
          <a:xfrm>
            <a:off x="-1080" y="5668920"/>
            <a:ext cx="857880" cy="705600"/>
          </a:xfrm>
          <a:custGeom>
            <a:avLst/>
            <a:gdLst/>
            <a:ahLst/>
            <a:cxnLst/>
            <a:rect l="l" t="t" r="r" b="b"/>
            <a:pathLst>
              <a:path w="531" h="437">
                <a:moveTo>
                  <a:pt x="510" y="194"/>
                </a:moveTo>
                <a:cubicBezTo>
                  <a:pt x="493" y="165"/>
                  <a:pt x="465" y="148"/>
                  <a:pt x="438" y="148"/>
                </a:cubicBezTo>
                <a:cubicBezTo>
                  <a:pt x="435" y="148"/>
                  <a:pt x="432" y="148"/>
                  <a:pt x="429" y="148"/>
                </a:cubicBezTo>
                <a:cubicBezTo>
                  <a:pt x="425" y="135"/>
                  <a:pt x="409" y="98"/>
                  <a:pt x="361" y="98"/>
                </a:cubicBezTo>
                <a:cubicBezTo>
                  <a:pt x="355" y="98"/>
                  <a:pt x="347" y="98"/>
                  <a:pt x="340" y="100"/>
                </a:cubicBezTo>
                <a:cubicBezTo>
                  <a:pt x="336" y="78"/>
                  <a:pt x="315" y="3"/>
                  <a:pt x="221" y="0"/>
                </a:cubicBezTo>
                <a:cubicBezTo>
                  <a:pt x="219" y="0"/>
                  <a:pt x="217" y="0"/>
                  <a:pt x="214" y="0"/>
                </a:cubicBezTo>
                <a:cubicBezTo>
                  <a:pt x="137" y="0"/>
                  <a:pt x="107" y="45"/>
                  <a:pt x="99" y="60"/>
                </a:cubicBezTo>
                <a:cubicBezTo>
                  <a:pt x="90" y="57"/>
                  <a:pt x="69" y="50"/>
                  <a:pt x="45" y="50"/>
                </a:cubicBezTo>
                <a:cubicBezTo>
                  <a:pt x="29" y="50"/>
                  <a:pt x="13" y="53"/>
                  <a:pt x="0" y="60"/>
                </a:cubicBezTo>
                <a:cubicBezTo>
                  <a:pt x="0" y="391"/>
                  <a:pt x="0" y="391"/>
                  <a:pt x="0" y="391"/>
                </a:cubicBezTo>
                <a:cubicBezTo>
                  <a:pt x="15" y="411"/>
                  <a:pt x="44" y="437"/>
                  <a:pt x="93" y="437"/>
                </a:cubicBezTo>
                <a:cubicBezTo>
                  <a:pt x="101" y="437"/>
                  <a:pt x="108" y="436"/>
                  <a:pt x="116" y="435"/>
                </a:cubicBezTo>
                <a:cubicBezTo>
                  <a:pt x="186" y="425"/>
                  <a:pt x="207" y="396"/>
                  <a:pt x="213" y="380"/>
                </a:cubicBezTo>
                <a:cubicBezTo>
                  <a:pt x="224" y="393"/>
                  <a:pt x="250" y="417"/>
                  <a:pt x="290" y="417"/>
                </a:cubicBezTo>
                <a:cubicBezTo>
                  <a:pt x="295" y="417"/>
                  <a:pt x="301" y="416"/>
                  <a:pt x="307" y="415"/>
                </a:cubicBezTo>
                <a:cubicBezTo>
                  <a:pt x="360" y="406"/>
                  <a:pt x="372" y="367"/>
                  <a:pt x="374" y="351"/>
                </a:cubicBezTo>
                <a:cubicBezTo>
                  <a:pt x="382" y="353"/>
                  <a:pt x="396" y="356"/>
                  <a:pt x="412" y="356"/>
                </a:cubicBezTo>
                <a:cubicBezTo>
                  <a:pt x="444" y="356"/>
                  <a:pt x="487" y="346"/>
                  <a:pt x="512" y="301"/>
                </a:cubicBezTo>
                <a:cubicBezTo>
                  <a:pt x="531" y="268"/>
                  <a:pt x="530" y="228"/>
                  <a:pt x="510" y="194"/>
                </a:cubicBezTo>
                <a:close/>
              </a:path>
            </a:pathLst>
          </a:custGeom>
          <a:solidFill>
            <a:schemeClr val="accent1">
              <a:lumMod val="50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7" name="Freeform 26"/>
          <p:cNvSpPr/>
          <p:nvPr/>
        </p:nvSpPr>
        <p:spPr>
          <a:xfrm>
            <a:off x="-1080" y="5850000"/>
            <a:ext cx="1848600" cy="1020960"/>
          </a:xfrm>
          <a:custGeom>
            <a:avLst/>
            <a:gdLst/>
            <a:ahLst/>
            <a:cxnLst/>
            <a:rect l="l" t="t" r="r" b="b"/>
            <a:pathLst>
              <a:path w="1143" h="632">
                <a:moveTo>
                  <a:pt x="1103" y="371"/>
                </a:moveTo>
                <a:cubicBezTo>
                  <a:pt x="1071" y="316"/>
                  <a:pt x="1018" y="283"/>
                  <a:pt x="965" y="283"/>
                </a:cubicBezTo>
                <a:cubicBezTo>
                  <a:pt x="960" y="283"/>
                  <a:pt x="955" y="283"/>
                  <a:pt x="950" y="284"/>
                </a:cubicBezTo>
                <a:cubicBezTo>
                  <a:pt x="942" y="258"/>
                  <a:pt x="911" y="187"/>
                  <a:pt x="820" y="187"/>
                </a:cubicBezTo>
                <a:cubicBezTo>
                  <a:pt x="807" y="187"/>
                  <a:pt x="793" y="188"/>
                  <a:pt x="779" y="191"/>
                </a:cubicBezTo>
                <a:cubicBezTo>
                  <a:pt x="771" y="150"/>
                  <a:pt x="731" y="6"/>
                  <a:pt x="552" y="1"/>
                </a:cubicBezTo>
                <a:cubicBezTo>
                  <a:pt x="548" y="0"/>
                  <a:pt x="543" y="0"/>
                  <a:pt x="539" y="0"/>
                </a:cubicBezTo>
                <a:cubicBezTo>
                  <a:pt x="391" y="0"/>
                  <a:pt x="334" y="87"/>
                  <a:pt x="319" y="116"/>
                </a:cubicBezTo>
                <a:cubicBezTo>
                  <a:pt x="301" y="109"/>
                  <a:pt x="262" y="95"/>
                  <a:pt x="216" y="95"/>
                </a:cubicBezTo>
                <a:cubicBezTo>
                  <a:pt x="166" y="95"/>
                  <a:pt x="123" y="111"/>
                  <a:pt x="89" y="142"/>
                </a:cubicBezTo>
                <a:cubicBezTo>
                  <a:pt x="13" y="211"/>
                  <a:pt x="11" y="281"/>
                  <a:pt x="15" y="310"/>
                </a:cubicBezTo>
                <a:cubicBezTo>
                  <a:pt x="11" y="310"/>
                  <a:pt x="6" y="309"/>
                  <a:pt x="0" y="309"/>
                </a:cubicBezTo>
                <a:cubicBezTo>
                  <a:pt x="0" y="632"/>
                  <a:pt x="0" y="632"/>
                  <a:pt x="0" y="632"/>
                </a:cubicBezTo>
                <a:cubicBezTo>
                  <a:pt x="1062" y="632"/>
                  <a:pt x="1062" y="632"/>
                  <a:pt x="1062" y="632"/>
                </a:cubicBezTo>
                <a:cubicBezTo>
                  <a:pt x="1079" y="617"/>
                  <a:pt x="1095" y="599"/>
                  <a:pt x="1108" y="575"/>
                </a:cubicBezTo>
                <a:cubicBezTo>
                  <a:pt x="1143" y="511"/>
                  <a:pt x="1141" y="435"/>
                  <a:pt x="1103" y="3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8" name="Freeform 30"/>
          <p:cNvSpPr/>
          <p:nvPr/>
        </p:nvSpPr>
        <p:spPr>
          <a:xfrm>
            <a:off x="10515244" y="5840641"/>
            <a:ext cx="965161" cy="587880"/>
          </a:xfrm>
          <a:custGeom>
            <a:avLst/>
            <a:gdLst/>
            <a:ahLst/>
            <a:cxnLst/>
            <a:rect l="l" t="t" r="r" b="b"/>
            <a:pathLst>
              <a:path w="620" h="378">
                <a:moveTo>
                  <a:pt x="378" y="378"/>
                </a:moveTo>
                <a:cubicBezTo>
                  <a:pt x="372" y="378"/>
                  <a:pt x="365" y="378"/>
                  <a:pt x="358" y="377"/>
                </a:cubicBezTo>
                <a:cubicBezTo>
                  <a:pt x="298" y="368"/>
                  <a:pt x="280" y="343"/>
                  <a:pt x="275" y="329"/>
                </a:cubicBezTo>
                <a:cubicBezTo>
                  <a:pt x="265" y="340"/>
                  <a:pt x="243" y="360"/>
                  <a:pt x="209" y="360"/>
                </a:cubicBezTo>
                <a:cubicBezTo>
                  <a:pt x="204" y="360"/>
                  <a:pt x="199" y="360"/>
                  <a:pt x="194" y="359"/>
                </a:cubicBezTo>
                <a:cubicBezTo>
                  <a:pt x="148" y="351"/>
                  <a:pt x="138" y="317"/>
                  <a:pt x="136" y="304"/>
                </a:cubicBezTo>
                <a:cubicBezTo>
                  <a:pt x="129" y="306"/>
                  <a:pt x="117" y="308"/>
                  <a:pt x="103" y="308"/>
                </a:cubicBezTo>
                <a:cubicBezTo>
                  <a:pt x="75" y="308"/>
                  <a:pt x="38" y="300"/>
                  <a:pt x="16" y="260"/>
                </a:cubicBezTo>
                <a:cubicBezTo>
                  <a:pt x="0" y="232"/>
                  <a:pt x="1" y="197"/>
                  <a:pt x="18" y="168"/>
                </a:cubicBezTo>
                <a:cubicBezTo>
                  <a:pt x="33" y="143"/>
                  <a:pt x="57" y="128"/>
                  <a:pt x="81" y="128"/>
                </a:cubicBezTo>
                <a:cubicBezTo>
                  <a:pt x="83" y="128"/>
                  <a:pt x="86" y="128"/>
                  <a:pt x="88" y="129"/>
                </a:cubicBezTo>
                <a:cubicBezTo>
                  <a:pt x="92" y="117"/>
                  <a:pt x="105" y="85"/>
                  <a:pt x="147" y="85"/>
                </a:cubicBezTo>
                <a:cubicBezTo>
                  <a:pt x="153" y="85"/>
                  <a:pt x="159" y="85"/>
                  <a:pt x="165" y="87"/>
                </a:cubicBezTo>
                <a:cubicBezTo>
                  <a:pt x="169" y="68"/>
                  <a:pt x="187" y="3"/>
                  <a:pt x="268" y="1"/>
                </a:cubicBezTo>
                <a:cubicBezTo>
                  <a:pt x="270" y="1"/>
                  <a:pt x="272" y="0"/>
                  <a:pt x="274" y="0"/>
                </a:cubicBezTo>
                <a:cubicBezTo>
                  <a:pt x="341" y="0"/>
                  <a:pt x="367" y="39"/>
                  <a:pt x="373" y="53"/>
                </a:cubicBezTo>
                <a:cubicBezTo>
                  <a:pt x="381" y="50"/>
                  <a:pt x="399" y="43"/>
                  <a:pt x="420" y="43"/>
                </a:cubicBezTo>
                <a:cubicBezTo>
                  <a:pt x="442" y="43"/>
                  <a:pt x="462" y="51"/>
                  <a:pt x="477" y="65"/>
                </a:cubicBezTo>
                <a:cubicBezTo>
                  <a:pt x="512" y="96"/>
                  <a:pt x="512" y="127"/>
                  <a:pt x="511" y="141"/>
                </a:cubicBezTo>
                <a:cubicBezTo>
                  <a:pt x="514" y="140"/>
                  <a:pt x="518" y="140"/>
                  <a:pt x="522" y="140"/>
                </a:cubicBezTo>
                <a:cubicBezTo>
                  <a:pt x="542" y="140"/>
                  <a:pt x="580" y="145"/>
                  <a:pt x="603" y="175"/>
                </a:cubicBezTo>
                <a:cubicBezTo>
                  <a:pt x="619" y="197"/>
                  <a:pt x="620" y="228"/>
                  <a:pt x="606" y="257"/>
                </a:cubicBezTo>
                <a:cubicBezTo>
                  <a:pt x="593" y="282"/>
                  <a:pt x="571" y="298"/>
                  <a:pt x="548" y="299"/>
                </a:cubicBezTo>
                <a:cubicBezTo>
                  <a:pt x="544" y="306"/>
                  <a:pt x="528" y="327"/>
                  <a:pt x="496" y="327"/>
                </a:cubicBezTo>
                <a:cubicBezTo>
                  <a:pt x="487" y="327"/>
                  <a:pt x="478" y="326"/>
                  <a:pt x="469" y="323"/>
                </a:cubicBezTo>
                <a:cubicBezTo>
                  <a:pt x="462" y="336"/>
                  <a:pt x="437" y="378"/>
                  <a:pt x="378" y="378"/>
                </a:cubicBezTo>
                <a:close/>
              </a:path>
            </a:pathLst>
          </a:custGeom>
          <a:solidFill>
            <a:schemeClr val="accent1">
              <a:lumMod val="50000"/>
              <a:alpha val="3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49" name="Freeform 31"/>
          <p:cNvSpPr/>
          <p:nvPr/>
        </p:nvSpPr>
        <p:spPr>
          <a:xfrm>
            <a:off x="9874441" y="6237725"/>
            <a:ext cx="1311120" cy="627481"/>
          </a:xfrm>
          <a:custGeom>
            <a:avLst/>
            <a:gdLst/>
            <a:ahLst/>
            <a:cxnLst/>
            <a:rect l="l" t="t" r="r" b="b"/>
            <a:pathLst>
              <a:path w="842" h="403">
                <a:moveTo>
                  <a:pt x="73" y="403"/>
                </a:moveTo>
                <a:cubicBezTo>
                  <a:pt x="760" y="403"/>
                  <a:pt x="760" y="403"/>
                  <a:pt x="760" y="403"/>
                </a:cubicBezTo>
                <a:cubicBezTo>
                  <a:pt x="785" y="397"/>
                  <a:pt x="809" y="377"/>
                  <a:pt x="823" y="348"/>
                </a:cubicBezTo>
                <a:cubicBezTo>
                  <a:pt x="842" y="309"/>
                  <a:pt x="841" y="267"/>
                  <a:pt x="819" y="237"/>
                </a:cubicBezTo>
                <a:cubicBezTo>
                  <a:pt x="787" y="196"/>
                  <a:pt x="737" y="189"/>
                  <a:pt x="710" y="189"/>
                </a:cubicBezTo>
                <a:cubicBezTo>
                  <a:pt x="703" y="189"/>
                  <a:pt x="698" y="190"/>
                  <a:pt x="694" y="190"/>
                </a:cubicBezTo>
                <a:cubicBezTo>
                  <a:pt x="696" y="172"/>
                  <a:pt x="695" y="129"/>
                  <a:pt x="648" y="87"/>
                </a:cubicBezTo>
                <a:cubicBezTo>
                  <a:pt x="627" y="68"/>
                  <a:pt x="601" y="58"/>
                  <a:pt x="570" y="58"/>
                </a:cubicBezTo>
                <a:cubicBezTo>
                  <a:pt x="542" y="58"/>
                  <a:pt x="518" y="66"/>
                  <a:pt x="507" y="71"/>
                </a:cubicBezTo>
                <a:cubicBezTo>
                  <a:pt x="498" y="53"/>
                  <a:pt x="463" y="0"/>
                  <a:pt x="372" y="0"/>
                </a:cubicBezTo>
                <a:cubicBezTo>
                  <a:pt x="369" y="0"/>
                  <a:pt x="366" y="0"/>
                  <a:pt x="364" y="0"/>
                </a:cubicBezTo>
                <a:cubicBezTo>
                  <a:pt x="253" y="3"/>
                  <a:pt x="229" y="91"/>
                  <a:pt x="224" y="117"/>
                </a:cubicBezTo>
                <a:cubicBezTo>
                  <a:pt x="215" y="115"/>
                  <a:pt x="207" y="114"/>
                  <a:pt x="199" y="114"/>
                </a:cubicBezTo>
                <a:cubicBezTo>
                  <a:pt x="143" y="114"/>
                  <a:pt x="124" y="158"/>
                  <a:pt x="119" y="174"/>
                </a:cubicBezTo>
                <a:cubicBezTo>
                  <a:pt x="116" y="173"/>
                  <a:pt x="113" y="173"/>
                  <a:pt x="110" y="173"/>
                </a:cubicBezTo>
                <a:cubicBezTo>
                  <a:pt x="77" y="173"/>
                  <a:pt x="45" y="194"/>
                  <a:pt x="25" y="227"/>
                </a:cubicBezTo>
                <a:cubicBezTo>
                  <a:pt x="2" y="267"/>
                  <a:pt x="0" y="314"/>
                  <a:pt x="22" y="353"/>
                </a:cubicBezTo>
                <a:cubicBezTo>
                  <a:pt x="36" y="378"/>
                  <a:pt x="54" y="393"/>
                  <a:pt x="73" y="403"/>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50" name="Freeform 32"/>
          <p:cNvSpPr/>
          <p:nvPr/>
        </p:nvSpPr>
        <p:spPr>
          <a:xfrm>
            <a:off x="10535400" y="5695564"/>
            <a:ext cx="1659240" cy="1169641"/>
          </a:xfrm>
          <a:custGeom>
            <a:avLst/>
            <a:gdLst/>
            <a:ahLst/>
            <a:cxnLst/>
            <a:rect l="l" t="t" r="r" b="b"/>
            <a:pathLst>
              <a:path w="1065" h="751">
                <a:moveTo>
                  <a:pt x="162" y="751"/>
                </a:moveTo>
                <a:cubicBezTo>
                  <a:pt x="1065" y="751"/>
                  <a:pt x="1065" y="751"/>
                  <a:pt x="1065" y="751"/>
                </a:cubicBezTo>
                <a:cubicBezTo>
                  <a:pt x="1065" y="108"/>
                  <a:pt x="1065" y="108"/>
                  <a:pt x="1065" y="108"/>
                </a:cubicBezTo>
                <a:cubicBezTo>
                  <a:pt x="1058" y="107"/>
                  <a:pt x="1051" y="107"/>
                  <a:pt x="1044" y="107"/>
                </a:cubicBezTo>
                <a:cubicBezTo>
                  <a:pt x="992" y="107"/>
                  <a:pt x="948" y="122"/>
                  <a:pt x="929" y="130"/>
                </a:cubicBezTo>
                <a:cubicBezTo>
                  <a:pt x="912" y="97"/>
                  <a:pt x="847" y="0"/>
                  <a:pt x="680" y="0"/>
                </a:cubicBezTo>
                <a:cubicBezTo>
                  <a:pt x="675" y="0"/>
                  <a:pt x="671" y="0"/>
                  <a:pt x="666" y="0"/>
                </a:cubicBezTo>
                <a:cubicBezTo>
                  <a:pt x="463" y="7"/>
                  <a:pt x="419" y="168"/>
                  <a:pt x="410" y="215"/>
                </a:cubicBezTo>
                <a:cubicBezTo>
                  <a:pt x="394" y="211"/>
                  <a:pt x="378" y="210"/>
                  <a:pt x="364" y="210"/>
                </a:cubicBezTo>
                <a:cubicBezTo>
                  <a:pt x="261" y="210"/>
                  <a:pt x="226" y="290"/>
                  <a:pt x="217" y="319"/>
                </a:cubicBezTo>
                <a:cubicBezTo>
                  <a:pt x="211" y="318"/>
                  <a:pt x="205" y="318"/>
                  <a:pt x="200" y="318"/>
                </a:cubicBezTo>
                <a:cubicBezTo>
                  <a:pt x="140" y="318"/>
                  <a:pt x="81" y="356"/>
                  <a:pt x="44" y="417"/>
                </a:cubicBezTo>
                <a:cubicBezTo>
                  <a:pt x="2" y="490"/>
                  <a:pt x="0" y="576"/>
                  <a:pt x="39" y="647"/>
                </a:cubicBezTo>
                <a:cubicBezTo>
                  <a:pt x="71" y="705"/>
                  <a:pt x="116" y="735"/>
                  <a:pt x="162" y="751"/>
                </a:cubicBezTo>
                <a:close/>
              </a:path>
            </a:pathLst>
          </a:cu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a:lstStyle/>
          <a:p>
            <a:endParaRPr lang="en-US" sz="2006"/>
          </a:p>
        </p:txBody>
      </p:sp>
      <p:sp>
        <p:nvSpPr>
          <p:cNvPr id="2" name="TextBox 1">
            <a:extLst>
              <a:ext uri="{FF2B5EF4-FFF2-40B4-BE49-F238E27FC236}">
                <a16:creationId xmlns:a16="http://schemas.microsoft.com/office/drawing/2014/main" id="{FEFDCEF1-E99F-1EED-DE23-A996913C535F}"/>
              </a:ext>
            </a:extLst>
          </p:cNvPr>
          <p:cNvSpPr txBox="1"/>
          <p:nvPr/>
        </p:nvSpPr>
        <p:spPr>
          <a:xfrm>
            <a:off x="533695" y="2965438"/>
            <a:ext cx="11167979" cy="1446806"/>
          </a:xfrm>
          <a:prstGeom prst="rect">
            <a:avLst/>
          </a:prstGeom>
          <a:noFill/>
        </p:spPr>
        <p:txBody>
          <a:bodyPr wrap="square" rtlCol="0">
            <a:spAutoFit/>
          </a:bodyPr>
          <a:lstStyle/>
          <a:p>
            <a:pPr algn="ctr"/>
            <a:r>
              <a:rPr lang="vi-VN" sz="4401" spc="-1" dirty="0">
                <a:solidFill>
                  <a:schemeClr val="accent1">
                    <a:lumMod val="75000"/>
                  </a:schemeClr>
                </a:solidFill>
                <a:latin typeface="Montserrat Black"/>
                <a:ea typeface="Calibri"/>
              </a:rPr>
              <a:t>CẢM ƠN MỌI NGƯỜI </a:t>
            </a:r>
          </a:p>
          <a:p>
            <a:pPr algn="ctr"/>
            <a:r>
              <a:rPr lang="vi-VN" sz="4401" spc="-1">
                <a:solidFill>
                  <a:schemeClr val="accent1">
                    <a:lumMod val="75000"/>
                  </a:schemeClr>
                </a:solidFill>
                <a:latin typeface="Montserrat Black"/>
                <a:ea typeface="Calibri"/>
              </a:rPr>
              <a:t> </a:t>
            </a:r>
            <a:r>
              <a:rPr lang="en-US" sz="4401" spc="-1">
                <a:solidFill>
                  <a:schemeClr val="accent1">
                    <a:lumMod val="75000"/>
                  </a:schemeClr>
                </a:solidFill>
                <a:latin typeface="Montserrat Black"/>
                <a:ea typeface="Calibri"/>
              </a:rPr>
              <a:t>ĐÃ </a:t>
            </a:r>
            <a:r>
              <a:rPr lang="vi-VN" sz="4401" spc="-1">
                <a:solidFill>
                  <a:schemeClr val="accent1">
                    <a:lumMod val="75000"/>
                  </a:schemeClr>
                </a:solidFill>
                <a:latin typeface="Montserrat Black"/>
                <a:ea typeface="Calibri"/>
              </a:rPr>
              <a:t>LẮNG </a:t>
            </a:r>
            <a:r>
              <a:rPr lang="vi-VN" sz="4401" spc="-1" dirty="0">
                <a:solidFill>
                  <a:schemeClr val="accent1">
                    <a:lumMod val="75000"/>
                  </a:schemeClr>
                </a:solidFill>
                <a:latin typeface="Montserrat Black"/>
                <a:ea typeface="Calibri"/>
              </a:rPr>
              <a:t>NGHE</a:t>
            </a:r>
            <a:endParaRPr lang="en-US" sz="4401" spc="-1" dirty="0">
              <a:solidFill>
                <a:schemeClr val="accent1">
                  <a:lumMod val="75000"/>
                </a:schemeClr>
              </a:solidFill>
              <a:latin typeface="Montserrat Black"/>
              <a:ea typeface="Calibri"/>
            </a:endParaRPr>
          </a:p>
        </p:txBody>
      </p:sp>
    </p:spTree>
    <p:extLst>
      <p:ext uri="{BB962C8B-B14F-4D97-AF65-F5344CB8AC3E}">
        <p14:creationId xmlns:p14="http://schemas.microsoft.com/office/powerpoint/2010/main" val="324545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4" name="TextBox 3"/>
          <p:cNvSpPr/>
          <p:nvPr/>
        </p:nvSpPr>
        <p:spPr>
          <a:xfrm>
            <a:off x="913321" y="312841"/>
            <a:ext cx="4246141"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1. Wireless </a:t>
            </a:r>
            <a:r>
              <a:rPr lang="en-US" sz="3201" b="1" spc="-1" dirty="0">
                <a:solidFill>
                  <a:srgbClr val="30A3DC"/>
                </a:solidFill>
                <a:latin typeface="Montserrat Black"/>
                <a:ea typeface="DejaVu Sans"/>
              </a:rPr>
              <a:t>IDS</a:t>
            </a:r>
          </a:p>
        </p:txBody>
      </p:sp>
      <p:sp>
        <p:nvSpPr>
          <p:cNvPr id="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2" name="TextBox 1">
            <a:extLst>
              <a:ext uri="{FF2B5EF4-FFF2-40B4-BE49-F238E27FC236}">
                <a16:creationId xmlns:a16="http://schemas.microsoft.com/office/drawing/2014/main" id="{D552F995-AA03-0B55-4FB2-EE4A76180D9A}"/>
              </a:ext>
            </a:extLst>
          </p:cNvPr>
          <p:cNvSpPr txBox="1"/>
          <p:nvPr/>
        </p:nvSpPr>
        <p:spPr>
          <a:xfrm>
            <a:off x="997920" y="1278707"/>
            <a:ext cx="8933154" cy="2307555"/>
          </a:xfrm>
          <a:prstGeom prst="rect">
            <a:avLst/>
          </a:prstGeom>
          <a:noFill/>
        </p:spPr>
        <p:txBody>
          <a:bodyPr wrap="square" rtlCol="0">
            <a:spAutoFit/>
          </a:bodyPr>
          <a:lstStyle/>
          <a:p>
            <a:pPr marL="285751" indent="-285751">
              <a:buFont typeface="Wingdings" panose="05000000000000000000" pitchFamily="2" charset="2"/>
              <a:buChar char="v"/>
            </a:pPr>
            <a:r>
              <a:rPr lang="en-US" sz="2399" spc="-1">
                <a:solidFill>
                  <a:srgbClr val="262626"/>
                </a:solidFill>
                <a:latin typeface="Quicksand"/>
              </a:rPr>
              <a:t>Khái niệm</a:t>
            </a:r>
          </a:p>
          <a:p>
            <a:pPr lvl="1"/>
            <a:r>
              <a:rPr lang="en-US" sz="2399" spc="-1">
                <a:solidFill>
                  <a:srgbClr val="262626"/>
                </a:solidFill>
                <a:latin typeface="Quicksand"/>
              </a:rPr>
              <a:t>Wireless IDS là hệ thống phần mềm hoặc phần cứng tự động thực hiện quy trình phát hiện xâm nhập:</a:t>
            </a:r>
            <a:endParaRPr lang="en-US" sz="2399" spc="-1" dirty="0">
              <a:solidFill>
                <a:srgbClr val="262626"/>
              </a:solidFill>
              <a:latin typeface="Quicksand"/>
            </a:endParaRPr>
          </a:p>
          <a:p>
            <a:pPr lvl="1"/>
            <a:r>
              <a:rPr lang="en-US" sz="2399" spc="-1">
                <a:solidFill>
                  <a:srgbClr val="262626"/>
                </a:solidFill>
                <a:latin typeface="Quicksand"/>
              </a:rPr>
              <a:t>+Giám sát lưu lượng mạng</a:t>
            </a:r>
          </a:p>
          <a:p>
            <a:pPr lvl="1"/>
            <a:r>
              <a:rPr lang="en-US" sz="2399" spc="-1">
                <a:solidFill>
                  <a:srgbClr val="262626"/>
                </a:solidFill>
                <a:latin typeface="Quicksand"/>
              </a:rPr>
              <a:t>+Phân tích lưu lượng mạng</a:t>
            </a:r>
          </a:p>
          <a:p>
            <a:pPr lvl="1"/>
            <a:r>
              <a:rPr lang="en-US" sz="2399" spc="-1">
                <a:solidFill>
                  <a:srgbClr val="262626"/>
                </a:solidFill>
                <a:latin typeface="Quicksand"/>
              </a:rPr>
              <a:t>+Giám sát tần số sóng ratio</a:t>
            </a:r>
          </a:p>
        </p:txBody>
      </p:sp>
      <p:sp>
        <p:nvSpPr>
          <p:cNvPr id="3" name="TextBox 4">
            <a:extLst>
              <a:ext uri="{FF2B5EF4-FFF2-40B4-BE49-F238E27FC236}">
                <a16:creationId xmlns:a16="http://schemas.microsoft.com/office/drawing/2014/main" id="{79E719DD-F74D-2123-43B2-6A29942DA8A6}"/>
              </a:ext>
            </a:extLst>
          </p:cNvPr>
          <p:cNvSpPr txBox="1"/>
          <p:nvPr/>
        </p:nvSpPr>
        <p:spPr>
          <a:xfrm flipH="1">
            <a:off x="11976300" y="6480524"/>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52396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4" name="TextBox 3"/>
          <p:cNvSpPr/>
          <p:nvPr/>
        </p:nvSpPr>
        <p:spPr>
          <a:xfrm>
            <a:off x="913321" y="312841"/>
            <a:ext cx="4246141"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1. Wireless </a:t>
            </a:r>
            <a:r>
              <a:rPr lang="en-US" sz="3201" b="1" spc="-1" dirty="0">
                <a:solidFill>
                  <a:srgbClr val="30A3DC"/>
                </a:solidFill>
                <a:latin typeface="Montserrat Black"/>
                <a:ea typeface="DejaVu Sans"/>
              </a:rPr>
              <a:t>IDS</a:t>
            </a:r>
          </a:p>
        </p:txBody>
      </p:sp>
      <p:sp>
        <p:nvSpPr>
          <p:cNvPr id="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2" name="TextBox 1">
            <a:extLst>
              <a:ext uri="{FF2B5EF4-FFF2-40B4-BE49-F238E27FC236}">
                <a16:creationId xmlns:a16="http://schemas.microsoft.com/office/drawing/2014/main" id="{D552F995-AA03-0B55-4FB2-EE4A76180D9A}"/>
              </a:ext>
            </a:extLst>
          </p:cNvPr>
          <p:cNvSpPr txBox="1"/>
          <p:nvPr/>
        </p:nvSpPr>
        <p:spPr>
          <a:xfrm>
            <a:off x="997923" y="1237424"/>
            <a:ext cx="11190902" cy="830740"/>
          </a:xfrm>
          <a:prstGeom prst="rect">
            <a:avLst/>
          </a:prstGeom>
          <a:noFill/>
        </p:spPr>
        <p:txBody>
          <a:bodyPr wrap="square" rtlCol="0">
            <a:spAutoFit/>
          </a:bodyPr>
          <a:lstStyle/>
          <a:p>
            <a:pPr marL="285751" indent="-285751">
              <a:buFont typeface="Wingdings" panose="05000000000000000000" pitchFamily="2" charset="2"/>
              <a:buChar char="v"/>
            </a:pPr>
            <a:r>
              <a:rPr lang="en-US" sz="2399" spc="-1">
                <a:solidFill>
                  <a:srgbClr val="262626"/>
                </a:solidFill>
                <a:latin typeface="Quicksand"/>
              </a:rPr>
              <a:t>Kiến trúc</a:t>
            </a:r>
            <a:endParaRPr lang="en-US" sz="2399" spc="-1" dirty="0">
              <a:solidFill>
                <a:srgbClr val="262626"/>
              </a:solidFill>
              <a:latin typeface="Quicksand"/>
            </a:endParaRPr>
          </a:p>
          <a:p>
            <a:pPr marL="457199" lvl="1"/>
            <a:r>
              <a:rPr lang="en-US" sz="2399" spc="-1" dirty="0">
                <a:solidFill>
                  <a:srgbClr val="262626"/>
                </a:solidFill>
                <a:latin typeface="Quicksand"/>
              </a:rPr>
              <a:t>H</a:t>
            </a:r>
            <a:r>
              <a:rPr lang="vi-VN" sz="2399" spc="-1" dirty="0">
                <a:solidFill>
                  <a:srgbClr val="262626"/>
                </a:solidFill>
                <a:latin typeface="Quicksand"/>
              </a:rPr>
              <a:t>ệ thống </a:t>
            </a:r>
            <a:r>
              <a:rPr lang="vi-VN" sz="2399" spc="-1">
                <a:solidFill>
                  <a:srgbClr val="262626"/>
                </a:solidFill>
                <a:latin typeface="Quicksand"/>
              </a:rPr>
              <a:t>WIDS </a:t>
            </a:r>
            <a:r>
              <a:rPr lang="en-US" sz="2399" spc="-1">
                <a:solidFill>
                  <a:srgbClr val="262626"/>
                </a:solidFill>
                <a:latin typeface="Quicksand"/>
              </a:rPr>
              <a:t>gồm 2 thành phần chính WIDS server và các sensor</a:t>
            </a:r>
          </a:p>
        </p:txBody>
      </p:sp>
      <p:sp>
        <p:nvSpPr>
          <p:cNvPr id="11" name="TextBox 4">
            <a:extLst>
              <a:ext uri="{FF2B5EF4-FFF2-40B4-BE49-F238E27FC236}">
                <a16:creationId xmlns:a16="http://schemas.microsoft.com/office/drawing/2014/main" id="{B392AD13-291B-D1E4-06BD-7ECA0CB71E7E}"/>
              </a:ext>
            </a:extLst>
          </p:cNvPr>
          <p:cNvSpPr txBox="1"/>
          <p:nvPr/>
        </p:nvSpPr>
        <p:spPr>
          <a:xfrm flipH="1">
            <a:off x="11976300" y="6457666"/>
            <a:ext cx="212525" cy="800668"/>
          </a:xfrm>
          <a:prstGeom prst="rect">
            <a:avLst/>
          </a:prstGeom>
        </p:spPr>
        <p:txBody>
          <a:bodyPr wrap="square" lIns="0" tIns="0" rIns="0" bIns="0" rtlCol="0" anchor="t">
            <a:spAutoFit/>
          </a:bodyPr>
          <a:lstStyle/>
          <a:p>
            <a:pPr>
              <a:lnSpc>
                <a:spcPts val="3294"/>
              </a:lnSpc>
            </a:pPr>
            <a:r>
              <a:rPr lang="en-US" sz="2000">
                <a:solidFill>
                  <a:srgbClr val="00B0F0"/>
                </a:solidFill>
                <a:latin typeface="Times New Roman" panose="02020603050405020304" pitchFamily="18" charset="0"/>
                <a:cs typeface="Times New Roman" panose="02020603050405020304" pitchFamily="18" charset="0"/>
              </a:rPr>
              <a:t>4</a:t>
            </a:r>
            <a:endParaRPr lang="en-US" sz="2000" dirty="0">
              <a:solidFill>
                <a:srgbClr val="00B0F0"/>
              </a:solidFill>
              <a:latin typeface="Times New Roman" panose="02020603050405020304" pitchFamily="18" charset="0"/>
              <a:cs typeface="Times New Roman" panose="02020603050405020304" pitchFamily="18" charset="0"/>
            </a:endParaRPr>
          </a:p>
          <a:p>
            <a:pPr>
              <a:lnSpc>
                <a:spcPts val="3294"/>
              </a:lnSpc>
            </a:pP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10" name="Picture 9" descr="A diagram of a cloud computing system&#10;&#10;Description automatically generated">
            <a:extLst>
              <a:ext uri="{FF2B5EF4-FFF2-40B4-BE49-F238E27FC236}">
                <a16:creationId xmlns:a16="http://schemas.microsoft.com/office/drawing/2014/main" id="{96D0AA95-31AC-CDD3-9762-9B1A7F875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321" y="2391187"/>
            <a:ext cx="10204952" cy="3595275"/>
          </a:xfrm>
          <a:prstGeom prst="rect">
            <a:avLst/>
          </a:prstGeom>
        </p:spPr>
      </p:pic>
    </p:spTree>
    <p:extLst>
      <p:ext uri="{BB962C8B-B14F-4D97-AF65-F5344CB8AC3E}">
        <p14:creationId xmlns:p14="http://schemas.microsoft.com/office/powerpoint/2010/main" val="237907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4" name="TextBox 3"/>
          <p:cNvSpPr/>
          <p:nvPr/>
        </p:nvSpPr>
        <p:spPr>
          <a:xfrm>
            <a:off x="913321" y="312841"/>
            <a:ext cx="4246141"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1. Wireless </a:t>
            </a:r>
            <a:r>
              <a:rPr lang="en-US" sz="3201" b="1" spc="-1" dirty="0">
                <a:solidFill>
                  <a:srgbClr val="30A3DC"/>
                </a:solidFill>
                <a:latin typeface="Montserrat Black"/>
                <a:ea typeface="DejaVu Sans"/>
              </a:rPr>
              <a:t>IDS</a:t>
            </a:r>
          </a:p>
        </p:txBody>
      </p:sp>
      <p:sp>
        <p:nvSpPr>
          <p:cNvPr id="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2" name="TextBox 1">
            <a:extLst>
              <a:ext uri="{FF2B5EF4-FFF2-40B4-BE49-F238E27FC236}">
                <a16:creationId xmlns:a16="http://schemas.microsoft.com/office/drawing/2014/main" id="{D552F995-AA03-0B55-4FB2-EE4A76180D9A}"/>
              </a:ext>
            </a:extLst>
          </p:cNvPr>
          <p:cNvSpPr txBox="1"/>
          <p:nvPr/>
        </p:nvSpPr>
        <p:spPr>
          <a:xfrm>
            <a:off x="1094400" y="1166398"/>
            <a:ext cx="11190902" cy="461537"/>
          </a:xfrm>
          <a:prstGeom prst="rect">
            <a:avLst/>
          </a:prstGeom>
          <a:noFill/>
        </p:spPr>
        <p:txBody>
          <a:bodyPr wrap="square" rtlCol="0">
            <a:spAutoFit/>
          </a:bodyPr>
          <a:lstStyle/>
          <a:p>
            <a:pPr marL="285751" indent="-285751">
              <a:buFont typeface="Wingdings" panose="05000000000000000000" pitchFamily="2" charset="2"/>
              <a:buChar char="v"/>
            </a:pPr>
            <a:r>
              <a:rPr lang="en-US" sz="2399" spc="-1">
                <a:solidFill>
                  <a:srgbClr val="262626"/>
                </a:solidFill>
                <a:latin typeface="Quicksand"/>
              </a:rPr>
              <a:t>Cách thức hoạt động</a:t>
            </a:r>
            <a:endParaRPr lang="en-US" sz="2399" spc="-1" dirty="0">
              <a:solidFill>
                <a:srgbClr val="262626"/>
              </a:solidFill>
              <a:latin typeface="Quicksand"/>
            </a:endParaRPr>
          </a:p>
        </p:txBody>
      </p:sp>
      <p:pic>
        <p:nvPicPr>
          <p:cNvPr id="7" name="Picture 6">
            <a:extLst>
              <a:ext uri="{FF2B5EF4-FFF2-40B4-BE49-F238E27FC236}">
                <a16:creationId xmlns:a16="http://schemas.microsoft.com/office/drawing/2014/main" id="{98A8B440-F076-370A-6777-03234D6405E0}"/>
              </a:ext>
            </a:extLst>
          </p:cNvPr>
          <p:cNvPicPr>
            <a:picLocks noChangeAspect="1"/>
          </p:cNvPicPr>
          <p:nvPr/>
        </p:nvPicPr>
        <p:blipFill>
          <a:blip r:embed="rId3"/>
          <a:stretch>
            <a:fillRect/>
          </a:stretch>
        </p:blipFill>
        <p:spPr>
          <a:xfrm>
            <a:off x="1934562" y="1809483"/>
            <a:ext cx="8319700" cy="4751388"/>
          </a:xfrm>
          <a:prstGeom prst="rect">
            <a:avLst/>
          </a:prstGeom>
        </p:spPr>
      </p:pic>
      <p:sp>
        <p:nvSpPr>
          <p:cNvPr id="9" name="TextBox 4">
            <a:extLst>
              <a:ext uri="{FF2B5EF4-FFF2-40B4-BE49-F238E27FC236}">
                <a16:creationId xmlns:a16="http://schemas.microsoft.com/office/drawing/2014/main" id="{9FF05DDB-F4B0-7421-F58D-366B9BCBD582}"/>
              </a:ext>
            </a:extLst>
          </p:cNvPr>
          <p:cNvSpPr txBox="1"/>
          <p:nvPr/>
        </p:nvSpPr>
        <p:spPr>
          <a:xfrm flipH="1">
            <a:off x="11962671" y="6480524"/>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94384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4" name="TextBox 3"/>
          <p:cNvSpPr/>
          <p:nvPr/>
        </p:nvSpPr>
        <p:spPr>
          <a:xfrm>
            <a:off x="913321" y="312841"/>
            <a:ext cx="4246141"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1. Wireless IDS</a:t>
            </a:r>
            <a:endParaRPr lang="en-US" sz="3201" b="1" spc="-1" dirty="0">
              <a:solidFill>
                <a:srgbClr val="30A3DC"/>
              </a:solidFill>
              <a:latin typeface="Montserrat Black"/>
              <a:ea typeface="DejaVu Sans"/>
            </a:endParaRPr>
          </a:p>
        </p:txBody>
      </p:sp>
      <p:sp>
        <p:nvSpPr>
          <p:cNvPr id="5" name="Straight Connector 2"/>
          <p:cNvSpPr/>
          <p:nvPr/>
        </p:nvSpPr>
        <p:spPr>
          <a:xfrm flipV="1">
            <a:off x="1234440" y="910801"/>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6" name="Oval 2"/>
          <p:cNvSpPr/>
          <p:nvPr/>
        </p:nvSpPr>
        <p:spPr>
          <a:xfrm>
            <a:off x="997920" y="815040"/>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7" name="TextBox 6">
            <a:extLst>
              <a:ext uri="{FF2B5EF4-FFF2-40B4-BE49-F238E27FC236}">
                <a16:creationId xmlns:a16="http://schemas.microsoft.com/office/drawing/2014/main" id="{BF4662F1-3075-8372-F8DB-5E87D8B2BA8A}"/>
              </a:ext>
            </a:extLst>
          </p:cNvPr>
          <p:cNvSpPr txBox="1"/>
          <p:nvPr/>
        </p:nvSpPr>
        <p:spPr>
          <a:xfrm>
            <a:off x="1055330" y="1398490"/>
            <a:ext cx="10769851" cy="1199944"/>
          </a:xfrm>
          <a:prstGeom prst="rect">
            <a:avLst/>
          </a:prstGeom>
          <a:noFill/>
        </p:spPr>
        <p:txBody>
          <a:bodyPr wrap="square">
            <a:spAutoFit/>
          </a:bodyPr>
          <a:lstStyle/>
          <a:p>
            <a:pPr marL="342902" indent="-342902">
              <a:buFont typeface="Wingdings" panose="05000000000000000000" pitchFamily="2" charset="2"/>
              <a:buChar char="v"/>
            </a:pPr>
            <a:r>
              <a:rPr lang="en-US" sz="2399" spc="-1">
                <a:solidFill>
                  <a:srgbClr val="262626"/>
                </a:solidFill>
                <a:latin typeface="Quicksand"/>
              </a:rPr>
              <a:t>Yêu cầu cần </a:t>
            </a:r>
            <a:r>
              <a:rPr lang="en-US" sz="2399" spc="-1" err="1">
                <a:solidFill>
                  <a:srgbClr val="262626"/>
                </a:solidFill>
                <a:latin typeface="Quicksand"/>
              </a:rPr>
              <a:t>có</a:t>
            </a:r>
            <a:r>
              <a:rPr lang="en-US" sz="2399" spc="-1">
                <a:solidFill>
                  <a:srgbClr val="262626"/>
                </a:solidFill>
                <a:latin typeface="Quicksand"/>
              </a:rPr>
              <a:t>:</a:t>
            </a:r>
          </a:p>
          <a:p>
            <a:pPr lvl="1"/>
            <a:r>
              <a:rPr lang="en-US" sz="2399" spc="-1">
                <a:solidFill>
                  <a:srgbClr val="262626"/>
                </a:solidFill>
                <a:latin typeface="Quicksand"/>
              </a:rPr>
              <a:t>X</a:t>
            </a:r>
            <a:r>
              <a:rPr lang="vi-VN" sz="2399" spc="-1">
                <a:solidFill>
                  <a:srgbClr val="262626"/>
                </a:solidFill>
                <a:latin typeface="Quicksand"/>
              </a:rPr>
              <a:t>ác định nơi nào tốt nhất để đặt </a:t>
            </a:r>
            <a:r>
              <a:rPr lang="en-US" sz="2399" spc="-1">
                <a:solidFill>
                  <a:srgbClr val="262626"/>
                </a:solidFill>
                <a:latin typeface="Quicksand"/>
              </a:rPr>
              <a:t>sensor</a:t>
            </a:r>
          </a:p>
          <a:p>
            <a:pPr lvl="1"/>
            <a:r>
              <a:rPr lang="en-US" sz="2399" spc="-1">
                <a:solidFill>
                  <a:srgbClr val="262626"/>
                </a:solidFill>
                <a:latin typeface="Quicksand"/>
              </a:rPr>
              <a:t>Số lượng sensor được lắp đặt phải phù hợp với mô hình WIDS thiết kế </a:t>
            </a:r>
            <a:endParaRPr lang="vi-VN" sz="2399" spc="-1" dirty="0">
              <a:solidFill>
                <a:srgbClr val="262626"/>
              </a:solidFill>
              <a:latin typeface="Quicksand"/>
            </a:endParaRPr>
          </a:p>
        </p:txBody>
      </p:sp>
      <p:sp>
        <p:nvSpPr>
          <p:cNvPr id="3" name="TextBox 4">
            <a:extLst>
              <a:ext uri="{FF2B5EF4-FFF2-40B4-BE49-F238E27FC236}">
                <a16:creationId xmlns:a16="http://schemas.microsoft.com/office/drawing/2014/main" id="{635C0EA6-FC5E-3A57-D49F-3FDE205BC6DC}"/>
              </a:ext>
            </a:extLst>
          </p:cNvPr>
          <p:cNvSpPr txBox="1"/>
          <p:nvPr/>
        </p:nvSpPr>
        <p:spPr>
          <a:xfrm flipH="1">
            <a:off x="11718919" y="6239820"/>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368983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33" name="TextBox 823">
            <a:extLst>
              <a:ext uri="{FF2B5EF4-FFF2-40B4-BE49-F238E27FC236}">
                <a16:creationId xmlns:a16="http://schemas.microsoft.com/office/drawing/2014/main" id="{50EC97A0-17D9-3E83-C99A-9560F35FAC9D}"/>
              </a:ext>
            </a:extLst>
          </p:cNvPr>
          <p:cNvSpPr/>
          <p:nvPr/>
        </p:nvSpPr>
        <p:spPr>
          <a:xfrm>
            <a:off x="920794" y="450148"/>
            <a:ext cx="8571998" cy="583321"/>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spcAft>
                <a:spcPts val="600"/>
              </a:spcAft>
            </a:pPr>
            <a:r>
              <a:rPr lang="en-US" sz="3200" b="1" spc="-1">
                <a:solidFill>
                  <a:srgbClr val="30A3DC"/>
                </a:solidFill>
                <a:latin typeface="Montserrat Black"/>
                <a:ea typeface="DejaVu Sans"/>
              </a:rPr>
              <a:t>2. Phân loại Wireless IDS</a:t>
            </a:r>
          </a:p>
        </p:txBody>
      </p:sp>
      <p:sp>
        <p:nvSpPr>
          <p:cNvPr id="5" name="TextBox 4">
            <a:extLst>
              <a:ext uri="{FF2B5EF4-FFF2-40B4-BE49-F238E27FC236}">
                <a16:creationId xmlns:a16="http://schemas.microsoft.com/office/drawing/2014/main" id="{527AB334-7E31-A973-84A9-26CD2EC3992E}"/>
              </a:ext>
            </a:extLst>
          </p:cNvPr>
          <p:cNvSpPr txBox="1"/>
          <p:nvPr/>
        </p:nvSpPr>
        <p:spPr>
          <a:xfrm>
            <a:off x="5800037" y="1582853"/>
            <a:ext cx="6083321" cy="2677656"/>
          </a:xfrm>
          <a:prstGeom prst="rect">
            <a:avLst/>
          </a:prstGeom>
          <a:noFill/>
        </p:spPr>
        <p:txBody>
          <a:bodyPr wrap="square">
            <a:spAutoFit/>
          </a:bodyPr>
          <a:lstStyle/>
          <a:p>
            <a:r>
              <a:rPr lang="vi-VN" sz="2400" dirty="0">
                <a:latin typeface="Quicksand" panose="020B0604020202020204" charset="0"/>
              </a:rPr>
              <a:t>Dựa trên Các kỹ thuật phát hiện tấn công</a:t>
            </a:r>
          </a:p>
          <a:p>
            <a:r>
              <a:rPr lang="vi-VN" sz="2400" dirty="0">
                <a:latin typeface="Quicksand" panose="020B0604020202020204" charset="0"/>
              </a:rPr>
              <a:t>•	Signature Analysis </a:t>
            </a:r>
            <a:endParaRPr lang="en-US" sz="2400" dirty="0">
              <a:latin typeface="Quicksand" panose="020B0604020202020204" charset="0"/>
            </a:endParaRPr>
          </a:p>
          <a:p>
            <a:r>
              <a:rPr lang="vi-VN" sz="2400" dirty="0">
                <a:latin typeface="Quicksand" panose="020B0604020202020204" charset="0"/>
              </a:rPr>
              <a:t>•	Behavioral Analysis</a:t>
            </a:r>
          </a:p>
          <a:p>
            <a:r>
              <a:rPr lang="vi-VN" sz="2400" dirty="0">
                <a:latin typeface="Quicksand" panose="020B0604020202020204" charset="0"/>
              </a:rPr>
              <a:t>•	Protocol Analysis</a:t>
            </a:r>
          </a:p>
          <a:p>
            <a:r>
              <a:rPr lang="vi-VN" sz="2400" dirty="0">
                <a:latin typeface="Quicksand" panose="020B0604020202020204" charset="0"/>
              </a:rPr>
              <a:t>•	Spectrum Analysis</a:t>
            </a:r>
          </a:p>
          <a:p>
            <a:r>
              <a:rPr lang="vi-VN" sz="2400" dirty="0">
                <a:latin typeface="Quicksand" panose="020B0604020202020204" charset="0"/>
              </a:rPr>
              <a:t>•	Forensic Analysis</a:t>
            </a:r>
          </a:p>
          <a:p>
            <a:r>
              <a:rPr lang="vi-VN" sz="2400" dirty="0">
                <a:latin typeface="Quicksand" panose="020B0604020202020204" charset="0"/>
              </a:rPr>
              <a:t>•	Performance Analysis</a:t>
            </a:r>
          </a:p>
        </p:txBody>
      </p:sp>
      <p:sp>
        <p:nvSpPr>
          <p:cNvPr id="7" name="TextBox 6">
            <a:extLst>
              <a:ext uri="{FF2B5EF4-FFF2-40B4-BE49-F238E27FC236}">
                <a16:creationId xmlns:a16="http://schemas.microsoft.com/office/drawing/2014/main" id="{5C8BF29D-960D-0415-0CDE-308B3A946B82}"/>
              </a:ext>
            </a:extLst>
          </p:cNvPr>
          <p:cNvSpPr txBox="1"/>
          <p:nvPr/>
        </p:nvSpPr>
        <p:spPr>
          <a:xfrm>
            <a:off x="841345" y="3521845"/>
            <a:ext cx="4107728" cy="1569660"/>
          </a:xfrm>
          <a:prstGeom prst="rect">
            <a:avLst/>
          </a:prstGeom>
          <a:noFill/>
        </p:spPr>
        <p:txBody>
          <a:bodyPr wrap="square">
            <a:spAutoFit/>
          </a:bodyPr>
          <a:lstStyle/>
          <a:p>
            <a:r>
              <a:rPr lang="vi-VN" sz="2400">
                <a:latin typeface="Quicksand" panose="020B0604020202020204" charset="0"/>
              </a:rPr>
              <a:t>Dựa trên kiến trúc triển khai thường có 2 loại chính:</a:t>
            </a:r>
          </a:p>
          <a:p>
            <a:r>
              <a:rPr lang="vi-VN" sz="2400">
                <a:latin typeface="Quicksand" panose="020B0604020202020204" charset="0"/>
              </a:rPr>
              <a:t>•	Overlay</a:t>
            </a:r>
          </a:p>
          <a:p>
            <a:r>
              <a:rPr lang="vi-VN" sz="2400">
                <a:latin typeface="Quicksand" panose="020B0604020202020204" charset="0"/>
              </a:rPr>
              <a:t>•	Integrated</a:t>
            </a:r>
            <a:endParaRPr lang="en-US" sz="2400">
              <a:latin typeface="Quicksand" panose="020B0604020202020204" charset="0"/>
            </a:endParaRPr>
          </a:p>
        </p:txBody>
      </p:sp>
      <p:sp>
        <p:nvSpPr>
          <p:cNvPr id="9" name="TextBox 8">
            <a:extLst>
              <a:ext uri="{FF2B5EF4-FFF2-40B4-BE49-F238E27FC236}">
                <a16:creationId xmlns:a16="http://schemas.microsoft.com/office/drawing/2014/main" id="{24A670CC-FC42-14E0-96DE-3FCD2CA51E21}"/>
              </a:ext>
            </a:extLst>
          </p:cNvPr>
          <p:cNvSpPr txBox="1"/>
          <p:nvPr/>
        </p:nvSpPr>
        <p:spPr>
          <a:xfrm>
            <a:off x="841344" y="1582853"/>
            <a:ext cx="4107728" cy="1938992"/>
          </a:xfrm>
          <a:prstGeom prst="rect">
            <a:avLst/>
          </a:prstGeom>
          <a:noFill/>
        </p:spPr>
        <p:txBody>
          <a:bodyPr wrap="square">
            <a:spAutoFit/>
          </a:bodyPr>
          <a:lstStyle/>
          <a:p>
            <a:r>
              <a:rPr lang="en-US" sz="2400" i="0" dirty="0" err="1">
                <a:effectLst/>
                <a:latin typeface="Quicksand" panose="020B0604020202020204" charset="0"/>
              </a:rPr>
              <a:t>Dựa</a:t>
            </a:r>
            <a:r>
              <a:rPr lang="en-US" sz="2400" i="0" dirty="0">
                <a:effectLst/>
                <a:latin typeface="Quicksand" panose="020B0604020202020204" charset="0"/>
              </a:rPr>
              <a:t> </a:t>
            </a:r>
            <a:r>
              <a:rPr lang="en-US" sz="2400" i="0" dirty="0" err="1">
                <a:effectLst/>
                <a:latin typeface="Quicksand" panose="020B0604020202020204" charset="0"/>
              </a:rPr>
              <a:t>trên</a:t>
            </a:r>
            <a:r>
              <a:rPr lang="en-US" sz="2400" i="0" dirty="0">
                <a:effectLst/>
                <a:latin typeface="Quicksand" panose="020B0604020202020204" charset="0"/>
              </a:rPr>
              <a:t> </a:t>
            </a:r>
            <a:r>
              <a:rPr lang="en-US" sz="2400" i="0" dirty="0" err="1">
                <a:effectLst/>
                <a:latin typeface="Quicksand" panose="020B0604020202020204" charset="0"/>
              </a:rPr>
              <a:t>Nguồn</a:t>
            </a:r>
            <a:r>
              <a:rPr lang="en-US" sz="2400" i="0" dirty="0">
                <a:effectLst/>
                <a:latin typeface="Quicksand" panose="020B0604020202020204" charset="0"/>
              </a:rPr>
              <a:t> </a:t>
            </a:r>
            <a:r>
              <a:rPr lang="en-US" sz="2400" i="0" dirty="0" err="1">
                <a:effectLst/>
                <a:latin typeface="Quicksand" panose="020B0604020202020204" charset="0"/>
              </a:rPr>
              <a:t>dữ</a:t>
            </a:r>
            <a:r>
              <a:rPr lang="en-US" sz="2400" i="0" dirty="0">
                <a:effectLst/>
                <a:latin typeface="Quicksand" panose="020B0604020202020204" charset="0"/>
              </a:rPr>
              <a:t> </a:t>
            </a:r>
            <a:r>
              <a:rPr lang="en-US" sz="2400" i="0" dirty="0" err="1">
                <a:effectLst/>
                <a:latin typeface="Quicksand" panose="020B0604020202020204" charset="0"/>
              </a:rPr>
              <a:t>liệu</a:t>
            </a:r>
            <a:br>
              <a:rPr lang="en-US" sz="2400" i="0" dirty="0">
                <a:effectLst/>
                <a:latin typeface="Quicksand" panose="020B0604020202020204" charset="0"/>
              </a:rPr>
            </a:br>
            <a:r>
              <a:rPr lang="en-US" sz="2400" i="0" dirty="0">
                <a:effectLst/>
                <a:latin typeface="Quicksand" panose="020B0604020202020204" charset="0"/>
              </a:rPr>
              <a:t>• Network-based</a:t>
            </a:r>
            <a:br>
              <a:rPr lang="en-US" sz="2400" i="0" dirty="0">
                <a:effectLst/>
                <a:latin typeface="Quicksand" panose="020B0604020202020204" charset="0"/>
              </a:rPr>
            </a:br>
            <a:r>
              <a:rPr lang="en-US" sz="2400" i="0" dirty="0">
                <a:effectLst/>
                <a:latin typeface="Quicksand" panose="020B0604020202020204" charset="0"/>
              </a:rPr>
              <a:t>• Host-based</a:t>
            </a:r>
            <a:br>
              <a:rPr lang="en-US" sz="2400" i="0" dirty="0">
                <a:effectLst/>
                <a:latin typeface="Quicksand" panose="020B0604020202020204" charset="0"/>
              </a:rPr>
            </a:br>
            <a:r>
              <a:rPr lang="en-US" sz="2400" i="0" dirty="0">
                <a:effectLst/>
                <a:latin typeface="Quicksand" panose="020B0604020202020204" charset="0"/>
              </a:rPr>
              <a:t>• Hybrid (</a:t>
            </a:r>
            <a:r>
              <a:rPr lang="en-US" sz="2400" i="0" dirty="0" err="1">
                <a:effectLst/>
                <a:latin typeface="Quicksand" panose="020B0604020202020204" charset="0"/>
              </a:rPr>
              <a:t>lai</a:t>
            </a:r>
            <a:r>
              <a:rPr lang="en-US" sz="2400" i="0" dirty="0">
                <a:effectLst/>
                <a:latin typeface="Quicksand" panose="020B0604020202020204" charset="0"/>
              </a:rPr>
              <a:t>)</a:t>
            </a:r>
            <a:r>
              <a:rPr lang="en-US" sz="2400" dirty="0">
                <a:latin typeface="Quicksand" panose="020B0604020202020204" charset="0"/>
              </a:rPr>
              <a:t> </a:t>
            </a:r>
            <a:br>
              <a:rPr lang="en-US" sz="2400" dirty="0">
                <a:latin typeface="Quicksand" panose="020B0604020202020204" charset="0"/>
              </a:rPr>
            </a:br>
            <a:endParaRPr lang="en-US" sz="2400" dirty="0">
              <a:latin typeface="Quicksand" panose="020B0604020202020204" charset="0"/>
            </a:endParaRPr>
          </a:p>
        </p:txBody>
      </p:sp>
      <p:sp>
        <p:nvSpPr>
          <p:cNvPr id="10" name="Straight Connector 2">
            <a:extLst>
              <a:ext uri="{FF2B5EF4-FFF2-40B4-BE49-F238E27FC236}">
                <a16:creationId xmlns:a16="http://schemas.microsoft.com/office/drawing/2014/main" id="{9847E9BE-DC95-5B62-33CC-5A276679C6DB}"/>
              </a:ext>
            </a:extLst>
          </p:cNvPr>
          <p:cNvSpPr/>
          <p:nvPr/>
        </p:nvSpPr>
        <p:spPr>
          <a:xfrm flipV="1">
            <a:off x="1077864" y="978359"/>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1" name="Oval 2">
            <a:extLst>
              <a:ext uri="{FF2B5EF4-FFF2-40B4-BE49-F238E27FC236}">
                <a16:creationId xmlns:a16="http://schemas.microsoft.com/office/drawing/2014/main" id="{8588EC81-8A92-DCC5-F4A1-69BD923E924D}"/>
              </a:ext>
            </a:extLst>
          </p:cNvPr>
          <p:cNvSpPr/>
          <p:nvPr/>
        </p:nvSpPr>
        <p:spPr>
          <a:xfrm>
            <a:off x="841344" y="882598"/>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2" name="TextBox 4">
            <a:extLst>
              <a:ext uri="{FF2B5EF4-FFF2-40B4-BE49-F238E27FC236}">
                <a16:creationId xmlns:a16="http://schemas.microsoft.com/office/drawing/2014/main" id="{A9E0C45A-0FE8-AE74-A638-FA6EDAF2912E}"/>
              </a:ext>
            </a:extLst>
          </p:cNvPr>
          <p:cNvSpPr txBox="1"/>
          <p:nvPr/>
        </p:nvSpPr>
        <p:spPr>
          <a:xfrm flipH="1">
            <a:off x="11976300" y="6480524"/>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33" name="TextBox 823">
            <a:extLst>
              <a:ext uri="{FF2B5EF4-FFF2-40B4-BE49-F238E27FC236}">
                <a16:creationId xmlns:a16="http://schemas.microsoft.com/office/drawing/2014/main" id="{50EC97A0-17D9-3E83-C99A-9560F35FAC9D}"/>
              </a:ext>
            </a:extLst>
          </p:cNvPr>
          <p:cNvSpPr/>
          <p:nvPr/>
        </p:nvSpPr>
        <p:spPr>
          <a:xfrm>
            <a:off x="920794" y="450148"/>
            <a:ext cx="8571998" cy="583321"/>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spcAft>
                <a:spcPts val="600"/>
              </a:spcAft>
            </a:pPr>
            <a:r>
              <a:rPr lang="en-US" sz="3200" b="1" spc="-1">
                <a:solidFill>
                  <a:srgbClr val="30A3DC"/>
                </a:solidFill>
                <a:latin typeface="Montserrat Black"/>
                <a:ea typeface="DejaVu Sans"/>
              </a:rPr>
              <a:t>3. Mô hình hệ thống WIDS</a:t>
            </a:r>
          </a:p>
        </p:txBody>
      </p:sp>
      <p:sp>
        <p:nvSpPr>
          <p:cNvPr id="10" name="Straight Connector 2">
            <a:extLst>
              <a:ext uri="{FF2B5EF4-FFF2-40B4-BE49-F238E27FC236}">
                <a16:creationId xmlns:a16="http://schemas.microsoft.com/office/drawing/2014/main" id="{9847E9BE-DC95-5B62-33CC-5A276679C6DB}"/>
              </a:ext>
            </a:extLst>
          </p:cNvPr>
          <p:cNvSpPr/>
          <p:nvPr/>
        </p:nvSpPr>
        <p:spPr>
          <a:xfrm flipV="1">
            <a:off x="1077864" y="989929"/>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1" name="Oval 2">
            <a:extLst>
              <a:ext uri="{FF2B5EF4-FFF2-40B4-BE49-F238E27FC236}">
                <a16:creationId xmlns:a16="http://schemas.microsoft.com/office/drawing/2014/main" id="{8588EC81-8A92-DCC5-F4A1-69BD923E924D}"/>
              </a:ext>
            </a:extLst>
          </p:cNvPr>
          <p:cNvSpPr/>
          <p:nvPr/>
        </p:nvSpPr>
        <p:spPr>
          <a:xfrm>
            <a:off x="841344" y="894168"/>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pic>
        <p:nvPicPr>
          <p:cNvPr id="2" name="Picture 1">
            <a:extLst>
              <a:ext uri="{FF2B5EF4-FFF2-40B4-BE49-F238E27FC236}">
                <a16:creationId xmlns:a16="http://schemas.microsoft.com/office/drawing/2014/main" id="{086EB093-9C95-EAA3-034D-C3DA21C158FE}"/>
              </a:ext>
            </a:extLst>
          </p:cNvPr>
          <p:cNvPicPr>
            <a:picLocks noChangeAspect="1"/>
          </p:cNvPicPr>
          <p:nvPr/>
        </p:nvPicPr>
        <p:blipFill rotWithShape="1">
          <a:blip r:embed="rId2"/>
          <a:srcRect l="3563"/>
          <a:stretch/>
        </p:blipFill>
        <p:spPr>
          <a:xfrm>
            <a:off x="142856" y="1688606"/>
            <a:ext cx="5714192" cy="4372006"/>
          </a:xfrm>
          <a:prstGeom prst="rect">
            <a:avLst/>
          </a:prstGeom>
        </p:spPr>
      </p:pic>
      <p:pic>
        <p:nvPicPr>
          <p:cNvPr id="3" name="Picture 2">
            <a:extLst>
              <a:ext uri="{FF2B5EF4-FFF2-40B4-BE49-F238E27FC236}">
                <a16:creationId xmlns:a16="http://schemas.microsoft.com/office/drawing/2014/main" id="{72FA1F96-8660-47F9-8156-FA38661B540F}"/>
              </a:ext>
            </a:extLst>
          </p:cNvPr>
          <p:cNvPicPr>
            <a:picLocks noChangeAspect="1"/>
          </p:cNvPicPr>
          <p:nvPr/>
        </p:nvPicPr>
        <p:blipFill rotWithShape="1">
          <a:blip r:embed="rId3"/>
          <a:srcRect r="6505"/>
          <a:stretch/>
        </p:blipFill>
        <p:spPr>
          <a:xfrm>
            <a:off x="5994144" y="1688604"/>
            <a:ext cx="6069422" cy="4372007"/>
          </a:xfrm>
          <a:prstGeom prst="rect">
            <a:avLst/>
          </a:prstGeom>
        </p:spPr>
      </p:pic>
      <p:sp>
        <p:nvSpPr>
          <p:cNvPr id="4" name="TextBox 4">
            <a:extLst>
              <a:ext uri="{FF2B5EF4-FFF2-40B4-BE49-F238E27FC236}">
                <a16:creationId xmlns:a16="http://schemas.microsoft.com/office/drawing/2014/main" id="{A60A5CDC-143D-E7DA-9C64-40896820C7D7}"/>
              </a:ext>
            </a:extLst>
          </p:cNvPr>
          <p:cNvSpPr txBox="1"/>
          <p:nvPr/>
        </p:nvSpPr>
        <p:spPr>
          <a:xfrm flipH="1">
            <a:off x="11976300" y="6480524"/>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21372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effectLst/>
      </p:bgPr>
    </p:bg>
    <p:spTree>
      <p:nvGrpSpPr>
        <p:cNvPr id="1" name=""/>
        <p:cNvGrpSpPr/>
        <p:nvPr/>
      </p:nvGrpSpPr>
      <p:grpSpPr>
        <a:xfrm>
          <a:off x="0" y="0"/>
          <a:ext cx="0" cy="0"/>
          <a:chOff x="0" y="0"/>
          <a:chExt cx="0" cy="0"/>
        </a:xfrm>
      </p:grpSpPr>
      <p:sp>
        <p:nvSpPr>
          <p:cNvPr id="154" name="TextBox 3"/>
          <p:cNvSpPr/>
          <p:nvPr/>
        </p:nvSpPr>
        <p:spPr>
          <a:xfrm>
            <a:off x="913320" y="532758"/>
            <a:ext cx="11549068" cy="583450"/>
          </a:xfrm>
          <a:prstGeom prst="rect">
            <a:avLst/>
          </a:prstGeom>
          <a:noFill/>
          <a:ln w="0">
            <a:noFill/>
          </a:ln>
        </p:spPr>
        <p:style>
          <a:lnRef idx="0">
            <a:scrgbClr r="0" g="0" b="0"/>
          </a:lnRef>
          <a:fillRef idx="0">
            <a:scrgbClr r="0" g="0" b="0"/>
          </a:fillRef>
          <a:effectRef idx="0">
            <a:scrgbClr r="0" g="0" b="0"/>
          </a:effectRef>
          <a:fontRef idx="minor"/>
        </p:style>
        <p:txBody>
          <a:bodyPr wrap="square" lIns="90001" tIns="45000" rIns="90001" bIns="45000" anchor="t">
            <a:spAutoFit/>
          </a:bodyPr>
          <a:lstStyle/>
          <a:p>
            <a:pPr>
              <a:lnSpc>
                <a:spcPct val="100000"/>
              </a:lnSpc>
            </a:pPr>
            <a:r>
              <a:rPr lang="en-US" sz="3201" b="1" spc="-1">
                <a:solidFill>
                  <a:srgbClr val="30A3DC"/>
                </a:solidFill>
                <a:latin typeface="Montserrat Black"/>
                <a:ea typeface="DejaVu Sans"/>
              </a:rPr>
              <a:t>4. Triển khai thực nghiệm </a:t>
            </a:r>
            <a:endParaRPr lang="en-US" sz="3201" b="1" spc="-1" dirty="0">
              <a:solidFill>
                <a:srgbClr val="30A3DC"/>
              </a:solidFill>
              <a:latin typeface="Montserrat Black"/>
              <a:ea typeface="DejaVu Sans"/>
            </a:endParaRPr>
          </a:p>
        </p:txBody>
      </p:sp>
      <p:sp>
        <p:nvSpPr>
          <p:cNvPr id="155" name="Straight Connector 2"/>
          <p:cNvSpPr/>
          <p:nvPr/>
        </p:nvSpPr>
        <p:spPr>
          <a:xfrm flipV="1">
            <a:off x="1234440" y="1130717"/>
            <a:ext cx="7967880" cy="3600"/>
          </a:xfrm>
          <a:prstGeom prst="line">
            <a:avLst/>
          </a:prstGeom>
          <a:ln w="19050">
            <a:solidFill>
              <a:srgbClr val="404040"/>
            </a:solidFill>
            <a:prstDash val="sysDot"/>
          </a:ln>
        </p:spPr>
        <p:style>
          <a:lnRef idx="1">
            <a:schemeClr val="accent1"/>
          </a:lnRef>
          <a:fillRef idx="0">
            <a:schemeClr val="accent1"/>
          </a:fillRef>
          <a:effectRef idx="0">
            <a:schemeClr val="accent1"/>
          </a:effectRef>
          <a:fontRef idx="minor"/>
        </p:style>
        <p:txBody>
          <a:bodyPr/>
          <a:lstStyle/>
          <a:p>
            <a:endParaRPr lang="en-US" sz="2006"/>
          </a:p>
        </p:txBody>
      </p:sp>
      <p:sp>
        <p:nvSpPr>
          <p:cNvPr id="156" name="Oval 2"/>
          <p:cNvSpPr/>
          <p:nvPr/>
        </p:nvSpPr>
        <p:spPr>
          <a:xfrm>
            <a:off x="997920" y="1034956"/>
            <a:ext cx="192960" cy="192960"/>
          </a:xfrm>
          <a:prstGeom prst="ellipse">
            <a:avLst/>
          </a:prstGeom>
          <a:noFill/>
          <a:ln>
            <a:solidFill>
              <a:srgbClr val="30A3DC"/>
            </a:solidFill>
          </a:ln>
        </p:spPr>
        <p:style>
          <a:lnRef idx="2">
            <a:schemeClr val="accent1">
              <a:shade val="50000"/>
            </a:schemeClr>
          </a:lnRef>
          <a:fillRef idx="1">
            <a:schemeClr val="accent1"/>
          </a:fillRef>
          <a:effectRef idx="0">
            <a:schemeClr val="accent1"/>
          </a:effectRef>
          <a:fontRef idx="minor"/>
        </p:style>
        <p:txBody>
          <a:bodyPr/>
          <a:lstStyle/>
          <a:p>
            <a:endParaRPr lang="en-US" sz="2006"/>
          </a:p>
        </p:txBody>
      </p:sp>
      <p:sp>
        <p:nvSpPr>
          <p:cNvPr id="8" name="TextBox 7">
            <a:extLst>
              <a:ext uri="{FF2B5EF4-FFF2-40B4-BE49-F238E27FC236}">
                <a16:creationId xmlns:a16="http://schemas.microsoft.com/office/drawing/2014/main" id="{A5BD12BC-FE4F-DDA5-283D-3C4F3CDE623D}"/>
              </a:ext>
            </a:extLst>
          </p:cNvPr>
          <p:cNvSpPr txBox="1"/>
          <p:nvPr/>
        </p:nvSpPr>
        <p:spPr>
          <a:xfrm>
            <a:off x="997923" y="1510201"/>
            <a:ext cx="11510523" cy="2676758"/>
          </a:xfrm>
          <a:prstGeom prst="rect">
            <a:avLst/>
          </a:prstGeom>
          <a:noFill/>
        </p:spPr>
        <p:txBody>
          <a:bodyPr wrap="none" rtlCol="0">
            <a:spAutoFit/>
          </a:bodyPr>
          <a:lstStyle/>
          <a:p>
            <a:pPr marL="285751" indent="-285751">
              <a:buFont typeface="Wingdings" panose="05000000000000000000" pitchFamily="2" charset="2"/>
              <a:buChar char="v"/>
            </a:pPr>
            <a:r>
              <a:rPr lang="en-US" sz="2399" spc="-1" dirty="0" err="1">
                <a:solidFill>
                  <a:srgbClr val="262626"/>
                </a:solidFill>
                <a:latin typeface="Quicksand"/>
              </a:rPr>
              <a:t>Xây</a:t>
            </a:r>
            <a:r>
              <a:rPr lang="en-US" sz="2399" spc="-1" dirty="0">
                <a:solidFill>
                  <a:srgbClr val="262626"/>
                </a:solidFill>
                <a:latin typeface="Quicksand"/>
              </a:rPr>
              <a:t> </a:t>
            </a:r>
            <a:r>
              <a:rPr lang="en-US" sz="2399" spc="-1" dirty="0" err="1">
                <a:solidFill>
                  <a:srgbClr val="262626"/>
                </a:solidFill>
                <a:latin typeface="Quicksand"/>
              </a:rPr>
              <a:t>dựng</a:t>
            </a:r>
            <a:r>
              <a:rPr lang="en-US" sz="2399" spc="-1" dirty="0">
                <a:solidFill>
                  <a:srgbClr val="262626"/>
                </a:solidFill>
                <a:latin typeface="Quicksand"/>
              </a:rPr>
              <a:t> </a:t>
            </a:r>
            <a:r>
              <a:rPr lang="en-US" sz="2399" spc="-1" dirty="0" err="1">
                <a:solidFill>
                  <a:srgbClr val="262626"/>
                </a:solidFill>
                <a:latin typeface="Quicksand"/>
              </a:rPr>
              <a:t>hệ</a:t>
            </a:r>
            <a:r>
              <a:rPr lang="en-US" sz="2399" spc="-1" dirty="0">
                <a:solidFill>
                  <a:srgbClr val="262626"/>
                </a:solidFill>
                <a:latin typeface="Quicksand"/>
              </a:rPr>
              <a:t> </a:t>
            </a:r>
            <a:r>
              <a:rPr lang="en-US" sz="2399" spc="-1" dirty="0" err="1">
                <a:solidFill>
                  <a:srgbClr val="262626"/>
                </a:solidFill>
                <a:latin typeface="Quicksand"/>
              </a:rPr>
              <a:t>thống</a:t>
            </a:r>
            <a:r>
              <a:rPr lang="en-US" sz="2399" spc="-1" dirty="0">
                <a:solidFill>
                  <a:srgbClr val="262626"/>
                </a:solidFill>
                <a:latin typeface="Quicksand"/>
              </a:rPr>
              <a:t> WIDS </a:t>
            </a:r>
            <a:r>
              <a:rPr lang="en-US" sz="2399" spc="-1" dirty="0" err="1">
                <a:solidFill>
                  <a:srgbClr val="262626"/>
                </a:solidFill>
                <a:latin typeface="Quicksand"/>
              </a:rPr>
              <a:t>sử</a:t>
            </a:r>
            <a:r>
              <a:rPr lang="en-US" sz="2399" spc="-1" dirty="0">
                <a:solidFill>
                  <a:srgbClr val="262626"/>
                </a:solidFill>
                <a:latin typeface="Quicksand"/>
              </a:rPr>
              <a:t> </a:t>
            </a:r>
            <a:r>
              <a:rPr lang="en-US" sz="2399" spc="-1" dirty="0" err="1">
                <a:solidFill>
                  <a:srgbClr val="262626"/>
                </a:solidFill>
                <a:latin typeface="Quicksand"/>
              </a:rPr>
              <a:t>dụng</a:t>
            </a:r>
            <a:r>
              <a:rPr lang="en-US" sz="2399" spc="-1" dirty="0">
                <a:solidFill>
                  <a:srgbClr val="262626"/>
                </a:solidFill>
                <a:latin typeface="Quicksand"/>
              </a:rPr>
              <a:t> </a:t>
            </a:r>
            <a:r>
              <a:rPr lang="en-US" sz="2399" spc="-1" dirty="0" err="1">
                <a:solidFill>
                  <a:srgbClr val="262626"/>
                </a:solidFill>
                <a:latin typeface="Quicksand"/>
              </a:rPr>
              <a:t>công</a:t>
            </a:r>
            <a:r>
              <a:rPr lang="en-US" sz="2399" spc="-1" dirty="0">
                <a:solidFill>
                  <a:srgbClr val="262626"/>
                </a:solidFill>
                <a:latin typeface="Quicksand"/>
              </a:rPr>
              <a:t> </a:t>
            </a:r>
            <a:r>
              <a:rPr lang="en-US" sz="2399" spc="-1" dirty="0" err="1">
                <a:solidFill>
                  <a:srgbClr val="262626"/>
                </a:solidFill>
                <a:latin typeface="Quicksand"/>
              </a:rPr>
              <a:t>cụ</a:t>
            </a:r>
            <a:r>
              <a:rPr lang="en-US" sz="2399" spc="-1" dirty="0">
                <a:solidFill>
                  <a:srgbClr val="262626"/>
                </a:solidFill>
                <a:latin typeface="Quicksand"/>
              </a:rPr>
              <a:t> open source </a:t>
            </a:r>
          </a:p>
          <a:p>
            <a:r>
              <a:rPr lang="en-US" sz="2399" spc="-1" dirty="0">
                <a:solidFill>
                  <a:srgbClr val="262626"/>
                </a:solidFill>
                <a:latin typeface="Quicksand"/>
              </a:rPr>
              <a:t>    </a:t>
            </a:r>
            <a:r>
              <a:rPr lang="en-US" sz="2399" spc="-1" dirty="0">
                <a:solidFill>
                  <a:srgbClr val="262626"/>
                </a:solidFill>
                <a:latin typeface="Quicksand"/>
                <a:hlinkClick r:id="rId2"/>
              </a:rPr>
              <a:t>https://github.com/SYWorks/wireless-ids/</a:t>
            </a:r>
            <a:endParaRPr lang="en-US" sz="2399" spc="-1" dirty="0">
              <a:solidFill>
                <a:srgbClr val="262626"/>
              </a:solidFill>
              <a:latin typeface="Quicksand"/>
            </a:endParaRPr>
          </a:p>
          <a:p>
            <a:pPr marL="342900" indent="-342900">
              <a:buFont typeface="Wingdings" panose="05000000000000000000" pitchFamily="2" charset="2"/>
              <a:buChar char="v"/>
            </a:pPr>
            <a:r>
              <a:rPr lang="en-US" sz="2399" spc="-1" dirty="0" err="1">
                <a:solidFill>
                  <a:srgbClr val="262626"/>
                </a:solidFill>
                <a:latin typeface="Quicksand"/>
              </a:rPr>
              <a:t>Các</a:t>
            </a:r>
            <a:r>
              <a:rPr lang="en-US" sz="2399" spc="-1" dirty="0">
                <a:solidFill>
                  <a:srgbClr val="262626"/>
                </a:solidFill>
                <a:latin typeface="Quicksand"/>
              </a:rPr>
              <a:t> tool </a:t>
            </a:r>
            <a:r>
              <a:rPr lang="en-US" sz="2399" spc="-1" dirty="0" err="1">
                <a:solidFill>
                  <a:srgbClr val="262626"/>
                </a:solidFill>
                <a:latin typeface="Quicksand"/>
              </a:rPr>
              <a:t>liên</a:t>
            </a:r>
            <a:r>
              <a:rPr lang="en-US" sz="2399" spc="-1" dirty="0">
                <a:solidFill>
                  <a:srgbClr val="262626"/>
                </a:solidFill>
                <a:latin typeface="Quicksand"/>
              </a:rPr>
              <a:t> </a:t>
            </a:r>
            <a:r>
              <a:rPr lang="en-US" sz="2399" spc="-1" dirty="0" err="1">
                <a:solidFill>
                  <a:srgbClr val="262626"/>
                </a:solidFill>
                <a:latin typeface="Quicksand"/>
              </a:rPr>
              <a:t>quan</a:t>
            </a:r>
            <a:r>
              <a:rPr lang="en-US" sz="2399" spc="-1" dirty="0">
                <a:solidFill>
                  <a:srgbClr val="262626"/>
                </a:solidFill>
                <a:latin typeface="Quicksand"/>
              </a:rPr>
              <a:t>: </a:t>
            </a:r>
            <a:r>
              <a:rPr lang="en-US" sz="2399" spc="-1" dirty="0" err="1">
                <a:solidFill>
                  <a:srgbClr val="262626"/>
                </a:solidFill>
                <a:latin typeface="Quicksand"/>
              </a:rPr>
              <a:t>Aircrack</a:t>
            </a:r>
            <a:r>
              <a:rPr lang="en-US" sz="2399" spc="-1" dirty="0">
                <a:solidFill>
                  <a:srgbClr val="262626"/>
                </a:solidFill>
                <a:latin typeface="Quicksand"/>
              </a:rPr>
              <a:t>-NG, </a:t>
            </a:r>
            <a:r>
              <a:rPr lang="en-US" sz="2399" spc="-1" dirty="0" err="1">
                <a:solidFill>
                  <a:srgbClr val="262626"/>
                </a:solidFill>
                <a:latin typeface="Quicksand"/>
              </a:rPr>
              <a:t>Tshark</a:t>
            </a:r>
            <a:endParaRPr lang="en-US" sz="2399" spc="-1" dirty="0">
              <a:solidFill>
                <a:srgbClr val="262626"/>
              </a:solidFill>
              <a:latin typeface="Quicksand"/>
            </a:endParaRPr>
          </a:p>
          <a:p>
            <a:pPr marL="342900" indent="-342900">
              <a:buFont typeface="Wingdings" panose="05000000000000000000" pitchFamily="2" charset="2"/>
              <a:buChar char="v"/>
            </a:pPr>
            <a:r>
              <a:rPr lang="vi-VN" sz="2399" spc="-1" dirty="0">
                <a:solidFill>
                  <a:srgbClr val="262626"/>
                </a:solidFill>
                <a:latin typeface="Quicksand"/>
              </a:rPr>
              <a:t>WIDS được xây dựng bằng ngôn ngữ </a:t>
            </a:r>
            <a:r>
              <a:rPr lang="vi-VN" sz="2399" spc="-1">
                <a:solidFill>
                  <a:srgbClr val="262626"/>
                </a:solidFill>
                <a:latin typeface="Quicksand"/>
              </a:rPr>
              <a:t>Python </a:t>
            </a:r>
            <a:r>
              <a:rPr lang="en-US" sz="2399" spc="-1">
                <a:solidFill>
                  <a:srgbClr val="262626"/>
                </a:solidFill>
                <a:latin typeface="Quicksand"/>
              </a:rPr>
              <a:t>3 </a:t>
            </a:r>
            <a:r>
              <a:rPr lang="vi-VN" sz="2399" spc="-1">
                <a:solidFill>
                  <a:srgbClr val="262626"/>
                </a:solidFill>
                <a:latin typeface="Quicksand"/>
              </a:rPr>
              <a:t>và </a:t>
            </a:r>
            <a:r>
              <a:rPr lang="vi-VN" sz="2399" spc="-1" dirty="0">
                <a:solidFill>
                  <a:srgbClr val="262626"/>
                </a:solidFill>
                <a:latin typeface="Quicksand"/>
              </a:rPr>
              <a:t>hoạt động trong môi trường</a:t>
            </a:r>
            <a:endParaRPr lang="en-US" sz="2399" spc="-1" dirty="0">
              <a:solidFill>
                <a:srgbClr val="262626"/>
              </a:solidFill>
              <a:latin typeface="Quicksand"/>
            </a:endParaRPr>
          </a:p>
          <a:p>
            <a:r>
              <a:rPr lang="en-US" sz="2399" spc="-1" dirty="0">
                <a:solidFill>
                  <a:srgbClr val="262626"/>
                </a:solidFill>
                <a:latin typeface="Quicksand"/>
              </a:rPr>
              <a:t>    </a:t>
            </a:r>
            <a:r>
              <a:rPr lang="vi-VN" sz="2399" spc="-1" dirty="0">
                <a:solidFill>
                  <a:srgbClr val="262626"/>
                </a:solidFill>
                <a:latin typeface="Quicksand"/>
              </a:rPr>
              <a:t>Linux. Hệ thống này sẽ sniff các lưu lượng truy cập trong môi trường mạng </a:t>
            </a:r>
            <a:endParaRPr lang="en-US" sz="2399" spc="-1" dirty="0">
              <a:solidFill>
                <a:srgbClr val="262626"/>
              </a:solidFill>
              <a:latin typeface="Quicksand"/>
            </a:endParaRPr>
          </a:p>
          <a:p>
            <a:r>
              <a:rPr lang="en-US" sz="2399" spc="-1" dirty="0">
                <a:solidFill>
                  <a:srgbClr val="262626"/>
                </a:solidFill>
                <a:latin typeface="Quicksand"/>
              </a:rPr>
              <a:t>    </a:t>
            </a:r>
            <a:r>
              <a:rPr lang="vi-VN" sz="2399" spc="-1" dirty="0">
                <a:solidFill>
                  <a:srgbClr val="262626"/>
                </a:solidFill>
                <a:latin typeface="Quicksand"/>
              </a:rPr>
              <a:t>không dây để phát hiện các tín hiệu đáng ngờ như các gói tấn công </a:t>
            </a:r>
            <a:r>
              <a:rPr lang="en-US" sz="2399" spc="-1" dirty="0" err="1">
                <a:solidFill>
                  <a:srgbClr val="262626"/>
                </a:solidFill>
                <a:latin typeface="Quicksand"/>
              </a:rPr>
              <a:t>trên</a:t>
            </a:r>
            <a:endParaRPr lang="en-US" sz="2399" spc="-1" dirty="0">
              <a:solidFill>
                <a:srgbClr val="262626"/>
              </a:solidFill>
              <a:latin typeface="Quicksand"/>
            </a:endParaRPr>
          </a:p>
          <a:p>
            <a:r>
              <a:rPr lang="en-US" sz="2399" spc="-1" dirty="0">
                <a:solidFill>
                  <a:srgbClr val="262626"/>
                </a:solidFill>
                <a:latin typeface="Quicksand"/>
              </a:rPr>
              <a:t>    </a:t>
            </a:r>
            <a:r>
              <a:rPr lang="vi-VN" sz="2399" spc="-1" dirty="0">
                <a:solidFill>
                  <a:srgbClr val="262626"/>
                </a:solidFill>
                <a:latin typeface="Quicksand"/>
              </a:rPr>
              <a:t>WEP/WPA/WPS</a:t>
            </a:r>
          </a:p>
        </p:txBody>
      </p:sp>
      <p:sp>
        <p:nvSpPr>
          <p:cNvPr id="2" name="TextBox 4">
            <a:extLst>
              <a:ext uri="{FF2B5EF4-FFF2-40B4-BE49-F238E27FC236}">
                <a16:creationId xmlns:a16="http://schemas.microsoft.com/office/drawing/2014/main" id="{B30B2468-6701-BDB3-FFF1-02D7FB904F6E}"/>
              </a:ext>
            </a:extLst>
          </p:cNvPr>
          <p:cNvSpPr txBox="1"/>
          <p:nvPr/>
        </p:nvSpPr>
        <p:spPr>
          <a:xfrm flipH="1">
            <a:off x="11976300" y="6480524"/>
            <a:ext cx="212525" cy="377476"/>
          </a:xfrm>
          <a:prstGeom prst="rect">
            <a:avLst/>
          </a:prstGeom>
        </p:spPr>
        <p:txBody>
          <a:bodyPr wrap="square" lIns="0" tIns="0" rIns="0" bIns="0" rtlCol="0" anchor="t">
            <a:spAutoFit/>
          </a:bodyPr>
          <a:lstStyle/>
          <a:p>
            <a:pPr>
              <a:lnSpc>
                <a:spcPts val="3294"/>
              </a:lnSpc>
            </a:pPr>
            <a:r>
              <a:rPr lang="en-US" sz="2000" dirty="0">
                <a:solidFill>
                  <a:srgbClr val="00B0F0"/>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5040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30A3DC"/>
      </a:accent1>
      <a:accent2>
        <a:srgbClr val="3F434D"/>
      </a:accent2>
      <a:accent3>
        <a:srgbClr val="30A3DC"/>
      </a:accent3>
      <a:accent4>
        <a:srgbClr val="3F434D"/>
      </a:accent4>
      <a:accent5>
        <a:srgbClr val="30A3DC"/>
      </a:accent5>
      <a:accent6>
        <a:srgbClr val="3F434D"/>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12047</TotalTime>
  <Words>1822</Words>
  <Application>Microsoft Office PowerPoint</Application>
  <PresentationFormat>Custom</PresentationFormat>
  <Paragraphs>191</Paragraphs>
  <Slides>20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vt:lpstr>
      <vt:lpstr>Symbol</vt:lpstr>
      <vt:lpstr>Arial</vt:lpstr>
      <vt:lpstr>Quicksand</vt:lpstr>
      <vt:lpstr>Calibri</vt:lpstr>
      <vt:lpstr>Wingdings</vt:lpstr>
      <vt:lpstr>Montserrat Black</vt:lpstr>
      <vt:lpstr>Times New Roman</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Hoàng Đình Sáng</dc:creator>
  <cp:lastModifiedBy>Nguyen Le Thao Ngoc</cp:lastModifiedBy>
  <cp:revision>483</cp:revision>
  <dcterms:created xsi:type="dcterms:W3CDTF">2016-03-02T03:51:58Z</dcterms:created>
  <dcterms:modified xsi:type="dcterms:W3CDTF">2024-06-04T06:12:24Z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