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271" r:id="rId2"/>
    <p:sldId id="258" r:id="rId3"/>
    <p:sldId id="262" r:id="rId4"/>
    <p:sldId id="261" r:id="rId5"/>
    <p:sldId id="314" r:id="rId6"/>
    <p:sldId id="315" r:id="rId7"/>
    <p:sldId id="316" r:id="rId8"/>
    <p:sldId id="317" r:id="rId9"/>
    <p:sldId id="313" r:id="rId10"/>
    <p:sldId id="318" r:id="rId11"/>
    <p:sldId id="319" r:id="rId12"/>
    <p:sldId id="321" r:id="rId13"/>
    <p:sldId id="320" r:id="rId14"/>
    <p:sldId id="322" r:id="rId15"/>
    <p:sldId id="323" r:id="rId16"/>
    <p:sldId id="325" r:id="rId17"/>
    <p:sldId id="326" r:id="rId18"/>
    <p:sldId id="328" r:id="rId19"/>
    <p:sldId id="327" r:id="rId20"/>
    <p:sldId id="329" r:id="rId21"/>
    <p:sldId id="324" r:id="rId22"/>
  </p:sldIdLst>
  <p:sldSz cx="9144000" cy="5143500" type="screen16x9"/>
  <p:notesSz cx="6858000" cy="9144000"/>
  <p:embeddedFontLst>
    <p:embeddedFont>
      <p:font typeface="Caveat Brush" panose="020B0604020202020204" charset="0"/>
      <p:regular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4">
          <p15:clr>
            <a:srgbClr val="9AA0A6"/>
          </p15:clr>
        </p15:guide>
        <p15:guide id="2" orient="horz" pos="17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627796-300B-41E6-B9ED-12743AE70DB8}">
  <a:tblStyle styleId="{DD627796-300B-41E6-B9ED-12743AE70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-168"/>
      </p:cViewPr>
      <p:guideLst>
        <p:guide orient="horz" pos="614"/>
        <p:guide orient="horz" pos="17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7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96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5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160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1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0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77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7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8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5" name="Google Shape;7245;g9fe55af3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6" name="Google Shape;7246;g9fe55af3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10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9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1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78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2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1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8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201" name="Google Shape;201;p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12" name="Google Shape;312;p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0" name="Google Shape;380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"/>
          <p:cNvSpPr txBox="1">
            <a:spLocks noGrp="1"/>
          </p:cNvSpPr>
          <p:nvPr>
            <p:ph type="title"/>
          </p:nvPr>
        </p:nvSpPr>
        <p:spPr>
          <a:xfrm>
            <a:off x="907050" y="1516421"/>
            <a:ext cx="7329900" cy="16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1063" name="Google Shape;1063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8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1174" name="Google Shape;1174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2" name="Google Shape;1892;p14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3" name="Google Shape;1893;p14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4" name="Google Shape;1894;p14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5" name="Google Shape;1895;p14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6" name="Google Shape;1896;p14"/>
          <p:cNvSpPr txBox="1">
            <a:spLocks noGrp="1"/>
          </p:cNvSpPr>
          <p:nvPr>
            <p:ph type="subTitle" idx="6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7" name="Google Shape;1897;p14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8" name="Google Shape;1898;p14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9" name="Google Shape;1899;p14"/>
          <p:cNvSpPr txBox="1">
            <a:spLocks noGrp="1"/>
          </p:cNvSpPr>
          <p:nvPr>
            <p:ph type="title" hasCustomPrompt="1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title" idx="9" hasCustomPrompt="1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>
            <a:spLocks noGrp="1"/>
          </p:cNvSpPr>
          <p:nvPr>
            <p:ph type="title" idx="14" hasCustomPrompt="1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1" name="Google Shape;23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6"/>
          <p:cNvSpPr txBox="1">
            <a:spLocks noGrp="1"/>
          </p:cNvSpPr>
          <p:nvPr>
            <p:ph type="subTitle" idx="1"/>
          </p:nvPr>
        </p:nvSpPr>
        <p:spPr>
          <a:xfrm>
            <a:off x="1299261" y="172788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3" name="Google Shape;2313;p16"/>
          <p:cNvSpPr txBox="1">
            <a:spLocks noGrp="1"/>
          </p:cNvSpPr>
          <p:nvPr>
            <p:ph type="ctrTitle"/>
          </p:nvPr>
        </p:nvSpPr>
        <p:spPr>
          <a:xfrm>
            <a:off x="5010925" y="3107337"/>
            <a:ext cx="2825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314" name="Google Shape;2314;p1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315" name="Google Shape;2315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2426" name="Google Shape;2426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6" name="Google Shape;2536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16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2" r:id="rId5"/>
    <p:sldLayoutId id="2147483681" r:id="rId6"/>
    <p:sldLayoutId id="2147483682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" name="Google Shape;8058;p56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flipH="1">
            <a:off x="2109025" y="776500"/>
            <a:ext cx="4925950" cy="33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17176" y="55508"/>
            <a:ext cx="5509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TRƯỜNG ĐẠI HỌC TRÀ VINH</a:t>
            </a:r>
          </a:p>
          <a:p>
            <a:pPr algn="ctr"/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KHOA KỸ THUẬT VÀ CÔNG NGHỆ</a:t>
            </a:r>
            <a:endParaRPr lang="en-US" sz="16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832" y="45640"/>
            <a:ext cx="582927" cy="5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9725" y="987127"/>
            <a:ext cx="283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BÁO CÁO ĐỒ ÁN</a:t>
            </a:r>
            <a:endParaRPr lang="en-US" sz="1600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475" y="1601051"/>
            <a:ext cx="7975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Đề</a:t>
            </a:r>
            <a:r>
              <a:rPr lang="en-US" sz="2000" b="1" u="sng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b="1" u="sng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tài</a:t>
            </a:r>
            <a:r>
              <a:rPr lang="en-US" sz="2000" b="1" u="sng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</a:t>
            </a:r>
            <a:endParaRPr lang="en-US" sz="2000" b="1" u="sng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30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XÂY </a:t>
            </a:r>
            <a:r>
              <a:rPr lang="en-US" sz="30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DỰNG </a:t>
            </a:r>
            <a:r>
              <a:rPr lang="en-US" sz="30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WEBSITE BÁN LAPTOP</a:t>
            </a:r>
          </a:p>
          <a:p>
            <a:pPr algn="ctr"/>
            <a:r>
              <a:rPr lang="en-US" sz="30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BẰNG CÔNG NGHỆ JAVA SPRING BOOT</a:t>
            </a:r>
            <a:endParaRPr lang="en-US" sz="3000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90" y="3885258"/>
            <a:ext cx="407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GVGD:</a:t>
            </a:r>
            <a:r>
              <a:rPr lang="en-US" sz="16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ThS.Đoàn</a:t>
            </a:r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Phước</a:t>
            </a:r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Miền</a:t>
            </a:r>
            <a:endParaRPr lang="en-US" sz="16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r>
              <a:rPr lang="en-US" sz="1600" b="1" u="sng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SVTH:</a:t>
            </a:r>
            <a:r>
              <a:rPr lang="en-US" sz="16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Nguyễn</a:t>
            </a:r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Thị</a:t>
            </a:r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Ngọc</a:t>
            </a:r>
            <a:r>
              <a:rPr lang="en-US" sz="1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Thư</a:t>
            </a:r>
            <a:endParaRPr lang="en-US" sz="16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88544" y="28946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2. </a:t>
            </a:r>
            <a:r>
              <a:rPr lang="en-US" sz="24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Phương</a:t>
            </a:r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pháp</a:t>
            </a:r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endParaRPr lang="en-US" sz="2400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246" y="737657"/>
            <a:ext cx="664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2.1.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Quy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hiện</a:t>
            </a:r>
            <a:endParaRPr lang="en-US" sz="24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Sơ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đồ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phân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rã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chức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năng</a:t>
            </a:r>
            <a:endParaRPr lang="en-US" sz="24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7" y="1629407"/>
            <a:ext cx="8597752" cy="35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88544" y="28946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cứu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8544" y="825357"/>
            <a:ext cx="664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2.1. </a:t>
            </a: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Sơ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đồ</a:t>
            </a:r>
            <a:r>
              <a:rPr lang="en-US" sz="2400" dirty="0" smtClean="0">
                <a:solidFill>
                  <a:schemeClr val="tx1"/>
                </a:solidFill>
              </a:rPr>
              <a:t> ERD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3" y="1656354"/>
            <a:ext cx="8645213" cy="348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47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88544" y="28946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cứu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8544" y="825357"/>
            <a:ext cx="664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2.1. </a:t>
            </a: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Sơ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đồ</a:t>
            </a:r>
            <a:r>
              <a:rPr lang="en-US" sz="2400" dirty="0" smtClean="0">
                <a:solidFill>
                  <a:schemeClr val="tx1"/>
                </a:solidFill>
              </a:rPr>
              <a:t> Use case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admin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656354"/>
            <a:ext cx="6564086" cy="335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39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634593" y="37995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cứu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81363" y="841620"/>
            <a:ext cx="664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2.1. </a:t>
            </a:r>
            <a:r>
              <a:rPr lang="en-US" sz="2400" dirty="0" err="1" smtClean="0">
                <a:solidFill>
                  <a:schemeClr val="accent1"/>
                </a:solidFill>
              </a:rPr>
              <a:t>Quy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trình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thực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hiện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</a:rPr>
              <a:t>Sơ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đồ</a:t>
            </a:r>
            <a:r>
              <a:rPr lang="en-US" sz="2400" dirty="0" smtClean="0">
                <a:solidFill>
                  <a:schemeClr val="tx1"/>
                </a:solidFill>
              </a:rPr>
              <a:t> Use case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63" y="1790054"/>
            <a:ext cx="4411776" cy="32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3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2655198" y="129438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02944" y="102544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cứu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2944" y="1561337"/>
            <a:ext cx="664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2.2. </a:t>
            </a:r>
            <a:r>
              <a:rPr lang="en-US" sz="2400" dirty="0" err="1" smtClean="0">
                <a:solidFill>
                  <a:schemeClr val="accent1"/>
                </a:solidFill>
              </a:rPr>
              <a:t>Công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cụ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môi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trường</a:t>
            </a:r>
            <a:r>
              <a:rPr lang="en-US" sz="2400" dirty="0" smtClean="0">
                <a:solidFill>
                  <a:schemeClr val="accent1"/>
                </a:solidFill>
              </a:rPr>
              <a:t> &amp; </a:t>
            </a:r>
            <a:r>
              <a:rPr lang="en-US" sz="2400" dirty="0" err="1">
                <a:solidFill>
                  <a:schemeClr val="accent1"/>
                </a:solidFill>
              </a:rPr>
              <a:t>p</a:t>
            </a:r>
            <a:r>
              <a:rPr lang="en-US" sz="2400" dirty="0" err="1" smtClean="0">
                <a:solidFill>
                  <a:schemeClr val="accent1"/>
                </a:solidFill>
              </a:rPr>
              <a:t>hương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3244" y="2343324"/>
            <a:ext cx="5807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Phương pháp phân tích và thiết kế hệ </a:t>
            </a:r>
            <a:r>
              <a:rPr lang="vi-VN" dirty="0" smtClean="0"/>
              <a:t>thống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Phương pháp phát triển hệ </a:t>
            </a:r>
            <a:r>
              <a:rPr lang="vi-VN" dirty="0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19838709">
            <a:off x="2439607" y="77399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87353" y="505055"/>
            <a:ext cx="56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cứu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7353" y="1040947"/>
            <a:ext cx="664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2.2. </a:t>
            </a:r>
            <a:r>
              <a:rPr lang="en-US" sz="2400" dirty="0" err="1" smtClean="0">
                <a:solidFill>
                  <a:schemeClr val="accent1"/>
                </a:solidFill>
              </a:rPr>
              <a:t>Công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cụ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môi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trường</a:t>
            </a:r>
            <a:r>
              <a:rPr lang="en-US" sz="2400" dirty="0" smtClean="0">
                <a:solidFill>
                  <a:schemeClr val="accent1"/>
                </a:solidFill>
              </a:rPr>
              <a:t> &amp; </a:t>
            </a:r>
            <a:r>
              <a:rPr lang="en-US" sz="2400" dirty="0" err="1">
                <a:solidFill>
                  <a:schemeClr val="accent1"/>
                </a:solidFill>
              </a:rPr>
              <a:t>p</a:t>
            </a:r>
            <a:r>
              <a:rPr lang="en-US" sz="2400" dirty="0" err="1" smtClean="0">
                <a:solidFill>
                  <a:schemeClr val="accent1"/>
                </a:solidFill>
              </a:rPr>
              <a:t>hương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pháp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73" y="2179245"/>
            <a:ext cx="1159669" cy="1159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2" y="2115574"/>
            <a:ext cx="2207762" cy="12418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21" y="2134101"/>
            <a:ext cx="1676160" cy="12048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60" y="2106107"/>
            <a:ext cx="1232807" cy="12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64204" y="970857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478545" y="2193522"/>
            <a:ext cx="5200928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/>
              <a:t>KẾT QUẢ NGHIÊN CỨU</a:t>
            </a:r>
            <a:endParaRPr sz="45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68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78545" y="1030330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478545" y="2193522"/>
            <a:ext cx="5200928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/>
              <a:t>KẾT LUẬN</a:t>
            </a:r>
            <a:endParaRPr sz="45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29619" y="3431344"/>
            <a:ext cx="2539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2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1029" y="1399797"/>
            <a:ext cx="752222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-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 smtClean="0"/>
              <a:t>:</a:t>
            </a:r>
            <a:endParaRPr lang="en-US" sz="1600" dirty="0"/>
          </a:p>
          <a:p>
            <a:pPr algn="just"/>
            <a:r>
              <a:rPr lang="en-US" sz="1600" dirty="0"/>
              <a:t> </a:t>
            </a:r>
            <a:r>
              <a:rPr lang="en-US" sz="1600" dirty="0" smtClean="0"/>
              <a:t>  + </a:t>
            </a:r>
            <a:r>
              <a:rPr lang="en-US" sz="1600" dirty="0" err="1"/>
              <a:t>N</a:t>
            </a:r>
            <a:r>
              <a:rPr lang="en-US" sz="1600" dirty="0" err="1" smtClean="0"/>
              <a:t>gười</a:t>
            </a:r>
            <a:r>
              <a:rPr lang="en-US" sz="1600" dirty="0" smtClean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,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,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ký</a:t>
            </a:r>
            <a:r>
              <a:rPr lang="en-US" sz="1600" dirty="0"/>
              <a:t>,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khẩu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email… </a:t>
            </a:r>
          </a:p>
          <a:p>
            <a:pPr algn="just"/>
            <a:r>
              <a:rPr lang="en-US" sz="1600" dirty="0" smtClean="0"/>
              <a:t>  +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: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,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giỏ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,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, </a:t>
            </a:r>
            <a:r>
              <a:rPr lang="en-US" sz="1600" dirty="0" err="1"/>
              <a:t>bình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...</a:t>
            </a:r>
          </a:p>
          <a:p>
            <a:pPr algn="just"/>
            <a:r>
              <a:rPr lang="en-US" sz="1600" dirty="0" smtClean="0"/>
              <a:t>  +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nắm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, </a:t>
            </a:r>
            <a:r>
              <a:rPr lang="en-US" sz="1600" dirty="0" err="1"/>
              <a:t>thêm</a:t>
            </a:r>
            <a:r>
              <a:rPr lang="en-US" sz="1600" dirty="0"/>
              <a:t>/</a:t>
            </a:r>
            <a:r>
              <a:rPr lang="en-US" sz="1600" dirty="0" err="1"/>
              <a:t>sửa</a:t>
            </a:r>
            <a:r>
              <a:rPr lang="en-US" sz="1600" dirty="0"/>
              <a:t>/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,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....</a:t>
            </a:r>
          </a:p>
          <a:p>
            <a:pPr algn="just"/>
            <a:r>
              <a:rPr lang="en-US" sz="1600" dirty="0" smtClean="0"/>
              <a:t>-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: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đẹp</a:t>
            </a:r>
            <a:r>
              <a:rPr lang="en-US" sz="1600" dirty="0"/>
              <a:t>,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mắt</a:t>
            </a:r>
            <a:r>
              <a:rPr lang="en-US" sz="1600" dirty="0"/>
              <a:t>, </a:t>
            </a:r>
            <a:r>
              <a:rPr lang="en-US" sz="1600" dirty="0" err="1"/>
              <a:t>bố</a:t>
            </a:r>
            <a:r>
              <a:rPr lang="en-US" sz="1600" dirty="0"/>
              <a:t> </a:t>
            </a:r>
            <a:r>
              <a:rPr lang="en-US" sz="1600" dirty="0" err="1"/>
              <a:t>cục</a:t>
            </a:r>
            <a:r>
              <a:rPr lang="en-US" sz="1600" dirty="0"/>
              <a:t> </a:t>
            </a:r>
            <a:r>
              <a:rPr lang="en-US" sz="1600" dirty="0" err="1"/>
              <a:t>gọn</a:t>
            </a:r>
            <a:r>
              <a:rPr lang="en-US" sz="1600" dirty="0"/>
              <a:t> </a:t>
            </a:r>
            <a:r>
              <a:rPr lang="en-US" sz="1600" dirty="0" err="1"/>
              <a:t>gàng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-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/>
              <a:t>kiến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: </a:t>
            </a:r>
            <a:r>
              <a:rPr lang="en-US" sz="1600" dirty="0" err="1"/>
              <a:t>thông</a:t>
            </a:r>
            <a:r>
              <a:rPr lang="en-US" sz="1600" dirty="0"/>
              <a:t> qua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án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kiến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nâng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23" name="Google Shape;429;p40"/>
          <p:cNvSpPr txBox="1">
            <a:spLocks noGrp="1"/>
          </p:cNvSpPr>
          <p:nvPr>
            <p:ph type="ctrTitle"/>
          </p:nvPr>
        </p:nvSpPr>
        <p:spPr>
          <a:xfrm>
            <a:off x="1876564" y="858562"/>
            <a:ext cx="5407380" cy="697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4.1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43411" y="671980"/>
            <a:ext cx="318826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KẾT 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9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743411" y="671980"/>
            <a:ext cx="318826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KẾT LUẬN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35648" y="1983113"/>
            <a:ext cx="7188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-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:</a:t>
            </a:r>
          </a:p>
          <a:p>
            <a:pPr algn="just"/>
            <a:r>
              <a:rPr lang="en-US" sz="1800" dirty="0"/>
              <a:t>+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thiếu</a:t>
            </a:r>
            <a:r>
              <a:rPr lang="en-US" sz="1800" dirty="0"/>
              <a:t> </a:t>
            </a:r>
            <a:r>
              <a:rPr lang="en-US" sz="1800" dirty="0" err="1"/>
              <a:t>sót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admin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xóa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bình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+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cổng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: </a:t>
            </a:r>
            <a:r>
              <a:rPr lang="en-US" sz="1800" dirty="0" err="1"/>
              <a:t>tuy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-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: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7" name="Google Shape;429;p40"/>
          <p:cNvSpPr txBox="1">
            <a:spLocks noGrp="1"/>
          </p:cNvSpPr>
          <p:nvPr>
            <p:ph type="ctrTitle"/>
          </p:nvPr>
        </p:nvSpPr>
        <p:spPr>
          <a:xfrm>
            <a:off x="2478730" y="1131270"/>
            <a:ext cx="5407380" cy="697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4.2 </a:t>
            </a:r>
            <a:r>
              <a:rPr lang="en-US" dirty="0" err="1" smtClean="0">
                <a:solidFill>
                  <a:schemeClr val="accent1"/>
                </a:solidFill>
              </a:rPr>
              <a:t>Hạn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chế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8" name="Google Shape;7248;p4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11927">
            <a:off x="1736461" y="1564005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9" name="Google Shape;7249;p43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5584231" y="1564006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0" name="Google Shape;7250;p43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1759006" y="3001758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1" name="Google Shape;7251;p43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-1411927">
            <a:off x="5584231" y="2934808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7252" name="Google Shape;7252;p4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NỘI DUNG BÁO CÁO</a:t>
            </a:r>
            <a:endParaRPr dirty="0"/>
          </a:p>
        </p:txBody>
      </p:sp>
      <p:grpSp>
        <p:nvGrpSpPr>
          <p:cNvPr id="7256" name="Google Shape;7256;p43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257" name="Google Shape;7257;p43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43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43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43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43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43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43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43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43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43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43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43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43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43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43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43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43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43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43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43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43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43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43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43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43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43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43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43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43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3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3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3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9" name="Google Shape;7289;p43"/>
          <p:cNvSpPr txBox="1">
            <a:spLocks noGrp="1"/>
          </p:cNvSpPr>
          <p:nvPr>
            <p:ph type="subTitle" idx="1"/>
          </p:nvPr>
        </p:nvSpPr>
        <p:spPr>
          <a:xfrm>
            <a:off x="1740788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sz="2800" dirty="0"/>
              <a:t>KẾT QUẢ NGHIÊN CỨU</a:t>
            </a:r>
          </a:p>
        </p:txBody>
      </p:sp>
      <p:sp>
        <p:nvSpPr>
          <p:cNvPr id="7290" name="Google Shape;7290;p43"/>
          <p:cNvSpPr txBox="1">
            <a:spLocks noGrp="1"/>
          </p:cNvSpPr>
          <p:nvPr>
            <p:ph type="subTitle" idx="2"/>
          </p:nvPr>
        </p:nvSpPr>
        <p:spPr>
          <a:xfrm>
            <a:off x="5780333" y="3462700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 smtClean="0"/>
              <a:t>KẾT LUẬN</a:t>
            </a:r>
            <a:endParaRPr dirty="0"/>
          </a:p>
        </p:txBody>
      </p:sp>
      <p:sp>
        <p:nvSpPr>
          <p:cNvPr id="7291" name="Google Shape;7291;p43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GIỚI THIỆU</a:t>
            </a:r>
            <a:endParaRPr dirty="0"/>
          </a:p>
        </p:txBody>
      </p:sp>
      <p:sp>
        <p:nvSpPr>
          <p:cNvPr id="7292" name="Google Shape;7292;p43"/>
          <p:cNvSpPr txBox="1">
            <a:spLocks noGrp="1"/>
          </p:cNvSpPr>
          <p:nvPr>
            <p:ph type="subTitle" idx="4"/>
          </p:nvPr>
        </p:nvSpPr>
        <p:spPr>
          <a:xfrm>
            <a:off x="5235773" y="1952750"/>
            <a:ext cx="3026146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vi-VN" sz="2800" dirty="0"/>
              <a:t>PHƯƠNG PHÁP NGHIÊN CỨU</a:t>
            </a:r>
          </a:p>
        </p:txBody>
      </p:sp>
      <p:sp>
        <p:nvSpPr>
          <p:cNvPr id="7294" name="Google Shape;7294;p43"/>
          <p:cNvSpPr txBox="1">
            <a:spLocks noGrp="1"/>
          </p:cNvSpPr>
          <p:nvPr>
            <p:ph type="title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95" name="Google Shape;7295;p43"/>
          <p:cNvSpPr txBox="1">
            <a:spLocks noGrp="1"/>
          </p:cNvSpPr>
          <p:nvPr>
            <p:ph type="title" idx="9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96" name="Google Shape;7296;p43"/>
          <p:cNvSpPr txBox="1">
            <a:spLocks noGrp="1"/>
          </p:cNvSpPr>
          <p:nvPr>
            <p:ph type="title" idx="13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7" name="Google Shape;7297;p43"/>
          <p:cNvSpPr txBox="1">
            <a:spLocks noGrp="1"/>
          </p:cNvSpPr>
          <p:nvPr>
            <p:ph type="title" idx="14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743411" y="671980"/>
            <a:ext cx="318826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KẾT LUẬN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608" y="1879035"/>
            <a:ext cx="697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triển</a:t>
            </a:r>
            <a:r>
              <a:rPr lang="en-US" sz="1800" dirty="0" smtClean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: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,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dõi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,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nhắn</a:t>
            </a:r>
            <a:r>
              <a:rPr lang="en-US" sz="1800" dirty="0"/>
              <a:t> tin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khu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tiết</a:t>
            </a:r>
            <a:r>
              <a:rPr lang="en-US" sz="1800" dirty="0"/>
              <a:t> </a:t>
            </a:r>
            <a:r>
              <a:rPr lang="en-US" sz="1800" dirty="0" err="1"/>
              <a:t>kiệm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tri </a:t>
            </a:r>
            <a:r>
              <a:rPr lang="en-US" sz="1800" dirty="0" err="1"/>
              <a:t>phí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(Logistics)...</a:t>
            </a:r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Cải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thiện</a:t>
            </a:r>
            <a:r>
              <a:rPr lang="en-US" sz="1800" dirty="0" smtClean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.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,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,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bớt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...</a:t>
            </a:r>
          </a:p>
        </p:txBody>
      </p:sp>
      <p:sp>
        <p:nvSpPr>
          <p:cNvPr id="7" name="Google Shape;429;p40"/>
          <p:cNvSpPr txBox="1">
            <a:spLocks/>
          </p:cNvSpPr>
          <p:nvPr/>
        </p:nvSpPr>
        <p:spPr>
          <a:xfrm>
            <a:off x="2550342" y="1079231"/>
            <a:ext cx="5407380" cy="69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20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l"/>
            <a:r>
              <a:rPr lang="vi-VN" smtClean="0">
                <a:solidFill>
                  <a:schemeClr val="accent1"/>
                </a:solidFill>
              </a:rPr>
              <a:t>4.3 Hướng phát triển</a:t>
            </a:r>
            <a:endParaRPr lang="vi-V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7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8864;p74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 rot="16200024">
            <a:off x="3564149" y="997360"/>
            <a:ext cx="1776575" cy="39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8866;p74"/>
          <p:cNvSpPr txBox="1">
            <a:spLocks noGrp="1"/>
          </p:cNvSpPr>
          <p:nvPr>
            <p:ph type="ctrTitle"/>
          </p:nvPr>
        </p:nvSpPr>
        <p:spPr>
          <a:xfrm>
            <a:off x="2359599" y="2168250"/>
            <a:ext cx="44403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Thanks!</a:t>
            </a:r>
            <a:endParaRPr sz="5000"/>
          </a:p>
        </p:txBody>
      </p:sp>
    </p:spTree>
    <p:extLst>
      <p:ext uri="{BB962C8B-B14F-4D97-AF65-F5344CB8AC3E}">
        <p14:creationId xmlns:p14="http://schemas.microsoft.com/office/powerpoint/2010/main" val="6933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3104615" y="2197022"/>
            <a:ext cx="3667891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GIỚI THIỆU</a:t>
            </a:r>
            <a:endParaRPr dirty="0"/>
          </a:p>
        </p:txBody>
      </p:sp>
      <p:sp>
        <p:nvSpPr>
          <p:cNvPr id="7362" name="Google Shape;7362;p47"/>
          <p:cNvSpPr txBox="1">
            <a:spLocks noGrp="1"/>
          </p:cNvSpPr>
          <p:nvPr>
            <p:ph type="subTitle" idx="1"/>
          </p:nvPr>
        </p:nvSpPr>
        <p:spPr>
          <a:xfrm>
            <a:off x="3043202" y="3564164"/>
            <a:ext cx="3410879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 err="1"/>
              <a:t>Lý</a:t>
            </a:r>
            <a:r>
              <a:rPr lang="en-US" sz="1400" dirty="0"/>
              <a:t> do </a:t>
            </a:r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endParaRPr lang="en-US" sz="1400" dirty="0"/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&amp; </a:t>
            </a:r>
            <a:r>
              <a:rPr lang="en-US" sz="1400" dirty="0" err="1"/>
              <a:t>phạm</a:t>
            </a:r>
            <a:r>
              <a:rPr lang="en-US" sz="1400" dirty="0"/>
              <a:t> vi </a:t>
            </a:r>
            <a:r>
              <a:rPr lang="en-US" sz="1400" dirty="0" err="1"/>
              <a:t>nghiên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endParaRPr lang="en-US" sz="14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796142" y="1130478"/>
            <a:ext cx="73478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1.1. LÝ DO CHỌN ĐỀ TÀI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Nhu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cầu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tiễn</a:t>
            </a:r>
            <a:endParaRPr lang="en-US" sz="24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trường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tiềm</a:t>
            </a:r>
            <a:r>
              <a:rPr lang="en-US" sz="24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năng</a:t>
            </a:r>
            <a:endParaRPr lang="en-US" sz="24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nghệ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tượng</a:t>
            </a:r>
            <a:endParaRPr lang="en-US" sz="24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tế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nâng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cao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kỹ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năng</a:t>
            </a:r>
            <a:endParaRPr lang="en-US" sz="24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Đóng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góp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giá</a:t>
            </a:r>
            <a:r>
              <a:rPr lang="en-US" sz="24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trị</a:t>
            </a:r>
            <a:endParaRPr lang="en-US" sz="24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654" y="602279"/>
            <a:ext cx="243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GIỚI THIỆU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07654" y="602279"/>
            <a:ext cx="243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GIỚI THIỆU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164" y="1429395"/>
            <a:ext cx="7078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1.2.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endParaRPr lang="en-US" sz="26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tổng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quát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</a:t>
            </a:r>
            <a:r>
              <a:rPr lang="en-US" sz="18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vi-VN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Xây </a:t>
            </a:r>
            <a:r>
              <a:rPr lang="vi-VN" sz="18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dựng một website bán 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laptop </a:t>
            </a:r>
            <a:r>
              <a:rPr lang="vi-VN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hoàn </a:t>
            </a:r>
            <a:r>
              <a:rPr lang="vi-VN" sz="18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chỉnh, đáp ứng các chức năng cơ bản của một hệ thống thương mại điện </a:t>
            </a:r>
            <a:r>
              <a:rPr lang="vi-VN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tử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0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07654" y="602279"/>
            <a:ext cx="243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GIỚI THIỆU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85290" y="1063944"/>
            <a:ext cx="70784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1.2.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endParaRPr lang="en-US" sz="26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cụ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thể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</a:p>
          <a:p>
            <a:r>
              <a:rPr lang="en-US" sz="18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Thiết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kế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hệ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thống</a:t>
            </a:r>
            <a:r>
              <a:rPr lang="en-US" sz="18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tích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và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kế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mô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đối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tượng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sử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công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cụ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để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kế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Use Case,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ERD…</a:t>
            </a:r>
            <a:endParaRPr lang="en-US" sz="12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5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07654" y="602279"/>
            <a:ext cx="243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GIỚI THIỆU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96801" y="1063944"/>
            <a:ext cx="70784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1.2.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endParaRPr lang="en-US" sz="26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cụ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thể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</a:p>
          <a:p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Phát</a:t>
            </a:r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triển</a:t>
            </a:r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  <a:endParaRPr lang="en-US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lý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Thêm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xóa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hiển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thị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danh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tin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Giỏ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hàng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Thêm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vào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giỏ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hàng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cập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nhật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số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lượng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hoặc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xóa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Tìm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kiếm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và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lọc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endParaRPr lang="en-US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Chi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tiết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sản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dùng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lý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đơn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28600" lvl="1" indent="-228600"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lý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0000"/>
                    <a:lumOff val="10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228600" lvl="1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863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07654" y="602279"/>
            <a:ext cx="243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GIỚI THIỆU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55920" y="1063944"/>
            <a:ext cx="7078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1.2.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2600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endParaRPr lang="en-US" sz="2600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Mục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tiêu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cụ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thể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phạm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vi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nghiên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cứu</a:t>
            </a:r>
            <a:r>
              <a:rPr lang="en-US" sz="1800" b="1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nghệ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:</a:t>
            </a:r>
          </a:p>
          <a:p>
            <a:endParaRPr lang="en-US" sz="1200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93" y="2540171"/>
            <a:ext cx="1057911" cy="1057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9" y="2527051"/>
            <a:ext cx="1071031" cy="1071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8" y="3761465"/>
            <a:ext cx="1071031" cy="1014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49" y="2633007"/>
            <a:ext cx="904116" cy="90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74" y="2652628"/>
            <a:ext cx="884495" cy="884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54" y="3911155"/>
            <a:ext cx="2344058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2478545" y="2193522"/>
            <a:ext cx="4516128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/>
              <a:t>PHƯƠNG PHÁP NGHIÊN CỨU</a:t>
            </a:r>
            <a:endParaRPr sz="45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88;p46"/>
          <p:cNvSpPr txBox="1">
            <a:spLocks noGrp="1"/>
          </p:cNvSpPr>
          <p:nvPr>
            <p:ph type="subTitle" idx="1"/>
          </p:nvPr>
        </p:nvSpPr>
        <p:spPr>
          <a:xfrm>
            <a:off x="2478089" y="3620992"/>
            <a:ext cx="38634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&amp;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59887"/>
      </p:ext>
    </p:extLst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775F5"/>
      </a:lt2>
      <a:accent1>
        <a:srgbClr val="FFE599"/>
      </a:accent1>
      <a:accent2>
        <a:srgbClr val="7DA8EF"/>
      </a:accent2>
      <a:accent3>
        <a:srgbClr val="00214D"/>
      </a:accent3>
      <a:accent4>
        <a:srgbClr val="7DA8EF"/>
      </a:accent4>
      <a:accent5>
        <a:srgbClr val="B5FFDE"/>
      </a:accent5>
      <a:accent6>
        <a:srgbClr val="C0CEA8"/>
      </a:accent6>
      <a:hlink>
        <a:srgbClr val="476A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892</Words>
  <Application>Microsoft Office PowerPoint</Application>
  <PresentationFormat>On-screen Show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</vt:lpstr>
      <vt:lpstr>Caveat Brush</vt:lpstr>
      <vt:lpstr>Arial</vt:lpstr>
      <vt:lpstr>Raleway</vt:lpstr>
      <vt:lpstr>Handa Notebook Thesis by Slidesgo</vt:lpstr>
      <vt:lpstr>PowerPoint Presentation</vt:lpstr>
      <vt:lpstr>NỘI DUNG BÁO CÁO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NGHIÊN CỨU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NGHIÊN CỨU</vt:lpstr>
      <vt:lpstr>KẾT LUẬN</vt:lpstr>
      <vt:lpstr>4.1 Kết quả đạt được</vt:lpstr>
      <vt:lpstr>4.2 Hạn chế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modified xsi:type="dcterms:W3CDTF">2025-01-09T07:48:22Z</dcterms:modified>
</cp:coreProperties>
</file>