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Bungee" charset="1" panose="00000000000000000000"/>
      <p:regular r:id="rId35"/>
    </p:embeddedFont>
    <p:embeddedFont>
      <p:font typeface="Arimo" charset="1" panose="020B0604020202020204"/>
      <p:regular r:id="rId36"/>
    </p:embeddedFont>
    <p:embeddedFont>
      <p:font typeface="Giaza" charset="1" panose="00000000000000000000"/>
      <p:regular r:id="rId37"/>
    </p:embeddedFont>
    <p:embeddedFont>
      <p:font typeface="Sigmar One" charset="1" panose="000005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2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2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4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4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42.png" Type="http://schemas.openxmlformats.org/officeDocument/2006/relationships/image"/><Relationship Id="rId17" Target="../media/image43.png" Type="http://schemas.openxmlformats.org/officeDocument/2006/relationships/image"/><Relationship Id="rId18" Target="../media/image4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22.png" Type="http://schemas.openxmlformats.org/officeDocument/2006/relationships/image"/><Relationship Id="rId17" Target="../media/image23.png" Type="http://schemas.openxmlformats.org/officeDocument/2006/relationships/image"/><Relationship Id="rId18" Target="../media/image2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2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2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2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3" id="13"/>
          <p:cNvSpPr txBox="true"/>
          <p:nvPr/>
        </p:nvSpPr>
        <p:spPr>
          <a:xfrm rot="0">
            <a:off x="1370445" y="1669712"/>
            <a:ext cx="15547110" cy="4362155"/>
          </a:xfrm>
          <a:prstGeom prst="rect">
            <a:avLst/>
          </a:prstGeom>
        </p:spPr>
        <p:txBody>
          <a:bodyPr anchor="t" rtlCol="false" tIns="0" lIns="0" bIns="0" rIns="0">
            <a:spAutoFit/>
          </a:bodyPr>
          <a:lstStyle/>
          <a:p>
            <a:pPr algn="ctr">
              <a:lnSpc>
                <a:spcPts val="17080"/>
              </a:lnSpc>
            </a:pPr>
            <a:r>
              <a:rPr lang="en-US" sz="10106" spc="161">
                <a:solidFill>
                  <a:srgbClr val="8795BA"/>
                </a:solidFill>
                <a:latin typeface="Bungee"/>
                <a:ea typeface="Bungee"/>
                <a:cs typeface="Bungee"/>
                <a:sym typeface="Bungee"/>
              </a:rPr>
              <a:t>HỆ THỐNG QUẢN LÝ PHÒNG TRỌ CHO THUÊ</a:t>
            </a:r>
          </a:p>
        </p:txBody>
      </p:sp>
      <p:sp>
        <p:nvSpPr>
          <p:cNvPr name="TextBox 14" id="14"/>
          <p:cNvSpPr txBox="true"/>
          <p:nvPr/>
        </p:nvSpPr>
        <p:spPr>
          <a:xfrm rot="0">
            <a:off x="5457158" y="6333009"/>
            <a:ext cx="2402012" cy="467360"/>
          </a:xfrm>
          <a:prstGeom prst="rect">
            <a:avLst/>
          </a:prstGeom>
        </p:spPr>
        <p:txBody>
          <a:bodyPr anchor="t" rtlCol="false" tIns="0" lIns="0" bIns="0" rIns="0">
            <a:spAutoFit/>
          </a:bodyPr>
          <a:lstStyle/>
          <a:p>
            <a:pPr algn="ctr">
              <a:lnSpc>
                <a:spcPts val="3399"/>
              </a:lnSpc>
            </a:pPr>
            <a:r>
              <a:rPr lang="en-US" sz="3399">
                <a:solidFill>
                  <a:srgbClr val="8795BA"/>
                </a:solidFill>
                <a:latin typeface="Arimo"/>
                <a:ea typeface="Arimo"/>
                <a:cs typeface="Arimo"/>
                <a:sym typeface="Arimo"/>
              </a:rPr>
              <a:t>Group 12</a:t>
            </a:r>
          </a:p>
        </p:txBody>
      </p:sp>
      <p:sp>
        <p:nvSpPr>
          <p:cNvPr name="TextBox 15" id="15"/>
          <p:cNvSpPr txBox="true"/>
          <p:nvPr/>
        </p:nvSpPr>
        <p:spPr>
          <a:xfrm rot="0">
            <a:off x="5451041" y="7105169"/>
            <a:ext cx="8686904" cy="895985"/>
          </a:xfrm>
          <a:prstGeom prst="rect">
            <a:avLst/>
          </a:prstGeom>
        </p:spPr>
        <p:txBody>
          <a:bodyPr anchor="t" rtlCol="false" tIns="0" lIns="0" bIns="0" rIns="0">
            <a:spAutoFit/>
          </a:bodyPr>
          <a:lstStyle/>
          <a:p>
            <a:pPr algn="ctr">
              <a:lnSpc>
                <a:spcPts val="3399"/>
              </a:lnSpc>
            </a:pPr>
            <a:r>
              <a:rPr lang="en-US" sz="3399">
                <a:solidFill>
                  <a:srgbClr val="8795BA"/>
                </a:solidFill>
                <a:latin typeface="Arimo"/>
                <a:ea typeface="Arimo"/>
                <a:cs typeface="Arimo"/>
                <a:sym typeface="Arimo"/>
              </a:rPr>
              <a:t>Giảng viên hướng dẫn: </a:t>
            </a:r>
            <a:r>
              <a:rPr lang="en-US" sz="3399">
                <a:solidFill>
                  <a:srgbClr val="8795BA"/>
                </a:solidFill>
                <a:latin typeface="Arimo"/>
                <a:ea typeface="Arimo"/>
                <a:cs typeface="Arimo"/>
                <a:sym typeface="Arimo"/>
              </a:rPr>
              <a:t>TS. Mai Thuý Nga</a:t>
            </a:r>
          </a:p>
          <a:p>
            <a:pPr algn="ctr">
              <a:lnSpc>
                <a:spcPts val="3399"/>
              </a:lnSpc>
            </a:pPr>
          </a:p>
        </p:txBody>
      </p:sp>
      <p:sp>
        <p:nvSpPr>
          <p:cNvPr name="TextBox 16" id="16"/>
          <p:cNvSpPr txBox="true"/>
          <p:nvPr/>
        </p:nvSpPr>
        <p:spPr>
          <a:xfrm rot="0">
            <a:off x="5758355" y="8010044"/>
            <a:ext cx="7733132" cy="467360"/>
          </a:xfrm>
          <a:prstGeom prst="rect">
            <a:avLst/>
          </a:prstGeom>
        </p:spPr>
        <p:txBody>
          <a:bodyPr anchor="t" rtlCol="false" tIns="0" lIns="0" bIns="0" rIns="0">
            <a:spAutoFit/>
          </a:bodyPr>
          <a:lstStyle/>
          <a:p>
            <a:pPr algn="l">
              <a:lnSpc>
                <a:spcPts val="3399"/>
              </a:lnSpc>
            </a:pPr>
            <a:r>
              <a:rPr lang="en-US" sz="3399">
                <a:solidFill>
                  <a:srgbClr val="8795BA"/>
                </a:solidFill>
                <a:latin typeface="Arimo"/>
                <a:ea typeface="Arimo"/>
                <a:cs typeface="Arimo"/>
                <a:sym typeface="Arimo"/>
              </a:rPr>
              <a:t>Phần Phân Tích Và Thiết Kế Phần Mềm</a:t>
            </a:r>
          </a:p>
        </p:txBody>
      </p:sp>
      <p:sp>
        <p:nvSpPr>
          <p:cNvPr name="Freeform 17" id="17"/>
          <p:cNvSpPr/>
          <p:nvPr/>
        </p:nvSpPr>
        <p:spPr>
          <a:xfrm flipH="false" flipV="false" rot="0">
            <a:off x="2646080" y="5736026"/>
            <a:ext cx="2995717" cy="3263887"/>
          </a:xfrm>
          <a:custGeom>
            <a:avLst/>
            <a:gdLst/>
            <a:ahLst/>
            <a:cxnLst/>
            <a:rect r="r" b="b" t="t" l="l"/>
            <a:pathLst>
              <a:path h="3263887" w="2995717">
                <a:moveTo>
                  <a:pt x="0" y="0"/>
                </a:moveTo>
                <a:lnTo>
                  <a:pt x="2995717" y="0"/>
                </a:lnTo>
                <a:lnTo>
                  <a:pt x="2995717" y="3263888"/>
                </a:lnTo>
                <a:lnTo>
                  <a:pt x="0" y="3263888"/>
                </a:lnTo>
                <a:lnTo>
                  <a:pt x="0" y="0"/>
                </a:lnTo>
                <a:close/>
              </a:path>
            </a:pathLst>
          </a:custGeom>
          <a:blipFill>
            <a:blip r:embed="rId16"/>
            <a:stretch>
              <a:fillRect l="0" t="-29814" r="0" b="-64952"/>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3" id="13"/>
          <p:cNvSpPr txBox="true"/>
          <p:nvPr/>
        </p:nvSpPr>
        <p:spPr>
          <a:xfrm rot="0">
            <a:off x="771324" y="3986155"/>
            <a:ext cx="16745353" cy="1488209"/>
          </a:xfrm>
          <a:prstGeom prst="rect">
            <a:avLst/>
          </a:prstGeom>
        </p:spPr>
        <p:txBody>
          <a:bodyPr anchor="t" rtlCol="false" tIns="0" lIns="0" bIns="0" rIns="0">
            <a:spAutoFit/>
          </a:bodyPr>
          <a:lstStyle/>
          <a:p>
            <a:pPr algn="ctr">
              <a:lnSpc>
                <a:spcPts val="12029"/>
              </a:lnSpc>
            </a:pPr>
            <a:r>
              <a:rPr lang="en-US" sz="8977">
                <a:solidFill>
                  <a:srgbClr val="8795BA"/>
                </a:solidFill>
                <a:latin typeface="Sigmar One"/>
                <a:ea typeface="Sigmar One"/>
                <a:cs typeface="Sigmar One"/>
                <a:sym typeface="Sigmar One"/>
              </a:rPr>
              <a:t>GIAO DIỆN NGƯỜI DÙNG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4496658" y="2207567"/>
            <a:ext cx="9647404" cy="6887450"/>
          </a:xfrm>
          <a:custGeom>
            <a:avLst/>
            <a:gdLst/>
            <a:ahLst/>
            <a:cxnLst/>
            <a:rect r="r" b="b" t="t" l="l"/>
            <a:pathLst>
              <a:path h="6887450" w="9647404">
                <a:moveTo>
                  <a:pt x="0" y="0"/>
                </a:moveTo>
                <a:lnTo>
                  <a:pt x="9647404" y="0"/>
                </a:lnTo>
                <a:lnTo>
                  <a:pt x="9647404" y="6887451"/>
                </a:lnTo>
                <a:lnTo>
                  <a:pt x="0" y="6887451"/>
                </a:lnTo>
                <a:lnTo>
                  <a:pt x="0" y="0"/>
                </a:lnTo>
                <a:close/>
              </a:path>
            </a:pathLst>
          </a:custGeom>
          <a:blipFill>
            <a:blip r:embed="rId16"/>
            <a:stretch>
              <a:fillRect l="0" t="0" r="0" b="0"/>
            </a:stretch>
          </a:blipFill>
        </p:spPr>
      </p:sp>
      <p:sp>
        <p:nvSpPr>
          <p:cNvPr name="TextBox 14" id="14"/>
          <p:cNvSpPr txBox="true"/>
          <p:nvPr/>
        </p:nvSpPr>
        <p:spPr>
          <a:xfrm rot="0">
            <a:off x="4143938" y="952500"/>
            <a:ext cx="10219629"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GIAO DIỆN ĐĂNG NHẬP</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4095483" y="2043992"/>
            <a:ext cx="11058876" cy="7466502"/>
          </a:xfrm>
          <a:custGeom>
            <a:avLst/>
            <a:gdLst/>
            <a:ahLst/>
            <a:cxnLst/>
            <a:rect r="r" b="b" t="t" l="l"/>
            <a:pathLst>
              <a:path h="7466502" w="11058876">
                <a:moveTo>
                  <a:pt x="0" y="0"/>
                </a:moveTo>
                <a:lnTo>
                  <a:pt x="11058876" y="0"/>
                </a:lnTo>
                <a:lnTo>
                  <a:pt x="11058876" y="7466502"/>
                </a:lnTo>
                <a:lnTo>
                  <a:pt x="0" y="7466502"/>
                </a:lnTo>
                <a:lnTo>
                  <a:pt x="0" y="0"/>
                </a:lnTo>
                <a:close/>
              </a:path>
            </a:pathLst>
          </a:custGeom>
          <a:blipFill>
            <a:blip r:embed="rId16"/>
            <a:stretch>
              <a:fillRect l="0" t="0" r="0" b="0"/>
            </a:stretch>
          </a:blipFill>
        </p:spPr>
      </p:sp>
      <p:sp>
        <p:nvSpPr>
          <p:cNvPr name="TextBox 14" id="14"/>
          <p:cNvSpPr txBox="true"/>
          <p:nvPr/>
        </p:nvSpPr>
        <p:spPr>
          <a:xfrm rot="0">
            <a:off x="4143938" y="952500"/>
            <a:ext cx="10219629"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GIAO DIỆN THỐNG KÊ</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2010536" y="2327642"/>
            <a:ext cx="14486434" cy="6930658"/>
          </a:xfrm>
          <a:custGeom>
            <a:avLst/>
            <a:gdLst/>
            <a:ahLst/>
            <a:cxnLst/>
            <a:rect r="r" b="b" t="t" l="l"/>
            <a:pathLst>
              <a:path h="6930658" w="14486434">
                <a:moveTo>
                  <a:pt x="0" y="0"/>
                </a:moveTo>
                <a:lnTo>
                  <a:pt x="14486434" y="0"/>
                </a:lnTo>
                <a:lnTo>
                  <a:pt x="14486434" y="6930658"/>
                </a:lnTo>
                <a:lnTo>
                  <a:pt x="0" y="6930658"/>
                </a:lnTo>
                <a:lnTo>
                  <a:pt x="0" y="0"/>
                </a:lnTo>
                <a:close/>
              </a:path>
            </a:pathLst>
          </a:custGeom>
          <a:blipFill>
            <a:blip r:embed="rId16"/>
            <a:stretch>
              <a:fillRect l="0" t="0" r="0" b="0"/>
            </a:stretch>
          </a:blipFill>
        </p:spPr>
      </p:sp>
      <p:sp>
        <p:nvSpPr>
          <p:cNvPr name="TextBox 14" id="14"/>
          <p:cNvSpPr txBox="true"/>
          <p:nvPr/>
        </p:nvSpPr>
        <p:spPr>
          <a:xfrm rot="0">
            <a:off x="4143938" y="952500"/>
            <a:ext cx="10219629"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GIAO DIỆN THỐNG KÊ</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2151393" y="2380306"/>
            <a:ext cx="14320198" cy="6877994"/>
          </a:xfrm>
          <a:custGeom>
            <a:avLst/>
            <a:gdLst/>
            <a:ahLst/>
            <a:cxnLst/>
            <a:rect r="r" b="b" t="t" l="l"/>
            <a:pathLst>
              <a:path h="6877994" w="14320198">
                <a:moveTo>
                  <a:pt x="0" y="0"/>
                </a:moveTo>
                <a:lnTo>
                  <a:pt x="14320198" y="0"/>
                </a:lnTo>
                <a:lnTo>
                  <a:pt x="14320198" y="6877994"/>
                </a:lnTo>
                <a:lnTo>
                  <a:pt x="0" y="6877994"/>
                </a:lnTo>
                <a:lnTo>
                  <a:pt x="0" y="0"/>
                </a:lnTo>
                <a:close/>
              </a:path>
            </a:pathLst>
          </a:custGeom>
          <a:blipFill>
            <a:blip r:embed="rId16"/>
            <a:stretch>
              <a:fillRect l="0" t="0" r="0" b="0"/>
            </a:stretch>
          </a:blipFill>
        </p:spPr>
      </p:sp>
      <p:sp>
        <p:nvSpPr>
          <p:cNvPr name="TextBox 14" id="14"/>
          <p:cNvSpPr txBox="true"/>
          <p:nvPr/>
        </p:nvSpPr>
        <p:spPr>
          <a:xfrm rot="0">
            <a:off x="4143938" y="952500"/>
            <a:ext cx="10219629"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GIAO DIỆN THỐNG KÊ</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2132342" y="2220170"/>
            <a:ext cx="14242821" cy="6779743"/>
          </a:xfrm>
          <a:custGeom>
            <a:avLst/>
            <a:gdLst/>
            <a:ahLst/>
            <a:cxnLst/>
            <a:rect r="r" b="b" t="t" l="l"/>
            <a:pathLst>
              <a:path h="6779743" w="14242821">
                <a:moveTo>
                  <a:pt x="0" y="0"/>
                </a:moveTo>
                <a:lnTo>
                  <a:pt x="14242821" y="0"/>
                </a:lnTo>
                <a:lnTo>
                  <a:pt x="14242821" y="6779744"/>
                </a:lnTo>
                <a:lnTo>
                  <a:pt x="0" y="6779744"/>
                </a:lnTo>
                <a:lnTo>
                  <a:pt x="0" y="0"/>
                </a:lnTo>
                <a:close/>
              </a:path>
            </a:pathLst>
          </a:custGeom>
          <a:blipFill>
            <a:blip r:embed="rId16"/>
            <a:stretch>
              <a:fillRect l="0" t="0" r="0" b="0"/>
            </a:stretch>
          </a:blipFill>
        </p:spPr>
      </p:sp>
      <p:sp>
        <p:nvSpPr>
          <p:cNvPr name="TextBox 14" id="14"/>
          <p:cNvSpPr txBox="true"/>
          <p:nvPr/>
        </p:nvSpPr>
        <p:spPr>
          <a:xfrm rot="0">
            <a:off x="4143938" y="952500"/>
            <a:ext cx="10219629"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GIAO DIỆN THỐNG KÊ</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2217567" y="2380306"/>
            <a:ext cx="13852866" cy="6619607"/>
          </a:xfrm>
          <a:custGeom>
            <a:avLst/>
            <a:gdLst/>
            <a:ahLst/>
            <a:cxnLst/>
            <a:rect r="r" b="b" t="t" l="l"/>
            <a:pathLst>
              <a:path h="6619607" w="13852866">
                <a:moveTo>
                  <a:pt x="0" y="0"/>
                </a:moveTo>
                <a:lnTo>
                  <a:pt x="13852866" y="0"/>
                </a:lnTo>
                <a:lnTo>
                  <a:pt x="13852866" y="6619608"/>
                </a:lnTo>
                <a:lnTo>
                  <a:pt x="0" y="6619608"/>
                </a:lnTo>
                <a:lnTo>
                  <a:pt x="0" y="0"/>
                </a:lnTo>
                <a:close/>
              </a:path>
            </a:pathLst>
          </a:custGeom>
          <a:blipFill>
            <a:blip r:embed="rId16"/>
            <a:stretch>
              <a:fillRect l="0" t="0" r="0" b="0"/>
            </a:stretch>
          </a:blipFill>
        </p:spPr>
      </p:sp>
      <p:sp>
        <p:nvSpPr>
          <p:cNvPr name="TextBox 14" id="14"/>
          <p:cNvSpPr txBox="true"/>
          <p:nvPr/>
        </p:nvSpPr>
        <p:spPr>
          <a:xfrm rot="0">
            <a:off x="4143938" y="952500"/>
            <a:ext cx="10219629"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GIAO DIỆN THỐNG KÊ</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3762735" y="2019671"/>
            <a:ext cx="11724373" cy="7838344"/>
          </a:xfrm>
          <a:custGeom>
            <a:avLst/>
            <a:gdLst/>
            <a:ahLst/>
            <a:cxnLst/>
            <a:rect r="r" b="b" t="t" l="l"/>
            <a:pathLst>
              <a:path h="7838344" w="11724373">
                <a:moveTo>
                  <a:pt x="0" y="0"/>
                </a:moveTo>
                <a:lnTo>
                  <a:pt x="11724373" y="0"/>
                </a:lnTo>
                <a:lnTo>
                  <a:pt x="11724373" y="7838344"/>
                </a:lnTo>
                <a:lnTo>
                  <a:pt x="0" y="7838344"/>
                </a:lnTo>
                <a:lnTo>
                  <a:pt x="0" y="0"/>
                </a:lnTo>
                <a:close/>
              </a:path>
            </a:pathLst>
          </a:custGeom>
          <a:blipFill>
            <a:blip r:embed="rId16"/>
            <a:stretch>
              <a:fillRect l="0" t="0" r="0" b="0"/>
            </a:stretch>
          </a:blipFill>
        </p:spPr>
      </p:sp>
      <p:sp>
        <p:nvSpPr>
          <p:cNvPr name="TextBox 14" id="14"/>
          <p:cNvSpPr txBox="true"/>
          <p:nvPr/>
        </p:nvSpPr>
        <p:spPr>
          <a:xfrm rot="0">
            <a:off x="2071969" y="952500"/>
            <a:ext cx="14144062"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GIAO DIỆN QUẢN LÝ PHÒNG TRỌ</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3381977" y="2203382"/>
            <a:ext cx="11213340" cy="7470923"/>
          </a:xfrm>
          <a:custGeom>
            <a:avLst/>
            <a:gdLst/>
            <a:ahLst/>
            <a:cxnLst/>
            <a:rect r="r" b="b" t="t" l="l"/>
            <a:pathLst>
              <a:path h="7470923" w="11213340">
                <a:moveTo>
                  <a:pt x="0" y="0"/>
                </a:moveTo>
                <a:lnTo>
                  <a:pt x="11213340" y="0"/>
                </a:lnTo>
                <a:lnTo>
                  <a:pt x="11213340" y="7470922"/>
                </a:lnTo>
                <a:lnTo>
                  <a:pt x="0" y="7470922"/>
                </a:lnTo>
                <a:lnTo>
                  <a:pt x="0" y="0"/>
                </a:lnTo>
                <a:close/>
              </a:path>
            </a:pathLst>
          </a:custGeom>
          <a:blipFill>
            <a:blip r:embed="rId16"/>
            <a:stretch>
              <a:fillRect l="0" t="0" r="0" b="0"/>
            </a:stretch>
          </a:blipFill>
        </p:spPr>
      </p:sp>
      <p:sp>
        <p:nvSpPr>
          <p:cNvPr name="TextBox 14" id="14"/>
          <p:cNvSpPr txBox="true"/>
          <p:nvPr/>
        </p:nvSpPr>
        <p:spPr>
          <a:xfrm rot="0">
            <a:off x="2071969" y="952500"/>
            <a:ext cx="14144062"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GIAO DIỆN QUẢN LÝ PHÒNG TRỌ</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2957420" y="1961156"/>
            <a:ext cx="12373161" cy="7939153"/>
          </a:xfrm>
          <a:custGeom>
            <a:avLst/>
            <a:gdLst/>
            <a:ahLst/>
            <a:cxnLst/>
            <a:rect r="r" b="b" t="t" l="l"/>
            <a:pathLst>
              <a:path h="7939153" w="12373161">
                <a:moveTo>
                  <a:pt x="0" y="0"/>
                </a:moveTo>
                <a:lnTo>
                  <a:pt x="12373160" y="0"/>
                </a:lnTo>
                <a:lnTo>
                  <a:pt x="12373160" y="7939152"/>
                </a:lnTo>
                <a:lnTo>
                  <a:pt x="0" y="7939152"/>
                </a:lnTo>
                <a:lnTo>
                  <a:pt x="0" y="0"/>
                </a:lnTo>
                <a:close/>
              </a:path>
            </a:pathLst>
          </a:custGeom>
          <a:blipFill>
            <a:blip r:embed="rId16"/>
            <a:stretch>
              <a:fillRect l="0" t="0" r="0" b="0"/>
            </a:stretch>
          </a:blipFill>
        </p:spPr>
      </p:sp>
      <p:sp>
        <p:nvSpPr>
          <p:cNvPr name="TextBox 14" id="14"/>
          <p:cNvSpPr txBox="true"/>
          <p:nvPr/>
        </p:nvSpPr>
        <p:spPr>
          <a:xfrm rot="0">
            <a:off x="2071969" y="952500"/>
            <a:ext cx="14144062"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GIAO DIỆN QUẢN LÝ KHÁCH THUÊ</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3" id="13"/>
          <p:cNvGrpSpPr>
            <a:grpSpLocks noChangeAspect="true"/>
          </p:cNvGrpSpPr>
          <p:nvPr/>
        </p:nvGrpSpPr>
        <p:grpSpPr>
          <a:xfrm rot="0">
            <a:off x="3031237" y="2877979"/>
            <a:ext cx="3778021" cy="5204803"/>
            <a:chOff x="0" y="0"/>
            <a:chExt cx="6342380" cy="8737600"/>
          </a:xfrm>
        </p:grpSpPr>
        <p:sp>
          <p:nvSpPr>
            <p:cNvPr name="Freeform 14" id="14"/>
            <p:cNvSpPr/>
            <p:nvPr/>
          </p:nvSpPr>
          <p:spPr>
            <a:xfrm flipH="false" flipV="false" rot="0">
              <a:off x="628650" y="391160"/>
              <a:ext cx="5085080" cy="7955280"/>
            </a:xfrm>
            <a:custGeom>
              <a:avLst/>
              <a:gdLst/>
              <a:ahLst/>
              <a:cxnLst/>
              <a:rect r="r" b="b" t="t" l="l"/>
              <a:pathLst>
                <a:path h="7955280" w="5085080">
                  <a:moveTo>
                    <a:pt x="2542540" y="7955280"/>
                  </a:moveTo>
                  <a:cubicBezTo>
                    <a:pt x="1140460" y="7955280"/>
                    <a:pt x="0" y="6814820"/>
                    <a:pt x="0" y="5412740"/>
                  </a:cubicBezTo>
                  <a:lnTo>
                    <a:pt x="0" y="2542540"/>
                  </a:lnTo>
                  <a:cubicBezTo>
                    <a:pt x="0" y="1140460"/>
                    <a:pt x="1140460" y="0"/>
                    <a:pt x="2542540" y="0"/>
                  </a:cubicBezTo>
                  <a:cubicBezTo>
                    <a:pt x="3944620" y="0"/>
                    <a:pt x="5085080" y="1140460"/>
                    <a:pt x="5085080" y="2542540"/>
                  </a:cubicBezTo>
                  <a:lnTo>
                    <a:pt x="5085080" y="5412740"/>
                  </a:lnTo>
                  <a:cubicBezTo>
                    <a:pt x="5085080" y="6814820"/>
                    <a:pt x="3944620" y="7955280"/>
                    <a:pt x="2542540" y="7955280"/>
                  </a:cubicBezTo>
                  <a:close/>
                </a:path>
              </a:pathLst>
            </a:custGeom>
            <a:blipFill>
              <a:blip r:embed="rId16"/>
              <a:stretch>
                <a:fillRect l="-28221" t="0" r="-28221" b="0"/>
              </a:stretch>
            </a:blipFill>
          </p:spPr>
        </p:sp>
        <p:sp>
          <p:nvSpPr>
            <p:cNvPr name="Freeform 15" id="15"/>
            <p:cNvSpPr/>
            <p:nvPr/>
          </p:nvSpPr>
          <p:spPr>
            <a:xfrm flipH="false" flipV="false" rot="0">
              <a:off x="0" y="0"/>
              <a:ext cx="6342380" cy="8737600"/>
            </a:xfrm>
            <a:custGeom>
              <a:avLst/>
              <a:gdLst/>
              <a:ahLst/>
              <a:cxnLst/>
              <a:rect r="r" b="b" t="t" l="l"/>
              <a:pathLst>
                <a:path h="8737600" w="6342380">
                  <a:moveTo>
                    <a:pt x="3171190" y="381000"/>
                  </a:moveTo>
                  <a:cubicBezTo>
                    <a:pt x="1764030" y="381000"/>
                    <a:pt x="618490" y="1526540"/>
                    <a:pt x="618490" y="2933700"/>
                  </a:cubicBezTo>
                  <a:lnTo>
                    <a:pt x="618490" y="5803900"/>
                  </a:lnTo>
                  <a:cubicBezTo>
                    <a:pt x="618490" y="7211060"/>
                    <a:pt x="1764030" y="8356600"/>
                    <a:pt x="3171190" y="8356600"/>
                  </a:cubicBezTo>
                  <a:cubicBezTo>
                    <a:pt x="4578350" y="8356600"/>
                    <a:pt x="5723890" y="7211060"/>
                    <a:pt x="5723890" y="5803900"/>
                  </a:cubicBezTo>
                  <a:lnTo>
                    <a:pt x="5723890" y="2933700"/>
                  </a:lnTo>
                  <a:cubicBezTo>
                    <a:pt x="5723890" y="1526540"/>
                    <a:pt x="4578350" y="381000"/>
                    <a:pt x="3171190" y="381000"/>
                  </a:cubicBezTo>
                  <a:close/>
                  <a:moveTo>
                    <a:pt x="5704840" y="5803900"/>
                  </a:moveTo>
                  <a:cubicBezTo>
                    <a:pt x="5704840" y="7200900"/>
                    <a:pt x="4568190" y="8337550"/>
                    <a:pt x="3171190" y="8337550"/>
                  </a:cubicBezTo>
                  <a:cubicBezTo>
                    <a:pt x="1774190" y="8337550"/>
                    <a:pt x="637540" y="7200900"/>
                    <a:pt x="637540" y="5803900"/>
                  </a:cubicBezTo>
                  <a:lnTo>
                    <a:pt x="637540" y="2933700"/>
                  </a:lnTo>
                  <a:cubicBezTo>
                    <a:pt x="637540" y="1536700"/>
                    <a:pt x="1774190" y="400050"/>
                    <a:pt x="3171190" y="400050"/>
                  </a:cubicBezTo>
                  <a:cubicBezTo>
                    <a:pt x="4568190" y="400050"/>
                    <a:pt x="5704840" y="1536700"/>
                    <a:pt x="5704840" y="2933700"/>
                  </a:cubicBezTo>
                  <a:lnTo>
                    <a:pt x="5704840" y="5803900"/>
                  </a:lnTo>
                  <a:close/>
                  <a:moveTo>
                    <a:pt x="6277610" y="3246120"/>
                  </a:moveTo>
                  <a:cubicBezTo>
                    <a:pt x="6240780" y="3230880"/>
                    <a:pt x="6207760" y="3208020"/>
                    <a:pt x="6179820" y="3180080"/>
                  </a:cubicBezTo>
                  <a:cubicBezTo>
                    <a:pt x="6151880" y="3152140"/>
                    <a:pt x="6129020" y="3119120"/>
                    <a:pt x="6113780" y="3082290"/>
                  </a:cubicBezTo>
                  <a:cubicBezTo>
                    <a:pt x="6109970" y="3073400"/>
                    <a:pt x="6107430" y="3064510"/>
                    <a:pt x="6103620" y="3055620"/>
                  </a:cubicBezTo>
                  <a:lnTo>
                    <a:pt x="6103620" y="2933700"/>
                  </a:lnTo>
                  <a:cubicBezTo>
                    <a:pt x="6103620" y="2150110"/>
                    <a:pt x="5798820" y="1413510"/>
                    <a:pt x="5245100" y="859790"/>
                  </a:cubicBezTo>
                  <a:cubicBezTo>
                    <a:pt x="4691380" y="304800"/>
                    <a:pt x="3954780" y="0"/>
                    <a:pt x="3171190" y="0"/>
                  </a:cubicBezTo>
                  <a:cubicBezTo>
                    <a:pt x="2387600" y="0"/>
                    <a:pt x="1651000" y="304800"/>
                    <a:pt x="1097280" y="858520"/>
                  </a:cubicBezTo>
                  <a:cubicBezTo>
                    <a:pt x="543560" y="1413510"/>
                    <a:pt x="238760" y="2150110"/>
                    <a:pt x="238760" y="2933700"/>
                  </a:cubicBezTo>
                  <a:lnTo>
                    <a:pt x="238760" y="5267960"/>
                  </a:lnTo>
                  <a:cubicBezTo>
                    <a:pt x="236220" y="5276850"/>
                    <a:pt x="232410" y="5285740"/>
                    <a:pt x="228600" y="5294630"/>
                  </a:cubicBezTo>
                  <a:cubicBezTo>
                    <a:pt x="213360" y="5331460"/>
                    <a:pt x="190500" y="5364480"/>
                    <a:pt x="162560" y="5392420"/>
                  </a:cubicBezTo>
                  <a:cubicBezTo>
                    <a:pt x="134620" y="5420360"/>
                    <a:pt x="101600" y="5443220"/>
                    <a:pt x="64770" y="5458460"/>
                  </a:cubicBezTo>
                  <a:cubicBezTo>
                    <a:pt x="43180" y="5467350"/>
                    <a:pt x="21590" y="5473700"/>
                    <a:pt x="0" y="5477510"/>
                  </a:cubicBezTo>
                  <a:cubicBezTo>
                    <a:pt x="22860" y="5481320"/>
                    <a:pt x="44450" y="5487670"/>
                    <a:pt x="64770" y="5496560"/>
                  </a:cubicBezTo>
                  <a:cubicBezTo>
                    <a:pt x="101600" y="5511800"/>
                    <a:pt x="134620" y="5534660"/>
                    <a:pt x="162560" y="5562600"/>
                  </a:cubicBezTo>
                  <a:cubicBezTo>
                    <a:pt x="190500" y="5590541"/>
                    <a:pt x="213360" y="5623560"/>
                    <a:pt x="228600" y="5660391"/>
                  </a:cubicBezTo>
                  <a:cubicBezTo>
                    <a:pt x="232410" y="5669281"/>
                    <a:pt x="234950" y="5678170"/>
                    <a:pt x="238760" y="5687061"/>
                  </a:cubicBezTo>
                  <a:lnTo>
                    <a:pt x="238760" y="5805170"/>
                  </a:lnTo>
                  <a:cubicBezTo>
                    <a:pt x="238760" y="6588761"/>
                    <a:pt x="543560" y="7325361"/>
                    <a:pt x="1097280" y="7879080"/>
                  </a:cubicBezTo>
                  <a:cubicBezTo>
                    <a:pt x="1651000" y="8432800"/>
                    <a:pt x="2387600" y="8737600"/>
                    <a:pt x="3171190" y="8737600"/>
                  </a:cubicBezTo>
                  <a:cubicBezTo>
                    <a:pt x="3954780" y="8737600"/>
                    <a:pt x="4691380" y="8432800"/>
                    <a:pt x="5245100" y="7879080"/>
                  </a:cubicBezTo>
                  <a:cubicBezTo>
                    <a:pt x="5798820" y="7325361"/>
                    <a:pt x="6103620" y="6588761"/>
                    <a:pt x="6103620" y="5805170"/>
                  </a:cubicBezTo>
                  <a:lnTo>
                    <a:pt x="6103620" y="3474720"/>
                  </a:lnTo>
                  <a:cubicBezTo>
                    <a:pt x="6106160" y="3465830"/>
                    <a:pt x="6109970" y="3456940"/>
                    <a:pt x="6113780" y="3448050"/>
                  </a:cubicBezTo>
                  <a:cubicBezTo>
                    <a:pt x="6129020" y="3411220"/>
                    <a:pt x="6151880" y="3378200"/>
                    <a:pt x="6179820" y="3350260"/>
                  </a:cubicBezTo>
                  <a:cubicBezTo>
                    <a:pt x="6207760" y="3322320"/>
                    <a:pt x="6240780" y="3299460"/>
                    <a:pt x="6277610" y="3284220"/>
                  </a:cubicBezTo>
                  <a:cubicBezTo>
                    <a:pt x="6299200" y="3275330"/>
                    <a:pt x="6320790" y="3268980"/>
                    <a:pt x="6342380" y="3265170"/>
                  </a:cubicBezTo>
                  <a:cubicBezTo>
                    <a:pt x="6320790" y="3261360"/>
                    <a:pt x="6299200" y="3255010"/>
                    <a:pt x="6277610" y="3246120"/>
                  </a:cubicBezTo>
                  <a:close/>
                  <a:moveTo>
                    <a:pt x="5232400" y="7865110"/>
                  </a:moveTo>
                  <a:cubicBezTo>
                    <a:pt x="4682490" y="8415020"/>
                    <a:pt x="3949700" y="8718550"/>
                    <a:pt x="3171190" y="8718550"/>
                  </a:cubicBezTo>
                  <a:cubicBezTo>
                    <a:pt x="2392680" y="8718550"/>
                    <a:pt x="1661160" y="8415020"/>
                    <a:pt x="1109980" y="7865110"/>
                  </a:cubicBezTo>
                  <a:cubicBezTo>
                    <a:pt x="560070" y="7315200"/>
                    <a:pt x="256540" y="6582410"/>
                    <a:pt x="256540" y="5803900"/>
                  </a:cubicBezTo>
                  <a:lnTo>
                    <a:pt x="256540" y="5685790"/>
                  </a:lnTo>
                  <a:cubicBezTo>
                    <a:pt x="259080" y="5676900"/>
                    <a:pt x="262890" y="5668010"/>
                    <a:pt x="266700" y="5659120"/>
                  </a:cubicBezTo>
                  <a:cubicBezTo>
                    <a:pt x="281940" y="5622290"/>
                    <a:pt x="304800" y="5589270"/>
                    <a:pt x="332740" y="5561330"/>
                  </a:cubicBezTo>
                  <a:cubicBezTo>
                    <a:pt x="360680" y="5533390"/>
                    <a:pt x="393700" y="5510530"/>
                    <a:pt x="430530" y="5495290"/>
                  </a:cubicBezTo>
                  <a:cubicBezTo>
                    <a:pt x="452120" y="5486400"/>
                    <a:pt x="473710" y="5480050"/>
                    <a:pt x="495300" y="5476240"/>
                  </a:cubicBezTo>
                  <a:cubicBezTo>
                    <a:pt x="472440" y="5472430"/>
                    <a:pt x="450850" y="5466080"/>
                    <a:pt x="430530" y="5457190"/>
                  </a:cubicBezTo>
                  <a:cubicBezTo>
                    <a:pt x="393700" y="5441950"/>
                    <a:pt x="360680" y="5419090"/>
                    <a:pt x="332740" y="5391150"/>
                  </a:cubicBezTo>
                  <a:cubicBezTo>
                    <a:pt x="304800" y="5363209"/>
                    <a:pt x="281940" y="5330190"/>
                    <a:pt x="266700" y="5293359"/>
                  </a:cubicBezTo>
                  <a:cubicBezTo>
                    <a:pt x="262890" y="5284469"/>
                    <a:pt x="260350" y="5275580"/>
                    <a:pt x="256540" y="5266689"/>
                  </a:cubicBezTo>
                  <a:lnTo>
                    <a:pt x="256540" y="2933700"/>
                  </a:lnTo>
                  <a:cubicBezTo>
                    <a:pt x="256540" y="2155190"/>
                    <a:pt x="560070" y="1423670"/>
                    <a:pt x="1109980" y="872490"/>
                  </a:cubicBezTo>
                  <a:cubicBezTo>
                    <a:pt x="1659890" y="322580"/>
                    <a:pt x="2392680" y="19050"/>
                    <a:pt x="3171190" y="19050"/>
                  </a:cubicBezTo>
                  <a:cubicBezTo>
                    <a:pt x="3949700" y="19050"/>
                    <a:pt x="4681220" y="322580"/>
                    <a:pt x="5232400" y="872490"/>
                  </a:cubicBezTo>
                  <a:cubicBezTo>
                    <a:pt x="5782310" y="1422400"/>
                    <a:pt x="6085840" y="2155190"/>
                    <a:pt x="6085840" y="2933700"/>
                  </a:cubicBezTo>
                  <a:lnTo>
                    <a:pt x="6085840" y="3056890"/>
                  </a:lnTo>
                  <a:cubicBezTo>
                    <a:pt x="6083300" y="3065780"/>
                    <a:pt x="6079490" y="3074670"/>
                    <a:pt x="6075680" y="3083560"/>
                  </a:cubicBezTo>
                  <a:cubicBezTo>
                    <a:pt x="6060440" y="3120390"/>
                    <a:pt x="6037580" y="3153410"/>
                    <a:pt x="6009640" y="3181350"/>
                  </a:cubicBezTo>
                  <a:cubicBezTo>
                    <a:pt x="5981700" y="3209290"/>
                    <a:pt x="5948680" y="3232150"/>
                    <a:pt x="5911850" y="3247390"/>
                  </a:cubicBezTo>
                  <a:cubicBezTo>
                    <a:pt x="5890260" y="3256280"/>
                    <a:pt x="5868670" y="3262630"/>
                    <a:pt x="5847080" y="3266440"/>
                  </a:cubicBezTo>
                  <a:cubicBezTo>
                    <a:pt x="5869940" y="3270250"/>
                    <a:pt x="5891530" y="3276600"/>
                    <a:pt x="5911850" y="3285490"/>
                  </a:cubicBezTo>
                  <a:cubicBezTo>
                    <a:pt x="5948680" y="3300730"/>
                    <a:pt x="5981700" y="3323590"/>
                    <a:pt x="6009640" y="3351530"/>
                  </a:cubicBezTo>
                  <a:cubicBezTo>
                    <a:pt x="6037580" y="3379470"/>
                    <a:pt x="6060440" y="3412490"/>
                    <a:pt x="6075680" y="3449320"/>
                  </a:cubicBezTo>
                  <a:cubicBezTo>
                    <a:pt x="6079490" y="3458211"/>
                    <a:pt x="6082030" y="3467100"/>
                    <a:pt x="6085840" y="3475991"/>
                  </a:cubicBezTo>
                  <a:lnTo>
                    <a:pt x="6085840" y="5803900"/>
                  </a:lnTo>
                  <a:cubicBezTo>
                    <a:pt x="6085840" y="6582410"/>
                    <a:pt x="5782310" y="7313930"/>
                    <a:pt x="5232400" y="7865110"/>
                  </a:cubicBezTo>
                  <a:close/>
                </a:path>
              </a:pathLst>
            </a:custGeom>
            <a:solidFill>
              <a:srgbClr val="8795BA"/>
            </a:solidFill>
          </p:spPr>
        </p:sp>
      </p:grpSp>
      <p:sp>
        <p:nvSpPr>
          <p:cNvPr name="TextBox 16" id="16"/>
          <p:cNvSpPr txBox="true"/>
          <p:nvPr/>
        </p:nvSpPr>
        <p:spPr>
          <a:xfrm rot="0">
            <a:off x="4596673" y="1894882"/>
            <a:ext cx="9094655" cy="1351849"/>
          </a:xfrm>
          <a:prstGeom prst="rect">
            <a:avLst/>
          </a:prstGeom>
        </p:spPr>
        <p:txBody>
          <a:bodyPr anchor="t" rtlCol="false" tIns="0" lIns="0" bIns="0" rIns="0">
            <a:spAutoFit/>
          </a:bodyPr>
          <a:lstStyle/>
          <a:p>
            <a:pPr algn="ctr">
              <a:lnSpc>
                <a:spcPts val="9556"/>
              </a:lnSpc>
            </a:pPr>
            <a:r>
              <a:rPr lang="en-US" sz="11376">
                <a:solidFill>
                  <a:srgbClr val="8795BA"/>
                </a:solidFill>
                <a:latin typeface="Giaza"/>
                <a:ea typeface="Giaza"/>
                <a:cs typeface="Giaza"/>
                <a:sym typeface="Giaza"/>
              </a:rPr>
              <a:t>GROUP 12</a:t>
            </a:r>
          </a:p>
        </p:txBody>
      </p:sp>
      <p:sp>
        <p:nvSpPr>
          <p:cNvPr name="TextBox 17" id="17"/>
          <p:cNvSpPr txBox="true"/>
          <p:nvPr/>
        </p:nvSpPr>
        <p:spPr>
          <a:xfrm rot="0">
            <a:off x="7921796" y="4043114"/>
            <a:ext cx="8722005" cy="773240"/>
          </a:xfrm>
          <a:prstGeom prst="rect">
            <a:avLst/>
          </a:prstGeom>
        </p:spPr>
        <p:txBody>
          <a:bodyPr anchor="t" rtlCol="false" tIns="0" lIns="0" bIns="0" rIns="0">
            <a:spAutoFit/>
          </a:bodyPr>
          <a:lstStyle/>
          <a:p>
            <a:pPr algn="l">
              <a:lnSpc>
                <a:spcPts val="5692"/>
              </a:lnSpc>
            </a:pPr>
            <a:r>
              <a:rPr lang="en-US" sz="5692">
                <a:solidFill>
                  <a:srgbClr val="8795BA"/>
                </a:solidFill>
                <a:latin typeface="Arimo"/>
                <a:ea typeface="Arimo"/>
                <a:cs typeface="Arimo"/>
                <a:sym typeface="Arimo"/>
              </a:rPr>
              <a:t>Ngô Thị Linh - </a:t>
            </a:r>
            <a:r>
              <a:rPr lang="en-US" sz="5692">
                <a:solidFill>
                  <a:srgbClr val="8795BA"/>
                </a:solidFill>
                <a:latin typeface="Arimo"/>
                <a:ea typeface="Arimo"/>
                <a:cs typeface="Arimo"/>
                <a:sym typeface="Arimo"/>
              </a:rPr>
              <a:t>21011613</a:t>
            </a:r>
          </a:p>
        </p:txBody>
      </p:sp>
      <p:sp>
        <p:nvSpPr>
          <p:cNvPr name="TextBox 18" id="18"/>
          <p:cNvSpPr txBox="true"/>
          <p:nvPr/>
        </p:nvSpPr>
        <p:spPr>
          <a:xfrm rot="0">
            <a:off x="7921796" y="5462064"/>
            <a:ext cx="8722005" cy="2916365"/>
          </a:xfrm>
          <a:prstGeom prst="rect">
            <a:avLst/>
          </a:prstGeom>
        </p:spPr>
        <p:txBody>
          <a:bodyPr anchor="t" rtlCol="false" tIns="0" lIns="0" bIns="0" rIns="0">
            <a:spAutoFit/>
          </a:bodyPr>
          <a:lstStyle/>
          <a:p>
            <a:pPr algn="l">
              <a:lnSpc>
                <a:spcPts val="5692"/>
              </a:lnSpc>
            </a:pPr>
            <a:r>
              <a:rPr lang="en-US" sz="5692">
                <a:solidFill>
                  <a:srgbClr val="8795BA"/>
                </a:solidFill>
                <a:latin typeface="Arimo"/>
                <a:ea typeface="Arimo"/>
                <a:cs typeface="Arimo"/>
                <a:sym typeface="Arimo"/>
              </a:rPr>
              <a:t>Công việc : </a:t>
            </a:r>
          </a:p>
          <a:p>
            <a:pPr algn="l" marL="1229014" indent="-614507" lvl="1">
              <a:lnSpc>
                <a:spcPts val="5692"/>
              </a:lnSpc>
              <a:buFont typeface="Arial"/>
              <a:buChar char="•"/>
            </a:pPr>
            <a:r>
              <a:rPr lang="en-US" sz="5692">
                <a:solidFill>
                  <a:srgbClr val="8795BA"/>
                </a:solidFill>
                <a:latin typeface="Arimo"/>
                <a:ea typeface="Arimo"/>
                <a:cs typeface="Arimo"/>
                <a:sym typeface="Arimo"/>
              </a:rPr>
              <a:t>Làm báo cáo</a:t>
            </a:r>
          </a:p>
          <a:p>
            <a:pPr algn="l" marL="1229014" indent="-614507" lvl="1">
              <a:lnSpc>
                <a:spcPts val="5692"/>
              </a:lnSpc>
              <a:buFont typeface="Arial"/>
              <a:buChar char="•"/>
            </a:pPr>
            <a:r>
              <a:rPr lang="en-US" sz="5692">
                <a:solidFill>
                  <a:srgbClr val="8795BA"/>
                </a:solidFill>
                <a:latin typeface="Arimo"/>
                <a:ea typeface="Arimo"/>
                <a:cs typeface="Arimo"/>
                <a:sym typeface="Arimo"/>
              </a:rPr>
              <a:t>Làm slide</a:t>
            </a:r>
          </a:p>
          <a:p>
            <a:pPr algn="l" marL="1229014" indent="-614507" lvl="1">
              <a:lnSpc>
                <a:spcPts val="5692"/>
              </a:lnSpc>
              <a:buFont typeface="Arial"/>
              <a:buChar char="•"/>
            </a:pPr>
            <a:r>
              <a:rPr lang="en-US" sz="5692">
                <a:solidFill>
                  <a:srgbClr val="8795BA"/>
                </a:solidFill>
                <a:latin typeface="Arimo"/>
                <a:ea typeface="Arimo"/>
                <a:cs typeface="Arimo"/>
                <a:sym typeface="Arimo"/>
              </a:rPr>
              <a:t>Code sản phẩm</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4691950" y="1996795"/>
            <a:ext cx="8904101" cy="7903514"/>
          </a:xfrm>
          <a:custGeom>
            <a:avLst/>
            <a:gdLst/>
            <a:ahLst/>
            <a:cxnLst/>
            <a:rect r="r" b="b" t="t" l="l"/>
            <a:pathLst>
              <a:path h="7903514" w="8904101">
                <a:moveTo>
                  <a:pt x="0" y="0"/>
                </a:moveTo>
                <a:lnTo>
                  <a:pt x="8904100" y="0"/>
                </a:lnTo>
                <a:lnTo>
                  <a:pt x="8904100" y="7903513"/>
                </a:lnTo>
                <a:lnTo>
                  <a:pt x="0" y="7903513"/>
                </a:lnTo>
                <a:lnTo>
                  <a:pt x="0" y="0"/>
                </a:lnTo>
                <a:close/>
              </a:path>
            </a:pathLst>
          </a:custGeom>
          <a:blipFill>
            <a:blip r:embed="rId16"/>
            <a:stretch>
              <a:fillRect l="0" t="0" r="0" b="0"/>
            </a:stretch>
          </a:blipFill>
        </p:spPr>
      </p:sp>
      <p:sp>
        <p:nvSpPr>
          <p:cNvPr name="TextBox 14" id="14"/>
          <p:cNvSpPr txBox="true"/>
          <p:nvPr/>
        </p:nvSpPr>
        <p:spPr>
          <a:xfrm rot="0">
            <a:off x="2071969" y="952500"/>
            <a:ext cx="14144062"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GIAO DIỆN QUẢN LÝ KHÁCH THUÊ</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3560405" y="2616327"/>
            <a:ext cx="11167190" cy="7283981"/>
          </a:xfrm>
          <a:custGeom>
            <a:avLst/>
            <a:gdLst/>
            <a:ahLst/>
            <a:cxnLst/>
            <a:rect r="r" b="b" t="t" l="l"/>
            <a:pathLst>
              <a:path h="7283981" w="11167190">
                <a:moveTo>
                  <a:pt x="0" y="0"/>
                </a:moveTo>
                <a:lnTo>
                  <a:pt x="11167190" y="0"/>
                </a:lnTo>
                <a:lnTo>
                  <a:pt x="11167190" y="7283981"/>
                </a:lnTo>
                <a:lnTo>
                  <a:pt x="0" y="7283981"/>
                </a:lnTo>
                <a:lnTo>
                  <a:pt x="0" y="0"/>
                </a:lnTo>
                <a:close/>
              </a:path>
            </a:pathLst>
          </a:custGeom>
          <a:blipFill>
            <a:blip r:embed="rId16"/>
            <a:stretch>
              <a:fillRect l="0" t="0" r="0" b="0"/>
            </a:stretch>
          </a:blipFill>
        </p:spPr>
      </p:sp>
      <p:sp>
        <p:nvSpPr>
          <p:cNvPr name="TextBox 14" id="14"/>
          <p:cNvSpPr txBox="true"/>
          <p:nvPr/>
        </p:nvSpPr>
        <p:spPr>
          <a:xfrm rot="0">
            <a:off x="850874" y="1497168"/>
            <a:ext cx="16586253"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GIAO DIỆN QUẢN LÝ CHỈ SỐ ĐIỆN, NƯỚC</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3146981" y="1929505"/>
            <a:ext cx="11994037" cy="8018676"/>
          </a:xfrm>
          <a:custGeom>
            <a:avLst/>
            <a:gdLst/>
            <a:ahLst/>
            <a:cxnLst/>
            <a:rect r="r" b="b" t="t" l="l"/>
            <a:pathLst>
              <a:path h="8018676" w="11994037">
                <a:moveTo>
                  <a:pt x="0" y="0"/>
                </a:moveTo>
                <a:lnTo>
                  <a:pt x="11994038" y="0"/>
                </a:lnTo>
                <a:lnTo>
                  <a:pt x="11994038" y="8018676"/>
                </a:lnTo>
                <a:lnTo>
                  <a:pt x="0" y="8018676"/>
                </a:lnTo>
                <a:lnTo>
                  <a:pt x="0" y="0"/>
                </a:lnTo>
                <a:close/>
              </a:path>
            </a:pathLst>
          </a:custGeom>
          <a:blipFill>
            <a:blip r:embed="rId16"/>
            <a:stretch>
              <a:fillRect l="0" t="0" r="0" b="0"/>
            </a:stretch>
          </a:blipFill>
        </p:spPr>
      </p:sp>
      <p:sp>
        <p:nvSpPr>
          <p:cNvPr name="TextBox 14" id="14"/>
          <p:cNvSpPr txBox="true"/>
          <p:nvPr/>
        </p:nvSpPr>
        <p:spPr>
          <a:xfrm rot="0">
            <a:off x="2627056" y="952500"/>
            <a:ext cx="13033889"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GIAO DIỆN QUẢN LÝ HÓA ĐƠN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2842953" y="2072067"/>
            <a:ext cx="13124399" cy="7186233"/>
          </a:xfrm>
          <a:custGeom>
            <a:avLst/>
            <a:gdLst/>
            <a:ahLst/>
            <a:cxnLst/>
            <a:rect r="r" b="b" t="t" l="l"/>
            <a:pathLst>
              <a:path h="7186233" w="13124399">
                <a:moveTo>
                  <a:pt x="0" y="0"/>
                </a:moveTo>
                <a:lnTo>
                  <a:pt x="13124399" y="0"/>
                </a:lnTo>
                <a:lnTo>
                  <a:pt x="13124399" y="7186233"/>
                </a:lnTo>
                <a:lnTo>
                  <a:pt x="0" y="7186233"/>
                </a:lnTo>
                <a:lnTo>
                  <a:pt x="0" y="0"/>
                </a:lnTo>
                <a:close/>
              </a:path>
            </a:pathLst>
          </a:custGeom>
          <a:blipFill>
            <a:blip r:embed="rId16"/>
            <a:stretch>
              <a:fillRect l="0" t="0" r="0" b="0"/>
            </a:stretch>
          </a:blipFill>
        </p:spPr>
      </p:sp>
      <p:sp>
        <p:nvSpPr>
          <p:cNvPr name="TextBox 14" id="14"/>
          <p:cNvSpPr txBox="true"/>
          <p:nvPr/>
        </p:nvSpPr>
        <p:spPr>
          <a:xfrm rot="0">
            <a:off x="2627056" y="952500"/>
            <a:ext cx="13033889"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GIAO DIỆN QUẢN LÝ HÓA ĐƠN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8487673" y="47390"/>
            <a:ext cx="7193326" cy="10239610"/>
          </a:xfrm>
          <a:custGeom>
            <a:avLst/>
            <a:gdLst/>
            <a:ahLst/>
            <a:cxnLst/>
            <a:rect r="r" b="b" t="t" l="l"/>
            <a:pathLst>
              <a:path h="10239610" w="7193326">
                <a:moveTo>
                  <a:pt x="0" y="0"/>
                </a:moveTo>
                <a:lnTo>
                  <a:pt x="7193326" y="0"/>
                </a:lnTo>
                <a:lnTo>
                  <a:pt x="7193326" y="10239610"/>
                </a:lnTo>
                <a:lnTo>
                  <a:pt x="0" y="10239610"/>
                </a:lnTo>
                <a:lnTo>
                  <a:pt x="0" y="0"/>
                </a:lnTo>
                <a:close/>
              </a:path>
            </a:pathLst>
          </a:custGeom>
          <a:blipFill>
            <a:blip r:embed="rId16"/>
            <a:stretch>
              <a:fillRect l="0" t="0" r="0" b="0"/>
            </a:stretch>
          </a:blipFill>
        </p:spPr>
      </p:sp>
      <p:sp>
        <p:nvSpPr>
          <p:cNvPr name="TextBox 14" id="14"/>
          <p:cNvSpPr txBox="true"/>
          <p:nvPr/>
        </p:nvSpPr>
        <p:spPr>
          <a:xfrm rot="0">
            <a:off x="1028700" y="3267664"/>
            <a:ext cx="5418363" cy="2834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SƠ ĐỒ </a:t>
            </a:r>
          </a:p>
          <a:p>
            <a:pPr algn="ctr">
              <a:lnSpc>
                <a:spcPts val="7504"/>
              </a:lnSpc>
            </a:pPr>
            <a:r>
              <a:rPr lang="en-US" sz="5600">
                <a:solidFill>
                  <a:srgbClr val="8795BA"/>
                </a:solidFill>
                <a:latin typeface="Sigmar One"/>
                <a:ea typeface="Sigmar One"/>
                <a:cs typeface="Sigmar One"/>
                <a:sym typeface="Sigmar One"/>
              </a:rPr>
              <a:t>KIẾN TRÚC </a:t>
            </a:r>
          </a:p>
          <a:p>
            <a:pPr algn="ctr">
              <a:lnSpc>
                <a:spcPts val="7504"/>
              </a:lnSpc>
            </a:pPr>
            <a:r>
              <a:rPr lang="en-US" sz="5600">
                <a:solidFill>
                  <a:srgbClr val="8795BA"/>
                </a:solidFill>
                <a:latin typeface="Sigmar One"/>
                <a:ea typeface="Sigmar One"/>
                <a:cs typeface="Sigmar One"/>
                <a:sym typeface="Sigmar One"/>
              </a:rPr>
              <a:t>MỨC CAO</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534049" y="2380306"/>
            <a:ext cx="4022304" cy="7177816"/>
          </a:xfrm>
          <a:custGeom>
            <a:avLst/>
            <a:gdLst/>
            <a:ahLst/>
            <a:cxnLst/>
            <a:rect r="r" b="b" t="t" l="l"/>
            <a:pathLst>
              <a:path h="7177816" w="4022304">
                <a:moveTo>
                  <a:pt x="0" y="0"/>
                </a:moveTo>
                <a:lnTo>
                  <a:pt x="4022303" y="0"/>
                </a:lnTo>
                <a:lnTo>
                  <a:pt x="4022303" y="7177816"/>
                </a:lnTo>
                <a:lnTo>
                  <a:pt x="0" y="7177816"/>
                </a:lnTo>
                <a:lnTo>
                  <a:pt x="0" y="0"/>
                </a:lnTo>
                <a:close/>
              </a:path>
            </a:pathLst>
          </a:custGeom>
          <a:blipFill>
            <a:blip r:embed="rId16"/>
            <a:stretch>
              <a:fillRect l="0" t="0" r="0" b="0"/>
            </a:stretch>
          </a:blipFill>
        </p:spPr>
      </p:sp>
      <p:sp>
        <p:nvSpPr>
          <p:cNvPr name="Freeform 14" id="14"/>
          <p:cNvSpPr/>
          <p:nvPr/>
        </p:nvSpPr>
        <p:spPr>
          <a:xfrm flipH="false" flipV="false" rot="0">
            <a:off x="6372403" y="2380306"/>
            <a:ext cx="4350345" cy="7111773"/>
          </a:xfrm>
          <a:custGeom>
            <a:avLst/>
            <a:gdLst/>
            <a:ahLst/>
            <a:cxnLst/>
            <a:rect r="r" b="b" t="t" l="l"/>
            <a:pathLst>
              <a:path h="7111773" w="4350345">
                <a:moveTo>
                  <a:pt x="0" y="0"/>
                </a:moveTo>
                <a:lnTo>
                  <a:pt x="4350345" y="0"/>
                </a:lnTo>
                <a:lnTo>
                  <a:pt x="4350345" y="7111774"/>
                </a:lnTo>
                <a:lnTo>
                  <a:pt x="0" y="7111774"/>
                </a:lnTo>
                <a:lnTo>
                  <a:pt x="0" y="0"/>
                </a:lnTo>
                <a:close/>
              </a:path>
            </a:pathLst>
          </a:custGeom>
          <a:blipFill>
            <a:blip r:embed="rId17"/>
            <a:stretch>
              <a:fillRect l="0" t="0" r="0" b="0"/>
            </a:stretch>
          </a:blipFill>
        </p:spPr>
      </p:sp>
      <p:sp>
        <p:nvSpPr>
          <p:cNvPr name="Freeform 15" id="15"/>
          <p:cNvSpPr/>
          <p:nvPr/>
        </p:nvSpPr>
        <p:spPr>
          <a:xfrm flipH="false" flipV="false" rot="0">
            <a:off x="11538799" y="2380306"/>
            <a:ext cx="5210526" cy="7120883"/>
          </a:xfrm>
          <a:custGeom>
            <a:avLst/>
            <a:gdLst/>
            <a:ahLst/>
            <a:cxnLst/>
            <a:rect r="r" b="b" t="t" l="l"/>
            <a:pathLst>
              <a:path h="7120883" w="5210526">
                <a:moveTo>
                  <a:pt x="0" y="0"/>
                </a:moveTo>
                <a:lnTo>
                  <a:pt x="5210526" y="0"/>
                </a:lnTo>
                <a:lnTo>
                  <a:pt x="5210526" y="7120883"/>
                </a:lnTo>
                <a:lnTo>
                  <a:pt x="0" y="7120883"/>
                </a:lnTo>
                <a:lnTo>
                  <a:pt x="0" y="0"/>
                </a:lnTo>
                <a:close/>
              </a:path>
            </a:pathLst>
          </a:custGeom>
          <a:blipFill>
            <a:blip r:embed="rId18"/>
            <a:stretch>
              <a:fillRect l="0" t="0" r="-44472" b="0"/>
            </a:stretch>
          </a:blipFill>
        </p:spPr>
      </p:sp>
      <p:sp>
        <p:nvSpPr>
          <p:cNvPr name="TextBox 16" id="16"/>
          <p:cNvSpPr txBox="true"/>
          <p:nvPr/>
        </p:nvSpPr>
        <p:spPr>
          <a:xfrm rot="0">
            <a:off x="4496110" y="1095455"/>
            <a:ext cx="9295780"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CẤU TRÚC MÃ NGUỒN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4496110" y="1095455"/>
            <a:ext cx="9295780"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ĐỊNH HƯỚNG</a:t>
            </a:r>
          </a:p>
        </p:txBody>
      </p:sp>
      <p:sp>
        <p:nvSpPr>
          <p:cNvPr name="TextBox 12" id="12"/>
          <p:cNvSpPr txBox="true"/>
          <p:nvPr/>
        </p:nvSpPr>
        <p:spPr>
          <a:xfrm rot="0">
            <a:off x="522406" y="2844149"/>
            <a:ext cx="17243187" cy="4458716"/>
          </a:xfrm>
          <a:prstGeom prst="rect">
            <a:avLst/>
          </a:prstGeom>
        </p:spPr>
        <p:txBody>
          <a:bodyPr anchor="t" rtlCol="false" tIns="0" lIns="0" bIns="0" rIns="0">
            <a:spAutoFit/>
          </a:bodyPr>
          <a:lstStyle/>
          <a:p>
            <a:pPr algn="just">
              <a:lnSpc>
                <a:spcPts val="7102"/>
              </a:lnSpc>
            </a:pPr>
            <a:r>
              <a:rPr lang="en-US" sz="5300">
                <a:solidFill>
                  <a:srgbClr val="8795BA"/>
                </a:solidFill>
                <a:latin typeface="Sigmar One"/>
                <a:ea typeface="Sigmar One"/>
                <a:cs typeface="Sigmar One"/>
                <a:sym typeface="Sigmar One"/>
              </a:rPr>
              <a:t>THÊM CHỨC NĂNG: </a:t>
            </a:r>
          </a:p>
          <a:p>
            <a:pPr algn="just" marL="1144272" indent="-572136" lvl="1">
              <a:lnSpc>
                <a:spcPts val="7102"/>
              </a:lnSpc>
              <a:buFont typeface="Arial"/>
              <a:buChar char="•"/>
            </a:pPr>
            <a:r>
              <a:rPr lang="en-US" sz="5300">
                <a:solidFill>
                  <a:srgbClr val="8795BA"/>
                </a:solidFill>
                <a:latin typeface="Sigmar One"/>
                <a:ea typeface="Sigmar One"/>
                <a:cs typeface="Sigmar One"/>
                <a:sym typeface="Sigmar One"/>
              </a:rPr>
              <a:t>QUẢN LÝ THIẾT BỊ TRONG PHÒNG TRỌ</a:t>
            </a:r>
          </a:p>
          <a:p>
            <a:pPr algn="just" marL="1144272" indent="-572136" lvl="1">
              <a:lnSpc>
                <a:spcPts val="7102"/>
              </a:lnSpc>
              <a:buFont typeface="Arial"/>
              <a:buChar char="•"/>
            </a:pPr>
            <a:r>
              <a:rPr lang="en-US" sz="5300">
                <a:solidFill>
                  <a:srgbClr val="8795BA"/>
                </a:solidFill>
                <a:latin typeface="Sigmar One"/>
                <a:ea typeface="Sigmar One"/>
                <a:cs typeface="Sigmar One"/>
                <a:sym typeface="Sigmar One"/>
              </a:rPr>
              <a:t>QUẢN LÝ THU CHI CÁC LOẠI PHỤ PHÍ KHÁC NHƯ: TIỀN GỬI XE, …</a:t>
            </a:r>
          </a:p>
          <a:p>
            <a:pPr algn="ctr">
              <a:lnSpc>
                <a:spcPts val="7102"/>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4496110" y="1095455"/>
            <a:ext cx="9295780"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KẾT LUẬN</a:t>
            </a:r>
          </a:p>
        </p:txBody>
      </p:sp>
      <p:sp>
        <p:nvSpPr>
          <p:cNvPr name="TextBox 12" id="12"/>
          <p:cNvSpPr txBox="true"/>
          <p:nvPr/>
        </p:nvSpPr>
        <p:spPr>
          <a:xfrm rot="0">
            <a:off x="1927220" y="2706428"/>
            <a:ext cx="14828267" cy="4134083"/>
          </a:xfrm>
          <a:prstGeom prst="rect">
            <a:avLst/>
          </a:prstGeom>
        </p:spPr>
        <p:txBody>
          <a:bodyPr anchor="t" rtlCol="false" tIns="0" lIns="0" bIns="0" rIns="0">
            <a:spAutoFit/>
          </a:bodyPr>
          <a:lstStyle/>
          <a:p>
            <a:pPr algn="just">
              <a:lnSpc>
                <a:spcPts val="4712"/>
              </a:lnSpc>
            </a:pPr>
            <a:r>
              <a:rPr lang="en-US" sz="3365">
                <a:solidFill>
                  <a:srgbClr val="4E7896"/>
                </a:solidFill>
                <a:latin typeface="Arimo"/>
                <a:ea typeface="Arimo"/>
                <a:cs typeface="Arimo"/>
                <a:sym typeface="Arimo"/>
              </a:rPr>
              <a:t>Dự án quản lý nhà trọ được xây dựng nhằm cung cấp một hệ thống trực quan, hiệu quả cho người cho thuê trong đô thị hiện đại. Với các công nghệ như Java, Java Swing, MySQL, NetBeans, XAMPP và GitHub, hệ thống đảm bảo tính ổn định, bảo mật và trải nghiệm người dùng tốt nhờ giao diện thân thiện. MySQL quản lý dữ liệu an toàn, Java Swing tạo form trực quan, GitHub hỗ trợ quản lý mã nguồn. Hệ thống đã đạt mục tiêu đề ra và có tiềm năng mở rộng để trở thành giải pháp quản lý nhà trọ hoàn thiện trong tương lai.</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4496110" y="1095455"/>
            <a:ext cx="9295780" cy="929132"/>
          </a:xfrm>
          <a:prstGeom prst="rect">
            <a:avLst/>
          </a:prstGeom>
        </p:spPr>
        <p:txBody>
          <a:bodyPr anchor="t" rtlCol="false" tIns="0" lIns="0" bIns="0" rIns="0">
            <a:spAutoFit/>
          </a:bodyPr>
          <a:lstStyle/>
          <a:p>
            <a:pPr algn="ctr">
              <a:lnSpc>
                <a:spcPts val="7504"/>
              </a:lnSpc>
            </a:pPr>
            <a:r>
              <a:rPr lang="en-US" sz="5600">
                <a:solidFill>
                  <a:srgbClr val="8795BA"/>
                </a:solidFill>
                <a:latin typeface="Sigmar One"/>
                <a:ea typeface="Sigmar One"/>
                <a:cs typeface="Sigmar One"/>
                <a:sym typeface="Sigmar One"/>
              </a:rPr>
              <a:t>LINK GITHUB</a:t>
            </a:r>
          </a:p>
        </p:txBody>
      </p:sp>
      <p:sp>
        <p:nvSpPr>
          <p:cNvPr name="TextBox 12" id="12"/>
          <p:cNvSpPr txBox="true"/>
          <p:nvPr/>
        </p:nvSpPr>
        <p:spPr>
          <a:xfrm rot="0">
            <a:off x="1688055" y="4150386"/>
            <a:ext cx="15571245" cy="1131171"/>
          </a:xfrm>
          <a:prstGeom prst="rect">
            <a:avLst/>
          </a:prstGeom>
        </p:spPr>
        <p:txBody>
          <a:bodyPr anchor="t" rtlCol="false" tIns="0" lIns="0" bIns="0" rIns="0">
            <a:spAutoFit/>
          </a:bodyPr>
          <a:lstStyle/>
          <a:p>
            <a:pPr algn="just">
              <a:lnSpc>
                <a:spcPts val="9052"/>
              </a:lnSpc>
            </a:pPr>
            <a:r>
              <a:rPr lang="en-US" sz="6465">
                <a:solidFill>
                  <a:srgbClr val="4E7896"/>
                </a:solidFill>
                <a:latin typeface="Arimo"/>
                <a:ea typeface="Arimo"/>
                <a:cs typeface="Arimo"/>
                <a:sym typeface="Arimo"/>
              </a:rPr>
              <a:t>https://github.com/Ngolinh141/Phantich.git</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3" id="13"/>
          <p:cNvSpPr txBox="true"/>
          <p:nvPr/>
        </p:nvSpPr>
        <p:spPr>
          <a:xfrm rot="0">
            <a:off x="4058344" y="3617854"/>
            <a:ext cx="10171313" cy="3584691"/>
          </a:xfrm>
          <a:prstGeom prst="rect">
            <a:avLst/>
          </a:prstGeom>
        </p:spPr>
        <p:txBody>
          <a:bodyPr anchor="t" rtlCol="false" tIns="0" lIns="0" bIns="0" rIns="0">
            <a:spAutoFit/>
          </a:bodyPr>
          <a:lstStyle/>
          <a:p>
            <a:pPr algn="ctr">
              <a:lnSpc>
                <a:spcPts val="13360"/>
              </a:lnSpc>
            </a:pPr>
            <a:r>
              <a:rPr lang="en-US" sz="15905">
                <a:solidFill>
                  <a:srgbClr val="8795BA"/>
                </a:solidFill>
                <a:latin typeface="Giaza"/>
                <a:ea typeface="Giaza"/>
                <a:cs typeface="Giaza"/>
                <a:sym typeface="Giaza"/>
              </a:rPr>
              <a:t>THANK</a:t>
            </a:r>
          </a:p>
          <a:p>
            <a:pPr algn="ctr">
              <a:lnSpc>
                <a:spcPts val="13360"/>
              </a:lnSpc>
            </a:pPr>
            <a:r>
              <a:rPr lang="en-US" sz="15905">
                <a:solidFill>
                  <a:srgbClr val="8795BA"/>
                </a:solidFill>
                <a:latin typeface="Giaza"/>
                <a:ea typeface="Giaza"/>
                <a:cs typeface="Giaza"/>
                <a:sym typeface="Giaza"/>
              </a:rPr>
              <a:t>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3" id="13"/>
          <p:cNvSpPr txBox="true"/>
          <p:nvPr/>
        </p:nvSpPr>
        <p:spPr>
          <a:xfrm rot="0">
            <a:off x="-61847" y="1823940"/>
            <a:ext cx="18720069" cy="1021460"/>
          </a:xfrm>
          <a:prstGeom prst="rect">
            <a:avLst/>
          </a:prstGeom>
        </p:spPr>
        <p:txBody>
          <a:bodyPr anchor="t" rtlCol="false" tIns="0" lIns="0" bIns="0" rIns="0">
            <a:spAutoFit/>
          </a:bodyPr>
          <a:lstStyle/>
          <a:p>
            <a:pPr algn="ctr">
              <a:lnSpc>
                <a:spcPts val="7391"/>
              </a:lnSpc>
            </a:pPr>
            <a:r>
              <a:rPr lang="en-US" sz="8799">
                <a:solidFill>
                  <a:srgbClr val="8795BA"/>
                </a:solidFill>
                <a:latin typeface="Sigmar One"/>
                <a:ea typeface="Sigmar One"/>
                <a:cs typeface="Sigmar One"/>
                <a:sym typeface="Sigmar One"/>
              </a:rPr>
              <a:t>GIỚI THIỆU BÀI TOÁN</a:t>
            </a:r>
          </a:p>
        </p:txBody>
      </p:sp>
      <p:sp>
        <p:nvSpPr>
          <p:cNvPr name="TextBox 14" id="14"/>
          <p:cNvSpPr txBox="true"/>
          <p:nvPr/>
        </p:nvSpPr>
        <p:spPr>
          <a:xfrm rot="0">
            <a:off x="2842953" y="3284246"/>
            <a:ext cx="13551274" cy="1084178"/>
          </a:xfrm>
          <a:prstGeom prst="rect">
            <a:avLst/>
          </a:prstGeom>
        </p:spPr>
        <p:txBody>
          <a:bodyPr anchor="t" rtlCol="false" tIns="0" lIns="0" bIns="0" rIns="0">
            <a:spAutoFit/>
          </a:bodyPr>
          <a:lstStyle/>
          <a:p>
            <a:pPr algn="just">
              <a:lnSpc>
                <a:spcPts val="4292"/>
              </a:lnSpc>
            </a:pPr>
            <a:r>
              <a:rPr lang="en-US" sz="3065">
                <a:solidFill>
                  <a:srgbClr val="8795BA"/>
                </a:solidFill>
                <a:latin typeface="Arimo"/>
                <a:ea typeface="Arimo"/>
                <a:cs typeface="Arimo"/>
                <a:sym typeface="Arimo"/>
              </a:rPr>
              <a:t>Sự phát triển của Công Nghệ Thông Tin (CNTT) đã thay đổi mạnh mẽ nền kinh tế Việt Nam, với ứng dụng rộng rãi trong quản lý, kinh doanh, và du lịch.</a:t>
            </a:r>
          </a:p>
        </p:txBody>
      </p:sp>
      <p:sp>
        <p:nvSpPr>
          <p:cNvPr name="TextBox 15" id="15"/>
          <p:cNvSpPr txBox="true"/>
          <p:nvPr/>
        </p:nvSpPr>
        <p:spPr>
          <a:xfrm rot="0">
            <a:off x="2849284" y="4806574"/>
            <a:ext cx="13551274" cy="1084178"/>
          </a:xfrm>
          <a:prstGeom prst="rect">
            <a:avLst/>
          </a:prstGeom>
        </p:spPr>
        <p:txBody>
          <a:bodyPr anchor="t" rtlCol="false" tIns="0" lIns="0" bIns="0" rIns="0">
            <a:spAutoFit/>
          </a:bodyPr>
          <a:lstStyle/>
          <a:p>
            <a:pPr algn="just">
              <a:lnSpc>
                <a:spcPts val="4292"/>
              </a:lnSpc>
            </a:pPr>
            <a:r>
              <a:rPr lang="en-US" sz="3065">
                <a:solidFill>
                  <a:srgbClr val="8795BA"/>
                </a:solidFill>
                <a:latin typeface="Arimo"/>
                <a:ea typeface="Arimo"/>
                <a:cs typeface="Arimo"/>
                <a:sym typeface="Arimo"/>
              </a:rPr>
              <a:t>CNTT trong quản lý giúp giảm sức lao động, tiết kiệm thời gian, tăng độ chính xác và tiện lợi hơn so với quản lý thủ công.</a:t>
            </a:r>
          </a:p>
        </p:txBody>
      </p:sp>
      <p:sp>
        <p:nvSpPr>
          <p:cNvPr name="TextBox 16" id="16"/>
          <p:cNvSpPr txBox="true"/>
          <p:nvPr/>
        </p:nvSpPr>
        <p:spPr>
          <a:xfrm rot="0">
            <a:off x="2849284" y="6328902"/>
            <a:ext cx="13551274" cy="1627103"/>
          </a:xfrm>
          <a:prstGeom prst="rect">
            <a:avLst/>
          </a:prstGeom>
        </p:spPr>
        <p:txBody>
          <a:bodyPr anchor="t" rtlCol="false" tIns="0" lIns="0" bIns="0" rIns="0">
            <a:spAutoFit/>
          </a:bodyPr>
          <a:lstStyle/>
          <a:p>
            <a:pPr algn="just">
              <a:lnSpc>
                <a:spcPts val="4292"/>
              </a:lnSpc>
            </a:pPr>
            <a:r>
              <a:rPr lang="en-US" sz="3065">
                <a:solidFill>
                  <a:srgbClr val="8795BA"/>
                </a:solidFill>
                <a:latin typeface="Arimo"/>
                <a:ea typeface="Arimo"/>
                <a:cs typeface="Arimo"/>
                <a:sym typeface="Arimo"/>
              </a:rPr>
              <a:t>Phần mềm quản lý nhà trọ là một ứng dụng nổi bật của CNTT, giúp chủ nhà trọ kiểm soát và quản lý nhà trọ hiệu quả hơn, giảm thiểu thất lạc dữ liệu và tự động hóa quy trình quản lý.</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526751" y="3437369"/>
            <a:ext cx="2617187" cy="4114800"/>
          </a:xfrm>
          <a:custGeom>
            <a:avLst/>
            <a:gdLst/>
            <a:ahLst/>
            <a:cxnLst/>
            <a:rect r="r" b="b" t="t" l="l"/>
            <a:pathLst>
              <a:path h="4114800" w="2617187">
                <a:moveTo>
                  <a:pt x="0" y="0"/>
                </a:moveTo>
                <a:lnTo>
                  <a:pt x="2617187" y="0"/>
                </a:lnTo>
                <a:lnTo>
                  <a:pt x="2617187"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5573217" y="5920527"/>
            <a:ext cx="4816284" cy="3079387"/>
          </a:xfrm>
          <a:custGeom>
            <a:avLst/>
            <a:gdLst/>
            <a:ahLst/>
            <a:cxnLst/>
            <a:rect r="r" b="b" t="t" l="l"/>
            <a:pathLst>
              <a:path h="3079387" w="4816284">
                <a:moveTo>
                  <a:pt x="0" y="0"/>
                </a:moveTo>
                <a:lnTo>
                  <a:pt x="4816284" y="0"/>
                </a:lnTo>
                <a:lnTo>
                  <a:pt x="4816284" y="3079387"/>
                </a:lnTo>
                <a:lnTo>
                  <a:pt x="0" y="3079387"/>
                </a:lnTo>
                <a:lnTo>
                  <a:pt x="0" y="0"/>
                </a:lnTo>
                <a:close/>
              </a:path>
            </a:pathLst>
          </a:custGeom>
          <a:blipFill>
            <a:blip r:embed="rId18"/>
            <a:stretch>
              <a:fillRect l="0" t="-9077" r="0" b="-9077"/>
            </a:stretch>
          </a:blipFill>
        </p:spPr>
      </p:sp>
      <p:sp>
        <p:nvSpPr>
          <p:cNvPr name="Freeform 15" id="15"/>
          <p:cNvSpPr/>
          <p:nvPr/>
        </p:nvSpPr>
        <p:spPr>
          <a:xfrm flipH="false" flipV="false" rot="0">
            <a:off x="11318936" y="3146629"/>
            <a:ext cx="5940364" cy="3391408"/>
          </a:xfrm>
          <a:custGeom>
            <a:avLst/>
            <a:gdLst/>
            <a:ahLst/>
            <a:cxnLst/>
            <a:rect r="r" b="b" t="t" l="l"/>
            <a:pathLst>
              <a:path h="3391408" w="5940364">
                <a:moveTo>
                  <a:pt x="0" y="0"/>
                </a:moveTo>
                <a:lnTo>
                  <a:pt x="5940364" y="0"/>
                </a:lnTo>
                <a:lnTo>
                  <a:pt x="5940364" y="3391407"/>
                </a:lnTo>
                <a:lnTo>
                  <a:pt x="0" y="3391407"/>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TextBox 16" id="16"/>
          <p:cNvSpPr txBox="true"/>
          <p:nvPr/>
        </p:nvSpPr>
        <p:spPr>
          <a:xfrm rot="0">
            <a:off x="0" y="1528259"/>
            <a:ext cx="18288000" cy="1618370"/>
          </a:xfrm>
          <a:prstGeom prst="rect">
            <a:avLst/>
          </a:prstGeom>
        </p:spPr>
        <p:txBody>
          <a:bodyPr anchor="t" rtlCol="false" tIns="0" lIns="0" bIns="0" rIns="0">
            <a:spAutoFit/>
          </a:bodyPr>
          <a:lstStyle/>
          <a:p>
            <a:pPr algn="ctr">
              <a:lnSpc>
                <a:spcPts val="12999"/>
              </a:lnSpc>
            </a:pPr>
            <a:r>
              <a:rPr lang="en-US" sz="10077">
                <a:solidFill>
                  <a:srgbClr val="8795BA"/>
                </a:solidFill>
                <a:latin typeface="Sigmar One"/>
                <a:ea typeface="Sigmar One"/>
                <a:cs typeface="Sigmar One"/>
                <a:sym typeface="Sigmar One"/>
              </a:rPr>
              <a:t>CÔNG CỤ PHÁT TRIỂN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3" id="13"/>
          <p:cNvGrpSpPr/>
          <p:nvPr/>
        </p:nvGrpSpPr>
        <p:grpSpPr>
          <a:xfrm rot="0">
            <a:off x="7273239" y="6139124"/>
            <a:ext cx="3430817" cy="2860789"/>
            <a:chOff x="0" y="0"/>
            <a:chExt cx="4416531" cy="3682727"/>
          </a:xfrm>
        </p:grpSpPr>
        <p:sp>
          <p:nvSpPr>
            <p:cNvPr name="Freeform 14" id="14"/>
            <p:cNvSpPr/>
            <p:nvPr/>
          </p:nvSpPr>
          <p:spPr>
            <a:xfrm flipH="false" flipV="false" rot="0">
              <a:off x="0" y="0"/>
              <a:ext cx="4416552" cy="3682746"/>
            </a:xfrm>
            <a:custGeom>
              <a:avLst/>
              <a:gdLst/>
              <a:ahLst/>
              <a:cxnLst/>
              <a:rect r="r" b="b" t="t" l="l"/>
              <a:pathLst>
                <a:path h="3682746" w="4416552">
                  <a:moveTo>
                    <a:pt x="0" y="0"/>
                  </a:moveTo>
                  <a:lnTo>
                    <a:pt x="4416552" y="0"/>
                  </a:lnTo>
                  <a:lnTo>
                    <a:pt x="4416552" y="3682746"/>
                  </a:lnTo>
                  <a:lnTo>
                    <a:pt x="0" y="3682746"/>
                  </a:lnTo>
                  <a:lnTo>
                    <a:pt x="0" y="0"/>
                  </a:lnTo>
                  <a:close/>
                </a:path>
              </a:pathLst>
            </a:custGeom>
            <a:blipFill>
              <a:blip r:embed="rId16"/>
              <a:stretch>
                <a:fillRect l="-24119" t="0" r="-24119" b="0"/>
              </a:stretch>
            </a:blipFill>
          </p:spPr>
        </p:sp>
      </p:grpSp>
      <p:sp>
        <p:nvSpPr>
          <p:cNvPr name="Freeform 15" id="15"/>
          <p:cNvSpPr/>
          <p:nvPr/>
        </p:nvSpPr>
        <p:spPr>
          <a:xfrm flipH="false" flipV="false" rot="0">
            <a:off x="12809755" y="4066171"/>
            <a:ext cx="2635292" cy="2670744"/>
          </a:xfrm>
          <a:custGeom>
            <a:avLst/>
            <a:gdLst/>
            <a:ahLst/>
            <a:cxnLst/>
            <a:rect r="r" b="b" t="t" l="l"/>
            <a:pathLst>
              <a:path h="2670744" w="2635292">
                <a:moveTo>
                  <a:pt x="0" y="0"/>
                </a:moveTo>
                <a:lnTo>
                  <a:pt x="2635292" y="0"/>
                </a:lnTo>
                <a:lnTo>
                  <a:pt x="2635292" y="2670744"/>
                </a:lnTo>
                <a:lnTo>
                  <a:pt x="0" y="2670744"/>
                </a:lnTo>
                <a:lnTo>
                  <a:pt x="0" y="0"/>
                </a:lnTo>
                <a:close/>
              </a:path>
            </a:pathLst>
          </a:custGeom>
          <a:blipFill>
            <a:blip r:embed="rId17"/>
            <a:stretch>
              <a:fillRect l="0" t="0" r="0" b="0"/>
            </a:stretch>
          </a:blipFill>
        </p:spPr>
      </p:sp>
      <p:sp>
        <p:nvSpPr>
          <p:cNvPr name="Freeform 16" id="16"/>
          <p:cNvSpPr/>
          <p:nvPr/>
        </p:nvSpPr>
        <p:spPr>
          <a:xfrm flipH="false" flipV="false" rot="0">
            <a:off x="1996656" y="4066171"/>
            <a:ext cx="2933513" cy="3381571"/>
          </a:xfrm>
          <a:custGeom>
            <a:avLst/>
            <a:gdLst/>
            <a:ahLst/>
            <a:cxnLst/>
            <a:rect r="r" b="b" t="t" l="l"/>
            <a:pathLst>
              <a:path h="3381571" w="2933513">
                <a:moveTo>
                  <a:pt x="0" y="0"/>
                </a:moveTo>
                <a:lnTo>
                  <a:pt x="2933513" y="0"/>
                </a:lnTo>
                <a:lnTo>
                  <a:pt x="2933513" y="3381571"/>
                </a:lnTo>
                <a:lnTo>
                  <a:pt x="0" y="3381571"/>
                </a:lnTo>
                <a:lnTo>
                  <a:pt x="0" y="0"/>
                </a:lnTo>
                <a:close/>
              </a:path>
            </a:pathLst>
          </a:custGeom>
          <a:blipFill>
            <a:blip r:embed="rId18"/>
            <a:stretch>
              <a:fillRect l="0" t="0" r="0" b="0"/>
            </a:stretch>
          </a:blipFill>
        </p:spPr>
      </p:sp>
      <p:sp>
        <p:nvSpPr>
          <p:cNvPr name="TextBox 17" id="17"/>
          <p:cNvSpPr txBox="true"/>
          <p:nvPr/>
        </p:nvSpPr>
        <p:spPr>
          <a:xfrm rot="0">
            <a:off x="-785553" y="1897346"/>
            <a:ext cx="19992957" cy="1662429"/>
          </a:xfrm>
          <a:prstGeom prst="rect">
            <a:avLst/>
          </a:prstGeom>
        </p:spPr>
        <p:txBody>
          <a:bodyPr anchor="t" rtlCol="false" tIns="0" lIns="0" bIns="0" rIns="0">
            <a:spAutoFit/>
          </a:bodyPr>
          <a:lstStyle/>
          <a:p>
            <a:pPr algn="ctr">
              <a:lnSpc>
                <a:spcPts val="13402"/>
              </a:lnSpc>
            </a:pPr>
            <a:r>
              <a:rPr lang="en-US" sz="10077">
                <a:solidFill>
                  <a:srgbClr val="8795BA"/>
                </a:solidFill>
                <a:latin typeface="Sigmar One"/>
                <a:ea typeface="Sigmar One"/>
                <a:cs typeface="Sigmar One"/>
                <a:sym typeface="Sigmar One"/>
              </a:rPr>
              <a:t>MÔI TRƯỜNG LÀM VIỆC</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3" id="13"/>
          <p:cNvSpPr txBox="true"/>
          <p:nvPr/>
        </p:nvSpPr>
        <p:spPr>
          <a:xfrm rot="0">
            <a:off x="3201050" y="1371782"/>
            <a:ext cx="11885900" cy="1874173"/>
          </a:xfrm>
          <a:prstGeom prst="rect">
            <a:avLst/>
          </a:prstGeom>
        </p:spPr>
        <p:txBody>
          <a:bodyPr anchor="t" rtlCol="false" tIns="0" lIns="0" bIns="0" rIns="0">
            <a:spAutoFit/>
          </a:bodyPr>
          <a:lstStyle/>
          <a:p>
            <a:pPr algn="ctr">
              <a:lnSpc>
                <a:spcPts val="15244"/>
              </a:lnSpc>
            </a:pPr>
            <a:r>
              <a:rPr lang="en-US" sz="11376">
                <a:solidFill>
                  <a:srgbClr val="8795BA"/>
                </a:solidFill>
                <a:latin typeface="Sigmar One"/>
                <a:ea typeface="Sigmar One"/>
                <a:cs typeface="Sigmar One"/>
                <a:sym typeface="Sigmar One"/>
              </a:rPr>
              <a:t>CHỨC NĂNG</a:t>
            </a:r>
          </a:p>
        </p:txBody>
      </p:sp>
      <p:grpSp>
        <p:nvGrpSpPr>
          <p:cNvPr name="Group 14" id="14"/>
          <p:cNvGrpSpPr/>
          <p:nvPr/>
        </p:nvGrpSpPr>
        <p:grpSpPr>
          <a:xfrm rot="0">
            <a:off x="2720242" y="4184165"/>
            <a:ext cx="4576806" cy="2801590"/>
            <a:chOff x="0" y="0"/>
            <a:chExt cx="6102408" cy="3735454"/>
          </a:xfrm>
        </p:grpSpPr>
        <p:sp>
          <p:nvSpPr>
            <p:cNvPr name="TextBox 15" id="15"/>
            <p:cNvSpPr txBox="true"/>
            <p:nvPr/>
          </p:nvSpPr>
          <p:spPr>
            <a:xfrm rot="0">
              <a:off x="0" y="-85725"/>
              <a:ext cx="4765455" cy="803163"/>
            </a:xfrm>
            <a:prstGeom prst="rect">
              <a:avLst/>
            </a:prstGeom>
          </p:spPr>
          <p:txBody>
            <a:bodyPr anchor="t" rtlCol="false" tIns="0" lIns="0" bIns="0" rIns="0">
              <a:spAutoFit/>
            </a:bodyPr>
            <a:lstStyle/>
            <a:p>
              <a:pPr algn="just" marL="769858" indent="-384929" lvl="1">
                <a:lnSpc>
                  <a:spcPts val="4992"/>
                </a:lnSpc>
                <a:buAutoNum type="arabicPeriod" startAt="1"/>
              </a:pPr>
              <a:r>
                <a:rPr lang="en-US" sz="3565">
                  <a:solidFill>
                    <a:srgbClr val="8795BA"/>
                  </a:solidFill>
                  <a:latin typeface="Arimo"/>
                  <a:ea typeface="Arimo"/>
                  <a:cs typeface="Arimo"/>
                  <a:sym typeface="Arimo"/>
                </a:rPr>
                <a:t>Đăng nhập</a:t>
              </a:r>
            </a:p>
          </p:txBody>
        </p:sp>
        <p:sp>
          <p:nvSpPr>
            <p:cNvPr name="TextBox 16" id="16"/>
            <p:cNvSpPr txBox="true"/>
            <p:nvPr/>
          </p:nvSpPr>
          <p:spPr>
            <a:xfrm rot="0">
              <a:off x="345806" y="1366282"/>
              <a:ext cx="4765455" cy="803163"/>
            </a:xfrm>
            <a:prstGeom prst="rect">
              <a:avLst/>
            </a:prstGeom>
          </p:spPr>
          <p:txBody>
            <a:bodyPr anchor="t" rtlCol="false" tIns="0" lIns="0" bIns="0" rIns="0">
              <a:spAutoFit/>
            </a:bodyPr>
            <a:lstStyle/>
            <a:p>
              <a:pPr algn="l">
                <a:lnSpc>
                  <a:spcPts val="4992"/>
                </a:lnSpc>
              </a:pPr>
              <a:r>
                <a:rPr lang="en-US" sz="3565">
                  <a:solidFill>
                    <a:srgbClr val="8795BA"/>
                  </a:solidFill>
                  <a:latin typeface="Arimo"/>
                  <a:ea typeface="Arimo"/>
                  <a:cs typeface="Arimo"/>
                  <a:sym typeface="Arimo"/>
                </a:rPr>
                <a:t>2. Thống kê</a:t>
              </a:r>
            </a:p>
          </p:txBody>
        </p:sp>
        <p:sp>
          <p:nvSpPr>
            <p:cNvPr name="TextBox 17" id="17"/>
            <p:cNvSpPr txBox="true"/>
            <p:nvPr/>
          </p:nvSpPr>
          <p:spPr>
            <a:xfrm rot="0">
              <a:off x="345806" y="2932291"/>
              <a:ext cx="5756601" cy="803163"/>
            </a:xfrm>
            <a:prstGeom prst="rect">
              <a:avLst/>
            </a:prstGeom>
          </p:spPr>
          <p:txBody>
            <a:bodyPr anchor="t" rtlCol="false" tIns="0" lIns="0" bIns="0" rIns="0">
              <a:spAutoFit/>
            </a:bodyPr>
            <a:lstStyle/>
            <a:p>
              <a:pPr algn="l">
                <a:lnSpc>
                  <a:spcPts val="4992"/>
                </a:lnSpc>
              </a:pPr>
              <a:r>
                <a:rPr lang="en-US" sz="3565">
                  <a:solidFill>
                    <a:srgbClr val="8795BA"/>
                  </a:solidFill>
                  <a:latin typeface="Arimo"/>
                  <a:ea typeface="Arimo"/>
                  <a:cs typeface="Arimo"/>
                  <a:sym typeface="Arimo"/>
                </a:rPr>
                <a:t>3. Quản lý phòng trọ</a:t>
              </a:r>
            </a:p>
          </p:txBody>
        </p:sp>
      </p:grpSp>
      <p:grpSp>
        <p:nvGrpSpPr>
          <p:cNvPr name="Group 18" id="18"/>
          <p:cNvGrpSpPr/>
          <p:nvPr/>
        </p:nvGrpSpPr>
        <p:grpSpPr>
          <a:xfrm rot="0">
            <a:off x="10110576" y="4184165"/>
            <a:ext cx="5983001" cy="2744945"/>
            <a:chOff x="0" y="0"/>
            <a:chExt cx="7977335" cy="3659927"/>
          </a:xfrm>
        </p:grpSpPr>
        <p:sp>
          <p:nvSpPr>
            <p:cNvPr name="TextBox 19" id="19"/>
            <p:cNvSpPr txBox="true"/>
            <p:nvPr/>
          </p:nvSpPr>
          <p:spPr>
            <a:xfrm rot="0">
              <a:off x="0" y="-85725"/>
              <a:ext cx="5995966" cy="803163"/>
            </a:xfrm>
            <a:prstGeom prst="rect">
              <a:avLst/>
            </a:prstGeom>
          </p:spPr>
          <p:txBody>
            <a:bodyPr anchor="t" rtlCol="false" tIns="0" lIns="0" bIns="0" rIns="0">
              <a:spAutoFit/>
            </a:bodyPr>
            <a:lstStyle/>
            <a:p>
              <a:pPr algn="l">
                <a:lnSpc>
                  <a:spcPts val="4992"/>
                </a:lnSpc>
              </a:pPr>
              <a:r>
                <a:rPr lang="en-US" sz="3565">
                  <a:solidFill>
                    <a:srgbClr val="8795BA"/>
                  </a:solidFill>
                  <a:latin typeface="Arimo"/>
                  <a:ea typeface="Arimo"/>
                  <a:cs typeface="Arimo"/>
                  <a:sym typeface="Arimo"/>
                </a:rPr>
                <a:t>4. Quản lý khách thuê</a:t>
              </a:r>
            </a:p>
          </p:txBody>
        </p:sp>
        <p:sp>
          <p:nvSpPr>
            <p:cNvPr name="TextBox 20" id="20"/>
            <p:cNvSpPr txBox="true"/>
            <p:nvPr/>
          </p:nvSpPr>
          <p:spPr>
            <a:xfrm rot="0">
              <a:off x="0" y="1388904"/>
              <a:ext cx="7977335" cy="803163"/>
            </a:xfrm>
            <a:prstGeom prst="rect">
              <a:avLst/>
            </a:prstGeom>
          </p:spPr>
          <p:txBody>
            <a:bodyPr anchor="t" rtlCol="false" tIns="0" lIns="0" bIns="0" rIns="0">
              <a:spAutoFit/>
            </a:bodyPr>
            <a:lstStyle/>
            <a:p>
              <a:pPr algn="l">
                <a:lnSpc>
                  <a:spcPts val="4992"/>
                </a:lnSpc>
              </a:pPr>
              <a:r>
                <a:rPr lang="en-US" sz="3565">
                  <a:solidFill>
                    <a:srgbClr val="8795BA"/>
                  </a:solidFill>
                  <a:latin typeface="Arimo"/>
                  <a:ea typeface="Arimo"/>
                  <a:cs typeface="Arimo"/>
                  <a:sym typeface="Arimo"/>
                </a:rPr>
                <a:t>5. Quản lý chỉ số điện, nước</a:t>
              </a:r>
            </a:p>
          </p:txBody>
        </p:sp>
        <p:sp>
          <p:nvSpPr>
            <p:cNvPr name="TextBox 21" id="21"/>
            <p:cNvSpPr txBox="true"/>
            <p:nvPr/>
          </p:nvSpPr>
          <p:spPr>
            <a:xfrm rot="0">
              <a:off x="0" y="2856764"/>
              <a:ext cx="7977335" cy="803163"/>
            </a:xfrm>
            <a:prstGeom prst="rect">
              <a:avLst/>
            </a:prstGeom>
          </p:spPr>
          <p:txBody>
            <a:bodyPr anchor="t" rtlCol="false" tIns="0" lIns="0" bIns="0" rIns="0">
              <a:spAutoFit/>
            </a:bodyPr>
            <a:lstStyle/>
            <a:p>
              <a:pPr algn="l">
                <a:lnSpc>
                  <a:spcPts val="4992"/>
                </a:lnSpc>
              </a:pPr>
              <a:r>
                <a:rPr lang="en-US" sz="3565">
                  <a:solidFill>
                    <a:srgbClr val="8795BA"/>
                  </a:solidFill>
                  <a:latin typeface="Arimo"/>
                  <a:ea typeface="Arimo"/>
                  <a:cs typeface="Arimo"/>
                  <a:sym typeface="Arimo"/>
                </a:rPr>
                <a:t>6. Quản lý hóa đơn</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3523328" y="2901471"/>
            <a:ext cx="11301259" cy="6300452"/>
          </a:xfrm>
          <a:custGeom>
            <a:avLst/>
            <a:gdLst/>
            <a:ahLst/>
            <a:cxnLst/>
            <a:rect r="r" b="b" t="t" l="l"/>
            <a:pathLst>
              <a:path h="6300452" w="11301259">
                <a:moveTo>
                  <a:pt x="0" y="0"/>
                </a:moveTo>
                <a:lnTo>
                  <a:pt x="11301259" y="0"/>
                </a:lnTo>
                <a:lnTo>
                  <a:pt x="11301259" y="6300452"/>
                </a:lnTo>
                <a:lnTo>
                  <a:pt x="0" y="6300452"/>
                </a:lnTo>
                <a:lnTo>
                  <a:pt x="0" y="0"/>
                </a:lnTo>
                <a:close/>
              </a:path>
            </a:pathLst>
          </a:custGeom>
          <a:blipFill>
            <a:blip r:embed="rId16"/>
            <a:stretch>
              <a:fillRect l="0" t="0" r="0" b="0"/>
            </a:stretch>
          </a:blipFill>
        </p:spPr>
      </p:sp>
      <p:sp>
        <p:nvSpPr>
          <p:cNvPr name="TextBox 14" id="14"/>
          <p:cNvSpPr txBox="true"/>
          <p:nvPr/>
        </p:nvSpPr>
        <p:spPr>
          <a:xfrm rot="0">
            <a:off x="2463013" y="1571705"/>
            <a:ext cx="13361975" cy="1329767"/>
          </a:xfrm>
          <a:prstGeom prst="rect">
            <a:avLst/>
          </a:prstGeom>
        </p:spPr>
        <p:txBody>
          <a:bodyPr anchor="t" rtlCol="false" tIns="0" lIns="0" bIns="0" rIns="0">
            <a:spAutoFit/>
          </a:bodyPr>
          <a:lstStyle/>
          <a:p>
            <a:pPr algn="ctr">
              <a:lnSpc>
                <a:spcPts val="9556"/>
              </a:lnSpc>
            </a:pPr>
            <a:r>
              <a:rPr lang="en-US" sz="11376">
                <a:solidFill>
                  <a:srgbClr val="8795BA"/>
                </a:solidFill>
                <a:latin typeface="Sigmar One"/>
                <a:ea typeface="Sigmar One"/>
                <a:cs typeface="Sigmar One"/>
                <a:sym typeface="Sigmar One"/>
              </a:rPr>
              <a:t>SƠ ĐỒ USECASE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4542365" y="2758517"/>
            <a:ext cx="9601696" cy="6877215"/>
          </a:xfrm>
          <a:custGeom>
            <a:avLst/>
            <a:gdLst/>
            <a:ahLst/>
            <a:cxnLst/>
            <a:rect r="r" b="b" t="t" l="l"/>
            <a:pathLst>
              <a:path h="6877215" w="9601696">
                <a:moveTo>
                  <a:pt x="0" y="0"/>
                </a:moveTo>
                <a:lnTo>
                  <a:pt x="9601697" y="0"/>
                </a:lnTo>
                <a:lnTo>
                  <a:pt x="9601697" y="6877215"/>
                </a:lnTo>
                <a:lnTo>
                  <a:pt x="0" y="6877215"/>
                </a:lnTo>
                <a:lnTo>
                  <a:pt x="0" y="0"/>
                </a:lnTo>
                <a:close/>
              </a:path>
            </a:pathLst>
          </a:custGeom>
          <a:blipFill>
            <a:blip r:embed="rId16"/>
            <a:stretch>
              <a:fillRect l="0" t="0" r="0" b="0"/>
            </a:stretch>
          </a:blipFill>
        </p:spPr>
      </p:sp>
      <p:sp>
        <p:nvSpPr>
          <p:cNvPr name="TextBox 14" id="14"/>
          <p:cNvSpPr txBox="true"/>
          <p:nvPr/>
        </p:nvSpPr>
        <p:spPr>
          <a:xfrm rot="0">
            <a:off x="3189795" y="1428750"/>
            <a:ext cx="11908410" cy="1329767"/>
          </a:xfrm>
          <a:prstGeom prst="rect">
            <a:avLst/>
          </a:prstGeom>
        </p:spPr>
        <p:txBody>
          <a:bodyPr anchor="t" rtlCol="false" tIns="0" lIns="0" bIns="0" rIns="0">
            <a:spAutoFit/>
          </a:bodyPr>
          <a:lstStyle/>
          <a:p>
            <a:pPr algn="ctr">
              <a:lnSpc>
                <a:spcPts val="9556"/>
              </a:lnSpc>
            </a:pPr>
            <a:r>
              <a:rPr lang="en-US" sz="11376">
                <a:solidFill>
                  <a:srgbClr val="8795BA"/>
                </a:solidFill>
                <a:latin typeface="Sigmar One"/>
                <a:ea typeface="Sigmar One"/>
                <a:cs typeface="Sigmar One"/>
                <a:sym typeface="Sigmar One"/>
              </a:rPr>
              <a:t>DATABASE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7F2"/>
        </a:solidFill>
      </p:bgPr>
    </p:bg>
    <p:spTree>
      <p:nvGrpSpPr>
        <p:cNvPr id="1" name=""/>
        <p:cNvGrpSpPr/>
        <p:nvPr/>
      </p:nvGrpSpPr>
      <p:grpSpPr>
        <a:xfrm>
          <a:off x="0" y="0"/>
          <a:ext cx="0" cy="0"/>
          <a:chOff x="0" y="0"/>
          <a:chExt cx="0" cy="0"/>
        </a:xfrm>
      </p:grpSpPr>
      <p:sp>
        <p:nvSpPr>
          <p:cNvPr name="Freeform 2" id="2"/>
          <p:cNvSpPr/>
          <p:nvPr/>
        </p:nvSpPr>
        <p:spPr>
          <a:xfrm flipH="false" flipV="false" rot="0">
            <a:off x="-370222" y="5938843"/>
            <a:ext cx="7667269" cy="4879171"/>
          </a:xfrm>
          <a:custGeom>
            <a:avLst/>
            <a:gdLst/>
            <a:ahLst/>
            <a:cxnLst/>
            <a:rect r="r" b="b" t="t" l="l"/>
            <a:pathLst>
              <a:path h="4879171" w="7667269">
                <a:moveTo>
                  <a:pt x="0" y="0"/>
                </a:moveTo>
                <a:lnTo>
                  <a:pt x="7667270" y="0"/>
                </a:lnTo>
                <a:lnTo>
                  <a:pt x="7667270" y="4879171"/>
                </a:lnTo>
                <a:lnTo>
                  <a:pt x="0" y="4879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90952" y="5938843"/>
            <a:ext cx="7667269" cy="4879171"/>
          </a:xfrm>
          <a:custGeom>
            <a:avLst/>
            <a:gdLst/>
            <a:ahLst/>
            <a:cxnLst/>
            <a:rect r="r" b="b" t="t" l="l"/>
            <a:pathLst>
              <a:path h="4879171" w="7667269">
                <a:moveTo>
                  <a:pt x="7667270" y="0"/>
                </a:moveTo>
                <a:lnTo>
                  <a:pt x="0" y="0"/>
                </a:lnTo>
                <a:lnTo>
                  <a:pt x="0" y="4879171"/>
                </a:lnTo>
                <a:lnTo>
                  <a:pt x="7667270" y="4879171"/>
                </a:lnTo>
                <a:lnTo>
                  <a:pt x="76672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144062" y="-1588100"/>
            <a:ext cx="6230477" cy="5233600"/>
          </a:xfrm>
          <a:custGeom>
            <a:avLst/>
            <a:gdLst/>
            <a:ahLst/>
            <a:cxnLst/>
            <a:rect r="r" b="b" t="t" l="l"/>
            <a:pathLst>
              <a:path h="5233600" w="6230477">
                <a:moveTo>
                  <a:pt x="6230476" y="5233600"/>
                </a:moveTo>
                <a:lnTo>
                  <a:pt x="0" y="5233600"/>
                </a:lnTo>
                <a:lnTo>
                  <a:pt x="0" y="0"/>
                </a:lnTo>
                <a:lnTo>
                  <a:pt x="6230476" y="0"/>
                </a:lnTo>
                <a:lnTo>
                  <a:pt x="6230476"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086538" y="-1588100"/>
            <a:ext cx="6230477" cy="5233600"/>
          </a:xfrm>
          <a:custGeom>
            <a:avLst/>
            <a:gdLst/>
            <a:ahLst/>
            <a:cxnLst/>
            <a:rect r="r" b="b" t="t" l="l"/>
            <a:pathLst>
              <a:path h="5233600" w="6230477">
                <a:moveTo>
                  <a:pt x="0" y="5233600"/>
                </a:moveTo>
                <a:lnTo>
                  <a:pt x="6230476" y="5233600"/>
                </a:lnTo>
                <a:lnTo>
                  <a:pt x="6230476" y="0"/>
                </a:lnTo>
                <a:lnTo>
                  <a:pt x="0" y="0"/>
                </a:lnTo>
                <a:lnTo>
                  <a:pt x="0" y="5233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67365" y="212676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8778035" y="2547435"/>
            <a:ext cx="1077329" cy="4114800"/>
          </a:xfrm>
          <a:custGeom>
            <a:avLst/>
            <a:gdLst/>
            <a:ahLst/>
            <a:cxnLst/>
            <a:rect r="r" b="b" t="t" l="l"/>
            <a:pathLst>
              <a:path h="4114800" w="1077329">
                <a:moveTo>
                  <a:pt x="0" y="0"/>
                </a:moveTo>
                <a:lnTo>
                  <a:pt x="1077330" y="0"/>
                </a:lnTo>
                <a:lnTo>
                  <a:pt x="1077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5553" y="7842908"/>
            <a:ext cx="3628505" cy="4114800"/>
          </a:xfrm>
          <a:custGeom>
            <a:avLst/>
            <a:gdLst/>
            <a:ahLst/>
            <a:cxnLst/>
            <a:rect r="r" b="b" t="t" l="l"/>
            <a:pathLst>
              <a:path h="4114800" w="3628505">
                <a:moveTo>
                  <a:pt x="0" y="0"/>
                </a:moveTo>
                <a:lnTo>
                  <a:pt x="3628506" y="0"/>
                </a:lnTo>
                <a:lnTo>
                  <a:pt x="36285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5445047" y="7842908"/>
            <a:ext cx="3628505" cy="4114800"/>
          </a:xfrm>
          <a:custGeom>
            <a:avLst/>
            <a:gdLst/>
            <a:ahLst/>
            <a:cxnLst/>
            <a:rect r="r" b="b" t="t" l="l"/>
            <a:pathLst>
              <a:path h="4114800" w="3628505">
                <a:moveTo>
                  <a:pt x="3628506" y="0"/>
                </a:moveTo>
                <a:lnTo>
                  <a:pt x="0" y="0"/>
                </a:lnTo>
                <a:lnTo>
                  <a:pt x="0" y="4114800"/>
                </a:lnTo>
                <a:lnTo>
                  <a:pt x="3628506" y="4114800"/>
                </a:lnTo>
                <a:lnTo>
                  <a:pt x="362850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544658" y="8999914"/>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92083">
            <a:off x="9940715" y="-233881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4386171" y="-2943145"/>
            <a:ext cx="5238750" cy="4114800"/>
          </a:xfrm>
          <a:custGeom>
            <a:avLst/>
            <a:gdLst/>
            <a:ahLst/>
            <a:cxnLst/>
            <a:rect r="r" b="b" t="t" l="l"/>
            <a:pathLst>
              <a:path h="4114800" w="5238750">
                <a:moveTo>
                  <a:pt x="0" y="0"/>
                </a:moveTo>
                <a:lnTo>
                  <a:pt x="5238750" y="0"/>
                </a:lnTo>
                <a:lnTo>
                  <a:pt x="5238750"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3224567" y="2381758"/>
            <a:ext cx="11162055" cy="7241383"/>
          </a:xfrm>
          <a:custGeom>
            <a:avLst/>
            <a:gdLst/>
            <a:ahLst/>
            <a:cxnLst/>
            <a:rect r="r" b="b" t="t" l="l"/>
            <a:pathLst>
              <a:path h="7241383" w="11162055">
                <a:moveTo>
                  <a:pt x="0" y="0"/>
                </a:moveTo>
                <a:lnTo>
                  <a:pt x="11162055" y="0"/>
                </a:lnTo>
                <a:lnTo>
                  <a:pt x="11162055" y="7241383"/>
                </a:lnTo>
                <a:lnTo>
                  <a:pt x="0" y="7241383"/>
                </a:lnTo>
                <a:lnTo>
                  <a:pt x="0" y="0"/>
                </a:lnTo>
                <a:close/>
              </a:path>
            </a:pathLst>
          </a:custGeom>
          <a:blipFill>
            <a:blip r:embed="rId16"/>
            <a:stretch>
              <a:fillRect l="0" t="0" r="0" b="0"/>
            </a:stretch>
          </a:blipFill>
        </p:spPr>
      </p:sp>
      <p:sp>
        <p:nvSpPr>
          <p:cNvPr name="TextBox 14" id="14"/>
          <p:cNvSpPr txBox="true"/>
          <p:nvPr/>
        </p:nvSpPr>
        <p:spPr>
          <a:xfrm rot="0">
            <a:off x="0" y="1066880"/>
            <a:ext cx="18297105" cy="1314878"/>
          </a:xfrm>
          <a:prstGeom prst="rect">
            <a:avLst/>
          </a:prstGeom>
        </p:spPr>
        <p:txBody>
          <a:bodyPr anchor="t" rtlCol="false" tIns="0" lIns="0" bIns="0" rIns="0">
            <a:spAutoFit/>
          </a:bodyPr>
          <a:lstStyle/>
          <a:p>
            <a:pPr algn="ctr">
              <a:lnSpc>
                <a:spcPts val="10769"/>
              </a:lnSpc>
            </a:pPr>
            <a:r>
              <a:rPr lang="en-US" sz="7977">
                <a:solidFill>
                  <a:srgbClr val="8795BA"/>
                </a:solidFill>
                <a:latin typeface="Sigmar One"/>
                <a:ea typeface="Sigmar One"/>
                <a:cs typeface="Sigmar One"/>
                <a:sym typeface="Sigmar One"/>
              </a:rPr>
              <a:t>CÁC GÓI VÀ HỆ THỐNG CON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DAGVb7MrlqQ</dc:identifier>
  <dcterms:modified xsi:type="dcterms:W3CDTF">2011-08-01T06:04:30Z</dcterms:modified>
  <cp:revision>1</cp:revision>
  <dc:title>Group12-PTTK</dc:title>
</cp:coreProperties>
</file>