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A60963C-8749-45E0-B24A-64AAE186FBA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800">
                <a:latin typeface="Utopia"/>
              </a:rPr>
              <a:t>A Brief Introduction to</a:t>
            </a:r>
            <a:endParaRPr/>
          </a:p>
          <a:p>
            <a:pPr algn="ctr"/>
            <a:r>
              <a:rPr b="1" lang="en-US" sz="4800">
                <a:latin typeface="Utopia"/>
              </a:rPr>
              <a:t>Machine Learning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>
                <a:latin typeface="Utopia"/>
              </a:rPr>
              <a:t>Unsupervised Learning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The machine learn from unknown data. The purpose is to find similarity among the objects.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Somehow it consists in finding labels.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The machine has to learn things by itself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81520" y="608040"/>
            <a:ext cx="9516960" cy="63442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>
                <a:latin typeface="Utopia"/>
              </a:rPr>
              <a:t>Algorithms Examples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Dimensionality reduction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Utopia"/>
              </a:rPr>
              <a:t>PCA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Clustering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Utopia"/>
              </a:rPr>
              <a:t>Kmeans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Utopia"/>
              </a:rPr>
              <a:t>GMM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...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>
                <a:latin typeface="Utopia"/>
              </a:rPr>
              <a:t>Python Scikit Library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Python library for machine learning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Use an object-oriented structure 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DejaVu Sans Mono"/>
              </a:rPr>
              <a:t>&gt;</a:t>
            </a:r>
            <a:r>
              <a:rPr lang="en-US" sz="3200">
                <a:solidFill>
                  <a:srgbClr val="009900"/>
                </a:solidFill>
                <a:latin typeface="DejaVu Sans Mono"/>
              </a:rPr>
              <a:t> from</a:t>
            </a:r>
            <a:r>
              <a:rPr lang="en-US" sz="3200">
                <a:latin typeface="DejaVu Sans Mono"/>
              </a:rPr>
              <a:t> sklearn </a:t>
            </a:r>
            <a:r>
              <a:rPr lang="en-US" sz="3200">
                <a:solidFill>
                  <a:srgbClr val="009900"/>
                </a:solidFill>
                <a:latin typeface="DejaVu Sans Mono"/>
              </a:rPr>
              <a:t>import</a:t>
            </a:r>
            <a:r>
              <a:rPr lang="en-US" sz="3200">
                <a:latin typeface="DejaVu Sans Mono"/>
              </a:rPr>
              <a:t> my_algo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DejaVu Sans Mono"/>
              </a:rPr>
              <a:t>&gt; tmp = my_algo(parameters)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DejaVu Sans Mono"/>
              </a:rPr>
              <a:t>&gt; tmp.fit(training_set)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DejaVu Sans Mono"/>
              </a:rPr>
              <a:t>&gt; tmp.predict(new_value)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44" dur="indefinite" restart="never" nodeType="tmRoot">
          <p:childTnLst>
            <p:seq>
              <p:cTn id="45" nodeType="mainSeq">
                <p:childTnLst>
                  <p:par>
                    <p:cTn id="46" fill="freeze">
                      <p:stCondLst>
                        <p:cond delay="indefinite"/>
                      </p:stCondLst>
                      <p:childTnLst>
                        <p:par>
                          <p:cTn id="47" fill="freeze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0" dur="500"/>
                                        <p:tgtEl>
                                          <p:spTgt spid="63">
                                            <p:txEl>
                                              <p:pRg st="72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freeze">
                      <p:stCondLst>
                        <p:cond delay="indefinite"/>
                      </p:stCondLst>
                      <p:childTnLst>
                        <p:par>
                          <p:cTn id="52" fill="freeze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0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5" dur="500"/>
                                        <p:tgtEl>
                                          <p:spTgt spid="63">
                                            <p:txEl>
                                              <p:pRg st="102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freeze">
                      <p:stCondLst>
                        <p:cond delay="indefinite"/>
                      </p:stCondLst>
                      <p:childTnLst>
                        <p:par>
                          <p:cTn id="57" fill="freeze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3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130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freeze">
                      <p:stCondLst>
                        <p:cond delay="indefinite"/>
                      </p:stCondLst>
                      <p:childTnLst>
                        <p:par>
                          <p:cTn id="62" fill="freeze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54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154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60" y="637920"/>
            <a:ext cx="10079640" cy="62841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>
                <a:latin typeface="Utopia"/>
              </a:rPr>
              <a:t>Not that long ago...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Dataset were not “too” big 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Utopia"/>
              </a:rPr>
              <a:t>Size not too large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Utopia"/>
              </a:rPr>
              <a:t>Not very diverse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Utopia"/>
              </a:rPr>
              <a:t>Flowing at an reasonable pace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We were able to write programs dealing with almost any dataset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6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96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>
                <a:latin typeface="Utopia"/>
              </a:rPr>
              <a:t>Why Machine Learning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… </a:t>
            </a:r>
            <a:r>
              <a:rPr lang="en-US" sz="3200">
                <a:latin typeface="Utopia"/>
              </a:rPr>
              <a:t>things have changed (recall the “V's”)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We now need optimized algorithms to deal with “Big Data”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976320" y="3562200"/>
            <a:ext cx="8127720" cy="35809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>
                <a:latin typeface="Utopia"/>
              </a:rPr>
              <a:t>Machine Learning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r>
              <a:rPr lang="en-US" sz="4000">
                <a:latin typeface="Utopia"/>
              </a:rPr>
              <a:t>Machine Learning is scientific discipline that deals with the construction and study of algorithms that can learn from data.</a:t>
            </a:r>
            <a:r>
              <a:rPr lang="en-US" sz="4000">
                <a:latin typeface="Utopia"/>
              </a:rPr>
              <a:t>
</a:t>
            </a:r>
            <a:r>
              <a:rPr lang="en-US" sz="4000">
                <a:latin typeface="Utopia"/>
              </a:rPr>
              <a:t>Such algorithms operate by building a model based on inputs and using that to make predictions or decisions, rather than following only explicitly programmed instructions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
</a:t>
            </a:r>
            <a:r>
              <a:rPr lang="en-US">
                <a:latin typeface="Arial"/>
              </a:rPr>
              <a:t>http://en.wikipedia.org/wiki/Machine_Learning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>
                <a:latin typeface="Utopia"/>
              </a:rPr>
              <a:t>Machine Learning Categories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Algorithms can be divided in two types 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Utopia"/>
              </a:rPr>
              <a:t>Supervised learning algorithm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Utopia"/>
              </a:rPr>
              <a:t>Unsupervised learning algorithm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674720" y="3566160"/>
            <a:ext cx="6730920" cy="34318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>
                <a:latin typeface="Utopia"/>
              </a:rPr>
              <a:t>Supervised Learning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The machine learn from known data named “labeled data”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The machine should then be able to correctly respond to new inputs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36960" y="644760"/>
            <a:ext cx="9406080" cy="62704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>
                <a:latin typeface="Utopia"/>
              </a:rPr>
              <a:t>Algorithms Examples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Regression (continuous variable)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latin typeface="Utopia"/>
              </a:rPr>
              <a:t>Linear and Polynomial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Decision Tree &amp; Random Forest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Classification (categorical variable)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latin typeface="Utopia"/>
              </a:rPr>
              <a:t>Naive Bayes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latin typeface="Utopia"/>
              </a:rPr>
              <a:t>Nearest Neighbour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latin typeface="Utopia"/>
              </a:rPr>
              <a:t>Support Vector Machine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Utopia"/>
              </a:rPr>
              <a:t>...</a:t>
            </a:r>
            <a:endParaRPr/>
          </a:p>
        </p:txBody>
      </p:sp>
    </p:spTree>
  </p:cSld>
  <p:timing>
    <p:tnLst>
      <p:par>
        <p:cTn id="8" dur="indefinite" restart="never" nodeType="tmRoot">
          <p:childTnLst>
            <p:seq>
              <p:cTn id="9" nodeType="mainSeq">
                <p:childTnLst>
                  <p:par>
                    <p:cTn id="10" fill="freeze">
                      <p:stCondLst>
                        <p:cond delay="indefinite"/>
                      </p:stCondLst>
                      <p:childTnLst>
                        <p:par>
                          <p:cTn id="11" fill="freeze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4" dur="500"/>
                                        <p:tgtEl>
                                          <p:spTgt spid="54">
                                            <p:txEl>
                                              <p:pRg st="5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85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123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5" dur="500"/>
                                        <p:tgtEl>
                                          <p:spTgt spid="54">
                                            <p:txEl>
                                              <p:pRg st="135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53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153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7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1" dur="500"/>
                                        <p:tgtEl>
                                          <p:spTgt spid="54">
                                            <p:txEl>
                                              <p:pRg st="176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>
                <a:latin typeface="Utopia"/>
              </a:rPr>
              <a:t>The Different Sets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Utopia"/>
              </a:rPr>
              <a:t>Training set</a:t>
            </a:r>
            <a:r>
              <a:rPr lang="en-US" sz="3200">
                <a:latin typeface="Utopia"/>
              </a:rPr>
              <a:t> : set of labeled data used to train the algorithm.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Utopia"/>
              </a:rPr>
              <a:t>Validation set</a:t>
            </a:r>
            <a:r>
              <a:rPr lang="en-US" sz="3200">
                <a:latin typeface="Utopia"/>
              </a:rPr>
              <a:t> : set of labeled data used to verify and tune the algorithm.</a:t>
            </a:r>
            <a:r>
              <a:rPr lang="en-US" sz="3200">
                <a:latin typeface="Utopia"/>
              </a:rPr>
              <a:t>
</a:t>
            </a:r>
            <a:r>
              <a:rPr lang="en-US" sz="3200">
                <a:latin typeface="Utopia"/>
              </a:rPr>
              <a:t>(not always used)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Utopia"/>
              </a:rPr>
              <a:t>Test set</a:t>
            </a:r>
            <a:r>
              <a:rPr lang="en-US" sz="3200">
                <a:latin typeface="Utopia"/>
              </a:rPr>
              <a:t> : set of labeled data used to evaluate the accuracy.</a:t>
            </a:r>
            <a:endParaRPr/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>
                <p:childTnLst>
                  <p:par>
                    <p:cTn id="34" fill="freeze">
                      <p:stCondLst>
                        <p:cond delay="indefinite"/>
                      </p:stCondLst>
                      <p:childTnLst>
                        <p:par>
                          <p:cTn id="35" fill="freeze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8" dur="500"/>
                                        <p:tgtEl>
                                          <p:spTgt spid="56">
                                            <p:txEl>
                                              <p:pRg st="64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58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158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Application>LibreOffice/4.4.5.2$Linux_X86_64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2015-12-15T10:03:03Z</dcterms:created>
  <dc:language>en-US</dc:language>
  <dcterms:modified xsi:type="dcterms:W3CDTF">2015-12-16T09:49:20Z</dcterms:modified>
  <cp:revision>15</cp:revision>
</cp:coreProperties>
</file>