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78628-2C8A-3549-71A1-65ABC5445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183" y="572752"/>
            <a:ext cx="5353095" cy="5979196"/>
          </a:xfrm>
        </p:spPr>
        <p:txBody>
          <a:bodyPr/>
          <a:lstStyle/>
          <a:p>
            <a:r>
              <a:rPr lang="fr-FR" dirty="0"/>
              <a:t>PIPELINE CI/CD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562305-4D24-183D-42A9-5FB3C4A4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570" y="6198271"/>
            <a:ext cx="8045373" cy="659729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/>
              <a:t>Presented</a:t>
            </a:r>
            <a:r>
              <a:rPr lang="fr-FR" dirty="0"/>
              <a:t> by </a:t>
            </a:r>
            <a:r>
              <a:rPr lang="fr-FR" dirty="0" err="1"/>
              <a:t>ousseynou</a:t>
            </a:r>
            <a:r>
              <a:rPr lang="fr-FR" dirty="0"/>
              <a:t> ngom network and system </a:t>
            </a:r>
            <a:r>
              <a:rPr lang="fr-FR" dirty="0" err="1"/>
              <a:t>administrator</a:t>
            </a:r>
            <a:r>
              <a:rPr lang="fr-FR" dirty="0"/>
              <a:t>/ Junior </a:t>
            </a:r>
            <a:r>
              <a:rPr lang="fr-FR" dirty="0" err="1"/>
              <a:t>devops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09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B5505-1340-E76B-4A67-2744BFDD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077" y="198743"/>
            <a:ext cx="10178322" cy="6939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SCHEMA DU CI/CD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B06978-AF34-DC74-2BDA-56C0119A7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077" y="1114425"/>
            <a:ext cx="10178321" cy="5743575"/>
          </a:xfrm>
        </p:spPr>
      </p:pic>
    </p:spTree>
    <p:extLst>
      <p:ext uri="{BB962C8B-B14F-4D97-AF65-F5344CB8AC3E}">
        <p14:creationId xmlns:p14="http://schemas.microsoft.com/office/powerpoint/2010/main" val="332536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3E113-3C72-F84C-6AC5-C964B1FB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PRE-REQUIS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5D1DA-43E8-0263-EA36-1E8BCF9F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9200"/>
            <a:ext cx="10178322" cy="56388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Avoir un compte AWS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Créer une instance EC2 (</a:t>
            </a:r>
            <a:r>
              <a:rPr lang="fr-FR" dirty="0" err="1"/>
              <a:t>name</a:t>
            </a:r>
            <a:r>
              <a:rPr lang="fr-FR" dirty="0"/>
              <a:t> = Server Ec2 ) qui </a:t>
            </a:r>
            <a:r>
              <a:rPr lang="fr-FR" dirty="0" err="1"/>
              <a:t>represente</a:t>
            </a:r>
            <a:r>
              <a:rPr lang="fr-FR" dirty="0"/>
              <a:t> votre serveur de gestion de vos ressources </a:t>
            </a:r>
            <a:r>
              <a:rPr lang="fr-FR" dirty="0" err="1"/>
              <a:t>aws</a:t>
            </a:r>
            <a:r>
              <a:rPr lang="fr-FR" dirty="0"/>
              <a:t> et le </a:t>
            </a:r>
            <a:r>
              <a:rPr lang="fr-FR" dirty="0" err="1"/>
              <a:t>node</a:t>
            </a:r>
            <a:r>
              <a:rPr lang="fr-FR" dirty="0"/>
              <a:t> manager du cluster( que vous allez créer plus tard)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Créer un </a:t>
            </a:r>
            <a:r>
              <a:rPr lang="fr-FR" dirty="0" err="1"/>
              <a:t>role</a:t>
            </a:r>
            <a:r>
              <a:rPr lang="fr-FR" dirty="0"/>
              <a:t>, </a:t>
            </a:r>
            <a:r>
              <a:rPr lang="fr-FR" dirty="0" err="1"/>
              <a:t>attibuer</a:t>
            </a:r>
            <a:r>
              <a:rPr lang="fr-FR" dirty="0"/>
              <a:t> la politique </a:t>
            </a:r>
            <a:r>
              <a:rPr lang="fr-FR" dirty="0" err="1">
                <a:solidFill>
                  <a:srgbClr val="00B0F0"/>
                </a:solidFill>
              </a:rPr>
              <a:t>administartor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 err="1">
                <a:solidFill>
                  <a:srgbClr val="00B0F0"/>
                </a:solidFill>
              </a:rPr>
              <a:t>access</a:t>
            </a:r>
            <a:r>
              <a:rPr lang="fr-FR" dirty="0"/>
              <a:t> et rattachez le </a:t>
            </a:r>
            <a:r>
              <a:rPr lang="fr-FR" dirty="0" err="1"/>
              <a:t>role</a:t>
            </a:r>
            <a:r>
              <a:rPr lang="fr-FR" dirty="0"/>
              <a:t> a l’instance.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Installer ansible au niveau du server ec2 avec:  apt </a:t>
            </a:r>
            <a:r>
              <a:rPr lang="fr-FR" dirty="0" err="1"/>
              <a:t>install</a:t>
            </a:r>
            <a:r>
              <a:rPr lang="fr-FR" dirty="0"/>
              <a:t> ansible. Ou bien provisionner l’instance avec </a:t>
            </a:r>
            <a:r>
              <a:rPr lang="fr-FR" dirty="0" err="1"/>
              <a:t>terraform</a:t>
            </a:r>
            <a:r>
              <a:rPr lang="fr-FR" dirty="0"/>
              <a:t> et installer en </a:t>
            </a:r>
            <a:r>
              <a:rPr lang="fr-FR" dirty="0" err="1"/>
              <a:t>meme</a:t>
            </a:r>
            <a:r>
              <a:rPr lang="fr-FR" dirty="0"/>
              <a:t> temps ansible. Ansible nous permet d’installer l’ensemble des outils que nous aurons besoin pour faire le travail. Ces outils sont : </a:t>
            </a:r>
          </a:p>
          <a:p>
            <a:r>
              <a:rPr lang="fr-FR" dirty="0"/>
              <a:t>D’abord autoriser le port 8080 au niveau du firewall linux </a:t>
            </a:r>
            <a:r>
              <a:rPr lang="fr-FR" dirty="0" err="1"/>
              <a:t>ufw</a:t>
            </a:r>
            <a:r>
              <a:rPr lang="fr-FR" dirty="0"/>
              <a:t> (ec2) et installer</a:t>
            </a:r>
          </a:p>
          <a:p>
            <a:r>
              <a:rPr lang="fr-FR" dirty="0" err="1"/>
              <a:t>jenkins</a:t>
            </a:r>
            <a:r>
              <a:rPr lang="fr-FR" dirty="0"/>
              <a:t>, </a:t>
            </a:r>
          </a:p>
          <a:p>
            <a:r>
              <a:rPr lang="fr-FR" dirty="0"/>
              <a:t>docker </a:t>
            </a:r>
          </a:p>
          <a:p>
            <a:r>
              <a:rPr lang="fr-FR" dirty="0"/>
              <a:t>Java,</a:t>
            </a:r>
          </a:p>
          <a:p>
            <a:r>
              <a:rPr lang="fr-FR" dirty="0" err="1"/>
              <a:t>maven</a:t>
            </a:r>
            <a:r>
              <a:rPr lang="fr-FR" dirty="0"/>
              <a:t>,</a:t>
            </a:r>
          </a:p>
          <a:p>
            <a:r>
              <a:rPr lang="fr-FR" dirty="0" err="1"/>
              <a:t>Aws</a:t>
            </a:r>
            <a:r>
              <a:rPr lang="fr-FR" dirty="0"/>
              <a:t> cli</a:t>
            </a:r>
          </a:p>
          <a:p>
            <a:r>
              <a:rPr lang="fr-FR" dirty="0" err="1"/>
              <a:t>Kubectl</a:t>
            </a:r>
            <a:endParaRPr lang="fr-FR" dirty="0"/>
          </a:p>
          <a:p>
            <a:r>
              <a:rPr lang="fr-FR" dirty="0" err="1"/>
              <a:t>Eksctl</a:t>
            </a:r>
            <a:endParaRPr lang="fr-FR" dirty="0"/>
          </a:p>
          <a:p>
            <a:r>
              <a:rPr lang="fr-FR" dirty="0" err="1"/>
              <a:t>Unzip</a:t>
            </a:r>
            <a:endParaRPr lang="fr-FR" dirty="0"/>
          </a:p>
          <a:p>
            <a:r>
              <a:rPr lang="fr-FR" dirty="0"/>
              <a:t>Et l’ensemble des configurations de ces outils en même temps.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24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AC2F0-9D0C-6700-519F-EBBBC6AD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976" y="123827"/>
            <a:ext cx="10178322" cy="542924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CREATION DU CLUSTER et votre repo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E1912-95F9-DCC4-E35E-9C3D698E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666751"/>
            <a:ext cx="10906125" cy="6191249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fr-FR" sz="1400" dirty="0" err="1"/>
              <a:t>Aws</a:t>
            </a:r>
            <a:r>
              <a:rPr lang="fr-FR" sz="1400" dirty="0"/>
              <a:t> fournit un cluster Kubernetes avec l’ensemble des processus et des concepts inclus a savoir le control et les nœuds de travail qui sont rien d’autre que des instances ec2 pour héberger vos </a:t>
            </a:r>
            <a:r>
              <a:rPr lang="fr-FR" sz="1400" dirty="0" err="1"/>
              <a:t>Pods</a:t>
            </a:r>
            <a:r>
              <a:rPr lang="fr-FR" sz="1400" dirty="0"/>
              <a:t>.</a:t>
            </a:r>
          </a:p>
          <a:p>
            <a:pPr>
              <a:lnSpc>
                <a:spcPct val="160000"/>
              </a:lnSpc>
            </a:pPr>
            <a:r>
              <a:rPr lang="fr-FR" sz="1400" dirty="0"/>
              <a:t>Le cluster peut être crée de trois façons: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fr-FR" sz="1400" dirty="0"/>
              <a:t>Créer le cluster avec le « </a:t>
            </a:r>
            <a:r>
              <a:rPr lang="fr-FR" sz="1400" dirty="0" err="1"/>
              <a:t>aws</a:t>
            </a:r>
            <a:r>
              <a:rPr lang="fr-FR" sz="1400" dirty="0"/>
              <a:t> management console »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fr-FR" sz="1400" dirty="0"/>
              <a:t>Avec </a:t>
            </a:r>
            <a:r>
              <a:rPr lang="fr-FR" sz="1400" dirty="0" err="1"/>
              <a:t>Terraform</a:t>
            </a:r>
            <a:r>
              <a:rPr lang="fr-FR" sz="1400" dirty="0"/>
              <a:t> (au niveau de votre machine physique). Le code est joint au dossier.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fr-FR" sz="1400" dirty="0"/>
              <a:t>Ou avec la commande suivant au niveau de votre instance ec2:  </a:t>
            </a:r>
            <a:r>
              <a:rPr lang="fr-FR" sz="1400" dirty="0" err="1">
                <a:solidFill>
                  <a:srgbClr val="FF0000"/>
                </a:solidFill>
              </a:rPr>
              <a:t>ekstcl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create</a:t>
            </a:r>
            <a:r>
              <a:rPr lang="fr-FR" sz="1400" dirty="0">
                <a:solidFill>
                  <a:srgbClr val="FF0000"/>
                </a:solidFill>
              </a:rPr>
              <a:t> cluster --</a:t>
            </a:r>
            <a:r>
              <a:rPr lang="fr-FR" sz="1400" dirty="0" err="1">
                <a:solidFill>
                  <a:srgbClr val="FF0000"/>
                </a:solidFill>
              </a:rPr>
              <a:t>name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cluster_name</a:t>
            </a:r>
            <a:r>
              <a:rPr lang="fr-FR" sz="1400" dirty="0">
                <a:solidFill>
                  <a:srgbClr val="FF0000"/>
                </a:solidFill>
              </a:rPr>
              <a:t> --</a:t>
            </a:r>
            <a:r>
              <a:rPr lang="fr-FR" sz="1400" dirty="0" err="1">
                <a:solidFill>
                  <a:srgbClr val="FF0000"/>
                </a:solidFill>
              </a:rPr>
              <a:t>region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code_region</a:t>
            </a:r>
            <a:r>
              <a:rPr lang="fr-FR" sz="1400" dirty="0">
                <a:solidFill>
                  <a:srgbClr val="FF0000"/>
                </a:solidFill>
              </a:rPr>
              <a:t> --</a:t>
            </a:r>
            <a:r>
              <a:rPr lang="fr-FR" sz="1400" dirty="0" err="1">
                <a:solidFill>
                  <a:srgbClr val="FF0000"/>
                </a:solidFill>
              </a:rPr>
              <a:t>nodegroup-name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nom_des_neouds</a:t>
            </a:r>
            <a:r>
              <a:rPr lang="fr-FR" sz="1400" dirty="0">
                <a:solidFill>
                  <a:srgbClr val="FF0000"/>
                </a:solidFill>
              </a:rPr>
              <a:t> --</a:t>
            </a:r>
            <a:r>
              <a:rPr lang="fr-FR" sz="1400" dirty="0" err="1">
                <a:solidFill>
                  <a:srgbClr val="FF0000"/>
                </a:solidFill>
              </a:rPr>
              <a:t>nodetype</a:t>
            </a:r>
            <a:r>
              <a:rPr lang="fr-FR" sz="1400" dirty="0">
                <a:solidFill>
                  <a:srgbClr val="FF0000"/>
                </a:solidFill>
              </a:rPr>
              <a:t> type_instance_ec2 --</a:t>
            </a:r>
            <a:r>
              <a:rPr lang="fr-FR" sz="1400" dirty="0" err="1">
                <a:solidFill>
                  <a:srgbClr val="FF0000"/>
                </a:solidFill>
              </a:rPr>
              <a:t>managed</a:t>
            </a:r>
            <a:r>
              <a:rPr lang="fr-FR" sz="1400" dirty="0">
                <a:solidFill>
                  <a:srgbClr val="FF0000"/>
                </a:solidFill>
              </a:rPr>
              <a:t> --</a:t>
            </a:r>
            <a:r>
              <a:rPr lang="fr-FR" sz="1400" dirty="0" err="1">
                <a:solidFill>
                  <a:srgbClr val="FF0000"/>
                </a:solidFill>
              </a:rPr>
              <a:t>node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nombreDeNoeud</a:t>
            </a:r>
            <a:endParaRPr lang="fr-FR" sz="14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fr-FR" sz="1400" dirty="0"/>
              <a:t>Perso: j’ai essaye les trois méthodes mais j’ai utilise finalement la troisième option pour ce projet.</a:t>
            </a:r>
          </a:p>
          <a:p>
            <a:pPr>
              <a:lnSpc>
                <a:spcPct val="160000"/>
              </a:lnSpc>
            </a:pPr>
            <a:r>
              <a:rPr lang="fr-FR" sz="1400" dirty="0"/>
              <a:t>Afficher les infos du cluster avec la commande: </a:t>
            </a:r>
            <a:r>
              <a:rPr lang="fr-FR" sz="1400" dirty="0" err="1">
                <a:solidFill>
                  <a:srgbClr val="FF0000"/>
                </a:solidFill>
              </a:rPr>
              <a:t>eksctl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get</a:t>
            </a:r>
            <a:r>
              <a:rPr lang="fr-FR" sz="1400" dirty="0">
                <a:solidFill>
                  <a:srgbClr val="FF0000"/>
                </a:solidFill>
              </a:rPr>
              <a:t> cluster --</a:t>
            </a:r>
            <a:r>
              <a:rPr lang="fr-FR" sz="1400" dirty="0" err="1">
                <a:solidFill>
                  <a:srgbClr val="FF0000"/>
                </a:solidFill>
              </a:rPr>
              <a:t>name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cluster_name</a:t>
            </a:r>
            <a:r>
              <a:rPr lang="fr-FR" sz="1400" dirty="0">
                <a:solidFill>
                  <a:srgbClr val="FF0000"/>
                </a:solidFill>
              </a:rPr>
              <a:t> --</a:t>
            </a:r>
            <a:r>
              <a:rPr lang="fr-FR" sz="1400" dirty="0" err="1">
                <a:solidFill>
                  <a:srgbClr val="FF0000"/>
                </a:solidFill>
              </a:rPr>
              <a:t>region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code_region</a:t>
            </a:r>
            <a:endParaRPr lang="fr-FR" sz="14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Taper la commande: </a:t>
            </a:r>
            <a:r>
              <a:rPr lang="fr-FR" sz="1400" dirty="0" err="1">
                <a:solidFill>
                  <a:srgbClr val="FF0000"/>
                </a:solidFill>
              </a:rPr>
              <a:t>aws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eks</a:t>
            </a:r>
            <a:r>
              <a:rPr lang="fr-FR" sz="1400" dirty="0">
                <a:solidFill>
                  <a:srgbClr val="FF0000"/>
                </a:solidFill>
              </a:rPr>
              <a:t> update-</a:t>
            </a:r>
            <a:r>
              <a:rPr lang="fr-FR" sz="1400" dirty="0" err="1">
                <a:solidFill>
                  <a:srgbClr val="FF0000"/>
                </a:solidFill>
              </a:rPr>
              <a:t>kubeconfig</a:t>
            </a:r>
            <a:r>
              <a:rPr lang="fr-FR" sz="1400" dirty="0">
                <a:solidFill>
                  <a:srgbClr val="FF0000"/>
                </a:solidFill>
              </a:rPr>
              <a:t> --</a:t>
            </a:r>
            <a:r>
              <a:rPr lang="fr-FR" sz="1400" dirty="0" err="1">
                <a:solidFill>
                  <a:srgbClr val="FF0000"/>
                </a:solidFill>
              </a:rPr>
              <a:t>name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cluster_name</a:t>
            </a:r>
            <a:r>
              <a:rPr lang="fr-FR" sz="1400" dirty="0">
                <a:solidFill>
                  <a:srgbClr val="FF0000"/>
                </a:solidFill>
              </a:rPr>
              <a:t> --</a:t>
            </a:r>
            <a:r>
              <a:rPr lang="fr-FR" sz="1400" dirty="0" err="1">
                <a:solidFill>
                  <a:srgbClr val="FF0000"/>
                </a:solidFill>
              </a:rPr>
              <a:t>region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code_region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Elle doit vous fournir le chemin ou est stocke la configuration du cluster (/root/.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Kube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/config pour mon cas). </a:t>
            </a:r>
          </a:p>
          <a:p>
            <a:pPr>
              <a:lnSpc>
                <a:spcPct val="1600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Faire un </a:t>
            </a:r>
            <a:r>
              <a:rPr lang="fr-FR" sz="1400" dirty="0">
                <a:solidFill>
                  <a:srgbClr val="FF0000"/>
                </a:solidFill>
              </a:rPr>
              <a:t>cat /root/. </a:t>
            </a:r>
            <a:r>
              <a:rPr lang="fr-FR" sz="1400" dirty="0" err="1">
                <a:solidFill>
                  <a:srgbClr val="FF0000"/>
                </a:solidFill>
              </a:rPr>
              <a:t>Kube</a:t>
            </a:r>
            <a:r>
              <a:rPr lang="fr-FR" sz="1400" dirty="0">
                <a:solidFill>
                  <a:srgbClr val="FF0000"/>
                </a:solidFill>
              </a:rPr>
              <a:t>/config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copie/coller le contenu dans un fichier (</a:t>
            </a:r>
            <a:r>
              <a:rPr lang="fr-FR" sz="1400" dirty="0">
                <a:solidFill>
                  <a:srgbClr val="00B0F0"/>
                </a:solidFill>
              </a:rPr>
              <a:t>my_eks_conf.txt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et l’enregistrer le. On en aura besoin pour la configuration de Jenkins. </a:t>
            </a:r>
          </a:p>
          <a:p>
            <a:pPr>
              <a:lnSpc>
                <a:spcPct val="1600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 fichier constitue un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credentiels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votre cluster par rapport a Jenkins.</a:t>
            </a:r>
          </a:p>
          <a:p>
            <a:pPr>
              <a:lnSpc>
                <a:spcPct val="160000"/>
              </a:lnSpc>
            </a:pPr>
            <a:r>
              <a:rPr lang="fr-FR" sz="1400" dirty="0"/>
              <a:t>Apres le cluster mis en place, créer un repository </a:t>
            </a:r>
            <a:r>
              <a:rPr lang="fr-FR" sz="1400" b="1" dirty="0"/>
              <a:t>AWS</a:t>
            </a:r>
            <a:r>
              <a:rPr lang="fr-FR" sz="1400" dirty="0"/>
              <a:t> </a:t>
            </a:r>
            <a:r>
              <a:rPr lang="fr-FR" sz="1400" b="1" dirty="0"/>
              <a:t>ECR (Elastic Container </a:t>
            </a:r>
            <a:r>
              <a:rPr lang="fr-FR" sz="1400" b="1" dirty="0" err="1"/>
              <a:t>Registry</a:t>
            </a:r>
            <a:r>
              <a:rPr lang="fr-FR" sz="1400" b="1" dirty="0"/>
              <a:t>) </a:t>
            </a:r>
            <a:r>
              <a:rPr lang="fr-FR" sz="1400" dirty="0"/>
              <a:t>pour y stocker les images construites par docker; c’est l’</a:t>
            </a:r>
            <a:r>
              <a:rPr lang="fr-FR" sz="1400" dirty="0" err="1"/>
              <a:t>equivalence</a:t>
            </a:r>
            <a:r>
              <a:rPr lang="fr-FR" sz="1400" dirty="0"/>
              <a:t> de docker hub. Et ensuite créer un repo </a:t>
            </a:r>
            <a:r>
              <a:rPr lang="fr-FR" sz="1400" b="1" dirty="0" err="1"/>
              <a:t>Github</a:t>
            </a:r>
            <a:r>
              <a:rPr lang="fr-FR" sz="1400" b="1" dirty="0"/>
              <a:t> </a:t>
            </a:r>
            <a:r>
              <a:rPr lang="fr-FR" sz="1400" dirty="0"/>
              <a:t>pour y stocker le projet (faire un push)</a:t>
            </a:r>
          </a:p>
        </p:txBody>
      </p:sp>
    </p:spTree>
    <p:extLst>
      <p:ext uri="{BB962C8B-B14F-4D97-AF65-F5344CB8AC3E}">
        <p14:creationId xmlns:p14="http://schemas.microsoft.com/office/powerpoint/2010/main" val="362764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A32B1-6AF5-A50C-5520-473E260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42875"/>
            <a:ext cx="10178322" cy="704850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Configuration de Jenkins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0D9489-6D03-7073-1E9A-A21029E7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47725"/>
            <a:ext cx="10178322" cy="6010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fr-FR" sz="1600" dirty="0"/>
              <a:t>Copie/coller l’adresse IP public du server Ec2 dans un navigateur et spécifier le port 8080 pour accéder a Jenkins (@IP:8080). </a:t>
            </a:r>
          </a:p>
          <a:p>
            <a:pPr>
              <a:lnSpc>
                <a:spcPct val="160000"/>
              </a:lnSpc>
            </a:pPr>
            <a:r>
              <a:rPr lang="fr-FR" sz="1600" dirty="0"/>
              <a:t>En cas échec revoyez vos groupes de securite</a:t>
            </a:r>
          </a:p>
          <a:p>
            <a:pPr>
              <a:lnSpc>
                <a:spcPct val="160000"/>
              </a:lnSpc>
            </a:pPr>
            <a:r>
              <a:rPr lang="fr-FR" sz="1600" i="1" dirty="0"/>
              <a:t>Note: puisqu'à chaque fois l’instance ec2 est arrêtée et allumée, elle change d’adresse IP public, donc vous pouvez lui attribuer une IP public de manière statique en utilisant « </a:t>
            </a:r>
            <a:r>
              <a:rPr lang="fr-FR" sz="1400" i="1" dirty="0">
                <a:solidFill>
                  <a:srgbClr val="00B0F0"/>
                </a:solidFill>
              </a:rPr>
              <a:t> Elastic IP</a:t>
            </a:r>
            <a:r>
              <a:rPr lang="fr-FR" sz="1600" i="1" dirty="0"/>
              <a:t>» .</a:t>
            </a:r>
          </a:p>
          <a:p>
            <a:pPr>
              <a:lnSpc>
                <a:spcPct val="160000"/>
              </a:lnSpc>
            </a:pPr>
            <a:r>
              <a:rPr lang="fr-FR" sz="1600" dirty="0"/>
              <a:t>Suivez les étapes en créant un user et installer les plugins recommandés.</a:t>
            </a:r>
          </a:p>
          <a:p>
            <a:pPr>
              <a:lnSpc>
                <a:spcPct val="160000"/>
              </a:lnSpc>
            </a:pPr>
            <a:r>
              <a:rPr lang="fr-FR" sz="1600" dirty="0"/>
              <a:t>Ajouter </a:t>
            </a:r>
            <a:r>
              <a:rPr lang="fr-FR" sz="1600" dirty="0" err="1"/>
              <a:t>maven</a:t>
            </a:r>
            <a:r>
              <a:rPr lang="fr-FR" sz="1600" dirty="0"/>
              <a:t> au </a:t>
            </a:r>
            <a:r>
              <a:rPr lang="fr-FR" sz="1600" dirty="0">
                <a:solidFill>
                  <a:srgbClr val="00B0F0"/>
                </a:solidFill>
              </a:rPr>
              <a:t>Global Tool Configuration </a:t>
            </a:r>
            <a:r>
              <a:rPr lang="fr-FR" sz="1600" dirty="0"/>
              <a:t>en donnant le nom (Maven3) et le path: </a:t>
            </a:r>
            <a:r>
              <a:rPr lang="fr-FR" sz="1600" dirty="0" err="1">
                <a:solidFill>
                  <a:srgbClr val="00B0F0"/>
                </a:solidFill>
              </a:rPr>
              <a:t>Maven_home</a:t>
            </a:r>
            <a:r>
              <a:rPr lang="fr-FR" sz="1600" dirty="0">
                <a:solidFill>
                  <a:srgbClr val="00B0F0"/>
                </a:solidFill>
              </a:rPr>
              <a:t> = /</a:t>
            </a:r>
            <a:r>
              <a:rPr lang="fr-FR" sz="1600" dirty="0" err="1">
                <a:solidFill>
                  <a:srgbClr val="00B0F0"/>
                </a:solidFill>
              </a:rPr>
              <a:t>usr</a:t>
            </a:r>
            <a:r>
              <a:rPr lang="fr-FR" sz="1600" dirty="0">
                <a:solidFill>
                  <a:srgbClr val="00B0F0"/>
                </a:solidFill>
              </a:rPr>
              <a:t>/</a:t>
            </a:r>
            <a:r>
              <a:rPr lang="fr-FR" sz="1600" dirty="0" err="1">
                <a:solidFill>
                  <a:srgbClr val="00B0F0"/>
                </a:solidFill>
              </a:rPr>
              <a:t>share</a:t>
            </a:r>
            <a:r>
              <a:rPr lang="fr-FR" sz="1600" dirty="0">
                <a:solidFill>
                  <a:srgbClr val="00B0F0"/>
                </a:solidFill>
              </a:rPr>
              <a:t>/</a:t>
            </a:r>
            <a:r>
              <a:rPr lang="fr-FR" sz="1600" dirty="0" err="1">
                <a:solidFill>
                  <a:srgbClr val="00B0F0"/>
                </a:solidFill>
              </a:rPr>
              <a:t>maven</a:t>
            </a:r>
            <a:r>
              <a:rPr lang="fr-FR" sz="1600" dirty="0"/>
              <a:t>. Puis que Maven est déjà installe avec ansible, on donne juste le chemin. On peut aussi l’installer automatiquement.</a:t>
            </a:r>
          </a:p>
          <a:p>
            <a:pPr>
              <a:lnSpc>
                <a:spcPct val="160000"/>
              </a:lnSpc>
            </a:pPr>
            <a:r>
              <a:rPr lang="fr-FR" sz="1600" dirty="0"/>
              <a:t>Installer les plugins suivant: </a:t>
            </a:r>
            <a:r>
              <a:rPr lang="fr-FR" sz="1600" dirty="0">
                <a:solidFill>
                  <a:srgbClr val="00B050"/>
                </a:solidFill>
              </a:rPr>
              <a:t>docker</a:t>
            </a:r>
            <a:r>
              <a:rPr lang="fr-FR" sz="1600" dirty="0"/>
              <a:t>, </a:t>
            </a:r>
            <a:r>
              <a:rPr lang="fr-FR" sz="1600" dirty="0">
                <a:solidFill>
                  <a:srgbClr val="00B050"/>
                </a:solidFill>
              </a:rPr>
              <a:t>docker pipeline </a:t>
            </a:r>
            <a:r>
              <a:rPr lang="fr-FR" sz="1600" dirty="0"/>
              <a:t>et </a:t>
            </a:r>
            <a:r>
              <a:rPr lang="fr-FR" sz="1600" dirty="0">
                <a:solidFill>
                  <a:srgbClr val="00B050"/>
                </a:solidFill>
              </a:rPr>
              <a:t>Kubernetes CLI plugins</a:t>
            </a:r>
            <a:r>
              <a:rPr lang="fr-FR" sz="1600" dirty="0"/>
              <a:t>. Cela permet a Jenkins de pouvoir communiquer avec Docker et K8S pour les builds et les déploiements.</a:t>
            </a:r>
          </a:p>
          <a:p>
            <a:pPr>
              <a:lnSpc>
                <a:spcPct val="160000"/>
              </a:lnSpc>
            </a:pPr>
            <a:r>
              <a:rPr lang="fr-FR" sz="1600" dirty="0"/>
              <a:t>Créer un </a:t>
            </a:r>
            <a:r>
              <a:rPr lang="fr-FR" sz="1600" dirty="0" err="1"/>
              <a:t>credentiels</a:t>
            </a:r>
            <a:r>
              <a:rPr lang="fr-FR" sz="1600" dirty="0"/>
              <a:t> pour lier </a:t>
            </a:r>
            <a:r>
              <a:rPr lang="fr-FR" sz="1600" dirty="0" err="1"/>
              <a:t>jenkins</a:t>
            </a:r>
            <a:r>
              <a:rPr lang="fr-FR" sz="1600" dirty="0"/>
              <a:t> a votre cluster. Cela donne l’autorisation a </a:t>
            </a:r>
            <a:r>
              <a:rPr lang="fr-FR" sz="1600" dirty="0" err="1"/>
              <a:t>jenkins</a:t>
            </a:r>
            <a:r>
              <a:rPr lang="fr-FR" sz="1600" dirty="0"/>
              <a:t> de pouvoir </a:t>
            </a:r>
            <a:r>
              <a:rPr lang="fr-FR" sz="1600" dirty="0" err="1"/>
              <a:t>deployer</a:t>
            </a:r>
            <a:r>
              <a:rPr lang="fr-FR" sz="1600" dirty="0"/>
              <a:t> des application dans le cluster. </a:t>
            </a:r>
            <a:r>
              <a:rPr lang="fr-FR" sz="1600" dirty="0" err="1"/>
              <a:t>Specifier</a:t>
            </a:r>
            <a:r>
              <a:rPr lang="fr-FR" sz="1600" dirty="0"/>
              <a:t> l’ID(k8s) par exemple et uploader le ficher </a:t>
            </a:r>
            <a:r>
              <a:rPr lang="fr-FR" sz="1600" dirty="0">
                <a:solidFill>
                  <a:srgbClr val="00B0F0"/>
                </a:solidFill>
              </a:rPr>
              <a:t>my_eks_conf.txt</a:t>
            </a:r>
            <a:endParaRPr lang="fr-FR" sz="1600" dirty="0"/>
          </a:p>
          <a:p>
            <a:pPr>
              <a:lnSpc>
                <a:spcPct val="160000"/>
              </a:lnSpc>
            </a:pPr>
            <a:r>
              <a:rPr lang="fr-FR" sz="1600" dirty="0"/>
              <a:t>Créer un pipeline Jenkins. Lier votre repo </a:t>
            </a:r>
            <a:r>
              <a:rPr lang="fr-FR" sz="1600" dirty="0" err="1"/>
              <a:t>github</a:t>
            </a:r>
            <a:r>
              <a:rPr lang="fr-FR" sz="1600" dirty="0"/>
              <a:t> a Jenkins en suivant ces </a:t>
            </a:r>
            <a:r>
              <a:rPr lang="fr-FR" sz="1600" dirty="0" err="1"/>
              <a:t>etapes</a:t>
            </a:r>
            <a:r>
              <a:rPr lang="fr-FR" sz="1600" dirty="0"/>
              <a:t>:  au niveau du pipeline choisir pipeline </a:t>
            </a:r>
            <a:r>
              <a:rPr lang="fr-FR" sz="1600" dirty="0" err="1"/>
              <a:t>syntax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err="1">
                <a:sym typeface="Wingdings" panose="05000000000000000000" pitchFamily="2" charset="2"/>
              </a:rPr>
              <a:t>Sample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 err="1">
                <a:sym typeface="Wingdings" panose="05000000000000000000" pitchFamily="2" charset="2"/>
              </a:rPr>
              <a:t>step</a:t>
            </a:r>
            <a:r>
              <a:rPr lang="fr-FR" sz="1600" dirty="0">
                <a:sym typeface="Wingdings" panose="05000000000000000000" pitchFamily="2" charset="2"/>
              </a:rPr>
              <a:t> (choisir </a:t>
            </a:r>
            <a:r>
              <a:rPr lang="fr-FR" sz="1600" dirty="0" err="1">
                <a:sym typeface="Wingdings" panose="05000000000000000000" pitchFamily="2" charset="2"/>
              </a:rPr>
              <a:t>checkout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 err="1">
                <a:sym typeface="Wingdings" panose="05000000000000000000" pitchFamily="2" charset="2"/>
              </a:rPr>
              <a:t>from</a:t>
            </a:r>
            <a:r>
              <a:rPr lang="fr-FR" sz="1600" dirty="0">
                <a:sym typeface="Wingdings" panose="05000000000000000000" pitchFamily="2" charset="2"/>
              </a:rPr>
              <a:t> version control) donner l’URL de votre repo </a:t>
            </a:r>
            <a:r>
              <a:rPr lang="fr-FR" sz="1600" dirty="0" err="1">
                <a:sym typeface="Wingdings" panose="05000000000000000000" pitchFamily="2" charset="2"/>
              </a:rPr>
              <a:t>github</a:t>
            </a:r>
            <a:r>
              <a:rPr lang="fr-FR" sz="1600" dirty="0">
                <a:sym typeface="Wingdings" panose="05000000000000000000" pitchFamily="2" charset="2"/>
              </a:rPr>
              <a:t>  </a:t>
            </a:r>
            <a:r>
              <a:rPr lang="fr-FR" sz="1600" dirty="0" err="1">
                <a:sym typeface="Wingdings" panose="05000000000000000000" pitchFamily="2" charset="2"/>
              </a:rPr>
              <a:t>branch</a:t>
            </a:r>
            <a:r>
              <a:rPr lang="fr-FR" sz="1600" dirty="0">
                <a:sym typeface="Wingdings" panose="05000000000000000000" pitchFamily="2" charset="2"/>
              </a:rPr>
              <a:t> main (au lieu de master) </a:t>
            </a:r>
            <a:r>
              <a:rPr lang="fr-FR" sz="1600" dirty="0" err="1">
                <a:sym typeface="Wingdings" panose="05000000000000000000" pitchFamily="2" charset="2"/>
              </a:rPr>
              <a:t>generate</a:t>
            </a:r>
            <a:r>
              <a:rPr lang="fr-FR" sz="1600" dirty="0">
                <a:sym typeface="Wingdings" panose="05000000000000000000" pitchFamily="2" charset="2"/>
              </a:rPr>
              <a:t> pipeline script  copie/coller le script au niveau du pipeline. </a:t>
            </a:r>
          </a:p>
          <a:p>
            <a:pPr>
              <a:lnSpc>
                <a:spcPct val="160000"/>
              </a:lnSpc>
            </a:pPr>
            <a:r>
              <a:rPr lang="fr-FR" sz="1600" dirty="0">
                <a:sym typeface="Wingdings" panose="05000000000000000000" pitchFamily="2" charset="2"/>
              </a:rPr>
              <a:t>Pour pusher l’image au niveau du ECR, aller dans votre ECR </a:t>
            </a:r>
            <a:r>
              <a:rPr lang="fr-FR" sz="1600" dirty="0" err="1">
                <a:sym typeface="Wingdings" panose="05000000000000000000" pitchFamily="2" charset="2"/>
              </a:rPr>
              <a:t>View</a:t>
            </a:r>
            <a:r>
              <a:rPr lang="fr-FR" sz="1600" dirty="0">
                <a:sym typeface="Wingdings" panose="05000000000000000000" pitchFamily="2" charset="2"/>
              </a:rPr>
              <a:t> push command copie/coller les commandes </a:t>
            </a:r>
            <a:r>
              <a:rPr lang="fr-FR" sz="1600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1</a:t>
            </a:r>
            <a:r>
              <a:rPr lang="fr-FR" sz="1600" dirty="0">
                <a:sym typeface="Wingdings" panose="05000000000000000000" pitchFamily="2" charset="2"/>
              </a:rPr>
              <a:t> et 4 dans votre pipeline (au niveau du pushing docker image stage).</a:t>
            </a:r>
          </a:p>
          <a:p>
            <a:pPr>
              <a:lnSpc>
                <a:spcPct val="160000"/>
              </a:lnSpc>
            </a:pPr>
            <a:r>
              <a:rPr lang="fr-FR" sz="1600" dirty="0">
                <a:sym typeface="Wingdings" panose="05000000000000000000" pitchFamily="2" charset="2"/>
              </a:rPr>
              <a:t>Le pipeline complet est joint au dossier (</a:t>
            </a:r>
            <a:r>
              <a:rPr lang="fr-FR" sz="1600" dirty="0">
                <a:solidFill>
                  <a:srgbClr val="00B0F0"/>
                </a:solidFill>
                <a:sym typeface="Wingdings" panose="05000000000000000000" pitchFamily="2" charset="2"/>
              </a:rPr>
              <a:t>pipeline.txt</a:t>
            </a:r>
            <a:r>
              <a:rPr lang="fr-FR" sz="1600" dirty="0">
                <a:sym typeface="Wingdings" panose="05000000000000000000" pitchFamily="2" charset="2"/>
              </a:rPr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2766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B0F4D-FC6B-2044-0861-647DB12F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15710"/>
            <a:ext cx="10178322" cy="74156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/>
              <a:t>Configuration de Jenkins suite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0C2DF-70DC-F1DB-E7DF-902194A7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9200"/>
            <a:ext cx="10178322" cy="53230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/>
              <a:t>Pour le dernier stage, aller dans pipeline </a:t>
            </a:r>
            <a:r>
              <a:rPr lang="fr-FR" dirty="0" err="1"/>
              <a:t>syntax</a:t>
            </a:r>
            <a:r>
              <a:rPr lang="fr-FR" dirty="0"/>
              <a:t>, </a:t>
            </a:r>
          </a:p>
          <a:p>
            <a:pPr>
              <a:lnSpc>
                <a:spcPct val="160000"/>
              </a:lnSpc>
            </a:pPr>
            <a:r>
              <a:rPr lang="fr-FR" dirty="0" err="1"/>
              <a:t>chosir</a:t>
            </a:r>
            <a:r>
              <a:rPr lang="fr-FR" dirty="0"/>
              <a:t> «</a:t>
            </a:r>
            <a:r>
              <a:rPr lang="fr-FR" dirty="0">
                <a:solidFill>
                  <a:srgbClr val="00B0F0"/>
                </a:solidFill>
              </a:rPr>
              <a:t> </a:t>
            </a:r>
            <a:r>
              <a:rPr lang="fr-FR" dirty="0" err="1">
                <a:solidFill>
                  <a:srgbClr val="00B0F0"/>
                </a:solidFill>
              </a:rPr>
              <a:t>withkubeconfig</a:t>
            </a:r>
            <a:r>
              <a:rPr lang="fr-FR" dirty="0">
                <a:solidFill>
                  <a:srgbClr val="00B0F0"/>
                </a:solidFill>
              </a:rPr>
              <a:t>: configure </a:t>
            </a:r>
            <a:r>
              <a:rPr lang="fr-FR" dirty="0" err="1">
                <a:solidFill>
                  <a:srgbClr val="00B0F0"/>
                </a:solidFill>
              </a:rPr>
              <a:t>kubernetes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 err="1">
                <a:solidFill>
                  <a:srgbClr val="00B0F0"/>
                </a:solidFill>
              </a:rPr>
              <a:t>credentiels</a:t>
            </a:r>
            <a:r>
              <a:rPr lang="fr-FR" dirty="0">
                <a:solidFill>
                  <a:srgbClr val="00B0F0"/>
                </a:solidFill>
              </a:rPr>
              <a:t> CLI </a:t>
            </a:r>
            <a:r>
              <a:rPr lang="fr-FR" dirty="0"/>
              <a:t>», </a:t>
            </a:r>
          </a:p>
          <a:p>
            <a:pPr>
              <a:lnSpc>
                <a:spcPct val="160000"/>
              </a:lnSpc>
            </a:pPr>
            <a:r>
              <a:rPr lang="fr-FR" dirty="0" err="1"/>
              <a:t>generer</a:t>
            </a:r>
            <a:r>
              <a:rPr lang="fr-FR" dirty="0"/>
              <a:t> le script, </a:t>
            </a:r>
          </a:p>
          <a:p>
            <a:pPr>
              <a:lnSpc>
                <a:spcPct val="160000"/>
              </a:lnSpc>
            </a:pPr>
            <a:r>
              <a:rPr lang="fr-FR" dirty="0"/>
              <a:t>copie/coller le script dans le pipeline </a:t>
            </a:r>
          </a:p>
          <a:p>
            <a:pPr>
              <a:lnSpc>
                <a:spcPct val="160000"/>
              </a:lnSpc>
            </a:pPr>
            <a:r>
              <a:rPr lang="fr-FR" dirty="0"/>
              <a:t>Et </a:t>
            </a:r>
            <a:r>
              <a:rPr lang="fr-FR" dirty="0">
                <a:solidFill>
                  <a:srgbClr val="FF0000"/>
                </a:solidFill>
              </a:rPr>
              <a:t>ajouter sh ‘</a:t>
            </a:r>
            <a:r>
              <a:rPr lang="fr-FR" dirty="0" err="1">
                <a:solidFill>
                  <a:srgbClr val="FF0000"/>
                </a:solidFill>
              </a:rPr>
              <a:t>kubectl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apply</a:t>
            </a:r>
            <a:r>
              <a:rPr lang="fr-FR" dirty="0">
                <a:solidFill>
                  <a:srgbClr val="FF0000"/>
                </a:solidFill>
              </a:rPr>
              <a:t> –f eks-deploy-k8s.yaml’.</a:t>
            </a:r>
          </a:p>
          <a:p>
            <a:pPr>
              <a:lnSpc>
                <a:spcPct val="160000"/>
              </a:lnSpc>
            </a:pPr>
            <a:r>
              <a:rPr lang="fr-FR" dirty="0"/>
              <a:t>Appuyer sur </a:t>
            </a:r>
            <a:r>
              <a:rPr lang="fr-FR" dirty="0" err="1"/>
              <a:t>build</a:t>
            </a:r>
            <a:r>
              <a:rPr lang="fr-FR" dirty="0"/>
              <a:t> pour lancer les stages.</a:t>
            </a:r>
          </a:p>
          <a:p>
            <a:pPr>
              <a:lnSpc>
                <a:spcPct val="160000"/>
              </a:lnSpc>
            </a:pPr>
            <a:r>
              <a:rPr lang="fr-FR" dirty="0"/>
              <a:t>Une fois tout cela fait, penser a faire un trigger (</a:t>
            </a:r>
            <a:r>
              <a:rPr lang="fr-FR" dirty="0" err="1"/>
              <a:t>declencheur</a:t>
            </a:r>
            <a:r>
              <a:rPr lang="fr-FR" dirty="0"/>
              <a:t>) pour que au moment ou vous faites un push au niveau de votre repo </a:t>
            </a:r>
            <a:r>
              <a:rPr lang="fr-FR" dirty="0" err="1"/>
              <a:t>github</a:t>
            </a:r>
            <a:r>
              <a:rPr lang="fr-FR" dirty="0"/>
              <a:t>, ce dernier va </a:t>
            </a:r>
            <a:r>
              <a:rPr lang="fr-FR" dirty="0" err="1"/>
              <a:t>declencher</a:t>
            </a:r>
            <a:r>
              <a:rPr lang="fr-FR" dirty="0"/>
              <a:t> le </a:t>
            </a:r>
            <a:r>
              <a:rPr lang="fr-FR" dirty="0" err="1"/>
              <a:t>build</a:t>
            </a:r>
            <a:r>
              <a:rPr lang="fr-FR" dirty="0"/>
              <a:t> du pipeline </a:t>
            </a:r>
            <a:r>
              <a:rPr lang="fr-FR" dirty="0" err="1"/>
              <a:t>jenkins</a:t>
            </a:r>
            <a:r>
              <a:rPr lang="fr-FR" dirty="0"/>
              <a:t> automatiquement, créer une nouvelle image docker, le push au niveau du ECR et </a:t>
            </a:r>
            <a:r>
              <a:rPr lang="fr-FR" dirty="0" err="1"/>
              <a:t>deployer</a:t>
            </a:r>
            <a:r>
              <a:rPr lang="fr-FR" dirty="0"/>
              <a:t> l’application dans AWS (cluster). Voici les </a:t>
            </a:r>
            <a:r>
              <a:rPr lang="fr-FR" dirty="0" err="1"/>
              <a:t>etapes</a:t>
            </a:r>
            <a:r>
              <a:rPr lang="fr-FR" dirty="0"/>
              <a:t>:</a:t>
            </a:r>
          </a:p>
          <a:p>
            <a:pPr>
              <a:lnSpc>
                <a:spcPct val="160000"/>
              </a:lnSpc>
            </a:pPr>
            <a:r>
              <a:rPr lang="fr-FR" dirty="0"/>
              <a:t>Au niveau de </a:t>
            </a:r>
            <a:r>
              <a:rPr lang="fr-FR" dirty="0" err="1"/>
              <a:t>github</a:t>
            </a:r>
            <a:r>
              <a:rPr lang="fr-FR" dirty="0"/>
              <a:t> aller sur: </a:t>
            </a:r>
            <a:r>
              <a:rPr lang="fr-FR" dirty="0" err="1"/>
              <a:t>settings</a:t>
            </a:r>
            <a:r>
              <a:rPr lang="fr-FR" dirty="0" err="1">
                <a:sym typeface="Wingdings" panose="05000000000000000000" pitchFamily="2" charset="2"/>
              </a:rPr>
              <a:t>webhooksdonner</a:t>
            </a:r>
            <a:r>
              <a:rPr lang="fr-FR" dirty="0">
                <a:sym typeface="Wingdings" panose="05000000000000000000" pitchFamily="2" charset="2"/>
              </a:rPr>
              <a:t> l’URL de votre pipeline et ajoutez y </a:t>
            </a:r>
            <a:r>
              <a:rPr lang="fr-FR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rgbClr val="00B0F0"/>
                </a:solidFill>
                <a:sym typeface="Wingdings" panose="05000000000000000000" pitchFamily="2" charset="2"/>
              </a:rPr>
              <a:t>github-webhooks</a:t>
            </a:r>
            <a:r>
              <a:rPr lang="fr-FR" dirty="0">
                <a:solidFill>
                  <a:srgbClr val="00B0F0"/>
                </a:solidFill>
                <a:sym typeface="Wingdings" panose="05000000000000000000" pitchFamily="2" charset="2"/>
              </a:rPr>
              <a:t>/ 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pipeline_url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github-webhooks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fr-FR" dirty="0">
                <a:sym typeface="Wingdings" panose="05000000000000000000" pitchFamily="2" charset="2"/>
              </a:rPr>
              <a:t> par exemple)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Pour content type choisissez </a:t>
            </a:r>
            <a:r>
              <a:rPr lang="fr-FR" dirty="0" err="1">
                <a:solidFill>
                  <a:srgbClr val="00B0F0"/>
                </a:solidFill>
                <a:sym typeface="Wingdings" panose="05000000000000000000" pitchFamily="2" charset="2"/>
              </a:rPr>
              <a:t>Json</a:t>
            </a:r>
            <a:r>
              <a:rPr lang="fr-FR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et </a:t>
            </a:r>
            <a:r>
              <a:rPr lang="fr-FR" dirty="0" err="1">
                <a:sym typeface="Wingdings" panose="05000000000000000000" pitchFamily="2" charset="2"/>
              </a:rPr>
              <a:t>specifier</a:t>
            </a:r>
            <a:r>
              <a:rPr lang="fr-FR" dirty="0">
                <a:sym typeface="Wingdings" panose="05000000000000000000" pitchFamily="2" charset="2"/>
              </a:rPr>
              <a:t> le type de </a:t>
            </a:r>
            <a:r>
              <a:rPr lang="fr-FR" dirty="0" err="1">
                <a:sym typeface="Wingdings" panose="05000000000000000000" pitchFamily="2" charset="2"/>
              </a:rPr>
              <a:t>declencheur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>
                <a:solidFill>
                  <a:srgbClr val="00B0F0"/>
                </a:solidFill>
                <a:sym typeface="Wingdings" panose="05000000000000000000" pitchFamily="2" charset="2"/>
              </a:rPr>
              <a:t>(un push)</a:t>
            </a:r>
          </a:p>
          <a:p>
            <a:pPr>
              <a:lnSpc>
                <a:spcPct val="160000"/>
              </a:lnSpc>
            </a:pPr>
            <a:r>
              <a:rPr lang="fr-FR" dirty="0">
                <a:sym typeface="Wingdings" panose="05000000000000000000" pitchFamily="2" charset="2"/>
              </a:rPr>
              <a:t>Au niveau du pipeline cochez la case « </a:t>
            </a:r>
            <a:r>
              <a:rPr lang="fr-FR" dirty="0" err="1">
                <a:solidFill>
                  <a:srgbClr val="00B0F0"/>
                </a:solidFill>
                <a:sym typeface="Wingdings" panose="05000000000000000000" pitchFamily="2" charset="2"/>
              </a:rPr>
              <a:t>Github</a:t>
            </a:r>
            <a:r>
              <a:rPr lang="fr-FR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00B0F0"/>
                </a:solidFill>
                <a:sym typeface="Wingdings" panose="05000000000000000000" pitchFamily="2" charset="2"/>
              </a:rPr>
              <a:t>hook</a:t>
            </a:r>
            <a:r>
              <a:rPr lang="fr-FR" dirty="0">
                <a:solidFill>
                  <a:srgbClr val="00B0F0"/>
                </a:solidFill>
                <a:sym typeface="Wingdings" panose="05000000000000000000" pitchFamily="2" charset="2"/>
              </a:rPr>
              <a:t> trigger for </a:t>
            </a:r>
            <a:r>
              <a:rPr lang="fr-FR" dirty="0" err="1">
                <a:solidFill>
                  <a:srgbClr val="00B0F0"/>
                </a:solidFill>
                <a:sym typeface="Wingdings" panose="05000000000000000000" pitchFamily="2" charset="2"/>
              </a:rPr>
              <a:t>GitScm</a:t>
            </a:r>
            <a:r>
              <a:rPr lang="fr-FR" dirty="0">
                <a:solidFill>
                  <a:srgbClr val="00B0F0"/>
                </a:solidFill>
                <a:sym typeface="Wingdings" panose="05000000000000000000" pitchFamily="2" charset="2"/>
              </a:rPr>
              <a:t> polling </a:t>
            </a:r>
            <a:r>
              <a:rPr lang="fr-FR" dirty="0">
                <a:sym typeface="Wingdings" panose="05000000000000000000" pitchFamily="2" charset="2"/>
              </a:rPr>
              <a:t>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17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55431-63DC-1E44-B0B8-C1610F08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60643"/>
            <a:ext cx="10178322" cy="817765"/>
          </a:xfrm>
        </p:spPr>
        <p:txBody>
          <a:bodyPr/>
          <a:lstStyle/>
          <a:p>
            <a:pPr algn="ctr"/>
            <a:r>
              <a:rPr lang="fr-FR" dirty="0"/>
              <a:t>COMMANDES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D693E-2043-6761-71B7-B8245CD0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78408"/>
            <a:ext cx="10178322" cy="5803391"/>
          </a:xfrm>
        </p:spPr>
        <p:txBody>
          <a:bodyPr/>
          <a:lstStyle/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>
                <a:sym typeface="Wingdings" panose="05000000000000000000" pitchFamily="2" charset="2"/>
              </a:rPr>
              <a:t> affiche le nombre de </a:t>
            </a:r>
            <a:r>
              <a:rPr lang="fr-FR" dirty="0" err="1">
                <a:sym typeface="Wingdings" panose="05000000000000000000" pitchFamily="2" charset="2"/>
              </a:rPr>
              <a:t>deploiement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nodes </a:t>
            </a:r>
            <a:r>
              <a:rPr lang="fr-FR" dirty="0">
                <a:sym typeface="Wingdings" panose="05000000000000000000" pitchFamily="2" charset="2"/>
              </a:rPr>
              <a:t> affiche le nombre de nodes 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pods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affiche le nombre de </a:t>
            </a:r>
            <a:r>
              <a:rPr lang="fr-FR" dirty="0" err="1">
                <a:sym typeface="Wingdings" panose="05000000000000000000" pitchFamily="2" charset="2"/>
              </a:rPr>
              <a:t>pods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pods</a:t>
            </a:r>
            <a:r>
              <a:rPr lang="fr-FR" dirty="0">
                <a:sym typeface="Wingdings" panose="05000000000000000000" pitchFamily="2" charset="2"/>
              </a:rPr>
              <a:t> -o </a:t>
            </a:r>
            <a:r>
              <a:rPr lang="fr-FR" dirty="0" err="1">
                <a:sym typeface="Wingdings" panose="05000000000000000000" pitchFamily="2" charset="2"/>
              </a:rPr>
              <a:t>wide</a:t>
            </a:r>
            <a:r>
              <a:rPr lang="fr-FR" dirty="0">
                <a:sym typeface="Wingdings" panose="05000000000000000000" pitchFamily="2" charset="2"/>
              </a:rPr>
              <a:t>  infos </a:t>
            </a:r>
            <a:r>
              <a:rPr lang="fr-FR" dirty="0" err="1">
                <a:sym typeface="Wingdings" panose="05000000000000000000" pitchFamily="2" charset="2"/>
              </a:rPr>
              <a:t>supplementaire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>
                <a:sym typeface="Wingdings" panose="05000000000000000000" pitchFamily="2" charset="2"/>
              </a:rPr>
              <a:t> volumes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service/</a:t>
            </a:r>
            <a:r>
              <a:rPr lang="fr-FR" dirty="0" err="1"/>
              <a:t>svc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cette commande fournira un lien par le </a:t>
            </a:r>
            <a:r>
              <a:rPr lang="fr-FR" dirty="0" err="1">
                <a:sym typeface="Wingdings" panose="05000000000000000000" pitchFamily="2" charset="2"/>
              </a:rPr>
              <a:t>load</a:t>
            </a:r>
            <a:r>
              <a:rPr lang="fr-FR" dirty="0">
                <a:sym typeface="Wingdings" panose="05000000000000000000" pitchFamily="2" charset="2"/>
              </a:rPr>
              <a:t> balancer qui doit </a:t>
            </a:r>
            <a:r>
              <a:rPr lang="fr-FR" dirty="0" err="1">
                <a:sym typeface="Wingdings" panose="05000000000000000000" pitchFamily="2" charset="2"/>
              </a:rPr>
              <a:t>etre</a:t>
            </a:r>
            <a:r>
              <a:rPr lang="fr-FR" dirty="0">
                <a:sym typeface="Wingdings" panose="05000000000000000000" pitchFamily="2" charset="2"/>
              </a:rPr>
              <a:t> copie dans le navigateur pour </a:t>
            </a:r>
            <a:r>
              <a:rPr lang="fr-FR" dirty="0" err="1">
                <a:sym typeface="Wingdings" panose="05000000000000000000" pitchFamily="2" charset="2"/>
              </a:rPr>
              <a:t>acceder</a:t>
            </a:r>
            <a:r>
              <a:rPr lang="fr-FR" dirty="0">
                <a:sym typeface="Wingdings" panose="05000000000000000000" pitchFamily="2" charset="2"/>
              </a:rPr>
              <a:t> a l’app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nom_deploiement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pods</a:t>
            </a:r>
            <a:r>
              <a:rPr lang="fr-FR" dirty="0"/>
              <a:t> </a:t>
            </a:r>
            <a:r>
              <a:rPr lang="fr-FR" dirty="0" err="1"/>
              <a:t>nom_pod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volume </a:t>
            </a:r>
            <a:r>
              <a:rPr lang="fr-FR" dirty="0" err="1"/>
              <a:t>nom_vol</a:t>
            </a:r>
            <a:endParaRPr lang="fr-FR" dirty="0"/>
          </a:p>
          <a:p>
            <a:r>
              <a:rPr lang="fr-FR" dirty="0" err="1">
                <a:sym typeface="Wingdings" panose="05000000000000000000" pitchFamily="2" charset="2"/>
              </a:rPr>
              <a:t>ekstcl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get</a:t>
            </a:r>
            <a:r>
              <a:rPr lang="fr-FR" dirty="0">
                <a:sym typeface="Wingdings" panose="05000000000000000000" pitchFamily="2" charset="2"/>
              </a:rPr>
              <a:t> cluster --</a:t>
            </a:r>
            <a:r>
              <a:rPr lang="fr-FR" dirty="0" err="1">
                <a:sym typeface="Wingdings" panose="05000000000000000000" pitchFamily="2" charset="2"/>
              </a:rPr>
              <a:t>name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nom_cluster</a:t>
            </a:r>
            <a:r>
              <a:rPr lang="fr-FR" dirty="0">
                <a:sym typeface="Wingdings" panose="05000000000000000000" pitchFamily="2" charset="2"/>
              </a:rPr>
              <a:t> --</a:t>
            </a:r>
            <a:r>
              <a:rPr lang="fr-FR" dirty="0" err="1">
                <a:sym typeface="Wingdings" panose="05000000000000000000" pitchFamily="2" charset="2"/>
              </a:rPr>
              <a:t>region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code_region</a:t>
            </a:r>
            <a:r>
              <a:rPr lang="fr-FR" dirty="0">
                <a:sym typeface="Wingdings" panose="05000000000000000000" pitchFamily="2" charset="2"/>
              </a:rPr>
              <a:t> affiche les infos du cluster</a:t>
            </a:r>
          </a:p>
          <a:p>
            <a:r>
              <a:rPr lang="fr-FR" dirty="0" err="1">
                <a:sym typeface="Wingdings" panose="05000000000000000000" pitchFamily="2" charset="2"/>
              </a:rPr>
              <a:t>eksctl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delete</a:t>
            </a:r>
            <a:r>
              <a:rPr lang="fr-FR" dirty="0">
                <a:sym typeface="Wingdings" panose="05000000000000000000" pitchFamily="2" charset="2"/>
              </a:rPr>
              <a:t> cluster --</a:t>
            </a:r>
            <a:r>
              <a:rPr lang="fr-FR" dirty="0" err="1">
                <a:sym typeface="Wingdings" panose="05000000000000000000" pitchFamily="2" charset="2"/>
              </a:rPr>
              <a:t>name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nom_cluster</a:t>
            </a:r>
            <a:r>
              <a:rPr lang="fr-FR" dirty="0">
                <a:sym typeface="Wingdings" panose="05000000000000000000" pitchFamily="2" charset="2"/>
              </a:rPr>
              <a:t> --</a:t>
            </a:r>
            <a:r>
              <a:rPr lang="fr-FR" dirty="0" err="1">
                <a:sym typeface="Wingdings" panose="05000000000000000000" pitchFamily="2" charset="2"/>
              </a:rPr>
              <a:t>region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code_region</a:t>
            </a:r>
            <a:r>
              <a:rPr lang="fr-FR" dirty="0">
                <a:sym typeface="Wingdings" panose="05000000000000000000" pitchFamily="2" charset="2"/>
              </a:rPr>
              <a:t> supprimer cluster</a:t>
            </a:r>
          </a:p>
          <a:p>
            <a:r>
              <a:rPr lang="fr-FR" dirty="0">
                <a:sym typeface="Wingdings" panose="05000000000000000000" pitchFamily="2" charset="2"/>
              </a:rPr>
              <a:t>NB: </a:t>
            </a:r>
            <a:r>
              <a:rPr lang="fr-FR" dirty="0" err="1">
                <a:sym typeface="Wingdings" panose="05000000000000000000" pitchFamily="2" charset="2"/>
              </a:rPr>
              <a:t>Eksctl</a:t>
            </a:r>
            <a:r>
              <a:rPr lang="fr-FR" dirty="0">
                <a:sym typeface="Wingdings" panose="05000000000000000000" pitchFamily="2" charset="2"/>
              </a:rPr>
              <a:t> agit au niveau du cluster tandis que </a:t>
            </a:r>
            <a:r>
              <a:rPr lang="fr-FR" dirty="0" err="1">
                <a:sym typeface="Wingdings" panose="05000000000000000000" pitchFamily="2" charset="2"/>
              </a:rPr>
              <a:t>kubectl</a:t>
            </a:r>
            <a:r>
              <a:rPr lang="fr-FR" dirty="0">
                <a:sym typeface="Wingdings" panose="05000000000000000000" pitchFamily="2" charset="2"/>
              </a:rPr>
              <a:t> agit aux ressources dans le cluster.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0549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138</TotalTime>
  <Words>1107</Words>
  <Application>Microsoft Office PowerPoint</Application>
  <PresentationFormat>Grand écran</PresentationFormat>
  <Paragraphs>64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Bahnschrift SemiBold SemiConden</vt:lpstr>
      <vt:lpstr>Gill Sans MT</vt:lpstr>
      <vt:lpstr>Impact</vt:lpstr>
      <vt:lpstr>Badge</vt:lpstr>
      <vt:lpstr>PIPELINE CI/CD</vt:lpstr>
      <vt:lpstr>SCHEMA DU CI/CD</vt:lpstr>
      <vt:lpstr>PRE-REQUIS</vt:lpstr>
      <vt:lpstr>CREATION DU CLUSTER et votre repo</vt:lpstr>
      <vt:lpstr>Configuration de Jenkins</vt:lpstr>
      <vt:lpstr>Configuration de Jenkins suite</vt:lpstr>
      <vt:lpstr>COMMANDES UTILES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CI/CD</dc:title>
  <dc:creator>Ousseynou Ngom</dc:creator>
  <cp:lastModifiedBy>Ousseynou Ngom</cp:lastModifiedBy>
  <cp:revision>5</cp:revision>
  <dcterms:created xsi:type="dcterms:W3CDTF">2023-03-16T14:52:25Z</dcterms:created>
  <dcterms:modified xsi:type="dcterms:W3CDTF">2023-03-18T16:32:30Z</dcterms:modified>
</cp:coreProperties>
</file>