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3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A1B7A-2754-4BA0-9E70-4EB01EB76F83}" v="229" dt="2025-06-06T12:10:06.150"/>
    <p1510:client id="{5EA8CE7F-E7DE-48EE-B409-7C706DA1E141}" v="851" dt="2025-06-05T23:43:09.406"/>
    <p1510:client id="{7415C850-2BDB-422B-86CA-36D17B48E5A6}" v="688" dt="2025-06-06T18:31:40.943"/>
    <p1510:client id="{9D01855A-C96B-4BA0-BAF8-BD48A42B293C}" v="979" dt="2025-06-06T01:43:24.863"/>
    <p1510:client id="{9F306C55-25A5-45E0-9607-51FFC2512677}" v="342" dt="2025-06-06T02:51:30.902"/>
    <p1510:client id="{B4ABDB79-B656-4961-BF01-6D75617DC343}" v="63" dt="2025-06-05T11:48:19.388"/>
    <p1510:client id="{CE612AAB-9600-4FBC-B35B-FD655F54D4C0}" v="499" dt="2025-06-05T21:02:10.829"/>
    <p1510:client id="{F63CDC8A-7A30-4DD0-84A3-373657F7EE69}" v="282" dt="2025-06-05T17:02:14.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5223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1508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4517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3256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314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8225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565681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177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644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9497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6470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350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651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6569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8871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6/6/2025</a:t>
            </a:fld>
            <a:endParaRPr lang="en-US"/>
          </a:p>
        </p:txBody>
      </p:sp>
    </p:spTree>
    <p:extLst>
      <p:ext uri="{BB962C8B-B14F-4D97-AF65-F5344CB8AC3E}">
        <p14:creationId xmlns:p14="http://schemas.microsoft.com/office/powerpoint/2010/main" val="348886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5282236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C54419B-EEA8-0F64-E9CA-8859D50984C0}"/>
              </a:ext>
            </a:extLst>
          </p:cNvPr>
          <p:cNvSpPr>
            <a:spLocks noGrp="1"/>
          </p:cNvSpPr>
          <p:nvPr>
            <p:ph type="ctrTitle"/>
          </p:nvPr>
        </p:nvSpPr>
        <p:spPr>
          <a:xfrm>
            <a:off x="-1181500" y="923666"/>
            <a:ext cx="10671162" cy="1933849"/>
          </a:xfrm>
        </p:spPr>
        <p:txBody>
          <a:bodyPr/>
          <a:lstStyle/>
          <a:p>
            <a:r>
              <a:rPr lang="fr-FR" sz="2000" b="1">
                <a:solidFill>
                  <a:srgbClr val="F0D360"/>
                </a:solidFill>
              </a:rPr>
              <a:t> </a:t>
            </a:r>
            <a:r>
              <a:rPr lang="fr-FR" sz="4000" b="1">
                <a:solidFill>
                  <a:srgbClr val="F0D360"/>
                </a:solidFill>
                <a:latin typeface="Arial Black"/>
              </a:rPr>
              <a:t>Projet d' Application des compétences acquises à un cas pratique</a:t>
            </a:r>
            <a:r>
              <a:rPr lang="fr-FR" sz="2000" b="1">
                <a:solidFill>
                  <a:srgbClr val="F0D360"/>
                </a:solidFill>
              </a:rPr>
              <a:t>                     </a:t>
            </a:r>
          </a:p>
        </p:txBody>
      </p:sp>
      <p:sp>
        <p:nvSpPr>
          <p:cNvPr id="5" name="Sous-titre 4">
            <a:extLst>
              <a:ext uri="{FF2B5EF4-FFF2-40B4-BE49-F238E27FC236}">
                <a16:creationId xmlns:a16="http://schemas.microsoft.com/office/drawing/2014/main" id="{31F7C399-FA62-6A67-245A-D38FC563F575}"/>
              </a:ext>
            </a:extLst>
          </p:cNvPr>
          <p:cNvSpPr>
            <a:spLocks noGrp="1"/>
          </p:cNvSpPr>
          <p:nvPr>
            <p:ph type="subTitle" idx="1"/>
          </p:nvPr>
        </p:nvSpPr>
        <p:spPr>
          <a:xfrm>
            <a:off x="-1181498" y="4324002"/>
            <a:ext cx="10671162" cy="1096899"/>
          </a:xfrm>
        </p:spPr>
        <p:txBody>
          <a:bodyPr>
            <a:normAutofit/>
          </a:bodyPr>
          <a:lstStyle/>
          <a:p>
            <a:r>
              <a:rPr lang="fr-FR"/>
              <a:t>  </a:t>
            </a:r>
            <a:r>
              <a:rPr lang="fr-FR">
                <a:solidFill>
                  <a:srgbClr val="0070C0"/>
                </a:solidFill>
                <a:latin typeface="Arial Black"/>
              </a:rPr>
              <a:t>Thème:</a:t>
            </a:r>
            <a:r>
              <a:rPr lang="fr-FR" b="1" i="1">
                <a:solidFill>
                  <a:srgbClr val="F0D360"/>
                </a:solidFill>
                <a:latin typeface="Arial"/>
                <a:cs typeface="Arial"/>
              </a:rPr>
              <a:t> conception d'application pour la recherche et réservation des chambres</a:t>
            </a:r>
          </a:p>
          <a:p>
            <a:r>
              <a:rPr lang="fr-FR" b="1" i="1">
                <a:solidFill>
                  <a:srgbClr val="F0D360"/>
                </a:solidFill>
                <a:latin typeface="Arial"/>
                <a:cs typeface="Arial"/>
              </a:rPr>
              <a:t>d'</a:t>
            </a:r>
            <a:r>
              <a:rPr lang="fr-FR" b="1" i="1" err="1">
                <a:solidFill>
                  <a:srgbClr val="F0D360"/>
                </a:solidFill>
                <a:latin typeface="Arial"/>
                <a:cs typeface="Arial"/>
              </a:rPr>
              <a:t>hotel</a:t>
            </a:r>
            <a:r>
              <a:rPr lang="fr-FR" b="1" i="1">
                <a:solidFill>
                  <a:srgbClr val="F0D360"/>
                </a:solidFill>
                <a:latin typeface="Arial"/>
                <a:cs typeface="Arial"/>
              </a:rPr>
              <a:t>(</a:t>
            </a:r>
            <a:r>
              <a:rPr lang="fr-FR" b="1" i="1" err="1">
                <a:solidFill>
                  <a:srgbClr val="F0D360"/>
                </a:solidFill>
                <a:latin typeface="Arial"/>
                <a:cs typeface="Arial"/>
              </a:rPr>
              <a:t>Roomfinder</a:t>
            </a:r>
            <a:r>
              <a:rPr lang="fr-FR" b="1" i="1">
                <a:latin typeface="Arial"/>
                <a:cs typeface="Arial"/>
              </a:rPr>
              <a:t>)</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01158E8-7A98-8DE6-5B9C-B7E7C56B3B8F}"/>
              </a:ext>
            </a:extLst>
          </p:cNvPr>
          <p:cNvSpPr txBox="1"/>
          <p:nvPr/>
        </p:nvSpPr>
        <p:spPr>
          <a:xfrm>
            <a:off x="3047999" y="29882"/>
            <a:ext cx="47214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i="1">
                <a:latin typeface="Times New Roman"/>
                <a:cs typeface="Times New Roman"/>
              </a:rPr>
              <a:t>Autres diagrammes</a:t>
            </a:r>
          </a:p>
        </p:txBody>
      </p:sp>
      <p:sp>
        <p:nvSpPr>
          <p:cNvPr id="3" name="Étoile : 5 branches 2">
            <a:extLst>
              <a:ext uri="{FF2B5EF4-FFF2-40B4-BE49-F238E27FC236}">
                <a16:creationId xmlns:a16="http://schemas.microsoft.com/office/drawing/2014/main" id="{D4C4B51C-6357-7A3D-7654-59DB7FC1E03C}"/>
              </a:ext>
            </a:extLst>
          </p:cNvPr>
          <p:cNvSpPr/>
          <p:nvPr/>
        </p:nvSpPr>
        <p:spPr>
          <a:xfrm>
            <a:off x="2497713" y="119529"/>
            <a:ext cx="403411" cy="224117"/>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74329299-E54C-F381-5F73-945D31A48A68}"/>
              </a:ext>
            </a:extLst>
          </p:cNvPr>
          <p:cNvSpPr txBox="1"/>
          <p:nvPr/>
        </p:nvSpPr>
        <p:spPr>
          <a:xfrm>
            <a:off x="2500532" y="882938"/>
            <a:ext cx="46467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Times New Roman"/>
                <a:cs typeface="Times New Roman"/>
              </a:rPr>
              <a:t>Les élément des diagrammes de cas utilisation</a:t>
            </a:r>
          </a:p>
        </p:txBody>
      </p:sp>
      <p:sp>
        <p:nvSpPr>
          <p:cNvPr id="5" name="Rectangle 4">
            <a:extLst>
              <a:ext uri="{FF2B5EF4-FFF2-40B4-BE49-F238E27FC236}">
                <a16:creationId xmlns:a16="http://schemas.microsoft.com/office/drawing/2014/main" id="{AEBE2D63-380C-CBF7-7356-C28F6B966260}"/>
              </a:ext>
            </a:extLst>
          </p:cNvPr>
          <p:cNvSpPr/>
          <p:nvPr/>
        </p:nvSpPr>
        <p:spPr>
          <a:xfrm>
            <a:off x="2360706" y="1567132"/>
            <a:ext cx="121220" cy="14884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FB87C18C-0723-5B93-CD48-6DA0B79B4686}"/>
              </a:ext>
            </a:extLst>
          </p:cNvPr>
          <p:cNvSpPr txBox="1"/>
          <p:nvPr/>
        </p:nvSpPr>
        <p:spPr>
          <a:xfrm>
            <a:off x="2702097" y="1411236"/>
            <a:ext cx="27071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latin typeface="Times New Roman"/>
                <a:ea typeface="+mn-lt"/>
                <a:cs typeface="+mn-lt"/>
              </a:rPr>
              <a:t>Acteur</a:t>
            </a:r>
            <a:r>
              <a:rPr lang="fr-FR">
                <a:ea typeface="+mn-lt"/>
                <a:cs typeface="+mn-lt"/>
              </a:rPr>
              <a:t> </a:t>
            </a:r>
            <a:endParaRPr lang="fr-FR"/>
          </a:p>
        </p:txBody>
      </p:sp>
      <p:sp>
        <p:nvSpPr>
          <p:cNvPr id="7" name="ZoneTexte 6">
            <a:extLst>
              <a:ext uri="{FF2B5EF4-FFF2-40B4-BE49-F238E27FC236}">
                <a16:creationId xmlns:a16="http://schemas.microsoft.com/office/drawing/2014/main" id="{4C6F7120-41E6-7671-05F1-D75C9BD8737A}"/>
              </a:ext>
            </a:extLst>
          </p:cNvPr>
          <p:cNvSpPr txBox="1"/>
          <p:nvPr/>
        </p:nvSpPr>
        <p:spPr>
          <a:xfrm>
            <a:off x="1638172" y="1986330"/>
            <a:ext cx="612898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latin typeface="Times New Roman"/>
                <a:ea typeface="+mn-lt"/>
                <a:cs typeface="+mn-lt"/>
              </a:rPr>
              <a:t>L'acteur est une entité qui interagit avec les systèmes : </a:t>
            </a:r>
            <a:endParaRPr lang="fr-FR" sz="2000">
              <a:latin typeface="Times New Roman"/>
              <a:cs typeface="Times New Roman"/>
            </a:endParaRPr>
          </a:p>
        </p:txBody>
      </p:sp>
      <p:sp>
        <p:nvSpPr>
          <p:cNvPr id="8" name="ZoneTexte 7">
            <a:extLst>
              <a:ext uri="{FF2B5EF4-FFF2-40B4-BE49-F238E27FC236}">
                <a16:creationId xmlns:a16="http://schemas.microsoft.com/office/drawing/2014/main" id="{48792939-E215-D3DE-F38C-3FB76E84BADB}"/>
              </a:ext>
            </a:extLst>
          </p:cNvPr>
          <p:cNvSpPr txBox="1"/>
          <p:nvPr/>
        </p:nvSpPr>
        <p:spPr>
          <a:xfrm>
            <a:off x="890549" y="2503915"/>
            <a:ext cx="9838341"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Times New Roman"/>
                <a:ea typeface="+mn-lt"/>
                <a:cs typeface="+mn-lt"/>
              </a:rPr>
              <a:t>• Il peut consulter ou modifier l'état du système.</a:t>
            </a:r>
          </a:p>
          <a:p>
            <a:r>
              <a:rPr lang="fr-FR">
                <a:latin typeface="Times New Roman"/>
                <a:ea typeface="+mn-lt"/>
                <a:cs typeface="+mn-lt"/>
              </a:rPr>
              <a:t> • Il est celui qui bénéficie de l'utilisation du système.</a:t>
            </a:r>
          </a:p>
          <a:p>
            <a:r>
              <a:rPr lang="fr-FR">
                <a:latin typeface="Times New Roman"/>
                <a:ea typeface="+mn-lt"/>
                <a:cs typeface="+mn-lt"/>
              </a:rPr>
              <a:t> • En réponse à l'action d'un acteur, le système fournit un service qui correspond à son besoin. </a:t>
            </a:r>
          </a:p>
          <a:p>
            <a:endParaRPr lang="fr-FR">
              <a:latin typeface="Times New Roman"/>
              <a:ea typeface="+mn-lt"/>
              <a:cs typeface="+mn-lt"/>
            </a:endParaRPr>
          </a:p>
          <a:p>
            <a:r>
              <a:rPr lang="fr-FR">
                <a:latin typeface="Times New Roman"/>
                <a:ea typeface="+mn-lt"/>
                <a:cs typeface="+mn-lt"/>
              </a:rPr>
              <a:t>Une même personne peut jouer le rôle de différents acteurs ; et un acteur peut être un autre système.</a:t>
            </a:r>
          </a:p>
          <a:p>
            <a:endParaRPr lang="fr-FR" sz="2000">
              <a:latin typeface="Times New Roman"/>
              <a:cs typeface="Times New Roman"/>
            </a:endParaRPr>
          </a:p>
          <a:p>
            <a:r>
              <a:rPr lang="fr-FR" sz="2000">
                <a:latin typeface="Times New Roman"/>
                <a:ea typeface="+mn-lt"/>
                <a:cs typeface="+mn-lt"/>
              </a:rPr>
              <a:t>      Cas d’utilisation (use case) </a:t>
            </a:r>
          </a:p>
          <a:p>
            <a:r>
              <a:rPr lang="fr-FR">
                <a:latin typeface="Times New Roman"/>
                <a:ea typeface="+mn-lt"/>
                <a:cs typeface="+mn-lt"/>
              </a:rPr>
              <a:t>C’est un ensemble d’actions réalisées par le système en réponse à une action d’un acteur. L’ensemble des use cases décrit les objectifs (le but) du système. Les use cases permettent de structurer les besoins des utilisateurs. Les use cases centrent l’expression des exigences du système sur ses utilisateurs.</a:t>
            </a:r>
            <a:r>
              <a:rPr lang="fr-FR" sz="2000">
                <a:ea typeface="+mn-lt"/>
                <a:cs typeface="+mn-lt"/>
              </a:rPr>
              <a:t> </a:t>
            </a:r>
            <a:endParaRPr lang="fr-FR">
              <a:ea typeface="+mn-lt"/>
              <a:cs typeface="+mn-lt"/>
            </a:endParaRPr>
          </a:p>
          <a:p>
            <a:endParaRPr lang="fr-FR" sz="2000">
              <a:ea typeface="+mn-lt"/>
              <a:cs typeface="+mn-lt"/>
            </a:endParaRPr>
          </a:p>
          <a:p>
            <a:r>
              <a:rPr lang="fr-FR">
                <a:latin typeface="Times New Roman"/>
                <a:ea typeface="+mn-lt"/>
                <a:cs typeface="+mn-lt"/>
              </a:rPr>
              <a:t>Pour simplifier le diagramme de cas d’utilisation, on a procédé à sa décomposition :</a:t>
            </a:r>
            <a:r>
              <a:rPr lang="fr-FR" sz="2000">
                <a:ea typeface="+mn-lt"/>
                <a:cs typeface="+mn-lt"/>
              </a:rPr>
              <a:t> </a:t>
            </a:r>
          </a:p>
          <a:p>
            <a:endParaRPr lang="fr-FR" sz="2000"/>
          </a:p>
          <a:p>
            <a:endParaRPr lang="fr-FR" sz="2000" b="1">
              <a:latin typeface="Times New Roman"/>
            </a:endParaRPr>
          </a:p>
        </p:txBody>
      </p:sp>
      <p:sp>
        <p:nvSpPr>
          <p:cNvPr id="9" name="Rectangle 8">
            <a:extLst>
              <a:ext uri="{FF2B5EF4-FFF2-40B4-BE49-F238E27FC236}">
                <a16:creationId xmlns:a16="http://schemas.microsoft.com/office/drawing/2014/main" id="{284B1279-8922-E166-ECB0-DA0458BE0660}"/>
              </a:ext>
            </a:extLst>
          </p:cNvPr>
          <p:cNvSpPr/>
          <p:nvPr/>
        </p:nvSpPr>
        <p:spPr>
          <a:xfrm>
            <a:off x="2073159" y="4270074"/>
            <a:ext cx="149974" cy="13447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3331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63BF150-1403-434E-ED16-7405C9339C9C}"/>
              </a:ext>
            </a:extLst>
          </p:cNvPr>
          <p:cNvSpPr txBox="1"/>
          <p:nvPr/>
        </p:nvSpPr>
        <p:spPr>
          <a:xfrm>
            <a:off x="1684405" y="269505"/>
            <a:ext cx="737840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latin typeface="Times New Roman"/>
                <a:cs typeface="Times New Roman"/>
              </a:rPr>
              <a:t>le diagramme qui concerne les activités de l'administrateur : </a:t>
            </a:r>
            <a:endParaRPr lang="fr-FR"/>
          </a:p>
        </p:txBody>
      </p:sp>
      <p:pic>
        <p:nvPicPr>
          <p:cNvPr id="3" name="Image 2" descr="Une image contenant texte, capture d’écran, diagramme&#10;&#10;Le contenu généré par l’IA peut être incorrect.">
            <a:extLst>
              <a:ext uri="{FF2B5EF4-FFF2-40B4-BE49-F238E27FC236}">
                <a16:creationId xmlns:a16="http://schemas.microsoft.com/office/drawing/2014/main" id="{7EA7661A-ED6D-E396-3279-D015A4BF9F25}"/>
              </a:ext>
            </a:extLst>
          </p:cNvPr>
          <p:cNvPicPr>
            <a:picLocks noChangeAspect="1"/>
          </p:cNvPicPr>
          <p:nvPr/>
        </p:nvPicPr>
        <p:blipFill>
          <a:blip r:embed="rId2"/>
          <a:stretch>
            <a:fillRect/>
          </a:stretch>
        </p:blipFill>
        <p:spPr>
          <a:xfrm>
            <a:off x="835954" y="856171"/>
            <a:ext cx="10175036" cy="4944374"/>
          </a:xfrm>
          <a:prstGeom prst="rect">
            <a:avLst/>
          </a:prstGeom>
        </p:spPr>
      </p:pic>
      <p:sp>
        <p:nvSpPr>
          <p:cNvPr id="5" name="ZoneTexte 4">
            <a:extLst>
              <a:ext uri="{FF2B5EF4-FFF2-40B4-BE49-F238E27FC236}">
                <a16:creationId xmlns:a16="http://schemas.microsoft.com/office/drawing/2014/main" id="{B1210291-8135-9E2B-A704-32CC746BD9DC}"/>
              </a:ext>
            </a:extLst>
          </p:cNvPr>
          <p:cNvSpPr txBox="1"/>
          <p:nvPr/>
        </p:nvSpPr>
        <p:spPr>
          <a:xfrm>
            <a:off x="1553882" y="5782235"/>
            <a:ext cx="76648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a:latin typeface="Times New Roman"/>
                <a:ea typeface="+mn-lt"/>
                <a:cs typeface="+mn-lt"/>
              </a:rPr>
              <a:t>le diagramme qui concerne les activités de l’utilisateur (le visiteur) </a:t>
            </a:r>
            <a:endParaRPr lang="fr-FR" sz="2000" b="1" i="1">
              <a:latin typeface="Times New Roman"/>
            </a:endParaRPr>
          </a:p>
        </p:txBody>
      </p:sp>
    </p:spTree>
    <p:extLst>
      <p:ext uri="{BB962C8B-B14F-4D97-AF65-F5344CB8AC3E}">
        <p14:creationId xmlns:p14="http://schemas.microsoft.com/office/powerpoint/2010/main" val="3633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 diagramme, capture d’écran&#10;&#10;Le contenu généré par l’IA peut être incorrect.">
            <a:extLst>
              <a:ext uri="{FF2B5EF4-FFF2-40B4-BE49-F238E27FC236}">
                <a16:creationId xmlns:a16="http://schemas.microsoft.com/office/drawing/2014/main" id="{4CDB6FCB-AFE9-7C52-957C-7966A3ADB4E3}"/>
              </a:ext>
            </a:extLst>
          </p:cNvPr>
          <p:cNvPicPr>
            <a:picLocks noChangeAspect="1"/>
          </p:cNvPicPr>
          <p:nvPr/>
        </p:nvPicPr>
        <p:blipFill>
          <a:blip r:embed="rId2"/>
          <a:stretch>
            <a:fillRect/>
          </a:stretch>
        </p:blipFill>
        <p:spPr>
          <a:xfrm>
            <a:off x="1815860" y="369408"/>
            <a:ext cx="8747185" cy="4250127"/>
          </a:xfrm>
          <a:prstGeom prst="rect">
            <a:avLst/>
          </a:prstGeom>
        </p:spPr>
      </p:pic>
      <p:sp>
        <p:nvSpPr>
          <p:cNvPr id="3" name="ZoneTexte 2">
            <a:extLst>
              <a:ext uri="{FF2B5EF4-FFF2-40B4-BE49-F238E27FC236}">
                <a16:creationId xmlns:a16="http://schemas.microsoft.com/office/drawing/2014/main" id="{BE88AD61-DBC9-7556-3E5A-C25CC58571D5}"/>
              </a:ext>
            </a:extLst>
          </p:cNvPr>
          <p:cNvSpPr txBox="1"/>
          <p:nvPr/>
        </p:nvSpPr>
        <p:spPr>
          <a:xfrm>
            <a:off x="2056616" y="4168127"/>
            <a:ext cx="7976557" cy="452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7" name="ZoneTexte 6">
            <a:extLst>
              <a:ext uri="{FF2B5EF4-FFF2-40B4-BE49-F238E27FC236}">
                <a16:creationId xmlns:a16="http://schemas.microsoft.com/office/drawing/2014/main" id="{AF6175EB-ED9F-8D3C-35B0-7D241EF63B63}"/>
              </a:ext>
            </a:extLst>
          </p:cNvPr>
          <p:cNvSpPr txBox="1"/>
          <p:nvPr/>
        </p:nvSpPr>
        <p:spPr>
          <a:xfrm>
            <a:off x="2242303" y="4612594"/>
            <a:ext cx="7037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i="1">
                <a:latin typeface="Times New Roman"/>
                <a:ea typeface="+mn-lt"/>
                <a:cs typeface="+mn-lt"/>
              </a:rPr>
              <a:t>le diagramme qui concerne les activités de l’utilisateur (Du Client)</a:t>
            </a:r>
            <a:endParaRPr lang="fr-FR" b="1" i="1">
              <a:latin typeface="Times New Roman"/>
            </a:endParaRPr>
          </a:p>
        </p:txBody>
      </p:sp>
      <p:sp>
        <p:nvSpPr>
          <p:cNvPr id="8" name="ZoneTexte 7">
            <a:extLst>
              <a:ext uri="{FF2B5EF4-FFF2-40B4-BE49-F238E27FC236}">
                <a16:creationId xmlns:a16="http://schemas.microsoft.com/office/drawing/2014/main" id="{6B334422-239E-B48F-362E-BBA416ED49A4}"/>
              </a:ext>
            </a:extLst>
          </p:cNvPr>
          <p:cNvSpPr txBox="1"/>
          <p:nvPr/>
        </p:nvSpPr>
        <p:spPr>
          <a:xfrm>
            <a:off x="1637044" y="6019602"/>
            <a:ext cx="799352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i="1">
                <a:latin typeface="Times New Roman"/>
                <a:ea typeface="+mn-lt"/>
                <a:cs typeface="+mn-lt"/>
              </a:rPr>
              <a:t>le diagramme qui concerne les types de chambres de l’hôtel</a:t>
            </a:r>
            <a:endParaRPr lang="fr-FR" sz="2400" b="1" i="1">
              <a:latin typeface="Times New Roman"/>
              <a:cs typeface="Times New Roman"/>
            </a:endParaRPr>
          </a:p>
          <a:p>
            <a:pPr algn="l"/>
            <a:endParaRPr lang="fr-FR"/>
          </a:p>
        </p:txBody>
      </p:sp>
      <p:sp>
        <p:nvSpPr>
          <p:cNvPr id="9" name="Rectangle 8">
            <a:extLst>
              <a:ext uri="{FF2B5EF4-FFF2-40B4-BE49-F238E27FC236}">
                <a16:creationId xmlns:a16="http://schemas.microsoft.com/office/drawing/2014/main" id="{C36B5C51-4C7E-B8D0-37EB-65D57DA6E6DF}"/>
              </a:ext>
            </a:extLst>
          </p:cNvPr>
          <p:cNvSpPr/>
          <p:nvPr/>
        </p:nvSpPr>
        <p:spPr>
          <a:xfrm>
            <a:off x="1361902" y="6225395"/>
            <a:ext cx="144619" cy="16378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581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 capture d’écran, diagramme&#10;&#10;Le contenu généré par l’IA peut être incorrect.">
            <a:extLst>
              <a:ext uri="{FF2B5EF4-FFF2-40B4-BE49-F238E27FC236}">
                <a16:creationId xmlns:a16="http://schemas.microsoft.com/office/drawing/2014/main" id="{078ABD73-470E-8384-8152-8C44F8FDC3F3}"/>
              </a:ext>
            </a:extLst>
          </p:cNvPr>
          <p:cNvPicPr>
            <a:picLocks noChangeAspect="1"/>
          </p:cNvPicPr>
          <p:nvPr/>
        </p:nvPicPr>
        <p:blipFill>
          <a:blip r:embed="rId2"/>
          <a:stretch>
            <a:fillRect/>
          </a:stretch>
        </p:blipFill>
        <p:spPr>
          <a:xfrm>
            <a:off x="1346798" y="513901"/>
            <a:ext cx="8348214" cy="4234312"/>
          </a:xfrm>
          <a:prstGeom prst="rect">
            <a:avLst/>
          </a:prstGeom>
        </p:spPr>
      </p:pic>
      <p:sp>
        <p:nvSpPr>
          <p:cNvPr id="3" name="ZoneTexte 2">
            <a:extLst>
              <a:ext uri="{FF2B5EF4-FFF2-40B4-BE49-F238E27FC236}">
                <a16:creationId xmlns:a16="http://schemas.microsoft.com/office/drawing/2014/main" id="{C228D63C-C0B6-D6B2-2F2A-007CA46D3955}"/>
              </a:ext>
            </a:extLst>
          </p:cNvPr>
          <p:cNvSpPr txBox="1"/>
          <p:nvPr/>
        </p:nvSpPr>
        <p:spPr>
          <a:xfrm>
            <a:off x="1171894" y="5642126"/>
            <a:ext cx="77096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Times New Roman"/>
                <a:ea typeface="+mn-lt"/>
                <a:cs typeface="+mn-lt"/>
              </a:rPr>
              <a:t>NB : Nous avons vu ce dont nous aurons besoin pour la réalisation de l’application comme les diagrammes de cas d’utilisation et les outils de conception. </a:t>
            </a:r>
            <a:endParaRPr lang="fr-FR">
              <a:latin typeface="Times New Roman"/>
            </a:endParaRPr>
          </a:p>
        </p:txBody>
      </p:sp>
    </p:spTree>
    <p:extLst>
      <p:ext uri="{BB962C8B-B14F-4D97-AF65-F5344CB8AC3E}">
        <p14:creationId xmlns:p14="http://schemas.microsoft.com/office/powerpoint/2010/main" val="360461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8518D4B-1418-EF68-5AEA-29EDD8F77AC0}"/>
              </a:ext>
            </a:extLst>
          </p:cNvPr>
          <p:cNvSpPr txBox="1"/>
          <p:nvPr/>
        </p:nvSpPr>
        <p:spPr>
          <a:xfrm>
            <a:off x="3137647" y="268940"/>
            <a:ext cx="59764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dirty="0">
                <a:solidFill>
                  <a:srgbClr val="F0D360"/>
                </a:solidFill>
                <a:latin typeface="Times New Roman"/>
                <a:cs typeface="Times New Roman"/>
              </a:rPr>
              <a:t>6) Outils et Technologies utilisés</a:t>
            </a:r>
          </a:p>
        </p:txBody>
      </p:sp>
      <p:sp>
        <p:nvSpPr>
          <p:cNvPr id="3" name="ZoneTexte 2">
            <a:extLst>
              <a:ext uri="{FF2B5EF4-FFF2-40B4-BE49-F238E27FC236}">
                <a16:creationId xmlns:a16="http://schemas.microsoft.com/office/drawing/2014/main" id="{560BC580-CA13-2C51-02C2-CEE2D94CDF38}"/>
              </a:ext>
            </a:extLst>
          </p:cNvPr>
          <p:cNvSpPr txBox="1"/>
          <p:nvPr/>
        </p:nvSpPr>
        <p:spPr>
          <a:xfrm>
            <a:off x="122348" y="920997"/>
            <a:ext cx="3134264"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sz="1400">
              <a:latin typeface="Times New Roman"/>
              <a:cs typeface="Times New Roman"/>
            </a:endParaRPr>
          </a:p>
          <a:p>
            <a:r>
              <a:rPr lang="fr-FR" sz="2000" b="1">
                <a:latin typeface="Times New Roman"/>
                <a:cs typeface="Times New Roman"/>
              </a:rPr>
              <a:t>  </a:t>
            </a:r>
            <a:r>
              <a:rPr lang="fr-FR" sz="2400" b="1">
                <a:latin typeface="Times New Roman"/>
                <a:cs typeface="Times New Roman"/>
              </a:rPr>
              <a:t>Ionic</a:t>
            </a:r>
            <a:endParaRPr lang="fr-FR" sz="2400"/>
          </a:p>
          <a:p>
            <a:r>
              <a:rPr lang="fr-FR">
                <a:latin typeface="Times New Roman"/>
                <a:cs typeface="Times New Roman"/>
              </a:rPr>
              <a:t>Ionic est un </a:t>
            </a:r>
            <a:r>
              <a:rPr lang="fr-FR" err="1">
                <a:latin typeface="Times New Roman"/>
                <a:cs typeface="Times New Roman"/>
              </a:rPr>
              <a:t>framework</a:t>
            </a:r>
            <a:r>
              <a:rPr lang="fr-FR">
                <a:latin typeface="Times New Roman"/>
                <a:cs typeface="Times New Roman"/>
              </a:rPr>
              <a:t> open-source et une boîte à outils UI. Il permet de créer des applications de bureau et mobiles très performantes avec HTML, CSS et JavaScript. Le </a:t>
            </a:r>
            <a:r>
              <a:rPr lang="fr-FR" err="1">
                <a:latin typeface="Times New Roman"/>
                <a:cs typeface="Times New Roman"/>
              </a:rPr>
              <a:t>framework</a:t>
            </a:r>
            <a:r>
              <a:rPr lang="fr-FR">
                <a:latin typeface="Times New Roman"/>
                <a:cs typeface="Times New Roman"/>
              </a:rPr>
              <a:t> Ionic vise à améliorer l'expérience utilisateur frontale. Officiellement, Ionic est intégré à </a:t>
            </a:r>
            <a:r>
              <a:rPr lang="fr-FR" err="1">
                <a:latin typeface="Times New Roman"/>
                <a:cs typeface="Times New Roman"/>
              </a:rPr>
              <a:t>React</a:t>
            </a:r>
            <a:r>
              <a:rPr lang="fr-FR">
                <a:latin typeface="Times New Roman"/>
                <a:cs typeface="Times New Roman"/>
              </a:rPr>
              <a:t> et </a:t>
            </a:r>
            <a:r>
              <a:rPr lang="fr-FR" err="1">
                <a:latin typeface="Times New Roman"/>
                <a:cs typeface="Times New Roman"/>
              </a:rPr>
              <a:t>Angular</a:t>
            </a:r>
            <a:r>
              <a:rPr lang="fr-FR">
                <a:latin typeface="Times New Roman"/>
                <a:cs typeface="Times New Roman"/>
              </a:rPr>
              <a:t>.</a:t>
            </a:r>
            <a:r>
              <a:rPr lang="fr-FR" sz="1400">
                <a:latin typeface="Times New Roman"/>
                <a:cs typeface="Times New Roman"/>
              </a:rPr>
              <a:t> </a:t>
            </a:r>
            <a:endParaRPr lang="fr-FR" sz="1400"/>
          </a:p>
        </p:txBody>
      </p:sp>
      <p:sp>
        <p:nvSpPr>
          <p:cNvPr id="4" name="Ellipse 3">
            <a:extLst>
              <a:ext uri="{FF2B5EF4-FFF2-40B4-BE49-F238E27FC236}">
                <a16:creationId xmlns:a16="http://schemas.microsoft.com/office/drawing/2014/main" id="{66F6303A-6398-D1D2-5B4E-B42A6EDAB4F5}"/>
              </a:ext>
            </a:extLst>
          </p:cNvPr>
          <p:cNvSpPr/>
          <p:nvPr/>
        </p:nvSpPr>
        <p:spPr>
          <a:xfrm>
            <a:off x="494186" y="1305801"/>
            <a:ext cx="138024" cy="1380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descr="Une image contenant Police, Graphique, logo, Bleu électrique&#10;&#10;Le contenu généré par l’IA peut être incorrect.">
            <a:extLst>
              <a:ext uri="{FF2B5EF4-FFF2-40B4-BE49-F238E27FC236}">
                <a16:creationId xmlns:a16="http://schemas.microsoft.com/office/drawing/2014/main" id="{4CDDC717-4DE1-5396-1789-77BC41F87EE6}"/>
              </a:ext>
            </a:extLst>
          </p:cNvPr>
          <p:cNvPicPr>
            <a:picLocks noChangeAspect="1"/>
          </p:cNvPicPr>
          <p:nvPr/>
        </p:nvPicPr>
        <p:blipFill>
          <a:blip r:embed="rId2"/>
          <a:stretch>
            <a:fillRect/>
          </a:stretch>
        </p:blipFill>
        <p:spPr>
          <a:xfrm>
            <a:off x="126611" y="4650177"/>
            <a:ext cx="3010440" cy="993835"/>
          </a:xfrm>
          <a:prstGeom prst="rect">
            <a:avLst/>
          </a:prstGeom>
        </p:spPr>
      </p:pic>
      <p:sp>
        <p:nvSpPr>
          <p:cNvPr id="6" name="Ellipse 5">
            <a:extLst>
              <a:ext uri="{FF2B5EF4-FFF2-40B4-BE49-F238E27FC236}">
                <a16:creationId xmlns:a16="http://schemas.microsoft.com/office/drawing/2014/main" id="{84CCBB5B-5BD6-8C8E-FE4C-5057F7C620E5}"/>
              </a:ext>
            </a:extLst>
          </p:cNvPr>
          <p:cNvSpPr/>
          <p:nvPr/>
        </p:nvSpPr>
        <p:spPr>
          <a:xfrm>
            <a:off x="3685959" y="1305800"/>
            <a:ext cx="138024" cy="1380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DE50AB4A-7D27-D139-6538-FA77A7F643AE}"/>
              </a:ext>
            </a:extLst>
          </p:cNvPr>
          <p:cNvSpPr txBox="1"/>
          <p:nvPr/>
        </p:nvSpPr>
        <p:spPr>
          <a:xfrm>
            <a:off x="3827195" y="1157236"/>
            <a:ext cx="3376705"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err="1">
                <a:latin typeface="Times New Roman"/>
                <a:cs typeface="Times New Roman"/>
              </a:rPr>
              <a:t>Angular</a:t>
            </a:r>
            <a:endParaRPr lang="fr-FR" sz="2000" b="1">
              <a:latin typeface="Times New Roman"/>
              <a:cs typeface="Times New Roman"/>
            </a:endParaRPr>
          </a:p>
          <a:p>
            <a:r>
              <a:rPr lang="fr-FR" sz="1600">
                <a:latin typeface="Times New Roman"/>
                <a:cs typeface="Times New Roman"/>
              </a:rPr>
              <a:t> </a:t>
            </a:r>
            <a:r>
              <a:rPr lang="fr-FR" sz="1600" err="1">
                <a:latin typeface="Times New Roman"/>
                <a:cs typeface="Times New Roman"/>
              </a:rPr>
              <a:t>Angular</a:t>
            </a:r>
            <a:r>
              <a:rPr lang="fr-FR" sz="1600">
                <a:latin typeface="Times New Roman"/>
                <a:cs typeface="Times New Roman"/>
              </a:rPr>
              <a:t>  permet la création d’applications Web et plus particulièrement d'applications Web </a:t>
            </a:r>
            <a:r>
              <a:rPr lang="fr-FR" sz="1600" err="1">
                <a:latin typeface="Times New Roman"/>
                <a:cs typeface="Times New Roman"/>
              </a:rPr>
              <a:t>monopages</a:t>
            </a:r>
            <a:r>
              <a:rPr lang="fr-FR" sz="1600">
                <a:latin typeface="Times New Roman"/>
                <a:cs typeface="Times New Roman"/>
              </a:rPr>
              <a:t> : des applications Web accessibles via une page Web unique qui permet de fluidifier l’expérience utilisateur et d’éviter les chargements de pages à chaque nouvelle action. Le </a:t>
            </a:r>
            <a:r>
              <a:rPr lang="fr-FR" sz="1600" err="1">
                <a:latin typeface="Times New Roman"/>
                <a:cs typeface="Times New Roman"/>
              </a:rPr>
              <a:t>framework</a:t>
            </a:r>
            <a:r>
              <a:rPr lang="fr-FR" sz="1600">
                <a:latin typeface="Times New Roman"/>
                <a:cs typeface="Times New Roman"/>
              </a:rPr>
              <a:t> est basé sur une architecture du type MVC et permet donc de séparer les données, le visuel et les actions pour une meilleure gestion des responsabilités. </a:t>
            </a:r>
            <a:endParaRPr lang="fr-FR" sz="1600"/>
          </a:p>
        </p:txBody>
      </p:sp>
      <p:pic>
        <p:nvPicPr>
          <p:cNvPr id="8" name="Image 7" descr="Une image contenant Police, logo, Graphique, texte&#10;&#10;Le contenu généré par l’IA peut être incorrect.">
            <a:extLst>
              <a:ext uri="{FF2B5EF4-FFF2-40B4-BE49-F238E27FC236}">
                <a16:creationId xmlns:a16="http://schemas.microsoft.com/office/drawing/2014/main" id="{68E28380-6688-445B-AF95-FD266016BDCF}"/>
              </a:ext>
            </a:extLst>
          </p:cNvPr>
          <p:cNvPicPr>
            <a:picLocks noChangeAspect="1"/>
          </p:cNvPicPr>
          <p:nvPr/>
        </p:nvPicPr>
        <p:blipFill>
          <a:blip r:embed="rId3"/>
          <a:stretch>
            <a:fillRect/>
          </a:stretch>
        </p:blipFill>
        <p:spPr>
          <a:xfrm>
            <a:off x="4014249" y="4647301"/>
            <a:ext cx="2998937" cy="1517171"/>
          </a:xfrm>
          <a:prstGeom prst="rect">
            <a:avLst/>
          </a:prstGeom>
        </p:spPr>
      </p:pic>
      <p:sp>
        <p:nvSpPr>
          <p:cNvPr id="9" name="Ellipse 8">
            <a:extLst>
              <a:ext uri="{FF2B5EF4-FFF2-40B4-BE49-F238E27FC236}">
                <a16:creationId xmlns:a16="http://schemas.microsoft.com/office/drawing/2014/main" id="{47745B99-4438-BFEB-D856-86759F181F71}"/>
              </a:ext>
            </a:extLst>
          </p:cNvPr>
          <p:cNvSpPr/>
          <p:nvPr/>
        </p:nvSpPr>
        <p:spPr>
          <a:xfrm>
            <a:off x="7208411" y="1305799"/>
            <a:ext cx="138024" cy="13802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6103C9C7-8ABC-2699-22C0-E8DE8B734DEB}"/>
              </a:ext>
            </a:extLst>
          </p:cNvPr>
          <p:cNvSpPr txBox="1"/>
          <p:nvPr/>
        </p:nvSpPr>
        <p:spPr>
          <a:xfrm>
            <a:off x="7347393" y="1182608"/>
            <a:ext cx="2121647"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b="1">
                <a:latin typeface="Times New Roman"/>
                <a:cs typeface="Times New Roman"/>
              </a:rPr>
              <a:t>HTML</a:t>
            </a:r>
          </a:p>
          <a:p>
            <a:r>
              <a:rPr lang="fr-FR" sz="1600">
                <a:latin typeface="Times New Roman"/>
                <a:cs typeface="Times New Roman"/>
              </a:rPr>
              <a:t>Le langage HTML permet de structurer sémantiquement une page web, de mettre en forme du contenu, de créer des formulaires de saisie ou encore d’inclure des ressources multimédias dont des images, des vidéos, et des programmes informatiques</a:t>
            </a:r>
            <a:endParaRPr lang="fr-FR" sz="1600"/>
          </a:p>
        </p:txBody>
      </p:sp>
      <p:pic>
        <p:nvPicPr>
          <p:cNvPr id="12" name="Image 11" descr="Une image contenant logo, Graphique, conception, Police&#10;&#10;Le contenu généré par l’IA peut être incorrect.">
            <a:extLst>
              <a:ext uri="{FF2B5EF4-FFF2-40B4-BE49-F238E27FC236}">
                <a16:creationId xmlns:a16="http://schemas.microsoft.com/office/drawing/2014/main" id="{BAC67DA0-454F-5334-9877-3552B468676F}"/>
              </a:ext>
            </a:extLst>
          </p:cNvPr>
          <p:cNvPicPr>
            <a:picLocks noChangeAspect="1"/>
          </p:cNvPicPr>
          <p:nvPr/>
        </p:nvPicPr>
        <p:blipFill>
          <a:blip r:embed="rId4"/>
          <a:stretch>
            <a:fillRect/>
          </a:stretch>
        </p:blipFill>
        <p:spPr>
          <a:xfrm>
            <a:off x="7353569" y="4643438"/>
            <a:ext cx="1625542" cy="1769314"/>
          </a:xfrm>
          <a:prstGeom prst="rect">
            <a:avLst/>
          </a:prstGeom>
        </p:spPr>
      </p:pic>
    </p:spTree>
    <p:extLst>
      <p:ext uri="{BB962C8B-B14F-4D97-AF65-F5344CB8AC3E}">
        <p14:creationId xmlns:p14="http://schemas.microsoft.com/office/powerpoint/2010/main" val="2121799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60608F95-D502-F736-18B9-3A5BE278EC59}"/>
              </a:ext>
            </a:extLst>
          </p:cNvPr>
          <p:cNvSpPr/>
          <p:nvPr/>
        </p:nvSpPr>
        <p:spPr>
          <a:xfrm flipH="1">
            <a:off x="116709" y="427092"/>
            <a:ext cx="155332" cy="177038"/>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2F237005-B6BE-1A63-0534-F50961629E67}"/>
              </a:ext>
            </a:extLst>
          </p:cNvPr>
          <p:cNvSpPr txBox="1"/>
          <p:nvPr/>
        </p:nvSpPr>
        <p:spPr>
          <a:xfrm>
            <a:off x="117274" y="417507"/>
            <a:ext cx="304512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t> </a:t>
            </a:r>
            <a:r>
              <a:rPr lang="fr-FR" sz="2000" b="1">
                <a:latin typeface="Times New Roman"/>
                <a:cs typeface="Times New Roman"/>
              </a:rPr>
              <a:t>CSS</a:t>
            </a:r>
          </a:p>
          <a:p>
            <a:r>
              <a:rPr lang="fr-FR" sz="1200">
                <a:latin typeface="Times New Roman"/>
                <a:cs typeface="Times New Roman"/>
              </a:rPr>
              <a:t> </a:t>
            </a:r>
            <a:r>
              <a:rPr lang="fr-FR" sz="1600">
                <a:latin typeface="Times New Roman"/>
                <a:cs typeface="Times New Roman"/>
              </a:rPr>
              <a:t>CSS (</a:t>
            </a:r>
            <a:r>
              <a:rPr lang="fr-FR" sz="1600" err="1">
                <a:latin typeface="Times New Roman"/>
                <a:cs typeface="Times New Roman"/>
              </a:rPr>
              <a:t>Cascading</a:t>
            </a:r>
            <a:r>
              <a:rPr lang="fr-FR" sz="1600">
                <a:latin typeface="Times New Roman"/>
                <a:cs typeface="Times New Roman"/>
              </a:rPr>
              <a:t> Style Sheets, ou feuilles de styles en cascade) permet de modifier la présentation des éléments HTML : couleur, taille, police de caractères, mais aussi position sur la page, largeur, hauteur, empilement, bref tout ce qui touche à la mise en page d’un document HTML</a:t>
            </a:r>
            <a:r>
              <a:rPr lang="fr-FR" sz="1200">
                <a:latin typeface="Times New Roman"/>
                <a:cs typeface="Times New Roman"/>
              </a:rPr>
              <a:t>. </a:t>
            </a:r>
            <a:endParaRPr lang="fr-FR"/>
          </a:p>
          <a:p>
            <a:endParaRPr lang="fr-FR"/>
          </a:p>
        </p:txBody>
      </p:sp>
      <p:pic>
        <p:nvPicPr>
          <p:cNvPr id="8" name="Image 7" descr="Une image contenant Bleu électrique, logo, capture d’écran, Rectangle&#10;&#10;Le contenu généré par l’IA peut être incorrect.">
            <a:extLst>
              <a:ext uri="{FF2B5EF4-FFF2-40B4-BE49-F238E27FC236}">
                <a16:creationId xmlns:a16="http://schemas.microsoft.com/office/drawing/2014/main" id="{C78E3C2C-E0D2-E31F-47CF-C0E0BF52E1E9}"/>
              </a:ext>
            </a:extLst>
          </p:cNvPr>
          <p:cNvPicPr>
            <a:picLocks noChangeAspect="1"/>
          </p:cNvPicPr>
          <p:nvPr/>
        </p:nvPicPr>
        <p:blipFill>
          <a:blip r:embed="rId2"/>
          <a:stretch>
            <a:fillRect/>
          </a:stretch>
        </p:blipFill>
        <p:spPr>
          <a:xfrm>
            <a:off x="197390" y="2932940"/>
            <a:ext cx="1915243" cy="2686948"/>
          </a:xfrm>
          <a:prstGeom prst="rect">
            <a:avLst/>
          </a:prstGeom>
        </p:spPr>
      </p:pic>
      <p:sp>
        <p:nvSpPr>
          <p:cNvPr id="9" name="Ellipse 8">
            <a:extLst>
              <a:ext uri="{FF2B5EF4-FFF2-40B4-BE49-F238E27FC236}">
                <a16:creationId xmlns:a16="http://schemas.microsoft.com/office/drawing/2014/main" id="{9616F9E7-CE7A-9C92-1B50-EA476162A688}"/>
              </a:ext>
            </a:extLst>
          </p:cNvPr>
          <p:cNvSpPr/>
          <p:nvPr/>
        </p:nvSpPr>
        <p:spPr>
          <a:xfrm>
            <a:off x="4024679" y="415961"/>
            <a:ext cx="155863" cy="19311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B9B1B5D3-5C95-4A76-0EFD-6468992B3E27}"/>
              </a:ext>
            </a:extLst>
          </p:cNvPr>
          <p:cNvSpPr txBox="1"/>
          <p:nvPr/>
        </p:nvSpPr>
        <p:spPr>
          <a:xfrm>
            <a:off x="4187476" y="306152"/>
            <a:ext cx="3167529"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err="1">
                <a:latin typeface="Times New Roman"/>
                <a:cs typeface="Times New Roman"/>
              </a:rPr>
              <a:t>Canva</a:t>
            </a:r>
            <a:endParaRPr lang="fr-FR" sz="2000" b="1">
              <a:latin typeface="Times New Roman"/>
              <a:cs typeface="Times New Roman"/>
            </a:endParaRPr>
          </a:p>
          <a:p>
            <a:r>
              <a:rPr lang="fr-FR" sz="1600">
                <a:latin typeface="Times New Roman"/>
                <a:cs typeface="Times New Roman"/>
              </a:rPr>
              <a:t>Pour la conception de notre logo, nous avons utilisé </a:t>
            </a:r>
            <a:r>
              <a:rPr lang="fr-FR" sz="1600" b="1" err="1">
                <a:latin typeface="Times New Roman"/>
                <a:cs typeface="Times New Roman"/>
              </a:rPr>
              <a:t>Canva</a:t>
            </a:r>
            <a:r>
              <a:rPr lang="fr-FR" sz="1600" b="1">
                <a:latin typeface="Times New Roman"/>
                <a:cs typeface="Times New Roman"/>
              </a:rPr>
              <a:t>.</a:t>
            </a:r>
            <a:r>
              <a:rPr lang="fr-FR" sz="1600">
                <a:latin typeface="Times New Roman"/>
                <a:cs typeface="Times New Roman"/>
              </a:rPr>
              <a:t> </a:t>
            </a:r>
            <a:r>
              <a:rPr lang="fr-FR" sz="1600" err="1">
                <a:latin typeface="Times New Roman"/>
                <a:cs typeface="Times New Roman"/>
              </a:rPr>
              <a:t>Canva</a:t>
            </a:r>
            <a:r>
              <a:rPr lang="fr-FR" sz="1600" b="1">
                <a:latin typeface="Times New Roman"/>
                <a:cs typeface="Times New Roman"/>
              </a:rPr>
              <a:t> </a:t>
            </a:r>
            <a:r>
              <a:rPr lang="fr-FR" sz="1600">
                <a:latin typeface="Times New Roman"/>
                <a:cs typeface="Times New Roman"/>
              </a:rPr>
              <a:t> est un site Internet qui permet de créer et de personnaliser les designs pour tout type de projet, de façon simple et intuitive. Il s’avère très utile surtout pour celles et ceux qui n’ont pas de compétence graphiques particulières</a:t>
            </a:r>
            <a:r>
              <a:rPr lang="fr-FR" sz="1200">
                <a:latin typeface="Times New Roman"/>
                <a:cs typeface="Times New Roman"/>
              </a:rPr>
              <a:t>. </a:t>
            </a:r>
            <a:endParaRPr lang="fr-FR"/>
          </a:p>
        </p:txBody>
      </p:sp>
      <p:pic>
        <p:nvPicPr>
          <p:cNvPr id="12" name="Image 11" descr="Une image contenant Police, Graphique, logo, typographie&#10;&#10;Le contenu généré par l’IA peut être incorrect.">
            <a:extLst>
              <a:ext uri="{FF2B5EF4-FFF2-40B4-BE49-F238E27FC236}">
                <a16:creationId xmlns:a16="http://schemas.microsoft.com/office/drawing/2014/main" id="{2B73C060-4162-6ADB-67D2-4FBF725D65D3}"/>
              </a:ext>
            </a:extLst>
          </p:cNvPr>
          <p:cNvPicPr>
            <a:picLocks noChangeAspect="1"/>
          </p:cNvPicPr>
          <p:nvPr/>
        </p:nvPicPr>
        <p:blipFill>
          <a:blip r:embed="rId3"/>
          <a:stretch>
            <a:fillRect/>
          </a:stretch>
        </p:blipFill>
        <p:spPr>
          <a:xfrm>
            <a:off x="4320306" y="3011069"/>
            <a:ext cx="2616859" cy="835864"/>
          </a:xfrm>
          <a:prstGeom prst="rect">
            <a:avLst/>
          </a:prstGeom>
        </p:spPr>
      </p:pic>
      <p:sp>
        <p:nvSpPr>
          <p:cNvPr id="13" name="ZoneTexte 12">
            <a:extLst>
              <a:ext uri="{FF2B5EF4-FFF2-40B4-BE49-F238E27FC236}">
                <a16:creationId xmlns:a16="http://schemas.microsoft.com/office/drawing/2014/main" id="{1B0D852A-DEDA-5E47-4322-E394EF622102}"/>
              </a:ext>
            </a:extLst>
          </p:cNvPr>
          <p:cNvSpPr txBox="1"/>
          <p:nvPr/>
        </p:nvSpPr>
        <p:spPr>
          <a:xfrm>
            <a:off x="3869764" y="7171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
        <p:nvSpPr>
          <p:cNvPr id="14" name="ZoneTexte 13">
            <a:extLst>
              <a:ext uri="{FF2B5EF4-FFF2-40B4-BE49-F238E27FC236}">
                <a16:creationId xmlns:a16="http://schemas.microsoft.com/office/drawing/2014/main" id="{E6FD227D-9277-B9F2-38A7-4853B057E1CC}"/>
              </a:ext>
            </a:extLst>
          </p:cNvPr>
          <p:cNvSpPr txBox="1"/>
          <p:nvPr/>
        </p:nvSpPr>
        <p:spPr>
          <a:xfrm>
            <a:off x="4781176" y="4123764"/>
            <a:ext cx="2330823"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b="1">
                <a:latin typeface="Times New Roman"/>
                <a:cs typeface="Times New Roman"/>
              </a:rPr>
              <a:t>Logo</a:t>
            </a:r>
          </a:p>
          <a:p>
            <a:endParaRPr lang="fr-FR" b="1">
              <a:latin typeface="Times New Roman"/>
              <a:cs typeface="Times New Roman"/>
            </a:endParaRPr>
          </a:p>
        </p:txBody>
      </p:sp>
      <p:pic>
        <p:nvPicPr>
          <p:cNvPr id="15" name="Image 14" descr="Une image contenant texte, Police, conception&#10;&#10;Le contenu généré par l’IA peut être incorrect.">
            <a:extLst>
              <a:ext uri="{FF2B5EF4-FFF2-40B4-BE49-F238E27FC236}">
                <a16:creationId xmlns:a16="http://schemas.microsoft.com/office/drawing/2014/main" id="{D607A14B-1293-5DB8-E866-3DC2A53D41CF}"/>
              </a:ext>
            </a:extLst>
          </p:cNvPr>
          <p:cNvPicPr>
            <a:picLocks noChangeAspect="1"/>
          </p:cNvPicPr>
          <p:nvPr/>
        </p:nvPicPr>
        <p:blipFill>
          <a:blip r:embed="rId4"/>
          <a:stretch>
            <a:fillRect/>
          </a:stretch>
        </p:blipFill>
        <p:spPr>
          <a:xfrm>
            <a:off x="4027549" y="4515120"/>
            <a:ext cx="2842943" cy="1939686"/>
          </a:xfrm>
          <a:prstGeom prst="rect">
            <a:avLst/>
          </a:prstGeom>
        </p:spPr>
      </p:pic>
    </p:spTree>
    <p:extLst>
      <p:ext uri="{BB962C8B-B14F-4D97-AF65-F5344CB8AC3E}">
        <p14:creationId xmlns:p14="http://schemas.microsoft.com/office/powerpoint/2010/main" val="2966308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67C3EF4-3F87-6D13-5D31-9C566AABAACD}"/>
              </a:ext>
            </a:extLst>
          </p:cNvPr>
          <p:cNvSpPr txBox="1"/>
          <p:nvPr/>
        </p:nvSpPr>
        <p:spPr>
          <a:xfrm>
            <a:off x="1520054" y="328705"/>
            <a:ext cx="77285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dirty="0">
                <a:solidFill>
                  <a:srgbClr val="F0D360"/>
                </a:solidFill>
                <a:latin typeface="Times New Roman"/>
                <a:cs typeface="Times New Roman"/>
              </a:rPr>
              <a:t>7) Réalisation et présentation de l' application</a:t>
            </a:r>
          </a:p>
        </p:txBody>
      </p:sp>
      <p:sp>
        <p:nvSpPr>
          <p:cNvPr id="3" name="ZoneTexte 2">
            <a:extLst>
              <a:ext uri="{FF2B5EF4-FFF2-40B4-BE49-F238E27FC236}">
                <a16:creationId xmlns:a16="http://schemas.microsoft.com/office/drawing/2014/main" id="{1ABE66E4-C326-DAF1-855A-ADC00A33C2DE}"/>
              </a:ext>
            </a:extLst>
          </p:cNvPr>
          <p:cNvSpPr txBox="1"/>
          <p:nvPr/>
        </p:nvSpPr>
        <p:spPr>
          <a:xfrm>
            <a:off x="-1974" y="840652"/>
            <a:ext cx="390190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3"/>
            <a:r>
              <a:rPr lang="fr-FR" sz="2000" b="1">
                <a:latin typeface="Times New Roman"/>
                <a:cs typeface="Times New Roman"/>
              </a:rPr>
              <a:t>1.</a:t>
            </a:r>
            <a:r>
              <a:rPr lang="fr-FR" sz="2000" b="1">
                <a:latin typeface="Times New Roman"/>
                <a:ea typeface="+mn-lt"/>
                <a:cs typeface="+mn-lt"/>
              </a:rPr>
              <a:t>La page Bienvenue</a:t>
            </a:r>
            <a:endParaRPr lang="fr-FR">
              <a:latin typeface="Times New Roman"/>
              <a:ea typeface="+mn-lt"/>
              <a:cs typeface="Times New Roman"/>
            </a:endParaRPr>
          </a:p>
          <a:p>
            <a:pPr marL="0" lvl="3"/>
            <a:endParaRPr lang="fr-FR" sz="1600">
              <a:latin typeface="Times New Roman"/>
              <a:ea typeface="+mn-lt"/>
              <a:cs typeface="+mn-lt"/>
            </a:endParaRPr>
          </a:p>
          <a:p>
            <a:pPr marL="0" lvl="3"/>
            <a:r>
              <a:rPr lang="fr-FR" sz="1600">
                <a:latin typeface="Times New Roman"/>
                <a:ea typeface="+mn-lt"/>
                <a:cs typeface="+mn-lt"/>
              </a:rPr>
              <a:t>Sur cette interface l’utilisateur doit cliquer le bouton ‘’Accéder’’ pour aller à la page d’authentification.</a:t>
            </a:r>
            <a:endParaRPr lang="fr-FR" sz="1600">
              <a:latin typeface="Times New Roman"/>
              <a:cs typeface="Times New Roman"/>
            </a:endParaRPr>
          </a:p>
          <a:p>
            <a:pPr lvl="3" algn="l"/>
            <a:endParaRPr lang="fr-FR" b="1"/>
          </a:p>
          <a:p>
            <a:endParaRPr lang="fr-FR"/>
          </a:p>
        </p:txBody>
      </p:sp>
      <p:pic>
        <p:nvPicPr>
          <p:cNvPr id="4" name="Image 3" descr="Une image contenant texte, capture d’écran, graphisme, Police&#10;&#10;Le contenu généré par l’IA peut être incorrect.">
            <a:extLst>
              <a:ext uri="{FF2B5EF4-FFF2-40B4-BE49-F238E27FC236}">
                <a16:creationId xmlns:a16="http://schemas.microsoft.com/office/drawing/2014/main" id="{6353CDFA-B1A9-3717-D915-BED3BCEDDA27}"/>
              </a:ext>
            </a:extLst>
          </p:cNvPr>
          <p:cNvPicPr>
            <a:picLocks noChangeAspect="1"/>
          </p:cNvPicPr>
          <p:nvPr/>
        </p:nvPicPr>
        <p:blipFill>
          <a:blip r:embed="rId2"/>
          <a:stretch>
            <a:fillRect/>
          </a:stretch>
        </p:blipFill>
        <p:spPr>
          <a:xfrm>
            <a:off x="141708" y="2187695"/>
            <a:ext cx="2390775" cy="4552950"/>
          </a:xfrm>
          <a:prstGeom prst="rect">
            <a:avLst/>
          </a:prstGeom>
        </p:spPr>
      </p:pic>
      <p:sp>
        <p:nvSpPr>
          <p:cNvPr id="5" name="Flèche : droite 4">
            <a:extLst>
              <a:ext uri="{FF2B5EF4-FFF2-40B4-BE49-F238E27FC236}">
                <a16:creationId xmlns:a16="http://schemas.microsoft.com/office/drawing/2014/main" id="{BE480B74-659D-66F0-CB36-AD5046187E60}"/>
              </a:ext>
            </a:extLst>
          </p:cNvPr>
          <p:cNvSpPr/>
          <p:nvPr/>
        </p:nvSpPr>
        <p:spPr>
          <a:xfrm>
            <a:off x="2750867" y="3429987"/>
            <a:ext cx="1419411" cy="821764"/>
          </a:xfrm>
          <a:prstGeom prst="rightArrow">
            <a:avLst/>
          </a:prstGeom>
          <a:solidFill>
            <a:srgbClr val="0070C0"/>
          </a:solid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ACD1AB4C-1E15-33FF-FCA9-C2CE5DCEEBC3}"/>
              </a:ext>
            </a:extLst>
          </p:cNvPr>
          <p:cNvSpPr txBox="1"/>
          <p:nvPr/>
        </p:nvSpPr>
        <p:spPr>
          <a:xfrm>
            <a:off x="4623589" y="846290"/>
            <a:ext cx="54173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dirty="0">
                <a:latin typeface="Times New Roman"/>
                <a:ea typeface="+mn-lt"/>
                <a:cs typeface="+mn-lt"/>
              </a:rPr>
              <a:t>2. La page d’authentification </a:t>
            </a:r>
          </a:p>
          <a:p>
            <a:endParaRPr lang="fr-FR" sz="1400" dirty="0">
              <a:latin typeface="Times New Roman"/>
              <a:ea typeface="+mn-lt"/>
              <a:cs typeface="+mn-lt"/>
            </a:endParaRPr>
          </a:p>
          <a:p>
            <a:r>
              <a:rPr lang="fr-FR" sz="1400" dirty="0">
                <a:latin typeface="Times New Roman"/>
                <a:ea typeface="+mn-lt"/>
                <a:cs typeface="+mn-lt"/>
              </a:rPr>
              <a:t>Sur cette interface, l'utilisateur doit saisir son adresse mail, et mot de passe, puis cliquer sur le bouton ,"connexion" pour authentifier. S'il n'a pas de compte sur "Inscription" pour s'inscrire. </a:t>
            </a:r>
            <a:endParaRPr lang="fr-FR" sz="1400">
              <a:latin typeface="Times New Roman"/>
              <a:cs typeface="Times New Roman"/>
            </a:endParaRPr>
          </a:p>
        </p:txBody>
      </p:sp>
      <p:pic>
        <p:nvPicPr>
          <p:cNvPr id="10" name="Image 9" descr="Une image contenant texte, capture d’écran, Police, logo&#10;&#10;Le contenu généré par l’IA peut être incorrect.">
            <a:extLst>
              <a:ext uri="{FF2B5EF4-FFF2-40B4-BE49-F238E27FC236}">
                <a16:creationId xmlns:a16="http://schemas.microsoft.com/office/drawing/2014/main" id="{E7AB7A05-6E49-8112-D171-582D47247FB0}"/>
              </a:ext>
            </a:extLst>
          </p:cNvPr>
          <p:cNvPicPr>
            <a:picLocks noChangeAspect="1"/>
          </p:cNvPicPr>
          <p:nvPr/>
        </p:nvPicPr>
        <p:blipFill>
          <a:blip r:embed="rId3"/>
          <a:stretch>
            <a:fillRect/>
          </a:stretch>
        </p:blipFill>
        <p:spPr>
          <a:xfrm>
            <a:off x="5595219" y="2095052"/>
            <a:ext cx="2295525" cy="4306917"/>
          </a:xfrm>
          <a:prstGeom prst="rect">
            <a:avLst/>
          </a:prstGeom>
        </p:spPr>
      </p:pic>
    </p:spTree>
    <p:extLst>
      <p:ext uri="{BB962C8B-B14F-4D97-AF65-F5344CB8AC3E}">
        <p14:creationId xmlns:p14="http://schemas.microsoft.com/office/powerpoint/2010/main" val="1442221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FCE8671-A4A5-FBEC-B892-9A7275D79630}"/>
              </a:ext>
            </a:extLst>
          </p:cNvPr>
          <p:cNvSpPr txBox="1"/>
          <p:nvPr/>
        </p:nvSpPr>
        <p:spPr>
          <a:xfrm>
            <a:off x="136585" y="123006"/>
            <a:ext cx="2909816"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dirty="0">
                <a:latin typeface="Times New Roman"/>
                <a:ea typeface="+mn-lt"/>
                <a:cs typeface="+mn-lt"/>
              </a:rPr>
              <a:t>3. Accueille </a:t>
            </a:r>
          </a:p>
          <a:p>
            <a:endParaRPr lang="fr-FR" sz="1400" dirty="0">
              <a:latin typeface="Times New Roman"/>
              <a:ea typeface="+mn-lt"/>
              <a:cs typeface="+mn-lt"/>
            </a:endParaRPr>
          </a:p>
          <a:p>
            <a:r>
              <a:rPr lang="fr-FR" sz="1400" dirty="0">
                <a:latin typeface="Times New Roman"/>
                <a:ea typeface="+mn-lt"/>
                <a:cs typeface="+mn-lt"/>
              </a:rPr>
              <a:t>Sur cette interface, l'utilisateur pourra avoir accès aux fonctionnalités de l'hôtel (visiter les types de chambres de l'hôtel disponibles, rechercher, faire la réservation et nous contacter en cas besoin).</a:t>
            </a:r>
            <a:r>
              <a:rPr lang="fr-FR" dirty="0">
                <a:ea typeface="+mn-lt"/>
                <a:cs typeface="+mn-lt"/>
              </a:rPr>
              <a:t> </a:t>
            </a:r>
            <a:endParaRPr lang="fr-FR"/>
          </a:p>
        </p:txBody>
      </p:sp>
      <p:pic>
        <p:nvPicPr>
          <p:cNvPr id="3" name="Image 2" descr="Une image contenant texte, capture d’écran, Site web, Publicité en ligne&#10;&#10;Le contenu généré par l’IA peut être incorrect.">
            <a:extLst>
              <a:ext uri="{FF2B5EF4-FFF2-40B4-BE49-F238E27FC236}">
                <a16:creationId xmlns:a16="http://schemas.microsoft.com/office/drawing/2014/main" id="{68DCC493-868E-D909-9B99-1FF49AD4E8F6}"/>
              </a:ext>
            </a:extLst>
          </p:cNvPr>
          <p:cNvPicPr>
            <a:picLocks noChangeAspect="1"/>
          </p:cNvPicPr>
          <p:nvPr/>
        </p:nvPicPr>
        <p:blipFill>
          <a:blip r:embed="rId2"/>
          <a:stretch>
            <a:fillRect/>
          </a:stretch>
        </p:blipFill>
        <p:spPr>
          <a:xfrm>
            <a:off x="285301" y="2085706"/>
            <a:ext cx="2333625" cy="4641909"/>
          </a:xfrm>
          <a:prstGeom prst="rect">
            <a:avLst/>
          </a:prstGeom>
        </p:spPr>
      </p:pic>
      <p:sp>
        <p:nvSpPr>
          <p:cNvPr id="5" name="ZoneTexte 4">
            <a:extLst>
              <a:ext uri="{FF2B5EF4-FFF2-40B4-BE49-F238E27FC236}">
                <a16:creationId xmlns:a16="http://schemas.microsoft.com/office/drawing/2014/main" id="{9117FD8E-FC95-D151-86A0-23A032A27E04}"/>
              </a:ext>
            </a:extLst>
          </p:cNvPr>
          <p:cNvSpPr txBox="1"/>
          <p:nvPr/>
        </p:nvSpPr>
        <p:spPr>
          <a:xfrm>
            <a:off x="4940752" y="123272"/>
            <a:ext cx="3433313"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dirty="0">
                <a:latin typeface="Times New Roman"/>
                <a:cs typeface="Times New Roman"/>
              </a:rPr>
              <a:t>4. Le Menu</a:t>
            </a:r>
          </a:p>
          <a:p>
            <a:endParaRPr lang="fr-FR" sz="2000" b="1" dirty="0">
              <a:latin typeface="Times New Roman"/>
              <a:cs typeface="Times New Roman"/>
            </a:endParaRPr>
          </a:p>
          <a:p>
            <a:r>
              <a:rPr lang="fr-FR" dirty="0"/>
              <a:t>Il regroupe le lien vers toutes les pages de l'application  </a:t>
            </a:r>
            <a:endParaRPr lang="fr-FR" sz="2000" b="1">
              <a:latin typeface="Times New Roman"/>
              <a:cs typeface="Times New Roman"/>
            </a:endParaRPr>
          </a:p>
        </p:txBody>
      </p:sp>
      <p:pic>
        <p:nvPicPr>
          <p:cNvPr id="6" name="Image 5" descr="Une image contenant texte, capture d’écran, Police, nombre&#10;&#10;Le contenu généré par l’IA peut être incorrect.">
            <a:extLst>
              <a:ext uri="{FF2B5EF4-FFF2-40B4-BE49-F238E27FC236}">
                <a16:creationId xmlns:a16="http://schemas.microsoft.com/office/drawing/2014/main" id="{20A0392B-B019-3559-CC34-7AF3ADCDD481}"/>
              </a:ext>
            </a:extLst>
          </p:cNvPr>
          <p:cNvPicPr>
            <a:picLocks noChangeAspect="1"/>
          </p:cNvPicPr>
          <p:nvPr/>
        </p:nvPicPr>
        <p:blipFill>
          <a:blip r:embed="rId3"/>
          <a:stretch>
            <a:fillRect/>
          </a:stretch>
        </p:blipFill>
        <p:spPr>
          <a:xfrm>
            <a:off x="5380278" y="1876246"/>
            <a:ext cx="2524125" cy="4845169"/>
          </a:xfrm>
          <a:prstGeom prst="rect">
            <a:avLst/>
          </a:prstGeom>
        </p:spPr>
      </p:pic>
    </p:spTree>
    <p:extLst>
      <p:ext uri="{BB962C8B-B14F-4D97-AF65-F5344CB8AC3E}">
        <p14:creationId xmlns:p14="http://schemas.microsoft.com/office/powerpoint/2010/main" val="2154426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E378283-3406-2947-FDD4-967D240744EE}"/>
              </a:ext>
            </a:extLst>
          </p:cNvPr>
          <p:cNvSpPr txBox="1"/>
          <p:nvPr/>
        </p:nvSpPr>
        <p:spPr>
          <a:xfrm>
            <a:off x="282" y="179294"/>
            <a:ext cx="4427943"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dirty="0">
                <a:latin typeface="Times New Roman"/>
                <a:ea typeface="+mn-lt"/>
                <a:cs typeface="+mn-lt"/>
              </a:rPr>
              <a:t>5. A propos </a:t>
            </a:r>
          </a:p>
          <a:p>
            <a:r>
              <a:rPr lang="fr-FR" dirty="0">
                <a:latin typeface="Times New Roman"/>
                <a:ea typeface="+mn-lt"/>
                <a:cs typeface="+mn-lt"/>
              </a:rPr>
              <a:t>Cette interface permettant à l'utilisateur d'aller vers la page d' à-propos qui explique les services de l'hôtel et regroupe nos informations de contact en cas besoin (numéro, adresse, réseaux sociaux</a:t>
            </a:r>
            <a:endParaRPr lang="fr-FR" dirty="0">
              <a:latin typeface="Times New Roman"/>
            </a:endParaRPr>
          </a:p>
        </p:txBody>
      </p:sp>
      <p:pic>
        <p:nvPicPr>
          <p:cNvPr id="4" name="Image 3" descr="Une image contenant texte, capture d’écran, Publicité en ligne, Site web&#10;&#10;Le contenu généré par l’IA peut être incorrect.">
            <a:extLst>
              <a:ext uri="{FF2B5EF4-FFF2-40B4-BE49-F238E27FC236}">
                <a16:creationId xmlns:a16="http://schemas.microsoft.com/office/drawing/2014/main" id="{5B8205DD-E7BF-E2E5-0BC4-7FC286A10A6B}"/>
              </a:ext>
            </a:extLst>
          </p:cNvPr>
          <p:cNvPicPr>
            <a:picLocks noChangeAspect="1"/>
          </p:cNvPicPr>
          <p:nvPr/>
        </p:nvPicPr>
        <p:blipFill>
          <a:blip r:embed="rId2"/>
          <a:stretch>
            <a:fillRect/>
          </a:stretch>
        </p:blipFill>
        <p:spPr>
          <a:xfrm>
            <a:off x="1009201" y="1974011"/>
            <a:ext cx="2409825" cy="4879677"/>
          </a:xfrm>
          <a:prstGeom prst="rect">
            <a:avLst/>
          </a:prstGeom>
        </p:spPr>
      </p:pic>
      <p:sp>
        <p:nvSpPr>
          <p:cNvPr id="5" name="ZoneTexte 4">
            <a:extLst>
              <a:ext uri="{FF2B5EF4-FFF2-40B4-BE49-F238E27FC236}">
                <a16:creationId xmlns:a16="http://schemas.microsoft.com/office/drawing/2014/main" id="{5C79D22B-A9A7-B2CA-AF10-BB037EF87729}"/>
              </a:ext>
            </a:extLst>
          </p:cNvPr>
          <p:cNvSpPr txBox="1"/>
          <p:nvPr/>
        </p:nvSpPr>
        <p:spPr>
          <a:xfrm>
            <a:off x="5309473" y="179294"/>
            <a:ext cx="4957312"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i="1" dirty="0">
                <a:latin typeface="Times New Roman"/>
                <a:ea typeface="+mn-lt"/>
                <a:cs typeface="+mn-lt"/>
              </a:rPr>
              <a:t>6</a:t>
            </a:r>
            <a:r>
              <a:rPr lang="fr-FR" sz="2000" b="1" i="1" dirty="0">
                <a:latin typeface="Times New Roman"/>
                <a:ea typeface="+mn-lt"/>
                <a:cs typeface="+mn-lt"/>
              </a:rPr>
              <a:t>.Offres et tarifs des chambres de l’hôtel </a:t>
            </a:r>
          </a:p>
          <a:p>
            <a:r>
              <a:rPr lang="fr-FR" dirty="0">
                <a:latin typeface="Times New Roman"/>
                <a:ea typeface="+mn-lt"/>
                <a:cs typeface="+mn-lt"/>
              </a:rPr>
              <a:t>sur cette interface l'utilisateur pourra choisir une chambre sur les types de chambres met à sa disposition et un bouton de "réservation" pour aller directement à la page de réservation.</a:t>
            </a:r>
            <a:r>
              <a:rPr lang="fr-FR" dirty="0">
                <a:ea typeface="+mn-lt"/>
                <a:cs typeface="+mn-lt"/>
              </a:rPr>
              <a:t> </a:t>
            </a:r>
            <a:endParaRPr lang="fr-FR" dirty="0"/>
          </a:p>
        </p:txBody>
      </p:sp>
      <p:pic>
        <p:nvPicPr>
          <p:cNvPr id="6" name="Image 5" descr="Une image contenant texte, oreiller, capture d’écran, meubles&#10;&#10;Le contenu généré par l’IA peut être incorrect.">
            <a:extLst>
              <a:ext uri="{FF2B5EF4-FFF2-40B4-BE49-F238E27FC236}">
                <a16:creationId xmlns:a16="http://schemas.microsoft.com/office/drawing/2014/main" id="{8AE3982F-FF96-4BBF-8543-FB2CB0CAFCEA}"/>
              </a:ext>
            </a:extLst>
          </p:cNvPr>
          <p:cNvPicPr>
            <a:picLocks noChangeAspect="1"/>
          </p:cNvPicPr>
          <p:nvPr/>
        </p:nvPicPr>
        <p:blipFill>
          <a:blip r:embed="rId3"/>
          <a:stretch>
            <a:fillRect/>
          </a:stretch>
        </p:blipFill>
        <p:spPr>
          <a:xfrm>
            <a:off x="6390736" y="1817209"/>
            <a:ext cx="2286000" cy="4747583"/>
          </a:xfrm>
          <a:prstGeom prst="rect">
            <a:avLst/>
          </a:prstGeom>
        </p:spPr>
      </p:pic>
    </p:spTree>
    <p:extLst>
      <p:ext uri="{BB962C8B-B14F-4D97-AF65-F5344CB8AC3E}">
        <p14:creationId xmlns:p14="http://schemas.microsoft.com/office/powerpoint/2010/main" val="228580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C9C88ED-5619-6EE0-7D15-01A5622017DC}"/>
              </a:ext>
            </a:extLst>
          </p:cNvPr>
          <p:cNvSpPr txBox="1"/>
          <p:nvPr/>
        </p:nvSpPr>
        <p:spPr>
          <a:xfrm>
            <a:off x="-845" y="194235"/>
            <a:ext cx="445528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dirty="0">
                <a:latin typeface="Times New Roman"/>
                <a:ea typeface="+mn-lt"/>
                <a:cs typeface="+mn-lt"/>
              </a:rPr>
              <a:t>7.Chambres Luxes</a:t>
            </a:r>
            <a:r>
              <a:rPr lang="fr-FR" dirty="0">
                <a:ea typeface="+mn-lt"/>
                <a:cs typeface="+mn-lt"/>
              </a:rPr>
              <a:t> </a:t>
            </a:r>
          </a:p>
          <a:p>
            <a:endParaRPr lang="fr-FR" sz="1600" dirty="0">
              <a:latin typeface="Times New Roman"/>
              <a:ea typeface="+mn-lt"/>
              <a:cs typeface="+mn-lt"/>
            </a:endParaRPr>
          </a:p>
          <a:p>
            <a:r>
              <a:rPr lang="fr-FR" sz="1600" dirty="0">
                <a:latin typeface="Times New Roman"/>
                <a:ea typeface="+mn-lt"/>
                <a:cs typeface="+mn-lt"/>
              </a:rPr>
              <a:t>Cette interface permet aux utilisateurs de choisir sur les chambres de luxe accueillantes, confortables avec leur famille ou individuel pour passer des vacances.</a:t>
            </a:r>
            <a:endParaRPr lang="fr-FR" sz="1600">
              <a:latin typeface="Times New Roman"/>
              <a:cs typeface="Times New Roman"/>
            </a:endParaRPr>
          </a:p>
        </p:txBody>
      </p:sp>
      <p:pic>
        <p:nvPicPr>
          <p:cNvPr id="3" name="Image 2" descr="Une image contenant texte, capture d’écran, meubles, conception&#10;&#10;Le contenu généré par l’IA peut être incorrect.">
            <a:extLst>
              <a:ext uri="{FF2B5EF4-FFF2-40B4-BE49-F238E27FC236}">
                <a16:creationId xmlns:a16="http://schemas.microsoft.com/office/drawing/2014/main" id="{EAFFD2CC-1EF5-B3FA-2617-E4FE3E427483}"/>
              </a:ext>
            </a:extLst>
          </p:cNvPr>
          <p:cNvPicPr>
            <a:picLocks noChangeAspect="1"/>
          </p:cNvPicPr>
          <p:nvPr/>
        </p:nvPicPr>
        <p:blipFill>
          <a:blip r:embed="rId2"/>
          <a:stretch>
            <a:fillRect/>
          </a:stretch>
        </p:blipFill>
        <p:spPr>
          <a:xfrm>
            <a:off x="1028340" y="1566593"/>
            <a:ext cx="2400300" cy="5162550"/>
          </a:xfrm>
          <a:prstGeom prst="rect">
            <a:avLst/>
          </a:prstGeom>
        </p:spPr>
      </p:pic>
      <p:sp>
        <p:nvSpPr>
          <p:cNvPr id="4" name="Flèche : droite 3">
            <a:extLst>
              <a:ext uri="{FF2B5EF4-FFF2-40B4-BE49-F238E27FC236}">
                <a16:creationId xmlns:a16="http://schemas.microsoft.com/office/drawing/2014/main" id="{1C93DA5C-B8AA-EA34-ACB8-8B7771632795}"/>
              </a:ext>
            </a:extLst>
          </p:cNvPr>
          <p:cNvSpPr/>
          <p:nvPr/>
        </p:nvSpPr>
        <p:spPr>
          <a:xfrm>
            <a:off x="3845617" y="3429980"/>
            <a:ext cx="1478579" cy="831598"/>
          </a:xfrm>
          <a:prstGeom prst="rightArrow">
            <a:avLst/>
          </a:prstGeom>
          <a:ln w="57150">
            <a:solidFill>
              <a:srgbClr val="00B0F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pic>
        <p:nvPicPr>
          <p:cNvPr id="5" name="Image 4" descr="Une image contenant texte, capture d’écran, Site web, Publicité en ligne&#10;&#10;Le contenu généré par l’IA peut être incorrect.">
            <a:extLst>
              <a:ext uri="{FF2B5EF4-FFF2-40B4-BE49-F238E27FC236}">
                <a16:creationId xmlns:a16="http://schemas.microsoft.com/office/drawing/2014/main" id="{B1A99640-E1BD-E990-B18A-76AA76AB9F96}"/>
              </a:ext>
            </a:extLst>
          </p:cNvPr>
          <p:cNvPicPr>
            <a:picLocks noChangeAspect="1"/>
          </p:cNvPicPr>
          <p:nvPr/>
        </p:nvPicPr>
        <p:blipFill>
          <a:blip r:embed="rId3"/>
          <a:stretch>
            <a:fillRect/>
          </a:stretch>
        </p:blipFill>
        <p:spPr>
          <a:xfrm>
            <a:off x="6424433" y="1567941"/>
            <a:ext cx="2333625" cy="4455364"/>
          </a:xfrm>
          <a:prstGeom prst="rect">
            <a:avLst/>
          </a:prstGeom>
        </p:spPr>
      </p:pic>
    </p:spTree>
    <p:extLst>
      <p:ext uri="{BB962C8B-B14F-4D97-AF65-F5344CB8AC3E}">
        <p14:creationId xmlns:p14="http://schemas.microsoft.com/office/powerpoint/2010/main" val="3834486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A88AFAB3-9A9D-A052-9998-670388A88E9B}"/>
              </a:ext>
            </a:extLst>
          </p:cNvPr>
          <p:cNvSpPr/>
          <p:nvPr/>
        </p:nvSpPr>
        <p:spPr>
          <a:xfrm>
            <a:off x="709565" y="2119673"/>
            <a:ext cx="1599271" cy="1535560"/>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fr-FR" sz="2400" b="1">
                <a:solidFill>
                  <a:schemeClr val="bg1"/>
                </a:solidFill>
                <a:latin typeface="Arial Black"/>
              </a:rPr>
              <a:t>PLAN</a:t>
            </a:r>
          </a:p>
        </p:txBody>
      </p:sp>
      <p:sp>
        <p:nvSpPr>
          <p:cNvPr id="2" name="Cercle : creux 1">
            <a:extLst>
              <a:ext uri="{FF2B5EF4-FFF2-40B4-BE49-F238E27FC236}">
                <a16:creationId xmlns:a16="http://schemas.microsoft.com/office/drawing/2014/main" id="{B427383E-3004-90DA-1C4E-197ED0A1945E}"/>
              </a:ext>
            </a:extLst>
          </p:cNvPr>
          <p:cNvSpPr/>
          <p:nvPr/>
        </p:nvSpPr>
        <p:spPr>
          <a:xfrm>
            <a:off x="-281" y="1156107"/>
            <a:ext cx="3658335" cy="3470861"/>
          </a:xfrm>
          <a:prstGeom prst="donu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Signe Moins 2">
            <a:extLst>
              <a:ext uri="{FF2B5EF4-FFF2-40B4-BE49-F238E27FC236}">
                <a16:creationId xmlns:a16="http://schemas.microsoft.com/office/drawing/2014/main" id="{884F5E94-EF39-F951-58E4-1FDBE8095EB9}"/>
              </a:ext>
            </a:extLst>
          </p:cNvPr>
          <p:cNvSpPr/>
          <p:nvPr/>
        </p:nvSpPr>
        <p:spPr>
          <a:xfrm>
            <a:off x="2818807" y="-490803"/>
            <a:ext cx="7341079" cy="1963946"/>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Résumé</a:t>
            </a:r>
          </a:p>
        </p:txBody>
      </p:sp>
      <p:sp>
        <p:nvSpPr>
          <p:cNvPr id="8" name="Losange 7">
            <a:extLst>
              <a:ext uri="{FF2B5EF4-FFF2-40B4-BE49-F238E27FC236}">
                <a16:creationId xmlns:a16="http://schemas.microsoft.com/office/drawing/2014/main" id="{D47E2DC2-55B7-C977-607A-253FFCA344A1}"/>
              </a:ext>
            </a:extLst>
          </p:cNvPr>
          <p:cNvSpPr/>
          <p:nvPr/>
        </p:nvSpPr>
        <p:spPr>
          <a:xfrm>
            <a:off x="8684206" y="288110"/>
            <a:ext cx="464868" cy="405668"/>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fr-FR"/>
              <a:t>1</a:t>
            </a:r>
          </a:p>
        </p:txBody>
      </p:sp>
      <p:sp>
        <p:nvSpPr>
          <p:cNvPr id="9" name="Signe Moins 8">
            <a:extLst>
              <a:ext uri="{FF2B5EF4-FFF2-40B4-BE49-F238E27FC236}">
                <a16:creationId xmlns:a16="http://schemas.microsoft.com/office/drawing/2014/main" id="{04B27368-D414-E927-D214-27FF3B23DE9A}"/>
              </a:ext>
            </a:extLst>
          </p:cNvPr>
          <p:cNvSpPr/>
          <p:nvPr/>
        </p:nvSpPr>
        <p:spPr>
          <a:xfrm>
            <a:off x="2818807" y="1622668"/>
            <a:ext cx="7341079" cy="1963946"/>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Etat des lieux</a:t>
            </a:r>
          </a:p>
        </p:txBody>
      </p:sp>
      <p:sp>
        <p:nvSpPr>
          <p:cNvPr id="15" name="Signe Moins 14">
            <a:extLst>
              <a:ext uri="{FF2B5EF4-FFF2-40B4-BE49-F238E27FC236}">
                <a16:creationId xmlns:a16="http://schemas.microsoft.com/office/drawing/2014/main" id="{CEABB1D1-077F-D9BC-915D-0994F92DBD8F}"/>
              </a:ext>
            </a:extLst>
          </p:cNvPr>
          <p:cNvSpPr/>
          <p:nvPr/>
        </p:nvSpPr>
        <p:spPr>
          <a:xfrm>
            <a:off x="2516882" y="4296858"/>
            <a:ext cx="8520020" cy="1748287"/>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Réalisation et présentation de l'application</a:t>
            </a:r>
          </a:p>
        </p:txBody>
      </p:sp>
      <p:sp>
        <p:nvSpPr>
          <p:cNvPr id="16" name="Signe Moins 15">
            <a:extLst>
              <a:ext uri="{FF2B5EF4-FFF2-40B4-BE49-F238E27FC236}">
                <a16:creationId xmlns:a16="http://schemas.microsoft.com/office/drawing/2014/main" id="{8E44C3AE-00A3-648C-34E7-C6B459E439CF}"/>
              </a:ext>
            </a:extLst>
          </p:cNvPr>
          <p:cNvSpPr/>
          <p:nvPr/>
        </p:nvSpPr>
        <p:spPr>
          <a:xfrm>
            <a:off x="2818805" y="946933"/>
            <a:ext cx="7341079" cy="1963946"/>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Contexte et Objectif</a:t>
            </a:r>
          </a:p>
        </p:txBody>
      </p:sp>
      <p:sp>
        <p:nvSpPr>
          <p:cNvPr id="17" name="Signe Moins 16">
            <a:extLst>
              <a:ext uri="{FF2B5EF4-FFF2-40B4-BE49-F238E27FC236}">
                <a16:creationId xmlns:a16="http://schemas.microsoft.com/office/drawing/2014/main" id="{CCA28F1D-B3D5-C8D5-FD6A-BD6856C1AF3B}"/>
              </a:ext>
            </a:extLst>
          </p:cNvPr>
          <p:cNvSpPr/>
          <p:nvPr/>
        </p:nvSpPr>
        <p:spPr>
          <a:xfrm>
            <a:off x="2818804" y="256820"/>
            <a:ext cx="7341079" cy="1963946"/>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Introduction</a:t>
            </a:r>
          </a:p>
        </p:txBody>
      </p:sp>
      <p:sp>
        <p:nvSpPr>
          <p:cNvPr id="18" name="Losange 17">
            <a:extLst>
              <a:ext uri="{FF2B5EF4-FFF2-40B4-BE49-F238E27FC236}">
                <a16:creationId xmlns:a16="http://schemas.microsoft.com/office/drawing/2014/main" id="{6FA88C5E-F7B7-E21A-CF9E-D118780D7A2B}"/>
              </a:ext>
            </a:extLst>
          </p:cNvPr>
          <p:cNvSpPr/>
          <p:nvPr/>
        </p:nvSpPr>
        <p:spPr>
          <a:xfrm>
            <a:off x="8583564" y="949469"/>
            <a:ext cx="565509" cy="520685"/>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fr-FR"/>
              <a:t>2</a:t>
            </a:r>
          </a:p>
        </p:txBody>
      </p:sp>
      <p:sp>
        <p:nvSpPr>
          <p:cNvPr id="19" name="Losange 18">
            <a:extLst>
              <a:ext uri="{FF2B5EF4-FFF2-40B4-BE49-F238E27FC236}">
                <a16:creationId xmlns:a16="http://schemas.microsoft.com/office/drawing/2014/main" id="{91DBCFBE-4FE6-B4FA-AB40-5A49A6A38328}"/>
              </a:ext>
            </a:extLst>
          </p:cNvPr>
          <p:cNvSpPr/>
          <p:nvPr/>
        </p:nvSpPr>
        <p:spPr>
          <a:xfrm>
            <a:off x="8684204" y="2344072"/>
            <a:ext cx="464868" cy="491931"/>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fr-FR"/>
              <a:t>4</a:t>
            </a:r>
          </a:p>
        </p:txBody>
      </p:sp>
      <p:sp>
        <p:nvSpPr>
          <p:cNvPr id="21" name="Losange 20">
            <a:extLst>
              <a:ext uri="{FF2B5EF4-FFF2-40B4-BE49-F238E27FC236}">
                <a16:creationId xmlns:a16="http://schemas.microsoft.com/office/drawing/2014/main" id="{1E153554-B3A3-6EBC-3222-FB44044D901F}"/>
              </a:ext>
            </a:extLst>
          </p:cNvPr>
          <p:cNvSpPr/>
          <p:nvPr/>
        </p:nvSpPr>
        <p:spPr>
          <a:xfrm>
            <a:off x="8684204" y="1711467"/>
            <a:ext cx="464868" cy="405667"/>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fr-FR"/>
              <a:t>3</a:t>
            </a:r>
          </a:p>
        </p:txBody>
      </p:sp>
      <p:sp>
        <p:nvSpPr>
          <p:cNvPr id="22" name="Signe Moins 21">
            <a:extLst>
              <a:ext uri="{FF2B5EF4-FFF2-40B4-BE49-F238E27FC236}">
                <a16:creationId xmlns:a16="http://schemas.microsoft.com/office/drawing/2014/main" id="{0A84826C-5C47-5456-88E7-F877C5119A21}"/>
              </a:ext>
            </a:extLst>
          </p:cNvPr>
          <p:cNvSpPr/>
          <p:nvPr/>
        </p:nvSpPr>
        <p:spPr>
          <a:xfrm>
            <a:off x="2516881" y="3577988"/>
            <a:ext cx="8520022" cy="1963946"/>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Modèle de données(diagramme de classes)  et Autres Diagrammes</a:t>
            </a:r>
          </a:p>
        </p:txBody>
      </p:sp>
      <p:sp>
        <p:nvSpPr>
          <p:cNvPr id="23" name="Signe Moins 22">
            <a:extLst>
              <a:ext uri="{FF2B5EF4-FFF2-40B4-BE49-F238E27FC236}">
                <a16:creationId xmlns:a16="http://schemas.microsoft.com/office/drawing/2014/main" id="{B4E8E2FC-87C6-62AD-6613-9FDF9BBE157E}"/>
              </a:ext>
            </a:extLst>
          </p:cNvPr>
          <p:cNvSpPr/>
          <p:nvPr/>
        </p:nvSpPr>
        <p:spPr>
          <a:xfrm>
            <a:off x="2818805" y="2341536"/>
            <a:ext cx="7341079" cy="1963946"/>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Description du besoin et faisabilité</a:t>
            </a:r>
          </a:p>
        </p:txBody>
      </p:sp>
      <p:sp>
        <p:nvSpPr>
          <p:cNvPr id="24" name="Signe Moins 23">
            <a:extLst>
              <a:ext uri="{FF2B5EF4-FFF2-40B4-BE49-F238E27FC236}">
                <a16:creationId xmlns:a16="http://schemas.microsoft.com/office/drawing/2014/main" id="{AE69FC7E-9B84-72AB-F5E8-E807A3E428CB}"/>
              </a:ext>
            </a:extLst>
          </p:cNvPr>
          <p:cNvSpPr/>
          <p:nvPr/>
        </p:nvSpPr>
        <p:spPr>
          <a:xfrm>
            <a:off x="2588768" y="3031645"/>
            <a:ext cx="8390626" cy="1834550"/>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Architecture  et Architecture applicative</a:t>
            </a:r>
          </a:p>
        </p:txBody>
      </p:sp>
      <p:sp>
        <p:nvSpPr>
          <p:cNvPr id="6" name="Losange 5">
            <a:extLst>
              <a:ext uri="{FF2B5EF4-FFF2-40B4-BE49-F238E27FC236}">
                <a16:creationId xmlns:a16="http://schemas.microsoft.com/office/drawing/2014/main" id="{44F04CB1-FB36-21D2-91D9-18877F07C5A9}"/>
              </a:ext>
            </a:extLst>
          </p:cNvPr>
          <p:cNvSpPr/>
          <p:nvPr/>
        </p:nvSpPr>
        <p:spPr>
          <a:xfrm>
            <a:off x="8684203" y="3106070"/>
            <a:ext cx="464868" cy="434421"/>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fr-FR"/>
              <a:t>5</a:t>
            </a:r>
          </a:p>
        </p:txBody>
      </p:sp>
      <p:sp>
        <p:nvSpPr>
          <p:cNvPr id="7" name="Losange 6">
            <a:extLst>
              <a:ext uri="{FF2B5EF4-FFF2-40B4-BE49-F238E27FC236}">
                <a16:creationId xmlns:a16="http://schemas.microsoft.com/office/drawing/2014/main" id="{53D2D2D5-A207-6123-29E1-1C291AC5C9A7}"/>
              </a:ext>
            </a:extLst>
          </p:cNvPr>
          <p:cNvSpPr/>
          <p:nvPr/>
        </p:nvSpPr>
        <p:spPr>
          <a:xfrm>
            <a:off x="9474958" y="4299391"/>
            <a:ext cx="464868" cy="448799"/>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fr-FR"/>
              <a:t>7</a:t>
            </a:r>
          </a:p>
        </p:txBody>
      </p:sp>
      <p:sp>
        <p:nvSpPr>
          <p:cNvPr id="11" name="Losange 10">
            <a:extLst>
              <a:ext uri="{FF2B5EF4-FFF2-40B4-BE49-F238E27FC236}">
                <a16:creationId xmlns:a16="http://schemas.microsoft.com/office/drawing/2014/main" id="{3E4A4E51-7D1D-170B-E47F-144C60894D2B}"/>
              </a:ext>
            </a:extLst>
          </p:cNvPr>
          <p:cNvSpPr/>
          <p:nvPr/>
        </p:nvSpPr>
        <p:spPr>
          <a:xfrm>
            <a:off x="9474957" y="4960749"/>
            <a:ext cx="464868" cy="420044"/>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fr-FR"/>
              <a:t>8</a:t>
            </a:r>
          </a:p>
        </p:txBody>
      </p:sp>
      <p:sp>
        <p:nvSpPr>
          <p:cNvPr id="12" name="Losange 11">
            <a:extLst>
              <a:ext uri="{FF2B5EF4-FFF2-40B4-BE49-F238E27FC236}">
                <a16:creationId xmlns:a16="http://schemas.microsoft.com/office/drawing/2014/main" id="{C203A2BD-ED87-0C8F-7E0F-6684F2D9F9EC}"/>
              </a:ext>
            </a:extLst>
          </p:cNvPr>
          <p:cNvSpPr/>
          <p:nvPr/>
        </p:nvSpPr>
        <p:spPr>
          <a:xfrm>
            <a:off x="9374312" y="3709917"/>
            <a:ext cx="464868" cy="477554"/>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fr-FR"/>
              <a:t>6</a:t>
            </a:r>
          </a:p>
        </p:txBody>
      </p:sp>
      <p:sp>
        <p:nvSpPr>
          <p:cNvPr id="13" name="Signe Moins 12">
            <a:extLst>
              <a:ext uri="{FF2B5EF4-FFF2-40B4-BE49-F238E27FC236}">
                <a16:creationId xmlns:a16="http://schemas.microsoft.com/office/drawing/2014/main" id="{19D09598-D860-9B6B-4485-270C4A4BD30C}"/>
              </a:ext>
            </a:extLst>
          </p:cNvPr>
          <p:cNvSpPr/>
          <p:nvPr/>
        </p:nvSpPr>
        <p:spPr>
          <a:xfrm>
            <a:off x="2459372" y="4857575"/>
            <a:ext cx="8520020" cy="1748287"/>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L'équipe </a:t>
            </a:r>
          </a:p>
        </p:txBody>
      </p:sp>
      <p:sp>
        <p:nvSpPr>
          <p:cNvPr id="14" name="Signe Moins 13">
            <a:extLst>
              <a:ext uri="{FF2B5EF4-FFF2-40B4-BE49-F238E27FC236}">
                <a16:creationId xmlns:a16="http://schemas.microsoft.com/office/drawing/2014/main" id="{CC1F952A-4137-FACB-39EF-E3929C500174}"/>
              </a:ext>
            </a:extLst>
          </p:cNvPr>
          <p:cNvSpPr/>
          <p:nvPr/>
        </p:nvSpPr>
        <p:spPr>
          <a:xfrm>
            <a:off x="2459371" y="5533310"/>
            <a:ext cx="8520020" cy="1748287"/>
          </a:xfrm>
          <a:prstGeom prst="mathMinus">
            <a:avLst/>
          </a:prstGeom>
          <a:ln w="57150">
            <a:solidFill>
              <a:schemeClr val="accent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fr-FR" sz="2000" b="1" i="1">
                <a:latin typeface="Arial"/>
                <a:cs typeface="Arial"/>
              </a:rPr>
              <a:t>Conclusion</a:t>
            </a:r>
          </a:p>
        </p:txBody>
      </p:sp>
      <p:sp>
        <p:nvSpPr>
          <p:cNvPr id="25" name="Losange 24">
            <a:extLst>
              <a:ext uri="{FF2B5EF4-FFF2-40B4-BE49-F238E27FC236}">
                <a16:creationId xmlns:a16="http://schemas.microsoft.com/office/drawing/2014/main" id="{93C7C1CF-5098-C531-2DB8-D40CF8857617}"/>
              </a:ext>
            </a:extLst>
          </p:cNvPr>
          <p:cNvSpPr/>
          <p:nvPr/>
        </p:nvSpPr>
        <p:spPr>
          <a:xfrm>
            <a:off x="9374316" y="6168447"/>
            <a:ext cx="464868" cy="434421"/>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fr-FR"/>
              <a:t>10</a:t>
            </a:r>
          </a:p>
        </p:txBody>
      </p:sp>
      <p:sp>
        <p:nvSpPr>
          <p:cNvPr id="26" name="Losange 25">
            <a:extLst>
              <a:ext uri="{FF2B5EF4-FFF2-40B4-BE49-F238E27FC236}">
                <a16:creationId xmlns:a16="http://schemas.microsoft.com/office/drawing/2014/main" id="{B808EC9B-B290-384E-81BB-9C1CF72AB579}"/>
              </a:ext>
            </a:extLst>
          </p:cNvPr>
          <p:cNvSpPr/>
          <p:nvPr/>
        </p:nvSpPr>
        <p:spPr>
          <a:xfrm>
            <a:off x="9374315" y="5507088"/>
            <a:ext cx="464868" cy="434421"/>
          </a:xfrm>
          <a:prstGeom prst="diamond">
            <a:avLst/>
          </a:prstGeom>
          <a:solidFill>
            <a:schemeClr val="accent1"/>
          </a:solidFill>
          <a:ln>
            <a:solidFill>
              <a:schemeClr val="accent2">
                <a:lumMod val="75000"/>
              </a:schemeClr>
            </a:solidFill>
          </a:ln>
        </p:spPr>
        <p:style>
          <a:lnRef idx="0">
            <a:schemeClr val="accent2"/>
          </a:lnRef>
          <a:fillRef idx="3">
            <a:schemeClr val="accent2"/>
          </a:fillRef>
          <a:effectRef idx="3">
            <a:schemeClr val="accent2"/>
          </a:effectRef>
          <a:fontRef idx="minor">
            <a:schemeClr val="lt1"/>
          </a:fontRef>
        </p:style>
        <p:txBody>
          <a:bodyPr lIns="91440" tIns="45720" rIns="91440" bIns="45720" rtlCol="0" anchor="ctr"/>
          <a:lstStyle/>
          <a:p>
            <a:pPr algn="ctr"/>
            <a:r>
              <a:rPr lang="fr-FR"/>
              <a:t>9</a:t>
            </a:r>
          </a:p>
        </p:txBody>
      </p:sp>
    </p:spTree>
    <p:extLst>
      <p:ext uri="{BB962C8B-B14F-4D97-AF65-F5344CB8AC3E}">
        <p14:creationId xmlns:p14="http://schemas.microsoft.com/office/powerpoint/2010/main" val="302293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27C82BD-D8E7-417D-94D0-BFEC67A6EA7E}"/>
              </a:ext>
            </a:extLst>
          </p:cNvPr>
          <p:cNvSpPr txBox="1"/>
          <p:nvPr/>
        </p:nvSpPr>
        <p:spPr>
          <a:xfrm>
            <a:off x="224117" y="298823"/>
            <a:ext cx="4813313"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dirty="0">
                <a:latin typeface="Times New Roman"/>
                <a:ea typeface="+mn-lt"/>
                <a:cs typeface="+mn-lt"/>
              </a:rPr>
              <a:t>8.Chambres Doubles </a:t>
            </a:r>
          </a:p>
          <a:p>
            <a:r>
              <a:rPr lang="fr-FR" dirty="0">
                <a:latin typeface="Times New Roman"/>
                <a:ea typeface="+mn-lt"/>
                <a:cs typeface="+mn-lt"/>
              </a:rPr>
              <a:t>Cette interface permet aux utilisateurs de choisir sur les chambres doubles accueillantes, confortables qui accueillent deux personnes maximum ou un couple pour passer des vacances.</a:t>
            </a:r>
            <a:r>
              <a:rPr lang="fr-FR" dirty="0">
                <a:ea typeface="+mn-lt"/>
                <a:cs typeface="+mn-lt"/>
              </a:rPr>
              <a:t> </a:t>
            </a:r>
            <a:endParaRPr lang="fr-FR" dirty="0"/>
          </a:p>
        </p:txBody>
      </p:sp>
      <p:pic>
        <p:nvPicPr>
          <p:cNvPr id="3" name="Image 2" descr="Une image contenant texte, capture d’écran, Site web, Brochure&#10;&#10;Le contenu généré par l’IA peut être incorrect.">
            <a:extLst>
              <a:ext uri="{FF2B5EF4-FFF2-40B4-BE49-F238E27FC236}">
                <a16:creationId xmlns:a16="http://schemas.microsoft.com/office/drawing/2014/main" id="{5891650E-1AE5-630C-7315-E21DC2C764B1}"/>
              </a:ext>
            </a:extLst>
          </p:cNvPr>
          <p:cNvPicPr>
            <a:picLocks noChangeAspect="1"/>
          </p:cNvPicPr>
          <p:nvPr/>
        </p:nvPicPr>
        <p:blipFill>
          <a:blip r:embed="rId2"/>
          <a:stretch>
            <a:fillRect/>
          </a:stretch>
        </p:blipFill>
        <p:spPr>
          <a:xfrm>
            <a:off x="808367" y="1807234"/>
            <a:ext cx="2552700" cy="4882552"/>
          </a:xfrm>
          <a:prstGeom prst="rect">
            <a:avLst/>
          </a:prstGeom>
        </p:spPr>
      </p:pic>
      <p:pic>
        <p:nvPicPr>
          <p:cNvPr id="4" name="Image 3" descr="Une image contenant texte, capture d’écran, meubles, conception&#10;&#10;Le contenu généré par l’IA peut être incorrect.">
            <a:extLst>
              <a:ext uri="{FF2B5EF4-FFF2-40B4-BE49-F238E27FC236}">
                <a16:creationId xmlns:a16="http://schemas.microsoft.com/office/drawing/2014/main" id="{CC2B7C73-F9EA-1CA5-1E89-7DCFCCFD22E2}"/>
              </a:ext>
            </a:extLst>
          </p:cNvPr>
          <p:cNvPicPr>
            <a:picLocks noChangeAspect="1"/>
          </p:cNvPicPr>
          <p:nvPr/>
        </p:nvPicPr>
        <p:blipFill>
          <a:blip r:embed="rId3"/>
          <a:stretch>
            <a:fillRect/>
          </a:stretch>
        </p:blipFill>
        <p:spPr>
          <a:xfrm>
            <a:off x="6429914" y="1974551"/>
            <a:ext cx="2552700" cy="4763579"/>
          </a:xfrm>
          <a:prstGeom prst="rect">
            <a:avLst/>
          </a:prstGeom>
        </p:spPr>
      </p:pic>
      <p:sp>
        <p:nvSpPr>
          <p:cNvPr id="7" name="ZoneTexte 6">
            <a:extLst>
              <a:ext uri="{FF2B5EF4-FFF2-40B4-BE49-F238E27FC236}">
                <a16:creationId xmlns:a16="http://schemas.microsoft.com/office/drawing/2014/main" id="{6220A9DD-459A-7FD8-0867-989941556599}"/>
              </a:ext>
            </a:extLst>
          </p:cNvPr>
          <p:cNvSpPr txBox="1"/>
          <p:nvPr/>
        </p:nvSpPr>
        <p:spPr>
          <a:xfrm>
            <a:off x="6245411" y="403411"/>
            <a:ext cx="29135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dirty="0">
                <a:latin typeface="Times New Roman"/>
                <a:ea typeface="+mn-lt"/>
                <a:cs typeface="+mn-lt"/>
              </a:rPr>
              <a:t>9.Chambres Simples </a:t>
            </a:r>
          </a:p>
          <a:p>
            <a:r>
              <a:rPr lang="fr-FR" sz="1400" dirty="0">
                <a:latin typeface="Times New Roman"/>
                <a:ea typeface="+mn-lt"/>
                <a:cs typeface="+mn-lt"/>
              </a:rPr>
              <a:t>Cette interface permet aux utilisateurs de choisir sur les chambres doubles accueillantes, confortables qui accueillent une personne ou un couple pour passer des vacances</a:t>
            </a:r>
            <a:r>
              <a:rPr lang="fr-FR" sz="2000" dirty="0">
                <a:ea typeface="+mn-lt"/>
                <a:cs typeface="+mn-lt"/>
              </a:rPr>
              <a:t>. </a:t>
            </a:r>
            <a:endParaRPr lang="fr-FR" dirty="0"/>
          </a:p>
        </p:txBody>
      </p:sp>
    </p:spTree>
    <p:extLst>
      <p:ext uri="{BB962C8B-B14F-4D97-AF65-F5344CB8AC3E}">
        <p14:creationId xmlns:p14="http://schemas.microsoft.com/office/powerpoint/2010/main" val="414934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FE4CFF3-1998-8100-A9F7-357CDB282A72}"/>
              </a:ext>
            </a:extLst>
          </p:cNvPr>
          <p:cNvSpPr txBox="1"/>
          <p:nvPr/>
        </p:nvSpPr>
        <p:spPr>
          <a:xfrm>
            <a:off x="358588" y="149411"/>
            <a:ext cx="3705411"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dirty="0">
                <a:latin typeface="Times New Roman"/>
                <a:ea typeface="+mn-lt"/>
                <a:cs typeface="+mn-lt"/>
              </a:rPr>
              <a:t>10.Réservation</a:t>
            </a:r>
            <a:r>
              <a:rPr lang="fr-FR" dirty="0">
                <a:ea typeface="+mn-lt"/>
                <a:cs typeface="+mn-lt"/>
              </a:rPr>
              <a:t> </a:t>
            </a:r>
          </a:p>
          <a:p>
            <a:r>
              <a:rPr lang="fr-FR" sz="1400" dirty="0">
                <a:latin typeface="Times New Roman"/>
                <a:ea typeface="+mn-lt"/>
                <a:cs typeface="+mn-lt"/>
              </a:rPr>
              <a:t>Une fois que l'utilisateur visite les types de chambres et fait son choix, il viendra vers cette interface en cliquant sur le bouton "réservation" et enfin remplir le formulaire. </a:t>
            </a:r>
            <a:endParaRPr lang="fr-FR" sz="1400" dirty="0">
              <a:latin typeface="Times New Roman"/>
            </a:endParaRPr>
          </a:p>
        </p:txBody>
      </p:sp>
      <p:pic>
        <p:nvPicPr>
          <p:cNvPr id="3" name="Image 2" descr="Une image contenant texte, capture d’écran, Système d’exploitation, logiciel&#10;&#10;Le contenu généré par l’IA peut être incorrect.">
            <a:extLst>
              <a:ext uri="{FF2B5EF4-FFF2-40B4-BE49-F238E27FC236}">
                <a16:creationId xmlns:a16="http://schemas.microsoft.com/office/drawing/2014/main" id="{6D07F968-66E5-C395-25D4-B4E17A66E787}"/>
              </a:ext>
            </a:extLst>
          </p:cNvPr>
          <p:cNvPicPr>
            <a:picLocks noChangeAspect="1"/>
          </p:cNvPicPr>
          <p:nvPr/>
        </p:nvPicPr>
        <p:blipFill>
          <a:blip r:embed="rId2"/>
          <a:stretch>
            <a:fillRect/>
          </a:stretch>
        </p:blipFill>
        <p:spPr>
          <a:xfrm>
            <a:off x="529985" y="1569379"/>
            <a:ext cx="2419350" cy="4926941"/>
          </a:xfrm>
          <a:prstGeom prst="rect">
            <a:avLst/>
          </a:prstGeom>
        </p:spPr>
      </p:pic>
      <p:sp>
        <p:nvSpPr>
          <p:cNvPr id="4" name="Flèche : droite 3">
            <a:extLst>
              <a:ext uri="{FF2B5EF4-FFF2-40B4-BE49-F238E27FC236}">
                <a16:creationId xmlns:a16="http://schemas.microsoft.com/office/drawing/2014/main" id="{3F56D8D1-171A-CE2F-7642-58F53426A922}"/>
              </a:ext>
            </a:extLst>
          </p:cNvPr>
          <p:cNvSpPr/>
          <p:nvPr/>
        </p:nvSpPr>
        <p:spPr>
          <a:xfrm>
            <a:off x="3421529" y="3212353"/>
            <a:ext cx="2046941" cy="941294"/>
          </a:xfrm>
          <a:prstGeom prst="rightArrow">
            <a:avLst/>
          </a:prstGeom>
          <a:ln>
            <a:solidFill>
              <a:srgbClr val="00B0F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EE959712-6209-0961-E00A-4509CC6051DB}"/>
              </a:ext>
            </a:extLst>
          </p:cNvPr>
          <p:cNvSpPr txBox="1"/>
          <p:nvPr/>
        </p:nvSpPr>
        <p:spPr>
          <a:xfrm>
            <a:off x="5453529" y="283882"/>
            <a:ext cx="50501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dirty="0">
                <a:latin typeface="Times New Roman"/>
                <a:ea typeface="+mn-lt"/>
                <a:cs typeface="+mn-lt"/>
              </a:rPr>
              <a:t>Après réservation l’utilisateur recevra le message de confirmation de la réservation : </a:t>
            </a:r>
            <a:endParaRPr lang="fr-FR" sz="2000" b="1" i="1" dirty="0">
              <a:latin typeface="Times New Roman"/>
            </a:endParaRPr>
          </a:p>
        </p:txBody>
      </p:sp>
      <p:pic>
        <p:nvPicPr>
          <p:cNvPr id="7" name="Image 6" descr="Une image contenant texte, Appareils électroniques, capture d’écran, logiciel&#10;&#10;Le contenu généré par l’IA peut être incorrect.">
            <a:extLst>
              <a:ext uri="{FF2B5EF4-FFF2-40B4-BE49-F238E27FC236}">
                <a16:creationId xmlns:a16="http://schemas.microsoft.com/office/drawing/2014/main" id="{881F0F23-83F6-417E-A0DA-CB2C3D77D399}"/>
              </a:ext>
            </a:extLst>
          </p:cNvPr>
          <p:cNvPicPr>
            <a:picLocks noChangeAspect="1"/>
          </p:cNvPicPr>
          <p:nvPr/>
        </p:nvPicPr>
        <p:blipFill>
          <a:blip r:embed="rId3"/>
          <a:stretch>
            <a:fillRect/>
          </a:stretch>
        </p:blipFill>
        <p:spPr>
          <a:xfrm>
            <a:off x="6434407" y="993926"/>
            <a:ext cx="2457450" cy="5186451"/>
          </a:xfrm>
          <a:prstGeom prst="rect">
            <a:avLst/>
          </a:prstGeom>
        </p:spPr>
      </p:pic>
    </p:spTree>
    <p:extLst>
      <p:ext uri="{BB962C8B-B14F-4D97-AF65-F5344CB8AC3E}">
        <p14:creationId xmlns:p14="http://schemas.microsoft.com/office/powerpoint/2010/main" val="3212445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67A6854-357D-A623-4BD8-C46B81C44CA0}"/>
              </a:ext>
            </a:extLst>
          </p:cNvPr>
          <p:cNvSpPr txBox="1"/>
          <p:nvPr/>
        </p:nvSpPr>
        <p:spPr>
          <a:xfrm>
            <a:off x="2680108" y="197055"/>
            <a:ext cx="69236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dirty="0">
                <a:latin typeface="Times New Roman"/>
                <a:ea typeface="+mn-lt"/>
                <a:cs typeface="+mn-lt"/>
              </a:rPr>
              <a:t>11. Espace admin </a:t>
            </a:r>
          </a:p>
          <a:p>
            <a:r>
              <a:rPr lang="fr-FR" dirty="0">
                <a:latin typeface="Times New Roman"/>
                <a:ea typeface="+mn-lt"/>
                <a:cs typeface="+mn-lt"/>
              </a:rPr>
              <a:t>Sur cette interface l'administrateur ajoute les chambres disponibles et mis à jour les chambres non disponibles.</a:t>
            </a:r>
            <a:endParaRPr lang="fr-FR" dirty="0">
              <a:latin typeface="Times New Roman"/>
            </a:endParaRPr>
          </a:p>
        </p:txBody>
      </p:sp>
      <p:pic>
        <p:nvPicPr>
          <p:cNvPr id="3" name="Image 2" descr="Une image contenant texte, capture d’écran, logiciel&#10;&#10;Le contenu généré par l’IA peut être incorrect.">
            <a:extLst>
              <a:ext uri="{FF2B5EF4-FFF2-40B4-BE49-F238E27FC236}">
                <a16:creationId xmlns:a16="http://schemas.microsoft.com/office/drawing/2014/main" id="{C8AF9EAC-3F8B-ECBB-8B66-D23210A25163}"/>
              </a:ext>
            </a:extLst>
          </p:cNvPr>
          <p:cNvPicPr>
            <a:picLocks noChangeAspect="1"/>
          </p:cNvPicPr>
          <p:nvPr/>
        </p:nvPicPr>
        <p:blipFill>
          <a:blip r:embed="rId2"/>
          <a:stretch>
            <a:fillRect/>
          </a:stretch>
        </p:blipFill>
        <p:spPr>
          <a:xfrm>
            <a:off x="524504" y="1571086"/>
            <a:ext cx="9403331" cy="4923526"/>
          </a:xfrm>
          <a:prstGeom prst="rect">
            <a:avLst/>
          </a:prstGeom>
        </p:spPr>
      </p:pic>
    </p:spTree>
    <p:extLst>
      <p:ext uri="{BB962C8B-B14F-4D97-AF65-F5344CB8AC3E}">
        <p14:creationId xmlns:p14="http://schemas.microsoft.com/office/powerpoint/2010/main" val="4014035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 capture d’écran&#10;&#10;Le contenu généré par l’IA peut être incorrect.">
            <a:extLst>
              <a:ext uri="{FF2B5EF4-FFF2-40B4-BE49-F238E27FC236}">
                <a16:creationId xmlns:a16="http://schemas.microsoft.com/office/drawing/2014/main" id="{3029804E-8F66-3C8B-C2AC-12BE031A930E}"/>
              </a:ext>
            </a:extLst>
          </p:cNvPr>
          <p:cNvPicPr>
            <a:picLocks noChangeAspect="1"/>
          </p:cNvPicPr>
          <p:nvPr/>
        </p:nvPicPr>
        <p:blipFill>
          <a:blip r:embed="rId2"/>
          <a:stretch>
            <a:fillRect/>
          </a:stretch>
        </p:blipFill>
        <p:spPr>
          <a:xfrm>
            <a:off x="665492" y="214313"/>
            <a:ext cx="8934450" cy="6429375"/>
          </a:xfrm>
          <a:prstGeom prst="rect">
            <a:avLst/>
          </a:prstGeom>
        </p:spPr>
      </p:pic>
    </p:spTree>
    <p:extLst>
      <p:ext uri="{BB962C8B-B14F-4D97-AF65-F5344CB8AC3E}">
        <p14:creationId xmlns:p14="http://schemas.microsoft.com/office/powerpoint/2010/main" val="2980732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A49DE2A-934B-5781-7D86-85734BE91595}"/>
              </a:ext>
            </a:extLst>
          </p:cNvPr>
          <p:cNvSpPr txBox="1"/>
          <p:nvPr/>
        </p:nvSpPr>
        <p:spPr>
          <a:xfrm>
            <a:off x="2257527" y="221299"/>
            <a:ext cx="620058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400" b="1" dirty="0">
                <a:solidFill>
                  <a:srgbClr val="F0D360"/>
                </a:solidFill>
                <a:latin typeface="Times New Roman"/>
                <a:cs typeface="Times New Roman"/>
              </a:rPr>
              <a:t>8) L'équipe</a:t>
            </a:r>
          </a:p>
        </p:txBody>
      </p:sp>
      <p:pic>
        <p:nvPicPr>
          <p:cNvPr id="4" name="Image 3" descr="Une image contenant Visage humain, personne, habits, sourire&#10;&#10;Le contenu généré par l’IA peut être incorrect.">
            <a:extLst>
              <a:ext uri="{FF2B5EF4-FFF2-40B4-BE49-F238E27FC236}">
                <a16:creationId xmlns:a16="http://schemas.microsoft.com/office/drawing/2014/main" id="{9B6F54BA-A453-2E92-DE22-231E7E06AE91}"/>
              </a:ext>
            </a:extLst>
          </p:cNvPr>
          <p:cNvPicPr>
            <a:picLocks noChangeAspect="1"/>
          </p:cNvPicPr>
          <p:nvPr/>
        </p:nvPicPr>
        <p:blipFill>
          <a:blip r:embed="rId2"/>
          <a:srcRect t="-134" r="-2517" b="-60"/>
          <a:stretch>
            <a:fillRect/>
          </a:stretch>
        </p:blipFill>
        <p:spPr>
          <a:xfrm>
            <a:off x="952500" y="1308699"/>
            <a:ext cx="2609676" cy="27690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ZoneTexte 4">
            <a:extLst>
              <a:ext uri="{FF2B5EF4-FFF2-40B4-BE49-F238E27FC236}">
                <a16:creationId xmlns:a16="http://schemas.microsoft.com/office/drawing/2014/main" id="{D0E9E09A-7F35-C770-F0CA-91432F6A1379}"/>
              </a:ext>
            </a:extLst>
          </p:cNvPr>
          <p:cNvSpPr txBox="1"/>
          <p:nvPr/>
        </p:nvSpPr>
        <p:spPr>
          <a:xfrm>
            <a:off x="924128" y="4426085"/>
            <a:ext cx="3615446"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i="1" dirty="0">
                <a:latin typeface="Times New Roman"/>
                <a:ea typeface="+mn-lt"/>
                <a:cs typeface="+mn-lt"/>
              </a:rPr>
              <a:t>Fatou KAGNY</a:t>
            </a:r>
            <a:endParaRPr lang="fr-FR" sz="2400" b="1" i="1" dirty="0">
              <a:latin typeface="Times New Roman"/>
            </a:endParaRPr>
          </a:p>
          <a:p>
            <a:endParaRPr lang="fr-FR" dirty="0">
              <a:latin typeface="Times New Roman"/>
              <a:ea typeface="+mn-lt"/>
              <a:cs typeface="+mn-lt"/>
            </a:endParaRPr>
          </a:p>
          <a:p>
            <a:r>
              <a:rPr lang="fr-FR" dirty="0">
                <a:latin typeface="Times New Roman"/>
                <a:ea typeface="+mn-lt"/>
                <a:cs typeface="+mn-lt"/>
              </a:rPr>
              <a:t>INE : N02559120192</a:t>
            </a:r>
            <a:endParaRPr lang="fr-FR" sz="2400" b="1" i="1" dirty="0">
              <a:latin typeface="Times New Roman"/>
              <a:cs typeface="Times New Roman"/>
            </a:endParaRPr>
          </a:p>
          <a:p>
            <a:endParaRPr lang="fr-FR" dirty="0">
              <a:latin typeface="Times New Roman"/>
            </a:endParaRPr>
          </a:p>
          <a:p>
            <a:r>
              <a:rPr lang="fr-FR" dirty="0">
                <a:latin typeface="Times New Roman"/>
              </a:rPr>
              <a:t>Infographie , designeuse</a:t>
            </a:r>
            <a:endParaRPr lang="fr-FR" dirty="0">
              <a:latin typeface="Times New Roman"/>
              <a:cs typeface="Times New Roman"/>
            </a:endParaRPr>
          </a:p>
          <a:p>
            <a:endParaRPr lang="fr-FR" dirty="0"/>
          </a:p>
        </p:txBody>
      </p:sp>
      <p:pic>
        <p:nvPicPr>
          <p:cNvPr id="6" name="Image 5" descr="Une image contenant habits, Visage humain, personne, mur&#10;&#10;Le contenu généré par l’IA peut être incorrect.">
            <a:extLst>
              <a:ext uri="{FF2B5EF4-FFF2-40B4-BE49-F238E27FC236}">
                <a16:creationId xmlns:a16="http://schemas.microsoft.com/office/drawing/2014/main" id="{3A4877CB-C7A4-03B9-9625-9D78C030FD87}"/>
              </a:ext>
            </a:extLst>
          </p:cNvPr>
          <p:cNvPicPr>
            <a:picLocks noChangeAspect="1"/>
          </p:cNvPicPr>
          <p:nvPr/>
        </p:nvPicPr>
        <p:blipFill>
          <a:blip r:embed="rId3"/>
          <a:stretch>
            <a:fillRect/>
          </a:stretch>
        </p:blipFill>
        <p:spPr>
          <a:xfrm>
            <a:off x="5560202" y="1308337"/>
            <a:ext cx="2897519" cy="29473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ZoneTexte 7">
            <a:extLst>
              <a:ext uri="{FF2B5EF4-FFF2-40B4-BE49-F238E27FC236}">
                <a16:creationId xmlns:a16="http://schemas.microsoft.com/office/drawing/2014/main" id="{AEC37B77-D9AF-F210-4650-7E3560DA44D1}"/>
              </a:ext>
            </a:extLst>
          </p:cNvPr>
          <p:cNvSpPr txBox="1"/>
          <p:nvPr/>
        </p:nvSpPr>
        <p:spPr>
          <a:xfrm>
            <a:off x="5562065" y="4518437"/>
            <a:ext cx="2898588"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i="1" dirty="0">
                <a:latin typeface="Times New Roman"/>
                <a:ea typeface="+mn-lt"/>
                <a:cs typeface="+mn-lt"/>
              </a:rPr>
              <a:t>Ngoné DIENG</a:t>
            </a:r>
            <a:endParaRPr lang="fr-FR" sz="2400" b="1" i="1" dirty="0">
              <a:latin typeface="Times New Roman"/>
            </a:endParaRPr>
          </a:p>
          <a:p>
            <a:endParaRPr lang="fr-FR" dirty="0">
              <a:latin typeface="Times New Roman"/>
              <a:ea typeface="+mn-lt"/>
              <a:cs typeface="+mn-lt"/>
            </a:endParaRPr>
          </a:p>
          <a:p>
            <a:r>
              <a:rPr lang="fr-FR" dirty="0">
                <a:latin typeface="Times New Roman"/>
                <a:ea typeface="+mn-lt"/>
                <a:cs typeface="+mn-lt"/>
              </a:rPr>
              <a:t>INE : N02436320192</a:t>
            </a:r>
            <a:endParaRPr lang="fr-FR" sz="2400" b="1" i="1" dirty="0">
              <a:latin typeface="Times New Roman"/>
              <a:cs typeface="Times New Roman"/>
            </a:endParaRPr>
          </a:p>
          <a:p>
            <a:endParaRPr lang="fr-FR" dirty="0">
              <a:latin typeface="Times New Roman"/>
            </a:endParaRPr>
          </a:p>
          <a:p>
            <a:r>
              <a:rPr lang="fr-FR" dirty="0">
                <a:latin typeface="Times New Roman"/>
              </a:rPr>
              <a:t>Développeuse web mobile</a:t>
            </a:r>
            <a:endParaRPr lang="fr-FR" dirty="0">
              <a:latin typeface="Times New Roman"/>
              <a:cs typeface="Times New Roman"/>
            </a:endParaRPr>
          </a:p>
          <a:p>
            <a:endParaRPr lang="fr-FR" dirty="0"/>
          </a:p>
        </p:txBody>
      </p:sp>
    </p:spTree>
    <p:extLst>
      <p:ext uri="{BB962C8B-B14F-4D97-AF65-F5344CB8AC3E}">
        <p14:creationId xmlns:p14="http://schemas.microsoft.com/office/powerpoint/2010/main" val="555068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A0E310-2F47-F5EC-22B2-856602CFB989}"/>
              </a:ext>
            </a:extLst>
          </p:cNvPr>
          <p:cNvSpPr txBox="1"/>
          <p:nvPr/>
        </p:nvSpPr>
        <p:spPr>
          <a:xfrm>
            <a:off x="3358663" y="369581"/>
            <a:ext cx="67720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4000" b="1" dirty="0">
                <a:solidFill>
                  <a:srgbClr val="F0D360"/>
                </a:solidFill>
                <a:latin typeface="Times New Roman"/>
                <a:cs typeface="Times New Roman"/>
              </a:rPr>
              <a:t>Conclusion</a:t>
            </a:r>
          </a:p>
        </p:txBody>
      </p:sp>
      <p:sp>
        <p:nvSpPr>
          <p:cNvPr id="3" name="ZoneTexte 2">
            <a:extLst>
              <a:ext uri="{FF2B5EF4-FFF2-40B4-BE49-F238E27FC236}">
                <a16:creationId xmlns:a16="http://schemas.microsoft.com/office/drawing/2014/main" id="{21995FC2-F977-DB55-9DCB-61BF858DA1F6}"/>
              </a:ext>
            </a:extLst>
          </p:cNvPr>
          <p:cNvSpPr txBox="1"/>
          <p:nvPr/>
        </p:nvSpPr>
        <p:spPr>
          <a:xfrm>
            <a:off x="481501" y="2416524"/>
            <a:ext cx="935430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latin typeface="Times New Roman"/>
                <a:ea typeface="+mn-lt"/>
                <a:cs typeface="+mn-lt"/>
              </a:rPr>
              <a:t> Le projet de développement d’une application de gestion Hôtelière a permis de démontrer la faisabilité et la pertinence d’une solution numérique centralisée pour répondre aux besoins spécifiques du secteur hôtelier. Grace a une approche structurée, nous avons identifié les principales fonctionnalités attendues par les utilisateurs, qu’il s’agisse des clients ou du personnel de l’établissement. Il illustre parfaitement la capacité à mettre en pratique les compétences acquises dans le cadre du semestre, et ouvre la voie </a:t>
            </a:r>
            <a:r>
              <a:rPr lang="fr-FR" err="1">
                <a:latin typeface="Times New Roman"/>
                <a:ea typeface="+mn-lt"/>
                <a:cs typeface="+mn-lt"/>
              </a:rPr>
              <a:t>a</a:t>
            </a:r>
            <a:r>
              <a:rPr lang="fr-FR" dirty="0">
                <a:latin typeface="Times New Roman"/>
                <a:ea typeface="+mn-lt"/>
                <a:cs typeface="+mn-lt"/>
              </a:rPr>
              <a:t> des perspective d’évolution, comme l’intégration de fonctionnalités avancées (fidélisation, marketing personnalisé,…). </a:t>
            </a:r>
            <a:endParaRPr lang="fr-FR" dirty="0">
              <a:latin typeface="Times New Roman"/>
            </a:endParaRPr>
          </a:p>
        </p:txBody>
      </p:sp>
    </p:spTree>
    <p:extLst>
      <p:ext uri="{BB962C8B-B14F-4D97-AF65-F5344CB8AC3E}">
        <p14:creationId xmlns:p14="http://schemas.microsoft.com/office/powerpoint/2010/main" val="226953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4C10E425-2712-11C9-03F8-58889BD7E05E}"/>
              </a:ext>
            </a:extLst>
          </p:cNvPr>
          <p:cNvSpPr txBox="1"/>
          <p:nvPr/>
        </p:nvSpPr>
        <p:spPr>
          <a:xfrm>
            <a:off x="3990139" y="209739"/>
            <a:ext cx="44375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3600" b="1">
                <a:solidFill>
                  <a:srgbClr val="F0D360"/>
                </a:solidFill>
                <a:latin typeface="Times New Roman"/>
                <a:cs typeface="Times New Roman"/>
              </a:rPr>
              <a:t>Résumer</a:t>
            </a:r>
          </a:p>
        </p:txBody>
      </p:sp>
      <p:sp>
        <p:nvSpPr>
          <p:cNvPr id="2" name="ZoneTexte 1">
            <a:extLst>
              <a:ext uri="{FF2B5EF4-FFF2-40B4-BE49-F238E27FC236}">
                <a16:creationId xmlns:a16="http://schemas.microsoft.com/office/drawing/2014/main" id="{7B26840B-F014-2B61-5FB2-17D82023B7F8}"/>
              </a:ext>
            </a:extLst>
          </p:cNvPr>
          <p:cNvSpPr txBox="1"/>
          <p:nvPr/>
        </p:nvSpPr>
        <p:spPr>
          <a:xfrm>
            <a:off x="1069845" y="2090919"/>
            <a:ext cx="8215108"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i="1" err="1">
                <a:latin typeface="Times New Roman"/>
                <a:cs typeface="Times New Roman"/>
              </a:rPr>
              <a:t>RoomFinder</a:t>
            </a:r>
            <a:r>
              <a:rPr lang="fr-FR" sz="2800" i="1">
                <a:latin typeface="Times New Roman"/>
                <a:cs typeface="Times New Roman"/>
              </a:rPr>
              <a:t> « Hôtel </a:t>
            </a:r>
            <a:r>
              <a:rPr lang="fr-FR" sz="2800" i="1" err="1">
                <a:latin typeface="Times New Roman"/>
                <a:cs typeface="Times New Roman"/>
              </a:rPr>
              <a:t>Daalal</a:t>
            </a:r>
            <a:r>
              <a:rPr lang="fr-FR" sz="2800" i="1">
                <a:latin typeface="Times New Roman"/>
                <a:cs typeface="Times New Roman"/>
              </a:rPr>
              <a:t> </a:t>
            </a:r>
            <a:r>
              <a:rPr lang="fr-FR" sz="2800" i="1" err="1">
                <a:latin typeface="Times New Roman"/>
                <a:cs typeface="Times New Roman"/>
              </a:rPr>
              <a:t>Jaam</a:t>
            </a:r>
            <a:r>
              <a:rPr lang="fr-FR" sz="2800" i="1">
                <a:latin typeface="Times New Roman"/>
                <a:cs typeface="Times New Roman"/>
              </a:rPr>
              <a:t> » est une application mobile conçue pour mettre à la réservation des chambres d'hôtel à distance. Permettant aux utilisateurs de pouvoir rechercher et réserver des diffèrent types de chambre de leur choix. Ils pourront connaître les critères comme l'emplacement, le prix à payer, le nombre de pièces et aussi les différentes types chambres avant la visite. </a:t>
            </a:r>
          </a:p>
        </p:txBody>
      </p:sp>
    </p:spTree>
    <p:extLst>
      <p:ext uri="{BB962C8B-B14F-4D97-AF65-F5344CB8AC3E}">
        <p14:creationId xmlns:p14="http://schemas.microsoft.com/office/powerpoint/2010/main" val="135789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57384D5-BA12-0A6C-1734-211DFB3FC582}"/>
              </a:ext>
            </a:extLst>
          </p:cNvPr>
          <p:cNvSpPr txBox="1"/>
          <p:nvPr/>
        </p:nvSpPr>
        <p:spPr>
          <a:xfrm>
            <a:off x="3672145" y="313765"/>
            <a:ext cx="516964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4000" b="1">
                <a:solidFill>
                  <a:srgbClr val="F0D360"/>
                </a:solidFill>
                <a:latin typeface="Times New Roman"/>
                <a:cs typeface="Times New Roman"/>
              </a:rPr>
              <a:t>Introduction</a:t>
            </a:r>
          </a:p>
        </p:txBody>
      </p:sp>
      <p:sp>
        <p:nvSpPr>
          <p:cNvPr id="3" name="ZoneTexte 2">
            <a:extLst>
              <a:ext uri="{FF2B5EF4-FFF2-40B4-BE49-F238E27FC236}">
                <a16:creationId xmlns:a16="http://schemas.microsoft.com/office/drawing/2014/main" id="{D1B72540-9B9C-7432-0EB5-C035843E5F8A}"/>
              </a:ext>
            </a:extLst>
          </p:cNvPr>
          <p:cNvSpPr txBox="1"/>
          <p:nvPr/>
        </p:nvSpPr>
        <p:spPr>
          <a:xfrm>
            <a:off x="237368" y="1720208"/>
            <a:ext cx="972275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latin typeface="Times New Roman"/>
                <a:cs typeface="Times New Roman"/>
              </a:rPr>
              <a:t>Dès l’apparition l’informatique, l’homme a cherché à concevoir des langages lui permettant de communiquer avec l’ordinateur et de concevoir des traitements attendus de celui-ci avec autant d’échange. Beaucoup ont eu du succès dans différents domaines d’application et ont permis de produire des logiciels spécifiques ou généraux assez puissants. Dans le domaine hôtellerie, la vitesse de traitement des réservations et la gestion des besoins des clients sont fondamentales dans la stratégie commerciale, c’est pour cela que l’automatisation et l’informatisation de gestion d’un hôtel est devenu indispensable.. Dans le cadre de notre étude, nous allons concevoir une application mobile </a:t>
            </a:r>
            <a:r>
              <a:rPr lang="fr-FR" sz="2400" err="1">
                <a:latin typeface="Times New Roman"/>
                <a:ea typeface="+mn-lt"/>
                <a:cs typeface="+mn-lt"/>
              </a:rPr>
              <a:t>RoomFinder</a:t>
            </a:r>
            <a:r>
              <a:rPr lang="fr-FR" sz="2400">
                <a:latin typeface="Times New Roman"/>
                <a:ea typeface="+mn-lt"/>
                <a:cs typeface="+mn-lt"/>
              </a:rPr>
              <a:t> « Hôtel </a:t>
            </a:r>
            <a:r>
              <a:rPr lang="fr-FR" sz="2400" err="1">
                <a:latin typeface="Times New Roman"/>
                <a:ea typeface="+mn-lt"/>
                <a:cs typeface="+mn-lt"/>
              </a:rPr>
              <a:t>Daalal</a:t>
            </a:r>
            <a:r>
              <a:rPr lang="fr-FR" sz="2400">
                <a:latin typeface="Times New Roman"/>
                <a:ea typeface="+mn-lt"/>
                <a:cs typeface="+mn-lt"/>
              </a:rPr>
              <a:t> </a:t>
            </a:r>
            <a:r>
              <a:rPr lang="fr-FR" sz="2400" err="1">
                <a:latin typeface="Times New Roman"/>
                <a:ea typeface="+mn-lt"/>
                <a:cs typeface="+mn-lt"/>
              </a:rPr>
              <a:t>Jaam</a:t>
            </a:r>
            <a:r>
              <a:rPr lang="fr-FR" sz="2400">
                <a:latin typeface="Times New Roman"/>
                <a:ea typeface="+mn-lt"/>
                <a:cs typeface="+mn-lt"/>
              </a:rPr>
              <a:t> » dans le domaine de l'</a:t>
            </a:r>
            <a:r>
              <a:rPr lang="fr-FR" sz="2400">
                <a:latin typeface="Times New Roman"/>
                <a:ea typeface="+mn-lt"/>
                <a:cs typeface="Times New Roman"/>
              </a:rPr>
              <a:t>hôtellerie. Cette application permet aux utilisateurs une gestion complète dans  l’hôtel. </a:t>
            </a:r>
            <a:endParaRPr lang="fr-FR" sz="2400"/>
          </a:p>
        </p:txBody>
      </p:sp>
    </p:spTree>
    <p:extLst>
      <p:ext uri="{BB962C8B-B14F-4D97-AF65-F5344CB8AC3E}">
        <p14:creationId xmlns:p14="http://schemas.microsoft.com/office/powerpoint/2010/main" val="256252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74D94BA-04DC-9608-C802-45DE14905A99}"/>
              </a:ext>
            </a:extLst>
          </p:cNvPr>
          <p:cNvSpPr txBox="1"/>
          <p:nvPr/>
        </p:nvSpPr>
        <p:spPr>
          <a:xfrm>
            <a:off x="2958352" y="313764"/>
            <a:ext cx="56627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fr-FR" sz="2800" b="1">
                <a:solidFill>
                  <a:srgbClr val="F0D360"/>
                </a:solidFill>
                <a:latin typeface="Times New Roman"/>
                <a:cs typeface="Times New Roman"/>
              </a:rPr>
              <a:t>Contexte et Objectif</a:t>
            </a:r>
          </a:p>
        </p:txBody>
      </p:sp>
      <p:sp>
        <p:nvSpPr>
          <p:cNvPr id="3" name="ZoneTexte 2">
            <a:extLst>
              <a:ext uri="{FF2B5EF4-FFF2-40B4-BE49-F238E27FC236}">
                <a16:creationId xmlns:a16="http://schemas.microsoft.com/office/drawing/2014/main" id="{56B4B1CF-E3F8-D0CB-2E7A-0D69236E78A9}"/>
              </a:ext>
            </a:extLst>
          </p:cNvPr>
          <p:cNvSpPr txBox="1"/>
          <p:nvPr/>
        </p:nvSpPr>
        <p:spPr>
          <a:xfrm>
            <a:off x="747058" y="1299882"/>
            <a:ext cx="872564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latin typeface="Times New Roman"/>
                <a:ea typeface="+mn-lt"/>
                <a:cs typeface="+mn-lt"/>
              </a:rPr>
              <a:t>Dans un contexte où on remarque que la gestion d’un hôtel est une activité au quotidien pour les professionnels, qui demande amélioration et organisation. Tout au long de l’année notamment dans de grandes villes ou des zones hautement touristiques, les hôtels reçoivent des clients. Pour favoriser les réservations, dans un environnement où tout doit être accessible en quelques secondes, les solutions digital se multiplient, L’assimilation des prix est l’une des fonctions plus appréciées des applications de réservation est la recherche et de filtrage, qui permet aux utilisateurs d’arranger et de confronter les tarifs des chambres et aide les utilisateurs à rechercher, à filtrer les offres d’hôtel ou les chambres les plus appropriées. L’objectif de </a:t>
            </a:r>
            <a:r>
              <a:rPr lang="fr-FR" sz="2400" err="1">
                <a:latin typeface="Times New Roman"/>
                <a:ea typeface="+mn-lt"/>
                <a:cs typeface="+mn-lt"/>
              </a:rPr>
              <a:t>RoomFinder</a:t>
            </a:r>
            <a:r>
              <a:rPr lang="fr-FR" sz="2400">
                <a:latin typeface="Times New Roman"/>
                <a:ea typeface="+mn-lt"/>
                <a:cs typeface="+mn-lt"/>
              </a:rPr>
              <a:t> est de digitaliser ce processus grâce à une application mobile pratique et intuitive.</a:t>
            </a:r>
            <a:endParaRPr lang="fr-FR" sz="2400">
              <a:latin typeface="Times New Roman"/>
            </a:endParaRPr>
          </a:p>
        </p:txBody>
      </p:sp>
    </p:spTree>
    <p:extLst>
      <p:ext uri="{BB962C8B-B14F-4D97-AF65-F5344CB8AC3E}">
        <p14:creationId xmlns:p14="http://schemas.microsoft.com/office/powerpoint/2010/main" val="241574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7FE9FB5-6A04-04D9-A304-7D123D930225}"/>
              </a:ext>
            </a:extLst>
          </p:cNvPr>
          <p:cNvSpPr txBox="1"/>
          <p:nvPr/>
        </p:nvSpPr>
        <p:spPr>
          <a:xfrm>
            <a:off x="3441545" y="257945"/>
            <a:ext cx="53072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F0D360"/>
                </a:solidFill>
                <a:latin typeface="Times New Roman"/>
                <a:cs typeface="Times New Roman"/>
              </a:rPr>
              <a:t>2) Etat des lieux</a:t>
            </a:r>
          </a:p>
        </p:txBody>
      </p:sp>
      <p:sp>
        <p:nvSpPr>
          <p:cNvPr id="4" name="ZoneTexte 3">
            <a:extLst>
              <a:ext uri="{FF2B5EF4-FFF2-40B4-BE49-F238E27FC236}">
                <a16:creationId xmlns:a16="http://schemas.microsoft.com/office/drawing/2014/main" id="{6FE4FA87-08FD-51F0-18F5-D54E227AFE8C}"/>
              </a:ext>
            </a:extLst>
          </p:cNvPr>
          <p:cNvSpPr txBox="1"/>
          <p:nvPr/>
        </p:nvSpPr>
        <p:spPr>
          <a:xfrm>
            <a:off x="406794" y="2156321"/>
            <a:ext cx="964495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a:latin typeface="Times New Roman"/>
                <a:ea typeface="+mn-lt"/>
                <a:cs typeface="+mn-lt"/>
              </a:rPr>
              <a:t>Le monde des hôtelleries est actuellement fragmenté avec peu de plateformes centralisées. Les petits investissements mobiles manquent de visibilité et de solutions numériques adaptées. De nombreux utilisateur souhaitent acheter local mais ne savent pas où trouver le meilleur zone d’habitation. </a:t>
            </a:r>
            <a:endParaRPr lang="fr-FR" sz="2800">
              <a:latin typeface="Times New Roman"/>
            </a:endParaRPr>
          </a:p>
        </p:txBody>
      </p:sp>
    </p:spTree>
    <p:extLst>
      <p:ext uri="{BB962C8B-B14F-4D97-AF65-F5344CB8AC3E}">
        <p14:creationId xmlns:p14="http://schemas.microsoft.com/office/powerpoint/2010/main" val="9993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C0E9D79-B29B-F401-8F5C-AB9C999C20B7}"/>
              </a:ext>
            </a:extLst>
          </p:cNvPr>
          <p:cNvSpPr txBox="1"/>
          <p:nvPr/>
        </p:nvSpPr>
        <p:spPr>
          <a:xfrm>
            <a:off x="2868705" y="224117"/>
            <a:ext cx="6350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a:solidFill>
                  <a:srgbClr val="F0D360"/>
                </a:solidFill>
                <a:latin typeface="Times New Roman"/>
                <a:cs typeface="Times New Roman"/>
              </a:rPr>
              <a:t>3) Description du besoin et faisabilité</a:t>
            </a:r>
          </a:p>
        </p:txBody>
      </p:sp>
      <p:sp>
        <p:nvSpPr>
          <p:cNvPr id="3" name="Étoile : 5 branches 2">
            <a:extLst>
              <a:ext uri="{FF2B5EF4-FFF2-40B4-BE49-F238E27FC236}">
                <a16:creationId xmlns:a16="http://schemas.microsoft.com/office/drawing/2014/main" id="{82D28B2E-AB32-F430-00A1-0C05F3258608}"/>
              </a:ext>
            </a:extLst>
          </p:cNvPr>
          <p:cNvSpPr/>
          <p:nvPr/>
        </p:nvSpPr>
        <p:spPr>
          <a:xfrm>
            <a:off x="672070" y="1357954"/>
            <a:ext cx="281798" cy="195533"/>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5DC0C3EE-A1CE-39A2-8226-4BE605B1DEF9}"/>
              </a:ext>
            </a:extLst>
          </p:cNvPr>
          <p:cNvSpPr txBox="1"/>
          <p:nvPr/>
        </p:nvSpPr>
        <p:spPr>
          <a:xfrm>
            <a:off x="1094934" y="1226303"/>
            <a:ext cx="30499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400" b="1">
                <a:latin typeface="Times New Roman"/>
                <a:cs typeface="Times New Roman"/>
              </a:rPr>
              <a:t>Besoin</a:t>
            </a:r>
          </a:p>
        </p:txBody>
      </p:sp>
      <p:sp>
        <p:nvSpPr>
          <p:cNvPr id="5" name="ZoneTexte 4">
            <a:extLst>
              <a:ext uri="{FF2B5EF4-FFF2-40B4-BE49-F238E27FC236}">
                <a16:creationId xmlns:a16="http://schemas.microsoft.com/office/drawing/2014/main" id="{6E3AEF97-7F9F-2559-702D-D91EDD8B7DD9}"/>
              </a:ext>
            </a:extLst>
          </p:cNvPr>
          <p:cNvSpPr txBox="1"/>
          <p:nvPr/>
        </p:nvSpPr>
        <p:spPr>
          <a:xfrm>
            <a:off x="164636" y="1906268"/>
            <a:ext cx="397350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latin typeface="Times New Roman"/>
                <a:ea typeface="+mn-lt"/>
                <a:cs typeface="+mn-lt"/>
              </a:rPr>
              <a:t>Le monde des hôtelleries est actuellement fragmenté avec peu de plateformes centralisées.</a:t>
            </a:r>
            <a:endParaRPr lang="fr-FR" sz="2000">
              <a:latin typeface="Times New Roman"/>
              <a:ea typeface="+mn-lt"/>
              <a:cs typeface="Times New Roman"/>
            </a:endParaRPr>
          </a:p>
          <a:p>
            <a:r>
              <a:rPr lang="fr-FR" sz="2000">
                <a:latin typeface="Times New Roman"/>
                <a:ea typeface="+mn-lt"/>
                <a:cs typeface="+mn-lt"/>
              </a:rPr>
              <a:t>. Les petits investissements mobiles manquent de visibilité et de solutions numériques adaptées.</a:t>
            </a:r>
            <a:endParaRPr lang="fr-FR" sz="2000">
              <a:latin typeface="Times New Roman"/>
              <a:ea typeface="+mn-lt"/>
              <a:cs typeface="Times New Roman"/>
            </a:endParaRPr>
          </a:p>
          <a:p>
            <a:r>
              <a:rPr lang="fr-FR" sz="2000">
                <a:latin typeface="Times New Roman"/>
                <a:ea typeface="+mn-lt"/>
                <a:cs typeface="+mn-lt"/>
              </a:rPr>
              <a:t>. De nombreux utilisateur souhaitent acheter local mais ne savent pas où trouver le meilleur zone d’habitation. </a:t>
            </a:r>
            <a:endParaRPr lang="fr-FR" sz="2000">
              <a:latin typeface="Times New Roman"/>
              <a:cs typeface="Times New Roman"/>
            </a:endParaRPr>
          </a:p>
        </p:txBody>
      </p:sp>
      <p:sp>
        <p:nvSpPr>
          <p:cNvPr id="6" name="Étoile : 5 branches 5">
            <a:extLst>
              <a:ext uri="{FF2B5EF4-FFF2-40B4-BE49-F238E27FC236}">
                <a16:creationId xmlns:a16="http://schemas.microsoft.com/office/drawing/2014/main" id="{CEEA0EA0-2787-9AC5-A49B-7278BC09C3E1}"/>
              </a:ext>
            </a:extLst>
          </p:cNvPr>
          <p:cNvSpPr/>
          <p:nvPr/>
        </p:nvSpPr>
        <p:spPr>
          <a:xfrm flipH="1">
            <a:off x="6402886" y="1214181"/>
            <a:ext cx="307674" cy="238664"/>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4908F684-4DC0-FA00-3473-A140ED7E3597}"/>
              </a:ext>
            </a:extLst>
          </p:cNvPr>
          <p:cNvSpPr txBox="1"/>
          <p:nvPr/>
        </p:nvSpPr>
        <p:spPr>
          <a:xfrm>
            <a:off x="6714226" y="1153854"/>
            <a:ext cx="26445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a:latin typeface="Times New Roman"/>
                <a:cs typeface="Times New Roman"/>
              </a:rPr>
              <a:t>Faisabilité</a:t>
            </a:r>
          </a:p>
        </p:txBody>
      </p:sp>
      <p:sp>
        <p:nvSpPr>
          <p:cNvPr id="9" name="ZoneTexte 8">
            <a:extLst>
              <a:ext uri="{FF2B5EF4-FFF2-40B4-BE49-F238E27FC236}">
                <a16:creationId xmlns:a16="http://schemas.microsoft.com/office/drawing/2014/main" id="{EECF3494-6727-C5B5-4AAF-547E3895B7E9}"/>
              </a:ext>
            </a:extLst>
          </p:cNvPr>
          <p:cNvSpPr txBox="1"/>
          <p:nvPr/>
        </p:nvSpPr>
        <p:spPr>
          <a:xfrm>
            <a:off x="6044975" y="1906267"/>
            <a:ext cx="397350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latin typeface="Times New Roman"/>
                <a:ea typeface="+mn-lt"/>
                <a:cs typeface="+mn-lt"/>
              </a:rPr>
              <a:t>- Utilisation d’outils et technologies existantes (</a:t>
            </a:r>
            <a:r>
              <a:rPr lang="fr-FR" sz="2000" err="1">
                <a:latin typeface="Times New Roman"/>
                <a:ea typeface="+mn-lt"/>
                <a:cs typeface="+mn-lt"/>
              </a:rPr>
              <a:t>React</a:t>
            </a:r>
            <a:r>
              <a:rPr lang="fr-FR" sz="2000">
                <a:latin typeface="Times New Roman"/>
                <a:ea typeface="+mn-lt"/>
                <a:cs typeface="+mn-lt"/>
              </a:rPr>
              <a:t> Native, </a:t>
            </a:r>
            <a:r>
              <a:rPr lang="fr-FR" sz="2000" err="1">
                <a:latin typeface="Times New Roman"/>
                <a:ea typeface="+mn-lt"/>
                <a:cs typeface="+mn-lt"/>
              </a:rPr>
              <a:t>Firebase</a:t>
            </a:r>
            <a:r>
              <a:rPr lang="fr-FR" sz="2000">
                <a:latin typeface="Times New Roman"/>
                <a:ea typeface="+mn-lt"/>
                <a:cs typeface="+mn-lt"/>
              </a:rPr>
              <a:t>, </a:t>
            </a:r>
            <a:r>
              <a:rPr lang="fr-FR" sz="2000" err="1">
                <a:latin typeface="Times New Roman"/>
                <a:ea typeface="+mn-lt"/>
                <a:cs typeface="+mn-lt"/>
              </a:rPr>
              <a:t>Stripe</a:t>
            </a:r>
            <a:r>
              <a:rPr lang="fr-FR" sz="2000">
                <a:latin typeface="Times New Roman"/>
                <a:ea typeface="+mn-lt"/>
                <a:cs typeface="+mn-lt"/>
              </a:rPr>
              <a:t>) </a:t>
            </a:r>
            <a:endParaRPr lang="fr-FR" sz="2000">
              <a:latin typeface="Times New Roman"/>
            </a:endParaRPr>
          </a:p>
        </p:txBody>
      </p:sp>
    </p:spTree>
    <p:extLst>
      <p:ext uri="{BB962C8B-B14F-4D97-AF65-F5344CB8AC3E}">
        <p14:creationId xmlns:p14="http://schemas.microsoft.com/office/powerpoint/2010/main" val="407070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EB420B8-0A22-021A-D2C2-B30001734D47}"/>
              </a:ext>
            </a:extLst>
          </p:cNvPr>
          <p:cNvSpPr txBox="1"/>
          <p:nvPr/>
        </p:nvSpPr>
        <p:spPr>
          <a:xfrm>
            <a:off x="2259375" y="294203"/>
            <a:ext cx="654595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b="1" dirty="0">
                <a:solidFill>
                  <a:srgbClr val="F0D360"/>
                </a:solidFill>
                <a:latin typeface="Times New Roman"/>
                <a:cs typeface="Times New Roman"/>
              </a:rPr>
              <a:t>4)Architecture et Architecture applicative</a:t>
            </a:r>
          </a:p>
        </p:txBody>
      </p:sp>
      <p:sp>
        <p:nvSpPr>
          <p:cNvPr id="3" name="Étoile : 5 branches 2">
            <a:extLst>
              <a:ext uri="{FF2B5EF4-FFF2-40B4-BE49-F238E27FC236}">
                <a16:creationId xmlns:a16="http://schemas.microsoft.com/office/drawing/2014/main" id="{862FC905-8D27-79FA-7D40-ED68896309ED}"/>
              </a:ext>
            </a:extLst>
          </p:cNvPr>
          <p:cNvSpPr/>
          <p:nvPr/>
        </p:nvSpPr>
        <p:spPr>
          <a:xfrm>
            <a:off x="2370666" y="1314197"/>
            <a:ext cx="297663" cy="269175"/>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F9669E8F-932E-4720-D329-B2007DCE2D82}"/>
              </a:ext>
            </a:extLst>
          </p:cNvPr>
          <p:cNvSpPr txBox="1"/>
          <p:nvPr/>
        </p:nvSpPr>
        <p:spPr>
          <a:xfrm>
            <a:off x="2888518" y="1312067"/>
            <a:ext cx="34148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000" b="1">
                <a:latin typeface="Times New Roman"/>
                <a:cs typeface="Times New Roman"/>
              </a:rPr>
              <a:t>Architecture</a:t>
            </a:r>
          </a:p>
        </p:txBody>
      </p:sp>
      <p:sp>
        <p:nvSpPr>
          <p:cNvPr id="6" name="ZoneTexte 5">
            <a:extLst>
              <a:ext uri="{FF2B5EF4-FFF2-40B4-BE49-F238E27FC236}">
                <a16:creationId xmlns:a16="http://schemas.microsoft.com/office/drawing/2014/main" id="{6BAAD1F8-8638-2086-ED1E-E40D5E109854}"/>
              </a:ext>
            </a:extLst>
          </p:cNvPr>
          <p:cNvSpPr txBox="1"/>
          <p:nvPr/>
        </p:nvSpPr>
        <p:spPr>
          <a:xfrm>
            <a:off x="124072" y="1905000"/>
            <a:ext cx="887881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Times New Roman"/>
                <a:ea typeface="+mn-lt"/>
                <a:cs typeface="+mn-lt"/>
              </a:rPr>
              <a:t>L'architecture des applications mobiles fait référence à des systèmes structurels et à des éléments de conception qui constituent une application mobile. Elle englobe également les techniques, les processus et les composants utilisés pendant le développement de l'application. La base de toutes les applications est constituée de tous les éléments de l'architecture de l'application mobile. Le développement d'une bonne architecture d'application mobile nécessite une planification et une conception stratégique appropriées. De ce fait pour cette application, nous avons utilisé comme back et pour le front Framework Ionic. </a:t>
            </a:r>
            <a:endParaRPr lang="fr-FR">
              <a:latin typeface="Times New Roman"/>
            </a:endParaRPr>
          </a:p>
        </p:txBody>
      </p:sp>
      <p:sp>
        <p:nvSpPr>
          <p:cNvPr id="7" name="Étoile : 5 branches 6">
            <a:extLst>
              <a:ext uri="{FF2B5EF4-FFF2-40B4-BE49-F238E27FC236}">
                <a16:creationId xmlns:a16="http://schemas.microsoft.com/office/drawing/2014/main" id="{CC3F0A05-D5BC-4B76-A7F8-90EDB0DD5430}"/>
              </a:ext>
            </a:extLst>
          </p:cNvPr>
          <p:cNvSpPr/>
          <p:nvPr/>
        </p:nvSpPr>
        <p:spPr>
          <a:xfrm>
            <a:off x="2370665" y="4247178"/>
            <a:ext cx="297663" cy="269175"/>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CD044C92-A14C-8BF2-FD5C-AC27410AC478}"/>
              </a:ext>
            </a:extLst>
          </p:cNvPr>
          <p:cNvSpPr txBox="1"/>
          <p:nvPr/>
        </p:nvSpPr>
        <p:spPr>
          <a:xfrm>
            <a:off x="2676319" y="4188337"/>
            <a:ext cx="33584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a:latin typeface="Times New Roman"/>
                <a:cs typeface="Times New Roman"/>
              </a:rPr>
              <a:t>Architecture applicative</a:t>
            </a:r>
            <a:endParaRPr lang="fr-FR" sz="2000"/>
          </a:p>
        </p:txBody>
      </p:sp>
      <p:sp>
        <p:nvSpPr>
          <p:cNvPr id="9" name="ZoneTexte 8">
            <a:extLst>
              <a:ext uri="{FF2B5EF4-FFF2-40B4-BE49-F238E27FC236}">
                <a16:creationId xmlns:a16="http://schemas.microsoft.com/office/drawing/2014/main" id="{AC48AF66-214B-8E6A-336B-FDABE1C73D32}"/>
              </a:ext>
            </a:extLst>
          </p:cNvPr>
          <p:cNvSpPr txBox="1"/>
          <p:nvPr/>
        </p:nvSpPr>
        <p:spPr>
          <a:xfrm>
            <a:off x="885805" y="4735741"/>
            <a:ext cx="69567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latin typeface="Times New Roman"/>
                <a:cs typeface="Times New Roman"/>
              </a:rPr>
              <a:t>Application mobile développée en </a:t>
            </a:r>
            <a:r>
              <a:rPr lang="fr-FR" err="1">
                <a:latin typeface="Times New Roman"/>
                <a:cs typeface="Times New Roman"/>
              </a:rPr>
              <a:t>React</a:t>
            </a:r>
            <a:r>
              <a:rPr lang="fr-FR">
                <a:latin typeface="Times New Roman"/>
                <a:cs typeface="Times New Roman"/>
              </a:rPr>
              <a:t> Native. Backend Node.js avec Express. Base de données NoSQL </a:t>
            </a:r>
            <a:r>
              <a:rPr lang="fr-FR" err="1">
                <a:latin typeface="Times New Roman"/>
                <a:cs typeface="Times New Roman"/>
              </a:rPr>
              <a:t>Firebase</a:t>
            </a:r>
            <a:r>
              <a:rPr lang="fr-FR">
                <a:latin typeface="Times New Roman"/>
                <a:cs typeface="Times New Roman"/>
              </a:rPr>
              <a:t> </a:t>
            </a:r>
            <a:r>
              <a:rPr lang="fr-FR" err="1">
                <a:latin typeface="Times New Roman"/>
                <a:cs typeface="Times New Roman"/>
              </a:rPr>
              <a:t>Firestore</a:t>
            </a:r>
            <a:r>
              <a:rPr lang="fr-FR">
                <a:latin typeface="Times New Roman"/>
                <a:cs typeface="Times New Roman"/>
              </a:rPr>
              <a:t>. Authentification </a:t>
            </a:r>
            <a:r>
              <a:rPr lang="fr-FR" err="1">
                <a:latin typeface="Times New Roman"/>
                <a:cs typeface="Times New Roman"/>
              </a:rPr>
              <a:t>Firebase</a:t>
            </a:r>
            <a:r>
              <a:rPr lang="fr-FR">
                <a:latin typeface="Times New Roman"/>
                <a:cs typeface="Times New Roman"/>
              </a:rPr>
              <a:t> et paiement </a:t>
            </a:r>
            <a:r>
              <a:rPr lang="fr-FR" err="1">
                <a:latin typeface="Times New Roman"/>
                <a:cs typeface="Times New Roman"/>
              </a:rPr>
              <a:t>Stripe</a:t>
            </a:r>
            <a:r>
              <a:rPr lang="fr-FR">
                <a:latin typeface="Times New Roman"/>
                <a:cs typeface="Times New Roman"/>
              </a:rPr>
              <a:t>. </a:t>
            </a:r>
          </a:p>
        </p:txBody>
      </p:sp>
    </p:spTree>
    <p:extLst>
      <p:ext uri="{BB962C8B-B14F-4D97-AF65-F5344CB8AC3E}">
        <p14:creationId xmlns:p14="http://schemas.microsoft.com/office/powerpoint/2010/main" val="229373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C6C0553-81BC-0AA1-C07B-0293B160C04B}"/>
              </a:ext>
            </a:extLst>
          </p:cNvPr>
          <p:cNvSpPr txBox="1"/>
          <p:nvPr/>
        </p:nvSpPr>
        <p:spPr>
          <a:xfrm>
            <a:off x="917051" y="376912"/>
            <a:ext cx="85680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i="1" dirty="0">
                <a:solidFill>
                  <a:srgbClr val="F0D360"/>
                </a:solidFill>
                <a:latin typeface="Times New Roman"/>
                <a:cs typeface="Times New Roman"/>
              </a:rPr>
              <a:t>5)Modèle de données (diagramme de classe) et Autres diagrammes</a:t>
            </a:r>
          </a:p>
        </p:txBody>
      </p:sp>
      <p:sp>
        <p:nvSpPr>
          <p:cNvPr id="3" name="Étoile : 5 branches 2">
            <a:extLst>
              <a:ext uri="{FF2B5EF4-FFF2-40B4-BE49-F238E27FC236}">
                <a16:creationId xmlns:a16="http://schemas.microsoft.com/office/drawing/2014/main" id="{6A47299F-67B3-0C43-F452-B78B3A9175C2}"/>
              </a:ext>
            </a:extLst>
          </p:cNvPr>
          <p:cNvSpPr/>
          <p:nvPr/>
        </p:nvSpPr>
        <p:spPr>
          <a:xfrm>
            <a:off x="1516669" y="1352316"/>
            <a:ext cx="368061" cy="238665"/>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3DD42203-4F15-51E7-8B8C-A0F1D717AF10}"/>
              </a:ext>
            </a:extLst>
          </p:cNvPr>
          <p:cNvSpPr txBox="1"/>
          <p:nvPr/>
        </p:nvSpPr>
        <p:spPr>
          <a:xfrm>
            <a:off x="1888790" y="1314259"/>
            <a:ext cx="46844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a:latin typeface="Times New Roman"/>
                <a:cs typeface="Times New Roman"/>
              </a:rPr>
              <a:t>Modèle de données (diagramme de classe)</a:t>
            </a:r>
            <a:endParaRPr lang="fr-FR" sz="2000"/>
          </a:p>
        </p:txBody>
      </p:sp>
      <p:sp>
        <p:nvSpPr>
          <p:cNvPr id="7" name="ZoneTexte 6">
            <a:extLst>
              <a:ext uri="{FF2B5EF4-FFF2-40B4-BE49-F238E27FC236}">
                <a16:creationId xmlns:a16="http://schemas.microsoft.com/office/drawing/2014/main" id="{55C6E37D-E3C5-8F17-09D3-C1AAEE0C2755}"/>
              </a:ext>
            </a:extLst>
          </p:cNvPr>
          <p:cNvSpPr txBox="1"/>
          <p:nvPr/>
        </p:nvSpPr>
        <p:spPr>
          <a:xfrm>
            <a:off x="1464235" y="1852705"/>
            <a:ext cx="72165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a:latin typeface="Times New Roman"/>
                <a:ea typeface="+mn-lt"/>
                <a:cs typeface="+mn-lt"/>
              </a:rPr>
              <a:t>Producteur (id, nom, contact, localisation), Produit (id, nom, description, prix, stock, </a:t>
            </a:r>
            <a:r>
              <a:rPr lang="fr-FR" sz="1600" err="1">
                <a:latin typeface="Times New Roman"/>
                <a:ea typeface="+mn-lt"/>
                <a:cs typeface="+mn-lt"/>
              </a:rPr>
              <a:t>producteur_id</a:t>
            </a:r>
            <a:r>
              <a:rPr lang="fr-FR" sz="1600">
                <a:latin typeface="Times New Roman"/>
                <a:ea typeface="+mn-lt"/>
                <a:cs typeface="+mn-lt"/>
              </a:rPr>
              <a:t>), </a:t>
            </a:r>
            <a:r>
              <a:rPr lang="fr-FR" sz="1600" err="1">
                <a:latin typeface="Times New Roman"/>
                <a:ea typeface="+mn-lt"/>
                <a:cs typeface="+mn-lt"/>
              </a:rPr>
              <a:t>Reservation</a:t>
            </a:r>
            <a:r>
              <a:rPr lang="fr-FR" sz="1600">
                <a:latin typeface="Times New Roman"/>
                <a:ea typeface="+mn-lt"/>
                <a:cs typeface="+mn-lt"/>
              </a:rPr>
              <a:t> (id, </a:t>
            </a:r>
            <a:r>
              <a:rPr lang="fr-FR" sz="1600" err="1">
                <a:latin typeface="Times New Roman"/>
                <a:ea typeface="+mn-lt"/>
                <a:cs typeface="+mn-lt"/>
              </a:rPr>
              <a:t>client_id</a:t>
            </a:r>
            <a:r>
              <a:rPr lang="fr-FR" sz="1600">
                <a:latin typeface="Times New Roman"/>
                <a:ea typeface="+mn-lt"/>
                <a:cs typeface="+mn-lt"/>
              </a:rPr>
              <a:t>, </a:t>
            </a:r>
            <a:r>
              <a:rPr lang="fr-FR" sz="1600" err="1">
                <a:latin typeface="Times New Roman"/>
                <a:ea typeface="+mn-lt"/>
                <a:cs typeface="+mn-lt"/>
              </a:rPr>
              <a:t>produit_id</a:t>
            </a:r>
            <a:r>
              <a:rPr lang="fr-FR" sz="1600">
                <a:latin typeface="Times New Roman"/>
                <a:ea typeface="+mn-lt"/>
                <a:cs typeface="+mn-lt"/>
              </a:rPr>
              <a:t>, quantité, date, statut), Utilisateur (id, nom, email, rôle). </a:t>
            </a:r>
            <a:endParaRPr lang="fr-FR" sz="1600">
              <a:latin typeface="Times New Roman"/>
            </a:endParaRPr>
          </a:p>
        </p:txBody>
      </p:sp>
      <p:pic>
        <p:nvPicPr>
          <p:cNvPr id="8" name="Image 7" descr="Une image contenant texte, capture d’écran, diagramme, ligne&#10;&#10;Le contenu généré par l’IA peut être incorrect.">
            <a:extLst>
              <a:ext uri="{FF2B5EF4-FFF2-40B4-BE49-F238E27FC236}">
                <a16:creationId xmlns:a16="http://schemas.microsoft.com/office/drawing/2014/main" id="{0D724CF5-DE55-E7A5-E745-757500871BE3}"/>
              </a:ext>
            </a:extLst>
          </p:cNvPr>
          <p:cNvPicPr>
            <a:picLocks noChangeAspect="1"/>
          </p:cNvPicPr>
          <p:nvPr/>
        </p:nvPicPr>
        <p:blipFill>
          <a:blip r:embed="rId2"/>
          <a:stretch>
            <a:fillRect/>
          </a:stretch>
        </p:blipFill>
        <p:spPr>
          <a:xfrm>
            <a:off x="1457774" y="2817602"/>
            <a:ext cx="7680564" cy="3868229"/>
          </a:xfrm>
          <a:prstGeom prst="rect">
            <a:avLst/>
          </a:prstGeom>
        </p:spPr>
      </p:pic>
      <p:sp>
        <p:nvSpPr>
          <p:cNvPr id="9" name="ZoneTexte 8">
            <a:extLst>
              <a:ext uri="{FF2B5EF4-FFF2-40B4-BE49-F238E27FC236}">
                <a16:creationId xmlns:a16="http://schemas.microsoft.com/office/drawing/2014/main" id="{7FEB329B-958B-B7BA-C27F-38A14FAA9410}"/>
              </a:ext>
            </a:extLst>
          </p:cNvPr>
          <p:cNvSpPr txBox="1"/>
          <p:nvPr/>
        </p:nvSpPr>
        <p:spPr>
          <a:xfrm>
            <a:off x="4108823" y="6499411"/>
            <a:ext cx="50501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i="1">
                <a:latin typeface="Times New Roman"/>
                <a:cs typeface="Times New Roman"/>
              </a:rPr>
              <a:t>Diagramme de classe</a:t>
            </a:r>
          </a:p>
        </p:txBody>
      </p:sp>
    </p:spTree>
    <p:extLst>
      <p:ext uri="{BB962C8B-B14F-4D97-AF65-F5344CB8AC3E}">
        <p14:creationId xmlns:p14="http://schemas.microsoft.com/office/powerpoint/2010/main" val="33443929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 Projet d' Application des compétences acquises à un cas pratique                     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428</cp:revision>
  <dcterms:created xsi:type="dcterms:W3CDTF">2012-07-30T22:21:58Z</dcterms:created>
  <dcterms:modified xsi:type="dcterms:W3CDTF">2025-06-06T19:42:20Z</dcterms:modified>
</cp:coreProperties>
</file>