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7"/>
  </p:notesMasterIdLst>
  <p:handoutMasterIdLst>
    <p:handoutMasterId r:id="rId28"/>
  </p:handoutMasterIdLst>
  <p:sldIdLst>
    <p:sldId id="347" r:id="rId2"/>
    <p:sldId id="348" r:id="rId3"/>
    <p:sldId id="360" r:id="rId4"/>
    <p:sldId id="361" r:id="rId5"/>
    <p:sldId id="362" r:id="rId6"/>
    <p:sldId id="357" r:id="rId7"/>
    <p:sldId id="363" r:id="rId8"/>
    <p:sldId id="339" r:id="rId9"/>
    <p:sldId id="336" r:id="rId10"/>
    <p:sldId id="372" r:id="rId11"/>
    <p:sldId id="354" r:id="rId12"/>
    <p:sldId id="364" r:id="rId13"/>
    <p:sldId id="366" r:id="rId14"/>
    <p:sldId id="373" r:id="rId15"/>
    <p:sldId id="370" r:id="rId16"/>
    <p:sldId id="374" r:id="rId17"/>
    <p:sldId id="355" r:id="rId18"/>
    <p:sldId id="371" r:id="rId19"/>
    <p:sldId id="377" r:id="rId20"/>
    <p:sldId id="378" r:id="rId21"/>
    <p:sldId id="375" r:id="rId22"/>
    <p:sldId id="376" r:id="rId23"/>
    <p:sldId id="384" r:id="rId24"/>
    <p:sldId id="385" r:id="rId25"/>
    <p:sldId id="269" r:id="rId26"/>
  </p:sldIdLst>
  <p:sldSz cx="9144000" cy="6858000" type="screen4x3"/>
  <p:notesSz cx="6921500" cy="9385300"/>
  <p:defaultTextStyle>
    <a:defPPr>
      <a:defRPr lang="en-US"/>
    </a:defPPr>
    <a:lvl1pPr algn="l" rtl="0" eaLnBrk="0" fontAlgn="base" hangingPunct="0">
      <a:spcBef>
        <a:spcPct val="0"/>
      </a:spcBef>
      <a:spcAft>
        <a:spcPct val="0"/>
      </a:spcAft>
      <a:defRPr sz="2400" b="1"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charset="0"/>
        <a:ea typeface="+mn-ea"/>
        <a:cs typeface="+mn-cs"/>
      </a:defRPr>
    </a:lvl5pPr>
    <a:lvl6pPr marL="2286000" algn="l" defTabSz="914400" rtl="0" eaLnBrk="1" latinLnBrk="0" hangingPunct="1">
      <a:defRPr sz="2400" b="1" kern="1200">
        <a:solidFill>
          <a:schemeClr val="tx1"/>
        </a:solidFill>
        <a:latin typeface="Times New Roman" charset="0"/>
        <a:ea typeface="+mn-ea"/>
        <a:cs typeface="+mn-cs"/>
      </a:defRPr>
    </a:lvl6pPr>
    <a:lvl7pPr marL="2743200" algn="l" defTabSz="914400" rtl="0" eaLnBrk="1" latinLnBrk="0" hangingPunct="1">
      <a:defRPr sz="2400" b="1" kern="1200">
        <a:solidFill>
          <a:schemeClr val="tx1"/>
        </a:solidFill>
        <a:latin typeface="Times New Roman" charset="0"/>
        <a:ea typeface="+mn-ea"/>
        <a:cs typeface="+mn-cs"/>
      </a:defRPr>
    </a:lvl7pPr>
    <a:lvl8pPr marL="3200400" algn="l" defTabSz="914400" rtl="0" eaLnBrk="1" latinLnBrk="0" hangingPunct="1">
      <a:defRPr sz="2400" b="1" kern="1200">
        <a:solidFill>
          <a:schemeClr val="tx1"/>
        </a:solidFill>
        <a:latin typeface="Times New Roman" charset="0"/>
        <a:ea typeface="+mn-ea"/>
        <a:cs typeface="+mn-cs"/>
      </a:defRPr>
    </a:lvl8pPr>
    <a:lvl9pPr marL="3657600" algn="l" defTabSz="914400" rtl="0" eaLnBrk="1" latinLnBrk="0" hangingPunct="1">
      <a:defRPr sz="2400" b="1" kern="1200">
        <a:solidFill>
          <a:schemeClr val="tx1"/>
        </a:solidFill>
        <a:latin typeface="Times New Roman"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56">
          <p15:clr>
            <a:srgbClr val="A4A3A4"/>
          </p15:clr>
        </p15:guide>
        <p15:guide id="2" pos="21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FF"/>
    <a:srgbClr val="BF4141"/>
    <a:srgbClr val="FF00FF"/>
    <a:srgbClr val="00FF00"/>
    <a:srgbClr val="0000FF"/>
    <a:srgbClr val="FF0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224" y="-28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744" y="-72"/>
      </p:cViewPr>
      <p:guideLst>
        <p:guide orient="horz" pos="2956"/>
        <p:guide pos="21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98788" cy="4699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b="0">
                <a:latin typeface="Times New Roman" pitchFamily="18" charset="0"/>
              </a:defRPr>
            </a:lvl1pPr>
          </a:lstStyle>
          <a:p>
            <a:pPr>
              <a:defRPr/>
            </a:pPr>
            <a:endParaRPr lang="en-US"/>
          </a:p>
        </p:txBody>
      </p:sp>
      <p:sp>
        <p:nvSpPr>
          <p:cNvPr id="17411" name="Rectangle 3"/>
          <p:cNvSpPr>
            <a:spLocks noGrp="1" noChangeArrowheads="1"/>
          </p:cNvSpPr>
          <p:nvPr>
            <p:ph type="dt" sz="quarter" idx="1"/>
          </p:nvPr>
        </p:nvSpPr>
        <p:spPr bwMode="auto">
          <a:xfrm>
            <a:off x="3922713" y="0"/>
            <a:ext cx="2998787" cy="4699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0">
                <a:latin typeface="Times New Roman" pitchFamily="18" charset="0"/>
              </a:defRPr>
            </a:lvl1pPr>
          </a:lstStyle>
          <a:p>
            <a:pPr>
              <a:defRPr/>
            </a:pPr>
            <a:endParaRPr lang="en-US"/>
          </a:p>
        </p:txBody>
      </p:sp>
      <p:sp>
        <p:nvSpPr>
          <p:cNvPr id="17412" name="Rectangle 4"/>
          <p:cNvSpPr>
            <a:spLocks noGrp="1" noChangeArrowheads="1"/>
          </p:cNvSpPr>
          <p:nvPr>
            <p:ph type="ftr" sz="quarter" idx="2"/>
          </p:nvPr>
        </p:nvSpPr>
        <p:spPr bwMode="auto">
          <a:xfrm>
            <a:off x="0" y="8915400"/>
            <a:ext cx="2998788" cy="46990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b="0">
                <a:latin typeface="Times New Roman" pitchFamily="18" charset="0"/>
              </a:defRPr>
            </a:lvl1pPr>
          </a:lstStyle>
          <a:p>
            <a:pPr>
              <a:defRPr/>
            </a:pPr>
            <a:endParaRPr lang="en-US"/>
          </a:p>
        </p:txBody>
      </p:sp>
      <p:sp>
        <p:nvSpPr>
          <p:cNvPr id="17413" name="Rectangle 5"/>
          <p:cNvSpPr>
            <a:spLocks noGrp="1" noChangeArrowheads="1"/>
          </p:cNvSpPr>
          <p:nvPr>
            <p:ph type="sldNum" sz="quarter" idx="3"/>
          </p:nvPr>
        </p:nvSpPr>
        <p:spPr bwMode="auto">
          <a:xfrm>
            <a:off x="3922713" y="8915400"/>
            <a:ext cx="2998787" cy="46990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0">
                <a:latin typeface="Times New Roman" pitchFamily="18" charset="0"/>
              </a:defRPr>
            </a:lvl1pPr>
          </a:lstStyle>
          <a:p>
            <a:pPr>
              <a:defRPr/>
            </a:pPr>
            <a:fld id="{5C4ACEB0-72B2-48A8-A3FE-16B7C6C7BD81}" type="slidenum">
              <a:rPr lang="en-US"/>
              <a:pPr>
                <a:defRPr/>
              </a:pPr>
              <a:t>‹#›</a:t>
            </a:fld>
            <a:endParaRPr lang="en-US"/>
          </a:p>
        </p:txBody>
      </p:sp>
    </p:spTree>
    <p:extLst>
      <p:ext uri="{BB962C8B-B14F-4D97-AF65-F5344CB8AC3E}">
        <p14:creationId xmlns:p14="http://schemas.microsoft.com/office/powerpoint/2010/main" val="5996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98788" cy="4699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b="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922713" y="0"/>
            <a:ext cx="2998787" cy="4699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0">
                <a:latin typeface="Times New Roman" pitchFamily="18" charset="0"/>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14425" y="703263"/>
            <a:ext cx="4692650" cy="3519487"/>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22338" y="4457700"/>
            <a:ext cx="5076825" cy="42243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915400"/>
            <a:ext cx="2998788" cy="46990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b="0">
                <a:latin typeface="Times New Roman" pitchFamily="18" charset="0"/>
              </a:defRPr>
            </a:lvl1pPr>
          </a:lstStyle>
          <a:p>
            <a:pPr>
              <a:defRPr/>
            </a:pPr>
            <a:endParaRPr lang="en-US"/>
          </a:p>
        </p:txBody>
      </p:sp>
      <p:sp>
        <p:nvSpPr>
          <p:cNvPr id="8199" name="Rectangle 7"/>
          <p:cNvSpPr>
            <a:spLocks noGrp="1" noChangeArrowheads="1"/>
          </p:cNvSpPr>
          <p:nvPr>
            <p:ph type="sldNum" sz="quarter" idx="5"/>
          </p:nvPr>
        </p:nvSpPr>
        <p:spPr bwMode="auto">
          <a:xfrm>
            <a:off x="3922713" y="8915400"/>
            <a:ext cx="2998787" cy="46990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0">
                <a:latin typeface="Times New Roman" pitchFamily="18" charset="0"/>
              </a:defRPr>
            </a:lvl1pPr>
          </a:lstStyle>
          <a:p>
            <a:pPr>
              <a:defRPr/>
            </a:pPr>
            <a:fld id="{C165ECF9-F3C4-4339-86A9-4B51991957AF}" type="slidenum">
              <a:rPr lang="en-US"/>
              <a:pPr>
                <a:defRPr/>
              </a:pPr>
              <a:t>‹#›</a:t>
            </a:fld>
            <a:endParaRPr lang="en-US"/>
          </a:p>
        </p:txBody>
      </p:sp>
    </p:spTree>
    <p:extLst>
      <p:ext uri="{BB962C8B-B14F-4D97-AF65-F5344CB8AC3E}">
        <p14:creationId xmlns:p14="http://schemas.microsoft.com/office/powerpoint/2010/main" val="213638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7"/>
          <p:cNvSpPr>
            <a:spLocks noGrp="1" noChangeArrowheads="1"/>
          </p:cNvSpPr>
          <p:nvPr>
            <p:ph type="sldNum" sz="quarter" idx="5"/>
          </p:nvPr>
        </p:nvSpPr>
        <p:spPr>
          <a:noFill/>
        </p:spPr>
        <p:txBody>
          <a:bodyPr/>
          <a:lstStyle/>
          <a:p>
            <a:pPr defTabSz="963397"/>
            <a:fld id="{2E509ECC-6EAB-4766-8707-77E5FE18B46E}" type="slidenum">
              <a:rPr lang="zh-CN" altLang="en-US" smtClean="0"/>
              <a:pPr defTabSz="963397"/>
              <a:t>2</a:t>
            </a:fld>
            <a:endParaRPr lang="en-US" altLang="zh-CN" dirty="0"/>
          </a:p>
        </p:txBody>
      </p:sp>
      <p:sp>
        <p:nvSpPr>
          <p:cNvPr id="621571" name="Rectangle 2"/>
          <p:cNvSpPr>
            <a:spLocks noGrp="1" noRot="1" noChangeAspect="1" noChangeArrowheads="1" noTextEdit="1"/>
          </p:cNvSpPr>
          <p:nvPr>
            <p:ph type="sldImg"/>
          </p:nvPr>
        </p:nvSpPr>
        <p:spPr>
          <a:xfrm>
            <a:off x="1257300" y="722313"/>
            <a:ext cx="4802188" cy="3600450"/>
          </a:xfrm>
          <a:ln/>
        </p:spPr>
      </p:sp>
      <p:sp>
        <p:nvSpPr>
          <p:cNvPr id="621572" name="Rectangle 3"/>
          <p:cNvSpPr>
            <a:spLocks noGrp="1" noChangeArrowheads="1"/>
          </p:cNvSpPr>
          <p:nvPr>
            <p:ph type="body" idx="1"/>
          </p:nvPr>
        </p:nvSpPr>
        <p:spPr>
          <a:xfrm>
            <a:off x="973156" y="4560896"/>
            <a:ext cx="5368925" cy="4318000"/>
          </a:xfrm>
          <a:noFill/>
          <a:ln/>
        </p:spPr>
        <p:txBody>
          <a:bodyPr/>
          <a:lstStyle/>
          <a:p>
            <a:pPr eaLnBrk="1" hangingPunct="1"/>
            <a:endParaRPr lang="en-US"/>
          </a:p>
        </p:txBody>
      </p:sp>
    </p:spTree>
    <p:extLst>
      <p:ext uri="{BB962C8B-B14F-4D97-AF65-F5344CB8AC3E}">
        <p14:creationId xmlns:p14="http://schemas.microsoft.com/office/powerpoint/2010/main" val="169253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a:defRPr sz="2500" b="1">
                <a:solidFill>
                  <a:schemeClr val="tx1"/>
                </a:solidFill>
                <a:latin typeface="Times New Roman" pitchFamily="18" charset="0"/>
              </a:defRPr>
            </a:lvl1pPr>
            <a:lvl2pPr marL="770662" indent="-296408" defTabSz="966621">
              <a:defRPr sz="2500" b="1">
                <a:solidFill>
                  <a:schemeClr val="tx1"/>
                </a:solidFill>
                <a:latin typeface="Times New Roman" pitchFamily="18" charset="0"/>
              </a:defRPr>
            </a:lvl2pPr>
            <a:lvl3pPr marL="1185634" indent="-237127" defTabSz="966621">
              <a:defRPr sz="2500" b="1">
                <a:solidFill>
                  <a:schemeClr val="tx1"/>
                </a:solidFill>
                <a:latin typeface="Times New Roman" pitchFamily="18" charset="0"/>
              </a:defRPr>
            </a:lvl3pPr>
            <a:lvl4pPr marL="1659887" indent="-237127" defTabSz="966621">
              <a:defRPr sz="2500" b="1">
                <a:solidFill>
                  <a:schemeClr val="tx1"/>
                </a:solidFill>
                <a:latin typeface="Times New Roman" pitchFamily="18" charset="0"/>
              </a:defRPr>
            </a:lvl4pPr>
            <a:lvl5pPr marL="2134141" indent="-237127" defTabSz="966621">
              <a:defRPr sz="2500" b="1">
                <a:solidFill>
                  <a:schemeClr val="tx1"/>
                </a:solidFill>
                <a:latin typeface="Times New Roman" pitchFamily="18" charset="0"/>
              </a:defRPr>
            </a:lvl5pPr>
            <a:lvl6pPr marL="2608395" indent="-237127" defTabSz="966621" eaLnBrk="0" fontAlgn="base" hangingPunct="0">
              <a:spcBef>
                <a:spcPct val="0"/>
              </a:spcBef>
              <a:spcAft>
                <a:spcPct val="0"/>
              </a:spcAft>
              <a:defRPr sz="2500" b="1">
                <a:solidFill>
                  <a:schemeClr val="tx1"/>
                </a:solidFill>
                <a:latin typeface="Times New Roman" pitchFamily="18" charset="0"/>
              </a:defRPr>
            </a:lvl6pPr>
            <a:lvl7pPr marL="3082648" indent="-237127" defTabSz="966621" eaLnBrk="0" fontAlgn="base" hangingPunct="0">
              <a:spcBef>
                <a:spcPct val="0"/>
              </a:spcBef>
              <a:spcAft>
                <a:spcPct val="0"/>
              </a:spcAft>
              <a:defRPr sz="2500" b="1">
                <a:solidFill>
                  <a:schemeClr val="tx1"/>
                </a:solidFill>
                <a:latin typeface="Times New Roman" pitchFamily="18" charset="0"/>
              </a:defRPr>
            </a:lvl7pPr>
            <a:lvl8pPr marL="3556902" indent="-237127" defTabSz="966621" eaLnBrk="0" fontAlgn="base" hangingPunct="0">
              <a:spcBef>
                <a:spcPct val="0"/>
              </a:spcBef>
              <a:spcAft>
                <a:spcPct val="0"/>
              </a:spcAft>
              <a:defRPr sz="2500" b="1">
                <a:solidFill>
                  <a:schemeClr val="tx1"/>
                </a:solidFill>
                <a:latin typeface="Times New Roman" pitchFamily="18" charset="0"/>
              </a:defRPr>
            </a:lvl8pPr>
            <a:lvl9pPr marL="4031155" indent="-237127" defTabSz="966621" eaLnBrk="0" fontAlgn="base" hangingPunct="0">
              <a:spcBef>
                <a:spcPct val="0"/>
              </a:spcBef>
              <a:spcAft>
                <a:spcPct val="0"/>
              </a:spcAft>
              <a:defRPr sz="2500" b="1">
                <a:solidFill>
                  <a:schemeClr val="tx1"/>
                </a:solidFill>
                <a:latin typeface="Times New Roman" pitchFamily="18" charset="0"/>
              </a:defRPr>
            </a:lvl9pPr>
          </a:lstStyle>
          <a:p>
            <a:fld id="{C4550C0B-9344-4B98-B08E-50AC641E85FA}" type="slidenum">
              <a:rPr lang="en-US" sz="1200" b="0"/>
              <a:pPr/>
              <a:t>11</a:t>
            </a:fld>
            <a:endParaRPr lang="en-US" sz="1200" b="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139207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D415475-AB6E-4720-99C3-AA45724C2483}" type="slidenum">
              <a:rPr lang="en-US" smtClean="0">
                <a:latin typeface="Times New Roman" charset="0"/>
              </a:rPr>
              <a:pPr/>
              <a:t>12</a:t>
            </a:fld>
            <a:endParaRPr lang="en-US">
              <a:latin typeface="Times New Roman"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101029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D415475-AB6E-4720-99C3-AA45724C2483}" type="slidenum">
              <a:rPr lang="en-US" smtClean="0">
                <a:latin typeface="Times New Roman" charset="0"/>
              </a:rPr>
              <a:pPr/>
              <a:t>13</a:t>
            </a:fld>
            <a:endParaRPr lang="en-US">
              <a:latin typeface="Times New Roman"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1314991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D415475-AB6E-4720-99C3-AA45724C2483}" type="slidenum">
              <a:rPr lang="en-US" smtClean="0">
                <a:latin typeface="Times New Roman" charset="0"/>
              </a:rPr>
              <a:pPr/>
              <a:t>14</a:t>
            </a:fld>
            <a:endParaRPr lang="en-US">
              <a:latin typeface="Times New Roman"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1314991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D415475-AB6E-4720-99C3-AA45724C2483}" type="slidenum">
              <a:rPr lang="en-US" smtClean="0">
                <a:latin typeface="Times New Roman" charset="0"/>
              </a:rPr>
              <a:pPr/>
              <a:t>15</a:t>
            </a:fld>
            <a:endParaRPr lang="en-US">
              <a:latin typeface="Times New Roman"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2395771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D415475-AB6E-4720-99C3-AA45724C2483}" type="slidenum">
              <a:rPr lang="en-US" smtClean="0">
                <a:latin typeface="Times New Roman" charset="0"/>
              </a:rPr>
              <a:pPr/>
              <a:t>16</a:t>
            </a:fld>
            <a:endParaRPr lang="en-US">
              <a:latin typeface="Times New Roman"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2395771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a:defRPr sz="2500" b="1">
                <a:solidFill>
                  <a:schemeClr val="tx1"/>
                </a:solidFill>
                <a:latin typeface="Times New Roman" pitchFamily="18" charset="0"/>
              </a:defRPr>
            </a:lvl1pPr>
            <a:lvl2pPr marL="770662" indent="-296408" defTabSz="966621">
              <a:defRPr sz="2500" b="1">
                <a:solidFill>
                  <a:schemeClr val="tx1"/>
                </a:solidFill>
                <a:latin typeface="Times New Roman" pitchFamily="18" charset="0"/>
              </a:defRPr>
            </a:lvl2pPr>
            <a:lvl3pPr marL="1185634" indent="-237127" defTabSz="966621">
              <a:defRPr sz="2500" b="1">
                <a:solidFill>
                  <a:schemeClr val="tx1"/>
                </a:solidFill>
                <a:latin typeface="Times New Roman" pitchFamily="18" charset="0"/>
              </a:defRPr>
            </a:lvl3pPr>
            <a:lvl4pPr marL="1659887" indent="-237127" defTabSz="966621">
              <a:defRPr sz="2500" b="1">
                <a:solidFill>
                  <a:schemeClr val="tx1"/>
                </a:solidFill>
                <a:latin typeface="Times New Roman" pitchFamily="18" charset="0"/>
              </a:defRPr>
            </a:lvl4pPr>
            <a:lvl5pPr marL="2134141" indent="-237127" defTabSz="966621">
              <a:defRPr sz="2500" b="1">
                <a:solidFill>
                  <a:schemeClr val="tx1"/>
                </a:solidFill>
                <a:latin typeface="Times New Roman" pitchFamily="18" charset="0"/>
              </a:defRPr>
            </a:lvl5pPr>
            <a:lvl6pPr marL="2608395" indent="-237127" defTabSz="966621" eaLnBrk="0" fontAlgn="base" hangingPunct="0">
              <a:spcBef>
                <a:spcPct val="0"/>
              </a:spcBef>
              <a:spcAft>
                <a:spcPct val="0"/>
              </a:spcAft>
              <a:defRPr sz="2500" b="1">
                <a:solidFill>
                  <a:schemeClr val="tx1"/>
                </a:solidFill>
                <a:latin typeface="Times New Roman" pitchFamily="18" charset="0"/>
              </a:defRPr>
            </a:lvl6pPr>
            <a:lvl7pPr marL="3082648" indent="-237127" defTabSz="966621" eaLnBrk="0" fontAlgn="base" hangingPunct="0">
              <a:spcBef>
                <a:spcPct val="0"/>
              </a:spcBef>
              <a:spcAft>
                <a:spcPct val="0"/>
              </a:spcAft>
              <a:defRPr sz="2500" b="1">
                <a:solidFill>
                  <a:schemeClr val="tx1"/>
                </a:solidFill>
                <a:latin typeface="Times New Roman" pitchFamily="18" charset="0"/>
              </a:defRPr>
            </a:lvl7pPr>
            <a:lvl8pPr marL="3556902" indent="-237127" defTabSz="966621" eaLnBrk="0" fontAlgn="base" hangingPunct="0">
              <a:spcBef>
                <a:spcPct val="0"/>
              </a:spcBef>
              <a:spcAft>
                <a:spcPct val="0"/>
              </a:spcAft>
              <a:defRPr sz="2500" b="1">
                <a:solidFill>
                  <a:schemeClr val="tx1"/>
                </a:solidFill>
                <a:latin typeface="Times New Roman" pitchFamily="18" charset="0"/>
              </a:defRPr>
            </a:lvl8pPr>
            <a:lvl9pPr marL="4031155" indent="-237127" defTabSz="966621" eaLnBrk="0" fontAlgn="base" hangingPunct="0">
              <a:spcBef>
                <a:spcPct val="0"/>
              </a:spcBef>
              <a:spcAft>
                <a:spcPct val="0"/>
              </a:spcAft>
              <a:defRPr sz="2500" b="1">
                <a:solidFill>
                  <a:schemeClr val="tx1"/>
                </a:solidFill>
                <a:latin typeface="Times New Roman" pitchFamily="18" charset="0"/>
              </a:defRPr>
            </a:lvl9pPr>
          </a:lstStyle>
          <a:p>
            <a:fld id="{0FB2B9F7-C719-4D7B-A77A-E793FC4A968A}" type="slidenum">
              <a:rPr lang="en-US" sz="1200" b="0"/>
              <a:pPr/>
              <a:t>17</a:t>
            </a:fld>
            <a:endParaRPr lang="en-US" sz="1200" b="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654165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D415475-AB6E-4720-99C3-AA45724C2483}" type="slidenum">
              <a:rPr lang="en-US" smtClean="0">
                <a:latin typeface="Times New Roman" charset="0"/>
              </a:rPr>
              <a:pPr/>
              <a:t>18</a:t>
            </a:fld>
            <a:endParaRPr lang="en-US">
              <a:latin typeface="Times New Roman"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4144282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C47F4B5-D1B7-4E48-B0A2-5DF143A3C34A}" type="slidenum">
              <a:rPr lang="en-US" smtClean="0">
                <a:latin typeface="Times New Roman" charset="0"/>
              </a:rPr>
              <a:pPr/>
              <a:t>25</a:t>
            </a:fld>
            <a:endParaRPr lang="en-US">
              <a:latin typeface="Times New Roman"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1654381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D415475-AB6E-4720-99C3-AA45724C2483}" type="slidenum">
              <a:rPr lang="en-US" smtClean="0">
                <a:latin typeface="Times New Roman" charset="0"/>
              </a:rPr>
              <a:pPr/>
              <a:t>3</a:t>
            </a:fld>
            <a:endParaRPr lang="en-US">
              <a:latin typeface="Times New Roman"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1325091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D415475-AB6E-4720-99C3-AA45724C2483}" type="slidenum">
              <a:rPr lang="en-US" smtClean="0">
                <a:latin typeface="Times New Roman" charset="0"/>
              </a:rPr>
              <a:pPr/>
              <a:t>4</a:t>
            </a:fld>
            <a:endParaRPr lang="en-US">
              <a:latin typeface="Times New Roman"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132509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D415475-AB6E-4720-99C3-AA45724C2483}" type="slidenum">
              <a:rPr lang="en-US" smtClean="0">
                <a:latin typeface="Times New Roman" charset="0"/>
              </a:rPr>
              <a:pPr/>
              <a:t>5</a:t>
            </a:fld>
            <a:endParaRPr lang="en-US">
              <a:latin typeface="Times New Roman"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1325091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D415475-AB6E-4720-99C3-AA45724C2483}" type="slidenum">
              <a:rPr lang="en-US" smtClean="0">
                <a:latin typeface="Times New Roman" charset="0"/>
              </a:rPr>
              <a:pPr/>
              <a:t>6</a:t>
            </a:fld>
            <a:endParaRPr lang="en-US">
              <a:latin typeface="Times New Roman"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1325091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D415475-AB6E-4720-99C3-AA45724C2483}" type="slidenum">
              <a:rPr lang="en-US" smtClean="0">
                <a:latin typeface="Times New Roman" charset="0"/>
              </a:rPr>
              <a:pPr/>
              <a:t>7</a:t>
            </a:fld>
            <a:endParaRPr lang="en-US">
              <a:latin typeface="Times New Roman"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1325091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7B76821-AF60-434A-B537-D3A86632CEEC}" type="slidenum">
              <a:rPr lang="en-US" smtClean="0">
                <a:latin typeface="Times New Roman" charset="0"/>
              </a:rPr>
              <a:pPr/>
              <a:t>8</a:t>
            </a:fld>
            <a:endParaRPr lang="en-US">
              <a:latin typeface="Times New Roman"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450980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4F00D48-7E8E-45F5-B709-B26B699D55CA}" type="slidenum">
              <a:rPr lang="en-US" smtClean="0">
                <a:latin typeface="Times New Roman" charset="0"/>
              </a:rPr>
              <a:pPr/>
              <a:t>9</a:t>
            </a:fld>
            <a:endParaRPr lang="en-US">
              <a:latin typeface="Times New Roman"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US">
              <a:latin typeface="Times New Roman" charset="0"/>
            </a:endParaRPr>
          </a:p>
        </p:txBody>
      </p:sp>
    </p:spTree>
    <p:extLst>
      <p:ext uri="{BB962C8B-B14F-4D97-AF65-F5344CB8AC3E}">
        <p14:creationId xmlns:p14="http://schemas.microsoft.com/office/powerpoint/2010/main" val="3584242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a:defRPr sz="2500" b="1">
                <a:solidFill>
                  <a:schemeClr val="tx1"/>
                </a:solidFill>
                <a:latin typeface="Times New Roman" pitchFamily="18" charset="0"/>
              </a:defRPr>
            </a:lvl1pPr>
            <a:lvl2pPr marL="770662" indent="-296408" defTabSz="966621">
              <a:defRPr sz="2500" b="1">
                <a:solidFill>
                  <a:schemeClr val="tx1"/>
                </a:solidFill>
                <a:latin typeface="Times New Roman" pitchFamily="18" charset="0"/>
              </a:defRPr>
            </a:lvl2pPr>
            <a:lvl3pPr marL="1185634" indent="-237127" defTabSz="966621">
              <a:defRPr sz="2500" b="1">
                <a:solidFill>
                  <a:schemeClr val="tx1"/>
                </a:solidFill>
                <a:latin typeface="Times New Roman" pitchFamily="18" charset="0"/>
              </a:defRPr>
            </a:lvl3pPr>
            <a:lvl4pPr marL="1659887" indent="-237127" defTabSz="966621">
              <a:defRPr sz="2500" b="1">
                <a:solidFill>
                  <a:schemeClr val="tx1"/>
                </a:solidFill>
                <a:latin typeface="Times New Roman" pitchFamily="18" charset="0"/>
              </a:defRPr>
            </a:lvl4pPr>
            <a:lvl5pPr marL="2134141" indent="-237127" defTabSz="966621">
              <a:defRPr sz="2500" b="1">
                <a:solidFill>
                  <a:schemeClr val="tx1"/>
                </a:solidFill>
                <a:latin typeface="Times New Roman" pitchFamily="18" charset="0"/>
              </a:defRPr>
            </a:lvl5pPr>
            <a:lvl6pPr marL="2608395" indent="-237127" defTabSz="966621" eaLnBrk="0" fontAlgn="base" hangingPunct="0">
              <a:spcBef>
                <a:spcPct val="0"/>
              </a:spcBef>
              <a:spcAft>
                <a:spcPct val="0"/>
              </a:spcAft>
              <a:defRPr sz="2500" b="1">
                <a:solidFill>
                  <a:schemeClr val="tx1"/>
                </a:solidFill>
                <a:latin typeface="Times New Roman" pitchFamily="18" charset="0"/>
              </a:defRPr>
            </a:lvl6pPr>
            <a:lvl7pPr marL="3082648" indent="-237127" defTabSz="966621" eaLnBrk="0" fontAlgn="base" hangingPunct="0">
              <a:spcBef>
                <a:spcPct val="0"/>
              </a:spcBef>
              <a:spcAft>
                <a:spcPct val="0"/>
              </a:spcAft>
              <a:defRPr sz="2500" b="1">
                <a:solidFill>
                  <a:schemeClr val="tx1"/>
                </a:solidFill>
                <a:latin typeface="Times New Roman" pitchFamily="18" charset="0"/>
              </a:defRPr>
            </a:lvl7pPr>
            <a:lvl8pPr marL="3556902" indent="-237127" defTabSz="966621" eaLnBrk="0" fontAlgn="base" hangingPunct="0">
              <a:spcBef>
                <a:spcPct val="0"/>
              </a:spcBef>
              <a:spcAft>
                <a:spcPct val="0"/>
              </a:spcAft>
              <a:defRPr sz="2500" b="1">
                <a:solidFill>
                  <a:schemeClr val="tx1"/>
                </a:solidFill>
                <a:latin typeface="Times New Roman" pitchFamily="18" charset="0"/>
              </a:defRPr>
            </a:lvl8pPr>
            <a:lvl9pPr marL="4031155" indent="-237127" defTabSz="966621" eaLnBrk="0" fontAlgn="base" hangingPunct="0">
              <a:spcBef>
                <a:spcPct val="0"/>
              </a:spcBef>
              <a:spcAft>
                <a:spcPct val="0"/>
              </a:spcAft>
              <a:defRPr sz="2500" b="1">
                <a:solidFill>
                  <a:schemeClr val="tx1"/>
                </a:solidFill>
                <a:latin typeface="Times New Roman" pitchFamily="18" charset="0"/>
              </a:defRPr>
            </a:lvl9pPr>
          </a:lstStyle>
          <a:p>
            <a:fld id="{C4550C0B-9344-4B98-B08E-50AC641E85FA}" type="slidenum">
              <a:rPr lang="en-US" sz="1200" b="0"/>
              <a:pPr/>
              <a:t>10</a:t>
            </a:fld>
            <a:endParaRPr lang="en-US" sz="1200" b="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139207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72538" cy="6858000"/>
            <a:chOff x="0" y="0"/>
            <a:chExt cx="5589" cy="4320"/>
          </a:xfrm>
        </p:grpSpPr>
        <p:sp>
          <p:nvSpPr>
            <p:cNvPr id="5" name="Rectangle 3" descr="Stationery"/>
            <p:cNvSpPr>
              <a:spLocks noChangeArrowheads="1"/>
            </p:cNvSpPr>
            <p:nvPr/>
          </p:nvSpPr>
          <p:spPr bwMode="white">
            <a:xfrm>
              <a:off x="336" y="150"/>
              <a:ext cx="5253" cy="4026"/>
            </a:xfrm>
            <a:prstGeom prst="rect">
              <a:avLst/>
            </a:prstGeom>
            <a:blipFill dpi="0" rotWithShape="0">
              <a:blip r:embed="rId2" cstate="print"/>
              <a:srcRect/>
              <a:tile tx="0" ty="0" sx="100000" sy="100000" flip="none" algn="tl"/>
            </a:blipFill>
            <a:ln w="9525">
              <a:noFill/>
              <a:miter lim="800000"/>
              <a:headEnd/>
              <a:tailEnd/>
            </a:ln>
          </p:spPr>
          <p:txBody>
            <a:bodyPr wrap="none" anchor="ctr"/>
            <a:lstStyle/>
            <a:p>
              <a:pPr>
                <a:defRPr/>
              </a:pPr>
              <a:endParaRPr lang="en-US">
                <a:latin typeface="Times New Roman" pitchFamily="18" charset="0"/>
              </a:endParaRPr>
            </a:p>
          </p:txBody>
        </p:sp>
        <p:pic>
          <p:nvPicPr>
            <p:cNvPr id="6" name="Picture 4" descr="minispir"/>
            <p:cNvPicPr>
              <a:picLocks noChangeAspect="1" noChangeArrowheads="1"/>
            </p:cNvPicPr>
            <p:nvPr/>
          </p:nvPicPr>
          <p:blipFill>
            <a:blip r:embed="rId3" cstate="print"/>
            <a:srcRect/>
            <a:stretch>
              <a:fillRect/>
            </a:stretch>
          </p:blipFill>
          <p:spPr bwMode="ltGray">
            <a:xfrm>
              <a:off x="0" y="0"/>
              <a:ext cx="670" cy="4320"/>
            </a:xfrm>
            <a:prstGeom prst="rect">
              <a:avLst/>
            </a:prstGeom>
            <a:noFill/>
            <a:ln w="9525">
              <a:noFill/>
              <a:miter lim="800000"/>
              <a:headEnd/>
              <a:tailEnd/>
            </a:ln>
          </p:spPr>
        </p:pic>
      </p:grpSp>
      <p:sp>
        <p:nvSpPr>
          <p:cNvPr id="3077" name="Rectangle 5"/>
          <p:cNvSpPr>
            <a:spLocks noGrp="1" noChangeArrowheads="1"/>
          </p:cNvSpPr>
          <p:nvPr>
            <p:ph type="ctrTitle"/>
          </p:nvPr>
        </p:nvSpPr>
        <p:spPr bwMode="auto">
          <a:xfrm>
            <a:off x="962025" y="1925638"/>
            <a:ext cx="7772400" cy="114300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a:lvl1pPr>
          </a:lstStyle>
          <a:p>
            <a:r>
              <a:rPr lang="en-US"/>
              <a:t>Click to edit Master title style</a:t>
            </a:r>
          </a:p>
        </p:txBody>
      </p:sp>
      <p:sp>
        <p:nvSpPr>
          <p:cNvPr id="3078" name="Rectangle 6"/>
          <p:cNvSpPr>
            <a:spLocks noGrp="1" noChangeArrowheads="1"/>
          </p:cNvSpPr>
          <p:nvPr>
            <p:ph type="subTitle" idx="1"/>
          </p:nvPr>
        </p:nvSpPr>
        <p:spPr>
          <a:xfrm>
            <a:off x="1647825" y="3738563"/>
            <a:ext cx="6400800" cy="1752600"/>
          </a:xfrm>
        </p:spPr>
        <p:txBody>
          <a:bodyPr/>
          <a:lstStyle>
            <a:lvl1pPr marL="0" indent="0" algn="ctr">
              <a:buFont typeface="Monotype Sorts" pitchFamily="2" charset="2"/>
              <a:buNone/>
              <a:defRPr>
                <a:solidFill>
                  <a:schemeClr val="bg2"/>
                </a:solidFill>
              </a:defRPr>
            </a:lvl1pPr>
          </a:lstStyle>
          <a:p>
            <a:r>
              <a:rPr lang="en-US"/>
              <a:t>Click to edit Master subtitle style</a:t>
            </a:r>
          </a:p>
        </p:txBody>
      </p:sp>
      <p:sp>
        <p:nvSpPr>
          <p:cNvPr id="7" name="Rectangle 7"/>
          <p:cNvSpPr>
            <a:spLocks noGrp="1" noChangeArrowheads="1"/>
          </p:cNvSpPr>
          <p:nvPr>
            <p:ph type="dt" sz="half" idx="10"/>
          </p:nvPr>
        </p:nvSpPr>
        <p:spPr bwMode="auto">
          <a:xfrm>
            <a:off x="962025" y="6100763"/>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b="0">
                <a:solidFill>
                  <a:srgbClr val="A08366"/>
                </a:solidFill>
                <a:latin typeface="Times New Roman" pitchFamily="18" charset="0"/>
              </a:defRPr>
            </a:lvl1pPr>
          </a:lstStyle>
          <a:p>
            <a:pPr>
              <a:defRPr/>
            </a:pPr>
            <a:endParaRPr lang="en-US"/>
          </a:p>
        </p:txBody>
      </p:sp>
      <p:sp>
        <p:nvSpPr>
          <p:cNvPr id="8" name="Rectangle 9"/>
          <p:cNvSpPr>
            <a:spLocks noGrp="1" noChangeArrowheads="1"/>
          </p:cNvSpPr>
          <p:nvPr>
            <p:ph type="sldNum" sz="quarter" idx="11"/>
          </p:nvPr>
        </p:nvSpPr>
        <p:spPr>
          <a:xfrm>
            <a:off x="6829425" y="6100763"/>
            <a:ext cx="1905000" cy="457200"/>
          </a:xfrm>
        </p:spPr>
        <p:txBody>
          <a:bodyPr/>
          <a:lstStyle>
            <a:lvl1pPr>
              <a:defRPr>
                <a:solidFill>
                  <a:srgbClr val="A08366"/>
                </a:solidFill>
              </a:defRPr>
            </a:lvl1pPr>
          </a:lstStyle>
          <a:p>
            <a:pPr>
              <a:defRPr/>
            </a:pPr>
            <a:fld id="{FF66089A-7E31-4072-8440-37BC1784E37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ftr" sz="quarter" idx="10"/>
          </p:nvPr>
        </p:nvSpPr>
        <p:spPr>
          <a:ln/>
        </p:spPr>
        <p:txBody>
          <a:bodyPr/>
          <a:lstStyle>
            <a:lvl1pPr>
              <a:defRPr/>
            </a:lvl1pPr>
          </a:lstStyle>
          <a:p>
            <a:pPr>
              <a:defRPr/>
            </a:pPr>
            <a:endParaRPr lang="en-US"/>
          </a:p>
        </p:txBody>
      </p:sp>
      <p:sp>
        <p:nvSpPr>
          <p:cNvPr id="5" name="Rectangle 10"/>
          <p:cNvSpPr>
            <a:spLocks noGrp="1" noChangeArrowheads="1"/>
          </p:cNvSpPr>
          <p:nvPr>
            <p:ph type="sldNum" sz="quarter" idx="11"/>
          </p:nvPr>
        </p:nvSpPr>
        <p:spPr>
          <a:ln/>
        </p:spPr>
        <p:txBody>
          <a:bodyPr/>
          <a:lstStyle>
            <a:lvl1pPr>
              <a:defRPr/>
            </a:lvl1pPr>
          </a:lstStyle>
          <a:p>
            <a:pPr>
              <a:defRPr/>
            </a:pPr>
            <a:fld id="{9E3DF188-835B-4036-8416-636A234BEA2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74638"/>
            <a:ext cx="2076450" cy="56689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76950" cy="566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ftr" sz="quarter" idx="10"/>
          </p:nvPr>
        </p:nvSpPr>
        <p:spPr>
          <a:ln/>
        </p:spPr>
        <p:txBody>
          <a:bodyPr/>
          <a:lstStyle>
            <a:lvl1pPr>
              <a:defRPr/>
            </a:lvl1pPr>
          </a:lstStyle>
          <a:p>
            <a:pPr>
              <a:defRPr/>
            </a:pPr>
            <a:endParaRPr lang="en-US"/>
          </a:p>
        </p:txBody>
      </p:sp>
      <p:sp>
        <p:nvSpPr>
          <p:cNvPr id="5" name="Rectangle 10"/>
          <p:cNvSpPr>
            <a:spLocks noGrp="1" noChangeArrowheads="1"/>
          </p:cNvSpPr>
          <p:nvPr>
            <p:ph type="sldNum" sz="quarter" idx="11"/>
          </p:nvPr>
        </p:nvSpPr>
        <p:spPr>
          <a:ln/>
        </p:spPr>
        <p:txBody>
          <a:bodyPr/>
          <a:lstStyle>
            <a:lvl1pPr>
              <a:defRPr/>
            </a:lvl1pPr>
          </a:lstStyle>
          <a:p>
            <a:pPr>
              <a:defRPr/>
            </a:pPr>
            <a:fld id="{03CB9D40-494E-4D6E-975A-C2732D4812C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ftr" sz="quarter" idx="10"/>
          </p:nvPr>
        </p:nvSpPr>
        <p:spPr>
          <a:ln/>
        </p:spPr>
        <p:txBody>
          <a:bodyPr/>
          <a:lstStyle>
            <a:lvl1pPr>
              <a:defRPr/>
            </a:lvl1pPr>
          </a:lstStyle>
          <a:p>
            <a:pPr>
              <a:defRPr/>
            </a:pPr>
            <a:endParaRPr lang="en-US"/>
          </a:p>
        </p:txBody>
      </p:sp>
      <p:sp>
        <p:nvSpPr>
          <p:cNvPr id="5" name="Rectangle 10"/>
          <p:cNvSpPr>
            <a:spLocks noGrp="1" noChangeArrowheads="1"/>
          </p:cNvSpPr>
          <p:nvPr>
            <p:ph type="sldNum" sz="quarter" idx="11"/>
          </p:nvPr>
        </p:nvSpPr>
        <p:spPr>
          <a:ln/>
        </p:spPr>
        <p:txBody>
          <a:bodyPr/>
          <a:lstStyle>
            <a:lvl1pPr>
              <a:defRPr/>
            </a:lvl1pPr>
          </a:lstStyle>
          <a:p>
            <a:pPr>
              <a:defRPr/>
            </a:pPr>
            <a:fld id="{32FF667E-8906-4A5A-A669-0B08B323FBF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ftr" sz="quarter" idx="10"/>
          </p:nvPr>
        </p:nvSpPr>
        <p:spPr>
          <a:ln/>
        </p:spPr>
        <p:txBody>
          <a:bodyPr/>
          <a:lstStyle>
            <a:lvl1pPr>
              <a:defRPr/>
            </a:lvl1pPr>
          </a:lstStyle>
          <a:p>
            <a:pPr>
              <a:defRPr/>
            </a:pPr>
            <a:endParaRPr lang="en-US"/>
          </a:p>
        </p:txBody>
      </p:sp>
      <p:sp>
        <p:nvSpPr>
          <p:cNvPr id="5" name="Rectangle 10"/>
          <p:cNvSpPr>
            <a:spLocks noGrp="1" noChangeArrowheads="1"/>
          </p:cNvSpPr>
          <p:nvPr>
            <p:ph type="sldNum" sz="quarter" idx="11"/>
          </p:nvPr>
        </p:nvSpPr>
        <p:spPr>
          <a:ln/>
        </p:spPr>
        <p:txBody>
          <a:bodyPr/>
          <a:lstStyle>
            <a:lvl1pPr>
              <a:defRPr/>
            </a:lvl1pPr>
          </a:lstStyle>
          <a:p>
            <a:pPr>
              <a:defRPr/>
            </a:pPr>
            <a:fld id="{433E4A23-6123-4B93-9F2C-F11AB2C9D8B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9906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ftr" sz="quarter" idx="10"/>
          </p:nvPr>
        </p:nvSpPr>
        <p:spPr>
          <a:ln/>
        </p:spPr>
        <p:txBody>
          <a:bodyPr/>
          <a:lstStyle>
            <a:lvl1pPr>
              <a:defRPr/>
            </a:lvl1pPr>
          </a:lstStyle>
          <a:p>
            <a:pPr>
              <a:defRPr/>
            </a:pPr>
            <a:endParaRPr lang="en-US"/>
          </a:p>
        </p:txBody>
      </p:sp>
      <p:sp>
        <p:nvSpPr>
          <p:cNvPr id="6" name="Rectangle 10"/>
          <p:cNvSpPr>
            <a:spLocks noGrp="1" noChangeArrowheads="1"/>
          </p:cNvSpPr>
          <p:nvPr>
            <p:ph type="sldNum" sz="quarter" idx="11"/>
          </p:nvPr>
        </p:nvSpPr>
        <p:spPr>
          <a:ln/>
        </p:spPr>
        <p:txBody>
          <a:bodyPr/>
          <a:lstStyle>
            <a:lvl1pPr>
              <a:defRPr/>
            </a:lvl1pPr>
          </a:lstStyle>
          <a:p>
            <a:pPr>
              <a:defRPr/>
            </a:pPr>
            <a:fld id="{BB84038F-44D3-486F-988E-C76693D1353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ftr" sz="quarter" idx="10"/>
          </p:nvPr>
        </p:nvSpPr>
        <p:spPr>
          <a:ln/>
        </p:spPr>
        <p:txBody>
          <a:bodyPr/>
          <a:lstStyle>
            <a:lvl1pPr>
              <a:defRPr/>
            </a:lvl1pPr>
          </a:lstStyle>
          <a:p>
            <a:pPr>
              <a:defRPr/>
            </a:pPr>
            <a:endParaRPr lang="en-US"/>
          </a:p>
        </p:txBody>
      </p:sp>
      <p:sp>
        <p:nvSpPr>
          <p:cNvPr id="8" name="Rectangle 10"/>
          <p:cNvSpPr>
            <a:spLocks noGrp="1" noChangeArrowheads="1"/>
          </p:cNvSpPr>
          <p:nvPr>
            <p:ph type="sldNum" sz="quarter" idx="11"/>
          </p:nvPr>
        </p:nvSpPr>
        <p:spPr>
          <a:ln/>
        </p:spPr>
        <p:txBody>
          <a:bodyPr/>
          <a:lstStyle>
            <a:lvl1pPr>
              <a:defRPr/>
            </a:lvl1pPr>
          </a:lstStyle>
          <a:p>
            <a:pPr>
              <a:defRPr/>
            </a:pPr>
            <a:fld id="{E91BC891-B5FB-4AC5-AC5C-821C107E21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9"/>
          <p:cNvSpPr>
            <a:spLocks noGrp="1" noChangeArrowheads="1"/>
          </p:cNvSpPr>
          <p:nvPr>
            <p:ph type="ftr" sz="quarter" idx="10"/>
          </p:nvPr>
        </p:nvSpPr>
        <p:spPr>
          <a:ln/>
        </p:spPr>
        <p:txBody>
          <a:bodyPr/>
          <a:lstStyle>
            <a:lvl1pPr>
              <a:defRPr/>
            </a:lvl1pPr>
          </a:lstStyle>
          <a:p>
            <a:pPr>
              <a:defRPr/>
            </a:pPr>
            <a:endParaRPr lang="en-US"/>
          </a:p>
        </p:txBody>
      </p:sp>
      <p:sp>
        <p:nvSpPr>
          <p:cNvPr id="4" name="Rectangle 10"/>
          <p:cNvSpPr>
            <a:spLocks noGrp="1" noChangeArrowheads="1"/>
          </p:cNvSpPr>
          <p:nvPr>
            <p:ph type="sldNum" sz="quarter" idx="11"/>
          </p:nvPr>
        </p:nvSpPr>
        <p:spPr>
          <a:ln/>
        </p:spPr>
        <p:txBody>
          <a:bodyPr/>
          <a:lstStyle>
            <a:lvl1pPr>
              <a:defRPr/>
            </a:lvl1pPr>
          </a:lstStyle>
          <a:p>
            <a:pPr>
              <a:defRPr/>
            </a:pPr>
            <a:fld id="{A347DFB4-A755-4FDC-9DE3-86CB9A2EB41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a:ln/>
        </p:spPr>
        <p:txBody>
          <a:bodyPr/>
          <a:lstStyle>
            <a:lvl1pPr>
              <a:defRPr/>
            </a:lvl1pPr>
          </a:lstStyle>
          <a:p>
            <a:pPr>
              <a:defRPr/>
            </a:pPr>
            <a:endParaRPr lang="en-US"/>
          </a:p>
        </p:txBody>
      </p:sp>
      <p:sp>
        <p:nvSpPr>
          <p:cNvPr id="3" name="Rectangle 10"/>
          <p:cNvSpPr>
            <a:spLocks noGrp="1" noChangeArrowheads="1"/>
          </p:cNvSpPr>
          <p:nvPr>
            <p:ph type="sldNum" sz="quarter" idx="11"/>
          </p:nvPr>
        </p:nvSpPr>
        <p:spPr>
          <a:ln/>
        </p:spPr>
        <p:txBody>
          <a:bodyPr/>
          <a:lstStyle>
            <a:lvl1pPr>
              <a:defRPr/>
            </a:lvl1pPr>
          </a:lstStyle>
          <a:p>
            <a:pPr>
              <a:defRPr/>
            </a:pPr>
            <a:fld id="{DC505F7F-44BC-4C79-8611-F0F15A2EFCC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ftr" sz="quarter" idx="10"/>
          </p:nvPr>
        </p:nvSpPr>
        <p:spPr>
          <a:ln/>
        </p:spPr>
        <p:txBody>
          <a:bodyPr/>
          <a:lstStyle>
            <a:lvl1pPr>
              <a:defRPr/>
            </a:lvl1pPr>
          </a:lstStyle>
          <a:p>
            <a:pPr>
              <a:defRPr/>
            </a:pPr>
            <a:endParaRPr lang="en-US"/>
          </a:p>
        </p:txBody>
      </p:sp>
      <p:sp>
        <p:nvSpPr>
          <p:cNvPr id="6" name="Rectangle 10"/>
          <p:cNvSpPr>
            <a:spLocks noGrp="1" noChangeArrowheads="1"/>
          </p:cNvSpPr>
          <p:nvPr>
            <p:ph type="sldNum" sz="quarter" idx="11"/>
          </p:nvPr>
        </p:nvSpPr>
        <p:spPr>
          <a:ln/>
        </p:spPr>
        <p:txBody>
          <a:bodyPr/>
          <a:lstStyle>
            <a:lvl1pPr>
              <a:defRPr/>
            </a:lvl1pPr>
          </a:lstStyle>
          <a:p>
            <a:pPr>
              <a:defRPr/>
            </a:pPr>
            <a:fld id="{53260485-C45D-4073-A277-5A1ECB05FDA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ftr" sz="quarter" idx="10"/>
          </p:nvPr>
        </p:nvSpPr>
        <p:spPr>
          <a:ln/>
        </p:spPr>
        <p:txBody>
          <a:bodyPr/>
          <a:lstStyle>
            <a:lvl1pPr>
              <a:defRPr/>
            </a:lvl1pPr>
          </a:lstStyle>
          <a:p>
            <a:pPr>
              <a:defRPr/>
            </a:pPr>
            <a:endParaRPr lang="en-US"/>
          </a:p>
        </p:txBody>
      </p:sp>
      <p:sp>
        <p:nvSpPr>
          <p:cNvPr id="6" name="Rectangle 10"/>
          <p:cNvSpPr>
            <a:spLocks noGrp="1" noChangeArrowheads="1"/>
          </p:cNvSpPr>
          <p:nvPr>
            <p:ph type="sldNum" sz="quarter" idx="11"/>
          </p:nvPr>
        </p:nvSpPr>
        <p:spPr>
          <a:ln/>
        </p:spPr>
        <p:txBody>
          <a:bodyPr/>
          <a:lstStyle>
            <a:lvl1pPr>
              <a:defRPr/>
            </a:lvl1pPr>
          </a:lstStyle>
          <a:p>
            <a:pPr>
              <a:defRPr/>
            </a:pPr>
            <a:fld id="{AD7DE5B3-62E5-4FC8-AEDC-9A62E645FF0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8C735A"/>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8872538" cy="6858000"/>
            <a:chOff x="0" y="0"/>
            <a:chExt cx="5589" cy="4320"/>
          </a:xfrm>
        </p:grpSpPr>
        <p:sp>
          <p:nvSpPr>
            <p:cNvPr id="2051" name="Rectangle 3"/>
            <p:cNvSpPr>
              <a:spLocks noChangeArrowheads="1"/>
            </p:cNvSpPr>
            <p:nvPr/>
          </p:nvSpPr>
          <p:spPr bwMode="ltGray">
            <a:xfrm>
              <a:off x="336" y="150"/>
              <a:ext cx="5253" cy="4026"/>
            </a:xfrm>
            <a:prstGeom prst="rect">
              <a:avLst/>
            </a:prstGeom>
            <a:solidFill>
              <a:schemeClr val="bg1"/>
            </a:solidFill>
            <a:ln w="9525">
              <a:noFill/>
              <a:miter lim="800000"/>
              <a:headEnd/>
              <a:tailEnd/>
            </a:ln>
          </p:spPr>
          <p:txBody>
            <a:bodyPr wrap="none" anchor="ctr"/>
            <a:lstStyle/>
            <a:p>
              <a:pPr>
                <a:defRPr/>
              </a:pPr>
              <a:endParaRPr lang="en-US">
                <a:latin typeface="Times New Roman" pitchFamily="18" charset="0"/>
              </a:endParaRPr>
            </a:p>
          </p:txBody>
        </p:sp>
        <p:pic>
          <p:nvPicPr>
            <p:cNvPr id="13319" name="Picture 4" descr="minispir"/>
            <p:cNvPicPr>
              <a:picLocks noChangeAspect="1" noChangeArrowheads="1"/>
            </p:cNvPicPr>
            <p:nvPr/>
          </p:nvPicPr>
          <p:blipFill>
            <a:blip r:embed="rId13" cstate="print"/>
            <a:srcRect/>
            <a:stretch>
              <a:fillRect/>
            </a:stretch>
          </p:blipFill>
          <p:spPr bwMode="ltGray">
            <a:xfrm>
              <a:off x="0" y="0"/>
              <a:ext cx="670" cy="4320"/>
            </a:xfrm>
            <a:prstGeom prst="rect">
              <a:avLst/>
            </a:prstGeom>
            <a:noFill/>
            <a:ln w="9525">
              <a:noFill/>
              <a:miter lim="800000"/>
              <a:headEnd/>
              <a:tailEnd/>
            </a:ln>
          </p:spPr>
        </p:pic>
        <p:sp>
          <p:nvSpPr>
            <p:cNvPr id="2053" name="Line 5"/>
            <p:cNvSpPr>
              <a:spLocks noChangeShapeType="1"/>
            </p:cNvSpPr>
            <p:nvPr/>
          </p:nvSpPr>
          <p:spPr bwMode="ltGray">
            <a:xfrm>
              <a:off x="640" y="1008"/>
              <a:ext cx="4880" cy="0"/>
            </a:xfrm>
            <a:prstGeom prst="line">
              <a:avLst/>
            </a:prstGeom>
            <a:noFill/>
            <a:ln w="3175">
              <a:solidFill>
                <a:schemeClr val="bg2"/>
              </a:solidFill>
              <a:round/>
              <a:headEnd/>
              <a:tailEnd/>
            </a:ln>
          </p:spPr>
          <p:txBody>
            <a:bodyPr wrap="none" anchor="ctr"/>
            <a:lstStyle/>
            <a:p>
              <a:pPr>
                <a:defRPr/>
              </a:pPr>
              <a:endParaRPr lang="en-US">
                <a:latin typeface="Times New Roman" pitchFamily="18" charset="0"/>
              </a:endParaRPr>
            </a:p>
          </p:txBody>
        </p:sp>
      </p:grpSp>
      <p:sp>
        <p:nvSpPr>
          <p:cNvPr id="13315" name="Rectangle 7"/>
          <p:cNvSpPr>
            <a:spLocks noGrp="1" noChangeArrowheads="1"/>
          </p:cNvSpPr>
          <p:nvPr>
            <p:ph type="body" idx="1"/>
          </p:nvPr>
        </p:nvSpPr>
        <p:spPr bwMode="auto">
          <a:xfrm>
            <a:off x="9906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7" name="Rectangle 9"/>
          <p:cNvSpPr>
            <a:spLocks noGrp="1" noChangeArrowheads="1"/>
          </p:cNvSpPr>
          <p:nvPr>
            <p:ph type="ftr" sz="quarter" idx="3"/>
          </p:nvPr>
        </p:nvSpPr>
        <p:spPr bwMode="auto">
          <a:xfrm>
            <a:off x="3429000" y="60960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b="0">
                <a:solidFill>
                  <a:schemeClr val="bg2"/>
                </a:solidFill>
                <a:latin typeface="Times New Roman" pitchFamily="18" charset="0"/>
              </a:defRPr>
            </a:lvl1pPr>
          </a:lstStyle>
          <a:p>
            <a:pPr>
              <a:defRPr/>
            </a:pPr>
            <a:endParaRPr lang="en-US"/>
          </a:p>
        </p:txBody>
      </p:sp>
      <p:sp>
        <p:nvSpPr>
          <p:cNvPr id="2058" name="Rectangle 10"/>
          <p:cNvSpPr>
            <a:spLocks noGrp="1" noChangeArrowheads="1"/>
          </p:cNvSpPr>
          <p:nvPr>
            <p:ph type="sldNum" sz="quarter" idx="4"/>
          </p:nvPr>
        </p:nvSpPr>
        <p:spPr bwMode="auto">
          <a:xfrm>
            <a:off x="6858000" y="60960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b="0">
                <a:solidFill>
                  <a:schemeClr val="bg2"/>
                </a:solidFill>
                <a:latin typeface="Times New Roman" pitchFamily="18" charset="0"/>
              </a:defRPr>
            </a:lvl1pPr>
          </a:lstStyle>
          <a:p>
            <a:pPr>
              <a:defRPr/>
            </a:pPr>
            <a:fld id="{11582DB5-167D-4D82-BDBA-59E5EC2C428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2"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90000"/>
        <a:buFont typeface="Monotype Sorts" pitchFamily="2" charset="2"/>
        <a:buChar char="4"/>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kumimoji="1" sz="2800">
          <a:solidFill>
            <a:schemeClr val="tx1"/>
          </a:solidFill>
          <a:latin typeface="+mn-lt"/>
        </a:defRPr>
      </a:lvl2pPr>
      <a:lvl3pPr marL="1143000" indent="-228600" algn="l" rtl="0" eaLnBrk="0" fontAlgn="base" hangingPunct="0">
        <a:spcBef>
          <a:spcPct val="20000"/>
        </a:spcBef>
        <a:spcAft>
          <a:spcPct val="0"/>
        </a:spcAft>
        <a:buClr>
          <a:schemeClr val="accent1"/>
        </a:buClr>
        <a:buChar char="•"/>
        <a:defRPr kumimoji="1" sz="24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ctrTitle"/>
          </p:nvPr>
        </p:nvSpPr>
        <p:spPr>
          <a:xfrm>
            <a:off x="685800" y="2286000"/>
            <a:ext cx="7772400" cy="1143000"/>
          </a:xfrm>
        </p:spPr>
        <p:txBody>
          <a:bodyPr/>
          <a:lstStyle/>
          <a:p>
            <a:pPr eaLnBrk="1" hangingPunct="1">
              <a:defRPr/>
            </a:pPr>
            <a:r>
              <a:rPr lang="en-US" altLang="ko-KR" dirty="0">
                <a:ea typeface="굴림" pitchFamily="50" charset="-127"/>
              </a:rPr>
              <a:t>EEE 333</a:t>
            </a:r>
            <a:br>
              <a:rPr lang="en-US" altLang="ko-KR" dirty="0">
                <a:ea typeface="굴림" pitchFamily="50" charset="-127"/>
              </a:rPr>
            </a:br>
            <a:r>
              <a:rPr lang="en-US" altLang="ko-KR" sz="3600" dirty="0">
                <a:ea typeface="굴림" pitchFamily="50" charset="-127"/>
              </a:rPr>
              <a:t> </a:t>
            </a:r>
            <a:r>
              <a:rPr lang="en-US" sz="3600" dirty="0">
                <a:effectLst/>
              </a:rPr>
              <a:t>Hardware Design Languages and Programmable Logic</a:t>
            </a:r>
            <a:br>
              <a:rPr lang="en-US" sz="3600" dirty="0">
                <a:effectLst/>
              </a:rPr>
            </a:br>
            <a:r>
              <a:rPr lang="en-US" sz="3600" dirty="0">
                <a:effectLst/>
              </a:rPr>
              <a:t/>
            </a:r>
            <a:br>
              <a:rPr lang="en-US" sz="3600" dirty="0">
                <a:effectLst/>
              </a:rPr>
            </a:br>
            <a:r>
              <a:rPr lang="en-US" sz="3600" dirty="0">
                <a:effectLst/>
              </a:rPr>
              <a:t/>
            </a:r>
            <a:br>
              <a:rPr lang="en-US" sz="3600" dirty="0">
                <a:effectLst/>
              </a:rPr>
            </a:br>
            <a:endParaRPr lang="en-US" altLang="ko-KR" sz="3600" dirty="0">
              <a:ea typeface="굴림" pitchFamily="50" charset="-127"/>
            </a:endParaRPr>
          </a:p>
        </p:txBody>
      </p:sp>
      <p:sp>
        <p:nvSpPr>
          <p:cNvPr id="2" name="TextBox 1"/>
          <p:cNvSpPr txBox="1"/>
          <p:nvPr/>
        </p:nvSpPr>
        <p:spPr>
          <a:xfrm>
            <a:off x="914400" y="3276600"/>
            <a:ext cx="8001000" cy="1938992"/>
          </a:xfrm>
          <a:prstGeom prst="rect">
            <a:avLst/>
          </a:prstGeom>
          <a:noFill/>
        </p:spPr>
        <p:txBody>
          <a:bodyPr wrap="square" rtlCol="0">
            <a:spAutoFit/>
          </a:bodyPr>
          <a:lstStyle/>
          <a:p>
            <a:r>
              <a:rPr lang="en-US" sz="2400" b="1" dirty="0"/>
              <a:t>Topics:</a:t>
            </a:r>
          </a:p>
          <a:p>
            <a:r>
              <a:rPr lang="en-US" sz="2400" b="1" dirty="0"/>
              <a:t>Lab 2: </a:t>
            </a:r>
            <a:r>
              <a:rPr lang="en-US" sz="2400" b="1" dirty="0" smtClean="0"/>
              <a:t>     </a:t>
            </a:r>
          </a:p>
          <a:p>
            <a:pPr marL="1204913" indent="-3175">
              <a:buFont typeface="Arial" pitchFamily="34" charset="0"/>
              <a:buChar char="•"/>
            </a:pPr>
            <a:r>
              <a:rPr lang="en-US" dirty="0"/>
              <a:t>	</a:t>
            </a:r>
            <a:r>
              <a:rPr lang="en-US" dirty="0" smtClean="0"/>
              <a:t>	</a:t>
            </a:r>
            <a:r>
              <a:rPr lang="en-US" sz="2400" b="1" dirty="0" smtClean="0"/>
              <a:t>Full </a:t>
            </a:r>
            <a:r>
              <a:rPr lang="en-US" sz="2400" b="1" dirty="0"/>
              <a:t>Adder/</a:t>
            </a:r>
            <a:r>
              <a:rPr lang="en-US" sz="2400" b="1" dirty="0" err="1"/>
              <a:t>Subtractor</a:t>
            </a:r>
            <a:r>
              <a:rPr lang="en-US" sz="2400" b="1" dirty="0"/>
              <a:t>” Task</a:t>
            </a:r>
          </a:p>
          <a:p>
            <a:pPr marL="1204913" indent="-3175">
              <a:buFont typeface="Arial" pitchFamily="34" charset="0"/>
              <a:buChar char="•"/>
            </a:pPr>
            <a:r>
              <a:rPr lang="en-US" dirty="0"/>
              <a:t>		</a:t>
            </a:r>
            <a:r>
              <a:rPr lang="en-US" dirty="0" smtClean="0"/>
              <a:t>Overflow </a:t>
            </a:r>
            <a:r>
              <a:rPr lang="en-US" dirty="0"/>
              <a:t>detection</a:t>
            </a:r>
            <a:r>
              <a:rPr lang="en-US" sz="2400" b="1" dirty="0"/>
              <a:t> </a:t>
            </a:r>
            <a:endParaRPr lang="en-US" sz="2400" b="1" dirty="0" smtClean="0"/>
          </a:p>
          <a:p>
            <a:pPr marL="1204913" indent="-3175">
              <a:buFont typeface="Arial" pitchFamily="34" charset="0"/>
              <a:buChar char="•"/>
            </a:pPr>
            <a:r>
              <a:rPr lang="en-US" dirty="0"/>
              <a:t>	</a:t>
            </a:r>
            <a:r>
              <a:rPr lang="en-US" dirty="0" smtClean="0"/>
              <a:t>	ALU</a:t>
            </a:r>
            <a:endParaRPr lang="en-US" sz="2400" b="1" dirty="0"/>
          </a:p>
        </p:txBody>
      </p:sp>
    </p:spTree>
    <p:extLst>
      <p:ext uri="{BB962C8B-B14F-4D97-AF65-F5344CB8AC3E}">
        <p14:creationId xmlns:p14="http://schemas.microsoft.com/office/powerpoint/2010/main" val="1310304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66"/>
          <p:cNvSpPr>
            <a:spLocks noChangeArrowheads="1"/>
          </p:cNvSpPr>
          <p:nvPr/>
        </p:nvSpPr>
        <p:spPr bwMode="auto">
          <a:xfrm>
            <a:off x="1023706"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b="0" dirty="0" smtClean="0">
                <a:solidFill>
                  <a:schemeClr val="tx2"/>
                </a:solidFill>
              </a:rPr>
              <a:t>One-bit Adder</a:t>
            </a:r>
            <a:endParaRPr kumimoji="1" lang="en-US" sz="4400" b="0" dirty="0">
              <a:solidFill>
                <a:schemeClr val="tx2"/>
              </a:solidFill>
            </a:endParaRPr>
          </a:p>
        </p:txBody>
      </p:sp>
      <p:sp>
        <p:nvSpPr>
          <p:cNvPr id="2" name="Slide Number Placeholder 1"/>
          <p:cNvSpPr>
            <a:spLocks noGrp="1"/>
          </p:cNvSpPr>
          <p:nvPr>
            <p:ph type="sldNum" sz="quarter" idx="4294967295"/>
          </p:nvPr>
        </p:nvSpPr>
        <p:spPr>
          <a:xfrm>
            <a:off x="6553200" y="6245225"/>
            <a:ext cx="1808163" cy="476250"/>
          </a:xfrm>
          <a:prstGeom prst="rect">
            <a:avLst/>
          </a:prstGeom>
        </p:spPr>
        <p:txBody>
          <a:bodyPr/>
          <a:lstStyle/>
          <a:p>
            <a:pPr>
              <a:defRPr/>
            </a:pPr>
            <a:fld id="{166EA025-E4FF-4E2C-9652-7E342C38CC49}" type="slidenum">
              <a:rPr lang="zh-CN" altLang="en-US" smtClean="0"/>
              <a:pPr>
                <a:defRPr/>
              </a:pPr>
              <a:t>10</a:t>
            </a:fld>
            <a:endParaRPr lang="en-US" altLang="zh-CN"/>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703" y="3200400"/>
            <a:ext cx="7667897" cy="3221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43000" y="1752600"/>
            <a:ext cx="7391400" cy="1200329"/>
          </a:xfrm>
          <a:prstGeom prst="rect">
            <a:avLst/>
          </a:prstGeom>
          <a:noFill/>
        </p:spPr>
        <p:txBody>
          <a:bodyPr wrap="square" rtlCol="0">
            <a:spAutoFit/>
          </a:bodyPr>
          <a:lstStyle/>
          <a:p>
            <a:r>
              <a:rPr lang="en-US" dirty="0" smtClean="0"/>
              <a:t>Using K-Maps and Boolean Algebra simplifications:</a:t>
            </a:r>
          </a:p>
          <a:p>
            <a:r>
              <a:rPr lang="en-US" dirty="0"/>
              <a:t>S</a:t>
            </a:r>
            <a:r>
              <a:rPr lang="en-US" baseline="-25000" dirty="0" smtClean="0"/>
              <a:t>i </a:t>
            </a:r>
            <a:r>
              <a:rPr lang="en-US" dirty="0"/>
              <a:t>= c</a:t>
            </a:r>
            <a:r>
              <a:rPr lang="en-US" baseline="-25000" dirty="0"/>
              <a:t>i </a:t>
            </a:r>
            <a:r>
              <a:rPr lang="en-US" dirty="0"/>
              <a:t>^ (</a:t>
            </a:r>
            <a:r>
              <a:rPr lang="en-US" dirty="0" err="1"/>
              <a:t>a</a:t>
            </a:r>
            <a:r>
              <a:rPr lang="en-US" baseline="-25000" dirty="0" err="1"/>
              <a:t>i</a:t>
            </a:r>
            <a:r>
              <a:rPr lang="en-US" dirty="0"/>
              <a:t> ^ b</a:t>
            </a:r>
            <a:r>
              <a:rPr lang="en-US" baseline="-25000" dirty="0"/>
              <a:t>i</a:t>
            </a:r>
            <a:r>
              <a:rPr lang="en-US" dirty="0" smtClean="0"/>
              <a:t>)</a:t>
            </a:r>
          </a:p>
          <a:p>
            <a:r>
              <a:rPr lang="en-US" dirty="0"/>
              <a:t>C</a:t>
            </a:r>
            <a:r>
              <a:rPr lang="en-US" baseline="-25000" dirty="0" smtClean="0"/>
              <a:t>i+1</a:t>
            </a:r>
            <a:r>
              <a:rPr lang="en-US" dirty="0" smtClean="0"/>
              <a:t> </a:t>
            </a:r>
            <a:r>
              <a:rPr lang="en-US" dirty="0"/>
              <a:t>=	 </a:t>
            </a:r>
            <a:r>
              <a:rPr lang="en-US" dirty="0" err="1"/>
              <a:t>a</a:t>
            </a:r>
            <a:r>
              <a:rPr lang="en-US" baseline="-25000" dirty="0" err="1"/>
              <a:t>i</a:t>
            </a:r>
            <a:r>
              <a:rPr lang="en-US" baseline="-25000" dirty="0"/>
              <a:t> </a:t>
            </a:r>
            <a:r>
              <a:rPr lang="en-US" dirty="0" smtClean="0"/>
              <a:t>&amp; </a:t>
            </a:r>
            <a:r>
              <a:rPr lang="en-US" dirty="0"/>
              <a:t>b</a:t>
            </a:r>
            <a:r>
              <a:rPr lang="en-US" baseline="-25000" dirty="0"/>
              <a:t>i</a:t>
            </a:r>
            <a:r>
              <a:rPr lang="en-US" dirty="0" smtClean="0"/>
              <a:t> </a:t>
            </a:r>
            <a:r>
              <a:rPr lang="en-US" dirty="0"/>
              <a:t>| c</a:t>
            </a:r>
            <a:r>
              <a:rPr lang="en-US" baseline="-25000" dirty="0"/>
              <a:t>i</a:t>
            </a:r>
            <a:r>
              <a:rPr lang="en-US" dirty="0" smtClean="0"/>
              <a:t> </a:t>
            </a:r>
            <a:r>
              <a:rPr lang="en-US" dirty="0"/>
              <a:t>&amp; b</a:t>
            </a:r>
            <a:r>
              <a:rPr lang="en-US" baseline="-25000" dirty="0"/>
              <a:t>i</a:t>
            </a:r>
            <a:r>
              <a:rPr lang="en-US" dirty="0" smtClean="0"/>
              <a:t> </a:t>
            </a:r>
            <a:r>
              <a:rPr lang="en-US" dirty="0"/>
              <a:t>| c</a:t>
            </a:r>
            <a:r>
              <a:rPr lang="en-US" baseline="-25000" dirty="0"/>
              <a:t>i</a:t>
            </a:r>
            <a:r>
              <a:rPr lang="en-US" dirty="0" smtClean="0"/>
              <a:t> </a:t>
            </a:r>
            <a:r>
              <a:rPr lang="en-US" dirty="0"/>
              <a:t>&amp; </a:t>
            </a:r>
            <a:r>
              <a:rPr lang="en-US" dirty="0" err="1"/>
              <a:t>a</a:t>
            </a:r>
            <a:r>
              <a:rPr lang="en-US" baseline="-25000" dirty="0" err="1"/>
              <a:t>i</a:t>
            </a:r>
            <a:endParaRPr lang="en-US" dirty="0"/>
          </a:p>
        </p:txBody>
      </p:sp>
    </p:spTree>
    <p:extLst>
      <p:ext uri="{BB962C8B-B14F-4D97-AF65-F5344CB8AC3E}">
        <p14:creationId xmlns:p14="http://schemas.microsoft.com/office/powerpoint/2010/main" val="289972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5"/>
          <p:cNvSpPr>
            <a:spLocks noGrp="1" noChangeArrowheads="1"/>
          </p:cNvSpPr>
          <p:nvPr>
            <p:ph type="body" idx="1"/>
          </p:nvPr>
        </p:nvSpPr>
        <p:spPr>
          <a:xfrm>
            <a:off x="977175" y="1538288"/>
            <a:ext cx="7772400" cy="742950"/>
          </a:xfrm>
        </p:spPr>
        <p:txBody>
          <a:bodyPr/>
          <a:lstStyle/>
          <a:p>
            <a:r>
              <a:rPr lang="en-US" dirty="0"/>
              <a:t>Four-Bit Adder with OF detect for SIGNED NUMBERS.</a:t>
            </a:r>
          </a:p>
        </p:txBody>
      </p:sp>
      <p:grpSp>
        <p:nvGrpSpPr>
          <p:cNvPr id="18435" name="Group 165"/>
          <p:cNvGrpSpPr>
            <a:grpSpLocks/>
          </p:cNvGrpSpPr>
          <p:nvPr/>
        </p:nvGrpSpPr>
        <p:grpSpPr bwMode="auto">
          <a:xfrm>
            <a:off x="1302252" y="2434889"/>
            <a:ext cx="7231063" cy="4273550"/>
            <a:chOff x="832" y="1437"/>
            <a:chExt cx="4555" cy="2692"/>
          </a:xfrm>
        </p:grpSpPr>
        <p:grpSp>
          <p:nvGrpSpPr>
            <p:cNvPr id="18437" name="Group 65"/>
            <p:cNvGrpSpPr>
              <a:grpSpLocks/>
            </p:cNvGrpSpPr>
            <p:nvPr/>
          </p:nvGrpSpPr>
          <p:grpSpPr bwMode="auto">
            <a:xfrm rot="5412156">
              <a:off x="451" y="3357"/>
              <a:ext cx="1153" cy="392"/>
              <a:chOff x="33" y="3144"/>
              <a:chExt cx="1153" cy="392"/>
            </a:xfrm>
          </p:grpSpPr>
          <p:sp>
            <p:nvSpPr>
              <p:cNvPr id="18514" name="Arc 66"/>
              <p:cNvSpPr>
                <a:spLocks/>
              </p:cNvSpPr>
              <p:nvPr/>
            </p:nvSpPr>
            <p:spPr bwMode="auto">
              <a:xfrm>
                <a:off x="416" y="3144"/>
                <a:ext cx="426" cy="207"/>
              </a:xfrm>
              <a:custGeom>
                <a:avLst/>
                <a:gdLst>
                  <a:gd name="T0" fmla="*/ 0 w 22034"/>
                  <a:gd name="T1" fmla="*/ 0 h 21600"/>
                  <a:gd name="T2" fmla="*/ 0 w 22034"/>
                  <a:gd name="T3" fmla="*/ 0 h 21600"/>
                  <a:gd name="T4" fmla="*/ 0 w 22034"/>
                  <a:gd name="T5" fmla="*/ 0 h 21600"/>
                  <a:gd name="T6" fmla="*/ 0 60000 65536"/>
                  <a:gd name="T7" fmla="*/ 0 60000 65536"/>
                  <a:gd name="T8" fmla="*/ 0 60000 65536"/>
                  <a:gd name="T9" fmla="*/ 0 w 22034"/>
                  <a:gd name="T10" fmla="*/ 0 h 21600"/>
                  <a:gd name="T11" fmla="*/ 22034 w 22034"/>
                  <a:gd name="T12" fmla="*/ 21600 h 21600"/>
                </a:gdLst>
                <a:ahLst/>
                <a:cxnLst>
                  <a:cxn ang="T6">
                    <a:pos x="T0" y="T1"/>
                  </a:cxn>
                  <a:cxn ang="T7">
                    <a:pos x="T2" y="T3"/>
                  </a:cxn>
                  <a:cxn ang="T8">
                    <a:pos x="T4" y="T5"/>
                  </a:cxn>
                </a:cxnLst>
                <a:rect l="T9" t="T10" r="T11" b="T12"/>
                <a:pathLst>
                  <a:path w="22034" h="21600" fill="none" extrusionOk="0">
                    <a:moveTo>
                      <a:pt x="0" y="4"/>
                    </a:moveTo>
                    <a:cubicBezTo>
                      <a:pt x="144" y="1"/>
                      <a:pt x="289" y="-1"/>
                      <a:pt x="434" y="0"/>
                    </a:cubicBezTo>
                    <a:cubicBezTo>
                      <a:pt x="12363" y="0"/>
                      <a:pt x="22034" y="9670"/>
                      <a:pt x="22034" y="21600"/>
                    </a:cubicBezTo>
                  </a:path>
                  <a:path w="22034" h="21600" stroke="0" extrusionOk="0">
                    <a:moveTo>
                      <a:pt x="0" y="4"/>
                    </a:moveTo>
                    <a:cubicBezTo>
                      <a:pt x="144" y="1"/>
                      <a:pt x="289" y="-1"/>
                      <a:pt x="434" y="0"/>
                    </a:cubicBezTo>
                    <a:cubicBezTo>
                      <a:pt x="12363" y="0"/>
                      <a:pt x="22034" y="9670"/>
                      <a:pt x="22034" y="21600"/>
                    </a:cubicBezTo>
                    <a:lnTo>
                      <a:pt x="434" y="21600"/>
                    </a:lnTo>
                    <a:lnTo>
                      <a:pt x="0" y="4"/>
                    </a:lnTo>
                    <a:close/>
                  </a:path>
                </a:pathLst>
              </a:custGeom>
              <a:solidFill>
                <a:srgbClr val="FFFFFF"/>
              </a:solidFill>
              <a:ln w="38100">
                <a:solidFill>
                  <a:srgbClr val="000000"/>
                </a:solidFill>
                <a:round/>
                <a:headEnd/>
                <a:tailEnd/>
              </a:ln>
            </p:spPr>
            <p:txBody>
              <a:bodyPr/>
              <a:lstStyle/>
              <a:p>
                <a:endParaRPr lang="en-US"/>
              </a:p>
            </p:txBody>
          </p:sp>
          <p:sp>
            <p:nvSpPr>
              <p:cNvPr id="18515" name="Arc 67"/>
              <p:cNvSpPr>
                <a:spLocks/>
              </p:cNvSpPr>
              <p:nvPr/>
            </p:nvSpPr>
            <p:spPr bwMode="auto">
              <a:xfrm>
                <a:off x="416" y="3153"/>
                <a:ext cx="417" cy="198"/>
              </a:xfrm>
              <a:custGeom>
                <a:avLst/>
                <a:gdLst>
                  <a:gd name="T0" fmla="*/ 0 w 22025"/>
                  <a:gd name="T1" fmla="*/ 0 h 21600"/>
                  <a:gd name="T2" fmla="*/ 0 w 22025"/>
                  <a:gd name="T3" fmla="*/ 0 h 21600"/>
                  <a:gd name="T4" fmla="*/ 0 w 22025"/>
                  <a:gd name="T5" fmla="*/ 0 h 21600"/>
                  <a:gd name="T6" fmla="*/ 0 60000 65536"/>
                  <a:gd name="T7" fmla="*/ 0 60000 65536"/>
                  <a:gd name="T8" fmla="*/ 0 60000 65536"/>
                  <a:gd name="T9" fmla="*/ 0 w 22025"/>
                  <a:gd name="T10" fmla="*/ 0 h 21600"/>
                  <a:gd name="T11" fmla="*/ 22025 w 22025"/>
                  <a:gd name="T12" fmla="*/ 21600 h 21600"/>
                </a:gdLst>
                <a:ahLst/>
                <a:cxnLst>
                  <a:cxn ang="T6">
                    <a:pos x="T0" y="T1"/>
                  </a:cxn>
                  <a:cxn ang="T7">
                    <a:pos x="T2" y="T3"/>
                  </a:cxn>
                  <a:cxn ang="T8">
                    <a:pos x="T4" y="T5"/>
                  </a:cxn>
                </a:cxnLst>
                <a:rect l="T9" t="T10" r="T11" b="T12"/>
                <a:pathLst>
                  <a:path w="22025" h="21600" fill="none" extrusionOk="0">
                    <a:moveTo>
                      <a:pt x="0" y="4"/>
                    </a:moveTo>
                    <a:cubicBezTo>
                      <a:pt x="141" y="1"/>
                      <a:pt x="283" y="-1"/>
                      <a:pt x="425" y="0"/>
                    </a:cubicBezTo>
                    <a:cubicBezTo>
                      <a:pt x="12354" y="0"/>
                      <a:pt x="22025" y="9670"/>
                      <a:pt x="22025" y="21600"/>
                    </a:cubicBezTo>
                  </a:path>
                  <a:path w="22025" h="21600" stroke="0" extrusionOk="0">
                    <a:moveTo>
                      <a:pt x="0" y="4"/>
                    </a:moveTo>
                    <a:cubicBezTo>
                      <a:pt x="141" y="1"/>
                      <a:pt x="283" y="-1"/>
                      <a:pt x="425" y="0"/>
                    </a:cubicBezTo>
                    <a:cubicBezTo>
                      <a:pt x="12354" y="0"/>
                      <a:pt x="22025" y="9670"/>
                      <a:pt x="22025" y="21600"/>
                    </a:cubicBezTo>
                    <a:lnTo>
                      <a:pt x="425" y="21600"/>
                    </a:lnTo>
                    <a:lnTo>
                      <a:pt x="0" y="4"/>
                    </a:lnTo>
                    <a:close/>
                  </a:path>
                </a:pathLst>
              </a:custGeom>
              <a:solidFill>
                <a:srgbClr val="FFFFFF"/>
              </a:solidFill>
              <a:ln w="38100">
                <a:solidFill>
                  <a:srgbClr val="000000"/>
                </a:solidFill>
                <a:round/>
                <a:headEnd/>
                <a:tailEnd/>
              </a:ln>
            </p:spPr>
            <p:txBody>
              <a:bodyPr/>
              <a:lstStyle/>
              <a:p>
                <a:endParaRPr lang="en-US"/>
              </a:p>
            </p:txBody>
          </p:sp>
          <p:sp>
            <p:nvSpPr>
              <p:cNvPr id="18516" name="Arc 68"/>
              <p:cNvSpPr>
                <a:spLocks/>
              </p:cNvSpPr>
              <p:nvPr/>
            </p:nvSpPr>
            <p:spPr bwMode="auto">
              <a:xfrm>
                <a:off x="410" y="3329"/>
                <a:ext cx="426" cy="207"/>
              </a:xfrm>
              <a:custGeom>
                <a:avLst/>
                <a:gdLst>
                  <a:gd name="T0" fmla="*/ 0 w 22033"/>
                  <a:gd name="T1" fmla="*/ 0 h 21600"/>
                  <a:gd name="T2" fmla="*/ 0 w 22033"/>
                  <a:gd name="T3" fmla="*/ 0 h 21600"/>
                  <a:gd name="T4" fmla="*/ 0 w 22033"/>
                  <a:gd name="T5" fmla="*/ 0 h 21600"/>
                  <a:gd name="T6" fmla="*/ 0 60000 65536"/>
                  <a:gd name="T7" fmla="*/ 0 60000 65536"/>
                  <a:gd name="T8" fmla="*/ 0 60000 65536"/>
                  <a:gd name="T9" fmla="*/ 0 w 22033"/>
                  <a:gd name="T10" fmla="*/ 0 h 21600"/>
                  <a:gd name="T11" fmla="*/ 22033 w 22033"/>
                  <a:gd name="T12" fmla="*/ 21600 h 21600"/>
                </a:gdLst>
                <a:ahLst/>
                <a:cxnLst>
                  <a:cxn ang="T6">
                    <a:pos x="T0" y="T1"/>
                  </a:cxn>
                  <a:cxn ang="T7">
                    <a:pos x="T2" y="T3"/>
                  </a:cxn>
                  <a:cxn ang="T8">
                    <a:pos x="T4" y="T5"/>
                  </a:cxn>
                </a:cxnLst>
                <a:rect l="T9" t="T10" r="T11" b="T12"/>
                <a:pathLst>
                  <a:path w="22033" h="21600" fill="none" extrusionOk="0">
                    <a:moveTo>
                      <a:pt x="22033" y="0"/>
                    </a:moveTo>
                    <a:cubicBezTo>
                      <a:pt x="22033" y="11929"/>
                      <a:pt x="12362" y="21600"/>
                      <a:pt x="433" y="21600"/>
                    </a:cubicBezTo>
                    <a:cubicBezTo>
                      <a:pt x="288" y="21600"/>
                      <a:pt x="144" y="21598"/>
                      <a:pt x="0" y="21595"/>
                    </a:cubicBezTo>
                  </a:path>
                  <a:path w="22033" h="21600" stroke="0" extrusionOk="0">
                    <a:moveTo>
                      <a:pt x="22033" y="0"/>
                    </a:moveTo>
                    <a:cubicBezTo>
                      <a:pt x="22033" y="11929"/>
                      <a:pt x="12362" y="21600"/>
                      <a:pt x="433" y="21600"/>
                    </a:cubicBezTo>
                    <a:cubicBezTo>
                      <a:pt x="288" y="21600"/>
                      <a:pt x="144" y="21598"/>
                      <a:pt x="0" y="21595"/>
                    </a:cubicBezTo>
                    <a:lnTo>
                      <a:pt x="433" y="0"/>
                    </a:lnTo>
                    <a:lnTo>
                      <a:pt x="22033" y="0"/>
                    </a:lnTo>
                    <a:close/>
                  </a:path>
                </a:pathLst>
              </a:custGeom>
              <a:solidFill>
                <a:srgbClr val="FFFFFF"/>
              </a:solidFill>
              <a:ln w="38100">
                <a:solidFill>
                  <a:srgbClr val="000000"/>
                </a:solidFill>
                <a:round/>
                <a:headEnd/>
                <a:tailEnd/>
              </a:ln>
            </p:spPr>
            <p:txBody>
              <a:bodyPr/>
              <a:lstStyle/>
              <a:p>
                <a:endParaRPr lang="en-US"/>
              </a:p>
            </p:txBody>
          </p:sp>
          <p:sp>
            <p:nvSpPr>
              <p:cNvPr id="18517" name="Arc 69"/>
              <p:cNvSpPr>
                <a:spLocks/>
              </p:cNvSpPr>
              <p:nvPr/>
            </p:nvSpPr>
            <p:spPr bwMode="auto">
              <a:xfrm>
                <a:off x="410" y="3329"/>
                <a:ext cx="417" cy="198"/>
              </a:xfrm>
              <a:custGeom>
                <a:avLst/>
                <a:gdLst>
                  <a:gd name="T0" fmla="*/ 0 w 22023"/>
                  <a:gd name="T1" fmla="*/ 0 h 21600"/>
                  <a:gd name="T2" fmla="*/ 0 w 22023"/>
                  <a:gd name="T3" fmla="*/ 0 h 21600"/>
                  <a:gd name="T4" fmla="*/ 0 w 22023"/>
                  <a:gd name="T5" fmla="*/ 0 h 21600"/>
                  <a:gd name="T6" fmla="*/ 0 60000 65536"/>
                  <a:gd name="T7" fmla="*/ 0 60000 65536"/>
                  <a:gd name="T8" fmla="*/ 0 60000 65536"/>
                  <a:gd name="T9" fmla="*/ 0 w 22023"/>
                  <a:gd name="T10" fmla="*/ 0 h 21600"/>
                  <a:gd name="T11" fmla="*/ 22023 w 22023"/>
                  <a:gd name="T12" fmla="*/ 21600 h 21600"/>
                </a:gdLst>
                <a:ahLst/>
                <a:cxnLst>
                  <a:cxn ang="T6">
                    <a:pos x="T0" y="T1"/>
                  </a:cxn>
                  <a:cxn ang="T7">
                    <a:pos x="T2" y="T3"/>
                  </a:cxn>
                  <a:cxn ang="T8">
                    <a:pos x="T4" y="T5"/>
                  </a:cxn>
                </a:cxnLst>
                <a:rect l="T9" t="T10" r="T11" b="T12"/>
                <a:pathLst>
                  <a:path w="22023" h="21600" fill="none" extrusionOk="0">
                    <a:moveTo>
                      <a:pt x="22023" y="0"/>
                    </a:moveTo>
                    <a:cubicBezTo>
                      <a:pt x="22023" y="11929"/>
                      <a:pt x="12352" y="21600"/>
                      <a:pt x="423" y="21600"/>
                    </a:cubicBezTo>
                    <a:cubicBezTo>
                      <a:pt x="281" y="21600"/>
                      <a:pt x="140" y="21598"/>
                      <a:pt x="0" y="21595"/>
                    </a:cubicBezTo>
                  </a:path>
                  <a:path w="22023" h="21600" stroke="0" extrusionOk="0">
                    <a:moveTo>
                      <a:pt x="22023" y="0"/>
                    </a:moveTo>
                    <a:cubicBezTo>
                      <a:pt x="22023" y="11929"/>
                      <a:pt x="12352" y="21600"/>
                      <a:pt x="423" y="21600"/>
                    </a:cubicBezTo>
                    <a:cubicBezTo>
                      <a:pt x="281" y="21600"/>
                      <a:pt x="140" y="21598"/>
                      <a:pt x="0" y="21595"/>
                    </a:cubicBezTo>
                    <a:lnTo>
                      <a:pt x="423" y="0"/>
                    </a:lnTo>
                    <a:lnTo>
                      <a:pt x="22023" y="0"/>
                    </a:lnTo>
                    <a:close/>
                  </a:path>
                </a:pathLst>
              </a:custGeom>
              <a:solidFill>
                <a:srgbClr val="FFFFFF"/>
              </a:solidFill>
              <a:ln w="38100">
                <a:solidFill>
                  <a:srgbClr val="000000"/>
                </a:solidFill>
                <a:round/>
                <a:headEnd/>
                <a:tailEnd/>
              </a:ln>
            </p:spPr>
            <p:txBody>
              <a:bodyPr/>
              <a:lstStyle/>
              <a:p>
                <a:endParaRPr lang="en-US"/>
              </a:p>
            </p:txBody>
          </p:sp>
          <p:sp>
            <p:nvSpPr>
              <p:cNvPr id="18518" name="Freeform 70"/>
              <p:cNvSpPr>
                <a:spLocks/>
              </p:cNvSpPr>
              <p:nvPr/>
            </p:nvSpPr>
            <p:spPr bwMode="auto">
              <a:xfrm>
                <a:off x="306" y="3163"/>
                <a:ext cx="110" cy="363"/>
              </a:xfrm>
              <a:custGeom>
                <a:avLst/>
                <a:gdLst>
                  <a:gd name="T0" fmla="*/ 0 w 110"/>
                  <a:gd name="T1" fmla="*/ 0 h 363"/>
                  <a:gd name="T2" fmla="*/ 24 w 110"/>
                  <a:gd name="T3" fmla="*/ 20 h 363"/>
                  <a:gd name="T4" fmla="*/ 45 w 110"/>
                  <a:gd name="T5" fmla="*/ 40 h 363"/>
                  <a:gd name="T6" fmla="*/ 64 w 110"/>
                  <a:gd name="T7" fmla="*/ 61 h 363"/>
                  <a:gd name="T8" fmla="*/ 79 w 110"/>
                  <a:gd name="T9" fmla="*/ 83 h 363"/>
                  <a:gd name="T10" fmla="*/ 91 w 110"/>
                  <a:gd name="T11" fmla="*/ 105 h 363"/>
                  <a:gd name="T12" fmla="*/ 101 w 110"/>
                  <a:gd name="T13" fmla="*/ 129 h 363"/>
                  <a:gd name="T14" fmla="*/ 107 w 110"/>
                  <a:gd name="T15" fmla="*/ 153 h 363"/>
                  <a:gd name="T16" fmla="*/ 110 w 110"/>
                  <a:gd name="T17" fmla="*/ 177 h 363"/>
                  <a:gd name="T18" fmla="*/ 110 w 110"/>
                  <a:gd name="T19" fmla="*/ 201 h 363"/>
                  <a:gd name="T20" fmla="*/ 107 w 110"/>
                  <a:gd name="T21" fmla="*/ 225 h 363"/>
                  <a:gd name="T22" fmla="*/ 100 w 110"/>
                  <a:gd name="T23" fmla="*/ 248 h 363"/>
                  <a:gd name="T24" fmla="*/ 91 w 110"/>
                  <a:gd name="T25" fmla="*/ 272 h 363"/>
                  <a:gd name="T26" fmla="*/ 78 w 110"/>
                  <a:gd name="T27" fmla="*/ 296 h 363"/>
                  <a:gd name="T28" fmla="*/ 61 w 110"/>
                  <a:gd name="T29" fmla="*/ 318 h 363"/>
                  <a:gd name="T30" fmla="*/ 42 w 110"/>
                  <a:gd name="T31" fmla="*/ 341 h 363"/>
                  <a:gd name="T32" fmla="*/ 18 w 110"/>
                  <a:gd name="T33" fmla="*/ 363 h 3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0"/>
                  <a:gd name="T52" fmla="*/ 0 h 363"/>
                  <a:gd name="T53" fmla="*/ 110 w 110"/>
                  <a:gd name="T54" fmla="*/ 363 h 3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0" h="363">
                    <a:moveTo>
                      <a:pt x="0" y="0"/>
                    </a:moveTo>
                    <a:lnTo>
                      <a:pt x="24" y="20"/>
                    </a:lnTo>
                    <a:lnTo>
                      <a:pt x="45" y="40"/>
                    </a:lnTo>
                    <a:lnTo>
                      <a:pt x="64" y="61"/>
                    </a:lnTo>
                    <a:lnTo>
                      <a:pt x="79" y="83"/>
                    </a:lnTo>
                    <a:lnTo>
                      <a:pt x="91" y="105"/>
                    </a:lnTo>
                    <a:lnTo>
                      <a:pt x="101" y="129"/>
                    </a:lnTo>
                    <a:lnTo>
                      <a:pt x="107" y="153"/>
                    </a:lnTo>
                    <a:lnTo>
                      <a:pt x="110" y="177"/>
                    </a:lnTo>
                    <a:lnTo>
                      <a:pt x="110" y="201"/>
                    </a:lnTo>
                    <a:lnTo>
                      <a:pt x="107" y="225"/>
                    </a:lnTo>
                    <a:lnTo>
                      <a:pt x="100" y="248"/>
                    </a:lnTo>
                    <a:lnTo>
                      <a:pt x="91" y="272"/>
                    </a:lnTo>
                    <a:lnTo>
                      <a:pt x="78" y="296"/>
                    </a:lnTo>
                    <a:lnTo>
                      <a:pt x="61" y="318"/>
                    </a:lnTo>
                    <a:lnTo>
                      <a:pt x="42" y="341"/>
                    </a:lnTo>
                    <a:lnTo>
                      <a:pt x="18" y="363"/>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19" name="Line 71"/>
              <p:cNvSpPr>
                <a:spLocks noChangeShapeType="1"/>
              </p:cNvSpPr>
              <p:nvPr/>
            </p:nvSpPr>
            <p:spPr bwMode="auto">
              <a:xfrm>
                <a:off x="33" y="3238"/>
                <a:ext cx="343"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0" name="Line 72"/>
              <p:cNvSpPr>
                <a:spLocks noChangeShapeType="1"/>
              </p:cNvSpPr>
              <p:nvPr/>
            </p:nvSpPr>
            <p:spPr bwMode="auto">
              <a:xfrm>
                <a:off x="33" y="3467"/>
                <a:ext cx="343"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1" name="Line 73"/>
              <p:cNvSpPr>
                <a:spLocks noChangeShapeType="1"/>
              </p:cNvSpPr>
              <p:nvPr/>
            </p:nvSpPr>
            <p:spPr bwMode="auto">
              <a:xfrm>
                <a:off x="837" y="3340"/>
                <a:ext cx="349"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2" name="Freeform 74"/>
              <p:cNvSpPr>
                <a:spLocks/>
              </p:cNvSpPr>
              <p:nvPr/>
            </p:nvSpPr>
            <p:spPr bwMode="auto">
              <a:xfrm>
                <a:off x="403" y="3157"/>
                <a:ext cx="110" cy="363"/>
              </a:xfrm>
              <a:custGeom>
                <a:avLst/>
                <a:gdLst>
                  <a:gd name="T0" fmla="*/ 0 w 110"/>
                  <a:gd name="T1" fmla="*/ 0 h 363"/>
                  <a:gd name="T2" fmla="*/ 24 w 110"/>
                  <a:gd name="T3" fmla="*/ 19 h 363"/>
                  <a:gd name="T4" fmla="*/ 45 w 110"/>
                  <a:gd name="T5" fmla="*/ 40 h 363"/>
                  <a:gd name="T6" fmla="*/ 64 w 110"/>
                  <a:gd name="T7" fmla="*/ 60 h 363"/>
                  <a:gd name="T8" fmla="*/ 79 w 110"/>
                  <a:gd name="T9" fmla="*/ 83 h 363"/>
                  <a:gd name="T10" fmla="*/ 91 w 110"/>
                  <a:gd name="T11" fmla="*/ 105 h 363"/>
                  <a:gd name="T12" fmla="*/ 101 w 110"/>
                  <a:gd name="T13" fmla="*/ 129 h 363"/>
                  <a:gd name="T14" fmla="*/ 107 w 110"/>
                  <a:gd name="T15" fmla="*/ 153 h 363"/>
                  <a:gd name="T16" fmla="*/ 110 w 110"/>
                  <a:gd name="T17" fmla="*/ 177 h 363"/>
                  <a:gd name="T18" fmla="*/ 110 w 110"/>
                  <a:gd name="T19" fmla="*/ 200 h 363"/>
                  <a:gd name="T20" fmla="*/ 107 w 110"/>
                  <a:gd name="T21" fmla="*/ 224 h 363"/>
                  <a:gd name="T22" fmla="*/ 100 w 110"/>
                  <a:gd name="T23" fmla="*/ 248 h 363"/>
                  <a:gd name="T24" fmla="*/ 91 w 110"/>
                  <a:gd name="T25" fmla="*/ 272 h 363"/>
                  <a:gd name="T26" fmla="*/ 78 w 110"/>
                  <a:gd name="T27" fmla="*/ 296 h 363"/>
                  <a:gd name="T28" fmla="*/ 61 w 110"/>
                  <a:gd name="T29" fmla="*/ 318 h 363"/>
                  <a:gd name="T30" fmla="*/ 42 w 110"/>
                  <a:gd name="T31" fmla="*/ 340 h 363"/>
                  <a:gd name="T32" fmla="*/ 18 w 110"/>
                  <a:gd name="T33" fmla="*/ 363 h 3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0"/>
                  <a:gd name="T52" fmla="*/ 0 h 363"/>
                  <a:gd name="T53" fmla="*/ 110 w 110"/>
                  <a:gd name="T54" fmla="*/ 363 h 3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0" h="363">
                    <a:moveTo>
                      <a:pt x="0" y="0"/>
                    </a:moveTo>
                    <a:lnTo>
                      <a:pt x="24" y="19"/>
                    </a:lnTo>
                    <a:lnTo>
                      <a:pt x="45" y="40"/>
                    </a:lnTo>
                    <a:lnTo>
                      <a:pt x="64" y="60"/>
                    </a:lnTo>
                    <a:lnTo>
                      <a:pt x="79" y="83"/>
                    </a:lnTo>
                    <a:lnTo>
                      <a:pt x="91" y="105"/>
                    </a:lnTo>
                    <a:lnTo>
                      <a:pt x="101" y="129"/>
                    </a:lnTo>
                    <a:lnTo>
                      <a:pt x="107" y="153"/>
                    </a:lnTo>
                    <a:lnTo>
                      <a:pt x="110" y="177"/>
                    </a:lnTo>
                    <a:lnTo>
                      <a:pt x="110" y="200"/>
                    </a:lnTo>
                    <a:lnTo>
                      <a:pt x="107" y="224"/>
                    </a:lnTo>
                    <a:lnTo>
                      <a:pt x="100" y="248"/>
                    </a:lnTo>
                    <a:lnTo>
                      <a:pt x="91" y="272"/>
                    </a:lnTo>
                    <a:lnTo>
                      <a:pt x="78" y="296"/>
                    </a:lnTo>
                    <a:lnTo>
                      <a:pt x="61" y="318"/>
                    </a:lnTo>
                    <a:lnTo>
                      <a:pt x="42" y="340"/>
                    </a:lnTo>
                    <a:lnTo>
                      <a:pt x="18" y="363"/>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438" name="Line 75"/>
            <p:cNvSpPr>
              <a:spLocks noChangeShapeType="1"/>
            </p:cNvSpPr>
            <p:nvPr/>
          </p:nvSpPr>
          <p:spPr bwMode="auto">
            <a:xfrm flipH="1">
              <a:off x="1114" y="2928"/>
              <a:ext cx="85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9" name="Line 76"/>
            <p:cNvSpPr>
              <a:spLocks noChangeShapeType="1"/>
            </p:cNvSpPr>
            <p:nvPr/>
          </p:nvSpPr>
          <p:spPr bwMode="auto">
            <a:xfrm>
              <a:off x="898" y="2470"/>
              <a:ext cx="0" cy="52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0" name="Oval 77"/>
            <p:cNvSpPr>
              <a:spLocks noChangeArrowheads="1"/>
            </p:cNvSpPr>
            <p:nvPr/>
          </p:nvSpPr>
          <p:spPr bwMode="auto">
            <a:xfrm>
              <a:off x="850" y="2434"/>
              <a:ext cx="96" cy="96"/>
            </a:xfrm>
            <a:prstGeom prst="ellipse">
              <a:avLst/>
            </a:prstGeom>
            <a:solidFill>
              <a:srgbClr val="000000"/>
            </a:solidFill>
            <a:ln w="9525">
              <a:solidFill>
                <a:srgbClr val="000000"/>
              </a:solidFill>
              <a:round/>
              <a:headEnd/>
              <a:tailEnd/>
            </a:ln>
          </p:spPr>
          <p:txBody>
            <a:bodyPr wrap="none" anchor="ctr"/>
            <a:lstStyle/>
            <a:p>
              <a:endParaRPr lang="en-US"/>
            </a:p>
          </p:txBody>
        </p:sp>
        <p:sp>
          <p:nvSpPr>
            <p:cNvPr id="18441" name="Text Box 80"/>
            <p:cNvSpPr txBox="1">
              <a:spLocks noChangeArrowheads="1"/>
            </p:cNvSpPr>
            <p:nvPr/>
          </p:nvSpPr>
          <p:spPr bwMode="auto">
            <a:xfrm>
              <a:off x="1056" y="3840"/>
              <a:ext cx="3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r"/>
              <a:r>
                <a:rPr lang="en-US"/>
                <a:t>OF</a:t>
              </a:r>
            </a:p>
          </p:txBody>
        </p:sp>
        <p:grpSp>
          <p:nvGrpSpPr>
            <p:cNvPr id="18442" name="Group 88"/>
            <p:cNvGrpSpPr>
              <a:grpSpLocks/>
            </p:cNvGrpSpPr>
            <p:nvPr/>
          </p:nvGrpSpPr>
          <p:grpSpPr bwMode="auto">
            <a:xfrm>
              <a:off x="3768" y="1437"/>
              <a:ext cx="1294" cy="1923"/>
              <a:chOff x="3792" y="1956"/>
              <a:chExt cx="1416" cy="2103"/>
            </a:xfrm>
          </p:grpSpPr>
          <p:grpSp>
            <p:nvGrpSpPr>
              <p:cNvPr id="18498" name="Group 89"/>
              <p:cNvGrpSpPr>
                <a:grpSpLocks/>
              </p:cNvGrpSpPr>
              <p:nvPr/>
            </p:nvGrpSpPr>
            <p:grpSpPr bwMode="auto">
              <a:xfrm>
                <a:off x="3792" y="2208"/>
                <a:ext cx="1416" cy="1536"/>
                <a:chOff x="2976" y="2256"/>
                <a:chExt cx="1637" cy="1776"/>
              </a:xfrm>
            </p:grpSpPr>
            <p:sp>
              <p:nvSpPr>
                <p:cNvPr id="18502" name="Rectangle 90"/>
                <p:cNvSpPr>
                  <a:spLocks noChangeArrowheads="1"/>
                </p:cNvSpPr>
                <p:nvPr/>
              </p:nvSpPr>
              <p:spPr bwMode="auto">
                <a:xfrm>
                  <a:off x="3350" y="2583"/>
                  <a:ext cx="841" cy="1122"/>
                </a:xfrm>
                <a:prstGeom prst="rect">
                  <a:avLst/>
                </a:prstGeom>
                <a:solidFill>
                  <a:srgbClr val="FFFFFF"/>
                </a:solidFill>
                <a:ln w="9525">
                  <a:solidFill>
                    <a:srgbClr val="000000"/>
                  </a:solidFill>
                  <a:miter lim="800000"/>
                  <a:headEnd/>
                  <a:tailEnd/>
                </a:ln>
              </p:spPr>
              <p:txBody>
                <a:bodyPr wrap="none" anchor="ctr"/>
                <a:lstStyle/>
                <a:p>
                  <a:pPr algn="ctr"/>
                  <a:endParaRPr lang="en-US"/>
                </a:p>
              </p:txBody>
            </p:sp>
            <p:sp>
              <p:nvSpPr>
                <p:cNvPr id="18503" name="Text Box 91"/>
                <p:cNvSpPr txBox="1">
                  <a:spLocks noChangeArrowheads="1"/>
                </p:cNvSpPr>
                <p:nvPr/>
              </p:nvSpPr>
              <p:spPr bwMode="auto">
                <a:xfrm>
                  <a:off x="3512" y="3425"/>
                  <a:ext cx="687"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SUM</a:t>
                  </a:r>
                </a:p>
              </p:txBody>
            </p:sp>
            <p:sp>
              <p:nvSpPr>
                <p:cNvPr id="18504" name="Text Box 92"/>
                <p:cNvSpPr txBox="1">
                  <a:spLocks noChangeArrowheads="1"/>
                </p:cNvSpPr>
                <p:nvPr/>
              </p:nvSpPr>
              <p:spPr bwMode="auto">
                <a:xfrm>
                  <a:off x="3303" y="3144"/>
                  <a:ext cx="67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C</a:t>
                  </a:r>
                  <a:r>
                    <a:rPr lang="en-US" baseline="-25000"/>
                    <a:t>OUT</a:t>
                  </a:r>
                  <a:endParaRPr lang="en-US"/>
                </a:p>
              </p:txBody>
            </p:sp>
            <p:sp>
              <p:nvSpPr>
                <p:cNvPr id="18505" name="Line 93"/>
                <p:cNvSpPr>
                  <a:spLocks noChangeShapeType="1"/>
                </p:cNvSpPr>
                <p:nvPr/>
              </p:nvSpPr>
              <p:spPr bwMode="auto">
                <a:xfrm>
                  <a:off x="3771" y="3705"/>
                  <a:ext cx="0" cy="32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506" name="Line 94"/>
                <p:cNvSpPr>
                  <a:spLocks noChangeShapeType="1"/>
                </p:cNvSpPr>
                <p:nvPr/>
              </p:nvSpPr>
              <p:spPr bwMode="auto">
                <a:xfrm flipH="1">
                  <a:off x="2976" y="3284"/>
                  <a:ext cx="374"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8507" name="Group 95"/>
                <p:cNvGrpSpPr>
                  <a:grpSpLocks/>
                </p:cNvGrpSpPr>
                <p:nvPr/>
              </p:nvGrpSpPr>
              <p:grpSpPr bwMode="auto">
                <a:xfrm>
                  <a:off x="3400" y="2256"/>
                  <a:ext cx="1213" cy="644"/>
                  <a:chOff x="3651" y="1968"/>
                  <a:chExt cx="1246" cy="661"/>
                </a:xfrm>
              </p:grpSpPr>
              <p:sp>
                <p:nvSpPr>
                  <p:cNvPr id="18511" name="Text Box 96"/>
                  <p:cNvSpPr txBox="1">
                    <a:spLocks noChangeArrowheads="1"/>
                  </p:cNvSpPr>
                  <p:nvPr/>
                </p:nvSpPr>
                <p:spPr bwMode="auto">
                  <a:xfrm>
                    <a:off x="3651" y="2255"/>
                    <a:ext cx="124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spcBef>
                        <a:spcPct val="50000"/>
                      </a:spcBef>
                    </a:pPr>
                    <a:r>
                      <a:rPr lang="en-US"/>
                      <a:t>A      B</a:t>
                    </a:r>
                  </a:p>
                </p:txBody>
              </p:sp>
              <p:sp>
                <p:nvSpPr>
                  <p:cNvPr id="18512" name="Line 97"/>
                  <p:cNvSpPr>
                    <a:spLocks noChangeShapeType="1"/>
                  </p:cNvSpPr>
                  <p:nvPr/>
                </p:nvSpPr>
                <p:spPr bwMode="auto">
                  <a:xfrm>
                    <a:off x="4176" y="1968"/>
                    <a:ext cx="0" cy="33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513" name="Line 98"/>
                  <p:cNvSpPr>
                    <a:spLocks noChangeShapeType="1"/>
                  </p:cNvSpPr>
                  <p:nvPr/>
                </p:nvSpPr>
                <p:spPr bwMode="auto">
                  <a:xfrm>
                    <a:off x="3768" y="1968"/>
                    <a:ext cx="0" cy="33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8508" name="Text Box 99"/>
                <p:cNvSpPr txBox="1">
                  <a:spLocks noChangeArrowheads="1"/>
                </p:cNvSpPr>
                <p:nvPr/>
              </p:nvSpPr>
              <p:spPr bwMode="auto">
                <a:xfrm>
                  <a:off x="3481" y="2845"/>
                  <a:ext cx="59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F.A.</a:t>
                  </a:r>
                </a:p>
              </p:txBody>
            </p:sp>
            <p:sp>
              <p:nvSpPr>
                <p:cNvPr id="18509" name="Text Box 100"/>
                <p:cNvSpPr txBox="1">
                  <a:spLocks noChangeArrowheads="1"/>
                </p:cNvSpPr>
                <p:nvPr/>
              </p:nvSpPr>
              <p:spPr bwMode="auto">
                <a:xfrm>
                  <a:off x="3744" y="3121"/>
                  <a:ext cx="50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C</a:t>
                  </a:r>
                  <a:r>
                    <a:rPr lang="en-US" baseline="-25000"/>
                    <a:t>IN</a:t>
                  </a:r>
                  <a:endParaRPr lang="en-US"/>
                </a:p>
              </p:txBody>
            </p:sp>
            <p:sp>
              <p:nvSpPr>
                <p:cNvPr id="18510" name="Line 101"/>
                <p:cNvSpPr>
                  <a:spLocks noChangeShapeType="1"/>
                </p:cNvSpPr>
                <p:nvPr/>
              </p:nvSpPr>
              <p:spPr bwMode="auto">
                <a:xfrm flipH="1">
                  <a:off x="4191" y="3284"/>
                  <a:ext cx="374"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8499" name="Text Box 102"/>
              <p:cNvSpPr txBox="1">
                <a:spLocks noChangeArrowheads="1"/>
              </p:cNvSpPr>
              <p:nvPr/>
            </p:nvSpPr>
            <p:spPr bwMode="auto">
              <a:xfrm>
                <a:off x="4465" y="1956"/>
                <a:ext cx="33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B</a:t>
                </a:r>
                <a:r>
                  <a:rPr lang="en-US" baseline="-25000"/>
                  <a:t>0</a:t>
                </a:r>
              </a:p>
            </p:txBody>
          </p:sp>
          <p:sp>
            <p:nvSpPr>
              <p:cNvPr id="18500" name="Text Box 103"/>
              <p:cNvSpPr txBox="1">
                <a:spLocks noChangeArrowheads="1"/>
              </p:cNvSpPr>
              <p:nvPr/>
            </p:nvSpPr>
            <p:spPr bwMode="auto">
              <a:xfrm>
                <a:off x="4080" y="1956"/>
                <a:ext cx="34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A</a:t>
                </a:r>
                <a:r>
                  <a:rPr lang="en-US" baseline="-25000"/>
                  <a:t>0</a:t>
                </a:r>
              </a:p>
            </p:txBody>
          </p:sp>
          <p:sp>
            <p:nvSpPr>
              <p:cNvPr id="18501" name="Text Box 104"/>
              <p:cNvSpPr txBox="1">
                <a:spLocks noChangeArrowheads="1"/>
              </p:cNvSpPr>
              <p:nvPr/>
            </p:nvSpPr>
            <p:spPr bwMode="auto">
              <a:xfrm>
                <a:off x="4322" y="3744"/>
                <a:ext cx="31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S</a:t>
                </a:r>
                <a:r>
                  <a:rPr lang="en-US" baseline="-25000"/>
                  <a:t>0</a:t>
                </a:r>
              </a:p>
            </p:txBody>
          </p:sp>
        </p:grpSp>
        <p:sp>
          <p:nvSpPr>
            <p:cNvPr id="18443" name="Text Box 105"/>
            <p:cNvSpPr txBox="1">
              <a:spLocks noChangeArrowheads="1"/>
            </p:cNvSpPr>
            <p:nvPr/>
          </p:nvSpPr>
          <p:spPr bwMode="auto">
            <a:xfrm>
              <a:off x="4689" y="2150"/>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C</a:t>
              </a:r>
              <a:r>
                <a:rPr lang="en-US" baseline="-25000"/>
                <a:t>IN</a:t>
              </a:r>
              <a:r>
                <a:rPr lang="en-US"/>
                <a:t>=0?</a:t>
              </a:r>
              <a:endParaRPr lang="en-US" baseline="-25000"/>
            </a:p>
          </p:txBody>
        </p:sp>
        <p:grpSp>
          <p:nvGrpSpPr>
            <p:cNvPr id="18444" name="Group 106"/>
            <p:cNvGrpSpPr>
              <a:grpSpLocks/>
            </p:cNvGrpSpPr>
            <p:nvPr/>
          </p:nvGrpSpPr>
          <p:grpSpPr bwMode="auto">
            <a:xfrm>
              <a:off x="2802" y="1437"/>
              <a:ext cx="1294" cy="1923"/>
              <a:chOff x="3792" y="1956"/>
              <a:chExt cx="1415" cy="2103"/>
            </a:xfrm>
          </p:grpSpPr>
          <p:grpSp>
            <p:nvGrpSpPr>
              <p:cNvPr id="18482" name="Group 107"/>
              <p:cNvGrpSpPr>
                <a:grpSpLocks/>
              </p:cNvGrpSpPr>
              <p:nvPr/>
            </p:nvGrpSpPr>
            <p:grpSpPr bwMode="auto">
              <a:xfrm>
                <a:off x="3792" y="2208"/>
                <a:ext cx="1415" cy="1536"/>
                <a:chOff x="2976" y="2256"/>
                <a:chExt cx="1636" cy="1776"/>
              </a:xfrm>
            </p:grpSpPr>
            <p:sp>
              <p:nvSpPr>
                <p:cNvPr id="18486" name="Rectangle 108"/>
                <p:cNvSpPr>
                  <a:spLocks noChangeArrowheads="1"/>
                </p:cNvSpPr>
                <p:nvPr/>
              </p:nvSpPr>
              <p:spPr bwMode="auto">
                <a:xfrm>
                  <a:off x="3350" y="2583"/>
                  <a:ext cx="841" cy="1122"/>
                </a:xfrm>
                <a:prstGeom prst="rect">
                  <a:avLst/>
                </a:prstGeom>
                <a:solidFill>
                  <a:srgbClr val="FFFFFF"/>
                </a:solidFill>
                <a:ln w="9525">
                  <a:solidFill>
                    <a:srgbClr val="000000"/>
                  </a:solidFill>
                  <a:miter lim="800000"/>
                  <a:headEnd/>
                  <a:tailEnd/>
                </a:ln>
              </p:spPr>
              <p:txBody>
                <a:bodyPr wrap="none" anchor="ctr"/>
                <a:lstStyle/>
                <a:p>
                  <a:pPr algn="ctr"/>
                  <a:endParaRPr lang="en-US"/>
                </a:p>
              </p:txBody>
            </p:sp>
            <p:sp>
              <p:nvSpPr>
                <p:cNvPr id="18487" name="Text Box 109"/>
                <p:cNvSpPr txBox="1">
                  <a:spLocks noChangeArrowheads="1"/>
                </p:cNvSpPr>
                <p:nvPr/>
              </p:nvSpPr>
              <p:spPr bwMode="auto">
                <a:xfrm>
                  <a:off x="3509" y="3425"/>
                  <a:ext cx="687"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SUM</a:t>
                  </a:r>
                </a:p>
              </p:txBody>
            </p:sp>
            <p:sp>
              <p:nvSpPr>
                <p:cNvPr id="18488" name="Text Box 110"/>
                <p:cNvSpPr txBox="1">
                  <a:spLocks noChangeArrowheads="1"/>
                </p:cNvSpPr>
                <p:nvPr/>
              </p:nvSpPr>
              <p:spPr bwMode="auto">
                <a:xfrm>
                  <a:off x="3303" y="3144"/>
                  <a:ext cx="67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C</a:t>
                  </a:r>
                  <a:r>
                    <a:rPr lang="en-US" baseline="-25000"/>
                    <a:t>OUT</a:t>
                  </a:r>
                  <a:endParaRPr lang="en-US"/>
                </a:p>
              </p:txBody>
            </p:sp>
            <p:sp>
              <p:nvSpPr>
                <p:cNvPr id="18489" name="Line 111"/>
                <p:cNvSpPr>
                  <a:spLocks noChangeShapeType="1"/>
                </p:cNvSpPr>
                <p:nvPr/>
              </p:nvSpPr>
              <p:spPr bwMode="auto">
                <a:xfrm>
                  <a:off x="3771" y="3705"/>
                  <a:ext cx="0" cy="32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112"/>
                <p:cNvSpPr>
                  <a:spLocks noChangeShapeType="1"/>
                </p:cNvSpPr>
                <p:nvPr/>
              </p:nvSpPr>
              <p:spPr bwMode="auto">
                <a:xfrm flipH="1">
                  <a:off x="2976" y="3284"/>
                  <a:ext cx="374"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8491" name="Group 113"/>
                <p:cNvGrpSpPr>
                  <a:grpSpLocks/>
                </p:cNvGrpSpPr>
                <p:nvPr/>
              </p:nvGrpSpPr>
              <p:grpSpPr bwMode="auto">
                <a:xfrm>
                  <a:off x="3398" y="2256"/>
                  <a:ext cx="1214" cy="645"/>
                  <a:chOff x="3649" y="1968"/>
                  <a:chExt cx="1247" cy="662"/>
                </a:xfrm>
              </p:grpSpPr>
              <p:sp>
                <p:nvSpPr>
                  <p:cNvPr id="18495" name="Text Box 114"/>
                  <p:cNvSpPr txBox="1">
                    <a:spLocks noChangeArrowheads="1"/>
                  </p:cNvSpPr>
                  <p:nvPr/>
                </p:nvSpPr>
                <p:spPr bwMode="auto">
                  <a:xfrm>
                    <a:off x="3649" y="2256"/>
                    <a:ext cx="124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spcBef>
                        <a:spcPct val="50000"/>
                      </a:spcBef>
                    </a:pPr>
                    <a:r>
                      <a:rPr lang="en-US"/>
                      <a:t>A      B</a:t>
                    </a:r>
                  </a:p>
                </p:txBody>
              </p:sp>
              <p:sp>
                <p:nvSpPr>
                  <p:cNvPr id="18496" name="Line 115"/>
                  <p:cNvSpPr>
                    <a:spLocks noChangeShapeType="1"/>
                  </p:cNvSpPr>
                  <p:nvPr/>
                </p:nvSpPr>
                <p:spPr bwMode="auto">
                  <a:xfrm>
                    <a:off x="4176" y="1968"/>
                    <a:ext cx="0" cy="33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97" name="Line 116"/>
                  <p:cNvSpPr>
                    <a:spLocks noChangeShapeType="1"/>
                  </p:cNvSpPr>
                  <p:nvPr/>
                </p:nvSpPr>
                <p:spPr bwMode="auto">
                  <a:xfrm>
                    <a:off x="3768" y="1968"/>
                    <a:ext cx="0" cy="33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8492" name="Text Box 117"/>
                <p:cNvSpPr txBox="1">
                  <a:spLocks noChangeArrowheads="1"/>
                </p:cNvSpPr>
                <p:nvPr/>
              </p:nvSpPr>
              <p:spPr bwMode="auto">
                <a:xfrm>
                  <a:off x="3480" y="2845"/>
                  <a:ext cx="59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F.A.</a:t>
                  </a:r>
                </a:p>
              </p:txBody>
            </p:sp>
            <p:sp>
              <p:nvSpPr>
                <p:cNvPr id="18493" name="Text Box 118"/>
                <p:cNvSpPr txBox="1">
                  <a:spLocks noChangeArrowheads="1"/>
                </p:cNvSpPr>
                <p:nvPr/>
              </p:nvSpPr>
              <p:spPr bwMode="auto">
                <a:xfrm>
                  <a:off x="3743" y="3121"/>
                  <a:ext cx="50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C</a:t>
                  </a:r>
                  <a:r>
                    <a:rPr lang="en-US" baseline="-25000"/>
                    <a:t>IN</a:t>
                  </a:r>
                  <a:endParaRPr lang="en-US"/>
                </a:p>
              </p:txBody>
            </p:sp>
            <p:sp>
              <p:nvSpPr>
                <p:cNvPr id="18494" name="Line 119"/>
                <p:cNvSpPr>
                  <a:spLocks noChangeShapeType="1"/>
                </p:cNvSpPr>
                <p:nvPr/>
              </p:nvSpPr>
              <p:spPr bwMode="auto">
                <a:xfrm flipH="1">
                  <a:off x="4191" y="3284"/>
                  <a:ext cx="374"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8483" name="Text Box 120"/>
              <p:cNvSpPr txBox="1">
                <a:spLocks noChangeArrowheads="1"/>
              </p:cNvSpPr>
              <p:nvPr/>
            </p:nvSpPr>
            <p:spPr bwMode="auto">
              <a:xfrm>
                <a:off x="4464" y="1956"/>
                <a:ext cx="33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B</a:t>
                </a:r>
                <a:r>
                  <a:rPr lang="en-US" baseline="-25000"/>
                  <a:t>1</a:t>
                </a:r>
              </a:p>
            </p:txBody>
          </p:sp>
          <p:sp>
            <p:nvSpPr>
              <p:cNvPr id="18484" name="Text Box 121"/>
              <p:cNvSpPr txBox="1">
                <a:spLocks noChangeArrowheads="1"/>
              </p:cNvSpPr>
              <p:nvPr/>
            </p:nvSpPr>
            <p:spPr bwMode="auto">
              <a:xfrm>
                <a:off x="4078" y="1956"/>
                <a:ext cx="34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A</a:t>
                </a:r>
                <a:r>
                  <a:rPr lang="en-US" baseline="-25000"/>
                  <a:t>1</a:t>
                </a:r>
              </a:p>
            </p:txBody>
          </p:sp>
          <p:sp>
            <p:nvSpPr>
              <p:cNvPr id="18485" name="Text Box 122"/>
              <p:cNvSpPr txBox="1">
                <a:spLocks noChangeArrowheads="1"/>
              </p:cNvSpPr>
              <p:nvPr/>
            </p:nvSpPr>
            <p:spPr bwMode="auto">
              <a:xfrm>
                <a:off x="4320" y="3744"/>
                <a:ext cx="31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S</a:t>
                </a:r>
                <a:r>
                  <a:rPr lang="en-US" baseline="-25000"/>
                  <a:t>1</a:t>
                </a:r>
              </a:p>
            </p:txBody>
          </p:sp>
        </p:grpSp>
        <p:grpSp>
          <p:nvGrpSpPr>
            <p:cNvPr id="18445" name="Group 123"/>
            <p:cNvGrpSpPr>
              <a:grpSpLocks/>
            </p:cNvGrpSpPr>
            <p:nvPr/>
          </p:nvGrpSpPr>
          <p:grpSpPr bwMode="auto">
            <a:xfrm>
              <a:off x="1837" y="1437"/>
              <a:ext cx="1293" cy="1923"/>
              <a:chOff x="3792" y="1956"/>
              <a:chExt cx="1415" cy="2103"/>
            </a:xfrm>
          </p:grpSpPr>
          <p:grpSp>
            <p:nvGrpSpPr>
              <p:cNvPr id="18466" name="Group 124"/>
              <p:cNvGrpSpPr>
                <a:grpSpLocks/>
              </p:cNvGrpSpPr>
              <p:nvPr/>
            </p:nvGrpSpPr>
            <p:grpSpPr bwMode="auto">
              <a:xfrm>
                <a:off x="3792" y="2208"/>
                <a:ext cx="1415" cy="1536"/>
                <a:chOff x="2976" y="2256"/>
                <a:chExt cx="1636" cy="1776"/>
              </a:xfrm>
            </p:grpSpPr>
            <p:sp>
              <p:nvSpPr>
                <p:cNvPr id="18470" name="Rectangle 125"/>
                <p:cNvSpPr>
                  <a:spLocks noChangeArrowheads="1"/>
                </p:cNvSpPr>
                <p:nvPr/>
              </p:nvSpPr>
              <p:spPr bwMode="auto">
                <a:xfrm>
                  <a:off x="3350" y="2583"/>
                  <a:ext cx="841" cy="1122"/>
                </a:xfrm>
                <a:prstGeom prst="rect">
                  <a:avLst/>
                </a:prstGeom>
                <a:solidFill>
                  <a:srgbClr val="FFFFFF"/>
                </a:solidFill>
                <a:ln w="9525">
                  <a:solidFill>
                    <a:srgbClr val="000000"/>
                  </a:solidFill>
                  <a:miter lim="800000"/>
                  <a:headEnd/>
                  <a:tailEnd/>
                </a:ln>
              </p:spPr>
              <p:txBody>
                <a:bodyPr wrap="none" anchor="ctr"/>
                <a:lstStyle/>
                <a:p>
                  <a:pPr algn="ctr"/>
                  <a:endParaRPr lang="en-US"/>
                </a:p>
              </p:txBody>
            </p:sp>
            <p:sp>
              <p:nvSpPr>
                <p:cNvPr id="18471" name="Text Box 126"/>
                <p:cNvSpPr txBox="1">
                  <a:spLocks noChangeArrowheads="1"/>
                </p:cNvSpPr>
                <p:nvPr/>
              </p:nvSpPr>
              <p:spPr bwMode="auto">
                <a:xfrm>
                  <a:off x="3512" y="3425"/>
                  <a:ext cx="687"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SUM</a:t>
                  </a:r>
                </a:p>
              </p:txBody>
            </p:sp>
            <p:sp>
              <p:nvSpPr>
                <p:cNvPr id="18472" name="Text Box 127"/>
                <p:cNvSpPr txBox="1">
                  <a:spLocks noChangeArrowheads="1"/>
                </p:cNvSpPr>
                <p:nvPr/>
              </p:nvSpPr>
              <p:spPr bwMode="auto">
                <a:xfrm>
                  <a:off x="3303" y="3144"/>
                  <a:ext cx="67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C</a:t>
                  </a:r>
                  <a:r>
                    <a:rPr lang="en-US" baseline="-25000"/>
                    <a:t>OUT</a:t>
                  </a:r>
                  <a:endParaRPr lang="en-US"/>
                </a:p>
              </p:txBody>
            </p:sp>
            <p:sp>
              <p:nvSpPr>
                <p:cNvPr id="18473" name="Line 128"/>
                <p:cNvSpPr>
                  <a:spLocks noChangeShapeType="1"/>
                </p:cNvSpPr>
                <p:nvPr/>
              </p:nvSpPr>
              <p:spPr bwMode="auto">
                <a:xfrm>
                  <a:off x="3771" y="3705"/>
                  <a:ext cx="0" cy="32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74" name="Line 129"/>
                <p:cNvSpPr>
                  <a:spLocks noChangeShapeType="1"/>
                </p:cNvSpPr>
                <p:nvPr/>
              </p:nvSpPr>
              <p:spPr bwMode="auto">
                <a:xfrm flipH="1">
                  <a:off x="2976" y="3284"/>
                  <a:ext cx="374"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8475" name="Group 130"/>
                <p:cNvGrpSpPr>
                  <a:grpSpLocks/>
                </p:cNvGrpSpPr>
                <p:nvPr/>
              </p:nvGrpSpPr>
              <p:grpSpPr bwMode="auto">
                <a:xfrm>
                  <a:off x="3399" y="2256"/>
                  <a:ext cx="1213" cy="645"/>
                  <a:chOff x="3650" y="1968"/>
                  <a:chExt cx="1246" cy="662"/>
                </a:xfrm>
              </p:grpSpPr>
              <p:sp>
                <p:nvSpPr>
                  <p:cNvPr id="18479" name="Text Box 131"/>
                  <p:cNvSpPr txBox="1">
                    <a:spLocks noChangeArrowheads="1"/>
                  </p:cNvSpPr>
                  <p:nvPr/>
                </p:nvSpPr>
                <p:spPr bwMode="auto">
                  <a:xfrm>
                    <a:off x="3650" y="2256"/>
                    <a:ext cx="124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spcBef>
                        <a:spcPct val="50000"/>
                      </a:spcBef>
                    </a:pPr>
                    <a:r>
                      <a:rPr lang="en-US"/>
                      <a:t>A      B</a:t>
                    </a:r>
                  </a:p>
                </p:txBody>
              </p:sp>
              <p:sp>
                <p:nvSpPr>
                  <p:cNvPr id="18480" name="Line 132"/>
                  <p:cNvSpPr>
                    <a:spLocks noChangeShapeType="1"/>
                  </p:cNvSpPr>
                  <p:nvPr/>
                </p:nvSpPr>
                <p:spPr bwMode="auto">
                  <a:xfrm>
                    <a:off x="4176" y="1968"/>
                    <a:ext cx="0" cy="33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81" name="Line 133"/>
                  <p:cNvSpPr>
                    <a:spLocks noChangeShapeType="1"/>
                  </p:cNvSpPr>
                  <p:nvPr/>
                </p:nvSpPr>
                <p:spPr bwMode="auto">
                  <a:xfrm>
                    <a:off x="3768" y="1968"/>
                    <a:ext cx="0" cy="33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8476" name="Text Box 134"/>
                <p:cNvSpPr txBox="1">
                  <a:spLocks noChangeArrowheads="1"/>
                </p:cNvSpPr>
                <p:nvPr/>
              </p:nvSpPr>
              <p:spPr bwMode="auto">
                <a:xfrm>
                  <a:off x="3481" y="2845"/>
                  <a:ext cx="59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F.A.</a:t>
                  </a:r>
                </a:p>
              </p:txBody>
            </p:sp>
            <p:sp>
              <p:nvSpPr>
                <p:cNvPr id="18477" name="Text Box 135"/>
                <p:cNvSpPr txBox="1">
                  <a:spLocks noChangeArrowheads="1"/>
                </p:cNvSpPr>
                <p:nvPr/>
              </p:nvSpPr>
              <p:spPr bwMode="auto">
                <a:xfrm>
                  <a:off x="3744" y="3121"/>
                  <a:ext cx="50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C</a:t>
                  </a:r>
                  <a:r>
                    <a:rPr lang="en-US" baseline="-25000"/>
                    <a:t>IN</a:t>
                  </a:r>
                  <a:endParaRPr lang="en-US"/>
                </a:p>
              </p:txBody>
            </p:sp>
            <p:sp>
              <p:nvSpPr>
                <p:cNvPr id="18478" name="Line 136"/>
                <p:cNvSpPr>
                  <a:spLocks noChangeShapeType="1"/>
                </p:cNvSpPr>
                <p:nvPr/>
              </p:nvSpPr>
              <p:spPr bwMode="auto">
                <a:xfrm flipH="1">
                  <a:off x="4191" y="3284"/>
                  <a:ext cx="374"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8467" name="Text Box 137"/>
              <p:cNvSpPr txBox="1">
                <a:spLocks noChangeArrowheads="1"/>
              </p:cNvSpPr>
              <p:nvPr/>
            </p:nvSpPr>
            <p:spPr bwMode="auto">
              <a:xfrm>
                <a:off x="4465" y="1956"/>
                <a:ext cx="33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B</a:t>
                </a:r>
                <a:r>
                  <a:rPr lang="en-US" baseline="-25000"/>
                  <a:t>2</a:t>
                </a:r>
              </a:p>
            </p:txBody>
          </p:sp>
          <p:sp>
            <p:nvSpPr>
              <p:cNvPr id="18468" name="Text Box 138"/>
              <p:cNvSpPr txBox="1">
                <a:spLocks noChangeArrowheads="1"/>
              </p:cNvSpPr>
              <p:nvPr/>
            </p:nvSpPr>
            <p:spPr bwMode="auto">
              <a:xfrm>
                <a:off x="4080" y="1956"/>
                <a:ext cx="34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A</a:t>
                </a:r>
                <a:r>
                  <a:rPr lang="en-US" baseline="-25000"/>
                  <a:t>2</a:t>
                </a:r>
              </a:p>
            </p:txBody>
          </p:sp>
          <p:sp>
            <p:nvSpPr>
              <p:cNvPr id="18469" name="Text Box 139"/>
              <p:cNvSpPr txBox="1">
                <a:spLocks noChangeArrowheads="1"/>
              </p:cNvSpPr>
              <p:nvPr/>
            </p:nvSpPr>
            <p:spPr bwMode="auto">
              <a:xfrm>
                <a:off x="4321" y="3744"/>
                <a:ext cx="31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S</a:t>
                </a:r>
                <a:r>
                  <a:rPr lang="en-US" baseline="-25000"/>
                  <a:t>2</a:t>
                </a:r>
              </a:p>
            </p:txBody>
          </p:sp>
        </p:grpSp>
        <p:grpSp>
          <p:nvGrpSpPr>
            <p:cNvPr id="18446" name="Group 141"/>
            <p:cNvGrpSpPr>
              <a:grpSpLocks/>
            </p:cNvGrpSpPr>
            <p:nvPr/>
          </p:nvGrpSpPr>
          <p:grpSpPr bwMode="auto">
            <a:xfrm>
              <a:off x="871" y="1437"/>
              <a:ext cx="1294" cy="1923"/>
              <a:chOff x="3792" y="1956"/>
              <a:chExt cx="1415" cy="2103"/>
            </a:xfrm>
          </p:grpSpPr>
          <p:grpSp>
            <p:nvGrpSpPr>
              <p:cNvPr id="18450" name="Group 142"/>
              <p:cNvGrpSpPr>
                <a:grpSpLocks/>
              </p:cNvGrpSpPr>
              <p:nvPr/>
            </p:nvGrpSpPr>
            <p:grpSpPr bwMode="auto">
              <a:xfrm>
                <a:off x="3792" y="2208"/>
                <a:ext cx="1415" cy="1536"/>
                <a:chOff x="2976" y="2256"/>
                <a:chExt cx="1636" cy="1776"/>
              </a:xfrm>
            </p:grpSpPr>
            <p:sp>
              <p:nvSpPr>
                <p:cNvPr id="18454" name="Rectangle 143"/>
                <p:cNvSpPr>
                  <a:spLocks noChangeArrowheads="1"/>
                </p:cNvSpPr>
                <p:nvPr/>
              </p:nvSpPr>
              <p:spPr bwMode="auto">
                <a:xfrm>
                  <a:off x="3350" y="2583"/>
                  <a:ext cx="841" cy="1122"/>
                </a:xfrm>
                <a:prstGeom prst="rect">
                  <a:avLst/>
                </a:prstGeom>
                <a:solidFill>
                  <a:srgbClr val="FFFFFF"/>
                </a:solidFill>
                <a:ln w="9525">
                  <a:solidFill>
                    <a:srgbClr val="000000"/>
                  </a:solidFill>
                  <a:miter lim="800000"/>
                  <a:headEnd/>
                  <a:tailEnd/>
                </a:ln>
              </p:spPr>
              <p:txBody>
                <a:bodyPr wrap="none" anchor="ctr"/>
                <a:lstStyle/>
                <a:p>
                  <a:pPr algn="ctr"/>
                  <a:endParaRPr lang="en-US"/>
                </a:p>
              </p:txBody>
            </p:sp>
            <p:sp>
              <p:nvSpPr>
                <p:cNvPr id="18455" name="Text Box 144"/>
                <p:cNvSpPr txBox="1">
                  <a:spLocks noChangeArrowheads="1"/>
                </p:cNvSpPr>
                <p:nvPr/>
              </p:nvSpPr>
              <p:spPr bwMode="auto">
                <a:xfrm>
                  <a:off x="3512" y="3425"/>
                  <a:ext cx="687"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SUM</a:t>
                  </a:r>
                </a:p>
              </p:txBody>
            </p:sp>
            <p:sp>
              <p:nvSpPr>
                <p:cNvPr id="18456" name="Text Box 145"/>
                <p:cNvSpPr txBox="1">
                  <a:spLocks noChangeArrowheads="1"/>
                </p:cNvSpPr>
                <p:nvPr/>
              </p:nvSpPr>
              <p:spPr bwMode="auto">
                <a:xfrm>
                  <a:off x="3303" y="3144"/>
                  <a:ext cx="67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C</a:t>
                  </a:r>
                  <a:r>
                    <a:rPr lang="en-US" baseline="-25000"/>
                    <a:t>OUT</a:t>
                  </a:r>
                  <a:endParaRPr lang="en-US"/>
                </a:p>
              </p:txBody>
            </p:sp>
            <p:sp>
              <p:nvSpPr>
                <p:cNvPr id="18457" name="Line 146"/>
                <p:cNvSpPr>
                  <a:spLocks noChangeShapeType="1"/>
                </p:cNvSpPr>
                <p:nvPr/>
              </p:nvSpPr>
              <p:spPr bwMode="auto">
                <a:xfrm>
                  <a:off x="3771" y="3705"/>
                  <a:ext cx="0" cy="32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147"/>
                <p:cNvSpPr>
                  <a:spLocks noChangeShapeType="1"/>
                </p:cNvSpPr>
                <p:nvPr/>
              </p:nvSpPr>
              <p:spPr bwMode="auto">
                <a:xfrm flipH="1">
                  <a:off x="2976" y="3284"/>
                  <a:ext cx="374"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8459" name="Group 148"/>
                <p:cNvGrpSpPr>
                  <a:grpSpLocks/>
                </p:cNvGrpSpPr>
                <p:nvPr/>
              </p:nvGrpSpPr>
              <p:grpSpPr bwMode="auto">
                <a:xfrm>
                  <a:off x="3398" y="2256"/>
                  <a:ext cx="1214" cy="645"/>
                  <a:chOff x="3649" y="1968"/>
                  <a:chExt cx="1247" cy="662"/>
                </a:xfrm>
              </p:grpSpPr>
              <p:sp>
                <p:nvSpPr>
                  <p:cNvPr id="18463" name="Text Box 149"/>
                  <p:cNvSpPr txBox="1">
                    <a:spLocks noChangeArrowheads="1"/>
                  </p:cNvSpPr>
                  <p:nvPr/>
                </p:nvSpPr>
                <p:spPr bwMode="auto">
                  <a:xfrm>
                    <a:off x="3649" y="2256"/>
                    <a:ext cx="124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spcBef>
                        <a:spcPct val="50000"/>
                      </a:spcBef>
                    </a:pPr>
                    <a:r>
                      <a:rPr lang="en-US"/>
                      <a:t>A      B</a:t>
                    </a:r>
                  </a:p>
                </p:txBody>
              </p:sp>
              <p:sp>
                <p:nvSpPr>
                  <p:cNvPr id="18464" name="Line 150"/>
                  <p:cNvSpPr>
                    <a:spLocks noChangeShapeType="1"/>
                  </p:cNvSpPr>
                  <p:nvPr/>
                </p:nvSpPr>
                <p:spPr bwMode="auto">
                  <a:xfrm>
                    <a:off x="4176" y="1968"/>
                    <a:ext cx="0" cy="33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65" name="Line 151"/>
                  <p:cNvSpPr>
                    <a:spLocks noChangeShapeType="1"/>
                  </p:cNvSpPr>
                  <p:nvPr/>
                </p:nvSpPr>
                <p:spPr bwMode="auto">
                  <a:xfrm>
                    <a:off x="3768" y="1968"/>
                    <a:ext cx="0" cy="33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8460" name="Text Box 152"/>
                <p:cNvSpPr txBox="1">
                  <a:spLocks noChangeArrowheads="1"/>
                </p:cNvSpPr>
                <p:nvPr/>
              </p:nvSpPr>
              <p:spPr bwMode="auto">
                <a:xfrm>
                  <a:off x="3480" y="2845"/>
                  <a:ext cx="59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F.A.</a:t>
                  </a:r>
                </a:p>
              </p:txBody>
            </p:sp>
            <p:sp>
              <p:nvSpPr>
                <p:cNvPr id="18461" name="Text Box 153"/>
                <p:cNvSpPr txBox="1">
                  <a:spLocks noChangeArrowheads="1"/>
                </p:cNvSpPr>
                <p:nvPr/>
              </p:nvSpPr>
              <p:spPr bwMode="auto">
                <a:xfrm>
                  <a:off x="3744" y="3121"/>
                  <a:ext cx="50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C</a:t>
                  </a:r>
                  <a:r>
                    <a:rPr lang="en-US" baseline="-25000"/>
                    <a:t>IN</a:t>
                  </a:r>
                  <a:endParaRPr lang="en-US"/>
                </a:p>
              </p:txBody>
            </p:sp>
            <p:sp>
              <p:nvSpPr>
                <p:cNvPr id="18462" name="Line 154"/>
                <p:cNvSpPr>
                  <a:spLocks noChangeShapeType="1"/>
                </p:cNvSpPr>
                <p:nvPr/>
              </p:nvSpPr>
              <p:spPr bwMode="auto">
                <a:xfrm flipH="1">
                  <a:off x="4191" y="3284"/>
                  <a:ext cx="374"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8451" name="Text Box 155"/>
              <p:cNvSpPr txBox="1">
                <a:spLocks noChangeArrowheads="1"/>
              </p:cNvSpPr>
              <p:nvPr/>
            </p:nvSpPr>
            <p:spPr bwMode="auto">
              <a:xfrm>
                <a:off x="4465" y="1956"/>
                <a:ext cx="33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B</a:t>
                </a:r>
                <a:r>
                  <a:rPr lang="en-US" baseline="-25000"/>
                  <a:t>3</a:t>
                </a:r>
              </a:p>
            </p:txBody>
          </p:sp>
          <p:sp>
            <p:nvSpPr>
              <p:cNvPr id="18452" name="Text Box 156"/>
              <p:cNvSpPr txBox="1">
                <a:spLocks noChangeArrowheads="1"/>
              </p:cNvSpPr>
              <p:nvPr/>
            </p:nvSpPr>
            <p:spPr bwMode="auto">
              <a:xfrm>
                <a:off x="4080" y="1956"/>
                <a:ext cx="34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A</a:t>
                </a:r>
                <a:r>
                  <a:rPr lang="en-US" baseline="-25000"/>
                  <a:t>3</a:t>
                </a:r>
              </a:p>
            </p:txBody>
          </p:sp>
          <p:sp>
            <p:nvSpPr>
              <p:cNvPr id="18453" name="Text Box 157"/>
              <p:cNvSpPr txBox="1">
                <a:spLocks noChangeArrowheads="1"/>
              </p:cNvSpPr>
              <p:nvPr/>
            </p:nvSpPr>
            <p:spPr bwMode="auto">
              <a:xfrm>
                <a:off x="4320" y="3744"/>
                <a:ext cx="31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a:t>S</a:t>
                </a:r>
                <a:r>
                  <a:rPr lang="en-US" baseline="-25000"/>
                  <a:t>3</a:t>
                </a:r>
              </a:p>
            </p:txBody>
          </p:sp>
        </p:grpSp>
        <p:sp>
          <p:nvSpPr>
            <p:cNvPr id="18447" name="Line 160"/>
            <p:cNvSpPr>
              <a:spLocks noChangeShapeType="1"/>
            </p:cNvSpPr>
            <p:nvPr/>
          </p:nvSpPr>
          <p:spPr bwMode="auto">
            <a:xfrm flipV="1">
              <a:off x="1968" y="2496"/>
              <a:ext cx="0" cy="43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Line 162"/>
            <p:cNvSpPr>
              <a:spLocks noChangeShapeType="1"/>
            </p:cNvSpPr>
            <p:nvPr/>
          </p:nvSpPr>
          <p:spPr bwMode="auto">
            <a:xfrm>
              <a:off x="1128" y="2928"/>
              <a:ext cx="0" cy="9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Oval 163"/>
            <p:cNvSpPr>
              <a:spLocks noChangeArrowheads="1"/>
            </p:cNvSpPr>
            <p:nvPr/>
          </p:nvSpPr>
          <p:spPr bwMode="auto">
            <a:xfrm>
              <a:off x="1944" y="2460"/>
              <a:ext cx="48" cy="48"/>
            </a:xfrm>
            <a:prstGeom prst="ellipse">
              <a:avLst/>
            </a:prstGeom>
            <a:solidFill>
              <a:srgbClr val="000000"/>
            </a:solidFill>
            <a:ln w="9525">
              <a:solidFill>
                <a:srgbClr val="000000"/>
              </a:solidFill>
              <a:round/>
              <a:headEnd/>
              <a:tailEnd/>
            </a:ln>
          </p:spPr>
          <p:txBody>
            <a:bodyPr wrap="none" anchor="ctr"/>
            <a:lstStyle/>
            <a:p>
              <a:endParaRPr lang="en-US"/>
            </a:p>
          </p:txBody>
        </p:sp>
      </p:grpSp>
      <p:sp>
        <p:nvSpPr>
          <p:cNvPr id="18436" name="Rectangle 166"/>
          <p:cNvSpPr>
            <a:spLocks noChangeArrowheads="1"/>
          </p:cNvSpPr>
          <p:nvPr/>
        </p:nvSpPr>
        <p:spPr bwMode="auto">
          <a:xfrm>
            <a:off x="1023706"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b="0" dirty="0">
                <a:solidFill>
                  <a:schemeClr val="tx2"/>
                </a:solidFill>
              </a:rPr>
              <a:t>Adders</a:t>
            </a:r>
          </a:p>
        </p:txBody>
      </p:sp>
      <p:sp>
        <p:nvSpPr>
          <p:cNvPr id="2" name="Slide Number Placeholder 1"/>
          <p:cNvSpPr>
            <a:spLocks noGrp="1"/>
          </p:cNvSpPr>
          <p:nvPr>
            <p:ph type="sldNum" sz="quarter" idx="4294967295"/>
          </p:nvPr>
        </p:nvSpPr>
        <p:spPr>
          <a:xfrm>
            <a:off x="6553200" y="6245225"/>
            <a:ext cx="1808163" cy="476250"/>
          </a:xfrm>
          <a:prstGeom prst="rect">
            <a:avLst/>
          </a:prstGeom>
        </p:spPr>
        <p:txBody>
          <a:bodyPr/>
          <a:lstStyle/>
          <a:p>
            <a:pPr>
              <a:defRPr/>
            </a:pPr>
            <a:fld id="{166EA025-E4FF-4E2C-9652-7E342C38CC49}" type="slidenum">
              <a:rPr lang="zh-CN" altLang="en-US" smtClean="0"/>
              <a:pPr>
                <a:defRPr/>
              </a:pPr>
              <a:t>11</a:t>
            </a:fld>
            <a:endParaRPr lang="en-US" altLang="zh-CN"/>
          </a:p>
        </p:txBody>
      </p:sp>
    </p:spTree>
    <p:extLst>
      <p:ext uri="{BB962C8B-B14F-4D97-AF65-F5344CB8AC3E}">
        <p14:creationId xmlns:p14="http://schemas.microsoft.com/office/powerpoint/2010/main" val="3866818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0"/>
          <p:cNvSpPr>
            <a:spLocks noChangeArrowheads="1"/>
          </p:cNvSpPr>
          <p:nvPr/>
        </p:nvSpPr>
        <p:spPr bwMode="auto">
          <a:xfrm>
            <a:off x="990600" y="457200"/>
            <a:ext cx="7772400" cy="1143000"/>
          </a:xfrm>
          <a:prstGeom prst="rect">
            <a:avLst/>
          </a:prstGeom>
          <a:noFill/>
          <a:ln w="9525">
            <a:noFill/>
            <a:miter lim="800000"/>
            <a:headEnd/>
            <a:tailEnd/>
          </a:ln>
        </p:spPr>
        <p:txBody>
          <a:bodyPr anchor="ctr"/>
          <a:lstStyle/>
          <a:p>
            <a:pPr>
              <a:spcBef>
                <a:spcPts val="0"/>
              </a:spcBef>
            </a:pPr>
            <a:endParaRPr lang="en-US" sz="4000" dirty="0"/>
          </a:p>
        </p:txBody>
      </p:sp>
      <p:sp>
        <p:nvSpPr>
          <p:cNvPr id="4" name="Rectangle 166"/>
          <p:cNvSpPr>
            <a:spLocks noChangeArrowheads="1"/>
          </p:cNvSpPr>
          <p:nvPr/>
        </p:nvSpPr>
        <p:spPr bwMode="auto">
          <a:xfrm>
            <a:off x="1066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4000" dirty="0"/>
              <a:t>4-Bit Adder: Logic Equations</a:t>
            </a:r>
            <a:endParaRPr kumimoji="1" lang="en-US" sz="4000" b="0" dirty="0">
              <a:solidFill>
                <a:schemeClr val="tx2"/>
              </a:solidFill>
            </a:endParaRPr>
          </a:p>
        </p:txBody>
      </p:sp>
      <p:sp>
        <p:nvSpPr>
          <p:cNvPr id="3" name="Rectangle 2"/>
          <p:cNvSpPr/>
          <p:nvPr/>
        </p:nvSpPr>
        <p:spPr>
          <a:xfrm>
            <a:off x="914400" y="1751461"/>
            <a:ext cx="3581400" cy="4288675"/>
          </a:xfrm>
          <a:prstGeom prst="rect">
            <a:avLst/>
          </a:prstGeom>
        </p:spPr>
        <p:txBody>
          <a:bodyPr wrap="square">
            <a:spAutoFit/>
          </a:bodyPr>
          <a:lstStyle/>
          <a:p>
            <a:pPr marL="342900" marR="574675" indent="-342900">
              <a:lnSpc>
                <a:spcPct val="101000"/>
              </a:lnSpc>
              <a:spcBef>
                <a:spcPts val="0"/>
              </a:spcBef>
              <a:spcAft>
                <a:spcPts val="0"/>
              </a:spcAft>
              <a:buFont typeface="Wingdings" panose="05000000000000000000" pitchFamily="2" charset="2"/>
              <a:buChar char="q"/>
            </a:pPr>
            <a:r>
              <a:rPr lang="en-US" sz="1800" dirty="0">
                <a:solidFill>
                  <a:srgbClr val="3D3D3D"/>
                </a:solidFill>
                <a:latin typeface="+mj-lt"/>
                <a:ea typeface="Times New Roman" panose="02020603050405020304" pitchFamily="18" charset="0"/>
                <a:cs typeface="Times New Roman" panose="02020603050405020304" pitchFamily="18" charset="0"/>
              </a:rPr>
              <a:t>Note</a:t>
            </a:r>
            <a:r>
              <a:rPr lang="en-US" sz="1800" spc="-5"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that</a:t>
            </a:r>
            <a:r>
              <a:rPr lang="en-US" sz="1800" spc="-30"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the </a:t>
            </a:r>
            <a:r>
              <a:rPr lang="en-US" sz="1800" dirty="0">
                <a:solidFill>
                  <a:srgbClr val="3D3D3D"/>
                </a:solidFill>
                <a:latin typeface="+mj-lt"/>
                <a:ea typeface="Times New Roman" panose="02020603050405020304" pitchFamily="18" charset="0"/>
                <a:cs typeface="Times New Roman" panose="02020603050405020304" pitchFamily="18" charset="0"/>
              </a:rPr>
              <a:t>carry</a:t>
            </a:r>
            <a:r>
              <a:rPr lang="en-US" sz="1800" spc="170"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bits</a:t>
            </a:r>
            <a:r>
              <a:rPr lang="en-US" sz="1800" spc="145"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3D3D3D"/>
                </a:solidFill>
                <a:latin typeface="+mj-lt"/>
                <a:ea typeface="Times New Roman" panose="02020603050405020304" pitchFamily="18" charset="0"/>
                <a:cs typeface="Times New Roman" panose="02020603050405020304" pitchFamily="18" charset="0"/>
              </a:rPr>
              <a:t>are</a:t>
            </a:r>
            <a:r>
              <a:rPr lang="en-US" sz="1800" spc="80"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defined</a:t>
            </a:r>
            <a:r>
              <a:rPr lang="en-US" sz="1800" spc="185"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3D3D3D"/>
                </a:solidFill>
                <a:latin typeface="+mj-lt"/>
                <a:ea typeface="Times New Roman" panose="02020603050405020304" pitchFamily="18" charset="0"/>
                <a:cs typeface="Times New Roman" panose="02020603050405020304" pitchFamily="18" charset="0"/>
              </a:rPr>
              <a:t>as</a:t>
            </a:r>
            <a:r>
              <a:rPr lang="en-US" sz="1800" spc="90"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internal</a:t>
            </a:r>
            <a:r>
              <a:rPr lang="en-US" sz="1800" spc="160"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3D3D3D"/>
                </a:solidFill>
                <a:latin typeface="+mj-lt"/>
                <a:ea typeface="Times New Roman" panose="02020603050405020304" pitchFamily="18" charset="0"/>
                <a:cs typeface="Times New Roman" panose="02020603050405020304" pitchFamily="18" charset="0"/>
              </a:rPr>
              <a:t>wires.</a:t>
            </a:r>
            <a:r>
              <a:rPr lang="en-US" sz="1800" spc="210" dirty="0">
                <a:solidFill>
                  <a:srgbClr val="3D3D3D"/>
                </a:solidFill>
                <a:latin typeface="+mj-lt"/>
                <a:ea typeface="Times New Roman" panose="02020603050405020304" pitchFamily="18" charset="0"/>
                <a:cs typeface="Times New Roman" panose="02020603050405020304" pitchFamily="18" charset="0"/>
              </a:rPr>
              <a:t> </a:t>
            </a:r>
          </a:p>
          <a:p>
            <a:pPr marL="342900" marR="574675" indent="-342900">
              <a:lnSpc>
                <a:spcPct val="101000"/>
              </a:lnSpc>
              <a:spcBef>
                <a:spcPts val="0"/>
              </a:spcBef>
              <a:spcAft>
                <a:spcPts val="0"/>
              </a:spcAft>
              <a:buFont typeface="Wingdings" panose="05000000000000000000" pitchFamily="2" charset="2"/>
              <a:buChar char="q"/>
            </a:pPr>
            <a:r>
              <a:rPr lang="en-US" sz="1800" dirty="0">
                <a:solidFill>
                  <a:srgbClr val="3D3D3D"/>
                </a:solidFill>
                <a:latin typeface="+mj-lt"/>
                <a:ea typeface="Times New Roman" panose="02020603050405020304" pitchFamily="18" charset="0"/>
                <a:cs typeface="Times New Roman" panose="02020603050405020304" pitchFamily="18" charset="0"/>
              </a:rPr>
              <a:t>The</a:t>
            </a:r>
            <a:r>
              <a:rPr lang="en-US" sz="1800" spc="80"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3D3D3D"/>
                </a:solidFill>
                <a:latin typeface="+mj-lt"/>
                <a:ea typeface="Times New Roman" panose="02020603050405020304" pitchFamily="18" charset="0"/>
                <a:cs typeface="Times New Roman" panose="02020603050405020304" pitchFamily="18" charset="0"/>
              </a:rPr>
              <a:t>output</a:t>
            </a:r>
            <a:r>
              <a:rPr lang="en-US" sz="1800" spc="120" dirty="0">
                <a:solidFill>
                  <a:srgbClr val="3D3D3D"/>
                </a:solidFill>
                <a:latin typeface="+mj-lt"/>
                <a:ea typeface="Times New Roman" panose="02020603050405020304" pitchFamily="18" charset="0"/>
                <a:cs typeface="Times New Roman" panose="02020603050405020304" pitchFamily="18" charset="0"/>
              </a:rPr>
              <a:t> </a:t>
            </a:r>
            <a:r>
              <a:rPr lang="en-US" sz="1800" dirty="0" smtClean="0">
                <a:solidFill>
                  <a:srgbClr val="282828"/>
                </a:solidFill>
                <a:latin typeface="+mj-lt"/>
                <a:ea typeface="Times New Roman" panose="02020603050405020304" pitchFamily="18" charset="0"/>
                <a:cs typeface="Times New Roman" panose="02020603050405020304" pitchFamily="18" charset="0"/>
              </a:rPr>
              <a:t>carry</a:t>
            </a:r>
            <a:r>
              <a:rPr lang="en-US" sz="1800" spc="150" dirty="0" smtClean="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flag,</a:t>
            </a:r>
            <a:r>
              <a:rPr lang="en-US" sz="1800" spc="90" dirty="0">
                <a:solidFill>
                  <a:srgbClr val="282828"/>
                </a:solidFill>
                <a:latin typeface="+mj-lt"/>
                <a:ea typeface="Times New Roman" panose="02020603050405020304" pitchFamily="18" charset="0"/>
                <a:cs typeface="Times New Roman" panose="02020603050405020304" pitchFamily="18" charset="0"/>
              </a:rPr>
              <a:t> </a:t>
            </a:r>
            <a:r>
              <a:rPr lang="en-US" sz="1800" i="1" dirty="0" err="1">
                <a:solidFill>
                  <a:srgbClr val="3D3D3D"/>
                </a:solidFill>
                <a:latin typeface="+mj-lt"/>
                <a:ea typeface="Times New Roman" panose="02020603050405020304" pitchFamily="18" charset="0"/>
                <a:cs typeface="Times New Roman" panose="02020603050405020304" pitchFamily="18" charset="0"/>
              </a:rPr>
              <a:t>cf</a:t>
            </a:r>
            <a:r>
              <a:rPr lang="en-US" sz="1800" i="1" dirty="0">
                <a:solidFill>
                  <a:srgbClr val="3D3D3D"/>
                </a:solidFill>
                <a:latin typeface="+mj-lt"/>
                <a:ea typeface="Times New Roman" panose="02020603050405020304" pitchFamily="18" charset="0"/>
                <a:cs typeface="Times New Roman" panose="02020603050405020304" pitchFamily="18" charset="0"/>
              </a:rPr>
              <a:t>,</a:t>
            </a:r>
            <a:r>
              <a:rPr lang="en-US" sz="1800" i="1" spc="10"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is</a:t>
            </a:r>
            <a:r>
              <a:rPr lang="en-US" sz="1800" spc="95"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3D3D3D"/>
                </a:solidFill>
                <a:latin typeface="+mj-lt"/>
                <a:ea typeface="Times New Roman" panose="02020603050405020304" pitchFamily="18" charset="0"/>
                <a:cs typeface="Times New Roman" panose="02020603050405020304" pitchFamily="18" charset="0"/>
              </a:rPr>
              <a:t>equal</a:t>
            </a:r>
            <a:r>
              <a:rPr lang="en-US" sz="1800" spc="130"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to</a:t>
            </a:r>
            <a:r>
              <a:rPr lang="en-US" sz="1800" spc="120" dirty="0">
                <a:solidFill>
                  <a:srgbClr val="282828"/>
                </a:solidFill>
                <a:latin typeface="+mj-lt"/>
                <a:ea typeface="Times New Roman" panose="02020603050405020304" pitchFamily="18" charset="0"/>
                <a:cs typeface="Times New Roman" panose="02020603050405020304" pitchFamily="18" charset="0"/>
              </a:rPr>
              <a:t> </a:t>
            </a:r>
            <a:r>
              <a:rPr lang="en-US" sz="1800" i="1" dirty="0">
                <a:solidFill>
                  <a:srgbClr val="3D3D3D"/>
                </a:solidFill>
                <a:latin typeface="+mj-lt"/>
                <a:ea typeface="Times New Roman" panose="02020603050405020304" pitchFamily="18" charset="0"/>
                <a:cs typeface="Times New Roman" panose="02020603050405020304" pitchFamily="18" charset="0"/>
              </a:rPr>
              <a:t>c4.</a:t>
            </a:r>
            <a:r>
              <a:rPr lang="en-US" sz="1800" i="1" spc="160" dirty="0">
                <a:solidFill>
                  <a:srgbClr val="3D3D3D"/>
                </a:solidFill>
                <a:latin typeface="+mj-lt"/>
                <a:ea typeface="Times New Roman" panose="02020603050405020304" pitchFamily="18" charset="0"/>
                <a:cs typeface="Times New Roman" panose="02020603050405020304" pitchFamily="18" charset="0"/>
              </a:rPr>
              <a:t> </a:t>
            </a:r>
          </a:p>
          <a:p>
            <a:pPr marL="342900" marR="574675" indent="-342900">
              <a:lnSpc>
                <a:spcPct val="101000"/>
              </a:lnSpc>
              <a:spcBef>
                <a:spcPts val="0"/>
              </a:spcBef>
              <a:spcAft>
                <a:spcPts val="0"/>
              </a:spcAft>
              <a:buFont typeface="Wingdings" panose="05000000000000000000" pitchFamily="2" charset="2"/>
              <a:buChar char="q"/>
            </a:pPr>
            <a:r>
              <a:rPr lang="en-US" sz="1800" dirty="0">
                <a:solidFill>
                  <a:srgbClr val="282828"/>
                </a:solidFill>
                <a:latin typeface="+mj-lt"/>
                <a:ea typeface="Times New Roman" panose="02020603050405020304" pitchFamily="18" charset="0"/>
                <a:cs typeface="Times New Roman" panose="02020603050405020304" pitchFamily="18" charset="0"/>
              </a:rPr>
              <a:t>The </a:t>
            </a:r>
            <a:r>
              <a:rPr lang="en-US" sz="1800" dirty="0">
                <a:solidFill>
                  <a:srgbClr val="3D3D3D"/>
                </a:solidFill>
                <a:latin typeface="+mj-lt"/>
                <a:ea typeface="Times New Roman" panose="02020603050405020304" pitchFamily="18" charset="0"/>
                <a:cs typeface="Times New Roman" panose="02020603050405020304" pitchFamily="18" charset="0"/>
              </a:rPr>
              <a:t>output</a:t>
            </a:r>
            <a:r>
              <a:rPr lang="en-US" sz="1800" spc="60"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3D3D3D"/>
                </a:solidFill>
                <a:latin typeface="+mj-lt"/>
                <a:ea typeface="Times New Roman" panose="02020603050405020304" pitchFamily="18" charset="0"/>
                <a:cs typeface="Times New Roman" panose="02020603050405020304" pitchFamily="18" charset="0"/>
              </a:rPr>
              <a:t>overflow</a:t>
            </a:r>
            <a:r>
              <a:rPr lang="en-US" sz="1800" spc="55"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flag,</a:t>
            </a:r>
            <a:r>
              <a:rPr lang="en-US" sz="1800" spc="15" dirty="0">
                <a:solidFill>
                  <a:srgbClr val="282828"/>
                </a:solidFill>
                <a:latin typeface="+mj-lt"/>
                <a:ea typeface="Times New Roman" panose="02020603050405020304" pitchFamily="18" charset="0"/>
                <a:cs typeface="Times New Roman" panose="02020603050405020304" pitchFamily="18" charset="0"/>
              </a:rPr>
              <a:t> </a:t>
            </a:r>
            <a:r>
              <a:rPr lang="en-US" sz="1800" i="1" dirty="0" err="1">
                <a:solidFill>
                  <a:srgbClr val="3D3D3D"/>
                </a:solidFill>
                <a:latin typeface="+mj-lt"/>
                <a:ea typeface="Times New Roman" panose="02020603050405020304" pitchFamily="18" charset="0"/>
                <a:cs typeface="Times New Roman" panose="02020603050405020304" pitchFamily="18" charset="0"/>
              </a:rPr>
              <a:t>ovf</a:t>
            </a:r>
            <a:r>
              <a:rPr lang="en-US" sz="1800" i="1" dirty="0">
                <a:solidFill>
                  <a:srgbClr val="3D3D3D"/>
                </a:solidFill>
                <a:latin typeface="+mj-lt"/>
                <a:ea typeface="Times New Roman" panose="02020603050405020304" pitchFamily="18" charset="0"/>
                <a:cs typeface="Times New Roman" panose="02020603050405020304" pitchFamily="18" charset="0"/>
              </a:rPr>
              <a:t>,</a:t>
            </a:r>
            <a:r>
              <a:rPr lang="en-US" sz="1800" i="1" spc="-45"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is</a:t>
            </a:r>
            <a:r>
              <a:rPr lang="en-US" sz="1800" spc="-10"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defined</a:t>
            </a:r>
            <a:r>
              <a:rPr lang="en-US" sz="1800" spc="115"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3D3D3D"/>
                </a:solidFill>
                <a:latin typeface="+mj-lt"/>
                <a:ea typeface="Times New Roman" panose="02020603050405020304" pitchFamily="18" charset="0"/>
                <a:cs typeface="Times New Roman" panose="02020603050405020304" pitchFamily="18" charset="0"/>
              </a:rPr>
              <a:t>as</a:t>
            </a:r>
            <a:r>
              <a:rPr lang="en-US" sz="1800" spc="-15"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the</a:t>
            </a:r>
            <a:r>
              <a:rPr lang="en-US" sz="1800" spc="65" dirty="0">
                <a:solidFill>
                  <a:srgbClr val="282828"/>
                </a:solidFill>
                <a:latin typeface="+mj-lt"/>
                <a:ea typeface="Times New Roman" panose="02020603050405020304" pitchFamily="18" charset="0"/>
                <a:cs typeface="Times New Roman" panose="02020603050405020304" pitchFamily="18" charset="0"/>
              </a:rPr>
              <a:t> </a:t>
            </a:r>
            <a:r>
              <a:rPr lang="en-US" sz="1800" i="1" dirty="0">
                <a:solidFill>
                  <a:srgbClr val="3D3D3D"/>
                </a:solidFill>
                <a:latin typeface="+mj-lt"/>
                <a:ea typeface="Times New Roman" panose="02020603050405020304" pitchFamily="18" charset="0"/>
                <a:cs typeface="Times New Roman" panose="02020603050405020304" pitchFamily="18" charset="0"/>
              </a:rPr>
              <a:t>exclusive-or</a:t>
            </a:r>
            <a:r>
              <a:rPr lang="en-US" sz="1800" i="1" spc="125"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of</a:t>
            </a:r>
            <a:r>
              <a:rPr lang="en-US" sz="1800" spc="5" dirty="0">
                <a:solidFill>
                  <a:srgbClr val="282828"/>
                </a:solidFill>
                <a:latin typeface="+mj-lt"/>
                <a:ea typeface="Times New Roman" panose="02020603050405020304" pitchFamily="18" charset="0"/>
                <a:cs typeface="Times New Roman" panose="02020603050405020304" pitchFamily="18" charset="0"/>
              </a:rPr>
              <a:t> </a:t>
            </a:r>
            <a:r>
              <a:rPr lang="en-US" sz="1800" i="1" dirty="0">
                <a:solidFill>
                  <a:srgbClr val="282828"/>
                </a:solidFill>
                <a:latin typeface="+mj-lt"/>
                <a:ea typeface="Times New Roman" panose="02020603050405020304" pitchFamily="18" charset="0"/>
                <a:cs typeface="Times New Roman" panose="02020603050405020304" pitchFamily="18" charset="0"/>
              </a:rPr>
              <a:t>c3 </a:t>
            </a:r>
            <a:r>
              <a:rPr lang="en-US" sz="1800" dirty="0">
                <a:solidFill>
                  <a:srgbClr val="3D3D3D"/>
                </a:solidFill>
                <a:latin typeface="+mj-lt"/>
                <a:ea typeface="Times New Roman" panose="02020603050405020304" pitchFamily="18" charset="0"/>
                <a:cs typeface="Times New Roman" panose="02020603050405020304" pitchFamily="18" charset="0"/>
              </a:rPr>
              <a:t>and</a:t>
            </a:r>
            <a:r>
              <a:rPr lang="en-US" sz="1800" spc="75" dirty="0">
                <a:solidFill>
                  <a:srgbClr val="3D3D3D"/>
                </a:solidFill>
                <a:latin typeface="+mj-lt"/>
                <a:ea typeface="Times New Roman" panose="02020603050405020304" pitchFamily="18" charset="0"/>
                <a:cs typeface="Times New Roman" panose="02020603050405020304" pitchFamily="18" charset="0"/>
              </a:rPr>
              <a:t> </a:t>
            </a:r>
            <a:r>
              <a:rPr lang="en-US" sz="1800" i="1" dirty="0">
                <a:solidFill>
                  <a:srgbClr val="3D3D3D"/>
                </a:solidFill>
                <a:latin typeface="+mj-lt"/>
                <a:ea typeface="Times New Roman" panose="02020603050405020304" pitchFamily="18" charset="0"/>
                <a:cs typeface="Times New Roman" panose="02020603050405020304" pitchFamily="18" charset="0"/>
              </a:rPr>
              <a:t>c4.</a:t>
            </a:r>
            <a:r>
              <a:rPr lang="en-US" sz="1800" i="1" spc="275" dirty="0">
                <a:solidFill>
                  <a:srgbClr val="3D3D3D"/>
                </a:solidFill>
                <a:latin typeface="+mj-lt"/>
                <a:ea typeface="Times New Roman" panose="02020603050405020304" pitchFamily="18" charset="0"/>
                <a:cs typeface="Times New Roman" panose="02020603050405020304" pitchFamily="18" charset="0"/>
              </a:rPr>
              <a:t> </a:t>
            </a:r>
          </a:p>
          <a:p>
            <a:pPr marL="342900" marR="574675" indent="-342900">
              <a:lnSpc>
                <a:spcPct val="101000"/>
              </a:lnSpc>
              <a:spcBef>
                <a:spcPts val="0"/>
              </a:spcBef>
              <a:spcAft>
                <a:spcPts val="0"/>
              </a:spcAft>
              <a:buFont typeface="Wingdings" panose="05000000000000000000" pitchFamily="2" charset="2"/>
              <a:buChar char="q"/>
            </a:pPr>
            <a:r>
              <a:rPr lang="en-US" sz="1800" dirty="0">
                <a:solidFill>
                  <a:srgbClr val="3D3D3D"/>
                </a:solidFill>
                <a:latin typeface="+mj-lt"/>
                <a:ea typeface="Times New Roman" panose="02020603050405020304" pitchFamily="18" charset="0"/>
                <a:cs typeface="Times New Roman" panose="02020603050405020304" pitchFamily="18" charset="0"/>
              </a:rPr>
              <a:t>The</a:t>
            </a:r>
            <a:r>
              <a:rPr lang="en-US" sz="1800" spc="5"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overflow</a:t>
            </a:r>
            <a:r>
              <a:rPr lang="en-US" sz="1800" spc="45"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flag </a:t>
            </a:r>
            <a:r>
              <a:rPr lang="en-US" sz="1800" dirty="0">
                <a:solidFill>
                  <a:srgbClr val="3D3D3D"/>
                </a:solidFill>
                <a:latin typeface="+mj-lt"/>
                <a:ea typeface="Times New Roman" panose="02020603050405020304" pitchFamily="18" charset="0"/>
                <a:cs typeface="Times New Roman" panose="02020603050405020304" pitchFamily="18" charset="0"/>
              </a:rPr>
              <a:t>is</a:t>
            </a:r>
            <a:r>
              <a:rPr lang="en-US" sz="1800" spc="110"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3D3D3D"/>
                </a:solidFill>
                <a:latin typeface="+mj-lt"/>
                <a:ea typeface="Times New Roman" panose="02020603050405020304" pitchFamily="18" charset="0"/>
                <a:cs typeface="Times New Roman" panose="02020603050405020304" pitchFamily="18" charset="0"/>
              </a:rPr>
              <a:t>set</a:t>
            </a:r>
            <a:r>
              <a:rPr lang="en-US" sz="1800" spc="105"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when</a:t>
            </a:r>
            <a:r>
              <a:rPr lang="en-US" sz="1800" spc="140" dirty="0">
                <a:solidFill>
                  <a:srgbClr val="282828"/>
                </a:solidFill>
                <a:latin typeface="+mj-lt"/>
                <a:ea typeface="Times New Roman" panose="02020603050405020304" pitchFamily="18" charset="0"/>
                <a:cs typeface="Times New Roman" panose="02020603050405020304" pitchFamily="18" charset="0"/>
              </a:rPr>
              <a:t> </a:t>
            </a:r>
            <a:r>
              <a:rPr lang="en-US" sz="1800" i="1" dirty="0">
                <a:solidFill>
                  <a:srgbClr val="282828"/>
                </a:solidFill>
                <a:latin typeface="+mj-lt"/>
                <a:ea typeface="Times New Roman" panose="02020603050405020304" pitchFamily="18" charset="0"/>
                <a:cs typeface="Times New Roman" panose="02020603050405020304" pitchFamily="18" charset="0"/>
              </a:rPr>
              <a:t>a</a:t>
            </a:r>
            <a:r>
              <a:rPr lang="en-US" sz="1800" i="1" spc="125"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and</a:t>
            </a:r>
            <a:r>
              <a:rPr lang="en-US" sz="1800" spc="165" dirty="0">
                <a:solidFill>
                  <a:srgbClr val="282828"/>
                </a:solidFill>
                <a:latin typeface="+mj-lt"/>
                <a:ea typeface="Times New Roman" panose="02020603050405020304" pitchFamily="18" charset="0"/>
                <a:cs typeface="Times New Roman" panose="02020603050405020304" pitchFamily="18" charset="0"/>
              </a:rPr>
              <a:t> </a:t>
            </a:r>
            <a:r>
              <a:rPr lang="en-US" sz="1800" i="1" dirty="0">
                <a:solidFill>
                  <a:srgbClr val="282828"/>
                </a:solidFill>
                <a:latin typeface="+mj-lt"/>
                <a:ea typeface="Times New Roman" panose="02020603050405020304" pitchFamily="18" charset="0"/>
                <a:cs typeface="Times New Roman" panose="02020603050405020304" pitchFamily="18" charset="0"/>
              </a:rPr>
              <a:t>b</a:t>
            </a:r>
            <a:r>
              <a:rPr lang="en-US" sz="1800" i="1" spc="120"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are</a:t>
            </a:r>
            <a:r>
              <a:rPr lang="en-US" sz="1800" spc="100"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considered</a:t>
            </a:r>
            <a:r>
              <a:rPr lang="en-US" sz="1800" spc="200"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to</a:t>
            </a:r>
            <a:r>
              <a:rPr lang="en-US" sz="1800" spc="145"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be</a:t>
            </a:r>
            <a:r>
              <a:rPr lang="en-US" sz="1800" spc="130"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3D3D3D"/>
                </a:solidFill>
                <a:latin typeface="+mj-lt"/>
                <a:ea typeface="Times New Roman" panose="02020603050405020304" pitchFamily="18" charset="0"/>
                <a:cs typeface="Times New Roman" panose="02020603050405020304" pitchFamily="18" charset="0"/>
              </a:rPr>
              <a:t>signed</a:t>
            </a:r>
            <a:r>
              <a:rPr lang="en-US" sz="1800" spc="165"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numbers</a:t>
            </a:r>
            <a:r>
              <a:rPr lang="en-US" sz="1800" spc="155"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between</a:t>
            </a:r>
            <a:r>
              <a:rPr lang="en-US" sz="1800" spc="155"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-8</a:t>
            </a:r>
            <a:r>
              <a:rPr lang="en-US" sz="1800" spc="35"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3D3D3D"/>
                </a:solidFill>
                <a:latin typeface="+mj-lt"/>
                <a:ea typeface="Times New Roman" panose="02020603050405020304" pitchFamily="18" charset="0"/>
                <a:cs typeface="Times New Roman" panose="02020603050405020304" pitchFamily="18" charset="0"/>
              </a:rPr>
              <a:t>and</a:t>
            </a:r>
            <a:r>
              <a:rPr lang="en-US" sz="1800" spc="130"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3D3D3D"/>
                </a:solidFill>
                <a:latin typeface="+mj-lt"/>
                <a:ea typeface="Times New Roman" panose="02020603050405020304" pitchFamily="18" charset="0"/>
                <a:cs typeface="Times New Roman" panose="02020603050405020304" pitchFamily="18" charset="0"/>
              </a:rPr>
              <a:t>+7</a:t>
            </a:r>
            <a:r>
              <a:rPr lang="en-US" sz="1800" spc="125"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3D3D3D"/>
                </a:solidFill>
                <a:latin typeface="+mj-lt"/>
                <a:ea typeface="Times New Roman" panose="02020603050405020304" pitchFamily="18" charset="0"/>
                <a:cs typeface="Times New Roman" panose="02020603050405020304" pitchFamily="18" charset="0"/>
              </a:rPr>
              <a:t>and</a:t>
            </a:r>
            <a:r>
              <a:rPr lang="en-US" sz="1800" spc="165"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the </a:t>
            </a:r>
            <a:r>
              <a:rPr lang="en-US" sz="1800" dirty="0">
                <a:solidFill>
                  <a:srgbClr val="3D3D3D"/>
                </a:solidFill>
                <a:latin typeface="+mj-lt"/>
                <a:ea typeface="Times New Roman" panose="02020603050405020304" pitchFamily="18" charset="0"/>
                <a:cs typeface="Times New Roman" panose="02020603050405020304" pitchFamily="18" charset="0"/>
              </a:rPr>
              <a:t>correct</a:t>
            </a:r>
            <a:r>
              <a:rPr lang="en-US" sz="1800" spc="-85"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answer</a:t>
            </a:r>
            <a:r>
              <a:rPr lang="en-US" sz="1800" spc="-60"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is</a:t>
            </a:r>
            <a:r>
              <a:rPr lang="en-US" sz="1800" spc="-120"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outside</a:t>
            </a:r>
            <a:r>
              <a:rPr lang="en-US" sz="1800" spc="-80"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of</a:t>
            </a:r>
            <a:r>
              <a:rPr lang="en-US" sz="1800" spc="-105"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this</a:t>
            </a:r>
            <a:r>
              <a:rPr lang="en-US" sz="1800" spc="-90" dirty="0">
                <a:solidFill>
                  <a:srgbClr val="282828"/>
                </a:solidFill>
                <a:latin typeface="+mj-lt"/>
                <a:ea typeface="Times New Roman" panose="02020603050405020304" pitchFamily="18" charset="0"/>
                <a:cs typeface="Times New Roman" panose="02020603050405020304" pitchFamily="18" charset="0"/>
              </a:rPr>
              <a:t> </a:t>
            </a:r>
            <a:r>
              <a:rPr lang="en-US" sz="1800" dirty="0">
                <a:solidFill>
                  <a:srgbClr val="3D3D3D"/>
                </a:solidFill>
                <a:latin typeface="+mj-lt"/>
                <a:ea typeface="Times New Roman" panose="02020603050405020304" pitchFamily="18" charset="0"/>
                <a:cs typeface="Times New Roman" panose="02020603050405020304" pitchFamily="18" charset="0"/>
              </a:rPr>
              <a:t>signed</a:t>
            </a:r>
            <a:r>
              <a:rPr lang="en-US" sz="1800" spc="-50" dirty="0">
                <a:solidFill>
                  <a:srgbClr val="3D3D3D"/>
                </a:solidFill>
                <a:latin typeface="+mj-lt"/>
                <a:ea typeface="Times New Roman" panose="02020603050405020304" pitchFamily="18" charset="0"/>
                <a:cs typeface="Times New Roman" panose="02020603050405020304" pitchFamily="18" charset="0"/>
              </a:rPr>
              <a:t> </a:t>
            </a:r>
            <a:r>
              <a:rPr lang="en-US" sz="1800" dirty="0">
                <a:solidFill>
                  <a:srgbClr val="282828"/>
                </a:solidFill>
                <a:latin typeface="+mj-lt"/>
                <a:ea typeface="Times New Roman" panose="02020603050405020304" pitchFamily="18" charset="0"/>
                <a:cs typeface="Times New Roman" panose="02020603050405020304" pitchFamily="18" charset="0"/>
              </a:rPr>
              <a:t>range.</a:t>
            </a:r>
            <a:endParaRPr lang="en-US" sz="1800" dirty="0">
              <a:latin typeface="+mj-lt"/>
              <a:ea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40" y="1734044"/>
            <a:ext cx="4572000" cy="48006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0164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0"/>
          <p:cNvSpPr>
            <a:spLocks noChangeArrowheads="1"/>
          </p:cNvSpPr>
          <p:nvPr/>
        </p:nvSpPr>
        <p:spPr bwMode="auto">
          <a:xfrm>
            <a:off x="990600" y="457200"/>
            <a:ext cx="7772400" cy="1143000"/>
          </a:xfrm>
          <a:prstGeom prst="rect">
            <a:avLst/>
          </a:prstGeom>
          <a:noFill/>
          <a:ln w="9525">
            <a:noFill/>
            <a:miter lim="800000"/>
            <a:headEnd/>
            <a:tailEnd/>
          </a:ln>
        </p:spPr>
        <p:txBody>
          <a:bodyPr anchor="ctr"/>
          <a:lstStyle/>
          <a:p>
            <a:pPr>
              <a:spcBef>
                <a:spcPts val="0"/>
              </a:spcBef>
            </a:pPr>
            <a:endParaRPr lang="en-US" sz="4000" dirty="0"/>
          </a:p>
        </p:txBody>
      </p:sp>
      <p:sp>
        <p:nvSpPr>
          <p:cNvPr id="4" name="Rectangle 166"/>
          <p:cNvSpPr>
            <a:spLocks noChangeArrowheads="1"/>
          </p:cNvSpPr>
          <p:nvPr/>
        </p:nvSpPr>
        <p:spPr bwMode="auto">
          <a:xfrm>
            <a:off x="1066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4000" dirty="0"/>
              <a:t>4-Bit Adder: Logic Equations</a:t>
            </a:r>
            <a:endParaRPr kumimoji="1" lang="en-US" sz="4000" b="0" dirty="0">
              <a:solidFill>
                <a:schemeClr val="tx2"/>
              </a:solidFill>
            </a:endParaRPr>
          </a:p>
        </p:txBody>
      </p:sp>
      <p:sp>
        <p:nvSpPr>
          <p:cNvPr id="3" name="Rectangle 2"/>
          <p:cNvSpPr/>
          <p:nvPr/>
        </p:nvSpPr>
        <p:spPr>
          <a:xfrm>
            <a:off x="914400" y="1751461"/>
            <a:ext cx="7848600" cy="3785652"/>
          </a:xfrm>
          <a:prstGeom prst="rect">
            <a:avLst/>
          </a:prstGeom>
        </p:spPr>
        <p:txBody>
          <a:bodyPr wrap="square">
            <a:spAutoFit/>
          </a:bodyPr>
          <a:lstStyle/>
          <a:p>
            <a:r>
              <a:rPr lang="en-US" dirty="0"/>
              <a:t>The </a:t>
            </a:r>
            <a:r>
              <a:rPr lang="en-US" i="1" dirty="0"/>
              <a:t>sums </a:t>
            </a:r>
            <a:r>
              <a:rPr lang="en-US" dirty="0"/>
              <a:t>is always equal to </a:t>
            </a:r>
            <a:r>
              <a:rPr lang="en-US" i="1" dirty="0"/>
              <a:t>a+ b. </a:t>
            </a:r>
            <a:r>
              <a:rPr lang="en-US" dirty="0"/>
              <a:t>Note that the carry flag, </a:t>
            </a:r>
            <a:r>
              <a:rPr lang="en-US" i="1" dirty="0" err="1"/>
              <a:t>cf</a:t>
            </a:r>
            <a:r>
              <a:rPr lang="en-US" i="1" dirty="0"/>
              <a:t> </a:t>
            </a:r>
            <a:r>
              <a:rPr lang="en-US" dirty="0"/>
              <a:t>is equal </a:t>
            </a:r>
            <a:r>
              <a:rPr lang="en-US"/>
              <a:t>to </a:t>
            </a:r>
            <a:r>
              <a:rPr lang="en-US" smtClean="0"/>
              <a:t>1 </a:t>
            </a:r>
            <a:r>
              <a:rPr lang="en-US" dirty="0"/>
              <a:t>when the correct </a:t>
            </a:r>
            <a:r>
              <a:rPr lang="en-US" i="1" dirty="0"/>
              <a:t>unsigned </a:t>
            </a:r>
            <a:r>
              <a:rPr lang="en-US" dirty="0"/>
              <a:t>answer exceeds 15 (or F).  Also note that the overflow flag, </a:t>
            </a:r>
            <a:r>
              <a:rPr lang="en-US" i="1" dirty="0" err="1"/>
              <a:t>ovf</a:t>
            </a:r>
            <a:r>
              <a:rPr lang="en-US" i="1" dirty="0"/>
              <a:t>, </a:t>
            </a:r>
            <a:r>
              <a:rPr lang="en-US" dirty="0"/>
              <a:t>is 1 when the correct </a:t>
            </a:r>
            <a:r>
              <a:rPr lang="en-US" i="1" dirty="0"/>
              <a:t>signed </a:t>
            </a:r>
            <a:r>
              <a:rPr lang="en-US" dirty="0"/>
              <a:t>answer is outside the range -8 to +7. </a:t>
            </a:r>
          </a:p>
          <a:p>
            <a:r>
              <a:rPr lang="en-US" dirty="0"/>
              <a:t>For example, when </a:t>
            </a:r>
            <a:r>
              <a:rPr lang="en-US" i="1" dirty="0"/>
              <a:t>a </a:t>
            </a:r>
            <a:r>
              <a:rPr lang="en-US" dirty="0"/>
              <a:t>is 8 this is equivalent to the signed value -8, which when added to </a:t>
            </a:r>
            <a:r>
              <a:rPr lang="en-US" i="1" dirty="0"/>
              <a:t>b </a:t>
            </a:r>
            <a:r>
              <a:rPr lang="en-US" dirty="0"/>
              <a:t>(which is equivalent to -5) gives a sum of s = -8-5 = -13.  Which is outside the range of -8 to +7. However, when hex D (-3) is added to hex B (-5) the answer is -8, which is 1000, or 8, so the sum is correct and the overflow flag is 0.</a:t>
            </a:r>
          </a:p>
        </p:txBody>
      </p:sp>
    </p:spTree>
    <p:extLst>
      <p:ext uri="{BB962C8B-B14F-4D97-AF65-F5344CB8AC3E}">
        <p14:creationId xmlns:p14="http://schemas.microsoft.com/office/powerpoint/2010/main" val="3245006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0"/>
          <p:cNvSpPr>
            <a:spLocks noChangeArrowheads="1"/>
          </p:cNvSpPr>
          <p:nvPr/>
        </p:nvSpPr>
        <p:spPr bwMode="auto">
          <a:xfrm>
            <a:off x="990600" y="457200"/>
            <a:ext cx="7772400" cy="1143000"/>
          </a:xfrm>
          <a:prstGeom prst="rect">
            <a:avLst/>
          </a:prstGeom>
          <a:noFill/>
          <a:ln w="9525">
            <a:noFill/>
            <a:miter lim="800000"/>
            <a:headEnd/>
            <a:tailEnd/>
          </a:ln>
        </p:spPr>
        <p:txBody>
          <a:bodyPr anchor="ctr"/>
          <a:lstStyle/>
          <a:p>
            <a:pPr>
              <a:spcBef>
                <a:spcPts val="0"/>
              </a:spcBef>
            </a:pPr>
            <a:endParaRPr lang="en-US" sz="4000" dirty="0"/>
          </a:p>
        </p:txBody>
      </p:sp>
      <p:sp>
        <p:nvSpPr>
          <p:cNvPr id="4" name="Rectangle 166"/>
          <p:cNvSpPr>
            <a:spLocks noChangeArrowheads="1"/>
          </p:cNvSpPr>
          <p:nvPr/>
        </p:nvSpPr>
        <p:spPr bwMode="auto">
          <a:xfrm>
            <a:off x="1066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4000" dirty="0"/>
              <a:t>4-Bit Adder: Behavior statements</a:t>
            </a:r>
            <a:endParaRPr kumimoji="1" lang="en-US" sz="4000" b="0" dirty="0">
              <a:solidFill>
                <a:schemeClr val="tx2"/>
              </a:solidFill>
            </a:endParaRPr>
          </a:p>
        </p:txBody>
      </p:sp>
      <p:sp>
        <p:nvSpPr>
          <p:cNvPr id="3" name="Rectangle 2"/>
          <p:cNvSpPr/>
          <p:nvPr/>
        </p:nvSpPr>
        <p:spPr>
          <a:xfrm>
            <a:off x="914400" y="1751461"/>
            <a:ext cx="7848600" cy="3785652"/>
          </a:xfrm>
          <a:prstGeom prst="rect">
            <a:avLst/>
          </a:prstGeom>
        </p:spPr>
        <p:txBody>
          <a:bodyPr wrap="square">
            <a:spAutoFit/>
          </a:bodyPr>
          <a:lstStyle/>
          <a:p>
            <a:r>
              <a:rPr lang="en-US" dirty="0"/>
              <a:t>It would be convenient to be able to make a 4-bit adder (or any size adder) by just using a + sign in a Verilog statement.  In fact, we can!  When you write </a:t>
            </a:r>
            <a:r>
              <a:rPr lang="en-US" i="1" dirty="0"/>
              <a:t>a </a:t>
            </a:r>
            <a:r>
              <a:rPr lang="en-US" dirty="0"/>
              <a:t>+ </a:t>
            </a:r>
            <a:r>
              <a:rPr lang="en-US" i="1" dirty="0"/>
              <a:t>b </a:t>
            </a:r>
            <a:r>
              <a:rPr lang="en-US" dirty="0"/>
              <a:t>in a Verilog program the compiler will produce a full adder of the type we designed in </a:t>
            </a:r>
            <a:r>
              <a:rPr lang="en-US" dirty="0" smtClean="0"/>
              <a:t>previous example. </a:t>
            </a:r>
            <a:r>
              <a:rPr lang="en-US" dirty="0"/>
              <a:t>The only question is how to create the output carry bit.  The trick is to add a leading 0 to </a:t>
            </a:r>
            <a:r>
              <a:rPr lang="en-US" i="1" dirty="0"/>
              <a:t>a </a:t>
            </a:r>
            <a:r>
              <a:rPr lang="en-US" dirty="0"/>
              <a:t>and </a:t>
            </a:r>
            <a:r>
              <a:rPr lang="en-US" i="1" dirty="0"/>
              <a:t>b </a:t>
            </a:r>
            <a:r>
              <a:rPr lang="en-US" dirty="0"/>
              <a:t>and then make a 5-bit temporary variable to hold the sum as shown in </a:t>
            </a:r>
            <a:r>
              <a:rPr lang="en-US" dirty="0" smtClean="0"/>
              <a:t>next slide. The </a:t>
            </a:r>
            <a:r>
              <a:rPr lang="en-US" dirty="0"/>
              <a:t>most-significant bit of this 5-bit sum will be the carry flag.</a:t>
            </a:r>
          </a:p>
        </p:txBody>
      </p:sp>
    </p:spTree>
    <p:extLst>
      <p:ext uri="{BB962C8B-B14F-4D97-AF65-F5344CB8AC3E}">
        <p14:creationId xmlns:p14="http://schemas.microsoft.com/office/powerpoint/2010/main" val="3754399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0"/>
          <p:cNvSpPr>
            <a:spLocks noChangeArrowheads="1"/>
          </p:cNvSpPr>
          <p:nvPr/>
        </p:nvSpPr>
        <p:spPr bwMode="auto">
          <a:xfrm>
            <a:off x="990600" y="457200"/>
            <a:ext cx="7772400" cy="1143000"/>
          </a:xfrm>
          <a:prstGeom prst="rect">
            <a:avLst/>
          </a:prstGeom>
          <a:noFill/>
          <a:ln w="9525">
            <a:noFill/>
            <a:miter lim="800000"/>
            <a:headEnd/>
            <a:tailEnd/>
          </a:ln>
        </p:spPr>
        <p:txBody>
          <a:bodyPr anchor="ctr"/>
          <a:lstStyle/>
          <a:p>
            <a:pPr>
              <a:spcBef>
                <a:spcPts val="0"/>
              </a:spcBef>
            </a:pPr>
            <a:endParaRPr lang="en-US" sz="4000" dirty="0"/>
          </a:p>
        </p:txBody>
      </p:sp>
      <p:sp>
        <p:nvSpPr>
          <p:cNvPr id="4" name="Rectangle 166"/>
          <p:cNvSpPr>
            <a:spLocks noChangeArrowheads="1"/>
          </p:cNvSpPr>
          <p:nvPr/>
        </p:nvSpPr>
        <p:spPr bwMode="auto">
          <a:xfrm>
            <a:off x="1066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4000" dirty="0"/>
              <a:t>4-Bit Adder: Behavior statements</a:t>
            </a:r>
            <a:endParaRPr kumimoji="1" lang="en-US" sz="4000" b="0" dirty="0">
              <a:solidFill>
                <a:schemeClr val="tx2"/>
              </a:solidFill>
            </a:endParaRPr>
          </a:p>
        </p:txBody>
      </p:sp>
      <p:pic>
        <p:nvPicPr>
          <p:cNvPr id="2" name="Picture 1"/>
          <p:cNvPicPr>
            <a:picLocks noChangeAspect="1"/>
          </p:cNvPicPr>
          <p:nvPr/>
        </p:nvPicPr>
        <p:blipFill>
          <a:blip r:embed="rId3"/>
          <a:stretch>
            <a:fillRect/>
          </a:stretch>
        </p:blipFill>
        <p:spPr>
          <a:xfrm>
            <a:off x="1600200" y="1621971"/>
            <a:ext cx="5257800" cy="4880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26171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0"/>
          <p:cNvSpPr>
            <a:spLocks noChangeArrowheads="1"/>
          </p:cNvSpPr>
          <p:nvPr/>
        </p:nvSpPr>
        <p:spPr bwMode="auto">
          <a:xfrm>
            <a:off x="990600" y="457200"/>
            <a:ext cx="7772400" cy="1143000"/>
          </a:xfrm>
          <a:prstGeom prst="rect">
            <a:avLst/>
          </a:prstGeom>
          <a:noFill/>
          <a:ln w="9525">
            <a:noFill/>
            <a:miter lim="800000"/>
            <a:headEnd/>
            <a:tailEnd/>
          </a:ln>
        </p:spPr>
        <p:txBody>
          <a:bodyPr anchor="ctr"/>
          <a:lstStyle/>
          <a:p>
            <a:pPr>
              <a:spcBef>
                <a:spcPts val="0"/>
              </a:spcBef>
            </a:pPr>
            <a:endParaRPr lang="en-US" sz="4000" dirty="0"/>
          </a:p>
        </p:txBody>
      </p:sp>
      <p:sp>
        <p:nvSpPr>
          <p:cNvPr id="4" name="Rectangle 166"/>
          <p:cNvSpPr>
            <a:spLocks noChangeArrowheads="1"/>
          </p:cNvSpPr>
          <p:nvPr/>
        </p:nvSpPr>
        <p:spPr bwMode="auto">
          <a:xfrm>
            <a:off x="1066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4000" dirty="0"/>
              <a:t>N</a:t>
            </a:r>
            <a:r>
              <a:rPr lang="en-US" sz="4000" dirty="0" smtClean="0"/>
              <a:t>-Bit </a:t>
            </a:r>
            <a:r>
              <a:rPr lang="en-US" sz="4000" dirty="0"/>
              <a:t>Adder: Behavior statements</a:t>
            </a:r>
            <a:endParaRPr kumimoji="1" lang="en-US" sz="4000" b="0" dirty="0">
              <a:solidFill>
                <a:schemeClr val="tx2"/>
              </a:solidFill>
            </a:endParaRPr>
          </a:p>
        </p:txBody>
      </p:sp>
      <p:pic>
        <p:nvPicPr>
          <p:cNvPr id="5" name="Picture 4"/>
          <p:cNvPicPr>
            <a:picLocks noChangeAspect="1"/>
          </p:cNvPicPr>
          <p:nvPr/>
        </p:nvPicPr>
        <p:blipFill>
          <a:blip r:embed="rId3"/>
          <a:stretch>
            <a:fillRect/>
          </a:stretch>
        </p:blipFill>
        <p:spPr>
          <a:xfrm>
            <a:off x="1981200" y="2667000"/>
            <a:ext cx="4343400" cy="37843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1066800" y="1600200"/>
            <a:ext cx="7848600" cy="830997"/>
          </a:xfrm>
          <a:prstGeom prst="rect">
            <a:avLst/>
          </a:prstGeom>
        </p:spPr>
        <p:txBody>
          <a:bodyPr wrap="square">
            <a:spAutoFit/>
          </a:bodyPr>
          <a:lstStyle/>
          <a:p>
            <a:r>
              <a:rPr lang="en-US" sz="1600" i="1" dirty="0"/>
              <a:t>N</a:t>
            </a:r>
            <a:r>
              <a:rPr lang="en-US" sz="1600" dirty="0"/>
              <a:t>-bit adder that uses a </a:t>
            </a:r>
            <a:r>
              <a:rPr lang="en-US" sz="1600" i="1" dirty="0"/>
              <a:t>parameter </a:t>
            </a:r>
            <a:r>
              <a:rPr lang="en-US" sz="1600" dirty="0"/>
              <a:t>statement.  This is a convenient adder to use when you don’t need the carry flag.  An example of using this as an 8-bit adder is shown </a:t>
            </a:r>
            <a:r>
              <a:rPr lang="en-US" sz="1600" dirty="0" smtClean="0"/>
              <a:t>below.  </a:t>
            </a:r>
            <a:r>
              <a:rPr lang="en-US" sz="1600" dirty="0"/>
              <a:t>Note that when the sum exceeds FF it simply wraps around and the carry flag is lost.</a:t>
            </a:r>
          </a:p>
        </p:txBody>
      </p:sp>
    </p:spTree>
    <p:extLst>
      <p:ext uri="{BB962C8B-B14F-4D97-AF65-F5344CB8AC3E}">
        <p14:creationId xmlns:p14="http://schemas.microsoft.com/office/powerpoint/2010/main" val="2950976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2" name="Rectangle 136"/>
          <p:cNvSpPr>
            <a:spLocks noChangeArrowheads="1"/>
          </p:cNvSpPr>
          <p:nvPr/>
        </p:nvSpPr>
        <p:spPr bwMode="auto">
          <a:xfrm>
            <a:off x="860622"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3200" dirty="0"/>
              <a:t>Four bit 2’s Complement adder/</a:t>
            </a:r>
            <a:r>
              <a:rPr kumimoji="1" lang="en-US" sz="3200" dirty="0" err="1"/>
              <a:t>subtracter</a:t>
            </a:r>
            <a:endParaRPr kumimoji="1" lang="en-US" sz="3200" dirty="0">
              <a:solidFill>
                <a:schemeClr val="tx2"/>
              </a:solidFill>
            </a:endParaRPr>
          </a:p>
        </p:txBody>
      </p:sp>
      <p:sp>
        <p:nvSpPr>
          <p:cNvPr id="2" name="Slide Number Placeholder 1"/>
          <p:cNvSpPr>
            <a:spLocks noGrp="1"/>
          </p:cNvSpPr>
          <p:nvPr>
            <p:ph type="sldNum" sz="quarter" idx="4294967295"/>
          </p:nvPr>
        </p:nvSpPr>
        <p:spPr>
          <a:xfrm>
            <a:off x="6553200" y="6245225"/>
            <a:ext cx="1808163" cy="476250"/>
          </a:xfrm>
          <a:prstGeom prst="rect">
            <a:avLst/>
          </a:prstGeom>
        </p:spPr>
        <p:txBody>
          <a:bodyPr/>
          <a:lstStyle/>
          <a:p>
            <a:pPr>
              <a:defRPr/>
            </a:pPr>
            <a:fld id="{C98FD06F-7D43-4B1A-B642-C67EC5CA6145}" type="slidenum">
              <a:rPr lang="zh-CN" altLang="en-US" smtClean="0"/>
              <a:pPr>
                <a:defRPr/>
              </a:pPr>
              <a:t>17</a:t>
            </a:fld>
            <a:endParaRPr lang="en-US" altLang="zh-CN"/>
          </a:p>
        </p:txBody>
      </p:sp>
      <p:sp>
        <p:nvSpPr>
          <p:cNvPr id="4" name="Rectangle 3"/>
          <p:cNvSpPr/>
          <p:nvPr/>
        </p:nvSpPr>
        <p:spPr>
          <a:xfrm>
            <a:off x="936822" y="1488374"/>
            <a:ext cx="7902378" cy="945515"/>
          </a:xfrm>
          <a:prstGeom prst="rect">
            <a:avLst/>
          </a:prstGeom>
        </p:spPr>
        <p:txBody>
          <a:bodyPr wrap="square">
            <a:spAutoFit/>
          </a:bodyPr>
          <a:lstStyle/>
          <a:p>
            <a:pPr marR="95250" algn="just">
              <a:lnSpc>
                <a:spcPct val="99000"/>
              </a:lnSpc>
              <a:spcBef>
                <a:spcPts val="20"/>
              </a:spcBef>
              <a:spcAft>
                <a:spcPts val="0"/>
              </a:spcAft>
            </a:pPr>
            <a:r>
              <a:rPr lang="en-US"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Note</a:t>
            </a:r>
            <a:r>
              <a:rPr lang="en-US" spc="285"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131313"/>
                </a:solidFill>
                <a:latin typeface="Times New Roman" panose="02020603050405020304" pitchFamily="18" charset="0"/>
                <a:ea typeface="Times New Roman" panose="02020603050405020304" pitchFamily="18" charset="0"/>
                <a:cs typeface="Times New Roman" panose="02020603050405020304" pitchFamily="18" charset="0"/>
              </a:rPr>
              <a:t>that</a:t>
            </a:r>
            <a:r>
              <a:rPr lang="en-US" spc="200" dirty="0">
                <a:solidFill>
                  <a:srgbClr val="13131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the value</a:t>
            </a:r>
            <a:r>
              <a:rPr lang="en-US" spc="80"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of</a:t>
            </a:r>
            <a:r>
              <a:rPr lang="en-US" spc="50"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the</a:t>
            </a:r>
            <a:r>
              <a:rPr lang="en-US" spc="30"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outputs</a:t>
            </a:r>
            <a:r>
              <a:rPr lang="en-US" spc="75"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is</a:t>
            </a:r>
            <a:r>
              <a:rPr lang="en-US" spc="30"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i="1"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a </a:t>
            </a:r>
            <a:r>
              <a:rPr lang="en-US" sz="2800" i="1" dirty="0">
                <a:solidFill>
                  <a:srgbClr val="565656"/>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i="1" spc="-105" dirty="0">
                <a:solidFill>
                  <a:srgbClr val="56565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b</a:t>
            </a:r>
            <a:r>
              <a:rPr lang="en-US" i="1" spc="35"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if</a:t>
            </a:r>
            <a:r>
              <a:rPr lang="en-US" spc="40"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i="1" spc="65"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spc="25"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0,</a:t>
            </a:r>
            <a:r>
              <a:rPr lang="en-US" spc="-5"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and</a:t>
            </a:r>
            <a:r>
              <a:rPr lang="en-US" spc="90"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is</a:t>
            </a:r>
            <a:r>
              <a:rPr lang="en-US" spc="-10"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i="1"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a </a:t>
            </a:r>
            <a:r>
              <a:rPr lang="en-US" sz="2800" i="1" dirty="0">
                <a:solidFill>
                  <a:srgbClr val="565656"/>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i="1" spc="-260" dirty="0">
                <a:solidFill>
                  <a:srgbClr val="56565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b or a + (2’s complement of b) </a:t>
            </a:r>
            <a:r>
              <a:rPr lang="en-US"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if</a:t>
            </a:r>
            <a:r>
              <a:rPr lang="en-US" spc="5" dirty="0">
                <a:solidFill>
                  <a:srgbClr val="282828"/>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E</a:t>
            </a:r>
            <a:r>
              <a:rPr lang="en-US" i="1" spc="35"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spc="100" dirty="0">
                <a:solidFill>
                  <a:srgbClr val="3D3D3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282828"/>
                </a:solidFill>
                <a:latin typeface="Arial" panose="020B0604020202020204" pitchFamily="34" charset="0"/>
                <a:ea typeface="Arial" panose="020B0604020202020204" pitchFamily="34" charset="0"/>
                <a:cs typeface="Times New Roman" panose="02020603050405020304" pitchFamily="18" charset="0"/>
              </a:rPr>
              <a:t>1.</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6" name="Group 5"/>
          <p:cNvGrpSpPr/>
          <p:nvPr/>
        </p:nvGrpSpPr>
        <p:grpSpPr>
          <a:xfrm>
            <a:off x="1066800" y="2667000"/>
            <a:ext cx="7652822" cy="3467068"/>
            <a:chOff x="1066800" y="2667000"/>
            <a:chExt cx="7652822" cy="3467068"/>
          </a:xfrm>
        </p:grpSpPr>
        <p:pic>
          <p:nvPicPr>
            <p:cNvPr id="3" name="Picture 2"/>
            <p:cNvPicPr>
              <a:picLocks noChangeAspect="1"/>
            </p:cNvPicPr>
            <p:nvPr/>
          </p:nvPicPr>
          <p:blipFill>
            <a:blip r:embed="rId3"/>
            <a:stretch>
              <a:fillRect/>
            </a:stretch>
          </p:blipFill>
          <p:spPr>
            <a:xfrm>
              <a:off x="1066800" y="2667000"/>
              <a:ext cx="7652822" cy="34670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2667000" y="3810000"/>
              <a:ext cx="5410200" cy="338554"/>
            </a:xfrm>
            <a:prstGeom prst="rect">
              <a:avLst/>
            </a:prstGeom>
            <a:noFill/>
          </p:spPr>
          <p:txBody>
            <a:bodyPr wrap="square" rtlCol="0">
              <a:spAutoFit/>
            </a:bodyPr>
            <a:lstStyle/>
            <a:p>
              <a:r>
                <a:rPr lang="en-US" sz="1600" dirty="0"/>
                <a:t> </a:t>
              </a:r>
              <a:r>
                <a:rPr lang="en-US" sz="1600" dirty="0" err="1"/>
                <a:t>bx</a:t>
              </a:r>
              <a:r>
                <a:rPr lang="en-US" sz="1600" dirty="0"/>
                <a:t>(3)                      </a:t>
              </a:r>
              <a:r>
                <a:rPr lang="en-US" sz="1600" dirty="0" err="1"/>
                <a:t>bx</a:t>
              </a:r>
              <a:r>
                <a:rPr lang="en-US" sz="1600" dirty="0"/>
                <a:t>(2)                      </a:t>
              </a:r>
              <a:r>
                <a:rPr lang="en-US" sz="1600" dirty="0" err="1"/>
                <a:t>bx</a:t>
              </a:r>
              <a:r>
                <a:rPr lang="en-US" sz="1600" dirty="0"/>
                <a:t>(1)                     </a:t>
              </a:r>
              <a:r>
                <a:rPr lang="en-US" sz="1600" dirty="0" err="1"/>
                <a:t>bx</a:t>
              </a:r>
              <a:r>
                <a:rPr lang="en-US" sz="1600" dirty="0"/>
                <a:t>(0)         </a:t>
              </a:r>
            </a:p>
          </p:txBody>
        </p:sp>
      </p:grpSp>
    </p:spTree>
    <p:extLst>
      <p:ext uri="{BB962C8B-B14F-4D97-AF65-F5344CB8AC3E}">
        <p14:creationId xmlns:p14="http://schemas.microsoft.com/office/powerpoint/2010/main" val="4182403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0"/>
          <p:cNvSpPr>
            <a:spLocks noChangeArrowheads="1"/>
          </p:cNvSpPr>
          <p:nvPr/>
        </p:nvSpPr>
        <p:spPr bwMode="auto">
          <a:xfrm>
            <a:off x="990600" y="457200"/>
            <a:ext cx="7772400" cy="1143000"/>
          </a:xfrm>
          <a:prstGeom prst="rect">
            <a:avLst/>
          </a:prstGeom>
          <a:noFill/>
          <a:ln w="9525">
            <a:noFill/>
            <a:miter lim="800000"/>
            <a:headEnd/>
            <a:tailEnd/>
          </a:ln>
        </p:spPr>
        <p:txBody>
          <a:bodyPr anchor="ctr"/>
          <a:lstStyle/>
          <a:p>
            <a:pPr>
              <a:spcBef>
                <a:spcPts val="0"/>
              </a:spcBef>
            </a:pPr>
            <a:endParaRPr lang="en-US" sz="4000" dirty="0"/>
          </a:p>
        </p:txBody>
      </p:sp>
      <p:sp>
        <p:nvSpPr>
          <p:cNvPr id="5" name="Rectangle 136"/>
          <p:cNvSpPr>
            <a:spLocks noChangeArrowheads="1"/>
          </p:cNvSpPr>
          <p:nvPr/>
        </p:nvSpPr>
        <p:spPr bwMode="auto">
          <a:xfrm>
            <a:off x="1027216" y="3048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3200" dirty="0"/>
              <a:t>Four bit 2’s Complement </a:t>
            </a:r>
            <a:r>
              <a:rPr kumimoji="1" lang="en-US" sz="3200" dirty="0" smtClean="0"/>
              <a:t>adder/</a:t>
            </a:r>
            <a:r>
              <a:rPr kumimoji="1" lang="en-US" sz="3200" dirty="0" err="1" smtClean="0"/>
              <a:t>subtractor</a:t>
            </a:r>
            <a:endParaRPr kumimoji="1" lang="en-US" sz="3200" dirty="0">
              <a:solidFill>
                <a:schemeClr val="tx2"/>
              </a:solidFill>
            </a:endParaRPr>
          </a:p>
        </p:txBody>
      </p:sp>
      <p:pic>
        <p:nvPicPr>
          <p:cNvPr id="3" name="Picture 2"/>
          <p:cNvPicPr>
            <a:picLocks noChangeAspect="1"/>
          </p:cNvPicPr>
          <p:nvPr/>
        </p:nvPicPr>
        <p:blipFill>
          <a:blip r:embed="rId3"/>
          <a:stretch>
            <a:fillRect/>
          </a:stretch>
        </p:blipFill>
        <p:spPr>
          <a:xfrm>
            <a:off x="1219200" y="1028700"/>
            <a:ext cx="7202384" cy="56692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78987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7073" y="720941"/>
            <a:ext cx="8077200" cy="838200"/>
          </a:xfrm>
        </p:spPr>
        <p:txBody>
          <a:bodyPr/>
          <a:lstStyle/>
          <a:p>
            <a:r>
              <a:rPr lang="en-US" sz="3600" dirty="0" smtClean="0"/>
              <a:t>Shifters</a:t>
            </a:r>
            <a:endParaRPr lang="en-US" sz="3600" dirty="0"/>
          </a:p>
        </p:txBody>
      </p:sp>
      <p:sp>
        <p:nvSpPr>
          <p:cNvPr id="5" name="Rectangle 4"/>
          <p:cNvSpPr/>
          <p:nvPr/>
        </p:nvSpPr>
        <p:spPr>
          <a:xfrm>
            <a:off x="990600" y="1600200"/>
            <a:ext cx="7848600" cy="1323439"/>
          </a:xfrm>
          <a:prstGeom prst="rect">
            <a:avLst/>
          </a:prstGeom>
        </p:spPr>
        <p:txBody>
          <a:bodyPr wrap="square">
            <a:spAutoFit/>
          </a:bodyPr>
          <a:lstStyle/>
          <a:p>
            <a:pPr algn="l"/>
            <a:r>
              <a:rPr lang="en-US" sz="2000" dirty="0"/>
              <a:t>A 4-bit shifter module is </a:t>
            </a:r>
            <a:r>
              <a:rPr lang="en-US" sz="2000" dirty="0" smtClean="0"/>
              <a:t>shown. </a:t>
            </a:r>
            <a:r>
              <a:rPr lang="en-US" sz="2000" dirty="0"/>
              <a:t>Note that the 4-bit </a:t>
            </a:r>
            <a:r>
              <a:rPr lang="en-US" sz="2000" dirty="0" err="1"/>
              <a:t>ouput</a:t>
            </a:r>
            <a:r>
              <a:rPr lang="en-US" sz="2000" dirty="0"/>
              <a:t> </a:t>
            </a:r>
            <a:r>
              <a:rPr lang="en-US" sz="2000" i="1" dirty="0"/>
              <a:t>[y3 ..y0] </a:t>
            </a:r>
            <a:r>
              <a:rPr lang="en-US" sz="2000" dirty="0"/>
              <a:t>represents some form of the 4-bit input </a:t>
            </a:r>
            <a:r>
              <a:rPr lang="en-US" sz="2000" i="1" dirty="0"/>
              <a:t>[d3 ..d0] </a:t>
            </a:r>
            <a:r>
              <a:rPr lang="en-US" sz="2000" dirty="0"/>
              <a:t>shifted, or rotated, left or right. The eight possible operations </a:t>
            </a:r>
            <a:r>
              <a:rPr lang="en-US" sz="2000" dirty="0" smtClean="0"/>
              <a:t>and their meaning are shown </a:t>
            </a:r>
            <a:r>
              <a:rPr lang="en-US" sz="2000" dirty="0"/>
              <a:t>in </a:t>
            </a:r>
            <a:r>
              <a:rPr lang="en-US" sz="2000" dirty="0" smtClean="0"/>
              <a:t>the truth table </a:t>
            </a:r>
            <a:r>
              <a:rPr lang="en-US" sz="2000" dirty="0"/>
              <a:t>are controlled by the three control inputs </a:t>
            </a:r>
            <a:r>
              <a:rPr lang="en-US" sz="2000" i="1" dirty="0"/>
              <a:t>[s2 ..s0]. </a:t>
            </a:r>
            <a:endParaRPr lang="en-US" sz="2000" dirty="0">
              <a:latin typeface="+mj-lt"/>
            </a:endParaRPr>
          </a:p>
        </p:txBody>
      </p:sp>
      <p:pic>
        <p:nvPicPr>
          <p:cNvPr id="2" name="Picture 1"/>
          <p:cNvPicPr>
            <a:picLocks noChangeAspect="1"/>
          </p:cNvPicPr>
          <p:nvPr/>
        </p:nvPicPr>
        <p:blipFill>
          <a:blip r:embed="rId2"/>
          <a:stretch>
            <a:fillRect/>
          </a:stretch>
        </p:blipFill>
        <p:spPr>
          <a:xfrm>
            <a:off x="1066800" y="2964698"/>
            <a:ext cx="2614613" cy="3615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stretch>
            <a:fillRect/>
          </a:stretch>
        </p:blipFill>
        <p:spPr>
          <a:xfrm>
            <a:off x="3810000" y="3810000"/>
            <a:ext cx="5029200" cy="1596869"/>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3793183" y="3409890"/>
            <a:ext cx="5350817" cy="400110"/>
          </a:xfrm>
          <a:prstGeom prst="rect">
            <a:avLst/>
          </a:prstGeom>
        </p:spPr>
        <p:txBody>
          <a:bodyPr wrap="square">
            <a:spAutoFit/>
          </a:bodyPr>
          <a:lstStyle/>
          <a:p>
            <a:pPr algn="l"/>
            <a:r>
              <a:rPr lang="en-US" sz="2000" b="1" dirty="0" smtClean="0"/>
              <a:t>Definitions and Shifting and Rotate Operations</a:t>
            </a:r>
            <a:endParaRPr lang="en-US" sz="2000" b="1" dirty="0">
              <a:latin typeface="+mj-lt"/>
            </a:endParaRPr>
          </a:p>
        </p:txBody>
      </p:sp>
      <p:sp>
        <p:nvSpPr>
          <p:cNvPr id="9" name="Rectangle 8"/>
          <p:cNvSpPr/>
          <p:nvPr/>
        </p:nvSpPr>
        <p:spPr>
          <a:xfrm>
            <a:off x="3630273" y="5742838"/>
            <a:ext cx="5334000" cy="1323439"/>
          </a:xfrm>
          <a:prstGeom prst="rect">
            <a:avLst/>
          </a:prstGeom>
        </p:spPr>
        <p:txBody>
          <a:bodyPr wrap="square">
            <a:spAutoFit/>
          </a:bodyPr>
          <a:lstStyle/>
          <a:p>
            <a:pPr marL="222250" marR="62230" indent="6350" algn="l">
              <a:spcBef>
                <a:spcPts val="350"/>
              </a:spcBef>
              <a:spcAft>
                <a:spcPts val="0"/>
              </a:spcAft>
            </a:pPr>
            <a:r>
              <a:rPr lang="en-US" sz="1600" i="1" dirty="0">
                <a:solidFill>
                  <a:srgbClr val="2F2F2F"/>
                </a:solidFill>
                <a:latin typeface="+mj-lt"/>
                <a:ea typeface="Times New Roman" panose="02020603050405020304" pitchFamily="18" charset="0"/>
                <a:cs typeface="Times New Roman" panose="02020603050405020304" pitchFamily="18" charset="0"/>
              </a:rPr>
              <a:t>Note</a:t>
            </a:r>
            <a:r>
              <a:rPr lang="en-US" sz="1600" i="1" spc="115" dirty="0">
                <a:solidFill>
                  <a:srgbClr val="2F2F2F"/>
                </a:solidFill>
                <a:latin typeface="+mj-lt"/>
                <a:ea typeface="Times New Roman" panose="02020603050405020304" pitchFamily="18" charset="0"/>
                <a:cs typeface="Times New Roman" panose="02020603050405020304" pitchFamily="18" charset="0"/>
              </a:rPr>
              <a:t> </a:t>
            </a:r>
            <a:r>
              <a:rPr lang="en-US" sz="1600" i="1" dirty="0">
                <a:solidFill>
                  <a:srgbClr val="1F1F1F"/>
                </a:solidFill>
                <a:latin typeface="+mj-lt"/>
                <a:ea typeface="Times New Roman" panose="02020603050405020304" pitchFamily="18" charset="0"/>
                <a:cs typeface="Times New Roman" panose="02020603050405020304" pitchFamily="18" charset="0"/>
              </a:rPr>
              <a:t>that</a:t>
            </a:r>
            <a:r>
              <a:rPr lang="en-US" sz="1600" i="1" spc="75" dirty="0">
                <a:solidFill>
                  <a:srgbClr val="1F1F1F"/>
                </a:solidFill>
                <a:latin typeface="+mj-lt"/>
                <a:ea typeface="Times New Roman" panose="02020603050405020304" pitchFamily="18" charset="0"/>
                <a:cs typeface="Times New Roman" panose="02020603050405020304" pitchFamily="18" charset="0"/>
              </a:rPr>
              <a:t> </a:t>
            </a:r>
            <a:r>
              <a:rPr lang="en-US" sz="1600" i="1" spc="-65" dirty="0" smtClean="0">
                <a:solidFill>
                  <a:srgbClr val="3F3F3F"/>
                </a:solidFill>
                <a:latin typeface="+mj-lt"/>
                <a:ea typeface="Times New Roman" panose="02020603050405020304" pitchFamily="18" charset="0"/>
                <a:cs typeface="Times New Roman" panose="02020603050405020304" pitchFamily="18" charset="0"/>
              </a:rPr>
              <a:t>shifting</a:t>
            </a:r>
            <a:r>
              <a:rPr lang="en-US" sz="1600" i="1" spc="-175" dirty="0" smtClean="0">
                <a:solidFill>
                  <a:srgbClr val="1F1F1F"/>
                </a:solidFill>
                <a:latin typeface="+mj-lt"/>
                <a:ea typeface="Times New Roman" panose="02020603050405020304" pitchFamily="18" charset="0"/>
                <a:cs typeface="Times New Roman" panose="02020603050405020304" pitchFamily="18" charset="0"/>
              </a:rPr>
              <a:t> </a:t>
            </a:r>
            <a:r>
              <a:rPr lang="en-US" sz="1600" i="1" spc="10" dirty="0" smtClean="0">
                <a:solidFill>
                  <a:srgbClr val="3F3F3F"/>
                </a:solidFill>
                <a:latin typeface="+mj-lt"/>
                <a:ea typeface="Times New Roman" panose="02020603050405020304" pitchFamily="18" charset="0"/>
                <a:cs typeface="Times New Roman" panose="02020603050405020304" pitchFamily="18" charset="0"/>
              </a:rPr>
              <a:t> </a:t>
            </a:r>
            <a:r>
              <a:rPr lang="en-US" sz="1600" i="1" dirty="0">
                <a:solidFill>
                  <a:srgbClr val="2F2F2F"/>
                </a:solidFill>
                <a:latin typeface="+mj-lt"/>
                <a:ea typeface="Times New Roman" panose="02020603050405020304" pitchFamily="18" charset="0"/>
                <a:cs typeface="Times New Roman" panose="02020603050405020304" pitchFamily="18" charset="0"/>
              </a:rPr>
              <a:t>a</a:t>
            </a:r>
            <a:r>
              <a:rPr lang="en-US" sz="1600" i="1" spc="55" dirty="0">
                <a:solidFill>
                  <a:srgbClr val="2F2F2F"/>
                </a:solidFill>
                <a:latin typeface="+mj-lt"/>
                <a:ea typeface="Times New Roman" panose="02020603050405020304" pitchFamily="18" charset="0"/>
                <a:cs typeface="Times New Roman" panose="02020603050405020304" pitchFamily="18" charset="0"/>
              </a:rPr>
              <a:t> </a:t>
            </a:r>
            <a:r>
              <a:rPr lang="en-US" sz="1600" i="1" dirty="0">
                <a:solidFill>
                  <a:srgbClr val="2F2F2F"/>
                </a:solidFill>
                <a:latin typeface="+mj-lt"/>
                <a:ea typeface="Times New Roman" panose="02020603050405020304" pitchFamily="18" charset="0"/>
                <a:cs typeface="Times New Roman" panose="02020603050405020304" pitchFamily="18" charset="0"/>
              </a:rPr>
              <a:t>binary</a:t>
            </a:r>
            <a:r>
              <a:rPr lang="en-US" sz="1600" i="1" spc="170" dirty="0">
                <a:solidFill>
                  <a:srgbClr val="2F2F2F"/>
                </a:solidFill>
                <a:latin typeface="+mj-lt"/>
                <a:ea typeface="Times New Roman" panose="02020603050405020304" pitchFamily="18" charset="0"/>
                <a:cs typeface="Times New Roman" panose="02020603050405020304" pitchFamily="18" charset="0"/>
              </a:rPr>
              <a:t> </a:t>
            </a:r>
            <a:r>
              <a:rPr lang="en-US" sz="1600" i="1" dirty="0">
                <a:solidFill>
                  <a:srgbClr val="2F2F2F"/>
                </a:solidFill>
                <a:latin typeface="+mj-lt"/>
                <a:ea typeface="Times New Roman" panose="02020603050405020304" pitchFamily="18" charset="0"/>
                <a:cs typeface="Times New Roman" panose="02020603050405020304" pitchFamily="18" charset="0"/>
              </a:rPr>
              <a:t>number</a:t>
            </a:r>
            <a:r>
              <a:rPr lang="en-US" sz="1600" i="1" spc="215" dirty="0">
                <a:solidFill>
                  <a:srgbClr val="2F2F2F"/>
                </a:solidFill>
                <a:latin typeface="+mj-lt"/>
                <a:ea typeface="Times New Roman" panose="02020603050405020304" pitchFamily="18" charset="0"/>
                <a:cs typeface="Times New Roman" panose="02020603050405020304" pitchFamily="18" charset="0"/>
              </a:rPr>
              <a:t> </a:t>
            </a:r>
            <a:r>
              <a:rPr lang="en-US" sz="1600" i="1" dirty="0" smtClean="0">
                <a:solidFill>
                  <a:srgbClr val="1F1F1F"/>
                </a:solidFill>
                <a:latin typeface="+mj-lt"/>
                <a:ea typeface="Times New Roman" panose="02020603050405020304" pitchFamily="18" charset="0"/>
                <a:cs typeface="Times New Roman" panose="02020603050405020304" pitchFamily="18" charset="0"/>
              </a:rPr>
              <a:t>1</a:t>
            </a:r>
            <a:r>
              <a:rPr lang="en-US" sz="1600" i="1" spc="185" dirty="0" smtClean="0">
                <a:solidFill>
                  <a:srgbClr val="1F1F1F"/>
                </a:solidFill>
                <a:latin typeface="+mj-lt"/>
                <a:ea typeface="Times New Roman" panose="02020603050405020304" pitchFamily="18" charset="0"/>
                <a:cs typeface="Times New Roman" panose="02020603050405020304" pitchFamily="18" charset="0"/>
              </a:rPr>
              <a:t> </a:t>
            </a:r>
            <a:r>
              <a:rPr lang="en-US" sz="1600" i="1" dirty="0">
                <a:solidFill>
                  <a:srgbClr val="2F2F2F"/>
                </a:solidFill>
                <a:latin typeface="+mj-lt"/>
                <a:ea typeface="Times New Roman" panose="02020603050405020304" pitchFamily="18" charset="0"/>
                <a:cs typeface="Times New Roman" panose="02020603050405020304" pitchFamily="18" charset="0"/>
              </a:rPr>
              <a:t>bit</a:t>
            </a:r>
            <a:r>
              <a:rPr lang="en-US" sz="1600" i="1" spc="80" dirty="0">
                <a:solidFill>
                  <a:srgbClr val="2F2F2F"/>
                </a:solidFill>
                <a:latin typeface="+mj-lt"/>
                <a:ea typeface="Times New Roman" panose="02020603050405020304" pitchFamily="18" charset="0"/>
                <a:cs typeface="Times New Roman" panose="02020603050405020304" pitchFamily="18" charset="0"/>
              </a:rPr>
              <a:t> </a:t>
            </a:r>
            <a:r>
              <a:rPr lang="en-US" sz="1600" i="1" spc="25" dirty="0">
                <a:solidFill>
                  <a:srgbClr val="1F1F1F"/>
                </a:solidFill>
                <a:latin typeface="+mj-lt"/>
                <a:ea typeface="Times New Roman" panose="02020603050405020304" pitchFamily="18" charset="0"/>
                <a:cs typeface="Times New Roman" panose="02020603050405020304" pitchFamily="18" charset="0"/>
              </a:rPr>
              <a:t>t</a:t>
            </a:r>
            <a:r>
              <a:rPr lang="en-US" sz="1600" i="1" dirty="0">
                <a:solidFill>
                  <a:srgbClr val="3F3F3F"/>
                </a:solidFill>
                <a:latin typeface="+mj-lt"/>
                <a:ea typeface="Times New Roman" panose="02020603050405020304" pitchFamily="18" charset="0"/>
                <a:cs typeface="Times New Roman" panose="02020603050405020304" pitchFamily="18" charset="0"/>
              </a:rPr>
              <a:t>o</a:t>
            </a:r>
            <a:r>
              <a:rPr lang="en-US" sz="1600" i="1" spc="50" dirty="0">
                <a:solidFill>
                  <a:srgbClr val="3F3F3F"/>
                </a:solidFill>
                <a:latin typeface="+mj-lt"/>
                <a:ea typeface="Times New Roman" panose="02020603050405020304" pitchFamily="18" charset="0"/>
                <a:cs typeface="Times New Roman" panose="02020603050405020304" pitchFamily="18" charset="0"/>
              </a:rPr>
              <a:t> </a:t>
            </a:r>
            <a:r>
              <a:rPr lang="en-US" sz="1600" i="1" dirty="0">
                <a:solidFill>
                  <a:srgbClr val="2F2F2F"/>
                </a:solidFill>
                <a:latin typeface="+mj-lt"/>
                <a:ea typeface="Times New Roman" panose="02020603050405020304" pitchFamily="18" charset="0"/>
                <a:cs typeface="Times New Roman" panose="02020603050405020304" pitchFamily="18" charset="0"/>
              </a:rPr>
              <a:t>the</a:t>
            </a:r>
            <a:r>
              <a:rPr lang="en-US" sz="1600" i="1" spc="65" dirty="0">
                <a:solidFill>
                  <a:srgbClr val="2F2F2F"/>
                </a:solidFill>
                <a:latin typeface="+mj-lt"/>
                <a:ea typeface="Times New Roman" panose="02020603050405020304" pitchFamily="18" charset="0"/>
                <a:cs typeface="Times New Roman" panose="02020603050405020304" pitchFamily="18" charset="0"/>
              </a:rPr>
              <a:t> </a:t>
            </a:r>
            <a:r>
              <a:rPr lang="en-US" sz="1600" i="1" dirty="0">
                <a:solidFill>
                  <a:srgbClr val="1F1F1F"/>
                </a:solidFill>
                <a:latin typeface="+mj-lt"/>
                <a:ea typeface="Times New Roman" panose="02020603050405020304" pitchFamily="18" charset="0"/>
                <a:cs typeface="Times New Roman" panose="02020603050405020304" pitchFamily="18" charset="0"/>
              </a:rPr>
              <a:t>left</a:t>
            </a:r>
            <a:r>
              <a:rPr lang="en-US" sz="1600" i="1" spc="80" dirty="0">
                <a:solidFill>
                  <a:srgbClr val="1F1F1F"/>
                </a:solidFill>
                <a:latin typeface="+mj-lt"/>
                <a:ea typeface="Times New Roman" panose="02020603050405020304" pitchFamily="18" charset="0"/>
                <a:cs typeface="Times New Roman" panose="02020603050405020304" pitchFamily="18" charset="0"/>
              </a:rPr>
              <a:t> </a:t>
            </a:r>
            <a:r>
              <a:rPr lang="en-US" sz="1600" i="1" dirty="0">
                <a:solidFill>
                  <a:srgbClr val="2F2F2F"/>
                </a:solidFill>
                <a:latin typeface="+mj-lt"/>
                <a:ea typeface="Times New Roman" panose="02020603050405020304" pitchFamily="18" charset="0"/>
                <a:cs typeface="Times New Roman" panose="02020603050405020304" pitchFamily="18" charset="0"/>
              </a:rPr>
              <a:t>is</a:t>
            </a:r>
            <a:r>
              <a:rPr lang="en-US" sz="1600" i="1" spc="-5" dirty="0">
                <a:solidFill>
                  <a:srgbClr val="2F2F2F"/>
                </a:solidFill>
                <a:latin typeface="+mj-lt"/>
                <a:ea typeface="Times New Roman" panose="02020603050405020304" pitchFamily="18" charset="0"/>
                <a:cs typeface="Times New Roman" panose="02020603050405020304" pitchFamily="18" charset="0"/>
              </a:rPr>
              <a:t> </a:t>
            </a:r>
            <a:r>
              <a:rPr lang="en-US" sz="1600" i="1" dirty="0">
                <a:solidFill>
                  <a:srgbClr val="3F3F3F"/>
                </a:solidFill>
                <a:latin typeface="+mj-lt"/>
                <a:ea typeface="Times New Roman" panose="02020603050405020304" pitchFamily="18" charset="0"/>
                <a:cs typeface="Times New Roman" panose="02020603050405020304" pitchFamily="18" charset="0"/>
              </a:rPr>
              <a:t>equivalent</a:t>
            </a:r>
            <a:r>
              <a:rPr lang="en-US" sz="1600" i="1" spc="100" dirty="0">
                <a:solidFill>
                  <a:srgbClr val="3F3F3F"/>
                </a:solidFill>
                <a:latin typeface="+mj-lt"/>
                <a:ea typeface="Times New Roman" panose="02020603050405020304" pitchFamily="18" charset="0"/>
                <a:cs typeface="Times New Roman" panose="02020603050405020304" pitchFamily="18" charset="0"/>
              </a:rPr>
              <a:t> </a:t>
            </a:r>
            <a:r>
              <a:rPr lang="en-US" sz="1600" i="1" dirty="0">
                <a:solidFill>
                  <a:srgbClr val="3F3F3F"/>
                </a:solidFill>
                <a:latin typeface="+mj-lt"/>
                <a:ea typeface="Times New Roman" panose="02020603050405020304" pitchFamily="18" charset="0"/>
                <a:cs typeface="Times New Roman" panose="02020603050405020304" pitchFamily="18" charset="0"/>
              </a:rPr>
              <a:t>to</a:t>
            </a:r>
            <a:r>
              <a:rPr lang="en-US" sz="1600" i="1" spc="50" dirty="0">
                <a:solidFill>
                  <a:srgbClr val="3F3F3F"/>
                </a:solidFill>
                <a:latin typeface="+mj-lt"/>
                <a:ea typeface="Times New Roman" panose="02020603050405020304" pitchFamily="18" charset="0"/>
                <a:cs typeface="Times New Roman" panose="02020603050405020304" pitchFamily="18" charset="0"/>
              </a:rPr>
              <a:t> </a:t>
            </a:r>
            <a:r>
              <a:rPr lang="en-US" sz="1600" i="1" dirty="0">
                <a:solidFill>
                  <a:srgbClr val="3F3F3F"/>
                </a:solidFill>
                <a:latin typeface="+mj-lt"/>
                <a:ea typeface="Times New Roman" panose="02020603050405020304" pitchFamily="18" charset="0"/>
                <a:cs typeface="Times New Roman" panose="02020603050405020304" pitchFamily="18" charset="0"/>
              </a:rPr>
              <a:t>multi</a:t>
            </a:r>
            <a:r>
              <a:rPr lang="en-US" sz="1600" i="1" spc="65" dirty="0">
                <a:solidFill>
                  <a:srgbClr val="3F3F3F"/>
                </a:solidFill>
                <a:latin typeface="+mj-lt"/>
                <a:ea typeface="Times New Roman" panose="02020603050405020304" pitchFamily="18" charset="0"/>
                <a:cs typeface="Times New Roman" panose="02020603050405020304" pitchFamily="18" charset="0"/>
              </a:rPr>
              <a:t>p</a:t>
            </a:r>
            <a:r>
              <a:rPr lang="en-US" sz="1600" i="1" spc="-20" dirty="0">
                <a:solidFill>
                  <a:srgbClr val="1F1F1F"/>
                </a:solidFill>
                <a:latin typeface="+mj-lt"/>
                <a:ea typeface="Times New Roman" panose="02020603050405020304" pitchFamily="18" charset="0"/>
                <a:cs typeface="Times New Roman" panose="02020603050405020304" pitchFamily="18" charset="0"/>
              </a:rPr>
              <a:t>l</a:t>
            </a:r>
            <a:r>
              <a:rPr lang="en-US" sz="1600" i="1" dirty="0">
                <a:solidFill>
                  <a:srgbClr val="3F3F3F"/>
                </a:solidFill>
                <a:latin typeface="+mj-lt"/>
                <a:ea typeface="Times New Roman" panose="02020603050405020304" pitchFamily="18" charset="0"/>
                <a:cs typeface="Times New Roman" panose="02020603050405020304" pitchFamily="18" charset="0"/>
              </a:rPr>
              <a:t>y</a:t>
            </a:r>
            <a:r>
              <a:rPr lang="en-US" sz="1600" i="1" spc="50" dirty="0">
                <a:solidFill>
                  <a:srgbClr val="3F3F3F"/>
                </a:solidFill>
                <a:latin typeface="+mj-lt"/>
                <a:ea typeface="Times New Roman" panose="02020603050405020304" pitchFamily="18" charset="0"/>
                <a:cs typeface="Times New Roman" panose="02020603050405020304" pitchFamily="18" charset="0"/>
              </a:rPr>
              <a:t>i</a:t>
            </a:r>
            <a:r>
              <a:rPr lang="en-US" sz="1600" i="1" spc="65" dirty="0">
                <a:solidFill>
                  <a:srgbClr val="1F1F1F"/>
                </a:solidFill>
                <a:latin typeface="+mj-lt"/>
                <a:ea typeface="Times New Roman" panose="02020603050405020304" pitchFamily="18" charset="0"/>
                <a:cs typeface="Times New Roman" panose="02020603050405020304" pitchFamily="18" charset="0"/>
              </a:rPr>
              <a:t>n</a:t>
            </a:r>
            <a:r>
              <a:rPr lang="en-US" sz="1600" i="1" dirty="0">
                <a:solidFill>
                  <a:srgbClr val="3F3F3F"/>
                </a:solidFill>
                <a:latin typeface="+mj-lt"/>
                <a:ea typeface="Times New Roman" panose="02020603050405020304" pitchFamily="18" charset="0"/>
                <a:cs typeface="Times New Roman" panose="02020603050405020304" pitchFamily="18" charset="0"/>
              </a:rPr>
              <a:t>g</a:t>
            </a:r>
            <a:r>
              <a:rPr lang="en-US" sz="1600" i="1" spc="45" dirty="0">
                <a:solidFill>
                  <a:srgbClr val="3F3F3F"/>
                </a:solidFill>
                <a:latin typeface="+mj-lt"/>
                <a:ea typeface="Times New Roman" panose="02020603050405020304" pitchFamily="18" charset="0"/>
                <a:cs typeface="Times New Roman" panose="02020603050405020304" pitchFamily="18" charset="0"/>
              </a:rPr>
              <a:t> </a:t>
            </a:r>
            <a:r>
              <a:rPr lang="en-US" sz="1600" i="1" dirty="0">
                <a:solidFill>
                  <a:srgbClr val="3F3F3F"/>
                </a:solidFill>
                <a:latin typeface="+mj-lt"/>
                <a:ea typeface="Times New Roman" panose="02020603050405020304" pitchFamily="18" charset="0"/>
                <a:cs typeface="Times New Roman" panose="02020603050405020304" pitchFamily="18" charset="0"/>
              </a:rPr>
              <a:t>by 2</a:t>
            </a:r>
            <a:r>
              <a:rPr lang="en-US" sz="1600" i="1" spc="-20" dirty="0">
                <a:solidFill>
                  <a:srgbClr val="3F3F3F"/>
                </a:solidFill>
                <a:latin typeface="+mj-lt"/>
                <a:ea typeface="Times New Roman" panose="02020603050405020304" pitchFamily="18" charset="0"/>
                <a:cs typeface="Times New Roman" panose="02020603050405020304" pitchFamily="18" charset="0"/>
              </a:rPr>
              <a:t> </a:t>
            </a:r>
            <a:r>
              <a:rPr lang="en-US" sz="1600" i="1" dirty="0">
                <a:solidFill>
                  <a:srgbClr val="2F2F2F"/>
                </a:solidFill>
                <a:latin typeface="+mj-lt"/>
                <a:ea typeface="Times New Roman" panose="02020603050405020304" pitchFamily="18" charset="0"/>
                <a:cs typeface="Times New Roman" panose="02020603050405020304" pitchFamily="18" charset="0"/>
              </a:rPr>
              <a:t>and</a:t>
            </a:r>
            <a:r>
              <a:rPr lang="en-US" sz="1600" i="1" spc="80" dirty="0">
                <a:solidFill>
                  <a:srgbClr val="2F2F2F"/>
                </a:solidFill>
                <a:latin typeface="+mj-lt"/>
                <a:ea typeface="Times New Roman" panose="02020603050405020304" pitchFamily="18" charset="0"/>
                <a:cs typeface="Times New Roman" panose="02020603050405020304" pitchFamily="18" charset="0"/>
              </a:rPr>
              <a:t> </a:t>
            </a:r>
            <a:r>
              <a:rPr lang="en-US" sz="1600" i="1" spc="-20" dirty="0">
                <a:solidFill>
                  <a:srgbClr val="3F3F3F"/>
                </a:solidFill>
                <a:latin typeface="+mj-lt"/>
                <a:ea typeface="Times New Roman" panose="02020603050405020304" pitchFamily="18" charset="0"/>
                <a:cs typeface="Times New Roman" panose="02020603050405020304" pitchFamily="18" charset="0"/>
              </a:rPr>
              <a:t>s</a:t>
            </a:r>
            <a:r>
              <a:rPr lang="en-US" sz="1600" i="1" dirty="0">
                <a:solidFill>
                  <a:srgbClr val="1F1F1F"/>
                </a:solidFill>
                <a:latin typeface="+mj-lt"/>
                <a:ea typeface="Times New Roman" panose="02020603050405020304" pitchFamily="18" charset="0"/>
                <a:cs typeface="Times New Roman" panose="02020603050405020304" pitchFamily="18" charset="0"/>
              </a:rPr>
              <a:t>h</a:t>
            </a:r>
            <a:r>
              <a:rPr lang="en-US" sz="1600" i="1" spc="90" dirty="0">
                <a:solidFill>
                  <a:srgbClr val="1F1F1F"/>
                </a:solidFill>
                <a:latin typeface="+mj-lt"/>
                <a:ea typeface="Times New Roman" panose="02020603050405020304" pitchFamily="18" charset="0"/>
                <a:cs typeface="Times New Roman" panose="02020603050405020304" pitchFamily="18" charset="0"/>
              </a:rPr>
              <a:t>i</a:t>
            </a:r>
            <a:r>
              <a:rPr lang="en-US" sz="1600" i="1" dirty="0">
                <a:solidFill>
                  <a:srgbClr val="3F3F3F"/>
                </a:solidFill>
                <a:latin typeface="+mj-lt"/>
                <a:ea typeface="Times New Roman" panose="02020603050405020304" pitchFamily="18" charset="0"/>
                <a:cs typeface="Times New Roman" panose="02020603050405020304" pitchFamily="18" charset="0"/>
              </a:rPr>
              <a:t>fting</a:t>
            </a:r>
            <a:r>
              <a:rPr lang="en-US" sz="1600" i="1" spc="-15" dirty="0">
                <a:solidFill>
                  <a:srgbClr val="3F3F3F"/>
                </a:solidFill>
                <a:latin typeface="+mj-lt"/>
                <a:ea typeface="Times New Roman" panose="02020603050405020304" pitchFamily="18" charset="0"/>
                <a:cs typeface="Times New Roman" panose="02020603050405020304" pitchFamily="18" charset="0"/>
              </a:rPr>
              <a:t> </a:t>
            </a:r>
            <a:r>
              <a:rPr lang="en-US" sz="1600" i="1" dirty="0">
                <a:solidFill>
                  <a:srgbClr val="3F3F3F"/>
                </a:solidFill>
                <a:latin typeface="+mj-lt"/>
                <a:ea typeface="Times New Roman" panose="02020603050405020304" pitchFamily="18" charset="0"/>
                <a:cs typeface="Times New Roman" panose="02020603050405020304" pitchFamily="18" charset="0"/>
              </a:rPr>
              <a:t>a</a:t>
            </a:r>
            <a:r>
              <a:rPr lang="en-US" sz="1600" i="1" spc="20" dirty="0">
                <a:solidFill>
                  <a:srgbClr val="3F3F3F"/>
                </a:solidFill>
                <a:latin typeface="+mj-lt"/>
                <a:ea typeface="Times New Roman" panose="02020603050405020304" pitchFamily="18" charset="0"/>
                <a:cs typeface="Times New Roman" panose="02020603050405020304" pitchFamily="18" charset="0"/>
              </a:rPr>
              <a:t> </a:t>
            </a:r>
            <a:r>
              <a:rPr lang="en-US" sz="1600" i="1" dirty="0">
                <a:solidFill>
                  <a:srgbClr val="2F2F2F"/>
                </a:solidFill>
                <a:latin typeface="+mj-lt"/>
                <a:ea typeface="Times New Roman" panose="02020603050405020304" pitchFamily="18" charset="0"/>
                <a:cs typeface="Times New Roman" panose="02020603050405020304" pitchFamily="18" charset="0"/>
              </a:rPr>
              <a:t>binary</a:t>
            </a:r>
            <a:r>
              <a:rPr lang="en-US" sz="1600" i="1" spc="135" dirty="0">
                <a:solidFill>
                  <a:srgbClr val="2F2F2F"/>
                </a:solidFill>
                <a:latin typeface="+mj-lt"/>
                <a:ea typeface="Times New Roman" panose="02020603050405020304" pitchFamily="18" charset="0"/>
                <a:cs typeface="Times New Roman" panose="02020603050405020304" pitchFamily="18" charset="0"/>
              </a:rPr>
              <a:t> </a:t>
            </a:r>
            <a:r>
              <a:rPr lang="en-US" sz="1600" i="1" dirty="0">
                <a:solidFill>
                  <a:srgbClr val="2F2F2F"/>
                </a:solidFill>
                <a:latin typeface="+mj-lt"/>
                <a:ea typeface="Times New Roman" panose="02020603050405020304" pitchFamily="18" charset="0"/>
                <a:cs typeface="Times New Roman" panose="02020603050405020304" pitchFamily="18" charset="0"/>
              </a:rPr>
              <a:t>number</a:t>
            </a:r>
            <a:r>
              <a:rPr lang="en-US" sz="1600" i="1" spc="180" dirty="0">
                <a:solidFill>
                  <a:srgbClr val="2F2F2F"/>
                </a:solidFill>
                <a:latin typeface="+mj-lt"/>
                <a:ea typeface="Times New Roman" panose="02020603050405020304" pitchFamily="18" charset="0"/>
                <a:cs typeface="Times New Roman" panose="02020603050405020304" pitchFamily="18" charset="0"/>
              </a:rPr>
              <a:t> </a:t>
            </a:r>
            <a:r>
              <a:rPr lang="en-US" sz="1600" i="1" dirty="0" smtClean="0">
                <a:solidFill>
                  <a:srgbClr val="1F1F1F"/>
                </a:solidFill>
                <a:latin typeface="+mj-lt"/>
                <a:ea typeface="Times New Roman" panose="02020603050405020304" pitchFamily="18" charset="0"/>
                <a:cs typeface="Times New Roman" panose="02020603050405020304" pitchFamily="18" charset="0"/>
              </a:rPr>
              <a:t>1</a:t>
            </a:r>
            <a:r>
              <a:rPr lang="en-US" sz="1600" i="1" spc="110" dirty="0" smtClean="0">
                <a:solidFill>
                  <a:srgbClr val="1F1F1F"/>
                </a:solidFill>
                <a:latin typeface="+mj-lt"/>
                <a:ea typeface="Times New Roman" panose="02020603050405020304" pitchFamily="18" charset="0"/>
                <a:cs typeface="Times New Roman" panose="02020603050405020304" pitchFamily="18" charset="0"/>
              </a:rPr>
              <a:t> </a:t>
            </a:r>
            <a:r>
              <a:rPr lang="en-US" sz="1600" i="1" dirty="0">
                <a:solidFill>
                  <a:srgbClr val="1F1F1F"/>
                </a:solidFill>
                <a:latin typeface="+mj-lt"/>
                <a:ea typeface="Times New Roman" panose="02020603050405020304" pitchFamily="18" charset="0"/>
                <a:cs typeface="Times New Roman" panose="02020603050405020304" pitchFamily="18" charset="0"/>
              </a:rPr>
              <a:t>bit</a:t>
            </a:r>
            <a:r>
              <a:rPr lang="en-US" sz="1600" i="1" spc="45" dirty="0">
                <a:solidFill>
                  <a:srgbClr val="1F1F1F"/>
                </a:solidFill>
                <a:latin typeface="+mj-lt"/>
                <a:ea typeface="Times New Roman" panose="02020603050405020304" pitchFamily="18" charset="0"/>
                <a:cs typeface="Times New Roman" panose="02020603050405020304" pitchFamily="18" charset="0"/>
              </a:rPr>
              <a:t> </a:t>
            </a:r>
            <a:r>
              <a:rPr lang="en-US" sz="1600" i="1" dirty="0">
                <a:solidFill>
                  <a:srgbClr val="1F1F1F"/>
                </a:solidFill>
                <a:latin typeface="+mj-lt"/>
                <a:ea typeface="Times New Roman" panose="02020603050405020304" pitchFamily="18" charset="0"/>
                <a:cs typeface="Times New Roman" panose="02020603050405020304" pitchFamily="18" charset="0"/>
              </a:rPr>
              <a:t>to</a:t>
            </a:r>
            <a:r>
              <a:rPr lang="en-US" sz="1600" i="1" spc="15" dirty="0">
                <a:solidFill>
                  <a:srgbClr val="1F1F1F"/>
                </a:solidFill>
                <a:latin typeface="+mj-lt"/>
                <a:ea typeface="Times New Roman" panose="02020603050405020304" pitchFamily="18" charset="0"/>
                <a:cs typeface="Times New Roman" panose="02020603050405020304" pitchFamily="18" charset="0"/>
              </a:rPr>
              <a:t> </a:t>
            </a:r>
            <a:r>
              <a:rPr lang="en-US" sz="1600" i="1" spc="-10" dirty="0">
                <a:solidFill>
                  <a:srgbClr val="3F3F3F"/>
                </a:solidFill>
                <a:latin typeface="+mj-lt"/>
                <a:ea typeface="Times New Roman" panose="02020603050405020304" pitchFamily="18" charset="0"/>
                <a:cs typeface="Times New Roman" panose="02020603050405020304" pitchFamily="18" charset="0"/>
              </a:rPr>
              <a:t>t</a:t>
            </a:r>
            <a:r>
              <a:rPr lang="en-US" sz="1600" i="1" spc="30" dirty="0">
                <a:solidFill>
                  <a:srgbClr val="1F1F1F"/>
                </a:solidFill>
                <a:latin typeface="+mj-lt"/>
                <a:ea typeface="Times New Roman" panose="02020603050405020304" pitchFamily="18" charset="0"/>
                <a:cs typeface="Times New Roman" panose="02020603050405020304" pitchFamily="18" charset="0"/>
              </a:rPr>
              <a:t>h</a:t>
            </a:r>
            <a:r>
              <a:rPr lang="en-US" sz="1600" i="1" dirty="0">
                <a:solidFill>
                  <a:srgbClr val="3F3F3F"/>
                </a:solidFill>
                <a:latin typeface="+mj-lt"/>
                <a:ea typeface="Times New Roman" panose="02020603050405020304" pitchFamily="18" charset="0"/>
                <a:cs typeface="Times New Roman" panose="02020603050405020304" pitchFamily="18" charset="0"/>
              </a:rPr>
              <a:t>e</a:t>
            </a:r>
            <a:r>
              <a:rPr lang="en-US" sz="1600" i="1" spc="-20" dirty="0">
                <a:solidFill>
                  <a:srgbClr val="3F3F3F"/>
                </a:solidFill>
                <a:latin typeface="+mj-lt"/>
                <a:ea typeface="Times New Roman" panose="02020603050405020304" pitchFamily="18" charset="0"/>
                <a:cs typeface="Times New Roman" panose="02020603050405020304" pitchFamily="18" charset="0"/>
              </a:rPr>
              <a:t> </a:t>
            </a:r>
            <a:r>
              <a:rPr lang="en-US" sz="1600" i="1" dirty="0">
                <a:solidFill>
                  <a:srgbClr val="1F1F1F"/>
                </a:solidFill>
                <a:latin typeface="+mj-lt"/>
                <a:ea typeface="Times New Roman" panose="02020603050405020304" pitchFamily="18" charset="0"/>
                <a:cs typeface="Times New Roman" panose="02020603050405020304" pitchFamily="18" charset="0"/>
              </a:rPr>
              <a:t>r</a:t>
            </a:r>
            <a:r>
              <a:rPr lang="en-US" sz="1600" i="1" spc="55" dirty="0">
                <a:solidFill>
                  <a:srgbClr val="1F1F1F"/>
                </a:solidFill>
                <a:latin typeface="+mj-lt"/>
                <a:ea typeface="Times New Roman" panose="02020603050405020304" pitchFamily="18" charset="0"/>
                <a:cs typeface="Times New Roman" panose="02020603050405020304" pitchFamily="18" charset="0"/>
              </a:rPr>
              <a:t>i</a:t>
            </a:r>
            <a:r>
              <a:rPr lang="en-US" sz="1600" i="1" spc="-15" dirty="0">
                <a:solidFill>
                  <a:srgbClr val="3F3F3F"/>
                </a:solidFill>
                <a:latin typeface="+mj-lt"/>
                <a:ea typeface="Times New Roman" panose="02020603050405020304" pitchFamily="18" charset="0"/>
                <a:cs typeface="Times New Roman" panose="02020603050405020304" pitchFamily="18" charset="0"/>
              </a:rPr>
              <a:t>g</a:t>
            </a:r>
            <a:r>
              <a:rPr lang="en-US" sz="1600" i="1" spc="65" dirty="0">
                <a:solidFill>
                  <a:srgbClr val="1F1F1F"/>
                </a:solidFill>
                <a:latin typeface="+mj-lt"/>
                <a:ea typeface="Times New Roman" panose="02020603050405020304" pitchFamily="18" charset="0"/>
                <a:cs typeface="Times New Roman" panose="02020603050405020304" pitchFamily="18" charset="0"/>
              </a:rPr>
              <a:t>h</a:t>
            </a:r>
            <a:r>
              <a:rPr lang="en-US" sz="1600" i="1" dirty="0">
                <a:solidFill>
                  <a:srgbClr val="3F3F3F"/>
                </a:solidFill>
                <a:latin typeface="+mj-lt"/>
                <a:ea typeface="Times New Roman" panose="02020603050405020304" pitchFamily="18" charset="0"/>
                <a:cs typeface="Times New Roman" panose="02020603050405020304" pitchFamily="18" charset="0"/>
              </a:rPr>
              <a:t>t</a:t>
            </a:r>
            <a:r>
              <a:rPr lang="en-US" sz="1600" i="1" spc="45" dirty="0">
                <a:solidFill>
                  <a:srgbClr val="3F3F3F"/>
                </a:solidFill>
                <a:latin typeface="+mj-lt"/>
                <a:ea typeface="Times New Roman" panose="02020603050405020304" pitchFamily="18" charset="0"/>
                <a:cs typeface="Times New Roman" panose="02020603050405020304" pitchFamily="18" charset="0"/>
              </a:rPr>
              <a:t> </a:t>
            </a:r>
            <a:r>
              <a:rPr lang="en-US" sz="1600" i="1" dirty="0">
                <a:solidFill>
                  <a:srgbClr val="3F3F3F"/>
                </a:solidFill>
                <a:latin typeface="+mj-lt"/>
                <a:ea typeface="Times New Roman" panose="02020603050405020304" pitchFamily="18" charset="0"/>
                <a:cs typeface="Times New Roman" panose="02020603050405020304" pitchFamily="18" charset="0"/>
              </a:rPr>
              <a:t>is </a:t>
            </a:r>
            <a:r>
              <a:rPr lang="en-US" sz="1600" i="1" spc="-40" dirty="0">
                <a:solidFill>
                  <a:srgbClr val="3F3F3F"/>
                </a:solidFill>
                <a:latin typeface="+mj-lt"/>
                <a:ea typeface="Times New Roman" panose="02020603050405020304" pitchFamily="18" charset="0"/>
                <a:cs typeface="Times New Roman" panose="02020603050405020304" pitchFamily="18" charset="0"/>
              </a:rPr>
              <a:t>e</a:t>
            </a:r>
            <a:r>
              <a:rPr lang="en-US" sz="1600" i="1" dirty="0">
                <a:solidFill>
                  <a:srgbClr val="1F1F1F"/>
                </a:solidFill>
                <a:latin typeface="+mj-lt"/>
                <a:ea typeface="Times New Roman" panose="02020603050405020304" pitchFamily="18" charset="0"/>
                <a:cs typeface="Times New Roman" panose="02020603050405020304" pitchFamily="18" charset="0"/>
              </a:rPr>
              <a:t>qui</a:t>
            </a:r>
            <a:r>
              <a:rPr lang="en-US" sz="1600" i="1" spc="15" dirty="0">
                <a:solidFill>
                  <a:srgbClr val="1F1F1F"/>
                </a:solidFill>
                <a:latin typeface="+mj-lt"/>
                <a:ea typeface="Times New Roman" panose="02020603050405020304" pitchFamily="18" charset="0"/>
                <a:cs typeface="Times New Roman" panose="02020603050405020304" pitchFamily="18" charset="0"/>
              </a:rPr>
              <a:t>v</a:t>
            </a:r>
            <a:r>
              <a:rPr lang="en-US" sz="1600" i="1" spc="30" dirty="0">
                <a:solidFill>
                  <a:srgbClr val="3F3F3F"/>
                </a:solidFill>
                <a:latin typeface="+mj-lt"/>
                <a:ea typeface="Times New Roman" panose="02020603050405020304" pitchFamily="18" charset="0"/>
                <a:cs typeface="Times New Roman" panose="02020603050405020304" pitchFamily="18" charset="0"/>
              </a:rPr>
              <a:t>a</a:t>
            </a:r>
            <a:r>
              <a:rPr lang="en-US" sz="1600" i="1" spc="35" dirty="0">
                <a:solidFill>
                  <a:srgbClr val="1F1F1F"/>
                </a:solidFill>
                <a:latin typeface="+mj-lt"/>
                <a:ea typeface="Times New Roman" panose="02020603050405020304" pitchFamily="18" charset="0"/>
                <a:cs typeface="Times New Roman" panose="02020603050405020304" pitchFamily="18" charset="0"/>
              </a:rPr>
              <a:t>l</a:t>
            </a:r>
            <a:r>
              <a:rPr lang="en-US" sz="1600" i="1" dirty="0">
                <a:solidFill>
                  <a:srgbClr val="3F3F3F"/>
                </a:solidFill>
                <a:latin typeface="+mj-lt"/>
                <a:ea typeface="Times New Roman" panose="02020603050405020304" pitchFamily="18" charset="0"/>
                <a:cs typeface="Times New Roman" panose="02020603050405020304" pitchFamily="18" charset="0"/>
              </a:rPr>
              <a:t>ent</a:t>
            </a:r>
            <a:r>
              <a:rPr lang="en-US" sz="1600" i="1" spc="-35" dirty="0">
                <a:solidFill>
                  <a:srgbClr val="3F3F3F"/>
                </a:solidFill>
                <a:latin typeface="+mj-lt"/>
                <a:ea typeface="Times New Roman" panose="02020603050405020304" pitchFamily="18" charset="0"/>
                <a:cs typeface="Times New Roman" panose="02020603050405020304" pitchFamily="18" charset="0"/>
              </a:rPr>
              <a:t> </a:t>
            </a:r>
            <a:r>
              <a:rPr lang="en-US" sz="1600" i="1" dirty="0">
                <a:solidFill>
                  <a:srgbClr val="2F2F2F"/>
                </a:solidFill>
                <a:latin typeface="+mj-lt"/>
                <a:ea typeface="Times New Roman" panose="02020603050405020304" pitchFamily="18" charset="0"/>
                <a:cs typeface="Times New Roman" panose="02020603050405020304" pitchFamily="18" charset="0"/>
              </a:rPr>
              <a:t>to</a:t>
            </a:r>
            <a:r>
              <a:rPr lang="en-US" sz="1600" i="1" spc="15" dirty="0">
                <a:solidFill>
                  <a:srgbClr val="2F2F2F"/>
                </a:solidFill>
                <a:latin typeface="+mj-lt"/>
                <a:ea typeface="Times New Roman" panose="02020603050405020304" pitchFamily="18" charset="0"/>
                <a:cs typeface="Times New Roman" panose="02020603050405020304" pitchFamily="18" charset="0"/>
              </a:rPr>
              <a:t> </a:t>
            </a:r>
            <a:r>
              <a:rPr lang="en-US" sz="1600" i="1" dirty="0">
                <a:solidFill>
                  <a:srgbClr val="2F2F2F"/>
                </a:solidFill>
                <a:latin typeface="+mj-lt"/>
                <a:ea typeface="Times New Roman" panose="02020603050405020304" pitchFamily="18" charset="0"/>
                <a:cs typeface="Times New Roman" panose="02020603050405020304" pitchFamily="18" charset="0"/>
              </a:rPr>
              <a:t>dividing</a:t>
            </a:r>
            <a:r>
              <a:rPr lang="en-US" sz="1600" i="1" spc="70" dirty="0">
                <a:solidFill>
                  <a:srgbClr val="2F2F2F"/>
                </a:solidFill>
                <a:latin typeface="+mj-lt"/>
                <a:ea typeface="Times New Roman" panose="02020603050405020304" pitchFamily="18" charset="0"/>
                <a:cs typeface="Times New Roman" panose="02020603050405020304" pitchFamily="18" charset="0"/>
              </a:rPr>
              <a:t> </a:t>
            </a:r>
            <a:r>
              <a:rPr lang="en-US" sz="1600" i="1" spc="45" dirty="0">
                <a:solidFill>
                  <a:srgbClr val="1F1F1F"/>
                </a:solidFill>
                <a:latin typeface="+mj-lt"/>
                <a:ea typeface="Times New Roman" panose="02020603050405020304" pitchFamily="18" charset="0"/>
                <a:cs typeface="Times New Roman" panose="02020603050405020304" pitchFamily="18" charset="0"/>
              </a:rPr>
              <a:t>b</a:t>
            </a:r>
            <a:r>
              <a:rPr lang="en-US" sz="1600" i="1" dirty="0">
                <a:solidFill>
                  <a:srgbClr val="3F3F3F"/>
                </a:solidFill>
                <a:latin typeface="+mj-lt"/>
                <a:ea typeface="Times New Roman" panose="02020603050405020304" pitchFamily="18" charset="0"/>
                <a:cs typeface="Times New Roman" panose="02020603050405020304" pitchFamily="18" charset="0"/>
              </a:rPr>
              <a:t>y</a:t>
            </a:r>
            <a:r>
              <a:rPr lang="en-US" sz="1600" i="1" spc="20" dirty="0">
                <a:solidFill>
                  <a:srgbClr val="3F3F3F"/>
                </a:solidFill>
                <a:latin typeface="+mj-lt"/>
                <a:ea typeface="Times New Roman" panose="02020603050405020304" pitchFamily="18" charset="0"/>
                <a:cs typeface="Times New Roman" panose="02020603050405020304" pitchFamily="18" charset="0"/>
              </a:rPr>
              <a:t> </a:t>
            </a:r>
            <a:r>
              <a:rPr lang="en-US" sz="1600" i="1" dirty="0">
                <a:solidFill>
                  <a:srgbClr val="3F3F3F"/>
                </a:solidFill>
                <a:latin typeface="+mj-lt"/>
                <a:ea typeface="Times New Roman" panose="02020603050405020304" pitchFamily="18" charset="0"/>
                <a:cs typeface="Times New Roman" panose="02020603050405020304" pitchFamily="18" charset="0"/>
              </a:rPr>
              <a:t>2.</a:t>
            </a:r>
            <a:endParaRPr lang="en-US" sz="1600" i="1" dirty="0">
              <a:latin typeface="+mj-lt"/>
              <a:ea typeface="Times New Roman" panose="02020603050405020304" pitchFamily="18" charset="0"/>
              <a:cs typeface="Times New Roman" panose="02020603050405020304" pitchFamily="18" charset="0"/>
            </a:endParaRPr>
          </a:p>
          <a:p>
            <a:pPr algn="l"/>
            <a:r>
              <a:rPr lang="en-US" sz="1600" dirty="0">
                <a:latin typeface="+mj-lt"/>
                <a:ea typeface="Calibri" panose="020F0502020204030204" pitchFamily="34" charset="0"/>
                <a:cs typeface="Times New Roman" panose="02020603050405020304" pitchFamily="18" charset="0"/>
              </a:rPr>
              <a:t/>
            </a:r>
            <a:br>
              <a:rPr lang="en-US" sz="1600" dirty="0">
                <a:latin typeface="+mj-lt"/>
                <a:ea typeface="Calibri" panose="020F0502020204030204" pitchFamily="34" charset="0"/>
                <a:cs typeface="Times New Roman" panose="02020603050405020304" pitchFamily="18" charset="0"/>
              </a:rPr>
            </a:br>
            <a:endParaRPr lang="en-US" sz="1600" dirty="0">
              <a:latin typeface="+mj-lt"/>
            </a:endParaRPr>
          </a:p>
        </p:txBody>
      </p:sp>
    </p:spTree>
    <p:extLst>
      <p:ext uri="{BB962C8B-B14F-4D97-AF65-F5344CB8AC3E}">
        <p14:creationId xmlns:p14="http://schemas.microsoft.com/office/powerpoint/2010/main" val="2008148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22" name="Rectangle 2"/>
          <p:cNvSpPr>
            <a:spLocks noGrp="1" noChangeArrowheads="1"/>
          </p:cNvSpPr>
          <p:nvPr>
            <p:ph type="ctrTitle"/>
          </p:nvPr>
        </p:nvSpPr>
        <p:spPr>
          <a:xfrm>
            <a:off x="685800" y="2286000"/>
            <a:ext cx="7772400" cy="1143000"/>
          </a:xfrm>
        </p:spPr>
        <p:txBody>
          <a:bodyPr/>
          <a:lstStyle/>
          <a:p>
            <a:pPr eaLnBrk="1" hangingPunct="1">
              <a:defRPr/>
            </a:pPr>
            <a:r>
              <a:rPr lang="en-US" u="sng"/>
              <a:t>Adders Behavior</a:t>
            </a:r>
          </a:p>
        </p:txBody>
      </p:sp>
    </p:spTree>
    <p:extLst>
      <p:ext uri="{BB962C8B-B14F-4D97-AF65-F5344CB8AC3E}">
        <p14:creationId xmlns:p14="http://schemas.microsoft.com/office/powerpoint/2010/main" val="2458822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7073" y="720941"/>
            <a:ext cx="8077200" cy="838200"/>
          </a:xfrm>
        </p:spPr>
        <p:txBody>
          <a:bodyPr/>
          <a:lstStyle/>
          <a:p>
            <a:r>
              <a:rPr lang="en-US" sz="3600" dirty="0" smtClean="0"/>
              <a:t>Example of 4-bit Shifters</a:t>
            </a:r>
            <a:endParaRPr lang="en-US" sz="3600" dirty="0"/>
          </a:p>
        </p:txBody>
      </p:sp>
      <p:sp>
        <p:nvSpPr>
          <p:cNvPr id="5" name="Rectangle 4"/>
          <p:cNvSpPr/>
          <p:nvPr/>
        </p:nvSpPr>
        <p:spPr>
          <a:xfrm>
            <a:off x="4822408" y="1752600"/>
            <a:ext cx="3143644" cy="1015663"/>
          </a:xfrm>
          <a:prstGeom prst="rect">
            <a:avLst/>
          </a:prstGeom>
        </p:spPr>
        <p:txBody>
          <a:bodyPr wrap="square">
            <a:spAutoFit/>
          </a:bodyPr>
          <a:lstStyle/>
          <a:p>
            <a:pPr algn="l"/>
            <a:r>
              <a:rPr lang="en-US" sz="2000" dirty="0" smtClean="0"/>
              <a:t>we  </a:t>
            </a:r>
            <a:r>
              <a:rPr lang="en-US" sz="2000" dirty="0"/>
              <a:t>can  use a </a:t>
            </a:r>
            <a:r>
              <a:rPr lang="en-US" sz="2000" dirty="0" smtClean="0"/>
              <a:t>case </a:t>
            </a:r>
            <a:r>
              <a:rPr lang="en-US" sz="2000" dirty="0"/>
              <a:t>statement  as shown </a:t>
            </a:r>
            <a:r>
              <a:rPr lang="en-US" sz="2000" dirty="0" smtClean="0"/>
              <a:t>to implement a shifter.</a:t>
            </a:r>
            <a:endParaRPr lang="en-US" sz="2000" dirty="0"/>
          </a:p>
        </p:txBody>
      </p:sp>
      <p:pic>
        <p:nvPicPr>
          <p:cNvPr id="6" name="Picture 5"/>
          <p:cNvPicPr>
            <a:picLocks noChangeAspect="1"/>
          </p:cNvPicPr>
          <p:nvPr/>
        </p:nvPicPr>
        <p:blipFill>
          <a:blip r:embed="rId2"/>
          <a:stretch>
            <a:fillRect/>
          </a:stretch>
        </p:blipFill>
        <p:spPr>
          <a:xfrm>
            <a:off x="990600" y="1685955"/>
            <a:ext cx="3124200" cy="31146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stretch>
            <a:fillRect/>
          </a:stretch>
        </p:blipFill>
        <p:spPr>
          <a:xfrm>
            <a:off x="3124200" y="4648199"/>
            <a:ext cx="5638800" cy="1918291"/>
          </a:xfrm>
          <a:prstGeom prst="rect">
            <a:avLst/>
          </a:prstGeom>
        </p:spPr>
      </p:pic>
    </p:spTree>
    <p:extLst>
      <p:ext uri="{BB962C8B-B14F-4D97-AF65-F5344CB8AC3E}">
        <p14:creationId xmlns:p14="http://schemas.microsoft.com/office/powerpoint/2010/main" val="1179740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183" y="381000"/>
            <a:ext cx="8077200" cy="838200"/>
          </a:xfrm>
        </p:spPr>
        <p:txBody>
          <a:bodyPr/>
          <a:lstStyle/>
          <a:p>
            <a:pPr lvl="1"/>
            <a:r>
              <a:rPr lang="en-US" dirty="0"/>
              <a:t>Example of </a:t>
            </a:r>
            <a:r>
              <a:rPr lang="en-US" dirty="0" smtClean="0"/>
              <a:t>4-bit ALU</a:t>
            </a:r>
            <a:endParaRPr lang="en-US" sz="3600" dirty="0"/>
          </a:p>
        </p:txBody>
      </p:sp>
      <p:sp>
        <p:nvSpPr>
          <p:cNvPr id="5" name="Rectangle 4"/>
          <p:cNvSpPr/>
          <p:nvPr/>
        </p:nvSpPr>
        <p:spPr>
          <a:xfrm>
            <a:off x="852020" y="1563230"/>
            <a:ext cx="5387047" cy="2246769"/>
          </a:xfrm>
          <a:prstGeom prst="rect">
            <a:avLst/>
          </a:prstGeom>
        </p:spPr>
        <p:txBody>
          <a:bodyPr wrap="square">
            <a:spAutoFit/>
          </a:bodyPr>
          <a:lstStyle/>
          <a:p>
            <a:pPr algn="l"/>
            <a:r>
              <a:rPr lang="en-US" sz="2000" dirty="0"/>
              <a:t>In addition to the 4-bit output y(3:0), </a:t>
            </a:r>
            <a:r>
              <a:rPr lang="en-US" sz="2000" dirty="0" smtClean="0"/>
              <a:t>four flags </a:t>
            </a:r>
            <a:r>
              <a:rPr lang="en-US" sz="2000" dirty="0"/>
              <a:t>are also output from the ALU. </a:t>
            </a:r>
            <a:endParaRPr lang="en-US" sz="2000" dirty="0" smtClean="0"/>
          </a:p>
          <a:p>
            <a:pPr algn="l"/>
            <a:r>
              <a:rPr lang="en-US" sz="2000" dirty="0" smtClean="0"/>
              <a:t>The </a:t>
            </a:r>
            <a:r>
              <a:rPr lang="en-US" sz="2000" dirty="0"/>
              <a:t>carry flag, </a:t>
            </a:r>
            <a:r>
              <a:rPr lang="en-US" sz="2000" i="1" dirty="0" err="1" smtClean="0"/>
              <a:t>cf</a:t>
            </a:r>
            <a:r>
              <a:rPr lang="en-US" sz="2000" i="1" dirty="0" smtClean="0"/>
              <a:t>, </a:t>
            </a:r>
            <a:r>
              <a:rPr lang="en-US" sz="2000" dirty="0"/>
              <a:t>and the overflow flag, </a:t>
            </a:r>
            <a:r>
              <a:rPr lang="en-US" sz="2000" i="1" dirty="0" err="1"/>
              <a:t>ovf</a:t>
            </a:r>
            <a:r>
              <a:rPr lang="en-US" sz="2000" i="1" dirty="0"/>
              <a:t>, </a:t>
            </a:r>
            <a:r>
              <a:rPr lang="en-US" sz="2000" dirty="0"/>
              <a:t>are the carry/borrow and overflow flags from the addition and subtraction operations. </a:t>
            </a:r>
            <a:endParaRPr lang="en-US" sz="2000" dirty="0" smtClean="0"/>
          </a:p>
          <a:p>
            <a:pPr algn="l"/>
            <a:r>
              <a:rPr lang="en-US" sz="2000" dirty="0" smtClean="0"/>
              <a:t>The </a:t>
            </a:r>
            <a:r>
              <a:rPr lang="en-US" sz="2000" dirty="0"/>
              <a:t>zero flag, </a:t>
            </a:r>
            <a:r>
              <a:rPr lang="en-US" sz="2000" i="1" dirty="0" err="1"/>
              <a:t>zf</a:t>
            </a:r>
            <a:r>
              <a:rPr lang="en-US" sz="2000" i="1" dirty="0"/>
              <a:t>, </a:t>
            </a:r>
            <a:r>
              <a:rPr lang="en-US" sz="2000" dirty="0"/>
              <a:t>is </a:t>
            </a:r>
            <a:r>
              <a:rPr lang="en-US" sz="2000" dirty="0" smtClean="0"/>
              <a:t>1 </a:t>
            </a:r>
            <a:r>
              <a:rPr lang="en-US" sz="2000" dirty="0"/>
              <a:t>if the </a:t>
            </a:r>
            <a:r>
              <a:rPr lang="en-US" sz="2000" dirty="0" smtClean="0"/>
              <a:t>output y </a:t>
            </a:r>
            <a:r>
              <a:rPr lang="en-US" sz="2000" dirty="0"/>
              <a:t>is "0000".  </a:t>
            </a:r>
            <a:endParaRPr lang="en-US" sz="2000" dirty="0" smtClean="0"/>
          </a:p>
          <a:p>
            <a:pPr algn="l"/>
            <a:r>
              <a:rPr lang="en-US" sz="2000" dirty="0" smtClean="0"/>
              <a:t>The </a:t>
            </a:r>
            <a:r>
              <a:rPr lang="en-US" sz="2000" dirty="0"/>
              <a:t>negative flag, </a:t>
            </a:r>
            <a:r>
              <a:rPr lang="en-US" sz="2000" i="1" dirty="0" err="1" smtClean="0"/>
              <a:t>nf</a:t>
            </a:r>
            <a:r>
              <a:rPr lang="en-US" sz="2000" i="1" dirty="0"/>
              <a:t>, </a:t>
            </a:r>
            <a:r>
              <a:rPr lang="en-US" sz="2000" dirty="0"/>
              <a:t>is 1 </a:t>
            </a:r>
            <a:r>
              <a:rPr lang="en-US" sz="2000" dirty="0" smtClean="0"/>
              <a:t>if the </a:t>
            </a:r>
            <a:r>
              <a:rPr lang="en-US" sz="2000" dirty="0"/>
              <a:t>sign </a:t>
            </a:r>
            <a:r>
              <a:rPr lang="en-US" sz="2000" dirty="0" smtClean="0"/>
              <a:t>bity(3</a:t>
            </a:r>
            <a:r>
              <a:rPr lang="en-US" sz="2000" dirty="0"/>
              <a:t>) is 1.</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630" y="2133600"/>
            <a:ext cx="2858679" cy="20573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403" y="3809999"/>
            <a:ext cx="5162550" cy="279082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11117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65718" y="228600"/>
            <a:ext cx="2313263" cy="533400"/>
          </a:xfrm>
        </p:spPr>
        <p:txBody>
          <a:bodyPr/>
          <a:lstStyle/>
          <a:p>
            <a:pPr lvl="1"/>
            <a:r>
              <a:rPr lang="en-US" sz="2000" b="1" dirty="0" smtClean="0"/>
              <a:t>ALU Code</a:t>
            </a:r>
            <a:endParaRPr lang="en-US" sz="2000"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685800"/>
            <a:ext cx="4114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685800"/>
            <a:ext cx="3962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5861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00400" y="152399"/>
            <a:ext cx="2313263" cy="533400"/>
          </a:xfrm>
        </p:spPr>
        <p:txBody>
          <a:bodyPr/>
          <a:lstStyle/>
          <a:p>
            <a:pPr lvl="1"/>
            <a:r>
              <a:rPr lang="en-US" sz="2000" b="1" dirty="0" smtClean="0"/>
              <a:t>ALU Test bench</a:t>
            </a:r>
            <a:endParaRPr lang="en-US" sz="20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4" y="489027"/>
            <a:ext cx="3914775" cy="611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399" y="498552"/>
            <a:ext cx="2571665"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8875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914400"/>
            <a:ext cx="4648200" cy="533400"/>
          </a:xfrm>
        </p:spPr>
        <p:txBody>
          <a:bodyPr/>
          <a:lstStyle/>
          <a:p>
            <a:pPr lvl="1"/>
            <a:r>
              <a:rPr lang="en-US" sz="2800" b="1" dirty="0" smtClean="0"/>
              <a:t>ALU Test bench Results</a:t>
            </a:r>
            <a:endParaRPr lang="en-US" sz="2800" dirty="0"/>
          </a:p>
        </p:txBody>
      </p:sp>
      <p:sp>
        <p:nvSpPr>
          <p:cNvPr id="11" name="TextBox 10"/>
          <p:cNvSpPr txBox="1"/>
          <p:nvPr/>
        </p:nvSpPr>
        <p:spPr>
          <a:xfrm>
            <a:off x="6705600" y="2133600"/>
            <a:ext cx="609600" cy="276999"/>
          </a:xfrm>
          <a:prstGeom prst="rect">
            <a:avLst/>
          </a:prstGeom>
          <a:noFill/>
        </p:spPr>
        <p:txBody>
          <a:bodyPr wrap="square" rtlCol="0">
            <a:spAutoFit/>
          </a:bodyPr>
          <a:lstStyle/>
          <a:p>
            <a:r>
              <a:rPr lang="en-US" sz="1200" dirty="0" smtClean="0">
                <a:solidFill>
                  <a:schemeClr val="bg1"/>
                </a:solidFill>
              </a:rPr>
              <a:t>3</a:t>
            </a:r>
            <a:endParaRPr lang="en-US" sz="1200" dirty="0">
              <a:solidFill>
                <a:schemeClr val="bg1"/>
              </a:solidFill>
            </a:endParaRPr>
          </a:p>
        </p:txBody>
      </p:sp>
      <p:sp>
        <p:nvSpPr>
          <p:cNvPr id="12" name="TextBox 11"/>
          <p:cNvSpPr txBox="1"/>
          <p:nvPr/>
        </p:nvSpPr>
        <p:spPr>
          <a:xfrm>
            <a:off x="8001000" y="2141219"/>
            <a:ext cx="609600" cy="276999"/>
          </a:xfrm>
          <a:prstGeom prst="rect">
            <a:avLst/>
          </a:prstGeom>
          <a:noFill/>
        </p:spPr>
        <p:txBody>
          <a:bodyPr wrap="square" rtlCol="0">
            <a:spAutoFit/>
          </a:bodyPr>
          <a:lstStyle/>
          <a:p>
            <a:r>
              <a:rPr lang="en-US" sz="1200" dirty="0" smtClean="0">
                <a:solidFill>
                  <a:schemeClr val="bg1"/>
                </a:solidFill>
              </a:rPr>
              <a:t>3</a:t>
            </a:r>
            <a:endParaRPr lang="en-US" sz="1200" dirty="0">
              <a:solidFill>
                <a:schemeClr val="bg1"/>
              </a:solidFill>
            </a:endParaRPr>
          </a:p>
        </p:txBody>
      </p:sp>
      <p:sp>
        <p:nvSpPr>
          <p:cNvPr id="13" name="TextBox 12"/>
          <p:cNvSpPr txBox="1"/>
          <p:nvPr/>
        </p:nvSpPr>
        <p:spPr>
          <a:xfrm>
            <a:off x="4114800" y="3886200"/>
            <a:ext cx="609600" cy="276999"/>
          </a:xfrm>
          <a:prstGeom prst="rect">
            <a:avLst/>
          </a:prstGeom>
          <a:noFill/>
        </p:spPr>
        <p:txBody>
          <a:bodyPr wrap="square" rtlCol="0">
            <a:spAutoFit/>
          </a:bodyPr>
          <a:lstStyle/>
          <a:p>
            <a:r>
              <a:rPr lang="en-US" sz="1200" dirty="0">
                <a:solidFill>
                  <a:schemeClr val="bg1"/>
                </a:solidFill>
              </a:rPr>
              <a:t>1</a:t>
            </a:r>
          </a:p>
        </p:txBody>
      </p:sp>
      <p:sp>
        <p:nvSpPr>
          <p:cNvPr id="14" name="TextBox 13"/>
          <p:cNvSpPr txBox="1"/>
          <p:nvPr/>
        </p:nvSpPr>
        <p:spPr>
          <a:xfrm>
            <a:off x="4114800" y="4114800"/>
            <a:ext cx="609600" cy="276999"/>
          </a:xfrm>
          <a:prstGeom prst="rect">
            <a:avLst/>
          </a:prstGeom>
          <a:noFill/>
        </p:spPr>
        <p:txBody>
          <a:bodyPr wrap="square" rtlCol="0">
            <a:spAutoFit/>
          </a:bodyPr>
          <a:lstStyle/>
          <a:p>
            <a:r>
              <a:rPr lang="en-US" sz="1200" dirty="0" smtClean="0">
                <a:solidFill>
                  <a:schemeClr val="bg1"/>
                </a:solidFill>
              </a:rPr>
              <a:t>3</a:t>
            </a:r>
            <a:endParaRPr lang="en-US" sz="1200" dirty="0">
              <a:solidFill>
                <a:schemeClr val="bg1"/>
              </a:solidFill>
            </a:endParaRPr>
          </a:p>
        </p:txBody>
      </p:sp>
      <p:sp>
        <p:nvSpPr>
          <p:cNvPr id="15" name="TextBox 14"/>
          <p:cNvSpPr txBox="1"/>
          <p:nvPr/>
        </p:nvSpPr>
        <p:spPr>
          <a:xfrm>
            <a:off x="5410200" y="3886200"/>
            <a:ext cx="609600" cy="276999"/>
          </a:xfrm>
          <a:prstGeom prst="rect">
            <a:avLst/>
          </a:prstGeom>
          <a:noFill/>
        </p:spPr>
        <p:txBody>
          <a:bodyPr wrap="square" rtlCol="0">
            <a:spAutoFit/>
          </a:bodyPr>
          <a:lstStyle/>
          <a:p>
            <a:r>
              <a:rPr lang="en-US" sz="1200" dirty="0">
                <a:solidFill>
                  <a:schemeClr val="bg1"/>
                </a:solidFill>
              </a:rPr>
              <a:t>1</a:t>
            </a:r>
          </a:p>
        </p:txBody>
      </p:sp>
      <p:sp>
        <p:nvSpPr>
          <p:cNvPr id="16" name="TextBox 15"/>
          <p:cNvSpPr txBox="1"/>
          <p:nvPr/>
        </p:nvSpPr>
        <p:spPr>
          <a:xfrm>
            <a:off x="5410200" y="4114800"/>
            <a:ext cx="609600" cy="276999"/>
          </a:xfrm>
          <a:prstGeom prst="rect">
            <a:avLst/>
          </a:prstGeom>
          <a:noFill/>
        </p:spPr>
        <p:txBody>
          <a:bodyPr wrap="square" rtlCol="0">
            <a:spAutoFit/>
          </a:bodyPr>
          <a:lstStyle/>
          <a:p>
            <a:r>
              <a:rPr lang="en-US" sz="1200" dirty="0" smtClean="0">
                <a:solidFill>
                  <a:schemeClr val="bg1"/>
                </a:solidFill>
              </a:rPr>
              <a:t>3</a:t>
            </a:r>
            <a:endParaRPr lang="en-US" sz="1200" dirty="0">
              <a:solidFill>
                <a:schemeClr val="bg1"/>
              </a:solidFill>
            </a:endParaRPr>
          </a:p>
        </p:txBody>
      </p:sp>
      <p:sp>
        <p:nvSpPr>
          <p:cNvPr id="17" name="TextBox 16"/>
          <p:cNvSpPr txBox="1"/>
          <p:nvPr/>
        </p:nvSpPr>
        <p:spPr>
          <a:xfrm>
            <a:off x="6629400" y="4114800"/>
            <a:ext cx="609600" cy="276999"/>
          </a:xfrm>
          <a:prstGeom prst="rect">
            <a:avLst/>
          </a:prstGeom>
          <a:noFill/>
        </p:spPr>
        <p:txBody>
          <a:bodyPr wrap="square" rtlCol="0">
            <a:spAutoFit/>
          </a:bodyPr>
          <a:lstStyle/>
          <a:p>
            <a:r>
              <a:rPr lang="en-US" sz="1200" dirty="0" smtClean="0">
                <a:solidFill>
                  <a:schemeClr val="bg1"/>
                </a:solidFill>
              </a:rPr>
              <a:t>3</a:t>
            </a:r>
            <a:endParaRPr lang="en-US" sz="1200" dirty="0">
              <a:solidFill>
                <a:schemeClr val="bg1"/>
              </a:solidFill>
            </a:endParaRPr>
          </a:p>
        </p:txBody>
      </p:sp>
      <p:sp>
        <p:nvSpPr>
          <p:cNvPr id="18" name="TextBox 17"/>
          <p:cNvSpPr txBox="1"/>
          <p:nvPr/>
        </p:nvSpPr>
        <p:spPr>
          <a:xfrm>
            <a:off x="7924800" y="4114800"/>
            <a:ext cx="609600" cy="276999"/>
          </a:xfrm>
          <a:prstGeom prst="rect">
            <a:avLst/>
          </a:prstGeom>
          <a:noFill/>
        </p:spPr>
        <p:txBody>
          <a:bodyPr wrap="square" rtlCol="0">
            <a:spAutoFit/>
          </a:bodyPr>
          <a:lstStyle/>
          <a:p>
            <a:r>
              <a:rPr lang="en-US" sz="1200" dirty="0" smtClean="0">
                <a:solidFill>
                  <a:schemeClr val="bg1"/>
                </a:solidFill>
              </a:rPr>
              <a:t>3</a:t>
            </a:r>
            <a:endParaRPr lang="en-US" sz="1200" dirty="0">
              <a:solidFill>
                <a:schemeClr val="bg1"/>
              </a:solidFill>
            </a:endParaRP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3835"/>
          <a:stretch/>
        </p:blipFill>
        <p:spPr bwMode="auto">
          <a:xfrm>
            <a:off x="15240" y="1815465"/>
            <a:ext cx="1257299"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539" y="1836420"/>
            <a:ext cx="7667625" cy="20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401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noFill/>
        </p:spPr>
        <p:txBody>
          <a:bodyPr/>
          <a:lstStyle/>
          <a:p>
            <a:r>
              <a:rPr lang="en-US"/>
              <a:t>The End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762000" y="533400"/>
            <a:ext cx="8305800" cy="533400"/>
          </a:xfrm>
        </p:spPr>
        <p:txBody>
          <a:bodyPr/>
          <a:lstStyle/>
          <a:p>
            <a:pPr marL="0" indent="0">
              <a:buNone/>
            </a:pPr>
            <a:r>
              <a:rPr lang="en-US" dirty="0"/>
              <a:t>Under what conditions do we detect an overflow?</a:t>
            </a:r>
          </a:p>
          <a:p>
            <a:r>
              <a:rPr lang="en-US" b="1" dirty="0"/>
              <a:t>Overflow in </a:t>
            </a:r>
            <a:r>
              <a:rPr lang="en-US" b="1" u="sng" dirty="0"/>
              <a:t>Unsigned Binary </a:t>
            </a:r>
            <a:r>
              <a:rPr lang="en-US" b="1" dirty="0"/>
              <a:t>(UB) addition</a:t>
            </a:r>
          </a:p>
          <a:p>
            <a:pPr marL="0" indent="0">
              <a:buNone/>
            </a:pPr>
            <a:r>
              <a:rPr lang="en-US" sz="2300" dirty="0"/>
              <a:t>When adding two k-bit </a:t>
            </a:r>
            <a:r>
              <a:rPr lang="en-US" sz="2300" dirty="0" err="1"/>
              <a:t>bitstrings</a:t>
            </a:r>
            <a:r>
              <a:rPr lang="en-US" sz="2300" dirty="0"/>
              <a:t> using UB, you are adding two non-negative numbers. Assuming you are adding two positive numbers,  overflows will occur since the result is larger than the largest positive integer. For </a:t>
            </a:r>
            <a:r>
              <a:rPr lang="en-US" sz="2300" b="1" dirty="0"/>
              <a:t>n</a:t>
            </a:r>
            <a:r>
              <a:rPr lang="en-US" sz="2300" dirty="0"/>
              <a:t> bits, the maximum value is </a:t>
            </a:r>
            <a:r>
              <a:rPr lang="en-US" sz="2300" b="1" dirty="0"/>
              <a:t>2</a:t>
            </a:r>
            <a:r>
              <a:rPr lang="en-US" sz="2300" b="1" baseline="30000" dirty="0"/>
              <a:t>n</a:t>
            </a:r>
            <a:r>
              <a:rPr lang="en-US" sz="2300" b="1" dirty="0"/>
              <a:t> - 1</a:t>
            </a:r>
            <a:r>
              <a:rPr lang="en-US" sz="2300" dirty="0"/>
              <a:t>.</a:t>
            </a:r>
          </a:p>
          <a:p>
            <a:pPr marL="0" indent="0">
              <a:buNone/>
            </a:pPr>
            <a:endParaRPr lang="en-US" sz="2300" dirty="0"/>
          </a:p>
          <a:p>
            <a:pPr marL="0" indent="0">
              <a:buNone/>
            </a:pPr>
            <a:r>
              <a:rPr lang="en-US" sz="2300" dirty="0"/>
              <a:t>When a sum is larger than </a:t>
            </a:r>
            <a:r>
              <a:rPr lang="en-US" sz="2300" b="1" dirty="0"/>
              <a:t>2</a:t>
            </a:r>
            <a:r>
              <a:rPr lang="en-US" sz="2300" b="1" baseline="30000" dirty="0"/>
              <a:t>n</a:t>
            </a:r>
            <a:r>
              <a:rPr lang="en-US" sz="2300" b="1" dirty="0"/>
              <a:t> - 1</a:t>
            </a:r>
            <a:r>
              <a:rPr lang="en-US" sz="2300" dirty="0"/>
              <a:t>, it takes </a:t>
            </a:r>
            <a:r>
              <a:rPr lang="en-US" sz="2300" b="1" dirty="0"/>
              <a:t>n + 1</a:t>
            </a:r>
            <a:r>
              <a:rPr lang="en-US" sz="2300" dirty="0"/>
              <a:t> bits to represent the result. So, you can tell overflow just by checking if the carry out of the leftmost adder (which adds the most significant bits and the carry in) is 1.  </a:t>
            </a:r>
            <a:r>
              <a:rPr lang="en-US" sz="2300" b="1" u="sng" dirty="0">
                <a:solidFill>
                  <a:srgbClr val="FF0000"/>
                </a:solidFill>
              </a:rPr>
              <a:t>OVF = </a:t>
            </a:r>
            <a:r>
              <a:rPr lang="en-US" sz="2300" b="1" u="sng" dirty="0" err="1">
                <a:solidFill>
                  <a:srgbClr val="FF0000"/>
                </a:solidFill>
              </a:rPr>
              <a:t>Cout</a:t>
            </a:r>
            <a:r>
              <a:rPr lang="en-US" sz="2300" dirty="0"/>
              <a:t>.</a:t>
            </a:r>
          </a:p>
          <a:p>
            <a:endParaRPr lang="en-US" dirty="0"/>
          </a:p>
        </p:txBody>
      </p:sp>
    </p:spTree>
    <p:extLst>
      <p:ext uri="{BB962C8B-B14F-4D97-AF65-F5344CB8AC3E}">
        <p14:creationId xmlns:p14="http://schemas.microsoft.com/office/powerpoint/2010/main" val="577854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751114" y="1066800"/>
            <a:ext cx="8392886" cy="533400"/>
          </a:xfrm>
        </p:spPr>
        <p:txBody>
          <a:bodyPr/>
          <a:lstStyle/>
          <a:p>
            <a:pPr marL="0" indent="0">
              <a:buNone/>
            </a:pPr>
            <a:r>
              <a:rPr lang="en-US" dirty="0"/>
              <a:t>Under what conditions do we detect an overflow?</a:t>
            </a:r>
          </a:p>
          <a:p>
            <a:r>
              <a:rPr lang="en-US" b="1" dirty="0"/>
              <a:t>Overflow in </a:t>
            </a:r>
            <a:r>
              <a:rPr lang="en-US" b="1" u="sng" dirty="0">
                <a:effectLst>
                  <a:outerShdw blurRad="38100" dist="38100" dir="2700000" algn="tl">
                    <a:srgbClr val="000000">
                      <a:alpha val="43137"/>
                    </a:srgbClr>
                  </a:outerShdw>
                </a:effectLst>
              </a:rPr>
              <a:t>Signed Binary </a:t>
            </a:r>
            <a:r>
              <a:rPr lang="en-US" b="1" dirty="0"/>
              <a:t>(SB) addition</a:t>
            </a:r>
          </a:p>
          <a:p>
            <a:pPr marL="0" indent="0">
              <a:buNone/>
            </a:pPr>
            <a:endParaRPr lang="en-US" sz="2200" dirty="0"/>
          </a:p>
          <a:p>
            <a:r>
              <a:rPr lang="en-US" sz="2200" dirty="0"/>
              <a:t>If </a:t>
            </a:r>
            <a:r>
              <a:rPr lang="en-US" sz="2200" b="1" dirty="0"/>
              <a:t>x</a:t>
            </a:r>
            <a:r>
              <a:rPr lang="en-US" sz="2200" dirty="0"/>
              <a:t> and </a:t>
            </a:r>
            <a:r>
              <a:rPr lang="en-US" sz="2200" b="1" dirty="0"/>
              <a:t>y</a:t>
            </a:r>
            <a:r>
              <a:rPr lang="en-US" sz="2200" dirty="0"/>
              <a:t> have opposite signs (one is negative, the other is non-negative), then the sum </a:t>
            </a:r>
            <a:r>
              <a:rPr lang="en-US" sz="2200" b="1" dirty="0">
                <a:solidFill>
                  <a:srgbClr val="FF0000"/>
                </a:solidFill>
              </a:rPr>
              <a:t>will never </a:t>
            </a:r>
            <a:r>
              <a:rPr lang="en-US" sz="2200" dirty="0"/>
              <a:t>overflow. Just try it out. The result will either be </a:t>
            </a:r>
            <a:r>
              <a:rPr lang="en-US" sz="2200" b="1" dirty="0"/>
              <a:t>x</a:t>
            </a:r>
            <a:r>
              <a:rPr lang="en-US" sz="2200" dirty="0"/>
              <a:t> or </a:t>
            </a:r>
            <a:r>
              <a:rPr lang="en-US" sz="2200" b="1" dirty="0"/>
              <a:t>y</a:t>
            </a:r>
            <a:r>
              <a:rPr lang="en-US" sz="2200" dirty="0"/>
              <a:t> or somewhere in between.</a:t>
            </a:r>
          </a:p>
          <a:p>
            <a:endParaRPr lang="en-US" sz="2200" dirty="0"/>
          </a:p>
          <a:p>
            <a:pPr marL="0" indent="0">
              <a:buNone/>
            </a:pPr>
            <a:r>
              <a:rPr lang="en-US" sz="2200" dirty="0"/>
              <a:t>Thus, overflow can only occur when </a:t>
            </a:r>
            <a:r>
              <a:rPr lang="en-US" sz="2200" b="1" dirty="0"/>
              <a:t>x</a:t>
            </a:r>
            <a:r>
              <a:rPr lang="en-US" sz="2200" dirty="0"/>
              <a:t> and </a:t>
            </a:r>
            <a:r>
              <a:rPr lang="en-US" sz="2200" b="1" dirty="0"/>
              <a:t>y</a:t>
            </a:r>
            <a:r>
              <a:rPr lang="en-US" sz="2200" dirty="0"/>
              <a:t> have the same sign.</a:t>
            </a:r>
          </a:p>
          <a:p>
            <a:pPr marL="0" indent="0">
              <a:buNone/>
            </a:pPr>
            <a:endParaRPr lang="en-US" sz="2200" dirty="0"/>
          </a:p>
          <a:p>
            <a:r>
              <a:rPr lang="en-US" sz="2200" dirty="0"/>
              <a:t>One way to detect overflow is to check the sign bit of the sum. If the sign bit of the sum does not match the sign bit of </a:t>
            </a:r>
            <a:r>
              <a:rPr lang="en-US" sz="2200" b="1" dirty="0"/>
              <a:t>x</a:t>
            </a:r>
            <a:r>
              <a:rPr lang="en-US" sz="2200" dirty="0"/>
              <a:t> and </a:t>
            </a:r>
            <a:r>
              <a:rPr lang="en-US" sz="2200" b="1" dirty="0"/>
              <a:t>y</a:t>
            </a:r>
            <a:r>
              <a:rPr lang="en-US" sz="2200" dirty="0"/>
              <a:t>, then there's overflow. This only makes sense.</a:t>
            </a:r>
          </a:p>
          <a:p>
            <a:endParaRPr lang="en-US" dirty="0"/>
          </a:p>
        </p:txBody>
      </p:sp>
    </p:spTree>
    <p:extLst>
      <p:ext uri="{BB962C8B-B14F-4D97-AF65-F5344CB8AC3E}">
        <p14:creationId xmlns:p14="http://schemas.microsoft.com/office/powerpoint/2010/main" val="1119290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979714" y="609600"/>
            <a:ext cx="8153400" cy="533400"/>
          </a:xfrm>
        </p:spPr>
        <p:txBody>
          <a:bodyPr/>
          <a:lstStyle/>
          <a:p>
            <a:r>
              <a:rPr lang="en-US" dirty="0"/>
              <a:t>Under what conditions do we detect an overflow?</a:t>
            </a:r>
          </a:p>
          <a:p>
            <a:r>
              <a:rPr lang="en-US" b="1" dirty="0"/>
              <a:t>Overflow in Signed Binary (SB) addition</a:t>
            </a:r>
          </a:p>
          <a:p>
            <a:r>
              <a:rPr lang="en-US" sz="2000" dirty="0"/>
              <a:t>Suppose </a:t>
            </a:r>
            <a:r>
              <a:rPr lang="en-US" sz="2000" b="1" dirty="0"/>
              <a:t>x</a:t>
            </a:r>
            <a:r>
              <a:rPr lang="en-US" sz="2000" dirty="0"/>
              <a:t> and </a:t>
            </a:r>
            <a:r>
              <a:rPr lang="en-US" sz="2000" b="1" dirty="0"/>
              <a:t>y</a:t>
            </a:r>
            <a:r>
              <a:rPr lang="en-US" sz="2000" dirty="0"/>
              <a:t> both have sign bits with value 1. That means, both representations represent negative numbers. If the sum has sign bit 0, then the result of adding two negative numbers has resulted in a non-negative result, which is clearly wrong. Overflow has occurred.</a:t>
            </a:r>
          </a:p>
          <a:p>
            <a:r>
              <a:rPr lang="en-US" sz="2000" dirty="0"/>
              <a:t>Suppose </a:t>
            </a:r>
            <a:r>
              <a:rPr lang="en-US" sz="2000" b="1" dirty="0"/>
              <a:t>x</a:t>
            </a:r>
            <a:r>
              <a:rPr lang="en-US" sz="2000" dirty="0"/>
              <a:t> and </a:t>
            </a:r>
            <a:r>
              <a:rPr lang="en-US" sz="2000" b="1" dirty="0"/>
              <a:t>y</a:t>
            </a:r>
            <a:r>
              <a:rPr lang="en-US" sz="2000" dirty="0"/>
              <a:t> both have sign bits with value 0. That means, both representations represent non-negative numbers. If the sum has sign bit 1, then the result of adding two non-negative numbers has resulted in a negative result, which is clearly wrong. Overflow has occurred.</a:t>
            </a:r>
          </a:p>
          <a:p>
            <a:r>
              <a:rPr lang="en-US" sz="2000" dirty="0"/>
              <a:t>So that would suggest that one way to detect overflow is to look at the sign bits of the two most significant bits and compare it to the sum</a:t>
            </a:r>
            <a:r>
              <a:rPr lang="en-US" dirty="0"/>
              <a:t>.</a:t>
            </a:r>
          </a:p>
          <a:p>
            <a:endParaRPr lang="en-US" dirty="0"/>
          </a:p>
        </p:txBody>
      </p:sp>
    </p:spTree>
    <p:extLst>
      <p:ext uri="{BB962C8B-B14F-4D97-AF65-F5344CB8AC3E}">
        <p14:creationId xmlns:p14="http://schemas.microsoft.com/office/powerpoint/2010/main" val="2204198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762000" y="1828800"/>
            <a:ext cx="8305800" cy="533400"/>
          </a:xfrm>
        </p:spPr>
        <p:txBody>
          <a:bodyPr/>
          <a:lstStyle/>
          <a:p>
            <a:r>
              <a:rPr lang="en-US" sz="2000" dirty="0"/>
              <a:t>Overflow occurs when you do some operation to two valid representations, and the result can not be represented in the representation because the value is too large or too small.</a:t>
            </a:r>
          </a:p>
          <a:p>
            <a:r>
              <a:rPr lang="en-US" sz="2000" dirty="0"/>
              <a:t>Overflow detection is detecting overflow for a specific representation. Too often people mistake overflow detection for overflow. Thus, students say "overflow is when the carry out is a 1". Specific detection of overflow requires knowing the operation </a:t>
            </a:r>
            <a:r>
              <a:rPr lang="en-US" sz="2000" i="1" dirty="0"/>
              <a:t>and</a:t>
            </a:r>
            <a:r>
              <a:rPr lang="en-US" sz="2000" dirty="0"/>
              <a:t> the representation.</a:t>
            </a:r>
          </a:p>
          <a:p>
            <a:r>
              <a:rPr lang="en-US" sz="2000" dirty="0"/>
              <a:t>Thus, "overflow is when the carry out is a 1" is only correct when the representation is </a:t>
            </a:r>
            <a:r>
              <a:rPr lang="en-US" sz="2000" u="sng" dirty="0">
                <a:solidFill>
                  <a:srgbClr val="FF0000"/>
                </a:solidFill>
              </a:rPr>
              <a:t>unsigned numbers </a:t>
            </a:r>
            <a:r>
              <a:rPr lang="en-US" sz="2000" dirty="0"/>
              <a:t>and the operation is addition. In this case, I claim that OVF = </a:t>
            </a:r>
            <a:r>
              <a:rPr lang="en-US" sz="2000" dirty="0" err="1"/>
              <a:t>Cout</a:t>
            </a:r>
            <a:r>
              <a:rPr lang="en-US" sz="2000" dirty="0"/>
              <a:t>.</a:t>
            </a:r>
          </a:p>
          <a:p>
            <a:r>
              <a:rPr lang="en-US" sz="2000" dirty="0"/>
              <a:t>Overflow detection for signed binary addition is different. One way to detect it is to XOR the carry-in and the carry-out of the most significant bits.</a:t>
            </a:r>
          </a:p>
          <a:p>
            <a:endParaRPr lang="en-US" sz="2000" dirty="0"/>
          </a:p>
        </p:txBody>
      </p:sp>
      <p:sp>
        <p:nvSpPr>
          <p:cNvPr id="21507" name="Rectangle 30"/>
          <p:cNvSpPr>
            <a:spLocks noChangeArrowheads="1"/>
          </p:cNvSpPr>
          <p:nvPr/>
        </p:nvSpPr>
        <p:spPr bwMode="auto">
          <a:xfrm>
            <a:off x="990600" y="457200"/>
            <a:ext cx="7772400" cy="1143000"/>
          </a:xfrm>
          <a:prstGeom prst="rect">
            <a:avLst/>
          </a:prstGeom>
          <a:noFill/>
          <a:ln w="9525">
            <a:noFill/>
            <a:miter lim="800000"/>
            <a:headEnd/>
            <a:tailEnd/>
          </a:ln>
        </p:spPr>
        <p:txBody>
          <a:bodyPr anchor="ctr"/>
          <a:lstStyle/>
          <a:p>
            <a:r>
              <a:rPr lang="en-US" sz="4400" dirty="0"/>
              <a:t>Misconceptions about Overflow</a:t>
            </a:r>
          </a:p>
        </p:txBody>
      </p:sp>
    </p:spTree>
    <p:extLst>
      <p:ext uri="{BB962C8B-B14F-4D97-AF65-F5344CB8AC3E}">
        <p14:creationId xmlns:p14="http://schemas.microsoft.com/office/powerpoint/2010/main" val="577854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762000" y="1333500"/>
            <a:ext cx="8534400" cy="533400"/>
          </a:xfrm>
        </p:spPr>
        <p:txBody>
          <a:bodyPr/>
          <a:lstStyle/>
          <a:p>
            <a:pPr>
              <a:spcBef>
                <a:spcPts val="0"/>
              </a:spcBef>
            </a:pPr>
            <a:endParaRPr lang="en-US" sz="2000" dirty="0"/>
          </a:p>
          <a:p>
            <a:pPr>
              <a:spcBef>
                <a:spcPts val="0"/>
              </a:spcBef>
            </a:pPr>
            <a:r>
              <a:rPr lang="en-US" sz="2800" dirty="0"/>
              <a:t>Overflow (result too large for finite computer word)</a:t>
            </a:r>
          </a:p>
          <a:p>
            <a:pPr>
              <a:spcBef>
                <a:spcPts val="0"/>
              </a:spcBef>
              <a:tabLst>
                <a:tab pos="7315200" algn="l"/>
              </a:tabLst>
            </a:pPr>
            <a:r>
              <a:rPr lang="en-US" sz="2800" dirty="0"/>
              <a:t>No overflow when adding a positive and a negative number</a:t>
            </a:r>
          </a:p>
          <a:p>
            <a:pPr>
              <a:spcBef>
                <a:spcPts val="0"/>
              </a:spcBef>
            </a:pPr>
            <a:r>
              <a:rPr lang="en-US" sz="2800" dirty="0" smtClean="0"/>
              <a:t>Overflow </a:t>
            </a:r>
            <a:r>
              <a:rPr lang="en-US" sz="2800" dirty="0"/>
              <a:t>occurs when the value affects the sign:</a:t>
            </a:r>
          </a:p>
          <a:p>
            <a:pPr lvl="1">
              <a:spcBef>
                <a:spcPts val="0"/>
              </a:spcBef>
            </a:pPr>
            <a:r>
              <a:rPr lang="en-US" dirty="0"/>
              <a:t>overflow when adding two positives yields a negative or, adding two negatives gives a positive</a:t>
            </a:r>
          </a:p>
          <a:p>
            <a:pPr lvl="1">
              <a:spcBef>
                <a:spcPts val="0"/>
              </a:spcBef>
            </a:pPr>
            <a:r>
              <a:rPr lang="en-US" dirty="0"/>
              <a:t>or, subtract a negative from a positive and get a negative</a:t>
            </a:r>
          </a:p>
          <a:p>
            <a:pPr lvl="1">
              <a:spcBef>
                <a:spcPts val="0"/>
              </a:spcBef>
            </a:pPr>
            <a:r>
              <a:rPr lang="en-US" dirty="0"/>
              <a:t>or, subtract a positive from a negative and get a positive</a:t>
            </a:r>
          </a:p>
        </p:txBody>
      </p:sp>
      <p:sp>
        <p:nvSpPr>
          <p:cNvPr id="21507" name="Rectangle 30"/>
          <p:cNvSpPr>
            <a:spLocks noChangeArrowheads="1"/>
          </p:cNvSpPr>
          <p:nvPr/>
        </p:nvSpPr>
        <p:spPr bwMode="auto">
          <a:xfrm>
            <a:off x="990600" y="457200"/>
            <a:ext cx="7772400" cy="1143000"/>
          </a:xfrm>
          <a:prstGeom prst="rect">
            <a:avLst/>
          </a:prstGeom>
          <a:noFill/>
          <a:ln w="9525">
            <a:noFill/>
            <a:miter lim="800000"/>
            <a:headEnd/>
            <a:tailEnd/>
          </a:ln>
        </p:spPr>
        <p:txBody>
          <a:bodyPr anchor="ctr"/>
          <a:lstStyle/>
          <a:p>
            <a:pPr>
              <a:spcBef>
                <a:spcPts val="0"/>
              </a:spcBef>
            </a:pPr>
            <a:r>
              <a:rPr lang="en-US" sz="4000" dirty="0"/>
              <a:t>Summary of Detecting Overflow</a:t>
            </a:r>
          </a:p>
        </p:txBody>
      </p:sp>
    </p:spTree>
    <p:extLst>
      <p:ext uri="{BB962C8B-B14F-4D97-AF65-F5344CB8AC3E}">
        <p14:creationId xmlns:p14="http://schemas.microsoft.com/office/powerpoint/2010/main" val="1307937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914400" y="3200400"/>
            <a:ext cx="777875" cy="584200"/>
          </a:xfrm>
          <a:prstGeom prst="rect">
            <a:avLst/>
          </a:prstGeom>
          <a:noFill/>
          <a:ln w="9525">
            <a:noFill/>
            <a:miter lim="800000"/>
            <a:headEnd/>
            <a:tailEnd/>
          </a:ln>
        </p:spPr>
        <p:txBody>
          <a:bodyPr wrap="none">
            <a:spAutoFit/>
          </a:bodyPr>
          <a:lstStyle/>
          <a:p>
            <a:r>
              <a:rPr lang="en-US">
                <a:solidFill>
                  <a:srgbClr val="FF0000"/>
                </a:solidFill>
              </a:rPr>
              <a:t>C</a:t>
            </a:r>
            <a:r>
              <a:rPr lang="en-US" sz="3200" baseline="-25000">
                <a:solidFill>
                  <a:srgbClr val="FF0000"/>
                </a:solidFill>
              </a:rPr>
              <a:t>3</a:t>
            </a:r>
            <a:r>
              <a:rPr lang="en-US" sz="3200">
                <a:solidFill>
                  <a:srgbClr val="FF0000"/>
                </a:solidFill>
              </a:rPr>
              <a:t>=</a:t>
            </a:r>
            <a:endParaRPr lang="en-US"/>
          </a:p>
        </p:txBody>
      </p:sp>
      <p:sp>
        <p:nvSpPr>
          <p:cNvPr id="207877" name="Rectangle 5"/>
          <p:cNvSpPr>
            <a:spLocks noGrp="1" noChangeArrowheads="1"/>
          </p:cNvSpPr>
          <p:nvPr>
            <p:ph type="body" idx="1"/>
          </p:nvPr>
        </p:nvSpPr>
        <p:spPr>
          <a:xfrm>
            <a:off x="1447800" y="3886200"/>
            <a:ext cx="7467600" cy="1447800"/>
          </a:xfrm>
          <a:noFill/>
        </p:spPr>
        <p:txBody>
          <a:bodyPr/>
          <a:lstStyle/>
          <a:p>
            <a:pPr>
              <a:buFont typeface="Monotype Sorts" pitchFamily="2" charset="2"/>
              <a:buNone/>
            </a:pPr>
            <a:r>
              <a:rPr lang="en-US"/>
              <a:t>1 X	    1 X       0 X       0 X       1 X       1 X</a:t>
            </a:r>
          </a:p>
          <a:p>
            <a:pPr>
              <a:buFont typeface="Monotype Sorts" pitchFamily="2" charset="2"/>
              <a:buNone/>
            </a:pPr>
            <a:r>
              <a:rPr lang="en-US" u="sng"/>
              <a:t>1 X</a:t>
            </a:r>
            <a:r>
              <a:rPr lang="en-US"/>
              <a:t>       </a:t>
            </a:r>
            <a:r>
              <a:rPr lang="en-US" u="sng"/>
              <a:t>1 X</a:t>
            </a:r>
            <a:r>
              <a:rPr lang="en-US"/>
              <a:t>       </a:t>
            </a:r>
            <a:r>
              <a:rPr lang="en-US" u="sng"/>
              <a:t>0 X</a:t>
            </a:r>
            <a:r>
              <a:rPr lang="en-US"/>
              <a:t>       </a:t>
            </a:r>
            <a:r>
              <a:rPr lang="en-US" u="sng"/>
              <a:t>0 X</a:t>
            </a:r>
            <a:r>
              <a:rPr lang="en-US"/>
              <a:t>       </a:t>
            </a:r>
            <a:r>
              <a:rPr lang="en-US" u="sng"/>
              <a:t>0 X</a:t>
            </a:r>
            <a:r>
              <a:rPr lang="en-US"/>
              <a:t>       </a:t>
            </a:r>
            <a:r>
              <a:rPr lang="en-US" u="sng"/>
              <a:t>0 X</a:t>
            </a:r>
            <a:endParaRPr lang="en-US"/>
          </a:p>
        </p:txBody>
      </p:sp>
      <p:sp>
        <p:nvSpPr>
          <p:cNvPr id="22532" name="Rectangle 6"/>
          <p:cNvSpPr>
            <a:spLocks noChangeArrowheads="1"/>
          </p:cNvSpPr>
          <p:nvPr/>
        </p:nvSpPr>
        <p:spPr bwMode="auto">
          <a:xfrm>
            <a:off x="838200" y="1524000"/>
            <a:ext cx="7239000" cy="1447800"/>
          </a:xfrm>
          <a:prstGeom prst="rect">
            <a:avLst/>
          </a:prstGeom>
          <a:noFill/>
          <a:ln w="9525">
            <a:noFill/>
            <a:miter lim="800000"/>
            <a:headEnd/>
            <a:tailEnd/>
          </a:ln>
        </p:spPr>
        <p:txBody>
          <a:bodyPr/>
          <a:lstStyle/>
          <a:p>
            <a:pPr marL="342900" indent="-342900">
              <a:spcBef>
                <a:spcPct val="20000"/>
              </a:spcBef>
              <a:buClr>
                <a:schemeClr val="accent1"/>
              </a:buClr>
              <a:buSzPct val="90000"/>
              <a:buFont typeface="Monotype Sorts" pitchFamily="2" charset="2"/>
              <a:buChar char="4"/>
            </a:pPr>
            <a:r>
              <a:rPr kumimoji="1" lang="en-US" sz="3200" b="0" dirty="0"/>
              <a:t>Overflows can occur </a:t>
            </a:r>
          </a:p>
          <a:p>
            <a:pPr marL="342900" indent="-342900">
              <a:spcBef>
                <a:spcPct val="20000"/>
              </a:spcBef>
              <a:buClr>
                <a:schemeClr val="accent1"/>
              </a:buClr>
              <a:buSzPct val="90000"/>
            </a:pPr>
            <a:r>
              <a:rPr kumimoji="1" lang="en-US" sz="3200" b="0" dirty="0">
                <a:solidFill>
                  <a:srgbClr val="FF0000"/>
                </a:solidFill>
              </a:rPr>
              <a:t>ONLY</a:t>
            </a:r>
            <a:r>
              <a:rPr kumimoji="1" lang="en-US" sz="3200" b="0" dirty="0"/>
              <a:t> when numbers </a:t>
            </a:r>
            <a:r>
              <a:rPr kumimoji="1" lang="en-US" sz="3200" b="0" u="sng" dirty="0"/>
              <a:t>have the same sign</a:t>
            </a:r>
            <a:r>
              <a:rPr kumimoji="1" lang="en-US" sz="3200" b="0" dirty="0"/>
              <a:t>.</a:t>
            </a:r>
          </a:p>
          <a:p>
            <a:pPr marL="342900" indent="-342900">
              <a:spcBef>
                <a:spcPct val="20000"/>
              </a:spcBef>
              <a:buClr>
                <a:schemeClr val="accent1"/>
              </a:buClr>
              <a:buSzPct val="90000"/>
              <a:buFont typeface="Monotype Sorts" pitchFamily="2" charset="2"/>
              <a:buChar char="4"/>
            </a:pPr>
            <a:r>
              <a:rPr kumimoji="1" lang="en-US" sz="3200" b="0" dirty="0"/>
              <a:t>Six 2-bit addition scenarios.</a:t>
            </a:r>
          </a:p>
        </p:txBody>
      </p:sp>
      <p:grpSp>
        <p:nvGrpSpPr>
          <p:cNvPr id="2" name="Group 7"/>
          <p:cNvGrpSpPr>
            <a:grpSpLocks/>
          </p:cNvGrpSpPr>
          <p:nvPr/>
        </p:nvGrpSpPr>
        <p:grpSpPr bwMode="auto">
          <a:xfrm>
            <a:off x="1628775" y="3270250"/>
            <a:ext cx="368300" cy="692150"/>
            <a:chOff x="1026" y="2060"/>
            <a:chExt cx="232" cy="436"/>
          </a:xfrm>
        </p:grpSpPr>
        <p:grpSp>
          <p:nvGrpSpPr>
            <p:cNvPr id="22616" name="Group 8"/>
            <p:cNvGrpSpPr>
              <a:grpSpLocks/>
            </p:cNvGrpSpPr>
            <p:nvPr/>
          </p:nvGrpSpPr>
          <p:grpSpPr bwMode="auto">
            <a:xfrm>
              <a:off x="1026" y="2304"/>
              <a:ext cx="204" cy="192"/>
              <a:chOff x="660" y="2304"/>
              <a:chExt cx="204" cy="192"/>
            </a:xfrm>
          </p:grpSpPr>
          <p:sp>
            <p:nvSpPr>
              <p:cNvPr id="22618" name="Freeform 9"/>
              <p:cNvSpPr>
                <a:spLocks/>
              </p:cNvSpPr>
              <p:nvPr/>
            </p:nvSpPr>
            <p:spPr bwMode="auto">
              <a:xfrm>
                <a:off x="672" y="2304"/>
                <a:ext cx="192" cy="192"/>
              </a:xfrm>
              <a:custGeom>
                <a:avLst/>
                <a:gdLst>
                  <a:gd name="T0" fmla="*/ 192 w 192"/>
                  <a:gd name="T1" fmla="*/ 192 h 192"/>
                  <a:gd name="T2" fmla="*/ 96 w 192"/>
                  <a:gd name="T3" fmla="*/ 0 h 192"/>
                  <a:gd name="T4" fmla="*/ 0 w 192"/>
                  <a:gd name="T5" fmla="*/ 192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192"/>
                    </a:moveTo>
                    <a:cubicBezTo>
                      <a:pt x="160" y="96"/>
                      <a:pt x="128" y="0"/>
                      <a:pt x="96" y="0"/>
                    </a:cubicBezTo>
                    <a:cubicBezTo>
                      <a:pt x="64" y="0"/>
                      <a:pt x="16" y="160"/>
                      <a:pt x="0" y="192"/>
                    </a:cubicBezTo>
                  </a:path>
                </a:pathLst>
              </a:custGeom>
              <a:noFill/>
              <a:ln w="28575">
                <a:solidFill>
                  <a:srgbClr val="FF0000"/>
                </a:solidFill>
                <a:round/>
                <a:headEnd/>
                <a:tailEnd/>
              </a:ln>
            </p:spPr>
            <p:txBody>
              <a:bodyPr wrap="none" anchor="ctr"/>
              <a:lstStyle/>
              <a:p>
                <a:endParaRPr lang="en-US"/>
              </a:p>
            </p:txBody>
          </p:sp>
          <p:sp>
            <p:nvSpPr>
              <p:cNvPr id="22619" name="Line 10"/>
              <p:cNvSpPr>
                <a:spLocks noChangeShapeType="1"/>
              </p:cNvSpPr>
              <p:nvPr/>
            </p:nvSpPr>
            <p:spPr bwMode="auto">
              <a:xfrm flipH="1">
                <a:off x="660" y="2400"/>
                <a:ext cx="48" cy="96"/>
              </a:xfrm>
              <a:prstGeom prst="line">
                <a:avLst/>
              </a:prstGeom>
              <a:noFill/>
              <a:ln w="28575">
                <a:solidFill>
                  <a:srgbClr val="FF0000"/>
                </a:solidFill>
                <a:round/>
                <a:headEnd/>
                <a:tailEnd type="triangle" w="med" len="med"/>
              </a:ln>
            </p:spPr>
            <p:txBody>
              <a:bodyPr wrap="none" anchor="ctr"/>
              <a:lstStyle/>
              <a:p>
                <a:endParaRPr lang="en-US"/>
              </a:p>
            </p:txBody>
          </p:sp>
        </p:grpSp>
        <p:sp>
          <p:nvSpPr>
            <p:cNvPr id="22617" name="Text Box 11"/>
            <p:cNvSpPr txBox="1">
              <a:spLocks noChangeArrowheads="1"/>
            </p:cNvSpPr>
            <p:nvPr/>
          </p:nvSpPr>
          <p:spPr bwMode="auto">
            <a:xfrm>
              <a:off x="1046" y="2060"/>
              <a:ext cx="212" cy="288"/>
            </a:xfrm>
            <a:prstGeom prst="rect">
              <a:avLst/>
            </a:prstGeom>
            <a:noFill/>
            <a:ln w="9525">
              <a:noFill/>
              <a:miter lim="800000"/>
              <a:headEnd/>
              <a:tailEnd/>
            </a:ln>
          </p:spPr>
          <p:txBody>
            <a:bodyPr wrap="none">
              <a:spAutoFit/>
            </a:bodyPr>
            <a:lstStyle/>
            <a:p>
              <a:r>
                <a:rPr lang="en-US">
                  <a:solidFill>
                    <a:srgbClr val="FF0000"/>
                  </a:solidFill>
                </a:rPr>
                <a:t>1</a:t>
              </a:r>
            </a:p>
          </p:txBody>
        </p:sp>
      </p:grpSp>
      <p:grpSp>
        <p:nvGrpSpPr>
          <p:cNvPr id="4" name="Group 12"/>
          <p:cNvGrpSpPr>
            <a:grpSpLocks/>
          </p:cNvGrpSpPr>
          <p:nvPr/>
        </p:nvGrpSpPr>
        <p:grpSpPr bwMode="auto">
          <a:xfrm>
            <a:off x="2971800" y="3276600"/>
            <a:ext cx="374650" cy="692150"/>
            <a:chOff x="2184" y="2060"/>
            <a:chExt cx="236" cy="436"/>
          </a:xfrm>
        </p:grpSpPr>
        <p:grpSp>
          <p:nvGrpSpPr>
            <p:cNvPr id="22612" name="Group 13"/>
            <p:cNvGrpSpPr>
              <a:grpSpLocks/>
            </p:cNvGrpSpPr>
            <p:nvPr/>
          </p:nvGrpSpPr>
          <p:grpSpPr bwMode="auto">
            <a:xfrm>
              <a:off x="2184" y="2304"/>
              <a:ext cx="204" cy="192"/>
              <a:chOff x="660" y="2304"/>
              <a:chExt cx="204" cy="192"/>
            </a:xfrm>
          </p:grpSpPr>
          <p:sp>
            <p:nvSpPr>
              <p:cNvPr id="22614" name="Freeform 14"/>
              <p:cNvSpPr>
                <a:spLocks/>
              </p:cNvSpPr>
              <p:nvPr/>
            </p:nvSpPr>
            <p:spPr bwMode="auto">
              <a:xfrm>
                <a:off x="672" y="2304"/>
                <a:ext cx="192" cy="192"/>
              </a:xfrm>
              <a:custGeom>
                <a:avLst/>
                <a:gdLst>
                  <a:gd name="T0" fmla="*/ 192 w 192"/>
                  <a:gd name="T1" fmla="*/ 192 h 192"/>
                  <a:gd name="T2" fmla="*/ 96 w 192"/>
                  <a:gd name="T3" fmla="*/ 0 h 192"/>
                  <a:gd name="T4" fmla="*/ 0 w 192"/>
                  <a:gd name="T5" fmla="*/ 192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192"/>
                    </a:moveTo>
                    <a:cubicBezTo>
                      <a:pt x="160" y="96"/>
                      <a:pt x="128" y="0"/>
                      <a:pt x="96" y="0"/>
                    </a:cubicBezTo>
                    <a:cubicBezTo>
                      <a:pt x="64" y="0"/>
                      <a:pt x="16" y="160"/>
                      <a:pt x="0" y="192"/>
                    </a:cubicBezTo>
                  </a:path>
                </a:pathLst>
              </a:custGeom>
              <a:noFill/>
              <a:ln w="28575">
                <a:solidFill>
                  <a:srgbClr val="FF0000"/>
                </a:solidFill>
                <a:round/>
                <a:headEnd/>
                <a:tailEnd/>
              </a:ln>
            </p:spPr>
            <p:txBody>
              <a:bodyPr wrap="none" anchor="ctr"/>
              <a:lstStyle/>
              <a:p>
                <a:endParaRPr lang="en-US"/>
              </a:p>
            </p:txBody>
          </p:sp>
          <p:sp>
            <p:nvSpPr>
              <p:cNvPr id="22615" name="Line 15"/>
              <p:cNvSpPr>
                <a:spLocks noChangeShapeType="1"/>
              </p:cNvSpPr>
              <p:nvPr/>
            </p:nvSpPr>
            <p:spPr bwMode="auto">
              <a:xfrm flipH="1">
                <a:off x="660" y="2400"/>
                <a:ext cx="48" cy="96"/>
              </a:xfrm>
              <a:prstGeom prst="line">
                <a:avLst/>
              </a:prstGeom>
              <a:noFill/>
              <a:ln w="28575">
                <a:solidFill>
                  <a:srgbClr val="FF0000"/>
                </a:solidFill>
                <a:round/>
                <a:headEnd/>
                <a:tailEnd type="triangle" w="med" len="med"/>
              </a:ln>
            </p:spPr>
            <p:txBody>
              <a:bodyPr wrap="none" anchor="ctr"/>
              <a:lstStyle/>
              <a:p>
                <a:endParaRPr lang="en-US"/>
              </a:p>
            </p:txBody>
          </p:sp>
        </p:grpSp>
        <p:sp>
          <p:nvSpPr>
            <p:cNvPr id="22613" name="Text Box 16"/>
            <p:cNvSpPr txBox="1">
              <a:spLocks noChangeArrowheads="1"/>
            </p:cNvSpPr>
            <p:nvPr/>
          </p:nvSpPr>
          <p:spPr bwMode="auto">
            <a:xfrm>
              <a:off x="2208" y="2060"/>
              <a:ext cx="212" cy="288"/>
            </a:xfrm>
            <a:prstGeom prst="rect">
              <a:avLst/>
            </a:prstGeom>
            <a:noFill/>
            <a:ln w="9525">
              <a:noFill/>
              <a:miter lim="800000"/>
              <a:headEnd/>
              <a:tailEnd/>
            </a:ln>
          </p:spPr>
          <p:txBody>
            <a:bodyPr wrap="none">
              <a:spAutoFit/>
            </a:bodyPr>
            <a:lstStyle/>
            <a:p>
              <a:r>
                <a:rPr lang="en-US">
                  <a:solidFill>
                    <a:srgbClr val="FF0000"/>
                  </a:solidFill>
                </a:rPr>
                <a:t>0</a:t>
              </a:r>
            </a:p>
          </p:txBody>
        </p:sp>
      </p:grpSp>
      <p:grpSp>
        <p:nvGrpSpPr>
          <p:cNvPr id="6" name="Group 17"/>
          <p:cNvGrpSpPr>
            <a:grpSpLocks/>
          </p:cNvGrpSpPr>
          <p:nvPr/>
        </p:nvGrpSpPr>
        <p:grpSpPr bwMode="auto">
          <a:xfrm>
            <a:off x="4267200" y="3276600"/>
            <a:ext cx="361950" cy="692150"/>
            <a:chOff x="3342" y="2060"/>
            <a:chExt cx="228" cy="436"/>
          </a:xfrm>
        </p:grpSpPr>
        <p:grpSp>
          <p:nvGrpSpPr>
            <p:cNvPr id="22608" name="Group 18"/>
            <p:cNvGrpSpPr>
              <a:grpSpLocks/>
            </p:cNvGrpSpPr>
            <p:nvPr/>
          </p:nvGrpSpPr>
          <p:grpSpPr bwMode="auto">
            <a:xfrm>
              <a:off x="3342" y="2304"/>
              <a:ext cx="204" cy="192"/>
              <a:chOff x="660" y="2304"/>
              <a:chExt cx="204" cy="192"/>
            </a:xfrm>
          </p:grpSpPr>
          <p:sp>
            <p:nvSpPr>
              <p:cNvPr id="22610" name="Freeform 19"/>
              <p:cNvSpPr>
                <a:spLocks/>
              </p:cNvSpPr>
              <p:nvPr/>
            </p:nvSpPr>
            <p:spPr bwMode="auto">
              <a:xfrm>
                <a:off x="672" y="2304"/>
                <a:ext cx="192" cy="192"/>
              </a:xfrm>
              <a:custGeom>
                <a:avLst/>
                <a:gdLst>
                  <a:gd name="T0" fmla="*/ 192 w 192"/>
                  <a:gd name="T1" fmla="*/ 192 h 192"/>
                  <a:gd name="T2" fmla="*/ 96 w 192"/>
                  <a:gd name="T3" fmla="*/ 0 h 192"/>
                  <a:gd name="T4" fmla="*/ 0 w 192"/>
                  <a:gd name="T5" fmla="*/ 192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192"/>
                    </a:moveTo>
                    <a:cubicBezTo>
                      <a:pt x="160" y="96"/>
                      <a:pt x="128" y="0"/>
                      <a:pt x="96" y="0"/>
                    </a:cubicBezTo>
                    <a:cubicBezTo>
                      <a:pt x="64" y="0"/>
                      <a:pt x="16" y="160"/>
                      <a:pt x="0" y="192"/>
                    </a:cubicBezTo>
                  </a:path>
                </a:pathLst>
              </a:custGeom>
              <a:noFill/>
              <a:ln w="28575">
                <a:solidFill>
                  <a:srgbClr val="FF0000"/>
                </a:solidFill>
                <a:round/>
                <a:headEnd/>
                <a:tailEnd/>
              </a:ln>
            </p:spPr>
            <p:txBody>
              <a:bodyPr wrap="none" anchor="ctr"/>
              <a:lstStyle/>
              <a:p>
                <a:endParaRPr lang="en-US"/>
              </a:p>
            </p:txBody>
          </p:sp>
          <p:sp>
            <p:nvSpPr>
              <p:cNvPr id="22611" name="Line 20"/>
              <p:cNvSpPr>
                <a:spLocks noChangeShapeType="1"/>
              </p:cNvSpPr>
              <p:nvPr/>
            </p:nvSpPr>
            <p:spPr bwMode="auto">
              <a:xfrm flipH="1">
                <a:off x="660" y="2400"/>
                <a:ext cx="48" cy="96"/>
              </a:xfrm>
              <a:prstGeom prst="line">
                <a:avLst/>
              </a:prstGeom>
              <a:noFill/>
              <a:ln w="28575">
                <a:solidFill>
                  <a:srgbClr val="FF0000"/>
                </a:solidFill>
                <a:round/>
                <a:headEnd/>
                <a:tailEnd type="triangle" w="med" len="med"/>
              </a:ln>
            </p:spPr>
            <p:txBody>
              <a:bodyPr wrap="none" anchor="ctr"/>
              <a:lstStyle/>
              <a:p>
                <a:endParaRPr lang="en-US"/>
              </a:p>
            </p:txBody>
          </p:sp>
        </p:grpSp>
        <p:sp>
          <p:nvSpPr>
            <p:cNvPr id="22609" name="Text Box 21"/>
            <p:cNvSpPr txBox="1">
              <a:spLocks noChangeArrowheads="1"/>
            </p:cNvSpPr>
            <p:nvPr/>
          </p:nvSpPr>
          <p:spPr bwMode="auto">
            <a:xfrm>
              <a:off x="3358" y="2060"/>
              <a:ext cx="212" cy="288"/>
            </a:xfrm>
            <a:prstGeom prst="rect">
              <a:avLst/>
            </a:prstGeom>
            <a:noFill/>
            <a:ln w="9525">
              <a:noFill/>
              <a:miter lim="800000"/>
              <a:headEnd/>
              <a:tailEnd/>
            </a:ln>
          </p:spPr>
          <p:txBody>
            <a:bodyPr wrap="none">
              <a:spAutoFit/>
            </a:bodyPr>
            <a:lstStyle/>
            <a:p>
              <a:r>
                <a:rPr lang="en-US">
                  <a:solidFill>
                    <a:srgbClr val="FF0000"/>
                  </a:solidFill>
                </a:rPr>
                <a:t>1</a:t>
              </a:r>
            </a:p>
          </p:txBody>
        </p:sp>
      </p:grpSp>
      <p:grpSp>
        <p:nvGrpSpPr>
          <p:cNvPr id="8" name="Group 22"/>
          <p:cNvGrpSpPr>
            <a:grpSpLocks/>
          </p:cNvGrpSpPr>
          <p:nvPr/>
        </p:nvGrpSpPr>
        <p:grpSpPr bwMode="auto">
          <a:xfrm>
            <a:off x="5562600" y="3276600"/>
            <a:ext cx="349250" cy="692150"/>
            <a:chOff x="4500" y="2060"/>
            <a:chExt cx="220" cy="436"/>
          </a:xfrm>
        </p:grpSpPr>
        <p:grpSp>
          <p:nvGrpSpPr>
            <p:cNvPr id="22604" name="Group 23"/>
            <p:cNvGrpSpPr>
              <a:grpSpLocks/>
            </p:cNvGrpSpPr>
            <p:nvPr/>
          </p:nvGrpSpPr>
          <p:grpSpPr bwMode="auto">
            <a:xfrm>
              <a:off x="4500" y="2304"/>
              <a:ext cx="204" cy="192"/>
              <a:chOff x="660" y="2304"/>
              <a:chExt cx="204" cy="192"/>
            </a:xfrm>
          </p:grpSpPr>
          <p:sp>
            <p:nvSpPr>
              <p:cNvPr id="22606" name="Freeform 24"/>
              <p:cNvSpPr>
                <a:spLocks/>
              </p:cNvSpPr>
              <p:nvPr/>
            </p:nvSpPr>
            <p:spPr bwMode="auto">
              <a:xfrm>
                <a:off x="672" y="2304"/>
                <a:ext cx="192" cy="192"/>
              </a:xfrm>
              <a:custGeom>
                <a:avLst/>
                <a:gdLst>
                  <a:gd name="T0" fmla="*/ 192 w 192"/>
                  <a:gd name="T1" fmla="*/ 192 h 192"/>
                  <a:gd name="T2" fmla="*/ 96 w 192"/>
                  <a:gd name="T3" fmla="*/ 0 h 192"/>
                  <a:gd name="T4" fmla="*/ 0 w 192"/>
                  <a:gd name="T5" fmla="*/ 192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192"/>
                    </a:moveTo>
                    <a:cubicBezTo>
                      <a:pt x="160" y="96"/>
                      <a:pt x="128" y="0"/>
                      <a:pt x="96" y="0"/>
                    </a:cubicBezTo>
                    <a:cubicBezTo>
                      <a:pt x="64" y="0"/>
                      <a:pt x="16" y="160"/>
                      <a:pt x="0" y="192"/>
                    </a:cubicBezTo>
                  </a:path>
                </a:pathLst>
              </a:custGeom>
              <a:noFill/>
              <a:ln w="28575">
                <a:solidFill>
                  <a:srgbClr val="FF0000"/>
                </a:solidFill>
                <a:round/>
                <a:headEnd/>
                <a:tailEnd/>
              </a:ln>
            </p:spPr>
            <p:txBody>
              <a:bodyPr wrap="none" anchor="ctr"/>
              <a:lstStyle/>
              <a:p>
                <a:endParaRPr lang="en-US"/>
              </a:p>
            </p:txBody>
          </p:sp>
          <p:sp>
            <p:nvSpPr>
              <p:cNvPr id="22607" name="Line 25"/>
              <p:cNvSpPr>
                <a:spLocks noChangeShapeType="1"/>
              </p:cNvSpPr>
              <p:nvPr/>
            </p:nvSpPr>
            <p:spPr bwMode="auto">
              <a:xfrm flipH="1">
                <a:off x="660" y="2400"/>
                <a:ext cx="48" cy="96"/>
              </a:xfrm>
              <a:prstGeom prst="line">
                <a:avLst/>
              </a:prstGeom>
              <a:noFill/>
              <a:ln w="28575">
                <a:solidFill>
                  <a:srgbClr val="FF0000"/>
                </a:solidFill>
                <a:round/>
                <a:headEnd/>
                <a:tailEnd type="triangle" w="med" len="med"/>
              </a:ln>
            </p:spPr>
            <p:txBody>
              <a:bodyPr wrap="none" anchor="ctr"/>
              <a:lstStyle/>
              <a:p>
                <a:endParaRPr lang="en-US"/>
              </a:p>
            </p:txBody>
          </p:sp>
        </p:grpSp>
        <p:sp>
          <p:nvSpPr>
            <p:cNvPr id="22605" name="Text Box 26"/>
            <p:cNvSpPr txBox="1">
              <a:spLocks noChangeArrowheads="1"/>
            </p:cNvSpPr>
            <p:nvPr/>
          </p:nvSpPr>
          <p:spPr bwMode="auto">
            <a:xfrm>
              <a:off x="4508" y="2060"/>
              <a:ext cx="212" cy="288"/>
            </a:xfrm>
            <a:prstGeom prst="rect">
              <a:avLst/>
            </a:prstGeom>
            <a:noFill/>
            <a:ln w="9525">
              <a:noFill/>
              <a:miter lim="800000"/>
              <a:headEnd/>
              <a:tailEnd/>
            </a:ln>
          </p:spPr>
          <p:txBody>
            <a:bodyPr wrap="none">
              <a:spAutoFit/>
            </a:bodyPr>
            <a:lstStyle/>
            <a:p>
              <a:r>
                <a:rPr lang="en-US">
                  <a:solidFill>
                    <a:srgbClr val="FF0000"/>
                  </a:solidFill>
                </a:rPr>
                <a:t>0</a:t>
              </a:r>
            </a:p>
          </p:txBody>
        </p:sp>
      </p:grpSp>
      <p:sp>
        <p:nvSpPr>
          <p:cNvPr id="207899" name="Text Box 27"/>
          <p:cNvSpPr txBox="1">
            <a:spLocks noChangeArrowheads="1"/>
          </p:cNvSpPr>
          <p:nvPr/>
        </p:nvSpPr>
        <p:spPr bwMode="auto">
          <a:xfrm>
            <a:off x="1143000" y="5029200"/>
            <a:ext cx="1087438" cy="579438"/>
          </a:xfrm>
          <a:prstGeom prst="rect">
            <a:avLst/>
          </a:prstGeom>
          <a:noFill/>
          <a:ln w="9525">
            <a:noFill/>
            <a:miter lim="800000"/>
            <a:headEnd/>
            <a:tailEnd/>
          </a:ln>
        </p:spPr>
        <p:txBody>
          <a:bodyPr wrap="none">
            <a:spAutoFit/>
          </a:bodyPr>
          <a:lstStyle/>
          <a:p>
            <a:r>
              <a:rPr lang="en-US" sz="3200" b="0"/>
              <a:t>1 1 X</a:t>
            </a:r>
          </a:p>
        </p:txBody>
      </p:sp>
      <p:grpSp>
        <p:nvGrpSpPr>
          <p:cNvPr id="10" name="Group 28"/>
          <p:cNvGrpSpPr>
            <a:grpSpLocks/>
          </p:cNvGrpSpPr>
          <p:nvPr/>
        </p:nvGrpSpPr>
        <p:grpSpPr bwMode="auto">
          <a:xfrm>
            <a:off x="914400" y="5105400"/>
            <a:ext cx="803275" cy="1219200"/>
            <a:chOff x="576" y="3216"/>
            <a:chExt cx="506" cy="768"/>
          </a:xfrm>
        </p:grpSpPr>
        <p:sp>
          <p:nvSpPr>
            <p:cNvPr id="22601" name="Oval 29"/>
            <p:cNvSpPr>
              <a:spLocks noChangeArrowheads="1"/>
            </p:cNvSpPr>
            <p:nvPr/>
          </p:nvSpPr>
          <p:spPr bwMode="auto">
            <a:xfrm>
              <a:off x="720" y="3216"/>
              <a:ext cx="240" cy="288"/>
            </a:xfrm>
            <a:prstGeom prst="ellipse">
              <a:avLst/>
            </a:prstGeom>
            <a:noFill/>
            <a:ln w="28575">
              <a:solidFill>
                <a:srgbClr val="FF0000"/>
              </a:solidFill>
              <a:round/>
              <a:headEnd/>
              <a:tailEnd/>
            </a:ln>
          </p:spPr>
          <p:txBody>
            <a:bodyPr wrap="none" anchor="ctr"/>
            <a:lstStyle/>
            <a:p>
              <a:endParaRPr lang="en-US"/>
            </a:p>
          </p:txBody>
        </p:sp>
        <p:sp>
          <p:nvSpPr>
            <p:cNvPr id="22602" name="Text Box 30"/>
            <p:cNvSpPr txBox="1">
              <a:spLocks noChangeArrowheads="1"/>
            </p:cNvSpPr>
            <p:nvPr/>
          </p:nvSpPr>
          <p:spPr bwMode="auto">
            <a:xfrm>
              <a:off x="576" y="3696"/>
              <a:ext cx="506" cy="288"/>
            </a:xfrm>
            <a:prstGeom prst="rect">
              <a:avLst/>
            </a:prstGeom>
            <a:noFill/>
            <a:ln w="9525">
              <a:noFill/>
              <a:miter lim="800000"/>
              <a:headEnd/>
              <a:tailEnd/>
            </a:ln>
          </p:spPr>
          <p:txBody>
            <a:bodyPr wrap="none">
              <a:spAutoFit/>
            </a:bodyPr>
            <a:lstStyle/>
            <a:p>
              <a:r>
                <a:rPr lang="en-US" b="0">
                  <a:solidFill>
                    <a:srgbClr val="FF0000"/>
                  </a:solidFill>
                </a:rPr>
                <a:t>C</a:t>
              </a:r>
              <a:r>
                <a:rPr lang="en-US" b="0" baseline="-25000">
                  <a:solidFill>
                    <a:srgbClr val="FF0000"/>
                  </a:solidFill>
                </a:rPr>
                <a:t>OUT</a:t>
              </a:r>
              <a:endParaRPr lang="en-US"/>
            </a:p>
          </p:txBody>
        </p:sp>
        <p:sp>
          <p:nvSpPr>
            <p:cNvPr id="22603" name="Line 31"/>
            <p:cNvSpPr>
              <a:spLocks noChangeShapeType="1"/>
            </p:cNvSpPr>
            <p:nvPr/>
          </p:nvSpPr>
          <p:spPr bwMode="auto">
            <a:xfrm flipV="1">
              <a:off x="816" y="3504"/>
              <a:ext cx="48" cy="240"/>
            </a:xfrm>
            <a:prstGeom prst="line">
              <a:avLst/>
            </a:prstGeom>
            <a:noFill/>
            <a:ln w="28575">
              <a:solidFill>
                <a:srgbClr val="FF0000"/>
              </a:solidFill>
              <a:round/>
              <a:headEnd/>
              <a:tailEnd type="triangle" w="med" len="med"/>
            </a:ln>
          </p:spPr>
          <p:txBody>
            <a:bodyPr wrap="none" anchor="ctr"/>
            <a:lstStyle/>
            <a:p>
              <a:endParaRPr lang="en-US"/>
            </a:p>
          </p:txBody>
        </p:sp>
      </p:grpSp>
      <p:grpSp>
        <p:nvGrpSpPr>
          <p:cNvPr id="11" name="Group 32"/>
          <p:cNvGrpSpPr>
            <a:grpSpLocks/>
          </p:cNvGrpSpPr>
          <p:nvPr/>
        </p:nvGrpSpPr>
        <p:grpSpPr bwMode="auto">
          <a:xfrm>
            <a:off x="1676400" y="5486400"/>
            <a:ext cx="625475" cy="838200"/>
            <a:chOff x="1056" y="3456"/>
            <a:chExt cx="394" cy="528"/>
          </a:xfrm>
        </p:grpSpPr>
        <p:sp>
          <p:nvSpPr>
            <p:cNvPr id="22599" name="Text Box 33"/>
            <p:cNvSpPr txBox="1">
              <a:spLocks noChangeArrowheads="1"/>
            </p:cNvSpPr>
            <p:nvPr/>
          </p:nvSpPr>
          <p:spPr bwMode="auto">
            <a:xfrm>
              <a:off x="1056" y="3696"/>
              <a:ext cx="394" cy="288"/>
            </a:xfrm>
            <a:prstGeom prst="rect">
              <a:avLst/>
            </a:prstGeom>
            <a:noFill/>
            <a:ln w="9525">
              <a:noFill/>
              <a:miter lim="800000"/>
              <a:headEnd/>
              <a:tailEnd/>
            </a:ln>
          </p:spPr>
          <p:txBody>
            <a:bodyPr wrap="none">
              <a:spAutoFit/>
            </a:bodyPr>
            <a:lstStyle/>
            <a:p>
              <a:r>
                <a:rPr lang="en-US" b="0">
                  <a:solidFill>
                    <a:srgbClr val="0000FF"/>
                  </a:solidFill>
                </a:rPr>
                <a:t>NV</a:t>
              </a:r>
              <a:endParaRPr lang="en-US"/>
            </a:p>
          </p:txBody>
        </p:sp>
        <p:sp>
          <p:nvSpPr>
            <p:cNvPr id="22600" name="Line 34"/>
            <p:cNvSpPr>
              <a:spLocks noChangeShapeType="1"/>
            </p:cNvSpPr>
            <p:nvPr/>
          </p:nvSpPr>
          <p:spPr bwMode="auto">
            <a:xfrm flipH="1" flipV="1">
              <a:off x="1056" y="3456"/>
              <a:ext cx="96" cy="288"/>
            </a:xfrm>
            <a:prstGeom prst="line">
              <a:avLst/>
            </a:prstGeom>
            <a:noFill/>
            <a:ln w="28575">
              <a:solidFill>
                <a:srgbClr val="0000FF"/>
              </a:solidFill>
              <a:round/>
              <a:headEnd/>
              <a:tailEnd type="triangle" w="med" len="med"/>
            </a:ln>
          </p:spPr>
          <p:txBody>
            <a:bodyPr wrap="none" anchor="ctr"/>
            <a:lstStyle/>
            <a:p>
              <a:endParaRPr lang="en-US"/>
            </a:p>
          </p:txBody>
        </p:sp>
      </p:grpSp>
      <p:sp>
        <p:nvSpPr>
          <p:cNvPr id="207907" name="Text Box 35"/>
          <p:cNvSpPr txBox="1">
            <a:spLocks noChangeArrowheads="1"/>
          </p:cNvSpPr>
          <p:nvPr/>
        </p:nvSpPr>
        <p:spPr bwMode="auto">
          <a:xfrm>
            <a:off x="2451100" y="5029200"/>
            <a:ext cx="1087438" cy="579438"/>
          </a:xfrm>
          <a:prstGeom prst="rect">
            <a:avLst/>
          </a:prstGeom>
          <a:noFill/>
          <a:ln w="9525">
            <a:noFill/>
            <a:miter lim="800000"/>
            <a:headEnd/>
            <a:tailEnd/>
          </a:ln>
        </p:spPr>
        <p:txBody>
          <a:bodyPr wrap="none">
            <a:spAutoFit/>
          </a:bodyPr>
          <a:lstStyle/>
          <a:p>
            <a:r>
              <a:rPr lang="en-US" sz="3200" b="0"/>
              <a:t>1 0 X</a:t>
            </a:r>
          </a:p>
        </p:txBody>
      </p:sp>
      <p:grpSp>
        <p:nvGrpSpPr>
          <p:cNvPr id="12" name="Group 36"/>
          <p:cNvGrpSpPr>
            <a:grpSpLocks/>
          </p:cNvGrpSpPr>
          <p:nvPr/>
        </p:nvGrpSpPr>
        <p:grpSpPr bwMode="auto">
          <a:xfrm>
            <a:off x="2222500" y="5105400"/>
            <a:ext cx="803275" cy="1219200"/>
            <a:chOff x="576" y="3216"/>
            <a:chExt cx="506" cy="768"/>
          </a:xfrm>
        </p:grpSpPr>
        <p:sp>
          <p:nvSpPr>
            <p:cNvPr id="22596" name="Oval 37"/>
            <p:cNvSpPr>
              <a:spLocks noChangeArrowheads="1"/>
            </p:cNvSpPr>
            <p:nvPr/>
          </p:nvSpPr>
          <p:spPr bwMode="auto">
            <a:xfrm>
              <a:off x="720" y="3216"/>
              <a:ext cx="240" cy="288"/>
            </a:xfrm>
            <a:prstGeom prst="ellipse">
              <a:avLst/>
            </a:prstGeom>
            <a:noFill/>
            <a:ln w="28575">
              <a:solidFill>
                <a:srgbClr val="FF0000"/>
              </a:solidFill>
              <a:round/>
              <a:headEnd/>
              <a:tailEnd/>
            </a:ln>
          </p:spPr>
          <p:txBody>
            <a:bodyPr wrap="none" anchor="ctr"/>
            <a:lstStyle/>
            <a:p>
              <a:endParaRPr lang="en-US"/>
            </a:p>
          </p:txBody>
        </p:sp>
        <p:sp>
          <p:nvSpPr>
            <p:cNvPr id="22597" name="Text Box 38"/>
            <p:cNvSpPr txBox="1">
              <a:spLocks noChangeArrowheads="1"/>
            </p:cNvSpPr>
            <p:nvPr/>
          </p:nvSpPr>
          <p:spPr bwMode="auto">
            <a:xfrm>
              <a:off x="576" y="3696"/>
              <a:ext cx="506" cy="288"/>
            </a:xfrm>
            <a:prstGeom prst="rect">
              <a:avLst/>
            </a:prstGeom>
            <a:noFill/>
            <a:ln w="9525">
              <a:noFill/>
              <a:miter lim="800000"/>
              <a:headEnd/>
              <a:tailEnd/>
            </a:ln>
          </p:spPr>
          <p:txBody>
            <a:bodyPr wrap="none">
              <a:spAutoFit/>
            </a:bodyPr>
            <a:lstStyle/>
            <a:p>
              <a:r>
                <a:rPr lang="en-US" b="0">
                  <a:solidFill>
                    <a:srgbClr val="FF0000"/>
                  </a:solidFill>
                </a:rPr>
                <a:t>C</a:t>
              </a:r>
              <a:r>
                <a:rPr lang="en-US" b="0" baseline="-25000">
                  <a:solidFill>
                    <a:srgbClr val="FF0000"/>
                  </a:solidFill>
                </a:rPr>
                <a:t>OUT</a:t>
              </a:r>
            </a:p>
          </p:txBody>
        </p:sp>
        <p:sp>
          <p:nvSpPr>
            <p:cNvPr id="22598" name="Line 39"/>
            <p:cNvSpPr>
              <a:spLocks noChangeShapeType="1"/>
            </p:cNvSpPr>
            <p:nvPr/>
          </p:nvSpPr>
          <p:spPr bwMode="auto">
            <a:xfrm flipV="1">
              <a:off x="816" y="3504"/>
              <a:ext cx="48" cy="240"/>
            </a:xfrm>
            <a:prstGeom prst="line">
              <a:avLst/>
            </a:prstGeom>
            <a:noFill/>
            <a:ln w="28575">
              <a:solidFill>
                <a:srgbClr val="FF0000"/>
              </a:solidFill>
              <a:round/>
              <a:headEnd/>
              <a:tailEnd type="triangle" w="med" len="med"/>
            </a:ln>
          </p:spPr>
          <p:txBody>
            <a:bodyPr wrap="none" anchor="ctr"/>
            <a:lstStyle/>
            <a:p>
              <a:endParaRPr lang="en-US"/>
            </a:p>
          </p:txBody>
        </p:sp>
      </p:grpSp>
      <p:grpSp>
        <p:nvGrpSpPr>
          <p:cNvPr id="13" name="Group 40"/>
          <p:cNvGrpSpPr>
            <a:grpSpLocks/>
          </p:cNvGrpSpPr>
          <p:nvPr/>
        </p:nvGrpSpPr>
        <p:grpSpPr bwMode="auto">
          <a:xfrm>
            <a:off x="2984500" y="5486400"/>
            <a:ext cx="574675" cy="838200"/>
            <a:chOff x="1056" y="3456"/>
            <a:chExt cx="362" cy="528"/>
          </a:xfrm>
        </p:grpSpPr>
        <p:sp>
          <p:nvSpPr>
            <p:cNvPr id="22594" name="Text Box 41"/>
            <p:cNvSpPr txBox="1">
              <a:spLocks noChangeArrowheads="1"/>
            </p:cNvSpPr>
            <p:nvPr/>
          </p:nvSpPr>
          <p:spPr bwMode="auto">
            <a:xfrm>
              <a:off x="1056" y="3696"/>
              <a:ext cx="362" cy="288"/>
            </a:xfrm>
            <a:prstGeom prst="rect">
              <a:avLst/>
            </a:prstGeom>
            <a:noFill/>
            <a:ln w="9525">
              <a:noFill/>
              <a:miter lim="800000"/>
              <a:headEnd/>
              <a:tailEnd/>
            </a:ln>
          </p:spPr>
          <p:txBody>
            <a:bodyPr wrap="none">
              <a:spAutoFit/>
            </a:bodyPr>
            <a:lstStyle/>
            <a:p>
              <a:r>
                <a:rPr lang="en-US" b="0">
                  <a:solidFill>
                    <a:srgbClr val="0000FF"/>
                  </a:solidFill>
                </a:rPr>
                <a:t>OF</a:t>
              </a:r>
              <a:endParaRPr lang="en-US"/>
            </a:p>
          </p:txBody>
        </p:sp>
        <p:sp>
          <p:nvSpPr>
            <p:cNvPr id="22595" name="Line 42"/>
            <p:cNvSpPr>
              <a:spLocks noChangeShapeType="1"/>
            </p:cNvSpPr>
            <p:nvPr/>
          </p:nvSpPr>
          <p:spPr bwMode="auto">
            <a:xfrm flipH="1" flipV="1">
              <a:off x="1056" y="3456"/>
              <a:ext cx="96" cy="288"/>
            </a:xfrm>
            <a:prstGeom prst="line">
              <a:avLst/>
            </a:prstGeom>
            <a:noFill/>
            <a:ln w="28575">
              <a:solidFill>
                <a:srgbClr val="0000FF"/>
              </a:solidFill>
              <a:round/>
              <a:headEnd/>
              <a:tailEnd type="triangle" w="med" len="med"/>
            </a:ln>
          </p:spPr>
          <p:txBody>
            <a:bodyPr wrap="none" anchor="ctr"/>
            <a:lstStyle/>
            <a:p>
              <a:endParaRPr lang="en-US"/>
            </a:p>
          </p:txBody>
        </p:sp>
      </p:grpSp>
      <p:sp>
        <p:nvSpPr>
          <p:cNvPr id="207915" name="Text Box 43"/>
          <p:cNvSpPr txBox="1">
            <a:spLocks noChangeArrowheads="1"/>
          </p:cNvSpPr>
          <p:nvPr/>
        </p:nvSpPr>
        <p:spPr bwMode="auto">
          <a:xfrm>
            <a:off x="3733800" y="5029200"/>
            <a:ext cx="1087438" cy="579438"/>
          </a:xfrm>
          <a:prstGeom prst="rect">
            <a:avLst/>
          </a:prstGeom>
          <a:noFill/>
          <a:ln w="9525">
            <a:noFill/>
            <a:miter lim="800000"/>
            <a:headEnd/>
            <a:tailEnd/>
          </a:ln>
        </p:spPr>
        <p:txBody>
          <a:bodyPr wrap="none">
            <a:spAutoFit/>
          </a:bodyPr>
          <a:lstStyle/>
          <a:p>
            <a:r>
              <a:rPr lang="en-US" sz="3200" b="0"/>
              <a:t>0 1 X</a:t>
            </a:r>
          </a:p>
        </p:txBody>
      </p:sp>
      <p:grpSp>
        <p:nvGrpSpPr>
          <p:cNvPr id="14" name="Group 44"/>
          <p:cNvGrpSpPr>
            <a:grpSpLocks/>
          </p:cNvGrpSpPr>
          <p:nvPr/>
        </p:nvGrpSpPr>
        <p:grpSpPr bwMode="auto">
          <a:xfrm>
            <a:off x="3505200" y="5105400"/>
            <a:ext cx="803275" cy="1219200"/>
            <a:chOff x="576" y="3216"/>
            <a:chExt cx="506" cy="768"/>
          </a:xfrm>
        </p:grpSpPr>
        <p:sp>
          <p:nvSpPr>
            <p:cNvPr id="22591" name="Oval 45"/>
            <p:cNvSpPr>
              <a:spLocks noChangeArrowheads="1"/>
            </p:cNvSpPr>
            <p:nvPr/>
          </p:nvSpPr>
          <p:spPr bwMode="auto">
            <a:xfrm>
              <a:off x="720" y="3216"/>
              <a:ext cx="240" cy="288"/>
            </a:xfrm>
            <a:prstGeom prst="ellipse">
              <a:avLst/>
            </a:prstGeom>
            <a:noFill/>
            <a:ln w="28575">
              <a:solidFill>
                <a:srgbClr val="FF0000"/>
              </a:solidFill>
              <a:round/>
              <a:headEnd/>
              <a:tailEnd/>
            </a:ln>
          </p:spPr>
          <p:txBody>
            <a:bodyPr wrap="none" anchor="ctr"/>
            <a:lstStyle/>
            <a:p>
              <a:endParaRPr lang="en-US"/>
            </a:p>
          </p:txBody>
        </p:sp>
        <p:sp>
          <p:nvSpPr>
            <p:cNvPr id="22592" name="Text Box 46"/>
            <p:cNvSpPr txBox="1">
              <a:spLocks noChangeArrowheads="1"/>
            </p:cNvSpPr>
            <p:nvPr/>
          </p:nvSpPr>
          <p:spPr bwMode="auto">
            <a:xfrm>
              <a:off x="576" y="3696"/>
              <a:ext cx="506" cy="288"/>
            </a:xfrm>
            <a:prstGeom prst="rect">
              <a:avLst/>
            </a:prstGeom>
            <a:noFill/>
            <a:ln w="9525">
              <a:noFill/>
              <a:miter lim="800000"/>
              <a:headEnd/>
              <a:tailEnd/>
            </a:ln>
          </p:spPr>
          <p:txBody>
            <a:bodyPr wrap="none">
              <a:spAutoFit/>
            </a:bodyPr>
            <a:lstStyle/>
            <a:p>
              <a:r>
                <a:rPr lang="en-US" b="0">
                  <a:solidFill>
                    <a:srgbClr val="FF0000"/>
                  </a:solidFill>
                </a:rPr>
                <a:t>C</a:t>
              </a:r>
              <a:r>
                <a:rPr lang="en-US" b="0" baseline="-25000">
                  <a:solidFill>
                    <a:srgbClr val="FF0000"/>
                  </a:solidFill>
                </a:rPr>
                <a:t>OUT</a:t>
              </a:r>
            </a:p>
          </p:txBody>
        </p:sp>
        <p:sp>
          <p:nvSpPr>
            <p:cNvPr id="22593" name="Line 47"/>
            <p:cNvSpPr>
              <a:spLocks noChangeShapeType="1"/>
            </p:cNvSpPr>
            <p:nvPr/>
          </p:nvSpPr>
          <p:spPr bwMode="auto">
            <a:xfrm flipV="1">
              <a:off x="816" y="3504"/>
              <a:ext cx="48" cy="240"/>
            </a:xfrm>
            <a:prstGeom prst="line">
              <a:avLst/>
            </a:prstGeom>
            <a:noFill/>
            <a:ln w="28575">
              <a:solidFill>
                <a:srgbClr val="FF0000"/>
              </a:solidFill>
              <a:round/>
              <a:headEnd/>
              <a:tailEnd type="triangle" w="med" len="med"/>
            </a:ln>
          </p:spPr>
          <p:txBody>
            <a:bodyPr wrap="none" anchor="ctr"/>
            <a:lstStyle/>
            <a:p>
              <a:endParaRPr lang="en-US"/>
            </a:p>
          </p:txBody>
        </p:sp>
      </p:grpSp>
      <p:grpSp>
        <p:nvGrpSpPr>
          <p:cNvPr id="15" name="Group 48"/>
          <p:cNvGrpSpPr>
            <a:grpSpLocks/>
          </p:cNvGrpSpPr>
          <p:nvPr/>
        </p:nvGrpSpPr>
        <p:grpSpPr bwMode="auto">
          <a:xfrm>
            <a:off x="4267200" y="5486400"/>
            <a:ext cx="574675" cy="838200"/>
            <a:chOff x="1056" y="3456"/>
            <a:chExt cx="362" cy="528"/>
          </a:xfrm>
        </p:grpSpPr>
        <p:sp>
          <p:nvSpPr>
            <p:cNvPr id="22589" name="Text Box 49"/>
            <p:cNvSpPr txBox="1">
              <a:spLocks noChangeArrowheads="1"/>
            </p:cNvSpPr>
            <p:nvPr/>
          </p:nvSpPr>
          <p:spPr bwMode="auto">
            <a:xfrm>
              <a:off x="1056" y="3696"/>
              <a:ext cx="362" cy="288"/>
            </a:xfrm>
            <a:prstGeom prst="rect">
              <a:avLst/>
            </a:prstGeom>
            <a:noFill/>
            <a:ln w="9525">
              <a:noFill/>
              <a:miter lim="800000"/>
              <a:headEnd/>
              <a:tailEnd/>
            </a:ln>
          </p:spPr>
          <p:txBody>
            <a:bodyPr wrap="none">
              <a:spAutoFit/>
            </a:bodyPr>
            <a:lstStyle/>
            <a:p>
              <a:r>
                <a:rPr lang="en-US" b="0">
                  <a:solidFill>
                    <a:srgbClr val="0000FF"/>
                  </a:solidFill>
                </a:rPr>
                <a:t>OF</a:t>
              </a:r>
              <a:endParaRPr lang="en-US"/>
            </a:p>
          </p:txBody>
        </p:sp>
        <p:sp>
          <p:nvSpPr>
            <p:cNvPr id="22590" name="Line 50"/>
            <p:cNvSpPr>
              <a:spLocks noChangeShapeType="1"/>
            </p:cNvSpPr>
            <p:nvPr/>
          </p:nvSpPr>
          <p:spPr bwMode="auto">
            <a:xfrm flipH="1" flipV="1">
              <a:off x="1056" y="3456"/>
              <a:ext cx="96" cy="288"/>
            </a:xfrm>
            <a:prstGeom prst="line">
              <a:avLst/>
            </a:prstGeom>
            <a:noFill/>
            <a:ln w="28575">
              <a:solidFill>
                <a:srgbClr val="0000FF"/>
              </a:solidFill>
              <a:round/>
              <a:headEnd/>
              <a:tailEnd type="triangle" w="med" len="med"/>
            </a:ln>
          </p:spPr>
          <p:txBody>
            <a:bodyPr wrap="none" anchor="ctr"/>
            <a:lstStyle/>
            <a:p>
              <a:endParaRPr lang="en-US"/>
            </a:p>
          </p:txBody>
        </p:sp>
      </p:grpSp>
      <p:sp>
        <p:nvSpPr>
          <p:cNvPr id="207923" name="Text Box 51"/>
          <p:cNvSpPr txBox="1">
            <a:spLocks noChangeArrowheads="1"/>
          </p:cNvSpPr>
          <p:nvPr/>
        </p:nvSpPr>
        <p:spPr bwMode="auto">
          <a:xfrm>
            <a:off x="5064125" y="5029200"/>
            <a:ext cx="1087438" cy="579438"/>
          </a:xfrm>
          <a:prstGeom prst="rect">
            <a:avLst/>
          </a:prstGeom>
          <a:noFill/>
          <a:ln w="9525">
            <a:noFill/>
            <a:miter lim="800000"/>
            <a:headEnd/>
            <a:tailEnd/>
          </a:ln>
        </p:spPr>
        <p:txBody>
          <a:bodyPr wrap="none">
            <a:spAutoFit/>
          </a:bodyPr>
          <a:lstStyle/>
          <a:p>
            <a:r>
              <a:rPr lang="en-US" sz="3200" b="0"/>
              <a:t>0 0 X</a:t>
            </a:r>
          </a:p>
        </p:txBody>
      </p:sp>
      <p:grpSp>
        <p:nvGrpSpPr>
          <p:cNvPr id="16" name="Group 52"/>
          <p:cNvGrpSpPr>
            <a:grpSpLocks/>
          </p:cNvGrpSpPr>
          <p:nvPr/>
        </p:nvGrpSpPr>
        <p:grpSpPr bwMode="auto">
          <a:xfrm>
            <a:off x="4835525" y="5105400"/>
            <a:ext cx="803275" cy="1219200"/>
            <a:chOff x="576" y="3216"/>
            <a:chExt cx="506" cy="768"/>
          </a:xfrm>
        </p:grpSpPr>
        <p:sp>
          <p:nvSpPr>
            <p:cNvPr id="22586" name="Oval 53"/>
            <p:cNvSpPr>
              <a:spLocks noChangeArrowheads="1"/>
            </p:cNvSpPr>
            <p:nvPr/>
          </p:nvSpPr>
          <p:spPr bwMode="auto">
            <a:xfrm>
              <a:off x="720" y="3216"/>
              <a:ext cx="240" cy="288"/>
            </a:xfrm>
            <a:prstGeom prst="ellipse">
              <a:avLst/>
            </a:prstGeom>
            <a:noFill/>
            <a:ln w="28575">
              <a:solidFill>
                <a:srgbClr val="FF0000"/>
              </a:solidFill>
              <a:round/>
              <a:headEnd/>
              <a:tailEnd/>
            </a:ln>
          </p:spPr>
          <p:txBody>
            <a:bodyPr wrap="none" anchor="ctr"/>
            <a:lstStyle/>
            <a:p>
              <a:endParaRPr lang="en-US"/>
            </a:p>
          </p:txBody>
        </p:sp>
        <p:sp>
          <p:nvSpPr>
            <p:cNvPr id="22587" name="Text Box 54"/>
            <p:cNvSpPr txBox="1">
              <a:spLocks noChangeArrowheads="1"/>
            </p:cNvSpPr>
            <p:nvPr/>
          </p:nvSpPr>
          <p:spPr bwMode="auto">
            <a:xfrm>
              <a:off x="576" y="3696"/>
              <a:ext cx="506" cy="288"/>
            </a:xfrm>
            <a:prstGeom prst="rect">
              <a:avLst/>
            </a:prstGeom>
            <a:noFill/>
            <a:ln w="9525">
              <a:noFill/>
              <a:miter lim="800000"/>
              <a:headEnd/>
              <a:tailEnd/>
            </a:ln>
          </p:spPr>
          <p:txBody>
            <a:bodyPr wrap="none">
              <a:spAutoFit/>
            </a:bodyPr>
            <a:lstStyle/>
            <a:p>
              <a:r>
                <a:rPr lang="en-US" b="0">
                  <a:solidFill>
                    <a:srgbClr val="FF0000"/>
                  </a:solidFill>
                </a:rPr>
                <a:t>C</a:t>
              </a:r>
              <a:r>
                <a:rPr lang="en-US" b="0" baseline="-25000">
                  <a:solidFill>
                    <a:srgbClr val="FF0000"/>
                  </a:solidFill>
                </a:rPr>
                <a:t>OUT</a:t>
              </a:r>
            </a:p>
          </p:txBody>
        </p:sp>
        <p:sp>
          <p:nvSpPr>
            <p:cNvPr id="22588" name="Line 55"/>
            <p:cNvSpPr>
              <a:spLocks noChangeShapeType="1"/>
            </p:cNvSpPr>
            <p:nvPr/>
          </p:nvSpPr>
          <p:spPr bwMode="auto">
            <a:xfrm flipV="1">
              <a:off x="816" y="3504"/>
              <a:ext cx="48" cy="240"/>
            </a:xfrm>
            <a:prstGeom prst="line">
              <a:avLst/>
            </a:prstGeom>
            <a:noFill/>
            <a:ln w="28575">
              <a:solidFill>
                <a:srgbClr val="FF0000"/>
              </a:solidFill>
              <a:round/>
              <a:headEnd/>
              <a:tailEnd type="triangle" w="med" len="med"/>
            </a:ln>
          </p:spPr>
          <p:txBody>
            <a:bodyPr wrap="none" anchor="ctr"/>
            <a:lstStyle/>
            <a:p>
              <a:endParaRPr lang="en-US"/>
            </a:p>
          </p:txBody>
        </p:sp>
      </p:grpSp>
      <p:grpSp>
        <p:nvGrpSpPr>
          <p:cNvPr id="17" name="Group 56"/>
          <p:cNvGrpSpPr>
            <a:grpSpLocks/>
          </p:cNvGrpSpPr>
          <p:nvPr/>
        </p:nvGrpSpPr>
        <p:grpSpPr bwMode="auto">
          <a:xfrm>
            <a:off x="5597525" y="5486400"/>
            <a:ext cx="625475" cy="838200"/>
            <a:chOff x="1056" y="3456"/>
            <a:chExt cx="394" cy="528"/>
          </a:xfrm>
        </p:grpSpPr>
        <p:sp>
          <p:nvSpPr>
            <p:cNvPr id="22584" name="Text Box 57"/>
            <p:cNvSpPr txBox="1">
              <a:spLocks noChangeArrowheads="1"/>
            </p:cNvSpPr>
            <p:nvPr/>
          </p:nvSpPr>
          <p:spPr bwMode="auto">
            <a:xfrm>
              <a:off x="1056" y="3696"/>
              <a:ext cx="394" cy="288"/>
            </a:xfrm>
            <a:prstGeom prst="rect">
              <a:avLst/>
            </a:prstGeom>
            <a:noFill/>
            <a:ln w="9525">
              <a:noFill/>
              <a:miter lim="800000"/>
              <a:headEnd/>
              <a:tailEnd/>
            </a:ln>
          </p:spPr>
          <p:txBody>
            <a:bodyPr wrap="none">
              <a:spAutoFit/>
            </a:bodyPr>
            <a:lstStyle/>
            <a:p>
              <a:r>
                <a:rPr lang="en-US" b="0">
                  <a:solidFill>
                    <a:srgbClr val="0000FF"/>
                  </a:solidFill>
                </a:rPr>
                <a:t>NV</a:t>
              </a:r>
              <a:endParaRPr lang="en-US"/>
            </a:p>
          </p:txBody>
        </p:sp>
        <p:sp>
          <p:nvSpPr>
            <p:cNvPr id="22585" name="Line 58"/>
            <p:cNvSpPr>
              <a:spLocks noChangeShapeType="1"/>
            </p:cNvSpPr>
            <p:nvPr/>
          </p:nvSpPr>
          <p:spPr bwMode="auto">
            <a:xfrm flipH="1" flipV="1">
              <a:off x="1056" y="3456"/>
              <a:ext cx="96" cy="288"/>
            </a:xfrm>
            <a:prstGeom prst="line">
              <a:avLst/>
            </a:prstGeom>
            <a:noFill/>
            <a:ln w="28575">
              <a:solidFill>
                <a:srgbClr val="0000FF"/>
              </a:solidFill>
              <a:round/>
              <a:headEnd/>
              <a:tailEnd type="triangle" w="med" len="med"/>
            </a:ln>
          </p:spPr>
          <p:txBody>
            <a:bodyPr wrap="none" anchor="ctr"/>
            <a:lstStyle/>
            <a:p>
              <a:endParaRPr lang="en-US"/>
            </a:p>
          </p:txBody>
        </p:sp>
      </p:grpSp>
      <p:grpSp>
        <p:nvGrpSpPr>
          <p:cNvPr id="18" name="Group 71"/>
          <p:cNvGrpSpPr>
            <a:grpSpLocks/>
          </p:cNvGrpSpPr>
          <p:nvPr/>
        </p:nvGrpSpPr>
        <p:grpSpPr bwMode="auto">
          <a:xfrm>
            <a:off x="762000" y="3352800"/>
            <a:ext cx="1903413" cy="838200"/>
            <a:chOff x="480" y="2112"/>
            <a:chExt cx="1199" cy="528"/>
          </a:xfrm>
        </p:grpSpPr>
        <p:grpSp>
          <p:nvGrpSpPr>
            <p:cNvPr id="22579" name="Group 65"/>
            <p:cNvGrpSpPr>
              <a:grpSpLocks/>
            </p:cNvGrpSpPr>
            <p:nvPr/>
          </p:nvGrpSpPr>
          <p:grpSpPr bwMode="auto">
            <a:xfrm>
              <a:off x="480" y="2304"/>
              <a:ext cx="532" cy="336"/>
              <a:chOff x="480" y="2304"/>
              <a:chExt cx="532" cy="336"/>
            </a:xfrm>
          </p:grpSpPr>
          <p:sp>
            <p:nvSpPr>
              <p:cNvPr id="22582" name="Text Box 66"/>
              <p:cNvSpPr txBox="1">
                <a:spLocks noChangeArrowheads="1"/>
              </p:cNvSpPr>
              <p:nvPr/>
            </p:nvSpPr>
            <p:spPr bwMode="auto">
              <a:xfrm>
                <a:off x="480" y="2304"/>
                <a:ext cx="532" cy="288"/>
              </a:xfrm>
              <a:prstGeom prst="rect">
                <a:avLst/>
              </a:prstGeom>
              <a:noFill/>
              <a:ln w="9525">
                <a:noFill/>
                <a:miter lim="800000"/>
                <a:headEnd/>
                <a:tailEnd/>
              </a:ln>
            </p:spPr>
            <p:txBody>
              <a:bodyPr wrap="none">
                <a:spAutoFit/>
              </a:bodyPr>
              <a:lstStyle/>
              <a:p>
                <a:r>
                  <a:rPr lang="en-US"/>
                  <a:t>MSB</a:t>
                </a:r>
              </a:p>
            </p:txBody>
          </p:sp>
          <p:sp>
            <p:nvSpPr>
              <p:cNvPr id="22583" name="Line 67"/>
              <p:cNvSpPr>
                <a:spLocks noChangeShapeType="1"/>
              </p:cNvSpPr>
              <p:nvPr/>
            </p:nvSpPr>
            <p:spPr bwMode="auto">
              <a:xfrm>
                <a:off x="816" y="2496"/>
                <a:ext cx="192" cy="144"/>
              </a:xfrm>
              <a:prstGeom prst="line">
                <a:avLst/>
              </a:prstGeom>
              <a:noFill/>
              <a:ln w="28575">
                <a:solidFill>
                  <a:srgbClr val="000000"/>
                </a:solidFill>
                <a:round/>
                <a:headEnd/>
                <a:tailEnd type="triangle" w="med" len="med"/>
              </a:ln>
            </p:spPr>
            <p:txBody>
              <a:bodyPr wrap="none" anchor="ctr"/>
              <a:lstStyle/>
              <a:p>
                <a:endParaRPr lang="en-US"/>
              </a:p>
            </p:txBody>
          </p:sp>
        </p:grpSp>
        <p:sp>
          <p:nvSpPr>
            <p:cNvPr id="22580" name="Text Box 69"/>
            <p:cNvSpPr txBox="1">
              <a:spLocks noChangeArrowheads="1"/>
            </p:cNvSpPr>
            <p:nvPr/>
          </p:nvSpPr>
          <p:spPr bwMode="auto">
            <a:xfrm>
              <a:off x="1200" y="2112"/>
              <a:ext cx="479" cy="288"/>
            </a:xfrm>
            <a:prstGeom prst="rect">
              <a:avLst/>
            </a:prstGeom>
            <a:noFill/>
            <a:ln w="9525">
              <a:noFill/>
              <a:miter lim="800000"/>
              <a:headEnd/>
              <a:tailEnd/>
            </a:ln>
          </p:spPr>
          <p:txBody>
            <a:bodyPr wrap="none">
              <a:spAutoFit/>
            </a:bodyPr>
            <a:lstStyle/>
            <a:p>
              <a:r>
                <a:rPr lang="en-US"/>
                <a:t>LSB</a:t>
              </a:r>
            </a:p>
          </p:txBody>
        </p:sp>
        <p:sp>
          <p:nvSpPr>
            <p:cNvPr id="22581" name="Line 70"/>
            <p:cNvSpPr>
              <a:spLocks noChangeShapeType="1"/>
            </p:cNvSpPr>
            <p:nvPr/>
          </p:nvSpPr>
          <p:spPr bwMode="auto">
            <a:xfrm flipH="1">
              <a:off x="1248" y="2352"/>
              <a:ext cx="96" cy="192"/>
            </a:xfrm>
            <a:prstGeom prst="line">
              <a:avLst/>
            </a:prstGeom>
            <a:noFill/>
            <a:ln w="28575">
              <a:solidFill>
                <a:srgbClr val="000000"/>
              </a:solidFill>
              <a:round/>
              <a:headEnd/>
              <a:tailEnd type="triangle" w="med" len="med"/>
            </a:ln>
          </p:spPr>
          <p:txBody>
            <a:bodyPr wrap="none" anchor="ctr"/>
            <a:lstStyle/>
            <a:p>
              <a:endParaRPr lang="en-US"/>
            </a:p>
          </p:txBody>
        </p:sp>
      </p:grpSp>
      <p:grpSp>
        <p:nvGrpSpPr>
          <p:cNvPr id="20" name="Group 72"/>
          <p:cNvGrpSpPr>
            <a:grpSpLocks/>
          </p:cNvGrpSpPr>
          <p:nvPr/>
        </p:nvGrpSpPr>
        <p:grpSpPr bwMode="auto">
          <a:xfrm>
            <a:off x="6858000" y="3276600"/>
            <a:ext cx="361950" cy="692150"/>
            <a:chOff x="3342" y="2060"/>
            <a:chExt cx="228" cy="436"/>
          </a:xfrm>
        </p:grpSpPr>
        <p:grpSp>
          <p:nvGrpSpPr>
            <p:cNvPr id="22575" name="Group 73"/>
            <p:cNvGrpSpPr>
              <a:grpSpLocks/>
            </p:cNvGrpSpPr>
            <p:nvPr/>
          </p:nvGrpSpPr>
          <p:grpSpPr bwMode="auto">
            <a:xfrm>
              <a:off x="3342" y="2304"/>
              <a:ext cx="204" cy="192"/>
              <a:chOff x="660" y="2304"/>
              <a:chExt cx="204" cy="192"/>
            </a:xfrm>
          </p:grpSpPr>
          <p:sp>
            <p:nvSpPr>
              <p:cNvPr id="22577" name="Freeform 74"/>
              <p:cNvSpPr>
                <a:spLocks/>
              </p:cNvSpPr>
              <p:nvPr/>
            </p:nvSpPr>
            <p:spPr bwMode="auto">
              <a:xfrm>
                <a:off x="672" y="2304"/>
                <a:ext cx="192" cy="192"/>
              </a:xfrm>
              <a:custGeom>
                <a:avLst/>
                <a:gdLst>
                  <a:gd name="T0" fmla="*/ 192 w 192"/>
                  <a:gd name="T1" fmla="*/ 192 h 192"/>
                  <a:gd name="T2" fmla="*/ 96 w 192"/>
                  <a:gd name="T3" fmla="*/ 0 h 192"/>
                  <a:gd name="T4" fmla="*/ 0 w 192"/>
                  <a:gd name="T5" fmla="*/ 192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192"/>
                    </a:moveTo>
                    <a:cubicBezTo>
                      <a:pt x="160" y="96"/>
                      <a:pt x="128" y="0"/>
                      <a:pt x="96" y="0"/>
                    </a:cubicBezTo>
                    <a:cubicBezTo>
                      <a:pt x="64" y="0"/>
                      <a:pt x="16" y="160"/>
                      <a:pt x="0" y="192"/>
                    </a:cubicBezTo>
                  </a:path>
                </a:pathLst>
              </a:custGeom>
              <a:noFill/>
              <a:ln w="28575">
                <a:solidFill>
                  <a:srgbClr val="FF0000"/>
                </a:solidFill>
                <a:round/>
                <a:headEnd/>
                <a:tailEnd/>
              </a:ln>
            </p:spPr>
            <p:txBody>
              <a:bodyPr wrap="none" anchor="ctr"/>
              <a:lstStyle/>
              <a:p>
                <a:endParaRPr lang="en-US"/>
              </a:p>
            </p:txBody>
          </p:sp>
          <p:sp>
            <p:nvSpPr>
              <p:cNvPr id="22578" name="Line 75"/>
              <p:cNvSpPr>
                <a:spLocks noChangeShapeType="1"/>
              </p:cNvSpPr>
              <p:nvPr/>
            </p:nvSpPr>
            <p:spPr bwMode="auto">
              <a:xfrm flipH="1">
                <a:off x="660" y="2400"/>
                <a:ext cx="48" cy="96"/>
              </a:xfrm>
              <a:prstGeom prst="line">
                <a:avLst/>
              </a:prstGeom>
              <a:noFill/>
              <a:ln w="28575">
                <a:solidFill>
                  <a:srgbClr val="FF0000"/>
                </a:solidFill>
                <a:round/>
                <a:headEnd/>
                <a:tailEnd type="triangle" w="med" len="med"/>
              </a:ln>
            </p:spPr>
            <p:txBody>
              <a:bodyPr wrap="none" anchor="ctr"/>
              <a:lstStyle/>
              <a:p>
                <a:endParaRPr lang="en-US"/>
              </a:p>
            </p:txBody>
          </p:sp>
        </p:grpSp>
        <p:sp>
          <p:nvSpPr>
            <p:cNvPr id="22576" name="Text Box 76"/>
            <p:cNvSpPr txBox="1">
              <a:spLocks noChangeArrowheads="1"/>
            </p:cNvSpPr>
            <p:nvPr/>
          </p:nvSpPr>
          <p:spPr bwMode="auto">
            <a:xfrm>
              <a:off x="3358" y="2060"/>
              <a:ext cx="212" cy="288"/>
            </a:xfrm>
            <a:prstGeom prst="rect">
              <a:avLst/>
            </a:prstGeom>
            <a:noFill/>
            <a:ln w="9525">
              <a:noFill/>
              <a:miter lim="800000"/>
              <a:headEnd/>
              <a:tailEnd/>
            </a:ln>
          </p:spPr>
          <p:txBody>
            <a:bodyPr wrap="none">
              <a:spAutoFit/>
            </a:bodyPr>
            <a:lstStyle/>
            <a:p>
              <a:r>
                <a:rPr lang="en-US">
                  <a:solidFill>
                    <a:srgbClr val="FF0000"/>
                  </a:solidFill>
                </a:rPr>
                <a:t>1</a:t>
              </a:r>
            </a:p>
          </p:txBody>
        </p:sp>
      </p:grpSp>
      <p:grpSp>
        <p:nvGrpSpPr>
          <p:cNvPr id="22" name="Group 77"/>
          <p:cNvGrpSpPr>
            <a:grpSpLocks/>
          </p:cNvGrpSpPr>
          <p:nvPr/>
        </p:nvGrpSpPr>
        <p:grpSpPr bwMode="auto">
          <a:xfrm>
            <a:off x="8153400" y="3276600"/>
            <a:ext cx="349250" cy="692150"/>
            <a:chOff x="4500" y="2060"/>
            <a:chExt cx="220" cy="436"/>
          </a:xfrm>
        </p:grpSpPr>
        <p:grpSp>
          <p:nvGrpSpPr>
            <p:cNvPr id="22571" name="Group 78"/>
            <p:cNvGrpSpPr>
              <a:grpSpLocks/>
            </p:cNvGrpSpPr>
            <p:nvPr/>
          </p:nvGrpSpPr>
          <p:grpSpPr bwMode="auto">
            <a:xfrm>
              <a:off x="4500" y="2304"/>
              <a:ext cx="204" cy="192"/>
              <a:chOff x="660" y="2304"/>
              <a:chExt cx="204" cy="192"/>
            </a:xfrm>
          </p:grpSpPr>
          <p:sp>
            <p:nvSpPr>
              <p:cNvPr id="22573" name="Freeform 79"/>
              <p:cNvSpPr>
                <a:spLocks/>
              </p:cNvSpPr>
              <p:nvPr/>
            </p:nvSpPr>
            <p:spPr bwMode="auto">
              <a:xfrm>
                <a:off x="672" y="2304"/>
                <a:ext cx="192" cy="192"/>
              </a:xfrm>
              <a:custGeom>
                <a:avLst/>
                <a:gdLst>
                  <a:gd name="T0" fmla="*/ 192 w 192"/>
                  <a:gd name="T1" fmla="*/ 192 h 192"/>
                  <a:gd name="T2" fmla="*/ 96 w 192"/>
                  <a:gd name="T3" fmla="*/ 0 h 192"/>
                  <a:gd name="T4" fmla="*/ 0 w 192"/>
                  <a:gd name="T5" fmla="*/ 192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192"/>
                    </a:moveTo>
                    <a:cubicBezTo>
                      <a:pt x="160" y="96"/>
                      <a:pt x="128" y="0"/>
                      <a:pt x="96" y="0"/>
                    </a:cubicBezTo>
                    <a:cubicBezTo>
                      <a:pt x="64" y="0"/>
                      <a:pt x="16" y="160"/>
                      <a:pt x="0" y="192"/>
                    </a:cubicBezTo>
                  </a:path>
                </a:pathLst>
              </a:custGeom>
              <a:noFill/>
              <a:ln w="28575">
                <a:solidFill>
                  <a:srgbClr val="FF0000"/>
                </a:solidFill>
                <a:round/>
                <a:headEnd/>
                <a:tailEnd/>
              </a:ln>
            </p:spPr>
            <p:txBody>
              <a:bodyPr wrap="none" anchor="ctr"/>
              <a:lstStyle/>
              <a:p>
                <a:endParaRPr lang="en-US"/>
              </a:p>
            </p:txBody>
          </p:sp>
          <p:sp>
            <p:nvSpPr>
              <p:cNvPr id="22574" name="Line 80"/>
              <p:cNvSpPr>
                <a:spLocks noChangeShapeType="1"/>
              </p:cNvSpPr>
              <p:nvPr/>
            </p:nvSpPr>
            <p:spPr bwMode="auto">
              <a:xfrm flipH="1">
                <a:off x="660" y="2400"/>
                <a:ext cx="48" cy="96"/>
              </a:xfrm>
              <a:prstGeom prst="line">
                <a:avLst/>
              </a:prstGeom>
              <a:noFill/>
              <a:ln w="28575">
                <a:solidFill>
                  <a:srgbClr val="FF0000"/>
                </a:solidFill>
                <a:round/>
                <a:headEnd/>
                <a:tailEnd type="triangle" w="med" len="med"/>
              </a:ln>
            </p:spPr>
            <p:txBody>
              <a:bodyPr wrap="none" anchor="ctr"/>
              <a:lstStyle/>
              <a:p>
                <a:endParaRPr lang="en-US"/>
              </a:p>
            </p:txBody>
          </p:sp>
        </p:grpSp>
        <p:sp>
          <p:nvSpPr>
            <p:cNvPr id="22572" name="Text Box 81"/>
            <p:cNvSpPr txBox="1">
              <a:spLocks noChangeArrowheads="1"/>
            </p:cNvSpPr>
            <p:nvPr/>
          </p:nvSpPr>
          <p:spPr bwMode="auto">
            <a:xfrm>
              <a:off x="4508" y="2060"/>
              <a:ext cx="212" cy="288"/>
            </a:xfrm>
            <a:prstGeom prst="rect">
              <a:avLst/>
            </a:prstGeom>
            <a:noFill/>
            <a:ln w="9525">
              <a:noFill/>
              <a:miter lim="800000"/>
              <a:headEnd/>
              <a:tailEnd/>
            </a:ln>
          </p:spPr>
          <p:txBody>
            <a:bodyPr wrap="none">
              <a:spAutoFit/>
            </a:bodyPr>
            <a:lstStyle/>
            <a:p>
              <a:r>
                <a:rPr lang="en-US">
                  <a:solidFill>
                    <a:srgbClr val="FF0000"/>
                  </a:solidFill>
                </a:rPr>
                <a:t>0</a:t>
              </a:r>
            </a:p>
          </p:txBody>
        </p:sp>
      </p:grpSp>
      <p:sp>
        <p:nvSpPr>
          <p:cNvPr id="207954" name="Text Box 82"/>
          <p:cNvSpPr txBox="1">
            <a:spLocks noChangeArrowheads="1"/>
          </p:cNvSpPr>
          <p:nvPr/>
        </p:nvSpPr>
        <p:spPr bwMode="auto">
          <a:xfrm>
            <a:off x="6375400" y="5016500"/>
            <a:ext cx="1087438" cy="579438"/>
          </a:xfrm>
          <a:prstGeom prst="rect">
            <a:avLst/>
          </a:prstGeom>
          <a:noFill/>
          <a:ln w="9525">
            <a:noFill/>
            <a:miter lim="800000"/>
            <a:headEnd/>
            <a:tailEnd/>
          </a:ln>
        </p:spPr>
        <p:txBody>
          <a:bodyPr wrap="none">
            <a:spAutoFit/>
          </a:bodyPr>
          <a:lstStyle/>
          <a:p>
            <a:r>
              <a:rPr lang="en-US" sz="3200" b="0"/>
              <a:t>1 0 X</a:t>
            </a:r>
          </a:p>
        </p:txBody>
      </p:sp>
      <p:grpSp>
        <p:nvGrpSpPr>
          <p:cNvPr id="24" name="Group 83"/>
          <p:cNvGrpSpPr>
            <a:grpSpLocks/>
          </p:cNvGrpSpPr>
          <p:nvPr/>
        </p:nvGrpSpPr>
        <p:grpSpPr bwMode="auto">
          <a:xfrm>
            <a:off x="6146800" y="5092700"/>
            <a:ext cx="803275" cy="1219200"/>
            <a:chOff x="576" y="3216"/>
            <a:chExt cx="506" cy="768"/>
          </a:xfrm>
        </p:grpSpPr>
        <p:sp>
          <p:nvSpPr>
            <p:cNvPr id="22568" name="Oval 84"/>
            <p:cNvSpPr>
              <a:spLocks noChangeArrowheads="1"/>
            </p:cNvSpPr>
            <p:nvPr/>
          </p:nvSpPr>
          <p:spPr bwMode="auto">
            <a:xfrm>
              <a:off x="720" y="3216"/>
              <a:ext cx="240" cy="288"/>
            </a:xfrm>
            <a:prstGeom prst="ellipse">
              <a:avLst/>
            </a:prstGeom>
            <a:noFill/>
            <a:ln w="28575">
              <a:solidFill>
                <a:srgbClr val="FF0000"/>
              </a:solidFill>
              <a:round/>
              <a:headEnd/>
              <a:tailEnd/>
            </a:ln>
          </p:spPr>
          <p:txBody>
            <a:bodyPr wrap="none" anchor="ctr"/>
            <a:lstStyle/>
            <a:p>
              <a:endParaRPr lang="en-US"/>
            </a:p>
          </p:txBody>
        </p:sp>
        <p:sp>
          <p:nvSpPr>
            <p:cNvPr id="22569" name="Text Box 85"/>
            <p:cNvSpPr txBox="1">
              <a:spLocks noChangeArrowheads="1"/>
            </p:cNvSpPr>
            <p:nvPr/>
          </p:nvSpPr>
          <p:spPr bwMode="auto">
            <a:xfrm>
              <a:off x="576" y="3696"/>
              <a:ext cx="506" cy="288"/>
            </a:xfrm>
            <a:prstGeom prst="rect">
              <a:avLst/>
            </a:prstGeom>
            <a:noFill/>
            <a:ln w="9525">
              <a:noFill/>
              <a:miter lim="800000"/>
              <a:headEnd/>
              <a:tailEnd/>
            </a:ln>
          </p:spPr>
          <p:txBody>
            <a:bodyPr wrap="none">
              <a:spAutoFit/>
            </a:bodyPr>
            <a:lstStyle/>
            <a:p>
              <a:r>
                <a:rPr lang="en-US" b="0">
                  <a:solidFill>
                    <a:srgbClr val="FF0000"/>
                  </a:solidFill>
                </a:rPr>
                <a:t>C</a:t>
              </a:r>
              <a:r>
                <a:rPr lang="en-US" b="0" baseline="-25000">
                  <a:solidFill>
                    <a:srgbClr val="FF0000"/>
                  </a:solidFill>
                </a:rPr>
                <a:t>OUT</a:t>
              </a:r>
            </a:p>
          </p:txBody>
        </p:sp>
        <p:sp>
          <p:nvSpPr>
            <p:cNvPr id="22570" name="Line 86"/>
            <p:cNvSpPr>
              <a:spLocks noChangeShapeType="1"/>
            </p:cNvSpPr>
            <p:nvPr/>
          </p:nvSpPr>
          <p:spPr bwMode="auto">
            <a:xfrm flipV="1">
              <a:off x="816" y="3504"/>
              <a:ext cx="48" cy="240"/>
            </a:xfrm>
            <a:prstGeom prst="line">
              <a:avLst/>
            </a:prstGeom>
            <a:noFill/>
            <a:ln w="28575">
              <a:solidFill>
                <a:srgbClr val="FF0000"/>
              </a:solidFill>
              <a:round/>
              <a:headEnd/>
              <a:tailEnd type="triangle" w="med" len="med"/>
            </a:ln>
          </p:spPr>
          <p:txBody>
            <a:bodyPr wrap="none" anchor="ctr"/>
            <a:lstStyle/>
            <a:p>
              <a:endParaRPr lang="en-US"/>
            </a:p>
          </p:txBody>
        </p:sp>
      </p:grpSp>
      <p:sp>
        <p:nvSpPr>
          <p:cNvPr id="207960" name="Text Box 88"/>
          <p:cNvSpPr txBox="1">
            <a:spLocks noChangeArrowheads="1"/>
          </p:cNvSpPr>
          <p:nvPr/>
        </p:nvSpPr>
        <p:spPr bwMode="auto">
          <a:xfrm>
            <a:off x="6781800" y="5486400"/>
            <a:ext cx="625475" cy="457200"/>
          </a:xfrm>
          <a:prstGeom prst="rect">
            <a:avLst/>
          </a:prstGeom>
          <a:noFill/>
          <a:ln w="9525">
            <a:noFill/>
            <a:miter lim="800000"/>
            <a:headEnd/>
            <a:tailEnd/>
          </a:ln>
        </p:spPr>
        <p:txBody>
          <a:bodyPr wrap="none">
            <a:spAutoFit/>
          </a:bodyPr>
          <a:lstStyle/>
          <a:p>
            <a:r>
              <a:rPr lang="en-US" b="0">
                <a:solidFill>
                  <a:srgbClr val="0000FF"/>
                </a:solidFill>
              </a:rPr>
              <a:t>NV</a:t>
            </a:r>
            <a:endParaRPr lang="en-US"/>
          </a:p>
        </p:txBody>
      </p:sp>
      <p:sp>
        <p:nvSpPr>
          <p:cNvPr id="207962" name="Text Box 90"/>
          <p:cNvSpPr txBox="1">
            <a:spLocks noChangeArrowheads="1"/>
          </p:cNvSpPr>
          <p:nvPr/>
        </p:nvSpPr>
        <p:spPr bwMode="auto">
          <a:xfrm>
            <a:off x="7620000" y="5029200"/>
            <a:ext cx="1087438" cy="579438"/>
          </a:xfrm>
          <a:prstGeom prst="rect">
            <a:avLst/>
          </a:prstGeom>
          <a:noFill/>
          <a:ln w="9525">
            <a:noFill/>
            <a:miter lim="800000"/>
            <a:headEnd/>
            <a:tailEnd/>
          </a:ln>
        </p:spPr>
        <p:txBody>
          <a:bodyPr wrap="none">
            <a:spAutoFit/>
          </a:bodyPr>
          <a:lstStyle/>
          <a:p>
            <a:r>
              <a:rPr lang="en-US" sz="3200" b="0"/>
              <a:t>0 1 X</a:t>
            </a:r>
          </a:p>
        </p:txBody>
      </p:sp>
      <p:grpSp>
        <p:nvGrpSpPr>
          <p:cNvPr id="25" name="Group 91"/>
          <p:cNvGrpSpPr>
            <a:grpSpLocks/>
          </p:cNvGrpSpPr>
          <p:nvPr/>
        </p:nvGrpSpPr>
        <p:grpSpPr bwMode="auto">
          <a:xfrm>
            <a:off x="7391400" y="5105400"/>
            <a:ext cx="803275" cy="1219200"/>
            <a:chOff x="576" y="3216"/>
            <a:chExt cx="506" cy="768"/>
          </a:xfrm>
        </p:grpSpPr>
        <p:sp>
          <p:nvSpPr>
            <p:cNvPr id="22565" name="Oval 92"/>
            <p:cNvSpPr>
              <a:spLocks noChangeArrowheads="1"/>
            </p:cNvSpPr>
            <p:nvPr/>
          </p:nvSpPr>
          <p:spPr bwMode="auto">
            <a:xfrm>
              <a:off x="720" y="3216"/>
              <a:ext cx="240" cy="288"/>
            </a:xfrm>
            <a:prstGeom prst="ellipse">
              <a:avLst/>
            </a:prstGeom>
            <a:noFill/>
            <a:ln w="28575">
              <a:solidFill>
                <a:srgbClr val="FF0000"/>
              </a:solidFill>
              <a:round/>
              <a:headEnd/>
              <a:tailEnd/>
            </a:ln>
          </p:spPr>
          <p:txBody>
            <a:bodyPr wrap="none" anchor="ctr"/>
            <a:lstStyle/>
            <a:p>
              <a:endParaRPr lang="en-US"/>
            </a:p>
          </p:txBody>
        </p:sp>
        <p:sp>
          <p:nvSpPr>
            <p:cNvPr id="22566" name="Text Box 93"/>
            <p:cNvSpPr txBox="1">
              <a:spLocks noChangeArrowheads="1"/>
            </p:cNvSpPr>
            <p:nvPr/>
          </p:nvSpPr>
          <p:spPr bwMode="auto">
            <a:xfrm>
              <a:off x="576" y="3696"/>
              <a:ext cx="506" cy="288"/>
            </a:xfrm>
            <a:prstGeom prst="rect">
              <a:avLst/>
            </a:prstGeom>
            <a:noFill/>
            <a:ln w="9525">
              <a:noFill/>
              <a:miter lim="800000"/>
              <a:headEnd/>
              <a:tailEnd/>
            </a:ln>
          </p:spPr>
          <p:txBody>
            <a:bodyPr wrap="none">
              <a:spAutoFit/>
            </a:bodyPr>
            <a:lstStyle/>
            <a:p>
              <a:r>
                <a:rPr lang="en-US" b="0">
                  <a:solidFill>
                    <a:srgbClr val="FF0000"/>
                  </a:solidFill>
                </a:rPr>
                <a:t>C</a:t>
              </a:r>
              <a:r>
                <a:rPr lang="en-US" b="0" baseline="-25000">
                  <a:solidFill>
                    <a:srgbClr val="FF0000"/>
                  </a:solidFill>
                </a:rPr>
                <a:t>OUT</a:t>
              </a:r>
            </a:p>
          </p:txBody>
        </p:sp>
        <p:sp>
          <p:nvSpPr>
            <p:cNvPr id="22567" name="Line 94"/>
            <p:cNvSpPr>
              <a:spLocks noChangeShapeType="1"/>
            </p:cNvSpPr>
            <p:nvPr/>
          </p:nvSpPr>
          <p:spPr bwMode="auto">
            <a:xfrm flipV="1">
              <a:off x="816" y="3504"/>
              <a:ext cx="48" cy="240"/>
            </a:xfrm>
            <a:prstGeom prst="line">
              <a:avLst/>
            </a:prstGeom>
            <a:noFill/>
            <a:ln w="28575">
              <a:solidFill>
                <a:srgbClr val="FF0000"/>
              </a:solidFill>
              <a:round/>
              <a:headEnd/>
              <a:tailEnd type="triangle" w="med" len="med"/>
            </a:ln>
          </p:spPr>
          <p:txBody>
            <a:bodyPr wrap="none" anchor="ctr"/>
            <a:lstStyle/>
            <a:p>
              <a:endParaRPr lang="en-US"/>
            </a:p>
          </p:txBody>
        </p:sp>
      </p:grpSp>
      <p:sp>
        <p:nvSpPr>
          <p:cNvPr id="207968" name="Text Box 96"/>
          <p:cNvSpPr txBox="1">
            <a:spLocks noChangeArrowheads="1"/>
          </p:cNvSpPr>
          <p:nvPr/>
        </p:nvSpPr>
        <p:spPr bwMode="auto">
          <a:xfrm>
            <a:off x="8077200" y="5486400"/>
            <a:ext cx="625475" cy="457200"/>
          </a:xfrm>
          <a:prstGeom prst="rect">
            <a:avLst/>
          </a:prstGeom>
          <a:noFill/>
          <a:ln w="9525">
            <a:noFill/>
            <a:miter lim="800000"/>
            <a:headEnd/>
            <a:tailEnd/>
          </a:ln>
        </p:spPr>
        <p:txBody>
          <a:bodyPr wrap="none">
            <a:spAutoFit/>
          </a:bodyPr>
          <a:lstStyle/>
          <a:p>
            <a:r>
              <a:rPr lang="en-US" b="0">
                <a:solidFill>
                  <a:srgbClr val="0000FF"/>
                </a:solidFill>
              </a:rPr>
              <a:t>NV</a:t>
            </a:r>
            <a:endParaRPr lang="en-US"/>
          </a:p>
        </p:txBody>
      </p:sp>
      <p:sp>
        <p:nvSpPr>
          <p:cNvPr id="22558" name="Rectangle 98"/>
          <p:cNvSpPr>
            <a:spLocks noChangeArrowheads="1"/>
          </p:cNvSpPr>
          <p:nvPr/>
        </p:nvSpPr>
        <p:spPr bwMode="auto">
          <a:xfrm>
            <a:off x="990600" y="457200"/>
            <a:ext cx="7772400" cy="1143000"/>
          </a:xfrm>
          <a:prstGeom prst="rect">
            <a:avLst/>
          </a:prstGeom>
          <a:noFill/>
          <a:ln w="9525">
            <a:noFill/>
            <a:miter lim="800000"/>
            <a:headEnd/>
            <a:tailEnd/>
          </a:ln>
        </p:spPr>
        <p:txBody>
          <a:bodyPr anchor="ctr"/>
          <a:lstStyle/>
          <a:p>
            <a:r>
              <a:rPr kumimoji="1" lang="en-US" sz="4400" b="0">
                <a:solidFill>
                  <a:schemeClr val="tx2"/>
                </a:solidFill>
              </a:rPr>
              <a:t>Adders</a:t>
            </a:r>
          </a:p>
        </p:txBody>
      </p:sp>
      <p:sp>
        <p:nvSpPr>
          <p:cNvPr id="22559" name="Text Box 17"/>
          <p:cNvSpPr txBox="1">
            <a:spLocks noChangeArrowheads="1"/>
          </p:cNvSpPr>
          <p:nvPr/>
        </p:nvSpPr>
        <p:spPr bwMode="auto">
          <a:xfrm>
            <a:off x="5410200" y="762000"/>
            <a:ext cx="3111500" cy="1554163"/>
          </a:xfrm>
          <a:prstGeom prst="rect">
            <a:avLst/>
          </a:prstGeom>
          <a:noFill/>
          <a:ln w="9525">
            <a:noFill/>
            <a:miter lim="800000"/>
            <a:headEnd/>
            <a:tailEnd/>
          </a:ln>
        </p:spPr>
        <p:txBody>
          <a:bodyPr wrap="none">
            <a:spAutoFit/>
          </a:bodyPr>
          <a:lstStyle/>
          <a:p>
            <a:r>
              <a:rPr lang="en-US" sz="3200" b="0"/>
              <a:t>         A</a:t>
            </a:r>
            <a:r>
              <a:rPr lang="en-US" sz="3200" b="0" baseline="-25000"/>
              <a:t>3</a:t>
            </a:r>
            <a:r>
              <a:rPr lang="en-US" sz="3200" b="0"/>
              <a:t> A</a:t>
            </a:r>
            <a:r>
              <a:rPr lang="en-US" sz="3200" b="0" baseline="-25000"/>
              <a:t>2</a:t>
            </a:r>
            <a:r>
              <a:rPr lang="en-US" sz="3200" b="0"/>
              <a:t> A</a:t>
            </a:r>
            <a:r>
              <a:rPr lang="en-US" sz="3200" b="0" baseline="-25000"/>
              <a:t>1</a:t>
            </a:r>
            <a:r>
              <a:rPr lang="en-US" sz="3200" b="0"/>
              <a:t> A</a:t>
            </a:r>
            <a:r>
              <a:rPr lang="en-US" sz="3200" b="0" baseline="-25000"/>
              <a:t>0</a:t>
            </a:r>
            <a:endParaRPr lang="en-US" sz="3200" b="0"/>
          </a:p>
          <a:p>
            <a:r>
              <a:rPr lang="en-US" sz="3200" b="0"/>
              <a:t>      </a:t>
            </a:r>
            <a:r>
              <a:rPr lang="en-US" sz="3200" b="0" u="sng"/>
              <a:t>+ B</a:t>
            </a:r>
            <a:r>
              <a:rPr lang="en-US" sz="3200" b="0" baseline="-25000"/>
              <a:t>3</a:t>
            </a:r>
            <a:r>
              <a:rPr lang="en-US" sz="3200" b="0" u="sng"/>
              <a:t> B</a:t>
            </a:r>
            <a:r>
              <a:rPr lang="en-US" sz="3200" b="0" baseline="-25000"/>
              <a:t>2</a:t>
            </a:r>
            <a:r>
              <a:rPr lang="en-US" sz="3200" b="0" u="sng"/>
              <a:t> B</a:t>
            </a:r>
            <a:r>
              <a:rPr lang="en-US" sz="3200" b="0" baseline="-25000"/>
              <a:t>1</a:t>
            </a:r>
            <a:r>
              <a:rPr lang="en-US" sz="3200" b="0" u="sng"/>
              <a:t> B</a:t>
            </a:r>
            <a:r>
              <a:rPr lang="en-US" sz="3200" b="0" baseline="-25000"/>
              <a:t>0</a:t>
            </a:r>
            <a:endParaRPr lang="en-US" sz="3200" b="0"/>
          </a:p>
          <a:p>
            <a:r>
              <a:rPr lang="en-US" sz="3200" b="0"/>
              <a:t>C</a:t>
            </a:r>
            <a:r>
              <a:rPr lang="en-US" sz="3200" b="0" baseline="-25000"/>
              <a:t>OUT</a:t>
            </a:r>
            <a:r>
              <a:rPr lang="en-US" sz="3200" b="0"/>
              <a:t> S</a:t>
            </a:r>
            <a:r>
              <a:rPr lang="en-US" sz="3200" b="0" baseline="-25000"/>
              <a:t>3</a:t>
            </a:r>
            <a:r>
              <a:rPr lang="en-US" sz="3200" b="0"/>
              <a:t> S</a:t>
            </a:r>
            <a:r>
              <a:rPr lang="en-US" sz="3200" b="0" baseline="-25000"/>
              <a:t>2</a:t>
            </a:r>
            <a:r>
              <a:rPr lang="en-US" sz="3200" b="0"/>
              <a:t>  S</a:t>
            </a:r>
            <a:r>
              <a:rPr lang="en-US" sz="3200" b="0" baseline="-25000"/>
              <a:t>1</a:t>
            </a:r>
            <a:r>
              <a:rPr lang="en-US" sz="3200" b="0"/>
              <a:t> S</a:t>
            </a:r>
            <a:r>
              <a:rPr lang="en-US" sz="3200" b="0" baseline="-25000"/>
              <a:t>0</a:t>
            </a:r>
          </a:p>
        </p:txBody>
      </p:sp>
      <p:sp>
        <p:nvSpPr>
          <p:cNvPr id="92" name="Text Box 169"/>
          <p:cNvSpPr txBox="1">
            <a:spLocks noChangeArrowheads="1"/>
          </p:cNvSpPr>
          <p:nvPr/>
        </p:nvSpPr>
        <p:spPr bwMode="auto">
          <a:xfrm>
            <a:off x="7315200" y="304800"/>
            <a:ext cx="595313" cy="584200"/>
          </a:xfrm>
          <a:prstGeom prst="rect">
            <a:avLst/>
          </a:prstGeom>
          <a:noFill/>
          <a:ln w="9525">
            <a:noFill/>
            <a:miter lim="800000"/>
            <a:headEnd/>
            <a:tailEnd/>
          </a:ln>
        </p:spPr>
        <p:txBody>
          <a:bodyPr wrap="none">
            <a:spAutoFit/>
          </a:bodyPr>
          <a:lstStyle/>
          <a:p>
            <a:r>
              <a:rPr lang="en-US" sz="3200" b="0">
                <a:solidFill>
                  <a:srgbClr val="FF0000"/>
                </a:solidFill>
              </a:rPr>
              <a:t>C</a:t>
            </a:r>
            <a:r>
              <a:rPr lang="en-US" sz="3200" b="0" baseline="-25000">
                <a:solidFill>
                  <a:srgbClr val="FF0000"/>
                </a:solidFill>
              </a:rPr>
              <a:t>1</a:t>
            </a:r>
            <a:endParaRPr lang="en-US" sz="3200" b="0">
              <a:solidFill>
                <a:srgbClr val="FF0000"/>
              </a:solidFill>
            </a:endParaRPr>
          </a:p>
        </p:txBody>
      </p:sp>
      <p:sp>
        <p:nvSpPr>
          <p:cNvPr id="93" name="Text Box 170"/>
          <p:cNvSpPr txBox="1">
            <a:spLocks noChangeArrowheads="1"/>
          </p:cNvSpPr>
          <p:nvPr/>
        </p:nvSpPr>
        <p:spPr bwMode="auto">
          <a:xfrm>
            <a:off x="6858000" y="304800"/>
            <a:ext cx="595313" cy="584200"/>
          </a:xfrm>
          <a:prstGeom prst="rect">
            <a:avLst/>
          </a:prstGeom>
          <a:noFill/>
          <a:ln w="9525">
            <a:noFill/>
            <a:miter lim="800000"/>
            <a:headEnd/>
            <a:tailEnd/>
          </a:ln>
        </p:spPr>
        <p:txBody>
          <a:bodyPr wrap="none">
            <a:spAutoFit/>
          </a:bodyPr>
          <a:lstStyle/>
          <a:p>
            <a:r>
              <a:rPr lang="en-US" sz="3200" b="0">
                <a:solidFill>
                  <a:srgbClr val="FF0000"/>
                </a:solidFill>
              </a:rPr>
              <a:t>C</a:t>
            </a:r>
            <a:r>
              <a:rPr lang="en-US" sz="3200" b="0" baseline="-25000">
                <a:solidFill>
                  <a:srgbClr val="FF0000"/>
                </a:solidFill>
              </a:rPr>
              <a:t>2</a:t>
            </a:r>
            <a:endParaRPr lang="en-US" sz="3200" b="0">
              <a:solidFill>
                <a:srgbClr val="FF0000"/>
              </a:solidFill>
            </a:endParaRPr>
          </a:p>
        </p:txBody>
      </p:sp>
      <p:sp>
        <p:nvSpPr>
          <p:cNvPr id="94" name="Text Box 171"/>
          <p:cNvSpPr txBox="1">
            <a:spLocks noChangeArrowheads="1"/>
          </p:cNvSpPr>
          <p:nvPr/>
        </p:nvSpPr>
        <p:spPr bwMode="auto">
          <a:xfrm>
            <a:off x="6326188" y="304800"/>
            <a:ext cx="595312" cy="584200"/>
          </a:xfrm>
          <a:prstGeom prst="rect">
            <a:avLst/>
          </a:prstGeom>
          <a:noFill/>
          <a:ln w="9525">
            <a:noFill/>
            <a:miter lim="800000"/>
            <a:headEnd/>
            <a:tailEnd/>
          </a:ln>
        </p:spPr>
        <p:txBody>
          <a:bodyPr wrap="none">
            <a:spAutoFit/>
          </a:bodyPr>
          <a:lstStyle/>
          <a:p>
            <a:r>
              <a:rPr lang="en-US" sz="3200" b="0">
                <a:solidFill>
                  <a:srgbClr val="FF0000"/>
                </a:solidFill>
              </a:rPr>
              <a:t>C</a:t>
            </a:r>
            <a:r>
              <a:rPr lang="en-US" sz="3200" b="0" baseline="-25000">
                <a:solidFill>
                  <a:srgbClr val="FF0000"/>
                </a:solidFill>
              </a:rPr>
              <a:t>3</a:t>
            </a:r>
            <a:endParaRPr lang="en-US" sz="3200" b="0">
              <a:solidFill>
                <a:srgbClr val="FF0000"/>
              </a:solidFill>
            </a:endParaRPr>
          </a:p>
        </p:txBody>
      </p:sp>
      <p:sp>
        <p:nvSpPr>
          <p:cNvPr id="95" name="Text Box 171"/>
          <p:cNvSpPr txBox="1">
            <a:spLocks noChangeArrowheads="1"/>
          </p:cNvSpPr>
          <p:nvPr/>
        </p:nvSpPr>
        <p:spPr bwMode="auto">
          <a:xfrm>
            <a:off x="5791200" y="304800"/>
            <a:ext cx="595313" cy="584200"/>
          </a:xfrm>
          <a:prstGeom prst="rect">
            <a:avLst/>
          </a:prstGeom>
          <a:noFill/>
          <a:ln w="9525">
            <a:noFill/>
            <a:miter lim="800000"/>
            <a:headEnd/>
            <a:tailEnd/>
          </a:ln>
        </p:spPr>
        <p:txBody>
          <a:bodyPr wrap="none">
            <a:spAutoFit/>
          </a:bodyPr>
          <a:lstStyle/>
          <a:p>
            <a:r>
              <a:rPr lang="en-US" sz="3200" b="0">
                <a:solidFill>
                  <a:srgbClr val="FF0000"/>
                </a:solidFill>
              </a:rPr>
              <a:t>C</a:t>
            </a:r>
            <a:r>
              <a:rPr lang="en-US" sz="3200" b="0" baseline="-25000">
                <a:solidFill>
                  <a:srgbClr val="FF0000"/>
                </a:solidFill>
              </a:rPr>
              <a:t>4</a:t>
            </a:r>
            <a:endParaRPr lang="en-US" sz="3200" b="0">
              <a:solidFill>
                <a:srgbClr val="FF0000"/>
              </a:solidFill>
            </a:endParaRPr>
          </a:p>
        </p:txBody>
      </p:sp>
      <p:sp>
        <p:nvSpPr>
          <p:cNvPr id="96" name="Text Box 169"/>
          <p:cNvSpPr txBox="1">
            <a:spLocks noChangeArrowheads="1"/>
          </p:cNvSpPr>
          <p:nvPr/>
        </p:nvSpPr>
        <p:spPr bwMode="auto">
          <a:xfrm>
            <a:off x="7772400" y="381000"/>
            <a:ext cx="1030288" cy="584200"/>
          </a:xfrm>
          <a:prstGeom prst="rect">
            <a:avLst/>
          </a:prstGeom>
          <a:noFill/>
          <a:ln w="9525">
            <a:noFill/>
            <a:miter lim="800000"/>
            <a:headEnd/>
            <a:tailEnd/>
          </a:ln>
        </p:spPr>
        <p:txBody>
          <a:bodyPr wrap="none">
            <a:spAutoFit/>
          </a:bodyPr>
          <a:lstStyle/>
          <a:p>
            <a:r>
              <a:rPr lang="en-US" sz="3200" b="0"/>
              <a:t>C</a:t>
            </a:r>
            <a:r>
              <a:rPr lang="en-US" sz="3200" b="0" baseline="-25000"/>
              <a:t>0</a:t>
            </a:r>
            <a:r>
              <a:rPr lang="en-US" sz="3200" b="0"/>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877"/>
                                        </p:tgtEl>
                                        <p:attrNameLst>
                                          <p:attrName>style.visibility</p:attrName>
                                        </p:attrNameLst>
                                      </p:cBhvr>
                                      <p:to>
                                        <p:strVal val="visible"/>
                                      </p:to>
                                    </p:set>
                                    <p:animEffect transition="in" filter="dissolve">
                                      <p:cBhvr>
                                        <p:cTn id="7" dur="500"/>
                                        <p:tgtEl>
                                          <p:spTgt spid="20787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7876"/>
                                        </p:tgtEl>
                                        <p:attrNameLst>
                                          <p:attrName>style.visibility</p:attrName>
                                        </p:attrNameLst>
                                      </p:cBhvr>
                                      <p:to>
                                        <p:strVal val="visible"/>
                                      </p:to>
                                    </p:set>
                                    <p:animEffect transition="in" filter="dissolve">
                                      <p:cBhvr>
                                        <p:cTn id="16" dur="500"/>
                                        <p:tgtEl>
                                          <p:spTgt spid="207876"/>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par>
                          <p:cTn id="25" fill="hold">
                            <p:stCondLst>
                              <p:cond delay="1500"/>
                            </p:stCondLst>
                            <p:childTnLst>
                              <p:par>
                                <p:cTn id="26" presetID="9"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par>
                          <p:cTn id="29" fill="hold">
                            <p:stCondLst>
                              <p:cond delay="2000"/>
                            </p:stCondLst>
                            <p:childTnLst>
                              <p:par>
                                <p:cTn id="30" presetID="9"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par>
                          <p:cTn id="33" fill="hold">
                            <p:stCondLst>
                              <p:cond delay="2500"/>
                            </p:stCondLst>
                            <p:childTnLst>
                              <p:par>
                                <p:cTn id="34" presetID="9" presetClass="entr" presetSubtype="0"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dissolve">
                                      <p:cBhvr>
                                        <p:cTn id="36" dur="500"/>
                                        <p:tgtEl>
                                          <p:spTgt spid="20"/>
                                        </p:tgtEl>
                                      </p:cBhvr>
                                    </p:animEffect>
                                  </p:childTnLst>
                                </p:cTn>
                              </p:par>
                            </p:childTnLst>
                          </p:cTn>
                        </p:par>
                        <p:par>
                          <p:cTn id="37" fill="hold">
                            <p:stCondLst>
                              <p:cond delay="3000"/>
                            </p:stCondLst>
                            <p:childTnLst>
                              <p:par>
                                <p:cTn id="38" presetID="9" presetClass="entr" presetSubtype="0" fill="hold"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ssolve">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07899"/>
                                        </p:tgtEl>
                                        <p:attrNameLst>
                                          <p:attrName>style.visibility</p:attrName>
                                        </p:attrNameLst>
                                      </p:cBhvr>
                                      <p:to>
                                        <p:strVal val="visible"/>
                                      </p:to>
                                    </p:set>
                                    <p:animEffect transition="in" filter="dissolve">
                                      <p:cBhvr>
                                        <p:cTn id="45" dur="500"/>
                                        <p:tgtEl>
                                          <p:spTgt spid="207899"/>
                                        </p:tgtEl>
                                      </p:cBhvr>
                                    </p:animEffect>
                                  </p:childTnLst>
                                </p:cTn>
                              </p:par>
                            </p:childTnLst>
                          </p:cTn>
                        </p:par>
                        <p:par>
                          <p:cTn id="46" fill="hold">
                            <p:stCondLst>
                              <p:cond delay="500"/>
                            </p:stCondLst>
                            <p:childTnLst>
                              <p:par>
                                <p:cTn id="47" presetID="9" presetClass="entr" presetSubtype="0"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dissolv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dissolv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07907"/>
                                        </p:tgtEl>
                                        <p:attrNameLst>
                                          <p:attrName>style.visibility</p:attrName>
                                        </p:attrNameLst>
                                      </p:cBhvr>
                                      <p:to>
                                        <p:strVal val="visible"/>
                                      </p:to>
                                    </p:set>
                                    <p:animEffect transition="in" filter="dissolve">
                                      <p:cBhvr>
                                        <p:cTn id="59" dur="500"/>
                                        <p:tgtEl>
                                          <p:spTgt spid="207907"/>
                                        </p:tgtEl>
                                      </p:cBhvr>
                                    </p:animEffect>
                                  </p:childTnLst>
                                </p:cTn>
                              </p:par>
                            </p:childTnLst>
                          </p:cTn>
                        </p:par>
                        <p:par>
                          <p:cTn id="60" fill="hold">
                            <p:stCondLst>
                              <p:cond delay="500"/>
                            </p:stCondLst>
                            <p:childTnLst>
                              <p:par>
                                <p:cTn id="61" presetID="9" presetClass="entr" presetSubtype="0" fill="hold"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dissolve">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dissolve">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07915"/>
                                        </p:tgtEl>
                                        <p:attrNameLst>
                                          <p:attrName>style.visibility</p:attrName>
                                        </p:attrNameLst>
                                      </p:cBhvr>
                                      <p:to>
                                        <p:strVal val="visible"/>
                                      </p:to>
                                    </p:set>
                                    <p:animEffect transition="in" filter="dissolve">
                                      <p:cBhvr>
                                        <p:cTn id="73" dur="500"/>
                                        <p:tgtEl>
                                          <p:spTgt spid="207915"/>
                                        </p:tgtEl>
                                      </p:cBhvr>
                                    </p:animEffect>
                                  </p:childTnLst>
                                </p:cTn>
                              </p:par>
                            </p:childTnLst>
                          </p:cTn>
                        </p:par>
                        <p:par>
                          <p:cTn id="74" fill="hold">
                            <p:stCondLst>
                              <p:cond delay="500"/>
                            </p:stCondLst>
                            <p:childTnLst>
                              <p:par>
                                <p:cTn id="75" presetID="9" presetClass="entr" presetSubtype="0" fill="hold" nodeType="after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dissolve">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07923"/>
                                        </p:tgtEl>
                                        <p:attrNameLst>
                                          <p:attrName>style.visibility</p:attrName>
                                        </p:attrNameLst>
                                      </p:cBhvr>
                                      <p:to>
                                        <p:strVal val="visible"/>
                                      </p:to>
                                    </p:set>
                                    <p:animEffect transition="in" filter="dissolve">
                                      <p:cBhvr>
                                        <p:cTn id="87" dur="500"/>
                                        <p:tgtEl>
                                          <p:spTgt spid="207923"/>
                                        </p:tgtEl>
                                      </p:cBhvr>
                                    </p:animEffect>
                                  </p:childTnLst>
                                </p:cTn>
                              </p:par>
                            </p:childTnLst>
                          </p:cTn>
                        </p:par>
                        <p:par>
                          <p:cTn id="88" fill="hold">
                            <p:stCondLst>
                              <p:cond delay="500"/>
                            </p:stCondLst>
                            <p:childTnLst>
                              <p:par>
                                <p:cTn id="89" presetID="9" presetClass="entr" presetSubtype="0" fill="hold" nodeType="after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dissolve">
                                      <p:cBhvr>
                                        <p:cTn id="91" dur="500"/>
                                        <p:tgtEl>
                                          <p:spTgt spid="16"/>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dissolve">
                                      <p:cBhvr>
                                        <p:cTn id="96" dur="500"/>
                                        <p:tgtEl>
                                          <p:spTgt spid="17"/>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07954"/>
                                        </p:tgtEl>
                                        <p:attrNameLst>
                                          <p:attrName>style.visibility</p:attrName>
                                        </p:attrNameLst>
                                      </p:cBhvr>
                                      <p:to>
                                        <p:strVal val="visible"/>
                                      </p:to>
                                    </p:set>
                                    <p:animEffect transition="in" filter="dissolve">
                                      <p:cBhvr>
                                        <p:cTn id="101" dur="500"/>
                                        <p:tgtEl>
                                          <p:spTgt spid="207954"/>
                                        </p:tgtEl>
                                      </p:cBhvr>
                                    </p:animEffect>
                                  </p:childTnLst>
                                </p:cTn>
                              </p:par>
                            </p:childTnLst>
                          </p:cTn>
                        </p:par>
                        <p:par>
                          <p:cTn id="102" fill="hold">
                            <p:stCondLst>
                              <p:cond delay="500"/>
                            </p:stCondLst>
                            <p:childTnLst>
                              <p:par>
                                <p:cTn id="103" presetID="9" presetClass="entr" presetSubtype="0" fill="hold" nodeType="after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dissolve">
                                      <p:cBhvr>
                                        <p:cTn id="105" dur="500"/>
                                        <p:tgtEl>
                                          <p:spTgt spid="24"/>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207960"/>
                                        </p:tgtEl>
                                        <p:attrNameLst>
                                          <p:attrName>style.visibility</p:attrName>
                                        </p:attrNameLst>
                                      </p:cBhvr>
                                      <p:to>
                                        <p:strVal val="visible"/>
                                      </p:to>
                                    </p:set>
                                    <p:animEffect transition="in" filter="dissolve">
                                      <p:cBhvr>
                                        <p:cTn id="110" dur="500"/>
                                        <p:tgtEl>
                                          <p:spTgt spid="207960"/>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207962"/>
                                        </p:tgtEl>
                                        <p:attrNameLst>
                                          <p:attrName>style.visibility</p:attrName>
                                        </p:attrNameLst>
                                      </p:cBhvr>
                                      <p:to>
                                        <p:strVal val="visible"/>
                                      </p:to>
                                    </p:set>
                                    <p:animEffect transition="in" filter="dissolve">
                                      <p:cBhvr>
                                        <p:cTn id="115" dur="500"/>
                                        <p:tgtEl>
                                          <p:spTgt spid="207962"/>
                                        </p:tgtEl>
                                      </p:cBhvr>
                                    </p:animEffect>
                                  </p:childTnLst>
                                </p:cTn>
                              </p:par>
                            </p:childTnLst>
                          </p:cTn>
                        </p:par>
                        <p:par>
                          <p:cTn id="116" fill="hold">
                            <p:stCondLst>
                              <p:cond delay="500"/>
                            </p:stCondLst>
                            <p:childTnLst>
                              <p:par>
                                <p:cTn id="117" presetID="9" presetClass="entr" presetSubtype="0" fill="hold" nodeType="after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dissolve">
                                      <p:cBhvr>
                                        <p:cTn id="119" dur="500"/>
                                        <p:tgtEl>
                                          <p:spTgt spid="25"/>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07968"/>
                                        </p:tgtEl>
                                        <p:attrNameLst>
                                          <p:attrName>style.visibility</p:attrName>
                                        </p:attrNameLst>
                                      </p:cBhvr>
                                      <p:to>
                                        <p:strVal val="visible"/>
                                      </p:to>
                                    </p:set>
                                    <p:animEffect transition="in" filter="dissolve">
                                      <p:cBhvr>
                                        <p:cTn id="124" dur="500"/>
                                        <p:tgtEl>
                                          <p:spTgt spid="20796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92"/>
                                        </p:tgtEl>
                                        <p:attrNameLst>
                                          <p:attrName>style.visibility</p:attrName>
                                        </p:attrNameLst>
                                      </p:cBhvr>
                                      <p:to>
                                        <p:strVal val="visible"/>
                                      </p:to>
                                    </p:set>
                                    <p:animEffect transition="in" filter="dissolve">
                                      <p:cBhvr>
                                        <p:cTn id="129" dur="500"/>
                                        <p:tgtEl>
                                          <p:spTgt spid="92"/>
                                        </p:tgtEl>
                                      </p:cBhvr>
                                    </p:animEffect>
                                  </p:childTnLst>
                                </p:cTn>
                              </p:par>
                            </p:childTnLst>
                          </p:cTn>
                        </p:par>
                        <p:par>
                          <p:cTn id="130" fill="hold">
                            <p:stCondLst>
                              <p:cond delay="500"/>
                            </p:stCondLst>
                            <p:childTnLst>
                              <p:par>
                                <p:cTn id="131" presetID="9" presetClass="entr" presetSubtype="0" fill="hold" grpId="0" nodeType="afterEffect">
                                  <p:stCondLst>
                                    <p:cond delay="3000"/>
                                  </p:stCondLst>
                                  <p:childTnLst>
                                    <p:set>
                                      <p:cBhvr>
                                        <p:cTn id="132" dur="1" fill="hold">
                                          <p:stCondLst>
                                            <p:cond delay="0"/>
                                          </p:stCondLst>
                                        </p:cTn>
                                        <p:tgtEl>
                                          <p:spTgt spid="93"/>
                                        </p:tgtEl>
                                        <p:attrNameLst>
                                          <p:attrName>style.visibility</p:attrName>
                                        </p:attrNameLst>
                                      </p:cBhvr>
                                      <p:to>
                                        <p:strVal val="visible"/>
                                      </p:to>
                                    </p:set>
                                    <p:animEffect transition="in" filter="dissolve">
                                      <p:cBhvr>
                                        <p:cTn id="133" dur="500"/>
                                        <p:tgtEl>
                                          <p:spTgt spid="93"/>
                                        </p:tgtEl>
                                      </p:cBhvr>
                                    </p:animEffect>
                                  </p:childTnLst>
                                </p:cTn>
                              </p:par>
                            </p:childTnLst>
                          </p:cTn>
                        </p:par>
                        <p:par>
                          <p:cTn id="134" fill="hold">
                            <p:stCondLst>
                              <p:cond delay="4000"/>
                            </p:stCondLst>
                            <p:childTnLst>
                              <p:par>
                                <p:cTn id="135" presetID="9" presetClass="entr" presetSubtype="0" fill="hold" grpId="0" nodeType="afterEffect">
                                  <p:stCondLst>
                                    <p:cond delay="3000"/>
                                  </p:stCondLst>
                                  <p:childTnLst>
                                    <p:set>
                                      <p:cBhvr>
                                        <p:cTn id="136" dur="1" fill="hold">
                                          <p:stCondLst>
                                            <p:cond delay="0"/>
                                          </p:stCondLst>
                                        </p:cTn>
                                        <p:tgtEl>
                                          <p:spTgt spid="94"/>
                                        </p:tgtEl>
                                        <p:attrNameLst>
                                          <p:attrName>style.visibility</p:attrName>
                                        </p:attrNameLst>
                                      </p:cBhvr>
                                      <p:to>
                                        <p:strVal val="visible"/>
                                      </p:to>
                                    </p:set>
                                    <p:animEffect transition="in" filter="dissolve">
                                      <p:cBhvr>
                                        <p:cTn id="137" dur="500"/>
                                        <p:tgtEl>
                                          <p:spTgt spid="94"/>
                                        </p:tgtEl>
                                      </p:cBhvr>
                                    </p:animEffect>
                                  </p:childTnLst>
                                </p:cTn>
                              </p:par>
                            </p:childTnLst>
                          </p:cTn>
                        </p:par>
                        <p:par>
                          <p:cTn id="138" fill="hold">
                            <p:stCondLst>
                              <p:cond delay="7500"/>
                            </p:stCondLst>
                            <p:childTnLst>
                              <p:par>
                                <p:cTn id="139" presetID="9" presetClass="entr" presetSubtype="0" fill="hold" grpId="0" nodeType="afterEffect">
                                  <p:stCondLst>
                                    <p:cond delay="3000"/>
                                  </p:stCondLst>
                                  <p:childTnLst>
                                    <p:set>
                                      <p:cBhvr>
                                        <p:cTn id="140" dur="1" fill="hold">
                                          <p:stCondLst>
                                            <p:cond delay="0"/>
                                          </p:stCondLst>
                                        </p:cTn>
                                        <p:tgtEl>
                                          <p:spTgt spid="95"/>
                                        </p:tgtEl>
                                        <p:attrNameLst>
                                          <p:attrName>style.visibility</p:attrName>
                                        </p:attrNameLst>
                                      </p:cBhvr>
                                      <p:to>
                                        <p:strVal val="visible"/>
                                      </p:to>
                                    </p:set>
                                    <p:animEffect transition="in" filter="dissolve">
                                      <p:cBhvr>
                                        <p:cTn id="141" dur="500"/>
                                        <p:tgtEl>
                                          <p:spTgt spid="95"/>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96"/>
                                        </p:tgtEl>
                                        <p:attrNameLst>
                                          <p:attrName>style.visibility</p:attrName>
                                        </p:attrNameLst>
                                      </p:cBhvr>
                                      <p:to>
                                        <p:strVal val="visible"/>
                                      </p:to>
                                    </p:set>
                                    <p:animEffect transition="in" filter="dissolve">
                                      <p:cBhvr>
                                        <p:cTn id="146"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autoUpdateAnimBg="0"/>
      <p:bldP spid="207877" grpId="0" autoUpdateAnimBg="0"/>
      <p:bldP spid="207899" grpId="0" autoUpdateAnimBg="0"/>
      <p:bldP spid="207907" grpId="0" autoUpdateAnimBg="0"/>
      <p:bldP spid="207915" grpId="0" autoUpdateAnimBg="0"/>
      <p:bldP spid="207923" grpId="0" autoUpdateAnimBg="0"/>
      <p:bldP spid="207954" grpId="0" autoUpdateAnimBg="0"/>
      <p:bldP spid="207960" grpId="0" autoUpdateAnimBg="0"/>
      <p:bldP spid="207962" grpId="0" autoUpdateAnimBg="0"/>
      <p:bldP spid="207968" grpId="0" autoUpdateAnimBg="0"/>
      <p:bldP spid="92" grpId="0" autoUpdateAnimBg="0"/>
      <p:bldP spid="93" grpId="0" autoUpdateAnimBg="0"/>
      <p:bldP spid="94" grpId="0" autoUpdateAnimBg="0"/>
      <p:bldP spid="95" grpId="0" autoUpdateAnimBg="0"/>
      <p:bldP spid="9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68" name="Object 8"/>
          <p:cNvGraphicFramePr>
            <a:graphicFrameLocks noChangeAspect="1"/>
          </p:cNvGraphicFramePr>
          <p:nvPr/>
        </p:nvGraphicFramePr>
        <p:xfrm>
          <a:off x="1978025" y="5127625"/>
          <a:ext cx="4719638" cy="706438"/>
        </p:xfrm>
        <a:graphic>
          <a:graphicData uri="http://schemas.openxmlformats.org/presentationml/2006/ole">
            <mc:AlternateContent xmlns:mc="http://schemas.openxmlformats.org/markup-compatibility/2006">
              <mc:Choice xmlns:v="urn:schemas-microsoft-com:vml" Requires="v">
                <p:oleObj spid="_x0000_s11370" name="Equation" r:id="rId4" imgW="1600200" imgH="241200" progId="Equation.3">
                  <p:embed/>
                </p:oleObj>
              </mc:Choice>
              <mc:Fallback>
                <p:oleObj name="Equation" r:id="rId4" imgW="1600200" imgH="2412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8025" y="5127625"/>
                        <a:ext cx="4719638" cy="706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70" name="Object 10"/>
          <p:cNvGraphicFramePr>
            <a:graphicFrameLocks noChangeAspect="1"/>
          </p:cNvGraphicFramePr>
          <p:nvPr/>
        </p:nvGraphicFramePr>
        <p:xfrm>
          <a:off x="2874963" y="5889625"/>
          <a:ext cx="2363787" cy="663575"/>
        </p:xfrm>
        <a:graphic>
          <a:graphicData uri="http://schemas.openxmlformats.org/presentationml/2006/ole">
            <mc:AlternateContent xmlns:mc="http://schemas.openxmlformats.org/markup-compatibility/2006">
              <mc:Choice xmlns:v="urn:schemas-microsoft-com:vml" Requires="v">
                <p:oleObj spid="_x0000_s11371" name="Equation" r:id="rId6" imgW="812520" imgH="228600" progId="Equation.3">
                  <p:embed/>
                </p:oleObj>
              </mc:Choice>
              <mc:Fallback>
                <p:oleObj name="Equation" r:id="rId6" imgW="812520" imgH="2286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4963" y="5889625"/>
                        <a:ext cx="2363787"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8" name="Rectangle 13"/>
          <p:cNvSpPr>
            <a:spLocks noGrp="1" noChangeArrowheads="1"/>
          </p:cNvSpPr>
          <p:nvPr>
            <p:ph type="body" idx="1"/>
          </p:nvPr>
        </p:nvSpPr>
        <p:spPr>
          <a:xfrm>
            <a:off x="990600" y="1828800"/>
            <a:ext cx="7772400" cy="1828800"/>
          </a:xfrm>
        </p:spPr>
        <p:txBody>
          <a:bodyPr/>
          <a:lstStyle/>
          <a:p>
            <a:r>
              <a:rPr lang="en-US"/>
              <a:t>Overflows occur only when the carry into and carry out of the most significant bit differ.</a:t>
            </a:r>
          </a:p>
        </p:txBody>
      </p:sp>
      <p:grpSp>
        <p:nvGrpSpPr>
          <p:cNvPr id="2" name="Group 18"/>
          <p:cNvGrpSpPr>
            <a:grpSpLocks/>
          </p:cNvGrpSpPr>
          <p:nvPr/>
        </p:nvGrpSpPr>
        <p:grpSpPr bwMode="auto">
          <a:xfrm>
            <a:off x="1905000" y="3124200"/>
            <a:ext cx="4648200" cy="1555750"/>
            <a:chOff x="1107" y="2928"/>
            <a:chExt cx="2928" cy="980"/>
          </a:xfrm>
        </p:grpSpPr>
        <p:sp>
          <p:nvSpPr>
            <p:cNvPr id="11271" name="Text Box 15"/>
            <p:cNvSpPr txBox="1">
              <a:spLocks noChangeArrowheads="1"/>
            </p:cNvSpPr>
            <p:nvPr/>
          </p:nvSpPr>
          <p:spPr bwMode="auto">
            <a:xfrm>
              <a:off x="1107" y="3264"/>
              <a:ext cx="937" cy="407"/>
            </a:xfrm>
            <a:prstGeom prst="rect">
              <a:avLst/>
            </a:prstGeom>
            <a:noFill/>
            <a:ln w="9525">
              <a:noFill/>
              <a:miter lim="800000"/>
              <a:headEnd/>
              <a:tailEnd/>
            </a:ln>
          </p:spPr>
          <p:txBody>
            <a:bodyPr wrap="none">
              <a:spAutoFit/>
            </a:bodyPr>
            <a:lstStyle/>
            <a:p>
              <a:r>
                <a:rPr lang="en-US" sz="3600"/>
                <a:t>OVF</a:t>
              </a:r>
              <a:r>
                <a:rPr lang="en-US"/>
                <a:t> = </a:t>
              </a:r>
            </a:p>
          </p:txBody>
        </p:sp>
        <p:sp>
          <p:nvSpPr>
            <p:cNvPr id="11272" name="Text Box 16"/>
            <p:cNvSpPr txBox="1">
              <a:spLocks noChangeArrowheads="1"/>
            </p:cNvSpPr>
            <p:nvPr/>
          </p:nvSpPr>
          <p:spPr bwMode="auto">
            <a:xfrm>
              <a:off x="1680" y="2928"/>
              <a:ext cx="419" cy="980"/>
            </a:xfrm>
            <a:prstGeom prst="rect">
              <a:avLst/>
            </a:prstGeom>
            <a:noFill/>
            <a:ln w="9525">
              <a:noFill/>
              <a:miter lim="800000"/>
              <a:headEnd/>
              <a:tailEnd/>
            </a:ln>
          </p:spPr>
          <p:txBody>
            <a:bodyPr wrap="none">
              <a:spAutoFit/>
            </a:bodyPr>
            <a:lstStyle/>
            <a:p>
              <a:r>
                <a:rPr lang="en-US" sz="9600"/>
                <a:t>{</a:t>
              </a:r>
            </a:p>
          </p:txBody>
        </p:sp>
        <p:sp>
          <p:nvSpPr>
            <p:cNvPr id="11273" name="Text Box 17"/>
            <p:cNvSpPr txBox="1">
              <a:spLocks noChangeArrowheads="1"/>
            </p:cNvSpPr>
            <p:nvPr/>
          </p:nvSpPr>
          <p:spPr bwMode="auto">
            <a:xfrm>
              <a:off x="2064" y="3264"/>
              <a:ext cx="1971" cy="518"/>
            </a:xfrm>
            <a:prstGeom prst="rect">
              <a:avLst/>
            </a:prstGeom>
            <a:noFill/>
            <a:ln w="9525">
              <a:noFill/>
              <a:miter lim="800000"/>
              <a:headEnd/>
              <a:tailEnd/>
            </a:ln>
          </p:spPr>
          <p:txBody>
            <a:bodyPr wrap="none">
              <a:spAutoFit/>
            </a:bodyPr>
            <a:lstStyle/>
            <a:p>
              <a:r>
                <a:rPr lang="en-US"/>
                <a:t>1 if overflow occurs</a:t>
              </a:r>
            </a:p>
            <a:p>
              <a:r>
                <a:rPr lang="en-US"/>
                <a:t>0 if no overflow occurs</a:t>
              </a:r>
            </a:p>
          </p:txBody>
        </p:sp>
      </p:grpSp>
      <p:sp>
        <p:nvSpPr>
          <p:cNvPr id="11270" name="Rectangle 19"/>
          <p:cNvSpPr>
            <a:spLocks noChangeArrowheads="1"/>
          </p:cNvSpPr>
          <p:nvPr/>
        </p:nvSpPr>
        <p:spPr bwMode="auto">
          <a:xfrm>
            <a:off x="990600" y="457200"/>
            <a:ext cx="7772400" cy="1143000"/>
          </a:xfrm>
          <a:prstGeom prst="rect">
            <a:avLst/>
          </a:prstGeom>
          <a:noFill/>
          <a:ln w="9525">
            <a:noFill/>
            <a:miter lim="800000"/>
            <a:headEnd/>
            <a:tailEnd/>
          </a:ln>
        </p:spPr>
        <p:txBody>
          <a:bodyPr anchor="ctr"/>
          <a:lstStyle/>
          <a:p>
            <a:r>
              <a:rPr kumimoji="1" lang="en-US" sz="4400" b="0">
                <a:solidFill>
                  <a:schemeClr val="tx2"/>
                </a:solidFill>
              </a:rPr>
              <a:t>Adders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4568"/>
                                        </p:tgtEl>
                                        <p:attrNameLst>
                                          <p:attrName>style.visibility</p:attrName>
                                        </p:attrNameLst>
                                      </p:cBhvr>
                                      <p:to>
                                        <p:strVal val="visible"/>
                                      </p:to>
                                    </p:set>
                                    <p:animEffect transition="in" filter="dissolve">
                                      <p:cBhvr>
                                        <p:cTn id="12" dur="500"/>
                                        <p:tgtEl>
                                          <p:spTgt spid="194568"/>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94570"/>
                                        </p:tgtEl>
                                        <p:attrNameLst>
                                          <p:attrName>style.visibility</p:attrName>
                                        </p:attrNameLst>
                                      </p:cBhvr>
                                      <p:to>
                                        <p:strVal val="visible"/>
                                      </p:to>
                                    </p:set>
                                    <p:animEffect transition="in" filter="dissolve">
                                      <p:cBhvr>
                                        <p:cTn id="16" dur="500"/>
                                        <p:tgtEl>
                                          <p:spTgt spid="194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tebook">
  <a:themeElements>
    <a:clrScheme name="Notebook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Notebook 2">
        <a:dk1>
          <a:srgbClr val="402000"/>
        </a:dk1>
        <a:lt1>
          <a:srgbClr val="FFFFFF"/>
        </a:lt1>
        <a:dk2>
          <a:srgbClr val="996633"/>
        </a:dk2>
        <a:lt2>
          <a:srgbClr val="A08366"/>
        </a:lt2>
        <a:accent1>
          <a:srgbClr val="CE9964"/>
        </a:accent1>
        <a:accent2>
          <a:srgbClr val="CD3333"/>
        </a:accent2>
        <a:accent3>
          <a:srgbClr val="FFFFFF"/>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tebook 4">
        <a:dk1>
          <a:srgbClr val="1C1C1C"/>
        </a:dk1>
        <a:lt1>
          <a:srgbClr val="FFFFFF"/>
        </a:lt1>
        <a:dk2>
          <a:srgbClr val="000066"/>
        </a:dk2>
        <a:lt2>
          <a:srgbClr val="666699"/>
        </a:lt2>
        <a:accent1>
          <a:srgbClr val="FF5050"/>
        </a:accent1>
        <a:accent2>
          <a:srgbClr val="009999"/>
        </a:accent2>
        <a:accent3>
          <a:srgbClr val="FFFFFF"/>
        </a:accent3>
        <a:accent4>
          <a:srgbClr val="161616"/>
        </a:accent4>
        <a:accent5>
          <a:srgbClr val="FFB3B3"/>
        </a:accent5>
        <a:accent6>
          <a:srgbClr val="008A8A"/>
        </a:accent6>
        <a:hlink>
          <a:srgbClr val="3366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C:\applcatn\Templates\Presentation Designs\NOTEBOOK.POT</Template>
  <TotalTime>8832</TotalTime>
  <Words>1146</Words>
  <Application>Microsoft Office PowerPoint</Application>
  <PresentationFormat>On-screen Show (4:3)</PresentationFormat>
  <Paragraphs>187</Paragraphs>
  <Slides>25</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Notebook</vt:lpstr>
      <vt:lpstr>Equation</vt:lpstr>
      <vt:lpstr>EEE 333  Hardware Design Languages and Programmable Logic   </vt:lpstr>
      <vt:lpstr>Adders Behavior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Shifters</vt:lpstr>
      <vt:lpstr>Example of 4-bit Shifters</vt:lpstr>
      <vt:lpstr>Example of 4-bit ALU</vt:lpstr>
      <vt:lpstr>ALU Code</vt:lpstr>
      <vt:lpstr>ALU Test bench</vt:lpstr>
      <vt:lpstr>ALU Test bench Results</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Adders</dc:title>
  <dc:creator>Bassam Matar</dc:creator>
  <cp:lastModifiedBy>Matar,Bassam H.</cp:lastModifiedBy>
  <cp:revision>173</cp:revision>
  <cp:lastPrinted>1998-10-05T18:07:07Z</cp:lastPrinted>
  <dcterms:created xsi:type="dcterms:W3CDTF">1997-06-09T20:55:03Z</dcterms:created>
  <dcterms:modified xsi:type="dcterms:W3CDTF">2016-09-14T00:23:32Z</dcterms:modified>
</cp:coreProperties>
</file>