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59" r:id="rId5"/>
    <p:sldId id="274" r:id="rId6"/>
    <p:sldId id="258" r:id="rId7"/>
    <p:sldId id="277" r:id="rId8"/>
    <p:sldId id="278" r:id="rId9"/>
    <p:sldId id="264" r:id="rId10"/>
    <p:sldId id="279" r:id="rId11"/>
    <p:sldId id="275" r:id="rId12"/>
    <p:sldId id="276"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D905-6662-E425-6CF8-F2B7C6855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BA12328-8258-89B8-0BD2-873B2F03E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BBFD681-9935-6586-0694-C0F1902CD190}"/>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5" name="Footer Placeholder 4">
            <a:extLst>
              <a:ext uri="{FF2B5EF4-FFF2-40B4-BE49-F238E27FC236}">
                <a16:creationId xmlns:a16="http://schemas.microsoft.com/office/drawing/2014/main" id="{EEDD34AD-D588-5546-D92F-3AFBD6132AB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C3F2C17-5276-C19E-3D97-04CB848CBCFE}"/>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350038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7C8E-47E0-DDAE-136C-19CD7888F2D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E5CF5E4-7686-3EC2-DA6E-0C9D41ABF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3E44B3-5EDD-129C-F88D-B1E48A9FFD11}"/>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5" name="Footer Placeholder 4">
            <a:extLst>
              <a:ext uri="{FF2B5EF4-FFF2-40B4-BE49-F238E27FC236}">
                <a16:creationId xmlns:a16="http://schemas.microsoft.com/office/drawing/2014/main" id="{3B6475A5-A12B-2610-D6F7-0F9020E1646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B31294-882D-8CFC-B455-8D92AA793460}"/>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316363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23403-2A15-6B7B-F56B-191D1E468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D5F5FFA-5191-4A26-BE08-34B244EFFF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135179-CF48-E53F-2CBB-ADC9FA69BFF4}"/>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5" name="Footer Placeholder 4">
            <a:extLst>
              <a:ext uri="{FF2B5EF4-FFF2-40B4-BE49-F238E27FC236}">
                <a16:creationId xmlns:a16="http://schemas.microsoft.com/office/drawing/2014/main" id="{B6379B07-16BC-4560-3727-CD9044C36C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8B8873-648D-3A39-E06C-44F9BD7A7B10}"/>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193424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25E0-C7C3-BD4B-3B4C-B59B7E1BB39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10D8C18-2570-9FF2-C793-044D5FD94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7B21EA-F7D6-4439-ED28-F1F1B63886BF}"/>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5" name="Footer Placeholder 4">
            <a:extLst>
              <a:ext uri="{FF2B5EF4-FFF2-40B4-BE49-F238E27FC236}">
                <a16:creationId xmlns:a16="http://schemas.microsoft.com/office/drawing/2014/main" id="{3266E27F-515C-16C3-5037-CE4F7A5792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24C9B19-BD9A-4B2A-91D4-564CF000630C}"/>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189039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BBAD-5DD2-2E23-90CD-3B4ADDB5D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C6E78A1-2CB5-4C07-748A-022A567E5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218D65-0E0E-5797-A595-0F815F8FFCAC}"/>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5" name="Footer Placeholder 4">
            <a:extLst>
              <a:ext uri="{FF2B5EF4-FFF2-40B4-BE49-F238E27FC236}">
                <a16:creationId xmlns:a16="http://schemas.microsoft.com/office/drawing/2014/main" id="{49099AD7-B020-622A-E1B1-4A7770CB23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017D33A-139D-B0E8-1D93-2F44017353BE}"/>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23661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703F-19DF-1735-3826-C2BAA7C2668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5202B40-F561-6133-82B0-7F18F714B8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F0BF2B3-D99A-3E60-1EF6-8A4330877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6DAF048-E90C-78A5-7710-AD8CFB7788A7}"/>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6" name="Footer Placeholder 5">
            <a:extLst>
              <a:ext uri="{FF2B5EF4-FFF2-40B4-BE49-F238E27FC236}">
                <a16:creationId xmlns:a16="http://schemas.microsoft.com/office/drawing/2014/main" id="{81E65924-EC0E-F795-E32B-B5CBAB415E3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1210325-EB47-BCD9-403D-144641C695B9}"/>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381207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2CAA-EBCB-38C4-D05A-6C659D8A684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4D3A80A-8008-D52B-CBE5-946506105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D0BAF3-ADAC-3941-83CF-695516D8DE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C883B2-AC04-3C90-D6CB-07061F41BC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E3B39-269C-50B2-D6C7-A2EAAFC879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1A08D82-01E2-9D04-BA86-BB1655270422}"/>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8" name="Footer Placeholder 7">
            <a:extLst>
              <a:ext uri="{FF2B5EF4-FFF2-40B4-BE49-F238E27FC236}">
                <a16:creationId xmlns:a16="http://schemas.microsoft.com/office/drawing/2014/main" id="{8A79886A-B05A-CF33-ED88-B9A460B297A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E98CA6-7AE2-4D9D-AC44-BD50BA7303C3}"/>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384659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1DEC-EDCD-4BA3-08E6-DCA8E72EFF8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F70E943-4F92-0D6D-7DCE-FC9F36230D0C}"/>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4" name="Footer Placeholder 3">
            <a:extLst>
              <a:ext uri="{FF2B5EF4-FFF2-40B4-BE49-F238E27FC236}">
                <a16:creationId xmlns:a16="http://schemas.microsoft.com/office/drawing/2014/main" id="{312ED3B4-68C1-2BF0-90E9-60AC0CE1430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7F78502-2F6A-9019-4E8E-F1CFCD14D791}"/>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353239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D56BD-4050-7CD6-892F-269D4A8A219B}"/>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3" name="Footer Placeholder 2">
            <a:extLst>
              <a:ext uri="{FF2B5EF4-FFF2-40B4-BE49-F238E27FC236}">
                <a16:creationId xmlns:a16="http://schemas.microsoft.com/office/drawing/2014/main" id="{7907DB52-0EE5-48BD-CBCC-EEA797C4C9F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4119983-F583-4AD3-566B-7CD31B8A1237}"/>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59307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CDB7-59ED-C4E2-2365-AD3C9A897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E6AEEF1-73E6-7FAA-A5F7-E31EC7BB14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BAF7E57-9C45-F29B-1180-17455ECCE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CBCC3-66B7-5413-D5E1-A879444F04D5}"/>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6" name="Footer Placeholder 5">
            <a:extLst>
              <a:ext uri="{FF2B5EF4-FFF2-40B4-BE49-F238E27FC236}">
                <a16:creationId xmlns:a16="http://schemas.microsoft.com/office/drawing/2014/main" id="{BF7799C4-E78E-B380-B1BA-925C1AA83DC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8AFFC38-70A5-13C6-9DB8-6072A94C20C9}"/>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79362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295C-A42C-DEAA-B2FD-33F136FE2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239D78E-E57B-9893-7E07-4E0B26C40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7FED00B-6F37-0A6F-112C-7E6A687B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2F489-E2D5-5D20-88A4-266B1CE33EAD}"/>
              </a:ext>
            </a:extLst>
          </p:cNvPr>
          <p:cNvSpPr>
            <a:spLocks noGrp="1"/>
          </p:cNvSpPr>
          <p:nvPr>
            <p:ph type="dt" sz="half" idx="10"/>
          </p:nvPr>
        </p:nvSpPr>
        <p:spPr/>
        <p:txBody>
          <a:bodyPr/>
          <a:lstStyle/>
          <a:p>
            <a:fld id="{7A8AFD40-1E0B-420B-BB5B-CED40B4518AF}" type="datetimeFigureOut">
              <a:rPr lang="en-AU" smtClean="0"/>
              <a:t>14/01/2024</a:t>
            </a:fld>
            <a:endParaRPr lang="en-AU"/>
          </a:p>
        </p:txBody>
      </p:sp>
      <p:sp>
        <p:nvSpPr>
          <p:cNvPr id="6" name="Footer Placeholder 5">
            <a:extLst>
              <a:ext uri="{FF2B5EF4-FFF2-40B4-BE49-F238E27FC236}">
                <a16:creationId xmlns:a16="http://schemas.microsoft.com/office/drawing/2014/main" id="{A571958D-2BBF-0A36-BE6A-3B5CCCE67E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6090423-5C34-E916-BE71-484D733A2BF3}"/>
              </a:ext>
            </a:extLst>
          </p:cNvPr>
          <p:cNvSpPr>
            <a:spLocks noGrp="1"/>
          </p:cNvSpPr>
          <p:nvPr>
            <p:ph type="sldNum" sz="quarter" idx="12"/>
          </p:nvPr>
        </p:nvSpPr>
        <p:spPr/>
        <p:txBody>
          <a:bodyPr/>
          <a:lstStyle/>
          <a:p>
            <a:fld id="{25EFC81C-AB77-4920-92B2-4C3444B95C44}" type="slidenum">
              <a:rPr lang="en-AU" smtClean="0"/>
              <a:t>‹#›</a:t>
            </a:fld>
            <a:endParaRPr lang="en-AU"/>
          </a:p>
        </p:txBody>
      </p:sp>
    </p:spTree>
    <p:extLst>
      <p:ext uri="{BB962C8B-B14F-4D97-AF65-F5344CB8AC3E}">
        <p14:creationId xmlns:p14="http://schemas.microsoft.com/office/powerpoint/2010/main" val="27372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3BC41-11BA-8AE2-5CB0-BDEAC9E2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3133456-249F-D71B-FFD3-D9ACC2E7F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AE2B8D2-4E81-D8F9-6AE8-87B364E3E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AFD40-1E0B-420B-BB5B-CED40B4518AF}" type="datetimeFigureOut">
              <a:rPr lang="en-AU" smtClean="0"/>
              <a:t>14/01/2024</a:t>
            </a:fld>
            <a:endParaRPr lang="en-AU"/>
          </a:p>
        </p:txBody>
      </p:sp>
      <p:sp>
        <p:nvSpPr>
          <p:cNvPr id="5" name="Footer Placeholder 4">
            <a:extLst>
              <a:ext uri="{FF2B5EF4-FFF2-40B4-BE49-F238E27FC236}">
                <a16:creationId xmlns:a16="http://schemas.microsoft.com/office/drawing/2014/main" id="{6F48B934-3A16-DEB4-2135-BA123A3A9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C1004FD-BE6D-77A7-B2E3-51A9D1E87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FC81C-AB77-4920-92B2-4C3444B95C44}" type="slidenum">
              <a:rPr lang="en-AU" smtClean="0"/>
              <a:t>‹#›</a:t>
            </a:fld>
            <a:endParaRPr lang="en-AU"/>
          </a:p>
        </p:txBody>
      </p:sp>
    </p:spTree>
    <p:extLst>
      <p:ext uri="{BB962C8B-B14F-4D97-AF65-F5344CB8AC3E}">
        <p14:creationId xmlns:p14="http://schemas.microsoft.com/office/powerpoint/2010/main" val="1996471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arge pothole in a street&#10;&#10;Description automatically generated">
            <a:extLst>
              <a:ext uri="{FF2B5EF4-FFF2-40B4-BE49-F238E27FC236}">
                <a16:creationId xmlns:a16="http://schemas.microsoft.com/office/drawing/2014/main" id="{44457140-2B83-6306-3059-A62375FF3B20}"/>
              </a:ext>
            </a:extLst>
          </p:cNvPr>
          <p:cNvPicPr>
            <a:picLocks noChangeAspect="1"/>
          </p:cNvPicPr>
          <p:nvPr/>
        </p:nvPicPr>
        <p:blipFill rotWithShape="1">
          <a:blip r:embed="rId2">
            <a:extLst>
              <a:ext uri="{28A0092B-C50C-407E-A947-70E740481C1C}">
                <a14:useLocalDpi xmlns:a14="http://schemas.microsoft.com/office/drawing/2010/main" val="0"/>
              </a:ext>
            </a:extLst>
          </a:blip>
          <a:srcRect r="12383" b="9092"/>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F7B6D0-680F-5702-6F36-E741CB4A181D}"/>
              </a:ext>
            </a:extLst>
          </p:cNvPr>
          <p:cNvSpPr>
            <a:spLocks noGrp="1"/>
          </p:cNvSpPr>
          <p:nvPr>
            <p:ph type="ctrTitle"/>
          </p:nvPr>
        </p:nvSpPr>
        <p:spPr>
          <a:xfrm>
            <a:off x="477981" y="1122363"/>
            <a:ext cx="4023360" cy="3204134"/>
          </a:xfrm>
        </p:spPr>
        <p:txBody>
          <a:bodyPr anchor="b">
            <a:normAutofit/>
          </a:bodyPr>
          <a:lstStyle/>
          <a:p>
            <a:pPr algn="l"/>
            <a:r>
              <a:rPr lang="en-US" sz="4100" b="1" i="0" dirty="0">
                <a:solidFill>
                  <a:schemeClr val="bg1"/>
                </a:solidFill>
                <a:effectLst/>
                <a:latin typeface="zeitung"/>
              </a:rPr>
              <a:t>Global Significant Earthquake Database from 2150BC</a:t>
            </a:r>
            <a:br>
              <a:rPr lang="en-US" sz="4100" b="1" i="0" dirty="0">
                <a:solidFill>
                  <a:schemeClr val="bg1"/>
                </a:solidFill>
                <a:effectLst/>
                <a:latin typeface="zeitung"/>
              </a:rPr>
            </a:br>
            <a:endParaRPr lang="en-AU" sz="4100" dirty="0">
              <a:solidFill>
                <a:schemeClr val="bg1"/>
              </a:solidFill>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451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large pothole in a street&#10;&#10;Description automatically generated">
            <a:extLst>
              <a:ext uri="{FF2B5EF4-FFF2-40B4-BE49-F238E27FC236}">
                <a16:creationId xmlns:a16="http://schemas.microsoft.com/office/drawing/2014/main" id="{CAB6782D-26D0-EADC-92B9-100AAD339A69}"/>
              </a:ext>
            </a:extLst>
          </p:cNvPr>
          <p:cNvPicPr>
            <a:picLocks noChangeAspect="1"/>
          </p:cNvPicPr>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a:prstGeom prst="rect">
            <a:avLst/>
          </a:prstGeom>
        </p:spPr>
      </p:pic>
      <p:sp>
        <p:nvSpPr>
          <p:cNvPr id="5" name="Title 1">
            <a:extLst>
              <a:ext uri="{FF2B5EF4-FFF2-40B4-BE49-F238E27FC236}">
                <a16:creationId xmlns:a16="http://schemas.microsoft.com/office/drawing/2014/main" id="{3AA43420-68B2-4BB1-9AD0-B4CB528681EF}"/>
              </a:ext>
            </a:extLst>
          </p:cNvPr>
          <p:cNvSpPr txBox="1">
            <a:spLocks/>
          </p:cNvSpPr>
          <p:nvPr/>
        </p:nvSpPr>
        <p:spPr>
          <a:xfrm>
            <a:off x="1" y="12079"/>
            <a:ext cx="12848252"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b="1" dirty="0"/>
              <a:t>Q3. How often do earthquakes trigger tsunamis?</a:t>
            </a:r>
          </a:p>
        </p:txBody>
      </p:sp>
      <p:sp>
        <p:nvSpPr>
          <p:cNvPr id="8" name="TextBox 7">
            <a:extLst>
              <a:ext uri="{FF2B5EF4-FFF2-40B4-BE49-F238E27FC236}">
                <a16:creationId xmlns:a16="http://schemas.microsoft.com/office/drawing/2014/main" id="{AB20DB1C-94A1-8A27-B71D-2549793BBC5F}"/>
              </a:ext>
            </a:extLst>
          </p:cNvPr>
          <p:cNvSpPr txBox="1"/>
          <p:nvPr/>
        </p:nvSpPr>
        <p:spPr>
          <a:xfrm>
            <a:off x="8792148" y="1569800"/>
            <a:ext cx="3107094" cy="2585323"/>
          </a:xfrm>
          <a:prstGeom prst="rect">
            <a:avLst/>
          </a:prstGeom>
          <a:noFill/>
        </p:spPr>
        <p:txBody>
          <a:bodyPr wrap="square" rtlCol="0">
            <a:spAutoFit/>
          </a:bodyPr>
          <a:lstStyle/>
          <a:p>
            <a:r>
              <a:rPr lang="en-AU" dirty="0"/>
              <a:t>Discussion of results</a:t>
            </a:r>
          </a:p>
          <a:p>
            <a:endParaRPr lang="en-AU" dirty="0"/>
          </a:p>
          <a:p>
            <a:pPr marL="285750" indent="-285750">
              <a:buFont typeface="Arial" panose="020B0604020202020204" pitchFamily="34" charset="0"/>
              <a:buChar char="•"/>
            </a:pPr>
            <a:r>
              <a:rPr lang="en-AU" dirty="0"/>
              <a:t>Earthquakes that occur offshore or near the coast are more likely to trigger tsunamis and those on land</a:t>
            </a:r>
          </a:p>
          <a:p>
            <a:pPr marL="285750" indent="-285750">
              <a:buFont typeface="Arial" panose="020B0604020202020204" pitchFamily="34" charset="0"/>
              <a:buChar char="•"/>
            </a:pPr>
            <a:r>
              <a:rPr lang="en-AU" dirty="0"/>
              <a:t>Not all earthquakes offshore trigger tsunamis</a:t>
            </a:r>
          </a:p>
          <a:p>
            <a:pPr marL="285750" indent="-285750">
              <a:buFont typeface="Arial" panose="020B0604020202020204" pitchFamily="34" charset="0"/>
              <a:buChar char="•"/>
            </a:pPr>
            <a:endParaRPr lang="en-AU" dirty="0"/>
          </a:p>
        </p:txBody>
      </p:sp>
      <p:pic>
        <p:nvPicPr>
          <p:cNvPr id="9" name="Picture 8">
            <a:extLst>
              <a:ext uri="{FF2B5EF4-FFF2-40B4-BE49-F238E27FC236}">
                <a16:creationId xmlns:a16="http://schemas.microsoft.com/office/drawing/2014/main" id="{0FD85E6B-9420-A220-565E-A033AD2EF8CB}"/>
              </a:ext>
            </a:extLst>
          </p:cNvPr>
          <p:cNvPicPr>
            <a:picLocks noChangeAspect="1"/>
          </p:cNvPicPr>
          <p:nvPr/>
        </p:nvPicPr>
        <p:blipFill>
          <a:blip r:embed="rId3"/>
          <a:stretch>
            <a:fillRect/>
          </a:stretch>
        </p:blipFill>
        <p:spPr>
          <a:xfrm>
            <a:off x="469739" y="1732935"/>
            <a:ext cx="7566486" cy="4290660"/>
          </a:xfrm>
          <a:prstGeom prst="rect">
            <a:avLst/>
          </a:prstGeom>
        </p:spPr>
      </p:pic>
    </p:spTree>
    <p:extLst>
      <p:ext uri="{BB962C8B-B14F-4D97-AF65-F5344CB8AC3E}">
        <p14:creationId xmlns:p14="http://schemas.microsoft.com/office/powerpoint/2010/main" val="105076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large pothole in a street&#10;&#10;Description automatically generated">
            <a:extLst>
              <a:ext uri="{FF2B5EF4-FFF2-40B4-BE49-F238E27FC236}">
                <a16:creationId xmlns:a16="http://schemas.microsoft.com/office/drawing/2014/main" id="{B779F6B7-39E9-E7C0-8252-CD9B7B999A7B}"/>
              </a:ext>
            </a:extLst>
          </p:cNvPr>
          <p:cNvPicPr>
            <a:picLocks noChangeAspect="1"/>
          </p:cNvPicPr>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a:prstGeom prst="rect">
            <a:avLst/>
          </a:prstGeom>
        </p:spPr>
      </p:pic>
      <p:sp>
        <p:nvSpPr>
          <p:cNvPr id="3" name="TextBox 2">
            <a:extLst>
              <a:ext uri="{FF2B5EF4-FFF2-40B4-BE49-F238E27FC236}">
                <a16:creationId xmlns:a16="http://schemas.microsoft.com/office/drawing/2014/main" id="{6C49E0A8-9BCF-1278-7135-D15B800CA13F}"/>
              </a:ext>
            </a:extLst>
          </p:cNvPr>
          <p:cNvSpPr txBox="1"/>
          <p:nvPr/>
        </p:nvSpPr>
        <p:spPr>
          <a:xfrm>
            <a:off x="122428" y="1849336"/>
            <a:ext cx="4302036" cy="5078313"/>
          </a:xfrm>
          <a:prstGeom prst="rect">
            <a:avLst/>
          </a:prstGeom>
          <a:noFill/>
        </p:spPr>
        <p:txBody>
          <a:bodyPr wrap="square" rtlCol="0">
            <a:spAutoFit/>
          </a:bodyPr>
          <a:lstStyle/>
          <a:p>
            <a:r>
              <a:rPr lang="en-AU" b="1" dirty="0"/>
              <a:t>Discussion of results:</a:t>
            </a:r>
          </a:p>
          <a:p>
            <a:endParaRPr lang="en-AU" b="1" dirty="0"/>
          </a:p>
          <a:p>
            <a:endParaRPr lang="en-AU" b="1" dirty="0"/>
          </a:p>
          <a:p>
            <a:pPr marL="285750" indent="-285750">
              <a:buFont typeface="Arial" panose="020B0604020202020204" pitchFamily="34" charset="0"/>
              <a:buChar char="•"/>
            </a:pPr>
            <a:r>
              <a:rPr lang="en-AU" b="1" dirty="0"/>
              <a:t>Limitations in the data. </a:t>
            </a:r>
          </a:p>
          <a:p>
            <a:pPr marL="285750" indent="-285750">
              <a:buFont typeface="Arial" panose="020B0604020202020204" pitchFamily="34" charset="0"/>
              <a:buChar char="•"/>
            </a:pPr>
            <a:endParaRPr lang="en-AU" b="1" dirty="0"/>
          </a:p>
          <a:p>
            <a:pPr marL="285750" indent="-285750">
              <a:buFont typeface="Arial" panose="020B0604020202020204" pitchFamily="34" charset="0"/>
              <a:buChar char="•"/>
            </a:pPr>
            <a:r>
              <a:rPr lang="en-AU" b="1" dirty="0"/>
              <a:t>Earthquakes can be measured by MAGNITUDE (Quantitative values – need modern instruments) OR by INTENSITY (qualitative description). </a:t>
            </a:r>
          </a:p>
          <a:p>
            <a:pPr marL="285750" indent="-285750">
              <a:buFont typeface="Arial" panose="020B0604020202020204" pitchFamily="34" charset="0"/>
              <a:buChar char="•"/>
            </a:pPr>
            <a:endParaRPr lang="en-AU" b="1" dirty="0"/>
          </a:p>
          <a:p>
            <a:pPr marL="285750" indent="-285750">
              <a:buFont typeface="Arial" panose="020B0604020202020204" pitchFamily="34" charset="0"/>
              <a:buChar char="•"/>
            </a:pPr>
            <a:r>
              <a:rPr lang="en-AU" b="1" dirty="0"/>
              <a:t>A lot of historic earthquakes don’t have a MAGNITUDE value, so the graph is biased toward modern earthquakes</a:t>
            </a:r>
          </a:p>
          <a:p>
            <a:pPr marL="285750" indent="-285750">
              <a:buFont typeface="Arial" panose="020B0604020202020204" pitchFamily="34" charset="0"/>
              <a:buChar char="•"/>
            </a:pPr>
            <a:endParaRPr lang="en-AU" b="1" dirty="0"/>
          </a:p>
          <a:p>
            <a:pPr marL="285750" indent="-285750">
              <a:buFont typeface="Arial" panose="020B0604020202020204" pitchFamily="34" charset="0"/>
              <a:buChar char="•"/>
            </a:pPr>
            <a:r>
              <a:rPr lang="en-AU" b="1" dirty="0"/>
              <a:t>Only Whole numbers are used for Intensity, so it makes the data look artificial</a:t>
            </a:r>
          </a:p>
          <a:p>
            <a:endParaRPr lang="en-AU" b="1" dirty="0"/>
          </a:p>
        </p:txBody>
      </p:sp>
      <p:sp>
        <p:nvSpPr>
          <p:cNvPr id="11" name="Title 1">
            <a:extLst>
              <a:ext uri="{FF2B5EF4-FFF2-40B4-BE49-F238E27FC236}">
                <a16:creationId xmlns:a16="http://schemas.microsoft.com/office/drawing/2014/main" id="{6BF109D2-D018-33E2-CD58-DD6236F9797D}"/>
              </a:ext>
            </a:extLst>
          </p:cNvPr>
          <p:cNvSpPr>
            <a:spLocks noGrp="1"/>
          </p:cNvSpPr>
          <p:nvPr>
            <p:ph type="title"/>
          </p:nvPr>
        </p:nvSpPr>
        <p:spPr>
          <a:xfrm>
            <a:off x="0" y="187822"/>
            <a:ext cx="12598400" cy="1325563"/>
          </a:xfrm>
        </p:spPr>
        <p:txBody>
          <a:bodyPr/>
          <a:lstStyle/>
          <a:p>
            <a:r>
              <a:rPr lang="en-AU" b="1" dirty="0"/>
              <a:t>Q4. What is the correlation between Magnitude and Intensity?</a:t>
            </a:r>
          </a:p>
        </p:txBody>
      </p:sp>
      <p:pic>
        <p:nvPicPr>
          <p:cNvPr id="5" name="Picture 4">
            <a:extLst>
              <a:ext uri="{FF2B5EF4-FFF2-40B4-BE49-F238E27FC236}">
                <a16:creationId xmlns:a16="http://schemas.microsoft.com/office/drawing/2014/main" id="{230A9395-5226-7F6D-9DF3-F3C3DDF0F26D}"/>
              </a:ext>
            </a:extLst>
          </p:cNvPr>
          <p:cNvPicPr>
            <a:picLocks noChangeAspect="1"/>
          </p:cNvPicPr>
          <p:nvPr/>
        </p:nvPicPr>
        <p:blipFill>
          <a:blip r:embed="rId3"/>
          <a:stretch>
            <a:fillRect/>
          </a:stretch>
        </p:blipFill>
        <p:spPr>
          <a:xfrm>
            <a:off x="5333281" y="2069201"/>
            <a:ext cx="5816500" cy="4232982"/>
          </a:xfrm>
          <a:prstGeom prst="rect">
            <a:avLst/>
          </a:prstGeom>
        </p:spPr>
      </p:pic>
    </p:spTree>
    <p:extLst>
      <p:ext uri="{BB962C8B-B14F-4D97-AF65-F5344CB8AC3E}">
        <p14:creationId xmlns:p14="http://schemas.microsoft.com/office/powerpoint/2010/main" val="49275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large pothole in a street&#10;&#10;Description automatically generated">
            <a:extLst>
              <a:ext uri="{FF2B5EF4-FFF2-40B4-BE49-F238E27FC236}">
                <a16:creationId xmlns:a16="http://schemas.microsoft.com/office/drawing/2014/main" id="{B779F6B7-39E9-E7C0-8252-CD9B7B999A7B}"/>
              </a:ext>
            </a:extLst>
          </p:cNvPr>
          <p:cNvPicPr>
            <a:picLocks noChangeAspect="1"/>
          </p:cNvPicPr>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a:prstGeom prst="rect">
            <a:avLst/>
          </a:prstGeom>
        </p:spPr>
      </p:pic>
      <p:sp>
        <p:nvSpPr>
          <p:cNvPr id="6" name="TextBox 5">
            <a:extLst>
              <a:ext uri="{FF2B5EF4-FFF2-40B4-BE49-F238E27FC236}">
                <a16:creationId xmlns:a16="http://schemas.microsoft.com/office/drawing/2014/main" id="{AD1EFACE-51FC-1468-E511-738D87E4120F}"/>
              </a:ext>
            </a:extLst>
          </p:cNvPr>
          <p:cNvSpPr txBox="1"/>
          <p:nvPr/>
        </p:nvSpPr>
        <p:spPr>
          <a:xfrm>
            <a:off x="0" y="1889975"/>
            <a:ext cx="6286076"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t>Plot which countries have the most earthquakes by intensity &gt;7.5 instead of magnitude</a:t>
            </a:r>
          </a:p>
        </p:txBody>
      </p:sp>
      <p:sp>
        <p:nvSpPr>
          <p:cNvPr id="3" name="TextBox 2">
            <a:extLst>
              <a:ext uri="{FF2B5EF4-FFF2-40B4-BE49-F238E27FC236}">
                <a16:creationId xmlns:a16="http://schemas.microsoft.com/office/drawing/2014/main" id="{6C49E0A8-9BCF-1278-7135-D15B800CA13F}"/>
              </a:ext>
            </a:extLst>
          </p:cNvPr>
          <p:cNvSpPr txBox="1"/>
          <p:nvPr/>
        </p:nvSpPr>
        <p:spPr>
          <a:xfrm>
            <a:off x="5863972" y="4282586"/>
            <a:ext cx="6478951" cy="2585323"/>
          </a:xfrm>
          <a:prstGeom prst="rect">
            <a:avLst/>
          </a:prstGeom>
          <a:noFill/>
        </p:spPr>
        <p:txBody>
          <a:bodyPr wrap="square" rtlCol="0">
            <a:spAutoFit/>
          </a:bodyPr>
          <a:lstStyle/>
          <a:p>
            <a:r>
              <a:rPr lang="en-AU" b="1" dirty="0"/>
              <a:t>Discussion of results:</a:t>
            </a:r>
          </a:p>
          <a:p>
            <a:endParaRPr lang="en-AU" b="1" dirty="0"/>
          </a:p>
          <a:p>
            <a:endParaRPr lang="en-AU" b="1" dirty="0"/>
          </a:p>
          <a:p>
            <a:pPr marL="285750" indent="-285750">
              <a:buFont typeface="Arial" panose="020B0604020202020204" pitchFamily="34" charset="0"/>
              <a:buChar char="•"/>
            </a:pPr>
            <a:r>
              <a:rPr lang="en-AU" b="1" dirty="0"/>
              <a:t>Changes the top country – now Italy has the greatest number of earthquakes, most likely due to good documentation by the Ancient Roman Empire</a:t>
            </a:r>
          </a:p>
          <a:p>
            <a:pPr marL="285750" indent="-285750">
              <a:buFont typeface="Arial" panose="020B0604020202020204" pitchFamily="34" charset="0"/>
              <a:buChar char="•"/>
            </a:pPr>
            <a:endParaRPr lang="en-AU" b="1" dirty="0"/>
          </a:p>
          <a:p>
            <a:pPr marL="285750" indent="-285750">
              <a:buFont typeface="Arial" panose="020B0604020202020204" pitchFamily="34" charset="0"/>
              <a:buChar char="•"/>
            </a:pPr>
            <a:r>
              <a:rPr lang="en-AU" b="1" dirty="0"/>
              <a:t>Biases the data towards historic earthquakes (possibly)</a:t>
            </a:r>
          </a:p>
          <a:p>
            <a:endParaRPr lang="en-AU" b="1" dirty="0"/>
          </a:p>
        </p:txBody>
      </p:sp>
      <p:pic>
        <p:nvPicPr>
          <p:cNvPr id="7" name="Picture 6">
            <a:extLst>
              <a:ext uri="{FF2B5EF4-FFF2-40B4-BE49-F238E27FC236}">
                <a16:creationId xmlns:a16="http://schemas.microsoft.com/office/drawing/2014/main" id="{A4994461-348F-99E3-9410-A3F315BE4588}"/>
              </a:ext>
            </a:extLst>
          </p:cNvPr>
          <p:cNvPicPr>
            <a:picLocks noChangeAspect="1"/>
          </p:cNvPicPr>
          <p:nvPr/>
        </p:nvPicPr>
        <p:blipFill rotWithShape="1">
          <a:blip r:embed="rId3"/>
          <a:srcRect l="3770" b="967"/>
          <a:stretch/>
        </p:blipFill>
        <p:spPr>
          <a:xfrm>
            <a:off x="226960" y="2602674"/>
            <a:ext cx="5405284" cy="3589715"/>
          </a:xfrm>
          <a:prstGeom prst="rect">
            <a:avLst/>
          </a:prstGeom>
        </p:spPr>
      </p:pic>
      <p:sp>
        <p:nvSpPr>
          <p:cNvPr id="9" name="Title 1">
            <a:extLst>
              <a:ext uri="{FF2B5EF4-FFF2-40B4-BE49-F238E27FC236}">
                <a16:creationId xmlns:a16="http://schemas.microsoft.com/office/drawing/2014/main" id="{ABE26BE2-5188-4C9F-5929-DCCCA3C161BA}"/>
              </a:ext>
            </a:extLst>
          </p:cNvPr>
          <p:cNvSpPr txBox="1">
            <a:spLocks/>
          </p:cNvSpPr>
          <p:nvPr/>
        </p:nvSpPr>
        <p:spPr>
          <a:xfrm>
            <a:off x="0" y="187822"/>
            <a:ext cx="12598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Q4. What is the correlation between Magnitude and Intensity?</a:t>
            </a:r>
          </a:p>
        </p:txBody>
      </p:sp>
      <p:pic>
        <p:nvPicPr>
          <p:cNvPr id="10" name="Picture 9">
            <a:extLst>
              <a:ext uri="{FF2B5EF4-FFF2-40B4-BE49-F238E27FC236}">
                <a16:creationId xmlns:a16="http://schemas.microsoft.com/office/drawing/2014/main" id="{8246FA68-5D70-9860-725E-6752474C22B1}"/>
              </a:ext>
            </a:extLst>
          </p:cNvPr>
          <p:cNvPicPr>
            <a:picLocks noChangeAspect="1"/>
          </p:cNvPicPr>
          <p:nvPr/>
        </p:nvPicPr>
        <p:blipFill>
          <a:blip r:embed="rId4"/>
          <a:stretch>
            <a:fillRect/>
          </a:stretch>
        </p:blipFill>
        <p:spPr>
          <a:xfrm>
            <a:off x="6992218" y="1029549"/>
            <a:ext cx="4672781" cy="3091730"/>
          </a:xfrm>
          <a:prstGeom prst="rect">
            <a:avLst/>
          </a:prstGeom>
        </p:spPr>
      </p:pic>
    </p:spTree>
    <p:extLst>
      <p:ext uri="{BB962C8B-B14F-4D97-AF65-F5344CB8AC3E}">
        <p14:creationId xmlns:p14="http://schemas.microsoft.com/office/powerpoint/2010/main" val="210315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7E33-11BC-F088-2538-0803B899366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395C1C5-A079-D72A-70AB-D6982F3875FF}"/>
              </a:ext>
            </a:extLst>
          </p:cNvPr>
          <p:cNvSpPr>
            <a:spLocks noGrp="1"/>
          </p:cNvSpPr>
          <p:nvPr>
            <p:ph idx="1"/>
          </p:nvPr>
        </p:nvSpPr>
        <p:spPr/>
        <p:txBody>
          <a:bodyPr/>
          <a:lstStyle/>
          <a:p>
            <a:endParaRPr lang="en-AU"/>
          </a:p>
        </p:txBody>
      </p:sp>
      <p:pic>
        <p:nvPicPr>
          <p:cNvPr id="4" name="Content Placeholder 4" descr="A large pothole in a street&#10;&#10;Description automatically generated">
            <a:extLst>
              <a:ext uri="{FF2B5EF4-FFF2-40B4-BE49-F238E27FC236}">
                <a16:creationId xmlns:a16="http://schemas.microsoft.com/office/drawing/2014/main" id="{BED791AF-2F83-85AC-45EB-BD9FB14F70E1}"/>
              </a:ext>
            </a:extLst>
          </p:cNvPr>
          <p:cNvPicPr>
            <a:picLocks noChangeAspect="1"/>
          </p:cNvPicPr>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a:prstGeom prst="rect">
            <a:avLst/>
          </a:prstGeom>
        </p:spPr>
      </p:pic>
    </p:spTree>
    <p:extLst>
      <p:ext uri="{BB962C8B-B14F-4D97-AF65-F5344CB8AC3E}">
        <p14:creationId xmlns:p14="http://schemas.microsoft.com/office/powerpoint/2010/main" val="89796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arge pothole in a street&#10;&#10;Description automatically generated">
            <a:extLst>
              <a:ext uri="{FF2B5EF4-FFF2-40B4-BE49-F238E27FC236}">
                <a16:creationId xmlns:a16="http://schemas.microsoft.com/office/drawing/2014/main" id="{44457140-2B83-6306-3059-A62375FF3B20}"/>
              </a:ext>
            </a:extLst>
          </p:cNvPr>
          <p:cNvPicPr>
            <a:picLocks noChangeAspect="1"/>
          </p:cNvPicPr>
          <p:nvPr/>
        </p:nvPicPr>
        <p:blipFill rotWithShape="1">
          <a:blip r:embed="rId2">
            <a:extLst>
              <a:ext uri="{28A0092B-C50C-407E-A947-70E740481C1C}">
                <a14:useLocalDpi xmlns:a14="http://schemas.microsoft.com/office/drawing/2010/main" val="0"/>
              </a:ext>
            </a:extLst>
          </a:blip>
          <a:srcRect r="12383" b="9092"/>
          <a:stretch/>
        </p:blipFill>
        <p:spPr>
          <a:xfrm>
            <a:off x="3523488" y="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F7B6D0-680F-5702-6F36-E741CB4A181D}"/>
              </a:ext>
            </a:extLst>
          </p:cNvPr>
          <p:cNvSpPr>
            <a:spLocks noGrp="1"/>
          </p:cNvSpPr>
          <p:nvPr>
            <p:ph type="ctrTitle"/>
          </p:nvPr>
        </p:nvSpPr>
        <p:spPr>
          <a:xfrm>
            <a:off x="94892" y="353684"/>
            <a:ext cx="11826814" cy="6418052"/>
          </a:xfrm>
        </p:spPr>
        <p:txBody>
          <a:bodyPr anchor="b">
            <a:normAutofit fontScale="90000"/>
          </a:bodyPr>
          <a:lstStyle/>
          <a:p>
            <a:pPr algn="l"/>
            <a:r>
              <a:rPr lang="en-US" sz="4100" b="1" i="0" dirty="0">
                <a:solidFill>
                  <a:schemeClr val="bg1"/>
                </a:solidFill>
                <a:effectLst/>
                <a:latin typeface="zeitung"/>
              </a:rPr>
              <a:t>In this project, we will check</a:t>
            </a:r>
            <a:br>
              <a:rPr lang="en-US" sz="4100" b="1" i="0" dirty="0">
                <a:solidFill>
                  <a:schemeClr val="bg1"/>
                </a:solidFill>
                <a:effectLst/>
                <a:latin typeface="zeitung"/>
              </a:rPr>
            </a:br>
            <a:br>
              <a:rPr lang="en-US" sz="4100" b="1" i="0" dirty="0">
                <a:solidFill>
                  <a:schemeClr val="bg1"/>
                </a:solidFill>
                <a:effectLst/>
                <a:latin typeface="zeitung"/>
              </a:rPr>
            </a:br>
            <a:r>
              <a:rPr lang="en-AU" sz="3600" b="1" dirty="0">
                <a:solidFill>
                  <a:schemeClr val="bg1"/>
                </a:solidFill>
              </a:rPr>
              <a:t>Q1. Where are the earthquakes? Are they located on the Pacific Ring of Fire? </a:t>
            </a:r>
            <a:br>
              <a:rPr lang="en-AU" sz="3600" b="1" dirty="0">
                <a:solidFill>
                  <a:schemeClr val="bg1"/>
                </a:solidFill>
              </a:rPr>
            </a:br>
            <a:br>
              <a:rPr lang="en-US" sz="4100" b="1" i="0" dirty="0">
                <a:solidFill>
                  <a:schemeClr val="bg1"/>
                </a:solidFill>
                <a:effectLst/>
                <a:latin typeface="zeitung"/>
              </a:rPr>
            </a:br>
            <a:r>
              <a:rPr lang="en-AU" sz="3600" b="1" dirty="0">
                <a:solidFill>
                  <a:schemeClr val="bg1"/>
                </a:solidFill>
              </a:rPr>
              <a:t>Q2. When do earthquakes occur? Investigating the number of earthquake trends over time</a:t>
            </a:r>
            <a:br>
              <a:rPr lang="en-AU" sz="3600" b="1" dirty="0">
                <a:solidFill>
                  <a:schemeClr val="bg1"/>
                </a:solidFill>
              </a:rPr>
            </a:br>
            <a:br>
              <a:rPr lang="en-AU" sz="3600" b="1" dirty="0">
                <a:solidFill>
                  <a:schemeClr val="bg1"/>
                </a:solidFill>
              </a:rPr>
            </a:br>
            <a:r>
              <a:rPr lang="en-AU" sz="3600" b="1" dirty="0">
                <a:solidFill>
                  <a:schemeClr val="bg1"/>
                </a:solidFill>
              </a:rPr>
              <a:t>Q3. How often do earthquakes trigger tsunamis?</a:t>
            </a:r>
            <a:br>
              <a:rPr lang="en-AU" sz="3600" b="1" dirty="0">
                <a:solidFill>
                  <a:schemeClr val="bg1"/>
                </a:solidFill>
              </a:rPr>
            </a:br>
            <a:br>
              <a:rPr lang="en-AU" sz="3600" b="1" dirty="0"/>
            </a:br>
            <a:r>
              <a:rPr lang="en-AU" sz="3600" b="1" dirty="0">
                <a:solidFill>
                  <a:schemeClr val="bg1"/>
                </a:solidFill>
              </a:rPr>
              <a:t>Q4. What is the correlation between Magnitude and Intensity?</a:t>
            </a:r>
            <a:br>
              <a:rPr lang="en-AU" sz="3600" b="1" dirty="0">
                <a:solidFill>
                  <a:schemeClr val="bg1"/>
                </a:solidFill>
              </a:rPr>
            </a:br>
            <a:br>
              <a:rPr lang="en-AU" sz="3600" b="1" dirty="0">
                <a:solidFill>
                  <a:schemeClr val="bg1"/>
                </a:solidFill>
              </a:rPr>
            </a:br>
            <a:endParaRPr lang="en-AU" sz="3600" b="1" dirty="0">
              <a:solidFill>
                <a:schemeClr val="bg1"/>
              </a:solidFill>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5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large pothole in a street&#10;&#10;Description automatically generated">
            <a:extLst>
              <a:ext uri="{FF2B5EF4-FFF2-40B4-BE49-F238E27FC236}">
                <a16:creationId xmlns:a16="http://schemas.microsoft.com/office/drawing/2014/main" id="{510D839E-EFA5-556B-7877-C1F1BD66A145}"/>
              </a:ext>
            </a:extLst>
          </p:cNvPr>
          <p:cNvPicPr>
            <a:picLocks noChangeAspect="1"/>
          </p:cNvPicPr>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a:prstGeom prst="rect">
            <a:avLst/>
          </a:prstGeom>
        </p:spPr>
      </p:pic>
      <p:sp>
        <p:nvSpPr>
          <p:cNvPr id="2" name="Title 1">
            <a:extLst>
              <a:ext uri="{FF2B5EF4-FFF2-40B4-BE49-F238E27FC236}">
                <a16:creationId xmlns:a16="http://schemas.microsoft.com/office/drawing/2014/main" id="{E9CDE05D-4B77-1CD4-F9B8-ED3A766E9410}"/>
              </a:ext>
            </a:extLst>
          </p:cNvPr>
          <p:cNvSpPr>
            <a:spLocks noGrp="1"/>
          </p:cNvSpPr>
          <p:nvPr>
            <p:ph type="title"/>
          </p:nvPr>
        </p:nvSpPr>
        <p:spPr>
          <a:xfrm>
            <a:off x="528320" y="152158"/>
            <a:ext cx="10515600" cy="1325563"/>
          </a:xfrm>
        </p:spPr>
        <p:txBody>
          <a:bodyPr/>
          <a:lstStyle/>
          <a:p>
            <a:r>
              <a:rPr lang="en-AU" sz="4400" b="1" dirty="0"/>
              <a:t>Exploring and cleaning the Data:</a:t>
            </a:r>
          </a:p>
        </p:txBody>
      </p:sp>
      <p:sp>
        <p:nvSpPr>
          <p:cNvPr id="5" name="TextBox 4">
            <a:extLst>
              <a:ext uri="{FF2B5EF4-FFF2-40B4-BE49-F238E27FC236}">
                <a16:creationId xmlns:a16="http://schemas.microsoft.com/office/drawing/2014/main" id="{2625DFC8-93C0-AB01-98BC-56CCB4AB1848}"/>
              </a:ext>
            </a:extLst>
          </p:cNvPr>
          <p:cNvSpPr txBox="1"/>
          <p:nvPr/>
        </p:nvSpPr>
        <p:spPr>
          <a:xfrm>
            <a:off x="528320" y="1236158"/>
            <a:ext cx="10698480"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t>Data contains several different types of earthquake measurements - summarized by one column. The others were removed</a:t>
            </a:r>
          </a:p>
        </p:txBody>
      </p:sp>
      <p:sp>
        <p:nvSpPr>
          <p:cNvPr id="6" name="TextBox 5">
            <a:extLst>
              <a:ext uri="{FF2B5EF4-FFF2-40B4-BE49-F238E27FC236}">
                <a16:creationId xmlns:a16="http://schemas.microsoft.com/office/drawing/2014/main" id="{96ACAE80-8B99-B97C-6A63-12D2584FEDCC}"/>
              </a:ext>
            </a:extLst>
          </p:cNvPr>
          <p:cNvSpPr txBox="1"/>
          <p:nvPr/>
        </p:nvSpPr>
        <p:spPr>
          <a:xfrm>
            <a:off x="528320" y="5657671"/>
            <a:ext cx="9174480" cy="1200329"/>
          </a:xfrm>
          <a:prstGeom prst="rect">
            <a:avLst/>
          </a:prstGeom>
          <a:noFill/>
        </p:spPr>
        <p:txBody>
          <a:bodyPr wrap="square" rtlCol="0">
            <a:spAutoFit/>
          </a:bodyPr>
          <a:lstStyle/>
          <a:p>
            <a:pPr marL="285750" indent="-285750">
              <a:buFont typeface="Arial" panose="020B0604020202020204" pitchFamily="34" charset="0"/>
              <a:buChar char="•"/>
            </a:pPr>
            <a:r>
              <a:rPr lang="en-AU" b="1" dirty="0"/>
              <a:t>Handling null values:</a:t>
            </a:r>
          </a:p>
          <a:p>
            <a:r>
              <a:rPr lang="en-US" b="1" i="0" dirty="0">
                <a:effectLst/>
                <a:latin typeface="system-ui"/>
              </a:rPr>
              <a:t>         we narrowed down the number of columns that have the greatest number of null values </a:t>
            </a:r>
          </a:p>
          <a:p>
            <a:r>
              <a:rPr lang="en-AU" b="1" dirty="0"/>
              <a:t>         we left some of them, because of the nature of the data</a:t>
            </a:r>
          </a:p>
          <a:p>
            <a:r>
              <a:rPr lang="en-AU" b="1" dirty="0"/>
              <a:t>         we used, the </a:t>
            </a:r>
            <a:r>
              <a:rPr lang="en-AU" b="1" dirty="0" err="1"/>
              <a:t>dropna</a:t>
            </a:r>
            <a:r>
              <a:rPr lang="en-AU" b="1" dirty="0"/>
              <a:t>() function in the code</a:t>
            </a:r>
          </a:p>
        </p:txBody>
      </p:sp>
      <p:pic>
        <p:nvPicPr>
          <p:cNvPr id="8" name="Picture 7">
            <a:extLst>
              <a:ext uri="{FF2B5EF4-FFF2-40B4-BE49-F238E27FC236}">
                <a16:creationId xmlns:a16="http://schemas.microsoft.com/office/drawing/2014/main" id="{1E254A40-4AEC-45A5-EFA9-4145678F1FBE}"/>
              </a:ext>
            </a:extLst>
          </p:cNvPr>
          <p:cNvPicPr>
            <a:picLocks noChangeAspect="1"/>
          </p:cNvPicPr>
          <p:nvPr/>
        </p:nvPicPr>
        <p:blipFill>
          <a:blip r:embed="rId3"/>
          <a:stretch>
            <a:fillRect/>
          </a:stretch>
        </p:blipFill>
        <p:spPr>
          <a:xfrm>
            <a:off x="1905000" y="1865059"/>
            <a:ext cx="7571600" cy="3370239"/>
          </a:xfrm>
          <a:prstGeom prst="rect">
            <a:avLst/>
          </a:prstGeom>
        </p:spPr>
      </p:pic>
    </p:spTree>
    <p:extLst>
      <p:ext uri="{BB962C8B-B14F-4D97-AF65-F5344CB8AC3E}">
        <p14:creationId xmlns:p14="http://schemas.microsoft.com/office/powerpoint/2010/main" val="407798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large pothole in a street&#10;&#10;Description automatically generated">
            <a:extLst>
              <a:ext uri="{FF2B5EF4-FFF2-40B4-BE49-F238E27FC236}">
                <a16:creationId xmlns:a16="http://schemas.microsoft.com/office/drawing/2014/main" id="{B779F6B7-39E9-E7C0-8252-CD9B7B999A7B}"/>
              </a:ext>
            </a:extLst>
          </p:cNvPr>
          <p:cNvPicPr>
            <a:picLocks noChangeAspect="1"/>
          </p:cNvPicPr>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0"/>
            <a:ext cx="12192000" cy="6858001"/>
          </a:xfrm>
          <a:prstGeom prst="rect">
            <a:avLst/>
          </a:prstGeom>
        </p:spPr>
      </p:pic>
      <p:sp>
        <p:nvSpPr>
          <p:cNvPr id="2" name="Title 1">
            <a:extLst>
              <a:ext uri="{FF2B5EF4-FFF2-40B4-BE49-F238E27FC236}">
                <a16:creationId xmlns:a16="http://schemas.microsoft.com/office/drawing/2014/main" id="{292BE062-B610-342A-02D9-73BA9E84C3D4}"/>
              </a:ext>
            </a:extLst>
          </p:cNvPr>
          <p:cNvSpPr>
            <a:spLocks noGrp="1"/>
          </p:cNvSpPr>
          <p:nvPr>
            <p:ph type="title"/>
          </p:nvPr>
        </p:nvSpPr>
        <p:spPr>
          <a:xfrm>
            <a:off x="-71120" y="187822"/>
            <a:ext cx="12598400" cy="1325563"/>
          </a:xfrm>
        </p:spPr>
        <p:txBody>
          <a:bodyPr/>
          <a:lstStyle/>
          <a:p>
            <a:r>
              <a:rPr lang="en-AU" b="1" dirty="0"/>
              <a:t>Q1. Where are the earthquakes: geographic distribution</a:t>
            </a:r>
          </a:p>
        </p:txBody>
      </p:sp>
      <p:sp>
        <p:nvSpPr>
          <p:cNvPr id="5" name="TextBox 4">
            <a:extLst>
              <a:ext uri="{FF2B5EF4-FFF2-40B4-BE49-F238E27FC236}">
                <a16:creationId xmlns:a16="http://schemas.microsoft.com/office/drawing/2014/main" id="{7C4820FB-1A96-8A8A-459E-D41A5EB6DB19}"/>
              </a:ext>
            </a:extLst>
          </p:cNvPr>
          <p:cNvSpPr txBox="1"/>
          <p:nvPr/>
        </p:nvSpPr>
        <p:spPr>
          <a:xfrm>
            <a:off x="382016" y="1585130"/>
            <a:ext cx="7030720" cy="369332"/>
          </a:xfrm>
          <a:prstGeom prst="rect">
            <a:avLst/>
          </a:prstGeom>
          <a:noFill/>
        </p:spPr>
        <p:txBody>
          <a:bodyPr wrap="square" rtlCol="0">
            <a:spAutoFit/>
          </a:bodyPr>
          <a:lstStyle/>
          <a:p>
            <a:pPr marL="285750" indent="-285750">
              <a:buFont typeface="Arial" panose="020B0604020202020204" pitchFamily="34" charset="0"/>
              <a:buChar char="•"/>
            </a:pPr>
            <a:r>
              <a:rPr lang="en-AU" b="1" dirty="0"/>
              <a:t>Plot interactive map using latitude and longitude</a:t>
            </a:r>
          </a:p>
        </p:txBody>
      </p:sp>
      <p:sp>
        <p:nvSpPr>
          <p:cNvPr id="6" name="TextBox 5">
            <a:extLst>
              <a:ext uri="{FF2B5EF4-FFF2-40B4-BE49-F238E27FC236}">
                <a16:creationId xmlns:a16="http://schemas.microsoft.com/office/drawing/2014/main" id="{AD1EFACE-51FC-1468-E511-738D87E4120F}"/>
              </a:ext>
            </a:extLst>
          </p:cNvPr>
          <p:cNvSpPr txBox="1"/>
          <p:nvPr/>
        </p:nvSpPr>
        <p:spPr>
          <a:xfrm>
            <a:off x="6051004" y="1585130"/>
            <a:ext cx="7030720" cy="369332"/>
          </a:xfrm>
          <a:prstGeom prst="rect">
            <a:avLst/>
          </a:prstGeom>
          <a:noFill/>
        </p:spPr>
        <p:txBody>
          <a:bodyPr wrap="square" rtlCol="0">
            <a:spAutoFit/>
          </a:bodyPr>
          <a:lstStyle/>
          <a:p>
            <a:pPr marL="285750" indent="-285750">
              <a:buFont typeface="Arial" panose="020B0604020202020204" pitchFamily="34" charset="0"/>
              <a:buChar char="•"/>
            </a:pPr>
            <a:r>
              <a:rPr lang="en-AU" b="1" dirty="0"/>
              <a:t>Which countries have the most earthquake</a:t>
            </a:r>
          </a:p>
        </p:txBody>
      </p:sp>
      <p:pic>
        <p:nvPicPr>
          <p:cNvPr id="8" name="Picture 7">
            <a:extLst>
              <a:ext uri="{FF2B5EF4-FFF2-40B4-BE49-F238E27FC236}">
                <a16:creationId xmlns:a16="http://schemas.microsoft.com/office/drawing/2014/main" id="{C2388C45-8885-5867-4BA0-C329237FC269}"/>
              </a:ext>
            </a:extLst>
          </p:cNvPr>
          <p:cNvPicPr>
            <a:picLocks noChangeAspect="1"/>
          </p:cNvPicPr>
          <p:nvPr/>
        </p:nvPicPr>
        <p:blipFill>
          <a:blip r:embed="rId3"/>
          <a:stretch>
            <a:fillRect/>
          </a:stretch>
        </p:blipFill>
        <p:spPr>
          <a:xfrm>
            <a:off x="6051004" y="2026206"/>
            <a:ext cx="6018568" cy="3982165"/>
          </a:xfrm>
          <a:prstGeom prst="rect">
            <a:avLst/>
          </a:prstGeom>
        </p:spPr>
      </p:pic>
      <p:pic>
        <p:nvPicPr>
          <p:cNvPr id="10" name="Picture 9">
            <a:extLst>
              <a:ext uri="{FF2B5EF4-FFF2-40B4-BE49-F238E27FC236}">
                <a16:creationId xmlns:a16="http://schemas.microsoft.com/office/drawing/2014/main" id="{C477D529-B9D2-FE0E-E61D-7EBC37BB1147}"/>
              </a:ext>
            </a:extLst>
          </p:cNvPr>
          <p:cNvPicPr>
            <a:picLocks noChangeAspect="1"/>
          </p:cNvPicPr>
          <p:nvPr/>
        </p:nvPicPr>
        <p:blipFill>
          <a:blip r:embed="rId4"/>
          <a:stretch>
            <a:fillRect/>
          </a:stretch>
        </p:blipFill>
        <p:spPr>
          <a:xfrm>
            <a:off x="72336" y="2026207"/>
            <a:ext cx="5643388" cy="3982165"/>
          </a:xfrm>
          <a:prstGeom prst="rect">
            <a:avLst/>
          </a:prstGeom>
        </p:spPr>
      </p:pic>
      <p:sp>
        <p:nvSpPr>
          <p:cNvPr id="7" name="TextBox 6">
            <a:extLst>
              <a:ext uri="{FF2B5EF4-FFF2-40B4-BE49-F238E27FC236}">
                <a16:creationId xmlns:a16="http://schemas.microsoft.com/office/drawing/2014/main" id="{27F11685-18EA-D0FF-9224-3BB16A0E81CD}"/>
              </a:ext>
            </a:extLst>
          </p:cNvPr>
          <p:cNvSpPr txBox="1"/>
          <p:nvPr/>
        </p:nvSpPr>
        <p:spPr>
          <a:xfrm>
            <a:off x="452487" y="6080117"/>
            <a:ext cx="5165888" cy="923330"/>
          </a:xfrm>
          <a:prstGeom prst="rect">
            <a:avLst/>
          </a:prstGeom>
          <a:noFill/>
        </p:spPr>
        <p:txBody>
          <a:bodyPr wrap="square" rtlCol="0">
            <a:spAutoFit/>
          </a:bodyPr>
          <a:lstStyle/>
          <a:p>
            <a:r>
              <a:rPr lang="en-AU" dirty="0"/>
              <a:t>This interactive map provides a direct view of individual earthquake locations and other information</a:t>
            </a:r>
          </a:p>
        </p:txBody>
      </p:sp>
    </p:spTree>
    <p:extLst>
      <p:ext uri="{BB962C8B-B14F-4D97-AF65-F5344CB8AC3E}">
        <p14:creationId xmlns:p14="http://schemas.microsoft.com/office/powerpoint/2010/main" val="128631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large pothole in a street&#10;&#10;Description automatically generated">
            <a:extLst>
              <a:ext uri="{FF2B5EF4-FFF2-40B4-BE49-F238E27FC236}">
                <a16:creationId xmlns:a16="http://schemas.microsoft.com/office/drawing/2014/main" id="{B779F6B7-39E9-E7C0-8252-CD9B7B999A7B}"/>
              </a:ext>
            </a:extLst>
          </p:cNvPr>
          <p:cNvPicPr>
            <a:picLocks noChangeAspect="1"/>
          </p:cNvPicPr>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a:prstGeom prst="rect">
            <a:avLst/>
          </a:prstGeom>
        </p:spPr>
      </p:pic>
      <p:sp>
        <p:nvSpPr>
          <p:cNvPr id="5" name="TextBox 4">
            <a:extLst>
              <a:ext uri="{FF2B5EF4-FFF2-40B4-BE49-F238E27FC236}">
                <a16:creationId xmlns:a16="http://schemas.microsoft.com/office/drawing/2014/main" id="{7C4820FB-1A96-8A8A-459E-D41A5EB6DB19}"/>
              </a:ext>
            </a:extLst>
          </p:cNvPr>
          <p:cNvSpPr txBox="1"/>
          <p:nvPr/>
        </p:nvSpPr>
        <p:spPr>
          <a:xfrm>
            <a:off x="436880" y="2233040"/>
            <a:ext cx="7030720"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t>Plot heatmap using latitude and longitude</a:t>
            </a:r>
          </a:p>
          <a:p>
            <a:pPr marL="285750" indent="-285750">
              <a:buFont typeface="Arial" panose="020B0604020202020204" pitchFamily="34" charset="0"/>
              <a:buChar char="•"/>
            </a:pPr>
            <a:r>
              <a:rPr lang="en-AU" sz="1800" dirty="0">
                <a:effectLst/>
                <a:latin typeface="Calibri" panose="020F0502020204030204" pitchFamily="34" charset="0"/>
                <a:ea typeface="Calibri" panose="020F0502020204030204" pitchFamily="34" charset="0"/>
                <a:cs typeface="Arial" panose="020B0604020202020204" pitchFamily="34" charset="0"/>
              </a:rPr>
              <a:t>(to visualise areas with higher seismic activity)</a:t>
            </a:r>
            <a:endParaRPr lang="en-AU" b="1" dirty="0"/>
          </a:p>
        </p:txBody>
      </p:sp>
      <p:sp>
        <p:nvSpPr>
          <p:cNvPr id="3" name="TextBox 2">
            <a:extLst>
              <a:ext uri="{FF2B5EF4-FFF2-40B4-BE49-F238E27FC236}">
                <a16:creationId xmlns:a16="http://schemas.microsoft.com/office/drawing/2014/main" id="{A4F4EA94-B181-960C-9C16-C6194886F660}"/>
              </a:ext>
            </a:extLst>
          </p:cNvPr>
          <p:cNvSpPr txBox="1"/>
          <p:nvPr/>
        </p:nvSpPr>
        <p:spPr>
          <a:xfrm>
            <a:off x="5765816" y="1397674"/>
            <a:ext cx="6426184" cy="2031325"/>
          </a:xfrm>
          <a:prstGeom prst="rect">
            <a:avLst/>
          </a:prstGeom>
          <a:noFill/>
        </p:spPr>
        <p:txBody>
          <a:bodyPr wrap="square" rtlCol="0">
            <a:spAutoFit/>
          </a:bodyPr>
          <a:lstStyle/>
          <a:p>
            <a:r>
              <a:rPr lang="en-AU" b="1" dirty="0"/>
              <a:t>Discussion of results:</a:t>
            </a:r>
          </a:p>
          <a:p>
            <a:endParaRPr lang="en-AU" b="1" dirty="0"/>
          </a:p>
          <a:p>
            <a:pPr marL="285750" indent="-285750">
              <a:buFont typeface="Arial" panose="020B0604020202020204" pitchFamily="34" charset="0"/>
              <a:buChar char="•"/>
            </a:pPr>
            <a:r>
              <a:rPr lang="en-AU" b="1" dirty="0"/>
              <a:t>Are they where you expect them to be?</a:t>
            </a:r>
          </a:p>
          <a:p>
            <a:pPr marL="285750" indent="-285750">
              <a:buFont typeface="Wingdings" panose="05000000000000000000" pitchFamily="2" charset="2"/>
              <a:buChar char="à"/>
            </a:pPr>
            <a:r>
              <a:rPr lang="en-AU" b="1" dirty="0">
                <a:sym typeface="Wingdings" panose="05000000000000000000" pitchFamily="2" charset="2"/>
              </a:rPr>
              <a:t>Mostly yes, they correspond to the ring of fire (edges of tectonic plates). But some outliers e.g. in Australia</a:t>
            </a:r>
          </a:p>
          <a:p>
            <a:pPr marL="285750" indent="-285750">
              <a:buFont typeface="Wingdings" panose="05000000000000000000" pitchFamily="2" charset="2"/>
              <a:buChar char="à"/>
            </a:pPr>
            <a:endParaRPr lang="en-AU" b="1" dirty="0"/>
          </a:p>
          <a:p>
            <a:endParaRPr lang="en-AU" b="1" dirty="0"/>
          </a:p>
        </p:txBody>
      </p:sp>
      <p:pic>
        <p:nvPicPr>
          <p:cNvPr id="9" name="Picture 8" descr="A map of the world&#10;&#10;Description automatically generated">
            <a:extLst>
              <a:ext uri="{FF2B5EF4-FFF2-40B4-BE49-F238E27FC236}">
                <a16:creationId xmlns:a16="http://schemas.microsoft.com/office/drawing/2014/main" id="{53113D60-182F-AE56-462F-C2BA408BC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244" y="2899316"/>
            <a:ext cx="6148762" cy="3713276"/>
          </a:xfrm>
          <a:prstGeom prst="rect">
            <a:avLst/>
          </a:prstGeom>
        </p:spPr>
      </p:pic>
      <p:sp>
        <p:nvSpPr>
          <p:cNvPr id="11" name="Title 1">
            <a:extLst>
              <a:ext uri="{FF2B5EF4-FFF2-40B4-BE49-F238E27FC236}">
                <a16:creationId xmlns:a16="http://schemas.microsoft.com/office/drawing/2014/main" id="{2C5311A7-4BA4-486A-48F9-4E3EB373D073}"/>
              </a:ext>
            </a:extLst>
          </p:cNvPr>
          <p:cNvSpPr txBox="1">
            <a:spLocks/>
          </p:cNvSpPr>
          <p:nvPr/>
        </p:nvSpPr>
        <p:spPr>
          <a:xfrm>
            <a:off x="0" y="110963"/>
            <a:ext cx="12598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Q1. Where are the earthquakes: geographic distribution</a:t>
            </a:r>
          </a:p>
        </p:txBody>
      </p:sp>
      <p:pic>
        <p:nvPicPr>
          <p:cNvPr id="6" name="Picture 5">
            <a:extLst>
              <a:ext uri="{FF2B5EF4-FFF2-40B4-BE49-F238E27FC236}">
                <a16:creationId xmlns:a16="http://schemas.microsoft.com/office/drawing/2014/main" id="{084DD529-50D2-FF24-6490-FEDA52A60D18}"/>
              </a:ext>
            </a:extLst>
          </p:cNvPr>
          <p:cNvPicPr>
            <a:picLocks noChangeAspect="1"/>
          </p:cNvPicPr>
          <p:nvPr/>
        </p:nvPicPr>
        <p:blipFill>
          <a:blip r:embed="rId4"/>
          <a:stretch>
            <a:fillRect/>
          </a:stretch>
        </p:blipFill>
        <p:spPr>
          <a:xfrm>
            <a:off x="0" y="3094680"/>
            <a:ext cx="5991781" cy="3570078"/>
          </a:xfrm>
          <a:prstGeom prst="rect">
            <a:avLst/>
          </a:prstGeom>
        </p:spPr>
      </p:pic>
    </p:spTree>
    <p:extLst>
      <p:ext uri="{BB962C8B-B14F-4D97-AF65-F5344CB8AC3E}">
        <p14:creationId xmlns:p14="http://schemas.microsoft.com/office/powerpoint/2010/main" val="198751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large pothole in a street&#10;&#10;Description automatically generated">
            <a:extLst>
              <a:ext uri="{FF2B5EF4-FFF2-40B4-BE49-F238E27FC236}">
                <a16:creationId xmlns:a16="http://schemas.microsoft.com/office/drawing/2014/main" id="{814598A2-60E9-A7CD-BCF7-D828B03FB037}"/>
              </a:ext>
            </a:extLst>
          </p:cNvPr>
          <p:cNvPicPr>
            <a:picLocks noGrp="1" noChangeAspect="1"/>
          </p:cNvPicPr>
          <p:nvPr>
            <p:ph idx="1"/>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p:spPr>
      </p:pic>
      <p:sp>
        <p:nvSpPr>
          <p:cNvPr id="2" name="Title 1">
            <a:extLst>
              <a:ext uri="{FF2B5EF4-FFF2-40B4-BE49-F238E27FC236}">
                <a16:creationId xmlns:a16="http://schemas.microsoft.com/office/drawing/2014/main" id="{85C0BBE6-6A76-E10F-645F-68BF2710DF31}"/>
              </a:ext>
            </a:extLst>
          </p:cNvPr>
          <p:cNvSpPr>
            <a:spLocks noGrp="1"/>
          </p:cNvSpPr>
          <p:nvPr>
            <p:ph type="title"/>
          </p:nvPr>
        </p:nvSpPr>
        <p:spPr>
          <a:xfrm>
            <a:off x="838200" y="12079"/>
            <a:ext cx="10515600" cy="1325563"/>
          </a:xfrm>
        </p:spPr>
        <p:txBody>
          <a:bodyPr>
            <a:normAutofit/>
          </a:bodyPr>
          <a:lstStyle/>
          <a:p>
            <a:r>
              <a:rPr lang="en-AU" sz="5400" b="1" dirty="0"/>
              <a:t>Q2. </a:t>
            </a:r>
            <a:r>
              <a:rPr lang="en-AU" b="1" dirty="0"/>
              <a:t>When</a:t>
            </a:r>
            <a:r>
              <a:rPr lang="en-AU" sz="5400" b="1" dirty="0"/>
              <a:t> do earthquakes occur?</a:t>
            </a:r>
          </a:p>
        </p:txBody>
      </p:sp>
      <p:sp>
        <p:nvSpPr>
          <p:cNvPr id="7" name="TextBox 6">
            <a:extLst>
              <a:ext uri="{FF2B5EF4-FFF2-40B4-BE49-F238E27FC236}">
                <a16:creationId xmlns:a16="http://schemas.microsoft.com/office/drawing/2014/main" id="{833FAD40-2F64-DF59-2395-16387033D932}"/>
              </a:ext>
            </a:extLst>
          </p:cNvPr>
          <p:cNvSpPr txBox="1"/>
          <p:nvPr/>
        </p:nvSpPr>
        <p:spPr>
          <a:xfrm>
            <a:off x="497840" y="1935822"/>
            <a:ext cx="2316480" cy="4247317"/>
          </a:xfrm>
          <a:prstGeom prst="rect">
            <a:avLst/>
          </a:prstGeom>
          <a:noFill/>
        </p:spPr>
        <p:txBody>
          <a:bodyPr wrap="square" rtlCol="0">
            <a:spAutoFit/>
          </a:bodyPr>
          <a:lstStyle/>
          <a:p>
            <a:pPr marL="285750" indent="-285750">
              <a:buFont typeface="Arial" panose="020B0604020202020204" pitchFamily="34" charset="0"/>
              <a:buChar char="•"/>
            </a:pPr>
            <a:r>
              <a:rPr lang="en-AU" dirty="0"/>
              <a:t>Plot scatter plot showing all earthquakes across time using magnitude</a:t>
            </a:r>
          </a:p>
          <a:p>
            <a:pPr marL="285750" indent="-285750">
              <a:buFont typeface="Arial" panose="020B0604020202020204" pitchFamily="34" charset="0"/>
              <a:buChar char="•"/>
            </a:pPr>
            <a:endParaRPr lang="en-AU" dirty="0"/>
          </a:p>
          <a:p>
            <a:r>
              <a:rPr lang="en-AU" dirty="0"/>
              <a:t>Discussion of results</a:t>
            </a:r>
          </a:p>
          <a:p>
            <a:pPr marL="285750" indent="-285750">
              <a:buFont typeface="Arial" panose="020B0604020202020204" pitchFamily="34" charset="0"/>
              <a:buChar char="•"/>
            </a:pPr>
            <a:r>
              <a:rPr lang="en-AU" dirty="0"/>
              <a:t>Big bias in data – as discussed earlier, no instruments were available to measure earthquake magnitude in historic data</a:t>
            </a:r>
          </a:p>
        </p:txBody>
      </p:sp>
      <p:pic>
        <p:nvPicPr>
          <p:cNvPr id="9" name="Picture 8">
            <a:extLst>
              <a:ext uri="{FF2B5EF4-FFF2-40B4-BE49-F238E27FC236}">
                <a16:creationId xmlns:a16="http://schemas.microsoft.com/office/drawing/2014/main" id="{D704DF93-068B-7C33-046E-04FAE10A7259}"/>
              </a:ext>
            </a:extLst>
          </p:cNvPr>
          <p:cNvPicPr>
            <a:picLocks noChangeAspect="1"/>
          </p:cNvPicPr>
          <p:nvPr/>
        </p:nvPicPr>
        <p:blipFill>
          <a:blip r:embed="rId3"/>
          <a:stretch>
            <a:fillRect/>
          </a:stretch>
        </p:blipFill>
        <p:spPr>
          <a:xfrm>
            <a:off x="3270530" y="1628257"/>
            <a:ext cx="8725890" cy="4741184"/>
          </a:xfrm>
          <a:prstGeom prst="rect">
            <a:avLst/>
          </a:prstGeom>
        </p:spPr>
      </p:pic>
    </p:spTree>
    <p:extLst>
      <p:ext uri="{BB962C8B-B14F-4D97-AF65-F5344CB8AC3E}">
        <p14:creationId xmlns:p14="http://schemas.microsoft.com/office/powerpoint/2010/main" val="44963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large pothole in a street&#10;&#10;Description automatically generated">
            <a:extLst>
              <a:ext uri="{FF2B5EF4-FFF2-40B4-BE49-F238E27FC236}">
                <a16:creationId xmlns:a16="http://schemas.microsoft.com/office/drawing/2014/main" id="{814598A2-60E9-A7CD-BCF7-D828B03FB037}"/>
              </a:ext>
            </a:extLst>
          </p:cNvPr>
          <p:cNvPicPr>
            <a:picLocks noGrp="1" noChangeAspect="1"/>
          </p:cNvPicPr>
          <p:nvPr>
            <p:ph idx="1"/>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p:spPr>
      </p:pic>
      <p:sp>
        <p:nvSpPr>
          <p:cNvPr id="2" name="Title 1">
            <a:extLst>
              <a:ext uri="{FF2B5EF4-FFF2-40B4-BE49-F238E27FC236}">
                <a16:creationId xmlns:a16="http://schemas.microsoft.com/office/drawing/2014/main" id="{85C0BBE6-6A76-E10F-645F-68BF2710DF31}"/>
              </a:ext>
            </a:extLst>
          </p:cNvPr>
          <p:cNvSpPr>
            <a:spLocks noGrp="1"/>
          </p:cNvSpPr>
          <p:nvPr>
            <p:ph type="title"/>
          </p:nvPr>
        </p:nvSpPr>
        <p:spPr>
          <a:xfrm>
            <a:off x="838200" y="12079"/>
            <a:ext cx="10515600" cy="1325563"/>
          </a:xfrm>
        </p:spPr>
        <p:txBody>
          <a:bodyPr>
            <a:normAutofit/>
          </a:bodyPr>
          <a:lstStyle/>
          <a:p>
            <a:r>
              <a:rPr lang="en-AU" sz="5400" b="1" dirty="0"/>
              <a:t>Q2.  </a:t>
            </a:r>
            <a:r>
              <a:rPr lang="en-AU" b="1" dirty="0"/>
              <a:t>When</a:t>
            </a:r>
            <a:r>
              <a:rPr lang="en-AU" sz="5400" b="1" dirty="0"/>
              <a:t> do earthquakes occur?</a:t>
            </a:r>
          </a:p>
        </p:txBody>
      </p:sp>
      <p:sp>
        <p:nvSpPr>
          <p:cNvPr id="7" name="TextBox 6">
            <a:extLst>
              <a:ext uri="{FF2B5EF4-FFF2-40B4-BE49-F238E27FC236}">
                <a16:creationId xmlns:a16="http://schemas.microsoft.com/office/drawing/2014/main" id="{833FAD40-2F64-DF59-2395-16387033D932}"/>
              </a:ext>
            </a:extLst>
          </p:cNvPr>
          <p:cNvSpPr txBox="1"/>
          <p:nvPr/>
        </p:nvSpPr>
        <p:spPr>
          <a:xfrm>
            <a:off x="213360" y="1702142"/>
            <a:ext cx="2316480" cy="2031325"/>
          </a:xfrm>
          <a:prstGeom prst="rect">
            <a:avLst/>
          </a:prstGeom>
          <a:noFill/>
        </p:spPr>
        <p:txBody>
          <a:bodyPr wrap="square" rtlCol="0">
            <a:spAutoFit/>
          </a:bodyPr>
          <a:lstStyle/>
          <a:p>
            <a:pPr marL="285750" indent="-285750">
              <a:buFont typeface="Arial" panose="020B0604020202020204" pitchFamily="34" charset="0"/>
              <a:buChar char="•"/>
            </a:pPr>
            <a:r>
              <a:rPr lang="en-AU" dirty="0"/>
              <a:t>If  limit data to from 1900 onwards, remove that bias </a:t>
            </a:r>
          </a:p>
          <a:p>
            <a:pPr marL="285750" indent="-285750">
              <a:buFont typeface="Arial" panose="020B0604020202020204" pitchFamily="34" charset="0"/>
              <a:buChar char="•"/>
            </a:pPr>
            <a:r>
              <a:rPr lang="en-AU" dirty="0"/>
              <a:t>(seismometers were invented in 1875)</a:t>
            </a:r>
          </a:p>
        </p:txBody>
      </p:sp>
      <p:pic>
        <p:nvPicPr>
          <p:cNvPr id="4" name="Picture 3">
            <a:extLst>
              <a:ext uri="{FF2B5EF4-FFF2-40B4-BE49-F238E27FC236}">
                <a16:creationId xmlns:a16="http://schemas.microsoft.com/office/drawing/2014/main" id="{98425059-2AC7-9A6F-B8B2-A0BD6C310D7B}"/>
              </a:ext>
            </a:extLst>
          </p:cNvPr>
          <p:cNvPicPr>
            <a:picLocks noChangeAspect="1"/>
          </p:cNvPicPr>
          <p:nvPr/>
        </p:nvPicPr>
        <p:blipFill>
          <a:blip r:embed="rId3"/>
          <a:stretch>
            <a:fillRect/>
          </a:stretch>
        </p:blipFill>
        <p:spPr>
          <a:xfrm>
            <a:off x="2667000" y="1479882"/>
            <a:ext cx="9387840" cy="4953691"/>
          </a:xfrm>
          <a:prstGeom prst="rect">
            <a:avLst/>
          </a:prstGeom>
        </p:spPr>
      </p:pic>
    </p:spTree>
    <p:extLst>
      <p:ext uri="{BB962C8B-B14F-4D97-AF65-F5344CB8AC3E}">
        <p14:creationId xmlns:p14="http://schemas.microsoft.com/office/powerpoint/2010/main" val="21208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large pothole in a street&#10;&#10;Description automatically generated">
            <a:extLst>
              <a:ext uri="{FF2B5EF4-FFF2-40B4-BE49-F238E27FC236}">
                <a16:creationId xmlns:a16="http://schemas.microsoft.com/office/drawing/2014/main" id="{814598A2-60E9-A7CD-BCF7-D828B03FB037}"/>
              </a:ext>
            </a:extLst>
          </p:cNvPr>
          <p:cNvPicPr>
            <a:picLocks noGrp="1" noChangeAspect="1"/>
          </p:cNvPicPr>
          <p:nvPr>
            <p:ph idx="1"/>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p:spPr>
      </p:pic>
      <p:sp>
        <p:nvSpPr>
          <p:cNvPr id="2" name="Title 1">
            <a:extLst>
              <a:ext uri="{FF2B5EF4-FFF2-40B4-BE49-F238E27FC236}">
                <a16:creationId xmlns:a16="http://schemas.microsoft.com/office/drawing/2014/main" id="{85C0BBE6-6A76-E10F-645F-68BF2710DF31}"/>
              </a:ext>
            </a:extLst>
          </p:cNvPr>
          <p:cNvSpPr>
            <a:spLocks noGrp="1"/>
          </p:cNvSpPr>
          <p:nvPr>
            <p:ph type="title"/>
          </p:nvPr>
        </p:nvSpPr>
        <p:spPr>
          <a:xfrm>
            <a:off x="838200" y="12079"/>
            <a:ext cx="10515600" cy="1325563"/>
          </a:xfrm>
        </p:spPr>
        <p:txBody>
          <a:bodyPr>
            <a:normAutofit/>
          </a:bodyPr>
          <a:lstStyle/>
          <a:p>
            <a:r>
              <a:rPr lang="en-AU" sz="5400" b="1" dirty="0"/>
              <a:t>Q2. </a:t>
            </a:r>
            <a:r>
              <a:rPr lang="en-AU" b="1" dirty="0"/>
              <a:t>When</a:t>
            </a:r>
            <a:r>
              <a:rPr lang="en-AU" sz="5400" b="1" dirty="0"/>
              <a:t> do earthquakes occur?</a:t>
            </a:r>
          </a:p>
        </p:txBody>
      </p:sp>
      <p:sp>
        <p:nvSpPr>
          <p:cNvPr id="7" name="TextBox 6">
            <a:extLst>
              <a:ext uri="{FF2B5EF4-FFF2-40B4-BE49-F238E27FC236}">
                <a16:creationId xmlns:a16="http://schemas.microsoft.com/office/drawing/2014/main" id="{833FAD40-2F64-DF59-2395-16387033D932}"/>
              </a:ext>
            </a:extLst>
          </p:cNvPr>
          <p:cNvSpPr txBox="1"/>
          <p:nvPr/>
        </p:nvSpPr>
        <p:spPr>
          <a:xfrm>
            <a:off x="0" y="1337642"/>
            <a:ext cx="2593910" cy="4801314"/>
          </a:xfrm>
          <a:prstGeom prst="rect">
            <a:avLst/>
          </a:prstGeom>
          <a:noFill/>
        </p:spPr>
        <p:txBody>
          <a:bodyPr wrap="square" rtlCol="0">
            <a:spAutoFit/>
          </a:bodyPr>
          <a:lstStyle/>
          <a:p>
            <a:pPr marL="285750" indent="-285750">
              <a:buFont typeface="Arial" panose="020B0604020202020204" pitchFamily="34" charset="0"/>
              <a:buChar char="•"/>
            </a:pPr>
            <a:r>
              <a:rPr lang="en-AU" dirty="0"/>
              <a:t>Linear correlation suggests earthquakes increase with time</a:t>
            </a:r>
          </a:p>
          <a:p>
            <a:pPr marL="285750" indent="-285750">
              <a:buFont typeface="Arial" panose="020B0604020202020204" pitchFamily="34" charset="0"/>
              <a:buChar char="•"/>
            </a:pPr>
            <a:endParaRPr lang="en-AU" dirty="0"/>
          </a:p>
          <a:p>
            <a:r>
              <a:rPr lang="en-AU" dirty="0"/>
              <a:t>Discussion of results</a:t>
            </a:r>
          </a:p>
          <a:p>
            <a:pPr marL="285750" indent="-285750">
              <a:buFont typeface="Arial" panose="020B0604020202020204" pitchFamily="34" charset="0"/>
              <a:buChar char="•"/>
            </a:pPr>
            <a:r>
              <a:rPr lang="en-AU" dirty="0"/>
              <a:t>Possibly still due to increasing global measurements of earthquakes over time</a:t>
            </a:r>
          </a:p>
          <a:p>
            <a:pPr marL="285750" indent="-285750">
              <a:buFont typeface="Arial" panose="020B0604020202020204" pitchFamily="34" charset="0"/>
              <a:buChar char="•"/>
            </a:pPr>
            <a:r>
              <a:rPr lang="en-AU" dirty="0"/>
              <a:t>Interesting data, but earthquakes work on geological time scales (millions of years), so it may not be statistically significant to look at the last 100 years</a:t>
            </a:r>
          </a:p>
        </p:txBody>
      </p:sp>
      <p:pic>
        <p:nvPicPr>
          <p:cNvPr id="6" name="Picture 5">
            <a:extLst>
              <a:ext uri="{FF2B5EF4-FFF2-40B4-BE49-F238E27FC236}">
                <a16:creationId xmlns:a16="http://schemas.microsoft.com/office/drawing/2014/main" id="{78C594CC-EE56-28CF-91C0-E93DC51D0A9D}"/>
              </a:ext>
            </a:extLst>
          </p:cNvPr>
          <p:cNvPicPr>
            <a:picLocks noChangeAspect="1"/>
          </p:cNvPicPr>
          <p:nvPr/>
        </p:nvPicPr>
        <p:blipFill>
          <a:blip r:embed="rId3"/>
          <a:stretch>
            <a:fillRect/>
          </a:stretch>
        </p:blipFill>
        <p:spPr>
          <a:xfrm>
            <a:off x="3051110" y="1349722"/>
            <a:ext cx="8927530" cy="4845805"/>
          </a:xfrm>
          <a:prstGeom prst="rect">
            <a:avLst/>
          </a:prstGeom>
        </p:spPr>
      </p:pic>
    </p:spTree>
    <p:extLst>
      <p:ext uri="{BB962C8B-B14F-4D97-AF65-F5344CB8AC3E}">
        <p14:creationId xmlns:p14="http://schemas.microsoft.com/office/powerpoint/2010/main" val="211100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large pothole in a street&#10;&#10;Description automatically generated">
            <a:extLst>
              <a:ext uri="{FF2B5EF4-FFF2-40B4-BE49-F238E27FC236}">
                <a16:creationId xmlns:a16="http://schemas.microsoft.com/office/drawing/2014/main" id="{CAB6782D-26D0-EADC-92B9-100AAD339A69}"/>
              </a:ext>
            </a:extLst>
          </p:cNvPr>
          <p:cNvPicPr>
            <a:picLocks noChangeAspect="1"/>
          </p:cNvPicPr>
          <p:nvPr/>
        </p:nvPicPr>
        <p:blipFill rotWithShape="1">
          <a:blip r:embed="rId2">
            <a:alphaModFix amt="24000"/>
            <a:extLst>
              <a:ext uri="{28A0092B-C50C-407E-A947-70E740481C1C}">
                <a14:useLocalDpi xmlns:a14="http://schemas.microsoft.com/office/drawing/2010/main" val="0"/>
              </a:ext>
            </a:extLst>
          </a:blip>
          <a:srcRect t="10352" b="15828"/>
          <a:stretch/>
        </p:blipFill>
        <p:spPr>
          <a:xfrm>
            <a:off x="0" y="-1"/>
            <a:ext cx="12192000" cy="6858001"/>
          </a:xfrm>
          <a:prstGeom prst="rect">
            <a:avLst/>
          </a:prstGeom>
        </p:spPr>
      </p:pic>
      <p:pic>
        <p:nvPicPr>
          <p:cNvPr id="7" name="Content Placeholder 6">
            <a:extLst>
              <a:ext uri="{FF2B5EF4-FFF2-40B4-BE49-F238E27FC236}">
                <a16:creationId xmlns:a16="http://schemas.microsoft.com/office/drawing/2014/main" id="{F7A5C028-5D72-ED80-8EEB-63767EDD1492}"/>
              </a:ext>
            </a:extLst>
          </p:cNvPr>
          <p:cNvPicPr>
            <a:picLocks noGrp="1" noChangeAspect="1"/>
          </p:cNvPicPr>
          <p:nvPr>
            <p:ph idx="1"/>
          </p:nvPr>
        </p:nvPicPr>
        <p:blipFill>
          <a:blip r:embed="rId3"/>
          <a:stretch>
            <a:fillRect/>
          </a:stretch>
        </p:blipFill>
        <p:spPr>
          <a:xfrm>
            <a:off x="1077964" y="1666627"/>
            <a:ext cx="5427611" cy="4384751"/>
          </a:xfrm>
        </p:spPr>
      </p:pic>
      <p:sp>
        <p:nvSpPr>
          <p:cNvPr id="5" name="Title 1">
            <a:extLst>
              <a:ext uri="{FF2B5EF4-FFF2-40B4-BE49-F238E27FC236}">
                <a16:creationId xmlns:a16="http://schemas.microsoft.com/office/drawing/2014/main" id="{3AA43420-68B2-4BB1-9AD0-B4CB528681EF}"/>
              </a:ext>
            </a:extLst>
          </p:cNvPr>
          <p:cNvSpPr txBox="1">
            <a:spLocks/>
          </p:cNvSpPr>
          <p:nvPr/>
        </p:nvSpPr>
        <p:spPr>
          <a:xfrm>
            <a:off x="1" y="12079"/>
            <a:ext cx="12848252"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b="1" dirty="0"/>
              <a:t>Q3. How often do earthquakes trigger tsunamis?</a:t>
            </a:r>
          </a:p>
        </p:txBody>
      </p:sp>
      <p:sp>
        <p:nvSpPr>
          <p:cNvPr id="8" name="TextBox 7">
            <a:extLst>
              <a:ext uri="{FF2B5EF4-FFF2-40B4-BE49-F238E27FC236}">
                <a16:creationId xmlns:a16="http://schemas.microsoft.com/office/drawing/2014/main" id="{AB20DB1C-94A1-8A27-B71D-2549793BBC5F}"/>
              </a:ext>
            </a:extLst>
          </p:cNvPr>
          <p:cNvSpPr txBox="1"/>
          <p:nvPr/>
        </p:nvSpPr>
        <p:spPr>
          <a:xfrm>
            <a:off x="7231224" y="2211355"/>
            <a:ext cx="3107094" cy="1477328"/>
          </a:xfrm>
          <a:prstGeom prst="rect">
            <a:avLst/>
          </a:prstGeom>
          <a:noFill/>
        </p:spPr>
        <p:txBody>
          <a:bodyPr wrap="square" rtlCol="0">
            <a:spAutoFit/>
          </a:bodyPr>
          <a:lstStyle/>
          <a:p>
            <a:r>
              <a:rPr lang="en-AU" dirty="0"/>
              <a:t>Discussion of results</a:t>
            </a:r>
          </a:p>
          <a:p>
            <a:endParaRPr lang="en-AU" dirty="0"/>
          </a:p>
          <a:p>
            <a:pPr marL="285750" indent="-285750">
              <a:buFont typeface="Arial" panose="020B0604020202020204" pitchFamily="34" charset="0"/>
              <a:buChar char="•"/>
            </a:pPr>
            <a:r>
              <a:rPr lang="en-AU" dirty="0"/>
              <a:t>Most earthquakes did not result in a tsunami</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1669002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559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system-ui</vt:lpstr>
      <vt:lpstr>Wingdings</vt:lpstr>
      <vt:lpstr>zeitung</vt:lpstr>
      <vt:lpstr>Office Theme</vt:lpstr>
      <vt:lpstr>Global Significant Earthquake Database from 2150BC </vt:lpstr>
      <vt:lpstr>In this project, we will check  Q1. Where are the earthquakes? Are they located on the Pacific Ring of Fire?   Q2. When do earthquakes occur? Investigating the number of earthquake trends over time  Q3. How often do earthquakes trigger tsunamis?  Q4. What is the correlation between Magnitude and Intensity?  </vt:lpstr>
      <vt:lpstr>Exploring and cleaning the Data:</vt:lpstr>
      <vt:lpstr>Q1. Where are the earthquakes: geographic distribution</vt:lpstr>
      <vt:lpstr>PowerPoint Presentation</vt:lpstr>
      <vt:lpstr>Q2. When do earthquakes occur?</vt:lpstr>
      <vt:lpstr>Q2.  When do earthquakes occur?</vt:lpstr>
      <vt:lpstr>Q2. When do earthquakes occur?</vt:lpstr>
      <vt:lpstr>PowerPoint Presentation</vt:lpstr>
      <vt:lpstr>PowerPoint Presentation</vt:lpstr>
      <vt:lpstr>Q4. What is the correlation between Magnitude and Intensity?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Significant Earthquake Database from 2150BC </dc:title>
  <dc:creator>Masha P</dc:creator>
  <cp:lastModifiedBy>Shiva Bajelan</cp:lastModifiedBy>
  <cp:revision>14</cp:revision>
  <dcterms:created xsi:type="dcterms:W3CDTF">2024-01-13T06:24:11Z</dcterms:created>
  <dcterms:modified xsi:type="dcterms:W3CDTF">2024-01-14T14:28:05Z</dcterms:modified>
</cp:coreProperties>
</file>