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handoutMasters/handoutMaster1.xml" ContentType="application/vnd.openxmlformats-officedocument.presentationml.handoutMaster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handoutMasterIdLst>
    <p:handoutMasterId r:id="rId16"/>
  </p:handoutMasterIdLst>
  <p:sldIdLst>
    <p:sldId id="280" r:id="rId3"/>
    <p:sldId id="257" r:id="rId4"/>
    <p:sldId id="259" r:id="rId5"/>
    <p:sldId id="258" r:id="rId6"/>
    <p:sldId id="264" r:id="rId8"/>
    <p:sldId id="265" r:id="rId9"/>
    <p:sldId id="263" r:id="rId10"/>
    <p:sldId id="300" r:id="rId11"/>
    <p:sldId id="301" r:id="rId12"/>
    <p:sldId id="266" r:id="rId13"/>
    <p:sldId id="272" r:id="rId14"/>
    <p:sldId id="256" r:id="rId15"/>
  </p:sldIdLst>
  <p:sldSz cx="12192000" cy="6858000"/>
  <p:notesSz cx="6858000" cy="9144000"/>
  <p:embeddedFontLst>
    <p:embeddedFont>
      <p:font typeface="Montserrat SemiBold" panose="00000700000000000000" charset="0"/>
      <p:bold r:id="rId20"/>
    </p:embeddedFont>
    <p:embeddedFont>
      <p:font typeface="Gilroy" panose="00000400000000000000" charset="0"/>
      <p:regular r:id="rId21"/>
    </p:embeddedFont>
  </p:embeddedFontLst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8" userDrawn="1">
          <p15:clr>
            <a:srgbClr val="A4A3A4"/>
          </p15:clr>
        </p15:guide>
        <p15:guide id="2" pos="3875" userDrawn="1">
          <p15:clr>
            <a:srgbClr val="A4A3A4"/>
          </p15:clr>
        </p15:guide>
        <p15:guide id="3" pos="508" userDrawn="1">
          <p15:clr>
            <a:srgbClr val="A4A3A4"/>
          </p15:clr>
        </p15:guide>
        <p15:guide id="4" pos="7333" userDrawn="1">
          <p15:clr>
            <a:srgbClr val="A4A3A4"/>
          </p15:clr>
        </p15:guide>
        <p15:guide id="5" orient="horz" pos="724" userDrawn="1">
          <p15:clr>
            <a:srgbClr val="A4A3A4"/>
          </p15:clr>
        </p15:guide>
        <p15:guide id="6" orient="horz" pos="3603" userDrawn="1">
          <p15:clr>
            <a:srgbClr val="A4A3A4"/>
          </p15:clr>
        </p15:guide>
        <p15:guide id="7" pos="587" userDrawn="1">
          <p15:clr>
            <a:srgbClr val="A4A3A4"/>
          </p15:clr>
        </p15:guide>
        <p15:guide id="8" pos="70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33CC"/>
    <a:srgbClr val="002391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62" autoAdjust="0"/>
    <p:restoredTop sz="96066" autoAdjust="0"/>
  </p:normalViewPr>
  <p:slideViewPr>
    <p:cSldViewPr snapToGrid="0" showGuides="1">
      <p:cViewPr>
        <p:scale>
          <a:sx n="50" d="100"/>
          <a:sy n="50" d="100"/>
        </p:scale>
        <p:origin x="864" y="1110"/>
      </p:cViewPr>
      <p:guideLst>
        <p:guide orient="horz" pos="2098"/>
        <p:guide pos="3875"/>
        <p:guide pos="508"/>
        <p:guide pos="7333"/>
        <p:guide orient="horz" pos="724"/>
        <p:guide orient="horz" pos="3603"/>
        <p:guide pos="587"/>
        <p:guide pos="701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F4FB8BD9-412E-4459-BB9A-92E657E4DC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AFA6227E-774D-474E-B5B1-01163144C16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6227E-774D-474E-B5B1-01163144C1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2538-0B9F-4D6A-91CB-42902CDCA0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5963-F127-41AA-8825-3C5A389F55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2538-0B9F-4D6A-91CB-42902CDCA0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5963-F127-41AA-8825-3C5A389F55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2538-0B9F-4D6A-91CB-42902CDCA0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5963-F127-41AA-8825-3C5A389F55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2538-0B9F-4D6A-91CB-42902CDCA0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5963-F127-41AA-8825-3C5A389F55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2538-0B9F-4D6A-91CB-42902CDCA0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5963-F127-41AA-8825-3C5A389F55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2538-0B9F-4D6A-91CB-42902CDCA0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5963-F127-41AA-8825-3C5A389F55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2538-0B9F-4D6A-91CB-42902CDCA0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5963-F127-41AA-8825-3C5A389F55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2538-0B9F-4D6A-91CB-42902CDCA0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5963-F127-41AA-8825-3C5A389F55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2538-0B9F-4D6A-91CB-42902CDCA0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5963-F127-41AA-8825-3C5A389F55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2538-0B9F-4D6A-91CB-42902CDCA0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5963-F127-41AA-8825-3C5A389F55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2538-0B9F-4D6A-91CB-42902CDCA0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5963-F127-41AA-8825-3C5A389F55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F2538-0B9F-4D6A-91CB-42902CDCA0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05963-F127-41AA-8825-3C5A389F55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7.xml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hemeOverride" Target="../theme/themeOverride8.xml"/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9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jpeg"/><Relationship Id="rId7" Type="http://schemas.openxmlformats.org/officeDocument/2006/relationships/image" Target="../media/image9.jpe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4.xml"/><Relationship Id="rId10" Type="http://schemas.openxmlformats.org/officeDocument/2006/relationships/themeOverride" Target="../theme/themeOverride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4.xml"/><Relationship Id="rId1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5.xml"/><Relationship Id="rId2" Type="http://schemas.openxmlformats.org/officeDocument/2006/relationships/image" Target="../media/image14.jpe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6.xml"/><Relationship Id="rId1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7565" y="2418173"/>
            <a:ext cx="4506268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fontAlgn="ctr">
              <a:defRPr sz="4800" b="0" i="0" u="none" strike="noStrike">
                <a:solidFill>
                  <a:srgbClr val="000000"/>
                </a:solidFill>
                <a:effectLst/>
                <a:latin typeface="+mj-lt"/>
                <a:ea typeface="Microsoft YaHei" panose="020B0503020204020204" pitchFamily="34" charset="-122"/>
              </a:defRPr>
            </a:lvl1pPr>
          </a:lstStyle>
          <a:p>
            <a:r>
              <a:rPr lang="en-US" altLang="zh-CN" sz="3600" dirty="0">
                <a:solidFill>
                  <a:schemeClr val="bg1"/>
                </a:solidFill>
                <a:ea typeface="Arial" panose="020B0604020202020204" pitchFamily="34" charset="0"/>
              </a:rPr>
              <a:t> Requirements</a:t>
            </a:r>
            <a:endParaRPr lang="en-US" altLang="zh-CN" sz="3600" dirty="0">
              <a:solidFill>
                <a:schemeClr val="bg1"/>
              </a:solidFill>
              <a:ea typeface="Arial" panose="020B0604020202020204" pitchFamily="34" charset="0"/>
            </a:endParaRPr>
          </a:p>
          <a:p>
            <a:r>
              <a:rPr lang="en-US" altLang="zh-CN" sz="3600" dirty="0">
                <a:solidFill>
                  <a:schemeClr val="bg1"/>
                </a:solidFill>
                <a:ea typeface="Arial" panose="020B0604020202020204" pitchFamily="34" charset="0"/>
                <a:sym typeface="+mn-ea"/>
              </a:rPr>
              <a:t> Analysis </a:t>
            </a:r>
            <a:endParaRPr lang="en-US" altLang="zh-CN" sz="3600" dirty="0">
              <a:solidFill>
                <a:schemeClr val="bg1"/>
              </a:solidFill>
              <a:ea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4550" y="4466573"/>
            <a:ext cx="412656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TASK 3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7810" y="334522"/>
            <a:ext cx="1842039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+mj-lt"/>
              </a:rPr>
              <a:t>GROUP 22</a:t>
            </a:r>
            <a:endParaRPr lang="en-US" altLang="zh-CN" sz="12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796763" y="1852503"/>
            <a:ext cx="419101" cy="0"/>
          </a:xfrm>
          <a:prstGeom prst="line">
            <a:avLst/>
          </a:prstGeom>
          <a:ln w="635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20616" y="5087816"/>
            <a:ext cx="1969476" cy="445476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883878" y="5087816"/>
            <a:ext cx="457198" cy="445476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797169" y="6178062"/>
            <a:ext cx="381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97169" y="6178062"/>
            <a:ext cx="820616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954371" y="5193274"/>
            <a:ext cx="1925515" cy="2603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fontAlgn="ctr">
              <a:defRPr sz="1100" b="0" i="0" u="none" strike="noStrike">
                <a:solidFill>
                  <a:schemeClr val="bg1"/>
                </a:solidFill>
                <a:effectLst/>
                <a:latin typeface="+mj-lt"/>
                <a:ea typeface="Microsoft YaHei" panose="020B0503020204020204" pitchFamily="34" charset="-122"/>
              </a:defRPr>
            </a:lvl1pPr>
          </a:lstStyle>
          <a:p>
            <a:r>
              <a:rPr lang="en-US" altLang="zh-CN" dirty="0">
                <a:solidFill>
                  <a:srgbClr val="0033CC"/>
                </a:solidFill>
                <a:ea typeface="Arial" panose="020B0604020202020204" pitchFamily="34" charset="0"/>
              </a:rPr>
              <a:t>BY GROUP 22</a:t>
            </a:r>
            <a:endParaRPr lang="en-US" altLang="zh-CN" dirty="0">
              <a:solidFill>
                <a:srgbClr val="0033CC"/>
              </a:solidFill>
              <a:ea typeface="Arial" panose="020B0604020202020204" pitchFamily="34" charset="0"/>
            </a:endParaRPr>
          </a:p>
        </p:txBody>
      </p:sp>
      <p:sp>
        <p:nvSpPr>
          <p:cNvPr id="23" name="矩形: 单圆角 22"/>
          <p:cNvSpPr/>
          <p:nvPr/>
        </p:nvSpPr>
        <p:spPr>
          <a:xfrm flipH="1" flipV="1">
            <a:off x="5603631" y="4501661"/>
            <a:ext cx="6588366" cy="1078524"/>
          </a:xfrm>
          <a:prstGeom prst="round1Rect">
            <a:avLst>
              <a:gd name="adj" fmla="val 50000"/>
            </a:avLst>
          </a:prstGeom>
          <a:solidFill>
            <a:srgbClr val="002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5615354" y="6002215"/>
            <a:ext cx="351692" cy="351692"/>
            <a:chOff x="6189785" y="5920153"/>
            <a:chExt cx="527538" cy="527538"/>
          </a:xfrm>
        </p:grpSpPr>
        <p:sp>
          <p:nvSpPr>
            <p:cNvPr id="25" name="椭圆 24"/>
            <p:cNvSpPr/>
            <p:nvPr/>
          </p:nvSpPr>
          <p:spPr>
            <a:xfrm>
              <a:off x="6189785" y="5920153"/>
              <a:ext cx="527538" cy="52753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6377151" y="6130967"/>
              <a:ext cx="199293" cy="10591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9090969" y="6123609"/>
            <a:ext cx="2893925" cy="2603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fontAlgn="ctr">
              <a:defRPr sz="2000" b="0" i="0" u="none" strike="noStrike">
                <a:solidFill>
                  <a:srgbClr val="000000"/>
                </a:solidFill>
                <a:effectLst/>
                <a:latin typeface="+mj-lt"/>
                <a:ea typeface="Microsoft YaHei" panose="020B0503020204020204" pitchFamily="34" charset="-122"/>
              </a:defRPr>
            </a:lvl1pPr>
          </a:lstStyle>
          <a:p>
            <a:r>
              <a:rPr lang="en-US" altLang="zh-CN" sz="1100" dirty="0">
                <a:solidFill>
                  <a:schemeClr val="bg1"/>
                </a:solidFill>
                <a:ea typeface="Arial" panose="020B0604020202020204" pitchFamily="34" charset="0"/>
              </a:rPr>
              <a:t>PRESENTED BY GROUP 22</a:t>
            </a:r>
            <a:endParaRPr lang="en-US" altLang="zh-CN" sz="1100" dirty="0">
              <a:solidFill>
                <a:schemeClr val="bg1"/>
              </a:solidFill>
              <a:ea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331291" y="4794295"/>
            <a:ext cx="3281634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fontAlgn="ctr">
              <a:defRPr sz="4800" b="0" i="0" u="none" strike="noStrike">
                <a:solidFill>
                  <a:srgbClr val="000000"/>
                </a:solidFill>
                <a:effectLst/>
                <a:latin typeface="+mj-lt"/>
                <a:ea typeface="Microsoft YaHei" panose="020B0503020204020204" pitchFamily="34" charset="-122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Requirement Analysis</a:t>
            </a:r>
            <a:endParaRPr lang="en-US" altLang="zh-CN" sz="1200" dirty="0">
              <a:solidFill>
                <a:schemeClr val="bg1"/>
              </a:solidFill>
              <a:latin typeface="+mj-lt"/>
              <a:ea typeface="Arial" panose="020B0604020202020204" pitchFamily="34" charset="0"/>
            </a:endParaRPr>
          </a:p>
          <a:p>
            <a:r>
              <a:rPr lang="en-US" altLang="zh-CN" sz="1200" dirty="0">
                <a:solidFill>
                  <a:schemeClr val="bg1"/>
                </a:solidFill>
                <a:ea typeface="Arial" panose="020B0604020202020204" pitchFamily="34" charset="0"/>
              </a:rPr>
              <a:t>Presentation </a:t>
            </a:r>
            <a:endParaRPr lang="en-US" altLang="zh-CN" sz="1200" dirty="0">
              <a:solidFill>
                <a:schemeClr val="bg1"/>
              </a:solidFill>
              <a:ea typeface="Arial" panose="020B0604020202020204" pitchFamily="34" charset="0"/>
            </a:endParaRPr>
          </a:p>
        </p:txBody>
      </p:sp>
      <p:sp>
        <p:nvSpPr>
          <p:cNvPr id="33" name="等腰三角形 32"/>
          <p:cNvSpPr/>
          <p:nvPr/>
        </p:nvSpPr>
        <p:spPr>
          <a:xfrm rot="5400000">
            <a:off x="3051577" y="5271401"/>
            <a:ext cx="133117" cy="7074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" name="图片 36" descr="人在玩电脑&#10;&#10;描述已自动生成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2" t="16111" r="6257" b="24998"/>
          <a:stretch>
            <a:fillRect/>
          </a:stretch>
        </p:blipFill>
        <p:spPr>
          <a:xfrm>
            <a:off x="5615354" y="1483298"/>
            <a:ext cx="6585440" cy="3018362"/>
          </a:xfrm>
          <a:prstGeom prst="rect">
            <a:avLst/>
          </a:prstGeom>
        </p:spPr>
      </p:pic>
      <p:sp>
        <p:nvSpPr>
          <p:cNvPr id="39" name="椭圆 38"/>
          <p:cNvSpPr/>
          <p:nvPr/>
        </p:nvSpPr>
        <p:spPr>
          <a:xfrm>
            <a:off x="5310553" y="4208585"/>
            <a:ext cx="597878" cy="59787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5368332" y="4266364"/>
            <a:ext cx="482321" cy="4823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等腰三角形 41"/>
          <p:cNvSpPr/>
          <p:nvPr/>
        </p:nvSpPr>
        <p:spPr>
          <a:xfrm rot="5400000">
            <a:off x="5558128" y="4472221"/>
            <a:ext cx="132862" cy="70607"/>
          </a:xfrm>
          <a:prstGeom prst="triangle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r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89200" y="1106805"/>
            <a:ext cx="9547225" cy="25869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7715" y="334645"/>
            <a:ext cx="2644775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+mj-lt"/>
                <a:sym typeface="+mn-ea"/>
              </a:rPr>
              <a:t>PRESENTED BY GROUP 22</a:t>
            </a:r>
            <a:endParaRPr lang="zh-CN" altLang="en-US" sz="12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29404" y="6178062"/>
            <a:ext cx="10845562" cy="0"/>
            <a:chOff x="797169" y="6178062"/>
            <a:chExt cx="10845562" cy="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797169" y="6178062"/>
              <a:ext cx="108455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797169" y="6178062"/>
              <a:ext cx="820616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/>
          <p:cNvSpPr txBox="1"/>
          <p:nvPr/>
        </p:nvSpPr>
        <p:spPr>
          <a:xfrm>
            <a:off x="729615" y="4030345"/>
            <a:ext cx="5456555" cy="10763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fontAlgn="ctr">
              <a:defRPr sz="4800" b="0" i="0" u="none" strike="noStrike">
                <a:solidFill>
                  <a:srgbClr val="000000"/>
                </a:solidFill>
                <a:effectLst/>
                <a:latin typeface="+mj-lt"/>
                <a:ea typeface="Microsoft YaHei" panose="020B0503020204020204" pitchFamily="34" charset="-122"/>
              </a:defRPr>
            </a:lvl1pPr>
          </a:lstStyle>
          <a:p>
            <a:r>
              <a:rPr lang="en-US" altLang="zh-CN" sz="3200" b="1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Software Requirement Specification</a:t>
            </a:r>
            <a:endParaRPr lang="en-US" altLang="zh-CN" sz="3200" b="1" dirty="0">
              <a:solidFill>
                <a:schemeClr val="bg1"/>
              </a:solidFill>
              <a:latin typeface="+mj-lt"/>
              <a:ea typeface="Arial" panose="020B0604020202020204" pitchFamily="34" charset="0"/>
            </a:endParaRPr>
          </a:p>
        </p:txBody>
      </p:sp>
      <p:pic>
        <p:nvPicPr>
          <p:cNvPr id="38" name="图形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80836" y="334950"/>
            <a:ext cx="586844" cy="586844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345680" y="4304665"/>
            <a:ext cx="40640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bg1"/>
                </a:solidFill>
              </a:rPr>
              <a:t>Overall description</a:t>
            </a:r>
            <a:endParaRPr lang="en-US" sz="2000" b="1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bg1"/>
                </a:solidFill>
              </a:rPr>
              <a:t>System Features and Requirements</a:t>
            </a:r>
            <a:endParaRPr lang="en-US" sz="2000" b="1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bg1"/>
                </a:solidFill>
              </a:rPr>
              <a:t>Data Requirements</a:t>
            </a:r>
            <a:endParaRPr lang="en-US" sz="2000" b="1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bg1"/>
                </a:solidFill>
              </a:rPr>
              <a:t>System Attributes</a:t>
            </a:r>
            <a:endParaRPr lang="en-US" sz="2000" b="1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bg1"/>
                </a:solidFill>
              </a:rPr>
              <a:t>Compliance Requirements</a:t>
            </a: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24230" y="534098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bg1"/>
                </a:solidFill>
              </a:rPr>
              <a:t>A formal SRS document was developed to include: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1" name="文本框 1"/>
          <p:cNvSpPr txBox="1"/>
          <p:nvPr/>
        </p:nvSpPr>
        <p:spPr>
          <a:xfrm>
            <a:off x="51435" y="744220"/>
            <a:ext cx="2176780" cy="186118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altLang="zh-CN" sz="11500" dirty="0">
                <a:solidFill>
                  <a:schemeClr val="bg1"/>
                </a:solidFill>
                <a:latin typeface="+mj-lt"/>
              </a:rPr>
              <a:t>05</a:t>
            </a:r>
            <a:endParaRPr lang="en-US" altLang="zh-CN" sz="115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771140" y="610870"/>
            <a:ext cx="8703310" cy="1080135"/>
          </a:xfrm>
        </p:spPr>
        <p:txBody>
          <a:bodyPr>
            <a:normAutofit fontScale="90000"/>
          </a:bodyPr>
          <a:p>
            <a:r>
              <a:rPr lang="en-US">
                <a:solidFill>
                  <a:schemeClr val="bg1"/>
                </a:solidFill>
              </a:rPr>
              <a:t>Validating Requirements with Stakeholders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1156857" y="2209596"/>
            <a:ext cx="110522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729404" y="6178062"/>
            <a:ext cx="10845562" cy="0"/>
            <a:chOff x="797169" y="6178062"/>
            <a:chExt cx="10845562" cy="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797169" y="6178062"/>
              <a:ext cx="108455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797169" y="6178062"/>
              <a:ext cx="820616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10276062" y="6264285"/>
            <a:ext cx="1499626" cy="27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1100" b="0" i="0" u="none" strike="noStrike" dirty="0">
                <a:solidFill>
                  <a:schemeClr val="bg1"/>
                </a:solidFill>
                <a:effectLst/>
                <a:ea typeface="Arial" panose="020B0604020202020204" pitchFamily="34" charset="0"/>
              </a:rPr>
              <a:t>www.website.com</a:t>
            </a:r>
            <a:endParaRPr lang="en-US" altLang="zh-CN" sz="1100" b="0" i="0" u="none" strike="noStrike" dirty="0">
              <a:solidFill>
                <a:schemeClr val="bg1"/>
              </a:solidFill>
              <a:effectLst/>
              <a:ea typeface="Arial" panose="020B0604020202020204" pitchFamily="34" charset="0"/>
            </a:endParaRPr>
          </a:p>
        </p:txBody>
      </p:sp>
      <p:sp>
        <p:nvSpPr>
          <p:cNvPr id="13" name="矩形: 单圆角 12"/>
          <p:cNvSpPr/>
          <p:nvPr/>
        </p:nvSpPr>
        <p:spPr>
          <a:xfrm flipV="1">
            <a:off x="805815" y="2663825"/>
            <a:ext cx="3419475" cy="2923540"/>
          </a:xfrm>
          <a:prstGeom prst="round1Rect">
            <a:avLst>
              <a:gd name="adj" fmla="val 12918"/>
            </a:avLst>
          </a:prstGeom>
          <a:solidFill>
            <a:srgbClr val="002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: 单圆角 19"/>
          <p:cNvSpPr/>
          <p:nvPr/>
        </p:nvSpPr>
        <p:spPr>
          <a:xfrm flipV="1">
            <a:off x="8501380" y="2626995"/>
            <a:ext cx="3214370" cy="2960370"/>
          </a:xfrm>
          <a:prstGeom prst="round1Rect">
            <a:avLst>
              <a:gd name="adj" fmla="val 12918"/>
            </a:avLst>
          </a:prstGeom>
          <a:solidFill>
            <a:srgbClr val="002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单圆角 22"/>
          <p:cNvSpPr/>
          <p:nvPr/>
        </p:nvSpPr>
        <p:spPr>
          <a:xfrm flipV="1">
            <a:off x="4646295" y="2664460"/>
            <a:ext cx="3417570" cy="2922905"/>
          </a:xfrm>
          <a:prstGeom prst="round1Rect">
            <a:avLst>
              <a:gd name="adj" fmla="val 12918"/>
            </a:avLst>
          </a:prstGeom>
          <a:solidFill>
            <a:srgbClr val="002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677969" y="1723343"/>
            <a:ext cx="732182" cy="732182"/>
            <a:chOff x="5310553" y="4208585"/>
            <a:chExt cx="597878" cy="597878"/>
          </a:xfrm>
        </p:grpSpPr>
        <p:sp>
          <p:nvSpPr>
            <p:cNvPr id="28" name="椭圆 27"/>
            <p:cNvSpPr/>
            <p:nvPr/>
          </p:nvSpPr>
          <p:spPr>
            <a:xfrm>
              <a:off x="5310553" y="4208585"/>
              <a:ext cx="597878" cy="597878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椭圆 28"/>
            <p:cNvSpPr/>
            <p:nvPr/>
          </p:nvSpPr>
          <p:spPr>
            <a:xfrm>
              <a:off x="5368332" y="4266364"/>
              <a:ext cx="482321" cy="4823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5558128" y="4472221"/>
              <a:ext cx="132862" cy="70607"/>
            </a:xfrm>
            <a:prstGeom prst="triangle">
              <a:avLst/>
            </a:prstGeom>
            <a:solidFill>
              <a:srgbClr val="003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589454" y="1722708"/>
            <a:ext cx="732182" cy="732182"/>
            <a:chOff x="5310553" y="4208585"/>
            <a:chExt cx="597878" cy="597878"/>
          </a:xfrm>
        </p:grpSpPr>
        <p:sp>
          <p:nvSpPr>
            <p:cNvPr id="32" name="椭圆 31"/>
            <p:cNvSpPr/>
            <p:nvPr/>
          </p:nvSpPr>
          <p:spPr>
            <a:xfrm>
              <a:off x="5310553" y="4208585"/>
              <a:ext cx="597878" cy="597878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椭圆 32"/>
            <p:cNvSpPr/>
            <p:nvPr/>
          </p:nvSpPr>
          <p:spPr>
            <a:xfrm>
              <a:off x="5368332" y="4266364"/>
              <a:ext cx="482321" cy="4823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等腰三角形 33"/>
            <p:cNvSpPr/>
            <p:nvPr/>
          </p:nvSpPr>
          <p:spPr>
            <a:xfrm rot="5400000">
              <a:off x="5558128" y="4472221"/>
              <a:ext cx="132862" cy="70607"/>
            </a:xfrm>
            <a:prstGeom prst="triangle">
              <a:avLst/>
            </a:prstGeom>
            <a:solidFill>
              <a:srgbClr val="003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448381" y="1722073"/>
            <a:ext cx="732182" cy="732182"/>
            <a:chOff x="5310553" y="4208585"/>
            <a:chExt cx="597878" cy="597878"/>
          </a:xfrm>
        </p:grpSpPr>
        <p:sp>
          <p:nvSpPr>
            <p:cNvPr id="36" name="椭圆 35"/>
            <p:cNvSpPr/>
            <p:nvPr/>
          </p:nvSpPr>
          <p:spPr>
            <a:xfrm>
              <a:off x="5310553" y="4208585"/>
              <a:ext cx="597878" cy="597878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椭圆 36"/>
            <p:cNvSpPr/>
            <p:nvPr/>
          </p:nvSpPr>
          <p:spPr>
            <a:xfrm>
              <a:off x="5368332" y="4266364"/>
              <a:ext cx="482321" cy="4823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等腰三角形 37"/>
            <p:cNvSpPr/>
            <p:nvPr/>
          </p:nvSpPr>
          <p:spPr>
            <a:xfrm rot="5400000">
              <a:off x="5558128" y="4472221"/>
              <a:ext cx="132862" cy="70607"/>
            </a:xfrm>
            <a:prstGeom prst="triangle">
              <a:avLst/>
            </a:prstGeom>
            <a:solidFill>
              <a:srgbClr val="003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932180" y="4610100"/>
            <a:ext cx="3293110" cy="84074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defPPr>
              <a:defRPr lang="zh-CN"/>
            </a:defPPr>
            <a:lvl1pPr fontAlgn="ctr">
              <a:defRPr sz="4800" b="0" i="0" u="none" strike="noStrike">
                <a:solidFill>
                  <a:srgbClr val="000000"/>
                </a:solidFill>
                <a:effectLst/>
                <a:latin typeface="+mj-lt"/>
                <a:ea typeface="Microsoft YaHei" panose="020B0503020204020204" pitchFamily="34" charset="-122"/>
              </a:defRPr>
            </a:lvl1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Transport authority officials</a:t>
            </a:r>
            <a:endParaRPr lang="en-US" altLang="zh-CN" sz="2400" dirty="0">
              <a:solidFill>
                <a:schemeClr val="bg1"/>
              </a:solidFill>
              <a:latin typeface="+mj-lt"/>
              <a:ea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813935" y="4617720"/>
            <a:ext cx="3098165" cy="68326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defPPr>
              <a:defRPr lang="zh-CN"/>
            </a:defPPr>
            <a:lvl1pPr fontAlgn="ctr">
              <a:defRPr sz="4800" b="0" i="0" u="none" strike="noStrike">
                <a:solidFill>
                  <a:srgbClr val="000000"/>
                </a:solidFill>
                <a:effectLst/>
                <a:latin typeface="+mj-lt"/>
                <a:ea typeface="Microsoft YaHei" panose="020B0503020204020204" pitchFamily="34" charset="-122"/>
              </a:defRPr>
            </a:lvl1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Local drivers and app users</a:t>
            </a:r>
            <a:endParaRPr lang="en-US" altLang="zh-CN" sz="2400" dirty="0">
              <a:solidFill>
                <a:schemeClr val="bg1"/>
              </a:solidFill>
              <a:latin typeface="+mj-lt"/>
              <a:ea typeface="Arial" panose="020B0604020202020204" pitchFamily="3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624570" y="4617720"/>
            <a:ext cx="2849880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fontAlgn="ctr">
              <a:defRPr sz="4800" b="0" i="0" u="none" strike="noStrike">
                <a:solidFill>
                  <a:srgbClr val="000000"/>
                </a:solidFill>
                <a:effectLst/>
                <a:latin typeface="+mj-lt"/>
                <a:ea typeface="Microsoft YaHei" panose="020B0503020204020204" pitchFamily="34" charset="-122"/>
              </a:defRPr>
            </a:lvl1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Developers and designers</a:t>
            </a:r>
            <a:endParaRPr lang="en-US" altLang="zh-CN" sz="2400" dirty="0">
              <a:solidFill>
                <a:schemeClr val="bg1"/>
              </a:solidFill>
              <a:latin typeface="+mj-lt"/>
              <a:ea typeface="Arial" panose="020B0604020202020204" pitchFamily="34" charset="0"/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162560" y="353060"/>
            <a:ext cx="3328670" cy="92964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r>
              <a:rPr lang="en-US" altLang="zh-CN" sz="11500" dirty="0">
                <a:solidFill>
                  <a:schemeClr val="bg1"/>
                </a:solidFill>
                <a:latin typeface="+mj-lt"/>
              </a:rPr>
              <a:t>06</a:t>
            </a:r>
            <a:endParaRPr lang="en-US" altLang="zh-CN" sz="11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62560" y="302895"/>
            <a:ext cx="6096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 dirty="0">
                <a:solidFill>
                  <a:schemeClr val="bg1"/>
                </a:solidFill>
                <a:latin typeface="+mj-lt"/>
                <a:sym typeface="+mn-ea"/>
              </a:rPr>
              <a:t>PRESENTED BY GROUP 22</a:t>
            </a:r>
            <a:endParaRPr lang="en-US" altLang="zh-CN" sz="1200" dirty="0">
              <a:solidFill>
                <a:schemeClr val="bg1"/>
              </a:solidFill>
              <a:latin typeface="+mj-lt"/>
              <a:sym typeface="+mn-ea"/>
            </a:endParaRPr>
          </a:p>
        </p:txBody>
      </p:sp>
      <p:pic>
        <p:nvPicPr>
          <p:cNvPr id="4" name="Content Placeholder 3" descr="dev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515350" y="2651760"/>
            <a:ext cx="3200400" cy="1957070"/>
          </a:xfrm>
          <a:prstGeom prst="rect">
            <a:avLst/>
          </a:prstGeom>
        </p:spPr>
      </p:pic>
      <p:pic>
        <p:nvPicPr>
          <p:cNvPr id="6" name="Content Placeholder 5" descr="driver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72965" y="2655570"/>
            <a:ext cx="3403600" cy="1909445"/>
          </a:xfrm>
          <a:prstGeom prst="rect">
            <a:avLst/>
          </a:prstGeom>
        </p:spPr>
      </p:pic>
      <p:pic>
        <p:nvPicPr>
          <p:cNvPr id="16" name="Picture 15" descr="transport authorit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2663825"/>
            <a:ext cx="3433445" cy="19088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56877" y="1592104"/>
            <a:ext cx="4190172" cy="2122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j-lt"/>
              </a:rPr>
              <a:t>THANK YOU</a:t>
            </a:r>
            <a:endParaRPr lang="en-US" altLang="zh-CN" sz="4400" dirty="0">
              <a:solidFill>
                <a:schemeClr val="bg1"/>
              </a:solidFill>
              <a:latin typeface="+mj-lt"/>
            </a:endParaRPr>
          </a:p>
          <a:p>
            <a:r>
              <a:rPr lang="en-US" altLang="zh-CN" sz="4400" dirty="0">
                <a:solidFill>
                  <a:schemeClr val="bg1"/>
                </a:solidFill>
                <a:latin typeface="+mj-lt"/>
              </a:rPr>
              <a:t>FOR LISTENING</a:t>
            </a:r>
            <a:endParaRPr lang="en-US" altLang="zh-CN" sz="4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847563" y="4161054"/>
            <a:ext cx="419101" cy="0"/>
          </a:xfrm>
          <a:prstGeom prst="line">
            <a:avLst/>
          </a:prstGeom>
          <a:ln w="635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20616" y="5087816"/>
            <a:ext cx="1969476" cy="445476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883878" y="5087816"/>
            <a:ext cx="457198" cy="445476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797169" y="6178062"/>
            <a:ext cx="381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97169" y="6178062"/>
            <a:ext cx="820616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954371" y="5193274"/>
            <a:ext cx="1925515" cy="2603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fontAlgn="ctr">
              <a:defRPr sz="1100" b="0" i="0" u="none" strike="noStrike">
                <a:solidFill>
                  <a:schemeClr val="bg1"/>
                </a:solidFill>
                <a:effectLst/>
                <a:latin typeface="+mj-lt"/>
                <a:ea typeface="Microsoft YaHei" panose="020B0503020204020204" pitchFamily="34" charset="-122"/>
              </a:defRPr>
            </a:lvl1pPr>
          </a:lstStyle>
          <a:p>
            <a:r>
              <a:rPr lang="en-US" altLang="zh-CN" dirty="0">
                <a:solidFill>
                  <a:srgbClr val="0033CC"/>
                </a:solidFill>
                <a:ea typeface="Arial" panose="020B0604020202020204" pitchFamily="34" charset="0"/>
              </a:rPr>
              <a:t>GROUP 22</a:t>
            </a:r>
            <a:endParaRPr lang="zh-CN" altLang="en-US" dirty="0">
              <a:solidFill>
                <a:srgbClr val="0033CC"/>
              </a:solidFill>
              <a:ea typeface="Arial" panose="020B0604020202020204" pitchFamily="34" charset="0"/>
            </a:endParaRPr>
          </a:p>
        </p:txBody>
      </p:sp>
      <p:sp>
        <p:nvSpPr>
          <p:cNvPr id="23" name="矩形: 单圆角 22"/>
          <p:cNvSpPr/>
          <p:nvPr/>
        </p:nvSpPr>
        <p:spPr>
          <a:xfrm flipH="1" flipV="1">
            <a:off x="5603631" y="4501661"/>
            <a:ext cx="6588366" cy="1078524"/>
          </a:xfrm>
          <a:prstGeom prst="round1Rect">
            <a:avLst>
              <a:gd name="adj" fmla="val 50000"/>
            </a:avLst>
          </a:prstGeom>
          <a:solidFill>
            <a:srgbClr val="002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5615354" y="6002215"/>
            <a:ext cx="351692" cy="351692"/>
            <a:chOff x="6189785" y="5920153"/>
            <a:chExt cx="527538" cy="527538"/>
          </a:xfrm>
        </p:grpSpPr>
        <p:sp>
          <p:nvSpPr>
            <p:cNvPr id="25" name="椭圆 24"/>
            <p:cNvSpPr/>
            <p:nvPr/>
          </p:nvSpPr>
          <p:spPr>
            <a:xfrm>
              <a:off x="6189785" y="5920153"/>
              <a:ext cx="527538" cy="52753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6377151" y="6130967"/>
              <a:ext cx="199293" cy="10591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9964729" y="6123609"/>
            <a:ext cx="2893925" cy="2603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fontAlgn="ctr">
              <a:defRPr sz="2000" b="0" i="0" u="none" strike="noStrike">
                <a:solidFill>
                  <a:srgbClr val="000000"/>
                </a:solidFill>
                <a:effectLst/>
                <a:latin typeface="+mj-lt"/>
                <a:ea typeface="Microsoft YaHei" panose="020B0503020204020204" pitchFamily="34" charset="-122"/>
              </a:defRPr>
            </a:lvl1pPr>
          </a:lstStyle>
          <a:p>
            <a:r>
              <a:rPr lang="en-US" altLang="zh-CN" sz="1100" dirty="0">
                <a:solidFill>
                  <a:schemeClr val="bg1"/>
                </a:solidFill>
                <a:ea typeface="Arial" panose="020B0604020202020204" pitchFamily="34" charset="0"/>
              </a:rPr>
              <a:t>PRESENTATED BY GROUP 22</a:t>
            </a:r>
            <a:endParaRPr lang="en-US" altLang="zh-CN" sz="1100" dirty="0">
              <a:solidFill>
                <a:schemeClr val="bg1"/>
              </a:solidFill>
              <a:ea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331291" y="4794295"/>
            <a:ext cx="3281634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fontAlgn="ctr">
              <a:defRPr sz="4800" b="0" i="0" u="none" strike="noStrike">
                <a:solidFill>
                  <a:srgbClr val="000000"/>
                </a:solidFill>
                <a:effectLst/>
                <a:latin typeface="+mj-lt"/>
                <a:ea typeface="Microsoft YaHei" panose="020B0503020204020204" pitchFamily="34" charset="-122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Requirement Analysis</a:t>
            </a:r>
            <a:endParaRPr lang="en-US" altLang="zh-CN" sz="1200" dirty="0">
              <a:solidFill>
                <a:schemeClr val="bg1"/>
              </a:solidFill>
              <a:latin typeface="+mj-lt"/>
              <a:ea typeface="Arial" panose="020B0604020202020204" pitchFamily="34" charset="0"/>
            </a:endParaRPr>
          </a:p>
          <a:p>
            <a:r>
              <a:rPr lang="en-US" altLang="zh-CN" sz="1200" dirty="0">
                <a:solidFill>
                  <a:schemeClr val="bg1"/>
                </a:solidFill>
                <a:ea typeface="Arial" panose="020B0604020202020204" pitchFamily="34" charset="0"/>
              </a:rPr>
              <a:t>Presentation </a:t>
            </a:r>
            <a:endParaRPr lang="en-US" altLang="zh-CN" sz="1200" dirty="0">
              <a:solidFill>
                <a:schemeClr val="bg1"/>
              </a:solidFill>
              <a:ea typeface="Arial" panose="020B0604020202020204" pitchFamily="34" charset="0"/>
            </a:endParaRPr>
          </a:p>
        </p:txBody>
      </p:sp>
      <p:sp>
        <p:nvSpPr>
          <p:cNvPr id="33" name="等腰三角形 32"/>
          <p:cNvSpPr/>
          <p:nvPr/>
        </p:nvSpPr>
        <p:spPr>
          <a:xfrm rot="5400000">
            <a:off x="3051577" y="5271401"/>
            <a:ext cx="133117" cy="7074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" name="图片 36" descr="人在玩电脑&#10;&#10;描述已自动生成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2" t="16111" r="6257" b="24998"/>
          <a:stretch>
            <a:fillRect/>
          </a:stretch>
        </p:blipFill>
        <p:spPr>
          <a:xfrm>
            <a:off x="5615354" y="1483298"/>
            <a:ext cx="6585440" cy="3018362"/>
          </a:xfrm>
          <a:prstGeom prst="rect">
            <a:avLst/>
          </a:prstGeom>
        </p:spPr>
      </p:pic>
      <p:sp>
        <p:nvSpPr>
          <p:cNvPr id="39" name="椭圆 38"/>
          <p:cNvSpPr/>
          <p:nvPr/>
        </p:nvSpPr>
        <p:spPr>
          <a:xfrm>
            <a:off x="5310553" y="4208585"/>
            <a:ext cx="597878" cy="59787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5368332" y="4266364"/>
            <a:ext cx="482321" cy="4823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等腰三角形 41"/>
          <p:cNvSpPr/>
          <p:nvPr/>
        </p:nvSpPr>
        <p:spPr>
          <a:xfrm rot="5400000">
            <a:off x="5558128" y="4472221"/>
            <a:ext cx="132862" cy="70607"/>
          </a:xfrm>
          <a:prstGeom prst="triangle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5"/>
          <p:cNvSpPr txBox="1"/>
          <p:nvPr/>
        </p:nvSpPr>
        <p:spPr>
          <a:xfrm>
            <a:off x="820420" y="501015"/>
            <a:ext cx="2644775" cy="27559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altLang="zh-CN" sz="1200" dirty="0">
                <a:solidFill>
                  <a:schemeClr val="bg1"/>
                </a:solidFill>
                <a:latin typeface="+mj-lt"/>
                <a:sym typeface="+mn-ea"/>
              </a:rPr>
              <a:t>PRESENTED BY GROUP 22</a:t>
            </a:r>
            <a:endParaRPr lang="zh-CN" altLang="en-US" sz="12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67715" y="334645"/>
            <a:ext cx="2287270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+mj-lt"/>
              </a:rPr>
              <a:t>PRESENTED BYGROUP 22</a:t>
            </a:r>
            <a:endParaRPr lang="en-US" altLang="zh-CN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76331" y="956484"/>
            <a:ext cx="7326351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+mj-lt"/>
              </a:rPr>
              <a:t>           CONTENTS</a:t>
            </a:r>
            <a:endParaRPr lang="en-US" altLang="zh-CN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28670" y="2309495"/>
            <a:ext cx="2521585" cy="1356995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defPPr>
              <a:defRPr lang="zh-CN"/>
            </a:defPPr>
            <a:lvl1pPr fontAlgn="ctr">
              <a:defRPr sz="2000" b="0" i="0" u="none" strike="noStrike">
                <a:solidFill>
                  <a:srgbClr val="000000"/>
                </a:solidFill>
                <a:effectLst/>
                <a:latin typeface="+mj-lt"/>
                <a:ea typeface="Microsoft YaHei" panose="020B0503020204020204" pitchFamily="34" charset="-122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  <a:ea typeface="Arial" panose="020B0604020202020204" pitchFamily="34" charset="0"/>
              </a:rPr>
              <a:t>Identifying Inconsistencies, Ambiguities, and Missing Information</a:t>
            </a:r>
            <a:endParaRPr lang="en-US" altLang="zh-CN" dirty="0">
              <a:solidFill>
                <a:schemeClr val="bg1"/>
              </a:solidFill>
              <a:ea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032014" y="2259763"/>
            <a:ext cx="2516734" cy="19380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fontAlgn="ctr">
              <a:defRPr sz="2000" b="0" i="0" u="none" strike="noStrike">
                <a:solidFill>
                  <a:srgbClr val="000000"/>
                </a:solidFill>
                <a:effectLst/>
                <a:latin typeface="+mj-lt"/>
                <a:ea typeface="Microsoft YaHei" panose="020B0503020204020204" pitchFamily="34" charset="-122"/>
              </a:defRPr>
            </a:lvl1pPr>
          </a:lstStyle>
          <a:p>
            <a:r>
              <a:rPr lang="en-US" altLang="zh-CN" sz="2400" dirty="0">
                <a:solidFill>
                  <a:schemeClr val="bg1"/>
                </a:solidFill>
                <a:ea typeface="Arial" panose="020B0604020202020204" pitchFamily="34" charset="0"/>
              </a:rPr>
              <a:t>Prioritizing Requirements Based on Importance and Feasibility</a:t>
            </a:r>
            <a:endParaRPr lang="en-US" altLang="zh-CN" sz="2400" dirty="0">
              <a:solidFill>
                <a:schemeClr val="bg1"/>
              </a:solidFill>
              <a:ea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246496" y="2327612"/>
            <a:ext cx="2516734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fontAlgn="ctr">
              <a:defRPr sz="2000" b="0" i="0" u="none" strike="noStrike">
                <a:solidFill>
                  <a:srgbClr val="000000"/>
                </a:solidFill>
                <a:effectLst/>
                <a:latin typeface="+mj-lt"/>
                <a:ea typeface="Microsoft YaHei" panose="020B0503020204020204" pitchFamily="34" charset="-122"/>
              </a:defRPr>
            </a:lvl1pPr>
          </a:lstStyle>
          <a:p>
            <a:r>
              <a:rPr lang="en-US" altLang="zh-CN" sz="2400" dirty="0">
                <a:solidFill>
                  <a:schemeClr val="bg1"/>
                </a:solidFill>
                <a:ea typeface="Arial" panose="020B0604020202020204" pitchFamily="34" charset="0"/>
              </a:rPr>
              <a:t>Classifying Requirements</a:t>
            </a:r>
            <a:endParaRPr lang="en-US" altLang="zh-CN" sz="2400" dirty="0">
              <a:solidFill>
                <a:schemeClr val="bg1"/>
              </a:solidFill>
              <a:ea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3575" y="2335530"/>
            <a:ext cx="2084705" cy="100965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defPPr>
              <a:defRPr lang="zh-CN"/>
            </a:defPPr>
            <a:lvl1pPr fontAlgn="ctr">
              <a:defRPr sz="2000" b="0" i="0" u="none" strike="noStrike">
                <a:solidFill>
                  <a:srgbClr val="000000"/>
                </a:solidFill>
                <a:effectLst/>
                <a:latin typeface="+mj-lt"/>
                <a:ea typeface="Microsoft YaHei" panose="020B0503020204020204" pitchFamily="34" charset="-122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  <a:ea typeface="Arial" panose="020B0604020202020204" pitchFamily="34" charset="0"/>
              </a:rPr>
              <a:t>Review of Requirements</a:t>
            </a:r>
            <a:endParaRPr lang="en-US" altLang="zh-CN" dirty="0">
              <a:solidFill>
                <a:schemeClr val="bg1"/>
              </a:solidFill>
              <a:ea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97256" y="1831327"/>
            <a:ext cx="628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j-lt"/>
              </a:rPr>
              <a:t>01.</a:t>
            </a:r>
            <a:endParaRPr lang="en-US" altLang="zh-CN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1550252" y="2041386"/>
            <a:ext cx="13046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729404" y="6178062"/>
            <a:ext cx="10845562" cy="0"/>
            <a:chOff x="797169" y="6178062"/>
            <a:chExt cx="10845562" cy="0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797169" y="6178062"/>
              <a:ext cx="108455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797169" y="6178062"/>
              <a:ext cx="820616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3429743" y="1849742"/>
            <a:ext cx="628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j-lt"/>
              </a:rPr>
              <a:t>02.</a:t>
            </a:r>
            <a:endParaRPr lang="en-US" altLang="zh-CN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8547704" y="4601706"/>
            <a:ext cx="13046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322139" y="1808467"/>
            <a:ext cx="628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j-lt"/>
              </a:rPr>
              <a:t>03.</a:t>
            </a:r>
            <a:endParaRPr lang="en-US" altLang="zh-CN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9852600" y="2059801"/>
            <a:ext cx="13046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9108271" y="1840217"/>
            <a:ext cx="628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j-lt"/>
              </a:rPr>
              <a:t>04.</a:t>
            </a:r>
            <a:endParaRPr lang="en-US" altLang="zh-CN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1549727" y="4609961"/>
            <a:ext cx="13046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36"/>
          <p:cNvSpPr txBox="1"/>
          <p:nvPr/>
        </p:nvSpPr>
        <p:spPr>
          <a:xfrm>
            <a:off x="597366" y="4340847"/>
            <a:ext cx="628186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altLang="zh-CN" dirty="0">
                <a:solidFill>
                  <a:schemeClr val="bg1"/>
                </a:solidFill>
                <a:latin typeface="+mj-lt"/>
              </a:rPr>
              <a:t>05.</a:t>
            </a:r>
            <a:endParaRPr lang="en-US" altLang="zh-CN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67715" y="4766310"/>
            <a:ext cx="228790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latin typeface="Montserrat SemiBold" panose="00000700000000000000" charset="0"/>
                <a:ea typeface="Arial" panose="020B0604020202020204" pitchFamily="34" charset="0"/>
                <a:cs typeface="Montserrat SemiBold" panose="00000700000000000000" charset="0"/>
                <a:sym typeface="+mn-ea"/>
              </a:rPr>
              <a:t>Development of the SRS Document</a:t>
            </a:r>
            <a:endParaRPr lang="en-US" altLang="zh-CN" sz="2000" b="1" dirty="0">
              <a:solidFill>
                <a:schemeClr val="bg1"/>
              </a:solidFill>
              <a:latin typeface="Montserrat SemiBold" panose="00000700000000000000" charset="0"/>
              <a:ea typeface="Arial" panose="020B0604020202020204" pitchFamily="34" charset="0"/>
              <a:cs typeface="Montserrat SemiBold" panose="00000700000000000000" charset="0"/>
              <a:sym typeface="+mn-ea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7820660" y="4842510"/>
            <a:ext cx="299974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latin typeface="Montserrat SemiBold" panose="00000700000000000000" charset="0"/>
                <a:ea typeface="Arial" panose="020B0604020202020204" pitchFamily="34" charset="0"/>
                <a:cs typeface="Montserrat SemiBold" panose="00000700000000000000" charset="0"/>
                <a:sym typeface="+mn-ea"/>
              </a:rPr>
              <a:t>Validate Requirements with Stakeholders</a:t>
            </a:r>
            <a:endParaRPr lang="en-US" altLang="zh-CN" sz="2000" b="1" dirty="0">
              <a:solidFill>
                <a:schemeClr val="bg1"/>
              </a:solidFill>
              <a:latin typeface="Montserrat SemiBold" panose="00000700000000000000" charset="0"/>
              <a:ea typeface="Arial" panose="020B0604020202020204" pitchFamily="34" charset="0"/>
              <a:cs typeface="Montserrat SemiBold" panose="00000700000000000000" charset="0"/>
              <a:sym typeface="+mn-ea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7712710" y="4352925"/>
            <a:ext cx="545465" cy="3346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dirty="0">
                <a:solidFill>
                  <a:schemeClr val="bg1"/>
                </a:solidFill>
                <a:latin typeface="+mj-lt"/>
                <a:sym typeface="+mn-ea"/>
              </a:rPr>
              <a:t>06.</a:t>
            </a:r>
            <a:endParaRPr lang="en-US" altLang="zh-CN" dirty="0">
              <a:solidFill>
                <a:schemeClr val="bg1"/>
              </a:solidFill>
              <a:latin typeface="+mj-lt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quirement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5305" y="1338580"/>
            <a:ext cx="6576060" cy="31629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6382" y="2269591"/>
            <a:ext cx="4190172" cy="1938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Montserrat SemiBold" panose="00000700000000000000" charset="0"/>
                <a:ea typeface="Arial" panose="020B0604020202020204" pitchFamily="34" charset="0"/>
                <a:cs typeface="Montserrat SemiBold" panose="00000700000000000000" charset="0"/>
                <a:sym typeface="+mn-ea"/>
              </a:rPr>
              <a:t>Review of and Analysis of  Requirements</a:t>
            </a:r>
            <a:endParaRPr lang="en-US" altLang="zh-CN" sz="4000" b="1" dirty="0">
              <a:solidFill>
                <a:schemeClr val="bg1"/>
              </a:solidFill>
              <a:latin typeface="Montserrat SemiBold" panose="00000700000000000000" charset="0"/>
              <a:ea typeface="Arial" panose="020B0604020202020204" pitchFamily="34" charset="0"/>
              <a:cs typeface="Montserrat SemiBold" panose="00000700000000000000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6425" y="334645"/>
            <a:ext cx="2388235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+mj-lt"/>
                <a:sym typeface="+mn-ea"/>
              </a:rPr>
              <a:t>PRESENTED BYGROUP 22</a:t>
            </a:r>
            <a:endParaRPr lang="zh-CN" altLang="en-US" sz="12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767553" y="4475514"/>
            <a:ext cx="419101" cy="0"/>
          </a:xfrm>
          <a:prstGeom prst="line">
            <a:avLst/>
          </a:prstGeom>
          <a:ln w="635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97169" y="6178062"/>
            <a:ext cx="381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97169" y="6178062"/>
            <a:ext cx="820616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单圆角 22"/>
          <p:cNvSpPr/>
          <p:nvPr/>
        </p:nvSpPr>
        <p:spPr>
          <a:xfrm flipH="1" flipV="1">
            <a:off x="5603631" y="4501661"/>
            <a:ext cx="6588366" cy="1078524"/>
          </a:xfrm>
          <a:prstGeom prst="round1Rect">
            <a:avLst>
              <a:gd name="adj" fmla="val 50000"/>
            </a:avLst>
          </a:prstGeom>
          <a:solidFill>
            <a:srgbClr val="002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5615354" y="6002215"/>
            <a:ext cx="351692" cy="351692"/>
            <a:chOff x="6189785" y="5920153"/>
            <a:chExt cx="527538" cy="527538"/>
          </a:xfrm>
        </p:grpSpPr>
        <p:sp>
          <p:nvSpPr>
            <p:cNvPr id="25" name="椭圆 24"/>
            <p:cNvSpPr/>
            <p:nvPr/>
          </p:nvSpPr>
          <p:spPr>
            <a:xfrm>
              <a:off x="6189785" y="5920153"/>
              <a:ext cx="527538" cy="52753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6377151" y="6130967"/>
              <a:ext cx="199293" cy="10591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6331291" y="4794295"/>
            <a:ext cx="3281634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fontAlgn="ctr">
              <a:defRPr sz="4800" b="0" i="0" u="none" strike="noStrike">
                <a:solidFill>
                  <a:srgbClr val="000000"/>
                </a:solidFill>
                <a:effectLst/>
                <a:latin typeface="+mj-lt"/>
                <a:ea typeface="Microsoft YaHei" panose="020B0503020204020204" pitchFamily="34" charset="-122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Requirement Analysis</a:t>
            </a:r>
            <a:endParaRPr lang="en-US" altLang="zh-CN" sz="1200" dirty="0">
              <a:solidFill>
                <a:schemeClr val="bg1"/>
              </a:solidFill>
              <a:latin typeface="+mj-lt"/>
              <a:ea typeface="Arial" panose="020B0604020202020204" pitchFamily="34" charset="0"/>
            </a:endParaRPr>
          </a:p>
          <a:p>
            <a:r>
              <a:rPr lang="en-US" altLang="zh-CN" sz="1200" dirty="0">
                <a:solidFill>
                  <a:schemeClr val="bg1"/>
                </a:solidFill>
                <a:ea typeface="Arial" panose="020B0604020202020204" pitchFamily="34" charset="0"/>
              </a:rPr>
              <a:t>Presentation </a:t>
            </a:r>
            <a:endParaRPr lang="en-US" altLang="zh-CN" sz="1200" dirty="0">
              <a:solidFill>
                <a:schemeClr val="bg1"/>
              </a:solidFill>
              <a:ea typeface="Arial" panose="020B0604020202020204" pitchFamily="34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5254673" y="4176835"/>
            <a:ext cx="597878" cy="59787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5312452" y="4234614"/>
            <a:ext cx="482321" cy="4823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等腰三角形 41"/>
          <p:cNvSpPr/>
          <p:nvPr/>
        </p:nvSpPr>
        <p:spPr>
          <a:xfrm rot="5400000">
            <a:off x="5502248" y="4423457"/>
            <a:ext cx="132862" cy="70607"/>
          </a:xfrm>
          <a:prstGeom prst="triangle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16517" y="1035892"/>
            <a:ext cx="4190172" cy="1014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+mj-lt"/>
              </a:rPr>
              <a:t>01</a:t>
            </a:r>
            <a:endParaRPr lang="en-US" altLang="zh-CN" sz="60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: 单圆角 34"/>
          <p:cNvSpPr/>
          <p:nvPr/>
        </p:nvSpPr>
        <p:spPr>
          <a:xfrm flipV="1">
            <a:off x="405765" y="2422525"/>
            <a:ext cx="2439035" cy="3124200"/>
          </a:xfrm>
          <a:prstGeom prst="round1Rect">
            <a:avLst/>
          </a:prstGeom>
          <a:solidFill>
            <a:srgbClr val="002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7715" y="334645"/>
            <a:ext cx="2162175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+mj-lt"/>
                <a:sym typeface="+mn-ea"/>
              </a:rPr>
              <a:t>PRESENTED BYGROUP 22</a:t>
            </a:r>
            <a:endParaRPr lang="zh-CN" altLang="en-US" sz="12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29404" y="6178062"/>
            <a:ext cx="10845562" cy="0"/>
            <a:chOff x="797169" y="6178062"/>
            <a:chExt cx="10845562" cy="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797169" y="6178062"/>
              <a:ext cx="108455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797169" y="6178062"/>
              <a:ext cx="820616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10276062" y="6264285"/>
            <a:ext cx="1499626" cy="27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1100" b="0" i="0" u="none" strike="noStrike" dirty="0">
                <a:solidFill>
                  <a:schemeClr val="bg1"/>
                </a:solidFill>
                <a:effectLst/>
                <a:ea typeface="Arial" panose="020B0604020202020204" pitchFamily="34" charset="0"/>
              </a:rPr>
              <a:t>www.website.com</a:t>
            </a:r>
            <a:endParaRPr lang="en-US" altLang="zh-CN" sz="1100" b="0" i="0" u="none" strike="noStrike" dirty="0">
              <a:solidFill>
                <a:schemeClr val="bg1"/>
              </a:solidFill>
              <a:effectLst/>
              <a:ea typeface="Arial" panose="020B0604020202020204" pitchFamily="34" charset="0"/>
            </a:endParaRPr>
          </a:p>
        </p:txBody>
      </p:sp>
      <p:sp>
        <p:nvSpPr>
          <p:cNvPr id="19" name="矩形: 单圆角 18"/>
          <p:cNvSpPr/>
          <p:nvPr/>
        </p:nvSpPr>
        <p:spPr>
          <a:xfrm flipV="1">
            <a:off x="3281680" y="1231900"/>
            <a:ext cx="2117725" cy="2842260"/>
          </a:xfrm>
          <a:prstGeom prst="round1Rect">
            <a:avLst/>
          </a:prstGeom>
          <a:solidFill>
            <a:srgbClr val="002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单圆角 19"/>
          <p:cNvSpPr/>
          <p:nvPr/>
        </p:nvSpPr>
        <p:spPr>
          <a:xfrm flipV="1">
            <a:off x="5811520" y="2076450"/>
            <a:ext cx="2658745" cy="2938780"/>
          </a:xfrm>
          <a:prstGeom prst="round1Rect">
            <a:avLst/>
          </a:prstGeom>
          <a:solidFill>
            <a:srgbClr val="002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159411" y="3229693"/>
            <a:ext cx="478972" cy="478972"/>
            <a:chOff x="5310553" y="4208585"/>
            <a:chExt cx="597878" cy="597878"/>
          </a:xfrm>
        </p:grpSpPr>
        <p:sp>
          <p:nvSpPr>
            <p:cNvPr id="21" name="椭圆 20"/>
            <p:cNvSpPr/>
            <p:nvPr/>
          </p:nvSpPr>
          <p:spPr>
            <a:xfrm>
              <a:off x="5310553" y="4208585"/>
              <a:ext cx="597878" cy="597878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椭圆 21"/>
            <p:cNvSpPr/>
            <p:nvPr/>
          </p:nvSpPr>
          <p:spPr>
            <a:xfrm>
              <a:off x="5368332" y="4266364"/>
              <a:ext cx="482321" cy="4823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5558128" y="4472221"/>
              <a:ext cx="132862" cy="70607"/>
            </a:xfrm>
            <a:prstGeom prst="triangle">
              <a:avLst/>
            </a:prstGeom>
            <a:solidFill>
              <a:srgbClr val="003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246906" y="4196677"/>
            <a:ext cx="478972" cy="478972"/>
            <a:chOff x="5310553" y="4208585"/>
            <a:chExt cx="597878" cy="597878"/>
          </a:xfrm>
        </p:grpSpPr>
        <p:sp>
          <p:nvSpPr>
            <p:cNvPr id="26" name="椭圆 25"/>
            <p:cNvSpPr/>
            <p:nvPr/>
          </p:nvSpPr>
          <p:spPr>
            <a:xfrm>
              <a:off x="5310553" y="4208585"/>
              <a:ext cx="597878" cy="597878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椭圆 26"/>
            <p:cNvSpPr/>
            <p:nvPr/>
          </p:nvSpPr>
          <p:spPr>
            <a:xfrm>
              <a:off x="5368332" y="4266364"/>
              <a:ext cx="482321" cy="4823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5558128" y="4472221"/>
              <a:ext cx="132862" cy="70607"/>
            </a:xfrm>
            <a:prstGeom prst="triangle">
              <a:avLst/>
            </a:prstGeom>
            <a:solidFill>
              <a:srgbClr val="003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8816544" y="1461242"/>
            <a:ext cx="3025122" cy="2061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+mj-lt"/>
              </a:rPr>
              <a:t>The requirements were assessed for:</a:t>
            </a:r>
            <a:endParaRPr lang="en-US" altLang="zh-CN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386414" y="3415876"/>
            <a:ext cx="1600159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fontAlgn="ctr">
              <a:defRPr sz="4800" b="0" i="0" u="none" strike="noStrike">
                <a:solidFill>
                  <a:srgbClr val="000000"/>
                </a:solidFill>
                <a:effectLst/>
                <a:latin typeface="+mj-lt"/>
                <a:ea typeface="Microsoft YaHei" panose="020B0503020204020204" pitchFamily="34" charset="-122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CLARITY</a:t>
            </a:r>
            <a:endParaRPr lang="en-US" altLang="zh-CN" sz="1800" dirty="0">
              <a:solidFill>
                <a:schemeClr val="bg1"/>
              </a:solidFill>
              <a:latin typeface="+mj-lt"/>
              <a:ea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063747" y="4368881"/>
            <a:ext cx="1600159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fontAlgn="ctr">
              <a:defRPr sz="4800" b="0" i="0" u="none" strike="noStrike">
                <a:solidFill>
                  <a:srgbClr val="000000"/>
                </a:solidFill>
                <a:effectLst/>
                <a:latin typeface="+mj-lt"/>
                <a:ea typeface="Microsoft YaHei" panose="020B0503020204020204" pitchFamily="34" charset="-122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FEASIBILITY</a:t>
            </a:r>
            <a:endParaRPr lang="en-US" altLang="zh-CN" sz="1800" dirty="0">
              <a:solidFill>
                <a:schemeClr val="bg1"/>
              </a:solidFill>
              <a:latin typeface="+mj-lt"/>
              <a:ea typeface="Arial" panose="020B0604020202020204" pitchFamily="34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2650113" y="4582611"/>
            <a:ext cx="478972" cy="478972"/>
            <a:chOff x="5310553" y="4208585"/>
            <a:chExt cx="597878" cy="597878"/>
          </a:xfrm>
        </p:grpSpPr>
        <p:sp>
          <p:nvSpPr>
            <p:cNvPr id="37" name="椭圆 36"/>
            <p:cNvSpPr/>
            <p:nvPr/>
          </p:nvSpPr>
          <p:spPr>
            <a:xfrm>
              <a:off x="5310553" y="4208585"/>
              <a:ext cx="597878" cy="597878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椭圆 37"/>
            <p:cNvSpPr/>
            <p:nvPr/>
          </p:nvSpPr>
          <p:spPr>
            <a:xfrm>
              <a:off x="5368332" y="4266364"/>
              <a:ext cx="482321" cy="4823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等腰三角形 38"/>
            <p:cNvSpPr/>
            <p:nvPr/>
          </p:nvSpPr>
          <p:spPr>
            <a:xfrm rot="5400000">
              <a:off x="5558128" y="4472221"/>
              <a:ext cx="132862" cy="70607"/>
            </a:xfrm>
            <a:prstGeom prst="triangle">
              <a:avLst/>
            </a:prstGeom>
            <a:solidFill>
              <a:srgbClr val="003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文本框 39"/>
          <p:cNvSpPr txBox="1"/>
          <p:nvPr/>
        </p:nvSpPr>
        <p:spPr>
          <a:xfrm rot="16200000">
            <a:off x="1190386" y="2771139"/>
            <a:ext cx="2893925" cy="30670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fontAlgn="ctr">
              <a:defRPr sz="2000" b="0" i="0" u="none" strike="noStrike">
                <a:solidFill>
                  <a:srgbClr val="000000"/>
                </a:solidFill>
                <a:effectLst/>
                <a:latin typeface="+mj-lt"/>
                <a:ea typeface="Microsoft YaHei" panose="020B0503020204020204" pitchFamily="34" charset="-122"/>
              </a:defRPr>
            </a:lvl1pPr>
          </a:lstStyle>
          <a:p>
            <a:r>
              <a:rPr lang="en-US" altLang="zh-CN" sz="1400" b="1" dirty="0">
                <a:solidFill>
                  <a:schemeClr val="bg1"/>
                </a:solidFill>
                <a:ea typeface="Arial" panose="020B0604020202020204" pitchFamily="34" charset="0"/>
              </a:rPr>
              <a:t>COMPLETENESS</a:t>
            </a:r>
            <a:endParaRPr lang="en-US" altLang="zh-CN" sz="1400" b="1" dirty="0">
              <a:solidFill>
                <a:schemeClr val="bg1"/>
              </a:solidFill>
              <a:ea typeface="Arial" panose="020B0604020202020204" pitchFamily="34" charset="0"/>
            </a:endParaRPr>
          </a:p>
        </p:txBody>
      </p:sp>
      <p:pic>
        <p:nvPicPr>
          <p:cNvPr id="50" name="图形 4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580127" y="4875317"/>
            <a:ext cx="459878" cy="459878"/>
          </a:xfrm>
          <a:prstGeom prst="rect">
            <a:avLst/>
          </a:prstGeom>
        </p:spPr>
      </p:pic>
      <p:pic>
        <p:nvPicPr>
          <p:cNvPr id="51" name="图形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75721" y="4875317"/>
            <a:ext cx="459878" cy="459878"/>
          </a:xfrm>
          <a:prstGeom prst="rect">
            <a:avLst/>
          </a:prstGeom>
        </p:spPr>
      </p:pic>
      <p:pic>
        <p:nvPicPr>
          <p:cNvPr id="52" name="图形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84533" y="4875317"/>
            <a:ext cx="459878" cy="459878"/>
          </a:xfrm>
          <a:prstGeom prst="rect">
            <a:avLst/>
          </a:prstGeom>
        </p:spPr>
      </p:pic>
      <p:pic>
        <p:nvPicPr>
          <p:cNvPr id="2" name="Content Placeholder 1" descr="clueless"/>
          <p:cNvPicPr>
            <a:picLocks noChangeAspect="1"/>
          </p:cNvPicPr>
          <p:nvPr>
            <p:ph sz="half" idx="1"/>
          </p:nvPr>
        </p:nvPicPr>
        <p:blipFill>
          <a:blip r:embed="rId7"/>
          <a:stretch>
            <a:fillRect/>
          </a:stretch>
        </p:blipFill>
        <p:spPr>
          <a:xfrm>
            <a:off x="3293745" y="1231900"/>
            <a:ext cx="2085975" cy="1998345"/>
          </a:xfrm>
          <a:prstGeom prst="rect">
            <a:avLst/>
          </a:prstGeom>
        </p:spPr>
      </p:pic>
      <p:pic>
        <p:nvPicPr>
          <p:cNvPr id="4" name="Content Placeholder 3" descr="completeness"/>
          <p:cNvPicPr>
            <a:picLocks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405765" y="2415540"/>
            <a:ext cx="1951990" cy="3124200"/>
          </a:xfrm>
          <a:prstGeom prst="rect">
            <a:avLst/>
          </a:prstGeom>
        </p:spPr>
      </p:pic>
      <p:pic>
        <p:nvPicPr>
          <p:cNvPr id="11" name="Picture 10" descr="feasibility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36285" y="2063750"/>
            <a:ext cx="2651760" cy="21234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67715" y="334645"/>
            <a:ext cx="2200275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+mj-lt"/>
                <a:sym typeface="+mn-ea"/>
              </a:rPr>
              <a:t>PRESENTED BY GROUP 22</a:t>
            </a:r>
            <a:endParaRPr lang="zh-CN" altLang="en-US" sz="12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29404" y="6178062"/>
            <a:ext cx="10845562" cy="0"/>
            <a:chOff x="797169" y="6178062"/>
            <a:chExt cx="10845562" cy="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797169" y="6178062"/>
              <a:ext cx="108455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797169" y="6178062"/>
              <a:ext cx="820616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10276062" y="6264285"/>
            <a:ext cx="1499626" cy="27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1100" b="0" i="0" u="none" strike="noStrike" dirty="0">
                <a:solidFill>
                  <a:schemeClr val="bg1"/>
                </a:solidFill>
                <a:effectLst/>
                <a:ea typeface="Arial" panose="020B0604020202020204" pitchFamily="34" charset="0"/>
              </a:rPr>
              <a:t>www.website.com</a:t>
            </a:r>
            <a:endParaRPr lang="en-US" altLang="zh-CN" sz="1100" b="0" i="0" u="none" strike="noStrike" dirty="0">
              <a:solidFill>
                <a:schemeClr val="bg1"/>
              </a:solidFill>
              <a:effectLst/>
              <a:ea typeface="Arial" panose="020B0604020202020204" pitchFamily="34" charset="0"/>
            </a:endParaRPr>
          </a:p>
        </p:txBody>
      </p:sp>
      <p:sp>
        <p:nvSpPr>
          <p:cNvPr id="19" name="矩形: 单圆角 18"/>
          <p:cNvSpPr/>
          <p:nvPr/>
        </p:nvSpPr>
        <p:spPr>
          <a:xfrm flipV="1">
            <a:off x="482733" y="3249770"/>
            <a:ext cx="6136522" cy="2268537"/>
          </a:xfrm>
          <a:prstGeom prst="round1Rect">
            <a:avLst>
              <a:gd name="adj" fmla="val 18346"/>
            </a:avLst>
          </a:prstGeom>
          <a:solidFill>
            <a:srgbClr val="002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993265" y="1028700"/>
            <a:ext cx="7976235" cy="1938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+mj-lt"/>
              </a:rPr>
              <a:t>Identifying Inconsistencies, Ambiguities, and Missing Information</a:t>
            </a:r>
            <a:endParaRPr lang="en-US" altLang="zh-CN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658100" y="2967990"/>
            <a:ext cx="3040380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fontAlgn="ctr">
              <a:defRPr sz="4800" b="0" i="0" u="none" strike="noStrike">
                <a:solidFill>
                  <a:srgbClr val="000000"/>
                </a:solidFill>
                <a:effectLst/>
                <a:latin typeface="+mj-lt"/>
                <a:ea typeface="Microsoft YaHei" panose="020B0503020204020204" pitchFamily="34" charset="-122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how often road condition data will be updated?</a:t>
            </a:r>
            <a:endParaRPr lang="en-US" altLang="zh-CN" sz="1800" dirty="0">
              <a:solidFill>
                <a:schemeClr val="bg1"/>
              </a:solidFill>
              <a:latin typeface="+mj-lt"/>
              <a:ea typeface="Arial" panose="020B0604020202020204" pitchFamily="34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0653075" y="2389388"/>
            <a:ext cx="478972" cy="478972"/>
            <a:chOff x="5310553" y="4208585"/>
            <a:chExt cx="597878" cy="597878"/>
          </a:xfrm>
        </p:grpSpPr>
        <p:sp>
          <p:nvSpPr>
            <p:cNvPr id="29" name="椭圆 28"/>
            <p:cNvSpPr/>
            <p:nvPr/>
          </p:nvSpPr>
          <p:spPr>
            <a:xfrm>
              <a:off x="5310553" y="4208585"/>
              <a:ext cx="597878" cy="597878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椭圆 29"/>
            <p:cNvSpPr/>
            <p:nvPr/>
          </p:nvSpPr>
          <p:spPr>
            <a:xfrm>
              <a:off x="5368332" y="4266364"/>
              <a:ext cx="482321" cy="4823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5558128" y="4472221"/>
              <a:ext cx="132862" cy="70607"/>
            </a:xfrm>
            <a:prstGeom prst="triangle">
              <a:avLst/>
            </a:prstGeom>
            <a:solidFill>
              <a:srgbClr val="003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817168" y="3845468"/>
            <a:ext cx="478972" cy="478972"/>
            <a:chOff x="5310553" y="4208585"/>
            <a:chExt cx="597878" cy="597878"/>
          </a:xfrm>
        </p:grpSpPr>
        <p:sp>
          <p:nvSpPr>
            <p:cNvPr id="33" name="椭圆 32"/>
            <p:cNvSpPr/>
            <p:nvPr/>
          </p:nvSpPr>
          <p:spPr>
            <a:xfrm>
              <a:off x="5310553" y="4208585"/>
              <a:ext cx="597878" cy="597878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椭圆 33"/>
            <p:cNvSpPr/>
            <p:nvPr/>
          </p:nvSpPr>
          <p:spPr>
            <a:xfrm>
              <a:off x="5368332" y="4266364"/>
              <a:ext cx="482321" cy="4823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等腰三角形 34"/>
            <p:cNvSpPr/>
            <p:nvPr/>
          </p:nvSpPr>
          <p:spPr>
            <a:xfrm rot="5400000">
              <a:off x="5558128" y="4472221"/>
              <a:ext cx="132862" cy="70607"/>
            </a:xfrm>
            <a:prstGeom prst="triangle">
              <a:avLst/>
            </a:prstGeom>
            <a:solidFill>
              <a:srgbClr val="003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矩形 35"/>
          <p:cNvSpPr/>
          <p:nvPr/>
        </p:nvSpPr>
        <p:spPr>
          <a:xfrm>
            <a:off x="1051020" y="5624919"/>
            <a:ext cx="457198" cy="445476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677275" y="1207463"/>
            <a:ext cx="457198" cy="445476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 rot="5400000">
            <a:off x="10844974" y="1391048"/>
            <a:ext cx="133117" cy="7074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 rot="16200000" flipH="1">
            <a:off x="1213696" y="5832634"/>
            <a:ext cx="133117" cy="7074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16560" y="1035685"/>
            <a:ext cx="1356995" cy="101473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altLang="zh-CN" sz="6000" dirty="0">
                <a:solidFill>
                  <a:schemeClr val="bg1"/>
                </a:solidFill>
                <a:latin typeface="+mj-lt"/>
              </a:rPr>
              <a:t>02</a:t>
            </a:r>
            <a:endParaRPr lang="en-US" altLang="zh-CN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文本框 21"/>
          <p:cNvSpPr txBox="1"/>
          <p:nvPr/>
        </p:nvSpPr>
        <p:spPr>
          <a:xfrm>
            <a:off x="7835900" y="4154805"/>
            <a:ext cx="304038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fontAlgn="ctr">
              <a:defRPr sz="4800" b="0" i="0" u="none" strike="noStrike">
                <a:solidFill>
                  <a:srgbClr val="000000"/>
                </a:solidFill>
                <a:effectLst/>
                <a:latin typeface="+mj-lt"/>
                <a:ea typeface="Microsoft YaHei" panose="020B0503020204020204" pitchFamily="34" charset="-122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 C</a:t>
            </a:r>
            <a:r>
              <a:rPr lang="en-US" altLang="zh-CN" sz="1800" dirty="0">
                <a:solidFill>
                  <a:schemeClr val="bg1"/>
                </a:solidFill>
                <a:ea typeface="Arial" panose="020B0604020202020204" pitchFamily="34" charset="0"/>
                <a:sym typeface="+mn-ea"/>
              </a:rPr>
              <a:t>an </a:t>
            </a:r>
            <a:r>
              <a:rPr lang="en-US" altLang="zh-CN" sz="1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users  submit reports offline?</a:t>
            </a:r>
            <a:endParaRPr lang="en-US" altLang="zh-CN" sz="1800" dirty="0">
              <a:solidFill>
                <a:schemeClr val="bg1"/>
              </a:solidFill>
              <a:latin typeface="+mj-lt"/>
              <a:ea typeface="Arial" panose="020B0604020202020204" pitchFamily="34" charset="0"/>
            </a:endParaRPr>
          </a:p>
        </p:txBody>
      </p:sp>
      <p:sp>
        <p:nvSpPr>
          <p:cNvPr id="11" name="文本框 21"/>
          <p:cNvSpPr txBox="1"/>
          <p:nvPr/>
        </p:nvSpPr>
        <p:spPr>
          <a:xfrm>
            <a:off x="7835900" y="5126990"/>
            <a:ext cx="3040380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fontAlgn="ctr">
              <a:defRPr sz="4800" b="0" i="0" u="none" strike="noStrike">
                <a:solidFill>
                  <a:srgbClr val="000000"/>
                </a:solidFill>
                <a:effectLst/>
                <a:latin typeface="+mj-lt"/>
                <a:ea typeface="Microsoft YaHei" panose="020B0503020204020204" pitchFamily="34" charset="-122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What about multiple languages and accessibility features?</a:t>
            </a:r>
            <a:endParaRPr lang="en-US" altLang="zh-CN" sz="1800" dirty="0">
              <a:solidFill>
                <a:schemeClr val="bg1"/>
              </a:solidFill>
              <a:latin typeface="+mj-lt"/>
              <a:ea typeface="Arial" panose="020B0604020202020204" pitchFamily="34" charset="0"/>
            </a:endParaRPr>
          </a:p>
        </p:txBody>
      </p:sp>
      <p:pic>
        <p:nvPicPr>
          <p:cNvPr id="4" name="Content Placeholder 3" descr="ambiguity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2600" y="3258820"/>
            <a:ext cx="5795010" cy="2240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729404" y="6178062"/>
            <a:ext cx="10845562" cy="0"/>
            <a:chOff x="797169" y="6178062"/>
            <a:chExt cx="10845562" cy="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797169" y="6178062"/>
              <a:ext cx="108455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797169" y="6178062"/>
              <a:ext cx="820616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10276062" y="6264285"/>
            <a:ext cx="1499626" cy="27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1100" b="0" i="0" u="none" strike="noStrike" dirty="0">
                <a:solidFill>
                  <a:schemeClr val="bg1"/>
                </a:solidFill>
                <a:effectLst/>
                <a:ea typeface="Arial" panose="020B0604020202020204" pitchFamily="34" charset="0"/>
              </a:rPr>
              <a:t>www.website.com</a:t>
            </a:r>
            <a:endParaRPr lang="en-US" altLang="zh-CN" sz="1100" b="0" i="0" u="none" strike="noStrike" dirty="0">
              <a:solidFill>
                <a:schemeClr val="bg1"/>
              </a:solidFill>
              <a:effectLst/>
              <a:ea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50035" y="1352550"/>
            <a:ext cx="7755255" cy="1076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+mj-lt"/>
              </a:rPr>
              <a:t>Prioritizing Requirements Based on Importance and Feasibility</a:t>
            </a:r>
            <a:endParaRPr lang="en-US" altLang="zh-CN" sz="3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7" name="图片 16" descr="图形用户界面, 文本&#10;&#10;描述已自动生成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3" t="19594" r="15715" b="11122"/>
          <a:stretch>
            <a:fillRect/>
          </a:stretch>
        </p:blipFill>
        <p:spPr>
          <a:xfrm>
            <a:off x="8797961" y="1497307"/>
            <a:ext cx="3539418" cy="4547052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469900" y="404495"/>
            <a:ext cx="2954020" cy="3441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1200" dirty="0">
                <a:solidFill>
                  <a:schemeClr val="bg1"/>
                </a:solidFill>
                <a:latin typeface="+mj-lt"/>
                <a:sym typeface="+mn-ea"/>
              </a:rPr>
              <a:t>PRESENTED BY GROUP 22</a:t>
            </a:r>
            <a:endParaRPr lang="en-US" altLang="zh-CN" sz="1200" dirty="0">
              <a:solidFill>
                <a:schemeClr val="bg1"/>
              </a:solidFill>
              <a:latin typeface="+mj-lt"/>
              <a:sym typeface="+mn-ea"/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193040" y="789305"/>
            <a:ext cx="1356995" cy="101473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altLang="zh-CN" sz="6000" dirty="0">
                <a:solidFill>
                  <a:schemeClr val="bg1"/>
                </a:solidFill>
                <a:latin typeface="+mj-lt"/>
              </a:rPr>
              <a:t>03</a:t>
            </a:r>
            <a:endParaRPr lang="en-US" altLang="zh-CN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1550035" y="293306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</a:rPr>
              <a:t>High Priority</a:t>
            </a:r>
            <a:endParaRPr lang="en-US" sz="2400" b="1">
              <a:solidFill>
                <a:schemeClr val="bg1"/>
              </a:solidFill>
              <a:latin typeface="Montserrat SemiBold" panose="00000700000000000000" charset="0"/>
              <a:cs typeface="Montserrat SemiBold" panose="00000700000000000000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550035" y="379095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</a:rPr>
              <a:t>Medium Priority</a:t>
            </a:r>
            <a:endParaRPr lang="en-US" sz="2400" b="1">
              <a:solidFill>
                <a:schemeClr val="bg1"/>
              </a:solidFill>
              <a:latin typeface="Montserrat SemiBold" panose="00000700000000000000" charset="0"/>
              <a:cs typeface="Montserrat SemiBold" panose="00000700000000000000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1550035" y="452247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bg1"/>
                </a:solidFill>
                <a:latin typeface="Montserrat SemiBold" panose="00000700000000000000" charset="0"/>
                <a:cs typeface="Montserrat SemiBold" panose="00000700000000000000" charset="0"/>
              </a:rPr>
              <a:t>Low Priority</a:t>
            </a:r>
            <a:endParaRPr lang="en-US" sz="2400" b="1">
              <a:solidFill>
                <a:schemeClr val="bg1"/>
              </a:solidFill>
              <a:latin typeface="Montserrat SemiBold" panose="00000700000000000000" charset="0"/>
              <a:cs typeface="Montserrat SemiBold" panose="00000700000000000000" charset="0"/>
            </a:endParaRPr>
          </a:p>
        </p:txBody>
      </p:sp>
      <p:pic>
        <p:nvPicPr>
          <p:cNvPr id="4" name="Content Placeholder 3" descr="survey-icon-design-free-vector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5925" y="1987550"/>
            <a:ext cx="2523490" cy="35229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quireme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5305" y="1256030"/>
            <a:ext cx="6576695" cy="33007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8485" y="3138805"/>
            <a:ext cx="4368800" cy="1445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j-lt"/>
              </a:rPr>
              <a:t>Classifying  Requirements</a:t>
            </a:r>
            <a:endParaRPr lang="en-US" altLang="zh-CN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7715" y="334645"/>
            <a:ext cx="2525395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+mj-lt"/>
                <a:sym typeface="+mn-ea"/>
              </a:rPr>
              <a:t>PRESENTED BY GROUP 22</a:t>
            </a:r>
            <a:endParaRPr lang="zh-CN" altLang="en-US" sz="12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847563" y="4760421"/>
            <a:ext cx="419101" cy="0"/>
          </a:xfrm>
          <a:prstGeom prst="line">
            <a:avLst/>
          </a:prstGeom>
          <a:ln w="635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97169" y="6178062"/>
            <a:ext cx="381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97169" y="6178062"/>
            <a:ext cx="820616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单圆角 22"/>
          <p:cNvSpPr/>
          <p:nvPr/>
        </p:nvSpPr>
        <p:spPr>
          <a:xfrm flipH="1" flipV="1">
            <a:off x="5603631" y="4501661"/>
            <a:ext cx="6588366" cy="1078524"/>
          </a:xfrm>
          <a:prstGeom prst="round1Rect">
            <a:avLst>
              <a:gd name="adj" fmla="val 50000"/>
            </a:avLst>
          </a:prstGeom>
          <a:solidFill>
            <a:srgbClr val="002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5615354" y="6002215"/>
            <a:ext cx="351692" cy="351692"/>
            <a:chOff x="6189785" y="5920153"/>
            <a:chExt cx="527538" cy="527538"/>
          </a:xfrm>
        </p:grpSpPr>
        <p:sp>
          <p:nvSpPr>
            <p:cNvPr id="25" name="椭圆 24"/>
            <p:cNvSpPr/>
            <p:nvPr/>
          </p:nvSpPr>
          <p:spPr>
            <a:xfrm>
              <a:off x="6189785" y="5920153"/>
              <a:ext cx="527538" cy="52753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6377151" y="6130967"/>
              <a:ext cx="199293" cy="10591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6331291" y="4794295"/>
            <a:ext cx="3281634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fontAlgn="ctr">
              <a:defRPr sz="4800" b="0" i="0" u="none" strike="noStrike">
                <a:solidFill>
                  <a:srgbClr val="000000"/>
                </a:solidFill>
                <a:effectLst/>
                <a:latin typeface="+mj-lt"/>
                <a:ea typeface="Microsoft YaHei" panose="020B0503020204020204" pitchFamily="34" charset="-122"/>
              </a:defRPr>
            </a:lvl1pPr>
          </a:lstStyle>
          <a:p>
            <a:r>
              <a:rPr lang="en-US" altLang="zh-CN" sz="1200" dirty="0">
                <a:solidFill>
                  <a:schemeClr val="bg1"/>
                </a:solidFill>
                <a:latin typeface="+mj-lt"/>
                <a:ea typeface="Arial" panose="020B0604020202020204" pitchFamily="34" charset="0"/>
              </a:rPr>
              <a:t>Requirement Analysis</a:t>
            </a:r>
            <a:endParaRPr lang="en-US" altLang="zh-CN" sz="1200" dirty="0">
              <a:solidFill>
                <a:schemeClr val="bg1"/>
              </a:solidFill>
              <a:latin typeface="+mj-lt"/>
              <a:ea typeface="Arial" panose="020B0604020202020204" pitchFamily="34" charset="0"/>
            </a:endParaRPr>
          </a:p>
          <a:p>
            <a:r>
              <a:rPr lang="en-US" altLang="zh-CN" sz="1200" dirty="0">
                <a:solidFill>
                  <a:schemeClr val="bg1"/>
                </a:solidFill>
                <a:ea typeface="Arial" panose="020B0604020202020204" pitchFamily="34" charset="0"/>
              </a:rPr>
              <a:t>Presentation</a:t>
            </a:r>
            <a:endParaRPr lang="en-US" altLang="zh-CN" sz="1200" dirty="0">
              <a:solidFill>
                <a:schemeClr val="bg1"/>
              </a:solidFill>
              <a:ea typeface="Arial" panose="020B0604020202020204" pitchFamily="34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5310553" y="4208585"/>
            <a:ext cx="597878" cy="59787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5368332" y="4266364"/>
            <a:ext cx="482321" cy="4823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等腰三角形 41"/>
          <p:cNvSpPr/>
          <p:nvPr/>
        </p:nvSpPr>
        <p:spPr>
          <a:xfrm rot="5400000">
            <a:off x="5558128" y="4455207"/>
            <a:ext cx="132862" cy="70607"/>
          </a:xfrm>
          <a:prstGeom prst="triangle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56877" y="1256237"/>
            <a:ext cx="4190172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500" dirty="0">
                <a:solidFill>
                  <a:schemeClr val="bg1"/>
                </a:solidFill>
                <a:latin typeface="+mj-lt"/>
              </a:rPr>
              <a:t>04</a:t>
            </a:r>
            <a:endParaRPr lang="en-US" altLang="zh-CN" sz="115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</a:rPr>
              <a:t>Functional Requirements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 b="1">
                <a:solidFill>
                  <a:schemeClr val="bg1"/>
                </a:solidFill>
              </a:rPr>
              <a:t> Road Sign Directory</a:t>
            </a:r>
            <a:endParaRPr lang="en-US" b="1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>
                <a:solidFill>
                  <a:schemeClr val="bg1"/>
                </a:solidFill>
              </a:rPr>
              <a:t> Real-Time Road Condition Alerts</a:t>
            </a:r>
            <a:endParaRPr lang="en-US" b="1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>
                <a:solidFill>
                  <a:schemeClr val="bg1"/>
                </a:solidFill>
              </a:rPr>
              <a:t> Map Integration </a:t>
            </a:r>
            <a:endParaRPr lang="en-US" b="1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>
                <a:solidFill>
                  <a:schemeClr val="bg1"/>
                </a:solidFill>
              </a:rPr>
              <a:t> User Reporting System</a:t>
            </a:r>
            <a:endParaRPr lang="en-US" b="1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>
                <a:solidFill>
                  <a:schemeClr val="bg1"/>
                </a:solidFill>
              </a:rPr>
              <a:t> Notification Customization   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1"/>
          <p:cNvSpPr>
            <a:spLocks noGrp="1"/>
          </p:cNvSpPr>
          <p:nvPr/>
        </p:nvSpPr>
        <p:spPr>
          <a:xfrm>
            <a:off x="838200" y="1676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Non-functional Requirements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965200" y="19532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>
                <a:solidFill>
                  <a:schemeClr val="bg1"/>
                </a:solidFill>
              </a:rPr>
              <a:t>Usability  </a:t>
            </a:r>
            <a:endParaRPr lang="en-US" b="1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>
                <a:solidFill>
                  <a:schemeClr val="bg1"/>
                </a:solidFill>
              </a:rPr>
              <a:t>Performance </a:t>
            </a:r>
            <a:endParaRPr lang="en-US" b="1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>
                <a:solidFill>
                  <a:schemeClr val="bg1"/>
                </a:solidFill>
              </a:rPr>
              <a:t>Reliability  </a:t>
            </a:r>
            <a:endParaRPr lang="en-US" b="1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>
                <a:solidFill>
                  <a:schemeClr val="bg1"/>
                </a:solidFill>
              </a:rPr>
              <a:t>Compatibility  </a:t>
            </a:r>
            <a:endParaRPr lang="en-US" b="1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>
                <a:solidFill>
                  <a:schemeClr val="bg1"/>
                </a:solidFill>
              </a:rPr>
              <a:t>Security  </a:t>
            </a:r>
            <a:endParaRPr lang="en-US" b="1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>
                <a:solidFill>
                  <a:schemeClr val="bg1"/>
                </a:solidFill>
              </a:rPr>
              <a:t>Scalability 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d71e720d-53e7-4788-a307-490f784487b2"/>
  <p:tag name="COMMONDATA" val="eyJoZGlkIjoiODM1YWUzZDdkNDU0ODlhNzIwYTJmZGVjNDNkZGI1Nj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3CC"/>
      </a:accent1>
      <a:accent2>
        <a:srgbClr val="00239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海外商务风细体">
      <a:majorFont>
        <a:latin typeface="Montserrat SemiBold"/>
        <a:ea typeface=""/>
        <a:cs typeface=""/>
      </a:majorFont>
      <a:minorFont>
        <a:latin typeface="Gilro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33CC"/>
    </a:accent1>
    <a:accent2>
      <a:srgbClr val="00239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33CC"/>
    </a:accent1>
    <a:accent2>
      <a:srgbClr val="00239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33CC"/>
    </a:accent1>
    <a:accent2>
      <a:srgbClr val="00239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33CC"/>
    </a:accent1>
    <a:accent2>
      <a:srgbClr val="00239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33CC"/>
    </a:accent1>
    <a:accent2>
      <a:srgbClr val="00239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33CC"/>
    </a:accent1>
    <a:accent2>
      <a:srgbClr val="00239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33CC"/>
    </a:accent1>
    <a:accent2>
      <a:srgbClr val="00239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33CC"/>
    </a:accent1>
    <a:accent2>
      <a:srgbClr val="00239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33CC"/>
    </a:accent1>
    <a:accent2>
      <a:srgbClr val="00239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1777</Words>
  <Application>WPS Presentation</Application>
  <PresentationFormat>宽屏</PresentationFormat>
  <Paragraphs>157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Microsoft YaHei</vt:lpstr>
      <vt:lpstr>Montserrat SemiBold</vt:lpstr>
      <vt:lpstr>Gilroy</vt:lpstr>
      <vt:lpstr>Arial Unicode MS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Functional Requirements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 abbey</dc:creator>
  <cp:lastModifiedBy>Ngouh Kambi Marcbryan</cp:lastModifiedBy>
  <cp:revision>11</cp:revision>
  <dcterms:created xsi:type="dcterms:W3CDTF">2023-03-30T02:05:00Z</dcterms:created>
  <dcterms:modified xsi:type="dcterms:W3CDTF">2025-05-13T10:52:17Z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2D83E8A2D2E747AE95B861C40DCB290C_13</vt:lpwstr>
  </property>
  <property fmtid="{D5CDD505-2E9C-101B-9397-08002B2CF9AE}" pid="3" name="KSOProductBuildVer">
    <vt:lpwstr>1033-12.2.0.13472</vt:lpwstr>
  </property>
</Properties>
</file>