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99" r:id="rId5"/>
    <p:sldId id="264" r:id="rId6"/>
    <p:sldId id="288" r:id="rId7"/>
    <p:sldId id="269" r:id="rId8"/>
    <p:sldId id="270" r:id="rId9"/>
    <p:sldId id="291" r:id="rId10"/>
    <p:sldId id="313" r:id="rId11"/>
    <p:sldId id="30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0A9"/>
    <a:srgbClr val="161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0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32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ED54-37BF-4A37-8AE3-4DA4C6C196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EA792-08B3-4A15-9729-343F8E6FD0C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2AEFA7-F12C-44B2-9E95-B3C34BEE95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04205-67A0-46A8-ACF0-7354F2BB1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44C97-CFD8-4B1A-9809-75060EC224F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 preferRelativeResize="0"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52400" y="1640840"/>
            <a:ext cx="10814685" cy="4582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>
                <a:solidFill>
                  <a:srgbClr val="002060"/>
                </a:solidFill>
                <a:sym typeface="+mn-ea"/>
              </a:rPr>
              <a:t>Requirement Gathering for </a:t>
            </a:r>
            <a:endParaRPr lang="en-US" altLang="zh-CN" sz="4800" b="1">
              <a:solidFill>
                <a:srgbClr val="002060"/>
              </a:solidFill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>
                <a:solidFill>
                  <a:srgbClr val="002060"/>
                </a:solidFill>
                <a:sym typeface="+mn-ea"/>
              </a:rPr>
              <a:t>Road Sign and Road State </a:t>
            </a:r>
            <a:endParaRPr lang="en-US" altLang="zh-CN" sz="4800" b="1">
              <a:solidFill>
                <a:srgbClr val="002060"/>
              </a:solidFill>
              <a:sym typeface="+mn-ea"/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>
                <a:solidFill>
                  <a:srgbClr val="002060"/>
                </a:solidFill>
                <a:sym typeface="+mn-ea"/>
              </a:rPr>
              <a:t>Mobile Application.</a:t>
            </a:r>
            <a:endParaRPr lang="en-US" altLang="zh-CN" sz="4800" b="1">
              <a:solidFill>
                <a:srgbClr val="002060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4800" b="1">
              <a:solidFill>
                <a:schemeClr val="tx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>
                <a:solidFill>
                  <a:schemeClr val="tx1"/>
                </a:solidFill>
              </a:rPr>
              <a:t>TASK 2 Presentation</a:t>
            </a:r>
            <a:endParaRPr lang="en-US" altLang="zh-CN" sz="3200" b="1">
              <a:solidFill>
                <a:schemeClr val="tx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n-US" altLang="zh-CN" sz="4800" b="1">
              <a:solidFill>
                <a:schemeClr val="bg2">
                  <a:lumMod val="25000"/>
                </a:schemeClr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4"/>
            </p:custDataLst>
          </p:nvPr>
        </p:nvSpPr>
        <p:spPr>
          <a:xfrm>
            <a:off x="475615" y="5639435"/>
            <a:ext cx="6386830" cy="7067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2060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By: Group 22 </a:t>
            </a:r>
            <a:r>
              <a:rPr lang="en-US" altLang="zh-CN" sz="4000" dirty="0">
                <a:solidFill>
                  <a:srgbClr val="002060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   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ṡľïḑè"/>
          <p:cNvSpPr txBox="1"/>
          <p:nvPr/>
        </p:nvSpPr>
        <p:spPr bwMode="auto">
          <a:xfrm>
            <a:off x="3510149" y="1780800"/>
            <a:ext cx="8009703" cy="4003616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Stakeholder Identification</a:t>
            </a:r>
            <a:endParaRPr lang="en-US" altLang="zh-CN" sz="2400" b="0" dirty="0">
              <a:solidFill>
                <a:srgbClr val="002060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Requirement Gathering Techniques</a:t>
            </a:r>
            <a:endParaRPr lang="en-US" altLang="zh-CN" sz="2400" b="0" dirty="0">
              <a:solidFill>
                <a:srgbClr val="002060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Data Gathering</a:t>
            </a:r>
            <a:r>
              <a:rPr lang="en-US" altLang="zh-CN" sz="2400" b="0" dirty="0">
                <a:solidFill>
                  <a:schemeClr val="tx1"/>
                </a:solidFill>
                <a:latin typeface="+mn-lt"/>
                <a:ea typeface="+mn-ea"/>
                <a:sym typeface="+mn-lt"/>
              </a:rPr>
              <a:t> </a:t>
            </a:r>
            <a:endParaRPr lang="en-US" altLang="zh-CN" sz="2400" b="0" dirty="0">
              <a:solidFill>
                <a:schemeClr val="tx1"/>
              </a:solidFill>
              <a:latin typeface="+mn-lt"/>
              <a:ea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Data Cleaning</a:t>
            </a:r>
            <a:endParaRPr lang="en-US" altLang="zh-CN" sz="2400" b="0" dirty="0">
              <a:solidFill>
                <a:srgbClr val="002060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User </a:t>
            </a:r>
            <a:r>
              <a:rPr lang="zh-CN" altLang="en-US" sz="2400" b="0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R</a:t>
            </a:r>
            <a:r>
              <a:rPr lang="en-US" altLang="zh-CN" sz="2400" b="0" dirty="0">
                <a:solidFill>
                  <a:srgbClr val="002060"/>
                </a:solidFill>
                <a:latin typeface="Times New Roman" panose="02020603050405020304" charset="0"/>
                <a:ea typeface="+mn-ea"/>
                <a:cs typeface="Times New Roman" panose="02020603050405020304" charset="0"/>
                <a:sym typeface="+mn-lt"/>
              </a:rPr>
              <a:t>eluctance Assessment</a:t>
            </a:r>
            <a:endParaRPr lang="zh-CN" altLang="en-US" sz="2400" b="0" dirty="0">
              <a:solidFill>
                <a:srgbClr val="002060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sz="2400" b="0" dirty="0">
              <a:solidFill>
                <a:srgbClr val="002060"/>
              </a:solidFill>
              <a:latin typeface="Times New Roman" panose="02020603050405020304" charset="0"/>
              <a:ea typeface="+mn-ea"/>
              <a:cs typeface="Times New Roman" panose="02020603050405020304" charset="0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571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išľïḋé"/>
          <p:cNvSpPr txBox="1"/>
          <p:nvPr/>
        </p:nvSpPr>
        <p:spPr>
          <a:xfrm>
            <a:off x="1723390" y="1700530"/>
            <a:ext cx="165735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746125" y="476250"/>
            <a:ext cx="216979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Introduction </a:t>
            </a:r>
            <a:endParaRPr lang="en-US" altLang="en-US" sz="2400" b="1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9"/>
          <p:cNvSpPr txBox="1"/>
          <p:nvPr/>
        </p:nvSpPr>
        <p:spPr>
          <a:xfrm>
            <a:off x="121285" y="1075690"/>
            <a:ext cx="5716905" cy="4944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For this phase of the project,</a:t>
            </a: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the goal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was to </a:t>
            </a: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collect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requirements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 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necessary to design a </a:t>
            </a: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user-friendly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 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app that 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provides </a:t>
            </a: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drivers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 with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 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 real-time </a:t>
            </a: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Road sign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 information 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Road condition</a:t>
            </a:r>
            <a:r>
              <a:rPr lang="en-US" sz="2400" dirty="0">
                <a:solidFill>
                  <a:srgbClr val="002060"/>
                </a:solidFill>
                <a:latin typeface="Century Gothic" panose="020B0502020202020204" pitchFamily="34" charset="0"/>
                <a:ea typeface="Montserrat" panose="00000500000000000000" charset="0"/>
                <a:cs typeface="Montserrat" panose="00000500000000000000" charset="0"/>
                <a:sym typeface="+mn-ea"/>
              </a:rPr>
              <a:t> updates.</a:t>
            </a: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  <a:p>
            <a:pPr algn="l">
              <a:lnSpc>
                <a:spcPct val="90000"/>
              </a:lnSpc>
            </a:pPr>
            <a:endParaRPr lang="en-US" sz="2400" dirty="0">
              <a:solidFill>
                <a:srgbClr val="002060"/>
              </a:solidFill>
              <a:latin typeface="Century Gothic" panose="020B0502020202020204" pitchFamily="34" charset="0"/>
              <a:ea typeface="Montserrat" panose="00000500000000000000" charset="0"/>
              <a:cs typeface="Montserrat" panose="00000500000000000000" charset="0"/>
            </a:endParaRPr>
          </a:p>
        </p:txBody>
      </p:sp>
      <p:cxnSp>
        <p:nvCxnSpPr>
          <p:cNvPr id="41" name="Straight Connector 13"/>
          <p:cNvCxnSpPr/>
          <p:nvPr/>
        </p:nvCxnSpPr>
        <p:spPr>
          <a:xfrm>
            <a:off x="879679" y="6158533"/>
            <a:ext cx="4355261" cy="0"/>
          </a:xfrm>
          <a:prstGeom prst="line">
            <a:avLst/>
          </a:prstGeom>
          <a:ln w="38100">
            <a:solidFill>
              <a:schemeClr val="tx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4"/>
          <p:cNvCxnSpPr/>
          <p:nvPr/>
        </p:nvCxnSpPr>
        <p:spPr>
          <a:xfrm>
            <a:off x="5224054" y="6158533"/>
            <a:ext cx="771911" cy="0"/>
          </a:xfrm>
          <a:prstGeom prst="line">
            <a:avLst/>
          </a:prstGeom>
          <a:ln w="38100">
            <a:solidFill>
              <a:srgbClr val="40A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requirement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32105"/>
            <a:ext cx="5864860" cy="5405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SpPr/>
          <p:nvPr/>
        </p:nvSpPr>
        <p:spPr>
          <a:xfrm>
            <a:off x="476250" y="400050"/>
            <a:ext cx="11220450" cy="5848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9" name="直接连接符 18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CxnSpPr/>
          <p:nvPr/>
        </p:nvCxnSpPr>
        <p:spPr>
          <a:xfrm>
            <a:off x="4191000" y="1390650"/>
            <a:ext cx="0" cy="4095750"/>
          </a:xfrm>
          <a:prstGeom prst="line">
            <a:avLst/>
          </a:prstGeom>
          <a:ln>
            <a:solidFill>
              <a:srgbClr val="0005C8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 descr="e7d195523061f1c0890f1187ace479033ccb95cc259bd258E40C6B657499CA903110765D5A69898084D4C1327ADA76239E138ACFFBF09D5F8694C8F4E967BD8E3FD1B9DBDE618204EC63BE722C34DF10D0EF794F545E9970E0DCE31691BEF09DA10BC6275C41481ACAF0C76150143FEF20800A3F9E1353859C6BC30B9B770A2400E704AA5D28D10A"/>
          <p:cNvCxnSpPr/>
          <p:nvPr/>
        </p:nvCxnSpPr>
        <p:spPr>
          <a:xfrm>
            <a:off x="8001000" y="1390650"/>
            <a:ext cx="0" cy="4095750"/>
          </a:xfrm>
          <a:prstGeom prst="line">
            <a:avLst/>
          </a:prstGeom>
          <a:ln>
            <a:solidFill>
              <a:srgbClr val="0005C8">
                <a:alpha val="1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84250" y="4043680"/>
            <a:ext cx="2609215" cy="883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000" b="1">
                <a:solidFill>
                  <a:srgbClr val="404040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Drivers and Vehicle Owners</a:t>
            </a:r>
            <a:endParaRPr lang="en-US" altLang="zh-CN" sz="2000" b="1">
              <a:solidFill>
                <a:srgbClr val="404040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28" name="文本框 78"/>
          <p:cNvSpPr txBox="1"/>
          <p:nvPr/>
        </p:nvSpPr>
        <p:spPr>
          <a:xfrm>
            <a:off x="1069975" y="4819015"/>
            <a:ext cx="2651125" cy="1270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Need real-time road condition updates and clear road sign information.</a:t>
            </a:r>
            <a:endParaRPr lang="en-US" altLang="zh-CN" sz="1600">
              <a:solidFill>
                <a:srgbClr val="002060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248835" y="4726471"/>
            <a:ext cx="29423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967605" y="4726448"/>
            <a:ext cx="29423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9739587" y="4726448"/>
            <a:ext cx="294231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6"/>
          <p:cNvSpPr txBox="1"/>
          <p:nvPr/>
        </p:nvSpPr>
        <p:spPr>
          <a:xfrm>
            <a:off x="4749165" y="4042410"/>
            <a:ext cx="2700655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000" b="1">
                <a:solidFill>
                  <a:srgbClr val="404040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Transportation Authorities</a:t>
            </a:r>
            <a:endParaRPr lang="en-US" altLang="zh-CN" sz="2000" b="1">
              <a:solidFill>
                <a:srgbClr val="404040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3" name="文本框 78"/>
          <p:cNvSpPr txBox="1"/>
          <p:nvPr/>
        </p:nvSpPr>
        <p:spPr>
          <a:xfrm>
            <a:off x="4789170" y="4819015"/>
            <a:ext cx="265112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600" dirty="0">
                <a:solidFill>
                  <a:srgbClr val="002060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Responsible for maintaining road safety. Provide verified road sign data</a:t>
            </a:r>
            <a:endParaRPr lang="en-US" altLang="zh-CN" sz="1600" dirty="0">
              <a:solidFill>
                <a:srgbClr val="002060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4" name="文本框 26"/>
          <p:cNvSpPr txBox="1"/>
          <p:nvPr/>
        </p:nvSpPr>
        <p:spPr>
          <a:xfrm>
            <a:off x="9029700" y="4158615"/>
            <a:ext cx="1675765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000" b="1">
                <a:solidFill>
                  <a:srgbClr val="404040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The Team</a:t>
            </a:r>
            <a:endParaRPr lang="en-US" altLang="zh-CN" sz="2000" b="1">
              <a:solidFill>
                <a:srgbClr val="404040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78"/>
          <p:cNvSpPr txBox="1"/>
          <p:nvPr/>
        </p:nvSpPr>
        <p:spPr>
          <a:xfrm>
            <a:off x="8542020" y="4819015"/>
            <a:ext cx="2651125" cy="975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 Responsible for building, testing, and deploying the application</a:t>
            </a:r>
            <a:endParaRPr lang="en-US" altLang="zh-CN" sz="1600">
              <a:solidFill>
                <a:srgbClr val="002060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625090" y="7721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Stake holder Identification</a:t>
            </a:r>
            <a:endParaRPr lang="en-US" sz="2400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 descr="dri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135" y="1353185"/>
            <a:ext cx="2513965" cy="2569210"/>
          </a:xfrm>
          <a:prstGeom prst="rect">
            <a:avLst/>
          </a:prstGeom>
        </p:spPr>
      </p:pic>
      <p:pic>
        <p:nvPicPr>
          <p:cNvPr id="8" name="Picture 7" descr="Trans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960" y="1234440"/>
            <a:ext cx="2700655" cy="2809240"/>
          </a:xfrm>
          <a:prstGeom prst="rect">
            <a:avLst/>
          </a:prstGeom>
        </p:spPr>
      </p:pic>
      <p:pic>
        <p:nvPicPr>
          <p:cNvPr id="9" name="Picture 8" descr="dev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770" y="1431290"/>
            <a:ext cx="2492375" cy="2487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746088" y="475991"/>
            <a:ext cx="48329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Requirement Gathering Techniques</a:t>
            </a:r>
            <a:endParaRPr lang="zh-CN" altLang="en-US" sz="2400" b="1" dirty="0"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62290" y="1886585"/>
            <a:ext cx="1630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rgbClr val="424242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Surveys</a:t>
            </a:r>
            <a:endParaRPr lang="en-US" altLang="zh-CN" sz="2000" b="1">
              <a:solidFill>
                <a:srgbClr val="424242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162474" y="2223768"/>
            <a:ext cx="2965988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595959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Gather opinions from drivers about their challenges</a:t>
            </a:r>
            <a:endParaRPr lang="en-US" altLang="zh-CN" sz="1600">
              <a:solidFill>
                <a:srgbClr val="595959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3" name="文本框 22"/>
          <p:cNvSpPr txBox="1"/>
          <p:nvPr/>
        </p:nvSpPr>
        <p:spPr>
          <a:xfrm>
            <a:off x="8162290" y="3260090"/>
            <a:ext cx="1630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424242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Interviews</a:t>
            </a:r>
            <a:endParaRPr lang="en-US" altLang="zh-CN" sz="2000" b="1">
              <a:solidFill>
                <a:srgbClr val="424242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5" name="矩形 24"/>
          <p:cNvSpPr/>
          <p:nvPr/>
        </p:nvSpPr>
        <p:spPr>
          <a:xfrm>
            <a:off x="8162474" y="3541393"/>
            <a:ext cx="2965988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r>
              <a:rPr lang="en-US" altLang="zh-CN" sz="1600">
                <a:solidFill>
                  <a:srgbClr val="595959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Gain in-depth insights from key stakeholders</a:t>
            </a:r>
            <a:r>
              <a:rPr lang="en-US" altLang="zh-CN" sz="1600">
                <a:solidFill>
                  <a:srgbClr val="595959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 </a:t>
            </a:r>
            <a:endParaRPr lang="en-US" altLang="zh-CN" sz="1600">
              <a:solidFill>
                <a:srgbClr val="595959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sp>
        <p:nvSpPr>
          <p:cNvPr id="6" name="文本框 22"/>
          <p:cNvSpPr txBox="1"/>
          <p:nvPr/>
        </p:nvSpPr>
        <p:spPr>
          <a:xfrm>
            <a:off x="8162290" y="4453255"/>
            <a:ext cx="2228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424242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Brain storming</a:t>
            </a:r>
            <a:endParaRPr lang="en-US" altLang="zh-CN" sz="2000" b="1">
              <a:solidFill>
                <a:srgbClr val="424242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sp>
        <p:nvSpPr>
          <p:cNvPr id="7" name="矩形 24"/>
          <p:cNvSpPr/>
          <p:nvPr/>
        </p:nvSpPr>
        <p:spPr>
          <a:xfrm>
            <a:off x="8162290" y="4877435"/>
            <a:ext cx="2966085" cy="854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595959"/>
                </a:solidFill>
                <a:latin typeface="Times New Roman" panose="02020603050405020304" charset="0"/>
                <a:ea typeface="冬青黑体简体中文 W3" panose="020B0300000000000000" pitchFamily="34" charset="-122"/>
                <a:cs typeface="Times New Roman" panose="02020603050405020304" charset="0"/>
              </a:rPr>
              <a:t>generate innovative ideas for the app’s features and functionality</a:t>
            </a:r>
            <a:endParaRPr lang="en-US" altLang="zh-CN" sz="1600">
              <a:solidFill>
                <a:srgbClr val="595959"/>
              </a:solidFill>
              <a:latin typeface="Times New Roman" panose="02020603050405020304" charset="0"/>
              <a:ea typeface="冬青黑体简体中文 W3" panose="020B0300000000000000" pitchFamily="34" charset="-122"/>
              <a:cs typeface="Times New Roman" panose="02020603050405020304" charset="0"/>
            </a:endParaRPr>
          </a:p>
        </p:txBody>
      </p:sp>
      <p:pic>
        <p:nvPicPr>
          <p:cNvPr id="9" name="Picture 8" descr="survey-icon-design-free-ve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0615" y="1862455"/>
            <a:ext cx="701675" cy="6927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0" name="Picture 9" descr="inter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615" y="3052445"/>
            <a:ext cx="762635" cy="904240"/>
          </a:xfrm>
          <a:prstGeom prst="rect">
            <a:avLst/>
          </a:prstGeom>
        </p:spPr>
      </p:pic>
      <p:pic>
        <p:nvPicPr>
          <p:cNvPr id="11" name="Picture 10" descr="bra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345" y="4284345"/>
            <a:ext cx="763905" cy="797560"/>
          </a:xfrm>
          <a:prstGeom prst="rect">
            <a:avLst/>
          </a:prstGeom>
        </p:spPr>
      </p:pic>
      <p:pic>
        <p:nvPicPr>
          <p:cNvPr id="12" name="Picture 11" descr="require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" y="1388745"/>
            <a:ext cx="6684645" cy="4986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_圆角矩形 9"/>
          <p:cNvSpPr/>
          <p:nvPr>
            <p:custDataLst>
              <p:tags r:id="rId1"/>
            </p:custDataLst>
          </p:nvPr>
        </p:nvSpPr>
        <p:spPr>
          <a:xfrm>
            <a:off x="-1" y="1589564"/>
            <a:ext cx="12192001" cy="38346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559" y="805173"/>
            <a:ext cx="4183707" cy="585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746088" y="475991"/>
            <a:ext cx="20529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Data Gathering</a:t>
            </a:r>
            <a:endParaRPr lang="en-US" altLang="zh-CN" sz="2400" dirty="0"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9920" y="2350770"/>
            <a:ext cx="5066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 of Data Collected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46125" y="3343275"/>
            <a:ext cx="5435600" cy="1999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Road Sign Data</a:t>
            </a:r>
            <a:endParaRPr lang="en-US" altLang="zh-CN" sz="2000" b="1" dirty="0">
              <a:solidFill>
                <a:srgbClr val="00206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000" b="1" dirty="0">
              <a:solidFill>
                <a:srgbClr val="00206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2060"/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User Preference Data</a:t>
            </a:r>
            <a:endParaRPr lang="en-US" altLang="zh-CN" sz="2000" b="1" dirty="0">
              <a:solidFill>
                <a:srgbClr val="002060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850862" y="1942439"/>
            <a:ext cx="394635" cy="0"/>
          </a:xfrm>
          <a:prstGeom prst="line">
            <a:avLst/>
          </a:prstGeom>
          <a:ln w="28575">
            <a:solidFill>
              <a:srgbClr val="2AAE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53" t="296" r="14905" b="3423"/>
          <a:stretch>
            <a:fillRect/>
          </a:stretch>
        </p:blipFill>
        <p:spPr>
          <a:xfrm>
            <a:off x="7286624" y="1268964"/>
            <a:ext cx="3524251" cy="4758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257667" y="1571177"/>
            <a:ext cx="7257423" cy="38289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圆角矩形 96"/>
          <p:cNvSpPr/>
          <p:nvPr/>
        </p:nvSpPr>
        <p:spPr>
          <a:xfrm>
            <a:off x="4472255" y="4470229"/>
            <a:ext cx="649514" cy="649514"/>
          </a:xfrm>
          <a:prstGeom prst="roundRect">
            <a:avLst/>
          </a:prstGeom>
          <a:solidFill>
            <a:srgbClr val="FFFFFF"/>
          </a:solidFill>
        </p:spPr>
        <p:txBody>
          <a:bodyPr wrap="none" rtlCol="0" anchor="ctr">
            <a:spAutoFit/>
          </a:bodyPr>
          <a:lstStyle/>
          <a:p>
            <a:pPr algn="ctr">
              <a:spcBef>
                <a:spcPct val="0"/>
              </a:spcBef>
            </a:pPr>
            <a:endParaRPr lang="zh-CN" altLang="en-US" sz="2000">
              <a:solidFill>
                <a:srgbClr val="222B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Group 119"/>
          <p:cNvGrpSpPr/>
          <p:nvPr/>
        </p:nvGrpSpPr>
        <p:grpSpPr>
          <a:xfrm>
            <a:off x="4676970" y="4660338"/>
            <a:ext cx="260766" cy="269296"/>
            <a:chOff x="1227138" y="271463"/>
            <a:chExt cx="679450" cy="701675"/>
          </a:xfrm>
          <a:solidFill>
            <a:schemeClr val="accent1">
              <a:lumMod val="75000"/>
            </a:schemeClr>
          </a:solidFill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1566863" y="584200"/>
              <a:ext cx="339725" cy="342900"/>
            </a:xfrm>
            <a:custGeom>
              <a:avLst/>
              <a:gdLst/>
              <a:ahLst/>
              <a:cxnLst>
                <a:cxn ang="0">
                  <a:pos x="89" y="73"/>
                </a:cxn>
                <a:cxn ang="0">
                  <a:pos x="69" y="52"/>
                </a:cxn>
                <a:cxn ang="0">
                  <a:pos x="62" y="13"/>
                </a:cxn>
                <a:cxn ang="0">
                  <a:pos x="13" y="13"/>
                </a:cxn>
                <a:cxn ang="0">
                  <a:pos x="13" y="63"/>
                </a:cxn>
                <a:cxn ang="0">
                  <a:pos x="52" y="70"/>
                </a:cxn>
                <a:cxn ang="0">
                  <a:pos x="72" y="90"/>
                </a:cxn>
                <a:cxn ang="0">
                  <a:pos x="89" y="73"/>
                </a:cxn>
                <a:cxn ang="0">
                  <a:pos x="54" y="54"/>
                </a:cxn>
                <a:cxn ang="0">
                  <a:pos x="22" y="54"/>
                </a:cxn>
                <a:cxn ang="0">
                  <a:pos x="22" y="22"/>
                </a:cxn>
                <a:cxn ang="0">
                  <a:pos x="54" y="22"/>
                </a:cxn>
                <a:cxn ang="0">
                  <a:pos x="54" y="54"/>
                </a:cxn>
                <a:cxn ang="0">
                  <a:pos x="54" y="54"/>
                </a:cxn>
                <a:cxn ang="0">
                  <a:pos x="54" y="54"/>
                </a:cxn>
              </a:cxnLst>
              <a:rect l="0" t="0" r="r" b="b"/>
              <a:pathLst>
                <a:path w="89" h="90">
                  <a:moveTo>
                    <a:pt x="89" y="73"/>
                  </a:moveTo>
                  <a:cubicBezTo>
                    <a:pt x="69" y="52"/>
                    <a:pt x="69" y="52"/>
                    <a:pt x="69" y="52"/>
                  </a:cubicBezTo>
                  <a:cubicBezTo>
                    <a:pt x="75" y="40"/>
                    <a:pt x="73" y="24"/>
                    <a:pt x="62" y="13"/>
                  </a:cubicBezTo>
                  <a:cubicBezTo>
                    <a:pt x="49" y="0"/>
                    <a:pt x="27" y="0"/>
                    <a:pt x="13" y="13"/>
                  </a:cubicBezTo>
                  <a:cubicBezTo>
                    <a:pt x="0" y="27"/>
                    <a:pt x="0" y="49"/>
                    <a:pt x="13" y="63"/>
                  </a:cubicBezTo>
                  <a:cubicBezTo>
                    <a:pt x="24" y="73"/>
                    <a:pt x="39" y="75"/>
                    <a:pt x="52" y="70"/>
                  </a:cubicBezTo>
                  <a:cubicBezTo>
                    <a:pt x="72" y="90"/>
                    <a:pt x="72" y="90"/>
                    <a:pt x="72" y="90"/>
                  </a:cubicBezTo>
                  <a:lnTo>
                    <a:pt x="89" y="73"/>
                  </a:lnTo>
                  <a:close/>
                  <a:moveTo>
                    <a:pt x="54" y="54"/>
                  </a:moveTo>
                  <a:cubicBezTo>
                    <a:pt x="45" y="63"/>
                    <a:pt x="31" y="63"/>
                    <a:pt x="22" y="54"/>
                  </a:cubicBezTo>
                  <a:cubicBezTo>
                    <a:pt x="13" y="45"/>
                    <a:pt x="13" y="31"/>
                    <a:pt x="22" y="22"/>
                  </a:cubicBezTo>
                  <a:cubicBezTo>
                    <a:pt x="31" y="13"/>
                    <a:pt x="45" y="13"/>
                    <a:pt x="54" y="22"/>
                  </a:cubicBezTo>
                  <a:cubicBezTo>
                    <a:pt x="62" y="31"/>
                    <a:pt x="62" y="45"/>
                    <a:pt x="54" y="54"/>
                  </a:cubicBezTo>
                  <a:close/>
                  <a:moveTo>
                    <a:pt x="54" y="54"/>
                  </a:moveTo>
                  <a:cubicBezTo>
                    <a:pt x="54" y="54"/>
                    <a:pt x="54" y="54"/>
                    <a:pt x="54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1227138" y="271463"/>
              <a:ext cx="565150" cy="701675"/>
            </a:xfrm>
            <a:custGeom>
              <a:avLst/>
              <a:gdLst/>
              <a:ahLst/>
              <a:cxnLst>
                <a:cxn ang="0">
                  <a:pos x="127" y="161"/>
                </a:cxn>
                <a:cxn ang="0">
                  <a:pos x="101" y="152"/>
                </a:cxn>
                <a:cxn ang="0">
                  <a:pos x="25" y="152"/>
                </a:cxn>
                <a:cxn ang="0">
                  <a:pos x="25" y="139"/>
                </a:cxn>
                <a:cxn ang="0">
                  <a:pos x="91" y="139"/>
                </a:cxn>
                <a:cxn ang="0">
                  <a:pos x="86" y="126"/>
                </a:cxn>
                <a:cxn ang="0">
                  <a:pos x="25" y="126"/>
                </a:cxn>
                <a:cxn ang="0">
                  <a:pos x="25" y="113"/>
                </a:cxn>
                <a:cxn ang="0">
                  <a:pos x="86" y="113"/>
                </a:cxn>
                <a:cxn ang="0">
                  <a:pos x="91" y="99"/>
                </a:cxn>
                <a:cxn ang="0">
                  <a:pos x="25" y="99"/>
                </a:cxn>
                <a:cxn ang="0">
                  <a:pos x="25" y="87"/>
                </a:cxn>
                <a:cxn ang="0">
                  <a:pos x="102" y="87"/>
                </a:cxn>
                <a:cxn ang="0">
                  <a:pos x="127" y="79"/>
                </a:cxn>
                <a:cxn ang="0">
                  <a:pos x="148" y="85"/>
                </a:cxn>
                <a:cxn ang="0">
                  <a:pos x="148" y="0"/>
                </a:cxn>
                <a:cxn ang="0">
                  <a:pos x="53" y="0"/>
                </a:cxn>
                <a:cxn ang="0">
                  <a:pos x="53" y="56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48" y="184"/>
                </a:cxn>
                <a:cxn ang="0">
                  <a:pos x="148" y="168"/>
                </a:cxn>
                <a:cxn ang="0">
                  <a:pos x="140" y="159"/>
                </a:cxn>
                <a:cxn ang="0">
                  <a:pos x="127" y="161"/>
                </a:cxn>
                <a:cxn ang="0">
                  <a:pos x="127" y="161"/>
                </a:cxn>
                <a:cxn ang="0">
                  <a:pos x="127" y="161"/>
                </a:cxn>
              </a:cxnLst>
              <a:rect l="0" t="0" r="r" b="b"/>
              <a:pathLst>
                <a:path w="148" h="184">
                  <a:moveTo>
                    <a:pt x="127" y="161"/>
                  </a:moveTo>
                  <a:cubicBezTo>
                    <a:pt x="117" y="161"/>
                    <a:pt x="108" y="158"/>
                    <a:pt x="101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8" y="135"/>
                    <a:pt x="87" y="130"/>
                    <a:pt x="86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08"/>
                    <a:pt x="89" y="104"/>
                    <a:pt x="91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9" y="82"/>
                    <a:pt x="118" y="79"/>
                    <a:pt x="127" y="79"/>
                  </a:cubicBezTo>
                  <a:cubicBezTo>
                    <a:pt x="135" y="79"/>
                    <a:pt x="142" y="81"/>
                    <a:pt x="148" y="8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6" y="160"/>
                    <a:pt x="131" y="161"/>
                    <a:pt x="127" y="161"/>
                  </a:cubicBezTo>
                  <a:close/>
                  <a:moveTo>
                    <a:pt x="127" y="161"/>
                  </a:moveTo>
                  <a:cubicBezTo>
                    <a:pt x="127" y="161"/>
                    <a:pt x="127" y="161"/>
                    <a:pt x="127" y="16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close/>
                  <a:moveTo>
                    <a:pt x="89" y="0"/>
                  </a:moveTo>
                  <a:lnTo>
                    <a:pt x="8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moveTo>
                    <a:pt x="89" y="0"/>
                  </a:moveTo>
                  <a:lnTo>
                    <a:pt x="89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7" name="矩形 26"/>
          <p:cNvSpPr/>
          <p:nvPr/>
        </p:nvSpPr>
        <p:spPr>
          <a:xfrm>
            <a:off x="5386705" y="2127885"/>
            <a:ext cx="35439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>
                <a:solidFill>
                  <a:srgbClr val="FFFFFF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Removed Redundant Data</a:t>
            </a:r>
            <a:endParaRPr lang="en-US" altLang="zh-CN" sz="2000" b="1">
              <a:solidFill>
                <a:srgbClr val="FFFFFF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5488595" y="2551151"/>
            <a:ext cx="314325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488595" y="3690394"/>
            <a:ext cx="314325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PA_矩形 75"/>
          <p:cNvSpPr/>
          <p:nvPr>
            <p:custDataLst>
              <p:tags r:id="rId1"/>
            </p:custDataLst>
          </p:nvPr>
        </p:nvSpPr>
        <p:spPr>
          <a:xfrm>
            <a:off x="5386547" y="3715216"/>
            <a:ext cx="5000401" cy="6502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bg1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1400">
              <a:solidFill>
                <a:srgbClr val="FFFFFF"/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5488595" y="4833604"/>
            <a:ext cx="314325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6088" y="475991"/>
            <a:ext cx="20542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charset="0"/>
                <a:ea typeface="Microsoft YaHei Light" panose="020B0502040204020203" pitchFamily="34" charset="-122"/>
                <a:cs typeface="Times New Roman" panose="02020603050405020304" charset="0"/>
              </a:rPr>
              <a:t>Data Cleaning</a:t>
            </a:r>
            <a:endParaRPr lang="en-US" altLang="zh-CN" sz="2400" b="1" dirty="0">
              <a:latin typeface="Times New Roman" panose="02020603050405020304" charset="0"/>
              <a:ea typeface="Microsoft YaHei Light" panose="020B0502040204020203" pitchFamily="34" charset="-122"/>
              <a:cs typeface="Times New Roman" panose="0202060305040502030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89435" y="545974"/>
            <a:ext cx="340519" cy="26014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26"/>
          <p:cNvSpPr/>
          <p:nvPr/>
        </p:nvSpPr>
        <p:spPr>
          <a:xfrm>
            <a:off x="5386705" y="4410075"/>
            <a:ext cx="3389630" cy="460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Standardized Data Formats</a:t>
            </a:r>
            <a:endParaRPr lang="en-US" altLang="zh-CN" sz="2000" b="1">
              <a:solidFill>
                <a:srgbClr val="FFFFFF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38" name="矩形 26"/>
          <p:cNvSpPr/>
          <p:nvPr/>
        </p:nvSpPr>
        <p:spPr>
          <a:xfrm>
            <a:off x="5386705" y="3255010"/>
            <a:ext cx="354393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>
                <a:solidFill>
                  <a:srgbClr val="FFFFFF"/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</a:rPr>
              <a:t>Validated Data Accuracy</a:t>
            </a:r>
            <a:endParaRPr lang="en-US" altLang="zh-CN" sz="2000" b="1">
              <a:solidFill>
                <a:srgbClr val="FFFFFF"/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30" name="Picture 29" descr="clean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" y="1360805"/>
            <a:ext cx="3423920" cy="3568065"/>
          </a:xfrm>
          <a:prstGeom prst="rect">
            <a:avLst/>
          </a:prstGeom>
        </p:spPr>
      </p:pic>
      <p:pic>
        <p:nvPicPr>
          <p:cNvPr id="33" name="Picture 32" descr="da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70" y="2128520"/>
            <a:ext cx="671195" cy="639445"/>
          </a:xfrm>
          <a:prstGeom prst="rect">
            <a:avLst/>
          </a:prstGeom>
        </p:spPr>
      </p:pic>
      <p:pic>
        <p:nvPicPr>
          <p:cNvPr id="40" name="Picture 39" descr="tic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95" y="3318510"/>
            <a:ext cx="687070" cy="601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išľïḋé"/>
          <p:cNvSpPr txBox="1"/>
          <p:nvPr/>
        </p:nvSpPr>
        <p:spPr>
          <a:xfrm>
            <a:off x="1723390" y="1700530"/>
            <a:ext cx="165735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pPr algn="r"/>
            <a:r>
              <a:rPr lang="tr-TR" sz="2800" b="1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tr-TR" sz="28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380411" y="1780800"/>
            <a:ext cx="0" cy="4003616"/>
          </a:xfrm>
          <a:prstGeom prst="line">
            <a:avLst/>
          </a:prstGeom>
          <a:solidFill>
            <a:srgbClr val="FFCC00"/>
          </a:solidFill>
          <a:ln w="5715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poetry_91022"/>
          <p:cNvSpPr>
            <a:spLocks noChangeAspect="1"/>
          </p:cNvSpPr>
          <p:nvPr/>
        </p:nvSpPr>
        <p:spPr bwMode="auto">
          <a:xfrm>
            <a:off x="2379533" y="4867348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32000" y="55626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User Reluctance Assessment</a:t>
            </a:r>
            <a:endParaRPr lang="en-US" sz="2400" b="1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83100" y="192341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1. Privacy Concerns</a:t>
            </a:r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483100" y="261493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2. Notification Fatigue</a:t>
            </a:r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483100" y="324675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3. Usability Challenges</a:t>
            </a:r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483100" y="3878580"/>
            <a:ext cx="47078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4. Lack of Trust in Crowdsourced Data</a:t>
            </a:r>
            <a:endParaRPr lang="en-US" sz="2000">
              <a:solidFill>
                <a:srgbClr val="00206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4034"/>
          <p:cNvPicPr>
            <a:picLocks noChangeAspect="1"/>
          </p:cNvPicPr>
          <p:nvPr/>
        </p:nvPicPr>
        <p:blipFill>
          <a:blip r:embed="rId1"/>
          <a:srcRect t="816"/>
          <a:stretch>
            <a:fillRect/>
          </a:stretch>
        </p:blipFill>
        <p:spPr>
          <a:xfrm>
            <a:off x="0" y="-11430"/>
            <a:ext cx="12192000" cy="6869430"/>
          </a:xfrm>
          <a:prstGeom prst="rect">
            <a:avLst/>
          </a:prstGeom>
        </p:spPr>
      </p:pic>
      <p:sp>
        <p:nvSpPr>
          <p:cNvPr id="25" name="任意多边形 107"/>
          <p:cNvSpPr/>
          <p:nvPr/>
        </p:nvSpPr>
        <p:spPr>
          <a:xfrm>
            <a:off x="0" y="0"/>
            <a:ext cx="9769475" cy="6858000"/>
          </a:xfrm>
          <a:custGeom>
            <a:avLst/>
            <a:gdLst>
              <a:gd name="connsiteX0" fmla="*/ 0 w 7899400"/>
              <a:gd name="connsiteY0" fmla="*/ 0 h 6858000"/>
              <a:gd name="connsiteX1" fmla="*/ 3409947 w 7899400"/>
              <a:gd name="connsiteY1" fmla="*/ 0 h 6858000"/>
              <a:gd name="connsiteX2" fmla="*/ 7899400 w 7899400"/>
              <a:gd name="connsiteY2" fmla="*/ 6858000 h 6858000"/>
              <a:gd name="connsiteX3" fmla="*/ 0 w 7899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99400" h="6858000">
                <a:moveTo>
                  <a:pt x="0" y="0"/>
                </a:moveTo>
                <a:lnTo>
                  <a:pt x="3409947" y="0"/>
                </a:lnTo>
                <a:lnTo>
                  <a:pt x="7899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1E3A93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2930" y="2719705"/>
            <a:ext cx="607250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600" b="1">
                <a:solidFill>
                  <a:schemeClr val="bg1"/>
                </a:solidFill>
              </a:rPr>
              <a:t>Thank You</a:t>
            </a:r>
            <a:endParaRPr lang="en-US" altLang="zh-CN" sz="6600" b="1">
              <a:solidFill>
                <a:schemeClr val="bg1"/>
              </a:solidFill>
            </a:endParaRPr>
          </a:p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2" name="平行四边形 81"/>
          <p:cNvSpPr/>
          <p:nvPr/>
        </p:nvSpPr>
        <p:spPr>
          <a:xfrm flipH="1">
            <a:off x="6654800" y="2992755"/>
            <a:ext cx="3364230" cy="3865245"/>
          </a:xfrm>
          <a:prstGeom prst="parallelogram">
            <a:avLst>
              <a:gd name="adj" fmla="val 91551"/>
            </a:avLst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3" name="PA_文本框 10"/>
          <p:cNvSpPr txBox="1"/>
          <p:nvPr>
            <p:custDataLst>
              <p:tags r:id="rId2"/>
            </p:custDataLst>
          </p:nvPr>
        </p:nvSpPr>
        <p:spPr>
          <a:xfrm>
            <a:off x="582930" y="4269740"/>
            <a:ext cx="6173470" cy="5835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rPr>
              <a:t>By: Group 22</a:t>
            </a:r>
            <a:endParaRPr lang="en-US" altLang="zh-CN" sz="3200" dirty="0">
              <a:solidFill>
                <a:schemeClr val="bg1"/>
              </a:solidFill>
              <a:latin typeface="Century Gothic" panose="020B0502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774700" y="6223000"/>
            <a:ext cx="508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3.0.1"/>
</p:tagLst>
</file>

<file path=ppt/tags/tag2.xml><?xml version="1.0" encoding="utf-8"?>
<p:tagLst xmlns:p="http://schemas.openxmlformats.org/presentationml/2006/main">
  <p:tag name="PA" val="v3.0.1"/>
</p:tagLst>
</file>

<file path=ppt/tags/tag3.xml><?xml version="1.0" encoding="utf-8"?>
<p:tagLst xmlns:p="http://schemas.openxmlformats.org/presentationml/2006/main">
  <p:tag name="PA" val="v3.0.0"/>
</p:tagLst>
</file>

<file path=ppt/tags/tag4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1270</Words>
  <Application>WPS Presentation</Application>
  <PresentationFormat>宽屏</PresentationFormat>
  <Paragraphs>94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SimSun</vt:lpstr>
      <vt:lpstr>Wingdings</vt:lpstr>
      <vt:lpstr>等线</vt:lpstr>
      <vt:lpstr>Microsoft YaHei</vt:lpstr>
      <vt:lpstr>Century Gothic</vt:lpstr>
      <vt:lpstr>黑体</vt:lpstr>
      <vt:lpstr>Microsoft YaHei Light</vt:lpstr>
      <vt:lpstr>Montserrat</vt:lpstr>
      <vt:lpstr>方正兰亭粗黑简体</vt:lpstr>
      <vt:lpstr>冬青黑体简体中文 W3</vt:lpstr>
      <vt:lpstr>Gulim</vt:lpstr>
      <vt:lpstr>Malgun Gothic</vt:lpstr>
      <vt:lpstr>Arial Unicode MS</vt:lpstr>
      <vt:lpstr>等线 Light</vt:lpstr>
      <vt:lpstr>Calibri</vt:lpstr>
      <vt:lpstr>等线</vt:lpstr>
      <vt:lpstr>Bahnschrift Light Condensed</vt:lpstr>
      <vt:lpstr>Times New Roman</vt:lpstr>
      <vt:lpstr>Bahnschrift Light SemiCondensed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美仑设计</dc:creator>
  <cp:keywords>www.51pptmoban.com</cp:keywords>
  <cp:lastModifiedBy>Ngouh Kambi Marcbryan</cp:lastModifiedBy>
  <cp:revision>28</cp:revision>
  <dcterms:created xsi:type="dcterms:W3CDTF">2018-09-12T16:22:00Z</dcterms:created>
  <dcterms:modified xsi:type="dcterms:W3CDTF">2025-04-15T02:59:08Z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C9A3235ED8DE4B2595B6853B54FAD22E_13</vt:lpwstr>
  </property>
</Properties>
</file>