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5"/>
  </p:notesMasterIdLst>
  <p:handoutMasterIdLst>
    <p:handoutMasterId r:id="rId26"/>
  </p:handoutMasterIdLst>
  <p:sldIdLst>
    <p:sldId id="558" r:id="rId5"/>
    <p:sldId id="348" r:id="rId6"/>
    <p:sldId id="562" r:id="rId7"/>
    <p:sldId id="559" r:id="rId8"/>
    <p:sldId id="564" r:id="rId9"/>
    <p:sldId id="560" r:id="rId10"/>
    <p:sldId id="561" r:id="rId11"/>
    <p:sldId id="565" r:id="rId12"/>
    <p:sldId id="566" r:id="rId13"/>
    <p:sldId id="568" r:id="rId14"/>
    <p:sldId id="567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</p:sldIdLst>
  <p:sldSz cx="9144000" cy="6858000" type="screen4x3"/>
  <p:notesSz cx="6881813" cy="9296400"/>
  <p:embeddedFontLst>
    <p:embeddedFont>
      <p:font typeface="굴림" panose="020B0600000101010101" pitchFamily="34" charset="-127"/>
      <p:regular r:id="rId27"/>
    </p:embeddedFont>
    <p:embeddedFont>
      <p:font typeface="Malgun Gothic" panose="020B0503020000020004" pitchFamily="34" charset="-127"/>
      <p:regular r:id="rId28"/>
      <p:bold r:id="rId29"/>
    </p:embeddedFont>
    <p:embeddedFont>
      <p:font typeface="Malgun Gothic" panose="020B0503020000020004" pitchFamily="34" charset="-127"/>
      <p:regular r:id="rId28"/>
      <p:bold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Trebuchet MS (Body)" panose="020B0604020202020204" charset="0"/>
      <p:regular r:id="rId34"/>
      <p:bold r:id="rId35"/>
      <p:italic r:id="rId36"/>
      <p:boldItalic r:id="rId37"/>
    </p:embeddedFont>
    <p:embeddedFont>
      <p:font typeface="Wingdings 2" panose="05020102010507070707" pitchFamily="18" charset="2"/>
      <p:regular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4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02"/>
    <a:srgbClr val="0505FF"/>
    <a:srgbClr val="000000"/>
    <a:srgbClr val="008000"/>
    <a:srgbClr val="CC0066"/>
    <a:srgbClr val="FF33CC"/>
    <a:srgbClr val="3A0284"/>
    <a:srgbClr val="F8FFD1"/>
    <a:srgbClr val="FEF6F0"/>
    <a:srgbClr val="CAD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2826B-92D4-478E-8052-BD0897B2BD40}" v="5" dt="2024-04-01T12:40:4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974"/>
        <p:guide pos="5602"/>
        <p:guide pos="15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44"/>
        <p:guide pos="2168"/>
        <p:guide orient="horz"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Đình Toàn" userId="S::102220299@sv1.dut.udn.vn::f8c3468a-5f86-428e-811d-524a408c4fd4" providerId="AD" clId="Web-{9892826B-92D4-478E-8052-BD0897B2BD40}"/>
    <pc:docChg chg="modSld">
      <pc:chgData name="Lê Đình Toàn" userId="S::102220299@sv1.dut.udn.vn::f8c3468a-5f86-428e-811d-524a408c4fd4" providerId="AD" clId="Web-{9892826B-92D4-478E-8052-BD0897B2BD40}" dt="2024-04-01T12:40:45.199" v="4" actId="1076"/>
      <pc:docMkLst>
        <pc:docMk/>
      </pc:docMkLst>
      <pc:sldChg chg="modSp">
        <pc:chgData name="Lê Đình Toàn" userId="S::102220299@sv1.dut.udn.vn::f8c3468a-5f86-428e-811d-524a408c4fd4" providerId="AD" clId="Web-{9892826B-92D4-478E-8052-BD0897B2BD40}" dt="2024-04-01T12:40:45.199" v="4" actId="1076"/>
        <pc:sldMkLst>
          <pc:docMk/>
          <pc:sldMk cId="171421406" sldId="561"/>
        </pc:sldMkLst>
        <pc:picChg chg="mod modCrop">
          <ac:chgData name="Lê Đình Toàn" userId="S::102220299@sv1.dut.udn.vn::f8c3468a-5f86-428e-811d-524a408c4fd4" providerId="AD" clId="Web-{9892826B-92D4-478E-8052-BD0897B2BD40}" dt="2024-04-01T12:40:45.199" v="4" actId="1076"/>
          <ac:picMkLst>
            <pc:docMk/>
            <pc:sldMk cId="171421406" sldId="561"/>
            <ac:picMk id="5" creationId="{6B62C21A-FEED-ED6A-6D40-97E2CD4095A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8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580460-71C6-47D5-B791-BA9ED634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0AE68-9898-4691-BBA9-D7F971BB3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56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67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0744E-30BF-49A3-A1D3-51C14CA0A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633B-1CBB-443C-A3EE-173542D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64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99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3658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633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93576"/>
            <a:ext cx="8282880" cy="8031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20031"/>
            <a:ext cx="8282880" cy="48452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33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850" y="1557338"/>
            <a:ext cx="4171950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D532F1-8278-47B8-B906-0E8C2FE162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Networking Laboratory  </a:t>
            </a:r>
            <a:fld id="{A0F5C56A-EE69-4538-B196-91E4DF6C3923}" type="slidenum">
              <a:rPr lang="en-US" altLang="ko-KR"/>
              <a:pPr/>
              <a:t>‹#›</a:t>
            </a:fld>
            <a:r>
              <a:rPr lang="en-US" altLang="ko-KR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155638634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850" y="1557338"/>
            <a:ext cx="4171950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171950" cy="2335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044950"/>
            <a:ext cx="4171950" cy="233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76AE4A-DB24-4B44-B6EF-C1A94B35B8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Networking Laboratory  </a:t>
            </a:r>
            <a:fld id="{6EE6F75C-BE2F-4A7F-94F6-2D155AEE293F}" type="slidenum">
              <a:rPr lang="en-US" altLang="ko-KR"/>
              <a:pPr/>
              <a:t>‹#›</a:t>
            </a:fld>
            <a:r>
              <a:rPr lang="en-US" altLang="ko-KR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295512878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588"/>
            <a:ext cx="8138864" cy="3881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50E114-ECD1-475E-96BB-C90217F6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8138864" cy="7311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08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23850" y="1557338"/>
            <a:ext cx="84963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2CF4A1-56B5-4B4D-9D19-0E45CA26E0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Networking Laboratory  </a:t>
            </a:r>
            <a:fld id="{68E3C447-329D-4D89-8938-9E3AAD374553}" type="slidenum">
              <a:rPr lang="en-US" altLang="ko-KR"/>
              <a:pPr/>
              <a:t>‹#›</a:t>
            </a:fld>
            <a:r>
              <a:rPr lang="en-US" altLang="ko-KR"/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2350547736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850" y="1557338"/>
            <a:ext cx="4171950" cy="2335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171950" cy="2335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23850" y="4044950"/>
            <a:ext cx="4171950" cy="233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4044950"/>
            <a:ext cx="4171950" cy="233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A76A9-DD8B-4F71-8BA6-9C54E48ABF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Networking Laboratory  </a:t>
            </a:r>
            <a:fld id="{33FA73EB-B98D-4A1D-A0F9-46588D085EC3}" type="slidenum">
              <a:rPr lang="en-US" altLang="ko-KR"/>
              <a:pPr/>
              <a:t>‹#›</a:t>
            </a:fld>
            <a:r>
              <a:rPr lang="en-US" altLang="ko-KR"/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786081545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01000" cy="1524000"/>
          </a:xfrm>
        </p:spPr>
        <p:txBody>
          <a:bodyPr anchor="ctr"/>
          <a:lstStyle>
            <a:lvl1pPr algn="ctr">
              <a:defRPr sz="2700"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7239000" cy="2057400"/>
          </a:xfrm>
        </p:spPr>
        <p:txBody>
          <a:bodyPr>
            <a:normAutofit/>
          </a:bodyPr>
          <a:lstStyle>
            <a:lvl1pPr marL="0" indent="0" algn="ctr">
              <a:buNone/>
              <a:defRPr sz="18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3852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8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564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67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91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20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17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7">
            <a:extLst>
              <a:ext uri="{FF2B5EF4-FFF2-40B4-BE49-F238E27FC236}">
                <a16:creationId xmlns:a16="http://schemas.microsoft.com/office/drawing/2014/main" id="{BE6C12EA-2AB9-404A-87C3-A9E1C9D641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4313"/>
            <a:ext cx="9144000" cy="2936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Trebuchet MS (Body)"/>
              </a:rPr>
              <a:t>				    </a:t>
            </a:r>
            <a:fld id="{C8CEBA52-8270-48CD-96EF-EC4650933388}" type="slidenum">
              <a:rPr lang="en-US" altLang="ko-KR" smtClean="0">
                <a:latin typeface="Trebuchet MS (Body)"/>
              </a:rPr>
              <a:pPr algn="r" eaLnBrk="1" latinLnBrk="1" hangingPunct="1"/>
              <a:t>‹#›</a:t>
            </a:fld>
            <a:endParaRPr lang="ko-KR" altLang="en-US">
              <a:latin typeface="Trebuchet MS (Body)"/>
            </a:endParaRP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D4A0D26B-4B20-46AD-AEB0-54A6EE78E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04813"/>
            <a:ext cx="82835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F4890C7B-4C85-4F2C-9523-896E72992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82835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25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transition>
    <p:fade thruBlk="1"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Malgun Gothic" panose="020B0503020000020004" pitchFamily="34" charset="-127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Malgun Gothic" panose="020B0503020000020004" pitchFamily="34" charset="-127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Malgun Gothic" panose="020B0503020000020004" pitchFamily="34" charset="-127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Malgun Gothic" panose="020B0503020000020004" pitchFamily="34" charset="-127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Malgun Gothic" panose="020B0503020000020004" pitchFamily="34" charset="-127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"/>
        <a:defRPr sz="2400" kern="1200">
          <a:solidFill>
            <a:srgbClr val="404040"/>
          </a:solidFill>
          <a:latin typeface="+mn-lt"/>
          <a:ea typeface="+mn-ea"/>
          <a:cs typeface="HY그래픽M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2000" kern="1200">
          <a:solidFill>
            <a:srgbClr val="404040"/>
          </a:solidFill>
          <a:latin typeface="+mn-lt"/>
          <a:ea typeface="+mn-ea"/>
          <a:cs typeface="HY그래픽M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ê"/>
        <a:defRPr kern="1200">
          <a:solidFill>
            <a:srgbClr val="404040"/>
          </a:solidFill>
          <a:latin typeface="+mn-lt"/>
          <a:ea typeface="+mn-ea"/>
          <a:cs typeface="HY그래픽M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urier New" panose="02070309020205020404" pitchFamily="49" charset="0"/>
        <a:buChar char="o"/>
        <a:defRPr sz="1600" kern="1200">
          <a:solidFill>
            <a:srgbClr val="404040"/>
          </a:solidFill>
          <a:latin typeface="+mn-lt"/>
          <a:ea typeface="+mn-ea"/>
          <a:cs typeface="HY그래픽M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ü"/>
        <a:defRPr sz="1400" kern="1200">
          <a:solidFill>
            <a:srgbClr val="404040"/>
          </a:solidFill>
          <a:latin typeface="+mn-lt"/>
          <a:ea typeface="+mn-ea"/>
          <a:cs typeface="HY그래픽M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496" y="969264"/>
            <a:ext cx="7918704" cy="1646302"/>
          </a:xfrm>
        </p:spPr>
        <p:txBody>
          <a:bodyPr anchor="b" anchorCtr="0">
            <a:noAutofit/>
          </a:bodyPr>
          <a:lstStyle/>
          <a:p>
            <a:pPr algn="r"/>
            <a:r>
              <a:rPr lang="en-US" altLang="ko-KR" sz="3200">
                <a:latin typeface="+mn-lt"/>
                <a:ea typeface="Yu Gothic Medium" panose="020B0500000000000000" pitchFamily="34" charset="-128"/>
              </a:rPr>
              <a:t>Lecture 5bis </a:t>
            </a:r>
            <a:br>
              <a:rPr lang="en-US" altLang="ko-KR" sz="3200">
                <a:latin typeface="+mn-lt"/>
                <a:ea typeface="Yu Gothic Medium" panose="020B0500000000000000" pitchFamily="34" charset="-128"/>
              </a:rPr>
            </a:br>
            <a:r>
              <a:rPr lang="en-US" altLang="ko-KR" sz="3200">
                <a:latin typeface="+mn-lt"/>
                <a:ea typeface="Yu Gothic Medium" panose="020B0500000000000000" pitchFamily="34" charset="-128"/>
              </a:rPr>
              <a:t>Divide and Conquer</a:t>
            </a:r>
            <a:endParaRPr lang="ko-KR" altLang="en-US" sz="320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45372A4-627B-432A-B738-918566CA16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6344" y="2999232"/>
            <a:ext cx="7991856" cy="3172968"/>
          </a:xfrm>
        </p:spPr>
        <p:txBody>
          <a:bodyPr>
            <a:noAutofit/>
          </a:bodyPr>
          <a:lstStyle/>
          <a:p>
            <a:pPr algn="r" eaLnBrk="1" hangingPunct="1">
              <a:defRPr/>
            </a:pPr>
            <a:endParaRPr lang="en-US" altLang="ko-KR" sz="2400" b="1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86193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27F3F-9865-51BC-EA6F-D7440376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Running time evaluation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5893BC-5230-91EB-B742-EE456FA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3600">
                <a:latin typeface="Arial" panose="020B0604020202020204" pitchFamily="34" charset="0"/>
              </a:rPr>
              <a:t>Compute the maximum of an array</a:t>
            </a:r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E85BF-4995-3C76-94F1-FF6AB06C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965450"/>
            <a:ext cx="50927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ACB4DE-A336-AC5E-EE7C-159315E1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50" y="4065587"/>
            <a:ext cx="3657600" cy="90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F59B0-1A8A-FAA9-272C-6F03650EC8C7}"/>
              </a:ext>
            </a:extLst>
          </p:cNvPr>
          <p:cNvSpPr txBox="1"/>
          <p:nvPr/>
        </p:nvSpPr>
        <p:spPr>
          <a:xfrm>
            <a:off x="2106998" y="5290732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/>
              <a:t>T(n) = ?</a:t>
            </a:r>
          </a:p>
        </p:txBody>
      </p:sp>
    </p:spTree>
    <p:extLst>
      <p:ext uri="{BB962C8B-B14F-4D97-AF65-F5344CB8AC3E}">
        <p14:creationId xmlns:p14="http://schemas.microsoft.com/office/powerpoint/2010/main" val="211457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22078-680C-28E1-353C-3C6CFEFB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Algorithm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3A37E-EC77-4422-2B81-3F12E684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Binary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3F6A-578F-1E4C-94E1-297CCE65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32" y="2709324"/>
            <a:ext cx="7162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3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22078-680C-28E1-353C-3C6CFEFB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Algorithm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3A37E-EC77-4422-2B81-3F12E684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Binary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7FF61-8797-0752-9315-032B2195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92" y="2708920"/>
            <a:ext cx="5253813" cy="1202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644C14-A77D-2102-FD51-737B38536AC7}"/>
              </a:ext>
            </a:extLst>
          </p:cNvPr>
          <p:cNvSpPr txBox="1"/>
          <p:nvPr/>
        </p:nvSpPr>
        <p:spPr>
          <a:xfrm>
            <a:off x="1976384" y="4328080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/>
              <a:t>T(n) = ?</a:t>
            </a:r>
          </a:p>
        </p:txBody>
      </p:sp>
    </p:spTree>
    <p:extLst>
      <p:ext uri="{BB962C8B-B14F-4D97-AF65-F5344CB8AC3E}">
        <p14:creationId xmlns:p14="http://schemas.microsoft.com/office/powerpoint/2010/main" val="273212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A, B, C are square n*n matrices</a:t>
            </a:r>
          </a:p>
          <a:p>
            <a:r>
              <a:rPr lang="en-US"/>
              <a:t>Computing C = A.B</a:t>
            </a:r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F3DF9-3212-7457-75E7-BCFE2E95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90963"/>
            <a:ext cx="19558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252B4-5A55-3AFB-C9D0-8770283F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96" y="2995613"/>
            <a:ext cx="39116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185241-59E6-18AB-A53D-1CEE036543ED}"/>
              </a:ext>
            </a:extLst>
          </p:cNvPr>
          <p:cNvSpPr txBox="1"/>
          <p:nvPr/>
        </p:nvSpPr>
        <p:spPr>
          <a:xfrm>
            <a:off x="5508104" y="594560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T(n) = O(n</a:t>
            </a:r>
            <a:r>
              <a:rPr lang="en-VN" baseline="30000"/>
              <a:t>3</a:t>
            </a:r>
            <a:r>
              <a:rPr lang="en-V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102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simple divide-and-conquer algorithm</a:t>
            </a:r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Matrix multiplication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0AA43-1FBC-1EB7-2EAB-9039FE45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2" y="2852936"/>
            <a:ext cx="7772400" cy="38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/>
              <a:t>A simple divide-and-conquer algorithm</a:t>
            </a:r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B214-67E9-7276-4EF6-99FD9B5F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35200"/>
            <a:ext cx="7442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/>
              <a:t>A simple divide-and-conquer algorithm</a:t>
            </a:r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Matrix multiplication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A9077-DF36-53ED-CB23-CBCD51F1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36912"/>
            <a:ext cx="5628084" cy="1234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89AB9-3D41-D129-C327-DC4F75510CF3}"/>
              </a:ext>
            </a:extLst>
          </p:cNvPr>
          <p:cNvSpPr txBox="1"/>
          <p:nvPr/>
        </p:nvSpPr>
        <p:spPr>
          <a:xfrm>
            <a:off x="2078121" y="456675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/>
              <a:t>T(n) = ?</a:t>
            </a:r>
          </a:p>
        </p:txBody>
      </p:sp>
    </p:spTree>
    <p:extLst>
      <p:ext uri="{BB962C8B-B14F-4D97-AF65-F5344CB8AC3E}">
        <p14:creationId xmlns:p14="http://schemas.microsoft.com/office/powerpoint/2010/main" val="158578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/>
              <a:t>Strassen’s method</a:t>
            </a:r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D5F94-8777-F591-380E-C93BC6EA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087762"/>
            <a:ext cx="2171700" cy="364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DF420-57F1-5E9C-B2C2-3751019F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61295"/>
            <a:ext cx="7059418" cy="9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/>
              <a:t>Strassen’s method</a:t>
            </a:r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F44F0-3B41-20BF-72BC-F876E02E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57152"/>
            <a:ext cx="6832600" cy="25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B887C-D4A0-6182-ACB9-EC3C023C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131048"/>
            <a:ext cx="28067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5161E-4C8E-08AE-51A6-EBC48C165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80" y="5463877"/>
            <a:ext cx="16637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2E23E-A675-8B5F-B176-B3A47E489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380" y="5822106"/>
            <a:ext cx="1676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8EDD28-0826-1F38-73BD-CFD488B50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380" y="6203106"/>
            <a:ext cx="2781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1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/>
              <a:t>Strassen’s method</a:t>
            </a:r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EF46E-C248-0629-5DFF-43723B40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92896"/>
            <a:ext cx="5272391" cy="1368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740C52-0EF1-A29F-44FF-8FC73B03FB71}"/>
              </a:ext>
            </a:extLst>
          </p:cNvPr>
          <p:cNvSpPr txBox="1"/>
          <p:nvPr/>
        </p:nvSpPr>
        <p:spPr>
          <a:xfrm>
            <a:off x="2117251" y="4396462"/>
            <a:ext cx="435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/>
              <a:t>Prove T(n) = 𝜣(n</a:t>
            </a:r>
            <a:r>
              <a:rPr lang="en-VN" sz="2400" baseline="30000"/>
              <a:t>log 7</a:t>
            </a:r>
            <a:r>
              <a:rPr lang="en-VN" sz="2400"/>
              <a:t>) ≈ 𝜣(n</a:t>
            </a:r>
            <a:r>
              <a:rPr lang="en-VN" sz="2400" baseline="30000"/>
              <a:t>2.8</a:t>
            </a:r>
            <a:r>
              <a:rPr lang="en-VN" sz="2400"/>
              <a:t>)</a:t>
            </a:r>
            <a:r>
              <a:rPr lang="en-VN" sz="1800"/>
              <a:t> 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678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Arial" charset="0"/>
              </a:rPr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2104" y="1554480"/>
            <a:ext cx="7708392" cy="4681728"/>
          </a:xfrm>
        </p:spPr>
        <p:txBody>
          <a:bodyPr/>
          <a:lstStyle/>
          <a:p>
            <a:r>
              <a:rPr lang="en-VN"/>
              <a:t>Divide and Conquer Approach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</a:p>
          <a:p>
            <a:pPr lvl="1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Merge sort</a:t>
            </a:r>
          </a:p>
          <a:p>
            <a:pPr lvl="1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Finding the maximum of an array</a:t>
            </a:r>
          </a:p>
          <a:p>
            <a:pPr lvl="1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Binary Search</a:t>
            </a:r>
          </a:p>
          <a:p>
            <a:pPr lvl="1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84163793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100BD-2AE4-444E-00B8-9FB6BFA5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b="1"/>
              <a:t>Problem 1.</a:t>
            </a:r>
            <a:r>
              <a:rPr lang="en-VN"/>
              <a:t> </a:t>
            </a:r>
            <a:r>
              <a:rPr lang="en-US"/>
              <a:t>Prove that it is possible to multiply two polynomials </a:t>
            </a:r>
            <a:r>
              <a:rPr lang="en-US" err="1"/>
              <a:t>ax+b</a:t>
            </a:r>
            <a:r>
              <a:rPr lang="en-US"/>
              <a:t> and </a:t>
            </a:r>
            <a:r>
              <a:rPr lang="en-US" err="1"/>
              <a:t>cx+d</a:t>
            </a:r>
            <a:r>
              <a:rPr lang="en-US"/>
              <a:t> with only 3 multiplications (Hint: one of the multiplications (</a:t>
            </a:r>
            <a:r>
              <a:rPr lang="en-US" err="1"/>
              <a:t>a+b</a:t>
            </a:r>
            <a:r>
              <a:rPr lang="en-US"/>
              <a:t>)(</a:t>
            </a:r>
            <a:r>
              <a:rPr lang="en-US" err="1"/>
              <a:t>c+d</a:t>
            </a:r>
            <a:r>
              <a:rPr lang="en-US"/>
              <a:t>)).</a:t>
            </a:r>
          </a:p>
          <a:p>
            <a:r>
              <a:rPr lang="en-US" b="1"/>
              <a:t>Problem 2.</a:t>
            </a:r>
            <a:r>
              <a:rPr lang="en-US"/>
              <a:t> Develop two algorithms Divide and Conquer to multiply two polynomials of degree n with the complexity </a:t>
            </a:r>
          </a:p>
          <a:p>
            <a:pPr lvl="1"/>
            <a:r>
              <a:rPr lang="en-US"/>
              <a:t>The first algorithm needs to divide the polynomial into two polynomials, one half has degree n/2 (exponent [0..n/2]) and the other half has degree n (exponential [n/2+1..n ]).</a:t>
            </a:r>
          </a:p>
          <a:p>
            <a:pPr lvl="1"/>
            <a:r>
              <a:rPr lang="en-US"/>
              <a:t>The second algorithm needs to divide the polynomial into two polynomials, half with even exponents, half with odd exponents.</a:t>
            </a:r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EA3B90-34B6-480C-B9FB-876CED36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Malgun Gothic" panose="020B0503020000020004" pitchFamily="50" charset="-127"/>
              </a:rPr>
              <a:t>Practice Problems</a:t>
            </a:r>
            <a:endParaRPr lang="en-VN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754673C-9B96-EEA4-E34C-C6993433E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0124"/>
              </p:ext>
            </p:extLst>
          </p:nvPr>
        </p:nvGraphicFramePr>
        <p:xfrm>
          <a:off x="3203848" y="4101306"/>
          <a:ext cx="990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1500" imgH="5854700" progId="Equation.3">
                  <p:embed/>
                </p:oleObj>
              </mc:Choice>
              <mc:Fallback>
                <p:oleObj name="Equation" r:id="rId2" imgW="12001500" imgH="5854700" progId="Equation.3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E2E63151-D5DE-92EB-9EE4-0104A198A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101306"/>
                        <a:ext cx="9906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9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VN" sz="280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US" altLang="en-VN" sz="2400">
                <a:solidFill>
                  <a:schemeClr val="tx1"/>
                </a:solidFill>
                <a:latin typeface="Arial" panose="020B0604020202020204" pitchFamily="34" charset="0"/>
              </a:rPr>
              <a:t>he problem is divided in several smaller instances of the same problem</a:t>
            </a:r>
          </a:p>
          <a:p>
            <a:pPr lvl="1"/>
            <a:r>
              <a:rPr lang="en-US" altLang="en-VN" sz="2000">
                <a:solidFill>
                  <a:schemeClr val="tx1"/>
                </a:solidFill>
                <a:latin typeface="Arial" panose="020B0604020202020204" pitchFamily="34" charset="0"/>
              </a:rPr>
              <a:t>The subproblems must be independent (each one will be solved at most once)</a:t>
            </a:r>
          </a:p>
          <a:p>
            <a:pPr lvl="1"/>
            <a:r>
              <a:rPr lang="en-US" altLang="en-VN" sz="2000">
                <a:solidFill>
                  <a:schemeClr val="tx1"/>
                </a:solidFill>
                <a:latin typeface="Arial" panose="020B0604020202020204" pitchFamily="34" charset="0"/>
              </a:rPr>
              <a:t>They should be of about the same size</a:t>
            </a:r>
          </a:p>
          <a:p>
            <a:r>
              <a:rPr lang="en-US" altLang="en-VN" sz="2400">
                <a:solidFill>
                  <a:schemeClr val="tx1"/>
                </a:solidFill>
                <a:latin typeface="Arial" panose="020B0604020202020204" pitchFamily="34" charset="0"/>
              </a:rPr>
              <a:t>These subproblems are solved (by applying the same strategy or directly – if their size is small enough)</a:t>
            </a:r>
          </a:p>
          <a:p>
            <a:pPr lvl="1"/>
            <a:r>
              <a:rPr lang="en-US" altLang="en-VN" sz="2000">
                <a:solidFill>
                  <a:schemeClr val="tx1"/>
                </a:solidFill>
                <a:latin typeface="Arial" panose="020B0604020202020204" pitchFamily="34" charset="0"/>
              </a:rPr>
              <a:t>If the subproblem size is less than a given value (critical size) it is solved directly, otherwise it is solved recursively</a:t>
            </a:r>
          </a:p>
          <a:p>
            <a:r>
              <a:rPr lang="en-US" altLang="en-VN" sz="2400">
                <a:solidFill>
                  <a:schemeClr val="tx1"/>
                </a:solidFill>
                <a:latin typeface="Arial" panose="020B0604020202020204" pitchFamily="34" charset="0"/>
              </a:rPr>
              <a:t>If necessary, the solutions obtained for the subproblems are combined</a:t>
            </a:r>
            <a:endParaRPr lang="en-US" altLang="en-V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15710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problem into a number of subproblems that are smaller instances of the same problem.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subproblems by solving them recursively. If the subproblem sizes are small enough, however, just solve the subproblems in a straightforward manner. 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solutions to the subproblems into the solution for the original problem. 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31993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algorithm</a:t>
            </a:r>
          </a:p>
          <a:p>
            <a:pPr lvl="1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Divide and Conquer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8BB20-E1D6-7F03-A108-5C6A2712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7281"/>
            <a:ext cx="8208312" cy="325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1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sort 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sz="1800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Divide the n-element sequence to be sorted into two subsequences of n=2 elements each. 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Sort the two subsequences recursively using merge sort. </a:t>
            </a:r>
          </a:p>
          <a:p>
            <a:pPr lvl="1"/>
            <a:r>
              <a:rPr lang="en-US" sz="1800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Merge the two sorted subsequences to produce the sorted answer.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Merge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470EC-3073-EF36-CDDB-93CAC3C1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37112"/>
            <a:ext cx="3987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1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analysis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Merge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2C21A-FEED-ED6A-6D40-97E2CD409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28" t="-3731" r="2313" b="2985"/>
          <a:stretch/>
        </p:blipFill>
        <p:spPr>
          <a:xfrm>
            <a:off x="429725" y="2450127"/>
            <a:ext cx="7758045" cy="1945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DF4C1-0785-D624-4D3E-A1AC034B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08" y="4941168"/>
            <a:ext cx="4279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93EAE-1901-CA51-0DDB-9703D664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VN" sz="2400">
                <a:latin typeface="Arial" panose="020B0604020202020204" pitchFamily="34" charset="0"/>
              </a:rPr>
              <a:t>Compute the maximum of an array x[1..n]</a:t>
            </a:r>
          </a:p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BB7C22-855E-D399-E6E9-1C41AE75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3600">
                <a:latin typeface="Arial" panose="020B0604020202020204" pitchFamily="34" charset="0"/>
              </a:rPr>
              <a:t>Compute the maximum of an array</a:t>
            </a:r>
            <a:br>
              <a:rPr lang="en-US" altLang="en-VN" sz="3600">
                <a:latin typeface="Arial" panose="020B0604020202020204" pitchFamily="34" charset="0"/>
              </a:rPr>
            </a:br>
            <a:endParaRPr lang="en-VN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2A24004-6FE5-D6E2-6A50-D77C8996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59" y="3053143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3 2 7 5 1 6 4 5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23588C7-D6C6-4AF2-5A72-DA80379F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84" y="2981706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n=8,  k=2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41232CC-76D0-F8F4-1BD5-B9196624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847" y="3629406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3 2 7 5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B4EA651-608D-64AF-8918-B2D775124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722" y="3700843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1 6 4 5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97B1070-1A01-D6BF-DB85-7EF4D8DE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09" y="4566031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3 2 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4376B2F-6149-DE39-44BC-990A9277A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934" y="4566031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7 5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3BA1523-5456-9FB1-B286-F1C8CFC0F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022" y="4566031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1 6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20D5372-F11D-A1BA-36D6-C3F23561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684" y="4566031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4 5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8D80A4A-32FA-2F0B-8F3B-0CCC07E4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309" y="514229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3 7 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5B814AF-A552-C929-4BD3-BD7A16EC0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084" y="5142293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6 5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ABDB8CF4-0525-37FA-B555-9BB187F55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234" y="5718556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7 6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BD23BC9-9B73-6A62-0E4E-059DD35E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559" y="3126168"/>
            <a:ext cx="19431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7FC727B-D29B-F70C-C4A2-A7B3B2E7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47" y="3700843"/>
            <a:ext cx="9366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D2A1D46-C410-1751-C3F5-4EF06601C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722" y="3773868"/>
            <a:ext cx="9366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B3E46A70-62A9-C6E6-7AA1-92EF8B26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72" y="463746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6441A784-17CD-7B12-C39C-1C7E45DA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59" y="463746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F20B9F30-3FA8-68BE-C27A-59E16FFC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709" y="463746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78E10EB3-3C49-E80E-D1EE-2091A1AF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47" y="463746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946384B7-5170-06BB-46DE-E82E293D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059" y="631386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7</a:t>
            </a: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A11434AD-4C9B-AB0B-F64D-1376CF62C0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472" y="3484943"/>
            <a:ext cx="2016125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6272DA81-9031-D92F-EDB2-B64A92B9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597" y="3484943"/>
            <a:ext cx="2016125" cy="4333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D6EC453A-982B-9BFD-9CBD-808A3A8BD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147" y="4061206"/>
            <a:ext cx="1081087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5CE809FD-D514-3C7A-B632-0FA05DC59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234" y="4061206"/>
            <a:ext cx="935038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0EA409C6-9C2C-8349-343B-1BF1C0830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147" y="4926393"/>
            <a:ext cx="792162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E92239EE-4CDE-F45E-2657-84D363150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572" y="4926393"/>
            <a:ext cx="64770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8B8D1CE5-129D-2C01-82EB-D57FE6DB1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234" y="5501068"/>
            <a:ext cx="2087563" cy="4333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27FDF56C-7154-BC1B-0B13-6A10E8E05F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359" y="4134231"/>
            <a:ext cx="865188" cy="503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EEA1B792-F56F-E5B9-C03D-53C76615A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547" y="4134231"/>
            <a:ext cx="1008062" cy="503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2" name="Line 37">
            <a:extLst>
              <a:ext uri="{FF2B5EF4-FFF2-40B4-BE49-F238E27FC236}">
                <a16:creationId xmlns:a16="http://schemas.microsoft.com/office/drawing/2014/main" id="{911A834A-41F0-C03D-A139-BF2C4B703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359" y="4926393"/>
            <a:ext cx="649288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1D7A38AE-5769-ACA1-E342-08211873D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347" y="4926393"/>
            <a:ext cx="576262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4" name="Line 39">
            <a:extLst>
              <a:ext uri="{FF2B5EF4-FFF2-40B4-BE49-F238E27FC236}">
                <a16:creationId xmlns:a16="http://schemas.microsoft.com/office/drawing/2014/main" id="{05EEF1A8-A19A-08B4-20DA-3EDF0AB55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522" y="5501068"/>
            <a:ext cx="2376487" cy="4333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5" name="Oval 40">
            <a:extLst>
              <a:ext uri="{FF2B5EF4-FFF2-40B4-BE49-F238E27FC236}">
                <a16:creationId xmlns:a16="http://schemas.microsoft.com/office/drawing/2014/main" id="{C2C1DFC1-85EC-C690-C8D8-DC2BFB39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97" y="6366256"/>
            <a:ext cx="288925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36" name="Line 41">
            <a:extLst>
              <a:ext uri="{FF2B5EF4-FFF2-40B4-BE49-F238E27FC236}">
                <a16:creationId xmlns:a16="http://schemas.microsoft.com/office/drawing/2014/main" id="{2D20932B-A683-F0DA-60F6-A7702D71A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159" y="6077331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C6766B8A-4069-C782-A193-C2639C3F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334" y="3845306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>
                <a:solidFill>
                  <a:srgbClr val="FF0000"/>
                </a:solidFill>
              </a:rPr>
              <a:t>Divide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76DF2EDD-4655-EDF1-2588-710A4D1F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334" y="4421568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Conquer</a:t>
            </a: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2FDBBD66-FE1A-D4C5-60FE-5032AAA7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334" y="5285168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>
                <a:solidFill>
                  <a:schemeClr val="accent2"/>
                </a:solidFill>
              </a:rPr>
              <a:t>Combine</a:t>
            </a:r>
          </a:p>
        </p:txBody>
      </p:sp>
      <p:sp>
        <p:nvSpPr>
          <p:cNvPr id="40" name="Oval 45">
            <a:extLst>
              <a:ext uri="{FF2B5EF4-FFF2-40B4-BE49-F238E27FC236}">
                <a16:creationId xmlns:a16="http://schemas.microsoft.com/office/drawing/2014/main" id="{4E7C9D5D-E3FD-0138-BA0B-237267FF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872" y="5213731"/>
            <a:ext cx="7207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41" name="Oval 46">
            <a:extLst>
              <a:ext uri="{FF2B5EF4-FFF2-40B4-BE49-F238E27FC236}">
                <a16:creationId xmlns:a16="http://schemas.microsoft.com/office/drawing/2014/main" id="{A101D863-3B8D-6C78-D4D8-10ED99CA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797" y="5789993"/>
            <a:ext cx="7207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42" name="Oval 47">
            <a:extLst>
              <a:ext uri="{FF2B5EF4-FFF2-40B4-BE49-F238E27FC236}">
                <a16:creationId xmlns:a16="http://schemas.microsoft.com/office/drawing/2014/main" id="{D091EE95-4A54-2C2A-53F7-6B1E0958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47" y="5213731"/>
            <a:ext cx="7207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73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27F3F-9865-51BC-EA6F-D7440376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Algorithm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5893BC-5230-91EB-B742-EE456FA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3600">
                <a:latin typeface="Arial" panose="020B0604020202020204" pitchFamily="34" charset="0"/>
              </a:rPr>
              <a:t>Compute the maximum of an array</a:t>
            </a:r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2B998-EF73-46F8-B7C6-DEC57F8B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78" y="2780928"/>
            <a:ext cx="844622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6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A52EA90F2573D429BF38B4503D1A545" ma:contentTypeVersion="6" ma:contentTypeDescription="Tạo tài liệu mới." ma:contentTypeScope="" ma:versionID="274346a4404e458c45dd10c40602cdf1">
  <xsd:schema xmlns:xsd="http://www.w3.org/2001/XMLSchema" xmlns:xs="http://www.w3.org/2001/XMLSchema" xmlns:p="http://schemas.microsoft.com/office/2006/metadata/properties" xmlns:ns2="8f16cbcc-2a8c-4f63-9ec9-00d5c29e33c2" xmlns:ns3="0bbb9b0e-4aeb-4e33-bb8a-62cde3840654" targetNamespace="http://schemas.microsoft.com/office/2006/metadata/properties" ma:root="true" ma:fieldsID="f70589361581e47e36eed6fd68c8453e" ns2:_="" ns3:_="">
    <xsd:import namespace="8f16cbcc-2a8c-4f63-9ec9-00d5c29e33c2"/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6cbcc-2a8c-4f63-9ec9-00d5c29e33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CDE48B-B77F-425C-BA06-3EB42C042E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7A4EC4-2C7C-4988-A700-5BB14A19A7BE}"/>
</file>

<file path=customXml/itemProps3.xml><?xml version="1.0" encoding="utf-8"?>
<ds:datastoreItem xmlns:ds="http://schemas.openxmlformats.org/officeDocument/2006/customXml" ds:itemID="{741C25E4-8655-4718-81AA-FC95FF7C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Trình chiếu Trên màn hình (4:3)</PresentationFormat>
  <Slides>20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1" baseType="lpstr">
      <vt:lpstr>Facet</vt:lpstr>
      <vt:lpstr>Lecture 5bis  Divide and Conquer</vt:lpstr>
      <vt:lpstr>Contents</vt:lpstr>
      <vt:lpstr>Divide and Conquer Approach</vt:lpstr>
      <vt:lpstr>Divide and Conquer Approach</vt:lpstr>
      <vt:lpstr>Divide and Conquer Approach</vt:lpstr>
      <vt:lpstr>Merge sort</vt:lpstr>
      <vt:lpstr>Merge sort</vt:lpstr>
      <vt:lpstr>Compute the maximum of an array </vt:lpstr>
      <vt:lpstr>Compute the maximum of an array</vt:lpstr>
      <vt:lpstr>Compute the maximum of an array</vt:lpstr>
      <vt:lpstr>Binary Search</vt:lpstr>
      <vt:lpstr>Binary Search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4- Lecture 6 - Online Algorithms</dc:title>
  <dc:creator>DMS</dc:creator>
  <cp:revision>2</cp:revision>
  <cp:lastPrinted>2018-02-05T05:23:41Z</cp:lastPrinted>
  <dcterms:created xsi:type="dcterms:W3CDTF">2015-10-30T23:40:59Z</dcterms:created>
  <dcterms:modified xsi:type="dcterms:W3CDTF">2024-04-02T12:50:01Z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