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1"/>
  </p:sldMasterIdLst>
  <p:notesMasterIdLst>
    <p:notesMasterId r:id="rId22"/>
  </p:notesMasterIdLst>
  <p:handoutMasterIdLst>
    <p:handoutMasterId r:id="rId23"/>
  </p:handoutMasterIdLst>
  <p:sldIdLst>
    <p:sldId id="558" r:id="rId2"/>
    <p:sldId id="348" r:id="rId3"/>
    <p:sldId id="562" r:id="rId4"/>
    <p:sldId id="559" r:id="rId5"/>
    <p:sldId id="564" r:id="rId6"/>
    <p:sldId id="560" r:id="rId7"/>
    <p:sldId id="561" r:id="rId8"/>
    <p:sldId id="565" r:id="rId9"/>
    <p:sldId id="566" r:id="rId10"/>
    <p:sldId id="568" r:id="rId11"/>
    <p:sldId id="567" r:id="rId12"/>
    <p:sldId id="569" r:id="rId13"/>
    <p:sldId id="570" r:id="rId14"/>
    <p:sldId id="571" r:id="rId15"/>
    <p:sldId id="572" r:id="rId16"/>
    <p:sldId id="573" r:id="rId17"/>
    <p:sldId id="574" r:id="rId18"/>
    <p:sldId id="575" r:id="rId19"/>
    <p:sldId id="576" r:id="rId20"/>
    <p:sldId id="577" r:id="rId21"/>
  </p:sldIdLst>
  <p:sldSz cx="9144000" cy="6858000" type="screen4x3"/>
  <p:notesSz cx="6881813" cy="9296400"/>
  <p:embeddedFontLst>
    <p:embeddedFont>
      <p:font typeface="맑은 고딕" panose="020B0503020000020004" pitchFamily="34" charset="-127"/>
      <p:regular r:id="rId24"/>
      <p:bold r:id="rId25"/>
    </p:embeddedFont>
    <p:embeddedFont>
      <p:font typeface="가는둥근제목체" panose="02030600000101010101" pitchFamily="18" charset="-127"/>
      <p:regular r:id="rId26"/>
    </p:embeddedFont>
    <p:embeddedFont>
      <p:font typeface="Trebuchet MS" panose="020B0703020202090204" pitchFamily="34" charset="0"/>
      <p:regular r:id="rId27"/>
      <p:bold r:id="rId28"/>
      <p:italic r:id="rId29"/>
      <p:boldItalic r:id="rId30"/>
    </p:embeddedFont>
    <p:embeddedFont>
      <p:font typeface="Trebuchet MS (Body)" panose="020B0703020202090204" pitchFamily="34" charset="0"/>
      <p:regular r:id="rId31"/>
      <p:bold r:id="rId32"/>
      <p:italic r:id="rId33"/>
      <p:boldItalic r:id="rId34"/>
    </p:embeddedFont>
    <p:embeddedFont>
      <p:font typeface="Wingdings 2" pitchFamily="2" charset="2"/>
      <p:regular r:id="rId35"/>
    </p:embeddedFont>
    <p:embeddedFont>
      <p:font typeface="Wingdings 3" pitchFamily="2" charset="2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5602" userDrawn="1">
          <p15:clr>
            <a:srgbClr val="A4A3A4"/>
          </p15:clr>
        </p15:guide>
        <p15:guide id="3" pos="1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4" userDrawn="1">
          <p15:clr>
            <a:srgbClr val="A4A3A4"/>
          </p15:clr>
        </p15:guide>
        <p15:guide id="2" pos="2168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202"/>
    <a:srgbClr val="0505FF"/>
    <a:srgbClr val="000000"/>
    <a:srgbClr val="008000"/>
    <a:srgbClr val="CC0066"/>
    <a:srgbClr val="FF33CC"/>
    <a:srgbClr val="3A0284"/>
    <a:srgbClr val="F8FFD1"/>
    <a:srgbClr val="FEF6F0"/>
    <a:srgbClr val="CAD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8" autoAdjust="0"/>
    <p:restoredTop sz="86729" autoAdjust="0"/>
  </p:normalViewPr>
  <p:slideViewPr>
    <p:cSldViewPr showGuides="1">
      <p:cViewPr varScale="1">
        <p:scale>
          <a:sx n="103" d="100"/>
          <a:sy n="103" d="100"/>
        </p:scale>
        <p:origin x="1152" y="168"/>
      </p:cViewPr>
      <p:guideLst>
        <p:guide orient="horz" pos="3974"/>
        <p:guide pos="5602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72" y="-84"/>
      </p:cViewPr>
      <p:guideLst>
        <p:guide orient="horz" pos="2944"/>
        <p:guide pos="2168"/>
        <p:guide orient="horz" pos="29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98103" y="1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8ACA3-3BC8-43B4-971D-7DAF63CE7A62}" type="datetimeFigureOut">
              <a:rPr lang="ko-KR" altLang="en-US" smtClean="0"/>
              <a:t>2023. 9. 14.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9FFC5-5426-4BD4-BFA3-8BD89C3A1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634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8103" y="1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1412C-0C7F-4D2E-A30C-601C735F49A1}" type="datetimeFigureOut">
              <a:rPr lang="ko-KR" altLang="en-US" smtClean="0"/>
              <a:t>2023. 9. 14.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F87F7-5ED3-4BBF-A10A-295959938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603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380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211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580460-71C6-47D5-B791-BA9ED6341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0AE68-9898-4691-BBA9-D7F971BB3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4563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4675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A0744E-30BF-49A3-A1D3-51C14CA0A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0633B-1CBB-443C-A3EE-173542D9E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4645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995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58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33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93576"/>
            <a:ext cx="8282880" cy="8031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320031"/>
            <a:ext cx="8282880" cy="484527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335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850" y="115888"/>
            <a:ext cx="8496300" cy="11763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23850" y="1557338"/>
            <a:ext cx="4171950" cy="48244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171950" cy="48244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AD532F1-8278-47B8-B906-0E8C2FE1621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ko-KR"/>
              <a:t>Networking Laboratory  </a:t>
            </a:r>
            <a:fld id="{A0F5C56A-EE69-4538-B196-91E4DF6C3923}" type="slidenum">
              <a:rPr lang="en-US" altLang="ko-KR"/>
              <a:pPr/>
              <a:t>‹#›</a:t>
            </a:fld>
            <a:r>
              <a:rPr lang="en-US" altLang="ko-KR"/>
              <a:t>/74</a:t>
            </a:r>
          </a:p>
        </p:txBody>
      </p:sp>
    </p:spTree>
    <p:extLst>
      <p:ext uri="{BB962C8B-B14F-4D97-AF65-F5344CB8AC3E}">
        <p14:creationId xmlns:p14="http://schemas.microsoft.com/office/powerpoint/2010/main" val="1556386344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850" y="115888"/>
            <a:ext cx="8496300" cy="11763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23850" y="1557338"/>
            <a:ext cx="4171950" cy="48244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57338"/>
            <a:ext cx="4171950" cy="23352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4044950"/>
            <a:ext cx="4171950" cy="233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76AE4A-DB24-4B44-B6EF-C1A94B35B8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ko-KR"/>
              <a:t>Networking Laboratory  </a:t>
            </a:r>
            <a:fld id="{6EE6F75C-BE2F-4A7F-94F6-2D155AEE293F}" type="slidenum">
              <a:rPr lang="en-US" altLang="ko-KR"/>
              <a:pPr/>
              <a:t>‹#›</a:t>
            </a:fld>
            <a:r>
              <a:rPr lang="en-US" altLang="ko-KR"/>
              <a:t>/74</a:t>
            </a:r>
          </a:p>
        </p:txBody>
      </p:sp>
    </p:spTree>
    <p:extLst>
      <p:ext uri="{BB962C8B-B14F-4D97-AF65-F5344CB8AC3E}">
        <p14:creationId xmlns:p14="http://schemas.microsoft.com/office/powerpoint/2010/main" val="2955128785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588"/>
            <a:ext cx="8138864" cy="38814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F50E114-ECD1-475E-96BB-C90217F66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8138864" cy="73116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6083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850" y="115888"/>
            <a:ext cx="8496300" cy="11763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23850" y="1557338"/>
            <a:ext cx="8496300" cy="4824412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52CF4A1-56B5-4B4D-9D19-0E45CA26E0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ko-KR"/>
              <a:t>Networking Laboratory  </a:t>
            </a:r>
            <a:fld id="{68E3C447-329D-4D89-8938-9E3AAD374553}" type="slidenum">
              <a:rPr lang="en-US" altLang="ko-KR"/>
              <a:pPr/>
              <a:t>‹#›</a:t>
            </a:fld>
            <a:r>
              <a:rPr lang="en-US" altLang="ko-KR"/>
              <a:t>/42</a:t>
            </a:r>
          </a:p>
        </p:txBody>
      </p:sp>
    </p:spTree>
    <p:extLst>
      <p:ext uri="{BB962C8B-B14F-4D97-AF65-F5344CB8AC3E}">
        <p14:creationId xmlns:p14="http://schemas.microsoft.com/office/powerpoint/2010/main" val="2350547736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323850" y="115888"/>
            <a:ext cx="8496300" cy="11763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23850" y="1557338"/>
            <a:ext cx="4171950" cy="23352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57338"/>
            <a:ext cx="4171950" cy="23352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23850" y="4044950"/>
            <a:ext cx="4171950" cy="233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4044950"/>
            <a:ext cx="4171950" cy="233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BA76A9-DD8B-4F71-8BA6-9C54E48ABF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ko-KR"/>
              <a:t>Networking Laboratory  </a:t>
            </a:r>
            <a:fld id="{33FA73EB-B98D-4A1D-A0F9-46588D085EC3}" type="slidenum">
              <a:rPr lang="en-US" altLang="ko-KR"/>
              <a:pPr/>
              <a:t>‹#›</a:t>
            </a:fld>
            <a:r>
              <a:rPr lang="en-US" altLang="ko-KR"/>
              <a:t>/42</a:t>
            </a:r>
          </a:p>
        </p:txBody>
      </p:sp>
    </p:spTree>
    <p:extLst>
      <p:ext uri="{BB962C8B-B14F-4D97-AF65-F5344CB8AC3E}">
        <p14:creationId xmlns:p14="http://schemas.microsoft.com/office/powerpoint/2010/main" val="786081545"/>
      </p:ext>
    </p:extLst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8001000" cy="1524000"/>
          </a:xfrm>
        </p:spPr>
        <p:txBody>
          <a:bodyPr anchor="ctr"/>
          <a:lstStyle>
            <a:lvl1pPr algn="ctr">
              <a:defRPr sz="2700">
                <a:latin typeface="가는둥근제목체" panose="02030600000101010101" pitchFamily="18" charset="-127"/>
                <a:ea typeface="가는둥근제목체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14800"/>
            <a:ext cx="7239000" cy="2057400"/>
          </a:xfrm>
        </p:spPr>
        <p:txBody>
          <a:bodyPr>
            <a:normAutofit/>
          </a:bodyPr>
          <a:lstStyle>
            <a:lvl1pPr marL="0" indent="0" algn="ctr">
              <a:buNone/>
              <a:defRPr sz="18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38528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284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4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4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1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20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279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117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7">
            <a:extLst>
              <a:ext uri="{FF2B5EF4-FFF2-40B4-BE49-F238E27FC236}">
                <a16:creationId xmlns:a16="http://schemas.microsoft.com/office/drawing/2014/main" id="{BE6C12EA-2AB9-404A-87C3-A9E1C9D641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64313"/>
            <a:ext cx="9144000" cy="2936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r" eaLnBrk="1" latinLnBrk="1" hangingPunct="1"/>
            <a:r>
              <a:rPr lang="en-US" altLang="ko-KR" dirty="0">
                <a:latin typeface="Trebuchet MS (Body)"/>
              </a:rPr>
              <a:t>				    </a:t>
            </a:r>
            <a:fld id="{C8CEBA52-8270-48CD-96EF-EC4650933388}" type="slidenum">
              <a:rPr lang="en-US" altLang="ko-KR" smtClean="0">
                <a:latin typeface="Trebuchet MS (Body)"/>
              </a:rPr>
              <a:pPr algn="r" eaLnBrk="1" latinLnBrk="1" hangingPunct="1"/>
              <a:t>‹#›</a:t>
            </a:fld>
            <a:endParaRPr lang="ko-KR" altLang="en-US" dirty="0">
              <a:latin typeface="Trebuchet MS (Body)"/>
            </a:endParaRPr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D4A0D26B-4B20-46AD-AEB0-54A6EE78E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04813"/>
            <a:ext cx="82835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F4890C7B-4C85-4F2C-9523-896E72992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1438"/>
            <a:ext cx="828357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425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</p:sldLayoutIdLst>
  <p:transition>
    <p:fade thruBlk="1"/>
  </p:transition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Malgun Gothic" panose="020B0503020000020004" pitchFamily="34" charset="-127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Malgun Gothic" panose="020B0503020000020004" pitchFamily="34" charset="-127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Malgun Gothic" panose="020B0503020000020004" pitchFamily="34" charset="-127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Malgun Gothic" panose="020B0503020000020004" pitchFamily="34" charset="-127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Malgun Gothic" panose="020B0503020000020004" pitchFamily="34" charset="-127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"/>
        <a:defRPr sz="2400" kern="1200">
          <a:solidFill>
            <a:srgbClr val="404040"/>
          </a:solidFill>
          <a:latin typeface="+mn-lt"/>
          <a:ea typeface="+mn-ea"/>
          <a:cs typeface="HY그래픽M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2000" kern="1200">
          <a:solidFill>
            <a:srgbClr val="404040"/>
          </a:solidFill>
          <a:latin typeface="+mn-lt"/>
          <a:ea typeface="+mn-ea"/>
          <a:cs typeface="HY그래픽M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ê"/>
        <a:defRPr kern="1200">
          <a:solidFill>
            <a:srgbClr val="404040"/>
          </a:solidFill>
          <a:latin typeface="+mn-lt"/>
          <a:ea typeface="+mn-ea"/>
          <a:cs typeface="HY그래픽M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Courier New" panose="02070309020205020404" pitchFamily="49" charset="0"/>
        <a:buChar char="o"/>
        <a:defRPr sz="1600" kern="1200">
          <a:solidFill>
            <a:srgbClr val="404040"/>
          </a:solidFill>
          <a:latin typeface="+mn-lt"/>
          <a:ea typeface="+mn-ea"/>
          <a:cs typeface="HY그래픽M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ü"/>
        <a:defRPr sz="1400" kern="1200">
          <a:solidFill>
            <a:srgbClr val="404040"/>
          </a:solidFill>
          <a:latin typeface="+mn-lt"/>
          <a:ea typeface="+mn-ea"/>
          <a:cs typeface="HY그래픽M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539496" y="969264"/>
            <a:ext cx="7918704" cy="1646302"/>
          </a:xfrm>
        </p:spPr>
        <p:txBody>
          <a:bodyPr anchor="b" anchorCtr="0">
            <a:noAutofit/>
          </a:bodyPr>
          <a:lstStyle/>
          <a:p>
            <a:pPr algn="r"/>
            <a:r>
              <a:rPr lang="en-US" altLang="ko-KR" sz="3200" dirty="0">
                <a:latin typeface="+mn-lt"/>
                <a:ea typeface="Yu Gothic Medium" panose="020B0500000000000000" pitchFamily="34" charset="-128"/>
              </a:rPr>
              <a:t>Lecture 5bis </a:t>
            </a:r>
            <a:br>
              <a:rPr lang="en-US" altLang="ko-KR" sz="3200" dirty="0">
                <a:latin typeface="+mn-lt"/>
                <a:ea typeface="Yu Gothic Medium" panose="020B0500000000000000" pitchFamily="34" charset="-128"/>
              </a:rPr>
            </a:br>
            <a:r>
              <a:rPr lang="en-US" altLang="ko-KR" sz="3200" dirty="0">
                <a:latin typeface="+mn-lt"/>
                <a:ea typeface="Yu Gothic Medium" panose="020B0500000000000000" pitchFamily="34" charset="-128"/>
              </a:rPr>
              <a:t>Divide and Conquer</a:t>
            </a:r>
            <a:endParaRPr lang="ko-KR" altLang="en-US" sz="3200" dirty="0">
              <a:latin typeface="+mn-lt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45372A4-627B-432A-B738-918566CA16A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6344" y="2999232"/>
            <a:ext cx="7991856" cy="3172968"/>
          </a:xfrm>
        </p:spPr>
        <p:txBody>
          <a:bodyPr>
            <a:noAutofit/>
          </a:bodyPr>
          <a:lstStyle/>
          <a:p>
            <a:pPr algn="r" eaLnBrk="1" hangingPunct="1">
              <a:defRPr/>
            </a:pPr>
            <a:endParaRPr lang="en-US" altLang="ko-KR" sz="2400"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686193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D27F3F-9865-51BC-EA6F-D7440376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Running time evaluation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5893BC-5230-91EB-B742-EE456FAC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VN" sz="3600" dirty="0">
                <a:latin typeface="Arial" panose="020B0604020202020204" pitchFamily="34" charset="0"/>
              </a:rPr>
              <a:t>Compute the maximum of an array</a:t>
            </a:r>
            <a:endParaRPr lang="en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E85BF-4995-3C76-94F1-FF6AB06C5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2965450"/>
            <a:ext cx="5092700" cy="92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ACB4DE-A336-AC5E-EE7C-159315E1D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350" y="4065587"/>
            <a:ext cx="3657600" cy="901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8F59B0-1A8A-FAA9-272C-6F03650EC8C7}"/>
              </a:ext>
            </a:extLst>
          </p:cNvPr>
          <p:cNvSpPr txBox="1"/>
          <p:nvPr/>
        </p:nvSpPr>
        <p:spPr>
          <a:xfrm>
            <a:off x="2106998" y="5290732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T(n) = ?</a:t>
            </a:r>
          </a:p>
        </p:txBody>
      </p:sp>
    </p:spTree>
    <p:extLst>
      <p:ext uri="{BB962C8B-B14F-4D97-AF65-F5344CB8AC3E}">
        <p14:creationId xmlns:p14="http://schemas.microsoft.com/office/powerpoint/2010/main" val="211457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222078-680C-28E1-353C-3C6CFEFBC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Algorithm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A3A37E-EC77-4422-2B81-3F12E684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Binary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23F6A-578F-1E4C-94E1-297CCE65D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32" y="2709324"/>
            <a:ext cx="71628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3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222078-680C-28E1-353C-3C6CFEFBC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Algorithm analysis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A3A37E-EC77-4422-2B81-3F12E684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Binary 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7FF61-8797-0752-9315-032B21950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092" y="2708920"/>
            <a:ext cx="5253813" cy="1202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644C14-A77D-2102-FD51-737B38536AC7}"/>
              </a:ext>
            </a:extLst>
          </p:cNvPr>
          <p:cNvSpPr txBox="1"/>
          <p:nvPr/>
        </p:nvSpPr>
        <p:spPr>
          <a:xfrm>
            <a:off x="1976384" y="4328080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T(n) = ?</a:t>
            </a:r>
          </a:p>
        </p:txBody>
      </p:sp>
    </p:spTree>
    <p:extLst>
      <p:ext uri="{BB962C8B-B14F-4D97-AF65-F5344CB8AC3E}">
        <p14:creationId xmlns:p14="http://schemas.microsoft.com/office/powerpoint/2010/main" val="2732124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187791-F83E-1ECD-7E44-471656E6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A, B, C are square n*n matrices</a:t>
            </a:r>
          </a:p>
          <a:p>
            <a:r>
              <a:rPr lang="en-US" dirty="0"/>
              <a:t>Computing C = A.B</a:t>
            </a:r>
            <a:endParaRPr lang="en-V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B6175B-1BF4-6FA4-0904-E5C21996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Matrix multiplication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F3DF9-3212-7457-75E7-BCFE2E955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890963"/>
            <a:ext cx="19558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2252B4-5A55-3AFB-C9D0-8770283FE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496" y="2995613"/>
            <a:ext cx="3911600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185241-59E6-18AB-A53D-1CEE036543ED}"/>
              </a:ext>
            </a:extLst>
          </p:cNvPr>
          <p:cNvSpPr txBox="1"/>
          <p:nvPr/>
        </p:nvSpPr>
        <p:spPr>
          <a:xfrm>
            <a:off x="5508104" y="5945609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T(n) = O(n</a:t>
            </a:r>
            <a:r>
              <a:rPr lang="en-VN" baseline="30000" dirty="0"/>
              <a:t>3</a:t>
            </a:r>
            <a:r>
              <a:rPr lang="en-V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1020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187791-F83E-1ECD-7E44-471656E6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divide-and-conquer algorithm</a:t>
            </a:r>
            <a:endParaRPr lang="en-V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B6175B-1BF4-6FA4-0904-E5C21996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Matrix multiplication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70AA43-1FBC-1EB7-2EAB-9039FE450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32" y="2852936"/>
            <a:ext cx="7772400" cy="380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9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187791-F83E-1ECD-7E44-471656E68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2816"/>
            <a:ext cx="8138864" cy="3881437"/>
          </a:xfrm>
        </p:spPr>
        <p:txBody>
          <a:bodyPr/>
          <a:lstStyle/>
          <a:p>
            <a:r>
              <a:rPr lang="en-US" dirty="0"/>
              <a:t>A simple divide-and-conquer algorithm</a:t>
            </a:r>
            <a:endParaRPr lang="en-V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B6175B-1BF4-6FA4-0904-E5C21996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Matrix multiplication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6B214-67E9-7276-4EF6-99FD9B5F7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35200"/>
            <a:ext cx="74422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61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187791-F83E-1ECD-7E44-471656E68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2816"/>
            <a:ext cx="8138864" cy="3881437"/>
          </a:xfrm>
        </p:spPr>
        <p:txBody>
          <a:bodyPr/>
          <a:lstStyle/>
          <a:p>
            <a:r>
              <a:rPr lang="en-US" dirty="0"/>
              <a:t>A simple divide-and-conquer algorithm</a:t>
            </a:r>
            <a:endParaRPr lang="en-V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B6175B-1BF4-6FA4-0904-E5C21996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Matrix multiplication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8A9077-DF36-53ED-CB23-CBCD51F1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636912"/>
            <a:ext cx="5628084" cy="1234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789AB9-3D41-D129-C327-DC4F75510CF3}"/>
              </a:ext>
            </a:extLst>
          </p:cNvPr>
          <p:cNvSpPr txBox="1"/>
          <p:nvPr/>
        </p:nvSpPr>
        <p:spPr>
          <a:xfrm>
            <a:off x="2078121" y="4566750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T(n) = ?</a:t>
            </a:r>
          </a:p>
        </p:txBody>
      </p:sp>
    </p:spTree>
    <p:extLst>
      <p:ext uri="{BB962C8B-B14F-4D97-AF65-F5344CB8AC3E}">
        <p14:creationId xmlns:p14="http://schemas.microsoft.com/office/powerpoint/2010/main" val="1585782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187791-F83E-1ECD-7E44-471656E68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2816"/>
            <a:ext cx="8138864" cy="3881437"/>
          </a:xfrm>
        </p:spPr>
        <p:txBody>
          <a:bodyPr/>
          <a:lstStyle/>
          <a:p>
            <a:r>
              <a:rPr lang="en-US" dirty="0"/>
              <a:t>Strassen’s method</a:t>
            </a:r>
            <a:endParaRPr lang="en-V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B6175B-1BF4-6FA4-0904-E5C21996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Matrix multiplication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D5F94-8777-F591-380E-C93BC6EA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3087762"/>
            <a:ext cx="2171700" cy="3644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4DF420-57F1-5E9C-B2C2-3751019F1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161295"/>
            <a:ext cx="7059418" cy="92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11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187791-F83E-1ECD-7E44-471656E68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2816"/>
            <a:ext cx="8138864" cy="3881437"/>
          </a:xfrm>
        </p:spPr>
        <p:txBody>
          <a:bodyPr/>
          <a:lstStyle/>
          <a:p>
            <a:r>
              <a:rPr lang="en-US" dirty="0"/>
              <a:t>Strassen’s method</a:t>
            </a:r>
            <a:endParaRPr lang="en-V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B6175B-1BF4-6FA4-0904-E5C21996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Matrix multiplication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F44F0-3B41-20BF-72BC-F876E02E1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257152"/>
            <a:ext cx="6832600" cy="25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9B887C-D4A0-6182-ACB9-EC3C023CC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5131048"/>
            <a:ext cx="2806700" cy="3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5161E-4C8E-08AE-51A6-EBC48C165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080" y="5463877"/>
            <a:ext cx="1663700" cy="40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42E23E-A675-8B5F-B176-B3A47E489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380" y="5822106"/>
            <a:ext cx="1676400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8EDD28-0826-1F38-73BD-CFD488B50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0380" y="6203106"/>
            <a:ext cx="27813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17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187791-F83E-1ECD-7E44-471656E68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2816"/>
            <a:ext cx="8138864" cy="3881437"/>
          </a:xfrm>
        </p:spPr>
        <p:txBody>
          <a:bodyPr/>
          <a:lstStyle/>
          <a:p>
            <a:r>
              <a:rPr lang="en-US" dirty="0"/>
              <a:t>Strassen’s method</a:t>
            </a:r>
            <a:endParaRPr lang="en-V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B6175B-1BF4-6FA4-0904-E5C21996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Matrix multiplication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EF46E-C248-0629-5DFF-43723B404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492896"/>
            <a:ext cx="5272391" cy="13681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740C52-0EF1-A29F-44FF-8FC73B03FB71}"/>
              </a:ext>
            </a:extLst>
          </p:cNvPr>
          <p:cNvSpPr txBox="1"/>
          <p:nvPr/>
        </p:nvSpPr>
        <p:spPr>
          <a:xfrm>
            <a:off x="2117251" y="4396462"/>
            <a:ext cx="4353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Prove T(n) = 𝜣(n</a:t>
            </a:r>
            <a:r>
              <a:rPr lang="en-VN" sz="2400" baseline="30000" dirty="0"/>
              <a:t>log 7</a:t>
            </a:r>
            <a:r>
              <a:rPr lang="en-VN" sz="2400" dirty="0"/>
              <a:t>) ≈ 𝜣(n</a:t>
            </a:r>
            <a:r>
              <a:rPr lang="en-VN" sz="2400" baseline="30000" dirty="0"/>
              <a:t>2.8</a:t>
            </a:r>
            <a:r>
              <a:rPr lang="en-VN" sz="2400" dirty="0"/>
              <a:t>)</a:t>
            </a:r>
            <a:r>
              <a:rPr lang="en-VN" sz="1800" dirty="0"/>
              <a:t> 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48678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  <a:cs typeface="Arial" charset="0"/>
              </a:rPr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2104" y="1554480"/>
            <a:ext cx="7708392" cy="4681728"/>
          </a:xfrm>
        </p:spPr>
        <p:txBody>
          <a:bodyPr/>
          <a:lstStyle/>
          <a:p>
            <a:r>
              <a:rPr lang="en-VN" dirty="0"/>
              <a:t>Divide and Conquer Approach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Merge sort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 the maximum of an array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Binary Search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841637935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9100BD-2AE4-444E-00B8-9FB6BFA5F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b="1" dirty="0"/>
              <a:t>Problem 1.</a:t>
            </a:r>
            <a:r>
              <a:rPr lang="en-VN" dirty="0"/>
              <a:t> </a:t>
            </a:r>
            <a:r>
              <a:rPr lang="en-US" dirty="0"/>
              <a:t>Prove that it is possible to multiply two polynomials </a:t>
            </a:r>
            <a:r>
              <a:rPr lang="en-US" dirty="0" err="1"/>
              <a:t>ax+b</a:t>
            </a:r>
            <a:r>
              <a:rPr lang="en-US" dirty="0"/>
              <a:t> and </a:t>
            </a:r>
            <a:r>
              <a:rPr lang="en-US" dirty="0" err="1"/>
              <a:t>cx+d</a:t>
            </a:r>
            <a:r>
              <a:rPr lang="en-US" dirty="0"/>
              <a:t> with only 3 multiplications (Hint: one of the multiplications (</a:t>
            </a:r>
            <a:r>
              <a:rPr lang="en-US" dirty="0" err="1"/>
              <a:t>a+b</a:t>
            </a:r>
            <a:r>
              <a:rPr lang="en-US" dirty="0"/>
              <a:t>)(</a:t>
            </a:r>
            <a:r>
              <a:rPr lang="en-US" dirty="0" err="1"/>
              <a:t>c+d</a:t>
            </a:r>
            <a:r>
              <a:rPr lang="en-US" dirty="0"/>
              <a:t>)).</a:t>
            </a:r>
          </a:p>
          <a:p>
            <a:r>
              <a:rPr lang="en-US" b="1" dirty="0"/>
              <a:t>Problem 2.</a:t>
            </a:r>
            <a:r>
              <a:rPr lang="en-US" dirty="0"/>
              <a:t> Develop two algorithms Divide and Conquer to multiply two polynomials of degree n with the complexity </a:t>
            </a:r>
          </a:p>
          <a:p>
            <a:pPr lvl="1"/>
            <a:r>
              <a:rPr lang="en-US" dirty="0"/>
              <a:t>The first algorithm needs to divide the polynomial into two polynomials, one half has degree n/2 (exponent [0..n/2]) and the other half has degree n (exponential [n/2+1..n ]).</a:t>
            </a:r>
          </a:p>
          <a:p>
            <a:pPr lvl="1"/>
            <a:r>
              <a:rPr lang="en-US" dirty="0"/>
              <a:t>The second algorithm needs to divide the polynomial into two polynomials, half with even exponents, half with odd exponents.</a:t>
            </a:r>
            <a:endParaRPr lang="en-V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EA3B90-34B6-480C-B9FB-876CED36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Malgun Gothic" panose="020B0503020000020004" pitchFamily="50" charset="-127"/>
              </a:rPr>
              <a:t>Practice Problems</a:t>
            </a:r>
            <a:endParaRPr lang="en-VN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F754673C-9B96-EEA4-E34C-C6993433EA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20124"/>
              </p:ext>
            </p:extLst>
          </p:nvPr>
        </p:nvGraphicFramePr>
        <p:xfrm>
          <a:off x="3203848" y="4101306"/>
          <a:ext cx="9906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01500" imgH="5854700" progId="Equation.3">
                  <p:embed/>
                </p:oleObj>
              </mc:Choice>
              <mc:Fallback>
                <p:oleObj name="Equation" r:id="rId2" imgW="12001500" imgH="5854700" progId="Equation.3">
                  <p:embed/>
                  <p:pic>
                    <p:nvPicPr>
                      <p:cNvPr id="55300" name="Object 4">
                        <a:extLst>
                          <a:ext uri="{FF2B5EF4-FFF2-40B4-BE49-F238E27FC236}">
                            <a16:creationId xmlns:a16="http://schemas.microsoft.com/office/drawing/2014/main" id="{E2E63151-D5DE-92EB-9EE4-0104A198A9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101306"/>
                        <a:ext cx="9906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893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CA70BA-3746-38B8-6CDA-6A4D8F92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VN" sz="2800" dirty="0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lang="en-US" altLang="en-VN" sz="2400" dirty="0">
                <a:solidFill>
                  <a:schemeClr val="tx1"/>
                </a:solidFill>
                <a:latin typeface="Arial" panose="020B0604020202020204" pitchFamily="34" charset="0"/>
              </a:rPr>
              <a:t>he problem is divided in several smaller instances of the same problem</a:t>
            </a:r>
          </a:p>
          <a:p>
            <a:pPr lvl="1"/>
            <a:r>
              <a:rPr lang="en-US" altLang="en-VN" sz="2000" dirty="0">
                <a:solidFill>
                  <a:schemeClr val="tx1"/>
                </a:solidFill>
                <a:latin typeface="Arial" panose="020B0604020202020204" pitchFamily="34" charset="0"/>
              </a:rPr>
              <a:t>The subproblems must be independent (each one will be solved at most once)</a:t>
            </a:r>
          </a:p>
          <a:p>
            <a:pPr lvl="1"/>
            <a:r>
              <a:rPr lang="en-US" altLang="en-VN" sz="2000" dirty="0">
                <a:solidFill>
                  <a:schemeClr val="tx1"/>
                </a:solidFill>
                <a:latin typeface="Arial" panose="020B0604020202020204" pitchFamily="34" charset="0"/>
              </a:rPr>
              <a:t>They should be of about the same size</a:t>
            </a:r>
          </a:p>
          <a:p>
            <a:r>
              <a:rPr lang="en-US" altLang="en-VN" sz="2400" dirty="0">
                <a:solidFill>
                  <a:schemeClr val="tx1"/>
                </a:solidFill>
                <a:latin typeface="Arial" panose="020B0604020202020204" pitchFamily="34" charset="0"/>
              </a:rPr>
              <a:t>These subproblems are solved (by applying the same strategy or directly – if their size is small enough)</a:t>
            </a:r>
          </a:p>
          <a:p>
            <a:pPr lvl="1"/>
            <a:r>
              <a:rPr lang="en-US" altLang="en-VN" sz="2000" dirty="0">
                <a:solidFill>
                  <a:schemeClr val="tx1"/>
                </a:solidFill>
                <a:latin typeface="Arial" panose="020B0604020202020204" pitchFamily="34" charset="0"/>
              </a:rPr>
              <a:t>If the subproblem size is less than a given value (critical size) it is solved directly, otherwise it is solved recursively</a:t>
            </a:r>
          </a:p>
          <a:p>
            <a:r>
              <a:rPr lang="en-US" altLang="en-VN" sz="2400" dirty="0">
                <a:solidFill>
                  <a:schemeClr val="tx1"/>
                </a:solidFill>
                <a:latin typeface="Arial" panose="020B0604020202020204" pitchFamily="34" charset="0"/>
              </a:rPr>
              <a:t>If necessary, the solutions obtained for the subproblems are combined</a:t>
            </a:r>
            <a:endParaRPr lang="en-US" altLang="en-VN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18EF3C-2A75-8EC2-A07B-9AFD536C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Divide and Conquer Approach</a:t>
            </a:r>
          </a:p>
        </p:txBody>
      </p:sp>
    </p:spTree>
    <p:extLst>
      <p:ext uri="{BB962C8B-B14F-4D97-AF65-F5344CB8AC3E}">
        <p14:creationId xmlns:p14="http://schemas.microsoft.com/office/powerpoint/2010/main" val="157106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CA70BA-3746-38B8-6CDA-6A4D8F92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Divide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problem into a number of subproblems that are smaller instances of the same problem.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Conquer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subproblems by solving them recursively. If the subproblem sizes are small enough, however, just solve the subproblems in a straightforward manner.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solutions to the subproblems into the solution for the original problem.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V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18EF3C-2A75-8EC2-A07B-9AFD536C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Divide and Conquer Approach</a:t>
            </a:r>
          </a:p>
        </p:txBody>
      </p:sp>
    </p:spTree>
    <p:extLst>
      <p:ext uri="{BB962C8B-B14F-4D97-AF65-F5344CB8AC3E}">
        <p14:creationId xmlns:p14="http://schemas.microsoft.com/office/powerpoint/2010/main" val="319938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CA70BA-3746-38B8-6CDA-6A4D8F92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General algorithm</a:t>
            </a:r>
          </a:p>
          <a:p>
            <a:pPr lvl="1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V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18EF3C-2A75-8EC2-A07B-9AFD536C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Divide and Conquer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8BB20-E1D6-7F03-A108-5C6A27121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17281"/>
            <a:ext cx="8208312" cy="325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1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CA70BA-3746-38B8-6CDA-6A4D8F92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 sort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lvl="1"/>
            <a:r>
              <a:rPr lang="en-US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Divide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Divide the n-element sequence to be sorted into two subsequences of n=2 elements each.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Conquer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Sort the two subsequences recursively using merge sort. </a:t>
            </a:r>
          </a:p>
          <a:p>
            <a:pPr lvl="1"/>
            <a:r>
              <a:rPr lang="en-US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Merge the two sorted subsequences to produce the sorted answer.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V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18EF3C-2A75-8EC2-A07B-9AFD536C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Merge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470EC-3073-EF36-CDDB-93CAC3C1F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4437112"/>
            <a:ext cx="39878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1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CA70BA-3746-38B8-6CDA-6A4D8F92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Algorithm analysis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V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18EF3C-2A75-8EC2-A07B-9AFD536C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Merge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2C21A-FEED-ED6A-6D40-97E2CD409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64" y="2708920"/>
            <a:ext cx="7772400" cy="19314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4DF4C1-0785-D624-4D3E-A1AC034B6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308" y="4941168"/>
            <a:ext cx="42799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793EAE-1901-CA51-0DDB-9703D664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VN" sz="2400" dirty="0">
                <a:latin typeface="Arial" panose="020B0604020202020204" pitchFamily="34" charset="0"/>
              </a:rPr>
              <a:t>Compute the maximum of an array x[1..n]</a:t>
            </a:r>
          </a:p>
          <a:p>
            <a:endParaRPr lang="en-V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BB7C22-855E-D399-E6E9-1C41AE75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VN" sz="3600" dirty="0">
                <a:latin typeface="Arial" panose="020B0604020202020204" pitchFamily="34" charset="0"/>
              </a:rPr>
              <a:t>Compute the maximum of an array</a:t>
            </a:r>
            <a:br>
              <a:rPr lang="en-US" altLang="en-VN" sz="3600" dirty="0">
                <a:latin typeface="Arial" panose="020B0604020202020204" pitchFamily="34" charset="0"/>
              </a:rPr>
            </a:br>
            <a:endParaRPr lang="en-V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2A24004-6FE5-D6E2-6A50-D77C89963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559" y="3053143"/>
            <a:ext cx="193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/>
              <a:t>3 2 7 5 1 6 4 5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23588C7-D6C6-4AF2-5A72-DA80379F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884" y="2981706"/>
            <a:ext cx="136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/>
              <a:t>n=8,  k=2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141232CC-76D0-F8F4-1BD5-B91966249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847" y="3629406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/>
              <a:t>3 2 7 5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DB4EA651-608D-64AF-8918-B2D775124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722" y="3700843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/>
              <a:t>1 6 4 5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697B1070-1A01-D6BF-DB85-7EF4D8DEB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809" y="4566031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/>
              <a:t>3 2 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24376B2F-6149-DE39-44BC-990A9277A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934" y="4566031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/>
              <a:t>7 5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A3BA1523-5456-9FB1-B286-F1C8CFC0F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9022" y="4566031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/>
              <a:t>1 6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020D5372-F11D-A1BA-36D6-C3F23561D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0684" y="4566031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/>
              <a:t>4 5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D8D80A4A-32FA-2F0B-8F3B-0CCC07E4E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309" y="5142293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/>
              <a:t>3 7 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B5B814AF-A552-C929-4BD3-BD7A16EC0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084" y="5142293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/>
              <a:t>6 5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ABDB8CF4-0525-37FA-B555-9BB187F55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234" y="5718556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/>
              <a:t>7 6</a:t>
            </a: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BBD23BC9-9B73-6A62-0E4E-059DD35EE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559" y="3126168"/>
            <a:ext cx="1943100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V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F7FC727B-D29B-F70C-C4A2-A7B3B2E72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847" y="3700843"/>
            <a:ext cx="93662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VN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FD2A1D46-C410-1751-C3F5-4EF06601C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722" y="3773868"/>
            <a:ext cx="93662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VN"/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B3E46A70-62A9-C6E6-7AA1-92EF8B265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372" y="4637468"/>
            <a:ext cx="4318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VN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6441A784-17CD-7B12-C39C-1C7E45DA7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459" y="4637468"/>
            <a:ext cx="4318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VN"/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F20B9F30-3FA8-68BE-C27A-59E16FFCD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709" y="4637468"/>
            <a:ext cx="4318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VN"/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78E10EB3-3C49-E80E-D1EE-2091A1AF7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247" y="4637468"/>
            <a:ext cx="4318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VN"/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946384B7-5170-06BB-46DE-E82E293D3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059" y="631386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/>
              <a:t>7</a:t>
            </a:r>
          </a:p>
        </p:txBody>
      </p:sp>
      <p:sp>
        <p:nvSpPr>
          <p:cNvPr id="23" name="Line 27">
            <a:extLst>
              <a:ext uri="{FF2B5EF4-FFF2-40B4-BE49-F238E27FC236}">
                <a16:creationId xmlns:a16="http://schemas.microsoft.com/office/drawing/2014/main" id="{A11434AD-4C9B-AB0B-F64D-1376CF62C0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4472" y="3484943"/>
            <a:ext cx="2016125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VN"/>
          </a:p>
        </p:txBody>
      </p:sp>
      <p:sp>
        <p:nvSpPr>
          <p:cNvPr id="24" name="Line 29">
            <a:extLst>
              <a:ext uri="{FF2B5EF4-FFF2-40B4-BE49-F238E27FC236}">
                <a16:creationId xmlns:a16="http://schemas.microsoft.com/office/drawing/2014/main" id="{6272DA81-9031-D92F-EDB2-B64A92B93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0597" y="3484943"/>
            <a:ext cx="2016125" cy="4333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VN"/>
          </a:p>
        </p:txBody>
      </p:sp>
      <p:sp>
        <p:nvSpPr>
          <p:cNvPr id="25" name="Line 30">
            <a:extLst>
              <a:ext uri="{FF2B5EF4-FFF2-40B4-BE49-F238E27FC236}">
                <a16:creationId xmlns:a16="http://schemas.microsoft.com/office/drawing/2014/main" id="{D6EC453A-982B-9BFD-9CBD-808A3A8BDF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147" y="4061206"/>
            <a:ext cx="1081087" cy="5762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VN"/>
          </a:p>
        </p:txBody>
      </p:sp>
      <p:sp>
        <p:nvSpPr>
          <p:cNvPr id="26" name="Line 31">
            <a:extLst>
              <a:ext uri="{FF2B5EF4-FFF2-40B4-BE49-F238E27FC236}">
                <a16:creationId xmlns:a16="http://schemas.microsoft.com/office/drawing/2014/main" id="{5CE809FD-D514-3C7A-B632-0FA05DC59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1234" y="4061206"/>
            <a:ext cx="935038" cy="5762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VN"/>
          </a:p>
        </p:txBody>
      </p:sp>
      <p:sp>
        <p:nvSpPr>
          <p:cNvPr id="27" name="Line 32">
            <a:extLst>
              <a:ext uri="{FF2B5EF4-FFF2-40B4-BE49-F238E27FC236}">
                <a16:creationId xmlns:a16="http://schemas.microsoft.com/office/drawing/2014/main" id="{0EA409C6-9C2C-8349-343B-1BF1C0830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147" y="4926393"/>
            <a:ext cx="792162" cy="358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VN"/>
          </a:p>
        </p:txBody>
      </p:sp>
      <p:sp>
        <p:nvSpPr>
          <p:cNvPr id="28" name="Line 33">
            <a:extLst>
              <a:ext uri="{FF2B5EF4-FFF2-40B4-BE49-F238E27FC236}">
                <a16:creationId xmlns:a16="http://schemas.microsoft.com/office/drawing/2014/main" id="{E92239EE-4CDE-F45E-2657-84D363150A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8572" y="4926393"/>
            <a:ext cx="647700" cy="358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VN"/>
          </a:p>
        </p:txBody>
      </p:sp>
      <p:sp>
        <p:nvSpPr>
          <p:cNvPr id="29" name="Line 34">
            <a:extLst>
              <a:ext uri="{FF2B5EF4-FFF2-40B4-BE49-F238E27FC236}">
                <a16:creationId xmlns:a16="http://schemas.microsoft.com/office/drawing/2014/main" id="{8B8D1CE5-129D-2C01-82EB-D57FE6DB1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1234" y="5501068"/>
            <a:ext cx="2087563" cy="4333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VN"/>
          </a:p>
        </p:txBody>
      </p:sp>
      <p:sp>
        <p:nvSpPr>
          <p:cNvPr id="30" name="Line 35">
            <a:extLst>
              <a:ext uri="{FF2B5EF4-FFF2-40B4-BE49-F238E27FC236}">
                <a16:creationId xmlns:a16="http://schemas.microsoft.com/office/drawing/2014/main" id="{27FDF56C-7154-BC1B-0B13-6A10E8E05F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6359" y="4134231"/>
            <a:ext cx="865188" cy="503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VN"/>
          </a:p>
        </p:txBody>
      </p:sp>
      <p:sp>
        <p:nvSpPr>
          <p:cNvPr id="31" name="Line 36">
            <a:extLst>
              <a:ext uri="{FF2B5EF4-FFF2-40B4-BE49-F238E27FC236}">
                <a16:creationId xmlns:a16="http://schemas.microsoft.com/office/drawing/2014/main" id="{EEA1B792-F56F-E5B9-C03D-53C76615A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1547" y="4134231"/>
            <a:ext cx="1008062" cy="503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VN"/>
          </a:p>
        </p:txBody>
      </p:sp>
      <p:sp>
        <p:nvSpPr>
          <p:cNvPr id="32" name="Line 37">
            <a:extLst>
              <a:ext uri="{FF2B5EF4-FFF2-40B4-BE49-F238E27FC236}">
                <a16:creationId xmlns:a16="http://schemas.microsoft.com/office/drawing/2014/main" id="{911A834A-41F0-C03D-A139-BF2C4B703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6359" y="4926393"/>
            <a:ext cx="649288" cy="358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VN"/>
          </a:p>
        </p:txBody>
      </p:sp>
      <p:sp>
        <p:nvSpPr>
          <p:cNvPr id="33" name="Line 38">
            <a:extLst>
              <a:ext uri="{FF2B5EF4-FFF2-40B4-BE49-F238E27FC236}">
                <a16:creationId xmlns:a16="http://schemas.microsoft.com/office/drawing/2014/main" id="{1D7A38AE-5769-ACA1-E342-08211873D0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3347" y="4926393"/>
            <a:ext cx="576262" cy="358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VN"/>
          </a:p>
        </p:txBody>
      </p:sp>
      <p:sp>
        <p:nvSpPr>
          <p:cNvPr id="34" name="Line 39">
            <a:extLst>
              <a:ext uri="{FF2B5EF4-FFF2-40B4-BE49-F238E27FC236}">
                <a16:creationId xmlns:a16="http://schemas.microsoft.com/office/drawing/2014/main" id="{05EEF1A8-A19A-08B4-20DA-3EDF0AB55A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9522" y="5501068"/>
            <a:ext cx="2376487" cy="4333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VN"/>
          </a:p>
        </p:txBody>
      </p:sp>
      <p:sp>
        <p:nvSpPr>
          <p:cNvPr id="35" name="Oval 40">
            <a:extLst>
              <a:ext uri="{FF2B5EF4-FFF2-40B4-BE49-F238E27FC236}">
                <a16:creationId xmlns:a16="http://schemas.microsoft.com/office/drawing/2014/main" id="{C2C1DFC1-85EC-C690-C8D8-DC2BFB394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697" y="6366256"/>
            <a:ext cx="288925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VN"/>
          </a:p>
        </p:txBody>
      </p:sp>
      <p:sp>
        <p:nvSpPr>
          <p:cNvPr id="36" name="Line 41">
            <a:extLst>
              <a:ext uri="{FF2B5EF4-FFF2-40B4-BE49-F238E27FC236}">
                <a16:creationId xmlns:a16="http://schemas.microsoft.com/office/drawing/2014/main" id="{2D20932B-A683-F0DA-60F6-A7702D71A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9159" y="6077331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VN"/>
          </a:p>
        </p:txBody>
      </p:sp>
      <p:sp>
        <p:nvSpPr>
          <p:cNvPr id="37" name="Text Box 42">
            <a:extLst>
              <a:ext uri="{FF2B5EF4-FFF2-40B4-BE49-F238E27FC236}">
                <a16:creationId xmlns:a16="http://schemas.microsoft.com/office/drawing/2014/main" id="{C6766B8A-4069-C782-A193-C2639C3F8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334" y="3845306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>
                <a:solidFill>
                  <a:srgbClr val="FF0000"/>
                </a:solidFill>
              </a:rPr>
              <a:t>Divide</a:t>
            </a:r>
          </a:p>
        </p:txBody>
      </p:sp>
      <p:sp>
        <p:nvSpPr>
          <p:cNvPr id="38" name="Text Box 43">
            <a:extLst>
              <a:ext uri="{FF2B5EF4-FFF2-40B4-BE49-F238E27FC236}">
                <a16:creationId xmlns:a16="http://schemas.microsoft.com/office/drawing/2014/main" id="{76DF2EDD-4655-EDF1-2588-710A4D1F0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334" y="4421568"/>
            <a:ext cx="123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/>
              <a:t>Conquer</a:t>
            </a:r>
          </a:p>
        </p:txBody>
      </p:sp>
      <p:sp>
        <p:nvSpPr>
          <p:cNvPr id="39" name="Text Box 44">
            <a:extLst>
              <a:ext uri="{FF2B5EF4-FFF2-40B4-BE49-F238E27FC236}">
                <a16:creationId xmlns:a16="http://schemas.microsoft.com/office/drawing/2014/main" id="{2FDBBD66-FE1A-D4C5-60FE-5032AAA79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334" y="5285168"/>
            <a:ext cx="1300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VN">
                <a:solidFill>
                  <a:schemeClr val="accent2"/>
                </a:solidFill>
              </a:rPr>
              <a:t>Combine</a:t>
            </a:r>
          </a:p>
        </p:txBody>
      </p:sp>
      <p:sp>
        <p:nvSpPr>
          <p:cNvPr id="40" name="Oval 45">
            <a:extLst>
              <a:ext uri="{FF2B5EF4-FFF2-40B4-BE49-F238E27FC236}">
                <a16:creationId xmlns:a16="http://schemas.microsoft.com/office/drawing/2014/main" id="{4E7C9D5D-E3FD-0138-BA0B-237267FF2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872" y="5213731"/>
            <a:ext cx="720725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VN"/>
          </a:p>
        </p:txBody>
      </p:sp>
      <p:sp>
        <p:nvSpPr>
          <p:cNvPr id="41" name="Oval 46">
            <a:extLst>
              <a:ext uri="{FF2B5EF4-FFF2-40B4-BE49-F238E27FC236}">
                <a16:creationId xmlns:a16="http://schemas.microsoft.com/office/drawing/2014/main" id="{A101D863-3B8D-6C78-D4D8-10ED99CA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8797" y="5789993"/>
            <a:ext cx="720725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VN"/>
          </a:p>
        </p:txBody>
      </p:sp>
      <p:sp>
        <p:nvSpPr>
          <p:cNvPr id="42" name="Oval 47">
            <a:extLst>
              <a:ext uri="{FF2B5EF4-FFF2-40B4-BE49-F238E27FC236}">
                <a16:creationId xmlns:a16="http://schemas.microsoft.com/office/drawing/2014/main" id="{D091EE95-4A54-2C2A-53F7-6B1E0958C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647" y="5213731"/>
            <a:ext cx="720725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373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D27F3F-9865-51BC-EA6F-D7440376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Algorithm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5893BC-5230-91EB-B742-EE456FAC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VN" sz="3600" dirty="0">
                <a:latin typeface="Arial" panose="020B0604020202020204" pitchFamily="34" charset="0"/>
              </a:rPr>
              <a:t>Compute the maximum of an array</a:t>
            </a:r>
            <a:endParaRPr lang="en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2B998-EF73-46F8-B7C6-DEC57F8B5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78" y="2780928"/>
            <a:ext cx="844622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365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378D0807B34F459B36B4E6DA4AD286" ma:contentTypeVersion="4" ma:contentTypeDescription="Create a new document." ma:contentTypeScope="" ma:versionID="cffcd91431713c828ddd339ffbdb5ae0">
  <xsd:schema xmlns:xsd="http://www.w3.org/2001/XMLSchema" xmlns:xs="http://www.w3.org/2001/XMLSchema" xmlns:p="http://schemas.microsoft.com/office/2006/metadata/properties" xmlns:ns2="bacf8a86-8543-4d0e-9e2a-86a6465f9284" targetNamespace="http://schemas.microsoft.com/office/2006/metadata/properties" ma:root="true" ma:fieldsID="c18feb0ac4ef63422caed897f2a04170" ns2:_="">
    <xsd:import namespace="bacf8a86-8543-4d0e-9e2a-86a6465f92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cf8a86-8543-4d0e-9e2a-86a6465f92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B31AB1-D33F-4646-AE5B-AEBD81106867}"/>
</file>

<file path=customXml/itemProps2.xml><?xml version="1.0" encoding="utf-8"?>
<ds:datastoreItem xmlns:ds="http://schemas.openxmlformats.org/officeDocument/2006/customXml" ds:itemID="{8E1C6343-6572-47F6-B42A-632ADF04F70C}"/>
</file>

<file path=customXml/itemProps3.xml><?xml version="1.0" encoding="utf-8"?>
<ds:datastoreItem xmlns:ds="http://schemas.openxmlformats.org/officeDocument/2006/customXml" ds:itemID="{AD9BC322-FCE0-4D77-A3A3-1D5CFA0FFDE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37314</TotalTime>
  <Words>540</Words>
  <Application>Microsoft Macintosh PowerPoint</Application>
  <PresentationFormat>On-screen Show (4:3)</PresentationFormat>
  <Paragraphs>78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가는둥근제목체</vt:lpstr>
      <vt:lpstr>Wingdings 2</vt:lpstr>
      <vt:lpstr>Trebuchet MS (Body)</vt:lpstr>
      <vt:lpstr>Trebuchet MS</vt:lpstr>
      <vt:lpstr>Wingdings 3</vt:lpstr>
      <vt:lpstr>Wingdings</vt:lpstr>
      <vt:lpstr>Courier New</vt:lpstr>
      <vt:lpstr>맑은 고딕</vt:lpstr>
      <vt:lpstr>Facet</vt:lpstr>
      <vt:lpstr>Microsoft Equation 3.0</vt:lpstr>
      <vt:lpstr>Lecture 5bis  Divide and Conquer</vt:lpstr>
      <vt:lpstr>Contents</vt:lpstr>
      <vt:lpstr>Divide and Conquer Approach</vt:lpstr>
      <vt:lpstr>Divide and Conquer Approach</vt:lpstr>
      <vt:lpstr>Divide and Conquer Approach</vt:lpstr>
      <vt:lpstr>Merge sort</vt:lpstr>
      <vt:lpstr>Merge sort</vt:lpstr>
      <vt:lpstr>Compute the maximum of an array </vt:lpstr>
      <vt:lpstr>Compute the maximum of an array</vt:lpstr>
      <vt:lpstr>Compute the maximum of an array</vt:lpstr>
      <vt:lpstr>Binary Search</vt:lpstr>
      <vt:lpstr>Binary Search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Practice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4- Lecture 6 - Online Algorithms</dc:title>
  <dc:creator>DMS</dc:creator>
  <cp:lastModifiedBy>Nguyen Thanh Binh - VKU</cp:lastModifiedBy>
  <cp:revision>3866</cp:revision>
  <cp:lastPrinted>2018-02-05T05:23:41Z</cp:lastPrinted>
  <dcterms:created xsi:type="dcterms:W3CDTF">2015-10-30T23:40:59Z</dcterms:created>
  <dcterms:modified xsi:type="dcterms:W3CDTF">2023-09-15T07:51:11Z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0x010100D6378D0807B34F459B36B4E6DA4AD286</vt:lpwstr>
  </property>
</Properties>
</file>