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17373600" cy="35661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hil Goyal" initials="NG" lastIdx="4" clrIdx="0">
    <p:extLst>
      <p:ext uri="{19B8F6BF-5375-455C-9EA6-DF929625EA0E}">
        <p15:presenceInfo xmlns:p15="http://schemas.microsoft.com/office/powerpoint/2012/main" userId="102e83b870e7272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CFC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74" autoAdjust="0"/>
    <p:restoredTop sz="94660"/>
  </p:normalViewPr>
  <p:slideViewPr>
    <p:cSldViewPr snapToGrid="0">
      <p:cViewPr>
        <p:scale>
          <a:sx n="150" d="100"/>
          <a:sy n="150" d="100"/>
        </p:scale>
        <p:origin x="1716" y="-9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03020" y="5836288"/>
            <a:ext cx="14767560" cy="12415520"/>
          </a:xfrm>
        </p:spPr>
        <p:txBody>
          <a:bodyPr anchor="b"/>
          <a:lstStyle>
            <a:lvl1pPr algn="ctr">
              <a:defRPr sz="11400"/>
            </a:lvl1pPr>
          </a:lstStyle>
          <a:p>
            <a:r>
              <a:rPr lang="en-US"/>
              <a:t>Click to edit Master title style</a:t>
            </a:r>
            <a:endParaRPr lang="en-US" dirty="0"/>
          </a:p>
        </p:txBody>
      </p:sp>
      <p:sp>
        <p:nvSpPr>
          <p:cNvPr id="3" name="Subtitle 2"/>
          <p:cNvSpPr>
            <a:spLocks noGrp="1"/>
          </p:cNvSpPr>
          <p:nvPr>
            <p:ph type="subTitle" idx="1"/>
          </p:nvPr>
        </p:nvSpPr>
        <p:spPr>
          <a:xfrm>
            <a:off x="2171700" y="18730598"/>
            <a:ext cx="13030200" cy="8609962"/>
          </a:xfrm>
        </p:spPr>
        <p:txBody>
          <a:bodyPr/>
          <a:lstStyle>
            <a:lvl1pPr marL="0" indent="0" algn="ctr">
              <a:buNone/>
              <a:defRPr sz="4560"/>
            </a:lvl1pPr>
            <a:lvl2pPr marL="868726" indent="0" algn="ctr">
              <a:buNone/>
              <a:defRPr sz="3800"/>
            </a:lvl2pPr>
            <a:lvl3pPr marL="1737453" indent="0" algn="ctr">
              <a:buNone/>
              <a:defRPr sz="3420"/>
            </a:lvl3pPr>
            <a:lvl4pPr marL="2606179" indent="0" algn="ctr">
              <a:buNone/>
              <a:defRPr sz="3040"/>
            </a:lvl4pPr>
            <a:lvl5pPr marL="3474906" indent="0" algn="ctr">
              <a:buNone/>
              <a:defRPr sz="3040"/>
            </a:lvl5pPr>
            <a:lvl6pPr marL="4343632" indent="0" algn="ctr">
              <a:buNone/>
              <a:defRPr sz="3040"/>
            </a:lvl6pPr>
            <a:lvl7pPr marL="5212358" indent="0" algn="ctr">
              <a:buNone/>
              <a:defRPr sz="3040"/>
            </a:lvl7pPr>
            <a:lvl8pPr marL="6081084" indent="0" algn="ctr">
              <a:buNone/>
              <a:defRPr sz="3040"/>
            </a:lvl8pPr>
            <a:lvl9pPr marL="6949812" indent="0" algn="ctr">
              <a:buNone/>
              <a:defRPr sz="3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BB3604-6F61-4474-99A0-E6B1AADD0399}"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8FBEDA-28EE-462A-BFC0-35C8CD5E60C6}" type="slidenum">
              <a:rPr lang="en-US" smtClean="0"/>
              <a:t>‹#›</a:t>
            </a:fld>
            <a:endParaRPr lang="en-US"/>
          </a:p>
        </p:txBody>
      </p:sp>
    </p:spTree>
    <p:extLst>
      <p:ext uri="{BB962C8B-B14F-4D97-AF65-F5344CB8AC3E}">
        <p14:creationId xmlns:p14="http://schemas.microsoft.com/office/powerpoint/2010/main" val="2992001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BB3604-6F61-4474-99A0-E6B1AADD0399}"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8FBEDA-28EE-462A-BFC0-35C8CD5E60C6}" type="slidenum">
              <a:rPr lang="en-US" smtClean="0"/>
              <a:t>‹#›</a:t>
            </a:fld>
            <a:endParaRPr lang="en-US"/>
          </a:p>
        </p:txBody>
      </p:sp>
    </p:spTree>
    <p:extLst>
      <p:ext uri="{BB962C8B-B14F-4D97-AF65-F5344CB8AC3E}">
        <p14:creationId xmlns:p14="http://schemas.microsoft.com/office/powerpoint/2010/main" val="753430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32983" y="1898650"/>
            <a:ext cx="3746183" cy="3022155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94436" y="1898650"/>
            <a:ext cx="11021378" cy="3022155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BB3604-6F61-4474-99A0-E6B1AADD0399}"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8FBEDA-28EE-462A-BFC0-35C8CD5E60C6}" type="slidenum">
              <a:rPr lang="en-US" smtClean="0"/>
              <a:t>‹#›</a:t>
            </a:fld>
            <a:endParaRPr lang="en-US"/>
          </a:p>
        </p:txBody>
      </p:sp>
    </p:spTree>
    <p:extLst>
      <p:ext uri="{BB962C8B-B14F-4D97-AF65-F5344CB8AC3E}">
        <p14:creationId xmlns:p14="http://schemas.microsoft.com/office/powerpoint/2010/main" val="2635633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BB3604-6F61-4474-99A0-E6B1AADD0399}"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8FBEDA-28EE-462A-BFC0-35C8CD5E60C6}" type="slidenum">
              <a:rPr lang="en-US" smtClean="0"/>
              <a:t>‹#›</a:t>
            </a:fld>
            <a:endParaRPr lang="en-US"/>
          </a:p>
        </p:txBody>
      </p:sp>
    </p:spTree>
    <p:extLst>
      <p:ext uri="{BB962C8B-B14F-4D97-AF65-F5344CB8AC3E}">
        <p14:creationId xmlns:p14="http://schemas.microsoft.com/office/powerpoint/2010/main" val="317351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85387" y="8890646"/>
            <a:ext cx="14984730" cy="14834232"/>
          </a:xfrm>
        </p:spPr>
        <p:txBody>
          <a:bodyPr anchor="b"/>
          <a:lstStyle>
            <a:lvl1pPr>
              <a:defRPr sz="11400"/>
            </a:lvl1pPr>
          </a:lstStyle>
          <a:p>
            <a:r>
              <a:rPr lang="en-US"/>
              <a:t>Click to edit Master title style</a:t>
            </a:r>
            <a:endParaRPr lang="en-US" dirty="0"/>
          </a:p>
        </p:txBody>
      </p:sp>
      <p:sp>
        <p:nvSpPr>
          <p:cNvPr id="3" name="Text Placeholder 2"/>
          <p:cNvSpPr>
            <a:spLocks noGrp="1"/>
          </p:cNvSpPr>
          <p:nvPr>
            <p:ph type="body" idx="1"/>
          </p:nvPr>
        </p:nvSpPr>
        <p:spPr>
          <a:xfrm>
            <a:off x="1185387" y="23865216"/>
            <a:ext cx="14984730" cy="7800972"/>
          </a:xfrm>
        </p:spPr>
        <p:txBody>
          <a:bodyPr/>
          <a:lstStyle>
            <a:lvl1pPr marL="0" indent="0">
              <a:buNone/>
              <a:defRPr sz="4560">
                <a:solidFill>
                  <a:schemeClr val="tx1"/>
                </a:solidFill>
              </a:defRPr>
            </a:lvl1pPr>
            <a:lvl2pPr marL="868726" indent="0">
              <a:buNone/>
              <a:defRPr sz="3800">
                <a:solidFill>
                  <a:schemeClr val="tx1">
                    <a:tint val="75000"/>
                  </a:schemeClr>
                </a:solidFill>
              </a:defRPr>
            </a:lvl2pPr>
            <a:lvl3pPr marL="1737453" indent="0">
              <a:buNone/>
              <a:defRPr sz="3420">
                <a:solidFill>
                  <a:schemeClr val="tx1">
                    <a:tint val="75000"/>
                  </a:schemeClr>
                </a:solidFill>
              </a:defRPr>
            </a:lvl3pPr>
            <a:lvl4pPr marL="2606179" indent="0">
              <a:buNone/>
              <a:defRPr sz="3040">
                <a:solidFill>
                  <a:schemeClr val="tx1">
                    <a:tint val="75000"/>
                  </a:schemeClr>
                </a:solidFill>
              </a:defRPr>
            </a:lvl4pPr>
            <a:lvl5pPr marL="3474906" indent="0">
              <a:buNone/>
              <a:defRPr sz="3040">
                <a:solidFill>
                  <a:schemeClr val="tx1">
                    <a:tint val="75000"/>
                  </a:schemeClr>
                </a:solidFill>
              </a:defRPr>
            </a:lvl5pPr>
            <a:lvl6pPr marL="4343632" indent="0">
              <a:buNone/>
              <a:defRPr sz="3040">
                <a:solidFill>
                  <a:schemeClr val="tx1">
                    <a:tint val="75000"/>
                  </a:schemeClr>
                </a:solidFill>
              </a:defRPr>
            </a:lvl6pPr>
            <a:lvl7pPr marL="5212358" indent="0">
              <a:buNone/>
              <a:defRPr sz="3040">
                <a:solidFill>
                  <a:schemeClr val="tx1">
                    <a:tint val="75000"/>
                  </a:schemeClr>
                </a:solidFill>
              </a:defRPr>
            </a:lvl7pPr>
            <a:lvl8pPr marL="6081084" indent="0">
              <a:buNone/>
              <a:defRPr sz="3040">
                <a:solidFill>
                  <a:schemeClr val="tx1">
                    <a:tint val="75000"/>
                  </a:schemeClr>
                </a:solidFill>
              </a:defRPr>
            </a:lvl8pPr>
            <a:lvl9pPr marL="6949812" indent="0">
              <a:buNone/>
              <a:defRPr sz="3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BB3604-6F61-4474-99A0-E6B1AADD0399}"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8FBEDA-28EE-462A-BFC0-35C8CD5E60C6}" type="slidenum">
              <a:rPr lang="en-US" smtClean="0"/>
              <a:t>‹#›</a:t>
            </a:fld>
            <a:endParaRPr lang="en-US"/>
          </a:p>
        </p:txBody>
      </p:sp>
    </p:spTree>
    <p:extLst>
      <p:ext uri="{BB962C8B-B14F-4D97-AF65-F5344CB8AC3E}">
        <p14:creationId xmlns:p14="http://schemas.microsoft.com/office/powerpoint/2010/main" val="2096683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94435" y="9493250"/>
            <a:ext cx="7383780" cy="226269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795385" y="9493250"/>
            <a:ext cx="7383780" cy="226269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BB3604-6F61-4474-99A0-E6B1AADD0399}"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8FBEDA-28EE-462A-BFC0-35C8CD5E60C6}" type="slidenum">
              <a:rPr lang="en-US" smtClean="0"/>
              <a:t>‹#›</a:t>
            </a:fld>
            <a:endParaRPr lang="en-US"/>
          </a:p>
        </p:txBody>
      </p:sp>
    </p:spTree>
    <p:extLst>
      <p:ext uri="{BB962C8B-B14F-4D97-AF65-F5344CB8AC3E}">
        <p14:creationId xmlns:p14="http://schemas.microsoft.com/office/powerpoint/2010/main" val="2704121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96698" y="1898658"/>
            <a:ext cx="14984730" cy="689292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96700" y="8742048"/>
            <a:ext cx="7349846" cy="4284342"/>
          </a:xfrm>
        </p:spPr>
        <p:txBody>
          <a:bodyPr anchor="b"/>
          <a:lstStyle>
            <a:lvl1pPr marL="0" indent="0">
              <a:buNone/>
              <a:defRPr sz="4560" b="1"/>
            </a:lvl1pPr>
            <a:lvl2pPr marL="868726" indent="0">
              <a:buNone/>
              <a:defRPr sz="3800" b="1"/>
            </a:lvl2pPr>
            <a:lvl3pPr marL="1737453" indent="0">
              <a:buNone/>
              <a:defRPr sz="3420" b="1"/>
            </a:lvl3pPr>
            <a:lvl4pPr marL="2606179" indent="0">
              <a:buNone/>
              <a:defRPr sz="3040" b="1"/>
            </a:lvl4pPr>
            <a:lvl5pPr marL="3474906" indent="0">
              <a:buNone/>
              <a:defRPr sz="3040" b="1"/>
            </a:lvl5pPr>
            <a:lvl6pPr marL="4343632" indent="0">
              <a:buNone/>
              <a:defRPr sz="3040" b="1"/>
            </a:lvl6pPr>
            <a:lvl7pPr marL="5212358" indent="0">
              <a:buNone/>
              <a:defRPr sz="3040" b="1"/>
            </a:lvl7pPr>
            <a:lvl8pPr marL="6081084" indent="0">
              <a:buNone/>
              <a:defRPr sz="3040" b="1"/>
            </a:lvl8pPr>
            <a:lvl9pPr marL="6949812" indent="0">
              <a:buNone/>
              <a:defRPr sz="3040" b="1"/>
            </a:lvl9pPr>
          </a:lstStyle>
          <a:p>
            <a:pPr lvl="0"/>
            <a:r>
              <a:rPr lang="en-US"/>
              <a:t>Click to edit Master text styles</a:t>
            </a:r>
          </a:p>
        </p:txBody>
      </p:sp>
      <p:sp>
        <p:nvSpPr>
          <p:cNvPr id="4" name="Content Placeholder 3"/>
          <p:cNvSpPr>
            <a:spLocks noGrp="1"/>
          </p:cNvSpPr>
          <p:nvPr>
            <p:ph sz="half" idx="2"/>
          </p:nvPr>
        </p:nvSpPr>
        <p:spPr>
          <a:xfrm>
            <a:off x="1196700" y="13026390"/>
            <a:ext cx="7349846" cy="19159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795388" y="8742048"/>
            <a:ext cx="7386043" cy="4284342"/>
          </a:xfrm>
        </p:spPr>
        <p:txBody>
          <a:bodyPr anchor="b"/>
          <a:lstStyle>
            <a:lvl1pPr marL="0" indent="0">
              <a:buNone/>
              <a:defRPr sz="4560" b="1"/>
            </a:lvl1pPr>
            <a:lvl2pPr marL="868726" indent="0">
              <a:buNone/>
              <a:defRPr sz="3800" b="1"/>
            </a:lvl2pPr>
            <a:lvl3pPr marL="1737453" indent="0">
              <a:buNone/>
              <a:defRPr sz="3420" b="1"/>
            </a:lvl3pPr>
            <a:lvl4pPr marL="2606179" indent="0">
              <a:buNone/>
              <a:defRPr sz="3040" b="1"/>
            </a:lvl4pPr>
            <a:lvl5pPr marL="3474906" indent="0">
              <a:buNone/>
              <a:defRPr sz="3040" b="1"/>
            </a:lvl5pPr>
            <a:lvl6pPr marL="4343632" indent="0">
              <a:buNone/>
              <a:defRPr sz="3040" b="1"/>
            </a:lvl6pPr>
            <a:lvl7pPr marL="5212358" indent="0">
              <a:buNone/>
              <a:defRPr sz="3040" b="1"/>
            </a:lvl7pPr>
            <a:lvl8pPr marL="6081084" indent="0">
              <a:buNone/>
              <a:defRPr sz="3040" b="1"/>
            </a:lvl8pPr>
            <a:lvl9pPr marL="6949812" indent="0">
              <a:buNone/>
              <a:defRPr sz="3040" b="1"/>
            </a:lvl9pPr>
          </a:lstStyle>
          <a:p>
            <a:pPr lvl="0"/>
            <a:r>
              <a:rPr lang="en-US"/>
              <a:t>Click to edit Master text styles</a:t>
            </a:r>
          </a:p>
        </p:txBody>
      </p:sp>
      <p:sp>
        <p:nvSpPr>
          <p:cNvPr id="6" name="Content Placeholder 5"/>
          <p:cNvSpPr>
            <a:spLocks noGrp="1"/>
          </p:cNvSpPr>
          <p:nvPr>
            <p:ph sz="quarter" idx="4"/>
          </p:nvPr>
        </p:nvSpPr>
        <p:spPr>
          <a:xfrm>
            <a:off x="8795388" y="13026390"/>
            <a:ext cx="7386043" cy="191598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BB3604-6F61-4474-99A0-E6B1AADD0399}" type="datetimeFigureOut">
              <a:rPr lang="en-US" smtClean="0"/>
              <a:t>6/15/2020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8FBEDA-28EE-462A-BFC0-35C8CD5E60C6}" type="slidenum">
              <a:rPr lang="en-US" smtClean="0"/>
              <a:t>‹#›</a:t>
            </a:fld>
            <a:endParaRPr lang="en-US"/>
          </a:p>
        </p:txBody>
      </p:sp>
    </p:spTree>
    <p:extLst>
      <p:ext uri="{BB962C8B-B14F-4D97-AF65-F5344CB8AC3E}">
        <p14:creationId xmlns:p14="http://schemas.microsoft.com/office/powerpoint/2010/main" val="2902159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BB3604-6F61-4474-99A0-E6B1AADD0399}" type="datetimeFigureOut">
              <a:rPr lang="en-US" smtClean="0"/>
              <a:t>6/15/2020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8FBEDA-28EE-462A-BFC0-35C8CD5E60C6}" type="slidenum">
              <a:rPr lang="en-US" smtClean="0"/>
              <a:t>‹#›</a:t>
            </a:fld>
            <a:endParaRPr lang="en-US"/>
          </a:p>
        </p:txBody>
      </p:sp>
    </p:spTree>
    <p:extLst>
      <p:ext uri="{BB962C8B-B14F-4D97-AF65-F5344CB8AC3E}">
        <p14:creationId xmlns:p14="http://schemas.microsoft.com/office/powerpoint/2010/main" val="3009561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BB3604-6F61-4474-99A0-E6B1AADD0399}" type="datetimeFigureOut">
              <a:rPr lang="en-US" smtClean="0"/>
              <a:t>6/15/2020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8FBEDA-28EE-462A-BFC0-35C8CD5E60C6}" type="slidenum">
              <a:rPr lang="en-US" smtClean="0"/>
              <a:t>‹#›</a:t>
            </a:fld>
            <a:endParaRPr lang="en-US"/>
          </a:p>
        </p:txBody>
      </p:sp>
    </p:spTree>
    <p:extLst>
      <p:ext uri="{BB962C8B-B14F-4D97-AF65-F5344CB8AC3E}">
        <p14:creationId xmlns:p14="http://schemas.microsoft.com/office/powerpoint/2010/main" val="878755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6698" y="2377440"/>
            <a:ext cx="5603438" cy="8321040"/>
          </a:xfrm>
        </p:spPr>
        <p:txBody>
          <a:bodyPr anchor="b"/>
          <a:lstStyle>
            <a:lvl1pPr>
              <a:defRPr sz="6080"/>
            </a:lvl1pPr>
          </a:lstStyle>
          <a:p>
            <a:r>
              <a:rPr lang="en-US"/>
              <a:t>Click to edit Master title style</a:t>
            </a:r>
            <a:endParaRPr lang="en-US" dirty="0"/>
          </a:p>
        </p:txBody>
      </p:sp>
      <p:sp>
        <p:nvSpPr>
          <p:cNvPr id="3" name="Content Placeholder 2"/>
          <p:cNvSpPr>
            <a:spLocks noGrp="1"/>
          </p:cNvSpPr>
          <p:nvPr>
            <p:ph idx="1"/>
          </p:nvPr>
        </p:nvSpPr>
        <p:spPr>
          <a:xfrm>
            <a:off x="7386045" y="5134618"/>
            <a:ext cx="8795385" cy="25342850"/>
          </a:xfrm>
        </p:spPr>
        <p:txBody>
          <a:bodyPr/>
          <a:lstStyle>
            <a:lvl1pPr>
              <a:defRPr sz="6080"/>
            </a:lvl1pPr>
            <a:lvl2pPr>
              <a:defRPr sz="5320"/>
            </a:lvl2pPr>
            <a:lvl3pPr>
              <a:defRPr sz="4560"/>
            </a:lvl3pPr>
            <a:lvl4pPr>
              <a:defRPr sz="3800"/>
            </a:lvl4pPr>
            <a:lvl5pPr>
              <a:defRPr sz="3800"/>
            </a:lvl5pPr>
            <a:lvl6pPr>
              <a:defRPr sz="3800"/>
            </a:lvl6pPr>
            <a:lvl7pPr>
              <a:defRPr sz="3800"/>
            </a:lvl7pPr>
            <a:lvl8pPr>
              <a:defRPr sz="3800"/>
            </a:lvl8pPr>
            <a:lvl9pPr>
              <a:defRPr sz="3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96698" y="10698480"/>
            <a:ext cx="5603438" cy="19820258"/>
          </a:xfrm>
        </p:spPr>
        <p:txBody>
          <a:bodyPr/>
          <a:lstStyle>
            <a:lvl1pPr marL="0" indent="0">
              <a:buNone/>
              <a:defRPr sz="3040"/>
            </a:lvl1pPr>
            <a:lvl2pPr marL="868726" indent="0">
              <a:buNone/>
              <a:defRPr sz="2660"/>
            </a:lvl2pPr>
            <a:lvl3pPr marL="1737453" indent="0">
              <a:buNone/>
              <a:defRPr sz="2280"/>
            </a:lvl3pPr>
            <a:lvl4pPr marL="2606179" indent="0">
              <a:buNone/>
              <a:defRPr sz="1900"/>
            </a:lvl4pPr>
            <a:lvl5pPr marL="3474906" indent="0">
              <a:buNone/>
              <a:defRPr sz="1900"/>
            </a:lvl5pPr>
            <a:lvl6pPr marL="4343632" indent="0">
              <a:buNone/>
              <a:defRPr sz="1900"/>
            </a:lvl6pPr>
            <a:lvl7pPr marL="5212358" indent="0">
              <a:buNone/>
              <a:defRPr sz="1900"/>
            </a:lvl7pPr>
            <a:lvl8pPr marL="6081084" indent="0">
              <a:buNone/>
              <a:defRPr sz="1900"/>
            </a:lvl8pPr>
            <a:lvl9pPr marL="6949812" indent="0">
              <a:buNone/>
              <a:defRPr sz="1900"/>
            </a:lvl9pPr>
          </a:lstStyle>
          <a:p>
            <a:pPr lvl="0"/>
            <a:r>
              <a:rPr lang="en-US"/>
              <a:t>Click to edit Master text styles</a:t>
            </a:r>
          </a:p>
        </p:txBody>
      </p:sp>
      <p:sp>
        <p:nvSpPr>
          <p:cNvPr id="5" name="Date Placeholder 4"/>
          <p:cNvSpPr>
            <a:spLocks noGrp="1"/>
          </p:cNvSpPr>
          <p:nvPr>
            <p:ph type="dt" sz="half" idx="10"/>
          </p:nvPr>
        </p:nvSpPr>
        <p:spPr/>
        <p:txBody>
          <a:bodyPr/>
          <a:lstStyle/>
          <a:p>
            <a:fld id="{6ABB3604-6F61-4474-99A0-E6B1AADD0399}"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8FBEDA-28EE-462A-BFC0-35C8CD5E60C6}" type="slidenum">
              <a:rPr lang="en-US" smtClean="0"/>
              <a:t>‹#›</a:t>
            </a:fld>
            <a:endParaRPr lang="en-US"/>
          </a:p>
        </p:txBody>
      </p:sp>
    </p:spTree>
    <p:extLst>
      <p:ext uri="{BB962C8B-B14F-4D97-AF65-F5344CB8AC3E}">
        <p14:creationId xmlns:p14="http://schemas.microsoft.com/office/powerpoint/2010/main" val="3538958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6698" y="2377440"/>
            <a:ext cx="5603438" cy="8321040"/>
          </a:xfrm>
        </p:spPr>
        <p:txBody>
          <a:bodyPr anchor="b"/>
          <a:lstStyle>
            <a:lvl1pPr>
              <a:defRPr sz="6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6045" y="5134618"/>
            <a:ext cx="8795385" cy="25342850"/>
          </a:xfrm>
        </p:spPr>
        <p:txBody>
          <a:bodyPr anchor="t"/>
          <a:lstStyle>
            <a:lvl1pPr marL="0" indent="0">
              <a:buNone/>
              <a:defRPr sz="6080"/>
            </a:lvl1pPr>
            <a:lvl2pPr marL="868726" indent="0">
              <a:buNone/>
              <a:defRPr sz="5320"/>
            </a:lvl2pPr>
            <a:lvl3pPr marL="1737453" indent="0">
              <a:buNone/>
              <a:defRPr sz="4560"/>
            </a:lvl3pPr>
            <a:lvl4pPr marL="2606179" indent="0">
              <a:buNone/>
              <a:defRPr sz="3800"/>
            </a:lvl4pPr>
            <a:lvl5pPr marL="3474906" indent="0">
              <a:buNone/>
              <a:defRPr sz="3800"/>
            </a:lvl5pPr>
            <a:lvl6pPr marL="4343632" indent="0">
              <a:buNone/>
              <a:defRPr sz="3800"/>
            </a:lvl6pPr>
            <a:lvl7pPr marL="5212358" indent="0">
              <a:buNone/>
              <a:defRPr sz="3800"/>
            </a:lvl7pPr>
            <a:lvl8pPr marL="6081084" indent="0">
              <a:buNone/>
              <a:defRPr sz="3800"/>
            </a:lvl8pPr>
            <a:lvl9pPr marL="6949812" indent="0">
              <a:buNone/>
              <a:defRPr sz="3800"/>
            </a:lvl9pPr>
          </a:lstStyle>
          <a:p>
            <a:r>
              <a:rPr lang="en-US"/>
              <a:t>Click icon to add picture</a:t>
            </a:r>
            <a:endParaRPr lang="en-US" dirty="0"/>
          </a:p>
        </p:txBody>
      </p:sp>
      <p:sp>
        <p:nvSpPr>
          <p:cNvPr id="4" name="Text Placeholder 3"/>
          <p:cNvSpPr>
            <a:spLocks noGrp="1"/>
          </p:cNvSpPr>
          <p:nvPr>
            <p:ph type="body" sz="half" idx="2"/>
          </p:nvPr>
        </p:nvSpPr>
        <p:spPr>
          <a:xfrm>
            <a:off x="1196698" y="10698480"/>
            <a:ext cx="5603438" cy="19820258"/>
          </a:xfrm>
        </p:spPr>
        <p:txBody>
          <a:bodyPr/>
          <a:lstStyle>
            <a:lvl1pPr marL="0" indent="0">
              <a:buNone/>
              <a:defRPr sz="3040"/>
            </a:lvl1pPr>
            <a:lvl2pPr marL="868726" indent="0">
              <a:buNone/>
              <a:defRPr sz="2660"/>
            </a:lvl2pPr>
            <a:lvl3pPr marL="1737453" indent="0">
              <a:buNone/>
              <a:defRPr sz="2280"/>
            </a:lvl3pPr>
            <a:lvl4pPr marL="2606179" indent="0">
              <a:buNone/>
              <a:defRPr sz="1900"/>
            </a:lvl4pPr>
            <a:lvl5pPr marL="3474906" indent="0">
              <a:buNone/>
              <a:defRPr sz="1900"/>
            </a:lvl5pPr>
            <a:lvl6pPr marL="4343632" indent="0">
              <a:buNone/>
              <a:defRPr sz="1900"/>
            </a:lvl6pPr>
            <a:lvl7pPr marL="5212358" indent="0">
              <a:buNone/>
              <a:defRPr sz="1900"/>
            </a:lvl7pPr>
            <a:lvl8pPr marL="6081084" indent="0">
              <a:buNone/>
              <a:defRPr sz="1900"/>
            </a:lvl8pPr>
            <a:lvl9pPr marL="6949812" indent="0">
              <a:buNone/>
              <a:defRPr sz="1900"/>
            </a:lvl9pPr>
          </a:lstStyle>
          <a:p>
            <a:pPr lvl="0"/>
            <a:r>
              <a:rPr lang="en-US"/>
              <a:t>Click to edit Master text styles</a:t>
            </a:r>
          </a:p>
        </p:txBody>
      </p:sp>
      <p:sp>
        <p:nvSpPr>
          <p:cNvPr id="5" name="Date Placeholder 4"/>
          <p:cNvSpPr>
            <a:spLocks noGrp="1"/>
          </p:cNvSpPr>
          <p:nvPr>
            <p:ph type="dt" sz="half" idx="10"/>
          </p:nvPr>
        </p:nvSpPr>
        <p:spPr/>
        <p:txBody>
          <a:bodyPr/>
          <a:lstStyle/>
          <a:p>
            <a:fld id="{6ABB3604-6F61-4474-99A0-E6B1AADD0399}"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8FBEDA-28EE-462A-BFC0-35C8CD5E60C6}" type="slidenum">
              <a:rPr lang="en-US" smtClean="0"/>
              <a:t>‹#›</a:t>
            </a:fld>
            <a:endParaRPr lang="en-US"/>
          </a:p>
        </p:txBody>
      </p:sp>
    </p:spTree>
    <p:extLst>
      <p:ext uri="{BB962C8B-B14F-4D97-AF65-F5344CB8AC3E}">
        <p14:creationId xmlns:p14="http://schemas.microsoft.com/office/powerpoint/2010/main" val="3193263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94435" y="1898658"/>
            <a:ext cx="14984730" cy="68929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94435" y="9493250"/>
            <a:ext cx="14984730" cy="2262695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94435" y="33053028"/>
            <a:ext cx="3909060" cy="1898650"/>
          </a:xfrm>
          <a:prstGeom prst="rect">
            <a:avLst/>
          </a:prstGeom>
        </p:spPr>
        <p:txBody>
          <a:bodyPr vert="horz" lIns="91440" tIns="45720" rIns="91440" bIns="45720" rtlCol="0" anchor="ctr"/>
          <a:lstStyle>
            <a:lvl1pPr algn="l">
              <a:defRPr sz="2280">
                <a:solidFill>
                  <a:schemeClr val="tx1">
                    <a:tint val="75000"/>
                  </a:schemeClr>
                </a:solidFill>
              </a:defRPr>
            </a:lvl1pPr>
          </a:lstStyle>
          <a:p>
            <a:fld id="{6ABB3604-6F61-4474-99A0-E6B1AADD0399}" type="datetimeFigureOut">
              <a:rPr lang="en-US" smtClean="0"/>
              <a:t>6/15/2020</a:t>
            </a:fld>
            <a:endParaRPr lang="en-US"/>
          </a:p>
        </p:txBody>
      </p:sp>
      <p:sp>
        <p:nvSpPr>
          <p:cNvPr id="5" name="Footer Placeholder 4"/>
          <p:cNvSpPr>
            <a:spLocks noGrp="1"/>
          </p:cNvSpPr>
          <p:nvPr>
            <p:ph type="ftr" sz="quarter" idx="3"/>
          </p:nvPr>
        </p:nvSpPr>
        <p:spPr>
          <a:xfrm>
            <a:off x="5755005" y="33053028"/>
            <a:ext cx="5863590" cy="1898650"/>
          </a:xfrm>
          <a:prstGeom prst="rect">
            <a:avLst/>
          </a:prstGeom>
        </p:spPr>
        <p:txBody>
          <a:bodyPr vert="horz" lIns="91440" tIns="45720" rIns="91440" bIns="45720" rtlCol="0" anchor="ctr"/>
          <a:lstStyle>
            <a:lvl1pPr algn="ctr">
              <a:defRPr sz="2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270105" y="33053028"/>
            <a:ext cx="3909060" cy="1898650"/>
          </a:xfrm>
          <a:prstGeom prst="rect">
            <a:avLst/>
          </a:prstGeom>
        </p:spPr>
        <p:txBody>
          <a:bodyPr vert="horz" lIns="91440" tIns="45720" rIns="91440" bIns="45720" rtlCol="0" anchor="ctr"/>
          <a:lstStyle>
            <a:lvl1pPr algn="r">
              <a:defRPr sz="2280">
                <a:solidFill>
                  <a:schemeClr val="tx1">
                    <a:tint val="75000"/>
                  </a:schemeClr>
                </a:solidFill>
              </a:defRPr>
            </a:lvl1pPr>
          </a:lstStyle>
          <a:p>
            <a:fld id="{0D8FBEDA-28EE-462A-BFC0-35C8CD5E60C6}" type="slidenum">
              <a:rPr lang="en-US" smtClean="0"/>
              <a:t>‹#›</a:t>
            </a:fld>
            <a:endParaRPr lang="en-US"/>
          </a:p>
        </p:txBody>
      </p:sp>
    </p:spTree>
    <p:extLst>
      <p:ext uri="{BB962C8B-B14F-4D97-AF65-F5344CB8AC3E}">
        <p14:creationId xmlns:p14="http://schemas.microsoft.com/office/powerpoint/2010/main" val="6437749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737453" rtl="0" eaLnBrk="1" latinLnBrk="0" hangingPunct="1">
        <a:lnSpc>
          <a:spcPct val="90000"/>
        </a:lnSpc>
        <a:spcBef>
          <a:spcPct val="0"/>
        </a:spcBef>
        <a:buNone/>
        <a:defRPr sz="8360" kern="1200">
          <a:solidFill>
            <a:schemeClr val="tx1"/>
          </a:solidFill>
          <a:latin typeface="+mj-lt"/>
          <a:ea typeface="+mj-ea"/>
          <a:cs typeface="+mj-cs"/>
        </a:defRPr>
      </a:lvl1pPr>
    </p:titleStyle>
    <p:bodyStyle>
      <a:lvl1pPr marL="434363" indent="-434363" algn="l" defTabSz="1737453" rtl="0" eaLnBrk="1" latinLnBrk="0" hangingPunct="1">
        <a:lnSpc>
          <a:spcPct val="90000"/>
        </a:lnSpc>
        <a:spcBef>
          <a:spcPts val="1900"/>
        </a:spcBef>
        <a:buFont typeface="Arial" panose="020B0604020202020204" pitchFamily="34" charset="0"/>
        <a:buChar char="•"/>
        <a:defRPr sz="5320" kern="1200">
          <a:solidFill>
            <a:schemeClr val="tx1"/>
          </a:solidFill>
          <a:latin typeface="+mn-lt"/>
          <a:ea typeface="+mn-ea"/>
          <a:cs typeface="+mn-cs"/>
        </a:defRPr>
      </a:lvl1pPr>
      <a:lvl2pPr marL="1303090" indent="-434363" algn="l" defTabSz="1737453" rtl="0" eaLnBrk="1" latinLnBrk="0" hangingPunct="1">
        <a:lnSpc>
          <a:spcPct val="90000"/>
        </a:lnSpc>
        <a:spcBef>
          <a:spcPts val="950"/>
        </a:spcBef>
        <a:buFont typeface="Arial" panose="020B0604020202020204" pitchFamily="34" charset="0"/>
        <a:buChar char="•"/>
        <a:defRPr sz="4560" kern="1200">
          <a:solidFill>
            <a:schemeClr val="tx1"/>
          </a:solidFill>
          <a:latin typeface="+mn-lt"/>
          <a:ea typeface="+mn-ea"/>
          <a:cs typeface="+mn-cs"/>
        </a:defRPr>
      </a:lvl2pPr>
      <a:lvl3pPr marL="2171816" indent="-434363" algn="l" defTabSz="1737453" rtl="0" eaLnBrk="1" latinLnBrk="0" hangingPunct="1">
        <a:lnSpc>
          <a:spcPct val="90000"/>
        </a:lnSpc>
        <a:spcBef>
          <a:spcPts val="950"/>
        </a:spcBef>
        <a:buFont typeface="Arial" panose="020B0604020202020204" pitchFamily="34" charset="0"/>
        <a:buChar char="•"/>
        <a:defRPr sz="3800" kern="1200">
          <a:solidFill>
            <a:schemeClr val="tx1"/>
          </a:solidFill>
          <a:latin typeface="+mn-lt"/>
          <a:ea typeface="+mn-ea"/>
          <a:cs typeface="+mn-cs"/>
        </a:defRPr>
      </a:lvl3pPr>
      <a:lvl4pPr marL="3040542" indent="-434363" algn="l" defTabSz="1737453" rtl="0" eaLnBrk="1" latinLnBrk="0" hangingPunct="1">
        <a:lnSpc>
          <a:spcPct val="90000"/>
        </a:lnSpc>
        <a:spcBef>
          <a:spcPts val="950"/>
        </a:spcBef>
        <a:buFont typeface="Arial" panose="020B0604020202020204" pitchFamily="34" charset="0"/>
        <a:buChar char="•"/>
        <a:defRPr sz="3420" kern="1200">
          <a:solidFill>
            <a:schemeClr val="tx1"/>
          </a:solidFill>
          <a:latin typeface="+mn-lt"/>
          <a:ea typeface="+mn-ea"/>
          <a:cs typeface="+mn-cs"/>
        </a:defRPr>
      </a:lvl4pPr>
      <a:lvl5pPr marL="3909269" indent="-434363" algn="l" defTabSz="1737453" rtl="0" eaLnBrk="1" latinLnBrk="0" hangingPunct="1">
        <a:lnSpc>
          <a:spcPct val="90000"/>
        </a:lnSpc>
        <a:spcBef>
          <a:spcPts val="950"/>
        </a:spcBef>
        <a:buFont typeface="Arial" panose="020B0604020202020204" pitchFamily="34" charset="0"/>
        <a:buChar char="•"/>
        <a:defRPr sz="3420" kern="1200">
          <a:solidFill>
            <a:schemeClr val="tx1"/>
          </a:solidFill>
          <a:latin typeface="+mn-lt"/>
          <a:ea typeface="+mn-ea"/>
          <a:cs typeface="+mn-cs"/>
        </a:defRPr>
      </a:lvl5pPr>
      <a:lvl6pPr marL="4777996" indent="-434363" algn="l" defTabSz="1737453" rtl="0" eaLnBrk="1" latinLnBrk="0" hangingPunct="1">
        <a:lnSpc>
          <a:spcPct val="90000"/>
        </a:lnSpc>
        <a:spcBef>
          <a:spcPts val="950"/>
        </a:spcBef>
        <a:buFont typeface="Arial" panose="020B0604020202020204" pitchFamily="34" charset="0"/>
        <a:buChar char="•"/>
        <a:defRPr sz="3420" kern="1200">
          <a:solidFill>
            <a:schemeClr val="tx1"/>
          </a:solidFill>
          <a:latin typeface="+mn-lt"/>
          <a:ea typeface="+mn-ea"/>
          <a:cs typeface="+mn-cs"/>
        </a:defRPr>
      </a:lvl6pPr>
      <a:lvl7pPr marL="5646722" indent="-434363" algn="l" defTabSz="1737453" rtl="0" eaLnBrk="1" latinLnBrk="0" hangingPunct="1">
        <a:lnSpc>
          <a:spcPct val="90000"/>
        </a:lnSpc>
        <a:spcBef>
          <a:spcPts val="950"/>
        </a:spcBef>
        <a:buFont typeface="Arial" panose="020B0604020202020204" pitchFamily="34" charset="0"/>
        <a:buChar char="•"/>
        <a:defRPr sz="3420" kern="1200">
          <a:solidFill>
            <a:schemeClr val="tx1"/>
          </a:solidFill>
          <a:latin typeface="+mn-lt"/>
          <a:ea typeface="+mn-ea"/>
          <a:cs typeface="+mn-cs"/>
        </a:defRPr>
      </a:lvl7pPr>
      <a:lvl8pPr marL="6515448" indent="-434363" algn="l" defTabSz="1737453" rtl="0" eaLnBrk="1" latinLnBrk="0" hangingPunct="1">
        <a:lnSpc>
          <a:spcPct val="90000"/>
        </a:lnSpc>
        <a:spcBef>
          <a:spcPts val="950"/>
        </a:spcBef>
        <a:buFont typeface="Arial" panose="020B0604020202020204" pitchFamily="34" charset="0"/>
        <a:buChar char="•"/>
        <a:defRPr sz="3420" kern="1200">
          <a:solidFill>
            <a:schemeClr val="tx1"/>
          </a:solidFill>
          <a:latin typeface="+mn-lt"/>
          <a:ea typeface="+mn-ea"/>
          <a:cs typeface="+mn-cs"/>
        </a:defRPr>
      </a:lvl8pPr>
      <a:lvl9pPr marL="7384174" indent="-434363" algn="l" defTabSz="1737453" rtl="0" eaLnBrk="1" latinLnBrk="0" hangingPunct="1">
        <a:lnSpc>
          <a:spcPct val="90000"/>
        </a:lnSpc>
        <a:spcBef>
          <a:spcPts val="950"/>
        </a:spcBef>
        <a:buFont typeface="Arial" panose="020B0604020202020204" pitchFamily="34" charset="0"/>
        <a:buChar char="•"/>
        <a:defRPr sz="3420" kern="1200">
          <a:solidFill>
            <a:schemeClr val="tx1"/>
          </a:solidFill>
          <a:latin typeface="+mn-lt"/>
          <a:ea typeface="+mn-ea"/>
          <a:cs typeface="+mn-cs"/>
        </a:defRPr>
      </a:lvl9pPr>
    </p:bodyStyle>
    <p:otherStyle>
      <a:defPPr>
        <a:defRPr lang="en-US"/>
      </a:defPPr>
      <a:lvl1pPr marL="0" algn="l" defTabSz="1737453" rtl="0" eaLnBrk="1" latinLnBrk="0" hangingPunct="1">
        <a:defRPr sz="3420" kern="1200">
          <a:solidFill>
            <a:schemeClr val="tx1"/>
          </a:solidFill>
          <a:latin typeface="+mn-lt"/>
          <a:ea typeface="+mn-ea"/>
          <a:cs typeface="+mn-cs"/>
        </a:defRPr>
      </a:lvl1pPr>
      <a:lvl2pPr marL="868726" algn="l" defTabSz="1737453" rtl="0" eaLnBrk="1" latinLnBrk="0" hangingPunct="1">
        <a:defRPr sz="3420" kern="1200">
          <a:solidFill>
            <a:schemeClr val="tx1"/>
          </a:solidFill>
          <a:latin typeface="+mn-lt"/>
          <a:ea typeface="+mn-ea"/>
          <a:cs typeface="+mn-cs"/>
        </a:defRPr>
      </a:lvl2pPr>
      <a:lvl3pPr marL="1737453" algn="l" defTabSz="1737453" rtl="0" eaLnBrk="1" latinLnBrk="0" hangingPunct="1">
        <a:defRPr sz="3420" kern="1200">
          <a:solidFill>
            <a:schemeClr val="tx1"/>
          </a:solidFill>
          <a:latin typeface="+mn-lt"/>
          <a:ea typeface="+mn-ea"/>
          <a:cs typeface="+mn-cs"/>
        </a:defRPr>
      </a:lvl3pPr>
      <a:lvl4pPr marL="2606179" algn="l" defTabSz="1737453" rtl="0" eaLnBrk="1" latinLnBrk="0" hangingPunct="1">
        <a:defRPr sz="3420" kern="1200">
          <a:solidFill>
            <a:schemeClr val="tx1"/>
          </a:solidFill>
          <a:latin typeface="+mn-lt"/>
          <a:ea typeface="+mn-ea"/>
          <a:cs typeface="+mn-cs"/>
        </a:defRPr>
      </a:lvl4pPr>
      <a:lvl5pPr marL="3474906" algn="l" defTabSz="1737453" rtl="0" eaLnBrk="1" latinLnBrk="0" hangingPunct="1">
        <a:defRPr sz="3420" kern="1200">
          <a:solidFill>
            <a:schemeClr val="tx1"/>
          </a:solidFill>
          <a:latin typeface="+mn-lt"/>
          <a:ea typeface="+mn-ea"/>
          <a:cs typeface="+mn-cs"/>
        </a:defRPr>
      </a:lvl5pPr>
      <a:lvl6pPr marL="4343632" algn="l" defTabSz="1737453" rtl="0" eaLnBrk="1" latinLnBrk="0" hangingPunct="1">
        <a:defRPr sz="3420" kern="1200">
          <a:solidFill>
            <a:schemeClr val="tx1"/>
          </a:solidFill>
          <a:latin typeface="+mn-lt"/>
          <a:ea typeface="+mn-ea"/>
          <a:cs typeface="+mn-cs"/>
        </a:defRPr>
      </a:lvl6pPr>
      <a:lvl7pPr marL="5212358" algn="l" defTabSz="1737453" rtl="0" eaLnBrk="1" latinLnBrk="0" hangingPunct="1">
        <a:defRPr sz="3420" kern="1200">
          <a:solidFill>
            <a:schemeClr val="tx1"/>
          </a:solidFill>
          <a:latin typeface="+mn-lt"/>
          <a:ea typeface="+mn-ea"/>
          <a:cs typeface="+mn-cs"/>
        </a:defRPr>
      </a:lvl7pPr>
      <a:lvl8pPr marL="6081084" algn="l" defTabSz="1737453" rtl="0" eaLnBrk="1" latinLnBrk="0" hangingPunct="1">
        <a:defRPr sz="3420" kern="1200">
          <a:solidFill>
            <a:schemeClr val="tx1"/>
          </a:solidFill>
          <a:latin typeface="+mn-lt"/>
          <a:ea typeface="+mn-ea"/>
          <a:cs typeface="+mn-cs"/>
        </a:defRPr>
      </a:lvl8pPr>
      <a:lvl9pPr marL="6949812" algn="l" defTabSz="1737453" rtl="0" eaLnBrk="1" latinLnBrk="0" hangingPunct="1">
        <a:defRPr sz="34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da.nih.gov/general-query.html?q=query=featured-datasets:Adolescent%20Brain%20Cognitive%20Development%20Study%20(ABCD)"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79" name="Group 478">
            <a:extLst>
              <a:ext uri="{FF2B5EF4-FFF2-40B4-BE49-F238E27FC236}">
                <a16:creationId xmlns:a16="http://schemas.microsoft.com/office/drawing/2014/main" id="{D7DE1F7A-73E9-4169-A537-0F5992F50635}"/>
              </a:ext>
            </a:extLst>
          </p:cNvPr>
          <p:cNvGrpSpPr/>
          <p:nvPr/>
        </p:nvGrpSpPr>
        <p:grpSpPr>
          <a:xfrm>
            <a:off x="12057788" y="27563020"/>
            <a:ext cx="4305765" cy="1903166"/>
            <a:chOff x="10890285" y="21491786"/>
            <a:chExt cx="4305765" cy="1903166"/>
          </a:xfrm>
        </p:grpSpPr>
        <p:sp>
          <p:nvSpPr>
            <p:cNvPr id="468" name="Rectangle: Rounded Corners 467">
              <a:extLst>
                <a:ext uri="{FF2B5EF4-FFF2-40B4-BE49-F238E27FC236}">
                  <a16:creationId xmlns:a16="http://schemas.microsoft.com/office/drawing/2014/main" id="{870674E1-C448-4ECB-96F3-AADCC0FA9B44}"/>
                </a:ext>
              </a:extLst>
            </p:cNvPr>
            <p:cNvSpPr/>
            <p:nvPr/>
          </p:nvSpPr>
          <p:spPr>
            <a:xfrm>
              <a:off x="10890285" y="21493913"/>
              <a:ext cx="4305765" cy="1901039"/>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CCA ANALYSIS</a:t>
              </a:r>
            </a:p>
          </p:txBody>
        </p:sp>
        <p:sp>
          <p:nvSpPr>
            <p:cNvPr id="476" name="Rectangle 475">
              <a:extLst>
                <a:ext uri="{FF2B5EF4-FFF2-40B4-BE49-F238E27FC236}">
                  <a16:creationId xmlns:a16="http://schemas.microsoft.com/office/drawing/2014/main" id="{E973B22F-DBE1-44D1-B1F6-413FED0575DC}"/>
                </a:ext>
              </a:extLst>
            </p:cNvPr>
            <p:cNvSpPr/>
            <p:nvPr/>
          </p:nvSpPr>
          <p:spPr>
            <a:xfrm>
              <a:off x="11214372" y="21491786"/>
              <a:ext cx="153924" cy="151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Rounded Corners 69">
            <a:extLst>
              <a:ext uri="{FF2B5EF4-FFF2-40B4-BE49-F238E27FC236}">
                <a16:creationId xmlns:a16="http://schemas.microsoft.com/office/drawing/2014/main" id="{E38AFE30-83E4-4AF0-A5CF-7A84E3AB64BE}"/>
              </a:ext>
            </a:extLst>
          </p:cNvPr>
          <p:cNvSpPr/>
          <p:nvPr/>
        </p:nvSpPr>
        <p:spPr>
          <a:xfrm>
            <a:off x="1493116" y="10008701"/>
            <a:ext cx="4615972" cy="7695011"/>
          </a:xfrm>
          <a:prstGeom prst="round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t"/>
          <a:lstStyle/>
          <a:p>
            <a:endParaRPr lang="en-US" sz="1100" dirty="0"/>
          </a:p>
        </p:txBody>
      </p:sp>
      <p:sp>
        <p:nvSpPr>
          <p:cNvPr id="19" name="TextBox 18">
            <a:extLst>
              <a:ext uri="{FF2B5EF4-FFF2-40B4-BE49-F238E27FC236}">
                <a16:creationId xmlns:a16="http://schemas.microsoft.com/office/drawing/2014/main" id="{3C070DEF-E98E-4D47-BC0C-13E954878D5A}"/>
              </a:ext>
            </a:extLst>
          </p:cNvPr>
          <p:cNvSpPr txBox="1"/>
          <p:nvPr/>
        </p:nvSpPr>
        <p:spPr>
          <a:xfrm>
            <a:off x="1689375" y="6694161"/>
            <a:ext cx="4229100" cy="3000821"/>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400" dirty="0"/>
              <a:t>Download the ABCD DCAN dataset</a:t>
            </a:r>
          </a:p>
          <a:p>
            <a:r>
              <a:rPr lang="en-US" sz="1400" dirty="0"/>
              <a:t>(from NDA here: )</a:t>
            </a:r>
          </a:p>
          <a:p>
            <a:endParaRPr lang="en-US" sz="1400" dirty="0"/>
          </a:p>
          <a:p>
            <a:r>
              <a:rPr lang="en-US" sz="1400" dirty="0"/>
              <a:t>RAW SCAN DATA (In form of DCAN ABCD Dataset Collection 3165 Download </a:t>
            </a:r>
          </a:p>
          <a:p>
            <a:r>
              <a:rPr lang="en-US" sz="1400" dirty="0"/>
              <a:t>The structure of this dataset is:</a:t>
            </a:r>
          </a:p>
          <a:p>
            <a:pPr marL="285765" indent="-285765">
              <a:buFont typeface="Arial" panose="020B0604020202020204" pitchFamily="34" charset="0"/>
              <a:buChar char="•"/>
            </a:pPr>
            <a:r>
              <a:rPr lang="en-US" sz="1050" i="1" dirty="0" err="1">
                <a:solidFill>
                  <a:srgbClr val="FF0000"/>
                </a:solidFill>
              </a:rPr>
              <a:t>abcd_bids</a:t>
            </a:r>
            <a:r>
              <a:rPr lang="en-US" sz="1050" i="1" dirty="0">
                <a:solidFill>
                  <a:srgbClr val="FF0000"/>
                </a:solidFill>
              </a:rPr>
              <a:t>/bids/</a:t>
            </a:r>
          </a:p>
          <a:p>
            <a:pPr marL="742990" lvl="1" indent="-285765">
              <a:buFont typeface="Arial" panose="020B0604020202020204" pitchFamily="34" charset="0"/>
              <a:buChar char="•"/>
            </a:pPr>
            <a:r>
              <a:rPr lang="en-US" sz="1050" i="1" dirty="0">
                <a:solidFill>
                  <a:srgbClr val="FF0000"/>
                </a:solidFill>
              </a:rPr>
              <a:t># raw data for subjects</a:t>
            </a:r>
          </a:p>
          <a:p>
            <a:pPr marL="742990" lvl="1" indent="-285765">
              <a:buFont typeface="Arial" panose="020B0604020202020204" pitchFamily="34" charset="0"/>
              <a:buChar char="•"/>
            </a:pPr>
            <a:r>
              <a:rPr lang="en-US" sz="1050" i="1" dirty="0">
                <a:solidFill>
                  <a:srgbClr val="FF0000"/>
                </a:solidFill>
              </a:rPr>
              <a:t>sub-</a:t>
            </a:r>
            <a:r>
              <a:rPr lang="en-US" sz="1050" i="1" dirty="0" err="1">
                <a:solidFill>
                  <a:srgbClr val="FF0000"/>
                </a:solidFill>
              </a:rPr>
              <a:t>NDARINVxxxxxx</a:t>
            </a:r>
            <a:r>
              <a:rPr lang="en-US" sz="1050" i="1" dirty="0">
                <a:solidFill>
                  <a:srgbClr val="FF0000"/>
                </a:solidFill>
              </a:rPr>
              <a:t>/</a:t>
            </a:r>
          </a:p>
          <a:p>
            <a:pPr marL="1200214" lvl="2" indent="-285765">
              <a:buFont typeface="Arial" panose="020B0604020202020204" pitchFamily="34" charset="0"/>
              <a:buChar char="•"/>
            </a:pPr>
            <a:endParaRPr lang="en-US" sz="1050" i="1" dirty="0"/>
          </a:p>
          <a:p>
            <a:pPr marL="285765" indent="-285765">
              <a:buFont typeface="Arial" panose="020B0604020202020204" pitchFamily="34" charset="0"/>
              <a:buChar char="•"/>
            </a:pPr>
            <a:r>
              <a:rPr lang="en-US" sz="1050" i="1" dirty="0" err="1"/>
              <a:t>abcd_bids</a:t>
            </a:r>
            <a:r>
              <a:rPr lang="en-US" sz="1050" i="1" dirty="0"/>
              <a:t>/bids/derivates/</a:t>
            </a:r>
            <a:r>
              <a:rPr lang="en-US" sz="1050" i="1" dirty="0" err="1"/>
              <a:t>abcd</a:t>
            </a:r>
            <a:r>
              <a:rPr lang="en-US" sz="1050" i="1" dirty="0"/>
              <a:t>-hcp-pipeline/</a:t>
            </a:r>
          </a:p>
          <a:p>
            <a:pPr marL="742990" lvl="1" indent="-285765">
              <a:buFont typeface="Arial" panose="020B0604020202020204" pitchFamily="34" charset="0"/>
              <a:buChar char="•"/>
            </a:pPr>
            <a:r>
              <a:rPr lang="en-US" sz="1050" i="1" dirty="0"/>
              <a:t># processed data for subjects</a:t>
            </a:r>
          </a:p>
          <a:p>
            <a:pPr marL="742990" lvl="1" indent="-285765">
              <a:buFont typeface="Arial" panose="020B0604020202020204" pitchFamily="34" charset="0"/>
              <a:buChar char="•"/>
            </a:pPr>
            <a:r>
              <a:rPr lang="en-US" sz="1050" i="1" dirty="0"/>
              <a:t>sub-</a:t>
            </a:r>
            <a:r>
              <a:rPr lang="en-US" sz="1050" i="1" dirty="0" err="1"/>
              <a:t>NDARINVxxxxxx</a:t>
            </a:r>
            <a:r>
              <a:rPr lang="en-US" sz="1050" i="1" dirty="0"/>
              <a:t>/ses-baselineYear1Arm1/</a:t>
            </a:r>
            <a:r>
              <a:rPr lang="en-US" sz="1050" i="1" dirty="0" err="1"/>
              <a:t>func</a:t>
            </a:r>
            <a:r>
              <a:rPr lang="en-US" sz="1050" i="1" dirty="0"/>
              <a:t>/</a:t>
            </a:r>
          </a:p>
          <a:p>
            <a:pPr marL="1200214" lvl="2" indent="-285765">
              <a:buFont typeface="Arial" panose="020B0604020202020204" pitchFamily="34" charset="0"/>
              <a:buChar char="•"/>
            </a:pPr>
            <a:r>
              <a:rPr lang="en-US" sz="1050" i="1" dirty="0" err="1"/>
              <a:t>anat</a:t>
            </a:r>
            <a:r>
              <a:rPr lang="en-US" sz="1050" i="1" dirty="0"/>
              <a:t>/</a:t>
            </a:r>
          </a:p>
          <a:p>
            <a:pPr marL="1200214" lvl="2" indent="-285765">
              <a:buFont typeface="Arial" panose="020B0604020202020204" pitchFamily="34" charset="0"/>
              <a:buChar char="•"/>
            </a:pPr>
            <a:r>
              <a:rPr lang="en-US" sz="1050" i="1" dirty="0" err="1"/>
              <a:t>fmap</a:t>
            </a:r>
            <a:r>
              <a:rPr lang="en-US" sz="1050" i="1" dirty="0"/>
              <a:t>/</a:t>
            </a:r>
          </a:p>
          <a:p>
            <a:pPr marL="1200214" lvl="2" indent="-285765">
              <a:buFont typeface="Arial" panose="020B0604020202020204" pitchFamily="34" charset="0"/>
              <a:buChar char="•"/>
            </a:pPr>
            <a:r>
              <a:rPr lang="en-US" sz="1050" i="1" dirty="0" err="1"/>
              <a:t>func</a:t>
            </a:r>
            <a:r>
              <a:rPr lang="en-US" sz="1050" i="1" dirty="0"/>
              <a:t>/</a:t>
            </a:r>
          </a:p>
        </p:txBody>
      </p:sp>
      <p:cxnSp>
        <p:nvCxnSpPr>
          <p:cNvPr id="24" name="Straight Arrow Connector 23">
            <a:extLst>
              <a:ext uri="{FF2B5EF4-FFF2-40B4-BE49-F238E27FC236}">
                <a16:creationId xmlns:a16="http://schemas.microsoft.com/office/drawing/2014/main" id="{1C670D38-B0FB-4181-8043-977CA1B1D5A6}"/>
              </a:ext>
            </a:extLst>
          </p:cNvPr>
          <p:cNvCxnSpPr>
            <a:cxnSpLocks/>
            <a:stCxn id="19" idx="2"/>
            <a:endCxn id="70" idx="0"/>
          </p:cNvCxnSpPr>
          <p:nvPr/>
        </p:nvCxnSpPr>
        <p:spPr>
          <a:xfrm flipH="1">
            <a:off x="3801102" y="9694982"/>
            <a:ext cx="2823" cy="3137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3" name="Rectangle 72">
            <a:extLst>
              <a:ext uri="{FF2B5EF4-FFF2-40B4-BE49-F238E27FC236}">
                <a16:creationId xmlns:a16="http://schemas.microsoft.com/office/drawing/2014/main" id="{2B337F07-80C0-4FCC-939D-B1C842874678}"/>
              </a:ext>
            </a:extLst>
          </p:cNvPr>
          <p:cNvSpPr/>
          <p:nvPr/>
        </p:nvSpPr>
        <p:spPr>
          <a:xfrm>
            <a:off x="1673613" y="10278427"/>
            <a:ext cx="4156393" cy="3293209"/>
          </a:xfrm>
          <a:prstGeom prst="rect">
            <a:avLst/>
          </a:prstGeom>
        </p:spPr>
        <p:txBody>
          <a:bodyPr wrap="square">
            <a:spAutoFit/>
          </a:bodyPr>
          <a:lstStyle/>
          <a:p>
            <a:r>
              <a:rPr lang="en-US" sz="1600" b="1" i="1" u="sng" dirty="0"/>
              <a:t>DATA PREP STAGE 1: Pulling out basic data and identifying subjects</a:t>
            </a:r>
          </a:p>
          <a:p>
            <a:r>
              <a:rPr lang="en-US" sz="1100" b="1" dirty="0"/>
              <a:t>Script</a:t>
            </a:r>
            <a:r>
              <a:rPr lang="en-US" sz="1100" dirty="0"/>
              <a:t>: </a:t>
            </a:r>
            <a:r>
              <a:rPr lang="en-US" sz="1100" i="1" dirty="0"/>
              <a:t>pull_filepaths_0.sh </a:t>
            </a:r>
            <a:r>
              <a:rPr lang="en-US" sz="1100" i="1" dirty="0">
                <a:solidFill>
                  <a:srgbClr val="FF0000"/>
                </a:solidFill>
              </a:rPr>
              <a:t>(RENAME: prep_stage_1.sh)</a:t>
            </a:r>
          </a:p>
          <a:p>
            <a:pPr marL="628684" lvl="1" indent="-171458">
              <a:buFont typeface="Arial" panose="020B0604020202020204" pitchFamily="34" charset="0"/>
              <a:buChar char="•"/>
            </a:pPr>
            <a:r>
              <a:rPr lang="en-US" sz="1100" i="1" dirty="0">
                <a:solidFill>
                  <a:srgbClr val="FF0000"/>
                </a:solidFill>
              </a:rPr>
              <a:t>Call the following scripts:</a:t>
            </a:r>
          </a:p>
          <a:p>
            <a:pPr marL="1085908" lvl="2" indent="-171458">
              <a:buFont typeface="Arial" panose="020B0604020202020204" pitchFamily="34" charset="0"/>
              <a:buChar char="•"/>
            </a:pPr>
            <a:r>
              <a:rPr lang="en-US" sz="1100" i="1" dirty="0">
                <a:solidFill>
                  <a:srgbClr val="FF0000"/>
                </a:solidFill>
              </a:rPr>
              <a:t>pull_motion_data_1.py</a:t>
            </a:r>
          </a:p>
          <a:p>
            <a:r>
              <a:rPr lang="en-US" sz="1100" b="1" dirty="0"/>
              <a:t>Location</a:t>
            </a:r>
            <a:r>
              <a:rPr lang="en-US" sz="1100" dirty="0"/>
              <a:t>: </a:t>
            </a:r>
            <a:r>
              <a:rPr lang="en-US" sz="1100" i="1" dirty="0" err="1"/>
              <a:t>abcd_cca_replication</a:t>
            </a:r>
            <a:r>
              <a:rPr lang="en-US" sz="1100" i="1" dirty="0"/>
              <a:t>/</a:t>
            </a:r>
            <a:r>
              <a:rPr lang="en-US" sz="1100" i="1" dirty="0" err="1"/>
              <a:t>data_prep</a:t>
            </a:r>
            <a:r>
              <a:rPr lang="en-US" sz="1100" i="1" dirty="0"/>
              <a:t>/</a:t>
            </a:r>
          </a:p>
          <a:p>
            <a:endParaRPr lang="en-US" sz="1100" b="1" dirty="0"/>
          </a:p>
          <a:p>
            <a:r>
              <a:rPr lang="en-US" sz="1100" b="1" dirty="0"/>
              <a:t>Function/Purpose: </a:t>
            </a:r>
          </a:p>
          <a:p>
            <a:r>
              <a:rPr lang="en-US" sz="1100" i="1" dirty="0"/>
              <a:t>Crawls the ABCD DCAN directory to do the following:</a:t>
            </a:r>
          </a:p>
          <a:p>
            <a:pPr marL="171458" indent="-171458">
              <a:buFont typeface="Arial" panose="020B0604020202020204" pitchFamily="34" charset="0"/>
              <a:buChar char="•"/>
            </a:pPr>
            <a:r>
              <a:rPr lang="en-US" sz="1100" dirty="0"/>
              <a:t>Generates a list of all subjects (</a:t>
            </a:r>
            <a:r>
              <a:rPr lang="en-US" sz="1100" i="1" dirty="0"/>
              <a:t>all_release_subjects.txt</a:t>
            </a:r>
            <a:r>
              <a:rPr lang="en-US" sz="1100" dirty="0"/>
              <a:t>)</a:t>
            </a:r>
          </a:p>
          <a:p>
            <a:pPr marL="171458" indent="-171458">
              <a:buFont typeface="Arial" panose="020B0604020202020204" pitchFamily="34" charset="0"/>
              <a:buChar char="•"/>
            </a:pPr>
            <a:r>
              <a:rPr lang="en-US" sz="1100" dirty="0"/>
              <a:t>1. determine data availability</a:t>
            </a:r>
          </a:p>
          <a:p>
            <a:pPr marL="685800" lvl="1" indent="-228600">
              <a:buFont typeface="+mj-lt"/>
              <a:buAutoNum type="alphaLcPeriod"/>
            </a:pPr>
            <a:r>
              <a:rPr lang="en-US" sz="1100" b="1" strike="sngStrike" dirty="0">
                <a:solidFill>
                  <a:srgbClr val="FF0000"/>
                </a:solidFill>
              </a:rPr>
              <a:t>Get list of subjects who have correct # of raw resting state scan run files as they are supposed to</a:t>
            </a:r>
          </a:p>
          <a:p>
            <a:pPr marL="685826" lvl="1" indent="-228600">
              <a:buFont typeface="+mj-lt"/>
              <a:buAutoNum type="alphaLcPeriod"/>
            </a:pPr>
            <a:r>
              <a:rPr lang="en-US" sz="1100" b="1" dirty="0"/>
              <a:t>Of remaining subjects</a:t>
            </a:r>
          </a:p>
          <a:p>
            <a:pPr marL="1085908" lvl="2" indent="-171458">
              <a:buFont typeface="Arial" panose="020B0604020202020204" pitchFamily="34" charset="0"/>
              <a:buChar char="•"/>
            </a:pPr>
            <a:r>
              <a:rPr lang="en-US" sz="1100" b="1" dirty="0"/>
              <a:t>Get list of subjects who have .mat motion files in their </a:t>
            </a:r>
            <a:r>
              <a:rPr lang="en-US" sz="1100" b="1" i="1" dirty="0"/>
              <a:t>derivatives…../</a:t>
            </a:r>
            <a:r>
              <a:rPr lang="en-US" sz="1100" b="1" i="1" dirty="0" err="1"/>
              <a:t>func</a:t>
            </a:r>
            <a:r>
              <a:rPr lang="en-US" sz="1100" b="1" i="1" dirty="0"/>
              <a:t>/ folders </a:t>
            </a:r>
            <a:r>
              <a:rPr lang="en-US" sz="1100" dirty="0"/>
              <a:t>(contain censors for FD threshold of 0.3mm for resting-state scans).</a:t>
            </a:r>
          </a:p>
          <a:p>
            <a:pPr marL="1085908" lvl="2" indent="-171458">
              <a:buFont typeface="Arial" panose="020B0604020202020204" pitchFamily="34" charset="0"/>
              <a:buChar char="•"/>
            </a:pPr>
            <a:r>
              <a:rPr lang="en-US" sz="1100" dirty="0"/>
              <a:t>All fields (below) MUST be present (else, drop)</a:t>
            </a:r>
          </a:p>
        </p:txBody>
      </p:sp>
      <p:sp>
        <p:nvSpPr>
          <p:cNvPr id="88" name="TextBox 87">
            <a:extLst>
              <a:ext uri="{FF2B5EF4-FFF2-40B4-BE49-F238E27FC236}">
                <a16:creationId xmlns:a16="http://schemas.microsoft.com/office/drawing/2014/main" id="{651D06BA-9AEE-46E7-BA97-CEB13BC37F34}"/>
              </a:ext>
            </a:extLst>
          </p:cNvPr>
          <p:cNvSpPr txBox="1"/>
          <p:nvPr/>
        </p:nvSpPr>
        <p:spPr>
          <a:xfrm>
            <a:off x="3370220" y="13627320"/>
            <a:ext cx="2217420" cy="400110"/>
          </a:xfrm>
          <a:prstGeom prst="rect">
            <a:avLst/>
          </a:prstGeom>
          <a:solidFill>
            <a:schemeClr val="accent4">
              <a:lumMod val="20000"/>
              <a:lumOff val="80000"/>
            </a:schemeClr>
          </a:solidFill>
        </p:spPr>
        <p:txBody>
          <a:bodyPr wrap="square" rtlCol="0">
            <a:spAutoFit/>
          </a:bodyPr>
          <a:lstStyle/>
          <a:p>
            <a:r>
              <a:rPr lang="en-US" sz="1000" i="1" dirty="0" err="1"/>
              <a:t>abcd_cca_replication</a:t>
            </a:r>
            <a:r>
              <a:rPr lang="en-US" sz="1000" i="1" dirty="0"/>
              <a:t>/</a:t>
            </a:r>
            <a:r>
              <a:rPr lang="en-US" sz="1000" i="1" dirty="0" err="1"/>
              <a:t>data_prep</a:t>
            </a:r>
            <a:r>
              <a:rPr lang="en-US" sz="1000" i="1" dirty="0"/>
              <a:t>/data/</a:t>
            </a:r>
            <a:r>
              <a:rPr lang="en-US" sz="1000" b="1" i="1" dirty="0"/>
              <a:t>motion_mat_files.txt</a:t>
            </a:r>
          </a:p>
        </p:txBody>
      </p:sp>
      <p:cxnSp>
        <p:nvCxnSpPr>
          <p:cNvPr id="90" name="Connector: Elbow 89">
            <a:extLst>
              <a:ext uri="{FF2B5EF4-FFF2-40B4-BE49-F238E27FC236}">
                <a16:creationId xmlns:a16="http://schemas.microsoft.com/office/drawing/2014/main" id="{A1EA28ED-38B5-4FC9-92FF-9195FFB69EE8}"/>
              </a:ext>
            </a:extLst>
          </p:cNvPr>
          <p:cNvCxnSpPr>
            <a:cxnSpLocks/>
            <a:endCxn id="88" idx="1"/>
          </p:cNvCxnSpPr>
          <p:nvPr/>
        </p:nvCxnSpPr>
        <p:spPr>
          <a:xfrm rot="16200000" flipH="1">
            <a:off x="2766251" y="13223406"/>
            <a:ext cx="649664" cy="5582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Rectangle: Rounded Corners 103">
            <a:extLst>
              <a:ext uri="{FF2B5EF4-FFF2-40B4-BE49-F238E27FC236}">
                <a16:creationId xmlns:a16="http://schemas.microsoft.com/office/drawing/2014/main" id="{1BB530C6-8443-4F2D-B1CC-83503385D543}"/>
              </a:ext>
            </a:extLst>
          </p:cNvPr>
          <p:cNvSpPr/>
          <p:nvPr/>
        </p:nvSpPr>
        <p:spPr>
          <a:xfrm>
            <a:off x="1717389" y="14116152"/>
            <a:ext cx="4131667" cy="320949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solidFill>
                  <a:schemeClr val="tx1"/>
                </a:solidFill>
              </a:rPr>
              <a:t>Script</a:t>
            </a:r>
            <a:r>
              <a:rPr lang="en-US" sz="1100" dirty="0">
                <a:solidFill>
                  <a:schemeClr val="tx1"/>
                </a:solidFill>
              </a:rPr>
              <a:t>: </a:t>
            </a:r>
            <a:r>
              <a:rPr lang="en-US" sz="1100" i="1" dirty="0">
                <a:solidFill>
                  <a:schemeClr val="tx1"/>
                </a:solidFill>
              </a:rPr>
              <a:t>pull_motion_data.py</a:t>
            </a:r>
          </a:p>
          <a:p>
            <a:r>
              <a:rPr lang="en-US" sz="1100" b="1" dirty="0">
                <a:solidFill>
                  <a:schemeClr val="tx1"/>
                </a:solidFill>
              </a:rPr>
              <a:t>Location: </a:t>
            </a:r>
            <a:r>
              <a:rPr lang="en-US" sz="1100" i="1" dirty="0" err="1">
                <a:solidFill>
                  <a:schemeClr val="tx1"/>
                </a:solidFill>
              </a:rPr>
              <a:t>abcd_cca_replication</a:t>
            </a:r>
            <a:r>
              <a:rPr lang="en-US" sz="1100" i="1" dirty="0">
                <a:solidFill>
                  <a:schemeClr val="tx1"/>
                </a:solidFill>
              </a:rPr>
              <a:t>/</a:t>
            </a:r>
            <a:r>
              <a:rPr lang="en-US" sz="1100" i="1" dirty="0" err="1">
                <a:solidFill>
                  <a:schemeClr val="tx1"/>
                </a:solidFill>
              </a:rPr>
              <a:t>data_prep</a:t>
            </a:r>
            <a:r>
              <a:rPr lang="en-US" sz="1100" i="1" dirty="0">
                <a:solidFill>
                  <a:schemeClr val="tx1"/>
                </a:solidFill>
              </a:rPr>
              <a:t>/</a:t>
            </a:r>
          </a:p>
          <a:p>
            <a:endParaRPr lang="en-US" sz="1100" i="1" dirty="0">
              <a:solidFill>
                <a:schemeClr val="tx1"/>
              </a:solidFill>
            </a:endParaRPr>
          </a:p>
          <a:p>
            <a:r>
              <a:rPr lang="en-US" sz="1100" b="1" dirty="0">
                <a:solidFill>
                  <a:schemeClr val="tx1"/>
                </a:solidFill>
              </a:rPr>
              <a:t>Function/purpose:</a:t>
            </a:r>
          </a:p>
          <a:p>
            <a:r>
              <a:rPr lang="en-US" sz="1100" i="1" dirty="0">
                <a:solidFill>
                  <a:schemeClr val="tx1"/>
                </a:solidFill>
              </a:rPr>
              <a:t>Iterates over the available motion censoring .mat files, and extracts the following data for each subject:</a:t>
            </a:r>
          </a:p>
          <a:p>
            <a:pPr marL="628684" lvl="1" indent="-171458">
              <a:buFont typeface="Arial" panose="020B0604020202020204" pitchFamily="34" charset="0"/>
              <a:buChar char="•"/>
            </a:pPr>
            <a:r>
              <a:rPr lang="en-US" sz="1100" dirty="0" err="1">
                <a:solidFill>
                  <a:schemeClr val="tx1"/>
                </a:solidFill>
              </a:rPr>
              <a:t>total_frame_count</a:t>
            </a:r>
            <a:endParaRPr lang="en-US" sz="1100" dirty="0">
              <a:solidFill>
                <a:schemeClr val="tx1"/>
              </a:solidFill>
            </a:endParaRPr>
          </a:p>
          <a:p>
            <a:pPr marL="628684" lvl="1" indent="-171458">
              <a:buFont typeface="Arial" panose="020B0604020202020204" pitchFamily="34" charset="0"/>
              <a:buChar char="•"/>
            </a:pPr>
            <a:r>
              <a:rPr lang="en-US" sz="1100" dirty="0" err="1">
                <a:solidFill>
                  <a:schemeClr val="tx1"/>
                </a:solidFill>
              </a:rPr>
              <a:t>remaining_frame_count</a:t>
            </a:r>
            <a:endParaRPr lang="en-US" sz="1100" dirty="0">
              <a:solidFill>
                <a:schemeClr val="tx1"/>
              </a:solidFill>
            </a:endParaRPr>
          </a:p>
          <a:p>
            <a:pPr marL="628684" lvl="1" indent="-171458">
              <a:buFont typeface="Arial" panose="020B0604020202020204" pitchFamily="34" charset="0"/>
              <a:buChar char="•"/>
            </a:pPr>
            <a:r>
              <a:rPr lang="en-US" sz="1100" dirty="0" err="1">
                <a:solidFill>
                  <a:schemeClr val="tx1"/>
                </a:solidFill>
              </a:rPr>
              <a:t>remaining_seconds</a:t>
            </a:r>
            <a:endParaRPr lang="en-US" sz="1100" dirty="0">
              <a:solidFill>
                <a:schemeClr val="tx1"/>
              </a:solidFill>
            </a:endParaRPr>
          </a:p>
          <a:p>
            <a:pPr marL="628684" lvl="1" indent="-171458">
              <a:buFont typeface="Arial" panose="020B0604020202020204" pitchFamily="34" charset="0"/>
              <a:buChar char="•"/>
            </a:pPr>
            <a:r>
              <a:rPr lang="en-US" sz="1100" dirty="0" err="1">
                <a:solidFill>
                  <a:schemeClr val="tx1"/>
                </a:solidFill>
              </a:rPr>
              <a:t>remaining_frame_mean_FD</a:t>
            </a:r>
            <a:endParaRPr lang="en-US" sz="1100" dirty="0">
              <a:solidFill>
                <a:schemeClr val="tx1"/>
              </a:solidFill>
            </a:endParaRPr>
          </a:p>
          <a:p>
            <a:pPr marL="628684" lvl="1" indent="-171458">
              <a:buFont typeface="Arial" panose="020B0604020202020204" pitchFamily="34" charset="0"/>
              <a:buChar char="•"/>
            </a:pPr>
            <a:endParaRPr lang="en-US" sz="1100" dirty="0">
              <a:solidFill>
                <a:schemeClr val="tx1"/>
              </a:solidFill>
            </a:endParaRPr>
          </a:p>
          <a:p>
            <a:pPr marL="628684" lvl="1" indent="-171458">
              <a:buFont typeface="Arial" panose="020B0604020202020204" pitchFamily="34" charset="0"/>
              <a:buChar char="•"/>
            </a:pPr>
            <a:endParaRPr lang="en-US" sz="1100" dirty="0">
              <a:solidFill>
                <a:schemeClr val="tx1"/>
              </a:solidFill>
            </a:endParaRPr>
          </a:p>
          <a:p>
            <a:pPr marL="628684" lvl="1" indent="-171458">
              <a:buFont typeface="Arial" panose="020B0604020202020204" pitchFamily="34" charset="0"/>
              <a:buChar char="•"/>
            </a:pPr>
            <a:endParaRPr lang="en-US" sz="1100" dirty="0">
              <a:solidFill>
                <a:schemeClr val="tx1"/>
              </a:solidFill>
            </a:endParaRPr>
          </a:p>
          <a:p>
            <a:pPr marL="628684" lvl="1" indent="-171458">
              <a:buFont typeface="Arial" panose="020B0604020202020204" pitchFamily="34" charset="0"/>
              <a:buChar char="•"/>
            </a:pPr>
            <a:r>
              <a:rPr lang="en-US" sz="1100" dirty="0">
                <a:solidFill>
                  <a:schemeClr val="tx1"/>
                </a:solidFill>
              </a:rPr>
              <a:t>The subject’s censoring data for FD threshold of 0.30mm</a:t>
            </a:r>
          </a:p>
          <a:p>
            <a:endParaRPr lang="en-US" sz="1100" b="1" dirty="0">
              <a:solidFill>
                <a:schemeClr val="tx1"/>
              </a:solidFill>
            </a:endParaRPr>
          </a:p>
        </p:txBody>
      </p:sp>
      <p:cxnSp>
        <p:nvCxnSpPr>
          <p:cNvPr id="106" name="Straight Arrow Connector 105">
            <a:extLst>
              <a:ext uri="{FF2B5EF4-FFF2-40B4-BE49-F238E27FC236}">
                <a16:creationId xmlns:a16="http://schemas.microsoft.com/office/drawing/2014/main" id="{D530092B-2B49-4E1A-822C-2CB3B1B2E7F1}"/>
              </a:ext>
            </a:extLst>
          </p:cNvPr>
          <p:cNvCxnSpPr>
            <a:cxnSpLocks/>
            <a:stCxn id="88" idx="2"/>
          </p:cNvCxnSpPr>
          <p:nvPr/>
        </p:nvCxnSpPr>
        <p:spPr>
          <a:xfrm>
            <a:off x="4478930" y="14027430"/>
            <a:ext cx="0" cy="320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124AA43D-7808-4901-A742-2795C402C7DC}"/>
              </a:ext>
            </a:extLst>
          </p:cNvPr>
          <p:cNvSpPr txBox="1"/>
          <p:nvPr/>
        </p:nvSpPr>
        <p:spPr>
          <a:xfrm>
            <a:off x="4549586" y="14073739"/>
            <a:ext cx="518003" cy="246221"/>
          </a:xfrm>
          <a:prstGeom prst="rect">
            <a:avLst/>
          </a:prstGeom>
          <a:noFill/>
        </p:spPr>
        <p:txBody>
          <a:bodyPr wrap="square" rtlCol="0">
            <a:spAutoFit/>
          </a:bodyPr>
          <a:lstStyle/>
          <a:p>
            <a:r>
              <a:rPr lang="en-US" sz="1000" i="1" dirty="0"/>
              <a:t>input</a:t>
            </a:r>
          </a:p>
        </p:txBody>
      </p:sp>
      <p:sp>
        <p:nvSpPr>
          <p:cNvPr id="123" name="TextBox 122">
            <a:extLst>
              <a:ext uri="{FF2B5EF4-FFF2-40B4-BE49-F238E27FC236}">
                <a16:creationId xmlns:a16="http://schemas.microsoft.com/office/drawing/2014/main" id="{3D3272B5-CD25-4732-9AAE-1B274B02EB7E}"/>
              </a:ext>
            </a:extLst>
          </p:cNvPr>
          <p:cNvSpPr txBox="1"/>
          <p:nvPr/>
        </p:nvSpPr>
        <p:spPr>
          <a:xfrm>
            <a:off x="2042993" y="13558070"/>
            <a:ext cx="928344" cy="400110"/>
          </a:xfrm>
          <a:prstGeom prst="rect">
            <a:avLst/>
          </a:prstGeom>
          <a:noFill/>
        </p:spPr>
        <p:txBody>
          <a:bodyPr wrap="square" rtlCol="0">
            <a:spAutoFit/>
          </a:bodyPr>
          <a:lstStyle/>
          <a:p>
            <a:r>
              <a:rPr lang="en-US" sz="1000" i="1" dirty="0"/>
              <a:t>Intermediate file</a:t>
            </a:r>
          </a:p>
        </p:txBody>
      </p:sp>
      <p:sp>
        <p:nvSpPr>
          <p:cNvPr id="113" name="Right Brace 112">
            <a:extLst>
              <a:ext uri="{FF2B5EF4-FFF2-40B4-BE49-F238E27FC236}">
                <a16:creationId xmlns:a16="http://schemas.microsoft.com/office/drawing/2014/main" id="{B4F6B78B-F876-4643-B657-8FF0B8ED2F01}"/>
              </a:ext>
            </a:extLst>
          </p:cNvPr>
          <p:cNvSpPr/>
          <p:nvPr/>
        </p:nvSpPr>
        <p:spPr>
          <a:xfrm>
            <a:off x="4242506" y="15461429"/>
            <a:ext cx="355600" cy="4946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7" name="Connector: Elbow 116">
            <a:extLst>
              <a:ext uri="{FF2B5EF4-FFF2-40B4-BE49-F238E27FC236}">
                <a16:creationId xmlns:a16="http://schemas.microsoft.com/office/drawing/2014/main" id="{D11A9AFC-273F-4118-A279-19C2A7196A81}"/>
              </a:ext>
            </a:extLst>
          </p:cNvPr>
          <p:cNvCxnSpPr>
            <a:cxnSpLocks/>
            <a:stCxn id="113" idx="1"/>
            <a:endCxn id="119" idx="3"/>
          </p:cNvCxnSpPr>
          <p:nvPr/>
        </p:nvCxnSpPr>
        <p:spPr>
          <a:xfrm rot="10800000" flipH="1" flipV="1">
            <a:off x="4598106" y="15708747"/>
            <a:ext cx="785112" cy="524673"/>
          </a:xfrm>
          <a:prstGeom prst="bentConnector5">
            <a:avLst>
              <a:gd name="adj1" fmla="val 123747"/>
              <a:gd name="adj2" fmla="val 58904"/>
              <a:gd name="adj3" fmla="val 129117"/>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25ECFC5E-6888-4932-A6FB-F381E3D27B9B}"/>
              </a:ext>
            </a:extLst>
          </p:cNvPr>
          <p:cNvSpPr/>
          <p:nvPr/>
        </p:nvSpPr>
        <p:spPr>
          <a:xfrm>
            <a:off x="3771574" y="16079532"/>
            <a:ext cx="1611644" cy="307777"/>
          </a:xfrm>
          <a:prstGeom prst="rect">
            <a:avLst/>
          </a:prstGeom>
          <a:solidFill>
            <a:schemeClr val="accent4">
              <a:lumMod val="20000"/>
              <a:lumOff val="80000"/>
            </a:schemeClr>
          </a:solidFill>
        </p:spPr>
        <p:txBody>
          <a:bodyPr wrap="square">
            <a:spAutoFit/>
          </a:bodyPr>
          <a:lstStyle/>
          <a:p>
            <a:r>
              <a:rPr lang="en-US" sz="700" i="1" dirty="0" err="1"/>
              <a:t>abcd_cca_replication</a:t>
            </a:r>
            <a:r>
              <a:rPr lang="en-US" sz="700" i="1" dirty="0"/>
              <a:t>/</a:t>
            </a:r>
            <a:r>
              <a:rPr lang="en-US" sz="700" i="1" dirty="0" err="1"/>
              <a:t>data_prep</a:t>
            </a:r>
            <a:r>
              <a:rPr lang="en-US" sz="700" i="1" dirty="0"/>
              <a:t>/data/</a:t>
            </a:r>
            <a:r>
              <a:rPr lang="en-US" sz="700" b="1" i="1" dirty="0"/>
              <a:t>motion_summary_data.csv</a:t>
            </a:r>
          </a:p>
        </p:txBody>
      </p:sp>
      <p:sp>
        <p:nvSpPr>
          <p:cNvPr id="142" name="TextBox 141">
            <a:extLst>
              <a:ext uri="{FF2B5EF4-FFF2-40B4-BE49-F238E27FC236}">
                <a16:creationId xmlns:a16="http://schemas.microsoft.com/office/drawing/2014/main" id="{CD42CF7B-6FCC-420F-BE23-7BAEBB3391AD}"/>
              </a:ext>
            </a:extLst>
          </p:cNvPr>
          <p:cNvSpPr txBox="1"/>
          <p:nvPr/>
        </p:nvSpPr>
        <p:spPr>
          <a:xfrm>
            <a:off x="4827141" y="15722714"/>
            <a:ext cx="928344" cy="307777"/>
          </a:xfrm>
          <a:prstGeom prst="rect">
            <a:avLst/>
          </a:prstGeom>
          <a:noFill/>
        </p:spPr>
        <p:txBody>
          <a:bodyPr wrap="square" rtlCol="0">
            <a:spAutoFit/>
          </a:bodyPr>
          <a:lstStyle/>
          <a:p>
            <a:r>
              <a:rPr lang="en-US" sz="700" i="1" dirty="0"/>
              <a:t>Store in intermediate file</a:t>
            </a:r>
          </a:p>
        </p:txBody>
      </p:sp>
      <p:sp>
        <p:nvSpPr>
          <p:cNvPr id="143" name="Rectangle 142">
            <a:extLst>
              <a:ext uri="{FF2B5EF4-FFF2-40B4-BE49-F238E27FC236}">
                <a16:creationId xmlns:a16="http://schemas.microsoft.com/office/drawing/2014/main" id="{0A9E4FF7-DE39-410A-90E4-6C841A497551}"/>
              </a:ext>
            </a:extLst>
          </p:cNvPr>
          <p:cNvSpPr/>
          <p:nvPr/>
        </p:nvSpPr>
        <p:spPr>
          <a:xfrm>
            <a:off x="3415100" y="16735523"/>
            <a:ext cx="2010415" cy="307777"/>
          </a:xfrm>
          <a:prstGeom prst="rect">
            <a:avLst/>
          </a:prstGeom>
          <a:solidFill>
            <a:schemeClr val="accent4">
              <a:lumMod val="20000"/>
              <a:lumOff val="80000"/>
            </a:schemeClr>
          </a:solidFill>
        </p:spPr>
        <p:txBody>
          <a:bodyPr wrap="square">
            <a:spAutoFit/>
          </a:bodyPr>
          <a:lstStyle/>
          <a:p>
            <a:r>
              <a:rPr lang="en-US" sz="700" i="1" dirty="0" err="1"/>
              <a:t>abcd_cca_replication</a:t>
            </a:r>
            <a:r>
              <a:rPr lang="en-US" sz="700" i="1" dirty="0"/>
              <a:t>/</a:t>
            </a:r>
            <a:r>
              <a:rPr lang="en-US" sz="700" i="1" dirty="0" err="1"/>
              <a:t>data_prep</a:t>
            </a:r>
            <a:r>
              <a:rPr lang="en-US" sz="700" i="1" dirty="0"/>
              <a:t>/</a:t>
            </a:r>
            <a:r>
              <a:rPr lang="en-US" sz="700" i="1" dirty="0" err="1"/>
              <a:t>censoring_data</a:t>
            </a:r>
            <a:r>
              <a:rPr lang="en-US" sz="700" i="1" dirty="0"/>
              <a:t>/</a:t>
            </a:r>
            <a:r>
              <a:rPr lang="en-US" sz="700" b="1" i="1" dirty="0"/>
              <a:t>sub-NDARINVxxxxxxxx_censor.txt</a:t>
            </a:r>
          </a:p>
        </p:txBody>
      </p:sp>
      <p:cxnSp>
        <p:nvCxnSpPr>
          <p:cNvPr id="144" name="Connector: Elbow 143">
            <a:extLst>
              <a:ext uri="{FF2B5EF4-FFF2-40B4-BE49-F238E27FC236}">
                <a16:creationId xmlns:a16="http://schemas.microsoft.com/office/drawing/2014/main" id="{32AF6BFA-429F-41C0-A8A4-6FAE71F9079D}"/>
              </a:ext>
            </a:extLst>
          </p:cNvPr>
          <p:cNvCxnSpPr>
            <a:cxnSpLocks/>
            <a:endCxn id="143" idx="1"/>
          </p:cNvCxnSpPr>
          <p:nvPr/>
        </p:nvCxnSpPr>
        <p:spPr>
          <a:xfrm>
            <a:off x="3156659" y="16766972"/>
            <a:ext cx="258441" cy="1224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D7E99DEF-FF86-4F2C-B874-4CA3143577B2}"/>
              </a:ext>
            </a:extLst>
          </p:cNvPr>
          <p:cNvSpPr txBox="1"/>
          <p:nvPr/>
        </p:nvSpPr>
        <p:spPr>
          <a:xfrm>
            <a:off x="2690894" y="16827469"/>
            <a:ext cx="928344" cy="307777"/>
          </a:xfrm>
          <a:prstGeom prst="rect">
            <a:avLst/>
          </a:prstGeom>
          <a:noFill/>
        </p:spPr>
        <p:txBody>
          <a:bodyPr wrap="square" rtlCol="0">
            <a:spAutoFit/>
          </a:bodyPr>
          <a:lstStyle/>
          <a:p>
            <a:r>
              <a:rPr lang="en-US" sz="700" i="1" dirty="0"/>
              <a:t>Store in intermediate file</a:t>
            </a:r>
          </a:p>
        </p:txBody>
      </p:sp>
      <p:cxnSp>
        <p:nvCxnSpPr>
          <p:cNvPr id="1049" name="Straight Arrow Connector 1048">
            <a:extLst>
              <a:ext uri="{FF2B5EF4-FFF2-40B4-BE49-F238E27FC236}">
                <a16:creationId xmlns:a16="http://schemas.microsoft.com/office/drawing/2014/main" id="{987D495D-2C58-4ED3-8081-5E9419DF0232}"/>
              </a:ext>
            </a:extLst>
          </p:cNvPr>
          <p:cNvCxnSpPr>
            <a:cxnSpLocks/>
            <a:stCxn id="86" idx="2"/>
            <a:endCxn id="1045" idx="0"/>
          </p:cNvCxnSpPr>
          <p:nvPr/>
        </p:nvCxnSpPr>
        <p:spPr>
          <a:xfrm flipH="1">
            <a:off x="8218211" y="13040297"/>
            <a:ext cx="289830" cy="690700"/>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057" name="Group 1056">
            <a:extLst>
              <a:ext uri="{FF2B5EF4-FFF2-40B4-BE49-F238E27FC236}">
                <a16:creationId xmlns:a16="http://schemas.microsoft.com/office/drawing/2014/main" id="{4116521B-704A-4DB7-A3CF-C4781F25C872}"/>
              </a:ext>
            </a:extLst>
          </p:cNvPr>
          <p:cNvGrpSpPr/>
          <p:nvPr/>
        </p:nvGrpSpPr>
        <p:grpSpPr>
          <a:xfrm>
            <a:off x="5743410" y="12301682"/>
            <a:ext cx="3562397" cy="1480722"/>
            <a:chOff x="3684833" y="6103254"/>
            <a:chExt cx="3505133" cy="254008"/>
          </a:xfrm>
        </p:grpSpPr>
        <p:sp>
          <p:nvSpPr>
            <p:cNvPr id="74" name="Left Brace 73">
              <a:extLst>
                <a:ext uri="{FF2B5EF4-FFF2-40B4-BE49-F238E27FC236}">
                  <a16:creationId xmlns:a16="http://schemas.microsoft.com/office/drawing/2014/main" id="{72846B4B-F8D4-4CFD-A5A9-C8B1DFC62797}"/>
                </a:ext>
              </a:extLst>
            </p:cNvPr>
            <p:cNvSpPr/>
            <p:nvPr/>
          </p:nvSpPr>
          <p:spPr>
            <a:xfrm>
              <a:off x="3684833" y="6118694"/>
              <a:ext cx="235631" cy="196984"/>
            </a:xfrm>
            <a:prstGeom prst="leftBrace">
              <a:avLst>
                <a:gd name="adj1" fmla="val 8333"/>
                <a:gd name="adj2" fmla="val 48801"/>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75" name="TextBox 74">
              <a:extLst>
                <a:ext uri="{FF2B5EF4-FFF2-40B4-BE49-F238E27FC236}">
                  <a16:creationId xmlns:a16="http://schemas.microsoft.com/office/drawing/2014/main" id="{3F6F12A1-D689-4DC8-8690-8FE82D70EEFC}"/>
                </a:ext>
              </a:extLst>
            </p:cNvPr>
            <p:cNvSpPr txBox="1"/>
            <p:nvPr/>
          </p:nvSpPr>
          <p:spPr>
            <a:xfrm>
              <a:off x="3783089" y="6119675"/>
              <a:ext cx="1271662" cy="237587"/>
            </a:xfrm>
            <a:prstGeom prst="rect">
              <a:avLst/>
            </a:prstGeom>
            <a:noFill/>
          </p:spPr>
          <p:txBody>
            <a:bodyPr wrap="square" rtlCol="0">
              <a:spAutoFit/>
            </a:bodyPr>
            <a:lstStyle/>
            <a:p>
              <a:r>
                <a:rPr lang="en-US" sz="700" dirty="0"/>
                <a:t>These files are used to:</a:t>
              </a:r>
            </a:p>
            <a:p>
              <a:pPr marL="228612" indent="-228612">
                <a:buAutoNum type="arabicPeriod"/>
              </a:pPr>
              <a:r>
                <a:rPr lang="en-US" sz="700" dirty="0"/>
                <a:t>Determine eligible subjects for the study (whether they have enough ‘good’ scan time.</a:t>
              </a:r>
            </a:p>
            <a:p>
              <a:pPr marL="228612" indent="-228612">
                <a:buAutoNum type="arabicPeriod"/>
              </a:pPr>
              <a:r>
                <a:rPr lang="en-US" sz="700" dirty="0"/>
                <a:t>Later in the pipeline, to censor out the bad timepoints in the scans</a:t>
              </a:r>
            </a:p>
            <a:p>
              <a:pPr marL="228612" indent="-228612">
                <a:buAutoNum type="arabicPeriod"/>
              </a:pPr>
              <a:endParaRPr lang="en-US" sz="700" dirty="0"/>
            </a:p>
            <a:p>
              <a:pPr marL="228612" indent="-228612">
                <a:buAutoNum type="arabicPeriod"/>
              </a:pPr>
              <a:endParaRPr lang="en-US" sz="700" dirty="0"/>
            </a:p>
            <a:p>
              <a:pPr marL="228612" indent="-228612">
                <a:buAutoNum type="arabicPeriod"/>
              </a:pPr>
              <a:endParaRPr lang="en-US" sz="700" dirty="0"/>
            </a:p>
          </p:txBody>
        </p:sp>
        <p:sp>
          <p:nvSpPr>
            <p:cNvPr id="86" name="TextBox 85">
              <a:extLst>
                <a:ext uri="{FF2B5EF4-FFF2-40B4-BE49-F238E27FC236}">
                  <a16:creationId xmlns:a16="http://schemas.microsoft.com/office/drawing/2014/main" id="{98441ED3-CA80-4E16-8D8F-F08440F4C264}"/>
                </a:ext>
              </a:extLst>
            </p:cNvPr>
            <p:cNvSpPr txBox="1"/>
            <p:nvPr/>
          </p:nvSpPr>
          <p:spPr>
            <a:xfrm>
              <a:off x="5620081" y="6103254"/>
              <a:ext cx="1569885" cy="1267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a:t>SUBJECT INCLUSION CRITERIA </a:t>
              </a:r>
              <a:r>
                <a:rPr lang="en-US" sz="1400" b="1" dirty="0"/>
                <a:t>1b</a:t>
              </a:r>
            </a:p>
          </p:txBody>
        </p:sp>
        <p:cxnSp>
          <p:nvCxnSpPr>
            <p:cNvPr id="160" name="Straight Arrow Connector 159">
              <a:extLst>
                <a:ext uri="{FF2B5EF4-FFF2-40B4-BE49-F238E27FC236}">
                  <a16:creationId xmlns:a16="http://schemas.microsoft.com/office/drawing/2014/main" id="{E9F95E66-B515-41A0-8F7F-07479D07439C}"/>
                </a:ext>
              </a:extLst>
            </p:cNvPr>
            <p:cNvCxnSpPr>
              <a:cxnSpLocks/>
              <a:stCxn id="163" idx="1"/>
              <a:endCxn id="86" idx="1"/>
            </p:cNvCxnSpPr>
            <p:nvPr/>
          </p:nvCxnSpPr>
          <p:spPr>
            <a:xfrm flipV="1">
              <a:off x="5328046" y="6166611"/>
              <a:ext cx="292036" cy="52339"/>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3" name="Left Brace 162">
              <a:extLst>
                <a:ext uri="{FF2B5EF4-FFF2-40B4-BE49-F238E27FC236}">
                  <a16:creationId xmlns:a16="http://schemas.microsoft.com/office/drawing/2014/main" id="{305EBD53-951C-4C73-9518-FC58B0043A9B}"/>
                </a:ext>
              </a:extLst>
            </p:cNvPr>
            <p:cNvSpPr/>
            <p:nvPr/>
          </p:nvSpPr>
          <p:spPr>
            <a:xfrm rot="10800000">
              <a:off x="4687318" y="6121459"/>
              <a:ext cx="640727" cy="187284"/>
            </a:xfrm>
            <a:prstGeom prst="leftBrace">
              <a:avLst>
                <a:gd name="adj1" fmla="val 8333"/>
                <a:gd name="adj2" fmla="val 47945"/>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sp>
        <p:nvSpPr>
          <p:cNvPr id="175" name="Rectangle: Rounded Corners 174">
            <a:extLst>
              <a:ext uri="{FF2B5EF4-FFF2-40B4-BE49-F238E27FC236}">
                <a16:creationId xmlns:a16="http://schemas.microsoft.com/office/drawing/2014/main" id="{2268206F-A9AF-4246-B014-497E96A4E5D6}"/>
              </a:ext>
            </a:extLst>
          </p:cNvPr>
          <p:cNvSpPr/>
          <p:nvPr/>
        </p:nvSpPr>
        <p:spPr>
          <a:xfrm>
            <a:off x="1493026" y="18042010"/>
            <a:ext cx="4615972" cy="9980622"/>
          </a:xfrm>
          <a:prstGeom prst="roundRect">
            <a:avLst/>
          </a:prstGeom>
          <a:solidFill>
            <a:srgbClr val="EAEAEA"/>
          </a:solidFill>
        </p:spPr>
        <p:style>
          <a:lnRef idx="1">
            <a:schemeClr val="accent3"/>
          </a:lnRef>
          <a:fillRef idx="2">
            <a:schemeClr val="accent3"/>
          </a:fillRef>
          <a:effectRef idx="1">
            <a:schemeClr val="accent3"/>
          </a:effectRef>
          <a:fontRef idx="minor">
            <a:schemeClr val="dk1"/>
          </a:fontRef>
        </p:style>
        <p:txBody>
          <a:bodyPr rtlCol="0" anchor="t"/>
          <a:lstStyle/>
          <a:p>
            <a:endParaRPr lang="en-US" sz="1100" dirty="0"/>
          </a:p>
        </p:txBody>
      </p:sp>
      <p:cxnSp>
        <p:nvCxnSpPr>
          <p:cNvPr id="176" name="Straight Arrow Connector 175">
            <a:extLst>
              <a:ext uri="{FF2B5EF4-FFF2-40B4-BE49-F238E27FC236}">
                <a16:creationId xmlns:a16="http://schemas.microsoft.com/office/drawing/2014/main" id="{C635C8A4-9051-4904-8304-3B3FEE82F19D}"/>
              </a:ext>
            </a:extLst>
          </p:cNvPr>
          <p:cNvCxnSpPr>
            <a:cxnSpLocks/>
            <a:stCxn id="70" idx="2"/>
            <a:endCxn id="175" idx="0"/>
          </p:cNvCxnSpPr>
          <p:nvPr/>
        </p:nvCxnSpPr>
        <p:spPr>
          <a:xfrm flipH="1">
            <a:off x="3801012" y="17703712"/>
            <a:ext cx="90" cy="3382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0" name="TextBox 179">
            <a:extLst>
              <a:ext uri="{FF2B5EF4-FFF2-40B4-BE49-F238E27FC236}">
                <a16:creationId xmlns:a16="http://schemas.microsoft.com/office/drawing/2014/main" id="{A8BC3F8E-38B0-4E80-8224-EF2A9FBF2072}"/>
              </a:ext>
            </a:extLst>
          </p:cNvPr>
          <p:cNvSpPr txBox="1"/>
          <p:nvPr/>
        </p:nvSpPr>
        <p:spPr>
          <a:xfrm>
            <a:off x="3985085" y="1400540"/>
            <a:ext cx="3045998" cy="523220"/>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400" dirty="0"/>
              <a:t>Light yellow boxes = </a:t>
            </a:r>
            <a:r>
              <a:rPr lang="en-US" sz="1400" b="1" dirty="0"/>
              <a:t>Intermediate</a:t>
            </a:r>
            <a:r>
              <a:rPr lang="en-US" sz="1400" dirty="0"/>
              <a:t> files or data</a:t>
            </a:r>
            <a:endParaRPr lang="en-US" sz="1050" i="1" dirty="0"/>
          </a:p>
        </p:txBody>
      </p:sp>
      <p:sp>
        <p:nvSpPr>
          <p:cNvPr id="181" name="TextBox 180">
            <a:extLst>
              <a:ext uri="{FF2B5EF4-FFF2-40B4-BE49-F238E27FC236}">
                <a16:creationId xmlns:a16="http://schemas.microsoft.com/office/drawing/2014/main" id="{F9E16175-BA7E-4756-B0B0-331038C82467}"/>
              </a:ext>
            </a:extLst>
          </p:cNvPr>
          <p:cNvSpPr txBox="1"/>
          <p:nvPr/>
        </p:nvSpPr>
        <p:spPr>
          <a:xfrm>
            <a:off x="3985085" y="2049427"/>
            <a:ext cx="3045998"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a:t>Orange boxes = inclusion/exclusion criteria (subjects or SMs)</a:t>
            </a:r>
          </a:p>
        </p:txBody>
      </p:sp>
      <p:sp>
        <p:nvSpPr>
          <p:cNvPr id="182" name="TextBox 181">
            <a:extLst>
              <a:ext uri="{FF2B5EF4-FFF2-40B4-BE49-F238E27FC236}">
                <a16:creationId xmlns:a16="http://schemas.microsoft.com/office/drawing/2014/main" id="{BB61B2CE-7497-4279-BB0D-1E0A5E333385}"/>
              </a:ext>
            </a:extLst>
          </p:cNvPr>
          <p:cNvSpPr txBox="1"/>
          <p:nvPr/>
        </p:nvSpPr>
        <p:spPr>
          <a:xfrm>
            <a:off x="7221856" y="1400540"/>
            <a:ext cx="3045998" cy="30777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400" dirty="0"/>
              <a:t>Green boxes = </a:t>
            </a:r>
            <a:r>
              <a:rPr lang="en-US" sz="1400" b="1" dirty="0"/>
              <a:t>Final</a:t>
            </a:r>
            <a:r>
              <a:rPr lang="en-US" sz="1400" dirty="0"/>
              <a:t> output files or data</a:t>
            </a:r>
            <a:endParaRPr lang="en-US" sz="1050" i="1" dirty="0"/>
          </a:p>
        </p:txBody>
      </p:sp>
      <p:sp>
        <p:nvSpPr>
          <p:cNvPr id="183" name="Rectangle: Rounded Corners 182">
            <a:extLst>
              <a:ext uri="{FF2B5EF4-FFF2-40B4-BE49-F238E27FC236}">
                <a16:creationId xmlns:a16="http://schemas.microsoft.com/office/drawing/2014/main" id="{4D610003-4E59-41DE-9ECF-96A2C0BBD411}"/>
              </a:ext>
            </a:extLst>
          </p:cNvPr>
          <p:cNvSpPr/>
          <p:nvPr/>
        </p:nvSpPr>
        <p:spPr>
          <a:xfrm>
            <a:off x="3985085" y="2698314"/>
            <a:ext cx="3142156" cy="838086"/>
          </a:xfrm>
          <a:prstGeom prst="roundRect">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Red boxes = # subjects or SMs dropped due to a criteria</a:t>
            </a:r>
          </a:p>
        </p:txBody>
      </p:sp>
      <p:sp>
        <p:nvSpPr>
          <p:cNvPr id="185" name="Rectangle: Rounded Corners 184">
            <a:extLst>
              <a:ext uri="{FF2B5EF4-FFF2-40B4-BE49-F238E27FC236}">
                <a16:creationId xmlns:a16="http://schemas.microsoft.com/office/drawing/2014/main" id="{6FE8899F-02CE-4182-977F-3A053C8A81B5}"/>
              </a:ext>
            </a:extLst>
          </p:cNvPr>
          <p:cNvSpPr/>
          <p:nvPr/>
        </p:nvSpPr>
        <p:spPr>
          <a:xfrm>
            <a:off x="7364574" y="1923760"/>
            <a:ext cx="4615972" cy="1673819"/>
          </a:xfrm>
          <a:prstGeom prst="round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t"/>
          <a:lstStyle/>
          <a:p>
            <a:r>
              <a:rPr lang="en-US" sz="1100" dirty="0"/>
              <a:t>Gray shaded boxes w/ rounded corners = processing stages (specifically, for each script called.</a:t>
            </a:r>
          </a:p>
        </p:txBody>
      </p:sp>
      <p:sp>
        <p:nvSpPr>
          <p:cNvPr id="186" name="Rectangle: Rounded Corners 185">
            <a:extLst>
              <a:ext uri="{FF2B5EF4-FFF2-40B4-BE49-F238E27FC236}">
                <a16:creationId xmlns:a16="http://schemas.microsoft.com/office/drawing/2014/main" id="{4A494A6E-70E5-4939-AD89-E2ABF291945B}"/>
              </a:ext>
            </a:extLst>
          </p:cNvPr>
          <p:cNvSpPr/>
          <p:nvPr/>
        </p:nvSpPr>
        <p:spPr>
          <a:xfrm>
            <a:off x="8104564" y="2572749"/>
            <a:ext cx="3520548" cy="6537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1"/>
                </a:solidFill>
              </a:rPr>
              <a:t>Inscribed blue boxes = subscripts/dependencies called by the parent script in this stage</a:t>
            </a:r>
          </a:p>
        </p:txBody>
      </p:sp>
      <p:sp>
        <p:nvSpPr>
          <p:cNvPr id="188" name="Rectangle 187">
            <a:extLst>
              <a:ext uri="{FF2B5EF4-FFF2-40B4-BE49-F238E27FC236}">
                <a16:creationId xmlns:a16="http://schemas.microsoft.com/office/drawing/2014/main" id="{732AF0F1-5B39-47F9-8E1C-CC7EAEAA8AC4}"/>
              </a:ext>
            </a:extLst>
          </p:cNvPr>
          <p:cNvSpPr/>
          <p:nvPr/>
        </p:nvSpPr>
        <p:spPr>
          <a:xfrm>
            <a:off x="1748138" y="18420075"/>
            <a:ext cx="3927741" cy="8479244"/>
          </a:xfrm>
          <a:prstGeom prst="rect">
            <a:avLst/>
          </a:prstGeom>
        </p:spPr>
        <p:txBody>
          <a:bodyPr wrap="square">
            <a:spAutoFit/>
          </a:bodyPr>
          <a:lstStyle/>
          <a:p>
            <a:r>
              <a:rPr lang="en-US" sz="1600" b="1" i="1" u="sng" dirty="0"/>
              <a:t>DATA PREP STAGE 2: analyzing motion for each subject, and dropping ‘bad’ subjects due to motion, poor scan quality (based on QC/PC metrics), or not enough scan time</a:t>
            </a:r>
          </a:p>
          <a:p>
            <a:r>
              <a:rPr lang="en-US" sz="1100" b="1" dirty="0"/>
              <a:t>Script</a:t>
            </a:r>
            <a:r>
              <a:rPr lang="en-US" sz="1100" dirty="0"/>
              <a:t>: </a:t>
            </a:r>
            <a:r>
              <a:rPr lang="en-US" sz="1100" i="1" dirty="0"/>
              <a:t>motion_analysis_2.py </a:t>
            </a:r>
            <a:r>
              <a:rPr lang="en-US" sz="1100" i="1" dirty="0">
                <a:solidFill>
                  <a:srgbClr val="FF0000"/>
                </a:solidFill>
              </a:rPr>
              <a:t>(RENAME to : prep_stage_2.sh)</a:t>
            </a:r>
          </a:p>
          <a:p>
            <a:pPr marL="628684" lvl="1" indent="-171458">
              <a:buFont typeface="Arial" panose="020B0604020202020204" pitchFamily="34" charset="0"/>
              <a:buChar char="•"/>
            </a:pPr>
            <a:r>
              <a:rPr lang="en-US" sz="1100" i="1" dirty="0">
                <a:solidFill>
                  <a:srgbClr val="FF0000"/>
                </a:solidFill>
              </a:rPr>
              <a:t>Calls the following scripts:</a:t>
            </a:r>
          </a:p>
          <a:p>
            <a:pPr marL="1085908" lvl="2" indent="-171458">
              <a:buFont typeface="Arial" panose="020B0604020202020204" pitchFamily="34" charset="0"/>
              <a:buChar char="•"/>
            </a:pPr>
            <a:r>
              <a:rPr lang="en-US" sz="1100" i="1" dirty="0">
                <a:solidFill>
                  <a:srgbClr val="FF0000"/>
                </a:solidFill>
              </a:rPr>
              <a:t>scan_length_analyzer.sh</a:t>
            </a:r>
          </a:p>
          <a:p>
            <a:pPr marL="1085908" lvl="2" indent="-171458">
              <a:buFont typeface="Arial" panose="020B0604020202020204" pitchFamily="34" charset="0"/>
              <a:buChar char="•"/>
            </a:pPr>
            <a:r>
              <a:rPr lang="en-US" sz="1100" i="1" dirty="0">
                <a:solidFill>
                  <a:srgbClr val="FF0000"/>
                </a:solidFill>
              </a:rPr>
              <a:t>clean_censors.py</a:t>
            </a:r>
          </a:p>
          <a:p>
            <a:r>
              <a:rPr lang="en-US" sz="1100" b="1" dirty="0"/>
              <a:t>Location</a:t>
            </a:r>
            <a:r>
              <a:rPr lang="en-US" sz="1100" dirty="0"/>
              <a:t>: </a:t>
            </a:r>
            <a:r>
              <a:rPr lang="en-US" sz="1100" i="1" dirty="0" err="1"/>
              <a:t>abcd_cca_replication</a:t>
            </a:r>
            <a:r>
              <a:rPr lang="en-US" sz="1100" i="1" dirty="0"/>
              <a:t>/</a:t>
            </a:r>
            <a:r>
              <a:rPr lang="en-US" sz="1100" i="1" dirty="0" err="1"/>
              <a:t>data_prep</a:t>
            </a:r>
            <a:r>
              <a:rPr lang="en-US" sz="1100" i="1" dirty="0"/>
              <a:t>/</a:t>
            </a:r>
          </a:p>
          <a:p>
            <a:endParaRPr lang="en-US" sz="1100" i="1" dirty="0"/>
          </a:p>
          <a:p>
            <a:r>
              <a:rPr lang="en-US" sz="1100" b="1" dirty="0"/>
              <a:t>Input to this script</a:t>
            </a:r>
            <a:r>
              <a:rPr lang="en-US" sz="1100" dirty="0"/>
              <a:t>: </a:t>
            </a:r>
            <a:r>
              <a:rPr lang="en-US" sz="800" i="1" dirty="0" err="1"/>
              <a:t>abcd_cca_replication</a:t>
            </a:r>
            <a:r>
              <a:rPr lang="en-US" sz="800" i="1" dirty="0"/>
              <a:t>/</a:t>
            </a:r>
            <a:r>
              <a:rPr lang="en-US" sz="800" i="1" dirty="0" err="1"/>
              <a:t>data_prep</a:t>
            </a:r>
            <a:r>
              <a:rPr lang="en-US" sz="800" i="1" dirty="0"/>
              <a:t>/data/</a:t>
            </a:r>
            <a:r>
              <a:rPr lang="en-US" sz="800" b="1" i="1" dirty="0"/>
              <a:t>motion_summary_data.csv</a:t>
            </a:r>
          </a:p>
          <a:p>
            <a:endParaRPr lang="en-US" sz="1100" b="1" dirty="0"/>
          </a:p>
          <a:p>
            <a:r>
              <a:rPr lang="en-US" sz="1100" b="1" dirty="0"/>
              <a:t>Function/Purpose: </a:t>
            </a:r>
          </a:p>
          <a:p>
            <a:r>
              <a:rPr lang="en-US" sz="1100" i="1" dirty="0"/>
              <a:t>This script analyzes the available motion data for subjects acquired in DATA PREP STAGE 1, and determines who to remove from the study according to inclusion criteria</a:t>
            </a:r>
          </a:p>
          <a:p>
            <a:endParaRPr lang="en-US" sz="1100" i="1" dirty="0"/>
          </a:p>
          <a:p>
            <a:r>
              <a:rPr lang="en-US" sz="1100" dirty="0"/>
              <a:t>2. Drop subjects who don’t have at least 600 seconds of ‘good’ scan time</a:t>
            </a:r>
          </a:p>
          <a:p>
            <a:pPr marL="685836" lvl="1" indent="-228612">
              <a:buFont typeface="+mj-lt"/>
              <a:buAutoNum type="alphaLcPeriod"/>
            </a:pPr>
            <a:r>
              <a:rPr lang="en-US" sz="1100" dirty="0"/>
              <a:t>Drop subjects who have less than 600 seconds of good scan time based on </a:t>
            </a:r>
            <a:r>
              <a:rPr lang="en-US" sz="1100" i="1" dirty="0"/>
              <a:t>the </a:t>
            </a:r>
            <a:r>
              <a:rPr lang="en-US" sz="1100" i="1" dirty="0" err="1"/>
              <a:t>remaining_seconds</a:t>
            </a:r>
            <a:r>
              <a:rPr lang="en-US" sz="1100" i="1" dirty="0"/>
              <a:t> </a:t>
            </a:r>
            <a:r>
              <a:rPr lang="en-US" sz="1100" dirty="0"/>
              <a:t>field (number seconds remaining after removing ‘bad  motion’ portions of scan (</a:t>
            </a:r>
            <a:r>
              <a:rPr lang="en-US" sz="1100" b="1" dirty="0"/>
              <a:t>broad</a:t>
            </a:r>
            <a:r>
              <a:rPr lang="en-US" sz="1100" dirty="0"/>
              <a:t> criteria)</a:t>
            </a:r>
          </a:p>
          <a:p>
            <a:pPr marL="685836" lvl="1" indent="-228612">
              <a:buFont typeface="+mj-lt"/>
              <a:buAutoNum type="alphaLcPeriod"/>
            </a:pPr>
            <a:r>
              <a:rPr lang="en-US" sz="1100" dirty="0"/>
              <a:t>(</a:t>
            </a:r>
            <a:r>
              <a:rPr lang="en-US" sz="1100" b="1" dirty="0"/>
              <a:t>specific</a:t>
            </a:r>
            <a:r>
              <a:rPr lang="en-US" sz="1100" dirty="0"/>
              <a:t>) </a:t>
            </a:r>
          </a:p>
          <a:p>
            <a:pPr marL="1143061" lvl="2" indent="-228612">
              <a:buFont typeface="+mj-lt"/>
              <a:buAutoNum type="arabicPeriod"/>
            </a:pPr>
            <a:r>
              <a:rPr lang="en-US" sz="1100" dirty="0"/>
              <a:t>determine which scans are longer than 0.75*380=285 timepoints (for compatibility with ICA+FIX) after removing number of ‘bad’ timepoints for a scan. Drop scans which are not.</a:t>
            </a:r>
          </a:p>
          <a:p>
            <a:pPr marL="1143061" lvl="2" indent="-228612">
              <a:buFont typeface="+mj-lt"/>
              <a:buAutoNum type="arabicPeriod"/>
            </a:pPr>
            <a:r>
              <a:rPr lang="en-US" sz="1100" dirty="0"/>
              <a:t>Sum “good” scan time remaining at this point for the scans that pass criteria 2b.1. Exclude subject if total not &gt;600 seconds.</a:t>
            </a:r>
          </a:p>
          <a:p>
            <a:pPr marL="685836" lvl="1" indent="-228612">
              <a:buFont typeface="+mj-lt"/>
              <a:buAutoNum type="alphaLcPeriod"/>
            </a:pPr>
            <a:endParaRPr lang="en-US" sz="1100" dirty="0"/>
          </a:p>
          <a:p>
            <a:endParaRPr lang="en-US" sz="1100" dirty="0"/>
          </a:p>
          <a:p>
            <a:pPr marL="228612" indent="-228612">
              <a:buAutoNum type="arabicPeriod"/>
            </a:pPr>
            <a:endParaRPr lang="en-US" sz="1100" dirty="0"/>
          </a:p>
          <a:p>
            <a:r>
              <a:rPr lang="en-US" sz="1100" dirty="0"/>
              <a:t>3. Drop subjects who have </a:t>
            </a:r>
            <a:r>
              <a:rPr lang="en-US" sz="1100" b="1" dirty="0"/>
              <a:t>overall</a:t>
            </a:r>
            <a:r>
              <a:rPr lang="en-US" sz="1100" dirty="0"/>
              <a:t> mean FD that are anomalous (i.e. in the top or bottom 0.25% of overall motion distribution of the remaining subjects at this point)</a:t>
            </a:r>
          </a:p>
          <a:p>
            <a:endParaRPr lang="en-US" sz="1100" dirty="0"/>
          </a:p>
          <a:p>
            <a:r>
              <a:rPr lang="en-US" sz="1100" dirty="0"/>
              <a:t>4. QC/PC</a:t>
            </a:r>
          </a:p>
          <a:p>
            <a:pPr marL="685800" lvl="1" indent="-228600">
              <a:buFont typeface="+mj-lt"/>
              <a:buAutoNum type="alphaLcPeriod"/>
            </a:pPr>
            <a:r>
              <a:rPr lang="en-US" sz="1100" dirty="0"/>
              <a:t>Must have at least one T1 anatomical scan which passed QC and PC, for registration</a:t>
            </a:r>
          </a:p>
          <a:p>
            <a:pPr marL="685800" lvl="1" indent="-228600">
              <a:buFont typeface="+mj-lt"/>
              <a:buAutoNum type="alphaLcPeriod"/>
            </a:pPr>
            <a:r>
              <a:rPr lang="en-US" sz="1100" dirty="0"/>
              <a:t>Must have at least TWO resting-state scans that pass both QC and PC checks</a:t>
            </a:r>
          </a:p>
          <a:p>
            <a:pPr marL="685800" lvl="1" indent="-228600">
              <a:buFont typeface="+mj-lt"/>
              <a:buAutoNum type="alphaLcPeriod"/>
            </a:pPr>
            <a:endParaRPr lang="en-US" sz="1100" dirty="0"/>
          </a:p>
          <a:p>
            <a:pPr marL="228612" indent="-228612">
              <a:buAutoNum type="arabicPeriod"/>
            </a:pPr>
            <a:endParaRPr lang="en-US" sz="1100" dirty="0"/>
          </a:p>
        </p:txBody>
      </p:sp>
      <p:sp>
        <p:nvSpPr>
          <p:cNvPr id="1083" name="Speech Bubble: Oval 1082">
            <a:extLst>
              <a:ext uri="{FF2B5EF4-FFF2-40B4-BE49-F238E27FC236}">
                <a16:creationId xmlns:a16="http://schemas.microsoft.com/office/drawing/2014/main" id="{57A22636-BEB1-4ECF-A989-A550155826D3}"/>
              </a:ext>
            </a:extLst>
          </p:cNvPr>
          <p:cNvSpPr/>
          <p:nvPr/>
        </p:nvSpPr>
        <p:spPr>
          <a:xfrm>
            <a:off x="7894157" y="9134181"/>
            <a:ext cx="1619788" cy="2044015"/>
          </a:xfrm>
          <a:prstGeom prst="wedgeEllipseCallout">
            <a:avLst>
              <a:gd name="adj1" fmla="val 752"/>
              <a:gd name="adj2" fmla="val 13488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700" b="1" dirty="0"/>
              <a:t>Criteria 1b.1 Assumption</a:t>
            </a:r>
            <a:r>
              <a:rPr lang="en-US" sz="700" dirty="0"/>
              <a:t>: subjects who are missing this file (maybe) could not get through the entire pipeline, so they may be missing </a:t>
            </a:r>
            <a:r>
              <a:rPr lang="en-US" sz="700" dirty="0" err="1"/>
              <a:t>rsfMRI</a:t>
            </a:r>
            <a:r>
              <a:rPr lang="en-US" sz="700" dirty="0"/>
              <a:t> data (or there is something wrong with their data), AND they’re missing a file necessary for the pipeline (which we don’t generate)</a:t>
            </a:r>
          </a:p>
          <a:p>
            <a:pPr algn="ctr"/>
            <a:endParaRPr lang="en-US" sz="700" dirty="0"/>
          </a:p>
          <a:p>
            <a:pPr algn="ctr"/>
            <a:r>
              <a:rPr lang="en-US" sz="700" dirty="0"/>
              <a:t>Therefore, we can quickly eliminate subjects based on this alone.</a:t>
            </a:r>
          </a:p>
        </p:txBody>
      </p:sp>
      <p:sp>
        <p:nvSpPr>
          <p:cNvPr id="204" name="Speech Bubble: Oval 203">
            <a:extLst>
              <a:ext uri="{FF2B5EF4-FFF2-40B4-BE49-F238E27FC236}">
                <a16:creationId xmlns:a16="http://schemas.microsoft.com/office/drawing/2014/main" id="{FB9BC333-F768-4ABD-A98F-3A69D1D4F1B2}"/>
              </a:ext>
            </a:extLst>
          </p:cNvPr>
          <p:cNvSpPr/>
          <p:nvPr/>
        </p:nvSpPr>
        <p:spPr>
          <a:xfrm>
            <a:off x="12001785" y="1129948"/>
            <a:ext cx="1625076" cy="1227267"/>
          </a:xfrm>
          <a:prstGeom prst="wedgeEllipseCallout">
            <a:avLst>
              <a:gd name="adj1" fmla="val 37180"/>
              <a:gd name="adj2" fmla="val 6338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b="1" dirty="0"/>
              <a:t>Orange callout bubbles: </a:t>
            </a:r>
            <a:r>
              <a:rPr lang="en-US" sz="900" dirty="0"/>
              <a:t>explain key assumption/rationale made at a step</a:t>
            </a:r>
          </a:p>
        </p:txBody>
      </p:sp>
      <p:grpSp>
        <p:nvGrpSpPr>
          <p:cNvPr id="184" name="Group 183">
            <a:extLst>
              <a:ext uri="{FF2B5EF4-FFF2-40B4-BE49-F238E27FC236}">
                <a16:creationId xmlns:a16="http://schemas.microsoft.com/office/drawing/2014/main" id="{325F9D48-0763-452F-9E92-40CD5B83687C}"/>
              </a:ext>
            </a:extLst>
          </p:cNvPr>
          <p:cNvGrpSpPr/>
          <p:nvPr/>
        </p:nvGrpSpPr>
        <p:grpSpPr>
          <a:xfrm>
            <a:off x="7177028" y="13730997"/>
            <a:ext cx="2458920" cy="2055780"/>
            <a:chOff x="5501666" y="7505500"/>
            <a:chExt cx="2458920" cy="2055780"/>
          </a:xfrm>
        </p:grpSpPr>
        <p:sp>
          <p:nvSpPr>
            <p:cNvPr id="1045" name="Rectangle: Rounded Corners 1044">
              <a:extLst>
                <a:ext uri="{FF2B5EF4-FFF2-40B4-BE49-F238E27FC236}">
                  <a16:creationId xmlns:a16="http://schemas.microsoft.com/office/drawing/2014/main" id="{39D7997F-7D44-4007-9F3A-489ABF686480}"/>
                </a:ext>
              </a:extLst>
            </p:cNvPr>
            <p:cNvSpPr/>
            <p:nvPr/>
          </p:nvSpPr>
          <p:spPr>
            <a:xfrm>
              <a:off x="5745083" y="7505500"/>
              <a:ext cx="1595532" cy="1329379"/>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Drop __#_ subjects who lack scan data, or the .mat files, or data in the .mat file</a:t>
              </a:r>
            </a:p>
          </p:txBody>
        </p:sp>
        <p:pic>
          <p:nvPicPr>
            <p:cNvPr id="131" name="Picture 130">
              <a:extLst>
                <a:ext uri="{FF2B5EF4-FFF2-40B4-BE49-F238E27FC236}">
                  <a16:creationId xmlns:a16="http://schemas.microsoft.com/office/drawing/2014/main" id="{BB4AF616-51C1-48D3-81C0-C8D84C6FEA22}"/>
                </a:ext>
              </a:extLst>
            </p:cNvPr>
            <p:cNvPicPr>
              <a:picLocks noChangeAspect="1"/>
            </p:cNvPicPr>
            <p:nvPr/>
          </p:nvPicPr>
          <p:blipFill>
            <a:blip r:embed="rId2"/>
            <a:stretch>
              <a:fillRect/>
            </a:stretch>
          </p:blipFill>
          <p:spPr>
            <a:xfrm>
              <a:off x="5501666" y="8885890"/>
              <a:ext cx="2458920" cy="675390"/>
            </a:xfrm>
            <a:prstGeom prst="rect">
              <a:avLst/>
            </a:prstGeom>
            <a:ln>
              <a:solidFill>
                <a:schemeClr val="tx1">
                  <a:lumMod val="75000"/>
                  <a:lumOff val="25000"/>
                </a:schemeClr>
              </a:solidFill>
            </a:ln>
          </p:spPr>
        </p:pic>
      </p:grpSp>
      <p:cxnSp>
        <p:nvCxnSpPr>
          <p:cNvPr id="224" name="Straight Arrow Connector 223">
            <a:extLst>
              <a:ext uri="{FF2B5EF4-FFF2-40B4-BE49-F238E27FC236}">
                <a16:creationId xmlns:a16="http://schemas.microsoft.com/office/drawing/2014/main" id="{BB7E877D-0D42-466E-9A4E-E7F3A5E6F395}"/>
              </a:ext>
            </a:extLst>
          </p:cNvPr>
          <p:cNvCxnSpPr>
            <a:cxnSpLocks/>
            <a:endCxn id="226" idx="1"/>
          </p:cNvCxnSpPr>
          <p:nvPr/>
        </p:nvCxnSpPr>
        <p:spPr>
          <a:xfrm>
            <a:off x="5275215" y="22467659"/>
            <a:ext cx="2627504" cy="76543"/>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6" name="TextBox 225">
            <a:extLst>
              <a:ext uri="{FF2B5EF4-FFF2-40B4-BE49-F238E27FC236}">
                <a16:creationId xmlns:a16="http://schemas.microsoft.com/office/drawing/2014/main" id="{37CC9AC8-AD57-4F48-9661-E07B27AAC3AF}"/>
              </a:ext>
            </a:extLst>
          </p:cNvPr>
          <p:cNvSpPr txBox="1"/>
          <p:nvPr/>
        </p:nvSpPr>
        <p:spPr>
          <a:xfrm>
            <a:off x="7902719" y="22282592"/>
            <a:ext cx="1853935"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a:t>SUBJECT INCLUSION CRITERIA </a:t>
            </a:r>
            <a:r>
              <a:rPr lang="en-US" sz="1400" b="1" dirty="0"/>
              <a:t>2a</a:t>
            </a:r>
            <a:endParaRPr lang="en-US" sz="1400" dirty="0"/>
          </a:p>
        </p:txBody>
      </p:sp>
      <p:sp>
        <p:nvSpPr>
          <p:cNvPr id="230" name="Speech Bubble: Oval 229">
            <a:extLst>
              <a:ext uri="{FF2B5EF4-FFF2-40B4-BE49-F238E27FC236}">
                <a16:creationId xmlns:a16="http://schemas.microsoft.com/office/drawing/2014/main" id="{9F937F19-AE9C-465B-B946-8A1A402AE5D8}"/>
              </a:ext>
            </a:extLst>
          </p:cNvPr>
          <p:cNvSpPr/>
          <p:nvPr/>
        </p:nvSpPr>
        <p:spPr>
          <a:xfrm>
            <a:off x="6247466" y="19730097"/>
            <a:ext cx="2895421" cy="2473722"/>
          </a:xfrm>
          <a:prstGeom prst="wedgeEllipseCallout">
            <a:avLst>
              <a:gd name="adj1" fmla="val 36585"/>
              <a:gd name="adj2" fmla="val 5551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700" b="1" dirty="0"/>
              <a:t> Criteria 2a Assumption</a:t>
            </a:r>
            <a:r>
              <a:rPr lang="en-US" sz="700" dirty="0"/>
              <a:t>:</a:t>
            </a:r>
          </a:p>
          <a:p>
            <a:pPr algn="ctr"/>
            <a:r>
              <a:rPr lang="en-US" sz="700" dirty="0"/>
              <a:t>We chose to use the </a:t>
            </a:r>
            <a:r>
              <a:rPr lang="en-US" sz="700" i="1" dirty="0" err="1"/>
              <a:t>remaining_seconds</a:t>
            </a:r>
            <a:r>
              <a:rPr lang="en-US" sz="700" i="1" dirty="0"/>
              <a:t> </a:t>
            </a:r>
            <a:r>
              <a:rPr lang="en-US" sz="700" dirty="0"/>
              <a:t>metric as calculated by DCAN lab (FD threshold for identifying a ‘bad’ timepoint is 0.30mm) because it is an </a:t>
            </a:r>
            <a:r>
              <a:rPr lang="en-US" sz="700" b="1" dirty="0"/>
              <a:t>OVERESTIMATE</a:t>
            </a:r>
            <a:r>
              <a:rPr lang="en-US" sz="700" dirty="0"/>
              <a:t> of how much ‘good’ time a subject has. </a:t>
            </a:r>
          </a:p>
          <a:p>
            <a:pPr algn="ctr"/>
            <a:endParaRPr lang="en-US" sz="700" dirty="0"/>
          </a:p>
          <a:p>
            <a:pPr algn="ctr"/>
            <a:r>
              <a:rPr lang="en-US" sz="700" b="1" i="1" dirty="0"/>
              <a:t>(it is an overestimate because the DCAN pipeline used ALL available </a:t>
            </a:r>
            <a:r>
              <a:rPr lang="en-US" sz="700" b="1" i="1" dirty="0" err="1"/>
              <a:t>rsfMRI</a:t>
            </a:r>
            <a:r>
              <a:rPr lang="en-US" sz="700" b="1" i="1" dirty="0"/>
              <a:t> scan data for a subject, whereas in our analysis this is not possible (scans under a certain length, presumed to be 0.75*expected length = 285 timepoints, are not compatible with a stage of ICA+FIX and are therefore excluded entirely)</a:t>
            </a:r>
          </a:p>
          <a:p>
            <a:pPr algn="ctr"/>
            <a:endParaRPr lang="en-US" sz="700" dirty="0"/>
          </a:p>
          <a:p>
            <a:pPr algn="ctr"/>
            <a:r>
              <a:rPr lang="en-US" sz="700" dirty="0"/>
              <a:t>Therefore, it allows us to quickly screen out subjects before a more refined analysis of their motion and available scan data</a:t>
            </a:r>
          </a:p>
        </p:txBody>
      </p:sp>
      <p:grpSp>
        <p:nvGrpSpPr>
          <p:cNvPr id="236" name="Group 235">
            <a:extLst>
              <a:ext uri="{FF2B5EF4-FFF2-40B4-BE49-F238E27FC236}">
                <a16:creationId xmlns:a16="http://schemas.microsoft.com/office/drawing/2014/main" id="{08420F2F-236B-4D12-AB75-ED9DE61D6598}"/>
              </a:ext>
            </a:extLst>
          </p:cNvPr>
          <p:cNvGrpSpPr/>
          <p:nvPr/>
        </p:nvGrpSpPr>
        <p:grpSpPr>
          <a:xfrm>
            <a:off x="5315414" y="10991576"/>
            <a:ext cx="4052284" cy="1193891"/>
            <a:chOff x="3279736" y="6123298"/>
            <a:chExt cx="4052284" cy="329082"/>
          </a:xfrm>
        </p:grpSpPr>
        <p:sp>
          <p:nvSpPr>
            <p:cNvPr id="237" name="Left Brace 236">
              <a:extLst>
                <a:ext uri="{FF2B5EF4-FFF2-40B4-BE49-F238E27FC236}">
                  <a16:creationId xmlns:a16="http://schemas.microsoft.com/office/drawing/2014/main" id="{E6A70181-E3BE-473E-8BB6-056F480EF4E3}"/>
                </a:ext>
              </a:extLst>
            </p:cNvPr>
            <p:cNvSpPr/>
            <p:nvPr/>
          </p:nvSpPr>
          <p:spPr>
            <a:xfrm>
              <a:off x="3279736" y="6123298"/>
              <a:ext cx="640727" cy="256165"/>
            </a:xfrm>
            <a:prstGeom prst="leftBrace">
              <a:avLst>
                <a:gd name="adj1" fmla="val 8333"/>
                <a:gd name="adj2" fmla="val 47945"/>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38" name="TextBox 237">
              <a:extLst>
                <a:ext uri="{FF2B5EF4-FFF2-40B4-BE49-F238E27FC236}">
                  <a16:creationId xmlns:a16="http://schemas.microsoft.com/office/drawing/2014/main" id="{658EBF45-C09D-4473-8F11-F6F59776AF3B}"/>
                </a:ext>
              </a:extLst>
            </p:cNvPr>
            <p:cNvSpPr txBox="1"/>
            <p:nvPr/>
          </p:nvSpPr>
          <p:spPr>
            <a:xfrm>
              <a:off x="3623310" y="6128394"/>
              <a:ext cx="1350089" cy="233296"/>
            </a:xfrm>
            <a:prstGeom prst="rect">
              <a:avLst/>
            </a:prstGeom>
            <a:noFill/>
          </p:spPr>
          <p:txBody>
            <a:bodyPr wrap="square" rtlCol="0">
              <a:spAutoFit/>
            </a:bodyPr>
            <a:lstStyle/>
            <a:p>
              <a:r>
                <a:rPr lang="en-US" sz="700" dirty="0"/>
                <a:t>Determine this by counting number of resting-state scans available, and comparing to the number of scans a subject is supposed to have (this information is contained in the data structure </a:t>
              </a:r>
              <a:r>
                <a:rPr lang="en-US" sz="700" b="1" i="1" dirty="0"/>
                <a:t>mriqcp102</a:t>
              </a:r>
              <a:r>
                <a:rPr lang="en-US" sz="700" dirty="0"/>
                <a:t>)</a:t>
              </a:r>
            </a:p>
          </p:txBody>
        </p:sp>
        <p:sp>
          <p:nvSpPr>
            <p:cNvPr id="239" name="TextBox 238">
              <a:extLst>
                <a:ext uri="{FF2B5EF4-FFF2-40B4-BE49-F238E27FC236}">
                  <a16:creationId xmlns:a16="http://schemas.microsoft.com/office/drawing/2014/main" id="{53585055-2798-4765-B7ED-3313F27C6AAD}"/>
                </a:ext>
              </a:extLst>
            </p:cNvPr>
            <p:cNvSpPr txBox="1"/>
            <p:nvPr/>
          </p:nvSpPr>
          <p:spPr>
            <a:xfrm>
              <a:off x="5659944" y="6308161"/>
              <a:ext cx="1672076" cy="1442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a:t>SUBJECT INCLUSION CRITERIA </a:t>
              </a:r>
              <a:r>
                <a:rPr lang="en-US" sz="1400" b="1" dirty="0"/>
                <a:t>1a</a:t>
              </a:r>
            </a:p>
          </p:txBody>
        </p:sp>
        <p:cxnSp>
          <p:nvCxnSpPr>
            <p:cNvPr id="240" name="Straight Arrow Connector 239">
              <a:extLst>
                <a:ext uri="{FF2B5EF4-FFF2-40B4-BE49-F238E27FC236}">
                  <a16:creationId xmlns:a16="http://schemas.microsoft.com/office/drawing/2014/main" id="{15187E66-8C66-4B2F-AE37-D814D6BBDA99}"/>
                </a:ext>
              </a:extLst>
            </p:cNvPr>
            <p:cNvCxnSpPr>
              <a:cxnSpLocks/>
              <a:stCxn id="241" idx="1"/>
              <a:endCxn id="239" idx="1"/>
            </p:cNvCxnSpPr>
            <p:nvPr/>
          </p:nvCxnSpPr>
          <p:spPr>
            <a:xfrm>
              <a:off x="5260932" y="6254481"/>
              <a:ext cx="399012" cy="125789"/>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1" name="Left Brace 240">
              <a:extLst>
                <a:ext uri="{FF2B5EF4-FFF2-40B4-BE49-F238E27FC236}">
                  <a16:creationId xmlns:a16="http://schemas.microsoft.com/office/drawing/2014/main" id="{DE86738A-40B6-4A65-94C4-7A2BDCA14E46}"/>
                </a:ext>
              </a:extLst>
            </p:cNvPr>
            <p:cNvSpPr/>
            <p:nvPr/>
          </p:nvSpPr>
          <p:spPr>
            <a:xfrm rot="10800000">
              <a:off x="4620205" y="6123298"/>
              <a:ext cx="640727" cy="252009"/>
            </a:xfrm>
            <a:prstGeom prst="leftBrace">
              <a:avLst>
                <a:gd name="adj1" fmla="val 8333"/>
                <a:gd name="adj2" fmla="val 47945"/>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cxnSp>
        <p:nvCxnSpPr>
          <p:cNvPr id="154" name="Straight Connector 153">
            <a:extLst>
              <a:ext uri="{FF2B5EF4-FFF2-40B4-BE49-F238E27FC236}">
                <a16:creationId xmlns:a16="http://schemas.microsoft.com/office/drawing/2014/main" id="{EA44727D-F1EA-4A34-8836-4AB6AD6EAFE9}"/>
              </a:ext>
            </a:extLst>
          </p:cNvPr>
          <p:cNvCxnSpPr>
            <a:cxnSpLocks/>
            <a:endCxn id="237" idx="1"/>
          </p:cNvCxnSpPr>
          <p:nvPr/>
        </p:nvCxnSpPr>
        <p:spPr>
          <a:xfrm flipV="1">
            <a:off x="4549586" y="11437154"/>
            <a:ext cx="765828" cy="106685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1" name="Speech Bubble: Oval 250">
            <a:extLst>
              <a:ext uri="{FF2B5EF4-FFF2-40B4-BE49-F238E27FC236}">
                <a16:creationId xmlns:a16="http://schemas.microsoft.com/office/drawing/2014/main" id="{E6371D2B-D5EB-4A73-A0EC-FB7DBDD184F5}"/>
              </a:ext>
            </a:extLst>
          </p:cNvPr>
          <p:cNvSpPr/>
          <p:nvPr/>
        </p:nvSpPr>
        <p:spPr>
          <a:xfrm>
            <a:off x="6785200" y="10031841"/>
            <a:ext cx="1286461" cy="1071070"/>
          </a:xfrm>
          <a:prstGeom prst="wedgeEllipseCallout">
            <a:avLst>
              <a:gd name="adj1" fmla="val 39606"/>
              <a:gd name="adj2" fmla="val 11194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b="1" dirty="0"/>
              <a:t>Criteria 1a Rationale</a:t>
            </a:r>
            <a:r>
              <a:rPr lang="en-US" sz="900" dirty="0"/>
              <a:t>: </a:t>
            </a:r>
          </a:p>
          <a:p>
            <a:pPr algn="ctr"/>
            <a:r>
              <a:rPr lang="en-US" sz="900" dirty="0"/>
              <a:t>we don’t want any subjects who are missing scans</a:t>
            </a:r>
          </a:p>
        </p:txBody>
      </p:sp>
      <p:cxnSp>
        <p:nvCxnSpPr>
          <p:cNvPr id="172" name="Connector: Elbow 171">
            <a:extLst>
              <a:ext uri="{FF2B5EF4-FFF2-40B4-BE49-F238E27FC236}">
                <a16:creationId xmlns:a16="http://schemas.microsoft.com/office/drawing/2014/main" id="{8B1A07E4-9E5D-4655-B59E-531750EF31E5}"/>
              </a:ext>
            </a:extLst>
          </p:cNvPr>
          <p:cNvCxnSpPr>
            <a:cxnSpLocks/>
            <a:stCxn id="239" idx="3"/>
            <a:endCxn id="1045" idx="3"/>
          </p:cNvCxnSpPr>
          <p:nvPr/>
        </p:nvCxnSpPr>
        <p:spPr>
          <a:xfrm flipH="1">
            <a:off x="9015977" y="11923858"/>
            <a:ext cx="351721" cy="2471829"/>
          </a:xfrm>
          <a:prstGeom prst="bentConnector3">
            <a:avLst>
              <a:gd name="adj1" fmla="val -64995"/>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0" name="Speech Bubble: Oval 269">
            <a:extLst>
              <a:ext uri="{FF2B5EF4-FFF2-40B4-BE49-F238E27FC236}">
                <a16:creationId xmlns:a16="http://schemas.microsoft.com/office/drawing/2014/main" id="{62FB69F9-97DA-4D7B-B400-582A9EDCF0FD}"/>
              </a:ext>
            </a:extLst>
          </p:cNvPr>
          <p:cNvSpPr/>
          <p:nvPr/>
        </p:nvSpPr>
        <p:spPr>
          <a:xfrm>
            <a:off x="13158207" y="2633524"/>
            <a:ext cx="1443405" cy="1377158"/>
          </a:xfrm>
          <a:prstGeom prst="wedgeEllipseCallout">
            <a:avLst>
              <a:gd name="adj1" fmla="val -89419"/>
              <a:gd name="adj2" fmla="val -21933"/>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900" b="1" dirty="0"/>
              <a:t>Blue callout bubbles: </a:t>
            </a:r>
            <a:r>
              <a:rPr lang="en-US" sz="900" dirty="0"/>
              <a:t>non-crucial information, but useful to know. Clarifying points.</a:t>
            </a:r>
          </a:p>
        </p:txBody>
      </p:sp>
      <p:sp>
        <p:nvSpPr>
          <p:cNvPr id="274" name="Speech Bubble: Oval 273">
            <a:extLst>
              <a:ext uri="{FF2B5EF4-FFF2-40B4-BE49-F238E27FC236}">
                <a16:creationId xmlns:a16="http://schemas.microsoft.com/office/drawing/2014/main" id="{A97C5B20-C618-4F59-9006-4F40A00861B2}"/>
              </a:ext>
            </a:extLst>
          </p:cNvPr>
          <p:cNvSpPr/>
          <p:nvPr/>
        </p:nvSpPr>
        <p:spPr>
          <a:xfrm>
            <a:off x="433991" y="21301996"/>
            <a:ext cx="1385315" cy="3476591"/>
          </a:xfrm>
          <a:prstGeom prst="wedgeEllipseCallout">
            <a:avLst>
              <a:gd name="adj1" fmla="val 122758"/>
              <a:gd name="adj2" fmla="val 8529"/>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b="1" dirty="0"/>
              <a:t>Criteria 2b.1</a:t>
            </a:r>
          </a:p>
          <a:p>
            <a:pPr algn="ctr"/>
            <a:r>
              <a:rPr lang="en-US" sz="800" dirty="0"/>
              <a:t>A stage of ICA+FIX (</a:t>
            </a:r>
            <a:r>
              <a:rPr lang="en-US" sz="800" dirty="0" err="1"/>
              <a:t>highpassfiter</a:t>
            </a:r>
            <a:r>
              <a:rPr lang="en-US" sz="800" dirty="0"/>
              <a:t>) fails when scans are too short (unsure why)</a:t>
            </a:r>
          </a:p>
          <a:p>
            <a:pPr algn="ctr"/>
            <a:endParaRPr lang="en-US" sz="800" dirty="0"/>
          </a:p>
          <a:p>
            <a:pPr algn="ctr"/>
            <a:r>
              <a:rPr lang="en-US" sz="800" dirty="0"/>
              <a:t>To avoid this, based on Matt Glasser’s suggestion, we exclude any scan whose length is less than 0..75*the expected scan length of 380 timepoints</a:t>
            </a:r>
          </a:p>
          <a:p>
            <a:pPr algn="ctr"/>
            <a:endParaRPr lang="en-US" sz="800" dirty="0"/>
          </a:p>
          <a:p>
            <a:pPr algn="ctr"/>
            <a:r>
              <a:rPr lang="en-US" sz="800" dirty="0"/>
              <a:t>We also include the requirement of length post-censoring so we ensure that each subject has at least 600 seconds of data</a:t>
            </a:r>
          </a:p>
        </p:txBody>
      </p:sp>
      <p:cxnSp>
        <p:nvCxnSpPr>
          <p:cNvPr id="275" name="Straight Arrow Connector 274">
            <a:extLst>
              <a:ext uri="{FF2B5EF4-FFF2-40B4-BE49-F238E27FC236}">
                <a16:creationId xmlns:a16="http://schemas.microsoft.com/office/drawing/2014/main" id="{8E18BB3A-6819-4300-A5BA-4D737CD0EB8B}"/>
              </a:ext>
            </a:extLst>
          </p:cNvPr>
          <p:cNvCxnSpPr>
            <a:cxnSpLocks/>
            <a:endCxn id="276" idx="1"/>
          </p:cNvCxnSpPr>
          <p:nvPr/>
        </p:nvCxnSpPr>
        <p:spPr>
          <a:xfrm>
            <a:off x="3157283" y="22833035"/>
            <a:ext cx="4749146" cy="224515"/>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6" name="TextBox 275">
            <a:extLst>
              <a:ext uri="{FF2B5EF4-FFF2-40B4-BE49-F238E27FC236}">
                <a16:creationId xmlns:a16="http://schemas.microsoft.com/office/drawing/2014/main" id="{D9AD1CAC-FC19-4DC6-A2DE-A7FA178A3353}"/>
              </a:ext>
            </a:extLst>
          </p:cNvPr>
          <p:cNvSpPr txBox="1"/>
          <p:nvPr/>
        </p:nvSpPr>
        <p:spPr>
          <a:xfrm>
            <a:off x="7906429" y="22795940"/>
            <a:ext cx="1853935"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a:t>SUBJECT INCLUSION CRITERIA </a:t>
            </a:r>
            <a:r>
              <a:rPr lang="en-US" sz="1400" b="1" dirty="0"/>
              <a:t>2b</a:t>
            </a:r>
            <a:endParaRPr lang="en-US" sz="1400" dirty="0"/>
          </a:p>
        </p:txBody>
      </p:sp>
      <p:sp>
        <p:nvSpPr>
          <p:cNvPr id="278" name="Speech Bubble: Oval 277">
            <a:extLst>
              <a:ext uri="{FF2B5EF4-FFF2-40B4-BE49-F238E27FC236}">
                <a16:creationId xmlns:a16="http://schemas.microsoft.com/office/drawing/2014/main" id="{0117AAE5-4F8F-4804-AA58-6556C3664CFA}"/>
              </a:ext>
            </a:extLst>
          </p:cNvPr>
          <p:cNvSpPr/>
          <p:nvPr/>
        </p:nvSpPr>
        <p:spPr>
          <a:xfrm>
            <a:off x="8328098" y="23686678"/>
            <a:ext cx="2589948" cy="2616667"/>
          </a:xfrm>
          <a:prstGeom prst="wedgeEllipseCallout">
            <a:avLst>
              <a:gd name="adj1" fmla="val -25360"/>
              <a:gd name="adj2" fmla="val -6862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b="1" dirty="0"/>
              <a:t> Criteria 2b Rationale</a:t>
            </a:r>
            <a:r>
              <a:rPr lang="en-US" sz="900" dirty="0"/>
              <a:t>:</a:t>
            </a:r>
          </a:p>
          <a:p>
            <a:pPr algn="ctr"/>
            <a:endParaRPr lang="en-US" sz="900" dirty="0"/>
          </a:p>
          <a:p>
            <a:pPr algn="ctr"/>
            <a:r>
              <a:rPr lang="en-US" sz="900" dirty="0"/>
              <a:t>For compatibility with ICA+FIX, we remove any bad scans (at subject scan-level). Of the remaining scans, we need the subject to have &gt;600 seconds of scan time. By doing these very specific, granular exclusions we ensure that at the end of data preparation, the data going into the CCA analysis WILL all be derived from 600 seconds of good scan data.</a:t>
            </a:r>
          </a:p>
          <a:p>
            <a:pPr algn="ctr"/>
            <a:endParaRPr lang="en-US" sz="900" dirty="0"/>
          </a:p>
          <a:p>
            <a:pPr algn="ctr"/>
            <a:r>
              <a:rPr lang="en-US" sz="900" dirty="0"/>
              <a:t>By including the QC and PC exclusion, we ensure that the data is of adequate quality.</a:t>
            </a:r>
          </a:p>
          <a:p>
            <a:pPr algn="ctr"/>
            <a:endParaRPr lang="en-US" sz="900" dirty="0"/>
          </a:p>
        </p:txBody>
      </p:sp>
      <p:sp>
        <p:nvSpPr>
          <p:cNvPr id="281" name="TextBox 280">
            <a:extLst>
              <a:ext uri="{FF2B5EF4-FFF2-40B4-BE49-F238E27FC236}">
                <a16:creationId xmlns:a16="http://schemas.microsoft.com/office/drawing/2014/main" id="{82473552-EFB8-4010-9BA8-0E430E7C3D66}"/>
              </a:ext>
            </a:extLst>
          </p:cNvPr>
          <p:cNvSpPr txBox="1"/>
          <p:nvPr/>
        </p:nvSpPr>
        <p:spPr>
          <a:xfrm>
            <a:off x="6111973" y="25090184"/>
            <a:ext cx="1853935"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a:t>SUBJECT INCLUSION CRITERIA </a:t>
            </a:r>
            <a:r>
              <a:rPr lang="en-US" sz="1400" b="1" dirty="0"/>
              <a:t>3</a:t>
            </a:r>
            <a:endParaRPr lang="en-US" sz="1400" dirty="0"/>
          </a:p>
        </p:txBody>
      </p:sp>
      <p:cxnSp>
        <p:nvCxnSpPr>
          <p:cNvPr id="282" name="Straight Arrow Connector 281">
            <a:extLst>
              <a:ext uri="{FF2B5EF4-FFF2-40B4-BE49-F238E27FC236}">
                <a16:creationId xmlns:a16="http://schemas.microsoft.com/office/drawing/2014/main" id="{0F0FFE32-098F-4CF7-9FE3-0959E6E05FB7}"/>
              </a:ext>
            </a:extLst>
          </p:cNvPr>
          <p:cNvCxnSpPr>
            <a:cxnSpLocks/>
            <a:endCxn id="281" idx="1"/>
          </p:cNvCxnSpPr>
          <p:nvPr/>
        </p:nvCxnSpPr>
        <p:spPr>
          <a:xfrm>
            <a:off x="5459108" y="24914672"/>
            <a:ext cx="652865" cy="437122"/>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5" name="TextBox 284">
            <a:extLst>
              <a:ext uri="{FF2B5EF4-FFF2-40B4-BE49-F238E27FC236}">
                <a16:creationId xmlns:a16="http://schemas.microsoft.com/office/drawing/2014/main" id="{C0A3C2CD-C8DF-460D-8268-CB9F362B8974}"/>
              </a:ext>
            </a:extLst>
          </p:cNvPr>
          <p:cNvSpPr txBox="1"/>
          <p:nvPr/>
        </p:nvSpPr>
        <p:spPr>
          <a:xfrm>
            <a:off x="6040222" y="25970683"/>
            <a:ext cx="1853935"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400" dirty="0"/>
              <a:t>SUBJECT INCLUSION CRITERIA </a:t>
            </a:r>
            <a:r>
              <a:rPr lang="en-US" sz="1400" b="1" dirty="0"/>
              <a:t>4</a:t>
            </a:r>
            <a:endParaRPr lang="en-US" sz="1400" dirty="0"/>
          </a:p>
        </p:txBody>
      </p:sp>
      <p:sp>
        <p:nvSpPr>
          <p:cNvPr id="287" name="Rectangle: Rounded Corners 286">
            <a:extLst>
              <a:ext uri="{FF2B5EF4-FFF2-40B4-BE49-F238E27FC236}">
                <a16:creationId xmlns:a16="http://schemas.microsoft.com/office/drawing/2014/main" id="{9A756927-8524-496B-AA14-EC578E3BC528}"/>
              </a:ext>
            </a:extLst>
          </p:cNvPr>
          <p:cNvSpPr/>
          <p:nvPr/>
        </p:nvSpPr>
        <p:spPr>
          <a:xfrm>
            <a:off x="8393028" y="28022631"/>
            <a:ext cx="1412371" cy="1176771"/>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Drop __#_ subjects</a:t>
            </a:r>
          </a:p>
        </p:txBody>
      </p:sp>
      <p:cxnSp>
        <p:nvCxnSpPr>
          <p:cNvPr id="288" name="Connector: Elbow 287">
            <a:extLst>
              <a:ext uri="{FF2B5EF4-FFF2-40B4-BE49-F238E27FC236}">
                <a16:creationId xmlns:a16="http://schemas.microsoft.com/office/drawing/2014/main" id="{1CA6654C-E3FE-493A-B060-583E393DFA9F}"/>
              </a:ext>
            </a:extLst>
          </p:cNvPr>
          <p:cNvCxnSpPr>
            <a:cxnSpLocks/>
          </p:cNvCxnSpPr>
          <p:nvPr/>
        </p:nvCxnSpPr>
        <p:spPr>
          <a:xfrm>
            <a:off x="9776511" y="22544202"/>
            <a:ext cx="48745" cy="6066815"/>
          </a:xfrm>
          <a:prstGeom prst="bentConnector3">
            <a:avLst>
              <a:gd name="adj1" fmla="val 257773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1" name="Connector: Elbow 290">
            <a:extLst>
              <a:ext uri="{FF2B5EF4-FFF2-40B4-BE49-F238E27FC236}">
                <a16:creationId xmlns:a16="http://schemas.microsoft.com/office/drawing/2014/main" id="{0ED57371-DF90-45F4-B32D-4F1DDBD73738}"/>
              </a:ext>
            </a:extLst>
          </p:cNvPr>
          <p:cNvCxnSpPr>
            <a:cxnSpLocks/>
            <a:stCxn id="276" idx="3"/>
            <a:endCxn id="287" idx="3"/>
          </p:cNvCxnSpPr>
          <p:nvPr/>
        </p:nvCxnSpPr>
        <p:spPr>
          <a:xfrm>
            <a:off x="9760364" y="23057550"/>
            <a:ext cx="45035" cy="5553467"/>
          </a:xfrm>
          <a:prstGeom prst="bentConnector3">
            <a:avLst>
              <a:gd name="adj1" fmla="val 2657766"/>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4" name="Connector: Elbow 293">
            <a:extLst>
              <a:ext uri="{FF2B5EF4-FFF2-40B4-BE49-F238E27FC236}">
                <a16:creationId xmlns:a16="http://schemas.microsoft.com/office/drawing/2014/main" id="{E1D173B7-EC5E-41F3-9FDC-B5BD41CCD4BD}"/>
              </a:ext>
            </a:extLst>
          </p:cNvPr>
          <p:cNvCxnSpPr>
            <a:cxnSpLocks/>
            <a:stCxn id="285" idx="3"/>
            <a:endCxn id="287" idx="1"/>
          </p:cNvCxnSpPr>
          <p:nvPr/>
        </p:nvCxnSpPr>
        <p:spPr>
          <a:xfrm>
            <a:off x="7894157" y="26232293"/>
            <a:ext cx="498871" cy="2378724"/>
          </a:xfrm>
          <a:prstGeom prst="bentConnector3">
            <a:avLst>
              <a:gd name="adj1" fmla="val 50000"/>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8" name="Connector: Elbow 297">
            <a:extLst>
              <a:ext uri="{FF2B5EF4-FFF2-40B4-BE49-F238E27FC236}">
                <a16:creationId xmlns:a16="http://schemas.microsoft.com/office/drawing/2014/main" id="{AD5374AE-DA57-4CB1-88E8-A98A6FF61881}"/>
              </a:ext>
            </a:extLst>
          </p:cNvPr>
          <p:cNvCxnSpPr>
            <a:cxnSpLocks/>
            <a:stCxn id="281" idx="3"/>
            <a:endCxn id="287" idx="1"/>
          </p:cNvCxnSpPr>
          <p:nvPr/>
        </p:nvCxnSpPr>
        <p:spPr>
          <a:xfrm>
            <a:off x="7965908" y="25351794"/>
            <a:ext cx="427120" cy="3259223"/>
          </a:xfrm>
          <a:prstGeom prst="bentConnector3">
            <a:avLst>
              <a:gd name="adj1" fmla="val 70814"/>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1" name="Speech Bubble: Oval 310">
            <a:extLst>
              <a:ext uri="{FF2B5EF4-FFF2-40B4-BE49-F238E27FC236}">
                <a16:creationId xmlns:a16="http://schemas.microsoft.com/office/drawing/2014/main" id="{60E00556-6218-489A-A363-E5970BE1F72C}"/>
              </a:ext>
            </a:extLst>
          </p:cNvPr>
          <p:cNvSpPr/>
          <p:nvPr/>
        </p:nvSpPr>
        <p:spPr>
          <a:xfrm>
            <a:off x="316736" y="25021930"/>
            <a:ext cx="1394806" cy="1092193"/>
          </a:xfrm>
          <a:prstGeom prst="wedgeEllipseCallout">
            <a:avLst>
              <a:gd name="adj1" fmla="val 57481"/>
              <a:gd name="adj2" fmla="val -6399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900" b="1" dirty="0"/>
              <a:t> Criteria 3 Rationale</a:t>
            </a:r>
            <a:r>
              <a:rPr lang="en-US" sz="900" dirty="0"/>
              <a:t>:</a:t>
            </a:r>
          </a:p>
          <a:p>
            <a:pPr algn="ctr"/>
            <a:r>
              <a:rPr lang="en-US" sz="900" dirty="0"/>
              <a:t>Suggested in ABCD 2.0.1 release documentation.</a:t>
            </a:r>
          </a:p>
          <a:p>
            <a:pPr algn="ctr"/>
            <a:endParaRPr lang="en-US" sz="900" dirty="0"/>
          </a:p>
        </p:txBody>
      </p:sp>
      <p:sp>
        <p:nvSpPr>
          <p:cNvPr id="328" name="TextBox 327">
            <a:extLst>
              <a:ext uri="{FF2B5EF4-FFF2-40B4-BE49-F238E27FC236}">
                <a16:creationId xmlns:a16="http://schemas.microsoft.com/office/drawing/2014/main" id="{6E20A190-4E7F-470D-AC1B-5B53392DD82F}"/>
              </a:ext>
            </a:extLst>
          </p:cNvPr>
          <p:cNvSpPr txBox="1"/>
          <p:nvPr/>
        </p:nvSpPr>
        <p:spPr>
          <a:xfrm>
            <a:off x="7007159" y="6740270"/>
            <a:ext cx="4505580" cy="1600438"/>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400" dirty="0"/>
              <a:t>Result after STAGE 2: a </a:t>
            </a:r>
            <a:r>
              <a:rPr lang="en-US" sz="1400" b="1" dirty="0"/>
              <a:t>list of subjects</a:t>
            </a:r>
            <a:r>
              <a:rPr lang="en-US" sz="1400" dirty="0"/>
              <a:t> who are filtered based on imaging data</a:t>
            </a:r>
          </a:p>
          <a:p>
            <a:endParaRPr lang="en-US" sz="1400" dirty="0"/>
          </a:p>
          <a:p>
            <a:r>
              <a:rPr lang="en-US" sz="1400" i="1" dirty="0"/>
              <a:t>N=</a:t>
            </a:r>
          </a:p>
          <a:p>
            <a:endParaRPr lang="en-US" sz="1400" i="1" dirty="0"/>
          </a:p>
          <a:p>
            <a:r>
              <a:rPr lang="en-US" sz="1400" dirty="0"/>
              <a:t>Data stored in:</a:t>
            </a:r>
          </a:p>
          <a:p>
            <a:r>
              <a:rPr lang="en-US" sz="1400" i="1" dirty="0" err="1"/>
              <a:t>abcd_cca_replication</a:t>
            </a:r>
            <a:r>
              <a:rPr lang="en-US" sz="1400" i="1" dirty="0"/>
              <a:t>/</a:t>
            </a:r>
            <a:r>
              <a:rPr lang="en-US" sz="1400" i="1" dirty="0" err="1"/>
              <a:t>data_prep</a:t>
            </a:r>
            <a:r>
              <a:rPr lang="en-US" sz="1400" i="1" dirty="0"/>
              <a:t>/data/</a:t>
            </a:r>
            <a:r>
              <a:rPr lang="en-US" sz="1400" b="1" i="1" dirty="0"/>
              <a:t>filtered_subjects.txt</a:t>
            </a:r>
          </a:p>
        </p:txBody>
      </p:sp>
      <p:sp>
        <p:nvSpPr>
          <p:cNvPr id="339" name="TextBox 338">
            <a:extLst>
              <a:ext uri="{FF2B5EF4-FFF2-40B4-BE49-F238E27FC236}">
                <a16:creationId xmlns:a16="http://schemas.microsoft.com/office/drawing/2014/main" id="{2D0F6F64-E0E5-4ACA-8206-407559CAA04F}"/>
              </a:ext>
            </a:extLst>
          </p:cNvPr>
          <p:cNvSpPr txBox="1"/>
          <p:nvPr/>
        </p:nvSpPr>
        <p:spPr>
          <a:xfrm>
            <a:off x="12236396" y="6091558"/>
            <a:ext cx="4229100" cy="2246769"/>
          </a:xfrm>
          <a:prstGeom prst="rect">
            <a:avLst/>
          </a:prstGeom>
          <a:solidFill>
            <a:schemeClr val="accent4">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400" dirty="0"/>
              <a:t>Download the ABCD SM data from:</a:t>
            </a:r>
          </a:p>
          <a:p>
            <a:r>
              <a:rPr lang="en-US" sz="1400" dirty="0"/>
              <a:t>NDA website (“Release 2.0/2.0.1 Clinical Assessment and Tabulated Imaging Data”, available at </a:t>
            </a:r>
            <a:r>
              <a:rPr lang="en-US" sz="1400" u="sng" dirty="0">
                <a:hlinkClick r:id="rId3"/>
              </a:rPr>
              <a:t>https://nda.nih.gov/general-query.html?q=query=featured-datasets:Adolescent%20Brain%20Cognitive%20Development%20Study%20(ABCD)</a:t>
            </a:r>
            <a:r>
              <a:rPr lang="en-US" sz="1400" dirty="0"/>
              <a:t>).</a:t>
            </a:r>
          </a:p>
          <a:p>
            <a:endParaRPr lang="en-US" sz="1400" dirty="0"/>
          </a:p>
          <a:p>
            <a:r>
              <a:rPr lang="en-US" sz="1400" dirty="0"/>
              <a:t>Data stored in</a:t>
            </a:r>
            <a:r>
              <a:rPr lang="en-US" sz="1100" dirty="0"/>
              <a:t>:</a:t>
            </a:r>
          </a:p>
          <a:p>
            <a:r>
              <a:rPr lang="en-US" sz="1400" i="1" dirty="0" err="1"/>
              <a:t>abcd_cca_replication</a:t>
            </a:r>
            <a:r>
              <a:rPr lang="en-US" sz="1400" i="1" dirty="0"/>
              <a:t>/</a:t>
            </a:r>
            <a:r>
              <a:rPr lang="en-US" sz="1400" i="1" dirty="0" err="1"/>
              <a:t>data_prep</a:t>
            </a:r>
            <a:r>
              <a:rPr lang="en-US" sz="1400" i="1" dirty="0"/>
              <a:t>/data/</a:t>
            </a:r>
            <a:r>
              <a:rPr lang="en-US" sz="1400" b="1" i="1" dirty="0"/>
              <a:t>nda2.0.1.Rds</a:t>
            </a:r>
          </a:p>
        </p:txBody>
      </p:sp>
      <p:cxnSp>
        <p:nvCxnSpPr>
          <p:cNvPr id="268" name="Connector: Elbow 267">
            <a:extLst>
              <a:ext uri="{FF2B5EF4-FFF2-40B4-BE49-F238E27FC236}">
                <a16:creationId xmlns:a16="http://schemas.microsoft.com/office/drawing/2014/main" id="{19158178-7095-40C3-9575-7B7A1E8F2745}"/>
              </a:ext>
            </a:extLst>
          </p:cNvPr>
          <p:cNvCxnSpPr>
            <a:cxnSpLocks/>
            <a:stCxn id="175" idx="2"/>
            <a:endCxn id="328" idx="0"/>
          </p:cNvCxnSpPr>
          <p:nvPr/>
        </p:nvCxnSpPr>
        <p:spPr>
          <a:xfrm rot="5400000" flipH="1" flipV="1">
            <a:off x="-4110701" y="14651982"/>
            <a:ext cx="21282362" cy="5458937"/>
          </a:xfrm>
          <a:prstGeom prst="bentConnector5">
            <a:avLst>
              <a:gd name="adj1" fmla="val -1074"/>
              <a:gd name="adj2" fmla="val -66806"/>
              <a:gd name="adj3" fmla="val 10237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63" name="Rectangle: Rounded Corners 362">
            <a:extLst>
              <a:ext uri="{FF2B5EF4-FFF2-40B4-BE49-F238E27FC236}">
                <a16:creationId xmlns:a16="http://schemas.microsoft.com/office/drawing/2014/main" id="{F87E2BF8-0414-4EA5-9739-3DB51B4D4022}"/>
              </a:ext>
            </a:extLst>
          </p:cNvPr>
          <p:cNvSpPr/>
          <p:nvPr/>
        </p:nvSpPr>
        <p:spPr>
          <a:xfrm>
            <a:off x="10275823" y="9021051"/>
            <a:ext cx="4615972" cy="6174635"/>
          </a:xfrm>
          <a:prstGeom prst="roundRect">
            <a:avLst/>
          </a:prstGeom>
          <a:solidFill>
            <a:srgbClr val="CFCFCF"/>
          </a:solidFill>
        </p:spPr>
        <p:style>
          <a:lnRef idx="1">
            <a:schemeClr val="accent3"/>
          </a:lnRef>
          <a:fillRef idx="2">
            <a:schemeClr val="accent3"/>
          </a:fillRef>
          <a:effectRef idx="1">
            <a:schemeClr val="accent3"/>
          </a:effectRef>
          <a:fontRef idx="minor">
            <a:schemeClr val="dk1"/>
          </a:fontRef>
        </p:style>
        <p:txBody>
          <a:bodyPr rtlCol="0" anchor="t"/>
          <a:lstStyle/>
          <a:p>
            <a:endParaRPr lang="en-US" sz="1100" dirty="0"/>
          </a:p>
        </p:txBody>
      </p:sp>
      <p:sp>
        <p:nvSpPr>
          <p:cNvPr id="364" name="Rectangle 363">
            <a:extLst>
              <a:ext uri="{FF2B5EF4-FFF2-40B4-BE49-F238E27FC236}">
                <a16:creationId xmlns:a16="http://schemas.microsoft.com/office/drawing/2014/main" id="{FDCD13DF-AD6D-4ABC-B9FB-7D0EC71A001A}"/>
              </a:ext>
            </a:extLst>
          </p:cNvPr>
          <p:cNvSpPr/>
          <p:nvPr/>
        </p:nvSpPr>
        <p:spPr>
          <a:xfrm>
            <a:off x="10686294" y="9332542"/>
            <a:ext cx="3927741" cy="5863144"/>
          </a:xfrm>
          <a:prstGeom prst="rect">
            <a:avLst/>
          </a:prstGeom>
        </p:spPr>
        <p:txBody>
          <a:bodyPr wrap="square">
            <a:spAutoFit/>
          </a:bodyPr>
          <a:lstStyle/>
          <a:p>
            <a:r>
              <a:rPr lang="en-US" sz="1600" b="1" i="1" u="sng" dirty="0"/>
              <a:t>DATA PREP STAGE 3: SM filtering, final subject selection</a:t>
            </a:r>
          </a:p>
          <a:p>
            <a:r>
              <a:rPr lang="en-US" sz="1100" b="1" dirty="0"/>
              <a:t>Script</a:t>
            </a:r>
            <a:r>
              <a:rPr lang="en-US" sz="1100" dirty="0"/>
              <a:t>: </a:t>
            </a:r>
            <a:r>
              <a:rPr lang="en-US" sz="1100" i="1" dirty="0"/>
              <a:t>sm_processing_3.r </a:t>
            </a:r>
            <a:r>
              <a:rPr lang="en-US" sz="1100" i="1" dirty="0">
                <a:solidFill>
                  <a:srgbClr val="FF0000"/>
                </a:solidFill>
              </a:rPr>
              <a:t>(RENAME to : prep_stage_3.sh)</a:t>
            </a:r>
          </a:p>
          <a:p>
            <a:r>
              <a:rPr lang="en-US" sz="1100" b="1" dirty="0"/>
              <a:t>Location</a:t>
            </a:r>
            <a:r>
              <a:rPr lang="en-US" sz="1100" dirty="0"/>
              <a:t>: </a:t>
            </a:r>
            <a:r>
              <a:rPr lang="en-US" sz="1100" i="1" dirty="0" err="1"/>
              <a:t>abcd_cca_replication</a:t>
            </a:r>
            <a:r>
              <a:rPr lang="en-US" sz="1100" i="1" dirty="0"/>
              <a:t>/</a:t>
            </a:r>
            <a:r>
              <a:rPr lang="en-US" sz="1100" i="1" dirty="0" err="1"/>
              <a:t>data_prep</a:t>
            </a:r>
            <a:r>
              <a:rPr lang="en-US" sz="1100" i="1" dirty="0"/>
              <a:t>/</a:t>
            </a:r>
          </a:p>
          <a:p>
            <a:r>
              <a:rPr lang="en-US" sz="1100" b="1" dirty="0"/>
              <a:t>Inputs to this script</a:t>
            </a:r>
            <a:r>
              <a:rPr lang="en-US" sz="1100" dirty="0"/>
              <a:t>: </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a:t>
            </a:r>
            <a:r>
              <a:rPr lang="en-US" sz="800" b="1" i="1" dirty="0"/>
              <a:t>nda2.0.1.Rds</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a:t>
            </a:r>
            <a:r>
              <a:rPr lang="en-US" sz="800" b="1" i="1" dirty="0"/>
              <a:t>filtered_subjects.txt</a:t>
            </a:r>
          </a:p>
          <a:p>
            <a:endParaRPr lang="en-US" sz="800" b="1" i="1" dirty="0"/>
          </a:p>
          <a:p>
            <a:endParaRPr lang="en-US" sz="1100" b="1" dirty="0"/>
          </a:p>
          <a:p>
            <a:r>
              <a:rPr lang="en-US" sz="1100" b="1" dirty="0"/>
              <a:t>Function/Purpose: </a:t>
            </a:r>
          </a:p>
          <a:p>
            <a:r>
              <a:rPr lang="en-US" sz="1100" i="1" dirty="0"/>
              <a:t>This script extracts the SM data for the filtered subjects, then analyzes the SM data to determine which pass the quantitative exclusion criteria:</a:t>
            </a:r>
          </a:p>
          <a:p>
            <a:endParaRPr lang="en-US" sz="1100" i="1" dirty="0"/>
          </a:p>
          <a:p>
            <a:pPr marL="171450" indent="-171450">
              <a:buFont typeface="Arial" panose="020B0604020202020204" pitchFamily="34" charset="0"/>
              <a:buChar char="•"/>
            </a:pPr>
            <a:r>
              <a:rPr lang="en-US" sz="1100" i="1" dirty="0"/>
              <a:t>Keep only baseline data</a:t>
            </a:r>
          </a:p>
          <a:p>
            <a:endParaRPr lang="en-US" sz="1100" i="1" dirty="0"/>
          </a:p>
          <a:p>
            <a:r>
              <a:rPr lang="en-US" sz="1100" b="1" i="1" u="sng" dirty="0"/>
              <a:t>Quantitative Inclusion Criteria</a:t>
            </a:r>
            <a:r>
              <a:rPr lang="en-US" sz="1100" b="1" i="1" dirty="0"/>
              <a:t>:</a:t>
            </a:r>
          </a:p>
          <a:p>
            <a:pPr marL="228600" indent="-228600">
              <a:buAutoNum type="arabicPeriod"/>
            </a:pPr>
            <a:r>
              <a:rPr lang="en-US" sz="1100" dirty="0"/>
              <a:t>There was enough data available</a:t>
            </a:r>
          </a:p>
          <a:p>
            <a:pPr marL="685800" lvl="1" indent="-228600">
              <a:buFont typeface="+mj-lt"/>
              <a:buAutoNum type="alphaLcPeriod"/>
            </a:pPr>
            <a:r>
              <a:rPr lang="en-US" sz="1100" dirty="0"/>
              <a:t>Defined as at least 50% of subjects having data for a given SM</a:t>
            </a:r>
          </a:p>
          <a:p>
            <a:pPr marL="228600" indent="-228600">
              <a:buFont typeface="+mj-lt"/>
              <a:buAutoNum type="arabicPeriod"/>
            </a:pPr>
            <a:r>
              <a:rPr lang="en-US" sz="1100" dirty="0"/>
              <a:t>There was sufficient variation in the SM</a:t>
            </a:r>
          </a:p>
          <a:p>
            <a:pPr marL="685800" lvl="1" indent="-228600">
              <a:buFont typeface="+mj-lt"/>
              <a:buAutoNum type="alphaLcPeriod"/>
            </a:pPr>
            <a:r>
              <a:rPr lang="en-US" sz="1100" dirty="0"/>
              <a:t>Defined as less than 95% of subjects having the same SM value</a:t>
            </a:r>
          </a:p>
          <a:p>
            <a:pPr marL="228600" indent="-228600">
              <a:buFont typeface="+mj-lt"/>
              <a:buAutoNum type="arabicPeriod"/>
            </a:pPr>
            <a:r>
              <a:rPr lang="en-US" sz="1100" dirty="0"/>
              <a:t>The SM did not contain an extreme outlier value based on the most extreme value from the median</a:t>
            </a:r>
          </a:p>
          <a:p>
            <a:pPr marL="685800" lvl="1" indent="-228600">
              <a:buFont typeface="+mj-lt"/>
              <a:buAutoNum type="alphaLcPeriod"/>
            </a:pPr>
            <a:r>
              <a:rPr lang="en-US" sz="1100" dirty="0"/>
              <a:t>Specifically, a subject measure contained an extreme outlier if: max(Ys) &gt; 100*mean(Ys), where </a:t>
            </a:r>
            <a:r>
              <a:rPr lang="en-US" sz="1100" dirty="0" err="1"/>
              <a:t>Xs</a:t>
            </a:r>
            <a:r>
              <a:rPr lang="en-US" sz="1100" dirty="0"/>
              <a:t> is a vector of all subjects’ values for an SM s, and vector Ys = (</a:t>
            </a:r>
            <a:r>
              <a:rPr lang="en-US" sz="1100" dirty="0" err="1"/>
              <a:t>Xs</a:t>
            </a:r>
            <a:r>
              <a:rPr lang="en-US" sz="1100" dirty="0"/>
              <a:t> - median(</a:t>
            </a:r>
            <a:r>
              <a:rPr lang="en-US" sz="1100" dirty="0" err="1"/>
              <a:t>Xs</a:t>
            </a:r>
            <a:r>
              <a:rPr lang="en-US" sz="1100" dirty="0"/>
              <a:t>))2</a:t>
            </a:r>
          </a:p>
          <a:p>
            <a:endParaRPr lang="en-US" sz="1100" dirty="0"/>
          </a:p>
          <a:p>
            <a:pPr marL="171450" indent="-171450">
              <a:buFont typeface="Arial" panose="020B0604020202020204" pitchFamily="34" charset="0"/>
              <a:buChar char="•"/>
            </a:pPr>
            <a:r>
              <a:rPr lang="en-US" sz="1100" b="1" u="sng" dirty="0"/>
              <a:t>Qualitative SM Inclusion</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Drop any subjects missing &gt;50% of final 74 SMs</a:t>
            </a:r>
          </a:p>
          <a:p>
            <a:pPr lvl="1"/>
            <a:endParaRPr lang="en-US" sz="1100" dirty="0"/>
          </a:p>
        </p:txBody>
      </p:sp>
      <p:cxnSp>
        <p:nvCxnSpPr>
          <p:cNvPr id="289" name="Connector: Elbow 288">
            <a:extLst>
              <a:ext uri="{FF2B5EF4-FFF2-40B4-BE49-F238E27FC236}">
                <a16:creationId xmlns:a16="http://schemas.microsoft.com/office/drawing/2014/main" id="{CD3E4437-8C1E-4691-9E77-5685C347AE58}"/>
              </a:ext>
            </a:extLst>
          </p:cNvPr>
          <p:cNvCxnSpPr>
            <a:cxnSpLocks/>
            <a:stCxn id="328" idx="2"/>
            <a:endCxn id="363" idx="0"/>
          </p:cNvCxnSpPr>
          <p:nvPr/>
        </p:nvCxnSpPr>
        <p:spPr>
          <a:xfrm rot="16200000" flipH="1">
            <a:off x="10581708" y="7018949"/>
            <a:ext cx="680343" cy="3323860"/>
          </a:xfrm>
          <a:prstGeom prst="bentConnector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2" name="Connector: Elbow 291">
            <a:extLst>
              <a:ext uri="{FF2B5EF4-FFF2-40B4-BE49-F238E27FC236}">
                <a16:creationId xmlns:a16="http://schemas.microsoft.com/office/drawing/2014/main" id="{142971B0-E65F-4FC7-B26B-7A696E1733F8}"/>
              </a:ext>
            </a:extLst>
          </p:cNvPr>
          <p:cNvCxnSpPr>
            <a:cxnSpLocks/>
            <a:stCxn id="339" idx="2"/>
            <a:endCxn id="363" idx="0"/>
          </p:cNvCxnSpPr>
          <p:nvPr/>
        </p:nvCxnSpPr>
        <p:spPr>
          <a:xfrm rot="5400000">
            <a:off x="13126016" y="7796121"/>
            <a:ext cx="682724" cy="1767137"/>
          </a:xfrm>
          <a:prstGeom prst="bentConnector3">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81" name="Rectangle: Rounded Corners 380">
            <a:extLst>
              <a:ext uri="{FF2B5EF4-FFF2-40B4-BE49-F238E27FC236}">
                <a16:creationId xmlns:a16="http://schemas.microsoft.com/office/drawing/2014/main" id="{FBF1622D-B76A-44D7-82C5-ECCF8915C491}"/>
              </a:ext>
            </a:extLst>
          </p:cNvPr>
          <p:cNvSpPr/>
          <p:nvPr/>
        </p:nvSpPr>
        <p:spPr>
          <a:xfrm>
            <a:off x="15058990" y="11732955"/>
            <a:ext cx="1595532" cy="872790"/>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err="1"/>
              <a:t>Quantative</a:t>
            </a:r>
            <a:r>
              <a:rPr lang="en-US" sz="1400" dirty="0"/>
              <a:t> exclusion:</a:t>
            </a:r>
          </a:p>
          <a:p>
            <a:pPr algn="ctr"/>
            <a:r>
              <a:rPr lang="en-US" sz="1400" dirty="0"/>
              <a:t>Drop __#_ SMs</a:t>
            </a:r>
          </a:p>
        </p:txBody>
      </p:sp>
      <p:sp>
        <p:nvSpPr>
          <p:cNvPr id="385" name="Rectangle: Rounded Corners 384">
            <a:extLst>
              <a:ext uri="{FF2B5EF4-FFF2-40B4-BE49-F238E27FC236}">
                <a16:creationId xmlns:a16="http://schemas.microsoft.com/office/drawing/2014/main" id="{666B9A58-95C7-4EDA-9FC8-A63248215F9D}"/>
              </a:ext>
            </a:extLst>
          </p:cNvPr>
          <p:cNvSpPr/>
          <p:nvPr/>
        </p:nvSpPr>
        <p:spPr>
          <a:xfrm>
            <a:off x="15058990" y="12740835"/>
            <a:ext cx="1595532" cy="872790"/>
          </a:xfrm>
          <a:prstGeom prst="roundRect">
            <a:avLst/>
          </a:prstGeom>
          <a:solidFill>
            <a:srgbClr val="FF0000"/>
          </a:solidFill>
          <a:ln>
            <a:solidFill>
              <a:schemeClr val="tx1">
                <a:lumMod val="75000"/>
                <a:lumOff val="2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Qualitative exclusion:</a:t>
            </a:r>
          </a:p>
          <a:p>
            <a:pPr algn="ctr"/>
            <a:r>
              <a:rPr lang="en-US" sz="1400" dirty="0"/>
              <a:t>Drop __#_ SMs</a:t>
            </a:r>
          </a:p>
        </p:txBody>
      </p:sp>
      <p:cxnSp>
        <p:nvCxnSpPr>
          <p:cNvPr id="315" name="Straight Arrow Connector 314">
            <a:extLst>
              <a:ext uri="{FF2B5EF4-FFF2-40B4-BE49-F238E27FC236}">
                <a16:creationId xmlns:a16="http://schemas.microsoft.com/office/drawing/2014/main" id="{4C43972B-D8D2-4530-B331-7BBAFEA04373}"/>
              </a:ext>
            </a:extLst>
          </p:cNvPr>
          <p:cNvCxnSpPr>
            <a:cxnSpLocks/>
            <a:stCxn id="363" idx="2"/>
            <a:endCxn id="395" idx="0"/>
          </p:cNvCxnSpPr>
          <p:nvPr/>
        </p:nvCxnSpPr>
        <p:spPr>
          <a:xfrm flipH="1">
            <a:off x="10188673" y="15195686"/>
            <a:ext cx="2395136" cy="97138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1" name="Straight Arrow Connector 390">
            <a:extLst>
              <a:ext uri="{FF2B5EF4-FFF2-40B4-BE49-F238E27FC236}">
                <a16:creationId xmlns:a16="http://schemas.microsoft.com/office/drawing/2014/main" id="{57BA6FCB-D8EB-4061-B1E3-B81ECFD25762}"/>
              </a:ext>
            </a:extLst>
          </p:cNvPr>
          <p:cNvCxnSpPr>
            <a:cxnSpLocks/>
            <a:stCxn id="363" idx="2"/>
            <a:endCxn id="405" idx="1"/>
          </p:cNvCxnSpPr>
          <p:nvPr/>
        </p:nvCxnSpPr>
        <p:spPr>
          <a:xfrm>
            <a:off x="12583809" y="15195686"/>
            <a:ext cx="1260086" cy="69321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5" name="TextBox 394">
            <a:extLst>
              <a:ext uri="{FF2B5EF4-FFF2-40B4-BE49-F238E27FC236}">
                <a16:creationId xmlns:a16="http://schemas.microsoft.com/office/drawing/2014/main" id="{8075B3F6-232E-4087-A0A4-9AC09F266F46}"/>
              </a:ext>
            </a:extLst>
          </p:cNvPr>
          <p:cNvSpPr txBox="1"/>
          <p:nvPr/>
        </p:nvSpPr>
        <p:spPr>
          <a:xfrm>
            <a:off x="8490499" y="16167074"/>
            <a:ext cx="3396348" cy="400110"/>
          </a:xfrm>
          <a:prstGeom prst="rect">
            <a:avLst/>
          </a:prstGeom>
          <a:solidFill>
            <a:schemeClr val="accent4">
              <a:lumMod val="20000"/>
              <a:lumOff val="80000"/>
            </a:schemeClr>
          </a:solidFill>
        </p:spPr>
        <p:txBody>
          <a:bodyPr wrap="square" rtlCol="0">
            <a:spAutoFit/>
          </a:bodyPr>
          <a:lstStyle/>
          <a:p>
            <a:r>
              <a:rPr lang="en-US" sz="1000" i="1" dirty="0"/>
              <a:t>and CSV table with data for final subjects (</a:t>
            </a:r>
            <a:r>
              <a:rPr lang="en-US" sz="1000" i="1" dirty="0" err="1"/>
              <a:t>abcd_cca_replication</a:t>
            </a:r>
            <a:r>
              <a:rPr lang="en-US" sz="1000" i="1" dirty="0"/>
              <a:t>/</a:t>
            </a:r>
            <a:r>
              <a:rPr lang="en-US" sz="1000" i="1" dirty="0" err="1"/>
              <a:t>data_prep</a:t>
            </a:r>
            <a:r>
              <a:rPr lang="en-US" sz="1000" i="1" dirty="0"/>
              <a:t>/data/</a:t>
            </a:r>
            <a:r>
              <a:rPr lang="en-US" sz="1000" b="1" i="1" dirty="0"/>
              <a:t>VARS_no_motion.txt)</a:t>
            </a:r>
          </a:p>
        </p:txBody>
      </p:sp>
      <p:sp>
        <p:nvSpPr>
          <p:cNvPr id="405" name="TextBox 404">
            <a:extLst>
              <a:ext uri="{FF2B5EF4-FFF2-40B4-BE49-F238E27FC236}">
                <a16:creationId xmlns:a16="http://schemas.microsoft.com/office/drawing/2014/main" id="{28EDDA21-7EFF-426E-A679-8B3A02D5DEFC}"/>
              </a:ext>
            </a:extLst>
          </p:cNvPr>
          <p:cNvSpPr txBox="1"/>
          <p:nvPr/>
        </p:nvSpPr>
        <p:spPr>
          <a:xfrm>
            <a:off x="13843895" y="15534955"/>
            <a:ext cx="2217420"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000" b="1" i="1" dirty="0"/>
              <a:t>Final subject list</a:t>
            </a:r>
            <a:endParaRPr lang="en-US" sz="1000" i="1" dirty="0"/>
          </a:p>
          <a:p>
            <a:r>
              <a:rPr lang="en-US" sz="1000" i="1" dirty="0"/>
              <a:t>N=</a:t>
            </a:r>
          </a:p>
          <a:p>
            <a:r>
              <a:rPr lang="en-US" sz="1000" i="1" dirty="0" err="1"/>
              <a:t>abcd_cca_replication</a:t>
            </a:r>
            <a:r>
              <a:rPr lang="en-US" sz="1000" i="1" dirty="0"/>
              <a:t>/</a:t>
            </a:r>
            <a:r>
              <a:rPr lang="en-US" sz="1000" i="1" dirty="0" err="1"/>
              <a:t>data_prep</a:t>
            </a:r>
            <a:r>
              <a:rPr lang="en-US" sz="1000" i="1" dirty="0"/>
              <a:t>/data/</a:t>
            </a:r>
            <a:r>
              <a:rPr lang="en-US" sz="1000" b="1" i="1" dirty="0"/>
              <a:t>final_subjects.txt</a:t>
            </a:r>
          </a:p>
        </p:txBody>
      </p:sp>
      <p:sp>
        <p:nvSpPr>
          <p:cNvPr id="412" name="Rectangle: Rounded Corners 411">
            <a:extLst>
              <a:ext uri="{FF2B5EF4-FFF2-40B4-BE49-F238E27FC236}">
                <a16:creationId xmlns:a16="http://schemas.microsoft.com/office/drawing/2014/main" id="{76090BE6-BB09-4860-8B79-CA1B5F1F45BA}"/>
              </a:ext>
            </a:extLst>
          </p:cNvPr>
          <p:cNvSpPr/>
          <p:nvPr/>
        </p:nvSpPr>
        <p:spPr>
          <a:xfrm>
            <a:off x="8042363" y="16847135"/>
            <a:ext cx="4302742" cy="1894812"/>
          </a:xfrm>
          <a:prstGeom prst="roundRect">
            <a:avLst/>
          </a:prstGeom>
          <a:solidFill>
            <a:schemeClr val="bg2">
              <a:lumMod val="90000"/>
            </a:schemeClr>
          </a:solidFill>
        </p:spPr>
        <p:style>
          <a:lnRef idx="1">
            <a:schemeClr val="accent3"/>
          </a:lnRef>
          <a:fillRef idx="2">
            <a:schemeClr val="accent3"/>
          </a:fillRef>
          <a:effectRef idx="1">
            <a:schemeClr val="accent3"/>
          </a:effectRef>
          <a:fontRef idx="minor">
            <a:schemeClr val="dk1"/>
          </a:fontRef>
        </p:style>
        <p:txBody>
          <a:bodyPr rtlCol="0" anchor="t"/>
          <a:lstStyle/>
          <a:p>
            <a:endParaRPr lang="en-US" sz="1100" dirty="0"/>
          </a:p>
        </p:txBody>
      </p:sp>
      <p:sp>
        <p:nvSpPr>
          <p:cNvPr id="413" name="Rectangle 412">
            <a:extLst>
              <a:ext uri="{FF2B5EF4-FFF2-40B4-BE49-F238E27FC236}">
                <a16:creationId xmlns:a16="http://schemas.microsoft.com/office/drawing/2014/main" id="{944F996A-EEAD-453E-AAF5-F41F6F800BA6}"/>
              </a:ext>
            </a:extLst>
          </p:cNvPr>
          <p:cNvSpPr/>
          <p:nvPr/>
        </p:nvSpPr>
        <p:spPr>
          <a:xfrm>
            <a:off x="8290596" y="17005229"/>
            <a:ext cx="3927741" cy="1631216"/>
          </a:xfrm>
          <a:prstGeom prst="rect">
            <a:avLst/>
          </a:prstGeom>
        </p:spPr>
        <p:txBody>
          <a:bodyPr wrap="square">
            <a:spAutoFit/>
          </a:bodyPr>
          <a:lstStyle/>
          <a:p>
            <a:r>
              <a:rPr lang="en-US" sz="1600" b="1" i="1" u="sng" dirty="0"/>
              <a:t>DATA PREP STAGE 4: Finalize VARS matrix </a:t>
            </a:r>
          </a:p>
          <a:p>
            <a:r>
              <a:rPr lang="en-US" sz="1100" b="1" dirty="0"/>
              <a:t>Script</a:t>
            </a:r>
            <a:r>
              <a:rPr lang="en-US" sz="1100" dirty="0"/>
              <a:t>: </a:t>
            </a:r>
            <a:r>
              <a:rPr lang="en-US" sz="1100" i="1" dirty="0"/>
              <a:t>VARS_4.py </a:t>
            </a:r>
            <a:r>
              <a:rPr lang="en-US" sz="1100" i="1" dirty="0">
                <a:solidFill>
                  <a:srgbClr val="FF0000"/>
                </a:solidFill>
              </a:rPr>
              <a:t>(RENAME to : VARS.py)</a:t>
            </a:r>
          </a:p>
          <a:p>
            <a:r>
              <a:rPr lang="en-US" sz="1100" b="1" dirty="0"/>
              <a:t>Location</a:t>
            </a:r>
            <a:r>
              <a:rPr lang="en-US" sz="1100" dirty="0"/>
              <a:t>: </a:t>
            </a:r>
            <a:r>
              <a:rPr lang="en-US" sz="1100" i="1" dirty="0" err="1"/>
              <a:t>abcd_cca_replication</a:t>
            </a:r>
            <a:r>
              <a:rPr lang="en-US" sz="1100" i="1" dirty="0"/>
              <a:t>/</a:t>
            </a:r>
            <a:r>
              <a:rPr lang="en-US" sz="1100" i="1" dirty="0" err="1"/>
              <a:t>data_prep</a:t>
            </a:r>
            <a:r>
              <a:rPr lang="en-US" sz="1100" i="1" dirty="0"/>
              <a:t>/</a:t>
            </a:r>
          </a:p>
          <a:p>
            <a:r>
              <a:rPr lang="en-US" sz="1100" b="1" dirty="0"/>
              <a:t>Inputs to this script</a:t>
            </a:r>
            <a:r>
              <a:rPr lang="en-US" sz="1100" dirty="0"/>
              <a:t>: </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a:t>
            </a:r>
            <a:r>
              <a:rPr lang="en-US" sz="800" b="1" i="1" dirty="0"/>
              <a:t>VARS_no_motion.txt</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a:t>
            </a:r>
            <a:r>
              <a:rPr lang="en-US" sz="800" b="1" i="1" dirty="0"/>
              <a:t>filtered_subjects.txt</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 </a:t>
            </a:r>
            <a:r>
              <a:rPr lang="en-US" sz="800" b="1" i="1" dirty="0"/>
              <a:t>motion_summary_data.csv</a:t>
            </a:r>
          </a:p>
          <a:p>
            <a:pPr marL="171450" indent="-171450">
              <a:buFont typeface="Arial" panose="020B0604020202020204" pitchFamily="34" charset="0"/>
              <a:buChar char="•"/>
            </a:pPr>
            <a:r>
              <a:rPr lang="en-US" sz="800" i="1" dirty="0" err="1"/>
              <a:t>abcd_cca_replication</a:t>
            </a:r>
            <a:r>
              <a:rPr lang="en-US" sz="800" i="1" dirty="0"/>
              <a:t>/</a:t>
            </a:r>
            <a:r>
              <a:rPr lang="en-US" sz="800" i="1" dirty="0" err="1"/>
              <a:t>data_prep</a:t>
            </a:r>
            <a:r>
              <a:rPr lang="en-US" sz="800" i="1" dirty="0"/>
              <a:t>/data/ </a:t>
            </a:r>
            <a:r>
              <a:rPr lang="en-US" sz="800" b="1" i="1" dirty="0"/>
              <a:t>subject_measures.txt (PROVIDED IN PROJECT REPO.)</a:t>
            </a:r>
          </a:p>
          <a:p>
            <a:pPr lvl="1"/>
            <a:endParaRPr lang="en-US" sz="1100" dirty="0"/>
          </a:p>
        </p:txBody>
      </p:sp>
      <p:cxnSp>
        <p:nvCxnSpPr>
          <p:cNvPr id="419" name="Straight Arrow Connector 418">
            <a:extLst>
              <a:ext uri="{FF2B5EF4-FFF2-40B4-BE49-F238E27FC236}">
                <a16:creationId xmlns:a16="http://schemas.microsoft.com/office/drawing/2014/main" id="{CFA4B887-3073-47AF-901D-AE5A05E26D5C}"/>
              </a:ext>
            </a:extLst>
          </p:cNvPr>
          <p:cNvCxnSpPr>
            <a:cxnSpLocks/>
            <a:stCxn id="395" idx="2"/>
            <a:endCxn id="412" idx="0"/>
          </p:cNvCxnSpPr>
          <p:nvPr/>
        </p:nvCxnSpPr>
        <p:spPr>
          <a:xfrm>
            <a:off x="10188673" y="16567184"/>
            <a:ext cx="5061" cy="27995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9" name="TextBox 428">
            <a:extLst>
              <a:ext uri="{FF2B5EF4-FFF2-40B4-BE49-F238E27FC236}">
                <a16:creationId xmlns:a16="http://schemas.microsoft.com/office/drawing/2014/main" id="{C7909347-0560-4E98-99C5-0F2001021232}"/>
              </a:ext>
            </a:extLst>
          </p:cNvPr>
          <p:cNvSpPr txBox="1"/>
          <p:nvPr/>
        </p:nvSpPr>
        <p:spPr>
          <a:xfrm>
            <a:off x="8849649" y="19062220"/>
            <a:ext cx="2683967"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000" b="1" i="1" dirty="0">
                <a:solidFill>
                  <a:schemeClr val="tx1"/>
                </a:solidFill>
              </a:rPr>
              <a:t>FINAL SM matrix (“VARS”) input for Data Analysis stage</a:t>
            </a:r>
          </a:p>
          <a:p>
            <a:endParaRPr lang="en-US" sz="1000" i="1" dirty="0">
              <a:solidFill>
                <a:schemeClr val="tx1"/>
              </a:solidFill>
            </a:endParaRPr>
          </a:p>
          <a:p>
            <a:r>
              <a:rPr lang="en-US" sz="1000" i="1" dirty="0">
                <a:solidFill>
                  <a:schemeClr val="tx1"/>
                </a:solidFill>
              </a:rPr>
              <a:t>(</a:t>
            </a:r>
            <a:r>
              <a:rPr lang="en-US" sz="1000" i="1" dirty="0" err="1">
                <a:solidFill>
                  <a:schemeClr val="tx1"/>
                </a:solidFill>
              </a:rPr>
              <a:t>abcd_cca_replication</a:t>
            </a:r>
            <a:r>
              <a:rPr lang="en-US" sz="1000" i="1" dirty="0">
                <a:solidFill>
                  <a:schemeClr val="tx1"/>
                </a:solidFill>
              </a:rPr>
              <a:t>/data/</a:t>
            </a:r>
            <a:r>
              <a:rPr lang="en-US" sz="1000" b="1" i="1" dirty="0">
                <a:solidFill>
                  <a:schemeClr val="tx1"/>
                </a:solidFill>
              </a:rPr>
              <a:t>VARS.txt)</a:t>
            </a:r>
          </a:p>
        </p:txBody>
      </p:sp>
      <p:cxnSp>
        <p:nvCxnSpPr>
          <p:cNvPr id="430" name="Straight Arrow Connector 429">
            <a:extLst>
              <a:ext uri="{FF2B5EF4-FFF2-40B4-BE49-F238E27FC236}">
                <a16:creationId xmlns:a16="http://schemas.microsoft.com/office/drawing/2014/main" id="{1B7C12E3-9842-419A-BD65-A36F55504F83}"/>
              </a:ext>
            </a:extLst>
          </p:cNvPr>
          <p:cNvCxnSpPr>
            <a:cxnSpLocks/>
            <a:stCxn id="412" idx="2"/>
            <a:endCxn id="429" idx="0"/>
          </p:cNvCxnSpPr>
          <p:nvPr/>
        </p:nvCxnSpPr>
        <p:spPr>
          <a:xfrm flipH="1">
            <a:off x="10191633" y="18741947"/>
            <a:ext cx="2101" cy="32027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436" name="Rectangle: Rounded Corners 435">
            <a:extLst>
              <a:ext uri="{FF2B5EF4-FFF2-40B4-BE49-F238E27FC236}">
                <a16:creationId xmlns:a16="http://schemas.microsoft.com/office/drawing/2014/main" id="{ED4D853A-998A-497A-82A4-61EBB62629E2}"/>
              </a:ext>
            </a:extLst>
          </p:cNvPr>
          <p:cNvSpPr/>
          <p:nvPr/>
        </p:nvSpPr>
        <p:spPr>
          <a:xfrm>
            <a:off x="12804158" y="16637056"/>
            <a:ext cx="4302742" cy="9239542"/>
          </a:xfrm>
          <a:prstGeom prst="roundRect">
            <a:avLst/>
          </a:prstGeom>
          <a:solidFill>
            <a:schemeClr val="bg2">
              <a:lumMod val="90000"/>
            </a:schemeClr>
          </a:solidFill>
        </p:spPr>
        <p:style>
          <a:lnRef idx="1">
            <a:schemeClr val="accent3"/>
          </a:lnRef>
          <a:fillRef idx="2">
            <a:schemeClr val="accent3"/>
          </a:fillRef>
          <a:effectRef idx="1">
            <a:schemeClr val="accent3"/>
          </a:effectRef>
          <a:fontRef idx="minor">
            <a:schemeClr val="dk1"/>
          </a:fontRef>
        </p:style>
        <p:txBody>
          <a:bodyPr rtlCol="0" anchor="t"/>
          <a:lstStyle/>
          <a:p>
            <a:endParaRPr lang="en-US" sz="1100" dirty="0"/>
          </a:p>
        </p:txBody>
      </p:sp>
      <p:sp>
        <p:nvSpPr>
          <p:cNvPr id="437" name="Rectangle 436">
            <a:extLst>
              <a:ext uri="{FF2B5EF4-FFF2-40B4-BE49-F238E27FC236}">
                <a16:creationId xmlns:a16="http://schemas.microsoft.com/office/drawing/2014/main" id="{3F855F01-DDF4-4257-A6AF-778D73A430CF}"/>
              </a:ext>
            </a:extLst>
          </p:cNvPr>
          <p:cNvSpPr/>
          <p:nvPr/>
        </p:nvSpPr>
        <p:spPr>
          <a:xfrm>
            <a:off x="12979314" y="16793318"/>
            <a:ext cx="3927741" cy="677108"/>
          </a:xfrm>
          <a:prstGeom prst="rect">
            <a:avLst/>
          </a:prstGeom>
        </p:spPr>
        <p:txBody>
          <a:bodyPr wrap="square">
            <a:spAutoFit/>
          </a:bodyPr>
          <a:lstStyle/>
          <a:p>
            <a:r>
              <a:rPr lang="en-US" sz="1600" b="1" i="1" u="sng" dirty="0"/>
              <a:t>DATA PREP STAGE 5: Finalize NET matrix </a:t>
            </a:r>
          </a:p>
          <a:p>
            <a:r>
              <a:rPr lang="en-US" sz="1100" b="1" dirty="0"/>
              <a:t>Script</a:t>
            </a:r>
            <a:r>
              <a:rPr lang="en-US" sz="1100" dirty="0"/>
              <a:t>: </a:t>
            </a:r>
            <a:r>
              <a:rPr lang="en-US" sz="1100" i="1" dirty="0"/>
              <a:t>multiple scripts/steps</a:t>
            </a:r>
            <a:endParaRPr lang="en-US" sz="800" b="1" i="1" dirty="0"/>
          </a:p>
          <a:p>
            <a:pPr lvl="1"/>
            <a:endParaRPr lang="en-US" sz="1100" dirty="0"/>
          </a:p>
        </p:txBody>
      </p:sp>
      <p:cxnSp>
        <p:nvCxnSpPr>
          <p:cNvPr id="438" name="Straight Arrow Connector 437">
            <a:extLst>
              <a:ext uri="{FF2B5EF4-FFF2-40B4-BE49-F238E27FC236}">
                <a16:creationId xmlns:a16="http://schemas.microsoft.com/office/drawing/2014/main" id="{E626CC0C-BE96-450A-B31F-AD782895CCA1}"/>
              </a:ext>
            </a:extLst>
          </p:cNvPr>
          <p:cNvCxnSpPr>
            <a:cxnSpLocks/>
            <a:stCxn id="405" idx="2"/>
            <a:endCxn id="436" idx="0"/>
          </p:cNvCxnSpPr>
          <p:nvPr/>
        </p:nvCxnSpPr>
        <p:spPr>
          <a:xfrm>
            <a:off x="14952605" y="16242841"/>
            <a:ext cx="2924" cy="39421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362" name="Group 361">
            <a:extLst>
              <a:ext uri="{FF2B5EF4-FFF2-40B4-BE49-F238E27FC236}">
                <a16:creationId xmlns:a16="http://schemas.microsoft.com/office/drawing/2014/main" id="{AC4721AC-8747-4D79-A3CE-606BF7CDB159}"/>
              </a:ext>
            </a:extLst>
          </p:cNvPr>
          <p:cNvGrpSpPr/>
          <p:nvPr/>
        </p:nvGrpSpPr>
        <p:grpSpPr>
          <a:xfrm>
            <a:off x="12886773" y="17364803"/>
            <a:ext cx="4131667" cy="3209494"/>
            <a:chOff x="18006009" y="10605217"/>
            <a:chExt cx="4131667" cy="3209494"/>
          </a:xfrm>
        </p:grpSpPr>
        <p:sp>
          <p:nvSpPr>
            <p:cNvPr id="442" name="Rectangle: Rounded Corners 441">
              <a:extLst>
                <a:ext uri="{FF2B5EF4-FFF2-40B4-BE49-F238E27FC236}">
                  <a16:creationId xmlns:a16="http://schemas.microsoft.com/office/drawing/2014/main" id="{3823BE1B-7BEE-42F6-9A41-B062E18797F1}"/>
                </a:ext>
              </a:extLst>
            </p:cNvPr>
            <p:cNvSpPr/>
            <p:nvPr/>
          </p:nvSpPr>
          <p:spPr>
            <a:xfrm>
              <a:off x="18006009" y="10605217"/>
              <a:ext cx="4131667" cy="320949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rPr>
                <a:t>RUN DCAN PIPELINE</a:t>
              </a:r>
            </a:p>
          </p:txBody>
        </p:sp>
        <p:sp>
          <p:nvSpPr>
            <p:cNvPr id="25" name="TextBox 24">
              <a:extLst>
                <a:ext uri="{FF2B5EF4-FFF2-40B4-BE49-F238E27FC236}">
                  <a16:creationId xmlns:a16="http://schemas.microsoft.com/office/drawing/2014/main" id="{B876CBE7-22A3-44D1-8E90-DB63439E5937}"/>
                </a:ext>
              </a:extLst>
            </p:cNvPr>
            <p:cNvSpPr txBox="1"/>
            <p:nvPr/>
          </p:nvSpPr>
          <p:spPr>
            <a:xfrm>
              <a:off x="18225897" y="11032718"/>
              <a:ext cx="3691890" cy="2354491"/>
            </a:xfrm>
            <a:prstGeom prst="rect">
              <a:avLst/>
            </a:prstGeom>
            <a:noFill/>
          </p:spPr>
          <p:txBody>
            <a:bodyPr wrap="square" rtlCol="0">
              <a:spAutoFit/>
            </a:bodyPr>
            <a:lstStyle/>
            <a:p>
              <a:pPr marL="342918" indent="-342918">
                <a:buAutoNum type="arabicPeriod"/>
              </a:pPr>
              <a:r>
                <a:rPr lang="en-US" sz="1050" dirty="0"/>
                <a:t>Run the DCAN ABCD pipeline, but ONLY ON resting-state fMRI data, up to but NOT including DCAN BOLD proc.</a:t>
              </a:r>
            </a:p>
            <a:p>
              <a:pPr marL="800142" lvl="1" indent="-342918">
                <a:buFont typeface="+mj-lt"/>
                <a:buAutoNum type="alphaLcPeriod"/>
              </a:pPr>
              <a:r>
                <a:rPr lang="en-US" sz="1050" dirty="0"/>
                <a:t>The output of this truncated pipeline is the data needed for ICA+FIX (just resting-state data)</a:t>
              </a:r>
            </a:p>
            <a:p>
              <a:pPr lvl="1"/>
              <a:endParaRPr lang="en-US" sz="1050" dirty="0">
                <a:solidFill>
                  <a:srgbClr val="FF0000"/>
                </a:solidFill>
              </a:endParaRPr>
            </a:p>
            <a:p>
              <a:r>
                <a:rPr lang="en-US" sz="1050" dirty="0">
                  <a:solidFill>
                    <a:srgbClr val="FF0000"/>
                  </a:solidFill>
                </a:rPr>
                <a:t>IMAGE OF resulting TREE HERE</a:t>
              </a:r>
            </a:p>
            <a:p>
              <a:endParaRPr lang="en-US" sz="1050" dirty="0"/>
            </a:p>
            <a:p>
              <a:r>
                <a:rPr lang="en-US" sz="1050" dirty="0"/>
                <a:t>We have a custom script to do this (developed by Dustin). The script will</a:t>
              </a:r>
            </a:p>
            <a:p>
              <a:pPr marL="342918" indent="-342918">
                <a:buAutoNum type="alphaLcPeriod"/>
              </a:pPr>
              <a:r>
                <a:rPr lang="en-US" sz="1050" dirty="0"/>
                <a:t>Copy over the necessary files to </a:t>
              </a:r>
              <a:r>
                <a:rPr lang="en-US" sz="1050" dirty="0" err="1"/>
                <a:t>lscratch</a:t>
              </a:r>
              <a:r>
                <a:rPr lang="en-US" sz="1050" dirty="0"/>
                <a:t> (or some scratch space for HPC processing)</a:t>
              </a:r>
            </a:p>
            <a:p>
              <a:pPr marL="342918" indent="-342918">
                <a:buAutoNum type="alphaLcPeriod"/>
              </a:pPr>
              <a:r>
                <a:rPr lang="en-US" sz="1050" dirty="0"/>
                <a:t>Do the processing</a:t>
              </a:r>
            </a:p>
            <a:p>
              <a:pPr marL="342918" indent="-342918">
                <a:buAutoNum type="alphaLcPeriod"/>
              </a:pPr>
              <a:r>
                <a:rPr lang="en-US" sz="1050" dirty="0"/>
                <a:t>Copy back the files we need for remainder of pipeline (files for ICA+FIX)</a:t>
              </a:r>
            </a:p>
          </p:txBody>
        </p:sp>
      </p:grpSp>
      <p:grpSp>
        <p:nvGrpSpPr>
          <p:cNvPr id="446" name="Group 445">
            <a:extLst>
              <a:ext uri="{FF2B5EF4-FFF2-40B4-BE49-F238E27FC236}">
                <a16:creationId xmlns:a16="http://schemas.microsoft.com/office/drawing/2014/main" id="{F255C27D-73F7-4AAE-95F0-BF2D3F5B3AF0}"/>
              </a:ext>
            </a:extLst>
          </p:cNvPr>
          <p:cNvGrpSpPr/>
          <p:nvPr/>
        </p:nvGrpSpPr>
        <p:grpSpPr>
          <a:xfrm>
            <a:off x="12916763" y="20651350"/>
            <a:ext cx="4131667" cy="1457483"/>
            <a:chOff x="18006008" y="10654998"/>
            <a:chExt cx="4131667" cy="1457483"/>
          </a:xfrm>
        </p:grpSpPr>
        <p:sp>
          <p:nvSpPr>
            <p:cNvPr id="447" name="Rectangle: Rounded Corners 446">
              <a:extLst>
                <a:ext uri="{FF2B5EF4-FFF2-40B4-BE49-F238E27FC236}">
                  <a16:creationId xmlns:a16="http://schemas.microsoft.com/office/drawing/2014/main" id="{62FDE242-5172-4F78-A9D0-E500B9158266}"/>
                </a:ext>
              </a:extLst>
            </p:cNvPr>
            <p:cNvSpPr/>
            <p:nvPr/>
          </p:nvSpPr>
          <p:spPr>
            <a:xfrm>
              <a:off x="18006008" y="10654998"/>
              <a:ext cx="4131667" cy="14574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rPr>
                <a:t>RUN ICA+FIX (version 1.06.15)</a:t>
              </a:r>
            </a:p>
          </p:txBody>
        </p:sp>
        <p:sp>
          <p:nvSpPr>
            <p:cNvPr id="448" name="TextBox 447">
              <a:extLst>
                <a:ext uri="{FF2B5EF4-FFF2-40B4-BE49-F238E27FC236}">
                  <a16:creationId xmlns:a16="http://schemas.microsoft.com/office/drawing/2014/main" id="{BD1D202E-27E2-414C-BF7E-E82B557E1FA6}"/>
                </a:ext>
              </a:extLst>
            </p:cNvPr>
            <p:cNvSpPr txBox="1"/>
            <p:nvPr/>
          </p:nvSpPr>
          <p:spPr>
            <a:xfrm>
              <a:off x="18225897" y="11032718"/>
              <a:ext cx="3691890" cy="1061829"/>
            </a:xfrm>
            <a:prstGeom prst="rect">
              <a:avLst/>
            </a:prstGeom>
            <a:noFill/>
          </p:spPr>
          <p:txBody>
            <a:bodyPr wrap="square" rtlCol="0">
              <a:spAutoFit/>
            </a:bodyPr>
            <a:lstStyle/>
            <a:p>
              <a:pPr marL="228600" indent="-228600">
                <a:buAutoNum type="arabicPeriod"/>
              </a:pPr>
              <a:r>
                <a:rPr lang="en-US" sz="1050" dirty="0"/>
                <a:t>After obtaining necessary data from DCAN pipeline, generate ICA+FIX commands for swarm</a:t>
              </a:r>
            </a:p>
            <a:p>
              <a:pPr marL="228600" indent="-228600">
                <a:buAutoNum type="arabicPeriod"/>
              </a:pPr>
              <a:r>
                <a:rPr lang="en-US" sz="1050" dirty="0"/>
                <a:t>Swarm generate ICA+FIX (fix_multi_run.sh)</a:t>
              </a:r>
            </a:p>
            <a:p>
              <a:pPr marL="685800" lvl="1" indent="-228600">
                <a:buAutoNum type="arabicPeriod"/>
              </a:pPr>
              <a:r>
                <a:rPr lang="en-US" sz="1050" dirty="0"/>
                <a:t>Use the provided </a:t>
              </a:r>
              <a:r>
                <a:rPr lang="en-US" sz="1050" i="1" dirty="0" err="1"/>
                <a:t>HCP_Style_Single_Multirun_Dedrift.Rdata</a:t>
              </a:r>
              <a:r>
                <a:rPr lang="en-US" sz="1050" i="1" dirty="0"/>
                <a:t> </a:t>
              </a:r>
              <a:r>
                <a:rPr lang="en-US" sz="1050" dirty="0"/>
                <a:t>training file)</a:t>
              </a:r>
            </a:p>
          </p:txBody>
        </p:sp>
      </p:grpSp>
      <p:grpSp>
        <p:nvGrpSpPr>
          <p:cNvPr id="449" name="Group 448">
            <a:extLst>
              <a:ext uri="{FF2B5EF4-FFF2-40B4-BE49-F238E27FC236}">
                <a16:creationId xmlns:a16="http://schemas.microsoft.com/office/drawing/2014/main" id="{4E566171-A3E0-4497-8DE5-ED8B2C70CBE3}"/>
              </a:ext>
            </a:extLst>
          </p:cNvPr>
          <p:cNvGrpSpPr/>
          <p:nvPr/>
        </p:nvGrpSpPr>
        <p:grpSpPr>
          <a:xfrm>
            <a:off x="12896996" y="22189392"/>
            <a:ext cx="4131667" cy="1265010"/>
            <a:chOff x="18006008" y="10654999"/>
            <a:chExt cx="4131667" cy="1265010"/>
          </a:xfrm>
        </p:grpSpPr>
        <p:sp>
          <p:nvSpPr>
            <p:cNvPr id="450" name="Rectangle: Rounded Corners 449">
              <a:extLst>
                <a:ext uri="{FF2B5EF4-FFF2-40B4-BE49-F238E27FC236}">
                  <a16:creationId xmlns:a16="http://schemas.microsoft.com/office/drawing/2014/main" id="{0627BFC3-2886-4D9A-A1AE-E5E833AD692E}"/>
                </a:ext>
              </a:extLst>
            </p:cNvPr>
            <p:cNvSpPr/>
            <p:nvPr/>
          </p:nvSpPr>
          <p:spPr>
            <a:xfrm>
              <a:off x="18006008" y="10654999"/>
              <a:ext cx="4131667" cy="126501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rPr>
                <a:t>CENSOR AND TRUNCATE SCANS</a:t>
              </a:r>
            </a:p>
          </p:txBody>
        </p:sp>
        <p:sp>
          <p:nvSpPr>
            <p:cNvPr id="451" name="TextBox 450">
              <a:extLst>
                <a:ext uri="{FF2B5EF4-FFF2-40B4-BE49-F238E27FC236}">
                  <a16:creationId xmlns:a16="http://schemas.microsoft.com/office/drawing/2014/main" id="{F3BC00B6-1435-4716-A381-9ED6B93BA61C}"/>
                </a:ext>
              </a:extLst>
            </p:cNvPr>
            <p:cNvSpPr txBox="1"/>
            <p:nvPr/>
          </p:nvSpPr>
          <p:spPr>
            <a:xfrm>
              <a:off x="18225897" y="11032718"/>
              <a:ext cx="3691890" cy="715581"/>
            </a:xfrm>
            <a:prstGeom prst="rect">
              <a:avLst/>
            </a:prstGeom>
            <a:noFill/>
          </p:spPr>
          <p:txBody>
            <a:bodyPr wrap="square" rtlCol="0">
              <a:spAutoFit/>
            </a:bodyPr>
            <a:lstStyle/>
            <a:p>
              <a:pPr marL="228600" indent="-228600">
                <a:buFontTx/>
                <a:buAutoNum type="arabicPeriod"/>
              </a:pPr>
              <a:r>
                <a:rPr lang="en-US" sz="1000" dirty="0"/>
                <a:t>Censor scans with the ‘corrected’ censor files (located in </a:t>
              </a:r>
              <a:r>
                <a:rPr lang="en-US" sz="1000" i="1" dirty="0" err="1"/>
                <a:t>abcd_cca_replication</a:t>
              </a:r>
              <a:r>
                <a:rPr lang="en-US" sz="1000" i="1" dirty="0"/>
                <a:t>/</a:t>
              </a:r>
              <a:r>
                <a:rPr lang="en-US" sz="1000" i="1" dirty="0" err="1"/>
                <a:t>data_prep</a:t>
              </a:r>
              <a:r>
                <a:rPr lang="en-US" sz="1000" i="1" dirty="0"/>
                <a:t>/</a:t>
              </a:r>
              <a:r>
                <a:rPr lang="en-US" sz="1000" i="1" dirty="0" err="1"/>
                <a:t>censoring_data</a:t>
              </a:r>
              <a:r>
                <a:rPr lang="en-US" sz="1000" i="1" dirty="0"/>
                <a:t>/</a:t>
              </a:r>
              <a:r>
                <a:rPr lang="en-US" sz="1000" b="1" i="1" dirty="0"/>
                <a:t>sub-NDARINVxxxxxxxx_censor_clean.txt</a:t>
              </a:r>
              <a:r>
                <a:rPr lang="en-US" sz="1000" dirty="0"/>
                <a:t>)</a:t>
              </a:r>
              <a:endParaRPr lang="en-US" sz="1000" b="1" i="1" dirty="0"/>
            </a:p>
            <a:p>
              <a:pPr marL="228600" indent="-228600">
                <a:buAutoNum type="arabicPeriod"/>
              </a:pPr>
              <a:r>
                <a:rPr lang="en-US" sz="1050" dirty="0"/>
                <a:t>  Truncate scans to 600 second length</a:t>
              </a:r>
            </a:p>
          </p:txBody>
        </p:sp>
      </p:grpSp>
      <p:cxnSp>
        <p:nvCxnSpPr>
          <p:cNvPr id="368" name="Straight Arrow Connector 367">
            <a:extLst>
              <a:ext uri="{FF2B5EF4-FFF2-40B4-BE49-F238E27FC236}">
                <a16:creationId xmlns:a16="http://schemas.microsoft.com/office/drawing/2014/main" id="{183242EC-3592-4C25-B750-FD018AB091B3}"/>
              </a:ext>
            </a:extLst>
          </p:cNvPr>
          <p:cNvCxnSpPr>
            <a:cxnSpLocks/>
            <a:endCxn id="454" idx="1"/>
          </p:cNvCxnSpPr>
          <p:nvPr/>
        </p:nvCxnSpPr>
        <p:spPr>
          <a:xfrm flipV="1">
            <a:off x="4918139" y="24148293"/>
            <a:ext cx="851231" cy="1672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54" name="Rectangle 453">
            <a:extLst>
              <a:ext uri="{FF2B5EF4-FFF2-40B4-BE49-F238E27FC236}">
                <a16:creationId xmlns:a16="http://schemas.microsoft.com/office/drawing/2014/main" id="{C10C45D6-F926-42FA-B565-5E6C872F1751}"/>
              </a:ext>
            </a:extLst>
          </p:cNvPr>
          <p:cNvSpPr/>
          <p:nvPr/>
        </p:nvSpPr>
        <p:spPr>
          <a:xfrm>
            <a:off x="5769370" y="23778961"/>
            <a:ext cx="1994097" cy="738664"/>
          </a:xfrm>
          <a:prstGeom prst="rect">
            <a:avLst/>
          </a:prstGeom>
          <a:solidFill>
            <a:schemeClr val="accent4">
              <a:lumMod val="20000"/>
              <a:lumOff val="80000"/>
            </a:schemeClr>
          </a:solidFill>
        </p:spPr>
        <p:txBody>
          <a:bodyPr wrap="square">
            <a:spAutoFit/>
          </a:bodyPr>
          <a:lstStyle/>
          <a:p>
            <a:r>
              <a:rPr lang="en-US" sz="700" dirty="0"/>
              <a:t>For all subjects, clean up their censor files to only contain censoring data for the final set of scans we use for a subject.</a:t>
            </a:r>
          </a:p>
          <a:p>
            <a:endParaRPr lang="en-US" sz="700" dirty="0"/>
          </a:p>
          <a:p>
            <a:r>
              <a:rPr lang="en-US" sz="700" i="1" dirty="0" err="1"/>
              <a:t>abcd_cca_replication</a:t>
            </a:r>
            <a:r>
              <a:rPr lang="en-US" sz="700" i="1" dirty="0"/>
              <a:t>/</a:t>
            </a:r>
            <a:r>
              <a:rPr lang="en-US" sz="700" i="1" dirty="0" err="1"/>
              <a:t>data_prep</a:t>
            </a:r>
            <a:r>
              <a:rPr lang="en-US" sz="700" i="1" dirty="0"/>
              <a:t>/</a:t>
            </a:r>
            <a:r>
              <a:rPr lang="en-US" sz="700" i="1" dirty="0" err="1"/>
              <a:t>censoring_data</a:t>
            </a:r>
            <a:r>
              <a:rPr lang="en-US" sz="700" i="1" dirty="0"/>
              <a:t>/</a:t>
            </a:r>
            <a:r>
              <a:rPr lang="en-US" sz="700" b="1" i="1" dirty="0"/>
              <a:t>sub-NDARINVxxxxxxxx_censor_clean.txt</a:t>
            </a:r>
          </a:p>
        </p:txBody>
      </p:sp>
      <p:grpSp>
        <p:nvGrpSpPr>
          <p:cNvPr id="458" name="Group 457">
            <a:extLst>
              <a:ext uri="{FF2B5EF4-FFF2-40B4-BE49-F238E27FC236}">
                <a16:creationId xmlns:a16="http://schemas.microsoft.com/office/drawing/2014/main" id="{3EC2E77D-58A1-4025-B689-7679D5594B2E}"/>
              </a:ext>
            </a:extLst>
          </p:cNvPr>
          <p:cNvGrpSpPr/>
          <p:nvPr/>
        </p:nvGrpSpPr>
        <p:grpSpPr>
          <a:xfrm>
            <a:off x="12886773" y="23539951"/>
            <a:ext cx="4131667" cy="1265010"/>
            <a:chOff x="18006008" y="10654999"/>
            <a:chExt cx="4131667" cy="1265010"/>
          </a:xfrm>
        </p:grpSpPr>
        <p:sp>
          <p:nvSpPr>
            <p:cNvPr id="459" name="Rectangle: Rounded Corners 458">
              <a:extLst>
                <a:ext uri="{FF2B5EF4-FFF2-40B4-BE49-F238E27FC236}">
                  <a16:creationId xmlns:a16="http://schemas.microsoft.com/office/drawing/2014/main" id="{76B3EA74-E83D-43BF-B78F-517FEB9B0A51}"/>
                </a:ext>
              </a:extLst>
            </p:cNvPr>
            <p:cNvSpPr/>
            <p:nvPr/>
          </p:nvSpPr>
          <p:spPr>
            <a:xfrm>
              <a:off x="18006008" y="10654999"/>
              <a:ext cx="4131667" cy="126501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rPr>
                <a:t>MELODIC 200 dimension group-ICA &amp; FSLNETs processing</a:t>
              </a:r>
            </a:p>
          </p:txBody>
        </p:sp>
        <p:sp>
          <p:nvSpPr>
            <p:cNvPr id="460" name="TextBox 459">
              <a:extLst>
                <a:ext uri="{FF2B5EF4-FFF2-40B4-BE49-F238E27FC236}">
                  <a16:creationId xmlns:a16="http://schemas.microsoft.com/office/drawing/2014/main" id="{4F57F95B-EF17-40F7-AD5A-BDEB5301D48E}"/>
                </a:ext>
              </a:extLst>
            </p:cNvPr>
            <p:cNvSpPr txBox="1"/>
            <p:nvPr/>
          </p:nvSpPr>
          <p:spPr>
            <a:xfrm>
              <a:off x="18225897" y="11032718"/>
              <a:ext cx="3691890" cy="715581"/>
            </a:xfrm>
            <a:prstGeom prst="rect">
              <a:avLst/>
            </a:prstGeom>
            <a:noFill/>
          </p:spPr>
          <p:txBody>
            <a:bodyPr wrap="square" rtlCol="0">
              <a:spAutoFit/>
            </a:bodyPr>
            <a:lstStyle/>
            <a:p>
              <a:pPr marL="228600" indent="-228600">
                <a:buFontTx/>
                <a:buAutoNum type="arabicPeriod"/>
              </a:pPr>
              <a:r>
                <a:rPr lang="en-US" sz="1000" dirty="0"/>
                <a:t>Censor scans with the ‘corrected’ censor files (located in </a:t>
              </a:r>
              <a:r>
                <a:rPr lang="en-US" sz="1000" i="1" dirty="0" err="1"/>
                <a:t>abcd_cca_replication</a:t>
              </a:r>
              <a:r>
                <a:rPr lang="en-US" sz="1000" i="1" dirty="0"/>
                <a:t>/</a:t>
              </a:r>
              <a:r>
                <a:rPr lang="en-US" sz="1000" i="1" dirty="0" err="1"/>
                <a:t>data_prep</a:t>
              </a:r>
              <a:r>
                <a:rPr lang="en-US" sz="1000" i="1" dirty="0"/>
                <a:t>/</a:t>
              </a:r>
              <a:r>
                <a:rPr lang="en-US" sz="1000" i="1" dirty="0" err="1"/>
                <a:t>censoring_data</a:t>
              </a:r>
              <a:r>
                <a:rPr lang="en-US" sz="1000" i="1" dirty="0"/>
                <a:t>/</a:t>
              </a:r>
              <a:r>
                <a:rPr lang="en-US" sz="1000" b="1" i="1" dirty="0"/>
                <a:t>sub-NDARINVxxxxxxxx_censor_clean.txt</a:t>
              </a:r>
              <a:r>
                <a:rPr lang="en-US" sz="1000" dirty="0"/>
                <a:t>)</a:t>
              </a:r>
              <a:endParaRPr lang="en-US" sz="1000" b="1" i="1" dirty="0"/>
            </a:p>
            <a:p>
              <a:pPr marL="228600" indent="-228600">
                <a:buAutoNum type="arabicPeriod"/>
              </a:pPr>
              <a:r>
                <a:rPr lang="en-US" sz="1050" dirty="0"/>
                <a:t>  Truncate scans to 600 second length</a:t>
              </a:r>
            </a:p>
          </p:txBody>
        </p:sp>
      </p:grpSp>
      <p:sp>
        <p:nvSpPr>
          <p:cNvPr id="462" name="Rectangle: Rounded Corners 461">
            <a:extLst>
              <a:ext uri="{FF2B5EF4-FFF2-40B4-BE49-F238E27FC236}">
                <a16:creationId xmlns:a16="http://schemas.microsoft.com/office/drawing/2014/main" id="{0F6AF5FF-182C-42E8-9DEB-C82D3A462376}"/>
              </a:ext>
            </a:extLst>
          </p:cNvPr>
          <p:cNvSpPr/>
          <p:nvPr/>
        </p:nvSpPr>
        <p:spPr>
          <a:xfrm>
            <a:off x="12877350" y="24918047"/>
            <a:ext cx="4131667" cy="3909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a:solidFill>
                  <a:schemeClr val="tx1"/>
                </a:solidFill>
              </a:rPr>
              <a:t>RUN NET.py, generate final NET matrix</a:t>
            </a:r>
          </a:p>
        </p:txBody>
      </p:sp>
      <p:sp>
        <p:nvSpPr>
          <p:cNvPr id="465" name="TextBox 464">
            <a:extLst>
              <a:ext uri="{FF2B5EF4-FFF2-40B4-BE49-F238E27FC236}">
                <a16:creationId xmlns:a16="http://schemas.microsoft.com/office/drawing/2014/main" id="{8824F286-20C1-47D2-9A4D-EFFD417DA357}"/>
              </a:ext>
            </a:extLst>
          </p:cNvPr>
          <p:cNvSpPr txBox="1"/>
          <p:nvPr/>
        </p:nvSpPr>
        <p:spPr>
          <a:xfrm>
            <a:off x="13610622" y="26291310"/>
            <a:ext cx="2683967"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000" b="1" i="1" dirty="0">
                <a:solidFill>
                  <a:schemeClr val="tx1"/>
                </a:solidFill>
              </a:rPr>
              <a:t>FINAL connectome matrix (“NET”) input for Data Analysis stage</a:t>
            </a:r>
          </a:p>
          <a:p>
            <a:endParaRPr lang="en-US" sz="1000" i="1" dirty="0">
              <a:solidFill>
                <a:schemeClr val="tx1"/>
              </a:solidFill>
            </a:endParaRPr>
          </a:p>
          <a:p>
            <a:r>
              <a:rPr lang="en-US" sz="1000" i="1" dirty="0">
                <a:solidFill>
                  <a:schemeClr val="tx1"/>
                </a:solidFill>
              </a:rPr>
              <a:t>(</a:t>
            </a:r>
            <a:r>
              <a:rPr lang="en-US" sz="1000" i="1" dirty="0" err="1">
                <a:solidFill>
                  <a:schemeClr val="tx1"/>
                </a:solidFill>
              </a:rPr>
              <a:t>abcd_cca_replication</a:t>
            </a:r>
            <a:r>
              <a:rPr lang="en-US" sz="1000" i="1" dirty="0">
                <a:solidFill>
                  <a:schemeClr val="tx1"/>
                </a:solidFill>
              </a:rPr>
              <a:t>/data/</a:t>
            </a:r>
            <a:r>
              <a:rPr lang="en-US" sz="1000" b="1" i="1" dirty="0">
                <a:solidFill>
                  <a:schemeClr val="tx1"/>
                </a:solidFill>
              </a:rPr>
              <a:t>NET.txt)</a:t>
            </a:r>
          </a:p>
        </p:txBody>
      </p:sp>
      <p:cxnSp>
        <p:nvCxnSpPr>
          <p:cNvPr id="466" name="Straight Arrow Connector 465">
            <a:extLst>
              <a:ext uri="{FF2B5EF4-FFF2-40B4-BE49-F238E27FC236}">
                <a16:creationId xmlns:a16="http://schemas.microsoft.com/office/drawing/2014/main" id="{0FCCA4A0-6A39-4AB9-8C41-835F680EA7F9}"/>
              </a:ext>
            </a:extLst>
          </p:cNvPr>
          <p:cNvCxnSpPr>
            <a:cxnSpLocks/>
            <a:stCxn id="436" idx="2"/>
            <a:endCxn id="465" idx="0"/>
          </p:cNvCxnSpPr>
          <p:nvPr/>
        </p:nvCxnSpPr>
        <p:spPr>
          <a:xfrm flipH="1">
            <a:off x="14952606" y="25876598"/>
            <a:ext cx="2923" cy="41471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75" name="Connector: Elbow 374">
            <a:extLst>
              <a:ext uri="{FF2B5EF4-FFF2-40B4-BE49-F238E27FC236}">
                <a16:creationId xmlns:a16="http://schemas.microsoft.com/office/drawing/2014/main" id="{824BD0FA-4424-4F7D-9809-EEBC185AD433}"/>
              </a:ext>
            </a:extLst>
          </p:cNvPr>
          <p:cNvCxnSpPr>
            <a:cxnSpLocks/>
            <a:stCxn id="429" idx="2"/>
            <a:endCxn id="476" idx="0"/>
          </p:cNvCxnSpPr>
          <p:nvPr/>
        </p:nvCxnSpPr>
        <p:spPr>
          <a:xfrm rot="16200000" flipH="1">
            <a:off x="7428778" y="22532961"/>
            <a:ext cx="7792914" cy="2267204"/>
          </a:xfrm>
          <a:prstGeom prst="bentConnector3">
            <a:avLst>
              <a:gd name="adj1" fmla="val 11132"/>
            </a:avLst>
          </a:prstGeom>
          <a:ln>
            <a:tailEnd type="triangle"/>
          </a:ln>
        </p:spPr>
        <p:style>
          <a:lnRef idx="3">
            <a:schemeClr val="dk1"/>
          </a:lnRef>
          <a:fillRef idx="0">
            <a:schemeClr val="dk1"/>
          </a:fillRef>
          <a:effectRef idx="2">
            <a:schemeClr val="dk1"/>
          </a:effectRef>
          <a:fontRef idx="minor">
            <a:schemeClr val="tx1"/>
          </a:fontRef>
        </p:style>
      </p:cxnSp>
      <p:pic>
        <p:nvPicPr>
          <p:cNvPr id="15" name="Picture 14">
            <a:extLst>
              <a:ext uri="{FF2B5EF4-FFF2-40B4-BE49-F238E27FC236}">
                <a16:creationId xmlns:a16="http://schemas.microsoft.com/office/drawing/2014/main" id="{27E22D59-87D9-46B2-B182-32DDE7063425}"/>
              </a:ext>
            </a:extLst>
          </p:cNvPr>
          <p:cNvPicPr>
            <a:picLocks noChangeAspect="1"/>
          </p:cNvPicPr>
          <p:nvPr/>
        </p:nvPicPr>
        <p:blipFill>
          <a:blip r:embed="rId4"/>
          <a:stretch>
            <a:fillRect/>
          </a:stretch>
        </p:blipFill>
        <p:spPr>
          <a:xfrm>
            <a:off x="1894573" y="26476454"/>
            <a:ext cx="3623404" cy="1221504"/>
          </a:xfrm>
          <a:prstGeom prst="rect">
            <a:avLst/>
          </a:prstGeom>
        </p:spPr>
      </p:pic>
      <p:cxnSp>
        <p:nvCxnSpPr>
          <p:cNvPr id="161" name="Straight Arrow Connector 160">
            <a:extLst>
              <a:ext uri="{FF2B5EF4-FFF2-40B4-BE49-F238E27FC236}">
                <a16:creationId xmlns:a16="http://schemas.microsoft.com/office/drawing/2014/main" id="{F407528B-05C7-4761-A319-24FAF4FB6DA1}"/>
              </a:ext>
            </a:extLst>
          </p:cNvPr>
          <p:cNvCxnSpPr>
            <a:cxnSpLocks/>
            <a:endCxn id="381" idx="1"/>
          </p:cNvCxnSpPr>
          <p:nvPr/>
        </p:nvCxnSpPr>
        <p:spPr>
          <a:xfrm>
            <a:off x="12640029" y="12169199"/>
            <a:ext cx="2418961" cy="151"/>
          </a:xfrm>
          <a:prstGeom prst="straightConnector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Connector: Elbow 54">
            <a:extLst>
              <a:ext uri="{FF2B5EF4-FFF2-40B4-BE49-F238E27FC236}">
                <a16:creationId xmlns:a16="http://schemas.microsoft.com/office/drawing/2014/main" id="{9B511B72-05D1-4798-9942-A9D5736446C4}"/>
              </a:ext>
            </a:extLst>
          </p:cNvPr>
          <p:cNvCxnSpPr>
            <a:cxnSpLocks/>
            <a:endCxn id="385" idx="1"/>
          </p:cNvCxnSpPr>
          <p:nvPr/>
        </p:nvCxnSpPr>
        <p:spPr>
          <a:xfrm flipV="1">
            <a:off x="12518560" y="13177230"/>
            <a:ext cx="2540430" cy="1336181"/>
          </a:xfrm>
          <a:prstGeom prst="bentConnector3">
            <a:avLst>
              <a:gd name="adj1" fmla="val 89293"/>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3" name="Connector: Elbow 452">
            <a:extLst>
              <a:ext uri="{FF2B5EF4-FFF2-40B4-BE49-F238E27FC236}">
                <a16:creationId xmlns:a16="http://schemas.microsoft.com/office/drawing/2014/main" id="{D7B400B7-A48A-4037-AAC9-D9678DC88085}"/>
              </a:ext>
            </a:extLst>
          </p:cNvPr>
          <p:cNvCxnSpPr>
            <a:cxnSpLocks/>
            <a:stCxn id="465" idx="2"/>
            <a:endCxn id="468" idx="0"/>
          </p:cNvCxnSpPr>
          <p:nvPr/>
        </p:nvCxnSpPr>
        <p:spPr>
          <a:xfrm rot="5400000">
            <a:off x="14298664" y="26911204"/>
            <a:ext cx="565951" cy="741935"/>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127" name="TextBox 126">
            <a:extLst>
              <a:ext uri="{FF2B5EF4-FFF2-40B4-BE49-F238E27FC236}">
                <a16:creationId xmlns:a16="http://schemas.microsoft.com/office/drawing/2014/main" id="{0BF0053C-F6FF-4380-A474-1A40F4E75E52}"/>
              </a:ext>
            </a:extLst>
          </p:cNvPr>
          <p:cNvSpPr txBox="1"/>
          <p:nvPr/>
        </p:nvSpPr>
        <p:spPr>
          <a:xfrm>
            <a:off x="1575595" y="552648"/>
            <a:ext cx="14454980" cy="3931920"/>
          </a:xfrm>
          <a:prstGeom prst="rect">
            <a:avLst/>
          </a:prstGeom>
          <a:noFill/>
          <a:ln>
            <a:solidFill>
              <a:schemeClr val="tx1"/>
            </a:solidFill>
          </a:ln>
        </p:spPr>
        <p:txBody>
          <a:bodyPr wrap="square" rtlCol="0">
            <a:spAutoFit/>
          </a:bodyPr>
          <a:lstStyle/>
          <a:p>
            <a:r>
              <a:rPr lang="en-US" sz="4000" dirty="0"/>
              <a:t>Diagram Key:</a:t>
            </a:r>
          </a:p>
        </p:txBody>
      </p:sp>
      <p:cxnSp>
        <p:nvCxnSpPr>
          <p:cNvPr id="280" name="Connector: Elbow 279">
            <a:extLst>
              <a:ext uri="{FF2B5EF4-FFF2-40B4-BE49-F238E27FC236}">
                <a16:creationId xmlns:a16="http://schemas.microsoft.com/office/drawing/2014/main" id="{30148611-ED55-42E8-9814-F0AE6512A8F5}"/>
              </a:ext>
            </a:extLst>
          </p:cNvPr>
          <p:cNvCxnSpPr>
            <a:cxnSpLocks/>
            <a:endCxn id="285" idx="1"/>
          </p:cNvCxnSpPr>
          <p:nvPr/>
        </p:nvCxnSpPr>
        <p:spPr>
          <a:xfrm>
            <a:off x="2406955" y="25486331"/>
            <a:ext cx="3633267" cy="745962"/>
          </a:xfrm>
          <a:prstGeom prst="bentConnector3">
            <a:avLst>
              <a:gd name="adj1" fmla="val 87751"/>
            </a:avLst>
          </a:prstGeom>
          <a:ln w="9525"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581848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2251</TotalTime>
  <Words>2215</Words>
  <Application>Microsoft Office PowerPoint</Application>
  <PresentationFormat>Custom</PresentationFormat>
  <Paragraphs>204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Goyal</dc:creator>
  <cp:lastModifiedBy>Nikhil Goyal</cp:lastModifiedBy>
  <cp:revision>1088</cp:revision>
  <dcterms:created xsi:type="dcterms:W3CDTF">2020-05-27T15:20:48Z</dcterms:created>
  <dcterms:modified xsi:type="dcterms:W3CDTF">2020-06-15T20:57:23Z</dcterms:modified>
</cp:coreProperties>
</file>