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7373600" cy="35661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922961-B5A5-4A61-9431-38F7ABE4682F}">
          <p14:sldIdLst>
            <p14:sldId id="25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hil Goyal" initials="NG" lastIdx="4" clrIdx="0">
    <p:extLst>
      <p:ext uri="{19B8F6BF-5375-455C-9EA6-DF929625EA0E}">
        <p15:presenceInfo xmlns:p15="http://schemas.microsoft.com/office/powerpoint/2012/main" userId="102e83b870e7272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CFC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74" autoAdjust="0"/>
    <p:restoredTop sz="94660"/>
  </p:normalViewPr>
  <p:slideViewPr>
    <p:cSldViewPr snapToGrid="0">
      <p:cViewPr>
        <p:scale>
          <a:sx n="75" d="100"/>
          <a:sy n="75" d="100"/>
        </p:scale>
        <p:origin x="582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03020" y="5836288"/>
            <a:ext cx="14767560" cy="12415520"/>
          </a:xfrm>
        </p:spPr>
        <p:txBody>
          <a:bodyPr anchor="b"/>
          <a:lstStyle>
            <a:lvl1pPr algn="ctr">
              <a:defRPr sz="11400"/>
            </a:lvl1pPr>
          </a:lstStyle>
          <a:p>
            <a:r>
              <a:rPr lang="en-US"/>
              <a:t>Click to edit Master title style</a:t>
            </a:r>
            <a:endParaRPr lang="en-US" dirty="0"/>
          </a:p>
        </p:txBody>
      </p:sp>
      <p:sp>
        <p:nvSpPr>
          <p:cNvPr id="3" name="Subtitle 2"/>
          <p:cNvSpPr>
            <a:spLocks noGrp="1"/>
          </p:cNvSpPr>
          <p:nvPr>
            <p:ph type="subTitle" idx="1"/>
          </p:nvPr>
        </p:nvSpPr>
        <p:spPr>
          <a:xfrm>
            <a:off x="2171700" y="18730598"/>
            <a:ext cx="13030200" cy="8609962"/>
          </a:xfrm>
        </p:spPr>
        <p:txBody>
          <a:bodyPr/>
          <a:lstStyle>
            <a:lvl1pPr marL="0" indent="0" algn="ctr">
              <a:buNone/>
              <a:defRPr sz="4560"/>
            </a:lvl1pPr>
            <a:lvl2pPr marL="868726" indent="0" algn="ctr">
              <a:buNone/>
              <a:defRPr sz="3800"/>
            </a:lvl2pPr>
            <a:lvl3pPr marL="1737453" indent="0" algn="ctr">
              <a:buNone/>
              <a:defRPr sz="3420"/>
            </a:lvl3pPr>
            <a:lvl4pPr marL="2606179" indent="0" algn="ctr">
              <a:buNone/>
              <a:defRPr sz="3040"/>
            </a:lvl4pPr>
            <a:lvl5pPr marL="3474906" indent="0" algn="ctr">
              <a:buNone/>
              <a:defRPr sz="3040"/>
            </a:lvl5pPr>
            <a:lvl6pPr marL="4343632" indent="0" algn="ctr">
              <a:buNone/>
              <a:defRPr sz="3040"/>
            </a:lvl6pPr>
            <a:lvl7pPr marL="5212358" indent="0" algn="ctr">
              <a:buNone/>
              <a:defRPr sz="3040"/>
            </a:lvl7pPr>
            <a:lvl8pPr marL="6081084" indent="0" algn="ctr">
              <a:buNone/>
              <a:defRPr sz="3040"/>
            </a:lvl8pPr>
            <a:lvl9pPr marL="6949812" indent="0" algn="ctr">
              <a:buNone/>
              <a:defRPr sz="3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BB3604-6F61-4474-99A0-E6B1AADD0399}"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FBEDA-28EE-462A-BFC0-35C8CD5E60C6}" type="slidenum">
              <a:rPr lang="en-US" smtClean="0"/>
              <a:t>‹#›</a:t>
            </a:fld>
            <a:endParaRPr lang="en-US"/>
          </a:p>
        </p:txBody>
      </p:sp>
    </p:spTree>
    <p:extLst>
      <p:ext uri="{BB962C8B-B14F-4D97-AF65-F5344CB8AC3E}">
        <p14:creationId xmlns:p14="http://schemas.microsoft.com/office/powerpoint/2010/main" val="2992001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B3604-6F61-4474-99A0-E6B1AADD0399}"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FBEDA-28EE-462A-BFC0-35C8CD5E60C6}" type="slidenum">
              <a:rPr lang="en-US" smtClean="0"/>
              <a:t>‹#›</a:t>
            </a:fld>
            <a:endParaRPr lang="en-US"/>
          </a:p>
        </p:txBody>
      </p:sp>
    </p:spTree>
    <p:extLst>
      <p:ext uri="{BB962C8B-B14F-4D97-AF65-F5344CB8AC3E}">
        <p14:creationId xmlns:p14="http://schemas.microsoft.com/office/powerpoint/2010/main" val="753430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32983" y="1898650"/>
            <a:ext cx="3746183" cy="3022155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94436" y="1898650"/>
            <a:ext cx="11021378" cy="302215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B3604-6F61-4474-99A0-E6B1AADD0399}"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FBEDA-28EE-462A-BFC0-35C8CD5E60C6}" type="slidenum">
              <a:rPr lang="en-US" smtClean="0"/>
              <a:t>‹#›</a:t>
            </a:fld>
            <a:endParaRPr lang="en-US"/>
          </a:p>
        </p:txBody>
      </p:sp>
    </p:spTree>
    <p:extLst>
      <p:ext uri="{BB962C8B-B14F-4D97-AF65-F5344CB8AC3E}">
        <p14:creationId xmlns:p14="http://schemas.microsoft.com/office/powerpoint/2010/main" val="2635633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B3604-6F61-4474-99A0-E6B1AADD0399}"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FBEDA-28EE-462A-BFC0-35C8CD5E60C6}" type="slidenum">
              <a:rPr lang="en-US" smtClean="0"/>
              <a:t>‹#›</a:t>
            </a:fld>
            <a:endParaRPr lang="en-US"/>
          </a:p>
        </p:txBody>
      </p:sp>
    </p:spTree>
    <p:extLst>
      <p:ext uri="{BB962C8B-B14F-4D97-AF65-F5344CB8AC3E}">
        <p14:creationId xmlns:p14="http://schemas.microsoft.com/office/powerpoint/2010/main" val="317351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85387" y="8890646"/>
            <a:ext cx="14984730" cy="14834232"/>
          </a:xfrm>
        </p:spPr>
        <p:txBody>
          <a:bodyPr anchor="b"/>
          <a:lstStyle>
            <a:lvl1pPr>
              <a:defRPr sz="11400"/>
            </a:lvl1pPr>
          </a:lstStyle>
          <a:p>
            <a:r>
              <a:rPr lang="en-US"/>
              <a:t>Click to edit Master title style</a:t>
            </a:r>
            <a:endParaRPr lang="en-US" dirty="0"/>
          </a:p>
        </p:txBody>
      </p:sp>
      <p:sp>
        <p:nvSpPr>
          <p:cNvPr id="3" name="Text Placeholder 2"/>
          <p:cNvSpPr>
            <a:spLocks noGrp="1"/>
          </p:cNvSpPr>
          <p:nvPr>
            <p:ph type="body" idx="1"/>
          </p:nvPr>
        </p:nvSpPr>
        <p:spPr>
          <a:xfrm>
            <a:off x="1185387" y="23865216"/>
            <a:ext cx="14984730" cy="7800972"/>
          </a:xfrm>
        </p:spPr>
        <p:txBody>
          <a:bodyPr/>
          <a:lstStyle>
            <a:lvl1pPr marL="0" indent="0">
              <a:buNone/>
              <a:defRPr sz="4560">
                <a:solidFill>
                  <a:schemeClr val="tx1"/>
                </a:solidFill>
              </a:defRPr>
            </a:lvl1pPr>
            <a:lvl2pPr marL="868726" indent="0">
              <a:buNone/>
              <a:defRPr sz="3800">
                <a:solidFill>
                  <a:schemeClr val="tx1">
                    <a:tint val="75000"/>
                  </a:schemeClr>
                </a:solidFill>
              </a:defRPr>
            </a:lvl2pPr>
            <a:lvl3pPr marL="1737453" indent="0">
              <a:buNone/>
              <a:defRPr sz="3420">
                <a:solidFill>
                  <a:schemeClr val="tx1">
                    <a:tint val="75000"/>
                  </a:schemeClr>
                </a:solidFill>
              </a:defRPr>
            </a:lvl3pPr>
            <a:lvl4pPr marL="2606179" indent="0">
              <a:buNone/>
              <a:defRPr sz="3040">
                <a:solidFill>
                  <a:schemeClr val="tx1">
                    <a:tint val="75000"/>
                  </a:schemeClr>
                </a:solidFill>
              </a:defRPr>
            </a:lvl4pPr>
            <a:lvl5pPr marL="3474906" indent="0">
              <a:buNone/>
              <a:defRPr sz="3040">
                <a:solidFill>
                  <a:schemeClr val="tx1">
                    <a:tint val="75000"/>
                  </a:schemeClr>
                </a:solidFill>
              </a:defRPr>
            </a:lvl5pPr>
            <a:lvl6pPr marL="4343632" indent="0">
              <a:buNone/>
              <a:defRPr sz="3040">
                <a:solidFill>
                  <a:schemeClr val="tx1">
                    <a:tint val="75000"/>
                  </a:schemeClr>
                </a:solidFill>
              </a:defRPr>
            </a:lvl6pPr>
            <a:lvl7pPr marL="5212358" indent="0">
              <a:buNone/>
              <a:defRPr sz="3040">
                <a:solidFill>
                  <a:schemeClr val="tx1">
                    <a:tint val="75000"/>
                  </a:schemeClr>
                </a:solidFill>
              </a:defRPr>
            </a:lvl7pPr>
            <a:lvl8pPr marL="6081084" indent="0">
              <a:buNone/>
              <a:defRPr sz="3040">
                <a:solidFill>
                  <a:schemeClr val="tx1">
                    <a:tint val="75000"/>
                  </a:schemeClr>
                </a:solidFill>
              </a:defRPr>
            </a:lvl8pPr>
            <a:lvl9pPr marL="6949812" indent="0">
              <a:buNone/>
              <a:defRPr sz="3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BB3604-6F61-4474-99A0-E6B1AADD0399}"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FBEDA-28EE-462A-BFC0-35C8CD5E60C6}" type="slidenum">
              <a:rPr lang="en-US" smtClean="0"/>
              <a:t>‹#›</a:t>
            </a:fld>
            <a:endParaRPr lang="en-US"/>
          </a:p>
        </p:txBody>
      </p:sp>
    </p:spTree>
    <p:extLst>
      <p:ext uri="{BB962C8B-B14F-4D97-AF65-F5344CB8AC3E}">
        <p14:creationId xmlns:p14="http://schemas.microsoft.com/office/powerpoint/2010/main" val="2096683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94435" y="9493250"/>
            <a:ext cx="7383780" cy="226269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95385" y="9493250"/>
            <a:ext cx="7383780" cy="226269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BB3604-6F61-4474-99A0-E6B1AADD0399}"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8FBEDA-28EE-462A-BFC0-35C8CD5E60C6}" type="slidenum">
              <a:rPr lang="en-US" smtClean="0"/>
              <a:t>‹#›</a:t>
            </a:fld>
            <a:endParaRPr lang="en-US"/>
          </a:p>
        </p:txBody>
      </p:sp>
    </p:spTree>
    <p:extLst>
      <p:ext uri="{BB962C8B-B14F-4D97-AF65-F5344CB8AC3E}">
        <p14:creationId xmlns:p14="http://schemas.microsoft.com/office/powerpoint/2010/main" val="2704121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96698" y="1898658"/>
            <a:ext cx="14984730" cy="689292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96700" y="8742048"/>
            <a:ext cx="7349846" cy="4284342"/>
          </a:xfrm>
        </p:spPr>
        <p:txBody>
          <a:bodyPr anchor="b"/>
          <a:lstStyle>
            <a:lvl1pPr marL="0" indent="0">
              <a:buNone/>
              <a:defRPr sz="4560" b="1"/>
            </a:lvl1pPr>
            <a:lvl2pPr marL="868726" indent="0">
              <a:buNone/>
              <a:defRPr sz="3800" b="1"/>
            </a:lvl2pPr>
            <a:lvl3pPr marL="1737453" indent="0">
              <a:buNone/>
              <a:defRPr sz="3420" b="1"/>
            </a:lvl3pPr>
            <a:lvl4pPr marL="2606179" indent="0">
              <a:buNone/>
              <a:defRPr sz="3040" b="1"/>
            </a:lvl4pPr>
            <a:lvl5pPr marL="3474906" indent="0">
              <a:buNone/>
              <a:defRPr sz="3040" b="1"/>
            </a:lvl5pPr>
            <a:lvl6pPr marL="4343632" indent="0">
              <a:buNone/>
              <a:defRPr sz="3040" b="1"/>
            </a:lvl6pPr>
            <a:lvl7pPr marL="5212358" indent="0">
              <a:buNone/>
              <a:defRPr sz="3040" b="1"/>
            </a:lvl7pPr>
            <a:lvl8pPr marL="6081084" indent="0">
              <a:buNone/>
              <a:defRPr sz="3040" b="1"/>
            </a:lvl8pPr>
            <a:lvl9pPr marL="6949812" indent="0">
              <a:buNone/>
              <a:defRPr sz="3040" b="1"/>
            </a:lvl9pPr>
          </a:lstStyle>
          <a:p>
            <a:pPr lvl="0"/>
            <a:r>
              <a:rPr lang="en-US"/>
              <a:t>Click to edit Master text styles</a:t>
            </a:r>
          </a:p>
        </p:txBody>
      </p:sp>
      <p:sp>
        <p:nvSpPr>
          <p:cNvPr id="4" name="Content Placeholder 3"/>
          <p:cNvSpPr>
            <a:spLocks noGrp="1"/>
          </p:cNvSpPr>
          <p:nvPr>
            <p:ph sz="half" idx="2"/>
          </p:nvPr>
        </p:nvSpPr>
        <p:spPr>
          <a:xfrm>
            <a:off x="1196700" y="13026390"/>
            <a:ext cx="7349846" cy="19159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795388" y="8742048"/>
            <a:ext cx="7386043" cy="4284342"/>
          </a:xfrm>
        </p:spPr>
        <p:txBody>
          <a:bodyPr anchor="b"/>
          <a:lstStyle>
            <a:lvl1pPr marL="0" indent="0">
              <a:buNone/>
              <a:defRPr sz="4560" b="1"/>
            </a:lvl1pPr>
            <a:lvl2pPr marL="868726" indent="0">
              <a:buNone/>
              <a:defRPr sz="3800" b="1"/>
            </a:lvl2pPr>
            <a:lvl3pPr marL="1737453" indent="0">
              <a:buNone/>
              <a:defRPr sz="3420" b="1"/>
            </a:lvl3pPr>
            <a:lvl4pPr marL="2606179" indent="0">
              <a:buNone/>
              <a:defRPr sz="3040" b="1"/>
            </a:lvl4pPr>
            <a:lvl5pPr marL="3474906" indent="0">
              <a:buNone/>
              <a:defRPr sz="3040" b="1"/>
            </a:lvl5pPr>
            <a:lvl6pPr marL="4343632" indent="0">
              <a:buNone/>
              <a:defRPr sz="3040" b="1"/>
            </a:lvl6pPr>
            <a:lvl7pPr marL="5212358" indent="0">
              <a:buNone/>
              <a:defRPr sz="3040" b="1"/>
            </a:lvl7pPr>
            <a:lvl8pPr marL="6081084" indent="0">
              <a:buNone/>
              <a:defRPr sz="3040" b="1"/>
            </a:lvl8pPr>
            <a:lvl9pPr marL="6949812" indent="0">
              <a:buNone/>
              <a:defRPr sz="3040" b="1"/>
            </a:lvl9pPr>
          </a:lstStyle>
          <a:p>
            <a:pPr lvl="0"/>
            <a:r>
              <a:rPr lang="en-US"/>
              <a:t>Click to edit Master text styles</a:t>
            </a:r>
          </a:p>
        </p:txBody>
      </p:sp>
      <p:sp>
        <p:nvSpPr>
          <p:cNvPr id="6" name="Content Placeholder 5"/>
          <p:cNvSpPr>
            <a:spLocks noGrp="1"/>
          </p:cNvSpPr>
          <p:nvPr>
            <p:ph sz="quarter" idx="4"/>
          </p:nvPr>
        </p:nvSpPr>
        <p:spPr>
          <a:xfrm>
            <a:off x="8795388" y="13026390"/>
            <a:ext cx="7386043" cy="19159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BB3604-6F61-4474-99A0-E6B1AADD0399}" type="datetimeFigureOut">
              <a:rPr lang="en-US" smtClean="0"/>
              <a:t>6/15/2020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8FBEDA-28EE-462A-BFC0-35C8CD5E60C6}" type="slidenum">
              <a:rPr lang="en-US" smtClean="0"/>
              <a:t>‹#›</a:t>
            </a:fld>
            <a:endParaRPr lang="en-US"/>
          </a:p>
        </p:txBody>
      </p:sp>
    </p:spTree>
    <p:extLst>
      <p:ext uri="{BB962C8B-B14F-4D97-AF65-F5344CB8AC3E}">
        <p14:creationId xmlns:p14="http://schemas.microsoft.com/office/powerpoint/2010/main" val="2902159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BB3604-6F61-4474-99A0-E6B1AADD0399}" type="datetimeFigureOut">
              <a:rPr lang="en-US" smtClean="0"/>
              <a:t>6/15/2020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8FBEDA-28EE-462A-BFC0-35C8CD5E60C6}" type="slidenum">
              <a:rPr lang="en-US" smtClean="0"/>
              <a:t>‹#›</a:t>
            </a:fld>
            <a:endParaRPr lang="en-US"/>
          </a:p>
        </p:txBody>
      </p:sp>
    </p:spTree>
    <p:extLst>
      <p:ext uri="{BB962C8B-B14F-4D97-AF65-F5344CB8AC3E}">
        <p14:creationId xmlns:p14="http://schemas.microsoft.com/office/powerpoint/2010/main" val="3009561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BB3604-6F61-4474-99A0-E6B1AADD0399}" type="datetimeFigureOut">
              <a:rPr lang="en-US" smtClean="0"/>
              <a:t>6/15/2020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8FBEDA-28EE-462A-BFC0-35C8CD5E60C6}" type="slidenum">
              <a:rPr lang="en-US" smtClean="0"/>
              <a:t>‹#›</a:t>
            </a:fld>
            <a:endParaRPr lang="en-US"/>
          </a:p>
        </p:txBody>
      </p:sp>
    </p:spTree>
    <p:extLst>
      <p:ext uri="{BB962C8B-B14F-4D97-AF65-F5344CB8AC3E}">
        <p14:creationId xmlns:p14="http://schemas.microsoft.com/office/powerpoint/2010/main" val="87875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6698" y="2377440"/>
            <a:ext cx="5603438" cy="8321040"/>
          </a:xfrm>
        </p:spPr>
        <p:txBody>
          <a:bodyPr anchor="b"/>
          <a:lstStyle>
            <a:lvl1pPr>
              <a:defRPr sz="6080"/>
            </a:lvl1pPr>
          </a:lstStyle>
          <a:p>
            <a:r>
              <a:rPr lang="en-US"/>
              <a:t>Click to edit Master title style</a:t>
            </a:r>
            <a:endParaRPr lang="en-US" dirty="0"/>
          </a:p>
        </p:txBody>
      </p:sp>
      <p:sp>
        <p:nvSpPr>
          <p:cNvPr id="3" name="Content Placeholder 2"/>
          <p:cNvSpPr>
            <a:spLocks noGrp="1"/>
          </p:cNvSpPr>
          <p:nvPr>
            <p:ph idx="1"/>
          </p:nvPr>
        </p:nvSpPr>
        <p:spPr>
          <a:xfrm>
            <a:off x="7386045" y="5134618"/>
            <a:ext cx="8795385" cy="25342850"/>
          </a:xfrm>
        </p:spPr>
        <p:txBody>
          <a:bodyPr/>
          <a:lstStyle>
            <a:lvl1pPr>
              <a:defRPr sz="6080"/>
            </a:lvl1pPr>
            <a:lvl2pPr>
              <a:defRPr sz="5320"/>
            </a:lvl2pPr>
            <a:lvl3pPr>
              <a:defRPr sz="4560"/>
            </a:lvl3pPr>
            <a:lvl4pPr>
              <a:defRPr sz="3800"/>
            </a:lvl4pPr>
            <a:lvl5pPr>
              <a:defRPr sz="3800"/>
            </a:lvl5pPr>
            <a:lvl6pPr>
              <a:defRPr sz="3800"/>
            </a:lvl6pPr>
            <a:lvl7pPr>
              <a:defRPr sz="3800"/>
            </a:lvl7pPr>
            <a:lvl8pPr>
              <a:defRPr sz="3800"/>
            </a:lvl8pPr>
            <a:lvl9pPr>
              <a:defRPr sz="3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96698" y="10698480"/>
            <a:ext cx="5603438" cy="19820258"/>
          </a:xfrm>
        </p:spPr>
        <p:txBody>
          <a:bodyPr/>
          <a:lstStyle>
            <a:lvl1pPr marL="0" indent="0">
              <a:buNone/>
              <a:defRPr sz="3040"/>
            </a:lvl1pPr>
            <a:lvl2pPr marL="868726" indent="0">
              <a:buNone/>
              <a:defRPr sz="2660"/>
            </a:lvl2pPr>
            <a:lvl3pPr marL="1737453" indent="0">
              <a:buNone/>
              <a:defRPr sz="2280"/>
            </a:lvl3pPr>
            <a:lvl4pPr marL="2606179" indent="0">
              <a:buNone/>
              <a:defRPr sz="1900"/>
            </a:lvl4pPr>
            <a:lvl5pPr marL="3474906" indent="0">
              <a:buNone/>
              <a:defRPr sz="1900"/>
            </a:lvl5pPr>
            <a:lvl6pPr marL="4343632" indent="0">
              <a:buNone/>
              <a:defRPr sz="1900"/>
            </a:lvl6pPr>
            <a:lvl7pPr marL="5212358" indent="0">
              <a:buNone/>
              <a:defRPr sz="1900"/>
            </a:lvl7pPr>
            <a:lvl8pPr marL="6081084" indent="0">
              <a:buNone/>
              <a:defRPr sz="1900"/>
            </a:lvl8pPr>
            <a:lvl9pPr marL="6949812"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6ABB3604-6F61-4474-99A0-E6B1AADD0399}"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8FBEDA-28EE-462A-BFC0-35C8CD5E60C6}" type="slidenum">
              <a:rPr lang="en-US" smtClean="0"/>
              <a:t>‹#›</a:t>
            </a:fld>
            <a:endParaRPr lang="en-US"/>
          </a:p>
        </p:txBody>
      </p:sp>
    </p:spTree>
    <p:extLst>
      <p:ext uri="{BB962C8B-B14F-4D97-AF65-F5344CB8AC3E}">
        <p14:creationId xmlns:p14="http://schemas.microsoft.com/office/powerpoint/2010/main" val="3538958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6698" y="2377440"/>
            <a:ext cx="5603438" cy="8321040"/>
          </a:xfrm>
        </p:spPr>
        <p:txBody>
          <a:bodyPr anchor="b"/>
          <a:lstStyle>
            <a:lvl1pPr>
              <a:defRPr sz="6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6045" y="5134618"/>
            <a:ext cx="8795385" cy="25342850"/>
          </a:xfrm>
        </p:spPr>
        <p:txBody>
          <a:bodyPr anchor="t"/>
          <a:lstStyle>
            <a:lvl1pPr marL="0" indent="0">
              <a:buNone/>
              <a:defRPr sz="6080"/>
            </a:lvl1pPr>
            <a:lvl2pPr marL="868726" indent="0">
              <a:buNone/>
              <a:defRPr sz="5320"/>
            </a:lvl2pPr>
            <a:lvl3pPr marL="1737453" indent="0">
              <a:buNone/>
              <a:defRPr sz="4560"/>
            </a:lvl3pPr>
            <a:lvl4pPr marL="2606179" indent="0">
              <a:buNone/>
              <a:defRPr sz="3800"/>
            </a:lvl4pPr>
            <a:lvl5pPr marL="3474906" indent="0">
              <a:buNone/>
              <a:defRPr sz="3800"/>
            </a:lvl5pPr>
            <a:lvl6pPr marL="4343632" indent="0">
              <a:buNone/>
              <a:defRPr sz="3800"/>
            </a:lvl6pPr>
            <a:lvl7pPr marL="5212358" indent="0">
              <a:buNone/>
              <a:defRPr sz="3800"/>
            </a:lvl7pPr>
            <a:lvl8pPr marL="6081084" indent="0">
              <a:buNone/>
              <a:defRPr sz="3800"/>
            </a:lvl8pPr>
            <a:lvl9pPr marL="6949812" indent="0">
              <a:buNone/>
              <a:defRPr sz="3800"/>
            </a:lvl9pPr>
          </a:lstStyle>
          <a:p>
            <a:r>
              <a:rPr lang="en-US"/>
              <a:t>Click icon to add picture</a:t>
            </a:r>
            <a:endParaRPr lang="en-US" dirty="0"/>
          </a:p>
        </p:txBody>
      </p:sp>
      <p:sp>
        <p:nvSpPr>
          <p:cNvPr id="4" name="Text Placeholder 3"/>
          <p:cNvSpPr>
            <a:spLocks noGrp="1"/>
          </p:cNvSpPr>
          <p:nvPr>
            <p:ph type="body" sz="half" idx="2"/>
          </p:nvPr>
        </p:nvSpPr>
        <p:spPr>
          <a:xfrm>
            <a:off x="1196698" y="10698480"/>
            <a:ext cx="5603438" cy="19820258"/>
          </a:xfrm>
        </p:spPr>
        <p:txBody>
          <a:bodyPr/>
          <a:lstStyle>
            <a:lvl1pPr marL="0" indent="0">
              <a:buNone/>
              <a:defRPr sz="3040"/>
            </a:lvl1pPr>
            <a:lvl2pPr marL="868726" indent="0">
              <a:buNone/>
              <a:defRPr sz="2660"/>
            </a:lvl2pPr>
            <a:lvl3pPr marL="1737453" indent="0">
              <a:buNone/>
              <a:defRPr sz="2280"/>
            </a:lvl3pPr>
            <a:lvl4pPr marL="2606179" indent="0">
              <a:buNone/>
              <a:defRPr sz="1900"/>
            </a:lvl4pPr>
            <a:lvl5pPr marL="3474906" indent="0">
              <a:buNone/>
              <a:defRPr sz="1900"/>
            </a:lvl5pPr>
            <a:lvl6pPr marL="4343632" indent="0">
              <a:buNone/>
              <a:defRPr sz="1900"/>
            </a:lvl6pPr>
            <a:lvl7pPr marL="5212358" indent="0">
              <a:buNone/>
              <a:defRPr sz="1900"/>
            </a:lvl7pPr>
            <a:lvl8pPr marL="6081084" indent="0">
              <a:buNone/>
              <a:defRPr sz="1900"/>
            </a:lvl8pPr>
            <a:lvl9pPr marL="6949812"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6ABB3604-6F61-4474-99A0-E6B1AADD0399}"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8FBEDA-28EE-462A-BFC0-35C8CD5E60C6}" type="slidenum">
              <a:rPr lang="en-US" smtClean="0"/>
              <a:t>‹#›</a:t>
            </a:fld>
            <a:endParaRPr lang="en-US"/>
          </a:p>
        </p:txBody>
      </p:sp>
    </p:spTree>
    <p:extLst>
      <p:ext uri="{BB962C8B-B14F-4D97-AF65-F5344CB8AC3E}">
        <p14:creationId xmlns:p14="http://schemas.microsoft.com/office/powerpoint/2010/main" val="319326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94435" y="1898658"/>
            <a:ext cx="14984730" cy="68929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94435" y="9493250"/>
            <a:ext cx="14984730" cy="2262695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94435" y="33053028"/>
            <a:ext cx="3909060" cy="1898650"/>
          </a:xfrm>
          <a:prstGeom prst="rect">
            <a:avLst/>
          </a:prstGeom>
        </p:spPr>
        <p:txBody>
          <a:bodyPr vert="horz" lIns="91440" tIns="45720" rIns="91440" bIns="45720" rtlCol="0" anchor="ctr"/>
          <a:lstStyle>
            <a:lvl1pPr algn="l">
              <a:defRPr sz="2280">
                <a:solidFill>
                  <a:schemeClr val="tx1">
                    <a:tint val="75000"/>
                  </a:schemeClr>
                </a:solidFill>
              </a:defRPr>
            </a:lvl1pPr>
          </a:lstStyle>
          <a:p>
            <a:fld id="{6ABB3604-6F61-4474-99A0-E6B1AADD0399}" type="datetimeFigureOut">
              <a:rPr lang="en-US" smtClean="0"/>
              <a:t>6/15/2020</a:t>
            </a:fld>
            <a:endParaRPr lang="en-US"/>
          </a:p>
        </p:txBody>
      </p:sp>
      <p:sp>
        <p:nvSpPr>
          <p:cNvPr id="5" name="Footer Placeholder 4"/>
          <p:cNvSpPr>
            <a:spLocks noGrp="1"/>
          </p:cNvSpPr>
          <p:nvPr>
            <p:ph type="ftr" sz="quarter" idx="3"/>
          </p:nvPr>
        </p:nvSpPr>
        <p:spPr>
          <a:xfrm>
            <a:off x="5755005" y="33053028"/>
            <a:ext cx="5863590" cy="1898650"/>
          </a:xfrm>
          <a:prstGeom prst="rect">
            <a:avLst/>
          </a:prstGeom>
        </p:spPr>
        <p:txBody>
          <a:bodyPr vert="horz" lIns="91440" tIns="45720" rIns="91440" bIns="45720" rtlCol="0" anchor="ctr"/>
          <a:lstStyle>
            <a:lvl1pPr algn="ctr">
              <a:defRPr sz="2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270105" y="33053028"/>
            <a:ext cx="3909060" cy="1898650"/>
          </a:xfrm>
          <a:prstGeom prst="rect">
            <a:avLst/>
          </a:prstGeom>
        </p:spPr>
        <p:txBody>
          <a:bodyPr vert="horz" lIns="91440" tIns="45720" rIns="91440" bIns="45720" rtlCol="0" anchor="ctr"/>
          <a:lstStyle>
            <a:lvl1pPr algn="r">
              <a:defRPr sz="2280">
                <a:solidFill>
                  <a:schemeClr val="tx1">
                    <a:tint val="75000"/>
                  </a:schemeClr>
                </a:solidFill>
              </a:defRPr>
            </a:lvl1pPr>
          </a:lstStyle>
          <a:p>
            <a:fld id="{0D8FBEDA-28EE-462A-BFC0-35C8CD5E60C6}" type="slidenum">
              <a:rPr lang="en-US" smtClean="0"/>
              <a:t>‹#›</a:t>
            </a:fld>
            <a:endParaRPr lang="en-US"/>
          </a:p>
        </p:txBody>
      </p:sp>
    </p:spTree>
    <p:extLst>
      <p:ext uri="{BB962C8B-B14F-4D97-AF65-F5344CB8AC3E}">
        <p14:creationId xmlns:p14="http://schemas.microsoft.com/office/powerpoint/2010/main" val="6437749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737453" rtl="0" eaLnBrk="1" latinLnBrk="0" hangingPunct="1">
        <a:lnSpc>
          <a:spcPct val="90000"/>
        </a:lnSpc>
        <a:spcBef>
          <a:spcPct val="0"/>
        </a:spcBef>
        <a:buNone/>
        <a:defRPr sz="8360" kern="1200">
          <a:solidFill>
            <a:schemeClr val="tx1"/>
          </a:solidFill>
          <a:latin typeface="+mj-lt"/>
          <a:ea typeface="+mj-ea"/>
          <a:cs typeface="+mj-cs"/>
        </a:defRPr>
      </a:lvl1pPr>
    </p:titleStyle>
    <p:bodyStyle>
      <a:lvl1pPr marL="434363" indent="-434363" algn="l" defTabSz="1737453" rtl="0" eaLnBrk="1" latinLnBrk="0" hangingPunct="1">
        <a:lnSpc>
          <a:spcPct val="90000"/>
        </a:lnSpc>
        <a:spcBef>
          <a:spcPts val="1900"/>
        </a:spcBef>
        <a:buFont typeface="Arial" panose="020B0604020202020204" pitchFamily="34" charset="0"/>
        <a:buChar char="•"/>
        <a:defRPr sz="5320" kern="1200">
          <a:solidFill>
            <a:schemeClr val="tx1"/>
          </a:solidFill>
          <a:latin typeface="+mn-lt"/>
          <a:ea typeface="+mn-ea"/>
          <a:cs typeface="+mn-cs"/>
        </a:defRPr>
      </a:lvl1pPr>
      <a:lvl2pPr marL="1303090" indent="-434363" algn="l" defTabSz="1737453" rtl="0" eaLnBrk="1" latinLnBrk="0" hangingPunct="1">
        <a:lnSpc>
          <a:spcPct val="90000"/>
        </a:lnSpc>
        <a:spcBef>
          <a:spcPts val="950"/>
        </a:spcBef>
        <a:buFont typeface="Arial" panose="020B0604020202020204" pitchFamily="34" charset="0"/>
        <a:buChar char="•"/>
        <a:defRPr sz="4560" kern="1200">
          <a:solidFill>
            <a:schemeClr val="tx1"/>
          </a:solidFill>
          <a:latin typeface="+mn-lt"/>
          <a:ea typeface="+mn-ea"/>
          <a:cs typeface="+mn-cs"/>
        </a:defRPr>
      </a:lvl2pPr>
      <a:lvl3pPr marL="2171816" indent="-434363" algn="l" defTabSz="1737453" rtl="0" eaLnBrk="1" latinLnBrk="0" hangingPunct="1">
        <a:lnSpc>
          <a:spcPct val="90000"/>
        </a:lnSpc>
        <a:spcBef>
          <a:spcPts val="950"/>
        </a:spcBef>
        <a:buFont typeface="Arial" panose="020B0604020202020204" pitchFamily="34" charset="0"/>
        <a:buChar char="•"/>
        <a:defRPr sz="3800" kern="1200">
          <a:solidFill>
            <a:schemeClr val="tx1"/>
          </a:solidFill>
          <a:latin typeface="+mn-lt"/>
          <a:ea typeface="+mn-ea"/>
          <a:cs typeface="+mn-cs"/>
        </a:defRPr>
      </a:lvl3pPr>
      <a:lvl4pPr marL="3040542" indent="-434363" algn="l" defTabSz="1737453" rtl="0" eaLnBrk="1" latinLnBrk="0" hangingPunct="1">
        <a:lnSpc>
          <a:spcPct val="90000"/>
        </a:lnSpc>
        <a:spcBef>
          <a:spcPts val="950"/>
        </a:spcBef>
        <a:buFont typeface="Arial" panose="020B0604020202020204" pitchFamily="34" charset="0"/>
        <a:buChar char="•"/>
        <a:defRPr sz="3420" kern="1200">
          <a:solidFill>
            <a:schemeClr val="tx1"/>
          </a:solidFill>
          <a:latin typeface="+mn-lt"/>
          <a:ea typeface="+mn-ea"/>
          <a:cs typeface="+mn-cs"/>
        </a:defRPr>
      </a:lvl4pPr>
      <a:lvl5pPr marL="3909269" indent="-434363" algn="l" defTabSz="1737453" rtl="0" eaLnBrk="1" latinLnBrk="0" hangingPunct="1">
        <a:lnSpc>
          <a:spcPct val="90000"/>
        </a:lnSpc>
        <a:spcBef>
          <a:spcPts val="950"/>
        </a:spcBef>
        <a:buFont typeface="Arial" panose="020B0604020202020204" pitchFamily="34" charset="0"/>
        <a:buChar char="•"/>
        <a:defRPr sz="3420" kern="1200">
          <a:solidFill>
            <a:schemeClr val="tx1"/>
          </a:solidFill>
          <a:latin typeface="+mn-lt"/>
          <a:ea typeface="+mn-ea"/>
          <a:cs typeface="+mn-cs"/>
        </a:defRPr>
      </a:lvl5pPr>
      <a:lvl6pPr marL="4777996" indent="-434363" algn="l" defTabSz="1737453" rtl="0" eaLnBrk="1" latinLnBrk="0" hangingPunct="1">
        <a:lnSpc>
          <a:spcPct val="90000"/>
        </a:lnSpc>
        <a:spcBef>
          <a:spcPts val="950"/>
        </a:spcBef>
        <a:buFont typeface="Arial" panose="020B0604020202020204" pitchFamily="34" charset="0"/>
        <a:buChar char="•"/>
        <a:defRPr sz="3420" kern="1200">
          <a:solidFill>
            <a:schemeClr val="tx1"/>
          </a:solidFill>
          <a:latin typeface="+mn-lt"/>
          <a:ea typeface="+mn-ea"/>
          <a:cs typeface="+mn-cs"/>
        </a:defRPr>
      </a:lvl6pPr>
      <a:lvl7pPr marL="5646722" indent="-434363" algn="l" defTabSz="1737453" rtl="0" eaLnBrk="1" latinLnBrk="0" hangingPunct="1">
        <a:lnSpc>
          <a:spcPct val="90000"/>
        </a:lnSpc>
        <a:spcBef>
          <a:spcPts val="950"/>
        </a:spcBef>
        <a:buFont typeface="Arial" panose="020B0604020202020204" pitchFamily="34" charset="0"/>
        <a:buChar char="•"/>
        <a:defRPr sz="3420" kern="1200">
          <a:solidFill>
            <a:schemeClr val="tx1"/>
          </a:solidFill>
          <a:latin typeface="+mn-lt"/>
          <a:ea typeface="+mn-ea"/>
          <a:cs typeface="+mn-cs"/>
        </a:defRPr>
      </a:lvl7pPr>
      <a:lvl8pPr marL="6515448" indent="-434363" algn="l" defTabSz="1737453" rtl="0" eaLnBrk="1" latinLnBrk="0" hangingPunct="1">
        <a:lnSpc>
          <a:spcPct val="90000"/>
        </a:lnSpc>
        <a:spcBef>
          <a:spcPts val="950"/>
        </a:spcBef>
        <a:buFont typeface="Arial" panose="020B0604020202020204" pitchFamily="34" charset="0"/>
        <a:buChar char="•"/>
        <a:defRPr sz="3420" kern="1200">
          <a:solidFill>
            <a:schemeClr val="tx1"/>
          </a:solidFill>
          <a:latin typeface="+mn-lt"/>
          <a:ea typeface="+mn-ea"/>
          <a:cs typeface="+mn-cs"/>
        </a:defRPr>
      </a:lvl8pPr>
      <a:lvl9pPr marL="7384174" indent="-434363" algn="l" defTabSz="1737453" rtl="0" eaLnBrk="1" latinLnBrk="0" hangingPunct="1">
        <a:lnSpc>
          <a:spcPct val="90000"/>
        </a:lnSpc>
        <a:spcBef>
          <a:spcPts val="950"/>
        </a:spcBef>
        <a:buFont typeface="Arial" panose="020B0604020202020204" pitchFamily="34" charset="0"/>
        <a:buChar char="•"/>
        <a:defRPr sz="3420" kern="1200">
          <a:solidFill>
            <a:schemeClr val="tx1"/>
          </a:solidFill>
          <a:latin typeface="+mn-lt"/>
          <a:ea typeface="+mn-ea"/>
          <a:cs typeface="+mn-cs"/>
        </a:defRPr>
      </a:lvl9pPr>
    </p:bodyStyle>
    <p:otherStyle>
      <a:defPPr>
        <a:defRPr lang="en-US"/>
      </a:defPPr>
      <a:lvl1pPr marL="0" algn="l" defTabSz="1737453" rtl="0" eaLnBrk="1" latinLnBrk="0" hangingPunct="1">
        <a:defRPr sz="3420" kern="1200">
          <a:solidFill>
            <a:schemeClr val="tx1"/>
          </a:solidFill>
          <a:latin typeface="+mn-lt"/>
          <a:ea typeface="+mn-ea"/>
          <a:cs typeface="+mn-cs"/>
        </a:defRPr>
      </a:lvl1pPr>
      <a:lvl2pPr marL="868726" algn="l" defTabSz="1737453" rtl="0" eaLnBrk="1" latinLnBrk="0" hangingPunct="1">
        <a:defRPr sz="3420" kern="1200">
          <a:solidFill>
            <a:schemeClr val="tx1"/>
          </a:solidFill>
          <a:latin typeface="+mn-lt"/>
          <a:ea typeface="+mn-ea"/>
          <a:cs typeface="+mn-cs"/>
        </a:defRPr>
      </a:lvl2pPr>
      <a:lvl3pPr marL="1737453" algn="l" defTabSz="1737453" rtl="0" eaLnBrk="1" latinLnBrk="0" hangingPunct="1">
        <a:defRPr sz="3420" kern="1200">
          <a:solidFill>
            <a:schemeClr val="tx1"/>
          </a:solidFill>
          <a:latin typeface="+mn-lt"/>
          <a:ea typeface="+mn-ea"/>
          <a:cs typeface="+mn-cs"/>
        </a:defRPr>
      </a:lvl3pPr>
      <a:lvl4pPr marL="2606179" algn="l" defTabSz="1737453" rtl="0" eaLnBrk="1" latinLnBrk="0" hangingPunct="1">
        <a:defRPr sz="3420" kern="1200">
          <a:solidFill>
            <a:schemeClr val="tx1"/>
          </a:solidFill>
          <a:latin typeface="+mn-lt"/>
          <a:ea typeface="+mn-ea"/>
          <a:cs typeface="+mn-cs"/>
        </a:defRPr>
      </a:lvl4pPr>
      <a:lvl5pPr marL="3474906" algn="l" defTabSz="1737453" rtl="0" eaLnBrk="1" latinLnBrk="0" hangingPunct="1">
        <a:defRPr sz="3420" kern="1200">
          <a:solidFill>
            <a:schemeClr val="tx1"/>
          </a:solidFill>
          <a:latin typeface="+mn-lt"/>
          <a:ea typeface="+mn-ea"/>
          <a:cs typeface="+mn-cs"/>
        </a:defRPr>
      </a:lvl5pPr>
      <a:lvl6pPr marL="4343632" algn="l" defTabSz="1737453" rtl="0" eaLnBrk="1" latinLnBrk="0" hangingPunct="1">
        <a:defRPr sz="3420" kern="1200">
          <a:solidFill>
            <a:schemeClr val="tx1"/>
          </a:solidFill>
          <a:latin typeface="+mn-lt"/>
          <a:ea typeface="+mn-ea"/>
          <a:cs typeface="+mn-cs"/>
        </a:defRPr>
      </a:lvl6pPr>
      <a:lvl7pPr marL="5212358" algn="l" defTabSz="1737453" rtl="0" eaLnBrk="1" latinLnBrk="0" hangingPunct="1">
        <a:defRPr sz="3420" kern="1200">
          <a:solidFill>
            <a:schemeClr val="tx1"/>
          </a:solidFill>
          <a:latin typeface="+mn-lt"/>
          <a:ea typeface="+mn-ea"/>
          <a:cs typeface="+mn-cs"/>
        </a:defRPr>
      </a:lvl7pPr>
      <a:lvl8pPr marL="6081084" algn="l" defTabSz="1737453" rtl="0" eaLnBrk="1" latinLnBrk="0" hangingPunct="1">
        <a:defRPr sz="3420" kern="1200">
          <a:solidFill>
            <a:schemeClr val="tx1"/>
          </a:solidFill>
          <a:latin typeface="+mn-lt"/>
          <a:ea typeface="+mn-ea"/>
          <a:cs typeface="+mn-cs"/>
        </a:defRPr>
      </a:lvl8pPr>
      <a:lvl9pPr marL="6949812" algn="l" defTabSz="1737453" rtl="0" eaLnBrk="1" latinLnBrk="0" hangingPunct="1">
        <a:defRPr sz="34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nda.nih.gov/general-query.html?q=query=featured-datasets:Adolescent%20Brain%20Cognitive%20Development%20Study%20(ABCD)"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 name="Rectangle: Rounded Corners 174">
            <a:extLst>
              <a:ext uri="{FF2B5EF4-FFF2-40B4-BE49-F238E27FC236}">
                <a16:creationId xmlns:a16="http://schemas.microsoft.com/office/drawing/2014/main" id="{2268206F-A9AF-4246-B014-497E96A4E5D6}"/>
              </a:ext>
            </a:extLst>
          </p:cNvPr>
          <p:cNvSpPr/>
          <p:nvPr/>
        </p:nvSpPr>
        <p:spPr>
          <a:xfrm>
            <a:off x="503456" y="22671064"/>
            <a:ext cx="6135162" cy="9980622"/>
          </a:xfrm>
          <a:prstGeom prst="roundRect">
            <a:avLst/>
          </a:prstGeom>
          <a:solidFill>
            <a:srgbClr val="EAEAEA"/>
          </a:solidFill>
        </p:spPr>
        <p:style>
          <a:lnRef idx="1">
            <a:schemeClr val="accent3"/>
          </a:lnRef>
          <a:fillRef idx="2">
            <a:schemeClr val="accent3"/>
          </a:fillRef>
          <a:effectRef idx="1">
            <a:schemeClr val="accent3"/>
          </a:effectRef>
          <a:fontRef idx="minor">
            <a:schemeClr val="dk1"/>
          </a:fontRef>
        </p:style>
        <p:txBody>
          <a:bodyPr rtlCol="0" anchor="t"/>
          <a:lstStyle/>
          <a:p>
            <a:endParaRPr lang="en-US" sz="1100" dirty="0"/>
          </a:p>
        </p:txBody>
      </p:sp>
      <p:sp>
        <p:nvSpPr>
          <p:cNvPr id="188" name="Rectangle 187">
            <a:extLst>
              <a:ext uri="{FF2B5EF4-FFF2-40B4-BE49-F238E27FC236}">
                <a16:creationId xmlns:a16="http://schemas.microsoft.com/office/drawing/2014/main" id="{732AF0F1-5B39-47F9-8E1C-CC7EAEAA8AC4}"/>
              </a:ext>
            </a:extLst>
          </p:cNvPr>
          <p:cNvSpPr/>
          <p:nvPr/>
        </p:nvSpPr>
        <p:spPr>
          <a:xfrm>
            <a:off x="706594" y="23075659"/>
            <a:ext cx="5558094" cy="3400931"/>
          </a:xfrm>
          <a:prstGeom prst="rect">
            <a:avLst/>
          </a:prstGeom>
        </p:spPr>
        <p:txBody>
          <a:bodyPr wrap="square">
            <a:spAutoFit/>
          </a:bodyPr>
          <a:lstStyle/>
          <a:p>
            <a:r>
              <a:rPr lang="en-US" sz="1600" b="1" i="1" u="sng" dirty="0"/>
              <a:t>DATA PREP STAGE 2: analyzing motion for each subject, and dropping ‘bad’ subjects due to motion, poor scan quality (based on QC/PC metrics), or not enough scan time</a:t>
            </a:r>
          </a:p>
          <a:p>
            <a:r>
              <a:rPr lang="en-US" sz="1100" b="1" u="sng" dirty="0"/>
              <a:t>Script</a:t>
            </a:r>
            <a:r>
              <a:rPr lang="en-US" sz="1100" dirty="0"/>
              <a:t>: </a:t>
            </a:r>
            <a:r>
              <a:rPr lang="en-US" sz="1100" i="1" dirty="0"/>
              <a:t>prep_stage_2.sh</a:t>
            </a:r>
          </a:p>
          <a:p>
            <a:pPr marL="26"/>
            <a:r>
              <a:rPr lang="en-US" sz="1100" b="1" u="sng" dirty="0"/>
              <a:t>Calls the following scripts:</a:t>
            </a:r>
          </a:p>
          <a:p>
            <a:pPr marL="171508" indent="-171458">
              <a:buFont typeface="Arial" panose="020B0604020202020204" pitchFamily="34" charset="0"/>
              <a:buChar char="•"/>
            </a:pPr>
            <a:r>
              <a:rPr lang="en-US" sz="1100" i="1" dirty="0"/>
              <a:t>data_prep/support_scripts/stage_2/scan_and_motion_analysis.py</a:t>
            </a:r>
          </a:p>
          <a:p>
            <a:pPr marL="171508" indent="-171458">
              <a:buFont typeface="Arial" panose="020B0604020202020204" pitchFamily="34" charset="0"/>
              <a:buChar char="•"/>
            </a:pPr>
            <a:r>
              <a:rPr lang="en-US" sz="1100" i="1" dirty="0"/>
              <a:t>data_prep/support_scripts/stage_2/stage_2_swarm_gen.py</a:t>
            </a:r>
          </a:p>
          <a:p>
            <a:r>
              <a:rPr lang="en-US" sz="1100" b="1" u="sng" dirty="0"/>
              <a:t>Location</a:t>
            </a:r>
            <a:r>
              <a:rPr lang="en-US" sz="1100" dirty="0"/>
              <a:t>: </a:t>
            </a:r>
            <a:r>
              <a:rPr lang="en-US" sz="1100" i="1" dirty="0" err="1"/>
              <a:t>abcd_cca_replication</a:t>
            </a:r>
            <a:r>
              <a:rPr lang="en-US" sz="1100" i="1" dirty="0"/>
              <a:t>/</a:t>
            </a:r>
            <a:r>
              <a:rPr lang="en-US" sz="1100" i="1" dirty="0" err="1"/>
              <a:t>data_prep</a:t>
            </a:r>
            <a:r>
              <a:rPr lang="en-US" sz="1100" i="1" dirty="0"/>
              <a:t>/</a:t>
            </a:r>
          </a:p>
          <a:p>
            <a:r>
              <a:rPr lang="en-US" sz="1100" b="1" u="sng" dirty="0"/>
              <a:t>Log</a:t>
            </a:r>
            <a:r>
              <a:rPr lang="en-US" sz="1100" b="1" dirty="0"/>
              <a:t>: </a:t>
            </a:r>
            <a:r>
              <a:rPr lang="en-US" sz="1100" i="1" dirty="0"/>
              <a:t>/</a:t>
            </a:r>
            <a:r>
              <a:rPr lang="en-US" sz="1100" i="1" dirty="0" err="1"/>
              <a:t>data_prep</a:t>
            </a:r>
            <a:r>
              <a:rPr lang="en-US" sz="1100" i="1" dirty="0"/>
              <a:t>/logs/prep_log.txt</a:t>
            </a:r>
          </a:p>
          <a:p>
            <a:r>
              <a:rPr lang="en-US" sz="1100" b="1" u="sng" dirty="0"/>
              <a:t>Required Files:</a:t>
            </a:r>
            <a:r>
              <a:rPr lang="en-US" sz="1100" dirty="0"/>
              <a:t> </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/data/stage_1/</a:t>
            </a:r>
            <a:r>
              <a:rPr lang="en-US" sz="800" b="1" i="1" dirty="0"/>
              <a:t>motion_summary_data.csv</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/data/stage_1/</a:t>
            </a:r>
            <a:r>
              <a:rPr lang="en-US" sz="800" b="1" i="1" dirty="0"/>
              <a:t> prep_stage_1_final_subjects.txt</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/data/stage_1/</a:t>
            </a:r>
            <a:r>
              <a:rPr lang="en-US" sz="800" b="1" i="1" dirty="0"/>
              <a:t> scan_data.txt</a:t>
            </a:r>
          </a:p>
          <a:p>
            <a:endParaRPr lang="en-US" sz="1100" b="1" dirty="0"/>
          </a:p>
          <a:p>
            <a:r>
              <a:rPr lang="en-US" sz="1100" b="1" dirty="0"/>
              <a:t>Function/Purpose: </a:t>
            </a:r>
          </a:p>
          <a:p>
            <a:r>
              <a:rPr lang="en-US" sz="1100" i="1" dirty="0"/>
              <a:t>This script analyzes the available motion data for subjects acquired in DATA PREP STAGE 1, and determines who to remove from the study according to subject inclusion criteria (broad and refined criteria)</a:t>
            </a:r>
            <a:endParaRPr lang="en-US" sz="1100" dirty="0"/>
          </a:p>
          <a:p>
            <a:pPr marL="228612" indent="-228612">
              <a:buAutoNum type="arabicPeriod"/>
            </a:pPr>
            <a:endParaRPr lang="en-US" sz="1100" dirty="0"/>
          </a:p>
        </p:txBody>
      </p:sp>
      <p:sp>
        <p:nvSpPr>
          <p:cNvPr id="860" name="Rectangle: Rounded Corners 859">
            <a:extLst>
              <a:ext uri="{FF2B5EF4-FFF2-40B4-BE49-F238E27FC236}">
                <a16:creationId xmlns:a16="http://schemas.microsoft.com/office/drawing/2014/main" id="{42F07727-EA7F-4469-B69A-2773C7FCA86A}"/>
              </a:ext>
            </a:extLst>
          </p:cNvPr>
          <p:cNvSpPr/>
          <p:nvPr/>
        </p:nvSpPr>
        <p:spPr>
          <a:xfrm>
            <a:off x="763521" y="26400304"/>
            <a:ext cx="5446737" cy="28338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u="sng" dirty="0">
                <a:solidFill>
                  <a:schemeClr val="tx1"/>
                </a:solidFill>
              </a:rPr>
              <a:t>Script</a:t>
            </a:r>
            <a:r>
              <a:rPr lang="en-US" sz="1100" dirty="0">
                <a:solidFill>
                  <a:schemeClr val="tx1"/>
                </a:solidFill>
              </a:rPr>
              <a:t>: data_prep/support_scripts/stage_2/</a:t>
            </a:r>
            <a:r>
              <a:rPr lang="en-US" sz="1100" b="1" dirty="0">
                <a:solidFill>
                  <a:schemeClr val="tx1"/>
                </a:solidFill>
              </a:rPr>
              <a:t>scan_and_motion_analysis.py</a:t>
            </a:r>
          </a:p>
          <a:p>
            <a:r>
              <a:rPr lang="en-US" sz="1100" b="1" u="sng" dirty="0">
                <a:solidFill>
                  <a:schemeClr val="tx1"/>
                </a:solidFill>
              </a:rPr>
              <a:t>Input:</a:t>
            </a:r>
          </a:p>
          <a:p>
            <a:pPr marL="171450" indent="-171450">
              <a:buFont typeface="Arial" panose="020B0604020202020204" pitchFamily="34" charset="0"/>
              <a:buChar char="•"/>
            </a:pPr>
            <a:r>
              <a:rPr lang="en-US" sz="900" dirty="0" err="1">
                <a:solidFill>
                  <a:schemeClr val="tx1"/>
                </a:solidFill>
              </a:rPr>
              <a:t>abcd_cca_replication</a:t>
            </a:r>
            <a:r>
              <a:rPr lang="en-US" sz="900" dirty="0">
                <a:solidFill>
                  <a:schemeClr val="tx1"/>
                </a:solidFill>
              </a:rPr>
              <a:t>/</a:t>
            </a:r>
            <a:r>
              <a:rPr lang="en-US" sz="900" dirty="0" err="1">
                <a:solidFill>
                  <a:schemeClr val="tx1"/>
                </a:solidFill>
              </a:rPr>
              <a:t>data_prep</a:t>
            </a:r>
            <a:r>
              <a:rPr lang="en-US" sz="900" dirty="0">
                <a:solidFill>
                  <a:schemeClr val="tx1"/>
                </a:solidFill>
              </a:rPr>
              <a:t>/data/stage_1/motion_summary_data.csv</a:t>
            </a:r>
          </a:p>
          <a:p>
            <a:pPr marL="171450" indent="-171450">
              <a:buFont typeface="Arial" panose="020B0604020202020204" pitchFamily="34" charset="0"/>
              <a:buChar char="•"/>
            </a:pPr>
            <a:r>
              <a:rPr lang="en-US" sz="900" dirty="0" err="1">
                <a:solidFill>
                  <a:schemeClr val="tx1"/>
                </a:solidFill>
              </a:rPr>
              <a:t>abcd_cca_replication</a:t>
            </a:r>
            <a:r>
              <a:rPr lang="en-US" sz="900" dirty="0">
                <a:solidFill>
                  <a:schemeClr val="tx1"/>
                </a:solidFill>
              </a:rPr>
              <a:t>/</a:t>
            </a:r>
            <a:r>
              <a:rPr lang="en-US" sz="900" dirty="0" err="1">
                <a:solidFill>
                  <a:schemeClr val="tx1"/>
                </a:solidFill>
              </a:rPr>
              <a:t>data_prep</a:t>
            </a:r>
            <a:r>
              <a:rPr lang="en-US" sz="900" dirty="0">
                <a:solidFill>
                  <a:schemeClr val="tx1"/>
                </a:solidFill>
              </a:rPr>
              <a:t>/data/stage_1/ prep_stage_1_final_subjects.txt</a:t>
            </a:r>
          </a:p>
          <a:p>
            <a:pPr marL="171450" indent="-171450">
              <a:buFont typeface="Arial" panose="020B0604020202020204" pitchFamily="34" charset="0"/>
              <a:buChar char="•"/>
            </a:pPr>
            <a:r>
              <a:rPr lang="en-US" sz="900" dirty="0" err="1">
                <a:solidFill>
                  <a:schemeClr val="tx1"/>
                </a:solidFill>
              </a:rPr>
              <a:t>abcd_cca_replication</a:t>
            </a:r>
            <a:r>
              <a:rPr lang="en-US" sz="900" dirty="0">
                <a:solidFill>
                  <a:schemeClr val="tx1"/>
                </a:solidFill>
              </a:rPr>
              <a:t>/</a:t>
            </a:r>
            <a:r>
              <a:rPr lang="en-US" sz="900" dirty="0" err="1">
                <a:solidFill>
                  <a:schemeClr val="tx1"/>
                </a:solidFill>
              </a:rPr>
              <a:t>data_prep</a:t>
            </a:r>
            <a:r>
              <a:rPr lang="en-US" sz="900" dirty="0">
                <a:solidFill>
                  <a:schemeClr val="tx1"/>
                </a:solidFill>
              </a:rPr>
              <a:t>/data/stage_1/ scan_data.txt</a:t>
            </a:r>
            <a:endParaRPr lang="en-US" sz="1100" b="1" u="sng" dirty="0">
              <a:solidFill>
                <a:schemeClr val="tx1"/>
              </a:solidFill>
            </a:endParaRPr>
          </a:p>
          <a:p>
            <a:r>
              <a:rPr lang="en-US" sz="1100" b="1" u="sng" dirty="0">
                <a:solidFill>
                  <a:schemeClr val="tx1"/>
                </a:solidFill>
              </a:rPr>
              <a:t>Function/purpose (Broad Subject Filtering):</a:t>
            </a:r>
          </a:p>
          <a:p>
            <a:r>
              <a:rPr lang="en-US" sz="900" i="1" dirty="0">
                <a:solidFill>
                  <a:schemeClr val="tx1"/>
                </a:solidFill>
              </a:rPr>
              <a:t>Filter out subjects based in the following steps (in order)</a:t>
            </a:r>
          </a:p>
          <a:p>
            <a:pPr marL="228600" indent="-228600">
              <a:buAutoNum type="arabicPeriod"/>
            </a:pPr>
            <a:r>
              <a:rPr lang="en-US" sz="900" i="1" dirty="0">
                <a:solidFill>
                  <a:schemeClr val="tx1"/>
                </a:solidFill>
              </a:rPr>
              <a:t>Drop subjects missing any elementary scan or motion data (in the files </a:t>
            </a:r>
            <a:r>
              <a:rPr lang="en-US" sz="900" b="1" i="1" dirty="0">
                <a:solidFill>
                  <a:schemeClr val="tx1"/>
                </a:solidFill>
              </a:rPr>
              <a:t>motion_summary_data.csv OR scan_data.txt</a:t>
            </a:r>
            <a:r>
              <a:rPr lang="en-US" sz="900" i="1" dirty="0">
                <a:solidFill>
                  <a:schemeClr val="tx1"/>
                </a:solidFill>
              </a:rPr>
              <a:t>)</a:t>
            </a:r>
          </a:p>
          <a:p>
            <a:pPr marL="228600" indent="-228600">
              <a:buAutoNum type="arabicPeriod"/>
            </a:pPr>
            <a:r>
              <a:rPr lang="en-US" sz="900" i="1" dirty="0">
                <a:solidFill>
                  <a:schemeClr val="tx1"/>
                </a:solidFill>
              </a:rPr>
              <a:t>Drop subjects with LESS THAN 600 seconds of ‘good’ scan time based on the </a:t>
            </a:r>
            <a:r>
              <a:rPr lang="en-US" sz="900" i="1" dirty="0" err="1">
                <a:solidFill>
                  <a:schemeClr val="tx1"/>
                </a:solidFill>
              </a:rPr>
              <a:t>remaining_seconds</a:t>
            </a:r>
            <a:r>
              <a:rPr lang="en-US" sz="900" i="1" dirty="0">
                <a:solidFill>
                  <a:schemeClr val="tx1"/>
                </a:solidFill>
              </a:rPr>
              <a:t> field in </a:t>
            </a:r>
            <a:r>
              <a:rPr lang="en-US" sz="900" b="1" i="1" dirty="0">
                <a:solidFill>
                  <a:schemeClr val="tx1"/>
                </a:solidFill>
              </a:rPr>
              <a:t>motion_summary_data.csv</a:t>
            </a:r>
            <a:endParaRPr lang="en-US" sz="900" i="1" dirty="0">
              <a:solidFill>
                <a:schemeClr val="tx1"/>
              </a:solidFill>
            </a:endParaRPr>
          </a:p>
          <a:p>
            <a:pPr marL="228600" indent="-228600">
              <a:buAutoNum type="arabicPeriod"/>
            </a:pPr>
            <a:r>
              <a:rPr lang="en-US" sz="900" i="1" dirty="0">
                <a:solidFill>
                  <a:schemeClr val="tx1"/>
                </a:solidFill>
              </a:rPr>
              <a:t>Drop subjects who do not meet QC/PC minimums</a:t>
            </a:r>
          </a:p>
          <a:p>
            <a:pPr marL="685800" lvl="1" indent="-228600">
              <a:buAutoNum type="arabicPeriod"/>
            </a:pPr>
            <a:r>
              <a:rPr lang="en-US" sz="900" i="1" dirty="0">
                <a:solidFill>
                  <a:schemeClr val="tx1"/>
                </a:solidFill>
              </a:rPr>
              <a:t>At least one T1 anatomical that meets QC/PC, for registration (iqc_t1_good_ser)</a:t>
            </a:r>
          </a:p>
          <a:p>
            <a:pPr marL="685800" lvl="1" indent="-228600">
              <a:buAutoNum type="arabicPeriod"/>
            </a:pPr>
            <a:r>
              <a:rPr lang="en-US" sz="900" i="1" dirty="0">
                <a:solidFill>
                  <a:schemeClr val="tx1"/>
                </a:solidFill>
              </a:rPr>
              <a:t>At least TWO resting state scans that pass both QC/PC (</a:t>
            </a:r>
            <a:r>
              <a:rPr lang="en-US" sz="900" i="1" dirty="0" err="1">
                <a:solidFill>
                  <a:schemeClr val="tx1"/>
                </a:solidFill>
              </a:rPr>
              <a:t>iqc_rsfmri_good_ser</a:t>
            </a:r>
            <a:r>
              <a:rPr lang="en-US" sz="900" i="1" dirty="0">
                <a:solidFill>
                  <a:schemeClr val="tx1"/>
                </a:solidFill>
              </a:rPr>
              <a:t>)</a:t>
            </a:r>
          </a:p>
          <a:p>
            <a:pPr marL="228600" indent="-228600">
              <a:buAutoNum type="arabicPeriod"/>
            </a:pPr>
            <a:r>
              <a:rPr lang="en-US" sz="900" i="1" dirty="0">
                <a:solidFill>
                  <a:schemeClr val="tx1"/>
                </a:solidFill>
              </a:rPr>
              <a:t>Drop subjects with anomalous amount of motion (in top or bottom 0.25%)</a:t>
            </a:r>
          </a:p>
          <a:p>
            <a:pPr marL="228600" indent="-228600">
              <a:buAutoNum type="arabicPeriod"/>
            </a:pPr>
            <a:endParaRPr lang="en-US" sz="900" i="1" dirty="0">
              <a:solidFill>
                <a:schemeClr val="tx1"/>
              </a:solidFill>
            </a:endParaRPr>
          </a:p>
          <a:p>
            <a:pPr marL="228600" indent="-228600">
              <a:buAutoNum type="arabicPeriod"/>
            </a:pPr>
            <a:r>
              <a:rPr lang="en-US" sz="900" i="1" dirty="0">
                <a:solidFill>
                  <a:schemeClr val="tx1"/>
                </a:solidFill>
              </a:rPr>
              <a:t>Output a final subject list</a:t>
            </a:r>
          </a:p>
          <a:p>
            <a:pPr marL="228600" indent="-228600">
              <a:buAutoNum type="arabicPeriod"/>
            </a:pPr>
            <a:endParaRPr lang="en-US" sz="900" i="1" dirty="0">
              <a:solidFill>
                <a:schemeClr val="tx1"/>
              </a:solidFill>
            </a:endParaRPr>
          </a:p>
          <a:p>
            <a:pPr marL="228600" indent="-228600">
              <a:buAutoNum type="arabicPeriod"/>
            </a:pPr>
            <a:endParaRPr lang="en-US" sz="1100" dirty="0">
              <a:solidFill>
                <a:schemeClr val="tx1"/>
              </a:solidFill>
            </a:endParaRPr>
          </a:p>
          <a:p>
            <a:endParaRPr lang="en-US" sz="1100" b="1" i="1" dirty="0">
              <a:solidFill>
                <a:schemeClr val="tx1"/>
              </a:solidFill>
            </a:endParaRPr>
          </a:p>
          <a:p>
            <a:endParaRPr lang="en-US" sz="1100" b="1" i="1" dirty="0">
              <a:solidFill>
                <a:schemeClr val="tx1"/>
              </a:solidFill>
            </a:endParaRPr>
          </a:p>
        </p:txBody>
      </p:sp>
      <p:sp>
        <p:nvSpPr>
          <p:cNvPr id="399" name="Rectangle: Rounded Corners 398">
            <a:extLst>
              <a:ext uri="{FF2B5EF4-FFF2-40B4-BE49-F238E27FC236}">
                <a16:creationId xmlns:a16="http://schemas.microsoft.com/office/drawing/2014/main" id="{84D51992-24B8-432C-965E-22BC0ADBA546}"/>
              </a:ext>
            </a:extLst>
          </p:cNvPr>
          <p:cNvSpPr/>
          <p:nvPr/>
        </p:nvSpPr>
        <p:spPr>
          <a:xfrm>
            <a:off x="6849038" y="7756241"/>
            <a:ext cx="1595532" cy="132937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10,038 subjects</a:t>
            </a:r>
          </a:p>
        </p:txBody>
      </p:sp>
      <p:sp>
        <p:nvSpPr>
          <p:cNvPr id="127" name="TextBox 126">
            <a:extLst>
              <a:ext uri="{FF2B5EF4-FFF2-40B4-BE49-F238E27FC236}">
                <a16:creationId xmlns:a16="http://schemas.microsoft.com/office/drawing/2014/main" id="{0BF0053C-F6FF-4380-A474-1A40F4E75E52}"/>
              </a:ext>
            </a:extLst>
          </p:cNvPr>
          <p:cNvSpPr txBox="1"/>
          <p:nvPr/>
        </p:nvSpPr>
        <p:spPr>
          <a:xfrm>
            <a:off x="1606335" y="135480"/>
            <a:ext cx="14454980" cy="3931920"/>
          </a:xfrm>
          <a:prstGeom prst="rect">
            <a:avLst/>
          </a:prstGeom>
          <a:noFill/>
          <a:ln>
            <a:solidFill>
              <a:schemeClr val="tx1"/>
            </a:solidFill>
          </a:ln>
        </p:spPr>
        <p:txBody>
          <a:bodyPr wrap="square" rtlCol="0">
            <a:spAutoFit/>
          </a:bodyPr>
          <a:lstStyle/>
          <a:p>
            <a:r>
              <a:rPr lang="en-US" sz="4000" dirty="0"/>
              <a:t>Diagram Key:</a:t>
            </a:r>
          </a:p>
        </p:txBody>
      </p:sp>
      <p:grpSp>
        <p:nvGrpSpPr>
          <p:cNvPr id="479" name="Group 478">
            <a:extLst>
              <a:ext uri="{FF2B5EF4-FFF2-40B4-BE49-F238E27FC236}">
                <a16:creationId xmlns:a16="http://schemas.microsoft.com/office/drawing/2014/main" id="{D7DE1F7A-73E9-4169-A537-0F5992F50635}"/>
              </a:ext>
            </a:extLst>
          </p:cNvPr>
          <p:cNvGrpSpPr/>
          <p:nvPr/>
        </p:nvGrpSpPr>
        <p:grpSpPr>
          <a:xfrm>
            <a:off x="12057788" y="27563020"/>
            <a:ext cx="4305765" cy="1903166"/>
            <a:chOff x="10890285" y="21491786"/>
            <a:chExt cx="4305765" cy="1903166"/>
          </a:xfrm>
        </p:grpSpPr>
        <p:sp>
          <p:nvSpPr>
            <p:cNvPr id="468" name="Rectangle: Rounded Corners 467">
              <a:extLst>
                <a:ext uri="{FF2B5EF4-FFF2-40B4-BE49-F238E27FC236}">
                  <a16:creationId xmlns:a16="http://schemas.microsoft.com/office/drawing/2014/main" id="{870674E1-C448-4ECB-96F3-AADCC0FA9B44}"/>
                </a:ext>
              </a:extLst>
            </p:cNvPr>
            <p:cNvSpPr/>
            <p:nvPr/>
          </p:nvSpPr>
          <p:spPr>
            <a:xfrm>
              <a:off x="10890285" y="21493913"/>
              <a:ext cx="4305765" cy="1901039"/>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CCA ANALYSIS</a:t>
              </a:r>
            </a:p>
          </p:txBody>
        </p:sp>
        <p:sp>
          <p:nvSpPr>
            <p:cNvPr id="476" name="Rectangle 475">
              <a:extLst>
                <a:ext uri="{FF2B5EF4-FFF2-40B4-BE49-F238E27FC236}">
                  <a16:creationId xmlns:a16="http://schemas.microsoft.com/office/drawing/2014/main" id="{E973B22F-DBE1-44D1-B1F6-413FED0575DC}"/>
                </a:ext>
              </a:extLst>
            </p:cNvPr>
            <p:cNvSpPr/>
            <p:nvPr/>
          </p:nvSpPr>
          <p:spPr>
            <a:xfrm>
              <a:off x="11214372" y="21491786"/>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Rounded Corners 69">
            <a:extLst>
              <a:ext uri="{FF2B5EF4-FFF2-40B4-BE49-F238E27FC236}">
                <a16:creationId xmlns:a16="http://schemas.microsoft.com/office/drawing/2014/main" id="{E38AFE30-83E4-4AF0-A5CF-7A84E3AB64BE}"/>
              </a:ext>
            </a:extLst>
          </p:cNvPr>
          <p:cNvSpPr/>
          <p:nvPr/>
        </p:nvSpPr>
        <p:spPr>
          <a:xfrm>
            <a:off x="355160" y="8727834"/>
            <a:ext cx="6283459" cy="13525790"/>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t"/>
          <a:lstStyle/>
          <a:p>
            <a:r>
              <a:rPr lang="en-US" sz="1100" dirty="0"/>
              <a:t> </a:t>
            </a:r>
          </a:p>
        </p:txBody>
      </p:sp>
      <p:sp>
        <p:nvSpPr>
          <p:cNvPr id="19" name="TextBox 18">
            <a:extLst>
              <a:ext uri="{FF2B5EF4-FFF2-40B4-BE49-F238E27FC236}">
                <a16:creationId xmlns:a16="http://schemas.microsoft.com/office/drawing/2014/main" id="{3C070DEF-E98E-4D47-BC0C-13E954878D5A}"/>
              </a:ext>
            </a:extLst>
          </p:cNvPr>
          <p:cNvSpPr txBox="1"/>
          <p:nvPr/>
        </p:nvSpPr>
        <p:spPr>
          <a:xfrm>
            <a:off x="194367" y="4679080"/>
            <a:ext cx="4268798" cy="249299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100" dirty="0"/>
              <a:t>Download the ABCD DCAN dataset</a:t>
            </a:r>
          </a:p>
          <a:p>
            <a:r>
              <a:rPr lang="en-US" sz="1100" dirty="0"/>
              <a:t>(from NDA here: )</a:t>
            </a:r>
          </a:p>
          <a:p>
            <a:endParaRPr lang="en-US" sz="1100" dirty="0"/>
          </a:p>
          <a:p>
            <a:r>
              <a:rPr lang="en-US" sz="1100" dirty="0"/>
              <a:t>RAW SCAN DATA (In form of DCAN ABCD Dataset Collection 3165 Download </a:t>
            </a:r>
          </a:p>
          <a:p>
            <a:r>
              <a:rPr lang="en-US" sz="1100" dirty="0"/>
              <a:t>The structure of this dataset is:</a:t>
            </a:r>
          </a:p>
          <a:p>
            <a:pPr marL="285765" indent="-285765">
              <a:buFont typeface="Arial" panose="020B0604020202020204" pitchFamily="34" charset="0"/>
              <a:buChar char="•"/>
            </a:pPr>
            <a:r>
              <a:rPr lang="en-US" sz="900" i="1" dirty="0" err="1">
                <a:solidFill>
                  <a:srgbClr val="FF0000"/>
                </a:solidFill>
              </a:rPr>
              <a:t>abcd_bids</a:t>
            </a:r>
            <a:r>
              <a:rPr lang="en-US" sz="900" i="1" dirty="0">
                <a:solidFill>
                  <a:srgbClr val="FF0000"/>
                </a:solidFill>
              </a:rPr>
              <a:t>/bids/</a:t>
            </a:r>
          </a:p>
          <a:p>
            <a:pPr marL="742990" lvl="1" indent="-285765">
              <a:buFont typeface="Arial" panose="020B0604020202020204" pitchFamily="34" charset="0"/>
              <a:buChar char="•"/>
            </a:pPr>
            <a:r>
              <a:rPr lang="en-US" sz="900" i="1" dirty="0">
                <a:solidFill>
                  <a:srgbClr val="FF0000"/>
                </a:solidFill>
              </a:rPr>
              <a:t># raw data for subjects</a:t>
            </a:r>
          </a:p>
          <a:p>
            <a:pPr marL="742990" lvl="1" indent="-285765">
              <a:buFont typeface="Arial" panose="020B0604020202020204" pitchFamily="34" charset="0"/>
              <a:buChar char="•"/>
            </a:pPr>
            <a:r>
              <a:rPr lang="en-US" sz="900" i="1" dirty="0">
                <a:solidFill>
                  <a:srgbClr val="FF0000"/>
                </a:solidFill>
              </a:rPr>
              <a:t>sub-</a:t>
            </a:r>
            <a:r>
              <a:rPr lang="en-US" sz="900" i="1" dirty="0" err="1">
                <a:solidFill>
                  <a:srgbClr val="FF0000"/>
                </a:solidFill>
              </a:rPr>
              <a:t>NDARINVxxxxxx</a:t>
            </a:r>
            <a:r>
              <a:rPr lang="en-US" sz="900" i="1" dirty="0">
                <a:solidFill>
                  <a:srgbClr val="FF0000"/>
                </a:solidFill>
              </a:rPr>
              <a:t>/</a:t>
            </a:r>
          </a:p>
          <a:p>
            <a:pPr marL="1200214" lvl="2" indent="-285765">
              <a:buFont typeface="Arial" panose="020B0604020202020204" pitchFamily="34" charset="0"/>
              <a:buChar char="•"/>
            </a:pPr>
            <a:endParaRPr lang="en-US" sz="900" i="1" dirty="0"/>
          </a:p>
          <a:p>
            <a:pPr marL="285765" indent="-285765">
              <a:buFont typeface="Arial" panose="020B0604020202020204" pitchFamily="34" charset="0"/>
              <a:buChar char="•"/>
            </a:pPr>
            <a:r>
              <a:rPr lang="en-US" sz="900" i="1" dirty="0" err="1"/>
              <a:t>abcd_bids</a:t>
            </a:r>
            <a:r>
              <a:rPr lang="en-US" sz="900" i="1" dirty="0"/>
              <a:t>/bids/derivates/</a:t>
            </a:r>
            <a:r>
              <a:rPr lang="en-US" sz="900" i="1" dirty="0" err="1"/>
              <a:t>abcd</a:t>
            </a:r>
            <a:r>
              <a:rPr lang="en-US" sz="900" i="1" dirty="0"/>
              <a:t>-hcp-pipeline/</a:t>
            </a:r>
          </a:p>
          <a:p>
            <a:pPr marL="742990" lvl="1" indent="-285765">
              <a:buFont typeface="Arial" panose="020B0604020202020204" pitchFamily="34" charset="0"/>
              <a:buChar char="•"/>
            </a:pPr>
            <a:r>
              <a:rPr lang="en-US" sz="900" i="1" dirty="0"/>
              <a:t># processed data for subjects</a:t>
            </a:r>
          </a:p>
          <a:p>
            <a:pPr marL="742990" lvl="1" indent="-285765">
              <a:buFont typeface="Arial" panose="020B0604020202020204" pitchFamily="34" charset="0"/>
              <a:buChar char="•"/>
            </a:pPr>
            <a:r>
              <a:rPr lang="en-US" sz="900" i="1" dirty="0"/>
              <a:t>sub-</a:t>
            </a:r>
            <a:r>
              <a:rPr lang="en-US" sz="900" i="1" dirty="0" err="1"/>
              <a:t>NDARINVxxxxxx</a:t>
            </a:r>
            <a:r>
              <a:rPr lang="en-US" sz="900" i="1" dirty="0"/>
              <a:t>/ses-baselineYear1Arm1/</a:t>
            </a:r>
            <a:r>
              <a:rPr lang="en-US" sz="900" i="1" dirty="0" err="1"/>
              <a:t>func</a:t>
            </a:r>
            <a:r>
              <a:rPr lang="en-US" sz="900" i="1" dirty="0"/>
              <a:t>/</a:t>
            </a:r>
          </a:p>
          <a:p>
            <a:pPr marL="1200214" lvl="2" indent="-285765">
              <a:buFont typeface="Arial" panose="020B0604020202020204" pitchFamily="34" charset="0"/>
              <a:buChar char="•"/>
            </a:pPr>
            <a:r>
              <a:rPr lang="en-US" sz="900" i="1" dirty="0" err="1"/>
              <a:t>anat</a:t>
            </a:r>
            <a:r>
              <a:rPr lang="en-US" sz="900" i="1" dirty="0"/>
              <a:t>/</a:t>
            </a:r>
          </a:p>
          <a:p>
            <a:pPr marL="1200214" lvl="2" indent="-285765">
              <a:buFont typeface="Arial" panose="020B0604020202020204" pitchFamily="34" charset="0"/>
              <a:buChar char="•"/>
            </a:pPr>
            <a:r>
              <a:rPr lang="en-US" sz="900" i="1" dirty="0" err="1"/>
              <a:t>fmap</a:t>
            </a:r>
            <a:r>
              <a:rPr lang="en-US" sz="900" i="1" dirty="0"/>
              <a:t>/</a:t>
            </a:r>
          </a:p>
          <a:p>
            <a:pPr marL="1200214" lvl="2" indent="-285765">
              <a:buFont typeface="Arial" panose="020B0604020202020204" pitchFamily="34" charset="0"/>
              <a:buChar char="•"/>
            </a:pPr>
            <a:r>
              <a:rPr lang="en-US" sz="900" i="1" dirty="0" err="1"/>
              <a:t>func</a:t>
            </a:r>
            <a:r>
              <a:rPr lang="en-US" sz="900" i="1" dirty="0"/>
              <a:t>/</a:t>
            </a:r>
          </a:p>
        </p:txBody>
      </p:sp>
      <p:sp>
        <p:nvSpPr>
          <p:cNvPr id="73" name="Rectangle 72">
            <a:extLst>
              <a:ext uri="{FF2B5EF4-FFF2-40B4-BE49-F238E27FC236}">
                <a16:creationId xmlns:a16="http://schemas.microsoft.com/office/drawing/2014/main" id="{2B337F07-80C0-4FCC-939D-B1C842874678}"/>
              </a:ext>
            </a:extLst>
          </p:cNvPr>
          <p:cNvSpPr/>
          <p:nvPr/>
        </p:nvSpPr>
        <p:spPr>
          <a:xfrm>
            <a:off x="1331824" y="9053187"/>
            <a:ext cx="4156393" cy="2616101"/>
          </a:xfrm>
          <a:prstGeom prst="rect">
            <a:avLst/>
          </a:prstGeom>
        </p:spPr>
        <p:txBody>
          <a:bodyPr wrap="square">
            <a:spAutoFit/>
          </a:bodyPr>
          <a:lstStyle/>
          <a:p>
            <a:r>
              <a:rPr lang="en-US" sz="1600" b="1" i="1" u="sng" dirty="0"/>
              <a:t>DATA PREP STAGE 1: Pulling out basic data and identifying subjects</a:t>
            </a:r>
          </a:p>
          <a:p>
            <a:r>
              <a:rPr lang="en-US" sz="1100" b="1" u="sng" dirty="0"/>
              <a:t>Script</a:t>
            </a:r>
            <a:r>
              <a:rPr lang="en-US" sz="1100" dirty="0"/>
              <a:t>: </a:t>
            </a:r>
            <a:r>
              <a:rPr lang="en-US" sz="1100" i="1" dirty="0"/>
              <a:t>abcd_cca_replication/data_prep/</a:t>
            </a:r>
            <a:r>
              <a:rPr lang="en-US" sz="1100" b="1" i="1" dirty="0"/>
              <a:t>prep_stage_1.sh</a:t>
            </a:r>
            <a:endParaRPr lang="en-US" sz="1100" i="1" dirty="0"/>
          </a:p>
          <a:p>
            <a:pPr marL="26"/>
            <a:r>
              <a:rPr lang="en-US" sz="1100" b="1" u="sng" dirty="0"/>
              <a:t>Calls the following sub scripts:</a:t>
            </a:r>
          </a:p>
          <a:p>
            <a:pPr marL="171484" indent="-171458">
              <a:buFont typeface="Arial" panose="020B0604020202020204" pitchFamily="34" charset="0"/>
              <a:buChar char="•"/>
            </a:pPr>
            <a:r>
              <a:rPr lang="en-US" sz="1100" i="1" dirty="0"/>
              <a:t>data_prep/support_scripts/stage_1/</a:t>
            </a:r>
            <a:r>
              <a:rPr lang="en-US" sz="1100" b="1" i="1" dirty="0" err="1"/>
              <a:t>clean_rds_pull_scandata.r</a:t>
            </a:r>
            <a:endParaRPr lang="en-US" sz="1100" b="1" i="1" dirty="0"/>
          </a:p>
          <a:p>
            <a:pPr marL="171508" indent="-171458">
              <a:buFont typeface="Arial" panose="020B0604020202020204" pitchFamily="34" charset="0"/>
              <a:buChar char="•"/>
            </a:pPr>
            <a:r>
              <a:rPr lang="en-US" sz="1100" i="1" dirty="0"/>
              <a:t>data_prep/support_scripts/stage_1/</a:t>
            </a:r>
            <a:r>
              <a:rPr lang="en-US" sz="1100" b="1" i="1" dirty="0"/>
              <a:t>pull_motion_data.py</a:t>
            </a:r>
            <a:endParaRPr lang="en-US" sz="1100" b="1" dirty="0"/>
          </a:p>
          <a:p>
            <a:r>
              <a:rPr lang="en-US" sz="1100" b="1" u="sng" dirty="0"/>
              <a:t>Log</a:t>
            </a:r>
            <a:r>
              <a:rPr lang="en-US" sz="1100" b="1" dirty="0"/>
              <a:t>: </a:t>
            </a:r>
            <a:r>
              <a:rPr lang="en-US" sz="1100" i="1" dirty="0"/>
              <a:t>/</a:t>
            </a:r>
            <a:r>
              <a:rPr lang="en-US" sz="1100" i="1" dirty="0" err="1"/>
              <a:t>data_prep</a:t>
            </a:r>
            <a:r>
              <a:rPr lang="en-US" sz="1100" i="1" dirty="0"/>
              <a:t>/logs/prep_log.txt</a:t>
            </a:r>
            <a:endParaRPr lang="en-US" sz="1100" b="1" dirty="0"/>
          </a:p>
          <a:p>
            <a:r>
              <a:rPr lang="en-US" sz="1100" b="1" u="sng" dirty="0"/>
              <a:t>Function/Purpose</a:t>
            </a:r>
            <a:r>
              <a:rPr lang="en-US" sz="1100" b="1" dirty="0"/>
              <a:t>: </a:t>
            </a:r>
          </a:p>
          <a:p>
            <a:r>
              <a:rPr lang="en-US" sz="1100" i="1" dirty="0"/>
              <a:t>Crawls the ABCD DCAN directory to do the following:</a:t>
            </a:r>
          </a:p>
          <a:p>
            <a:pPr marL="171458" indent="-171458">
              <a:buFont typeface="Arial" panose="020B0604020202020204" pitchFamily="34" charset="0"/>
              <a:buChar char="•"/>
            </a:pPr>
            <a:r>
              <a:rPr lang="en-US" sz="1100" dirty="0"/>
              <a:t>Generates a list of all subjects (</a:t>
            </a:r>
            <a:r>
              <a:rPr lang="en-US" sz="1100" i="1" dirty="0"/>
              <a:t>all_release_subjects.txt</a:t>
            </a:r>
            <a:r>
              <a:rPr lang="en-US" sz="1100" dirty="0"/>
              <a:t>)</a:t>
            </a:r>
          </a:p>
          <a:p>
            <a:pPr marL="171458" indent="-171458">
              <a:buFont typeface="Arial" panose="020B0604020202020204" pitchFamily="34" charset="0"/>
              <a:buChar char="•"/>
            </a:pPr>
            <a:r>
              <a:rPr lang="en-US" sz="1100" dirty="0"/>
              <a:t>Determine data availability</a:t>
            </a:r>
          </a:p>
          <a:p>
            <a:pPr marL="628658" lvl="1" indent="-171458">
              <a:buFont typeface="Arial" panose="020B0604020202020204" pitchFamily="34" charset="0"/>
              <a:buChar char="•"/>
            </a:pPr>
            <a:r>
              <a:rPr lang="en-US" sz="1100" b="1" dirty="0"/>
              <a:t>Get list of subjects who have .mat motion files in their </a:t>
            </a:r>
            <a:r>
              <a:rPr lang="en-US" sz="1100" b="1" i="1" dirty="0"/>
              <a:t>derivatives…../</a:t>
            </a:r>
            <a:r>
              <a:rPr lang="en-US" sz="1100" b="1" i="1" dirty="0" err="1"/>
              <a:t>func</a:t>
            </a:r>
            <a:r>
              <a:rPr lang="en-US" sz="1100" b="1" i="1" dirty="0"/>
              <a:t>/ folders (and absolute paths to these files)</a:t>
            </a:r>
          </a:p>
        </p:txBody>
      </p:sp>
      <p:sp>
        <p:nvSpPr>
          <p:cNvPr id="88" name="TextBox 87">
            <a:extLst>
              <a:ext uri="{FF2B5EF4-FFF2-40B4-BE49-F238E27FC236}">
                <a16:creationId xmlns:a16="http://schemas.microsoft.com/office/drawing/2014/main" id="{651D06BA-9AEE-46E7-BA97-CEB13BC37F34}"/>
              </a:ext>
            </a:extLst>
          </p:cNvPr>
          <p:cNvSpPr txBox="1"/>
          <p:nvPr/>
        </p:nvSpPr>
        <p:spPr>
          <a:xfrm>
            <a:off x="3354455" y="12194393"/>
            <a:ext cx="2217420" cy="400110"/>
          </a:xfrm>
          <a:prstGeom prst="rect">
            <a:avLst/>
          </a:prstGeom>
          <a:solidFill>
            <a:schemeClr val="accent4">
              <a:lumMod val="20000"/>
              <a:lumOff val="80000"/>
            </a:schemeClr>
          </a:solidFill>
          <a:ln>
            <a:solidFill>
              <a:schemeClr val="tx1"/>
            </a:solidFill>
          </a:ln>
        </p:spPr>
        <p:txBody>
          <a:bodyPr wrap="square" rtlCol="0">
            <a:spAutoFit/>
          </a:bodyPr>
          <a:lstStyle/>
          <a:p>
            <a:r>
              <a:rPr lang="en-US" sz="1000" i="1" dirty="0" err="1"/>
              <a:t>abcd_cca_replication</a:t>
            </a:r>
            <a:r>
              <a:rPr lang="en-US" sz="1000" i="1" dirty="0"/>
              <a:t>/</a:t>
            </a:r>
            <a:r>
              <a:rPr lang="en-US" sz="1000" i="1" dirty="0" err="1"/>
              <a:t>data_prep</a:t>
            </a:r>
            <a:r>
              <a:rPr lang="en-US" sz="1000" i="1" dirty="0"/>
              <a:t>/data/stage_1/</a:t>
            </a:r>
            <a:r>
              <a:rPr lang="en-US" sz="1000" b="1" i="1" dirty="0"/>
              <a:t>motion_mat_files.txt</a:t>
            </a:r>
          </a:p>
        </p:txBody>
      </p:sp>
      <p:cxnSp>
        <p:nvCxnSpPr>
          <p:cNvPr id="90" name="Connector: Elbow 89">
            <a:extLst>
              <a:ext uri="{FF2B5EF4-FFF2-40B4-BE49-F238E27FC236}">
                <a16:creationId xmlns:a16="http://schemas.microsoft.com/office/drawing/2014/main" id="{A1EA28ED-38B5-4FC9-92FF-9195FFB69EE8}"/>
              </a:ext>
            </a:extLst>
          </p:cNvPr>
          <p:cNvCxnSpPr>
            <a:cxnSpLocks/>
            <a:stCxn id="191" idx="5"/>
            <a:endCxn id="88" idx="1"/>
          </p:cNvCxnSpPr>
          <p:nvPr/>
        </p:nvCxnSpPr>
        <p:spPr>
          <a:xfrm rot="5400000">
            <a:off x="3895799" y="10851330"/>
            <a:ext cx="1001774" cy="2084462"/>
          </a:xfrm>
          <a:prstGeom prst="bentConnector4">
            <a:avLst>
              <a:gd name="adj1" fmla="val 39389"/>
              <a:gd name="adj2" fmla="val 110967"/>
            </a:avLst>
          </a:prstGeom>
          <a:ln>
            <a:tailEnd type="triangle"/>
          </a:ln>
        </p:spPr>
        <p:style>
          <a:lnRef idx="3">
            <a:schemeClr val="accent2"/>
          </a:lnRef>
          <a:fillRef idx="0">
            <a:schemeClr val="accent2"/>
          </a:fillRef>
          <a:effectRef idx="2">
            <a:schemeClr val="accent2"/>
          </a:effectRef>
          <a:fontRef idx="minor">
            <a:schemeClr val="tx1"/>
          </a:fontRef>
        </p:style>
      </p:cxnSp>
      <p:sp>
        <p:nvSpPr>
          <p:cNvPr id="104" name="Rectangle: Rounded Corners 103">
            <a:extLst>
              <a:ext uri="{FF2B5EF4-FFF2-40B4-BE49-F238E27FC236}">
                <a16:creationId xmlns:a16="http://schemas.microsoft.com/office/drawing/2014/main" id="{1BB530C6-8443-4F2D-B1CC-83503385D543}"/>
              </a:ext>
            </a:extLst>
          </p:cNvPr>
          <p:cNvSpPr/>
          <p:nvPr/>
        </p:nvSpPr>
        <p:spPr>
          <a:xfrm>
            <a:off x="1754942" y="12714710"/>
            <a:ext cx="4131667" cy="320949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u="sng" dirty="0">
                <a:solidFill>
                  <a:schemeClr val="tx1"/>
                </a:solidFill>
              </a:rPr>
              <a:t>Script</a:t>
            </a:r>
            <a:r>
              <a:rPr lang="en-US" sz="1050" dirty="0">
                <a:solidFill>
                  <a:schemeClr val="tx1"/>
                </a:solidFill>
              </a:rPr>
              <a:t>: </a:t>
            </a:r>
            <a:r>
              <a:rPr lang="en-US" sz="1050" i="1" dirty="0" err="1">
                <a:solidFill>
                  <a:schemeClr val="tx1"/>
                </a:solidFill>
              </a:rPr>
              <a:t>abcd_cca_replication</a:t>
            </a:r>
            <a:r>
              <a:rPr lang="en-US" sz="1050" i="1" dirty="0">
                <a:solidFill>
                  <a:schemeClr val="tx1"/>
                </a:solidFill>
              </a:rPr>
              <a:t>/</a:t>
            </a:r>
            <a:r>
              <a:rPr lang="en-US" sz="1050" i="1" dirty="0" err="1">
                <a:solidFill>
                  <a:schemeClr val="tx1"/>
                </a:solidFill>
              </a:rPr>
              <a:t>data_prep</a:t>
            </a:r>
            <a:r>
              <a:rPr lang="en-US" sz="1050" i="1" dirty="0">
                <a:solidFill>
                  <a:schemeClr val="tx1"/>
                </a:solidFill>
              </a:rPr>
              <a:t>/</a:t>
            </a:r>
            <a:r>
              <a:rPr lang="en-US" sz="1050" i="1" dirty="0" err="1">
                <a:solidFill>
                  <a:schemeClr val="tx1"/>
                </a:solidFill>
              </a:rPr>
              <a:t>support_scripts</a:t>
            </a:r>
            <a:r>
              <a:rPr lang="en-US" sz="1050" i="1" dirty="0">
                <a:solidFill>
                  <a:schemeClr val="tx1"/>
                </a:solidFill>
              </a:rPr>
              <a:t>/stage_1/</a:t>
            </a:r>
          </a:p>
          <a:p>
            <a:r>
              <a:rPr lang="en-US" sz="1050" b="1" i="1" dirty="0">
                <a:solidFill>
                  <a:schemeClr val="tx1"/>
                </a:solidFill>
              </a:rPr>
              <a:t>pull_motion_data.py</a:t>
            </a:r>
          </a:p>
          <a:p>
            <a:r>
              <a:rPr lang="en-US" sz="1050" b="1" u="sng" dirty="0">
                <a:solidFill>
                  <a:schemeClr val="tx1"/>
                </a:solidFill>
              </a:rPr>
              <a:t>Inputs</a:t>
            </a:r>
            <a:r>
              <a:rPr lang="en-US" sz="1050" b="1" dirty="0">
                <a:solidFill>
                  <a:schemeClr val="tx1"/>
                </a:solidFill>
              </a:rPr>
              <a:t>:</a:t>
            </a:r>
          </a:p>
          <a:p>
            <a:pPr marL="228600" indent="-228600">
              <a:buFont typeface="+mj-lt"/>
              <a:buAutoNum type="arabicPeriod"/>
            </a:pPr>
            <a:r>
              <a:rPr lang="en-US" sz="900" dirty="0">
                <a:solidFill>
                  <a:schemeClr val="tx1"/>
                </a:solidFill>
              </a:rPr>
              <a:t>Absolute path to the </a:t>
            </a:r>
            <a:r>
              <a:rPr lang="en-US" sz="900" i="1" dirty="0">
                <a:solidFill>
                  <a:schemeClr val="tx1"/>
                </a:solidFill>
              </a:rPr>
              <a:t>motion_mat_files.txt </a:t>
            </a:r>
            <a:r>
              <a:rPr lang="en-US" sz="900" dirty="0">
                <a:solidFill>
                  <a:schemeClr val="tx1"/>
                </a:solidFill>
              </a:rPr>
              <a:t>file</a:t>
            </a:r>
          </a:p>
          <a:p>
            <a:pPr marL="228600" indent="-228600">
              <a:buFont typeface="+mj-lt"/>
              <a:buAutoNum type="arabicPeriod"/>
            </a:pPr>
            <a:r>
              <a:rPr lang="en-US" sz="900" dirty="0">
                <a:solidFill>
                  <a:schemeClr val="tx1"/>
                </a:solidFill>
              </a:rPr>
              <a:t>FD threshold (default 0.30mm)</a:t>
            </a:r>
          </a:p>
          <a:p>
            <a:pPr marL="228600" indent="-228600">
              <a:buFont typeface="+mj-lt"/>
              <a:buAutoNum type="arabicPeriod"/>
            </a:pPr>
            <a:r>
              <a:rPr lang="en-US" sz="900" dirty="0">
                <a:solidFill>
                  <a:schemeClr val="tx1"/>
                </a:solidFill>
              </a:rPr>
              <a:t>Output path (where to save </a:t>
            </a:r>
            <a:r>
              <a:rPr lang="en-US" sz="900" i="1" dirty="0">
                <a:solidFill>
                  <a:schemeClr val="tx1"/>
                </a:solidFill>
              </a:rPr>
              <a:t>motion_summary_data.csv)</a:t>
            </a:r>
            <a:r>
              <a:rPr lang="en-US" sz="900" dirty="0">
                <a:solidFill>
                  <a:schemeClr val="tx1"/>
                </a:solidFill>
              </a:rPr>
              <a:t>, set as /</a:t>
            </a:r>
            <a:r>
              <a:rPr lang="en-US" sz="900" i="1" dirty="0" err="1">
                <a:solidFill>
                  <a:schemeClr val="tx1"/>
                </a:solidFill>
              </a:rPr>
              <a:t>data_prep</a:t>
            </a:r>
            <a:r>
              <a:rPr lang="en-US" sz="900" i="1" dirty="0">
                <a:solidFill>
                  <a:schemeClr val="tx1"/>
                </a:solidFill>
              </a:rPr>
              <a:t>/data/stage_1/</a:t>
            </a:r>
          </a:p>
          <a:p>
            <a:pPr marL="228600" indent="-228600">
              <a:buFont typeface="+mj-lt"/>
              <a:buAutoNum type="arabicPeriod"/>
            </a:pPr>
            <a:r>
              <a:rPr lang="en-US" sz="900" dirty="0">
                <a:solidFill>
                  <a:schemeClr val="tx1"/>
                </a:solidFill>
              </a:rPr>
              <a:t>Absolute path where to save the censor files, set as </a:t>
            </a:r>
            <a:r>
              <a:rPr lang="en-US" sz="900" i="1" dirty="0">
                <a:solidFill>
                  <a:schemeClr val="tx1"/>
                </a:solidFill>
              </a:rPr>
              <a:t>/</a:t>
            </a:r>
            <a:r>
              <a:rPr lang="en-US" sz="900" i="1" dirty="0" err="1">
                <a:solidFill>
                  <a:schemeClr val="tx1"/>
                </a:solidFill>
              </a:rPr>
              <a:t>data_prep</a:t>
            </a:r>
            <a:r>
              <a:rPr lang="en-US" sz="900" i="1" dirty="0">
                <a:solidFill>
                  <a:schemeClr val="tx1"/>
                </a:solidFill>
              </a:rPr>
              <a:t>/</a:t>
            </a:r>
            <a:r>
              <a:rPr lang="en-US" sz="900" i="1" dirty="0" err="1">
                <a:solidFill>
                  <a:schemeClr val="tx1"/>
                </a:solidFill>
              </a:rPr>
              <a:t>censor_files</a:t>
            </a:r>
            <a:r>
              <a:rPr lang="en-US" sz="900" i="1" dirty="0">
                <a:solidFill>
                  <a:schemeClr val="tx1"/>
                </a:solidFill>
              </a:rPr>
              <a:t>/</a:t>
            </a:r>
            <a:endParaRPr lang="en-US" sz="900" dirty="0">
              <a:solidFill>
                <a:schemeClr val="tx1"/>
              </a:solidFill>
            </a:endParaRPr>
          </a:p>
          <a:p>
            <a:r>
              <a:rPr lang="en-US" sz="1050" b="1" u="sng" dirty="0">
                <a:solidFill>
                  <a:schemeClr val="tx1"/>
                </a:solidFill>
              </a:rPr>
              <a:t>Function/purpose:</a:t>
            </a:r>
          </a:p>
          <a:p>
            <a:r>
              <a:rPr lang="en-US" sz="900" i="1" dirty="0">
                <a:solidFill>
                  <a:schemeClr val="tx1"/>
                </a:solidFill>
              </a:rPr>
              <a:t>Iterates over the available motion censoring .mat files, and extracts the following data for each subject:</a:t>
            </a:r>
          </a:p>
          <a:p>
            <a:pPr marL="628684" lvl="1" indent="-171458">
              <a:buFont typeface="Arial" panose="020B0604020202020204" pitchFamily="34" charset="0"/>
              <a:buChar char="•"/>
            </a:pPr>
            <a:r>
              <a:rPr lang="en-US" sz="900" dirty="0" err="1">
                <a:solidFill>
                  <a:schemeClr val="tx1"/>
                </a:solidFill>
              </a:rPr>
              <a:t>total_frame_count</a:t>
            </a:r>
            <a:endParaRPr lang="en-US" sz="900" dirty="0">
              <a:solidFill>
                <a:schemeClr val="tx1"/>
              </a:solidFill>
            </a:endParaRPr>
          </a:p>
          <a:p>
            <a:pPr marL="628684" lvl="1" indent="-171458">
              <a:buFont typeface="Arial" panose="020B0604020202020204" pitchFamily="34" charset="0"/>
              <a:buChar char="•"/>
            </a:pPr>
            <a:r>
              <a:rPr lang="en-US" sz="900" dirty="0" err="1">
                <a:solidFill>
                  <a:schemeClr val="tx1"/>
                </a:solidFill>
              </a:rPr>
              <a:t>remaining_frame_count</a:t>
            </a:r>
            <a:endParaRPr lang="en-US" sz="900" dirty="0">
              <a:solidFill>
                <a:schemeClr val="tx1"/>
              </a:solidFill>
            </a:endParaRPr>
          </a:p>
          <a:p>
            <a:pPr marL="628684" lvl="1" indent="-171458">
              <a:buFont typeface="Arial" panose="020B0604020202020204" pitchFamily="34" charset="0"/>
              <a:buChar char="•"/>
            </a:pPr>
            <a:r>
              <a:rPr lang="en-US" sz="900" dirty="0" err="1">
                <a:solidFill>
                  <a:schemeClr val="tx1"/>
                </a:solidFill>
              </a:rPr>
              <a:t>remaining_seconds</a:t>
            </a:r>
            <a:endParaRPr lang="en-US" sz="900" dirty="0">
              <a:solidFill>
                <a:schemeClr val="tx1"/>
              </a:solidFill>
            </a:endParaRPr>
          </a:p>
          <a:p>
            <a:pPr marL="628684" lvl="1" indent="-171458">
              <a:buFont typeface="Arial" panose="020B0604020202020204" pitchFamily="34" charset="0"/>
              <a:buChar char="•"/>
            </a:pPr>
            <a:r>
              <a:rPr lang="en-US" sz="900" dirty="0" err="1">
                <a:solidFill>
                  <a:schemeClr val="tx1"/>
                </a:solidFill>
              </a:rPr>
              <a:t>remaining_frame_mean_FD</a:t>
            </a:r>
            <a:endParaRPr lang="en-US" sz="900" dirty="0">
              <a:solidFill>
                <a:schemeClr val="tx1"/>
              </a:solidFill>
            </a:endParaRPr>
          </a:p>
          <a:p>
            <a:pPr marL="457226" lvl="1"/>
            <a:endParaRPr lang="en-US" sz="900" dirty="0">
              <a:solidFill>
                <a:schemeClr val="tx1"/>
              </a:solidFill>
            </a:endParaRPr>
          </a:p>
          <a:p>
            <a:pPr marL="628684" lvl="1" indent="-171458">
              <a:buFont typeface="Arial" panose="020B0604020202020204" pitchFamily="34" charset="0"/>
              <a:buChar char="•"/>
            </a:pPr>
            <a:r>
              <a:rPr lang="en-US" sz="900" dirty="0">
                <a:solidFill>
                  <a:schemeClr val="tx1"/>
                </a:solidFill>
              </a:rPr>
              <a:t>The subject’s censoring data for FD threshold of 0.30mm (saved as individual files)</a:t>
            </a:r>
          </a:p>
          <a:p>
            <a:endParaRPr lang="en-US" sz="1050" b="1" dirty="0">
              <a:solidFill>
                <a:schemeClr val="tx1"/>
              </a:solidFill>
            </a:endParaRPr>
          </a:p>
        </p:txBody>
      </p:sp>
      <p:cxnSp>
        <p:nvCxnSpPr>
          <p:cNvPr id="106" name="Straight Arrow Connector 105">
            <a:extLst>
              <a:ext uri="{FF2B5EF4-FFF2-40B4-BE49-F238E27FC236}">
                <a16:creationId xmlns:a16="http://schemas.microsoft.com/office/drawing/2014/main" id="{D530092B-2B49-4E1A-822C-2CB3B1B2E7F1}"/>
              </a:ext>
            </a:extLst>
          </p:cNvPr>
          <p:cNvCxnSpPr>
            <a:cxnSpLocks/>
            <a:stCxn id="88" idx="2"/>
          </p:cNvCxnSpPr>
          <p:nvPr/>
        </p:nvCxnSpPr>
        <p:spPr>
          <a:xfrm>
            <a:off x="4463165" y="12594503"/>
            <a:ext cx="0" cy="32095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1" name="TextBox 120">
            <a:extLst>
              <a:ext uri="{FF2B5EF4-FFF2-40B4-BE49-F238E27FC236}">
                <a16:creationId xmlns:a16="http://schemas.microsoft.com/office/drawing/2014/main" id="{124AA43D-7808-4901-A742-2795C402C7DC}"/>
              </a:ext>
            </a:extLst>
          </p:cNvPr>
          <p:cNvSpPr txBox="1"/>
          <p:nvPr/>
        </p:nvSpPr>
        <p:spPr>
          <a:xfrm>
            <a:off x="4587139" y="12672297"/>
            <a:ext cx="518003" cy="246221"/>
          </a:xfrm>
          <a:prstGeom prst="rect">
            <a:avLst/>
          </a:prstGeom>
          <a:noFill/>
        </p:spPr>
        <p:txBody>
          <a:bodyPr wrap="square" rtlCol="0">
            <a:spAutoFit/>
          </a:bodyPr>
          <a:lstStyle/>
          <a:p>
            <a:r>
              <a:rPr lang="en-US" sz="1000" i="1" dirty="0"/>
              <a:t>input</a:t>
            </a:r>
          </a:p>
        </p:txBody>
      </p:sp>
      <p:sp>
        <p:nvSpPr>
          <p:cNvPr id="123" name="TextBox 122">
            <a:extLst>
              <a:ext uri="{FF2B5EF4-FFF2-40B4-BE49-F238E27FC236}">
                <a16:creationId xmlns:a16="http://schemas.microsoft.com/office/drawing/2014/main" id="{3D3272B5-CD25-4732-9AAE-1B274B02EB7E}"/>
              </a:ext>
            </a:extLst>
          </p:cNvPr>
          <p:cNvSpPr txBox="1"/>
          <p:nvPr/>
        </p:nvSpPr>
        <p:spPr>
          <a:xfrm>
            <a:off x="1980758" y="11995795"/>
            <a:ext cx="928344" cy="400110"/>
          </a:xfrm>
          <a:prstGeom prst="rect">
            <a:avLst/>
          </a:prstGeom>
          <a:noFill/>
        </p:spPr>
        <p:txBody>
          <a:bodyPr wrap="square" rtlCol="0">
            <a:spAutoFit/>
          </a:bodyPr>
          <a:lstStyle/>
          <a:p>
            <a:r>
              <a:rPr lang="en-US" sz="1000" i="1" dirty="0"/>
              <a:t>Intermediate file</a:t>
            </a:r>
          </a:p>
        </p:txBody>
      </p:sp>
      <p:sp>
        <p:nvSpPr>
          <p:cNvPr id="113" name="Right Brace 112">
            <a:extLst>
              <a:ext uri="{FF2B5EF4-FFF2-40B4-BE49-F238E27FC236}">
                <a16:creationId xmlns:a16="http://schemas.microsoft.com/office/drawing/2014/main" id="{B4F6B78B-F876-4643-B657-8FF0B8ED2F01}"/>
              </a:ext>
            </a:extLst>
          </p:cNvPr>
          <p:cNvSpPr/>
          <p:nvPr/>
        </p:nvSpPr>
        <p:spPr>
          <a:xfrm rot="10800000">
            <a:off x="2109383" y="14642202"/>
            <a:ext cx="980548" cy="598771"/>
          </a:xfrm>
          <a:prstGeom prst="rightBrace">
            <a:avLst>
              <a:gd name="adj1" fmla="val 0"/>
              <a:gd name="adj2" fmla="val 50000"/>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117" name="Connector: Elbow 116">
            <a:extLst>
              <a:ext uri="{FF2B5EF4-FFF2-40B4-BE49-F238E27FC236}">
                <a16:creationId xmlns:a16="http://schemas.microsoft.com/office/drawing/2014/main" id="{D11A9AFC-273F-4118-A279-19C2A7196A81}"/>
              </a:ext>
            </a:extLst>
          </p:cNvPr>
          <p:cNvCxnSpPr>
            <a:cxnSpLocks/>
            <a:stCxn id="113" idx="1"/>
            <a:endCxn id="119" idx="0"/>
          </p:cNvCxnSpPr>
          <p:nvPr/>
        </p:nvCxnSpPr>
        <p:spPr>
          <a:xfrm>
            <a:off x="2109383" y="14941587"/>
            <a:ext cx="816867" cy="1225196"/>
          </a:xfrm>
          <a:prstGeom prst="bentConnector4">
            <a:avLst>
              <a:gd name="adj1" fmla="val -17102"/>
              <a:gd name="adj2" fmla="val 87096"/>
            </a:avLst>
          </a:prstGeom>
          <a:ln>
            <a:tailEnd type="triangle"/>
          </a:ln>
        </p:spPr>
        <p:style>
          <a:lnRef idx="3">
            <a:schemeClr val="accent2"/>
          </a:lnRef>
          <a:fillRef idx="0">
            <a:schemeClr val="accent2"/>
          </a:fillRef>
          <a:effectRef idx="2">
            <a:schemeClr val="accent2"/>
          </a:effectRef>
          <a:fontRef idx="minor">
            <a:schemeClr val="tx1"/>
          </a:fontRef>
        </p:style>
      </p:cxnSp>
      <p:sp>
        <p:nvSpPr>
          <p:cNvPr id="119" name="Rectangle 118">
            <a:extLst>
              <a:ext uri="{FF2B5EF4-FFF2-40B4-BE49-F238E27FC236}">
                <a16:creationId xmlns:a16="http://schemas.microsoft.com/office/drawing/2014/main" id="{25ECFC5E-6888-4932-A6FB-F381E3D27B9B}"/>
              </a:ext>
            </a:extLst>
          </p:cNvPr>
          <p:cNvSpPr/>
          <p:nvPr/>
        </p:nvSpPr>
        <p:spPr>
          <a:xfrm>
            <a:off x="2120428" y="16166783"/>
            <a:ext cx="1611644" cy="461665"/>
          </a:xfrm>
          <a:prstGeom prst="rect">
            <a:avLst/>
          </a:prstGeom>
          <a:solidFill>
            <a:schemeClr val="accent4">
              <a:lumMod val="20000"/>
              <a:lumOff val="80000"/>
            </a:schemeClr>
          </a:solidFill>
          <a:ln>
            <a:solidFill>
              <a:schemeClr val="tx1"/>
            </a:solidFill>
          </a:ln>
        </p:spPr>
        <p:txBody>
          <a:bodyPr wrap="square">
            <a:spAutoFit/>
          </a:bodyPr>
          <a:lstStyle/>
          <a:p>
            <a:r>
              <a:rPr lang="en-US" sz="800" i="1" dirty="0" err="1"/>
              <a:t>abcd_cca_replication</a:t>
            </a:r>
            <a:r>
              <a:rPr lang="en-US" sz="800" i="1" dirty="0"/>
              <a:t>/</a:t>
            </a:r>
            <a:r>
              <a:rPr lang="en-US" sz="800" i="1" dirty="0" err="1"/>
              <a:t>data_prep</a:t>
            </a:r>
            <a:r>
              <a:rPr lang="en-US" sz="800" i="1" dirty="0"/>
              <a:t>/data/stage_1/</a:t>
            </a:r>
            <a:r>
              <a:rPr lang="en-US" sz="800" b="1" i="1" dirty="0"/>
              <a:t>motion_summary_data.csv</a:t>
            </a:r>
          </a:p>
        </p:txBody>
      </p:sp>
      <p:sp>
        <p:nvSpPr>
          <p:cNvPr id="142" name="TextBox 141">
            <a:extLst>
              <a:ext uri="{FF2B5EF4-FFF2-40B4-BE49-F238E27FC236}">
                <a16:creationId xmlns:a16="http://schemas.microsoft.com/office/drawing/2014/main" id="{CD42CF7B-6FCC-420F-BE23-7BAEBB3391AD}"/>
              </a:ext>
            </a:extLst>
          </p:cNvPr>
          <p:cNvSpPr txBox="1"/>
          <p:nvPr/>
        </p:nvSpPr>
        <p:spPr>
          <a:xfrm>
            <a:off x="4118403" y="14649874"/>
            <a:ext cx="928344" cy="338554"/>
          </a:xfrm>
          <a:prstGeom prst="rect">
            <a:avLst/>
          </a:prstGeom>
          <a:noFill/>
        </p:spPr>
        <p:txBody>
          <a:bodyPr wrap="square" rtlCol="0">
            <a:spAutoFit/>
          </a:bodyPr>
          <a:lstStyle/>
          <a:p>
            <a:r>
              <a:rPr lang="en-US" sz="800" i="1" dirty="0"/>
              <a:t>Store in intermediate file</a:t>
            </a:r>
          </a:p>
        </p:txBody>
      </p:sp>
      <p:sp>
        <p:nvSpPr>
          <p:cNvPr id="143" name="Rectangle 142">
            <a:extLst>
              <a:ext uri="{FF2B5EF4-FFF2-40B4-BE49-F238E27FC236}">
                <a16:creationId xmlns:a16="http://schemas.microsoft.com/office/drawing/2014/main" id="{0A9E4FF7-DE39-410A-90E4-6C841A497551}"/>
              </a:ext>
            </a:extLst>
          </p:cNvPr>
          <p:cNvSpPr/>
          <p:nvPr/>
        </p:nvSpPr>
        <p:spPr>
          <a:xfrm>
            <a:off x="4028852" y="16289894"/>
            <a:ext cx="2113055" cy="338554"/>
          </a:xfrm>
          <a:prstGeom prst="rect">
            <a:avLst/>
          </a:prstGeom>
          <a:solidFill>
            <a:schemeClr val="accent4">
              <a:lumMod val="20000"/>
              <a:lumOff val="80000"/>
            </a:schemeClr>
          </a:solidFill>
          <a:ln>
            <a:solidFill>
              <a:schemeClr val="tx1"/>
            </a:solidFill>
          </a:ln>
        </p:spPr>
        <p:txBody>
          <a:bodyPr wrap="square">
            <a:spAutoFit/>
          </a:bodyPr>
          <a:lstStyle/>
          <a:p>
            <a:r>
              <a:rPr lang="en-US" sz="800" i="1" dirty="0" err="1"/>
              <a:t>abcd_cca_replication</a:t>
            </a:r>
            <a:r>
              <a:rPr lang="en-US" sz="800" i="1" dirty="0"/>
              <a:t>/</a:t>
            </a:r>
            <a:r>
              <a:rPr lang="en-US" sz="800" i="1" dirty="0" err="1"/>
              <a:t>data_prep</a:t>
            </a:r>
            <a:r>
              <a:rPr lang="en-US" sz="800" i="1" dirty="0"/>
              <a:t>/</a:t>
            </a:r>
            <a:r>
              <a:rPr lang="en-US" sz="800" i="1" dirty="0" err="1"/>
              <a:t>censor_files</a:t>
            </a:r>
            <a:r>
              <a:rPr lang="en-US" sz="800" i="1" dirty="0"/>
              <a:t>/</a:t>
            </a:r>
            <a:r>
              <a:rPr lang="en-US" sz="800" b="1" i="1" dirty="0"/>
              <a:t>sub-NDARINVxxxxxxxx_censor.txt</a:t>
            </a:r>
          </a:p>
        </p:txBody>
      </p:sp>
      <p:cxnSp>
        <p:nvCxnSpPr>
          <p:cNvPr id="144" name="Connector: Elbow 143">
            <a:extLst>
              <a:ext uri="{FF2B5EF4-FFF2-40B4-BE49-F238E27FC236}">
                <a16:creationId xmlns:a16="http://schemas.microsoft.com/office/drawing/2014/main" id="{32AF6BFA-429F-41C0-A8A4-6FAE71F9079D}"/>
              </a:ext>
            </a:extLst>
          </p:cNvPr>
          <p:cNvCxnSpPr>
            <a:cxnSpLocks/>
            <a:stCxn id="336" idx="2"/>
            <a:endCxn id="143" idx="0"/>
          </p:cNvCxnSpPr>
          <p:nvPr/>
        </p:nvCxnSpPr>
        <p:spPr>
          <a:xfrm rot="10800000" flipH="1" flipV="1">
            <a:off x="3476890" y="15529850"/>
            <a:ext cx="1608489" cy="760044"/>
          </a:xfrm>
          <a:prstGeom prst="bentConnector4">
            <a:avLst>
              <a:gd name="adj1" fmla="val 73035"/>
              <a:gd name="adj2" fmla="val 72391"/>
            </a:avLst>
          </a:prstGeom>
          <a:ln>
            <a:tailEnd type="triangle"/>
          </a:ln>
        </p:spPr>
        <p:style>
          <a:lnRef idx="3">
            <a:schemeClr val="accent2"/>
          </a:lnRef>
          <a:fillRef idx="0">
            <a:schemeClr val="accent2"/>
          </a:fillRef>
          <a:effectRef idx="2">
            <a:schemeClr val="accent2"/>
          </a:effectRef>
          <a:fontRef idx="minor">
            <a:schemeClr val="tx1"/>
          </a:fontRef>
        </p:style>
      </p:cxnSp>
      <p:sp>
        <p:nvSpPr>
          <p:cNvPr id="147" name="TextBox 146">
            <a:extLst>
              <a:ext uri="{FF2B5EF4-FFF2-40B4-BE49-F238E27FC236}">
                <a16:creationId xmlns:a16="http://schemas.microsoft.com/office/drawing/2014/main" id="{D7E99DEF-FF86-4F2C-B874-4CA3143577B2}"/>
              </a:ext>
            </a:extLst>
          </p:cNvPr>
          <p:cNvSpPr txBox="1"/>
          <p:nvPr/>
        </p:nvSpPr>
        <p:spPr>
          <a:xfrm>
            <a:off x="2025078" y="15857367"/>
            <a:ext cx="928344" cy="307777"/>
          </a:xfrm>
          <a:prstGeom prst="rect">
            <a:avLst/>
          </a:prstGeom>
          <a:noFill/>
        </p:spPr>
        <p:txBody>
          <a:bodyPr wrap="square" rtlCol="0">
            <a:spAutoFit/>
          </a:bodyPr>
          <a:lstStyle/>
          <a:p>
            <a:r>
              <a:rPr lang="en-US" sz="700" i="1" dirty="0"/>
              <a:t>Stored in intermediate file</a:t>
            </a:r>
          </a:p>
        </p:txBody>
      </p:sp>
      <p:cxnSp>
        <p:nvCxnSpPr>
          <p:cNvPr id="1049" name="Straight Arrow Connector 1048">
            <a:extLst>
              <a:ext uri="{FF2B5EF4-FFF2-40B4-BE49-F238E27FC236}">
                <a16:creationId xmlns:a16="http://schemas.microsoft.com/office/drawing/2014/main" id="{987D495D-2C58-4ED3-8081-5E9419DF0232}"/>
              </a:ext>
            </a:extLst>
          </p:cNvPr>
          <p:cNvCxnSpPr>
            <a:cxnSpLocks/>
            <a:stCxn id="86" idx="2"/>
            <a:endCxn id="1045" idx="0"/>
          </p:cNvCxnSpPr>
          <p:nvPr/>
        </p:nvCxnSpPr>
        <p:spPr>
          <a:xfrm flipH="1">
            <a:off x="7634291" y="11472982"/>
            <a:ext cx="2126" cy="721411"/>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86" name="TextBox 85">
            <a:extLst>
              <a:ext uri="{FF2B5EF4-FFF2-40B4-BE49-F238E27FC236}">
                <a16:creationId xmlns:a16="http://schemas.microsoft.com/office/drawing/2014/main" id="{98441ED3-CA80-4E16-8D8F-F08440F4C264}"/>
              </a:ext>
            </a:extLst>
          </p:cNvPr>
          <p:cNvSpPr txBox="1"/>
          <p:nvPr/>
        </p:nvSpPr>
        <p:spPr>
          <a:xfrm>
            <a:off x="6969474" y="11042095"/>
            <a:ext cx="1333885"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050" dirty="0"/>
              <a:t>SUBJECT INCLUSION CRITERIA </a:t>
            </a:r>
            <a:r>
              <a:rPr lang="en-US" sz="1050" b="1" dirty="0"/>
              <a:t>1</a:t>
            </a:r>
          </a:p>
        </p:txBody>
      </p:sp>
      <p:sp>
        <p:nvSpPr>
          <p:cNvPr id="180" name="TextBox 179">
            <a:extLst>
              <a:ext uri="{FF2B5EF4-FFF2-40B4-BE49-F238E27FC236}">
                <a16:creationId xmlns:a16="http://schemas.microsoft.com/office/drawing/2014/main" id="{A8BC3F8E-38B0-4E80-8224-EF2A9FBF2072}"/>
              </a:ext>
            </a:extLst>
          </p:cNvPr>
          <p:cNvSpPr txBox="1"/>
          <p:nvPr/>
        </p:nvSpPr>
        <p:spPr>
          <a:xfrm>
            <a:off x="5916674" y="1014427"/>
            <a:ext cx="3045998" cy="52322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400" dirty="0"/>
              <a:t>Light yellow boxes = </a:t>
            </a:r>
            <a:r>
              <a:rPr lang="en-US" sz="1400" b="1" dirty="0"/>
              <a:t>Intermediate</a:t>
            </a:r>
            <a:r>
              <a:rPr lang="en-US" sz="1400" dirty="0"/>
              <a:t> files or data</a:t>
            </a:r>
            <a:endParaRPr lang="en-US" sz="1050" i="1" dirty="0"/>
          </a:p>
        </p:txBody>
      </p:sp>
      <p:sp>
        <p:nvSpPr>
          <p:cNvPr id="181" name="TextBox 180">
            <a:extLst>
              <a:ext uri="{FF2B5EF4-FFF2-40B4-BE49-F238E27FC236}">
                <a16:creationId xmlns:a16="http://schemas.microsoft.com/office/drawing/2014/main" id="{F9E16175-BA7E-4756-B0B0-331038C82467}"/>
              </a:ext>
            </a:extLst>
          </p:cNvPr>
          <p:cNvSpPr txBox="1"/>
          <p:nvPr/>
        </p:nvSpPr>
        <p:spPr>
          <a:xfrm>
            <a:off x="5916674" y="1663314"/>
            <a:ext cx="3045998"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a:t>Orange boxes = inclusion/exclusion criteria (subjects or SMs)</a:t>
            </a:r>
          </a:p>
        </p:txBody>
      </p:sp>
      <p:sp>
        <p:nvSpPr>
          <p:cNvPr id="182" name="TextBox 181">
            <a:extLst>
              <a:ext uri="{FF2B5EF4-FFF2-40B4-BE49-F238E27FC236}">
                <a16:creationId xmlns:a16="http://schemas.microsoft.com/office/drawing/2014/main" id="{BB61B2CE-7497-4279-BB0D-1E0A5E333385}"/>
              </a:ext>
            </a:extLst>
          </p:cNvPr>
          <p:cNvSpPr txBox="1"/>
          <p:nvPr/>
        </p:nvSpPr>
        <p:spPr>
          <a:xfrm>
            <a:off x="9153445" y="1014427"/>
            <a:ext cx="3045998" cy="30777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00" dirty="0"/>
              <a:t>Green boxes = </a:t>
            </a:r>
            <a:r>
              <a:rPr lang="en-US" sz="1400" b="1" dirty="0"/>
              <a:t>Final</a:t>
            </a:r>
            <a:r>
              <a:rPr lang="en-US" sz="1400" dirty="0"/>
              <a:t> output files or data</a:t>
            </a:r>
            <a:endParaRPr lang="en-US" sz="1050" i="1" dirty="0"/>
          </a:p>
        </p:txBody>
      </p:sp>
      <p:sp>
        <p:nvSpPr>
          <p:cNvPr id="183" name="Rectangle: Rounded Corners 182">
            <a:extLst>
              <a:ext uri="{FF2B5EF4-FFF2-40B4-BE49-F238E27FC236}">
                <a16:creationId xmlns:a16="http://schemas.microsoft.com/office/drawing/2014/main" id="{4D610003-4E59-41DE-9ECF-96A2C0BBD411}"/>
              </a:ext>
            </a:extLst>
          </p:cNvPr>
          <p:cNvSpPr/>
          <p:nvPr/>
        </p:nvSpPr>
        <p:spPr>
          <a:xfrm>
            <a:off x="5916674" y="2312201"/>
            <a:ext cx="3142156" cy="838086"/>
          </a:xfrm>
          <a:prstGeom prst="round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Red boxes = # subjects or SMs dropped due to a criteria</a:t>
            </a:r>
          </a:p>
        </p:txBody>
      </p:sp>
      <p:sp>
        <p:nvSpPr>
          <p:cNvPr id="185" name="Rectangle: Rounded Corners 184">
            <a:extLst>
              <a:ext uri="{FF2B5EF4-FFF2-40B4-BE49-F238E27FC236}">
                <a16:creationId xmlns:a16="http://schemas.microsoft.com/office/drawing/2014/main" id="{6FE8899F-02CE-4182-977F-3A053C8A81B5}"/>
              </a:ext>
            </a:extLst>
          </p:cNvPr>
          <p:cNvSpPr/>
          <p:nvPr/>
        </p:nvSpPr>
        <p:spPr>
          <a:xfrm>
            <a:off x="9296163" y="1537647"/>
            <a:ext cx="4615972" cy="1673819"/>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t"/>
          <a:lstStyle/>
          <a:p>
            <a:r>
              <a:rPr lang="en-US" sz="1100" dirty="0"/>
              <a:t>Gray shaded boxes w/ rounded corners = processing stages (specifically, for each script called.</a:t>
            </a:r>
          </a:p>
        </p:txBody>
      </p:sp>
      <p:sp>
        <p:nvSpPr>
          <p:cNvPr id="186" name="Rectangle: Rounded Corners 185">
            <a:extLst>
              <a:ext uri="{FF2B5EF4-FFF2-40B4-BE49-F238E27FC236}">
                <a16:creationId xmlns:a16="http://schemas.microsoft.com/office/drawing/2014/main" id="{4A494A6E-70E5-4939-AD89-E2ABF291945B}"/>
              </a:ext>
            </a:extLst>
          </p:cNvPr>
          <p:cNvSpPr/>
          <p:nvPr/>
        </p:nvSpPr>
        <p:spPr>
          <a:xfrm>
            <a:off x="10036153" y="2186636"/>
            <a:ext cx="3520548" cy="6537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1"/>
                </a:solidFill>
              </a:rPr>
              <a:t>Inscribed blue boxes = subscripts/dependencies called by the parent script in this stage</a:t>
            </a:r>
          </a:p>
        </p:txBody>
      </p:sp>
      <p:sp>
        <p:nvSpPr>
          <p:cNvPr id="1083" name="Speech Bubble: Oval 1082">
            <a:extLst>
              <a:ext uri="{FF2B5EF4-FFF2-40B4-BE49-F238E27FC236}">
                <a16:creationId xmlns:a16="http://schemas.microsoft.com/office/drawing/2014/main" id="{57A22636-BEB1-4ECF-A989-A550155826D3}"/>
              </a:ext>
            </a:extLst>
          </p:cNvPr>
          <p:cNvSpPr/>
          <p:nvPr/>
        </p:nvSpPr>
        <p:spPr>
          <a:xfrm>
            <a:off x="7768187" y="8825904"/>
            <a:ext cx="1619788" cy="1942553"/>
          </a:xfrm>
          <a:prstGeom prst="wedgeEllipseCallout">
            <a:avLst>
              <a:gd name="adj1" fmla="val -42724"/>
              <a:gd name="adj2" fmla="val 7198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700" b="1" dirty="0"/>
              <a:t>Criteria 1 Assumption</a:t>
            </a:r>
            <a:r>
              <a:rPr lang="en-US" sz="700" dirty="0"/>
              <a:t>: subjects who are missing this file (maybe) could not get through the entire pipeline, so they may be missing </a:t>
            </a:r>
            <a:r>
              <a:rPr lang="en-US" sz="700" dirty="0" err="1"/>
              <a:t>rsfMRI</a:t>
            </a:r>
            <a:r>
              <a:rPr lang="en-US" sz="700" dirty="0"/>
              <a:t> data (or there is something wrong with their data), AND they’re missing a file necessary for the pipeline (which we don’t generate)</a:t>
            </a:r>
          </a:p>
          <a:p>
            <a:pPr algn="ctr"/>
            <a:endParaRPr lang="en-US" sz="700" dirty="0"/>
          </a:p>
          <a:p>
            <a:pPr algn="ctr"/>
            <a:r>
              <a:rPr lang="en-US" sz="700" dirty="0"/>
              <a:t>Therefore, we can quickly eliminate subjects based on this alone.</a:t>
            </a:r>
          </a:p>
        </p:txBody>
      </p:sp>
      <p:sp>
        <p:nvSpPr>
          <p:cNvPr id="204" name="Speech Bubble: Oval 203">
            <a:extLst>
              <a:ext uri="{FF2B5EF4-FFF2-40B4-BE49-F238E27FC236}">
                <a16:creationId xmlns:a16="http://schemas.microsoft.com/office/drawing/2014/main" id="{FB9BC333-F768-4ABD-A98F-3A69D1D4F1B2}"/>
              </a:ext>
            </a:extLst>
          </p:cNvPr>
          <p:cNvSpPr/>
          <p:nvPr/>
        </p:nvSpPr>
        <p:spPr>
          <a:xfrm>
            <a:off x="13790513" y="724627"/>
            <a:ext cx="1625076" cy="1227267"/>
          </a:xfrm>
          <a:prstGeom prst="wedgeEllipseCallout">
            <a:avLst>
              <a:gd name="adj1" fmla="val 37180"/>
              <a:gd name="adj2" fmla="val 6338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a:t>Orange callout bubbles: </a:t>
            </a:r>
            <a:r>
              <a:rPr lang="en-US" sz="900" dirty="0"/>
              <a:t>explain key assumption/rationale made at a step</a:t>
            </a:r>
          </a:p>
        </p:txBody>
      </p:sp>
      <p:sp>
        <p:nvSpPr>
          <p:cNvPr id="1045" name="Rectangle: Rounded Corners 1044">
            <a:extLst>
              <a:ext uri="{FF2B5EF4-FFF2-40B4-BE49-F238E27FC236}">
                <a16:creationId xmlns:a16="http://schemas.microsoft.com/office/drawing/2014/main" id="{39D7997F-7D44-4007-9F3A-489ABF686480}"/>
              </a:ext>
            </a:extLst>
          </p:cNvPr>
          <p:cNvSpPr/>
          <p:nvPr/>
        </p:nvSpPr>
        <p:spPr>
          <a:xfrm>
            <a:off x="6836525" y="12194393"/>
            <a:ext cx="1595532" cy="1329379"/>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Drop 10038-9607=</a:t>
            </a:r>
            <a:r>
              <a:rPr lang="en-US" sz="1400" b="1" dirty="0"/>
              <a:t>431</a:t>
            </a:r>
            <a:r>
              <a:rPr lang="en-US" sz="1400" dirty="0"/>
              <a:t> subjects missing .mat files</a:t>
            </a:r>
          </a:p>
        </p:txBody>
      </p:sp>
      <p:sp>
        <p:nvSpPr>
          <p:cNvPr id="226" name="TextBox 225">
            <a:extLst>
              <a:ext uri="{FF2B5EF4-FFF2-40B4-BE49-F238E27FC236}">
                <a16:creationId xmlns:a16="http://schemas.microsoft.com/office/drawing/2014/main" id="{37CC9AC8-AD57-4F48-9661-E07B27AAC3AF}"/>
              </a:ext>
            </a:extLst>
          </p:cNvPr>
          <p:cNvSpPr txBox="1"/>
          <p:nvPr/>
        </p:nvSpPr>
        <p:spPr>
          <a:xfrm>
            <a:off x="7127494" y="25082185"/>
            <a:ext cx="1299022"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050" dirty="0"/>
              <a:t>SUBJECT INCLUSION CRITERIA </a:t>
            </a:r>
            <a:r>
              <a:rPr lang="en-US" sz="1050" b="1" dirty="0"/>
              <a:t>2</a:t>
            </a:r>
            <a:endParaRPr lang="en-US" sz="1050" dirty="0"/>
          </a:p>
        </p:txBody>
      </p:sp>
      <p:sp>
        <p:nvSpPr>
          <p:cNvPr id="270" name="Speech Bubble: Oval 269">
            <a:extLst>
              <a:ext uri="{FF2B5EF4-FFF2-40B4-BE49-F238E27FC236}">
                <a16:creationId xmlns:a16="http://schemas.microsoft.com/office/drawing/2014/main" id="{62FB69F9-97DA-4D7B-B400-582A9EDCF0FD}"/>
              </a:ext>
            </a:extLst>
          </p:cNvPr>
          <p:cNvSpPr/>
          <p:nvPr/>
        </p:nvSpPr>
        <p:spPr>
          <a:xfrm>
            <a:off x="14271932" y="2265885"/>
            <a:ext cx="1443405" cy="1377158"/>
          </a:xfrm>
          <a:prstGeom prst="wedgeEllipseCallout">
            <a:avLst>
              <a:gd name="adj1" fmla="val -89419"/>
              <a:gd name="adj2" fmla="val -21933"/>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Blue callout bubbles: </a:t>
            </a:r>
            <a:r>
              <a:rPr lang="en-US" sz="900" dirty="0"/>
              <a:t>non-crucial information, but useful to know. Clarifying points.</a:t>
            </a:r>
          </a:p>
        </p:txBody>
      </p:sp>
      <p:sp>
        <p:nvSpPr>
          <p:cNvPr id="274" name="Speech Bubble: Oval 273">
            <a:extLst>
              <a:ext uri="{FF2B5EF4-FFF2-40B4-BE49-F238E27FC236}">
                <a16:creationId xmlns:a16="http://schemas.microsoft.com/office/drawing/2014/main" id="{A97C5B20-C618-4F59-9006-4F40A00861B2}"/>
              </a:ext>
            </a:extLst>
          </p:cNvPr>
          <p:cNvSpPr/>
          <p:nvPr/>
        </p:nvSpPr>
        <p:spPr>
          <a:xfrm>
            <a:off x="-3495136" y="25911363"/>
            <a:ext cx="1385315" cy="3476591"/>
          </a:xfrm>
          <a:prstGeom prst="wedgeEllipseCallout">
            <a:avLst>
              <a:gd name="adj1" fmla="val 122758"/>
              <a:gd name="adj2" fmla="val 852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b="1" dirty="0"/>
              <a:t>Criteria 2b.1</a:t>
            </a:r>
          </a:p>
          <a:p>
            <a:pPr algn="ctr"/>
            <a:r>
              <a:rPr lang="en-US" sz="800" dirty="0"/>
              <a:t>A stage of ICA+FIX (</a:t>
            </a:r>
            <a:r>
              <a:rPr lang="en-US" sz="800" dirty="0" err="1"/>
              <a:t>highpassfiter</a:t>
            </a:r>
            <a:r>
              <a:rPr lang="en-US" sz="800" dirty="0"/>
              <a:t>) fails when scans are too short (unsure why)</a:t>
            </a:r>
          </a:p>
          <a:p>
            <a:pPr algn="ctr"/>
            <a:endParaRPr lang="en-US" sz="800" dirty="0"/>
          </a:p>
          <a:p>
            <a:pPr algn="ctr"/>
            <a:r>
              <a:rPr lang="en-US" sz="800" dirty="0"/>
              <a:t>To avoid this, based on Matt Glasser’s suggestion, we exclude any scan whose length is less than 0..75*the expected scan length of 380 timepoints</a:t>
            </a:r>
          </a:p>
          <a:p>
            <a:pPr algn="ctr"/>
            <a:endParaRPr lang="en-US" sz="800" dirty="0"/>
          </a:p>
          <a:p>
            <a:pPr algn="ctr"/>
            <a:r>
              <a:rPr lang="en-US" sz="800" dirty="0"/>
              <a:t>We also include the requirement of length post-censoring so we ensure that each subject has at least 600 seconds of data</a:t>
            </a:r>
          </a:p>
        </p:txBody>
      </p:sp>
      <p:sp>
        <p:nvSpPr>
          <p:cNvPr id="278" name="Speech Bubble: Oval 277">
            <a:extLst>
              <a:ext uri="{FF2B5EF4-FFF2-40B4-BE49-F238E27FC236}">
                <a16:creationId xmlns:a16="http://schemas.microsoft.com/office/drawing/2014/main" id="{0117AAE5-4F8F-4804-AA58-6556C3664CFA}"/>
              </a:ext>
            </a:extLst>
          </p:cNvPr>
          <p:cNvSpPr/>
          <p:nvPr/>
        </p:nvSpPr>
        <p:spPr>
          <a:xfrm>
            <a:off x="-3224344" y="31343352"/>
            <a:ext cx="2589948" cy="2616667"/>
          </a:xfrm>
          <a:prstGeom prst="wedgeEllipseCallout">
            <a:avLst>
              <a:gd name="adj1" fmla="val -25360"/>
              <a:gd name="adj2" fmla="val -6862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a:t> Criteria 2b Rationale</a:t>
            </a:r>
            <a:r>
              <a:rPr lang="en-US" sz="900" dirty="0"/>
              <a:t>:</a:t>
            </a:r>
          </a:p>
          <a:p>
            <a:pPr algn="ctr"/>
            <a:endParaRPr lang="en-US" sz="900" dirty="0"/>
          </a:p>
          <a:p>
            <a:pPr algn="ctr"/>
            <a:r>
              <a:rPr lang="en-US" sz="900" dirty="0"/>
              <a:t>For compatibility with ICA+FIX, we remove any bad scans (at subject scan-level). Of the remaining scans, we need the subject to have &gt;600 seconds of scan time. By doing these very specific, granular exclusions we ensure that at the end of data preparation, the data going into the CCA analysis WILL all be derived from 600 seconds of good scan data.</a:t>
            </a:r>
          </a:p>
          <a:p>
            <a:pPr algn="ctr"/>
            <a:endParaRPr lang="en-US" sz="900" dirty="0"/>
          </a:p>
          <a:p>
            <a:pPr algn="ctr"/>
            <a:r>
              <a:rPr lang="en-US" sz="900" dirty="0"/>
              <a:t>By including the QC and PC exclusion, we ensure that the data is of adequate quality.</a:t>
            </a:r>
          </a:p>
          <a:p>
            <a:pPr algn="ctr"/>
            <a:endParaRPr lang="en-US" sz="900" dirty="0"/>
          </a:p>
        </p:txBody>
      </p:sp>
      <p:sp>
        <p:nvSpPr>
          <p:cNvPr id="311" name="Speech Bubble: Oval 310">
            <a:extLst>
              <a:ext uri="{FF2B5EF4-FFF2-40B4-BE49-F238E27FC236}">
                <a16:creationId xmlns:a16="http://schemas.microsoft.com/office/drawing/2014/main" id="{60E00556-6218-489A-A363-E5970BE1F72C}"/>
              </a:ext>
            </a:extLst>
          </p:cNvPr>
          <p:cNvSpPr/>
          <p:nvPr/>
        </p:nvSpPr>
        <p:spPr>
          <a:xfrm>
            <a:off x="8824428" y="26597562"/>
            <a:ext cx="1394806" cy="1092193"/>
          </a:xfrm>
          <a:prstGeom prst="wedgeEllipseCallout">
            <a:avLst>
              <a:gd name="adj1" fmla="val -88202"/>
              <a:gd name="adj2" fmla="val 2728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a:t> Criteria 4 Rationale</a:t>
            </a:r>
            <a:r>
              <a:rPr lang="en-US" sz="900" dirty="0"/>
              <a:t>:</a:t>
            </a:r>
          </a:p>
          <a:p>
            <a:pPr algn="ctr"/>
            <a:r>
              <a:rPr lang="en-US" sz="900" dirty="0"/>
              <a:t>Suggested in ABCD 2.0.1 release documentation.</a:t>
            </a:r>
          </a:p>
          <a:p>
            <a:pPr algn="ctr"/>
            <a:endParaRPr lang="en-US" sz="900" dirty="0"/>
          </a:p>
        </p:txBody>
      </p:sp>
      <p:sp>
        <p:nvSpPr>
          <p:cNvPr id="328" name="TextBox 327">
            <a:extLst>
              <a:ext uri="{FF2B5EF4-FFF2-40B4-BE49-F238E27FC236}">
                <a16:creationId xmlns:a16="http://schemas.microsoft.com/office/drawing/2014/main" id="{6E20A190-4E7F-470D-AC1B-5B53392DD82F}"/>
              </a:ext>
            </a:extLst>
          </p:cNvPr>
          <p:cNvSpPr txBox="1"/>
          <p:nvPr/>
        </p:nvSpPr>
        <p:spPr>
          <a:xfrm>
            <a:off x="13843895" y="6609979"/>
            <a:ext cx="4505580" cy="1600438"/>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400" dirty="0"/>
              <a:t>Result after STAGE 2: a </a:t>
            </a:r>
            <a:r>
              <a:rPr lang="en-US" sz="1400" b="1" dirty="0"/>
              <a:t>list of subjects</a:t>
            </a:r>
            <a:r>
              <a:rPr lang="en-US" sz="1400" dirty="0"/>
              <a:t> who are filtered based on imaging data</a:t>
            </a:r>
          </a:p>
          <a:p>
            <a:endParaRPr lang="en-US" sz="1400" dirty="0"/>
          </a:p>
          <a:p>
            <a:r>
              <a:rPr lang="en-US" sz="1400" i="1" dirty="0"/>
              <a:t>N=</a:t>
            </a:r>
          </a:p>
          <a:p>
            <a:endParaRPr lang="en-US" sz="1400" i="1" dirty="0"/>
          </a:p>
          <a:p>
            <a:r>
              <a:rPr lang="en-US" sz="1400" dirty="0"/>
              <a:t>Data stored in:</a:t>
            </a:r>
          </a:p>
          <a:p>
            <a:r>
              <a:rPr lang="en-US" sz="1400" i="1" dirty="0" err="1"/>
              <a:t>abcd_cca_replication</a:t>
            </a:r>
            <a:r>
              <a:rPr lang="en-US" sz="1400" i="1" dirty="0"/>
              <a:t>/</a:t>
            </a:r>
            <a:r>
              <a:rPr lang="en-US" sz="1400" i="1" dirty="0" err="1"/>
              <a:t>data_prep</a:t>
            </a:r>
            <a:r>
              <a:rPr lang="en-US" sz="1400" i="1" dirty="0"/>
              <a:t>/data/</a:t>
            </a:r>
            <a:r>
              <a:rPr lang="en-US" sz="1400" b="1" i="1" dirty="0"/>
              <a:t>filtered_subjects.txt</a:t>
            </a:r>
          </a:p>
        </p:txBody>
      </p:sp>
      <p:sp>
        <p:nvSpPr>
          <p:cNvPr id="339" name="TextBox 338">
            <a:extLst>
              <a:ext uri="{FF2B5EF4-FFF2-40B4-BE49-F238E27FC236}">
                <a16:creationId xmlns:a16="http://schemas.microsoft.com/office/drawing/2014/main" id="{2D0F6F64-E0E5-4ACA-8206-407559CAA04F}"/>
              </a:ext>
            </a:extLst>
          </p:cNvPr>
          <p:cNvSpPr txBox="1"/>
          <p:nvPr/>
        </p:nvSpPr>
        <p:spPr>
          <a:xfrm>
            <a:off x="4565205" y="4681569"/>
            <a:ext cx="4229100" cy="2246769"/>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400" dirty="0"/>
              <a:t>Download the ABCD SM data from:</a:t>
            </a:r>
          </a:p>
          <a:p>
            <a:r>
              <a:rPr lang="en-US" sz="1400" dirty="0"/>
              <a:t>NDA website (“Release 2.0/2.0.1 Clinical Assessment and Tabulated Imaging Data”, available at </a:t>
            </a:r>
            <a:r>
              <a:rPr lang="en-US" sz="1400" u="sng" dirty="0">
                <a:hlinkClick r:id="rId2"/>
              </a:rPr>
              <a:t>https://nda.nih.gov/general-query.html?q=query=featured-datasets:Adolescent%20Brain%20Cognitive%20Development%20Study%20(ABCD)</a:t>
            </a:r>
            <a:r>
              <a:rPr lang="en-US" sz="1400" dirty="0"/>
              <a:t>).</a:t>
            </a:r>
          </a:p>
          <a:p>
            <a:endParaRPr lang="en-US" sz="1400" dirty="0"/>
          </a:p>
          <a:p>
            <a:r>
              <a:rPr lang="en-US" sz="1400" dirty="0"/>
              <a:t>Data stored in</a:t>
            </a:r>
            <a:r>
              <a:rPr lang="en-US" sz="1100" dirty="0"/>
              <a:t>:</a:t>
            </a:r>
          </a:p>
          <a:p>
            <a:r>
              <a:rPr lang="en-US" sz="1400" i="1" dirty="0" err="1"/>
              <a:t>abcd_cca_replication</a:t>
            </a:r>
            <a:r>
              <a:rPr lang="en-US" sz="1400" i="1" dirty="0"/>
              <a:t>/</a:t>
            </a:r>
            <a:r>
              <a:rPr lang="en-US" sz="1400" i="1" dirty="0" err="1"/>
              <a:t>data_prep</a:t>
            </a:r>
            <a:r>
              <a:rPr lang="en-US" sz="1400" i="1" dirty="0"/>
              <a:t>/data/</a:t>
            </a:r>
            <a:r>
              <a:rPr lang="en-US" sz="1400" b="1" i="1" dirty="0"/>
              <a:t>nda2.0.1.Rds</a:t>
            </a:r>
          </a:p>
        </p:txBody>
      </p:sp>
      <p:sp>
        <p:nvSpPr>
          <p:cNvPr id="363" name="Rectangle: Rounded Corners 362">
            <a:extLst>
              <a:ext uri="{FF2B5EF4-FFF2-40B4-BE49-F238E27FC236}">
                <a16:creationId xmlns:a16="http://schemas.microsoft.com/office/drawing/2014/main" id="{F87E2BF8-0414-4EA5-9739-3DB51B4D4022}"/>
              </a:ext>
            </a:extLst>
          </p:cNvPr>
          <p:cNvSpPr/>
          <p:nvPr/>
        </p:nvSpPr>
        <p:spPr>
          <a:xfrm>
            <a:off x="10275823" y="9021051"/>
            <a:ext cx="4615972" cy="6174635"/>
          </a:xfrm>
          <a:prstGeom prst="roundRect">
            <a:avLst/>
          </a:prstGeom>
          <a:solidFill>
            <a:srgbClr val="CFCFCF"/>
          </a:solidFill>
        </p:spPr>
        <p:style>
          <a:lnRef idx="1">
            <a:schemeClr val="accent3"/>
          </a:lnRef>
          <a:fillRef idx="2">
            <a:schemeClr val="accent3"/>
          </a:fillRef>
          <a:effectRef idx="1">
            <a:schemeClr val="accent3"/>
          </a:effectRef>
          <a:fontRef idx="minor">
            <a:schemeClr val="dk1"/>
          </a:fontRef>
        </p:style>
        <p:txBody>
          <a:bodyPr rtlCol="0" anchor="t"/>
          <a:lstStyle/>
          <a:p>
            <a:endParaRPr lang="en-US" sz="1100" dirty="0"/>
          </a:p>
        </p:txBody>
      </p:sp>
      <p:sp>
        <p:nvSpPr>
          <p:cNvPr id="364" name="Rectangle 363">
            <a:extLst>
              <a:ext uri="{FF2B5EF4-FFF2-40B4-BE49-F238E27FC236}">
                <a16:creationId xmlns:a16="http://schemas.microsoft.com/office/drawing/2014/main" id="{FDCD13DF-AD6D-4ABC-B9FB-7D0EC71A001A}"/>
              </a:ext>
            </a:extLst>
          </p:cNvPr>
          <p:cNvSpPr/>
          <p:nvPr/>
        </p:nvSpPr>
        <p:spPr>
          <a:xfrm>
            <a:off x="10686294" y="9332542"/>
            <a:ext cx="3927741" cy="5863144"/>
          </a:xfrm>
          <a:prstGeom prst="rect">
            <a:avLst/>
          </a:prstGeom>
        </p:spPr>
        <p:txBody>
          <a:bodyPr wrap="square">
            <a:spAutoFit/>
          </a:bodyPr>
          <a:lstStyle/>
          <a:p>
            <a:r>
              <a:rPr lang="en-US" sz="1600" b="1" i="1" u="sng" dirty="0"/>
              <a:t>DATA PREP STAGE 3: SM filtering, final subject selection</a:t>
            </a:r>
          </a:p>
          <a:p>
            <a:r>
              <a:rPr lang="en-US" sz="1100" b="1" dirty="0"/>
              <a:t>Script</a:t>
            </a:r>
            <a:r>
              <a:rPr lang="en-US" sz="1100" dirty="0"/>
              <a:t>: </a:t>
            </a:r>
            <a:r>
              <a:rPr lang="en-US" sz="1100" i="1" dirty="0"/>
              <a:t>sm_processing_3.r </a:t>
            </a:r>
            <a:r>
              <a:rPr lang="en-US" sz="1100" i="1" dirty="0">
                <a:solidFill>
                  <a:srgbClr val="FF0000"/>
                </a:solidFill>
              </a:rPr>
              <a:t>(RENAME to : prep_stage_3.sh)</a:t>
            </a:r>
          </a:p>
          <a:p>
            <a:r>
              <a:rPr lang="en-US" sz="1100" b="1" dirty="0"/>
              <a:t>Location</a:t>
            </a:r>
            <a:r>
              <a:rPr lang="en-US" sz="1100" dirty="0"/>
              <a:t>: </a:t>
            </a:r>
            <a:r>
              <a:rPr lang="en-US" sz="1100" i="1" dirty="0" err="1"/>
              <a:t>abcd_cca_replication</a:t>
            </a:r>
            <a:r>
              <a:rPr lang="en-US" sz="1100" i="1" dirty="0"/>
              <a:t>/</a:t>
            </a:r>
            <a:r>
              <a:rPr lang="en-US" sz="1100" i="1" dirty="0" err="1"/>
              <a:t>data_prep</a:t>
            </a:r>
            <a:r>
              <a:rPr lang="en-US" sz="1100" i="1" dirty="0"/>
              <a:t>/</a:t>
            </a:r>
          </a:p>
          <a:p>
            <a:r>
              <a:rPr lang="en-US" sz="1100" b="1" dirty="0"/>
              <a:t>Inputs to this script</a:t>
            </a:r>
            <a:r>
              <a:rPr lang="en-US" sz="1100" dirty="0"/>
              <a:t>: </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a:t>
            </a:r>
            <a:r>
              <a:rPr lang="en-US" sz="800" b="1" i="1" dirty="0"/>
              <a:t>nda2.0.1.Rds</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a:t>
            </a:r>
            <a:r>
              <a:rPr lang="en-US" sz="800" b="1" i="1" dirty="0"/>
              <a:t>filtered_subjects.txt</a:t>
            </a:r>
          </a:p>
          <a:p>
            <a:endParaRPr lang="en-US" sz="800" b="1" i="1" dirty="0"/>
          </a:p>
          <a:p>
            <a:endParaRPr lang="en-US" sz="1100" b="1" dirty="0"/>
          </a:p>
          <a:p>
            <a:r>
              <a:rPr lang="en-US" sz="1100" b="1" dirty="0"/>
              <a:t>Function/Purpose: </a:t>
            </a:r>
          </a:p>
          <a:p>
            <a:r>
              <a:rPr lang="en-US" sz="1100" i="1" dirty="0"/>
              <a:t>This script extracts the SM data for the filtered subjects, then analyzes the SM data to determine which pass the quantitative exclusion criteria:</a:t>
            </a:r>
          </a:p>
          <a:p>
            <a:endParaRPr lang="en-US" sz="1100" i="1" dirty="0"/>
          </a:p>
          <a:p>
            <a:pPr marL="171450" indent="-171450">
              <a:buFont typeface="Arial" panose="020B0604020202020204" pitchFamily="34" charset="0"/>
              <a:buChar char="•"/>
            </a:pPr>
            <a:r>
              <a:rPr lang="en-US" sz="1100" i="1" dirty="0"/>
              <a:t>Keep only baseline data</a:t>
            </a:r>
          </a:p>
          <a:p>
            <a:endParaRPr lang="en-US" sz="1100" i="1" dirty="0"/>
          </a:p>
          <a:p>
            <a:r>
              <a:rPr lang="en-US" sz="1100" b="1" i="1" u="sng" dirty="0"/>
              <a:t>Quantitative Inclusion Criteria</a:t>
            </a:r>
            <a:r>
              <a:rPr lang="en-US" sz="1100" b="1" i="1" dirty="0"/>
              <a:t>:</a:t>
            </a:r>
          </a:p>
          <a:p>
            <a:pPr marL="228600" indent="-228600">
              <a:buAutoNum type="arabicPeriod"/>
            </a:pPr>
            <a:r>
              <a:rPr lang="en-US" sz="1100" dirty="0"/>
              <a:t>There was enough data available</a:t>
            </a:r>
          </a:p>
          <a:p>
            <a:pPr marL="685800" lvl="1" indent="-228600">
              <a:buFont typeface="+mj-lt"/>
              <a:buAutoNum type="alphaLcPeriod"/>
            </a:pPr>
            <a:r>
              <a:rPr lang="en-US" sz="1100" dirty="0"/>
              <a:t>Defined as at least 50% of subjects having data for a given SM</a:t>
            </a:r>
          </a:p>
          <a:p>
            <a:pPr marL="228600" indent="-228600">
              <a:buFont typeface="+mj-lt"/>
              <a:buAutoNum type="arabicPeriod"/>
            </a:pPr>
            <a:r>
              <a:rPr lang="en-US" sz="1100" dirty="0"/>
              <a:t>There was sufficient variation in the SM</a:t>
            </a:r>
          </a:p>
          <a:p>
            <a:pPr marL="685800" lvl="1" indent="-228600">
              <a:buFont typeface="+mj-lt"/>
              <a:buAutoNum type="alphaLcPeriod"/>
            </a:pPr>
            <a:r>
              <a:rPr lang="en-US" sz="1100" dirty="0"/>
              <a:t>Defined as less than 95% of subjects having the same SM value</a:t>
            </a:r>
          </a:p>
          <a:p>
            <a:pPr marL="228600" indent="-228600">
              <a:buFont typeface="+mj-lt"/>
              <a:buAutoNum type="arabicPeriod"/>
            </a:pPr>
            <a:r>
              <a:rPr lang="en-US" sz="1100" dirty="0"/>
              <a:t>The SM did not contain an extreme outlier value based on the most extreme value from the median</a:t>
            </a:r>
          </a:p>
          <a:p>
            <a:pPr marL="685800" lvl="1" indent="-228600">
              <a:buFont typeface="+mj-lt"/>
              <a:buAutoNum type="alphaLcPeriod"/>
            </a:pPr>
            <a:r>
              <a:rPr lang="en-US" sz="1100" dirty="0"/>
              <a:t>Specifically, a subject measure contained an extreme outlier if: max(Ys) &gt; 100*mean(Ys), where </a:t>
            </a:r>
            <a:r>
              <a:rPr lang="en-US" sz="1100" dirty="0" err="1"/>
              <a:t>Xs</a:t>
            </a:r>
            <a:r>
              <a:rPr lang="en-US" sz="1100" dirty="0"/>
              <a:t> is a vector of all subjects’ values for an SM s, and vector Ys = (</a:t>
            </a:r>
            <a:r>
              <a:rPr lang="en-US" sz="1100" dirty="0" err="1"/>
              <a:t>Xs</a:t>
            </a:r>
            <a:r>
              <a:rPr lang="en-US" sz="1100" dirty="0"/>
              <a:t> - median(</a:t>
            </a:r>
            <a:r>
              <a:rPr lang="en-US" sz="1100" dirty="0" err="1"/>
              <a:t>Xs</a:t>
            </a:r>
            <a:r>
              <a:rPr lang="en-US" sz="1100" dirty="0"/>
              <a:t>))2</a:t>
            </a:r>
          </a:p>
          <a:p>
            <a:endParaRPr lang="en-US" sz="1100" dirty="0"/>
          </a:p>
          <a:p>
            <a:pPr marL="171450" indent="-171450">
              <a:buFont typeface="Arial" panose="020B0604020202020204" pitchFamily="34" charset="0"/>
              <a:buChar char="•"/>
            </a:pPr>
            <a:r>
              <a:rPr lang="en-US" sz="1100" b="1" u="sng" dirty="0"/>
              <a:t>Qualitative SM Inclusion</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Drop any subjects missing &gt;50% of final 74 SMs</a:t>
            </a:r>
          </a:p>
          <a:p>
            <a:pPr lvl="1"/>
            <a:endParaRPr lang="en-US" sz="1100" dirty="0"/>
          </a:p>
        </p:txBody>
      </p:sp>
      <p:cxnSp>
        <p:nvCxnSpPr>
          <p:cNvPr id="289" name="Connector: Elbow 288">
            <a:extLst>
              <a:ext uri="{FF2B5EF4-FFF2-40B4-BE49-F238E27FC236}">
                <a16:creationId xmlns:a16="http://schemas.microsoft.com/office/drawing/2014/main" id="{CD3E4437-8C1E-4691-9E77-5685C347AE58}"/>
              </a:ext>
            </a:extLst>
          </p:cNvPr>
          <p:cNvCxnSpPr>
            <a:cxnSpLocks/>
            <a:stCxn id="328" idx="2"/>
            <a:endCxn id="363" idx="0"/>
          </p:cNvCxnSpPr>
          <p:nvPr/>
        </p:nvCxnSpPr>
        <p:spPr>
          <a:xfrm rot="5400000">
            <a:off x="13934930" y="6859296"/>
            <a:ext cx="810634" cy="3512876"/>
          </a:xfrm>
          <a:prstGeom prst="bentConnector3">
            <a:avLst>
              <a:gd name="adj1" fmla="val 50000"/>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2" name="Connector: Elbow 291">
            <a:extLst>
              <a:ext uri="{FF2B5EF4-FFF2-40B4-BE49-F238E27FC236}">
                <a16:creationId xmlns:a16="http://schemas.microsoft.com/office/drawing/2014/main" id="{142971B0-E65F-4FC7-B26B-7A696E1733F8}"/>
              </a:ext>
            </a:extLst>
          </p:cNvPr>
          <p:cNvCxnSpPr>
            <a:cxnSpLocks/>
            <a:stCxn id="339" idx="2"/>
            <a:endCxn id="698" idx="3"/>
          </p:cNvCxnSpPr>
          <p:nvPr/>
        </p:nvCxnSpPr>
        <p:spPr>
          <a:xfrm rot="5400000">
            <a:off x="235937" y="12518536"/>
            <a:ext cx="12034016" cy="853620"/>
          </a:xfrm>
          <a:prstGeom prst="bentConnector2">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381" name="Rectangle: Rounded Corners 380">
            <a:extLst>
              <a:ext uri="{FF2B5EF4-FFF2-40B4-BE49-F238E27FC236}">
                <a16:creationId xmlns:a16="http://schemas.microsoft.com/office/drawing/2014/main" id="{FBF1622D-B76A-44D7-82C5-ECCF8915C491}"/>
              </a:ext>
            </a:extLst>
          </p:cNvPr>
          <p:cNvSpPr/>
          <p:nvPr/>
        </p:nvSpPr>
        <p:spPr>
          <a:xfrm>
            <a:off x="15058990" y="11732955"/>
            <a:ext cx="1595532" cy="872790"/>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err="1"/>
              <a:t>Quantative</a:t>
            </a:r>
            <a:r>
              <a:rPr lang="en-US" sz="1400" dirty="0"/>
              <a:t> exclusion:</a:t>
            </a:r>
          </a:p>
          <a:p>
            <a:pPr algn="ctr"/>
            <a:r>
              <a:rPr lang="en-US" sz="1400" dirty="0"/>
              <a:t>Drop __#_ SMs</a:t>
            </a:r>
          </a:p>
        </p:txBody>
      </p:sp>
      <p:sp>
        <p:nvSpPr>
          <p:cNvPr id="385" name="Rectangle: Rounded Corners 384">
            <a:extLst>
              <a:ext uri="{FF2B5EF4-FFF2-40B4-BE49-F238E27FC236}">
                <a16:creationId xmlns:a16="http://schemas.microsoft.com/office/drawing/2014/main" id="{666B9A58-95C7-4EDA-9FC8-A63248215F9D}"/>
              </a:ext>
            </a:extLst>
          </p:cNvPr>
          <p:cNvSpPr/>
          <p:nvPr/>
        </p:nvSpPr>
        <p:spPr>
          <a:xfrm>
            <a:off x="15058990" y="12740835"/>
            <a:ext cx="1595532" cy="872790"/>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Qualitative exclusion:</a:t>
            </a:r>
          </a:p>
          <a:p>
            <a:pPr algn="ctr"/>
            <a:r>
              <a:rPr lang="en-US" sz="1400" dirty="0"/>
              <a:t>Drop __#_ SMs</a:t>
            </a:r>
          </a:p>
        </p:txBody>
      </p:sp>
      <p:cxnSp>
        <p:nvCxnSpPr>
          <p:cNvPr id="315" name="Straight Arrow Connector 314">
            <a:extLst>
              <a:ext uri="{FF2B5EF4-FFF2-40B4-BE49-F238E27FC236}">
                <a16:creationId xmlns:a16="http://schemas.microsoft.com/office/drawing/2014/main" id="{4C43972B-D8D2-4530-B331-7BBAFEA04373}"/>
              </a:ext>
            </a:extLst>
          </p:cNvPr>
          <p:cNvCxnSpPr>
            <a:cxnSpLocks/>
            <a:stCxn id="363" idx="2"/>
            <a:endCxn id="395" idx="0"/>
          </p:cNvCxnSpPr>
          <p:nvPr/>
        </p:nvCxnSpPr>
        <p:spPr>
          <a:xfrm flipH="1">
            <a:off x="10188673" y="15195686"/>
            <a:ext cx="2395136" cy="97138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1" name="Straight Arrow Connector 390">
            <a:extLst>
              <a:ext uri="{FF2B5EF4-FFF2-40B4-BE49-F238E27FC236}">
                <a16:creationId xmlns:a16="http://schemas.microsoft.com/office/drawing/2014/main" id="{57BA6FCB-D8EB-4061-B1E3-B81ECFD25762}"/>
              </a:ext>
            </a:extLst>
          </p:cNvPr>
          <p:cNvCxnSpPr>
            <a:cxnSpLocks/>
            <a:stCxn id="363" idx="2"/>
            <a:endCxn id="405" idx="1"/>
          </p:cNvCxnSpPr>
          <p:nvPr/>
        </p:nvCxnSpPr>
        <p:spPr>
          <a:xfrm>
            <a:off x="12583809" y="15195686"/>
            <a:ext cx="1260086" cy="69321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5" name="TextBox 394">
            <a:extLst>
              <a:ext uri="{FF2B5EF4-FFF2-40B4-BE49-F238E27FC236}">
                <a16:creationId xmlns:a16="http://schemas.microsoft.com/office/drawing/2014/main" id="{8075B3F6-232E-4087-A0A4-9AC09F266F46}"/>
              </a:ext>
            </a:extLst>
          </p:cNvPr>
          <p:cNvSpPr txBox="1"/>
          <p:nvPr/>
        </p:nvSpPr>
        <p:spPr>
          <a:xfrm>
            <a:off x="8490499" y="16167074"/>
            <a:ext cx="3396348" cy="400110"/>
          </a:xfrm>
          <a:prstGeom prst="rect">
            <a:avLst/>
          </a:prstGeom>
          <a:solidFill>
            <a:schemeClr val="accent4">
              <a:lumMod val="20000"/>
              <a:lumOff val="80000"/>
            </a:schemeClr>
          </a:solidFill>
        </p:spPr>
        <p:txBody>
          <a:bodyPr wrap="square" rtlCol="0">
            <a:spAutoFit/>
          </a:bodyPr>
          <a:lstStyle/>
          <a:p>
            <a:r>
              <a:rPr lang="en-US" sz="1000" i="1" dirty="0"/>
              <a:t>and CSV table with data for final subjects (</a:t>
            </a:r>
            <a:r>
              <a:rPr lang="en-US" sz="1000" i="1" dirty="0" err="1"/>
              <a:t>abcd_cca_replication</a:t>
            </a:r>
            <a:r>
              <a:rPr lang="en-US" sz="1000" i="1" dirty="0"/>
              <a:t>/</a:t>
            </a:r>
            <a:r>
              <a:rPr lang="en-US" sz="1000" i="1" dirty="0" err="1"/>
              <a:t>data_prep</a:t>
            </a:r>
            <a:r>
              <a:rPr lang="en-US" sz="1000" i="1" dirty="0"/>
              <a:t>/data/</a:t>
            </a:r>
            <a:r>
              <a:rPr lang="en-US" sz="1000" b="1" i="1" dirty="0"/>
              <a:t>VARS_no_motion.txt)</a:t>
            </a:r>
          </a:p>
        </p:txBody>
      </p:sp>
      <p:sp>
        <p:nvSpPr>
          <p:cNvPr id="405" name="TextBox 404">
            <a:extLst>
              <a:ext uri="{FF2B5EF4-FFF2-40B4-BE49-F238E27FC236}">
                <a16:creationId xmlns:a16="http://schemas.microsoft.com/office/drawing/2014/main" id="{28EDDA21-7EFF-426E-A679-8B3A02D5DEFC}"/>
              </a:ext>
            </a:extLst>
          </p:cNvPr>
          <p:cNvSpPr txBox="1"/>
          <p:nvPr/>
        </p:nvSpPr>
        <p:spPr>
          <a:xfrm>
            <a:off x="13843895" y="15534955"/>
            <a:ext cx="2217420"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000" b="1" i="1" dirty="0"/>
              <a:t>Final subject list</a:t>
            </a:r>
            <a:endParaRPr lang="en-US" sz="1000" i="1" dirty="0"/>
          </a:p>
          <a:p>
            <a:r>
              <a:rPr lang="en-US" sz="1000" i="1" dirty="0"/>
              <a:t>N=</a:t>
            </a:r>
          </a:p>
          <a:p>
            <a:r>
              <a:rPr lang="en-US" sz="1000" i="1" dirty="0" err="1"/>
              <a:t>abcd_cca_replication</a:t>
            </a:r>
            <a:r>
              <a:rPr lang="en-US" sz="1000" i="1" dirty="0"/>
              <a:t>/</a:t>
            </a:r>
            <a:r>
              <a:rPr lang="en-US" sz="1000" i="1" dirty="0" err="1"/>
              <a:t>data_prep</a:t>
            </a:r>
            <a:r>
              <a:rPr lang="en-US" sz="1000" i="1" dirty="0"/>
              <a:t>/data/</a:t>
            </a:r>
            <a:r>
              <a:rPr lang="en-US" sz="1000" b="1" i="1" dirty="0"/>
              <a:t>final_subjects.txt</a:t>
            </a:r>
          </a:p>
        </p:txBody>
      </p:sp>
      <p:sp>
        <p:nvSpPr>
          <p:cNvPr id="412" name="Rectangle: Rounded Corners 411">
            <a:extLst>
              <a:ext uri="{FF2B5EF4-FFF2-40B4-BE49-F238E27FC236}">
                <a16:creationId xmlns:a16="http://schemas.microsoft.com/office/drawing/2014/main" id="{76090BE6-BB09-4860-8B79-CA1B5F1F45BA}"/>
              </a:ext>
            </a:extLst>
          </p:cNvPr>
          <p:cNvSpPr/>
          <p:nvPr/>
        </p:nvSpPr>
        <p:spPr>
          <a:xfrm>
            <a:off x="8042363" y="16847135"/>
            <a:ext cx="4302742" cy="1894812"/>
          </a:xfrm>
          <a:prstGeom prst="roundRect">
            <a:avLst/>
          </a:prstGeom>
          <a:solidFill>
            <a:schemeClr val="bg2">
              <a:lumMod val="90000"/>
            </a:schemeClr>
          </a:solidFill>
        </p:spPr>
        <p:style>
          <a:lnRef idx="1">
            <a:schemeClr val="accent3"/>
          </a:lnRef>
          <a:fillRef idx="2">
            <a:schemeClr val="accent3"/>
          </a:fillRef>
          <a:effectRef idx="1">
            <a:schemeClr val="accent3"/>
          </a:effectRef>
          <a:fontRef idx="minor">
            <a:schemeClr val="dk1"/>
          </a:fontRef>
        </p:style>
        <p:txBody>
          <a:bodyPr rtlCol="0" anchor="t"/>
          <a:lstStyle/>
          <a:p>
            <a:endParaRPr lang="en-US" sz="1100" dirty="0"/>
          </a:p>
        </p:txBody>
      </p:sp>
      <p:sp>
        <p:nvSpPr>
          <p:cNvPr id="413" name="Rectangle 412">
            <a:extLst>
              <a:ext uri="{FF2B5EF4-FFF2-40B4-BE49-F238E27FC236}">
                <a16:creationId xmlns:a16="http://schemas.microsoft.com/office/drawing/2014/main" id="{944F996A-EEAD-453E-AAF5-F41F6F800BA6}"/>
              </a:ext>
            </a:extLst>
          </p:cNvPr>
          <p:cNvSpPr/>
          <p:nvPr/>
        </p:nvSpPr>
        <p:spPr>
          <a:xfrm>
            <a:off x="8290596" y="17005229"/>
            <a:ext cx="3927741" cy="1631216"/>
          </a:xfrm>
          <a:prstGeom prst="rect">
            <a:avLst/>
          </a:prstGeom>
        </p:spPr>
        <p:txBody>
          <a:bodyPr wrap="square">
            <a:spAutoFit/>
          </a:bodyPr>
          <a:lstStyle/>
          <a:p>
            <a:r>
              <a:rPr lang="en-US" sz="1600" b="1" i="1" u="sng" dirty="0"/>
              <a:t>DATA PREP STAGE 4: Finalize VARS matrix </a:t>
            </a:r>
          </a:p>
          <a:p>
            <a:r>
              <a:rPr lang="en-US" sz="1100" b="1" dirty="0"/>
              <a:t>Script</a:t>
            </a:r>
            <a:r>
              <a:rPr lang="en-US" sz="1100" dirty="0"/>
              <a:t>: </a:t>
            </a:r>
            <a:r>
              <a:rPr lang="en-US" sz="1100" i="1" dirty="0"/>
              <a:t>VARS_4.py </a:t>
            </a:r>
            <a:r>
              <a:rPr lang="en-US" sz="1100" i="1" dirty="0">
                <a:solidFill>
                  <a:srgbClr val="FF0000"/>
                </a:solidFill>
              </a:rPr>
              <a:t>(RENAME to : VARS.py)</a:t>
            </a:r>
          </a:p>
          <a:p>
            <a:r>
              <a:rPr lang="en-US" sz="1100" b="1" dirty="0"/>
              <a:t>Location</a:t>
            </a:r>
            <a:r>
              <a:rPr lang="en-US" sz="1100" dirty="0"/>
              <a:t>: </a:t>
            </a:r>
            <a:r>
              <a:rPr lang="en-US" sz="1100" i="1" dirty="0" err="1"/>
              <a:t>abcd_cca_replication</a:t>
            </a:r>
            <a:r>
              <a:rPr lang="en-US" sz="1100" i="1" dirty="0"/>
              <a:t>/</a:t>
            </a:r>
            <a:r>
              <a:rPr lang="en-US" sz="1100" i="1" dirty="0" err="1"/>
              <a:t>data_prep</a:t>
            </a:r>
            <a:r>
              <a:rPr lang="en-US" sz="1100" i="1" dirty="0"/>
              <a:t>/</a:t>
            </a:r>
          </a:p>
          <a:p>
            <a:r>
              <a:rPr lang="en-US" sz="1100" b="1" dirty="0"/>
              <a:t>Inputs to this script</a:t>
            </a:r>
            <a:r>
              <a:rPr lang="en-US" sz="1100" dirty="0"/>
              <a:t>: </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a:t>
            </a:r>
            <a:r>
              <a:rPr lang="en-US" sz="800" b="1" i="1" dirty="0"/>
              <a:t>VARS_no_motion.txt</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a:t>
            </a:r>
            <a:r>
              <a:rPr lang="en-US" sz="800" b="1" i="1" dirty="0"/>
              <a:t>filtered_subjects.txt</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 </a:t>
            </a:r>
            <a:r>
              <a:rPr lang="en-US" sz="800" b="1" i="1" dirty="0"/>
              <a:t>motion_summary_data.csv</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 </a:t>
            </a:r>
            <a:r>
              <a:rPr lang="en-US" sz="800" b="1" i="1" dirty="0"/>
              <a:t>subject_measures.txt (PROVIDED IN PROJECT REPO.)</a:t>
            </a:r>
          </a:p>
          <a:p>
            <a:pPr lvl="1"/>
            <a:endParaRPr lang="en-US" sz="1100" dirty="0"/>
          </a:p>
        </p:txBody>
      </p:sp>
      <p:cxnSp>
        <p:nvCxnSpPr>
          <p:cNvPr id="419" name="Straight Arrow Connector 418">
            <a:extLst>
              <a:ext uri="{FF2B5EF4-FFF2-40B4-BE49-F238E27FC236}">
                <a16:creationId xmlns:a16="http://schemas.microsoft.com/office/drawing/2014/main" id="{CFA4B887-3073-47AF-901D-AE5A05E26D5C}"/>
              </a:ext>
            </a:extLst>
          </p:cNvPr>
          <p:cNvCxnSpPr>
            <a:cxnSpLocks/>
            <a:stCxn id="395" idx="2"/>
            <a:endCxn id="412" idx="0"/>
          </p:cNvCxnSpPr>
          <p:nvPr/>
        </p:nvCxnSpPr>
        <p:spPr>
          <a:xfrm>
            <a:off x="10188673" y="16567184"/>
            <a:ext cx="5061" cy="27995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9" name="TextBox 428">
            <a:extLst>
              <a:ext uri="{FF2B5EF4-FFF2-40B4-BE49-F238E27FC236}">
                <a16:creationId xmlns:a16="http://schemas.microsoft.com/office/drawing/2014/main" id="{C7909347-0560-4E98-99C5-0F2001021232}"/>
              </a:ext>
            </a:extLst>
          </p:cNvPr>
          <p:cNvSpPr txBox="1"/>
          <p:nvPr/>
        </p:nvSpPr>
        <p:spPr>
          <a:xfrm>
            <a:off x="8849649" y="19062220"/>
            <a:ext cx="2683967"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000" b="1" i="1" dirty="0">
                <a:solidFill>
                  <a:schemeClr val="tx1"/>
                </a:solidFill>
              </a:rPr>
              <a:t>FINAL SM matrix (“VARS”) input for Data Analysis stage</a:t>
            </a:r>
          </a:p>
          <a:p>
            <a:endParaRPr lang="en-US" sz="1000" i="1" dirty="0">
              <a:solidFill>
                <a:schemeClr val="tx1"/>
              </a:solidFill>
            </a:endParaRPr>
          </a:p>
          <a:p>
            <a:r>
              <a:rPr lang="en-US" sz="1000" i="1" dirty="0">
                <a:solidFill>
                  <a:schemeClr val="tx1"/>
                </a:solidFill>
              </a:rPr>
              <a:t>(</a:t>
            </a:r>
            <a:r>
              <a:rPr lang="en-US" sz="1000" i="1" dirty="0" err="1">
                <a:solidFill>
                  <a:schemeClr val="tx1"/>
                </a:solidFill>
              </a:rPr>
              <a:t>abcd_cca_replication</a:t>
            </a:r>
            <a:r>
              <a:rPr lang="en-US" sz="1000" i="1" dirty="0">
                <a:solidFill>
                  <a:schemeClr val="tx1"/>
                </a:solidFill>
              </a:rPr>
              <a:t>/data/</a:t>
            </a:r>
            <a:r>
              <a:rPr lang="en-US" sz="1000" b="1" i="1" dirty="0">
                <a:solidFill>
                  <a:schemeClr val="tx1"/>
                </a:solidFill>
              </a:rPr>
              <a:t>VARS.txt)</a:t>
            </a:r>
          </a:p>
        </p:txBody>
      </p:sp>
      <p:cxnSp>
        <p:nvCxnSpPr>
          <p:cNvPr id="430" name="Straight Arrow Connector 429">
            <a:extLst>
              <a:ext uri="{FF2B5EF4-FFF2-40B4-BE49-F238E27FC236}">
                <a16:creationId xmlns:a16="http://schemas.microsoft.com/office/drawing/2014/main" id="{1B7C12E3-9842-419A-BD65-A36F55504F83}"/>
              </a:ext>
            </a:extLst>
          </p:cNvPr>
          <p:cNvCxnSpPr>
            <a:cxnSpLocks/>
            <a:stCxn id="412" idx="2"/>
            <a:endCxn id="429" idx="0"/>
          </p:cNvCxnSpPr>
          <p:nvPr/>
        </p:nvCxnSpPr>
        <p:spPr>
          <a:xfrm flipH="1">
            <a:off x="10191633" y="18741947"/>
            <a:ext cx="2101" cy="3202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36" name="Rectangle: Rounded Corners 435">
            <a:extLst>
              <a:ext uri="{FF2B5EF4-FFF2-40B4-BE49-F238E27FC236}">
                <a16:creationId xmlns:a16="http://schemas.microsoft.com/office/drawing/2014/main" id="{ED4D853A-998A-497A-82A4-61EBB62629E2}"/>
              </a:ext>
            </a:extLst>
          </p:cNvPr>
          <p:cNvSpPr/>
          <p:nvPr/>
        </p:nvSpPr>
        <p:spPr>
          <a:xfrm>
            <a:off x="12804158" y="16637056"/>
            <a:ext cx="4302742" cy="9239542"/>
          </a:xfrm>
          <a:prstGeom prst="roundRect">
            <a:avLst/>
          </a:prstGeom>
          <a:solidFill>
            <a:schemeClr val="bg2">
              <a:lumMod val="90000"/>
            </a:schemeClr>
          </a:solidFill>
        </p:spPr>
        <p:style>
          <a:lnRef idx="1">
            <a:schemeClr val="accent3"/>
          </a:lnRef>
          <a:fillRef idx="2">
            <a:schemeClr val="accent3"/>
          </a:fillRef>
          <a:effectRef idx="1">
            <a:schemeClr val="accent3"/>
          </a:effectRef>
          <a:fontRef idx="minor">
            <a:schemeClr val="dk1"/>
          </a:fontRef>
        </p:style>
        <p:txBody>
          <a:bodyPr rtlCol="0" anchor="t"/>
          <a:lstStyle/>
          <a:p>
            <a:endParaRPr lang="en-US" sz="1100" dirty="0"/>
          </a:p>
        </p:txBody>
      </p:sp>
      <p:sp>
        <p:nvSpPr>
          <p:cNvPr id="437" name="Rectangle 436">
            <a:extLst>
              <a:ext uri="{FF2B5EF4-FFF2-40B4-BE49-F238E27FC236}">
                <a16:creationId xmlns:a16="http://schemas.microsoft.com/office/drawing/2014/main" id="{3F855F01-DDF4-4257-A6AF-778D73A430CF}"/>
              </a:ext>
            </a:extLst>
          </p:cNvPr>
          <p:cNvSpPr/>
          <p:nvPr/>
        </p:nvSpPr>
        <p:spPr>
          <a:xfrm>
            <a:off x="12979314" y="16793318"/>
            <a:ext cx="3927741" cy="677108"/>
          </a:xfrm>
          <a:prstGeom prst="rect">
            <a:avLst/>
          </a:prstGeom>
        </p:spPr>
        <p:txBody>
          <a:bodyPr wrap="square">
            <a:spAutoFit/>
          </a:bodyPr>
          <a:lstStyle/>
          <a:p>
            <a:r>
              <a:rPr lang="en-US" sz="1600" b="1" i="1" u="sng" dirty="0"/>
              <a:t>DATA PREP STAGE 5: Finalize NET matrix </a:t>
            </a:r>
          </a:p>
          <a:p>
            <a:r>
              <a:rPr lang="en-US" sz="1100" b="1" dirty="0"/>
              <a:t>Script</a:t>
            </a:r>
            <a:r>
              <a:rPr lang="en-US" sz="1100" dirty="0"/>
              <a:t>: </a:t>
            </a:r>
            <a:r>
              <a:rPr lang="en-US" sz="1100" i="1" dirty="0"/>
              <a:t>multiple scripts/steps</a:t>
            </a:r>
            <a:endParaRPr lang="en-US" sz="800" b="1" i="1" dirty="0"/>
          </a:p>
          <a:p>
            <a:pPr lvl="1"/>
            <a:endParaRPr lang="en-US" sz="1100" dirty="0"/>
          </a:p>
        </p:txBody>
      </p:sp>
      <p:cxnSp>
        <p:nvCxnSpPr>
          <p:cNvPr id="438" name="Straight Arrow Connector 437">
            <a:extLst>
              <a:ext uri="{FF2B5EF4-FFF2-40B4-BE49-F238E27FC236}">
                <a16:creationId xmlns:a16="http://schemas.microsoft.com/office/drawing/2014/main" id="{E626CC0C-BE96-450A-B31F-AD782895CCA1}"/>
              </a:ext>
            </a:extLst>
          </p:cNvPr>
          <p:cNvCxnSpPr>
            <a:cxnSpLocks/>
            <a:stCxn id="405" idx="2"/>
            <a:endCxn id="436" idx="0"/>
          </p:cNvCxnSpPr>
          <p:nvPr/>
        </p:nvCxnSpPr>
        <p:spPr>
          <a:xfrm>
            <a:off x="14952605" y="16242841"/>
            <a:ext cx="2924" cy="39421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362" name="Group 361">
            <a:extLst>
              <a:ext uri="{FF2B5EF4-FFF2-40B4-BE49-F238E27FC236}">
                <a16:creationId xmlns:a16="http://schemas.microsoft.com/office/drawing/2014/main" id="{AC4721AC-8747-4D79-A3CE-606BF7CDB159}"/>
              </a:ext>
            </a:extLst>
          </p:cNvPr>
          <p:cNvGrpSpPr/>
          <p:nvPr/>
        </p:nvGrpSpPr>
        <p:grpSpPr>
          <a:xfrm>
            <a:off x="12886773" y="17364803"/>
            <a:ext cx="4131667" cy="3209494"/>
            <a:chOff x="18006009" y="10605217"/>
            <a:chExt cx="4131667" cy="3209494"/>
          </a:xfrm>
        </p:grpSpPr>
        <p:sp>
          <p:nvSpPr>
            <p:cNvPr id="442" name="Rectangle: Rounded Corners 441">
              <a:extLst>
                <a:ext uri="{FF2B5EF4-FFF2-40B4-BE49-F238E27FC236}">
                  <a16:creationId xmlns:a16="http://schemas.microsoft.com/office/drawing/2014/main" id="{3823BE1B-7BEE-42F6-9A41-B062E18797F1}"/>
                </a:ext>
              </a:extLst>
            </p:cNvPr>
            <p:cNvSpPr/>
            <p:nvPr/>
          </p:nvSpPr>
          <p:spPr>
            <a:xfrm>
              <a:off x="18006009" y="10605217"/>
              <a:ext cx="4131667" cy="320949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rPr>
                <a:t>RUN DCAN PIPELINE</a:t>
              </a:r>
            </a:p>
          </p:txBody>
        </p:sp>
        <p:sp>
          <p:nvSpPr>
            <p:cNvPr id="25" name="TextBox 24">
              <a:extLst>
                <a:ext uri="{FF2B5EF4-FFF2-40B4-BE49-F238E27FC236}">
                  <a16:creationId xmlns:a16="http://schemas.microsoft.com/office/drawing/2014/main" id="{B876CBE7-22A3-44D1-8E90-DB63439E5937}"/>
                </a:ext>
              </a:extLst>
            </p:cNvPr>
            <p:cNvSpPr txBox="1"/>
            <p:nvPr/>
          </p:nvSpPr>
          <p:spPr>
            <a:xfrm>
              <a:off x="18225897" y="11032718"/>
              <a:ext cx="3691890" cy="2354491"/>
            </a:xfrm>
            <a:prstGeom prst="rect">
              <a:avLst/>
            </a:prstGeom>
            <a:noFill/>
          </p:spPr>
          <p:txBody>
            <a:bodyPr wrap="square" rtlCol="0">
              <a:spAutoFit/>
            </a:bodyPr>
            <a:lstStyle/>
            <a:p>
              <a:pPr marL="342918" indent="-342918">
                <a:buAutoNum type="arabicPeriod"/>
              </a:pPr>
              <a:r>
                <a:rPr lang="en-US" sz="1050" dirty="0"/>
                <a:t>Run the DCAN ABCD pipeline, but ONLY ON resting-state fMRI data, up to but NOT including DCAN BOLD proc.</a:t>
              </a:r>
            </a:p>
            <a:p>
              <a:pPr marL="800142" lvl="1" indent="-342918">
                <a:buFont typeface="+mj-lt"/>
                <a:buAutoNum type="alphaLcPeriod"/>
              </a:pPr>
              <a:r>
                <a:rPr lang="en-US" sz="1050" dirty="0"/>
                <a:t>The output of this truncated pipeline is the data needed for ICA+FIX (just resting-state data)</a:t>
              </a:r>
            </a:p>
            <a:p>
              <a:pPr lvl="1"/>
              <a:endParaRPr lang="en-US" sz="1050" dirty="0">
                <a:solidFill>
                  <a:srgbClr val="FF0000"/>
                </a:solidFill>
              </a:endParaRPr>
            </a:p>
            <a:p>
              <a:r>
                <a:rPr lang="en-US" sz="1050" dirty="0">
                  <a:solidFill>
                    <a:srgbClr val="FF0000"/>
                  </a:solidFill>
                </a:rPr>
                <a:t>IMAGE OF resulting TREE HERE</a:t>
              </a:r>
            </a:p>
            <a:p>
              <a:endParaRPr lang="en-US" sz="1050" dirty="0"/>
            </a:p>
            <a:p>
              <a:r>
                <a:rPr lang="en-US" sz="1050" dirty="0"/>
                <a:t>We have a custom script to do this (developed by Dustin). The script will</a:t>
              </a:r>
            </a:p>
            <a:p>
              <a:pPr marL="342918" indent="-342918">
                <a:buAutoNum type="alphaLcPeriod"/>
              </a:pPr>
              <a:r>
                <a:rPr lang="en-US" sz="1050" dirty="0"/>
                <a:t>Copy over the necessary files to </a:t>
              </a:r>
              <a:r>
                <a:rPr lang="en-US" sz="1050" dirty="0" err="1"/>
                <a:t>lscratch</a:t>
              </a:r>
              <a:r>
                <a:rPr lang="en-US" sz="1050" dirty="0"/>
                <a:t> (or some scratch space for HPC processing)</a:t>
              </a:r>
            </a:p>
            <a:p>
              <a:pPr marL="342918" indent="-342918">
                <a:buAutoNum type="alphaLcPeriod"/>
              </a:pPr>
              <a:r>
                <a:rPr lang="en-US" sz="1050" dirty="0"/>
                <a:t>Do the processing</a:t>
              </a:r>
            </a:p>
            <a:p>
              <a:pPr marL="342918" indent="-342918">
                <a:buAutoNum type="alphaLcPeriod"/>
              </a:pPr>
              <a:r>
                <a:rPr lang="en-US" sz="1050" dirty="0"/>
                <a:t>Copy back the files we need for remainder of pipeline (files for ICA+FIX)</a:t>
              </a:r>
            </a:p>
          </p:txBody>
        </p:sp>
      </p:grpSp>
      <p:grpSp>
        <p:nvGrpSpPr>
          <p:cNvPr id="446" name="Group 445">
            <a:extLst>
              <a:ext uri="{FF2B5EF4-FFF2-40B4-BE49-F238E27FC236}">
                <a16:creationId xmlns:a16="http://schemas.microsoft.com/office/drawing/2014/main" id="{F255C27D-73F7-4AAE-95F0-BF2D3F5B3AF0}"/>
              </a:ext>
            </a:extLst>
          </p:cNvPr>
          <p:cNvGrpSpPr/>
          <p:nvPr/>
        </p:nvGrpSpPr>
        <p:grpSpPr>
          <a:xfrm>
            <a:off x="12916763" y="20651350"/>
            <a:ext cx="4131667" cy="1457483"/>
            <a:chOff x="18006008" y="10654998"/>
            <a:chExt cx="4131667" cy="1457483"/>
          </a:xfrm>
        </p:grpSpPr>
        <p:sp>
          <p:nvSpPr>
            <p:cNvPr id="447" name="Rectangle: Rounded Corners 446">
              <a:extLst>
                <a:ext uri="{FF2B5EF4-FFF2-40B4-BE49-F238E27FC236}">
                  <a16:creationId xmlns:a16="http://schemas.microsoft.com/office/drawing/2014/main" id="{62FDE242-5172-4F78-A9D0-E500B9158266}"/>
                </a:ext>
              </a:extLst>
            </p:cNvPr>
            <p:cNvSpPr/>
            <p:nvPr/>
          </p:nvSpPr>
          <p:spPr>
            <a:xfrm>
              <a:off x="18006008" y="10654998"/>
              <a:ext cx="4131667" cy="14574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rPr>
                <a:t>RUN ICA+FIX (version 1.06.15)</a:t>
              </a:r>
            </a:p>
          </p:txBody>
        </p:sp>
        <p:sp>
          <p:nvSpPr>
            <p:cNvPr id="448" name="TextBox 447">
              <a:extLst>
                <a:ext uri="{FF2B5EF4-FFF2-40B4-BE49-F238E27FC236}">
                  <a16:creationId xmlns:a16="http://schemas.microsoft.com/office/drawing/2014/main" id="{BD1D202E-27E2-414C-BF7E-E82B557E1FA6}"/>
                </a:ext>
              </a:extLst>
            </p:cNvPr>
            <p:cNvSpPr txBox="1"/>
            <p:nvPr/>
          </p:nvSpPr>
          <p:spPr>
            <a:xfrm>
              <a:off x="18225897" y="11032718"/>
              <a:ext cx="3691890" cy="1061829"/>
            </a:xfrm>
            <a:prstGeom prst="rect">
              <a:avLst/>
            </a:prstGeom>
            <a:noFill/>
          </p:spPr>
          <p:txBody>
            <a:bodyPr wrap="square" rtlCol="0">
              <a:spAutoFit/>
            </a:bodyPr>
            <a:lstStyle/>
            <a:p>
              <a:pPr marL="228600" indent="-228600">
                <a:buAutoNum type="arabicPeriod"/>
              </a:pPr>
              <a:r>
                <a:rPr lang="en-US" sz="1050" dirty="0"/>
                <a:t>After obtaining necessary data from DCAN pipeline, generate ICA+FIX commands for swarm</a:t>
              </a:r>
            </a:p>
            <a:p>
              <a:pPr marL="228600" indent="-228600">
                <a:buAutoNum type="arabicPeriod"/>
              </a:pPr>
              <a:r>
                <a:rPr lang="en-US" sz="1050" dirty="0"/>
                <a:t>Swarm generate ICA+FIX (fix_multi_run.sh)</a:t>
              </a:r>
            </a:p>
            <a:p>
              <a:pPr marL="685800" lvl="1" indent="-228600">
                <a:buAutoNum type="arabicPeriod"/>
              </a:pPr>
              <a:r>
                <a:rPr lang="en-US" sz="1050" dirty="0"/>
                <a:t>Use the provided </a:t>
              </a:r>
              <a:r>
                <a:rPr lang="en-US" sz="1050" i="1" dirty="0" err="1"/>
                <a:t>HCP_Style_Single_Multirun_Dedrift.Rdata</a:t>
              </a:r>
              <a:r>
                <a:rPr lang="en-US" sz="1050" i="1" dirty="0"/>
                <a:t> </a:t>
              </a:r>
              <a:r>
                <a:rPr lang="en-US" sz="1050" dirty="0"/>
                <a:t>training file)</a:t>
              </a:r>
            </a:p>
          </p:txBody>
        </p:sp>
      </p:grpSp>
      <p:grpSp>
        <p:nvGrpSpPr>
          <p:cNvPr id="449" name="Group 448">
            <a:extLst>
              <a:ext uri="{FF2B5EF4-FFF2-40B4-BE49-F238E27FC236}">
                <a16:creationId xmlns:a16="http://schemas.microsoft.com/office/drawing/2014/main" id="{4E566171-A3E0-4497-8DE5-ED8B2C70CBE3}"/>
              </a:ext>
            </a:extLst>
          </p:cNvPr>
          <p:cNvGrpSpPr/>
          <p:nvPr/>
        </p:nvGrpSpPr>
        <p:grpSpPr>
          <a:xfrm>
            <a:off x="12896996" y="22189392"/>
            <a:ext cx="4131667" cy="1265010"/>
            <a:chOff x="18006008" y="10654999"/>
            <a:chExt cx="4131667" cy="1265010"/>
          </a:xfrm>
        </p:grpSpPr>
        <p:sp>
          <p:nvSpPr>
            <p:cNvPr id="450" name="Rectangle: Rounded Corners 449">
              <a:extLst>
                <a:ext uri="{FF2B5EF4-FFF2-40B4-BE49-F238E27FC236}">
                  <a16:creationId xmlns:a16="http://schemas.microsoft.com/office/drawing/2014/main" id="{0627BFC3-2886-4D9A-A1AE-E5E833AD692E}"/>
                </a:ext>
              </a:extLst>
            </p:cNvPr>
            <p:cNvSpPr/>
            <p:nvPr/>
          </p:nvSpPr>
          <p:spPr>
            <a:xfrm>
              <a:off x="18006008" y="10654999"/>
              <a:ext cx="4131667" cy="126501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rPr>
                <a:t>CENSOR AND TRUNCATE SCANS</a:t>
              </a:r>
            </a:p>
          </p:txBody>
        </p:sp>
        <p:sp>
          <p:nvSpPr>
            <p:cNvPr id="451" name="TextBox 450">
              <a:extLst>
                <a:ext uri="{FF2B5EF4-FFF2-40B4-BE49-F238E27FC236}">
                  <a16:creationId xmlns:a16="http://schemas.microsoft.com/office/drawing/2014/main" id="{F3BC00B6-1435-4716-A381-9ED6B93BA61C}"/>
                </a:ext>
              </a:extLst>
            </p:cNvPr>
            <p:cNvSpPr txBox="1"/>
            <p:nvPr/>
          </p:nvSpPr>
          <p:spPr>
            <a:xfrm>
              <a:off x="18225897" y="11032718"/>
              <a:ext cx="3691890" cy="715581"/>
            </a:xfrm>
            <a:prstGeom prst="rect">
              <a:avLst/>
            </a:prstGeom>
            <a:noFill/>
          </p:spPr>
          <p:txBody>
            <a:bodyPr wrap="square" rtlCol="0">
              <a:spAutoFit/>
            </a:bodyPr>
            <a:lstStyle/>
            <a:p>
              <a:pPr marL="228600" indent="-228600">
                <a:buFontTx/>
                <a:buAutoNum type="arabicPeriod"/>
              </a:pPr>
              <a:r>
                <a:rPr lang="en-US" sz="1000" dirty="0"/>
                <a:t>Censor scans with the ‘corrected’ censor files (located in </a:t>
              </a:r>
              <a:r>
                <a:rPr lang="en-US" sz="1000" i="1" dirty="0" err="1"/>
                <a:t>abcd_cca_replication</a:t>
              </a:r>
              <a:r>
                <a:rPr lang="en-US" sz="1000" i="1" dirty="0"/>
                <a:t>/</a:t>
              </a:r>
              <a:r>
                <a:rPr lang="en-US" sz="1000" i="1" dirty="0" err="1"/>
                <a:t>data_prep</a:t>
              </a:r>
              <a:r>
                <a:rPr lang="en-US" sz="1000" i="1" dirty="0"/>
                <a:t>/</a:t>
              </a:r>
              <a:r>
                <a:rPr lang="en-US" sz="1000" i="1" dirty="0" err="1"/>
                <a:t>censoring_data</a:t>
              </a:r>
              <a:r>
                <a:rPr lang="en-US" sz="1000" i="1" dirty="0"/>
                <a:t>/</a:t>
              </a:r>
              <a:r>
                <a:rPr lang="en-US" sz="1000" b="1" i="1" dirty="0"/>
                <a:t>sub-NDARINVxxxxxxxx_censor_clean.txt</a:t>
              </a:r>
              <a:r>
                <a:rPr lang="en-US" sz="1000" dirty="0"/>
                <a:t>)</a:t>
              </a:r>
              <a:endParaRPr lang="en-US" sz="1000" b="1" i="1" dirty="0"/>
            </a:p>
            <a:p>
              <a:pPr marL="228600" indent="-228600">
                <a:buAutoNum type="arabicPeriod"/>
              </a:pPr>
              <a:r>
                <a:rPr lang="en-US" sz="1050" dirty="0"/>
                <a:t>  Truncate scans to 600 second length</a:t>
              </a:r>
            </a:p>
          </p:txBody>
        </p:sp>
      </p:grpSp>
      <p:cxnSp>
        <p:nvCxnSpPr>
          <p:cNvPr id="368" name="Straight Arrow Connector 367">
            <a:extLst>
              <a:ext uri="{FF2B5EF4-FFF2-40B4-BE49-F238E27FC236}">
                <a16:creationId xmlns:a16="http://schemas.microsoft.com/office/drawing/2014/main" id="{183242EC-3592-4C25-B750-FD018AB091B3}"/>
              </a:ext>
            </a:extLst>
          </p:cNvPr>
          <p:cNvCxnSpPr>
            <a:cxnSpLocks/>
            <a:endCxn id="454" idx="1"/>
          </p:cNvCxnSpPr>
          <p:nvPr/>
        </p:nvCxnSpPr>
        <p:spPr>
          <a:xfrm flipV="1">
            <a:off x="-3046987" y="30297575"/>
            <a:ext cx="851231" cy="1672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4" name="Rectangle 453">
            <a:extLst>
              <a:ext uri="{FF2B5EF4-FFF2-40B4-BE49-F238E27FC236}">
                <a16:creationId xmlns:a16="http://schemas.microsoft.com/office/drawing/2014/main" id="{C10C45D6-F926-42FA-B565-5E6C872F1751}"/>
              </a:ext>
            </a:extLst>
          </p:cNvPr>
          <p:cNvSpPr/>
          <p:nvPr/>
        </p:nvSpPr>
        <p:spPr>
          <a:xfrm>
            <a:off x="-2195756" y="29928243"/>
            <a:ext cx="1994097" cy="738664"/>
          </a:xfrm>
          <a:prstGeom prst="rect">
            <a:avLst/>
          </a:prstGeom>
          <a:solidFill>
            <a:schemeClr val="accent4">
              <a:lumMod val="20000"/>
              <a:lumOff val="80000"/>
            </a:schemeClr>
          </a:solidFill>
        </p:spPr>
        <p:txBody>
          <a:bodyPr wrap="square">
            <a:spAutoFit/>
          </a:bodyPr>
          <a:lstStyle/>
          <a:p>
            <a:r>
              <a:rPr lang="en-US" sz="700" dirty="0"/>
              <a:t>For all subjects, clean up their censor files to only contain censoring data for the final set of scans we use for a subject.</a:t>
            </a:r>
          </a:p>
          <a:p>
            <a:endParaRPr lang="en-US" sz="700" dirty="0"/>
          </a:p>
          <a:p>
            <a:r>
              <a:rPr lang="en-US" sz="700" i="1" dirty="0" err="1"/>
              <a:t>abcd_cca_replication</a:t>
            </a:r>
            <a:r>
              <a:rPr lang="en-US" sz="700" i="1" dirty="0"/>
              <a:t>/</a:t>
            </a:r>
            <a:r>
              <a:rPr lang="en-US" sz="700" i="1" dirty="0" err="1"/>
              <a:t>data_prep</a:t>
            </a:r>
            <a:r>
              <a:rPr lang="en-US" sz="700" i="1" dirty="0"/>
              <a:t>/</a:t>
            </a:r>
            <a:r>
              <a:rPr lang="en-US" sz="700" i="1" dirty="0" err="1"/>
              <a:t>censoring_data</a:t>
            </a:r>
            <a:r>
              <a:rPr lang="en-US" sz="700" i="1" dirty="0"/>
              <a:t>/</a:t>
            </a:r>
            <a:r>
              <a:rPr lang="en-US" sz="700" b="1" i="1" dirty="0"/>
              <a:t>sub-NDARINVxxxxxxxx_censor_clean.txt</a:t>
            </a:r>
          </a:p>
        </p:txBody>
      </p:sp>
      <p:grpSp>
        <p:nvGrpSpPr>
          <p:cNvPr id="458" name="Group 457">
            <a:extLst>
              <a:ext uri="{FF2B5EF4-FFF2-40B4-BE49-F238E27FC236}">
                <a16:creationId xmlns:a16="http://schemas.microsoft.com/office/drawing/2014/main" id="{3EC2E77D-58A1-4025-B689-7679D5594B2E}"/>
              </a:ext>
            </a:extLst>
          </p:cNvPr>
          <p:cNvGrpSpPr/>
          <p:nvPr/>
        </p:nvGrpSpPr>
        <p:grpSpPr>
          <a:xfrm>
            <a:off x="12886773" y="23539951"/>
            <a:ext cx="4131667" cy="1265010"/>
            <a:chOff x="18006008" y="10654999"/>
            <a:chExt cx="4131667" cy="1265010"/>
          </a:xfrm>
        </p:grpSpPr>
        <p:sp>
          <p:nvSpPr>
            <p:cNvPr id="459" name="Rectangle: Rounded Corners 458">
              <a:extLst>
                <a:ext uri="{FF2B5EF4-FFF2-40B4-BE49-F238E27FC236}">
                  <a16:creationId xmlns:a16="http://schemas.microsoft.com/office/drawing/2014/main" id="{76B3EA74-E83D-43BF-B78F-517FEB9B0A51}"/>
                </a:ext>
              </a:extLst>
            </p:cNvPr>
            <p:cNvSpPr/>
            <p:nvPr/>
          </p:nvSpPr>
          <p:spPr>
            <a:xfrm>
              <a:off x="18006008" y="10654999"/>
              <a:ext cx="4131667" cy="126501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rPr>
                <a:t>MELODIC 200 dimension group-ICA &amp; FSLNETs processing</a:t>
              </a:r>
            </a:p>
          </p:txBody>
        </p:sp>
        <p:sp>
          <p:nvSpPr>
            <p:cNvPr id="460" name="TextBox 459">
              <a:extLst>
                <a:ext uri="{FF2B5EF4-FFF2-40B4-BE49-F238E27FC236}">
                  <a16:creationId xmlns:a16="http://schemas.microsoft.com/office/drawing/2014/main" id="{4F57F95B-EF17-40F7-AD5A-BDEB5301D48E}"/>
                </a:ext>
              </a:extLst>
            </p:cNvPr>
            <p:cNvSpPr txBox="1"/>
            <p:nvPr/>
          </p:nvSpPr>
          <p:spPr>
            <a:xfrm>
              <a:off x="18225897" y="11032718"/>
              <a:ext cx="3691890" cy="715581"/>
            </a:xfrm>
            <a:prstGeom prst="rect">
              <a:avLst/>
            </a:prstGeom>
            <a:noFill/>
          </p:spPr>
          <p:txBody>
            <a:bodyPr wrap="square" rtlCol="0">
              <a:spAutoFit/>
            </a:bodyPr>
            <a:lstStyle/>
            <a:p>
              <a:pPr marL="228600" indent="-228600">
                <a:buFontTx/>
                <a:buAutoNum type="arabicPeriod"/>
              </a:pPr>
              <a:r>
                <a:rPr lang="en-US" sz="1000" dirty="0"/>
                <a:t>Censor scans with the ‘corrected’ censor files (located in </a:t>
              </a:r>
              <a:r>
                <a:rPr lang="en-US" sz="1000" i="1" dirty="0" err="1"/>
                <a:t>abcd_cca_replication</a:t>
              </a:r>
              <a:r>
                <a:rPr lang="en-US" sz="1000" i="1" dirty="0"/>
                <a:t>/</a:t>
              </a:r>
              <a:r>
                <a:rPr lang="en-US" sz="1000" i="1" dirty="0" err="1"/>
                <a:t>data_prep</a:t>
              </a:r>
              <a:r>
                <a:rPr lang="en-US" sz="1000" i="1" dirty="0"/>
                <a:t>/</a:t>
              </a:r>
              <a:r>
                <a:rPr lang="en-US" sz="1000" i="1" dirty="0" err="1"/>
                <a:t>censoring_data</a:t>
              </a:r>
              <a:r>
                <a:rPr lang="en-US" sz="1000" i="1" dirty="0"/>
                <a:t>/</a:t>
              </a:r>
              <a:r>
                <a:rPr lang="en-US" sz="1000" b="1" i="1" dirty="0"/>
                <a:t>sub-NDARINVxxxxxxxx_censor_clean.txt</a:t>
              </a:r>
              <a:r>
                <a:rPr lang="en-US" sz="1000" dirty="0"/>
                <a:t>)</a:t>
              </a:r>
              <a:endParaRPr lang="en-US" sz="1000" b="1" i="1" dirty="0"/>
            </a:p>
            <a:p>
              <a:pPr marL="228600" indent="-228600">
                <a:buAutoNum type="arabicPeriod"/>
              </a:pPr>
              <a:r>
                <a:rPr lang="en-US" sz="1050" dirty="0"/>
                <a:t>  Truncate scans to 600 second length</a:t>
              </a:r>
            </a:p>
          </p:txBody>
        </p:sp>
      </p:grpSp>
      <p:sp>
        <p:nvSpPr>
          <p:cNvPr id="462" name="Rectangle: Rounded Corners 461">
            <a:extLst>
              <a:ext uri="{FF2B5EF4-FFF2-40B4-BE49-F238E27FC236}">
                <a16:creationId xmlns:a16="http://schemas.microsoft.com/office/drawing/2014/main" id="{0F6AF5FF-182C-42E8-9DEB-C82D3A462376}"/>
              </a:ext>
            </a:extLst>
          </p:cNvPr>
          <p:cNvSpPr/>
          <p:nvPr/>
        </p:nvSpPr>
        <p:spPr>
          <a:xfrm>
            <a:off x="12877350" y="24918047"/>
            <a:ext cx="4131667" cy="3909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rPr>
              <a:t>RUN NET.py, generate final NET matrix</a:t>
            </a:r>
          </a:p>
        </p:txBody>
      </p:sp>
      <p:sp>
        <p:nvSpPr>
          <p:cNvPr id="465" name="TextBox 464">
            <a:extLst>
              <a:ext uri="{FF2B5EF4-FFF2-40B4-BE49-F238E27FC236}">
                <a16:creationId xmlns:a16="http://schemas.microsoft.com/office/drawing/2014/main" id="{8824F286-20C1-47D2-9A4D-EFFD417DA357}"/>
              </a:ext>
            </a:extLst>
          </p:cNvPr>
          <p:cNvSpPr txBox="1"/>
          <p:nvPr/>
        </p:nvSpPr>
        <p:spPr>
          <a:xfrm>
            <a:off x="13610622" y="26291310"/>
            <a:ext cx="2683967"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000" b="1" i="1" dirty="0">
                <a:solidFill>
                  <a:schemeClr val="tx1"/>
                </a:solidFill>
              </a:rPr>
              <a:t>FINAL connectome matrix (“NET”) input for Data Analysis stage</a:t>
            </a:r>
          </a:p>
          <a:p>
            <a:endParaRPr lang="en-US" sz="1000" i="1" dirty="0">
              <a:solidFill>
                <a:schemeClr val="tx1"/>
              </a:solidFill>
            </a:endParaRPr>
          </a:p>
          <a:p>
            <a:r>
              <a:rPr lang="en-US" sz="1000" i="1" dirty="0">
                <a:solidFill>
                  <a:schemeClr val="tx1"/>
                </a:solidFill>
              </a:rPr>
              <a:t>(</a:t>
            </a:r>
            <a:r>
              <a:rPr lang="en-US" sz="1000" i="1" dirty="0" err="1">
                <a:solidFill>
                  <a:schemeClr val="tx1"/>
                </a:solidFill>
              </a:rPr>
              <a:t>abcd_cca_replication</a:t>
            </a:r>
            <a:r>
              <a:rPr lang="en-US" sz="1000" i="1" dirty="0">
                <a:solidFill>
                  <a:schemeClr val="tx1"/>
                </a:solidFill>
              </a:rPr>
              <a:t>/data/</a:t>
            </a:r>
            <a:r>
              <a:rPr lang="en-US" sz="1000" b="1" i="1" dirty="0">
                <a:solidFill>
                  <a:schemeClr val="tx1"/>
                </a:solidFill>
              </a:rPr>
              <a:t>NET.txt)</a:t>
            </a:r>
          </a:p>
        </p:txBody>
      </p:sp>
      <p:cxnSp>
        <p:nvCxnSpPr>
          <p:cNvPr id="466" name="Straight Arrow Connector 465">
            <a:extLst>
              <a:ext uri="{FF2B5EF4-FFF2-40B4-BE49-F238E27FC236}">
                <a16:creationId xmlns:a16="http://schemas.microsoft.com/office/drawing/2014/main" id="{0FCCA4A0-6A39-4AB9-8C41-835F680EA7F9}"/>
              </a:ext>
            </a:extLst>
          </p:cNvPr>
          <p:cNvCxnSpPr>
            <a:cxnSpLocks/>
            <a:stCxn id="436" idx="2"/>
            <a:endCxn id="465" idx="0"/>
          </p:cNvCxnSpPr>
          <p:nvPr/>
        </p:nvCxnSpPr>
        <p:spPr>
          <a:xfrm flipH="1">
            <a:off x="14952606" y="25876598"/>
            <a:ext cx="2923" cy="41471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75" name="Connector: Elbow 374">
            <a:extLst>
              <a:ext uri="{FF2B5EF4-FFF2-40B4-BE49-F238E27FC236}">
                <a16:creationId xmlns:a16="http://schemas.microsoft.com/office/drawing/2014/main" id="{824BD0FA-4424-4F7D-9809-EEBC185AD433}"/>
              </a:ext>
            </a:extLst>
          </p:cNvPr>
          <p:cNvCxnSpPr>
            <a:cxnSpLocks/>
            <a:stCxn id="429" idx="2"/>
            <a:endCxn id="476" idx="0"/>
          </p:cNvCxnSpPr>
          <p:nvPr/>
        </p:nvCxnSpPr>
        <p:spPr>
          <a:xfrm rot="16200000" flipH="1">
            <a:off x="7428778" y="22532961"/>
            <a:ext cx="7792914" cy="2267204"/>
          </a:xfrm>
          <a:prstGeom prst="bentConnector3">
            <a:avLst>
              <a:gd name="adj1" fmla="val 11132"/>
            </a:avLst>
          </a:prstGeom>
          <a:ln>
            <a:tailEnd type="triangle"/>
          </a:ln>
        </p:spPr>
        <p:style>
          <a:lnRef idx="3">
            <a:schemeClr val="dk1"/>
          </a:lnRef>
          <a:fillRef idx="0">
            <a:schemeClr val="dk1"/>
          </a:fillRef>
          <a:effectRef idx="2">
            <a:schemeClr val="dk1"/>
          </a:effectRef>
          <a:fontRef idx="minor">
            <a:schemeClr val="tx1"/>
          </a:fontRef>
        </p:style>
      </p:cxnSp>
      <p:cxnSp>
        <p:nvCxnSpPr>
          <p:cNvPr id="161" name="Straight Arrow Connector 160">
            <a:extLst>
              <a:ext uri="{FF2B5EF4-FFF2-40B4-BE49-F238E27FC236}">
                <a16:creationId xmlns:a16="http://schemas.microsoft.com/office/drawing/2014/main" id="{F407528B-05C7-4761-A319-24FAF4FB6DA1}"/>
              </a:ext>
            </a:extLst>
          </p:cNvPr>
          <p:cNvCxnSpPr>
            <a:cxnSpLocks/>
            <a:endCxn id="381" idx="1"/>
          </p:cNvCxnSpPr>
          <p:nvPr/>
        </p:nvCxnSpPr>
        <p:spPr>
          <a:xfrm>
            <a:off x="12640029" y="12169199"/>
            <a:ext cx="2418961" cy="151"/>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Connector: Elbow 54">
            <a:extLst>
              <a:ext uri="{FF2B5EF4-FFF2-40B4-BE49-F238E27FC236}">
                <a16:creationId xmlns:a16="http://schemas.microsoft.com/office/drawing/2014/main" id="{9B511B72-05D1-4798-9942-A9D5736446C4}"/>
              </a:ext>
            </a:extLst>
          </p:cNvPr>
          <p:cNvCxnSpPr>
            <a:cxnSpLocks/>
            <a:endCxn id="385" idx="1"/>
          </p:cNvCxnSpPr>
          <p:nvPr/>
        </p:nvCxnSpPr>
        <p:spPr>
          <a:xfrm flipV="1">
            <a:off x="12518560" y="13177230"/>
            <a:ext cx="2540430" cy="1336181"/>
          </a:xfrm>
          <a:prstGeom prst="bentConnector3">
            <a:avLst>
              <a:gd name="adj1" fmla="val 89293"/>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3" name="Connector: Elbow 452">
            <a:extLst>
              <a:ext uri="{FF2B5EF4-FFF2-40B4-BE49-F238E27FC236}">
                <a16:creationId xmlns:a16="http://schemas.microsoft.com/office/drawing/2014/main" id="{D7B400B7-A48A-4037-AAC9-D9678DC88085}"/>
              </a:ext>
            </a:extLst>
          </p:cNvPr>
          <p:cNvCxnSpPr>
            <a:cxnSpLocks/>
            <a:stCxn id="465" idx="2"/>
            <a:endCxn id="468" idx="0"/>
          </p:cNvCxnSpPr>
          <p:nvPr/>
        </p:nvCxnSpPr>
        <p:spPr>
          <a:xfrm rot="5400000">
            <a:off x="14298664" y="26911204"/>
            <a:ext cx="565951" cy="741935"/>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300" name="TextBox 299">
            <a:extLst>
              <a:ext uri="{FF2B5EF4-FFF2-40B4-BE49-F238E27FC236}">
                <a16:creationId xmlns:a16="http://schemas.microsoft.com/office/drawing/2014/main" id="{4ACA6D55-82AC-4E9F-BBA2-73053B5D0DF4}"/>
              </a:ext>
            </a:extLst>
          </p:cNvPr>
          <p:cNvSpPr txBox="1"/>
          <p:nvPr/>
        </p:nvSpPr>
        <p:spPr>
          <a:xfrm>
            <a:off x="1825059" y="16729368"/>
            <a:ext cx="3551890" cy="215444"/>
          </a:xfrm>
          <a:prstGeom prst="rect">
            <a:avLst/>
          </a:prstGeom>
          <a:solidFill>
            <a:schemeClr val="accent4">
              <a:lumMod val="20000"/>
              <a:lumOff val="80000"/>
            </a:schemeClr>
          </a:solidFill>
          <a:ln>
            <a:solidFill>
              <a:schemeClr val="tx1"/>
            </a:solidFill>
          </a:ln>
        </p:spPr>
        <p:txBody>
          <a:bodyPr wrap="square" rtlCol="0">
            <a:spAutoFit/>
          </a:bodyPr>
          <a:lstStyle/>
          <a:p>
            <a:r>
              <a:rPr lang="en-US" sz="800" i="1" dirty="0" err="1"/>
              <a:t>abcd_cca_replication</a:t>
            </a:r>
            <a:r>
              <a:rPr lang="en-US" sz="800" i="1" dirty="0"/>
              <a:t>/</a:t>
            </a:r>
            <a:r>
              <a:rPr lang="en-US" sz="800" i="1" dirty="0" err="1"/>
              <a:t>data_prep</a:t>
            </a:r>
            <a:r>
              <a:rPr lang="en-US" sz="800" i="1" dirty="0"/>
              <a:t>/data/stage_1/</a:t>
            </a:r>
            <a:r>
              <a:rPr lang="en-US" sz="800" b="1" i="1" dirty="0"/>
              <a:t>subjects_with_motion_files.txt</a:t>
            </a:r>
          </a:p>
        </p:txBody>
      </p:sp>
      <p:sp>
        <p:nvSpPr>
          <p:cNvPr id="327" name="Speech Bubble: Oval 326">
            <a:extLst>
              <a:ext uri="{FF2B5EF4-FFF2-40B4-BE49-F238E27FC236}">
                <a16:creationId xmlns:a16="http://schemas.microsoft.com/office/drawing/2014/main" id="{E18E8FF9-D033-4224-AAF3-D9AB41886835}"/>
              </a:ext>
            </a:extLst>
          </p:cNvPr>
          <p:cNvSpPr/>
          <p:nvPr/>
        </p:nvSpPr>
        <p:spPr>
          <a:xfrm>
            <a:off x="-1501664" y="11715298"/>
            <a:ext cx="3181354" cy="2172295"/>
          </a:xfrm>
          <a:prstGeom prst="wedgeEllipseCallout">
            <a:avLst>
              <a:gd name="adj1" fmla="val 60322"/>
              <a:gd name="adj2" fmla="val -7287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a:t>the .mat contain censors for FD threshold of 0.3mm for resting-state scans)</a:t>
            </a:r>
          </a:p>
          <a:p>
            <a:pPr algn="ctr"/>
            <a:endParaRPr lang="en-US" sz="900" dirty="0"/>
          </a:p>
          <a:p>
            <a:pPr algn="ctr"/>
            <a:r>
              <a:rPr lang="en-US" sz="900" dirty="0"/>
              <a:t>These files are eventually used to:</a:t>
            </a:r>
          </a:p>
          <a:p>
            <a:pPr marL="228600" indent="-228600" algn="ctr">
              <a:buAutoNum type="arabicPeriod"/>
            </a:pPr>
            <a:r>
              <a:rPr lang="en-US" sz="900" dirty="0"/>
              <a:t>Determine eligible subjects for the study (whether they have enough ‘good’ scan time</a:t>
            </a:r>
          </a:p>
          <a:p>
            <a:pPr marL="228600" indent="-228600" algn="ctr">
              <a:buAutoNum type="arabicPeriod"/>
            </a:pPr>
            <a:r>
              <a:rPr lang="en-US" sz="900" dirty="0"/>
              <a:t>Later in the pipeline, to censor out the bad timepoints in the scans</a:t>
            </a:r>
          </a:p>
          <a:p>
            <a:pPr algn="ctr"/>
            <a:endParaRPr lang="en-US" sz="900" dirty="0"/>
          </a:p>
        </p:txBody>
      </p:sp>
      <p:sp>
        <p:nvSpPr>
          <p:cNvPr id="191" name="Oval 190">
            <a:extLst>
              <a:ext uri="{FF2B5EF4-FFF2-40B4-BE49-F238E27FC236}">
                <a16:creationId xmlns:a16="http://schemas.microsoft.com/office/drawing/2014/main" id="{01E61664-E46B-43CF-8766-00C1E18D48BE}"/>
              </a:ext>
            </a:extLst>
          </p:cNvPr>
          <p:cNvSpPr/>
          <p:nvPr/>
        </p:nvSpPr>
        <p:spPr>
          <a:xfrm>
            <a:off x="5376949" y="11319599"/>
            <a:ext cx="72600" cy="85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Connector: Elbow 300">
            <a:extLst>
              <a:ext uri="{FF2B5EF4-FFF2-40B4-BE49-F238E27FC236}">
                <a16:creationId xmlns:a16="http://schemas.microsoft.com/office/drawing/2014/main" id="{24D90CB5-BB1D-43F1-ABF6-DFCA3A02FF70}"/>
              </a:ext>
            </a:extLst>
          </p:cNvPr>
          <p:cNvCxnSpPr>
            <a:cxnSpLocks/>
            <a:stCxn id="191" idx="2"/>
            <a:endCxn id="300" idx="3"/>
          </p:cNvCxnSpPr>
          <p:nvPr/>
        </p:nvCxnSpPr>
        <p:spPr>
          <a:xfrm rot="10800000" flipV="1">
            <a:off x="5376949" y="11362406"/>
            <a:ext cx="12700" cy="5474684"/>
          </a:xfrm>
          <a:prstGeom prst="bentConnector5">
            <a:avLst>
              <a:gd name="adj1" fmla="val -6050000"/>
              <a:gd name="adj2" fmla="val 49407"/>
              <a:gd name="adj3" fmla="val -810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336" name="Oval 335">
            <a:extLst>
              <a:ext uri="{FF2B5EF4-FFF2-40B4-BE49-F238E27FC236}">
                <a16:creationId xmlns:a16="http://schemas.microsoft.com/office/drawing/2014/main" id="{2A484901-9EAD-4962-BB80-FE83D7CF2195}"/>
              </a:ext>
            </a:extLst>
          </p:cNvPr>
          <p:cNvSpPr/>
          <p:nvPr/>
        </p:nvSpPr>
        <p:spPr>
          <a:xfrm flipV="1">
            <a:off x="3476891" y="1550699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Rounded Corners 349">
            <a:extLst>
              <a:ext uri="{FF2B5EF4-FFF2-40B4-BE49-F238E27FC236}">
                <a16:creationId xmlns:a16="http://schemas.microsoft.com/office/drawing/2014/main" id="{ABEF813A-D458-4B95-B1FD-328067B10FBE}"/>
              </a:ext>
            </a:extLst>
          </p:cNvPr>
          <p:cNvSpPr/>
          <p:nvPr/>
        </p:nvSpPr>
        <p:spPr>
          <a:xfrm>
            <a:off x="1362465" y="17155907"/>
            <a:ext cx="4477078" cy="34676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u="sng" dirty="0">
                <a:solidFill>
                  <a:schemeClr val="tx1"/>
                </a:solidFill>
              </a:rPr>
              <a:t>Script</a:t>
            </a:r>
            <a:r>
              <a:rPr lang="en-US" sz="1100" dirty="0">
                <a:solidFill>
                  <a:schemeClr val="tx1"/>
                </a:solidFill>
              </a:rPr>
              <a:t>: </a:t>
            </a:r>
            <a:r>
              <a:rPr lang="en-US" sz="1100" i="1" dirty="0" err="1">
                <a:solidFill>
                  <a:schemeClr val="tx1"/>
                </a:solidFill>
              </a:rPr>
              <a:t>abcd_cca_replication</a:t>
            </a:r>
            <a:r>
              <a:rPr lang="en-US" sz="1100" i="1" dirty="0">
                <a:solidFill>
                  <a:schemeClr val="tx1"/>
                </a:solidFill>
              </a:rPr>
              <a:t>/</a:t>
            </a:r>
            <a:r>
              <a:rPr lang="en-US" sz="1100" i="1" dirty="0" err="1">
                <a:solidFill>
                  <a:schemeClr val="tx1"/>
                </a:solidFill>
              </a:rPr>
              <a:t>data_prep</a:t>
            </a:r>
            <a:r>
              <a:rPr lang="en-US" sz="1100" i="1" dirty="0">
                <a:solidFill>
                  <a:schemeClr val="tx1"/>
                </a:solidFill>
              </a:rPr>
              <a:t>/</a:t>
            </a:r>
            <a:r>
              <a:rPr lang="en-US" sz="1100" i="1" dirty="0" err="1">
                <a:solidFill>
                  <a:schemeClr val="tx1"/>
                </a:solidFill>
              </a:rPr>
              <a:t>support_scripts</a:t>
            </a:r>
            <a:r>
              <a:rPr lang="en-US" sz="1100" i="1" dirty="0">
                <a:solidFill>
                  <a:schemeClr val="tx1"/>
                </a:solidFill>
              </a:rPr>
              <a:t>/stage_1/ </a:t>
            </a:r>
            <a:r>
              <a:rPr lang="en-US" sz="1100" b="1" i="1" dirty="0">
                <a:solidFill>
                  <a:schemeClr val="tx1"/>
                </a:solidFill>
              </a:rPr>
              <a:t>clean_rds_pull_scandata.py</a:t>
            </a:r>
          </a:p>
          <a:p>
            <a:r>
              <a:rPr lang="en-US" sz="1100" b="1" u="sng" dirty="0">
                <a:solidFill>
                  <a:schemeClr val="tx1"/>
                </a:solidFill>
              </a:rPr>
              <a:t>Input:</a:t>
            </a:r>
          </a:p>
          <a:p>
            <a:pPr marL="228600" indent="-228600">
              <a:buFont typeface="+mj-lt"/>
              <a:buAutoNum type="arabicPeriod"/>
            </a:pPr>
            <a:r>
              <a:rPr lang="en-US" sz="900" dirty="0" err="1">
                <a:solidFill>
                  <a:schemeClr val="tx1"/>
                </a:solidFill>
              </a:rPr>
              <a:t>abcd_cca_replication</a:t>
            </a:r>
            <a:r>
              <a:rPr lang="en-US" sz="900" dirty="0">
                <a:solidFill>
                  <a:schemeClr val="tx1"/>
                </a:solidFill>
              </a:rPr>
              <a:t>/</a:t>
            </a:r>
            <a:r>
              <a:rPr lang="en-US" sz="900" dirty="0" err="1">
                <a:solidFill>
                  <a:schemeClr val="tx1"/>
                </a:solidFill>
              </a:rPr>
              <a:t>data_prep</a:t>
            </a:r>
            <a:r>
              <a:rPr lang="en-US" sz="900" dirty="0">
                <a:solidFill>
                  <a:schemeClr val="tx1"/>
                </a:solidFill>
              </a:rPr>
              <a:t>/data/stage_1/</a:t>
            </a:r>
            <a:r>
              <a:rPr lang="en-US" sz="900" b="1" dirty="0">
                <a:solidFill>
                  <a:schemeClr val="tx1"/>
                </a:solidFill>
              </a:rPr>
              <a:t>subjects_with_motion_files.txt</a:t>
            </a:r>
          </a:p>
          <a:p>
            <a:r>
              <a:rPr lang="en-US" sz="1100" b="1" u="sng" dirty="0">
                <a:solidFill>
                  <a:schemeClr val="tx1"/>
                </a:solidFill>
              </a:rPr>
              <a:t>Function/purpose:</a:t>
            </a:r>
          </a:p>
          <a:p>
            <a:r>
              <a:rPr lang="en-US" sz="900" i="1" dirty="0">
                <a:solidFill>
                  <a:schemeClr val="tx1"/>
                </a:solidFill>
              </a:rPr>
              <a:t>For subjects identified in </a:t>
            </a:r>
            <a:r>
              <a:rPr lang="en-US" sz="900" b="1" i="1" dirty="0">
                <a:solidFill>
                  <a:schemeClr val="tx1"/>
                </a:solidFill>
              </a:rPr>
              <a:t>subjects_with_motion_files.txt</a:t>
            </a:r>
            <a:r>
              <a:rPr lang="en-US" sz="900" i="1" dirty="0">
                <a:solidFill>
                  <a:schemeClr val="tx1"/>
                </a:solidFill>
              </a:rPr>
              <a:t> as having .mat files, pull their relevant scan information (number of T1 scans passing QC/PC, number of </a:t>
            </a:r>
            <a:r>
              <a:rPr lang="en-US" sz="900" i="1" dirty="0" err="1">
                <a:solidFill>
                  <a:schemeClr val="tx1"/>
                </a:solidFill>
              </a:rPr>
              <a:t>rsfMRI</a:t>
            </a:r>
            <a:r>
              <a:rPr lang="en-US" sz="900" i="1" dirty="0">
                <a:solidFill>
                  <a:schemeClr val="tx1"/>
                </a:solidFill>
              </a:rPr>
              <a:t> scans passing QC/PC, total number </a:t>
            </a:r>
            <a:r>
              <a:rPr lang="en-US" sz="900" i="1" dirty="0" err="1">
                <a:solidFill>
                  <a:schemeClr val="tx1"/>
                </a:solidFill>
              </a:rPr>
              <a:t>rsfMRI</a:t>
            </a:r>
            <a:r>
              <a:rPr lang="en-US" sz="900" i="1" dirty="0">
                <a:solidFill>
                  <a:schemeClr val="tx1"/>
                </a:solidFill>
              </a:rPr>
              <a:t> scans) and store</a:t>
            </a:r>
          </a:p>
          <a:p>
            <a:pPr marL="228600" indent="-228600">
              <a:buAutoNum type="arabicPeriod"/>
            </a:pPr>
            <a:r>
              <a:rPr lang="en-US" sz="900" dirty="0">
                <a:solidFill>
                  <a:schemeClr val="tx1"/>
                </a:solidFill>
              </a:rPr>
              <a:t>Updates subject IDs from </a:t>
            </a:r>
            <a:r>
              <a:rPr lang="en-US" sz="900" dirty="0" err="1">
                <a:solidFill>
                  <a:schemeClr val="tx1"/>
                </a:solidFill>
              </a:rPr>
              <a:t>NDAR_INVxxxxxxxx</a:t>
            </a:r>
            <a:r>
              <a:rPr lang="en-US" sz="900" dirty="0">
                <a:solidFill>
                  <a:schemeClr val="tx1"/>
                </a:solidFill>
              </a:rPr>
              <a:t> </a:t>
            </a:r>
            <a:r>
              <a:rPr lang="en-US" sz="900" dirty="0">
                <a:solidFill>
                  <a:schemeClr val="tx1"/>
                </a:solidFill>
                <a:sym typeface="Wingdings" panose="05000000000000000000" pitchFamily="2" charset="2"/>
              </a:rPr>
              <a:t> sub-</a:t>
            </a:r>
            <a:r>
              <a:rPr lang="en-US" sz="900" dirty="0" err="1">
                <a:solidFill>
                  <a:schemeClr val="tx1"/>
                </a:solidFill>
                <a:sym typeface="Wingdings" panose="05000000000000000000" pitchFamily="2" charset="2"/>
              </a:rPr>
              <a:t>NDARINVxxxxxxxx</a:t>
            </a:r>
            <a:endParaRPr lang="en-US" sz="900" dirty="0">
              <a:solidFill>
                <a:schemeClr val="tx1"/>
              </a:solidFill>
            </a:endParaRPr>
          </a:p>
          <a:p>
            <a:pPr marL="228600" indent="-228600">
              <a:buAutoNum type="arabicPeriod"/>
            </a:pPr>
            <a:r>
              <a:rPr lang="en-US" sz="900" dirty="0">
                <a:solidFill>
                  <a:schemeClr val="tx1"/>
                </a:solidFill>
              </a:rPr>
              <a:t>Isolates data for subjects identified in </a:t>
            </a:r>
            <a:r>
              <a:rPr lang="en-US" sz="900" i="1" dirty="0">
                <a:solidFill>
                  <a:schemeClr val="tx1"/>
                </a:solidFill>
              </a:rPr>
              <a:t>subjects_with_motion_files.txt</a:t>
            </a:r>
          </a:p>
          <a:p>
            <a:pPr marL="228600" indent="-228600">
              <a:buAutoNum type="arabicPeriod"/>
            </a:pPr>
            <a:r>
              <a:rPr lang="en-US" sz="900" dirty="0">
                <a:solidFill>
                  <a:schemeClr val="tx1"/>
                </a:solidFill>
              </a:rPr>
              <a:t>Pulls out the following scan data (used in prep_stage_2)</a:t>
            </a:r>
          </a:p>
          <a:p>
            <a:pPr marL="685800" lvl="1" indent="-228600">
              <a:buAutoNum type="arabicPeriod"/>
            </a:pPr>
            <a:r>
              <a:rPr lang="en-US" sz="900" dirty="0" err="1">
                <a:solidFill>
                  <a:schemeClr val="tx1"/>
                </a:solidFill>
              </a:rPr>
              <a:t>subjectid</a:t>
            </a:r>
            <a:endParaRPr lang="en-US" sz="900" dirty="0">
              <a:solidFill>
                <a:schemeClr val="tx1"/>
              </a:solidFill>
            </a:endParaRPr>
          </a:p>
          <a:p>
            <a:pPr marL="685800" lvl="1" indent="-228600">
              <a:buAutoNum type="arabicPeriod"/>
            </a:pPr>
            <a:r>
              <a:rPr lang="en-US" sz="900" dirty="0">
                <a:solidFill>
                  <a:schemeClr val="tx1"/>
                </a:solidFill>
              </a:rPr>
              <a:t>iqc_t1_good_ser</a:t>
            </a:r>
          </a:p>
          <a:p>
            <a:pPr marL="685800" lvl="1" indent="-228600">
              <a:buAutoNum type="arabicPeriod"/>
            </a:pPr>
            <a:r>
              <a:rPr lang="en-US" sz="900" dirty="0" err="1">
                <a:solidFill>
                  <a:schemeClr val="tx1"/>
                </a:solidFill>
              </a:rPr>
              <a:t>iqc_rsfmri_good_ser</a:t>
            </a:r>
            <a:endParaRPr lang="en-US" sz="900" dirty="0">
              <a:solidFill>
                <a:schemeClr val="tx1"/>
              </a:solidFill>
            </a:endParaRPr>
          </a:p>
          <a:p>
            <a:pPr marL="685800" lvl="1" indent="-228600">
              <a:buAutoNum type="arabicPeriod"/>
            </a:pPr>
            <a:r>
              <a:rPr lang="en-US" sz="900" dirty="0" err="1">
                <a:solidFill>
                  <a:schemeClr val="tx1"/>
                </a:solidFill>
              </a:rPr>
              <a:t>iqc_rsfmri_total_ser</a:t>
            </a:r>
            <a:endParaRPr lang="en-US" sz="900" dirty="0">
              <a:solidFill>
                <a:schemeClr val="tx1"/>
              </a:solidFill>
            </a:endParaRPr>
          </a:p>
          <a:p>
            <a:pPr marL="228600" indent="-228600">
              <a:buAutoNum type="arabicPeriod"/>
            </a:pPr>
            <a:r>
              <a:rPr lang="en-US" sz="900" dirty="0">
                <a:solidFill>
                  <a:schemeClr val="tx1"/>
                </a:solidFill>
              </a:rPr>
              <a:t>Saves a reduced .</a:t>
            </a:r>
            <a:r>
              <a:rPr lang="en-US" sz="900" dirty="0" err="1">
                <a:solidFill>
                  <a:schemeClr val="tx1"/>
                </a:solidFill>
              </a:rPr>
              <a:t>Rds</a:t>
            </a:r>
            <a:r>
              <a:rPr lang="en-US" sz="900" dirty="0">
                <a:solidFill>
                  <a:schemeClr val="tx1"/>
                </a:solidFill>
              </a:rPr>
              <a:t> </a:t>
            </a:r>
          </a:p>
          <a:p>
            <a:pPr marL="685800" lvl="1" indent="-228600">
              <a:buAutoNum type="arabicPeriod"/>
            </a:pPr>
            <a:r>
              <a:rPr lang="en-US" sz="900" dirty="0">
                <a:solidFill>
                  <a:schemeClr val="tx1"/>
                </a:solidFill>
              </a:rPr>
              <a:t>(9601 subjects, all SMs, corrected naming scheme)</a:t>
            </a:r>
          </a:p>
          <a:p>
            <a:pPr marL="228600" indent="-228600">
              <a:buAutoNum type="arabicPeriod"/>
            </a:pPr>
            <a:r>
              <a:rPr lang="en-US" sz="900" dirty="0">
                <a:solidFill>
                  <a:schemeClr val="tx1"/>
                </a:solidFill>
              </a:rPr>
              <a:t>Identify if any subjects are MISSING from the RDS</a:t>
            </a:r>
          </a:p>
          <a:p>
            <a:pPr marL="685800" lvl="1" indent="-228600">
              <a:buAutoNum type="arabicPeriod"/>
            </a:pPr>
            <a:r>
              <a:rPr lang="en-US" sz="900" dirty="0">
                <a:solidFill>
                  <a:schemeClr val="tx1"/>
                </a:solidFill>
              </a:rPr>
              <a:t>Gets list of final subjects from stage 1</a:t>
            </a:r>
          </a:p>
          <a:p>
            <a:pPr marL="685800" lvl="1" indent="-228600">
              <a:buAutoNum type="arabicPeriod"/>
            </a:pPr>
            <a:r>
              <a:rPr lang="en-US" sz="900" dirty="0">
                <a:solidFill>
                  <a:schemeClr val="tx1"/>
                </a:solidFill>
              </a:rPr>
              <a:t>Get list of subjects </a:t>
            </a:r>
            <a:r>
              <a:rPr lang="en-US" sz="900" b="1" dirty="0">
                <a:solidFill>
                  <a:schemeClr val="tx1"/>
                </a:solidFill>
              </a:rPr>
              <a:t>MISSING</a:t>
            </a:r>
            <a:r>
              <a:rPr lang="en-US" sz="900" dirty="0">
                <a:solidFill>
                  <a:schemeClr val="tx1"/>
                </a:solidFill>
              </a:rPr>
              <a:t> from RDS</a:t>
            </a:r>
          </a:p>
          <a:p>
            <a:pPr marL="228600" indent="-228600">
              <a:buAutoNum type="arabicPeriod"/>
            </a:pPr>
            <a:endParaRPr lang="en-US" sz="900" dirty="0">
              <a:solidFill>
                <a:schemeClr val="tx1"/>
              </a:solidFill>
            </a:endParaRPr>
          </a:p>
          <a:p>
            <a:pPr marL="228600" indent="-228600">
              <a:buAutoNum type="arabicPeriod"/>
            </a:pPr>
            <a:endParaRPr lang="en-US" sz="900" i="1" dirty="0">
              <a:solidFill>
                <a:schemeClr val="tx1"/>
              </a:solidFill>
            </a:endParaRPr>
          </a:p>
          <a:p>
            <a:pPr marL="228600" indent="-228600">
              <a:buAutoNum type="arabicPeriod"/>
            </a:pPr>
            <a:endParaRPr lang="en-US" sz="1100" dirty="0">
              <a:solidFill>
                <a:schemeClr val="tx1"/>
              </a:solidFill>
            </a:endParaRPr>
          </a:p>
          <a:p>
            <a:endParaRPr lang="en-US" sz="1100" b="1" i="1" dirty="0">
              <a:solidFill>
                <a:schemeClr val="tx1"/>
              </a:solidFill>
            </a:endParaRPr>
          </a:p>
          <a:p>
            <a:endParaRPr lang="en-US" sz="1100" b="1" i="1" dirty="0">
              <a:solidFill>
                <a:schemeClr val="tx1"/>
              </a:solidFill>
            </a:endParaRPr>
          </a:p>
        </p:txBody>
      </p:sp>
      <p:cxnSp>
        <p:nvCxnSpPr>
          <p:cNvPr id="387" name="Straight Arrow Connector 386">
            <a:extLst>
              <a:ext uri="{FF2B5EF4-FFF2-40B4-BE49-F238E27FC236}">
                <a16:creationId xmlns:a16="http://schemas.microsoft.com/office/drawing/2014/main" id="{D2827F64-A4CF-4A22-96ED-DDBF24AD184C}"/>
              </a:ext>
            </a:extLst>
          </p:cNvPr>
          <p:cNvCxnSpPr>
            <a:cxnSpLocks/>
            <a:stCxn id="300" idx="2"/>
            <a:endCxn id="728" idx="0"/>
          </p:cNvCxnSpPr>
          <p:nvPr/>
        </p:nvCxnSpPr>
        <p:spPr>
          <a:xfrm flipH="1">
            <a:off x="3599572" y="16944812"/>
            <a:ext cx="1432" cy="2080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88" name="TextBox 387">
            <a:extLst>
              <a:ext uri="{FF2B5EF4-FFF2-40B4-BE49-F238E27FC236}">
                <a16:creationId xmlns:a16="http://schemas.microsoft.com/office/drawing/2014/main" id="{BD39BEE6-DABA-4BDA-BA6D-E802F35B2F62}"/>
              </a:ext>
            </a:extLst>
          </p:cNvPr>
          <p:cNvSpPr txBox="1"/>
          <p:nvPr/>
        </p:nvSpPr>
        <p:spPr>
          <a:xfrm>
            <a:off x="3642126" y="16911152"/>
            <a:ext cx="518003" cy="246221"/>
          </a:xfrm>
          <a:prstGeom prst="rect">
            <a:avLst/>
          </a:prstGeom>
          <a:noFill/>
        </p:spPr>
        <p:txBody>
          <a:bodyPr wrap="square" rtlCol="0">
            <a:spAutoFit/>
          </a:bodyPr>
          <a:lstStyle/>
          <a:p>
            <a:r>
              <a:rPr lang="en-US" sz="1000" i="1" dirty="0"/>
              <a:t>input</a:t>
            </a:r>
          </a:p>
        </p:txBody>
      </p:sp>
      <p:sp>
        <p:nvSpPr>
          <p:cNvPr id="396" name="Oval 395">
            <a:extLst>
              <a:ext uri="{FF2B5EF4-FFF2-40B4-BE49-F238E27FC236}">
                <a16:creationId xmlns:a16="http://schemas.microsoft.com/office/drawing/2014/main" id="{B4467518-85A6-4F82-B6D0-74D979189C5E}"/>
              </a:ext>
            </a:extLst>
          </p:cNvPr>
          <p:cNvSpPr/>
          <p:nvPr/>
        </p:nvSpPr>
        <p:spPr>
          <a:xfrm>
            <a:off x="4721140" y="10804026"/>
            <a:ext cx="72600" cy="85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7" name="Straight Arrow Connector 396">
            <a:extLst>
              <a:ext uri="{FF2B5EF4-FFF2-40B4-BE49-F238E27FC236}">
                <a16:creationId xmlns:a16="http://schemas.microsoft.com/office/drawing/2014/main" id="{495F43C0-25CA-4C8E-8D80-F01F7AB8F230}"/>
              </a:ext>
            </a:extLst>
          </p:cNvPr>
          <p:cNvCxnSpPr>
            <a:cxnSpLocks/>
            <a:stCxn id="396" idx="6"/>
            <a:endCxn id="399" idx="1"/>
          </p:cNvCxnSpPr>
          <p:nvPr/>
        </p:nvCxnSpPr>
        <p:spPr>
          <a:xfrm flipV="1">
            <a:off x="4793740" y="8420931"/>
            <a:ext cx="2055298" cy="2425902"/>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6" name="Straight Arrow Connector 405">
            <a:extLst>
              <a:ext uri="{FF2B5EF4-FFF2-40B4-BE49-F238E27FC236}">
                <a16:creationId xmlns:a16="http://schemas.microsoft.com/office/drawing/2014/main" id="{FF962D09-83EF-4799-9B47-315789BDAB60}"/>
              </a:ext>
            </a:extLst>
          </p:cNvPr>
          <p:cNvCxnSpPr>
            <a:cxnSpLocks/>
            <a:stCxn id="399" idx="2"/>
            <a:endCxn id="86" idx="0"/>
          </p:cNvCxnSpPr>
          <p:nvPr/>
        </p:nvCxnSpPr>
        <p:spPr>
          <a:xfrm flipH="1">
            <a:off x="7636417" y="9085620"/>
            <a:ext cx="10387" cy="19564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0" name="Straight Arrow Connector 409">
            <a:extLst>
              <a:ext uri="{FF2B5EF4-FFF2-40B4-BE49-F238E27FC236}">
                <a16:creationId xmlns:a16="http://schemas.microsoft.com/office/drawing/2014/main" id="{7B91204C-61A2-4D52-8576-91A8CA2DA38F}"/>
              </a:ext>
            </a:extLst>
          </p:cNvPr>
          <p:cNvCxnSpPr>
            <a:cxnSpLocks/>
            <a:stCxn id="418" idx="6"/>
            <a:endCxn id="86" idx="1"/>
          </p:cNvCxnSpPr>
          <p:nvPr/>
        </p:nvCxnSpPr>
        <p:spPr>
          <a:xfrm>
            <a:off x="5347900" y="11245706"/>
            <a:ext cx="1621574" cy="11833"/>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8" name="Oval 417">
            <a:extLst>
              <a:ext uri="{FF2B5EF4-FFF2-40B4-BE49-F238E27FC236}">
                <a16:creationId xmlns:a16="http://schemas.microsoft.com/office/drawing/2014/main" id="{8D2260E2-43B7-49A9-88CD-3AB8CC529776}"/>
              </a:ext>
            </a:extLst>
          </p:cNvPr>
          <p:cNvSpPr/>
          <p:nvPr/>
        </p:nvSpPr>
        <p:spPr>
          <a:xfrm>
            <a:off x="5275300" y="11202899"/>
            <a:ext cx="72600" cy="85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Rectangle: Rounded Corners 430">
            <a:extLst>
              <a:ext uri="{FF2B5EF4-FFF2-40B4-BE49-F238E27FC236}">
                <a16:creationId xmlns:a16="http://schemas.microsoft.com/office/drawing/2014/main" id="{AD0EFE15-BAEF-4C0B-9ECC-A6DB4FD31538}"/>
              </a:ext>
            </a:extLst>
          </p:cNvPr>
          <p:cNvSpPr/>
          <p:nvPr/>
        </p:nvSpPr>
        <p:spPr>
          <a:xfrm>
            <a:off x="1736616" y="7484131"/>
            <a:ext cx="3520548" cy="92692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u="sng" dirty="0">
                <a:solidFill>
                  <a:schemeClr val="tx1"/>
                </a:solidFill>
              </a:rPr>
              <a:t>Script:</a:t>
            </a:r>
            <a:r>
              <a:rPr lang="en-US" sz="1100" i="1" dirty="0">
                <a:solidFill>
                  <a:schemeClr val="tx1"/>
                </a:solidFill>
              </a:rPr>
              <a:t> abcd_cca_replication/</a:t>
            </a:r>
            <a:r>
              <a:rPr lang="en-US" sz="1100" b="1" i="1" dirty="0">
                <a:solidFill>
                  <a:schemeClr val="tx1"/>
                </a:solidFill>
              </a:rPr>
              <a:t>create_config.sh</a:t>
            </a:r>
          </a:p>
          <a:p>
            <a:r>
              <a:rPr lang="en-US" sz="1100" b="1" i="1" u="sng" dirty="0">
                <a:solidFill>
                  <a:schemeClr val="tx1"/>
                </a:solidFill>
              </a:rPr>
              <a:t>Input: </a:t>
            </a:r>
            <a:r>
              <a:rPr lang="en-US" sz="1100" i="1" dirty="0">
                <a:solidFill>
                  <a:schemeClr val="tx1"/>
                </a:solidFill>
              </a:rPr>
              <a:t>absolute path to bids/ folder in DCAN download.</a:t>
            </a:r>
          </a:p>
          <a:p>
            <a:r>
              <a:rPr lang="en-US" sz="1100" i="1" dirty="0">
                <a:solidFill>
                  <a:schemeClr val="tx1"/>
                </a:solidFill>
              </a:rPr>
              <a:t>	ex. /data/ABCD_MBDU/</a:t>
            </a:r>
            <a:r>
              <a:rPr lang="en-US" sz="1100" i="1" dirty="0" err="1">
                <a:solidFill>
                  <a:schemeClr val="tx1"/>
                </a:solidFill>
              </a:rPr>
              <a:t>abcd_bids</a:t>
            </a:r>
            <a:r>
              <a:rPr lang="en-US" sz="1100" i="1" dirty="0">
                <a:solidFill>
                  <a:schemeClr val="tx1"/>
                </a:solidFill>
              </a:rPr>
              <a:t>/bids/</a:t>
            </a:r>
          </a:p>
          <a:p>
            <a:r>
              <a:rPr lang="en-US" sz="1100" b="1" i="1" u="sng" dirty="0">
                <a:solidFill>
                  <a:schemeClr val="tx1"/>
                </a:solidFill>
              </a:rPr>
              <a:t>Must run this before proceeding!</a:t>
            </a:r>
            <a:endParaRPr lang="en-US" sz="1100" b="1" u="sng" dirty="0">
              <a:solidFill>
                <a:schemeClr val="tx1"/>
              </a:solidFill>
            </a:endParaRPr>
          </a:p>
        </p:txBody>
      </p:sp>
      <p:cxnSp>
        <p:nvCxnSpPr>
          <p:cNvPr id="432" name="Straight Arrow Connector 431">
            <a:extLst>
              <a:ext uri="{FF2B5EF4-FFF2-40B4-BE49-F238E27FC236}">
                <a16:creationId xmlns:a16="http://schemas.microsoft.com/office/drawing/2014/main" id="{598CAF05-6D58-4CFA-B527-F9587340A1E7}"/>
              </a:ext>
            </a:extLst>
          </p:cNvPr>
          <p:cNvCxnSpPr>
            <a:cxnSpLocks/>
            <a:stCxn id="431" idx="2"/>
            <a:endCxn id="70" idx="0"/>
          </p:cNvCxnSpPr>
          <p:nvPr/>
        </p:nvCxnSpPr>
        <p:spPr>
          <a:xfrm>
            <a:off x="3496890" y="8411052"/>
            <a:ext cx="0" cy="3167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12" name="Connector: Elbow 511">
            <a:extLst>
              <a:ext uri="{FF2B5EF4-FFF2-40B4-BE49-F238E27FC236}">
                <a16:creationId xmlns:a16="http://schemas.microsoft.com/office/drawing/2014/main" id="{BD0D1C06-DB14-4AC8-A0C1-A248DB7BE4FF}"/>
              </a:ext>
            </a:extLst>
          </p:cNvPr>
          <p:cNvCxnSpPr>
            <a:cxnSpLocks/>
            <a:stCxn id="582" idx="1"/>
            <a:endCxn id="513" idx="0"/>
          </p:cNvCxnSpPr>
          <p:nvPr/>
        </p:nvCxnSpPr>
        <p:spPr>
          <a:xfrm flipH="1">
            <a:off x="1309278" y="19278565"/>
            <a:ext cx="321427" cy="1984355"/>
          </a:xfrm>
          <a:prstGeom prst="bentConnector4">
            <a:avLst>
              <a:gd name="adj1" fmla="val 46624"/>
              <a:gd name="adj2" fmla="val 74371"/>
            </a:avLst>
          </a:prstGeom>
          <a:ln>
            <a:tailEnd type="triangle"/>
          </a:ln>
        </p:spPr>
        <p:style>
          <a:lnRef idx="3">
            <a:schemeClr val="accent2"/>
          </a:lnRef>
          <a:fillRef idx="0">
            <a:schemeClr val="accent2"/>
          </a:fillRef>
          <a:effectRef idx="2">
            <a:schemeClr val="accent2"/>
          </a:effectRef>
          <a:fontRef idx="minor">
            <a:schemeClr val="tx1"/>
          </a:fontRef>
        </p:style>
      </p:cxnSp>
      <p:sp>
        <p:nvSpPr>
          <p:cNvPr id="513" name="Rectangle 512">
            <a:extLst>
              <a:ext uri="{FF2B5EF4-FFF2-40B4-BE49-F238E27FC236}">
                <a16:creationId xmlns:a16="http://schemas.microsoft.com/office/drawing/2014/main" id="{51673CA5-8AC1-4125-AC0D-2873212FA4CE}"/>
              </a:ext>
            </a:extLst>
          </p:cNvPr>
          <p:cNvSpPr/>
          <p:nvPr/>
        </p:nvSpPr>
        <p:spPr>
          <a:xfrm>
            <a:off x="503456" y="21262920"/>
            <a:ext cx="1611644" cy="338554"/>
          </a:xfrm>
          <a:prstGeom prst="rect">
            <a:avLst/>
          </a:prstGeom>
          <a:solidFill>
            <a:schemeClr val="accent4">
              <a:lumMod val="20000"/>
              <a:lumOff val="80000"/>
            </a:schemeClr>
          </a:solidFill>
          <a:ln>
            <a:solidFill>
              <a:schemeClr val="tx1"/>
            </a:solidFill>
          </a:ln>
        </p:spPr>
        <p:txBody>
          <a:bodyPr wrap="square">
            <a:spAutoFit/>
          </a:bodyPr>
          <a:lstStyle/>
          <a:p>
            <a:r>
              <a:rPr lang="en-US" sz="800" i="1" dirty="0" err="1"/>
              <a:t>abcd_cca_replication</a:t>
            </a:r>
            <a:r>
              <a:rPr lang="en-US" sz="800" i="1" dirty="0"/>
              <a:t>/</a:t>
            </a:r>
            <a:r>
              <a:rPr lang="en-US" sz="800" i="1" dirty="0" err="1"/>
              <a:t>data_prep</a:t>
            </a:r>
            <a:r>
              <a:rPr lang="en-US" sz="800" i="1" dirty="0"/>
              <a:t>/data/stage_1/</a:t>
            </a:r>
            <a:r>
              <a:rPr lang="en-US" sz="800" b="1" i="1" dirty="0"/>
              <a:t>scan_data.txt</a:t>
            </a:r>
          </a:p>
        </p:txBody>
      </p:sp>
      <p:sp>
        <p:nvSpPr>
          <p:cNvPr id="514" name="TextBox 513">
            <a:extLst>
              <a:ext uri="{FF2B5EF4-FFF2-40B4-BE49-F238E27FC236}">
                <a16:creationId xmlns:a16="http://schemas.microsoft.com/office/drawing/2014/main" id="{189BC09E-41CE-4BB4-B1A6-45F6BB6623F3}"/>
              </a:ext>
            </a:extLst>
          </p:cNvPr>
          <p:cNvSpPr txBox="1"/>
          <p:nvPr/>
        </p:nvSpPr>
        <p:spPr>
          <a:xfrm>
            <a:off x="4392833" y="19118693"/>
            <a:ext cx="928344" cy="338554"/>
          </a:xfrm>
          <a:prstGeom prst="rect">
            <a:avLst/>
          </a:prstGeom>
          <a:noFill/>
        </p:spPr>
        <p:txBody>
          <a:bodyPr wrap="square" rtlCol="0">
            <a:spAutoFit/>
          </a:bodyPr>
          <a:lstStyle/>
          <a:p>
            <a:r>
              <a:rPr lang="en-US" sz="800" i="1" dirty="0"/>
              <a:t>Store in intermediate file</a:t>
            </a:r>
          </a:p>
        </p:txBody>
      </p:sp>
      <p:cxnSp>
        <p:nvCxnSpPr>
          <p:cNvPr id="548" name="Connector: Elbow 547">
            <a:extLst>
              <a:ext uri="{FF2B5EF4-FFF2-40B4-BE49-F238E27FC236}">
                <a16:creationId xmlns:a16="http://schemas.microsoft.com/office/drawing/2014/main" id="{DF299F94-5E61-4098-9D5F-4306BEBC565B}"/>
              </a:ext>
            </a:extLst>
          </p:cNvPr>
          <p:cNvCxnSpPr>
            <a:cxnSpLocks/>
            <a:stCxn id="19" idx="2"/>
            <a:endCxn id="852" idx="0"/>
          </p:cNvCxnSpPr>
          <p:nvPr/>
        </p:nvCxnSpPr>
        <p:spPr>
          <a:xfrm rot="5400000">
            <a:off x="1101855" y="7506779"/>
            <a:ext cx="1561620" cy="892202"/>
          </a:xfrm>
          <a:prstGeom prst="bentConnector3">
            <a:avLst>
              <a:gd name="adj1" fmla="val 1325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552" name="TextBox 551">
            <a:extLst>
              <a:ext uri="{FF2B5EF4-FFF2-40B4-BE49-F238E27FC236}">
                <a16:creationId xmlns:a16="http://schemas.microsoft.com/office/drawing/2014/main" id="{B4D206B8-86BF-4413-894D-D9A462DF204F}"/>
              </a:ext>
            </a:extLst>
          </p:cNvPr>
          <p:cNvSpPr txBox="1"/>
          <p:nvPr/>
        </p:nvSpPr>
        <p:spPr>
          <a:xfrm>
            <a:off x="5970360" y="18640325"/>
            <a:ext cx="518003" cy="246221"/>
          </a:xfrm>
          <a:prstGeom prst="rect">
            <a:avLst/>
          </a:prstGeom>
          <a:noFill/>
        </p:spPr>
        <p:txBody>
          <a:bodyPr wrap="square" rtlCol="0">
            <a:spAutoFit/>
          </a:bodyPr>
          <a:lstStyle/>
          <a:p>
            <a:r>
              <a:rPr lang="en-US" sz="1000" i="1" dirty="0"/>
              <a:t>input</a:t>
            </a:r>
          </a:p>
        </p:txBody>
      </p:sp>
      <p:sp>
        <p:nvSpPr>
          <p:cNvPr id="555" name="TextBox 554">
            <a:extLst>
              <a:ext uri="{FF2B5EF4-FFF2-40B4-BE49-F238E27FC236}">
                <a16:creationId xmlns:a16="http://schemas.microsoft.com/office/drawing/2014/main" id="{DD17E1F7-479B-4308-BF06-8F1179877A9B}"/>
              </a:ext>
            </a:extLst>
          </p:cNvPr>
          <p:cNvSpPr txBox="1"/>
          <p:nvPr/>
        </p:nvSpPr>
        <p:spPr>
          <a:xfrm>
            <a:off x="4362353" y="21262920"/>
            <a:ext cx="2172633" cy="338554"/>
          </a:xfrm>
          <a:prstGeom prst="rect">
            <a:avLst/>
          </a:prstGeom>
          <a:solidFill>
            <a:schemeClr val="accent4">
              <a:lumMod val="20000"/>
              <a:lumOff val="80000"/>
            </a:schemeClr>
          </a:solidFill>
          <a:ln>
            <a:solidFill>
              <a:schemeClr val="tx1"/>
            </a:solidFill>
          </a:ln>
        </p:spPr>
        <p:txBody>
          <a:bodyPr wrap="square" rtlCol="0">
            <a:spAutoFit/>
          </a:bodyPr>
          <a:lstStyle/>
          <a:p>
            <a:r>
              <a:rPr lang="en-US" sz="800" i="1" dirty="0" err="1"/>
              <a:t>abcd_cca_replication</a:t>
            </a:r>
            <a:r>
              <a:rPr lang="en-US" sz="800" i="1" dirty="0"/>
              <a:t>/</a:t>
            </a:r>
            <a:r>
              <a:rPr lang="en-US" sz="800" i="1" dirty="0" err="1"/>
              <a:t>data_prep</a:t>
            </a:r>
            <a:r>
              <a:rPr lang="en-US" sz="800" i="1" dirty="0"/>
              <a:t>/data/stage_1/</a:t>
            </a:r>
            <a:r>
              <a:rPr lang="en-US" sz="800" b="1" i="1" dirty="0"/>
              <a:t>nda2.0.1_stage_1.Rds</a:t>
            </a:r>
          </a:p>
        </p:txBody>
      </p:sp>
      <p:sp>
        <p:nvSpPr>
          <p:cNvPr id="560" name="TextBox 559">
            <a:extLst>
              <a:ext uri="{FF2B5EF4-FFF2-40B4-BE49-F238E27FC236}">
                <a16:creationId xmlns:a16="http://schemas.microsoft.com/office/drawing/2014/main" id="{B98F6EC4-3756-4239-821F-BDDC968A9764}"/>
              </a:ext>
            </a:extLst>
          </p:cNvPr>
          <p:cNvSpPr txBox="1"/>
          <p:nvPr/>
        </p:nvSpPr>
        <p:spPr>
          <a:xfrm>
            <a:off x="776203" y="20849975"/>
            <a:ext cx="928344" cy="338554"/>
          </a:xfrm>
          <a:prstGeom prst="rect">
            <a:avLst/>
          </a:prstGeom>
          <a:noFill/>
        </p:spPr>
        <p:txBody>
          <a:bodyPr wrap="square" rtlCol="0">
            <a:spAutoFit/>
          </a:bodyPr>
          <a:lstStyle/>
          <a:p>
            <a:r>
              <a:rPr lang="en-US" sz="800" i="1" dirty="0"/>
              <a:t>Store in intermediate file</a:t>
            </a:r>
          </a:p>
        </p:txBody>
      </p:sp>
      <p:cxnSp>
        <p:nvCxnSpPr>
          <p:cNvPr id="567" name="Connector: Elbow 566">
            <a:extLst>
              <a:ext uri="{FF2B5EF4-FFF2-40B4-BE49-F238E27FC236}">
                <a16:creationId xmlns:a16="http://schemas.microsoft.com/office/drawing/2014/main" id="{26AF7542-AD36-4C78-B435-95CF24368C0E}"/>
              </a:ext>
            </a:extLst>
          </p:cNvPr>
          <p:cNvCxnSpPr>
            <a:cxnSpLocks/>
            <a:stCxn id="568" idx="6"/>
            <a:endCxn id="555" idx="0"/>
          </p:cNvCxnSpPr>
          <p:nvPr/>
        </p:nvCxnSpPr>
        <p:spPr>
          <a:xfrm>
            <a:off x="2898232" y="19635881"/>
            <a:ext cx="2550438" cy="1627039"/>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568" name="Oval 567">
            <a:extLst>
              <a:ext uri="{FF2B5EF4-FFF2-40B4-BE49-F238E27FC236}">
                <a16:creationId xmlns:a16="http://schemas.microsoft.com/office/drawing/2014/main" id="{C5C0A324-8FE2-4A8C-A558-16E489FE1BA6}"/>
              </a:ext>
            </a:extLst>
          </p:cNvPr>
          <p:cNvSpPr/>
          <p:nvPr/>
        </p:nvSpPr>
        <p:spPr>
          <a:xfrm flipV="1">
            <a:off x="2852513" y="1961302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9" name="Group 258">
            <a:extLst>
              <a:ext uri="{FF2B5EF4-FFF2-40B4-BE49-F238E27FC236}">
                <a16:creationId xmlns:a16="http://schemas.microsoft.com/office/drawing/2014/main" id="{4A492418-2868-48D3-A297-E1D7D4E0333C}"/>
              </a:ext>
            </a:extLst>
          </p:cNvPr>
          <p:cNvGrpSpPr/>
          <p:nvPr/>
        </p:nvGrpSpPr>
        <p:grpSpPr>
          <a:xfrm>
            <a:off x="2026836" y="1171353"/>
            <a:ext cx="3612939" cy="903729"/>
            <a:chOff x="2283574" y="3572093"/>
            <a:chExt cx="3612939" cy="903729"/>
          </a:xfrm>
        </p:grpSpPr>
        <p:cxnSp>
          <p:nvCxnSpPr>
            <p:cNvPr id="576" name="Connector: Elbow 575">
              <a:extLst>
                <a:ext uri="{FF2B5EF4-FFF2-40B4-BE49-F238E27FC236}">
                  <a16:creationId xmlns:a16="http://schemas.microsoft.com/office/drawing/2014/main" id="{8784DFA2-281B-486A-89B1-B8CCEEF6E88D}"/>
                </a:ext>
              </a:extLst>
            </p:cNvPr>
            <p:cNvCxnSpPr>
              <a:cxnSpLocks/>
            </p:cNvCxnSpPr>
            <p:nvPr/>
          </p:nvCxnSpPr>
          <p:spPr>
            <a:xfrm rot="16200000" flipH="1">
              <a:off x="2494092" y="3361575"/>
              <a:ext cx="727371" cy="1148408"/>
            </a:xfrm>
            <a:prstGeom prst="bentConnector3">
              <a:avLst>
                <a:gd name="adj1" fmla="val 50000"/>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577" name="Straight Arrow Connector 576">
              <a:extLst>
                <a:ext uri="{FF2B5EF4-FFF2-40B4-BE49-F238E27FC236}">
                  <a16:creationId xmlns:a16="http://schemas.microsoft.com/office/drawing/2014/main" id="{2A444386-CA5B-432A-9628-6077B5128090}"/>
                </a:ext>
              </a:extLst>
            </p:cNvPr>
            <p:cNvCxnSpPr>
              <a:cxnSpLocks/>
            </p:cNvCxnSpPr>
            <p:nvPr/>
          </p:nvCxnSpPr>
          <p:spPr>
            <a:xfrm>
              <a:off x="3669214" y="3935779"/>
              <a:ext cx="0" cy="3246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58" name="TextBox 257">
              <a:extLst>
                <a:ext uri="{FF2B5EF4-FFF2-40B4-BE49-F238E27FC236}">
                  <a16:creationId xmlns:a16="http://schemas.microsoft.com/office/drawing/2014/main" id="{8764A386-5D3F-47EE-BD52-29F265D82054}"/>
                </a:ext>
              </a:extLst>
            </p:cNvPr>
            <p:cNvSpPr txBox="1"/>
            <p:nvPr/>
          </p:nvSpPr>
          <p:spPr>
            <a:xfrm>
              <a:off x="3841469" y="3829491"/>
              <a:ext cx="2055044" cy="646331"/>
            </a:xfrm>
            <a:prstGeom prst="rect">
              <a:avLst/>
            </a:prstGeom>
            <a:noFill/>
          </p:spPr>
          <p:txBody>
            <a:bodyPr wrap="square" rtlCol="0">
              <a:spAutoFit/>
            </a:bodyPr>
            <a:lstStyle/>
            <a:p>
              <a:r>
                <a:rPr lang="en-US" dirty="0"/>
                <a:t>Green arrows = process flow</a:t>
              </a:r>
            </a:p>
          </p:txBody>
        </p:sp>
      </p:grpSp>
      <p:grpSp>
        <p:nvGrpSpPr>
          <p:cNvPr id="578" name="Group 577">
            <a:extLst>
              <a:ext uri="{FF2B5EF4-FFF2-40B4-BE49-F238E27FC236}">
                <a16:creationId xmlns:a16="http://schemas.microsoft.com/office/drawing/2014/main" id="{5720614C-9DCD-4B94-802B-8EA8CEC77F39}"/>
              </a:ext>
            </a:extLst>
          </p:cNvPr>
          <p:cNvGrpSpPr/>
          <p:nvPr/>
        </p:nvGrpSpPr>
        <p:grpSpPr>
          <a:xfrm>
            <a:off x="2066170" y="2453147"/>
            <a:ext cx="3612939" cy="903729"/>
            <a:chOff x="2283574" y="3572093"/>
            <a:chExt cx="3612939" cy="903729"/>
          </a:xfrm>
        </p:grpSpPr>
        <p:cxnSp>
          <p:nvCxnSpPr>
            <p:cNvPr id="579" name="Connector: Elbow 578">
              <a:extLst>
                <a:ext uri="{FF2B5EF4-FFF2-40B4-BE49-F238E27FC236}">
                  <a16:creationId xmlns:a16="http://schemas.microsoft.com/office/drawing/2014/main" id="{3A2A3143-A4FA-44BA-AD2A-BE5B6D1093C4}"/>
                </a:ext>
              </a:extLst>
            </p:cNvPr>
            <p:cNvCxnSpPr>
              <a:cxnSpLocks/>
            </p:cNvCxnSpPr>
            <p:nvPr/>
          </p:nvCxnSpPr>
          <p:spPr>
            <a:xfrm rot="16200000" flipH="1">
              <a:off x="2494092" y="3361575"/>
              <a:ext cx="727371" cy="1148408"/>
            </a:xfrm>
            <a:prstGeom prst="bentConnector3">
              <a:avLst>
                <a:gd name="adj1" fmla="val 50000"/>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580" name="Straight Arrow Connector 579">
              <a:extLst>
                <a:ext uri="{FF2B5EF4-FFF2-40B4-BE49-F238E27FC236}">
                  <a16:creationId xmlns:a16="http://schemas.microsoft.com/office/drawing/2014/main" id="{6C845061-C1FA-4E63-8AB2-1B0D635D1AE6}"/>
                </a:ext>
              </a:extLst>
            </p:cNvPr>
            <p:cNvCxnSpPr>
              <a:cxnSpLocks/>
            </p:cNvCxnSpPr>
            <p:nvPr/>
          </p:nvCxnSpPr>
          <p:spPr>
            <a:xfrm>
              <a:off x="3669214" y="3935779"/>
              <a:ext cx="0" cy="3246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81" name="TextBox 580">
              <a:extLst>
                <a:ext uri="{FF2B5EF4-FFF2-40B4-BE49-F238E27FC236}">
                  <a16:creationId xmlns:a16="http://schemas.microsoft.com/office/drawing/2014/main" id="{413DBB8C-D633-4D60-B7D9-FBDFD53CF591}"/>
                </a:ext>
              </a:extLst>
            </p:cNvPr>
            <p:cNvSpPr txBox="1"/>
            <p:nvPr/>
          </p:nvSpPr>
          <p:spPr>
            <a:xfrm>
              <a:off x="3841469" y="3829491"/>
              <a:ext cx="2055044" cy="646331"/>
            </a:xfrm>
            <a:prstGeom prst="rect">
              <a:avLst/>
            </a:prstGeom>
            <a:noFill/>
          </p:spPr>
          <p:txBody>
            <a:bodyPr wrap="square" rtlCol="0">
              <a:spAutoFit/>
            </a:bodyPr>
            <a:lstStyle/>
            <a:p>
              <a:r>
                <a:rPr lang="en-US" dirty="0"/>
                <a:t>Orange arrows = data flow</a:t>
              </a:r>
            </a:p>
          </p:txBody>
        </p:sp>
      </p:grpSp>
      <p:sp>
        <p:nvSpPr>
          <p:cNvPr id="260" name="TextBox 259">
            <a:extLst>
              <a:ext uri="{FF2B5EF4-FFF2-40B4-BE49-F238E27FC236}">
                <a16:creationId xmlns:a16="http://schemas.microsoft.com/office/drawing/2014/main" id="{B801CEDB-71F1-4CDF-AA82-48EBA21F7D12}"/>
              </a:ext>
            </a:extLst>
          </p:cNvPr>
          <p:cNvSpPr txBox="1"/>
          <p:nvPr/>
        </p:nvSpPr>
        <p:spPr>
          <a:xfrm>
            <a:off x="2369894" y="4210050"/>
            <a:ext cx="3633267" cy="369332"/>
          </a:xfrm>
          <a:prstGeom prst="rect">
            <a:avLst/>
          </a:prstGeom>
          <a:solidFill>
            <a:schemeClr val="accent2"/>
          </a:solidFill>
        </p:spPr>
        <p:txBody>
          <a:bodyPr wrap="square" rtlCol="0">
            <a:spAutoFit/>
          </a:bodyPr>
          <a:lstStyle/>
          <a:p>
            <a:pPr algn="ctr"/>
            <a:r>
              <a:rPr lang="en-US" b="1" i="1" u="sng" dirty="0"/>
              <a:t>START HERE</a:t>
            </a:r>
          </a:p>
        </p:txBody>
      </p:sp>
      <p:sp>
        <p:nvSpPr>
          <p:cNvPr id="582" name="Right Brace 581">
            <a:extLst>
              <a:ext uri="{FF2B5EF4-FFF2-40B4-BE49-F238E27FC236}">
                <a16:creationId xmlns:a16="http://schemas.microsoft.com/office/drawing/2014/main" id="{FEB4E056-029F-4B23-9C7F-C4F0E72ACECF}"/>
              </a:ext>
            </a:extLst>
          </p:cNvPr>
          <p:cNvSpPr/>
          <p:nvPr/>
        </p:nvSpPr>
        <p:spPr>
          <a:xfrm rot="10800000">
            <a:off x="1630705" y="18997123"/>
            <a:ext cx="749996" cy="562884"/>
          </a:xfrm>
          <a:prstGeom prst="rightBrace">
            <a:avLst>
              <a:gd name="adj1" fmla="val 0"/>
              <a:gd name="adj2" fmla="val 50000"/>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585" name="Rectangle 584">
            <a:extLst>
              <a:ext uri="{FF2B5EF4-FFF2-40B4-BE49-F238E27FC236}">
                <a16:creationId xmlns:a16="http://schemas.microsoft.com/office/drawing/2014/main" id="{05F62673-E83C-4CEE-AB90-0F15E2AFBBE7}"/>
              </a:ext>
            </a:extLst>
          </p:cNvPr>
          <p:cNvSpPr/>
          <p:nvPr/>
        </p:nvSpPr>
        <p:spPr>
          <a:xfrm>
            <a:off x="2713340" y="20728013"/>
            <a:ext cx="2189887" cy="338554"/>
          </a:xfrm>
          <a:prstGeom prst="rect">
            <a:avLst/>
          </a:prstGeom>
          <a:solidFill>
            <a:schemeClr val="accent4">
              <a:lumMod val="20000"/>
              <a:lumOff val="80000"/>
            </a:schemeClr>
          </a:solidFill>
          <a:ln>
            <a:solidFill>
              <a:schemeClr val="tx1"/>
            </a:solidFill>
          </a:ln>
        </p:spPr>
        <p:txBody>
          <a:bodyPr wrap="square">
            <a:spAutoFit/>
          </a:bodyPr>
          <a:lstStyle/>
          <a:p>
            <a:r>
              <a:rPr lang="en-US" sz="800" i="1" dirty="0" err="1"/>
              <a:t>abcd_cca_replication</a:t>
            </a:r>
            <a:r>
              <a:rPr lang="en-US" sz="800" i="1" dirty="0"/>
              <a:t>/</a:t>
            </a:r>
            <a:r>
              <a:rPr lang="en-US" sz="800" i="1" dirty="0" err="1"/>
              <a:t>data_prep</a:t>
            </a:r>
            <a:r>
              <a:rPr lang="en-US" sz="800" i="1" dirty="0"/>
              <a:t>/data/stage_1/</a:t>
            </a:r>
            <a:r>
              <a:rPr lang="en-US" sz="800" b="1" i="1" dirty="0"/>
              <a:t>prep_stage_1_missing_subjects.txt)</a:t>
            </a:r>
          </a:p>
        </p:txBody>
      </p:sp>
      <p:cxnSp>
        <p:nvCxnSpPr>
          <p:cNvPr id="599" name="Connector: Elbow 598">
            <a:extLst>
              <a:ext uri="{FF2B5EF4-FFF2-40B4-BE49-F238E27FC236}">
                <a16:creationId xmlns:a16="http://schemas.microsoft.com/office/drawing/2014/main" id="{67644F33-7B05-471E-A26F-B2CF4CAD35A9}"/>
              </a:ext>
            </a:extLst>
          </p:cNvPr>
          <p:cNvCxnSpPr>
            <a:cxnSpLocks/>
            <a:stCxn id="600" idx="2"/>
            <a:endCxn id="585" idx="0"/>
          </p:cNvCxnSpPr>
          <p:nvPr/>
        </p:nvCxnSpPr>
        <p:spPr>
          <a:xfrm rot="10800000" flipH="1" flipV="1">
            <a:off x="2026834" y="20191247"/>
            <a:ext cx="1781449" cy="536765"/>
          </a:xfrm>
          <a:prstGeom prst="bentConnector4">
            <a:avLst>
              <a:gd name="adj1" fmla="val -5347"/>
              <a:gd name="adj2" fmla="val 52129"/>
            </a:avLst>
          </a:prstGeom>
          <a:ln>
            <a:tailEnd type="triangle"/>
          </a:ln>
        </p:spPr>
        <p:style>
          <a:lnRef idx="3">
            <a:schemeClr val="accent2"/>
          </a:lnRef>
          <a:fillRef idx="0">
            <a:schemeClr val="accent2"/>
          </a:fillRef>
          <a:effectRef idx="2">
            <a:schemeClr val="accent2"/>
          </a:effectRef>
          <a:fontRef idx="minor">
            <a:schemeClr val="tx1"/>
          </a:fontRef>
        </p:style>
      </p:cxnSp>
      <p:sp>
        <p:nvSpPr>
          <p:cNvPr id="600" name="Oval 599">
            <a:extLst>
              <a:ext uri="{FF2B5EF4-FFF2-40B4-BE49-F238E27FC236}">
                <a16:creationId xmlns:a16="http://schemas.microsoft.com/office/drawing/2014/main" id="{FA43A265-6AAB-425B-A3B9-7326A3F1E6E9}"/>
              </a:ext>
            </a:extLst>
          </p:cNvPr>
          <p:cNvSpPr/>
          <p:nvPr/>
        </p:nvSpPr>
        <p:spPr>
          <a:xfrm flipV="1">
            <a:off x="2026835" y="2016838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Rectangle 601">
            <a:extLst>
              <a:ext uri="{FF2B5EF4-FFF2-40B4-BE49-F238E27FC236}">
                <a16:creationId xmlns:a16="http://schemas.microsoft.com/office/drawing/2014/main" id="{7FCA9FA7-B177-43D9-ACBA-1CB58FC3E44D}"/>
              </a:ext>
            </a:extLst>
          </p:cNvPr>
          <p:cNvSpPr/>
          <p:nvPr/>
        </p:nvSpPr>
        <p:spPr>
          <a:xfrm>
            <a:off x="2150378" y="21262920"/>
            <a:ext cx="2177052" cy="338554"/>
          </a:xfrm>
          <a:prstGeom prst="rect">
            <a:avLst/>
          </a:prstGeom>
          <a:solidFill>
            <a:schemeClr val="accent4">
              <a:lumMod val="20000"/>
              <a:lumOff val="80000"/>
            </a:schemeClr>
          </a:solidFill>
          <a:ln>
            <a:solidFill>
              <a:schemeClr val="tx1"/>
            </a:solidFill>
          </a:ln>
        </p:spPr>
        <p:txBody>
          <a:bodyPr wrap="square">
            <a:spAutoFit/>
          </a:bodyPr>
          <a:lstStyle/>
          <a:p>
            <a:r>
              <a:rPr lang="en-US" sz="800" i="1" dirty="0" err="1"/>
              <a:t>abcd_cca_replication</a:t>
            </a:r>
            <a:r>
              <a:rPr lang="en-US" sz="800" i="1" dirty="0"/>
              <a:t>/</a:t>
            </a:r>
            <a:r>
              <a:rPr lang="en-US" sz="800" i="1" dirty="0" err="1"/>
              <a:t>data_prep</a:t>
            </a:r>
            <a:r>
              <a:rPr lang="en-US" sz="800" i="1" dirty="0"/>
              <a:t>/data/stage_1/</a:t>
            </a:r>
            <a:r>
              <a:rPr lang="en-US" sz="800" b="1" i="1" dirty="0"/>
              <a:t>prep_stage_1_final_subjects.txt</a:t>
            </a:r>
          </a:p>
        </p:txBody>
      </p:sp>
      <p:cxnSp>
        <p:nvCxnSpPr>
          <p:cNvPr id="603" name="Connector: Elbow 602">
            <a:extLst>
              <a:ext uri="{FF2B5EF4-FFF2-40B4-BE49-F238E27FC236}">
                <a16:creationId xmlns:a16="http://schemas.microsoft.com/office/drawing/2014/main" id="{3C52956F-D8BC-448C-B45B-B62BC39646ED}"/>
              </a:ext>
            </a:extLst>
          </p:cNvPr>
          <p:cNvCxnSpPr>
            <a:cxnSpLocks/>
            <a:stCxn id="604" idx="2"/>
            <a:endCxn id="602" idx="0"/>
          </p:cNvCxnSpPr>
          <p:nvPr/>
        </p:nvCxnSpPr>
        <p:spPr>
          <a:xfrm rot="10800000" flipH="1" flipV="1">
            <a:off x="2026834" y="20056446"/>
            <a:ext cx="1212069" cy="1206473"/>
          </a:xfrm>
          <a:prstGeom prst="bentConnector4">
            <a:avLst>
              <a:gd name="adj1" fmla="val -18860"/>
              <a:gd name="adj2" fmla="val 88843"/>
            </a:avLst>
          </a:prstGeom>
          <a:ln>
            <a:tailEnd type="triangle"/>
          </a:ln>
        </p:spPr>
        <p:style>
          <a:lnRef idx="3">
            <a:schemeClr val="accent2"/>
          </a:lnRef>
          <a:fillRef idx="0">
            <a:schemeClr val="accent2"/>
          </a:fillRef>
          <a:effectRef idx="2">
            <a:schemeClr val="accent2"/>
          </a:effectRef>
          <a:fontRef idx="minor">
            <a:schemeClr val="tx1"/>
          </a:fontRef>
        </p:style>
      </p:cxnSp>
      <p:sp>
        <p:nvSpPr>
          <p:cNvPr id="604" name="Oval 603">
            <a:extLst>
              <a:ext uri="{FF2B5EF4-FFF2-40B4-BE49-F238E27FC236}">
                <a16:creationId xmlns:a16="http://schemas.microsoft.com/office/drawing/2014/main" id="{0AAE5880-1049-4FA8-81F0-81AD5C30C764}"/>
              </a:ext>
            </a:extLst>
          </p:cNvPr>
          <p:cNvSpPr/>
          <p:nvPr/>
        </p:nvSpPr>
        <p:spPr>
          <a:xfrm flipV="1">
            <a:off x="2026835" y="2003358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6" name="TextBox 635">
            <a:extLst>
              <a:ext uri="{FF2B5EF4-FFF2-40B4-BE49-F238E27FC236}">
                <a16:creationId xmlns:a16="http://schemas.microsoft.com/office/drawing/2014/main" id="{3B331F53-AE51-42CA-82B1-EC46D7CC354A}"/>
              </a:ext>
            </a:extLst>
          </p:cNvPr>
          <p:cNvSpPr txBox="1"/>
          <p:nvPr/>
        </p:nvSpPr>
        <p:spPr>
          <a:xfrm>
            <a:off x="1861584" y="20820554"/>
            <a:ext cx="928344" cy="338554"/>
          </a:xfrm>
          <a:prstGeom prst="rect">
            <a:avLst/>
          </a:prstGeom>
          <a:noFill/>
        </p:spPr>
        <p:txBody>
          <a:bodyPr wrap="square" rtlCol="0">
            <a:spAutoFit/>
          </a:bodyPr>
          <a:lstStyle/>
          <a:p>
            <a:r>
              <a:rPr lang="en-US" sz="800" i="1" dirty="0"/>
              <a:t>Store in intermediate files</a:t>
            </a:r>
          </a:p>
        </p:txBody>
      </p:sp>
      <p:cxnSp>
        <p:nvCxnSpPr>
          <p:cNvPr id="674" name="Connector: Elbow 673">
            <a:extLst>
              <a:ext uri="{FF2B5EF4-FFF2-40B4-BE49-F238E27FC236}">
                <a16:creationId xmlns:a16="http://schemas.microsoft.com/office/drawing/2014/main" id="{97C54E3F-455E-490E-B7F6-D96786C181BA}"/>
              </a:ext>
            </a:extLst>
          </p:cNvPr>
          <p:cNvCxnSpPr>
            <a:cxnSpLocks/>
            <a:stCxn id="555" idx="2"/>
            <a:endCxn id="677" idx="0"/>
          </p:cNvCxnSpPr>
          <p:nvPr/>
        </p:nvCxnSpPr>
        <p:spPr>
          <a:xfrm rot="16200000" flipH="1">
            <a:off x="6439524" y="20610619"/>
            <a:ext cx="337809" cy="2319517"/>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677" name="Rectangle 676">
            <a:extLst>
              <a:ext uri="{FF2B5EF4-FFF2-40B4-BE49-F238E27FC236}">
                <a16:creationId xmlns:a16="http://schemas.microsoft.com/office/drawing/2014/main" id="{A1564B2A-7436-42BC-BA0E-A03AB8FD200C}"/>
              </a:ext>
            </a:extLst>
          </p:cNvPr>
          <p:cNvSpPr/>
          <p:nvPr/>
        </p:nvSpPr>
        <p:spPr>
          <a:xfrm>
            <a:off x="7691225" y="21939283"/>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3" name="Straight Arrow Connector 692">
            <a:extLst>
              <a:ext uri="{FF2B5EF4-FFF2-40B4-BE49-F238E27FC236}">
                <a16:creationId xmlns:a16="http://schemas.microsoft.com/office/drawing/2014/main" id="{E5F9EBBF-D113-4C56-A9D9-482757E6E1C7}"/>
              </a:ext>
            </a:extLst>
          </p:cNvPr>
          <p:cNvCxnSpPr>
            <a:cxnSpLocks/>
            <a:stCxn id="70" idx="2"/>
            <a:endCxn id="175" idx="0"/>
          </p:cNvCxnSpPr>
          <p:nvPr/>
        </p:nvCxnSpPr>
        <p:spPr>
          <a:xfrm>
            <a:off x="3496890" y="22253624"/>
            <a:ext cx="74147" cy="417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98" name="Rectangle 697">
            <a:extLst>
              <a:ext uri="{FF2B5EF4-FFF2-40B4-BE49-F238E27FC236}">
                <a16:creationId xmlns:a16="http://schemas.microsoft.com/office/drawing/2014/main" id="{BCEDCD7A-DF63-44EE-9BC8-6A6DD49197D4}"/>
              </a:ext>
            </a:extLst>
          </p:cNvPr>
          <p:cNvSpPr/>
          <p:nvPr/>
        </p:nvSpPr>
        <p:spPr>
          <a:xfrm>
            <a:off x="5672211" y="18886546"/>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8" name="Rectangle 727">
            <a:extLst>
              <a:ext uri="{FF2B5EF4-FFF2-40B4-BE49-F238E27FC236}">
                <a16:creationId xmlns:a16="http://schemas.microsoft.com/office/drawing/2014/main" id="{E53B1795-BDDB-4AED-BEE9-EF0574C6B4AF}"/>
              </a:ext>
            </a:extLst>
          </p:cNvPr>
          <p:cNvSpPr/>
          <p:nvPr/>
        </p:nvSpPr>
        <p:spPr>
          <a:xfrm>
            <a:off x="3522610" y="17152871"/>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7" name="TextBox 736">
            <a:extLst>
              <a:ext uri="{FF2B5EF4-FFF2-40B4-BE49-F238E27FC236}">
                <a16:creationId xmlns:a16="http://schemas.microsoft.com/office/drawing/2014/main" id="{8E26F3E5-14DA-44D2-8987-241FD39CE3F6}"/>
              </a:ext>
            </a:extLst>
          </p:cNvPr>
          <p:cNvSpPr txBox="1"/>
          <p:nvPr/>
        </p:nvSpPr>
        <p:spPr>
          <a:xfrm>
            <a:off x="5113973" y="15972180"/>
            <a:ext cx="1201553" cy="307777"/>
          </a:xfrm>
          <a:prstGeom prst="rect">
            <a:avLst/>
          </a:prstGeom>
          <a:noFill/>
        </p:spPr>
        <p:txBody>
          <a:bodyPr wrap="square" rtlCol="0">
            <a:spAutoFit/>
          </a:bodyPr>
          <a:lstStyle/>
          <a:p>
            <a:r>
              <a:rPr lang="en-US" sz="700" i="1" dirty="0"/>
              <a:t>Stored in intermediate files (one per subject)</a:t>
            </a:r>
          </a:p>
        </p:txBody>
      </p:sp>
      <p:sp>
        <p:nvSpPr>
          <p:cNvPr id="756" name="Rectangle: Rounded Corners 755">
            <a:extLst>
              <a:ext uri="{FF2B5EF4-FFF2-40B4-BE49-F238E27FC236}">
                <a16:creationId xmlns:a16="http://schemas.microsoft.com/office/drawing/2014/main" id="{7B2E1732-414B-441F-B65C-29F13E7D2432}"/>
              </a:ext>
            </a:extLst>
          </p:cNvPr>
          <p:cNvSpPr/>
          <p:nvPr/>
        </p:nvSpPr>
        <p:spPr>
          <a:xfrm>
            <a:off x="6846953" y="17722012"/>
            <a:ext cx="1595532" cy="2116184"/>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a:t>NOTE</a:t>
            </a:r>
            <a:r>
              <a:rPr lang="en-US" sz="1400" dirty="0"/>
              <a:t>, 6 subjects dropped </a:t>
            </a:r>
            <a:r>
              <a:rPr lang="en-US" sz="1400" dirty="0" err="1"/>
              <a:t>bc</a:t>
            </a:r>
            <a:r>
              <a:rPr lang="en-US" sz="1400" dirty="0"/>
              <a:t> data missing from RDS</a:t>
            </a:r>
          </a:p>
          <a:p>
            <a:pPr algn="ctr"/>
            <a:endParaRPr lang="en-US" sz="1400" b="1" dirty="0"/>
          </a:p>
          <a:p>
            <a:pPr algn="ctr"/>
            <a:r>
              <a:rPr lang="en-US" sz="1400" b="1" dirty="0"/>
              <a:t>prep_stage_1 N=9601</a:t>
            </a:r>
          </a:p>
        </p:txBody>
      </p:sp>
      <p:cxnSp>
        <p:nvCxnSpPr>
          <p:cNvPr id="838" name="Straight Arrow Connector 837">
            <a:extLst>
              <a:ext uri="{FF2B5EF4-FFF2-40B4-BE49-F238E27FC236}">
                <a16:creationId xmlns:a16="http://schemas.microsoft.com/office/drawing/2014/main" id="{A99C9CB4-DA4E-4139-883C-A08503F47F44}"/>
              </a:ext>
            </a:extLst>
          </p:cNvPr>
          <p:cNvCxnSpPr>
            <a:cxnSpLocks/>
            <a:stCxn id="1045" idx="2"/>
            <a:endCxn id="756" idx="0"/>
          </p:cNvCxnSpPr>
          <p:nvPr/>
        </p:nvCxnSpPr>
        <p:spPr>
          <a:xfrm>
            <a:off x="7634291" y="13523772"/>
            <a:ext cx="10428" cy="419824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45" name="Straight Arrow Connector 844">
            <a:extLst>
              <a:ext uri="{FF2B5EF4-FFF2-40B4-BE49-F238E27FC236}">
                <a16:creationId xmlns:a16="http://schemas.microsoft.com/office/drawing/2014/main" id="{6A532EA6-AEA1-42E6-BC13-CAB6B83900FB}"/>
              </a:ext>
            </a:extLst>
          </p:cNvPr>
          <p:cNvCxnSpPr>
            <a:cxnSpLocks/>
            <a:endCxn id="756" idx="1"/>
          </p:cNvCxnSpPr>
          <p:nvPr/>
        </p:nvCxnSpPr>
        <p:spPr>
          <a:xfrm>
            <a:off x="5360050" y="18386702"/>
            <a:ext cx="1486903" cy="393402"/>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52" name="Rectangle 851">
            <a:extLst>
              <a:ext uri="{FF2B5EF4-FFF2-40B4-BE49-F238E27FC236}">
                <a16:creationId xmlns:a16="http://schemas.microsoft.com/office/drawing/2014/main" id="{73176B12-F86E-4948-B3EE-45FFA85B3165}"/>
              </a:ext>
            </a:extLst>
          </p:cNvPr>
          <p:cNvSpPr/>
          <p:nvPr/>
        </p:nvSpPr>
        <p:spPr>
          <a:xfrm>
            <a:off x="1359602" y="8733690"/>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8" name="TextBox 1107">
            <a:extLst>
              <a:ext uri="{FF2B5EF4-FFF2-40B4-BE49-F238E27FC236}">
                <a16:creationId xmlns:a16="http://schemas.microsoft.com/office/drawing/2014/main" id="{EB864AA6-65AC-46C4-8D8C-2F5282024D54}"/>
              </a:ext>
            </a:extLst>
          </p:cNvPr>
          <p:cNvSpPr txBox="1"/>
          <p:nvPr/>
        </p:nvSpPr>
        <p:spPr>
          <a:xfrm>
            <a:off x="5457189" y="13278543"/>
            <a:ext cx="271807"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1</a:t>
            </a:r>
          </a:p>
        </p:txBody>
      </p:sp>
      <p:sp>
        <p:nvSpPr>
          <p:cNvPr id="856" name="TextBox 855">
            <a:extLst>
              <a:ext uri="{FF2B5EF4-FFF2-40B4-BE49-F238E27FC236}">
                <a16:creationId xmlns:a16="http://schemas.microsoft.com/office/drawing/2014/main" id="{67F5BFDB-98FE-49E0-8869-755EF373245C}"/>
              </a:ext>
            </a:extLst>
          </p:cNvPr>
          <p:cNvSpPr txBox="1"/>
          <p:nvPr/>
        </p:nvSpPr>
        <p:spPr>
          <a:xfrm>
            <a:off x="5412373" y="17461438"/>
            <a:ext cx="271807"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2</a:t>
            </a:r>
          </a:p>
        </p:txBody>
      </p:sp>
      <p:sp>
        <p:nvSpPr>
          <p:cNvPr id="857" name="TextBox 856">
            <a:extLst>
              <a:ext uri="{FF2B5EF4-FFF2-40B4-BE49-F238E27FC236}">
                <a16:creationId xmlns:a16="http://schemas.microsoft.com/office/drawing/2014/main" id="{FDD25CEA-E5D1-4D52-90FF-DFA497447AC2}"/>
              </a:ext>
            </a:extLst>
          </p:cNvPr>
          <p:cNvSpPr txBox="1"/>
          <p:nvPr/>
        </p:nvSpPr>
        <p:spPr>
          <a:xfrm>
            <a:off x="12218338" y="2438934"/>
            <a:ext cx="113141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(order)</a:t>
            </a:r>
          </a:p>
        </p:txBody>
      </p:sp>
      <p:sp>
        <p:nvSpPr>
          <p:cNvPr id="859" name="TextBox 858">
            <a:extLst>
              <a:ext uri="{FF2B5EF4-FFF2-40B4-BE49-F238E27FC236}">
                <a16:creationId xmlns:a16="http://schemas.microsoft.com/office/drawing/2014/main" id="{BAEC2944-93EC-4219-9957-B22641BC60D0}"/>
              </a:ext>
            </a:extLst>
          </p:cNvPr>
          <p:cNvSpPr txBox="1"/>
          <p:nvPr/>
        </p:nvSpPr>
        <p:spPr>
          <a:xfrm>
            <a:off x="5564773" y="17613838"/>
            <a:ext cx="271807"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2</a:t>
            </a:r>
          </a:p>
        </p:txBody>
      </p:sp>
      <p:sp>
        <p:nvSpPr>
          <p:cNvPr id="858" name="TextBox 857">
            <a:extLst>
              <a:ext uri="{FF2B5EF4-FFF2-40B4-BE49-F238E27FC236}">
                <a16:creationId xmlns:a16="http://schemas.microsoft.com/office/drawing/2014/main" id="{171A4AA9-ED38-4F52-9339-926FFEAB557F}"/>
              </a:ext>
            </a:extLst>
          </p:cNvPr>
          <p:cNvSpPr txBox="1"/>
          <p:nvPr/>
        </p:nvSpPr>
        <p:spPr>
          <a:xfrm>
            <a:off x="5614802" y="26561806"/>
            <a:ext cx="271807"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1</a:t>
            </a:r>
          </a:p>
        </p:txBody>
      </p:sp>
      <p:cxnSp>
        <p:nvCxnSpPr>
          <p:cNvPr id="766" name="Connector: Elbow 765">
            <a:extLst>
              <a:ext uri="{FF2B5EF4-FFF2-40B4-BE49-F238E27FC236}">
                <a16:creationId xmlns:a16="http://schemas.microsoft.com/office/drawing/2014/main" id="{718FADE1-548F-42AE-A297-58072ADE52A0}"/>
              </a:ext>
            </a:extLst>
          </p:cNvPr>
          <p:cNvCxnSpPr>
            <a:cxnSpLocks/>
            <a:stCxn id="119" idx="1"/>
            <a:endCxn id="767" idx="1"/>
          </p:cNvCxnSpPr>
          <p:nvPr/>
        </p:nvCxnSpPr>
        <p:spPr>
          <a:xfrm rot="10800000" flipV="1">
            <a:off x="768568" y="16397616"/>
            <a:ext cx="1351861" cy="11495418"/>
          </a:xfrm>
          <a:prstGeom prst="bentConnector3">
            <a:avLst>
              <a:gd name="adj1" fmla="val 150730"/>
            </a:avLst>
          </a:prstGeom>
          <a:ln>
            <a:tailEnd type="triangle"/>
          </a:ln>
        </p:spPr>
        <p:style>
          <a:lnRef idx="3">
            <a:schemeClr val="accent2"/>
          </a:lnRef>
          <a:fillRef idx="0">
            <a:schemeClr val="accent2"/>
          </a:fillRef>
          <a:effectRef idx="2">
            <a:schemeClr val="accent2"/>
          </a:effectRef>
          <a:fontRef idx="minor">
            <a:schemeClr val="tx1"/>
          </a:fontRef>
        </p:style>
      </p:cxnSp>
      <p:sp>
        <p:nvSpPr>
          <p:cNvPr id="767" name="Rectangle 766">
            <a:extLst>
              <a:ext uri="{FF2B5EF4-FFF2-40B4-BE49-F238E27FC236}">
                <a16:creationId xmlns:a16="http://schemas.microsoft.com/office/drawing/2014/main" id="{A208E76B-97BC-4D47-8B31-E19C85BB95C7}"/>
              </a:ext>
            </a:extLst>
          </p:cNvPr>
          <p:cNvSpPr/>
          <p:nvPr/>
        </p:nvSpPr>
        <p:spPr>
          <a:xfrm>
            <a:off x="768567" y="27817226"/>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3" name="Rectangle 682">
            <a:extLst>
              <a:ext uri="{FF2B5EF4-FFF2-40B4-BE49-F238E27FC236}">
                <a16:creationId xmlns:a16="http://schemas.microsoft.com/office/drawing/2014/main" id="{9FB09C25-4F29-43D2-922F-22A143C101E5}"/>
              </a:ext>
            </a:extLst>
          </p:cNvPr>
          <p:cNvSpPr/>
          <p:nvPr/>
        </p:nvSpPr>
        <p:spPr>
          <a:xfrm>
            <a:off x="768567" y="27661375"/>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6" name="Connector: Elbow 685">
            <a:extLst>
              <a:ext uri="{FF2B5EF4-FFF2-40B4-BE49-F238E27FC236}">
                <a16:creationId xmlns:a16="http://schemas.microsoft.com/office/drawing/2014/main" id="{CC55EF02-B85F-407C-AF14-92311A15463F}"/>
              </a:ext>
            </a:extLst>
          </p:cNvPr>
          <p:cNvCxnSpPr>
            <a:cxnSpLocks/>
            <a:stCxn id="513" idx="2"/>
            <a:endCxn id="683" idx="1"/>
          </p:cNvCxnSpPr>
          <p:nvPr/>
        </p:nvCxnSpPr>
        <p:spPr>
          <a:xfrm rot="5400000">
            <a:off x="-2028931" y="24398973"/>
            <a:ext cx="6135709" cy="540711"/>
          </a:xfrm>
          <a:prstGeom prst="bentConnector4">
            <a:avLst>
              <a:gd name="adj1" fmla="val 5838"/>
              <a:gd name="adj2" fmla="val 206575"/>
            </a:avLst>
          </a:prstGeom>
          <a:ln>
            <a:tailEnd type="triangle"/>
          </a:ln>
        </p:spPr>
        <p:style>
          <a:lnRef idx="3">
            <a:schemeClr val="accent2"/>
          </a:lnRef>
          <a:fillRef idx="0">
            <a:schemeClr val="accent2"/>
          </a:fillRef>
          <a:effectRef idx="2">
            <a:schemeClr val="accent2"/>
          </a:effectRef>
          <a:fontRef idx="minor">
            <a:schemeClr val="tx1"/>
          </a:fontRef>
        </p:style>
      </p:cxnSp>
      <p:sp>
        <p:nvSpPr>
          <p:cNvPr id="684" name="Rectangle 683">
            <a:extLst>
              <a:ext uri="{FF2B5EF4-FFF2-40B4-BE49-F238E27FC236}">
                <a16:creationId xmlns:a16="http://schemas.microsoft.com/office/drawing/2014/main" id="{89F869C1-2D3D-4CCB-905E-5304F323276B}"/>
              </a:ext>
            </a:extLst>
          </p:cNvPr>
          <p:cNvSpPr/>
          <p:nvPr/>
        </p:nvSpPr>
        <p:spPr>
          <a:xfrm>
            <a:off x="768567" y="27519829"/>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0" name="Connector: Elbow 679">
            <a:extLst>
              <a:ext uri="{FF2B5EF4-FFF2-40B4-BE49-F238E27FC236}">
                <a16:creationId xmlns:a16="http://schemas.microsoft.com/office/drawing/2014/main" id="{1D254A55-EA15-4477-BE74-BF4BC2D6E729}"/>
              </a:ext>
            </a:extLst>
          </p:cNvPr>
          <p:cNvCxnSpPr>
            <a:cxnSpLocks/>
            <a:stCxn id="602" idx="2"/>
            <a:endCxn id="684" idx="1"/>
          </p:cNvCxnSpPr>
          <p:nvPr/>
        </p:nvCxnSpPr>
        <p:spPr>
          <a:xfrm rot="5400000">
            <a:off x="-993345" y="23363387"/>
            <a:ext cx="5994163" cy="2470337"/>
          </a:xfrm>
          <a:prstGeom prst="bentConnector4">
            <a:avLst>
              <a:gd name="adj1" fmla="val 7926"/>
              <a:gd name="adj2" fmla="val 118816"/>
            </a:avLst>
          </a:prstGeom>
          <a:ln>
            <a:tailEnd type="triangle"/>
          </a:ln>
        </p:spPr>
        <p:style>
          <a:lnRef idx="3">
            <a:schemeClr val="accent2"/>
          </a:lnRef>
          <a:fillRef idx="0">
            <a:schemeClr val="accent2"/>
          </a:fillRef>
          <a:effectRef idx="2">
            <a:schemeClr val="accent2"/>
          </a:effectRef>
          <a:fontRef idx="minor">
            <a:schemeClr val="tx1"/>
          </a:fontRef>
        </p:style>
      </p:cxnSp>
      <p:sp>
        <p:nvSpPr>
          <p:cNvPr id="894" name="Oval 893">
            <a:extLst>
              <a:ext uri="{FF2B5EF4-FFF2-40B4-BE49-F238E27FC236}">
                <a16:creationId xmlns:a16="http://schemas.microsoft.com/office/drawing/2014/main" id="{1935A8D0-4F9C-4D9A-A0DC-CA5CAC5F3658}"/>
              </a:ext>
            </a:extLst>
          </p:cNvPr>
          <p:cNvSpPr/>
          <p:nvPr/>
        </p:nvSpPr>
        <p:spPr>
          <a:xfrm>
            <a:off x="5970360" y="27649659"/>
            <a:ext cx="72600" cy="85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9" name="TextBox 898">
            <a:extLst>
              <a:ext uri="{FF2B5EF4-FFF2-40B4-BE49-F238E27FC236}">
                <a16:creationId xmlns:a16="http://schemas.microsoft.com/office/drawing/2014/main" id="{6E42B1B3-F8AC-4674-9C62-00F434F930CB}"/>
              </a:ext>
            </a:extLst>
          </p:cNvPr>
          <p:cNvSpPr txBox="1"/>
          <p:nvPr/>
        </p:nvSpPr>
        <p:spPr>
          <a:xfrm>
            <a:off x="7127494" y="26122584"/>
            <a:ext cx="1299022"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050" dirty="0"/>
              <a:t>SUBJECT INCLUSION CRITERIA </a:t>
            </a:r>
            <a:r>
              <a:rPr lang="en-US" sz="1050" b="1" dirty="0"/>
              <a:t>3</a:t>
            </a:r>
            <a:endParaRPr lang="en-US" sz="1050" dirty="0"/>
          </a:p>
        </p:txBody>
      </p:sp>
      <p:sp>
        <p:nvSpPr>
          <p:cNvPr id="901" name="Oval 900">
            <a:extLst>
              <a:ext uri="{FF2B5EF4-FFF2-40B4-BE49-F238E27FC236}">
                <a16:creationId xmlns:a16="http://schemas.microsoft.com/office/drawing/2014/main" id="{ABE704A4-985A-446B-AA64-0D518267CA61}"/>
              </a:ext>
            </a:extLst>
          </p:cNvPr>
          <p:cNvSpPr/>
          <p:nvPr/>
        </p:nvSpPr>
        <p:spPr>
          <a:xfrm>
            <a:off x="6003161" y="27953925"/>
            <a:ext cx="72600" cy="85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6" name="TextBox 905">
            <a:extLst>
              <a:ext uri="{FF2B5EF4-FFF2-40B4-BE49-F238E27FC236}">
                <a16:creationId xmlns:a16="http://schemas.microsoft.com/office/drawing/2014/main" id="{54612FB3-0EC4-48A0-9572-29F5C22B8BB2}"/>
              </a:ext>
            </a:extLst>
          </p:cNvPr>
          <p:cNvSpPr txBox="1"/>
          <p:nvPr/>
        </p:nvSpPr>
        <p:spPr>
          <a:xfrm>
            <a:off x="7127494" y="27170359"/>
            <a:ext cx="1299022"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050" dirty="0"/>
              <a:t>SUBJECT INCLUSION CRITERIA </a:t>
            </a:r>
            <a:r>
              <a:rPr lang="en-US" sz="1050" b="1" dirty="0"/>
              <a:t>4</a:t>
            </a:r>
            <a:endParaRPr lang="en-US" sz="1050" dirty="0"/>
          </a:p>
        </p:txBody>
      </p:sp>
      <p:sp>
        <p:nvSpPr>
          <p:cNvPr id="908" name="Oval 907">
            <a:extLst>
              <a:ext uri="{FF2B5EF4-FFF2-40B4-BE49-F238E27FC236}">
                <a16:creationId xmlns:a16="http://schemas.microsoft.com/office/drawing/2014/main" id="{E46B0895-DF1C-44A9-A256-37A592044882}"/>
              </a:ext>
            </a:extLst>
          </p:cNvPr>
          <p:cNvSpPr/>
          <p:nvPr/>
        </p:nvSpPr>
        <p:spPr>
          <a:xfrm>
            <a:off x="3582900" y="28234560"/>
            <a:ext cx="72600" cy="85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TextBox 914">
            <a:extLst>
              <a:ext uri="{FF2B5EF4-FFF2-40B4-BE49-F238E27FC236}">
                <a16:creationId xmlns:a16="http://schemas.microsoft.com/office/drawing/2014/main" id="{6FC8C85E-D150-4C87-BE77-7D1E0EABAF31}"/>
              </a:ext>
            </a:extLst>
          </p:cNvPr>
          <p:cNvSpPr txBox="1"/>
          <p:nvPr/>
        </p:nvSpPr>
        <p:spPr>
          <a:xfrm>
            <a:off x="7127494" y="28232055"/>
            <a:ext cx="1299022"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050" dirty="0"/>
              <a:t>SUBJECT INCLUSION CRITERIA </a:t>
            </a:r>
            <a:r>
              <a:rPr lang="en-US" sz="1050" b="1" dirty="0"/>
              <a:t>5</a:t>
            </a:r>
            <a:endParaRPr lang="en-US" sz="1050" dirty="0"/>
          </a:p>
        </p:txBody>
      </p:sp>
      <p:sp>
        <p:nvSpPr>
          <p:cNvPr id="917" name="Oval 916">
            <a:extLst>
              <a:ext uri="{FF2B5EF4-FFF2-40B4-BE49-F238E27FC236}">
                <a16:creationId xmlns:a16="http://schemas.microsoft.com/office/drawing/2014/main" id="{C41C23E9-3288-4782-9556-B5106A6B8133}"/>
              </a:ext>
            </a:extLst>
          </p:cNvPr>
          <p:cNvSpPr/>
          <p:nvPr/>
        </p:nvSpPr>
        <p:spPr>
          <a:xfrm>
            <a:off x="4651587" y="28645212"/>
            <a:ext cx="72600" cy="85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4" name="Straight Arrow Connector 923">
            <a:extLst>
              <a:ext uri="{FF2B5EF4-FFF2-40B4-BE49-F238E27FC236}">
                <a16:creationId xmlns:a16="http://schemas.microsoft.com/office/drawing/2014/main" id="{A9FF92D4-1F2B-49A0-ADFD-017B689D21D2}"/>
              </a:ext>
            </a:extLst>
          </p:cNvPr>
          <p:cNvCxnSpPr>
            <a:cxnSpLocks/>
          </p:cNvCxnSpPr>
          <p:nvPr/>
        </p:nvCxnSpPr>
        <p:spPr>
          <a:xfrm>
            <a:off x="7773866" y="25513072"/>
            <a:ext cx="950" cy="172651"/>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35" name="Rectangle: Rounded Corners 934">
            <a:extLst>
              <a:ext uri="{FF2B5EF4-FFF2-40B4-BE49-F238E27FC236}">
                <a16:creationId xmlns:a16="http://schemas.microsoft.com/office/drawing/2014/main" id="{5D37BC72-4EF7-405F-81F6-64EBA31C8B73}"/>
              </a:ext>
            </a:extLst>
          </p:cNvPr>
          <p:cNvSpPr/>
          <p:nvPr/>
        </p:nvSpPr>
        <p:spPr>
          <a:xfrm>
            <a:off x="6979239" y="25685723"/>
            <a:ext cx="1595532" cy="251738"/>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N=9586 (-15)</a:t>
            </a:r>
          </a:p>
        </p:txBody>
      </p:sp>
      <p:cxnSp>
        <p:nvCxnSpPr>
          <p:cNvPr id="938" name="Straight Arrow Connector 937">
            <a:extLst>
              <a:ext uri="{FF2B5EF4-FFF2-40B4-BE49-F238E27FC236}">
                <a16:creationId xmlns:a16="http://schemas.microsoft.com/office/drawing/2014/main" id="{1E4F09BA-3BE9-4495-92E4-CBED0C1A2086}"/>
              </a:ext>
            </a:extLst>
          </p:cNvPr>
          <p:cNvCxnSpPr>
            <a:cxnSpLocks/>
          </p:cNvCxnSpPr>
          <p:nvPr/>
        </p:nvCxnSpPr>
        <p:spPr>
          <a:xfrm>
            <a:off x="7774710" y="25937461"/>
            <a:ext cx="0" cy="18512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4" name="Straight Arrow Connector 943">
            <a:extLst>
              <a:ext uri="{FF2B5EF4-FFF2-40B4-BE49-F238E27FC236}">
                <a16:creationId xmlns:a16="http://schemas.microsoft.com/office/drawing/2014/main" id="{CF5A7249-4A5C-4B89-84EA-D3387103F6A8}"/>
              </a:ext>
            </a:extLst>
          </p:cNvPr>
          <p:cNvCxnSpPr>
            <a:cxnSpLocks/>
          </p:cNvCxnSpPr>
          <p:nvPr/>
        </p:nvCxnSpPr>
        <p:spPr>
          <a:xfrm>
            <a:off x="7776477" y="26553471"/>
            <a:ext cx="4484" cy="204662"/>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45" name="Rectangle: Rounded Corners 944">
            <a:extLst>
              <a:ext uri="{FF2B5EF4-FFF2-40B4-BE49-F238E27FC236}">
                <a16:creationId xmlns:a16="http://schemas.microsoft.com/office/drawing/2014/main" id="{2A3F50A6-2069-44B0-8818-763AE4D9AE07}"/>
              </a:ext>
            </a:extLst>
          </p:cNvPr>
          <p:cNvSpPr/>
          <p:nvPr/>
        </p:nvSpPr>
        <p:spPr>
          <a:xfrm>
            <a:off x="6979239" y="26758133"/>
            <a:ext cx="1595532" cy="251738"/>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N=7848 (-1738)</a:t>
            </a:r>
          </a:p>
        </p:txBody>
      </p:sp>
      <p:cxnSp>
        <p:nvCxnSpPr>
          <p:cNvPr id="946" name="Straight Arrow Connector 945">
            <a:extLst>
              <a:ext uri="{FF2B5EF4-FFF2-40B4-BE49-F238E27FC236}">
                <a16:creationId xmlns:a16="http://schemas.microsoft.com/office/drawing/2014/main" id="{A1878674-9811-40DD-84B9-4771EDFE88F0}"/>
              </a:ext>
            </a:extLst>
          </p:cNvPr>
          <p:cNvCxnSpPr>
            <a:cxnSpLocks/>
          </p:cNvCxnSpPr>
          <p:nvPr/>
        </p:nvCxnSpPr>
        <p:spPr>
          <a:xfrm>
            <a:off x="7776975" y="27009871"/>
            <a:ext cx="0" cy="16048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58" name="Straight Arrow Connector 957">
            <a:extLst>
              <a:ext uri="{FF2B5EF4-FFF2-40B4-BE49-F238E27FC236}">
                <a16:creationId xmlns:a16="http://schemas.microsoft.com/office/drawing/2014/main" id="{5D303688-8359-42EC-AFDF-9EB0E4011FAE}"/>
              </a:ext>
            </a:extLst>
          </p:cNvPr>
          <p:cNvCxnSpPr>
            <a:cxnSpLocks/>
          </p:cNvCxnSpPr>
          <p:nvPr/>
        </p:nvCxnSpPr>
        <p:spPr>
          <a:xfrm flipH="1">
            <a:off x="7772491" y="27601246"/>
            <a:ext cx="4484" cy="177018"/>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59" name="Rectangle: Rounded Corners 958">
            <a:extLst>
              <a:ext uri="{FF2B5EF4-FFF2-40B4-BE49-F238E27FC236}">
                <a16:creationId xmlns:a16="http://schemas.microsoft.com/office/drawing/2014/main" id="{52082D07-508A-4F4F-B876-B861760D5B63}"/>
              </a:ext>
            </a:extLst>
          </p:cNvPr>
          <p:cNvSpPr/>
          <p:nvPr/>
        </p:nvSpPr>
        <p:spPr>
          <a:xfrm>
            <a:off x="6979239" y="27778264"/>
            <a:ext cx="1595532" cy="251738"/>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N=7821 (-27)</a:t>
            </a:r>
          </a:p>
        </p:txBody>
      </p:sp>
      <p:cxnSp>
        <p:nvCxnSpPr>
          <p:cNvPr id="960" name="Straight Arrow Connector 959">
            <a:extLst>
              <a:ext uri="{FF2B5EF4-FFF2-40B4-BE49-F238E27FC236}">
                <a16:creationId xmlns:a16="http://schemas.microsoft.com/office/drawing/2014/main" id="{85B3979E-4442-444E-AA4B-017D0AEAFBC4}"/>
              </a:ext>
            </a:extLst>
          </p:cNvPr>
          <p:cNvCxnSpPr>
            <a:cxnSpLocks/>
          </p:cNvCxnSpPr>
          <p:nvPr/>
        </p:nvCxnSpPr>
        <p:spPr>
          <a:xfrm>
            <a:off x="7776470" y="28030002"/>
            <a:ext cx="0" cy="20205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2" name="Straight Arrow Connector 971">
            <a:extLst>
              <a:ext uri="{FF2B5EF4-FFF2-40B4-BE49-F238E27FC236}">
                <a16:creationId xmlns:a16="http://schemas.microsoft.com/office/drawing/2014/main" id="{BAB13978-40A2-473F-B58C-B819ACC3DE67}"/>
              </a:ext>
            </a:extLst>
          </p:cNvPr>
          <p:cNvCxnSpPr>
            <a:cxnSpLocks/>
          </p:cNvCxnSpPr>
          <p:nvPr/>
        </p:nvCxnSpPr>
        <p:spPr>
          <a:xfrm flipH="1">
            <a:off x="7776470" y="28662942"/>
            <a:ext cx="4484" cy="168323"/>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73" name="Rectangle: Rounded Corners 972">
            <a:extLst>
              <a:ext uri="{FF2B5EF4-FFF2-40B4-BE49-F238E27FC236}">
                <a16:creationId xmlns:a16="http://schemas.microsoft.com/office/drawing/2014/main" id="{86A0B918-2C63-46CA-A9B1-45E5AA142DC2}"/>
              </a:ext>
            </a:extLst>
          </p:cNvPr>
          <p:cNvSpPr/>
          <p:nvPr/>
        </p:nvSpPr>
        <p:spPr>
          <a:xfrm>
            <a:off x="6979239" y="28831265"/>
            <a:ext cx="1595532" cy="251738"/>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N=7812 (-9)</a:t>
            </a:r>
          </a:p>
        </p:txBody>
      </p:sp>
      <p:cxnSp>
        <p:nvCxnSpPr>
          <p:cNvPr id="884" name="Connector: Elbow 883">
            <a:extLst>
              <a:ext uri="{FF2B5EF4-FFF2-40B4-BE49-F238E27FC236}">
                <a16:creationId xmlns:a16="http://schemas.microsoft.com/office/drawing/2014/main" id="{AFB0900A-18D4-4060-B93F-3503112EE00C}"/>
              </a:ext>
            </a:extLst>
          </p:cNvPr>
          <p:cNvCxnSpPr>
            <a:cxnSpLocks/>
            <a:stCxn id="894" idx="6"/>
            <a:endCxn id="226" idx="1"/>
          </p:cNvCxnSpPr>
          <p:nvPr/>
        </p:nvCxnSpPr>
        <p:spPr>
          <a:xfrm flipV="1">
            <a:off x="6042960" y="25297629"/>
            <a:ext cx="1084534" cy="2394837"/>
          </a:xfrm>
          <a:prstGeom prst="bentConnector3">
            <a:avLst>
              <a:gd name="adj1" fmla="val 50000"/>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1" name="Connector: Elbow 980">
            <a:extLst>
              <a:ext uri="{FF2B5EF4-FFF2-40B4-BE49-F238E27FC236}">
                <a16:creationId xmlns:a16="http://schemas.microsoft.com/office/drawing/2014/main" id="{57490433-A696-4FCD-ACF0-544E0CA26260}"/>
              </a:ext>
            </a:extLst>
          </p:cNvPr>
          <p:cNvCxnSpPr>
            <a:cxnSpLocks/>
            <a:stCxn id="901" idx="6"/>
            <a:endCxn id="899" idx="1"/>
          </p:cNvCxnSpPr>
          <p:nvPr/>
        </p:nvCxnSpPr>
        <p:spPr>
          <a:xfrm flipV="1">
            <a:off x="6075761" y="26338028"/>
            <a:ext cx="1051733" cy="1658704"/>
          </a:xfrm>
          <a:prstGeom prst="bentConnector3">
            <a:avLst>
              <a:gd name="adj1" fmla="val 61472"/>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7" name="Connector: Elbow 986">
            <a:extLst>
              <a:ext uri="{FF2B5EF4-FFF2-40B4-BE49-F238E27FC236}">
                <a16:creationId xmlns:a16="http://schemas.microsoft.com/office/drawing/2014/main" id="{C3EDC9C7-235D-40E1-9C0E-CE4382B67FDD}"/>
              </a:ext>
            </a:extLst>
          </p:cNvPr>
          <p:cNvCxnSpPr>
            <a:cxnSpLocks/>
            <a:stCxn id="908" idx="6"/>
            <a:endCxn id="906" idx="1"/>
          </p:cNvCxnSpPr>
          <p:nvPr/>
        </p:nvCxnSpPr>
        <p:spPr>
          <a:xfrm flipV="1">
            <a:off x="3655500" y="27385803"/>
            <a:ext cx="3471994" cy="891564"/>
          </a:xfrm>
          <a:prstGeom prst="bentConnector3">
            <a:avLst>
              <a:gd name="adj1" fmla="val 91334"/>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1" name="Connector: Elbow 990">
            <a:extLst>
              <a:ext uri="{FF2B5EF4-FFF2-40B4-BE49-F238E27FC236}">
                <a16:creationId xmlns:a16="http://schemas.microsoft.com/office/drawing/2014/main" id="{3CB0CAF7-7F4F-4960-BFDE-5598C4103DBA}"/>
              </a:ext>
            </a:extLst>
          </p:cNvPr>
          <p:cNvCxnSpPr>
            <a:cxnSpLocks/>
            <a:stCxn id="917" idx="6"/>
            <a:endCxn id="915" idx="1"/>
          </p:cNvCxnSpPr>
          <p:nvPr/>
        </p:nvCxnSpPr>
        <p:spPr>
          <a:xfrm flipV="1">
            <a:off x="4724187" y="28447499"/>
            <a:ext cx="2403307" cy="240520"/>
          </a:xfrm>
          <a:prstGeom prst="bentConnector3">
            <a:avLst>
              <a:gd name="adj1" fmla="val 90426"/>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0" name="Speech Bubble: Oval 229">
            <a:extLst>
              <a:ext uri="{FF2B5EF4-FFF2-40B4-BE49-F238E27FC236}">
                <a16:creationId xmlns:a16="http://schemas.microsoft.com/office/drawing/2014/main" id="{9F937F19-AE9C-465B-B946-8A1A402AE5D8}"/>
              </a:ext>
            </a:extLst>
          </p:cNvPr>
          <p:cNvSpPr/>
          <p:nvPr/>
        </p:nvSpPr>
        <p:spPr>
          <a:xfrm>
            <a:off x="8511793" y="24246419"/>
            <a:ext cx="2709374" cy="1761452"/>
          </a:xfrm>
          <a:prstGeom prst="wedgeEllipseCallout">
            <a:avLst>
              <a:gd name="adj1" fmla="val -58550"/>
              <a:gd name="adj2" fmla="val 7145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a:t> Criteria 3 Assumption</a:t>
            </a:r>
            <a:r>
              <a:rPr lang="en-US" sz="600" dirty="0"/>
              <a:t>:</a:t>
            </a:r>
          </a:p>
          <a:p>
            <a:pPr algn="ctr"/>
            <a:r>
              <a:rPr lang="en-US" sz="600" dirty="0"/>
              <a:t>We chose to use the </a:t>
            </a:r>
            <a:r>
              <a:rPr lang="en-US" sz="600" i="1" dirty="0" err="1"/>
              <a:t>remaining_seconds</a:t>
            </a:r>
            <a:r>
              <a:rPr lang="en-US" sz="600" i="1" dirty="0"/>
              <a:t> </a:t>
            </a:r>
            <a:r>
              <a:rPr lang="en-US" sz="600" dirty="0"/>
              <a:t>metric as calculated by DCAN lab (FD threshold for identifying a ‘bad’ timepoint is 0.30mm) because it is an </a:t>
            </a:r>
            <a:r>
              <a:rPr lang="en-US" sz="600" b="1" dirty="0"/>
              <a:t>OVERESTIMATE</a:t>
            </a:r>
            <a:r>
              <a:rPr lang="en-US" sz="600" dirty="0"/>
              <a:t> of how much ‘good’ time a subject has. </a:t>
            </a:r>
          </a:p>
          <a:p>
            <a:pPr algn="ctr"/>
            <a:endParaRPr lang="en-US" sz="600" dirty="0"/>
          </a:p>
          <a:p>
            <a:pPr algn="ctr"/>
            <a:r>
              <a:rPr lang="en-US" sz="600" b="1" i="1" dirty="0"/>
              <a:t>(it is an overestimate because the DCAN pipeline used ALL available </a:t>
            </a:r>
            <a:r>
              <a:rPr lang="en-US" sz="600" b="1" i="1" dirty="0" err="1"/>
              <a:t>rsfMRI</a:t>
            </a:r>
            <a:r>
              <a:rPr lang="en-US" sz="600" b="1" i="1" dirty="0"/>
              <a:t> scan data for a subject, whereas in our analysis this is not possible (scans under a certain length, presumed to be 0.75*expected length = 285 timepoints, are not compatible with a stage of ICA+FIX and are therefore excluded entirely)</a:t>
            </a:r>
          </a:p>
          <a:p>
            <a:pPr algn="ctr"/>
            <a:endParaRPr lang="en-US" sz="600" dirty="0"/>
          </a:p>
          <a:p>
            <a:pPr algn="ctr"/>
            <a:r>
              <a:rPr lang="en-US" sz="600" dirty="0"/>
              <a:t>Therefore, it allows us to quickly screen out subjects before a more refined analysis of their motion and available scan data</a:t>
            </a:r>
          </a:p>
        </p:txBody>
      </p:sp>
    </p:spTree>
    <p:extLst>
      <p:ext uri="{BB962C8B-B14F-4D97-AF65-F5344CB8AC3E}">
        <p14:creationId xmlns:p14="http://schemas.microsoft.com/office/powerpoint/2010/main" val="22581848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4797</TotalTime>
  <Words>2848</Words>
  <Application>Microsoft Office PowerPoint</Application>
  <PresentationFormat>Custom</PresentationFormat>
  <Paragraphs>257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Goyal</dc:creator>
  <cp:lastModifiedBy>Nikhil Goyal</cp:lastModifiedBy>
  <cp:revision>1510</cp:revision>
  <dcterms:created xsi:type="dcterms:W3CDTF">2020-05-27T15:20:48Z</dcterms:created>
  <dcterms:modified xsi:type="dcterms:W3CDTF">2020-06-17T15:23:08Z</dcterms:modified>
</cp:coreProperties>
</file>