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35661600" cy="3566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9" autoAdjust="0"/>
    <p:restoredTop sz="94660"/>
  </p:normalViewPr>
  <p:slideViewPr>
    <p:cSldViewPr snapToGrid="0">
      <p:cViewPr>
        <p:scale>
          <a:sx n="75" d="100"/>
          <a:sy n="75" d="100"/>
        </p:scale>
        <p:origin x="54"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5836288"/>
            <a:ext cx="30312360" cy="12415520"/>
          </a:xfrm>
        </p:spPr>
        <p:txBody>
          <a:bodyPr anchor="b"/>
          <a:lstStyle>
            <a:lvl1pPr algn="ctr">
              <a:defRPr sz="23400"/>
            </a:lvl1pPr>
          </a:lstStyle>
          <a:p>
            <a:r>
              <a:rPr lang="en-US"/>
              <a:t>Click to edit Master title style</a:t>
            </a:r>
            <a:endParaRPr lang="en-US" dirty="0"/>
          </a:p>
        </p:txBody>
      </p:sp>
      <p:sp>
        <p:nvSpPr>
          <p:cNvPr id="3" name="Subtitle 2"/>
          <p:cNvSpPr>
            <a:spLocks noGrp="1"/>
          </p:cNvSpPr>
          <p:nvPr>
            <p:ph type="subTitle" idx="1"/>
          </p:nvPr>
        </p:nvSpPr>
        <p:spPr>
          <a:xfrm>
            <a:off x="4457700" y="18730598"/>
            <a:ext cx="26746200" cy="8609962"/>
          </a:xfrm>
        </p:spPr>
        <p:txBody>
          <a:bodyPr/>
          <a:lstStyle>
            <a:lvl1pPr marL="0" indent="0" algn="ctr">
              <a:buNone/>
              <a:defRPr sz="9360"/>
            </a:lvl1pPr>
            <a:lvl2pPr marL="1783080" indent="0" algn="ctr">
              <a:buNone/>
              <a:defRPr sz="7800"/>
            </a:lvl2pPr>
            <a:lvl3pPr marL="3566160" indent="0" algn="ctr">
              <a:buNone/>
              <a:defRPr sz="7020"/>
            </a:lvl3pPr>
            <a:lvl4pPr marL="5349240" indent="0" algn="ctr">
              <a:buNone/>
              <a:defRPr sz="6240"/>
            </a:lvl4pPr>
            <a:lvl5pPr marL="7132320" indent="0" algn="ctr">
              <a:buNone/>
              <a:defRPr sz="6240"/>
            </a:lvl5pPr>
            <a:lvl6pPr marL="8915400" indent="0" algn="ctr">
              <a:buNone/>
              <a:defRPr sz="6240"/>
            </a:lvl6pPr>
            <a:lvl7pPr marL="10698480" indent="0" algn="ctr">
              <a:buNone/>
              <a:defRPr sz="6240"/>
            </a:lvl7pPr>
            <a:lvl8pPr marL="12481560" indent="0" algn="ctr">
              <a:buNone/>
              <a:defRPr sz="6240"/>
            </a:lvl8pPr>
            <a:lvl9pPr marL="14264640" indent="0" algn="ctr">
              <a:buNone/>
              <a:defRPr sz="6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3886586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39909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20334" y="1898650"/>
            <a:ext cx="7689533" cy="302215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51737" y="1898650"/>
            <a:ext cx="22622828" cy="302215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89474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13777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3163" y="8890646"/>
            <a:ext cx="30758130" cy="14834232"/>
          </a:xfrm>
        </p:spPr>
        <p:txBody>
          <a:bodyPr anchor="b"/>
          <a:lstStyle>
            <a:lvl1pPr>
              <a:defRPr sz="23400"/>
            </a:lvl1pPr>
          </a:lstStyle>
          <a:p>
            <a:r>
              <a:rPr lang="en-US"/>
              <a:t>Click to edit Master title style</a:t>
            </a:r>
            <a:endParaRPr lang="en-US" dirty="0"/>
          </a:p>
        </p:txBody>
      </p:sp>
      <p:sp>
        <p:nvSpPr>
          <p:cNvPr id="3" name="Text Placeholder 2"/>
          <p:cNvSpPr>
            <a:spLocks noGrp="1"/>
          </p:cNvSpPr>
          <p:nvPr>
            <p:ph type="body" idx="1"/>
          </p:nvPr>
        </p:nvSpPr>
        <p:spPr>
          <a:xfrm>
            <a:off x="2433163" y="23865216"/>
            <a:ext cx="30758130" cy="7800972"/>
          </a:xfrm>
        </p:spPr>
        <p:txBody>
          <a:bodyPr/>
          <a:lstStyle>
            <a:lvl1pPr marL="0" indent="0">
              <a:buNone/>
              <a:defRPr sz="9360">
                <a:solidFill>
                  <a:schemeClr val="tx1"/>
                </a:solidFill>
              </a:defRPr>
            </a:lvl1pPr>
            <a:lvl2pPr marL="1783080" indent="0">
              <a:buNone/>
              <a:defRPr sz="7800">
                <a:solidFill>
                  <a:schemeClr val="tx1">
                    <a:tint val="75000"/>
                  </a:schemeClr>
                </a:solidFill>
              </a:defRPr>
            </a:lvl2pPr>
            <a:lvl3pPr marL="3566160" indent="0">
              <a:buNone/>
              <a:defRPr sz="7020">
                <a:solidFill>
                  <a:schemeClr val="tx1">
                    <a:tint val="75000"/>
                  </a:schemeClr>
                </a:solidFill>
              </a:defRPr>
            </a:lvl3pPr>
            <a:lvl4pPr marL="5349240" indent="0">
              <a:buNone/>
              <a:defRPr sz="6240">
                <a:solidFill>
                  <a:schemeClr val="tx1">
                    <a:tint val="75000"/>
                  </a:schemeClr>
                </a:solidFill>
              </a:defRPr>
            </a:lvl4pPr>
            <a:lvl5pPr marL="7132320" indent="0">
              <a:buNone/>
              <a:defRPr sz="6240">
                <a:solidFill>
                  <a:schemeClr val="tx1">
                    <a:tint val="75000"/>
                  </a:schemeClr>
                </a:solidFill>
              </a:defRPr>
            </a:lvl5pPr>
            <a:lvl6pPr marL="8915400" indent="0">
              <a:buNone/>
              <a:defRPr sz="6240">
                <a:solidFill>
                  <a:schemeClr val="tx1">
                    <a:tint val="75000"/>
                  </a:schemeClr>
                </a:solidFill>
              </a:defRPr>
            </a:lvl6pPr>
            <a:lvl7pPr marL="10698480" indent="0">
              <a:buNone/>
              <a:defRPr sz="6240">
                <a:solidFill>
                  <a:schemeClr val="tx1">
                    <a:tint val="75000"/>
                  </a:schemeClr>
                </a:solidFill>
              </a:defRPr>
            </a:lvl7pPr>
            <a:lvl8pPr marL="12481560" indent="0">
              <a:buNone/>
              <a:defRPr sz="6240">
                <a:solidFill>
                  <a:schemeClr val="tx1">
                    <a:tint val="75000"/>
                  </a:schemeClr>
                </a:solidFill>
              </a:defRPr>
            </a:lvl8pPr>
            <a:lvl9pPr marL="14264640" indent="0">
              <a:buNone/>
              <a:defRPr sz="6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A900A-09B1-42D8-8D5A-A5760A9D6FC7}"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40132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51735" y="9493250"/>
            <a:ext cx="151561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053685" y="9493250"/>
            <a:ext cx="151561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A900A-09B1-42D8-8D5A-A5760A9D6FC7}"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56682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56380" y="1898658"/>
            <a:ext cx="30758130" cy="68929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56384" y="8742048"/>
            <a:ext cx="15086526" cy="4284342"/>
          </a:xfrm>
        </p:spPr>
        <p:txBody>
          <a:bodyPr anchor="b"/>
          <a:lstStyle>
            <a:lvl1pPr marL="0" indent="0">
              <a:buNone/>
              <a:defRPr sz="9360" b="1"/>
            </a:lvl1pPr>
            <a:lvl2pPr marL="1783080" indent="0">
              <a:buNone/>
              <a:defRPr sz="7800" b="1"/>
            </a:lvl2pPr>
            <a:lvl3pPr marL="3566160" indent="0">
              <a:buNone/>
              <a:defRPr sz="7020" b="1"/>
            </a:lvl3pPr>
            <a:lvl4pPr marL="5349240" indent="0">
              <a:buNone/>
              <a:defRPr sz="6240" b="1"/>
            </a:lvl4pPr>
            <a:lvl5pPr marL="7132320" indent="0">
              <a:buNone/>
              <a:defRPr sz="6240" b="1"/>
            </a:lvl5pPr>
            <a:lvl6pPr marL="8915400" indent="0">
              <a:buNone/>
              <a:defRPr sz="6240" b="1"/>
            </a:lvl6pPr>
            <a:lvl7pPr marL="10698480" indent="0">
              <a:buNone/>
              <a:defRPr sz="6240" b="1"/>
            </a:lvl7pPr>
            <a:lvl8pPr marL="12481560" indent="0">
              <a:buNone/>
              <a:defRPr sz="6240" b="1"/>
            </a:lvl8pPr>
            <a:lvl9pPr marL="14264640" indent="0">
              <a:buNone/>
              <a:defRPr sz="6240" b="1"/>
            </a:lvl9pPr>
          </a:lstStyle>
          <a:p>
            <a:pPr lvl="0"/>
            <a:r>
              <a:rPr lang="en-US"/>
              <a:t>Click to edit Master text styles</a:t>
            </a:r>
          </a:p>
        </p:txBody>
      </p:sp>
      <p:sp>
        <p:nvSpPr>
          <p:cNvPr id="4" name="Content Placeholder 3"/>
          <p:cNvSpPr>
            <a:spLocks noGrp="1"/>
          </p:cNvSpPr>
          <p:nvPr>
            <p:ph sz="half" idx="2"/>
          </p:nvPr>
        </p:nvSpPr>
        <p:spPr>
          <a:xfrm>
            <a:off x="2456384" y="13026390"/>
            <a:ext cx="15086526"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053687" y="8742048"/>
            <a:ext cx="15160825" cy="4284342"/>
          </a:xfrm>
        </p:spPr>
        <p:txBody>
          <a:bodyPr anchor="b"/>
          <a:lstStyle>
            <a:lvl1pPr marL="0" indent="0">
              <a:buNone/>
              <a:defRPr sz="9360" b="1"/>
            </a:lvl1pPr>
            <a:lvl2pPr marL="1783080" indent="0">
              <a:buNone/>
              <a:defRPr sz="7800" b="1"/>
            </a:lvl2pPr>
            <a:lvl3pPr marL="3566160" indent="0">
              <a:buNone/>
              <a:defRPr sz="7020" b="1"/>
            </a:lvl3pPr>
            <a:lvl4pPr marL="5349240" indent="0">
              <a:buNone/>
              <a:defRPr sz="6240" b="1"/>
            </a:lvl4pPr>
            <a:lvl5pPr marL="7132320" indent="0">
              <a:buNone/>
              <a:defRPr sz="6240" b="1"/>
            </a:lvl5pPr>
            <a:lvl6pPr marL="8915400" indent="0">
              <a:buNone/>
              <a:defRPr sz="6240" b="1"/>
            </a:lvl6pPr>
            <a:lvl7pPr marL="10698480" indent="0">
              <a:buNone/>
              <a:defRPr sz="6240" b="1"/>
            </a:lvl7pPr>
            <a:lvl8pPr marL="12481560" indent="0">
              <a:buNone/>
              <a:defRPr sz="6240" b="1"/>
            </a:lvl8pPr>
            <a:lvl9pPr marL="14264640" indent="0">
              <a:buNone/>
              <a:defRPr sz="6240" b="1"/>
            </a:lvl9pPr>
          </a:lstStyle>
          <a:p>
            <a:pPr lvl="0"/>
            <a:r>
              <a:rPr lang="en-US"/>
              <a:t>Click to edit Master text styles</a:t>
            </a:r>
          </a:p>
        </p:txBody>
      </p:sp>
      <p:sp>
        <p:nvSpPr>
          <p:cNvPr id="6" name="Content Placeholder 5"/>
          <p:cNvSpPr>
            <a:spLocks noGrp="1"/>
          </p:cNvSpPr>
          <p:nvPr>
            <p:ph sz="quarter" idx="4"/>
          </p:nvPr>
        </p:nvSpPr>
        <p:spPr>
          <a:xfrm>
            <a:off x="18053687" y="13026390"/>
            <a:ext cx="15160825"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A900A-09B1-42D8-8D5A-A5760A9D6FC7}"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98724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A900A-09B1-42D8-8D5A-A5760A9D6FC7}"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419028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A900A-09B1-42D8-8D5A-A5760A9D6FC7}"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58675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6380" y="2377440"/>
            <a:ext cx="11501794" cy="8321040"/>
          </a:xfrm>
        </p:spPr>
        <p:txBody>
          <a:bodyPr anchor="b"/>
          <a:lstStyle>
            <a:lvl1pPr>
              <a:defRPr sz="12480"/>
            </a:lvl1pPr>
          </a:lstStyle>
          <a:p>
            <a:r>
              <a:rPr lang="en-US"/>
              <a:t>Click to edit Master title style</a:t>
            </a:r>
            <a:endParaRPr lang="en-US" dirty="0"/>
          </a:p>
        </p:txBody>
      </p:sp>
      <p:sp>
        <p:nvSpPr>
          <p:cNvPr id="3" name="Content Placeholder 2"/>
          <p:cNvSpPr>
            <a:spLocks noGrp="1"/>
          </p:cNvSpPr>
          <p:nvPr>
            <p:ph idx="1"/>
          </p:nvPr>
        </p:nvSpPr>
        <p:spPr>
          <a:xfrm>
            <a:off x="15160825" y="5134618"/>
            <a:ext cx="18053685" cy="25342850"/>
          </a:xfrm>
        </p:spPr>
        <p:txBody>
          <a:bodyPr/>
          <a:lstStyle>
            <a:lvl1pPr>
              <a:defRPr sz="12480"/>
            </a:lvl1pPr>
            <a:lvl2pPr>
              <a:defRPr sz="10920"/>
            </a:lvl2pPr>
            <a:lvl3pPr>
              <a:defRPr sz="936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56380" y="10698480"/>
            <a:ext cx="11501794" cy="19820258"/>
          </a:xfrm>
        </p:spPr>
        <p:txBody>
          <a:bodyPr/>
          <a:lstStyle>
            <a:lvl1pPr marL="0" indent="0">
              <a:buNone/>
              <a:defRPr sz="6240"/>
            </a:lvl1pPr>
            <a:lvl2pPr marL="1783080" indent="0">
              <a:buNone/>
              <a:defRPr sz="5460"/>
            </a:lvl2pPr>
            <a:lvl3pPr marL="3566160" indent="0">
              <a:buNone/>
              <a:defRPr sz="4680"/>
            </a:lvl3pPr>
            <a:lvl4pPr marL="5349240" indent="0">
              <a:buNone/>
              <a:defRPr sz="3900"/>
            </a:lvl4pPr>
            <a:lvl5pPr marL="7132320" indent="0">
              <a:buNone/>
              <a:defRPr sz="3900"/>
            </a:lvl5pPr>
            <a:lvl6pPr marL="8915400" indent="0">
              <a:buNone/>
              <a:defRPr sz="3900"/>
            </a:lvl6pPr>
            <a:lvl7pPr marL="10698480" indent="0">
              <a:buNone/>
              <a:defRPr sz="3900"/>
            </a:lvl7pPr>
            <a:lvl8pPr marL="12481560" indent="0">
              <a:buNone/>
              <a:defRPr sz="3900"/>
            </a:lvl8pPr>
            <a:lvl9pPr marL="14264640" indent="0">
              <a:buNone/>
              <a:defRPr sz="3900"/>
            </a:lvl9pPr>
          </a:lstStyle>
          <a:p>
            <a:pPr lvl="0"/>
            <a:r>
              <a:rPr lang="en-US"/>
              <a:t>Click to edit Master text styles</a:t>
            </a:r>
          </a:p>
        </p:txBody>
      </p:sp>
      <p:sp>
        <p:nvSpPr>
          <p:cNvPr id="5" name="Date Placeholder 4"/>
          <p:cNvSpPr>
            <a:spLocks noGrp="1"/>
          </p:cNvSpPr>
          <p:nvPr>
            <p:ph type="dt" sz="half" idx="10"/>
          </p:nvPr>
        </p:nvSpPr>
        <p:spPr/>
        <p:txBody>
          <a:bodyPr/>
          <a:lstStyle/>
          <a:p>
            <a:fld id="{BB5A900A-09B1-42D8-8D5A-A5760A9D6FC7}"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149595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6380" y="2377440"/>
            <a:ext cx="11501794" cy="8321040"/>
          </a:xfrm>
        </p:spPr>
        <p:txBody>
          <a:bodyPr anchor="b"/>
          <a:lstStyle>
            <a:lvl1pPr>
              <a:defRPr sz="12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160825" y="5134618"/>
            <a:ext cx="18053685" cy="25342850"/>
          </a:xfrm>
        </p:spPr>
        <p:txBody>
          <a:bodyPr anchor="t"/>
          <a:lstStyle>
            <a:lvl1pPr marL="0" indent="0">
              <a:buNone/>
              <a:defRPr sz="12480"/>
            </a:lvl1pPr>
            <a:lvl2pPr marL="1783080" indent="0">
              <a:buNone/>
              <a:defRPr sz="10920"/>
            </a:lvl2pPr>
            <a:lvl3pPr marL="3566160" indent="0">
              <a:buNone/>
              <a:defRPr sz="9360"/>
            </a:lvl3pPr>
            <a:lvl4pPr marL="5349240" indent="0">
              <a:buNone/>
              <a:defRPr sz="7800"/>
            </a:lvl4pPr>
            <a:lvl5pPr marL="7132320" indent="0">
              <a:buNone/>
              <a:defRPr sz="7800"/>
            </a:lvl5pPr>
            <a:lvl6pPr marL="8915400" indent="0">
              <a:buNone/>
              <a:defRPr sz="7800"/>
            </a:lvl6pPr>
            <a:lvl7pPr marL="10698480" indent="0">
              <a:buNone/>
              <a:defRPr sz="7800"/>
            </a:lvl7pPr>
            <a:lvl8pPr marL="12481560" indent="0">
              <a:buNone/>
              <a:defRPr sz="7800"/>
            </a:lvl8pPr>
            <a:lvl9pPr marL="14264640" indent="0">
              <a:buNone/>
              <a:defRPr sz="7800"/>
            </a:lvl9pPr>
          </a:lstStyle>
          <a:p>
            <a:r>
              <a:rPr lang="en-US"/>
              <a:t>Click icon to add picture</a:t>
            </a:r>
            <a:endParaRPr lang="en-US" dirty="0"/>
          </a:p>
        </p:txBody>
      </p:sp>
      <p:sp>
        <p:nvSpPr>
          <p:cNvPr id="4" name="Text Placeholder 3"/>
          <p:cNvSpPr>
            <a:spLocks noGrp="1"/>
          </p:cNvSpPr>
          <p:nvPr>
            <p:ph type="body" sz="half" idx="2"/>
          </p:nvPr>
        </p:nvSpPr>
        <p:spPr>
          <a:xfrm>
            <a:off x="2456380" y="10698480"/>
            <a:ext cx="11501794" cy="19820258"/>
          </a:xfrm>
        </p:spPr>
        <p:txBody>
          <a:bodyPr/>
          <a:lstStyle>
            <a:lvl1pPr marL="0" indent="0">
              <a:buNone/>
              <a:defRPr sz="6240"/>
            </a:lvl1pPr>
            <a:lvl2pPr marL="1783080" indent="0">
              <a:buNone/>
              <a:defRPr sz="5460"/>
            </a:lvl2pPr>
            <a:lvl3pPr marL="3566160" indent="0">
              <a:buNone/>
              <a:defRPr sz="4680"/>
            </a:lvl3pPr>
            <a:lvl4pPr marL="5349240" indent="0">
              <a:buNone/>
              <a:defRPr sz="3900"/>
            </a:lvl4pPr>
            <a:lvl5pPr marL="7132320" indent="0">
              <a:buNone/>
              <a:defRPr sz="3900"/>
            </a:lvl5pPr>
            <a:lvl6pPr marL="8915400" indent="0">
              <a:buNone/>
              <a:defRPr sz="3900"/>
            </a:lvl6pPr>
            <a:lvl7pPr marL="10698480" indent="0">
              <a:buNone/>
              <a:defRPr sz="3900"/>
            </a:lvl7pPr>
            <a:lvl8pPr marL="12481560" indent="0">
              <a:buNone/>
              <a:defRPr sz="3900"/>
            </a:lvl8pPr>
            <a:lvl9pPr marL="14264640" indent="0">
              <a:buNone/>
              <a:defRPr sz="3900"/>
            </a:lvl9pPr>
          </a:lstStyle>
          <a:p>
            <a:pPr lvl="0"/>
            <a:r>
              <a:rPr lang="en-US"/>
              <a:t>Click to edit Master text styles</a:t>
            </a:r>
          </a:p>
        </p:txBody>
      </p:sp>
      <p:sp>
        <p:nvSpPr>
          <p:cNvPr id="5" name="Date Placeholder 4"/>
          <p:cNvSpPr>
            <a:spLocks noGrp="1"/>
          </p:cNvSpPr>
          <p:nvPr>
            <p:ph type="dt" sz="half" idx="10"/>
          </p:nvPr>
        </p:nvSpPr>
        <p:spPr/>
        <p:txBody>
          <a:bodyPr/>
          <a:lstStyle/>
          <a:p>
            <a:fld id="{BB5A900A-09B1-42D8-8D5A-A5760A9D6FC7}"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343195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1735" y="1898658"/>
            <a:ext cx="30758130" cy="68929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51735" y="9493250"/>
            <a:ext cx="30758130" cy="226269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51735" y="33053028"/>
            <a:ext cx="8023860" cy="1898650"/>
          </a:xfrm>
          <a:prstGeom prst="rect">
            <a:avLst/>
          </a:prstGeom>
        </p:spPr>
        <p:txBody>
          <a:bodyPr vert="horz" lIns="91440" tIns="45720" rIns="91440" bIns="45720" rtlCol="0" anchor="ctr"/>
          <a:lstStyle>
            <a:lvl1pPr algn="l">
              <a:defRPr sz="4680">
                <a:solidFill>
                  <a:schemeClr val="tx1">
                    <a:tint val="75000"/>
                  </a:schemeClr>
                </a:solidFill>
              </a:defRPr>
            </a:lvl1pPr>
          </a:lstStyle>
          <a:p>
            <a:fld id="{BB5A900A-09B1-42D8-8D5A-A5760A9D6FC7}" type="datetimeFigureOut">
              <a:rPr lang="en-US" smtClean="0"/>
              <a:t>6/22/2020</a:t>
            </a:fld>
            <a:endParaRPr lang="en-US"/>
          </a:p>
        </p:txBody>
      </p:sp>
      <p:sp>
        <p:nvSpPr>
          <p:cNvPr id="5" name="Footer Placeholder 4"/>
          <p:cNvSpPr>
            <a:spLocks noGrp="1"/>
          </p:cNvSpPr>
          <p:nvPr>
            <p:ph type="ftr" sz="quarter" idx="3"/>
          </p:nvPr>
        </p:nvSpPr>
        <p:spPr>
          <a:xfrm>
            <a:off x="11812905" y="33053028"/>
            <a:ext cx="12035790" cy="1898650"/>
          </a:xfrm>
          <a:prstGeom prst="rect">
            <a:avLst/>
          </a:prstGeom>
        </p:spPr>
        <p:txBody>
          <a:bodyPr vert="horz" lIns="91440" tIns="45720" rIns="91440" bIns="45720" rtlCol="0" anchor="ctr"/>
          <a:lstStyle>
            <a:lvl1pPr algn="ctr">
              <a:defRPr sz="4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186005" y="33053028"/>
            <a:ext cx="8023860" cy="1898650"/>
          </a:xfrm>
          <a:prstGeom prst="rect">
            <a:avLst/>
          </a:prstGeom>
        </p:spPr>
        <p:txBody>
          <a:bodyPr vert="horz" lIns="91440" tIns="45720" rIns="91440" bIns="45720" rtlCol="0" anchor="ctr"/>
          <a:lstStyle>
            <a:lvl1pPr algn="r">
              <a:defRPr sz="4680">
                <a:solidFill>
                  <a:schemeClr val="tx1">
                    <a:tint val="75000"/>
                  </a:schemeClr>
                </a:solidFill>
              </a:defRPr>
            </a:lvl1pPr>
          </a:lstStyle>
          <a:p>
            <a:fld id="{E61ABB89-886C-4010-A004-D866C5241A67}" type="slidenum">
              <a:rPr lang="en-US" smtClean="0"/>
              <a:t>‹#›</a:t>
            </a:fld>
            <a:endParaRPr lang="en-US"/>
          </a:p>
        </p:txBody>
      </p:sp>
    </p:spTree>
    <p:extLst>
      <p:ext uri="{BB962C8B-B14F-4D97-AF65-F5344CB8AC3E}">
        <p14:creationId xmlns:p14="http://schemas.microsoft.com/office/powerpoint/2010/main" val="72634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66160" rtl="0" eaLnBrk="1" latinLnBrk="0" hangingPunct="1">
        <a:lnSpc>
          <a:spcPct val="90000"/>
        </a:lnSpc>
        <a:spcBef>
          <a:spcPct val="0"/>
        </a:spcBef>
        <a:buNone/>
        <a:defRPr sz="17160" kern="1200">
          <a:solidFill>
            <a:schemeClr val="tx1"/>
          </a:solidFill>
          <a:latin typeface="+mj-lt"/>
          <a:ea typeface="+mj-ea"/>
          <a:cs typeface="+mj-cs"/>
        </a:defRPr>
      </a:lvl1pPr>
    </p:titleStyle>
    <p:bodyStyle>
      <a:lvl1pPr marL="891540" indent="-891540" algn="l" defTabSz="3566160" rtl="0" eaLnBrk="1" latinLnBrk="0" hangingPunct="1">
        <a:lnSpc>
          <a:spcPct val="90000"/>
        </a:lnSpc>
        <a:spcBef>
          <a:spcPts val="3900"/>
        </a:spcBef>
        <a:buFont typeface="Arial" panose="020B0604020202020204" pitchFamily="34" charset="0"/>
        <a:buChar char="•"/>
        <a:defRPr sz="10920" kern="1200">
          <a:solidFill>
            <a:schemeClr val="tx1"/>
          </a:solidFill>
          <a:latin typeface="+mn-lt"/>
          <a:ea typeface="+mn-ea"/>
          <a:cs typeface="+mn-cs"/>
        </a:defRPr>
      </a:lvl1pPr>
      <a:lvl2pPr marL="2674620" indent="-891540" algn="l" defTabSz="3566160" rtl="0" eaLnBrk="1" latinLnBrk="0" hangingPunct="1">
        <a:lnSpc>
          <a:spcPct val="90000"/>
        </a:lnSpc>
        <a:spcBef>
          <a:spcPts val="1950"/>
        </a:spcBef>
        <a:buFont typeface="Arial" panose="020B0604020202020204" pitchFamily="34" charset="0"/>
        <a:buChar char="•"/>
        <a:defRPr sz="9360" kern="1200">
          <a:solidFill>
            <a:schemeClr val="tx1"/>
          </a:solidFill>
          <a:latin typeface="+mn-lt"/>
          <a:ea typeface="+mn-ea"/>
          <a:cs typeface="+mn-cs"/>
        </a:defRPr>
      </a:lvl2pPr>
      <a:lvl3pPr marL="4457700" indent="-891540" algn="l" defTabSz="3566160" rtl="0" eaLnBrk="1" latinLnBrk="0" hangingPunct="1">
        <a:lnSpc>
          <a:spcPct val="90000"/>
        </a:lnSpc>
        <a:spcBef>
          <a:spcPts val="1950"/>
        </a:spcBef>
        <a:buFont typeface="Arial" panose="020B0604020202020204" pitchFamily="34" charset="0"/>
        <a:buChar char="•"/>
        <a:defRPr sz="7800" kern="1200">
          <a:solidFill>
            <a:schemeClr val="tx1"/>
          </a:solidFill>
          <a:latin typeface="+mn-lt"/>
          <a:ea typeface="+mn-ea"/>
          <a:cs typeface="+mn-cs"/>
        </a:defRPr>
      </a:lvl3pPr>
      <a:lvl4pPr marL="624078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4pPr>
      <a:lvl5pPr marL="802386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5pPr>
      <a:lvl6pPr marL="980694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6pPr>
      <a:lvl7pPr marL="1159002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7pPr>
      <a:lvl8pPr marL="1337310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8pPr>
      <a:lvl9pPr marL="1515618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9pPr>
    </p:bodyStyle>
    <p:otherStyle>
      <a:defPPr>
        <a:defRPr lang="en-US"/>
      </a:defPPr>
      <a:lvl1pPr marL="0" algn="l" defTabSz="3566160" rtl="0" eaLnBrk="1" latinLnBrk="0" hangingPunct="1">
        <a:defRPr sz="7020" kern="1200">
          <a:solidFill>
            <a:schemeClr val="tx1"/>
          </a:solidFill>
          <a:latin typeface="+mn-lt"/>
          <a:ea typeface="+mn-ea"/>
          <a:cs typeface="+mn-cs"/>
        </a:defRPr>
      </a:lvl1pPr>
      <a:lvl2pPr marL="1783080" algn="l" defTabSz="3566160" rtl="0" eaLnBrk="1" latinLnBrk="0" hangingPunct="1">
        <a:defRPr sz="7020" kern="1200">
          <a:solidFill>
            <a:schemeClr val="tx1"/>
          </a:solidFill>
          <a:latin typeface="+mn-lt"/>
          <a:ea typeface="+mn-ea"/>
          <a:cs typeface="+mn-cs"/>
        </a:defRPr>
      </a:lvl2pPr>
      <a:lvl3pPr marL="3566160" algn="l" defTabSz="3566160" rtl="0" eaLnBrk="1" latinLnBrk="0" hangingPunct="1">
        <a:defRPr sz="7020" kern="1200">
          <a:solidFill>
            <a:schemeClr val="tx1"/>
          </a:solidFill>
          <a:latin typeface="+mn-lt"/>
          <a:ea typeface="+mn-ea"/>
          <a:cs typeface="+mn-cs"/>
        </a:defRPr>
      </a:lvl3pPr>
      <a:lvl4pPr marL="5349240" algn="l" defTabSz="3566160" rtl="0" eaLnBrk="1" latinLnBrk="0" hangingPunct="1">
        <a:defRPr sz="7020" kern="1200">
          <a:solidFill>
            <a:schemeClr val="tx1"/>
          </a:solidFill>
          <a:latin typeface="+mn-lt"/>
          <a:ea typeface="+mn-ea"/>
          <a:cs typeface="+mn-cs"/>
        </a:defRPr>
      </a:lvl4pPr>
      <a:lvl5pPr marL="7132320" algn="l" defTabSz="3566160" rtl="0" eaLnBrk="1" latinLnBrk="0" hangingPunct="1">
        <a:defRPr sz="7020" kern="1200">
          <a:solidFill>
            <a:schemeClr val="tx1"/>
          </a:solidFill>
          <a:latin typeface="+mn-lt"/>
          <a:ea typeface="+mn-ea"/>
          <a:cs typeface="+mn-cs"/>
        </a:defRPr>
      </a:lvl5pPr>
      <a:lvl6pPr marL="8915400" algn="l" defTabSz="3566160" rtl="0" eaLnBrk="1" latinLnBrk="0" hangingPunct="1">
        <a:defRPr sz="7020" kern="1200">
          <a:solidFill>
            <a:schemeClr val="tx1"/>
          </a:solidFill>
          <a:latin typeface="+mn-lt"/>
          <a:ea typeface="+mn-ea"/>
          <a:cs typeface="+mn-cs"/>
        </a:defRPr>
      </a:lvl6pPr>
      <a:lvl7pPr marL="10698480" algn="l" defTabSz="3566160" rtl="0" eaLnBrk="1" latinLnBrk="0" hangingPunct="1">
        <a:defRPr sz="7020" kern="1200">
          <a:solidFill>
            <a:schemeClr val="tx1"/>
          </a:solidFill>
          <a:latin typeface="+mn-lt"/>
          <a:ea typeface="+mn-ea"/>
          <a:cs typeface="+mn-cs"/>
        </a:defRPr>
      </a:lvl7pPr>
      <a:lvl8pPr marL="12481560" algn="l" defTabSz="3566160" rtl="0" eaLnBrk="1" latinLnBrk="0" hangingPunct="1">
        <a:defRPr sz="7020" kern="1200">
          <a:solidFill>
            <a:schemeClr val="tx1"/>
          </a:solidFill>
          <a:latin typeface="+mn-lt"/>
          <a:ea typeface="+mn-ea"/>
          <a:cs typeface="+mn-cs"/>
        </a:defRPr>
      </a:lvl8pPr>
      <a:lvl9pPr marL="14264640" algn="l" defTabSz="3566160" rtl="0" eaLnBrk="1" latinLnBrk="0" hangingPunct="1">
        <a:defRPr sz="7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da.nih.gov/general-query.html?q=query=featured-datasets:Adolescent%20Brain%20Cognitive%20Development%20Study%20(ABC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2D87E-9941-4361-B798-DE82930D2AD4}"/>
              </a:ext>
            </a:extLst>
          </p:cNvPr>
          <p:cNvSpPr txBox="1"/>
          <p:nvPr/>
        </p:nvSpPr>
        <p:spPr>
          <a:xfrm>
            <a:off x="824606" y="548452"/>
            <a:ext cx="15736194" cy="30315991"/>
          </a:xfrm>
          <a:prstGeom prst="rect">
            <a:avLst/>
          </a:prstGeom>
          <a:noFill/>
        </p:spPr>
        <p:txBody>
          <a:bodyPr wrap="square" rtlCol="0">
            <a:spAutoFit/>
          </a:bodyPr>
          <a:lstStyle/>
          <a:p>
            <a:r>
              <a:rPr lang="en-US" sz="4000" b="1" i="1" dirty="0"/>
              <a:t>Version Notes (1.1):</a:t>
            </a:r>
          </a:p>
          <a:p>
            <a:r>
              <a:rPr lang="en-US" sz="4000" b="1" i="1" dirty="0"/>
              <a:t>Repo branch: </a:t>
            </a:r>
            <a:r>
              <a:rPr lang="en-US" sz="4000" i="1" dirty="0"/>
              <a:t>pipeline_restructure_1.1 (stage_0 partial working, stage_1 working)</a:t>
            </a:r>
            <a:endParaRPr lang="en-US" sz="4000" b="1" i="1" dirty="0"/>
          </a:p>
          <a:p>
            <a:endParaRPr lang="en-US" sz="3200" b="1" u="sng" dirty="0"/>
          </a:p>
          <a:p>
            <a:r>
              <a:rPr lang="en-US" sz="3200" b="1" u="sng" dirty="0"/>
              <a:t>6/16/20:</a:t>
            </a:r>
          </a:p>
          <a:p>
            <a:r>
              <a:rPr lang="en-US" sz="3200" dirty="0"/>
              <a:t>This pipeline is slightly restructured from version 1.0, in order to accommodate custom censor file generation from the raw data (we </a:t>
            </a:r>
            <a:r>
              <a:rPr lang="en-US" sz="3200" b="1" dirty="0"/>
              <a:t>no longer use</a:t>
            </a:r>
            <a:r>
              <a:rPr lang="en-US" sz="3200" dirty="0"/>
              <a:t> the DCAN censors). The reason for this is twofold:</a:t>
            </a:r>
          </a:p>
          <a:p>
            <a:pPr marL="342900" indent="-342900">
              <a:buAutoNum type="arabicPeriod"/>
            </a:pPr>
            <a:r>
              <a:rPr lang="en-US" sz="3200" dirty="0"/>
              <a:t>It is odd to use DCAN censors when we don’t use fully DCAN proc data (we use data processed by ICA+FIX instead)</a:t>
            </a:r>
          </a:p>
          <a:p>
            <a:pPr marL="342900" indent="-342900">
              <a:buAutoNum type="arabicPeriod"/>
            </a:pPr>
            <a:r>
              <a:rPr lang="en-US" sz="3200" dirty="0"/>
              <a:t>These custom censors might not drop as many timepoints, making more subjects eligible for use</a:t>
            </a:r>
          </a:p>
          <a:p>
            <a:endParaRPr lang="en-US" sz="3200" dirty="0"/>
          </a:p>
          <a:p>
            <a:r>
              <a:rPr lang="en-US" sz="3200" dirty="0"/>
              <a:t>The generation of these censors will take place in PREP STAGE 1.</a:t>
            </a:r>
          </a:p>
          <a:p>
            <a:endParaRPr lang="en-US" sz="3200" dirty="0"/>
          </a:p>
          <a:p>
            <a:r>
              <a:rPr lang="en-US" sz="3200" dirty="0"/>
              <a:t>We also drop the post-censor length threshold to 50%. This change is made in an effort to retain more post-censor subjects.</a:t>
            </a:r>
          </a:p>
          <a:p>
            <a:endParaRPr lang="en-US" sz="3200" dirty="0">
              <a:solidFill>
                <a:srgbClr val="FF0000"/>
              </a:solidFill>
            </a:endParaRPr>
          </a:p>
          <a:p>
            <a:endParaRPr lang="en-US" sz="4000" dirty="0">
              <a:solidFill>
                <a:srgbClr val="FF0000"/>
              </a:solidFill>
            </a:endParaRPr>
          </a:p>
          <a:p>
            <a:r>
              <a:rPr lang="en-US" sz="4000" b="1" i="1" dirty="0"/>
              <a:t>Version Notes (1.2):</a:t>
            </a:r>
          </a:p>
          <a:p>
            <a:r>
              <a:rPr lang="en-US" sz="4000" b="1" i="1" dirty="0"/>
              <a:t>Repo branch: </a:t>
            </a:r>
            <a:r>
              <a:rPr lang="en-US" sz="4000" i="1" dirty="0"/>
              <a:t>pipeline_restructure_1.2 (stage_0 partial working, stage_1 working, stage 2 WIP)</a:t>
            </a:r>
          </a:p>
          <a:p>
            <a:endParaRPr lang="en-US" sz="4000" b="1" i="1" dirty="0"/>
          </a:p>
          <a:p>
            <a:r>
              <a:rPr lang="en-US" sz="3200" b="1" u="sng" dirty="0"/>
              <a:t>6/20/20:</a:t>
            </a:r>
          </a:p>
          <a:p>
            <a:r>
              <a:rPr lang="en-US" sz="3200" dirty="0"/>
              <a:t>Pipeline through Stage 1 will generate list of subjects who are eligible to continue through filtering</a:t>
            </a:r>
          </a:p>
          <a:p>
            <a:endParaRPr lang="en-US" sz="3600" dirty="0"/>
          </a:p>
          <a:p>
            <a:r>
              <a:rPr lang="en-US" sz="3600" b="1" u="sng" dirty="0"/>
              <a:t>6/21/20:</a:t>
            </a:r>
          </a:p>
          <a:p>
            <a:r>
              <a:rPr lang="en-US" sz="3600" dirty="0"/>
              <a:t>Version 1.2 complete &amp; fully functional.</a:t>
            </a:r>
          </a:p>
          <a:p>
            <a:endParaRPr lang="en-US" sz="3600" dirty="0"/>
          </a:p>
          <a:p>
            <a:r>
              <a:rPr lang="en-US" sz="3200" b="1" i="1" dirty="0"/>
              <a:t>Stage 2 does the following (in order):</a:t>
            </a:r>
          </a:p>
          <a:p>
            <a:pPr marL="742950" indent="-742950">
              <a:buFont typeface="+mj-lt"/>
              <a:buAutoNum type="arabicPeriod"/>
            </a:pPr>
            <a:r>
              <a:rPr lang="en-US" sz="3200" dirty="0"/>
              <a:t>Filter subjects out of RDS file, do some basic filtering of RDS (drop subjects here who are either</a:t>
            </a:r>
          </a:p>
          <a:p>
            <a:pPr marL="1200150" lvl="1" indent="-742950">
              <a:buFont typeface="+mj-lt"/>
              <a:buAutoNum type="arabicPeriod"/>
            </a:pPr>
            <a:r>
              <a:rPr lang="en-US" sz="3200" dirty="0"/>
              <a:t>A) missing their iqc_t1_good_ser QC/PC metric, or do not pass the metric (at least 1 T1w pass QC/PC)</a:t>
            </a:r>
          </a:p>
          <a:p>
            <a:pPr marL="1200150" lvl="1" indent="-742950">
              <a:buFont typeface="+mj-lt"/>
              <a:buAutoNum type="arabicPeriod"/>
            </a:pPr>
            <a:r>
              <a:rPr lang="en-US" sz="3200" dirty="0"/>
              <a:t>B) OR are simply missing from the RDS file</a:t>
            </a:r>
          </a:p>
          <a:p>
            <a:pPr marL="742950" indent="-742950">
              <a:buFont typeface="+mj-lt"/>
              <a:buAutoNum type="arabicPeriod"/>
            </a:pPr>
            <a:r>
              <a:rPr lang="en-US" sz="3200" dirty="0"/>
              <a:t>Calculate average motion for a subject’s usable scans</a:t>
            </a:r>
          </a:p>
          <a:p>
            <a:pPr marL="1200150" lvl="1" indent="-742950">
              <a:buFont typeface="+mj-lt"/>
              <a:buAutoNum type="arabicPeriod"/>
            </a:pPr>
            <a:r>
              <a:rPr lang="en-US" sz="3200" dirty="0"/>
              <a:t>Use Dustin’s script to calc for each eligible run, then take average (do this step with python)</a:t>
            </a:r>
          </a:p>
          <a:p>
            <a:pPr marL="1200150" lvl="1" indent="-742950">
              <a:buFont typeface="+mj-lt"/>
              <a:buAutoNum type="arabicPeriod"/>
            </a:pPr>
            <a:endParaRPr lang="en-US" sz="3200" dirty="0"/>
          </a:p>
          <a:p>
            <a:r>
              <a:rPr lang="en-US" sz="4000" b="1" i="1" dirty="0"/>
              <a:t>Version Notes (1.3):</a:t>
            </a:r>
          </a:p>
          <a:p>
            <a:r>
              <a:rPr lang="en-US" sz="4000" b="1" i="1" dirty="0"/>
              <a:t>Repo branch: </a:t>
            </a:r>
            <a:r>
              <a:rPr lang="en-US" sz="4000" i="1" dirty="0"/>
              <a:t>pipeline_restructure_1.3 (stage_0 partial working, stage_1 working, stage 2 working, stage 3 WIP)</a:t>
            </a:r>
          </a:p>
          <a:p>
            <a:pPr marL="1200150" lvl="1" indent="-742950">
              <a:buFont typeface="+mj-lt"/>
              <a:buAutoNum type="arabicPeriod"/>
            </a:pPr>
            <a:endParaRPr lang="en-US" sz="3200" dirty="0">
              <a:solidFill>
                <a:srgbClr val="FF0000"/>
              </a:solidFill>
            </a:endParaRPr>
          </a:p>
          <a:p>
            <a:r>
              <a:rPr lang="en-US" sz="3200" b="1" i="1" dirty="0">
                <a:solidFill>
                  <a:srgbClr val="FF0000"/>
                </a:solidFill>
              </a:rPr>
              <a:t>Stage 3 needs to do the following (in order):</a:t>
            </a:r>
            <a:endParaRPr lang="en-US" sz="3200" dirty="0">
              <a:solidFill>
                <a:srgbClr val="FF0000"/>
              </a:solidFill>
            </a:endParaRPr>
          </a:p>
          <a:p>
            <a:pPr marL="742950" indent="-742950">
              <a:buFont typeface="+mj-lt"/>
              <a:buAutoNum type="arabicPeriod"/>
            </a:pPr>
            <a:r>
              <a:rPr lang="en-US" sz="3200" strike="sngStrike" dirty="0">
                <a:solidFill>
                  <a:srgbClr val="FF0000"/>
                </a:solidFill>
              </a:rPr>
              <a:t>Motion filtering</a:t>
            </a:r>
          </a:p>
          <a:p>
            <a:pPr marL="1200150" lvl="1" indent="-742950">
              <a:buFont typeface="+mj-lt"/>
              <a:buAutoNum type="arabicPeriod"/>
            </a:pPr>
            <a:r>
              <a:rPr lang="en-US" sz="3200" strike="sngStrike" dirty="0">
                <a:solidFill>
                  <a:srgbClr val="FF0000"/>
                </a:solidFill>
              </a:rPr>
              <a:t>Need to have avg motion that is not anomalous (not in top/bottom 0.25% of motion distribution)</a:t>
            </a:r>
          </a:p>
          <a:p>
            <a:pPr lvl="1"/>
            <a:endParaRPr lang="en-US" sz="3200" strike="sngStrike" dirty="0">
              <a:solidFill>
                <a:srgbClr val="FF0000"/>
              </a:solidFill>
            </a:endParaRPr>
          </a:p>
          <a:p>
            <a:r>
              <a:rPr lang="en-US" sz="3200" dirty="0">
                <a:solidFill>
                  <a:srgbClr val="FF0000"/>
                </a:solidFill>
              </a:rPr>
              <a:t>SCRAP THE MOTION EXCLUSION – WHY? Because everyone has less than 0.3mm mean FD</a:t>
            </a:r>
          </a:p>
          <a:p>
            <a:endParaRPr lang="en-US" sz="3200" dirty="0">
              <a:solidFill>
                <a:srgbClr val="FF0000"/>
              </a:solidFill>
            </a:endParaRPr>
          </a:p>
          <a:p>
            <a:pPr marL="742950" indent="-742950">
              <a:buFont typeface="+mj-lt"/>
              <a:buAutoNum type="arabicPeriod"/>
            </a:pPr>
            <a:r>
              <a:rPr lang="en-US" sz="3200" dirty="0">
                <a:solidFill>
                  <a:srgbClr val="FF0000"/>
                </a:solidFill>
              </a:rPr>
              <a:t>Final SM extraction and verification</a:t>
            </a:r>
          </a:p>
          <a:p>
            <a:pPr marL="1200150" lvl="1" indent="-742950">
              <a:buFont typeface="+mj-lt"/>
              <a:buAutoNum type="arabicPeriod"/>
            </a:pPr>
            <a:endParaRPr lang="en-US" sz="3600" dirty="0"/>
          </a:p>
          <a:p>
            <a:endParaRPr lang="en-US" sz="3200" dirty="0">
              <a:solidFill>
                <a:srgbClr val="FF0000"/>
              </a:solidFill>
            </a:endParaRPr>
          </a:p>
          <a:p>
            <a:endParaRPr lang="en-US" sz="3200" dirty="0"/>
          </a:p>
          <a:p>
            <a:endParaRPr lang="en-US" sz="3200" dirty="0"/>
          </a:p>
          <a:p>
            <a:endParaRPr lang="en-US" sz="3200" dirty="0"/>
          </a:p>
          <a:p>
            <a:endParaRPr lang="en-US" sz="3200" dirty="0"/>
          </a:p>
        </p:txBody>
      </p:sp>
      <p:sp>
        <p:nvSpPr>
          <p:cNvPr id="5" name="TextBox 4">
            <a:extLst>
              <a:ext uri="{FF2B5EF4-FFF2-40B4-BE49-F238E27FC236}">
                <a16:creationId xmlns:a16="http://schemas.microsoft.com/office/drawing/2014/main" id="{C6F38B37-FDBD-4A41-B132-01E3F3178E25}"/>
              </a:ext>
            </a:extLst>
          </p:cNvPr>
          <p:cNvSpPr txBox="1"/>
          <p:nvPr/>
        </p:nvSpPr>
        <p:spPr>
          <a:xfrm>
            <a:off x="20375960" y="31042569"/>
            <a:ext cx="14454980" cy="3931920"/>
          </a:xfrm>
          <a:prstGeom prst="rect">
            <a:avLst/>
          </a:prstGeom>
          <a:noFill/>
          <a:ln>
            <a:solidFill>
              <a:schemeClr val="tx1"/>
            </a:solidFill>
          </a:ln>
        </p:spPr>
        <p:txBody>
          <a:bodyPr wrap="square" rtlCol="0">
            <a:spAutoFit/>
          </a:bodyPr>
          <a:lstStyle/>
          <a:p>
            <a:r>
              <a:rPr lang="en-US" sz="4000" dirty="0"/>
              <a:t>Diagram Key:</a:t>
            </a:r>
          </a:p>
        </p:txBody>
      </p:sp>
      <p:sp>
        <p:nvSpPr>
          <p:cNvPr id="6" name="TextBox 5">
            <a:extLst>
              <a:ext uri="{FF2B5EF4-FFF2-40B4-BE49-F238E27FC236}">
                <a16:creationId xmlns:a16="http://schemas.microsoft.com/office/drawing/2014/main" id="{1271C3A4-0472-4332-B369-F487045D41B6}"/>
              </a:ext>
            </a:extLst>
          </p:cNvPr>
          <p:cNvSpPr txBox="1"/>
          <p:nvPr/>
        </p:nvSpPr>
        <p:spPr>
          <a:xfrm>
            <a:off x="24686299" y="31921516"/>
            <a:ext cx="3045998" cy="52322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Light yellow boxes = </a:t>
            </a:r>
            <a:r>
              <a:rPr lang="en-US" sz="1400" b="1" dirty="0"/>
              <a:t>Intermediate</a:t>
            </a:r>
            <a:r>
              <a:rPr lang="en-US" sz="1400" dirty="0"/>
              <a:t> files or data</a:t>
            </a:r>
            <a:endParaRPr lang="en-US" sz="1050" i="1" dirty="0"/>
          </a:p>
        </p:txBody>
      </p:sp>
      <p:sp>
        <p:nvSpPr>
          <p:cNvPr id="7" name="TextBox 6">
            <a:extLst>
              <a:ext uri="{FF2B5EF4-FFF2-40B4-BE49-F238E27FC236}">
                <a16:creationId xmlns:a16="http://schemas.microsoft.com/office/drawing/2014/main" id="{15327D9D-B4AE-4C42-A19F-FE4AD21B21BB}"/>
              </a:ext>
            </a:extLst>
          </p:cNvPr>
          <p:cNvSpPr txBox="1"/>
          <p:nvPr/>
        </p:nvSpPr>
        <p:spPr>
          <a:xfrm>
            <a:off x="24686299" y="32570403"/>
            <a:ext cx="304599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Orange boxes = inclusion/exclusion criteria (subjects or SMs)</a:t>
            </a:r>
          </a:p>
        </p:txBody>
      </p:sp>
      <p:sp>
        <p:nvSpPr>
          <p:cNvPr id="8" name="TextBox 7">
            <a:extLst>
              <a:ext uri="{FF2B5EF4-FFF2-40B4-BE49-F238E27FC236}">
                <a16:creationId xmlns:a16="http://schemas.microsoft.com/office/drawing/2014/main" id="{03A1E2F2-053E-4A2D-A879-A9EE14E20691}"/>
              </a:ext>
            </a:extLst>
          </p:cNvPr>
          <p:cNvSpPr txBox="1"/>
          <p:nvPr/>
        </p:nvSpPr>
        <p:spPr>
          <a:xfrm>
            <a:off x="27923070" y="31921516"/>
            <a:ext cx="3045998"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a:t>Green boxes = </a:t>
            </a:r>
            <a:r>
              <a:rPr lang="en-US" sz="1400" b="1" dirty="0"/>
              <a:t>Final</a:t>
            </a:r>
            <a:r>
              <a:rPr lang="en-US" sz="1400" dirty="0"/>
              <a:t> output files or data</a:t>
            </a:r>
            <a:endParaRPr lang="en-US" sz="1050" i="1" dirty="0"/>
          </a:p>
        </p:txBody>
      </p:sp>
      <p:sp>
        <p:nvSpPr>
          <p:cNvPr id="9" name="Rectangle: Rounded Corners 8">
            <a:extLst>
              <a:ext uri="{FF2B5EF4-FFF2-40B4-BE49-F238E27FC236}">
                <a16:creationId xmlns:a16="http://schemas.microsoft.com/office/drawing/2014/main" id="{DFEA1740-652E-411B-8D3B-D504EF648648}"/>
              </a:ext>
            </a:extLst>
          </p:cNvPr>
          <p:cNvSpPr/>
          <p:nvPr/>
        </p:nvSpPr>
        <p:spPr>
          <a:xfrm>
            <a:off x="24686299" y="33219290"/>
            <a:ext cx="3142156" cy="838086"/>
          </a:xfrm>
          <a:prstGeom prst="round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Red boxes = # subjects or SMs dropped due to a criteria</a:t>
            </a:r>
          </a:p>
        </p:txBody>
      </p:sp>
      <p:sp>
        <p:nvSpPr>
          <p:cNvPr id="10" name="Rectangle: Rounded Corners 9">
            <a:extLst>
              <a:ext uri="{FF2B5EF4-FFF2-40B4-BE49-F238E27FC236}">
                <a16:creationId xmlns:a16="http://schemas.microsoft.com/office/drawing/2014/main" id="{2DAD168C-8A0E-4D85-A43A-2A3564817523}"/>
              </a:ext>
            </a:extLst>
          </p:cNvPr>
          <p:cNvSpPr/>
          <p:nvPr/>
        </p:nvSpPr>
        <p:spPr>
          <a:xfrm>
            <a:off x="28065788" y="32444736"/>
            <a:ext cx="4615972" cy="2423114"/>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Gray shaded boxes w/ rounded corners = processing stages (specifically, for each script called.</a:t>
            </a:r>
          </a:p>
        </p:txBody>
      </p:sp>
      <p:sp>
        <p:nvSpPr>
          <p:cNvPr id="11" name="Rectangle: Rounded Corners 10">
            <a:extLst>
              <a:ext uri="{FF2B5EF4-FFF2-40B4-BE49-F238E27FC236}">
                <a16:creationId xmlns:a16="http://schemas.microsoft.com/office/drawing/2014/main" id="{CC0D080E-550C-4ED9-910D-1ED3DF951E89}"/>
              </a:ext>
            </a:extLst>
          </p:cNvPr>
          <p:cNvSpPr/>
          <p:nvPr/>
        </p:nvSpPr>
        <p:spPr>
          <a:xfrm>
            <a:off x="28475528" y="32986526"/>
            <a:ext cx="3985672" cy="17479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Inscribed blue boxes = subscripts/dependencies called by the parent script in this stage</a:t>
            </a:r>
          </a:p>
        </p:txBody>
      </p:sp>
      <p:sp>
        <p:nvSpPr>
          <p:cNvPr id="12" name="Speech Bubble: Oval 11">
            <a:extLst>
              <a:ext uri="{FF2B5EF4-FFF2-40B4-BE49-F238E27FC236}">
                <a16:creationId xmlns:a16="http://schemas.microsoft.com/office/drawing/2014/main" id="{CAB3BC8F-6F06-479F-9FF5-D0CEC732E3F2}"/>
              </a:ext>
            </a:extLst>
          </p:cNvPr>
          <p:cNvSpPr/>
          <p:nvPr/>
        </p:nvSpPr>
        <p:spPr>
          <a:xfrm>
            <a:off x="32560138" y="31631716"/>
            <a:ext cx="1625076" cy="1227267"/>
          </a:xfrm>
          <a:prstGeom prst="wedgeEllipseCallout">
            <a:avLst>
              <a:gd name="adj1" fmla="val 37180"/>
              <a:gd name="adj2" fmla="val 633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Orange callout bubbles: </a:t>
            </a:r>
            <a:r>
              <a:rPr lang="en-US" sz="900" dirty="0"/>
              <a:t>explain key assumption/rationale made at a step</a:t>
            </a:r>
          </a:p>
        </p:txBody>
      </p:sp>
      <p:sp>
        <p:nvSpPr>
          <p:cNvPr id="13" name="Speech Bubble: Oval 12">
            <a:extLst>
              <a:ext uri="{FF2B5EF4-FFF2-40B4-BE49-F238E27FC236}">
                <a16:creationId xmlns:a16="http://schemas.microsoft.com/office/drawing/2014/main" id="{D3D71E8B-9712-4F81-9C3D-C96065397E67}"/>
              </a:ext>
            </a:extLst>
          </p:cNvPr>
          <p:cNvSpPr/>
          <p:nvPr/>
        </p:nvSpPr>
        <p:spPr>
          <a:xfrm>
            <a:off x="33041557" y="33172974"/>
            <a:ext cx="1443405" cy="1377158"/>
          </a:xfrm>
          <a:prstGeom prst="wedgeEllipseCallout">
            <a:avLst>
              <a:gd name="adj1" fmla="val -89419"/>
              <a:gd name="adj2" fmla="val -219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Blue callout bubbles: </a:t>
            </a:r>
            <a:r>
              <a:rPr lang="en-US" sz="900" dirty="0"/>
              <a:t>non-crucial information, but useful to know. Clarifying points.</a:t>
            </a:r>
          </a:p>
        </p:txBody>
      </p:sp>
      <p:grpSp>
        <p:nvGrpSpPr>
          <p:cNvPr id="14" name="Group 13">
            <a:extLst>
              <a:ext uri="{FF2B5EF4-FFF2-40B4-BE49-F238E27FC236}">
                <a16:creationId xmlns:a16="http://schemas.microsoft.com/office/drawing/2014/main" id="{8509FCC8-B060-4764-8885-F9217705AFDC}"/>
              </a:ext>
            </a:extLst>
          </p:cNvPr>
          <p:cNvGrpSpPr/>
          <p:nvPr/>
        </p:nvGrpSpPr>
        <p:grpSpPr>
          <a:xfrm>
            <a:off x="20796461" y="32078442"/>
            <a:ext cx="3612939" cy="903729"/>
            <a:chOff x="2283574" y="3572093"/>
            <a:chExt cx="3612939" cy="903729"/>
          </a:xfrm>
        </p:grpSpPr>
        <p:cxnSp>
          <p:nvCxnSpPr>
            <p:cNvPr id="15" name="Connector: Elbow 14">
              <a:extLst>
                <a:ext uri="{FF2B5EF4-FFF2-40B4-BE49-F238E27FC236}">
                  <a16:creationId xmlns:a16="http://schemas.microsoft.com/office/drawing/2014/main" id="{C15ECE12-F539-4F01-B016-06EAAD92B0F6}"/>
                </a:ext>
              </a:extLst>
            </p:cNvPr>
            <p:cNvCxnSpPr>
              <a:cxnSpLocks/>
            </p:cNvCxnSpPr>
            <p:nvPr/>
          </p:nvCxnSpPr>
          <p:spPr>
            <a:xfrm rot="16200000" flipH="1">
              <a:off x="2494092" y="3361575"/>
              <a:ext cx="727371" cy="1148408"/>
            </a:xfrm>
            <a:prstGeom prst="bentConnector3">
              <a:avLst>
                <a:gd name="adj1" fmla="val 50000"/>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B6297021-7523-4B98-833A-585C669FE3AA}"/>
                </a:ext>
              </a:extLst>
            </p:cNvPr>
            <p:cNvCxnSpPr>
              <a:cxnSpLocks/>
            </p:cNvCxnSpPr>
            <p:nvPr/>
          </p:nvCxnSpPr>
          <p:spPr>
            <a:xfrm>
              <a:off x="3669214" y="3935779"/>
              <a:ext cx="0" cy="3246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F84FF29A-C427-4163-A198-211410F2CEAE}"/>
                </a:ext>
              </a:extLst>
            </p:cNvPr>
            <p:cNvSpPr txBox="1"/>
            <p:nvPr/>
          </p:nvSpPr>
          <p:spPr>
            <a:xfrm>
              <a:off x="3841469" y="3829491"/>
              <a:ext cx="2055044" cy="646331"/>
            </a:xfrm>
            <a:prstGeom prst="rect">
              <a:avLst/>
            </a:prstGeom>
            <a:noFill/>
          </p:spPr>
          <p:txBody>
            <a:bodyPr wrap="square" rtlCol="0">
              <a:spAutoFit/>
            </a:bodyPr>
            <a:lstStyle/>
            <a:p>
              <a:r>
                <a:rPr lang="en-US" dirty="0"/>
                <a:t>Green arrows = process flow</a:t>
              </a:r>
            </a:p>
          </p:txBody>
        </p:sp>
      </p:grpSp>
      <p:grpSp>
        <p:nvGrpSpPr>
          <p:cNvPr id="18" name="Group 17">
            <a:extLst>
              <a:ext uri="{FF2B5EF4-FFF2-40B4-BE49-F238E27FC236}">
                <a16:creationId xmlns:a16="http://schemas.microsoft.com/office/drawing/2014/main" id="{27DAA71F-92C6-46F5-9C34-14E116BF8FAC}"/>
              </a:ext>
            </a:extLst>
          </p:cNvPr>
          <p:cNvGrpSpPr/>
          <p:nvPr/>
        </p:nvGrpSpPr>
        <p:grpSpPr>
          <a:xfrm>
            <a:off x="20835795" y="33360236"/>
            <a:ext cx="3612939" cy="903729"/>
            <a:chOff x="2283574" y="3572093"/>
            <a:chExt cx="3612939" cy="903729"/>
          </a:xfrm>
        </p:grpSpPr>
        <p:cxnSp>
          <p:nvCxnSpPr>
            <p:cNvPr id="19" name="Connector: Elbow 18">
              <a:extLst>
                <a:ext uri="{FF2B5EF4-FFF2-40B4-BE49-F238E27FC236}">
                  <a16:creationId xmlns:a16="http://schemas.microsoft.com/office/drawing/2014/main" id="{EE6786EE-7551-45C2-B814-FFCDB13E0C69}"/>
                </a:ext>
              </a:extLst>
            </p:cNvPr>
            <p:cNvCxnSpPr>
              <a:cxnSpLocks/>
            </p:cNvCxnSpPr>
            <p:nvPr/>
          </p:nvCxnSpPr>
          <p:spPr>
            <a:xfrm rot="16200000" flipH="1">
              <a:off x="2494092" y="3361575"/>
              <a:ext cx="727371" cy="1148408"/>
            </a:xfrm>
            <a:prstGeom prst="bentConnector3">
              <a:avLst>
                <a:gd name="adj1" fmla="val 50000"/>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72C1520B-4ED5-45C7-822D-9940E1CBD8B9}"/>
                </a:ext>
              </a:extLst>
            </p:cNvPr>
            <p:cNvCxnSpPr>
              <a:cxnSpLocks/>
            </p:cNvCxnSpPr>
            <p:nvPr/>
          </p:nvCxnSpPr>
          <p:spPr>
            <a:xfrm>
              <a:off x="3669214" y="3935779"/>
              <a:ext cx="0" cy="3246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7ED48E8C-03AA-4457-9E1C-52B6F7E0D5FB}"/>
                </a:ext>
              </a:extLst>
            </p:cNvPr>
            <p:cNvSpPr txBox="1"/>
            <p:nvPr/>
          </p:nvSpPr>
          <p:spPr>
            <a:xfrm>
              <a:off x="3841469" y="3829491"/>
              <a:ext cx="2055044" cy="646331"/>
            </a:xfrm>
            <a:prstGeom prst="rect">
              <a:avLst/>
            </a:prstGeom>
            <a:noFill/>
          </p:spPr>
          <p:txBody>
            <a:bodyPr wrap="square" rtlCol="0">
              <a:spAutoFit/>
            </a:bodyPr>
            <a:lstStyle/>
            <a:p>
              <a:r>
                <a:rPr lang="en-US" dirty="0"/>
                <a:t>Orange arrows = data flow</a:t>
              </a:r>
            </a:p>
          </p:txBody>
        </p:sp>
      </p:grpSp>
      <p:sp>
        <p:nvSpPr>
          <p:cNvPr id="24" name="Rectangle: Rounded Corners 23">
            <a:extLst>
              <a:ext uri="{FF2B5EF4-FFF2-40B4-BE49-F238E27FC236}">
                <a16:creationId xmlns:a16="http://schemas.microsoft.com/office/drawing/2014/main" id="{F3F3A47E-8148-4F8B-A0B6-E88AFFC30A12}"/>
              </a:ext>
            </a:extLst>
          </p:cNvPr>
          <p:cNvSpPr/>
          <p:nvPr/>
        </p:nvSpPr>
        <p:spPr>
          <a:xfrm>
            <a:off x="29674031" y="33668455"/>
            <a:ext cx="2373630" cy="83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solidFill>
                  <a:schemeClr val="tx1"/>
                </a:solidFill>
              </a:rPr>
              <a:t>Nested Inscribed blue boxes = subscripts/dependencies called by the parent script in this stage</a:t>
            </a:r>
          </a:p>
        </p:txBody>
      </p:sp>
      <p:sp>
        <p:nvSpPr>
          <p:cNvPr id="2" name="Rectangle 1">
            <a:extLst>
              <a:ext uri="{FF2B5EF4-FFF2-40B4-BE49-F238E27FC236}">
                <a16:creationId xmlns:a16="http://schemas.microsoft.com/office/drawing/2014/main" id="{8E5C664C-7977-4AB0-9A5A-ACCA42B0A118}"/>
              </a:ext>
            </a:extLst>
          </p:cNvPr>
          <p:cNvSpPr/>
          <p:nvPr/>
        </p:nvSpPr>
        <p:spPr>
          <a:xfrm>
            <a:off x="18307050" y="548452"/>
            <a:ext cx="15736194" cy="2677656"/>
          </a:xfrm>
          <a:prstGeom prst="rect">
            <a:avLst/>
          </a:prstGeom>
        </p:spPr>
        <p:txBody>
          <a:bodyPr wrap="square">
            <a:spAutoFit/>
          </a:bodyPr>
          <a:lstStyle/>
          <a:p>
            <a:r>
              <a:rPr lang="en-US" sz="4000" b="1" i="1" dirty="0"/>
              <a:t>General TODO:</a:t>
            </a:r>
          </a:p>
          <a:p>
            <a:endParaRPr lang="en-US" sz="3200" b="1" u="sng" dirty="0"/>
          </a:p>
          <a:p>
            <a:r>
              <a:rPr lang="en-US" sz="3200" b="1" u="sng" dirty="0"/>
              <a:t>6/19/20:</a:t>
            </a:r>
          </a:p>
          <a:p>
            <a:r>
              <a:rPr lang="en-US" sz="3200" dirty="0">
                <a:solidFill>
                  <a:srgbClr val="FF0000"/>
                </a:solidFill>
              </a:rPr>
              <a:t>NOTE: to finish stage_0, need to integrate Dustin’s code for creating the swarm that generates the censors for 0.2mm and 0.3mm FD thresholds</a:t>
            </a:r>
          </a:p>
        </p:txBody>
      </p:sp>
    </p:spTree>
    <p:extLst>
      <p:ext uri="{BB962C8B-B14F-4D97-AF65-F5344CB8AC3E}">
        <p14:creationId xmlns:p14="http://schemas.microsoft.com/office/powerpoint/2010/main" val="101504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D760909-2469-49BF-BAEE-A7CA762C09C0}"/>
              </a:ext>
            </a:extLst>
          </p:cNvPr>
          <p:cNvSpPr/>
          <p:nvPr/>
        </p:nvSpPr>
        <p:spPr>
          <a:xfrm>
            <a:off x="35589175" y="8117907"/>
            <a:ext cx="6135162" cy="9980622"/>
          </a:xfrm>
          <a:prstGeom prst="roundRect">
            <a:avLst/>
          </a:prstGeom>
          <a:solidFill>
            <a:srgbClr val="EAEAEA"/>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5" name="Rectangle 4">
            <a:extLst>
              <a:ext uri="{FF2B5EF4-FFF2-40B4-BE49-F238E27FC236}">
                <a16:creationId xmlns:a16="http://schemas.microsoft.com/office/drawing/2014/main" id="{93AF8700-DEA1-4A40-AE3A-C7C32C6DC6CE}"/>
              </a:ext>
            </a:extLst>
          </p:cNvPr>
          <p:cNvSpPr/>
          <p:nvPr/>
        </p:nvSpPr>
        <p:spPr>
          <a:xfrm>
            <a:off x="35792313" y="8522502"/>
            <a:ext cx="5558094" cy="3400931"/>
          </a:xfrm>
          <a:prstGeom prst="rect">
            <a:avLst/>
          </a:prstGeom>
        </p:spPr>
        <p:txBody>
          <a:bodyPr wrap="square">
            <a:spAutoFit/>
          </a:bodyPr>
          <a:lstStyle/>
          <a:p>
            <a:r>
              <a:rPr lang="en-US" sz="1600" b="1" i="1" u="sng" dirty="0"/>
              <a:t>DATA PREP STAGE 2: analyzing motion for each subject, and dropping ‘bad’ subjects due to motion, poor scan quality (based on QC/PC metrics), or not enough scan time</a:t>
            </a:r>
          </a:p>
          <a:p>
            <a:r>
              <a:rPr lang="en-US" sz="1100" b="1" u="sng" dirty="0"/>
              <a:t>Script</a:t>
            </a:r>
            <a:r>
              <a:rPr lang="en-US" sz="1100" dirty="0"/>
              <a:t>: </a:t>
            </a:r>
            <a:r>
              <a:rPr lang="en-US" sz="1100" i="1" dirty="0"/>
              <a:t>prep_stage_2.sh</a:t>
            </a:r>
          </a:p>
          <a:p>
            <a:pPr marL="26"/>
            <a:r>
              <a:rPr lang="en-US" sz="1100" b="1" u="sng" dirty="0"/>
              <a:t>Calls the following scripts:</a:t>
            </a:r>
          </a:p>
          <a:p>
            <a:pPr marL="171508" indent="-171458">
              <a:buFont typeface="Arial" panose="020B0604020202020204" pitchFamily="34" charset="0"/>
              <a:buChar char="•"/>
            </a:pPr>
            <a:r>
              <a:rPr lang="en-US" sz="1100" i="1" dirty="0"/>
              <a:t>data_prep/support_scripts/stage_2/scan_and_motion_analysis.py</a:t>
            </a:r>
          </a:p>
          <a:p>
            <a:pPr marL="171508" indent="-171458">
              <a:buFont typeface="Arial" panose="020B0604020202020204" pitchFamily="34" charset="0"/>
              <a:buChar char="•"/>
            </a:pPr>
            <a:r>
              <a:rPr lang="en-US" sz="1100" i="1" dirty="0"/>
              <a:t>data_prep/support_scripts/stage_2/stage_2_swarm_gen.py</a:t>
            </a:r>
          </a:p>
          <a:p>
            <a:r>
              <a:rPr lang="en-US" sz="1100" b="1" u="sng"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u="sng" dirty="0"/>
              <a:t>Log</a:t>
            </a:r>
            <a:r>
              <a:rPr lang="en-US" sz="1100" b="1" dirty="0"/>
              <a:t>: </a:t>
            </a:r>
            <a:r>
              <a:rPr lang="en-US" sz="1100" i="1" dirty="0"/>
              <a:t>/</a:t>
            </a:r>
            <a:r>
              <a:rPr lang="en-US" sz="1100" i="1" dirty="0" err="1"/>
              <a:t>data_prep</a:t>
            </a:r>
            <a:r>
              <a:rPr lang="en-US" sz="1100" i="1" dirty="0"/>
              <a:t>/logs/prep_log.txt</a:t>
            </a:r>
          </a:p>
          <a:p>
            <a:r>
              <a:rPr lang="en-US" sz="1100" b="1" u="sng" dirty="0"/>
              <a:t>Required Files:</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 prep_stage_1_final_subjects.txt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 scan_data.txt</a:t>
            </a:r>
          </a:p>
          <a:p>
            <a:endParaRPr lang="en-US" sz="1100" b="1" dirty="0"/>
          </a:p>
          <a:p>
            <a:r>
              <a:rPr lang="en-US" sz="1100" b="1" dirty="0"/>
              <a:t>Function/Purpose: </a:t>
            </a:r>
          </a:p>
          <a:p>
            <a:r>
              <a:rPr lang="en-US" sz="1100" i="1" dirty="0"/>
              <a:t>This script analyzes the available motion data for subjects acquired in DATA PREP STAGE 1, and determines who to remove from the study according to subject inclusion criteria (broad and refined criteria)</a:t>
            </a:r>
            <a:endParaRPr lang="en-US" sz="1100" dirty="0"/>
          </a:p>
          <a:p>
            <a:pPr marL="228612" indent="-228612">
              <a:buAutoNum type="arabicPeriod"/>
            </a:pPr>
            <a:endParaRPr lang="en-US" sz="1100" dirty="0"/>
          </a:p>
        </p:txBody>
      </p:sp>
      <p:sp>
        <p:nvSpPr>
          <p:cNvPr id="6" name="Rectangle: Rounded Corners 5">
            <a:extLst>
              <a:ext uri="{FF2B5EF4-FFF2-40B4-BE49-F238E27FC236}">
                <a16:creationId xmlns:a16="http://schemas.microsoft.com/office/drawing/2014/main" id="{B3E5D53D-7EC4-41ED-ABEB-089C929C1F81}"/>
              </a:ext>
            </a:extLst>
          </p:cNvPr>
          <p:cNvSpPr/>
          <p:nvPr/>
        </p:nvSpPr>
        <p:spPr>
          <a:xfrm>
            <a:off x="35849240" y="11847147"/>
            <a:ext cx="5446737" cy="2833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dirty="0">
                <a:solidFill>
                  <a:schemeClr val="tx1"/>
                </a:solidFill>
              </a:rPr>
              <a:t>: data_prep/support_scripts/stage_2/</a:t>
            </a:r>
            <a:r>
              <a:rPr lang="en-US" sz="1100" b="1" dirty="0">
                <a:solidFill>
                  <a:schemeClr val="tx1"/>
                </a:solidFill>
              </a:rPr>
              <a:t>scan_and_motion_analysis.py</a:t>
            </a:r>
          </a:p>
          <a:p>
            <a:r>
              <a:rPr lang="en-US" sz="1100" b="1" u="sng" dirty="0">
                <a:solidFill>
                  <a:schemeClr val="tx1"/>
                </a:solidFill>
              </a:rPr>
              <a:t>Input:</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/data/stage_1/motion_summary_data.csv</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 prep_stage_1_final_subjects.txt</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 scan_data.txt</a:t>
            </a:r>
            <a:endParaRPr lang="en-US" sz="1100" b="1" u="sng" dirty="0">
              <a:solidFill>
                <a:schemeClr val="tx1"/>
              </a:solidFill>
            </a:endParaRPr>
          </a:p>
          <a:p>
            <a:r>
              <a:rPr lang="en-US" sz="1100" b="1" u="sng" dirty="0">
                <a:solidFill>
                  <a:schemeClr val="tx1"/>
                </a:solidFill>
              </a:rPr>
              <a:t>Function/purpose (Broad Subject Filtering):</a:t>
            </a:r>
          </a:p>
          <a:p>
            <a:r>
              <a:rPr lang="en-US" sz="900" i="1" dirty="0">
                <a:solidFill>
                  <a:schemeClr val="tx1"/>
                </a:solidFill>
              </a:rPr>
              <a:t>Filter out subjects based in the following steps (in order)</a:t>
            </a:r>
          </a:p>
          <a:p>
            <a:pPr marL="228600" indent="-228600">
              <a:buAutoNum type="arabicPeriod"/>
            </a:pPr>
            <a:r>
              <a:rPr lang="en-US" sz="900" i="1" dirty="0">
                <a:solidFill>
                  <a:schemeClr val="tx1"/>
                </a:solidFill>
              </a:rPr>
              <a:t>Drop subjects missing any elementary scan or motion data (in the files </a:t>
            </a:r>
            <a:r>
              <a:rPr lang="en-US" sz="900" b="1" i="1" dirty="0">
                <a:solidFill>
                  <a:schemeClr val="tx1"/>
                </a:solidFill>
              </a:rPr>
              <a:t>motion_summary_data.csv OR scan_data.txt</a:t>
            </a:r>
            <a:r>
              <a:rPr lang="en-US" sz="900" i="1" dirty="0">
                <a:solidFill>
                  <a:schemeClr val="tx1"/>
                </a:solidFill>
              </a:rPr>
              <a:t>)</a:t>
            </a:r>
          </a:p>
          <a:p>
            <a:pPr marL="228600" indent="-228600">
              <a:buAutoNum type="arabicPeriod"/>
            </a:pPr>
            <a:r>
              <a:rPr lang="en-US" sz="900" i="1" dirty="0">
                <a:solidFill>
                  <a:schemeClr val="tx1"/>
                </a:solidFill>
              </a:rPr>
              <a:t>Drop subjects with LESS THAN 600 seconds of ‘good’ scan time based on the </a:t>
            </a:r>
            <a:r>
              <a:rPr lang="en-US" sz="900" i="1" dirty="0" err="1">
                <a:solidFill>
                  <a:schemeClr val="tx1"/>
                </a:solidFill>
              </a:rPr>
              <a:t>remaining_seconds</a:t>
            </a:r>
            <a:r>
              <a:rPr lang="en-US" sz="900" i="1" dirty="0">
                <a:solidFill>
                  <a:schemeClr val="tx1"/>
                </a:solidFill>
              </a:rPr>
              <a:t> field in </a:t>
            </a:r>
            <a:r>
              <a:rPr lang="en-US" sz="900" b="1" i="1" dirty="0">
                <a:solidFill>
                  <a:schemeClr val="tx1"/>
                </a:solidFill>
              </a:rPr>
              <a:t>motion_summary_data.csv</a:t>
            </a:r>
            <a:endParaRPr lang="en-US" sz="900" i="1" dirty="0">
              <a:solidFill>
                <a:schemeClr val="tx1"/>
              </a:solidFill>
            </a:endParaRPr>
          </a:p>
          <a:p>
            <a:pPr marL="228600" indent="-228600">
              <a:buAutoNum type="arabicPeriod"/>
            </a:pPr>
            <a:r>
              <a:rPr lang="en-US" sz="900" i="1" dirty="0">
                <a:solidFill>
                  <a:schemeClr val="tx1"/>
                </a:solidFill>
              </a:rPr>
              <a:t>Drop subjects who do not meet QC/PC minimums</a:t>
            </a:r>
          </a:p>
          <a:p>
            <a:pPr marL="685800" lvl="1" indent="-228600">
              <a:buAutoNum type="arabicPeriod"/>
            </a:pPr>
            <a:r>
              <a:rPr lang="en-US" sz="900" i="1" dirty="0">
                <a:solidFill>
                  <a:schemeClr val="tx1"/>
                </a:solidFill>
              </a:rPr>
              <a:t>At least one T1 anatomical that meets QC/PC, for registration (iqc_t1_good_ser)</a:t>
            </a:r>
          </a:p>
          <a:p>
            <a:pPr marL="685800" lvl="1" indent="-228600">
              <a:buAutoNum type="arabicPeriod"/>
            </a:pPr>
            <a:r>
              <a:rPr lang="en-US" sz="900" i="1" dirty="0">
                <a:solidFill>
                  <a:schemeClr val="tx1"/>
                </a:solidFill>
              </a:rPr>
              <a:t>At least TWO resting state scans that pass both QC/PC (</a:t>
            </a:r>
            <a:r>
              <a:rPr lang="en-US" sz="900" i="1" dirty="0" err="1">
                <a:solidFill>
                  <a:schemeClr val="tx1"/>
                </a:solidFill>
              </a:rPr>
              <a:t>iqc_rsfmri_good_ser</a:t>
            </a:r>
            <a:r>
              <a:rPr lang="en-US" sz="900" i="1" dirty="0">
                <a:solidFill>
                  <a:schemeClr val="tx1"/>
                </a:solidFill>
              </a:rPr>
              <a:t>)</a:t>
            </a:r>
          </a:p>
          <a:p>
            <a:pPr marL="228600" indent="-228600">
              <a:buAutoNum type="arabicPeriod"/>
            </a:pPr>
            <a:r>
              <a:rPr lang="en-US" sz="900" i="1" dirty="0">
                <a:solidFill>
                  <a:schemeClr val="tx1"/>
                </a:solidFill>
              </a:rPr>
              <a:t>Drop subjects with anomalous amount of motion (in top or bottom 0.25%)</a:t>
            </a:r>
          </a:p>
          <a:p>
            <a:pPr marL="228600" indent="-228600">
              <a:buAutoNum type="arabicPeriod"/>
            </a:pPr>
            <a:endParaRPr lang="en-US" sz="900" i="1" dirty="0">
              <a:solidFill>
                <a:schemeClr val="tx1"/>
              </a:solidFill>
            </a:endParaRPr>
          </a:p>
          <a:p>
            <a:pPr marL="228600" indent="-228600">
              <a:buAutoNum type="arabicPeriod"/>
            </a:pPr>
            <a:r>
              <a:rPr lang="en-US" sz="900" i="1" dirty="0">
                <a:solidFill>
                  <a:schemeClr val="tx1"/>
                </a:solidFill>
              </a:rPr>
              <a:t>Output a final subject list</a:t>
            </a:r>
          </a:p>
          <a:p>
            <a:pPr marL="228600" indent="-228600">
              <a:buAutoNum type="arabicPeriod"/>
            </a:pPr>
            <a:endParaRPr lang="en-US" sz="900" i="1" dirty="0">
              <a:solidFill>
                <a:schemeClr val="tx1"/>
              </a:solidFill>
            </a:endParaRPr>
          </a:p>
          <a:p>
            <a:pPr marL="228600" indent="-228600">
              <a:buAutoNum type="arabicPeriod"/>
            </a:pPr>
            <a:endParaRPr lang="en-US" sz="1100" dirty="0">
              <a:solidFill>
                <a:schemeClr val="tx1"/>
              </a:solidFill>
            </a:endParaRPr>
          </a:p>
          <a:p>
            <a:endParaRPr lang="en-US" sz="1100" b="1" i="1" dirty="0">
              <a:solidFill>
                <a:schemeClr val="tx1"/>
              </a:solidFill>
            </a:endParaRPr>
          </a:p>
          <a:p>
            <a:endParaRPr lang="en-US" sz="1100" b="1" i="1" dirty="0">
              <a:solidFill>
                <a:schemeClr val="tx1"/>
              </a:solidFill>
            </a:endParaRPr>
          </a:p>
        </p:txBody>
      </p:sp>
      <p:grpSp>
        <p:nvGrpSpPr>
          <p:cNvPr id="8" name="Group 7">
            <a:extLst>
              <a:ext uri="{FF2B5EF4-FFF2-40B4-BE49-F238E27FC236}">
                <a16:creationId xmlns:a16="http://schemas.microsoft.com/office/drawing/2014/main" id="{CD62AF58-2B5D-4212-869C-80C1838CD141}"/>
              </a:ext>
            </a:extLst>
          </p:cNvPr>
          <p:cNvGrpSpPr/>
          <p:nvPr/>
        </p:nvGrpSpPr>
        <p:grpSpPr>
          <a:xfrm>
            <a:off x="48606855" y="1757596"/>
            <a:ext cx="4305765" cy="1903166"/>
            <a:chOff x="10890285" y="21491786"/>
            <a:chExt cx="4305765" cy="1903166"/>
          </a:xfrm>
        </p:grpSpPr>
        <p:sp>
          <p:nvSpPr>
            <p:cNvPr id="9" name="Rectangle: Rounded Corners 8">
              <a:extLst>
                <a:ext uri="{FF2B5EF4-FFF2-40B4-BE49-F238E27FC236}">
                  <a16:creationId xmlns:a16="http://schemas.microsoft.com/office/drawing/2014/main" id="{554436CA-FD45-474A-A9D5-1FBD7B01AFC4}"/>
                </a:ext>
              </a:extLst>
            </p:cNvPr>
            <p:cNvSpPr/>
            <p:nvPr/>
          </p:nvSpPr>
          <p:spPr>
            <a:xfrm>
              <a:off x="10890285" y="21493913"/>
              <a:ext cx="4305765" cy="190103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CCA ANALYSIS</a:t>
              </a:r>
            </a:p>
          </p:txBody>
        </p:sp>
        <p:sp>
          <p:nvSpPr>
            <p:cNvPr id="10" name="Rectangle 9">
              <a:extLst>
                <a:ext uri="{FF2B5EF4-FFF2-40B4-BE49-F238E27FC236}">
                  <a16:creationId xmlns:a16="http://schemas.microsoft.com/office/drawing/2014/main" id="{2E7B6624-D3CB-407F-808F-24F5CC64830B}"/>
                </a:ext>
              </a:extLst>
            </p:cNvPr>
            <p:cNvSpPr/>
            <p:nvPr/>
          </p:nvSpPr>
          <p:spPr>
            <a:xfrm>
              <a:off x="11214372" y="2149178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9F9AE8A0-8C5A-4466-86AC-AB2690ACE8AD}"/>
              </a:ext>
            </a:extLst>
          </p:cNvPr>
          <p:cNvSpPr/>
          <p:nvPr/>
        </p:nvSpPr>
        <p:spPr>
          <a:xfrm>
            <a:off x="899137" y="8244068"/>
            <a:ext cx="8888117" cy="12265699"/>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2" name="TextBox 11">
            <a:extLst>
              <a:ext uri="{FF2B5EF4-FFF2-40B4-BE49-F238E27FC236}">
                <a16:creationId xmlns:a16="http://schemas.microsoft.com/office/drawing/2014/main" id="{7EE93DCC-D88E-4EB0-985B-0448B262696C}"/>
              </a:ext>
            </a:extLst>
          </p:cNvPr>
          <p:cNvSpPr txBox="1"/>
          <p:nvPr/>
        </p:nvSpPr>
        <p:spPr>
          <a:xfrm>
            <a:off x="4584845" y="800997"/>
            <a:ext cx="4578376" cy="2323713"/>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100" dirty="0"/>
              <a:t>Download the ABCD DCAN dataset</a:t>
            </a:r>
          </a:p>
          <a:p>
            <a:r>
              <a:rPr lang="en-US" sz="1100" dirty="0"/>
              <a:t>(from NDA here: )</a:t>
            </a:r>
          </a:p>
          <a:p>
            <a:endParaRPr lang="en-US" sz="1100" dirty="0"/>
          </a:p>
          <a:p>
            <a:r>
              <a:rPr lang="en-US" sz="1100" dirty="0"/>
              <a:t>RAW SCAN DATA (In form of DCAN ABCD Dataset Collection 3165 Download </a:t>
            </a:r>
          </a:p>
          <a:p>
            <a:r>
              <a:rPr lang="en-US" sz="1100" dirty="0"/>
              <a:t>The structure of this dataset is:</a:t>
            </a:r>
          </a:p>
          <a:p>
            <a:pPr marL="285765" indent="-285765">
              <a:buFont typeface="Arial" panose="020B0604020202020204" pitchFamily="34" charset="0"/>
              <a:buChar char="•"/>
            </a:pPr>
            <a:r>
              <a:rPr lang="en-US" sz="900" i="1" dirty="0" err="1">
                <a:solidFill>
                  <a:srgbClr val="FF0000"/>
                </a:solidFill>
              </a:rPr>
              <a:t>abcd_bids</a:t>
            </a:r>
            <a:r>
              <a:rPr lang="en-US" sz="900" i="1" dirty="0">
                <a:solidFill>
                  <a:srgbClr val="FF0000"/>
                </a:solidFill>
              </a:rPr>
              <a:t>/bids/</a:t>
            </a:r>
          </a:p>
          <a:p>
            <a:pPr marL="742990" lvl="1" indent="-285765">
              <a:buFont typeface="Arial" panose="020B0604020202020204" pitchFamily="34" charset="0"/>
              <a:buChar char="•"/>
            </a:pPr>
            <a:r>
              <a:rPr lang="en-US" sz="900" i="1" dirty="0">
                <a:solidFill>
                  <a:srgbClr val="FF0000"/>
                </a:solidFill>
              </a:rPr>
              <a:t># raw data for subjects</a:t>
            </a:r>
          </a:p>
          <a:p>
            <a:pPr marL="742990" lvl="1" indent="-285765">
              <a:buFont typeface="Arial" panose="020B0604020202020204" pitchFamily="34" charset="0"/>
              <a:buChar char="•"/>
            </a:pPr>
            <a:r>
              <a:rPr lang="en-US" sz="900" i="1" dirty="0">
                <a:solidFill>
                  <a:srgbClr val="FF0000"/>
                </a:solidFill>
              </a:rPr>
              <a:t>sub-</a:t>
            </a:r>
            <a:r>
              <a:rPr lang="en-US" sz="900" i="1" dirty="0" err="1">
                <a:solidFill>
                  <a:srgbClr val="FF0000"/>
                </a:solidFill>
              </a:rPr>
              <a:t>NDARINVxxxxxx</a:t>
            </a:r>
            <a:r>
              <a:rPr lang="en-US" sz="900" i="1" dirty="0">
                <a:solidFill>
                  <a:srgbClr val="FF0000"/>
                </a:solidFill>
              </a:rPr>
              <a:t>/</a:t>
            </a:r>
          </a:p>
          <a:p>
            <a:pPr marL="1200214" lvl="2" indent="-285765">
              <a:buFont typeface="Arial" panose="020B0604020202020204" pitchFamily="34" charset="0"/>
              <a:buChar char="•"/>
            </a:pPr>
            <a:endParaRPr lang="en-US" sz="900" i="1" dirty="0"/>
          </a:p>
          <a:p>
            <a:pPr marL="285765" indent="-285765">
              <a:buFont typeface="Arial" panose="020B0604020202020204" pitchFamily="34" charset="0"/>
              <a:buChar char="•"/>
            </a:pPr>
            <a:r>
              <a:rPr lang="en-US" sz="900" i="1" dirty="0" err="1"/>
              <a:t>abcd_bids</a:t>
            </a:r>
            <a:r>
              <a:rPr lang="en-US" sz="900" i="1" dirty="0"/>
              <a:t>/bids/derivates/</a:t>
            </a:r>
            <a:r>
              <a:rPr lang="en-US" sz="900" i="1" dirty="0" err="1"/>
              <a:t>abcd</a:t>
            </a:r>
            <a:r>
              <a:rPr lang="en-US" sz="900" i="1" dirty="0"/>
              <a:t>-hcp-pipeline/</a:t>
            </a:r>
          </a:p>
          <a:p>
            <a:pPr marL="742990" lvl="1" indent="-285765">
              <a:buFont typeface="Arial" panose="020B0604020202020204" pitchFamily="34" charset="0"/>
              <a:buChar char="•"/>
            </a:pPr>
            <a:r>
              <a:rPr lang="en-US" sz="900" i="1" dirty="0"/>
              <a:t># processed data for subjects</a:t>
            </a:r>
          </a:p>
          <a:p>
            <a:pPr marL="742990" lvl="1" indent="-285765">
              <a:buFont typeface="Arial" panose="020B0604020202020204" pitchFamily="34" charset="0"/>
              <a:buChar char="•"/>
            </a:pPr>
            <a:r>
              <a:rPr lang="en-US" sz="900" i="1" dirty="0"/>
              <a:t>sub-</a:t>
            </a:r>
            <a:r>
              <a:rPr lang="en-US" sz="900" i="1" dirty="0" err="1"/>
              <a:t>NDARINVxxxxxx</a:t>
            </a:r>
            <a:r>
              <a:rPr lang="en-US" sz="900" i="1" dirty="0"/>
              <a:t>/ses-baselineYear1Arm1/</a:t>
            </a:r>
            <a:r>
              <a:rPr lang="en-US" sz="900" i="1" dirty="0" err="1"/>
              <a:t>func</a:t>
            </a:r>
            <a:r>
              <a:rPr lang="en-US" sz="900" i="1" dirty="0"/>
              <a:t>/</a:t>
            </a:r>
          </a:p>
          <a:p>
            <a:pPr marL="1200214" lvl="2" indent="-285765">
              <a:buFont typeface="Arial" panose="020B0604020202020204" pitchFamily="34" charset="0"/>
              <a:buChar char="•"/>
            </a:pPr>
            <a:r>
              <a:rPr lang="en-US" sz="900" i="1" dirty="0" err="1"/>
              <a:t>anat</a:t>
            </a:r>
            <a:r>
              <a:rPr lang="en-US" sz="900" i="1" dirty="0"/>
              <a:t>/</a:t>
            </a:r>
          </a:p>
          <a:p>
            <a:pPr marL="1200214" lvl="2" indent="-285765">
              <a:buFont typeface="Arial" panose="020B0604020202020204" pitchFamily="34" charset="0"/>
              <a:buChar char="•"/>
            </a:pPr>
            <a:r>
              <a:rPr lang="en-US" sz="900" i="1" dirty="0" err="1"/>
              <a:t>fmap</a:t>
            </a:r>
            <a:r>
              <a:rPr lang="en-US" sz="900" i="1" dirty="0"/>
              <a:t>/</a:t>
            </a:r>
          </a:p>
          <a:p>
            <a:pPr marL="1200214" lvl="2" indent="-285765">
              <a:buFont typeface="Arial" panose="020B0604020202020204" pitchFamily="34" charset="0"/>
              <a:buChar char="•"/>
            </a:pPr>
            <a:r>
              <a:rPr lang="en-US" sz="900" i="1" dirty="0" err="1"/>
              <a:t>func</a:t>
            </a:r>
            <a:r>
              <a:rPr lang="en-US" sz="900" i="1" dirty="0"/>
              <a:t>/</a:t>
            </a:r>
          </a:p>
        </p:txBody>
      </p:sp>
      <p:sp>
        <p:nvSpPr>
          <p:cNvPr id="13" name="Rectangle 12">
            <a:extLst>
              <a:ext uri="{FF2B5EF4-FFF2-40B4-BE49-F238E27FC236}">
                <a16:creationId xmlns:a16="http://schemas.microsoft.com/office/drawing/2014/main" id="{D11A4F48-C3DD-489E-B2AF-90D1F21CFD96}"/>
              </a:ext>
            </a:extLst>
          </p:cNvPr>
          <p:cNvSpPr/>
          <p:nvPr/>
        </p:nvSpPr>
        <p:spPr>
          <a:xfrm>
            <a:off x="1320977" y="8618461"/>
            <a:ext cx="7841127" cy="6001643"/>
          </a:xfrm>
          <a:prstGeom prst="rect">
            <a:avLst/>
          </a:prstGeom>
        </p:spPr>
        <p:txBody>
          <a:bodyPr wrap="square">
            <a:spAutoFit/>
          </a:bodyPr>
          <a:lstStyle/>
          <a:p>
            <a:r>
              <a:rPr lang="en-US" sz="1600" b="1" i="1" u="sng" dirty="0"/>
              <a:t>DATA PREP STAGE 1: Pulling out basic data and identifying subjects, classifying subject scans for inclusion/exclusion</a:t>
            </a:r>
          </a:p>
          <a:p>
            <a:r>
              <a:rPr lang="en-US" sz="1100" b="1" u="sng" dirty="0"/>
              <a:t>Script</a:t>
            </a:r>
            <a:r>
              <a:rPr lang="en-US" sz="1100" dirty="0"/>
              <a:t>: </a:t>
            </a:r>
            <a:r>
              <a:rPr lang="en-US" sz="1100" i="1" dirty="0"/>
              <a:t>abcd_cca_replication/data_prep/</a:t>
            </a:r>
            <a:r>
              <a:rPr lang="en-US" sz="1100" b="1" i="1" dirty="0"/>
              <a:t>prep_stage_1.sh</a:t>
            </a:r>
            <a:endParaRPr lang="en-US" sz="1100" i="1" dirty="0"/>
          </a:p>
          <a:p>
            <a:pPr marL="26"/>
            <a:r>
              <a:rPr lang="en-US" sz="1100" b="1" u="sng" dirty="0"/>
              <a:t>Calls the following sub scripts:</a:t>
            </a:r>
          </a:p>
          <a:p>
            <a:pPr marL="228626" indent="-228600">
              <a:buAutoNum type="arabicPeriod"/>
            </a:pPr>
            <a:r>
              <a:rPr lang="en-US" sz="1100" i="1" dirty="0"/>
              <a:t>data_prep/support_scripts/stage_1/stage_1_swarm_gen.py</a:t>
            </a:r>
          </a:p>
          <a:p>
            <a:pPr marL="228626" indent="-228600">
              <a:buAutoNum type="arabicPeriod"/>
            </a:pPr>
            <a:r>
              <a:rPr lang="en-US" sz="1100" i="1" dirty="0" err="1"/>
              <a:t>data_prep</a:t>
            </a:r>
            <a:r>
              <a:rPr lang="en-US" sz="1100" i="1" dirty="0"/>
              <a:t>/</a:t>
            </a:r>
            <a:r>
              <a:rPr lang="en-US" sz="1100" i="1" dirty="0" err="1"/>
              <a:t>support_scripts</a:t>
            </a:r>
            <a:r>
              <a:rPr lang="en-US" sz="1100" i="1" dirty="0"/>
              <a:t>/stage_1/subject classifier.sh </a:t>
            </a:r>
            <a:r>
              <a:rPr lang="en-US" sz="1100" b="1" i="1" dirty="0"/>
              <a:t>(SWARMED)</a:t>
            </a:r>
          </a:p>
          <a:p>
            <a:pPr marL="685826" lvl="1" indent="-228600">
              <a:buAutoNum type="arabicPeriod"/>
            </a:pPr>
            <a:r>
              <a:rPr lang="en-US" sz="1100" i="1" dirty="0"/>
              <a:t>data_prep/support_scripts/stage_1/scan_subject_classifier.py</a:t>
            </a:r>
          </a:p>
          <a:p>
            <a:r>
              <a:rPr lang="en-US" sz="1100" b="1" u="sng" dirty="0"/>
              <a:t>Log</a:t>
            </a:r>
            <a:r>
              <a:rPr lang="en-US" sz="1100" b="1" dirty="0"/>
              <a:t>: </a:t>
            </a:r>
            <a:r>
              <a:rPr lang="en-US" sz="1100" i="1" dirty="0"/>
              <a:t>/</a:t>
            </a:r>
            <a:r>
              <a:rPr lang="en-US" sz="1100" i="1" dirty="0" err="1"/>
              <a:t>data_prep</a:t>
            </a:r>
            <a:r>
              <a:rPr lang="en-US" sz="1100" i="1" dirty="0"/>
              <a:t>/logs/prep_log.txt</a:t>
            </a:r>
            <a:endParaRPr lang="en-US" sz="1100" b="1" dirty="0"/>
          </a:p>
          <a:p>
            <a:r>
              <a:rPr lang="en-US" sz="1100" b="1" u="sng" dirty="0"/>
              <a:t>Function/Purpose</a:t>
            </a:r>
            <a:r>
              <a:rPr lang="en-US" sz="1100" b="1" dirty="0"/>
              <a:t>: </a:t>
            </a:r>
          </a:p>
          <a:p>
            <a:pPr marL="228600" indent="-228600">
              <a:buAutoNum type="arabicPeriod"/>
            </a:pPr>
            <a:r>
              <a:rPr lang="en-US" sz="1100" i="1" dirty="0"/>
              <a:t>Create a swarm of commands, one for each subject defined in /data/stage_0/subjects_with_rsfmri.txt</a:t>
            </a:r>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endParaRPr lang="en-US" sz="1100" i="1" dirty="0"/>
          </a:p>
          <a:p>
            <a:endParaRPr lang="en-US" sz="1100" i="1" dirty="0"/>
          </a:p>
          <a:p>
            <a:r>
              <a:rPr lang="en-US" sz="1100" i="1" dirty="0"/>
              <a:t>2. Using files generated in stage_0, determine (for 0.2mm and 0.3mm FD thresholds separately)</a:t>
            </a:r>
          </a:p>
          <a:p>
            <a:pPr marL="685800" lvl="1" indent="-228600">
              <a:buAutoNum type="arabicPeriod"/>
            </a:pPr>
            <a:r>
              <a:rPr lang="en-US" sz="1100" i="1" dirty="0"/>
              <a:t>Which scans (pre-censor) have length &gt;= 50% of expected timepoints (i.e. length &gt; 190 </a:t>
            </a:r>
            <a:r>
              <a:rPr lang="en-US" sz="1100" i="1" dirty="0" err="1"/>
              <a:t>tps</a:t>
            </a:r>
            <a:r>
              <a:rPr lang="en-US" sz="1100" i="1" dirty="0"/>
              <a:t>)</a:t>
            </a:r>
          </a:p>
          <a:p>
            <a:pPr marL="1143000" lvl="2" indent="-228600">
              <a:buAutoNum type="arabicPeriod"/>
            </a:pPr>
            <a:r>
              <a:rPr lang="en-US" sz="1100" i="1" dirty="0"/>
              <a:t>Classify scans</a:t>
            </a:r>
          </a:p>
          <a:p>
            <a:pPr marL="685800" lvl="1" indent="-228600">
              <a:buAutoNum type="arabicPeriod"/>
            </a:pPr>
            <a:r>
              <a:rPr lang="en-US" sz="1100" i="1" dirty="0"/>
              <a:t>Total post-scan length</a:t>
            </a:r>
          </a:p>
          <a:p>
            <a:pPr marL="685800" lvl="1" indent="-228600">
              <a:buAutoNum type="arabicPeriod"/>
            </a:pPr>
            <a:r>
              <a:rPr lang="en-US" sz="1100" i="1" dirty="0"/>
              <a:t>Classify subject as usable/not</a:t>
            </a:r>
          </a:p>
          <a:p>
            <a:pPr marL="685800" lvl="1" indent="-228600">
              <a:buAutoNum type="arabicPeriod"/>
            </a:pPr>
            <a:r>
              <a:rPr lang="en-US" sz="1100" i="1" dirty="0"/>
              <a:t>Create their ICA+FIX </a:t>
            </a:r>
            <a:r>
              <a:rPr lang="en-US" sz="1100" i="1" dirty="0" err="1"/>
              <a:t>cmd</a:t>
            </a:r>
            <a:endParaRPr lang="en-US" sz="1100" i="1" dirty="0"/>
          </a:p>
          <a:p>
            <a:pPr marL="685800" lvl="1" indent="-228600">
              <a:buAutoNum type="arabicPeriod"/>
            </a:pPr>
            <a:endParaRPr lang="en-US" sz="1100" i="1" dirty="0"/>
          </a:p>
          <a:p>
            <a:pPr marL="228600" indent="-228600">
              <a:buAutoNum type="arabicPeriod"/>
            </a:pPr>
            <a:endParaRPr lang="en-US" sz="1100" i="1" dirty="0"/>
          </a:p>
        </p:txBody>
      </p:sp>
      <p:sp>
        <p:nvSpPr>
          <p:cNvPr id="26" name="TextBox 25">
            <a:extLst>
              <a:ext uri="{FF2B5EF4-FFF2-40B4-BE49-F238E27FC236}">
                <a16:creationId xmlns:a16="http://schemas.microsoft.com/office/drawing/2014/main" id="{741748E2-1FF4-414D-9103-E64F015BCED2}"/>
              </a:ext>
            </a:extLst>
          </p:cNvPr>
          <p:cNvSpPr txBox="1"/>
          <p:nvPr/>
        </p:nvSpPr>
        <p:spPr>
          <a:xfrm>
            <a:off x="34099928" y="1723922"/>
            <a:ext cx="928344" cy="307777"/>
          </a:xfrm>
          <a:prstGeom prst="rect">
            <a:avLst/>
          </a:prstGeom>
          <a:noFill/>
        </p:spPr>
        <p:txBody>
          <a:bodyPr wrap="square" rtlCol="0">
            <a:spAutoFit/>
          </a:bodyPr>
          <a:lstStyle/>
          <a:p>
            <a:r>
              <a:rPr lang="en-US" sz="700" i="1" dirty="0"/>
              <a:t>Stored in intermediate file</a:t>
            </a:r>
          </a:p>
        </p:txBody>
      </p:sp>
      <p:cxnSp>
        <p:nvCxnSpPr>
          <p:cNvPr id="27" name="Straight Arrow Connector 26">
            <a:extLst>
              <a:ext uri="{FF2B5EF4-FFF2-40B4-BE49-F238E27FC236}">
                <a16:creationId xmlns:a16="http://schemas.microsoft.com/office/drawing/2014/main" id="{E7340F13-073C-471A-85D8-27409A15E8F6}"/>
              </a:ext>
            </a:extLst>
          </p:cNvPr>
          <p:cNvCxnSpPr>
            <a:cxnSpLocks/>
            <a:stCxn id="28" idx="2"/>
            <a:endCxn id="30" idx="0"/>
          </p:cNvCxnSpPr>
          <p:nvPr/>
        </p:nvCxnSpPr>
        <p:spPr>
          <a:xfrm>
            <a:off x="43153543" y="2939978"/>
            <a:ext cx="236930" cy="59432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AB529BFB-C950-4F2B-A1A8-715A769B9C2F}"/>
              </a:ext>
            </a:extLst>
          </p:cNvPr>
          <p:cNvSpPr txBox="1"/>
          <p:nvPr/>
        </p:nvSpPr>
        <p:spPr>
          <a:xfrm>
            <a:off x="42486600" y="2509091"/>
            <a:ext cx="1333885"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1</a:t>
            </a:r>
          </a:p>
        </p:txBody>
      </p:sp>
      <p:sp>
        <p:nvSpPr>
          <p:cNvPr id="30" name="Rectangle: Rounded Corners 29">
            <a:extLst>
              <a:ext uri="{FF2B5EF4-FFF2-40B4-BE49-F238E27FC236}">
                <a16:creationId xmlns:a16="http://schemas.microsoft.com/office/drawing/2014/main" id="{3A59A3E2-9623-4C99-915A-1C6697D98112}"/>
              </a:ext>
            </a:extLst>
          </p:cNvPr>
          <p:cNvSpPr/>
          <p:nvPr/>
        </p:nvSpPr>
        <p:spPr>
          <a:xfrm>
            <a:off x="42592707" y="3534299"/>
            <a:ext cx="1595532" cy="1329379"/>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Drop 10038-9607=</a:t>
            </a:r>
            <a:r>
              <a:rPr lang="en-US" sz="1400" b="1" dirty="0"/>
              <a:t>431</a:t>
            </a:r>
            <a:r>
              <a:rPr lang="en-US" sz="1400" dirty="0"/>
              <a:t> subjects missing .mat files</a:t>
            </a:r>
          </a:p>
        </p:txBody>
      </p:sp>
      <p:sp>
        <p:nvSpPr>
          <p:cNvPr id="31" name="TextBox 30">
            <a:extLst>
              <a:ext uri="{FF2B5EF4-FFF2-40B4-BE49-F238E27FC236}">
                <a16:creationId xmlns:a16="http://schemas.microsoft.com/office/drawing/2014/main" id="{D936F76A-628E-4494-9D10-3770EE192EE6}"/>
              </a:ext>
            </a:extLst>
          </p:cNvPr>
          <p:cNvSpPr txBox="1"/>
          <p:nvPr/>
        </p:nvSpPr>
        <p:spPr>
          <a:xfrm>
            <a:off x="42213213" y="10529028"/>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2</a:t>
            </a:r>
            <a:endParaRPr lang="en-US" sz="1050" dirty="0"/>
          </a:p>
        </p:txBody>
      </p:sp>
      <p:sp>
        <p:nvSpPr>
          <p:cNvPr id="32" name="Speech Bubble: Oval 31">
            <a:extLst>
              <a:ext uri="{FF2B5EF4-FFF2-40B4-BE49-F238E27FC236}">
                <a16:creationId xmlns:a16="http://schemas.microsoft.com/office/drawing/2014/main" id="{DFCCB3B5-44A0-478E-8708-95CD71AF82EF}"/>
              </a:ext>
            </a:extLst>
          </p:cNvPr>
          <p:cNvSpPr/>
          <p:nvPr/>
        </p:nvSpPr>
        <p:spPr>
          <a:xfrm>
            <a:off x="31590583" y="11358206"/>
            <a:ext cx="1385315" cy="3476591"/>
          </a:xfrm>
          <a:prstGeom prst="wedgeEllipseCallout">
            <a:avLst>
              <a:gd name="adj1" fmla="val 122758"/>
              <a:gd name="adj2" fmla="val 852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b="1" dirty="0"/>
              <a:t>Criteria 2b.1</a:t>
            </a:r>
          </a:p>
          <a:p>
            <a:pPr algn="ctr"/>
            <a:r>
              <a:rPr lang="en-US" sz="800" dirty="0"/>
              <a:t>A stage of ICA+FIX (</a:t>
            </a:r>
            <a:r>
              <a:rPr lang="en-US" sz="800" dirty="0" err="1"/>
              <a:t>highpassfiter</a:t>
            </a:r>
            <a:r>
              <a:rPr lang="en-US" sz="800" dirty="0"/>
              <a:t>) fails when scans are too short (unsure why)</a:t>
            </a:r>
          </a:p>
          <a:p>
            <a:pPr algn="ctr"/>
            <a:endParaRPr lang="en-US" sz="800" dirty="0"/>
          </a:p>
          <a:p>
            <a:pPr algn="ctr"/>
            <a:r>
              <a:rPr lang="en-US" sz="800" dirty="0"/>
              <a:t>To avoid this, based on Matt Glasser’s suggestion, we exclude any scan whose length is less than 0..75*the expected scan length of 380 timepoints</a:t>
            </a:r>
          </a:p>
          <a:p>
            <a:pPr algn="ctr"/>
            <a:endParaRPr lang="en-US" sz="800" dirty="0"/>
          </a:p>
          <a:p>
            <a:pPr algn="ctr"/>
            <a:r>
              <a:rPr lang="en-US" sz="800" dirty="0"/>
              <a:t>We also include the requirement of length post-censoring so we ensure that each subject has at least 600 seconds of data</a:t>
            </a:r>
          </a:p>
        </p:txBody>
      </p:sp>
      <p:sp>
        <p:nvSpPr>
          <p:cNvPr id="33" name="Speech Bubble: Oval 32">
            <a:extLst>
              <a:ext uri="{FF2B5EF4-FFF2-40B4-BE49-F238E27FC236}">
                <a16:creationId xmlns:a16="http://schemas.microsoft.com/office/drawing/2014/main" id="{808430A0-5D8E-4381-917A-CE1331868B9F}"/>
              </a:ext>
            </a:extLst>
          </p:cNvPr>
          <p:cNvSpPr/>
          <p:nvPr/>
        </p:nvSpPr>
        <p:spPr>
          <a:xfrm>
            <a:off x="31861375" y="16790195"/>
            <a:ext cx="2589948" cy="2616667"/>
          </a:xfrm>
          <a:prstGeom prst="wedgeEllipseCallout">
            <a:avLst>
              <a:gd name="adj1" fmla="val -25360"/>
              <a:gd name="adj2" fmla="val -6862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2b Rationale</a:t>
            </a:r>
            <a:r>
              <a:rPr lang="en-US" sz="900" dirty="0"/>
              <a:t>:</a:t>
            </a:r>
          </a:p>
          <a:p>
            <a:pPr algn="ctr"/>
            <a:endParaRPr lang="en-US" sz="900" dirty="0"/>
          </a:p>
          <a:p>
            <a:pPr algn="ctr"/>
            <a:r>
              <a:rPr lang="en-US" sz="900" dirty="0"/>
              <a:t>For compatibility with ICA+FIX, we remove any bad scans (at subject scan-level). Of the remaining scans, we need the subject to have &gt;600 seconds of scan time. By doing these very specific, granular exclusions we ensure that at the end of data preparation, the data going into the CCA analysis WILL all be derived from 600 seconds of good scan data.</a:t>
            </a:r>
          </a:p>
          <a:p>
            <a:pPr algn="ctr"/>
            <a:endParaRPr lang="en-US" sz="900" dirty="0"/>
          </a:p>
          <a:p>
            <a:pPr algn="ctr"/>
            <a:r>
              <a:rPr lang="en-US" sz="900" dirty="0"/>
              <a:t>By including the QC and PC exclusion, we ensure that the data is of adequate quality.</a:t>
            </a:r>
          </a:p>
          <a:p>
            <a:pPr algn="ctr"/>
            <a:endParaRPr lang="en-US" sz="900" dirty="0"/>
          </a:p>
        </p:txBody>
      </p:sp>
      <p:sp>
        <p:nvSpPr>
          <p:cNvPr id="34" name="Speech Bubble: Oval 33">
            <a:extLst>
              <a:ext uri="{FF2B5EF4-FFF2-40B4-BE49-F238E27FC236}">
                <a16:creationId xmlns:a16="http://schemas.microsoft.com/office/drawing/2014/main" id="{31712EBF-8B3F-48D0-A80E-A11962453356}"/>
              </a:ext>
            </a:extLst>
          </p:cNvPr>
          <p:cNvSpPr/>
          <p:nvPr/>
        </p:nvSpPr>
        <p:spPr>
          <a:xfrm>
            <a:off x="48527391" y="12446122"/>
            <a:ext cx="1394806" cy="1092193"/>
          </a:xfrm>
          <a:prstGeom prst="wedgeEllipseCallout">
            <a:avLst>
              <a:gd name="adj1" fmla="val -88202"/>
              <a:gd name="adj2" fmla="val 2728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4 Rationale</a:t>
            </a:r>
            <a:r>
              <a:rPr lang="en-US" sz="900" dirty="0"/>
              <a:t>:</a:t>
            </a:r>
          </a:p>
          <a:p>
            <a:pPr algn="ctr"/>
            <a:r>
              <a:rPr lang="en-US" sz="900" dirty="0"/>
              <a:t>Suggested in ABCD 2.0.1 release documentation.</a:t>
            </a:r>
          </a:p>
          <a:p>
            <a:pPr algn="ctr"/>
            <a:endParaRPr lang="en-US" sz="900" dirty="0"/>
          </a:p>
        </p:txBody>
      </p:sp>
      <p:sp>
        <p:nvSpPr>
          <p:cNvPr id="35" name="TextBox 34">
            <a:extLst>
              <a:ext uri="{FF2B5EF4-FFF2-40B4-BE49-F238E27FC236}">
                <a16:creationId xmlns:a16="http://schemas.microsoft.com/office/drawing/2014/main" id="{033CE8CE-78CC-440E-ACA4-6126D3D6DBCB}"/>
              </a:ext>
            </a:extLst>
          </p:cNvPr>
          <p:cNvSpPr txBox="1"/>
          <p:nvPr/>
        </p:nvSpPr>
        <p:spPr>
          <a:xfrm>
            <a:off x="45431666" y="16924232"/>
            <a:ext cx="4505580" cy="160043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Result after STAGE 2: a </a:t>
            </a:r>
            <a:r>
              <a:rPr lang="en-US" sz="1400" b="1" dirty="0"/>
              <a:t>list of subjects</a:t>
            </a:r>
            <a:r>
              <a:rPr lang="en-US" sz="1400" dirty="0"/>
              <a:t> who are filtered based on imaging data</a:t>
            </a:r>
          </a:p>
          <a:p>
            <a:endParaRPr lang="en-US" sz="1400" dirty="0"/>
          </a:p>
          <a:p>
            <a:r>
              <a:rPr lang="en-US" sz="1400" i="1" dirty="0"/>
              <a:t>N=</a:t>
            </a:r>
          </a:p>
          <a:p>
            <a:endParaRPr lang="en-US" sz="1400" i="1" dirty="0"/>
          </a:p>
          <a:p>
            <a:r>
              <a:rPr lang="en-US" sz="1400" dirty="0"/>
              <a:t>Data stored in:</a:t>
            </a:r>
          </a:p>
          <a:p>
            <a:r>
              <a:rPr lang="en-US" sz="1400" i="1" dirty="0" err="1"/>
              <a:t>abcd_cca_replication</a:t>
            </a:r>
            <a:r>
              <a:rPr lang="en-US" sz="1400" i="1" dirty="0"/>
              <a:t>/</a:t>
            </a:r>
            <a:r>
              <a:rPr lang="en-US" sz="1400" i="1" dirty="0" err="1"/>
              <a:t>data_prep</a:t>
            </a:r>
            <a:r>
              <a:rPr lang="en-US" sz="1400" i="1" dirty="0"/>
              <a:t>/data/</a:t>
            </a:r>
            <a:r>
              <a:rPr lang="en-US" sz="1400" b="1" i="1" dirty="0"/>
              <a:t>filtered_subjects.txt</a:t>
            </a:r>
          </a:p>
        </p:txBody>
      </p:sp>
      <p:sp>
        <p:nvSpPr>
          <p:cNvPr id="36" name="TextBox 35">
            <a:extLst>
              <a:ext uri="{FF2B5EF4-FFF2-40B4-BE49-F238E27FC236}">
                <a16:creationId xmlns:a16="http://schemas.microsoft.com/office/drawing/2014/main" id="{F7601DF3-8EEF-42A9-8247-81A318B650B3}"/>
              </a:ext>
            </a:extLst>
          </p:cNvPr>
          <p:cNvSpPr txBox="1"/>
          <p:nvPr/>
        </p:nvSpPr>
        <p:spPr>
          <a:xfrm>
            <a:off x="185778" y="804880"/>
            <a:ext cx="4229100" cy="17851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Download the ABCD SM data from:</a:t>
            </a:r>
          </a:p>
          <a:p>
            <a:r>
              <a:rPr lang="en-US" sz="1200" dirty="0"/>
              <a:t>NDA website (“Release 2.0/2.0.1 Clinical Assessment and Tabulated Imaging Data”, available at </a:t>
            </a:r>
            <a:r>
              <a:rPr lang="en-US" sz="1200" u="sng" dirty="0">
                <a:hlinkClick r:id="rId2"/>
              </a:rPr>
              <a:t>https://nda.nih.gov/general-query.html?q=query=featured-datasets:Adolescent%20Brain%20Cognitive%20Development%20Study%20(ABCD)</a:t>
            </a:r>
            <a:r>
              <a:rPr lang="en-US" sz="1200" dirty="0"/>
              <a:t>).</a:t>
            </a:r>
          </a:p>
          <a:p>
            <a:endParaRPr lang="en-US" sz="1200" dirty="0"/>
          </a:p>
          <a:p>
            <a:r>
              <a:rPr lang="en-US" sz="1200" dirty="0"/>
              <a:t>Data stored in</a:t>
            </a:r>
            <a:r>
              <a:rPr lang="en-US" sz="1050" dirty="0"/>
              <a:t>:</a:t>
            </a:r>
          </a:p>
          <a:p>
            <a:r>
              <a:rPr lang="en-US" sz="1200" i="1" dirty="0" err="1"/>
              <a:t>abcd_cca_replication</a:t>
            </a:r>
            <a:r>
              <a:rPr lang="en-US" sz="1200" i="1" dirty="0"/>
              <a:t>/</a:t>
            </a:r>
            <a:r>
              <a:rPr lang="en-US" sz="1200" i="1" dirty="0" err="1"/>
              <a:t>data_prep</a:t>
            </a:r>
            <a:r>
              <a:rPr lang="en-US" sz="1200" i="1" dirty="0"/>
              <a:t>/data/</a:t>
            </a:r>
            <a:r>
              <a:rPr lang="en-US" sz="1200" b="1" i="1" dirty="0"/>
              <a:t>nda2.0.1.Rds</a:t>
            </a:r>
          </a:p>
        </p:txBody>
      </p:sp>
      <p:sp>
        <p:nvSpPr>
          <p:cNvPr id="37" name="Rectangle: Rounded Corners 36">
            <a:extLst>
              <a:ext uri="{FF2B5EF4-FFF2-40B4-BE49-F238E27FC236}">
                <a16:creationId xmlns:a16="http://schemas.microsoft.com/office/drawing/2014/main" id="{92E3A593-A23F-43AF-8656-6A7AFF9BCCD3}"/>
              </a:ext>
            </a:extLst>
          </p:cNvPr>
          <p:cNvSpPr/>
          <p:nvPr/>
        </p:nvSpPr>
        <p:spPr>
          <a:xfrm>
            <a:off x="42253789" y="18762389"/>
            <a:ext cx="4615972" cy="6174635"/>
          </a:xfrm>
          <a:prstGeom prst="roundRect">
            <a:avLst/>
          </a:prstGeom>
          <a:solidFill>
            <a:srgbClr val="CFCFCF"/>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38" name="Rectangle 37">
            <a:extLst>
              <a:ext uri="{FF2B5EF4-FFF2-40B4-BE49-F238E27FC236}">
                <a16:creationId xmlns:a16="http://schemas.microsoft.com/office/drawing/2014/main" id="{9FD0D39F-9BB5-494B-A0F0-8288D5B8F5CD}"/>
              </a:ext>
            </a:extLst>
          </p:cNvPr>
          <p:cNvSpPr/>
          <p:nvPr/>
        </p:nvSpPr>
        <p:spPr>
          <a:xfrm>
            <a:off x="42664260" y="19073880"/>
            <a:ext cx="3927741" cy="5863144"/>
          </a:xfrm>
          <a:prstGeom prst="rect">
            <a:avLst/>
          </a:prstGeom>
        </p:spPr>
        <p:txBody>
          <a:bodyPr wrap="square">
            <a:spAutoFit/>
          </a:bodyPr>
          <a:lstStyle/>
          <a:p>
            <a:r>
              <a:rPr lang="en-US" sz="1600" b="1" i="1" u="sng" dirty="0"/>
              <a:t>DATA PREP STAGE 3: SM filtering, final subject selection</a:t>
            </a:r>
          </a:p>
          <a:p>
            <a:r>
              <a:rPr lang="en-US" sz="1100" b="1" dirty="0"/>
              <a:t>Script</a:t>
            </a:r>
            <a:r>
              <a:rPr lang="en-US" sz="1100" dirty="0"/>
              <a:t>: </a:t>
            </a:r>
            <a:r>
              <a:rPr lang="en-US" sz="1100" i="1" dirty="0"/>
              <a:t>sm_processing_3.r </a:t>
            </a:r>
            <a:r>
              <a:rPr lang="en-US" sz="1100" i="1" dirty="0">
                <a:solidFill>
                  <a:srgbClr val="FF0000"/>
                </a:solidFill>
              </a:rPr>
              <a:t>(RENAME to : prep_stage_3.sh)</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nda2.0.1.Rds</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endParaRPr lang="en-US" sz="800" b="1" i="1" dirty="0"/>
          </a:p>
          <a:p>
            <a:endParaRPr lang="en-US" sz="1100" b="1" dirty="0"/>
          </a:p>
          <a:p>
            <a:r>
              <a:rPr lang="en-US" sz="1100" b="1" dirty="0"/>
              <a:t>Function/Purpose: </a:t>
            </a:r>
          </a:p>
          <a:p>
            <a:r>
              <a:rPr lang="en-US" sz="1100" i="1" dirty="0"/>
              <a:t>This script extracts the SM data for the filtered subjects, then analyzes the SM data to determine which pass the quantitative exclusion criteria:</a:t>
            </a:r>
          </a:p>
          <a:p>
            <a:endParaRPr lang="en-US" sz="1100" i="1" dirty="0"/>
          </a:p>
          <a:p>
            <a:pPr marL="171450" indent="-171450">
              <a:buFont typeface="Arial" panose="020B0604020202020204" pitchFamily="34" charset="0"/>
              <a:buChar char="•"/>
            </a:pPr>
            <a:r>
              <a:rPr lang="en-US" sz="1100" i="1" dirty="0"/>
              <a:t>Keep only baseline data</a:t>
            </a:r>
          </a:p>
          <a:p>
            <a:endParaRPr lang="en-US" sz="1100" i="1" dirty="0"/>
          </a:p>
          <a:p>
            <a:r>
              <a:rPr lang="en-US" sz="1100" b="1" i="1" u="sng" dirty="0"/>
              <a:t>Quantitative Inclusion Criteria</a:t>
            </a:r>
            <a:r>
              <a:rPr lang="en-US" sz="1100" b="1" i="1" dirty="0"/>
              <a:t>:</a:t>
            </a:r>
          </a:p>
          <a:p>
            <a:pPr marL="228600" indent="-228600">
              <a:buAutoNum type="arabicPeriod"/>
            </a:pPr>
            <a:r>
              <a:rPr lang="en-US" sz="1100" dirty="0"/>
              <a:t>There was enough data available</a:t>
            </a:r>
          </a:p>
          <a:p>
            <a:pPr marL="685800" lvl="1" indent="-228600">
              <a:buFont typeface="+mj-lt"/>
              <a:buAutoNum type="alphaLcPeriod"/>
            </a:pPr>
            <a:r>
              <a:rPr lang="en-US" sz="1100" dirty="0"/>
              <a:t>Defined as at least 50% of subjects having data for a given SM</a:t>
            </a:r>
          </a:p>
          <a:p>
            <a:pPr marL="228600" indent="-228600">
              <a:buFont typeface="+mj-lt"/>
              <a:buAutoNum type="arabicPeriod"/>
            </a:pPr>
            <a:r>
              <a:rPr lang="en-US" sz="1100" dirty="0"/>
              <a:t>There was sufficient variation in the SM</a:t>
            </a:r>
          </a:p>
          <a:p>
            <a:pPr marL="685800" lvl="1" indent="-228600">
              <a:buFont typeface="+mj-lt"/>
              <a:buAutoNum type="alphaLcPeriod"/>
            </a:pPr>
            <a:r>
              <a:rPr lang="en-US" sz="1100" dirty="0"/>
              <a:t>Defined as less than 95% of subjects having the same SM value</a:t>
            </a:r>
          </a:p>
          <a:p>
            <a:pPr marL="228600" indent="-228600">
              <a:buFont typeface="+mj-lt"/>
              <a:buAutoNum type="arabicPeriod"/>
            </a:pPr>
            <a:r>
              <a:rPr lang="en-US" sz="1100" dirty="0"/>
              <a:t>The SM did not contain an extreme outlier value based on the most extreme value from the median</a:t>
            </a:r>
          </a:p>
          <a:p>
            <a:pPr marL="685800" lvl="1" indent="-228600">
              <a:buFont typeface="+mj-lt"/>
              <a:buAutoNum type="alphaLcPeriod"/>
            </a:pPr>
            <a:r>
              <a:rPr lang="en-US" sz="1100" dirty="0"/>
              <a:t>Specifically, a subject measure contained an extreme outlier if: max(Ys) &gt; 100*mean(Ys), where </a:t>
            </a:r>
            <a:r>
              <a:rPr lang="en-US" sz="1100" dirty="0" err="1"/>
              <a:t>Xs</a:t>
            </a:r>
            <a:r>
              <a:rPr lang="en-US" sz="1100" dirty="0"/>
              <a:t> is a vector of all subjects’ values for an SM s, and vector Ys = (</a:t>
            </a:r>
            <a:r>
              <a:rPr lang="en-US" sz="1100" dirty="0" err="1"/>
              <a:t>Xs</a:t>
            </a:r>
            <a:r>
              <a:rPr lang="en-US" sz="1100" dirty="0"/>
              <a:t> - median(</a:t>
            </a:r>
            <a:r>
              <a:rPr lang="en-US" sz="1100" dirty="0" err="1"/>
              <a:t>Xs</a:t>
            </a:r>
            <a:r>
              <a:rPr lang="en-US" sz="1100" dirty="0"/>
              <a:t>))2</a:t>
            </a:r>
          </a:p>
          <a:p>
            <a:endParaRPr lang="en-US" sz="1100" dirty="0"/>
          </a:p>
          <a:p>
            <a:pPr marL="171450" indent="-171450">
              <a:buFont typeface="Arial" panose="020B0604020202020204" pitchFamily="34" charset="0"/>
              <a:buChar char="•"/>
            </a:pPr>
            <a:r>
              <a:rPr lang="en-US" sz="1100" b="1" u="sng" dirty="0"/>
              <a:t>Qualitative SM Inclusion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Drop any subjects missing &gt;50% of final 74 SMs</a:t>
            </a:r>
          </a:p>
          <a:p>
            <a:pPr lvl="1"/>
            <a:endParaRPr lang="en-US" sz="1100" dirty="0"/>
          </a:p>
        </p:txBody>
      </p:sp>
      <p:cxnSp>
        <p:nvCxnSpPr>
          <p:cNvPr id="39" name="Connector: Elbow 38">
            <a:extLst>
              <a:ext uri="{FF2B5EF4-FFF2-40B4-BE49-F238E27FC236}">
                <a16:creationId xmlns:a16="http://schemas.microsoft.com/office/drawing/2014/main" id="{F75E83CD-F646-42E3-A329-0D7B52C00784}"/>
              </a:ext>
            </a:extLst>
          </p:cNvPr>
          <p:cNvCxnSpPr>
            <a:cxnSpLocks/>
            <a:endCxn id="37" idx="0"/>
          </p:cNvCxnSpPr>
          <p:nvPr/>
        </p:nvCxnSpPr>
        <p:spPr>
          <a:xfrm rot="5400000" flipH="1">
            <a:off x="47405327" y="15918838"/>
            <a:ext cx="1000317" cy="6687421"/>
          </a:xfrm>
          <a:prstGeom prst="bentConnector5">
            <a:avLst>
              <a:gd name="adj1" fmla="val -22853"/>
              <a:gd name="adj2" fmla="val 49587"/>
              <a:gd name="adj3" fmla="val 12285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Rectangle: Rounded Corners 39">
            <a:extLst>
              <a:ext uri="{FF2B5EF4-FFF2-40B4-BE49-F238E27FC236}">
                <a16:creationId xmlns:a16="http://schemas.microsoft.com/office/drawing/2014/main" id="{9982E1F0-C00B-4A52-AEC7-E396692879EA}"/>
              </a:ext>
            </a:extLst>
          </p:cNvPr>
          <p:cNvSpPr/>
          <p:nvPr/>
        </p:nvSpPr>
        <p:spPr>
          <a:xfrm>
            <a:off x="47036956" y="21474293"/>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t>Quantative</a:t>
            </a:r>
            <a:r>
              <a:rPr lang="en-US" sz="1400" dirty="0"/>
              <a:t> exclusion:</a:t>
            </a:r>
          </a:p>
          <a:p>
            <a:pPr algn="ctr"/>
            <a:r>
              <a:rPr lang="en-US" sz="1400" dirty="0"/>
              <a:t>Drop __#_ SMs</a:t>
            </a:r>
          </a:p>
        </p:txBody>
      </p:sp>
      <p:sp>
        <p:nvSpPr>
          <p:cNvPr id="41" name="Rectangle: Rounded Corners 40">
            <a:extLst>
              <a:ext uri="{FF2B5EF4-FFF2-40B4-BE49-F238E27FC236}">
                <a16:creationId xmlns:a16="http://schemas.microsoft.com/office/drawing/2014/main" id="{F909863A-C8D8-4B67-BCB9-311C33B88C10}"/>
              </a:ext>
            </a:extLst>
          </p:cNvPr>
          <p:cNvSpPr/>
          <p:nvPr/>
        </p:nvSpPr>
        <p:spPr>
          <a:xfrm>
            <a:off x="47036956" y="22482173"/>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Qualitative exclusion:</a:t>
            </a:r>
          </a:p>
          <a:p>
            <a:pPr algn="ctr"/>
            <a:r>
              <a:rPr lang="en-US" sz="1400" dirty="0"/>
              <a:t>Drop __#_ SMs</a:t>
            </a:r>
          </a:p>
        </p:txBody>
      </p:sp>
      <p:cxnSp>
        <p:nvCxnSpPr>
          <p:cNvPr id="42" name="Straight Arrow Connector 41">
            <a:extLst>
              <a:ext uri="{FF2B5EF4-FFF2-40B4-BE49-F238E27FC236}">
                <a16:creationId xmlns:a16="http://schemas.microsoft.com/office/drawing/2014/main" id="{191A339B-996E-470D-A3A0-A67BB45F77FB}"/>
              </a:ext>
            </a:extLst>
          </p:cNvPr>
          <p:cNvCxnSpPr>
            <a:cxnSpLocks/>
            <a:stCxn id="37" idx="2"/>
          </p:cNvCxnSpPr>
          <p:nvPr/>
        </p:nvCxnSpPr>
        <p:spPr>
          <a:xfrm flipH="1">
            <a:off x="42166639" y="24937024"/>
            <a:ext cx="2395136" cy="9713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596962A5-88D2-4310-AC55-5BE0A5178ABE}"/>
              </a:ext>
            </a:extLst>
          </p:cNvPr>
          <p:cNvCxnSpPr>
            <a:cxnSpLocks/>
            <a:stCxn id="37" idx="2"/>
            <a:endCxn id="45" idx="1"/>
          </p:cNvCxnSpPr>
          <p:nvPr/>
        </p:nvCxnSpPr>
        <p:spPr>
          <a:xfrm>
            <a:off x="44561775" y="24937024"/>
            <a:ext cx="1260086" cy="6932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B0647C15-ED6E-4DB2-AF57-D57C50B25F54}"/>
              </a:ext>
            </a:extLst>
          </p:cNvPr>
          <p:cNvSpPr txBox="1"/>
          <p:nvPr/>
        </p:nvSpPr>
        <p:spPr>
          <a:xfrm>
            <a:off x="39096927" y="26706031"/>
            <a:ext cx="3396348" cy="400110"/>
          </a:xfrm>
          <a:prstGeom prst="rect">
            <a:avLst/>
          </a:prstGeom>
          <a:solidFill>
            <a:schemeClr val="accent4">
              <a:lumMod val="20000"/>
              <a:lumOff val="80000"/>
            </a:schemeClr>
          </a:solidFill>
        </p:spPr>
        <p:txBody>
          <a:bodyPr wrap="square" rtlCol="0">
            <a:spAutoFit/>
          </a:bodyPr>
          <a:lstStyle/>
          <a:p>
            <a:r>
              <a:rPr lang="en-US" sz="1000" i="1" dirty="0"/>
              <a:t>and CSV table with data for final subjects (</a:t>
            </a:r>
            <a:r>
              <a:rPr lang="en-US" sz="1000" i="1" dirty="0" err="1"/>
              <a:t>abcd_cca_replication</a:t>
            </a:r>
            <a:r>
              <a:rPr lang="en-US" sz="1000" i="1" dirty="0"/>
              <a:t>/</a:t>
            </a:r>
            <a:r>
              <a:rPr lang="en-US" sz="1000" i="1" dirty="0" err="1"/>
              <a:t>data_prep</a:t>
            </a:r>
            <a:r>
              <a:rPr lang="en-US" sz="1000" i="1" dirty="0"/>
              <a:t>/data/</a:t>
            </a:r>
            <a:r>
              <a:rPr lang="en-US" sz="1000" b="1" i="1" dirty="0"/>
              <a:t>VARS_no_motion.txt)</a:t>
            </a:r>
          </a:p>
        </p:txBody>
      </p:sp>
      <p:sp>
        <p:nvSpPr>
          <p:cNvPr id="45" name="TextBox 44">
            <a:extLst>
              <a:ext uri="{FF2B5EF4-FFF2-40B4-BE49-F238E27FC236}">
                <a16:creationId xmlns:a16="http://schemas.microsoft.com/office/drawing/2014/main" id="{A0CE178F-BA40-4F48-9FBF-88DC250906C2}"/>
              </a:ext>
            </a:extLst>
          </p:cNvPr>
          <p:cNvSpPr txBox="1"/>
          <p:nvPr/>
        </p:nvSpPr>
        <p:spPr>
          <a:xfrm>
            <a:off x="45821861" y="25276293"/>
            <a:ext cx="221742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t>Final subject list</a:t>
            </a:r>
            <a:endParaRPr lang="en-US" sz="1000" i="1" dirty="0"/>
          </a:p>
          <a:p>
            <a:r>
              <a:rPr lang="en-US" sz="1000" i="1" dirty="0"/>
              <a:t>N=</a:t>
            </a:r>
          </a:p>
          <a:p>
            <a:r>
              <a:rPr lang="en-US" sz="1000" i="1" dirty="0" err="1"/>
              <a:t>abcd_cca_replication</a:t>
            </a:r>
            <a:r>
              <a:rPr lang="en-US" sz="1000" i="1" dirty="0"/>
              <a:t>/</a:t>
            </a:r>
            <a:r>
              <a:rPr lang="en-US" sz="1000" i="1" dirty="0" err="1"/>
              <a:t>data_prep</a:t>
            </a:r>
            <a:r>
              <a:rPr lang="en-US" sz="1000" i="1" dirty="0"/>
              <a:t>/data/</a:t>
            </a:r>
            <a:r>
              <a:rPr lang="en-US" sz="1000" b="1" i="1" dirty="0"/>
              <a:t>final_subjects.txt</a:t>
            </a:r>
          </a:p>
        </p:txBody>
      </p:sp>
      <p:sp>
        <p:nvSpPr>
          <p:cNvPr id="46" name="Rectangle: Rounded Corners 45">
            <a:extLst>
              <a:ext uri="{FF2B5EF4-FFF2-40B4-BE49-F238E27FC236}">
                <a16:creationId xmlns:a16="http://schemas.microsoft.com/office/drawing/2014/main" id="{317B8890-08ED-459F-8F89-E54C8E11A240}"/>
              </a:ext>
            </a:extLst>
          </p:cNvPr>
          <p:cNvSpPr/>
          <p:nvPr/>
        </p:nvSpPr>
        <p:spPr>
          <a:xfrm>
            <a:off x="29842154" y="20265796"/>
            <a:ext cx="4302742" cy="189481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47" name="Rectangle 46">
            <a:extLst>
              <a:ext uri="{FF2B5EF4-FFF2-40B4-BE49-F238E27FC236}">
                <a16:creationId xmlns:a16="http://schemas.microsoft.com/office/drawing/2014/main" id="{797A8A58-7518-4314-8210-36E825142C83}"/>
              </a:ext>
            </a:extLst>
          </p:cNvPr>
          <p:cNvSpPr/>
          <p:nvPr/>
        </p:nvSpPr>
        <p:spPr>
          <a:xfrm>
            <a:off x="38897024" y="27544186"/>
            <a:ext cx="3927741" cy="1631216"/>
          </a:xfrm>
          <a:prstGeom prst="rect">
            <a:avLst/>
          </a:prstGeom>
        </p:spPr>
        <p:txBody>
          <a:bodyPr wrap="square">
            <a:spAutoFit/>
          </a:bodyPr>
          <a:lstStyle/>
          <a:p>
            <a:r>
              <a:rPr lang="en-US" sz="1600" b="1" i="1" u="sng" dirty="0"/>
              <a:t>DATA PREP STAGE 4: Finalize VARS matrix </a:t>
            </a:r>
          </a:p>
          <a:p>
            <a:r>
              <a:rPr lang="en-US" sz="1100" b="1" dirty="0"/>
              <a:t>Script</a:t>
            </a:r>
            <a:r>
              <a:rPr lang="en-US" sz="1100" dirty="0"/>
              <a:t>: </a:t>
            </a:r>
            <a:r>
              <a:rPr lang="en-US" sz="1100" i="1" dirty="0"/>
              <a:t>VARS_4.py </a:t>
            </a:r>
            <a:r>
              <a:rPr lang="en-US" sz="1100" i="1" dirty="0">
                <a:solidFill>
                  <a:srgbClr val="FF0000"/>
                </a:solidFill>
              </a:rPr>
              <a:t>(RENAME to : VARS.py)</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VARS_no_motion.txt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subject_measures.txt (PROVIDED IN PROJECT REPO.)</a:t>
            </a:r>
          </a:p>
          <a:p>
            <a:pPr lvl="1"/>
            <a:endParaRPr lang="en-US" sz="1100" dirty="0"/>
          </a:p>
        </p:txBody>
      </p:sp>
      <p:sp>
        <p:nvSpPr>
          <p:cNvPr id="49" name="TextBox 48">
            <a:extLst>
              <a:ext uri="{FF2B5EF4-FFF2-40B4-BE49-F238E27FC236}">
                <a16:creationId xmlns:a16="http://schemas.microsoft.com/office/drawing/2014/main" id="{7A2A2D9C-86C1-4BE1-BAD0-AD96266C9DAB}"/>
              </a:ext>
            </a:extLst>
          </p:cNvPr>
          <p:cNvSpPr txBox="1"/>
          <p:nvPr/>
        </p:nvSpPr>
        <p:spPr>
          <a:xfrm>
            <a:off x="39456077" y="29601177"/>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SM matrix (“VARS”)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VARS.txt)</a:t>
            </a:r>
          </a:p>
        </p:txBody>
      </p:sp>
      <p:sp>
        <p:nvSpPr>
          <p:cNvPr id="51" name="Rectangle: Rounded Corners 50">
            <a:extLst>
              <a:ext uri="{FF2B5EF4-FFF2-40B4-BE49-F238E27FC236}">
                <a16:creationId xmlns:a16="http://schemas.microsoft.com/office/drawing/2014/main" id="{801A282C-8A01-4D57-82B4-34A29E263D27}"/>
              </a:ext>
            </a:extLst>
          </p:cNvPr>
          <p:cNvSpPr/>
          <p:nvPr/>
        </p:nvSpPr>
        <p:spPr>
          <a:xfrm>
            <a:off x="44782124" y="26378394"/>
            <a:ext cx="4302742" cy="923954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52" name="Rectangle 51">
            <a:extLst>
              <a:ext uri="{FF2B5EF4-FFF2-40B4-BE49-F238E27FC236}">
                <a16:creationId xmlns:a16="http://schemas.microsoft.com/office/drawing/2014/main" id="{67AB7360-73F3-435B-AB5A-9A3D0AA9CF0C}"/>
              </a:ext>
            </a:extLst>
          </p:cNvPr>
          <p:cNvSpPr/>
          <p:nvPr/>
        </p:nvSpPr>
        <p:spPr>
          <a:xfrm>
            <a:off x="44957280" y="26534656"/>
            <a:ext cx="3927741" cy="677108"/>
          </a:xfrm>
          <a:prstGeom prst="rect">
            <a:avLst/>
          </a:prstGeom>
        </p:spPr>
        <p:txBody>
          <a:bodyPr wrap="square">
            <a:spAutoFit/>
          </a:bodyPr>
          <a:lstStyle/>
          <a:p>
            <a:r>
              <a:rPr lang="en-US" sz="1600" b="1" i="1" u="sng" dirty="0"/>
              <a:t>DATA PREP STAGE 5: Finalize NET matrix </a:t>
            </a:r>
          </a:p>
          <a:p>
            <a:r>
              <a:rPr lang="en-US" sz="1100" b="1" dirty="0"/>
              <a:t>Script</a:t>
            </a:r>
            <a:r>
              <a:rPr lang="en-US" sz="1100" dirty="0"/>
              <a:t>: </a:t>
            </a:r>
            <a:r>
              <a:rPr lang="en-US" sz="1100" i="1" dirty="0"/>
              <a:t>multiple scripts/steps</a:t>
            </a:r>
            <a:endParaRPr lang="en-US" sz="800" b="1" i="1" dirty="0"/>
          </a:p>
          <a:p>
            <a:pPr lvl="1"/>
            <a:endParaRPr lang="en-US" sz="1100" dirty="0"/>
          </a:p>
        </p:txBody>
      </p:sp>
      <p:cxnSp>
        <p:nvCxnSpPr>
          <p:cNvPr id="53" name="Straight Arrow Connector 52">
            <a:extLst>
              <a:ext uri="{FF2B5EF4-FFF2-40B4-BE49-F238E27FC236}">
                <a16:creationId xmlns:a16="http://schemas.microsoft.com/office/drawing/2014/main" id="{BCC59282-3810-4D84-9E00-7EA1C5D65BBF}"/>
              </a:ext>
            </a:extLst>
          </p:cNvPr>
          <p:cNvCxnSpPr>
            <a:cxnSpLocks/>
            <a:stCxn id="45" idx="2"/>
            <a:endCxn id="51" idx="0"/>
          </p:cNvCxnSpPr>
          <p:nvPr/>
        </p:nvCxnSpPr>
        <p:spPr>
          <a:xfrm>
            <a:off x="46930571" y="25984179"/>
            <a:ext cx="2924" cy="3942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4" name="Group 53">
            <a:extLst>
              <a:ext uri="{FF2B5EF4-FFF2-40B4-BE49-F238E27FC236}">
                <a16:creationId xmlns:a16="http://schemas.microsoft.com/office/drawing/2014/main" id="{CFB559EE-5B80-430F-B70F-FDD92F66A6EC}"/>
              </a:ext>
            </a:extLst>
          </p:cNvPr>
          <p:cNvGrpSpPr/>
          <p:nvPr/>
        </p:nvGrpSpPr>
        <p:grpSpPr>
          <a:xfrm>
            <a:off x="44864739" y="27106141"/>
            <a:ext cx="4131667" cy="3209494"/>
            <a:chOff x="18006009" y="10605217"/>
            <a:chExt cx="4131667" cy="3209494"/>
          </a:xfrm>
        </p:grpSpPr>
        <p:sp>
          <p:nvSpPr>
            <p:cNvPr id="55" name="Rectangle: Rounded Corners 54">
              <a:extLst>
                <a:ext uri="{FF2B5EF4-FFF2-40B4-BE49-F238E27FC236}">
                  <a16:creationId xmlns:a16="http://schemas.microsoft.com/office/drawing/2014/main" id="{6BE34E37-2D78-433B-ADE5-824E965FEA14}"/>
                </a:ext>
              </a:extLst>
            </p:cNvPr>
            <p:cNvSpPr/>
            <p:nvPr/>
          </p:nvSpPr>
          <p:spPr>
            <a:xfrm>
              <a:off x="18006009" y="10605217"/>
              <a:ext cx="4131667" cy="320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DCAN PIPELINE</a:t>
              </a:r>
            </a:p>
          </p:txBody>
        </p:sp>
        <p:sp>
          <p:nvSpPr>
            <p:cNvPr id="56" name="TextBox 55">
              <a:extLst>
                <a:ext uri="{FF2B5EF4-FFF2-40B4-BE49-F238E27FC236}">
                  <a16:creationId xmlns:a16="http://schemas.microsoft.com/office/drawing/2014/main" id="{C89AC069-EEA4-4CB5-B253-03ECED049876}"/>
                </a:ext>
              </a:extLst>
            </p:cNvPr>
            <p:cNvSpPr txBox="1"/>
            <p:nvPr/>
          </p:nvSpPr>
          <p:spPr>
            <a:xfrm>
              <a:off x="18225897" y="11032718"/>
              <a:ext cx="3691890" cy="2354491"/>
            </a:xfrm>
            <a:prstGeom prst="rect">
              <a:avLst/>
            </a:prstGeom>
            <a:noFill/>
          </p:spPr>
          <p:txBody>
            <a:bodyPr wrap="square" rtlCol="0">
              <a:spAutoFit/>
            </a:bodyPr>
            <a:lstStyle/>
            <a:p>
              <a:pPr marL="342918" indent="-342918">
                <a:buAutoNum type="arabicPeriod"/>
              </a:pPr>
              <a:r>
                <a:rPr lang="en-US" sz="1050" dirty="0"/>
                <a:t>Run the DCAN ABCD pipeline, but ONLY ON resting-state fMRI data, up to but NOT including DCAN BOLD proc.</a:t>
              </a:r>
            </a:p>
            <a:p>
              <a:pPr marL="800142" lvl="1" indent="-342918">
                <a:buFont typeface="+mj-lt"/>
                <a:buAutoNum type="alphaLcPeriod"/>
              </a:pPr>
              <a:r>
                <a:rPr lang="en-US" sz="1050" dirty="0"/>
                <a:t>The output of this truncated pipeline is the data needed for ICA+FIX (just resting-state data)</a:t>
              </a:r>
            </a:p>
            <a:p>
              <a:pPr lvl="1"/>
              <a:endParaRPr lang="en-US" sz="1050" dirty="0">
                <a:solidFill>
                  <a:srgbClr val="FF0000"/>
                </a:solidFill>
              </a:endParaRPr>
            </a:p>
            <a:p>
              <a:r>
                <a:rPr lang="en-US" sz="1050" dirty="0">
                  <a:solidFill>
                    <a:srgbClr val="FF0000"/>
                  </a:solidFill>
                </a:rPr>
                <a:t>IMAGE OF resulting TREE HERE</a:t>
              </a:r>
            </a:p>
            <a:p>
              <a:endParaRPr lang="en-US" sz="1050" dirty="0"/>
            </a:p>
            <a:p>
              <a:r>
                <a:rPr lang="en-US" sz="1050" dirty="0"/>
                <a:t>We have a custom script to do this (developed by Dustin). The script will</a:t>
              </a:r>
            </a:p>
            <a:p>
              <a:pPr marL="342918" indent="-342918">
                <a:buAutoNum type="alphaLcPeriod"/>
              </a:pPr>
              <a:r>
                <a:rPr lang="en-US" sz="1050" dirty="0"/>
                <a:t>Copy over the necessary files to </a:t>
              </a:r>
              <a:r>
                <a:rPr lang="en-US" sz="1050" dirty="0" err="1"/>
                <a:t>lscratch</a:t>
              </a:r>
              <a:r>
                <a:rPr lang="en-US" sz="1050" dirty="0"/>
                <a:t> (or some scratch space for HPC processing)</a:t>
              </a:r>
            </a:p>
            <a:p>
              <a:pPr marL="342918" indent="-342918">
                <a:buAutoNum type="alphaLcPeriod"/>
              </a:pPr>
              <a:r>
                <a:rPr lang="en-US" sz="1050" dirty="0"/>
                <a:t>Do the processing</a:t>
              </a:r>
            </a:p>
            <a:p>
              <a:pPr marL="342918" indent="-342918">
                <a:buAutoNum type="alphaLcPeriod"/>
              </a:pPr>
              <a:r>
                <a:rPr lang="en-US" sz="1050" dirty="0"/>
                <a:t>Copy back the files we need for remainder of pipeline (files for ICA+FIX)</a:t>
              </a:r>
            </a:p>
          </p:txBody>
        </p:sp>
      </p:grpSp>
      <p:grpSp>
        <p:nvGrpSpPr>
          <p:cNvPr id="57" name="Group 56">
            <a:extLst>
              <a:ext uri="{FF2B5EF4-FFF2-40B4-BE49-F238E27FC236}">
                <a16:creationId xmlns:a16="http://schemas.microsoft.com/office/drawing/2014/main" id="{9B9E6FB8-5158-4DF6-A6E2-25310E3BB798}"/>
              </a:ext>
            </a:extLst>
          </p:cNvPr>
          <p:cNvGrpSpPr/>
          <p:nvPr/>
        </p:nvGrpSpPr>
        <p:grpSpPr>
          <a:xfrm>
            <a:off x="44894729" y="30392688"/>
            <a:ext cx="4131667" cy="1457483"/>
            <a:chOff x="18006008" y="10654998"/>
            <a:chExt cx="4131667" cy="1457483"/>
          </a:xfrm>
        </p:grpSpPr>
        <p:sp>
          <p:nvSpPr>
            <p:cNvPr id="58" name="Rectangle: Rounded Corners 57">
              <a:extLst>
                <a:ext uri="{FF2B5EF4-FFF2-40B4-BE49-F238E27FC236}">
                  <a16:creationId xmlns:a16="http://schemas.microsoft.com/office/drawing/2014/main" id="{FAB4900A-50E2-4CDD-AEEF-C0272D472464}"/>
                </a:ext>
              </a:extLst>
            </p:cNvPr>
            <p:cNvSpPr/>
            <p:nvPr/>
          </p:nvSpPr>
          <p:spPr>
            <a:xfrm>
              <a:off x="18006008" y="10654998"/>
              <a:ext cx="4131667" cy="14574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ICA+FIX (version 1.06.15)</a:t>
              </a:r>
            </a:p>
          </p:txBody>
        </p:sp>
        <p:sp>
          <p:nvSpPr>
            <p:cNvPr id="59" name="TextBox 58">
              <a:extLst>
                <a:ext uri="{FF2B5EF4-FFF2-40B4-BE49-F238E27FC236}">
                  <a16:creationId xmlns:a16="http://schemas.microsoft.com/office/drawing/2014/main" id="{AAF7FD8E-5506-408F-8C62-A991E1B6208A}"/>
                </a:ext>
              </a:extLst>
            </p:cNvPr>
            <p:cNvSpPr txBox="1"/>
            <p:nvPr/>
          </p:nvSpPr>
          <p:spPr>
            <a:xfrm>
              <a:off x="18225897" y="11032718"/>
              <a:ext cx="3691890" cy="1061829"/>
            </a:xfrm>
            <a:prstGeom prst="rect">
              <a:avLst/>
            </a:prstGeom>
            <a:noFill/>
          </p:spPr>
          <p:txBody>
            <a:bodyPr wrap="square" rtlCol="0">
              <a:spAutoFit/>
            </a:bodyPr>
            <a:lstStyle/>
            <a:p>
              <a:pPr marL="228600" indent="-228600">
                <a:buAutoNum type="arabicPeriod"/>
              </a:pPr>
              <a:r>
                <a:rPr lang="en-US" sz="1050" dirty="0"/>
                <a:t>After obtaining necessary data from DCAN pipeline, generate ICA+FIX commands for swarm</a:t>
              </a:r>
            </a:p>
            <a:p>
              <a:pPr marL="228600" indent="-228600">
                <a:buAutoNum type="arabicPeriod"/>
              </a:pPr>
              <a:r>
                <a:rPr lang="en-US" sz="1050" dirty="0"/>
                <a:t>Swarm generate ICA+FIX (fix_multi_run.sh)</a:t>
              </a:r>
            </a:p>
            <a:p>
              <a:pPr marL="685800" lvl="1" indent="-228600">
                <a:buAutoNum type="arabicPeriod"/>
              </a:pPr>
              <a:r>
                <a:rPr lang="en-US" sz="1050" dirty="0"/>
                <a:t>Use the provided </a:t>
              </a:r>
              <a:r>
                <a:rPr lang="en-US" sz="1050" i="1" dirty="0" err="1"/>
                <a:t>HCP_Style_Single_Multirun_Dedrift.Rdata</a:t>
              </a:r>
              <a:r>
                <a:rPr lang="en-US" sz="1050" i="1" dirty="0"/>
                <a:t> </a:t>
              </a:r>
              <a:r>
                <a:rPr lang="en-US" sz="1050" dirty="0"/>
                <a:t>training file)</a:t>
              </a:r>
            </a:p>
          </p:txBody>
        </p:sp>
      </p:grpSp>
      <p:grpSp>
        <p:nvGrpSpPr>
          <p:cNvPr id="60" name="Group 59">
            <a:extLst>
              <a:ext uri="{FF2B5EF4-FFF2-40B4-BE49-F238E27FC236}">
                <a16:creationId xmlns:a16="http://schemas.microsoft.com/office/drawing/2014/main" id="{1BBB8193-F73E-4A98-9BEA-C11A715B6923}"/>
              </a:ext>
            </a:extLst>
          </p:cNvPr>
          <p:cNvGrpSpPr/>
          <p:nvPr/>
        </p:nvGrpSpPr>
        <p:grpSpPr>
          <a:xfrm>
            <a:off x="44874962" y="31930730"/>
            <a:ext cx="4131667" cy="1265010"/>
            <a:chOff x="18006008" y="10654999"/>
            <a:chExt cx="4131667" cy="1265010"/>
          </a:xfrm>
        </p:grpSpPr>
        <p:sp>
          <p:nvSpPr>
            <p:cNvPr id="61" name="Rectangle: Rounded Corners 60">
              <a:extLst>
                <a:ext uri="{FF2B5EF4-FFF2-40B4-BE49-F238E27FC236}">
                  <a16:creationId xmlns:a16="http://schemas.microsoft.com/office/drawing/2014/main" id="{7F67916E-CD35-4304-A813-36279F48CF5C}"/>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CENSOR AND TRUNCATE SCANS</a:t>
              </a:r>
            </a:p>
          </p:txBody>
        </p:sp>
        <p:sp>
          <p:nvSpPr>
            <p:cNvPr id="62" name="TextBox 61">
              <a:extLst>
                <a:ext uri="{FF2B5EF4-FFF2-40B4-BE49-F238E27FC236}">
                  <a16:creationId xmlns:a16="http://schemas.microsoft.com/office/drawing/2014/main" id="{CD1E6758-7BA4-4A35-B42C-420A8479AF27}"/>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cxnSp>
        <p:nvCxnSpPr>
          <p:cNvPr id="63" name="Straight Arrow Connector 62">
            <a:extLst>
              <a:ext uri="{FF2B5EF4-FFF2-40B4-BE49-F238E27FC236}">
                <a16:creationId xmlns:a16="http://schemas.microsoft.com/office/drawing/2014/main" id="{E2FE5C8E-8754-4D09-820C-F76B6E227D7A}"/>
              </a:ext>
            </a:extLst>
          </p:cNvPr>
          <p:cNvCxnSpPr>
            <a:cxnSpLocks/>
            <a:endCxn id="64" idx="1"/>
          </p:cNvCxnSpPr>
          <p:nvPr/>
        </p:nvCxnSpPr>
        <p:spPr>
          <a:xfrm flipV="1">
            <a:off x="32038732" y="15744418"/>
            <a:ext cx="851231" cy="167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FD5F97D6-8B62-41D6-920B-9F7A7475B31F}"/>
              </a:ext>
            </a:extLst>
          </p:cNvPr>
          <p:cNvSpPr/>
          <p:nvPr/>
        </p:nvSpPr>
        <p:spPr>
          <a:xfrm>
            <a:off x="32889963" y="15375086"/>
            <a:ext cx="1994097" cy="738664"/>
          </a:xfrm>
          <a:prstGeom prst="rect">
            <a:avLst/>
          </a:prstGeom>
          <a:solidFill>
            <a:schemeClr val="accent4">
              <a:lumMod val="20000"/>
              <a:lumOff val="80000"/>
            </a:schemeClr>
          </a:solidFill>
        </p:spPr>
        <p:txBody>
          <a:bodyPr wrap="square">
            <a:spAutoFit/>
          </a:bodyPr>
          <a:lstStyle/>
          <a:p>
            <a:r>
              <a:rPr lang="en-US" sz="700" dirty="0"/>
              <a:t>For all subjects, clean up their censor files to only contain censoring data for the final set of scans we use for a subject.</a:t>
            </a:r>
          </a:p>
          <a:p>
            <a:endParaRPr lang="en-US" sz="700" dirty="0"/>
          </a:p>
          <a:p>
            <a:r>
              <a:rPr lang="en-US" sz="700" i="1" dirty="0" err="1"/>
              <a:t>abcd_cca_replication</a:t>
            </a:r>
            <a:r>
              <a:rPr lang="en-US" sz="700" i="1" dirty="0"/>
              <a:t>/</a:t>
            </a:r>
            <a:r>
              <a:rPr lang="en-US" sz="700" i="1" dirty="0" err="1"/>
              <a:t>data_prep</a:t>
            </a:r>
            <a:r>
              <a:rPr lang="en-US" sz="700" i="1" dirty="0"/>
              <a:t>/</a:t>
            </a:r>
            <a:r>
              <a:rPr lang="en-US" sz="700" i="1" dirty="0" err="1"/>
              <a:t>censoring_data</a:t>
            </a:r>
            <a:r>
              <a:rPr lang="en-US" sz="700" i="1" dirty="0"/>
              <a:t>/</a:t>
            </a:r>
            <a:r>
              <a:rPr lang="en-US" sz="700" b="1" i="1" dirty="0"/>
              <a:t>sub-NDARINVxxxxxxxx_censor_clean.txt</a:t>
            </a:r>
          </a:p>
        </p:txBody>
      </p:sp>
      <p:grpSp>
        <p:nvGrpSpPr>
          <p:cNvPr id="65" name="Group 64">
            <a:extLst>
              <a:ext uri="{FF2B5EF4-FFF2-40B4-BE49-F238E27FC236}">
                <a16:creationId xmlns:a16="http://schemas.microsoft.com/office/drawing/2014/main" id="{E1D359ED-D0AC-4CCE-B76D-2B0C367F416A}"/>
              </a:ext>
            </a:extLst>
          </p:cNvPr>
          <p:cNvGrpSpPr/>
          <p:nvPr/>
        </p:nvGrpSpPr>
        <p:grpSpPr>
          <a:xfrm>
            <a:off x="44864739" y="33281289"/>
            <a:ext cx="4131667" cy="1265010"/>
            <a:chOff x="18006008" y="10654999"/>
            <a:chExt cx="4131667" cy="1265010"/>
          </a:xfrm>
        </p:grpSpPr>
        <p:sp>
          <p:nvSpPr>
            <p:cNvPr id="66" name="Rectangle: Rounded Corners 65">
              <a:extLst>
                <a:ext uri="{FF2B5EF4-FFF2-40B4-BE49-F238E27FC236}">
                  <a16:creationId xmlns:a16="http://schemas.microsoft.com/office/drawing/2014/main" id="{BAB58964-20F2-473B-B12E-2B7BEE7EEFC2}"/>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MELODIC 200 dimension group-ICA &amp; FSLNETs processing</a:t>
              </a:r>
            </a:p>
          </p:txBody>
        </p:sp>
        <p:sp>
          <p:nvSpPr>
            <p:cNvPr id="67" name="TextBox 66">
              <a:extLst>
                <a:ext uri="{FF2B5EF4-FFF2-40B4-BE49-F238E27FC236}">
                  <a16:creationId xmlns:a16="http://schemas.microsoft.com/office/drawing/2014/main" id="{3D2F6D2D-1BEE-464E-BABF-0D3C57C50499}"/>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sp>
        <p:nvSpPr>
          <p:cNvPr id="68" name="Rectangle: Rounded Corners 67">
            <a:extLst>
              <a:ext uri="{FF2B5EF4-FFF2-40B4-BE49-F238E27FC236}">
                <a16:creationId xmlns:a16="http://schemas.microsoft.com/office/drawing/2014/main" id="{82C6837E-A6A7-47E5-8FBF-47870520748D}"/>
              </a:ext>
            </a:extLst>
          </p:cNvPr>
          <p:cNvSpPr/>
          <p:nvPr/>
        </p:nvSpPr>
        <p:spPr>
          <a:xfrm>
            <a:off x="44855316" y="34659385"/>
            <a:ext cx="4131667" cy="3909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NET.py, generate final NET matrix</a:t>
            </a:r>
          </a:p>
        </p:txBody>
      </p:sp>
      <p:sp>
        <p:nvSpPr>
          <p:cNvPr id="69" name="TextBox 68">
            <a:extLst>
              <a:ext uri="{FF2B5EF4-FFF2-40B4-BE49-F238E27FC236}">
                <a16:creationId xmlns:a16="http://schemas.microsoft.com/office/drawing/2014/main" id="{53C62ABD-152D-46B9-8C43-A7FC480ECC52}"/>
              </a:ext>
            </a:extLst>
          </p:cNvPr>
          <p:cNvSpPr txBox="1"/>
          <p:nvPr/>
        </p:nvSpPr>
        <p:spPr>
          <a:xfrm>
            <a:off x="50159689" y="485886"/>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connectome matrix (“NET”)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NET.txt)</a:t>
            </a:r>
          </a:p>
        </p:txBody>
      </p:sp>
      <p:cxnSp>
        <p:nvCxnSpPr>
          <p:cNvPr id="70" name="Straight Arrow Connector 69">
            <a:extLst>
              <a:ext uri="{FF2B5EF4-FFF2-40B4-BE49-F238E27FC236}">
                <a16:creationId xmlns:a16="http://schemas.microsoft.com/office/drawing/2014/main" id="{3AAA8F4A-03FC-46C5-9CD8-1353840AC460}"/>
              </a:ext>
            </a:extLst>
          </p:cNvPr>
          <p:cNvCxnSpPr>
            <a:cxnSpLocks/>
          </p:cNvCxnSpPr>
          <p:nvPr/>
        </p:nvCxnSpPr>
        <p:spPr>
          <a:xfrm flipH="1">
            <a:off x="55066413" y="1309210"/>
            <a:ext cx="2923" cy="41471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1" name="Connector: Elbow 70">
            <a:extLst>
              <a:ext uri="{FF2B5EF4-FFF2-40B4-BE49-F238E27FC236}">
                <a16:creationId xmlns:a16="http://schemas.microsoft.com/office/drawing/2014/main" id="{2EF42F2B-44B8-4BDE-B1D9-DF9CEF2D00DC}"/>
              </a:ext>
            </a:extLst>
          </p:cNvPr>
          <p:cNvCxnSpPr>
            <a:cxnSpLocks/>
            <a:stCxn id="49" idx="2"/>
            <a:endCxn id="10" idx="0"/>
          </p:cNvCxnSpPr>
          <p:nvPr/>
        </p:nvCxnSpPr>
        <p:spPr>
          <a:xfrm rot="5400000" flipH="1" flipV="1">
            <a:off x="30627248" y="11928408"/>
            <a:ext cx="28551467" cy="8209843"/>
          </a:xfrm>
          <a:prstGeom prst="bentConnector5">
            <a:avLst>
              <a:gd name="adj1" fmla="val -801"/>
              <a:gd name="adj2" fmla="val 57704"/>
              <a:gd name="adj3" fmla="val 10080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A5C8D87C-574A-4417-AC73-F98A038422AF}"/>
              </a:ext>
            </a:extLst>
          </p:cNvPr>
          <p:cNvCxnSpPr>
            <a:cxnSpLocks/>
            <a:endCxn id="40" idx="1"/>
          </p:cNvCxnSpPr>
          <p:nvPr/>
        </p:nvCxnSpPr>
        <p:spPr>
          <a:xfrm>
            <a:off x="44617995" y="21910537"/>
            <a:ext cx="2418961" cy="1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E3E07B-5A98-4A8F-A8BA-635606A93232}"/>
              </a:ext>
            </a:extLst>
          </p:cNvPr>
          <p:cNvCxnSpPr>
            <a:cxnSpLocks/>
            <a:endCxn id="41" idx="1"/>
          </p:cNvCxnSpPr>
          <p:nvPr/>
        </p:nvCxnSpPr>
        <p:spPr>
          <a:xfrm flipV="1">
            <a:off x="44496526" y="22918568"/>
            <a:ext cx="2540430" cy="1336181"/>
          </a:xfrm>
          <a:prstGeom prst="bentConnector3">
            <a:avLst>
              <a:gd name="adj1" fmla="val 89293"/>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Connector: Elbow 73">
            <a:extLst>
              <a:ext uri="{FF2B5EF4-FFF2-40B4-BE49-F238E27FC236}">
                <a16:creationId xmlns:a16="http://schemas.microsoft.com/office/drawing/2014/main" id="{8D9080BE-267C-4E04-BAAD-25408C4358FA}"/>
              </a:ext>
            </a:extLst>
          </p:cNvPr>
          <p:cNvCxnSpPr>
            <a:cxnSpLocks/>
            <a:stCxn id="69" idx="2"/>
            <a:endCxn id="9" idx="0"/>
          </p:cNvCxnSpPr>
          <p:nvPr/>
        </p:nvCxnSpPr>
        <p:spPr>
          <a:xfrm rot="5400000">
            <a:off x="50847731" y="1105780"/>
            <a:ext cx="565951" cy="7419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a:extLst>
              <a:ext uri="{FF2B5EF4-FFF2-40B4-BE49-F238E27FC236}">
                <a16:creationId xmlns:a16="http://schemas.microsoft.com/office/drawing/2014/main" id="{75C7FBDC-BB33-4D98-A97E-1389E212AA46}"/>
              </a:ext>
            </a:extLst>
          </p:cNvPr>
          <p:cNvSpPr txBox="1"/>
          <p:nvPr/>
        </p:nvSpPr>
        <p:spPr>
          <a:xfrm>
            <a:off x="33899909" y="2595923"/>
            <a:ext cx="3551890" cy="21544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subjects_with_motion_files.txt</a:t>
            </a:r>
          </a:p>
        </p:txBody>
      </p:sp>
      <p:cxnSp>
        <p:nvCxnSpPr>
          <p:cNvPr id="78" name="Connector: Elbow 77">
            <a:extLst>
              <a:ext uri="{FF2B5EF4-FFF2-40B4-BE49-F238E27FC236}">
                <a16:creationId xmlns:a16="http://schemas.microsoft.com/office/drawing/2014/main" id="{470318E2-3B1E-4C1C-B629-6ABE82F2703E}"/>
              </a:ext>
            </a:extLst>
          </p:cNvPr>
          <p:cNvCxnSpPr>
            <a:cxnSpLocks/>
            <a:endCxn id="75" idx="3"/>
          </p:cNvCxnSpPr>
          <p:nvPr/>
        </p:nvCxnSpPr>
        <p:spPr>
          <a:xfrm rot="10800000" flipV="1">
            <a:off x="37451799" y="1411137"/>
            <a:ext cx="2120722" cy="129250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80" name="Rectangle: Rounded Corners 79">
            <a:extLst>
              <a:ext uri="{FF2B5EF4-FFF2-40B4-BE49-F238E27FC236}">
                <a16:creationId xmlns:a16="http://schemas.microsoft.com/office/drawing/2014/main" id="{D36B927B-611D-4296-AB62-72B3EF161767}"/>
              </a:ext>
            </a:extLst>
          </p:cNvPr>
          <p:cNvSpPr/>
          <p:nvPr/>
        </p:nvSpPr>
        <p:spPr>
          <a:xfrm>
            <a:off x="33437315" y="3022462"/>
            <a:ext cx="4477078" cy="34676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dirty="0">
                <a:solidFill>
                  <a:schemeClr val="tx1"/>
                </a:solidFill>
              </a:rPr>
              <a:t>: </a:t>
            </a:r>
            <a:r>
              <a:rPr lang="en-US" sz="1100" i="1" dirty="0" err="1">
                <a:solidFill>
                  <a:schemeClr val="tx1"/>
                </a:solidFill>
              </a:rPr>
              <a:t>abcd_cca_replication</a:t>
            </a:r>
            <a:r>
              <a:rPr lang="en-US" sz="1100" i="1" dirty="0">
                <a:solidFill>
                  <a:schemeClr val="tx1"/>
                </a:solidFill>
              </a:rPr>
              <a:t>/</a:t>
            </a:r>
            <a:r>
              <a:rPr lang="en-US" sz="1100" i="1" dirty="0" err="1">
                <a:solidFill>
                  <a:schemeClr val="tx1"/>
                </a:solidFill>
              </a:rPr>
              <a:t>data_prep</a:t>
            </a:r>
            <a:r>
              <a:rPr lang="en-US" sz="1100" i="1" dirty="0">
                <a:solidFill>
                  <a:schemeClr val="tx1"/>
                </a:solidFill>
              </a:rPr>
              <a:t>/</a:t>
            </a:r>
            <a:r>
              <a:rPr lang="en-US" sz="1100" i="1" dirty="0" err="1">
                <a:solidFill>
                  <a:schemeClr val="tx1"/>
                </a:solidFill>
              </a:rPr>
              <a:t>support_scripts</a:t>
            </a:r>
            <a:r>
              <a:rPr lang="en-US" sz="1100" i="1" dirty="0">
                <a:solidFill>
                  <a:schemeClr val="tx1"/>
                </a:solidFill>
              </a:rPr>
              <a:t>/stage_1/ </a:t>
            </a:r>
            <a:r>
              <a:rPr lang="en-US" sz="1100" b="1" i="1" dirty="0">
                <a:solidFill>
                  <a:schemeClr val="tx1"/>
                </a:solidFill>
              </a:rPr>
              <a:t>clean_rds_pull_scandata.py</a:t>
            </a:r>
          </a:p>
          <a:p>
            <a:r>
              <a:rPr lang="en-US" sz="1100" b="1" u="sng" dirty="0">
                <a:solidFill>
                  <a:schemeClr val="tx1"/>
                </a:solidFill>
              </a:rPr>
              <a:t>Input:</a:t>
            </a:r>
          </a:p>
          <a:p>
            <a:pPr marL="228600" indent="-228600">
              <a:buFont typeface="+mj-lt"/>
              <a:buAutoNum type="arabicPeriod"/>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a:t>
            </a:r>
            <a:r>
              <a:rPr lang="en-US" sz="900" b="1" dirty="0">
                <a:solidFill>
                  <a:schemeClr val="tx1"/>
                </a:solidFill>
              </a:rPr>
              <a:t>subjects_with_motion_files.txt</a:t>
            </a:r>
          </a:p>
          <a:p>
            <a:r>
              <a:rPr lang="en-US" sz="1100" b="1" u="sng" dirty="0">
                <a:solidFill>
                  <a:schemeClr val="tx1"/>
                </a:solidFill>
              </a:rPr>
              <a:t>Function/purpose:</a:t>
            </a:r>
          </a:p>
          <a:p>
            <a:r>
              <a:rPr lang="en-US" sz="900" i="1" dirty="0">
                <a:solidFill>
                  <a:schemeClr val="tx1"/>
                </a:solidFill>
              </a:rPr>
              <a:t>For subjects identified in </a:t>
            </a:r>
            <a:r>
              <a:rPr lang="en-US" sz="900" b="1" i="1" dirty="0">
                <a:solidFill>
                  <a:schemeClr val="tx1"/>
                </a:solidFill>
              </a:rPr>
              <a:t>subjects_with_motion_files.txt</a:t>
            </a:r>
            <a:r>
              <a:rPr lang="en-US" sz="900" i="1" dirty="0">
                <a:solidFill>
                  <a:schemeClr val="tx1"/>
                </a:solidFill>
              </a:rPr>
              <a:t> as having .mat files, pull their relevant scan information (number of T1 scans passing QC/PC, number of </a:t>
            </a:r>
            <a:r>
              <a:rPr lang="en-US" sz="900" i="1" dirty="0" err="1">
                <a:solidFill>
                  <a:schemeClr val="tx1"/>
                </a:solidFill>
              </a:rPr>
              <a:t>rsfMRI</a:t>
            </a:r>
            <a:r>
              <a:rPr lang="en-US" sz="900" i="1" dirty="0">
                <a:solidFill>
                  <a:schemeClr val="tx1"/>
                </a:solidFill>
              </a:rPr>
              <a:t> scans passing QC/PC, total number </a:t>
            </a:r>
            <a:r>
              <a:rPr lang="en-US" sz="900" i="1" dirty="0" err="1">
                <a:solidFill>
                  <a:schemeClr val="tx1"/>
                </a:solidFill>
              </a:rPr>
              <a:t>rsfMRI</a:t>
            </a:r>
            <a:r>
              <a:rPr lang="en-US" sz="900" i="1" dirty="0">
                <a:solidFill>
                  <a:schemeClr val="tx1"/>
                </a:solidFill>
              </a:rPr>
              <a:t> scans) and store</a:t>
            </a:r>
          </a:p>
          <a:p>
            <a:pPr marL="228600" indent="-228600">
              <a:buAutoNum type="arabicPeriod"/>
            </a:pPr>
            <a:r>
              <a:rPr lang="en-US" sz="900" dirty="0">
                <a:solidFill>
                  <a:schemeClr val="tx1"/>
                </a:solidFill>
              </a:rPr>
              <a:t>Updates subject IDs from </a:t>
            </a:r>
            <a:r>
              <a:rPr lang="en-US" sz="900" dirty="0" err="1">
                <a:solidFill>
                  <a:schemeClr val="tx1"/>
                </a:solidFill>
              </a:rPr>
              <a:t>NDAR_INVxxxxxxxx</a:t>
            </a:r>
            <a:r>
              <a:rPr lang="en-US" sz="900" dirty="0">
                <a:solidFill>
                  <a:schemeClr val="tx1"/>
                </a:solidFill>
              </a:rPr>
              <a:t> </a:t>
            </a:r>
            <a:r>
              <a:rPr lang="en-US" sz="900" dirty="0">
                <a:solidFill>
                  <a:schemeClr val="tx1"/>
                </a:solidFill>
                <a:sym typeface="Wingdings" panose="05000000000000000000" pitchFamily="2" charset="2"/>
              </a:rPr>
              <a:t> sub-</a:t>
            </a:r>
            <a:r>
              <a:rPr lang="en-US" sz="900" dirty="0" err="1">
                <a:solidFill>
                  <a:schemeClr val="tx1"/>
                </a:solidFill>
                <a:sym typeface="Wingdings" panose="05000000000000000000" pitchFamily="2" charset="2"/>
              </a:rPr>
              <a:t>NDARINVxxxxxxxx</a:t>
            </a:r>
            <a:endParaRPr lang="en-US" sz="900" dirty="0">
              <a:solidFill>
                <a:schemeClr val="tx1"/>
              </a:solidFill>
            </a:endParaRPr>
          </a:p>
          <a:p>
            <a:pPr marL="228600" indent="-228600">
              <a:buAutoNum type="arabicPeriod"/>
            </a:pPr>
            <a:r>
              <a:rPr lang="en-US" sz="900" dirty="0">
                <a:solidFill>
                  <a:schemeClr val="tx1"/>
                </a:solidFill>
              </a:rPr>
              <a:t>Isolates data for subjects identified in </a:t>
            </a:r>
            <a:r>
              <a:rPr lang="en-US" sz="900" i="1" dirty="0">
                <a:solidFill>
                  <a:schemeClr val="tx1"/>
                </a:solidFill>
              </a:rPr>
              <a:t>subjects_with_motion_files.txt</a:t>
            </a:r>
          </a:p>
          <a:p>
            <a:pPr marL="228600" indent="-228600">
              <a:buAutoNum type="arabicPeriod"/>
            </a:pPr>
            <a:r>
              <a:rPr lang="en-US" sz="900" dirty="0">
                <a:solidFill>
                  <a:schemeClr val="tx1"/>
                </a:solidFill>
              </a:rPr>
              <a:t>Pulls out the following scan data (used in prep_stage_2)</a:t>
            </a:r>
          </a:p>
          <a:p>
            <a:pPr marL="685800" lvl="1" indent="-228600">
              <a:buAutoNum type="arabicPeriod"/>
            </a:pPr>
            <a:r>
              <a:rPr lang="en-US" sz="900" dirty="0" err="1">
                <a:solidFill>
                  <a:schemeClr val="tx1"/>
                </a:solidFill>
              </a:rPr>
              <a:t>subjectid</a:t>
            </a:r>
            <a:endParaRPr lang="en-US" sz="900" dirty="0">
              <a:solidFill>
                <a:schemeClr val="tx1"/>
              </a:solidFill>
            </a:endParaRPr>
          </a:p>
          <a:p>
            <a:pPr marL="685800" lvl="1" indent="-228600">
              <a:buAutoNum type="arabicPeriod"/>
            </a:pPr>
            <a:r>
              <a:rPr lang="en-US" sz="900" dirty="0">
                <a:solidFill>
                  <a:schemeClr val="tx1"/>
                </a:solidFill>
              </a:rPr>
              <a:t>iqc_t1_good_ser</a:t>
            </a:r>
          </a:p>
          <a:p>
            <a:pPr marL="685800" lvl="1" indent="-228600">
              <a:buAutoNum type="arabicPeriod"/>
            </a:pPr>
            <a:r>
              <a:rPr lang="en-US" sz="900" dirty="0" err="1">
                <a:solidFill>
                  <a:schemeClr val="tx1"/>
                </a:solidFill>
              </a:rPr>
              <a:t>iqc_rsfmri_good_ser</a:t>
            </a:r>
            <a:endParaRPr lang="en-US" sz="900" dirty="0">
              <a:solidFill>
                <a:schemeClr val="tx1"/>
              </a:solidFill>
            </a:endParaRPr>
          </a:p>
          <a:p>
            <a:pPr marL="685800" lvl="1" indent="-228600">
              <a:buAutoNum type="arabicPeriod"/>
            </a:pPr>
            <a:r>
              <a:rPr lang="en-US" sz="900" dirty="0" err="1">
                <a:solidFill>
                  <a:schemeClr val="tx1"/>
                </a:solidFill>
              </a:rPr>
              <a:t>iqc_rsfmri_total_ser</a:t>
            </a:r>
            <a:endParaRPr lang="en-US" sz="900" dirty="0">
              <a:solidFill>
                <a:schemeClr val="tx1"/>
              </a:solidFill>
            </a:endParaRPr>
          </a:p>
          <a:p>
            <a:pPr marL="228600" indent="-228600">
              <a:buAutoNum type="arabicPeriod"/>
            </a:pPr>
            <a:r>
              <a:rPr lang="en-US" sz="900" dirty="0">
                <a:solidFill>
                  <a:schemeClr val="tx1"/>
                </a:solidFill>
              </a:rPr>
              <a:t>Saves a reduced .</a:t>
            </a:r>
            <a:r>
              <a:rPr lang="en-US" sz="900" dirty="0" err="1">
                <a:solidFill>
                  <a:schemeClr val="tx1"/>
                </a:solidFill>
              </a:rPr>
              <a:t>Rds</a:t>
            </a:r>
            <a:r>
              <a:rPr lang="en-US" sz="900" dirty="0">
                <a:solidFill>
                  <a:schemeClr val="tx1"/>
                </a:solidFill>
              </a:rPr>
              <a:t> </a:t>
            </a:r>
          </a:p>
          <a:p>
            <a:pPr marL="685800" lvl="1" indent="-228600">
              <a:buAutoNum type="arabicPeriod"/>
            </a:pPr>
            <a:r>
              <a:rPr lang="en-US" sz="900" dirty="0">
                <a:solidFill>
                  <a:schemeClr val="tx1"/>
                </a:solidFill>
              </a:rPr>
              <a:t>(9601 subjects, all SMs, corrected naming scheme)</a:t>
            </a:r>
          </a:p>
          <a:p>
            <a:pPr marL="228600" indent="-228600">
              <a:buAutoNum type="arabicPeriod"/>
            </a:pPr>
            <a:r>
              <a:rPr lang="en-US" sz="900" dirty="0">
                <a:solidFill>
                  <a:schemeClr val="tx1"/>
                </a:solidFill>
              </a:rPr>
              <a:t>Identify if any subjects are MISSING from the RDS</a:t>
            </a:r>
          </a:p>
          <a:p>
            <a:pPr marL="685800" lvl="1" indent="-228600">
              <a:buAutoNum type="arabicPeriod"/>
            </a:pPr>
            <a:r>
              <a:rPr lang="en-US" sz="900" dirty="0">
                <a:solidFill>
                  <a:schemeClr val="tx1"/>
                </a:solidFill>
              </a:rPr>
              <a:t>Gets list of final subjects from stage 1</a:t>
            </a:r>
          </a:p>
          <a:p>
            <a:pPr marL="685800" lvl="1" indent="-228600">
              <a:buAutoNum type="arabicPeriod"/>
            </a:pPr>
            <a:r>
              <a:rPr lang="en-US" sz="900" dirty="0">
                <a:solidFill>
                  <a:schemeClr val="tx1"/>
                </a:solidFill>
              </a:rPr>
              <a:t>Get list of subjects </a:t>
            </a:r>
            <a:r>
              <a:rPr lang="en-US" sz="900" b="1" dirty="0">
                <a:solidFill>
                  <a:schemeClr val="tx1"/>
                </a:solidFill>
              </a:rPr>
              <a:t>MISSING</a:t>
            </a:r>
            <a:r>
              <a:rPr lang="en-US" sz="900" dirty="0">
                <a:solidFill>
                  <a:schemeClr val="tx1"/>
                </a:solidFill>
              </a:rPr>
              <a:t> from RDS</a:t>
            </a:r>
          </a:p>
          <a:p>
            <a:pPr marL="228600" indent="-228600">
              <a:buAutoNum type="arabicPeriod"/>
            </a:pPr>
            <a:endParaRPr lang="en-US" sz="900" dirty="0">
              <a:solidFill>
                <a:schemeClr val="tx1"/>
              </a:solidFill>
            </a:endParaRPr>
          </a:p>
          <a:p>
            <a:pPr marL="228600" indent="-228600">
              <a:buAutoNum type="arabicPeriod"/>
            </a:pPr>
            <a:endParaRPr lang="en-US" sz="900" i="1" dirty="0">
              <a:solidFill>
                <a:schemeClr val="tx1"/>
              </a:solidFill>
            </a:endParaRPr>
          </a:p>
          <a:p>
            <a:pPr marL="228600" indent="-228600">
              <a:buAutoNum type="arabicPeriod"/>
            </a:pPr>
            <a:endParaRPr lang="en-US" sz="1100" dirty="0">
              <a:solidFill>
                <a:schemeClr val="tx1"/>
              </a:solidFill>
            </a:endParaRPr>
          </a:p>
          <a:p>
            <a:endParaRPr lang="en-US" sz="1100" b="1" i="1" dirty="0">
              <a:solidFill>
                <a:schemeClr val="tx1"/>
              </a:solidFill>
            </a:endParaRPr>
          </a:p>
          <a:p>
            <a:endParaRPr lang="en-US" sz="1100" b="1" i="1" dirty="0">
              <a:solidFill>
                <a:schemeClr val="tx1"/>
              </a:solidFill>
            </a:endParaRPr>
          </a:p>
        </p:txBody>
      </p:sp>
      <p:cxnSp>
        <p:nvCxnSpPr>
          <p:cNvPr id="81" name="Straight Arrow Connector 80">
            <a:extLst>
              <a:ext uri="{FF2B5EF4-FFF2-40B4-BE49-F238E27FC236}">
                <a16:creationId xmlns:a16="http://schemas.microsoft.com/office/drawing/2014/main" id="{25DBFDD6-697E-4262-AB75-0C37680AAA5D}"/>
              </a:ext>
            </a:extLst>
          </p:cNvPr>
          <p:cNvCxnSpPr>
            <a:cxnSpLocks/>
            <a:stCxn id="75" idx="2"/>
            <a:endCxn id="111" idx="0"/>
          </p:cNvCxnSpPr>
          <p:nvPr/>
        </p:nvCxnSpPr>
        <p:spPr>
          <a:xfrm flipH="1">
            <a:off x="35674422" y="2811367"/>
            <a:ext cx="1432" cy="2080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2" name="TextBox 81">
            <a:extLst>
              <a:ext uri="{FF2B5EF4-FFF2-40B4-BE49-F238E27FC236}">
                <a16:creationId xmlns:a16="http://schemas.microsoft.com/office/drawing/2014/main" id="{0C858185-ABAF-465A-A124-FD436FF5C33D}"/>
              </a:ext>
            </a:extLst>
          </p:cNvPr>
          <p:cNvSpPr txBox="1"/>
          <p:nvPr/>
        </p:nvSpPr>
        <p:spPr>
          <a:xfrm>
            <a:off x="35716976" y="2777707"/>
            <a:ext cx="518003" cy="246221"/>
          </a:xfrm>
          <a:prstGeom prst="rect">
            <a:avLst/>
          </a:prstGeom>
          <a:noFill/>
        </p:spPr>
        <p:txBody>
          <a:bodyPr wrap="square" rtlCol="0">
            <a:spAutoFit/>
          </a:bodyPr>
          <a:lstStyle/>
          <a:p>
            <a:r>
              <a:rPr lang="en-US" sz="1000" i="1" dirty="0"/>
              <a:t>input</a:t>
            </a:r>
          </a:p>
        </p:txBody>
      </p:sp>
      <p:cxnSp>
        <p:nvCxnSpPr>
          <p:cNvPr id="86" name="Straight Arrow Connector 85">
            <a:extLst>
              <a:ext uri="{FF2B5EF4-FFF2-40B4-BE49-F238E27FC236}">
                <a16:creationId xmlns:a16="http://schemas.microsoft.com/office/drawing/2014/main" id="{54858B69-2BAA-444E-920A-5CF4F795C065}"/>
              </a:ext>
            </a:extLst>
          </p:cNvPr>
          <p:cNvCxnSpPr>
            <a:cxnSpLocks/>
            <a:stCxn id="87" idx="6"/>
            <a:endCxn id="28" idx="1"/>
          </p:cNvCxnSpPr>
          <p:nvPr/>
        </p:nvCxnSpPr>
        <p:spPr>
          <a:xfrm flipV="1">
            <a:off x="42003254" y="2724535"/>
            <a:ext cx="483346" cy="2212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7" name="Oval 86">
            <a:extLst>
              <a:ext uri="{FF2B5EF4-FFF2-40B4-BE49-F238E27FC236}">
                <a16:creationId xmlns:a16="http://schemas.microsoft.com/office/drawing/2014/main" id="{30722294-CEF4-4F1E-8073-5E556135B6CA}"/>
              </a:ext>
            </a:extLst>
          </p:cNvPr>
          <p:cNvSpPr/>
          <p:nvPr/>
        </p:nvSpPr>
        <p:spPr>
          <a:xfrm>
            <a:off x="41930654" y="270384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D4BAE12D-821D-4313-A83E-73C249DA09CB}"/>
              </a:ext>
            </a:extLst>
          </p:cNvPr>
          <p:cNvSpPr/>
          <p:nvPr/>
        </p:nvSpPr>
        <p:spPr>
          <a:xfrm>
            <a:off x="2255184" y="3646103"/>
            <a:ext cx="3520548" cy="9269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i="1" dirty="0">
                <a:solidFill>
                  <a:schemeClr val="tx1"/>
                </a:solidFill>
              </a:rPr>
              <a:t> abcd_cca_replication/</a:t>
            </a:r>
            <a:r>
              <a:rPr lang="en-US" sz="1100" b="1" i="1" dirty="0">
                <a:solidFill>
                  <a:schemeClr val="tx1"/>
                </a:solidFill>
              </a:rPr>
              <a:t>create_config.sh</a:t>
            </a:r>
          </a:p>
          <a:p>
            <a:r>
              <a:rPr lang="en-US" sz="1100" b="1" i="1" u="sng" dirty="0">
                <a:solidFill>
                  <a:schemeClr val="tx1"/>
                </a:solidFill>
              </a:rPr>
              <a:t>Input: </a:t>
            </a:r>
            <a:r>
              <a:rPr lang="en-US" sz="1100" i="1" dirty="0">
                <a:solidFill>
                  <a:schemeClr val="tx1"/>
                </a:solidFill>
              </a:rPr>
              <a:t>absolute path to bids/ folder in DCAN download.</a:t>
            </a:r>
          </a:p>
          <a:p>
            <a:r>
              <a:rPr lang="en-US" sz="1100" i="1" dirty="0">
                <a:solidFill>
                  <a:schemeClr val="tx1"/>
                </a:solidFill>
              </a:rPr>
              <a:t>	ex. /data/ABCD_MBDU/</a:t>
            </a:r>
            <a:r>
              <a:rPr lang="en-US" sz="1100" i="1" dirty="0" err="1">
                <a:solidFill>
                  <a:schemeClr val="tx1"/>
                </a:solidFill>
              </a:rPr>
              <a:t>abcd_bids</a:t>
            </a:r>
            <a:r>
              <a:rPr lang="en-US" sz="1100" i="1" dirty="0">
                <a:solidFill>
                  <a:schemeClr val="tx1"/>
                </a:solidFill>
              </a:rPr>
              <a:t>/bids/</a:t>
            </a:r>
          </a:p>
          <a:p>
            <a:r>
              <a:rPr lang="en-US" sz="1100" b="1" i="1" u="sng" dirty="0">
                <a:solidFill>
                  <a:schemeClr val="tx1"/>
                </a:solidFill>
                <a:highlight>
                  <a:srgbClr val="FFFF00"/>
                </a:highlight>
              </a:rPr>
              <a:t>Must run this before proceeding!</a:t>
            </a:r>
            <a:endParaRPr lang="en-US" sz="1100" b="1" u="sng" dirty="0">
              <a:solidFill>
                <a:schemeClr val="tx1"/>
              </a:solidFill>
              <a:highlight>
                <a:srgbClr val="FFFF00"/>
              </a:highlight>
            </a:endParaRPr>
          </a:p>
        </p:txBody>
      </p:sp>
      <p:cxnSp>
        <p:nvCxnSpPr>
          <p:cNvPr id="89" name="Straight Arrow Connector 88">
            <a:extLst>
              <a:ext uri="{FF2B5EF4-FFF2-40B4-BE49-F238E27FC236}">
                <a16:creationId xmlns:a16="http://schemas.microsoft.com/office/drawing/2014/main" id="{B43860AC-8FD8-439B-92D2-AD724D1716C4}"/>
              </a:ext>
            </a:extLst>
          </p:cNvPr>
          <p:cNvCxnSpPr>
            <a:cxnSpLocks/>
            <a:stCxn id="12" idx="2"/>
            <a:endCxn id="88" idx="0"/>
          </p:cNvCxnSpPr>
          <p:nvPr/>
        </p:nvCxnSpPr>
        <p:spPr>
          <a:xfrm rot="5400000">
            <a:off x="5184050" y="1956119"/>
            <a:ext cx="521393" cy="2858575"/>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90" name="Connector: Elbow 89">
            <a:extLst>
              <a:ext uri="{FF2B5EF4-FFF2-40B4-BE49-F238E27FC236}">
                <a16:creationId xmlns:a16="http://schemas.microsoft.com/office/drawing/2014/main" id="{00029ECC-F595-4307-A9FC-D8410BDFD2FC}"/>
              </a:ext>
            </a:extLst>
          </p:cNvPr>
          <p:cNvCxnSpPr>
            <a:cxnSpLocks/>
            <a:stCxn id="99" idx="1"/>
            <a:endCxn id="91" idx="0"/>
          </p:cNvCxnSpPr>
          <p:nvPr/>
        </p:nvCxnSpPr>
        <p:spPr>
          <a:xfrm flipH="1">
            <a:off x="33384128" y="5145120"/>
            <a:ext cx="321427" cy="1984355"/>
          </a:xfrm>
          <a:prstGeom prst="bentConnector4">
            <a:avLst>
              <a:gd name="adj1" fmla="val 46624"/>
              <a:gd name="adj2" fmla="val 74371"/>
            </a:avLst>
          </a:prstGeom>
          <a:ln>
            <a:tailEnd type="triangle"/>
          </a:ln>
        </p:spPr>
        <p:style>
          <a:lnRef idx="3">
            <a:schemeClr val="accent2"/>
          </a:lnRef>
          <a:fillRef idx="0">
            <a:schemeClr val="accent2"/>
          </a:fillRef>
          <a:effectRef idx="2">
            <a:schemeClr val="accent2"/>
          </a:effectRef>
          <a:fontRef idx="minor">
            <a:schemeClr val="tx1"/>
          </a:fontRef>
        </p:style>
      </p:cxnSp>
      <p:sp>
        <p:nvSpPr>
          <p:cNvPr id="91" name="Rectangle 90">
            <a:extLst>
              <a:ext uri="{FF2B5EF4-FFF2-40B4-BE49-F238E27FC236}">
                <a16:creationId xmlns:a16="http://schemas.microsoft.com/office/drawing/2014/main" id="{D24801B1-3D1E-4853-8E68-7E76AADDEB18}"/>
              </a:ext>
            </a:extLst>
          </p:cNvPr>
          <p:cNvSpPr/>
          <p:nvPr/>
        </p:nvSpPr>
        <p:spPr>
          <a:xfrm>
            <a:off x="32578306" y="7129475"/>
            <a:ext cx="1611644"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scan_data.txt</a:t>
            </a:r>
          </a:p>
        </p:txBody>
      </p:sp>
      <p:sp>
        <p:nvSpPr>
          <p:cNvPr id="92" name="TextBox 91">
            <a:extLst>
              <a:ext uri="{FF2B5EF4-FFF2-40B4-BE49-F238E27FC236}">
                <a16:creationId xmlns:a16="http://schemas.microsoft.com/office/drawing/2014/main" id="{3EE78E76-F4C3-439E-94EE-0EA065539612}"/>
              </a:ext>
            </a:extLst>
          </p:cNvPr>
          <p:cNvSpPr txBox="1"/>
          <p:nvPr/>
        </p:nvSpPr>
        <p:spPr>
          <a:xfrm>
            <a:off x="36467683" y="4985248"/>
            <a:ext cx="928344" cy="338554"/>
          </a:xfrm>
          <a:prstGeom prst="rect">
            <a:avLst/>
          </a:prstGeom>
          <a:noFill/>
        </p:spPr>
        <p:txBody>
          <a:bodyPr wrap="square" rtlCol="0">
            <a:spAutoFit/>
          </a:bodyPr>
          <a:lstStyle/>
          <a:p>
            <a:r>
              <a:rPr lang="en-US" sz="800" i="1" dirty="0"/>
              <a:t>Store in intermediate file</a:t>
            </a:r>
          </a:p>
        </p:txBody>
      </p:sp>
      <p:sp>
        <p:nvSpPr>
          <p:cNvPr id="93" name="TextBox 92">
            <a:extLst>
              <a:ext uri="{FF2B5EF4-FFF2-40B4-BE49-F238E27FC236}">
                <a16:creationId xmlns:a16="http://schemas.microsoft.com/office/drawing/2014/main" id="{93C1DE6B-B0FA-422A-B392-17C996653ECE}"/>
              </a:ext>
            </a:extLst>
          </p:cNvPr>
          <p:cNvSpPr txBox="1"/>
          <p:nvPr/>
        </p:nvSpPr>
        <p:spPr>
          <a:xfrm>
            <a:off x="38045210" y="4506880"/>
            <a:ext cx="518003" cy="246221"/>
          </a:xfrm>
          <a:prstGeom prst="rect">
            <a:avLst/>
          </a:prstGeom>
          <a:noFill/>
        </p:spPr>
        <p:txBody>
          <a:bodyPr wrap="square" rtlCol="0">
            <a:spAutoFit/>
          </a:bodyPr>
          <a:lstStyle/>
          <a:p>
            <a:r>
              <a:rPr lang="en-US" sz="1000" i="1" dirty="0"/>
              <a:t>input</a:t>
            </a:r>
          </a:p>
        </p:txBody>
      </p:sp>
      <p:sp>
        <p:nvSpPr>
          <p:cNvPr id="94" name="TextBox 93">
            <a:extLst>
              <a:ext uri="{FF2B5EF4-FFF2-40B4-BE49-F238E27FC236}">
                <a16:creationId xmlns:a16="http://schemas.microsoft.com/office/drawing/2014/main" id="{F960F223-983A-4856-B236-981C89A6BD7B}"/>
              </a:ext>
            </a:extLst>
          </p:cNvPr>
          <p:cNvSpPr txBox="1"/>
          <p:nvPr/>
        </p:nvSpPr>
        <p:spPr>
          <a:xfrm>
            <a:off x="36437203" y="7129475"/>
            <a:ext cx="2172633" cy="33855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nda2.0.1_stage_1.Rds</a:t>
            </a:r>
          </a:p>
        </p:txBody>
      </p:sp>
      <p:sp>
        <p:nvSpPr>
          <p:cNvPr id="95" name="TextBox 94">
            <a:extLst>
              <a:ext uri="{FF2B5EF4-FFF2-40B4-BE49-F238E27FC236}">
                <a16:creationId xmlns:a16="http://schemas.microsoft.com/office/drawing/2014/main" id="{72358A42-F0E8-489F-8537-9D506BD28A5A}"/>
              </a:ext>
            </a:extLst>
          </p:cNvPr>
          <p:cNvSpPr txBox="1"/>
          <p:nvPr/>
        </p:nvSpPr>
        <p:spPr>
          <a:xfrm>
            <a:off x="32851053" y="6716530"/>
            <a:ext cx="928344" cy="338554"/>
          </a:xfrm>
          <a:prstGeom prst="rect">
            <a:avLst/>
          </a:prstGeom>
          <a:noFill/>
        </p:spPr>
        <p:txBody>
          <a:bodyPr wrap="square" rtlCol="0">
            <a:spAutoFit/>
          </a:bodyPr>
          <a:lstStyle/>
          <a:p>
            <a:r>
              <a:rPr lang="en-US" sz="800" i="1" dirty="0"/>
              <a:t>Store in intermediate file</a:t>
            </a:r>
          </a:p>
        </p:txBody>
      </p:sp>
      <p:cxnSp>
        <p:nvCxnSpPr>
          <p:cNvPr id="96" name="Connector: Elbow 95">
            <a:extLst>
              <a:ext uri="{FF2B5EF4-FFF2-40B4-BE49-F238E27FC236}">
                <a16:creationId xmlns:a16="http://schemas.microsoft.com/office/drawing/2014/main" id="{73E01504-2CD5-4B57-A194-2E7BA2684B15}"/>
              </a:ext>
            </a:extLst>
          </p:cNvPr>
          <p:cNvCxnSpPr>
            <a:cxnSpLocks/>
            <a:stCxn id="97" idx="6"/>
            <a:endCxn id="94" idx="0"/>
          </p:cNvCxnSpPr>
          <p:nvPr/>
        </p:nvCxnSpPr>
        <p:spPr>
          <a:xfrm>
            <a:off x="34973082" y="5502436"/>
            <a:ext cx="2550438" cy="162703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97" name="Oval 96">
            <a:extLst>
              <a:ext uri="{FF2B5EF4-FFF2-40B4-BE49-F238E27FC236}">
                <a16:creationId xmlns:a16="http://schemas.microsoft.com/office/drawing/2014/main" id="{B32496B6-1DF6-4EB3-99A6-5BE9E96B5B79}"/>
              </a:ext>
            </a:extLst>
          </p:cNvPr>
          <p:cNvSpPr/>
          <p:nvPr/>
        </p:nvSpPr>
        <p:spPr>
          <a:xfrm flipV="1">
            <a:off x="34927363" y="547957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C612485-9968-4B3D-B4ED-AE3A1EF69700}"/>
              </a:ext>
            </a:extLst>
          </p:cNvPr>
          <p:cNvSpPr txBox="1"/>
          <p:nvPr/>
        </p:nvSpPr>
        <p:spPr>
          <a:xfrm>
            <a:off x="2667298" y="101587"/>
            <a:ext cx="3633267" cy="523220"/>
          </a:xfrm>
          <a:prstGeom prst="rect">
            <a:avLst/>
          </a:prstGeom>
          <a:solidFill>
            <a:schemeClr val="accent2"/>
          </a:solidFill>
        </p:spPr>
        <p:txBody>
          <a:bodyPr wrap="square" rtlCol="0">
            <a:spAutoFit/>
          </a:bodyPr>
          <a:lstStyle/>
          <a:p>
            <a:pPr algn="ctr"/>
            <a:r>
              <a:rPr lang="en-US" sz="2800" b="1" i="1" u="sng" dirty="0"/>
              <a:t>START HERE</a:t>
            </a:r>
          </a:p>
        </p:txBody>
      </p:sp>
      <p:sp>
        <p:nvSpPr>
          <p:cNvPr id="99" name="Right Brace 98">
            <a:extLst>
              <a:ext uri="{FF2B5EF4-FFF2-40B4-BE49-F238E27FC236}">
                <a16:creationId xmlns:a16="http://schemas.microsoft.com/office/drawing/2014/main" id="{DDE3257D-89D5-4065-8910-811497F219E0}"/>
              </a:ext>
            </a:extLst>
          </p:cNvPr>
          <p:cNvSpPr/>
          <p:nvPr/>
        </p:nvSpPr>
        <p:spPr>
          <a:xfrm rot="10800000">
            <a:off x="33705555" y="4863678"/>
            <a:ext cx="749996" cy="562884"/>
          </a:xfrm>
          <a:prstGeom prst="rightBrace">
            <a:avLst>
              <a:gd name="adj1" fmla="val 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0" name="Rectangle 99">
            <a:extLst>
              <a:ext uri="{FF2B5EF4-FFF2-40B4-BE49-F238E27FC236}">
                <a16:creationId xmlns:a16="http://schemas.microsoft.com/office/drawing/2014/main" id="{309EFEBD-B818-4136-9A3A-F544EA372682}"/>
              </a:ext>
            </a:extLst>
          </p:cNvPr>
          <p:cNvSpPr/>
          <p:nvPr/>
        </p:nvSpPr>
        <p:spPr>
          <a:xfrm>
            <a:off x="34788190" y="6594568"/>
            <a:ext cx="2189887"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prep_stage_1_missing_subjects.txt)</a:t>
            </a:r>
          </a:p>
        </p:txBody>
      </p:sp>
      <p:cxnSp>
        <p:nvCxnSpPr>
          <p:cNvPr id="101" name="Connector: Elbow 100">
            <a:extLst>
              <a:ext uri="{FF2B5EF4-FFF2-40B4-BE49-F238E27FC236}">
                <a16:creationId xmlns:a16="http://schemas.microsoft.com/office/drawing/2014/main" id="{EEFF4111-2F01-4F75-B60E-3F4EA77BBDE4}"/>
              </a:ext>
            </a:extLst>
          </p:cNvPr>
          <p:cNvCxnSpPr>
            <a:cxnSpLocks/>
            <a:stCxn id="102" idx="2"/>
            <a:endCxn id="100" idx="0"/>
          </p:cNvCxnSpPr>
          <p:nvPr/>
        </p:nvCxnSpPr>
        <p:spPr>
          <a:xfrm rot="10800000" flipH="1" flipV="1">
            <a:off x="34101684" y="6057802"/>
            <a:ext cx="1781449" cy="536765"/>
          </a:xfrm>
          <a:prstGeom prst="bentConnector4">
            <a:avLst>
              <a:gd name="adj1" fmla="val -5347"/>
              <a:gd name="adj2" fmla="val 52129"/>
            </a:avLst>
          </a:prstGeom>
          <a:ln>
            <a:tailEnd type="triangle"/>
          </a:ln>
        </p:spPr>
        <p:style>
          <a:lnRef idx="3">
            <a:schemeClr val="accent2"/>
          </a:lnRef>
          <a:fillRef idx="0">
            <a:schemeClr val="accent2"/>
          </a:fillRef>
          <a:effectRef idx="2">
            <a:schemeClr val="accent2"/>
          </a:effectRef>
          <a:fontRef idx="minor">
            <a:schemeClr val="tx1"/>
          </a:fontRef>
        </p:style>
      </p:cxnSp>
      <p:sp>
        <p:nvSpPr>
          <p:cNvPr id="102" name="Oval 101">
            <a:extLst>
              <a:ext uri="{FF2B5EF4-FFF2-40B4-BE49-F238E27FC236}">
                <a16:creationId xmlns:a16="http://schemas.microsoft.com/office/drawing/2014/main" id="{B6349E23-010A-4C3D-9E0A-252FDCA7528E}"/>
              </a:ext>
            </a:extLst>
          </p:cNvPr>
          <p:cNvSpPr/>
          <p:nvPr/>
        </p:nvSpPr>
        <p:spPr>
          <a:xfrm flipV="1">
            <a:off x="34101685" y="60349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CA9B4990-9946-45B7-877A-84383B91A668}"/>
              </a:ext>
            </a:extLst>
          </p:cNvPr>
          <p:cNvSpPr/>
          <p:nvPr/>
        </p:nvSpPr>
        <p:spPr>
          <a:xfrm>
            <a:off x="34225228" y="7129475"/>
            <a:ext cx="2177052"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prep_stage_1_final_subjects.txt</a:t>
            </a:r>
          </a:p>
        </p:txBody>
      </p:sp>
      <p:cxnSp>
        <p:nvCxnSpPr>
          <p:cNvPr id="104" name="Connector: Elbow 103">
            <a:extLst>
              <a:ext uri="{FF2B5EF4-FFF2-40B4-BE49-F238E27FC236}">
                <a16:creationId xmlns:a16="http://schemas.microsoft.com/office/drawing/2014/main" id="{DC4D5B89-096F-4DA4-B74A-31DA9C3C190E}"/>
              </a:ext>
            </a:extLst>
          </p:cNvPr>
          <p:cNvCxnSpPr>
            <a:cxnSpLocks/>
            <a:stCxn id="105" idx="2"/>
            <a:endCxn id="103" idx="0"/>
          </p:cNvCxnSpPr>
          <p:nvPr/>
        </p:nvCxnSpPr>
        <p:spPr>
          <a:xfrm rot="10800000" flipH="1" flipV="1">
            <a:off x="34101684" y="5923001"/>
            <a:ext cx="1212069" cy="1206473"/>
          </a:xfrm>
          <a:prstGeom prst="bentConnector4">
            <a:avLst>
              <a:gd name="adj1" fmla="val -18860"/>
              <a:gd name="adj2" fmla="val 88843"/>
            </a:avLst>
          </a:prstGeom>
          <a:ln>
            <a:tailEnd type="triangle"/>
          </a:ln>
        </p:spPr>
        <p:style>
          <a:lnRef idx="3">
            <a:schemeClr val="accent2"/>
          </a:lnRef>
          <a:fillRef idx="0">
            <a:schemeClr val="accent2"/>
          </a:fillRef>
          <a:effectRef idx="2">
            <a:schemeClr val="accent2"/>
          </a:effectRef>
          <a:fontRef idx="minor">
            <a:schemeClr val="tx1"/>
          </a:fontRef>
        </p:style>
      </p:cxnSp>
      <p:sp>
        <p:nvSpPr>
          <p:cNvPr id="105" name="Oval 104">
            <a:extLst>
              <a:ext uri="{FF2B5EF4-FFF2-40B4-BE49-F238E27FC236}">
                <a16:creationId xmlns:a16="http://schemas.microsoft.com/office/drawing/2014/main" id="{DAC5371B-5D9A-4262-A1BB-F92914916348}"/>
              </a:ext>
            </a:extLst>
          </p:cNvPr>
          <p:cNvSpPr/>
          <p:nvPr/>
        </p:nvSpPr>
        <p:spPr>
          <a:xfrm flipV="1">
            <a:off x="34101685" y="590014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DD36E4DB-A668-4A5F-BC2F-3B7F4FA8BD18}"/>
              </a:ext>
            </a:extLst>
          </p:cNvPr>
          <p:cNvSpPr txBox="1"/>
          <p:nvPr/>
        </p:nvSpPr>
        <p:spPr>
          <a:xfrm>
            <a:off x="33936434" y="6687109"/>
            <a:ext cx="928344" cy="338554"/>
          </a:xfrm>
          <a:prstGeom prst="rect">
            <a:avLst/>
          </a:prstGeom>
          <a:noFill/>
        </p:spPr>
        <p:txBody>
          <a:bodyPr wrap="square" rtlCol="0">
            <a:spAutoFit/>
          </a:bodyPr>
          <a:lstStyle/>
          <a:p>
            <a:r>
              <a:rPr lang="en-US" sz="800" i="1" dirty="0"/>
              <a:t>Store in intermediate files</a:t>
            </a:r>
          </a:p>
        </p:txBody>
      </p:sp>
      <p:cxnSp>
        <p:nvCxnSpPr>
          <p:cNvPr id="107" name="Connector: Elbow 106">
            <a:extLst>
              <a:ext uri="{FF2B5EF4-FFF2-40B4-BE49-F238E27FC236}">
                <a16:creationId xmlns:a16="http://schemas.microsoft.com/office/drawing/2014/main" id="{70B1D25B-9F43-43E7-BDE8-AFF223331A4F}"/>
              </a:ext>
            </a:extLst>
          </p:cNvPr>
          <p:cNvCxnSpPr>
            <a:cxnSpLocks/>
            <a:stCxn id="94" idx="2"/>
            <a:endCxn id="108" idx="0"/>
          </p:cNvCxnSpPr>
          <p:nvPr/>
        </p:nvCxnSpPr>
        <p:spPr>
          <a:xfrm rot="16200000" flipH="1">
            <a:off x="38514374" y="6477174"/>
            <a:ext cx="337809" cy="231951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08" name="Rectangle 107">
            <a:extLst>
              <a:ext uri="{FF2B5EF4-FFF2-40B4-BE49-F238E27FC236}">
                <a16:creationId xmlns:a16="http://schemas.microsoft.com/office/drawing/2014/main" id="{1EC192D0-ED73-4D09-B8FB-EA28B9536AB7}"/>
              </a:ext>
            </a:extLst>
          </p:cNvPr>
          <p:cNvSpPr/>
          <p:nvPr/>
        </p:nvSpPr>
        <p:spPr>
          <a:xfrm>
            <a:off x="39766075" y="7805838"/>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6415A8F-E764-4CAB-B8A6-C6A33D069984}"/>
              </a:ext>
            </a:extLst>
          </p:cNvPr>
          <p:cNvSpPr/>
          <p:nvPr/>
        </p:nvSpPr>
        <p:spPr>
          <a:xfrm>
            <a:off x="37747061" y="4753101"/>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D57AFDA1-A4FA-4562-AFDE-5A167E932391}"/>
              </a:ext>
            </a:extLst>
          </p:cNvPr>
          <p:cNvSpPr/>
          <p:nvPr/>
        </p:nvSpPr>
        <p:spPr>
          <a:xfrm>
            <a:off x="35597460" y="301942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E74243F3-66B3-4077-A555-2DEF5C9DDA8D}"/>
              </a:ext>
            </a:extLst>
          </p:cNvPr>
          <p:cNvSpPr txBox="1"/>
          <p:nvPr/>
        </p:nvSpPr>
        <p:spPr>
          <a:xfrm>
            <a:off x="37188823" y="1838735"/>
            <a:ext cx="1201553" cy="307777"/>
          </a:xfrm>
          <a:prstGeom prst="rect">
            <a:avLst/>
          </a:prstGeom>
          <a:noFill/>
        </p:spPr>
        <p:txBody>
          <a:bodyPr wrap="square" rtlCol="0">
            <a:spAutoFit/>
          </a:bodyPr>
          <a:lstStyle/>
          <a:p>
            <a:r>
              <a:rPr lang="en-US" sz="700" i="1" dirty="0"/>
              <a:t>Stored in intermediate files (one per subject)</a:t>
            </a:r>
          </a:p>
        </p:txBody>
      </p:sp>
      <p:sp>
        <p:nvSpPr>
          <p:cNvPr id="113" name="Rectangle: Rounded Corners 112">
            <a:extLst>
              <a:ext uri="{FF2B5EF4-FFF2-40B4-BE49-F238E27FC236}">
                <a16:creationId xmlns:a16="http://schemas.microsoft.com/office/drawing/2014/main" id="{7DE137F6-B21D-43F9-BEE7-30431E97B584}"/>
              </a:ext>
            </a:extLst>
          </p:cNvPr>
          <p:cNvSpPr/>
          <p:nvPr/>
        </p:nvSpPr>
        <p:spPr>
          <a:xfrm>
            <a:off x="40113379" y="3590921"/>
            <a:ext cx="1595532" cy="2116184"/>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NOTE</a:t>
            </a:r>
            <a:r>
              <a:rPr lang="en-US" sz="1400" dirty="0"/>
              <a:t>, 6 subjects dropped </a:t>
            </a:r>
            <a:r>
              <a:rPr lang="en-US" sz="1400" dirty="0" err="1"/>
              <a:t>bc</a:t>
            </a:r>
            <a:r>
              <a:rPr lang="en-US" sz="1400" dirty="0"/>
              <a:t> data missing from RDS</a:t>
            </a:r>
          </a:p>
          <a:p>
            <a:pPr algn="ctr"/>
            <a:endParaRPr lang="en-US" sz="1400" b="1" dirty="0"/>
          </a:p>
          <a:p>
            <a:pPr algn="ctr"/>
            <a:r>
              <a:rPr lang="en-US" sz="1400" b="1" dirty="0"/>
              <a:t>prep_stage_1 N=9601</a:t>
            </a:r>
          </a:p>
        </p:txBody>
      </p:sp>
      <p:cxnSp>
        <p:nvCxnSpPr>
          <p:cNvPr id="115" name="Straight Arrow Connector 114">
            <a:extLst>
              <a:ext uri="{FF2B5EF4-FFF2-40B4-BE49-F238E27FC236}">
                <a16:creationId xmlns:a16="http://schemas.microsoft.com/office/drawing/2014/main" id="{91E9FAD5-8CEA-462B-BC5B-FADE24DA1765}"/>
              </a:ext>
            </a:extLst>
          </p:cNvPr>
          <p:cNvCxnSpPr>
            <a:cxnSpLocks/>
            <a:endCxn id="113" idx="1"/>
          </p:cNvCxnSpPr>
          <p:nvPr/>
        </p:nvCxnSpPr>
        <p:spPr>
          <a:xfrm>
            <a:off x="38626476" y="4255611"/>
            <a:ext cx="1486903" cy="39340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8" name="TextBox 117">
            <a:extLst>
              <a:ext uri="{FF2B5EF4-FFF2-40B4-BE49-F238E27FC236}">
                <a16:creationId xmlns:a16="http://schemas.microsoft.com/office/drawing/2014/main" id="{1D67E9D9-B0B6-4845-802C-B6E5555D71AA}"/>
              </a:ext>
            </a:extLst>
          </p:cNvPr>
          <p:cNvSpPr txBox="1"/>
          <p:nvPr/>
        </p:nvSpPr>
        <p:spPr>
          <a:xfrm>
            <a:off x="37487223" y="3327993"/>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2</a:t>
            </a:r>
          </a:p>
        </p:txBody>
      </p:sp>
      <p:sp>
        <p:nvSpPr>
          <p:cNvPr id="119" name="TextBox 118">
            <a:extLst>
              <a:ext uri="{FF2B5EF4-FFF2-40B4-BE49-F238E27FC236}">
                <a16:creationId xmlns:a16="http://schemas.microsoft.com/office/drawing/2014/main" id="{CFACF6A8-0316-4D2C-86B4-4F95B9FF01A4}"/>
              </a:ext>
            </a:extLst>
          </p:cNvPr>
          <p:cNvSpPr txBox="1"/>
          <p:nvPr/>
        </p:nvSpPr>
        <p:spPr>
          <a:xfrm>
            <a:off x="40700521" y="12008649"/>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1</a:t>
            </a:r>
          </a:p>
        </p:txBody>
      </p:sp>
      <p:cxnSp>
        <p:nvCxnSpPr>
          <p:cNvPr id="120" name="Connector: Elbow 119">
            <a:extLst>
              <a:ext uri="{FF2B5EF4-FFF2-40B4-BE49-F238E27FC236}">
                <a16:creationId xmlns:a16="http://schemas.microsoft.com/office/drawing/2014/main" id="{4EEA2461-7AE1-4587-8EA5-A8934160727D}"/>
              </a:ext>
            </a:extLst>
          </p:cNvPr>
          <p:cNvCxnSpPr>
            <a:cxnSpLocks/>
            <a:endCxn id="121" idx="1"/>
          </p:cNvCxnSpPr>
          <p:nvPr/>
        </p:nvCxnSpPr>
        <p:spPr>
          <a:xfrm rot="10800000" flipH="1" flipV="1">
            <a:off x="30430938" y="-11886105"/>
            <a:ext cx="5423347" cy="25225982"/>
          </a:xfrm>
          <a:prstGeom prst="bentConnector3">
            <a:avLst>
              <a:gd name="adj1" fmla="val -4215"/>
            </a:avLst>
          </a:prstGeom>
          <a:ln>
            <a:tailEnd type="triangle"/>
          </a:ln>
        </p:spPr>
        <p:style>
          <a:lnRef idx="3">
            <a:schemeClr val="accent2"/>
          </a:lnRef>
          <a:fillRef idx="0">
            <a:schemeClr val="accent2"/>
          </a:fillRef>
          <a:effectRef idx="2">
            <a:schemeClr val="accent2"/>
          </a:effectRef>
          <a:fontRef idx="minor">
            <a:schemeClr val="tx1"/>
          </a:fontRef>
        </p:style>
      </p:cxnSp>
      <p:sp>
        <p:nvSpPr>
          <p:cNvPr id="121" name="Rectangle 120">
            <a:extLst>
              <a:ext uri="{FF2B5EF4-FFF2-40B4-BE49-F238E27FC236}">
                <a16:creationId xmlns:a16="http://schemas.microsoft.com/office/drawing/2014/main" id="{4491F2BA-E17F-4BD3-B8AE-FBE205BD2369}"/>
              </a:ext>
            </a:extLst>
          </p:cNvPr>
          <p:cNvSpPr/>
          <p:nvPr/>
        </p:nvSpPr>
        <p:spPr>
          <a:xfrm>
            <a:off x="35854286" y="13264069"/>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82FDC43-7893-4F11-8394-34784BB695AB}"/>
              </a:ext>
            </a:extLst>
          </p:cNvPr>
          <p:cNvSpPr/>
          <p:nvPr/>
        </p:nvSpPr>
        <p:spPr>
          <a:xfrm>
            <a:off x="35854286" y="13108218"/>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Connector: Elbow 122">
            <a:extLst>
              <a:ext uri="{FF2B5EF4-FFF2-40B4-BE49-F238E27FC236}">
                <a16:creationId xmlns:a16="http://schemas.microsoft.com/office/drawing/2014/main" id="{7BB4B1F7-288F-4D3D-8164-02C03FDCB47E}"/>
              </a:ext>
            </a:extLst>
          </p:cNvPr>
          <p:cNvCxnSpPr>
            <a:cxnSpLocks/>
            <a:stCxn id="91" idx="2"/>
            <a:endCxn id="122" idx="1"/>
          </p:cNvCxnSpPr>
          <p:nvPr/>
        </p:nvCxnSpPr>
        <p:spPr>
          <a:xfrm rot="16200000" flipH="1">
            <a:off x="31761209" y="9090948"/>
            <a:ext cx="5715997" cy="247015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Rectangle 123">
            <a:extLst>
              <a:ext uri="{FF2B5EF4-FFF2-40B4-BE49-F238E27FC236}">
                <a16:creationId xmlns:a16="http://schemas.microsoft.com/office/drawing/2014/main" id="{5FE3CE9F-E987-4063-9738-AB2FC103735C}"/>
              </a:ext>
            </a:extLst>
          </p:cNvPr>
          <p:cNvSpPr/>
          <p:nvPr/>
        </p:nvSpPr>
        <p:spPr>
          <a:xfrm>
            <a:off x="35854286" y="12966672"/>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Connector: Elbow 124">
            <a:extLst>
              <a:ext uri="{FF2B5EF4-FFF2-40B4-BE49-F238E27FC236}">
                <a16:creationId xmlns:a16="http://schemas.microsoft.com/office/drawing/2014/main" id="{2F3CDB61-FF9C-405B-99CE-D745C6CC043B}"/>
              </a:ext>
            </a:extLst>
          </p:cNvPr>
          <p:cNvCxnSpPr>
            <a:cxnSpLocks/>
            <a:stCxn id="103" idx="2"/>
            <a:endCxn id="124" idx="1"/>
          </p:cNvCxnSpPr>
          <p:nvPr/>
        </p:nvCxnSpPr>
        <p:spPr>
          <a:xfrm rot="16200000" flipH="1">
            <a:off x="32796795" y="9984988"/>
            <a:ext cx="5574451" cy="54053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6" name="Oval 125">
            <a:extLst>
              <a:ext uri="{FF2B5EF4-FFF2-40B4-BE49-F238E27FC236}">
                <a16:creationId xmlns:a16="http://schemas.microsoft.com/office/drawing/2014/main" id="{6D15525B-BB5F-46F4-8621-17F6C0D34C5E}"/>
              </a:ext>
            </a:extLst>
          </p:cNvPr>
          <p:cNvSpPr/>
          <p:nvPr/>
        </p:nvSpPr>
        <p:spPr>
          <a:xfrm>
            <a:off x="41056079" y="13096502"/>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780796F5-834C-467D-8022-32CC06286AA6}"/>
              </a:ext>
            </a:extLst>
          </p:cNvPr>
          <p:cNvSpPr txBox="1"/>
          <p:nvPr/>
        </p:nvSpPr>
        <p:spPr>
          <a:xfrm>
            <a:off x="42213213" y="11569427"/>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3</a:t>
            </a:r>
            <a:endParaRPr lang="en-US" sz="1050" dirty="0"/>
          </a:p>
        </p:txBody>
      </p:sp>
      <p:sp>
        <p:nvSpPr>
          <p:cNvPr id="128" name="Oval 127">
            <a:extLst>
              <a:ext uri="{FF2B5EF4-FFF2-40B4-BE49-F238E27FC236}">
                <a16:creationId xmlns:a16="http://schemas.microsoft.com/office/drawing/2014/main" id="{CD9B75F5-A2AF-4A48-9734-621281593D36}"/>
              </a:ext>
            </a:extLst>
          </p:cNvPr>
          <p:cNvSpPr/>
          <p:nvPr/>
        </p:nvSpPr>
        <p:spPr>
          <a:xfrm>
            <a:off x="41088880" y="13400768"/>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7FB6A63-82C3-4D0F-8F7E-36B2D991D4E4}"/>
              </a:ext>
            </a:extLst>
          </p:cNvPr>
          <p:cNvSpPr txBox="1"/>
          <p:nvPr/>
        </p:nvSpPr>
        <p:spPr>
          <a:xfrm>
            <a:off x="42213213" y="12617202"/>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4</a:t>
            </a:r>
            <a:endParaRPr lang="en-US" sz="1050" dirty="0"/>
          </a:p>
        </p:txBody>
      </p:sp>
      <p:sp>
        <p:nvSpPr>
          <p:cNvPr id="130" name="Oval 129">
            <a:extLst>
              <a:ext uri="{FF2B5EF4-FFF2-40B4-BE49-F238E27FC236}">
                <a16:creationId xmlns:a16="http://schemas.microsoft.com/office/drawing/2014/main" id="{D1922A84-D422-4241-926B-38FB08CCE9E2}"/>
              </a:ext>
            </a:extLst>
          </p:cNvPr>
          <p:cNvSpPr/>
          <p:nvPr/>
        </p:nvSpPr>
        <p:spPr>
          <a:xfrm>
            <a:off x="38668619" y="13681403"/>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0342342B-9EC0-4507-9A09-46FFD79797E1}"/>
              </a:ext>
            </a:extLst>
          </p:cNvPr>
          <p:cNvSpPr txBox="1"/>
          <p:nvPr/>
        </p:nvSpPr>
        <p:spPr>
          <a:xfrm>
            <a:off x="42213213" y="13678898"/>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5</a:t>
            </a:r>
            <a:endParaRPr lang="en-US" sz="1050" dirty="0"/>
          </a:p>
        </p:txBody>
      </p:sp>
      <p:sp>
        <p:nvSpPr>
          <p:cNvPr id="132" name="Oval 131">
            <a:extLst>
              <a:ext uri="{FF2B5EF4-FFF2-40B4-BE49-F238E27FC236}">
                <a16:creationId xmlns:a16="http://schemas.microsoft.com/office/drawing/2014/main" id="{E27BC70B-D555-4F89-BBAE-C52E0D669E9E}"/>
              </a:ext>
            </a:extLst>
          </p:cNvPr>
          <p:cNvSpPr/>
          <p:nvPr/>
        </p:nvSpPr>
        <p:spPr>
          <a:xfrm>
            <a:off x="39737306" y="14092055"/>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a:extLst>
              <a:ext uri="{FF2B5EF4-FFF2-40B4-BE49-F238E27FC236}">
                <a16:creationId xmlns:a16="http://schemas.microsoft.com/office/drawing/2014/main" id="{FCF540D4-54DB-492B-A1EE-720F913783CD}"/>
              </a:ext>
            </a:extLst>
          </p:cNvPr>
          <p:cNvCxnSpPr>
            <a:cxnSpLocks/>
          </p:cNvCxnSpPr>
          <p:nvPr/>
        </p:nvCxnSpPr>
        <p:spPr>
          <a:xfrm>
            <a:off x="42859585" y="10959915"/>
            <a:ext cx="950" cy="1726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4" name="Rectangle: Rounded Corners 133">
            <a:extLst>
              <a:ext uri="{FF2B5EF4-FFF2-40B4-BE49-F238E27FC236}">
                <a16:creationId xmlns:a16="http://schemas.microsoft.com/office/drawing/2014/main" id="{04DEE574-5DF1-4FF5-80C4-307CD78B7583}"/>
              </a:ext>
            </a:extLst>
          </p:cNvPr>
          <p:cNvSpPr/>
          <p:nvPr/>
        </p:nvSpPr>
        <p:spPr>
          <a:xfrm>
            <a:off x="42064958" y="11132566"/>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N=9586 (-15)</a:t>
            </a:r>
          </a:p>
        </p:txBody>
      </p:sp>
      <p:cxnSp>
        <p:nvCxnSpPr>
          <p:cNvPr id="135" name="Straight Arrow Connector 134">
            <a:extLst>
              <a:ext uri="{FF2B5EF4-FFF2-40B4-BE49-F238E27FC236}">
                <a16:creationId xmlns:a16="http://schemas.microsoft.com/office/drawing/2014/main" id="{4B545F73-D73E-412C-8F85-AD5E97CE10DF}"/>
              </a:ext>
            </a:extLst>
          </p:cNvPr>
          <p:cNvCxnSpPr>
            <a:cxnSpLocks/>
          </p:cNvCxnSpPr>
          <p:nvPr/>
        </p:nvCxnSpPr>
        <p:spPr>
          <a:xfrm>
            <a:off x="42860429" y="11384304"/>
            <a:ext cx="0" cy="1851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B45E6F09-E5BF-4CFE-82D6-152D9712AF05}"/>
              </a:ext>
            </a:extLst>
          </p:cNvPr>
          <p:cNvCxnSpPr>
            <a:cxnSpLocks/>
          </p:cNvCxnSpPr>
          <p:nvPr/>
        </p:nvCxnSpPr>
        <p:spPr>
          <a:xfrm>
            <a:off x="42862196" y="12000314"/>
            <a:ext cx="4484" cy="20466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7" name="Rectangle: Rounded Corners 136">
            <a:extLst>
              <a:ext uri="{FF2B5EF4-FFF2-40B4-BE49-F238E27FC236}">
                <a16:creationId xmlns:a16="http://schemas.microsoft.com/office/drawing/2014/main" id="{0B4564D5-E158-40A2-AE17-DD7540192A05}"/>
              </a:ext>
            </a:extLst>
          </p:cNvPr>
          <p:cNvSpPr/>
          <p:nvPr/>
        </p:nvSpPr>
        <p:spPr>
          <a:xfrm>
            <a:off x="42064958" y="12204976"/>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N=7848 (-1738)</a:t>
            </a:r>
          </a:p>
        </p:txBody>
      </p:sp>
      <p:cxnSp>
        <p:nvCxnSpPr>
          <p:cNvPr id="138" name="Straight Arrow Connector 137">
            <a:extLst>
              <a:ext uri="{FF2B5EF4-FFF2-40B4-BE49-F238E27FC236}">
                <a16:creationId xmlns:a16="http://schemas.microsoft.com/office/drawing/2014/main" id="{0EA22F4A-0E42-475D-A94D-C0D0DACD5149}"/>
              </a:ext>
            </a:extLst>
          </p:cNvPr>
          <p:cNvCxnSpPr>
            <a:cxnSpLocks/>
          </p:cNvCxnSpPr>
          <p:nvPr/>
        </p:nvCxnSpPr>
        <p:spPr>
          <a:xfrm>
            <a:off x="42862694" y="12456714"/>
            <a:ext cx="0" cy="1604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FCEB7F67-8A11-4C44-B024-8D669B93AE21}"/>
              </a:ext>
            </a:extLst>
          </p:cNvPr>
          <p:cNvCxnSpPr>
            <a:cxnSpLocks/>
          </p:cNvCxnSpPr>
          <p:nvPr/>
        </p:nvCxnSpPr>
        <p:spPr>
          <a:xfrm flipH="1">
            <a:off x="42858210" y="13048089"/>
            <a:ext cx="4484" cy="177018"/>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Rectangle: Rounded Corners 139">
            <a:extLst>
              <a:ext uri="{FF2B5EF4-FFF2-40B4-BE49-F238E27FC236}">
                <a16:creationId xmlns:a16="http://schemas.microsoft.com/office/drawing/2014/main" id="{FE4512D4-ADFA-4C71-89DA-AB6A1C046834}"/>
              </a:ext>
            </a:extLst>
          </p:cNvPr>
          <p:cNvSpPr/>
          <p:nvPr/>
        </p:nvSpPr>
        <p:spPr>
          <a:xfrm>
            <a:off x="42064958" y="13225107"/>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N=7821 (-27)</a:t>
            </a:r>
          </a:p>
        </p:txBody>
      </p:sp>
      <p:cxnSp>
        <p:nvCxnSpPr>
          <p:cNvPr id="141" name="Straight Arrow Connector 140">
            <a:extLst>
              <a:ext uri="{FF2B5EF4-FFF2-40B4-BE49-F238E27FC236}">
                <a16:creationId xmlns:a16="http://schemas.microsoft.com/office/drawing/2014/main" id="{141FC2B6-20FA-41A8-A4C9-DF409298ED70}"/>
              </a:ext>
            </a:extLst>
          </p:cNvPr>
          <p:cNvCxnSpPr>
            <a:cxnSpLocks/>
          </p:cNvCxnSpPr>
          <p:nvPr/>
        </p:nvCxnSpPr>
        <p:spPr>
          <a:xfrm>
            <a:off x="42862189" y="13476845"/>
            <a:ext cx="0" cy="2020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F98E9D40-052B-4FB7-807B-2585F79D8EDA}"/>
              </a:ext>
            </a:extLst>
          </p:cNvPr>
          <p:cNvCxnSpPr>
            <a:cxnSpLocks/>
          </p:cNvCxnSpPr>
          <p:nvPr/>
        </p:nvCxnSpPr>
        <p:spPr>
          <a:xfrm flipH="1">
            <a:off x="42862189" y="14109785"/>
            <a:ext cx="4484" cy="168323"/>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3" name="Rectangle: Rounded Corners 142">
            <a:extLst>
              <a:ext uri="{FF2B5EF4-FFF2-40B4-BE49-F238E27FC236}">
                <a16:creationId xmlns:a16="http://schemas.microsoft.com/office/drawing/2014/main" id="{53B27DF6-A5AB-4A09-828E-F23CB572B761}"/>
              </a:ext>
            </a:extLst>
          </p:cNvPr>
          <p:cNvSpPr/>
          <p:nvPr/>
        </p:nvSpPr>
        <p:spPr>
          <a:xfrm>
            <a:off x="42064958" y="14278108"/>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N=7812 (-9)</a:t>
            </a:r>
          </a:p>
        </p:txBody>
      </p:sp>
      <p:cxnSp>
        <p:nvCxnSpPr>
          <p:cNvPr id="144" name="Connector: Elbow 143">
            <a:extLst>
              <a:ext uri="{FF2B5EF4-FFF2-40B4-BE49-F238E27FC236}">
                <a16:creationId xmlns:a16="http://schemas.microsoft.com/office/drawing/2014/main" id="{D4BAA096-AB52-410A-B5C8-C3E79ACD213F}"/>
              </a:ext>
            </a:extLst>
          </p:cNvPr>
          <p:cNvCxnSpPr>
            <a:cxnSpLocks/>
            <a:stCxn id="126" idx="6"/>
            <a:endCxn id="31" idx="1"/>
          </p:cNvCxnSpPr>
          <p:nvPr/>
        </p:nvCxnSpPr>
        <p:spPr>
          <a:xfrm flipV="1">
            <a:off x="41128679" y="10744472"/>
            <a:ext cx="1084534" cy="2394837"/>
          </a:xfrm>
          <a:prstGeom prst="bentConnector3">
            <a:avLst>
              <a:gd name="adj1" fmla="val 50000"/>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033002EE-5951-483F-AB42-88FCA94B7E2F}"/>
              </a:ext>
            </a:extLst>
          </p:cNvPr>
          <p:cNvCxnSpPr>
            <a:cxnSpLocks/>
            <a:stCxn id="128" idx="6"/>
            <a:endCxn id="127" idx="1"/>
          </p:cNvCxnSpPr>
          <p:nvPr/>
        </p:nvCxnSpPr>
        <p:spPr>
          <a:xfrm flipV="1">
            <a:off x="41161480" y="11784871"/>
            <a:ext cx="1051733" cy="1658704"/>
          </a:xfrm>
          <a:prstGeom prst="bentConnector3">
            <a:avLst>
              <a:gd name="adj1" fmla="val 61472"/>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4DED3F02-79EB-4ED4-B906-9B7504D907D3}"/>
              </a:ext>
            </a:extLst>
          </p:cNvPr>
          <p:cNvCxnSpPr>
            <a:cxnSpLocks/>
            <a:stCxn id="130" idx="6"/>
            <a:endCxn id="129" idx="1"/>
          </p:cNvCxnSpPr>
          <p:nvPr/>
        </p:nvCxnSpPr>
        <p:spPr>
          <a:xfrm flipV="1">
            <a:off x="38741219" y="12832646"/>
            <a:ext cx="3471994" cy="891564"/>
          </a:xfrm>
          <a:prstGeom prst="bentConnector3">
            <a:avLst>
              <a:gd name="adj1" fmla="val 91334"/>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C1F7B6EA-29F2-4A41-BAD8-BB357CF24DC5}"/>
              </a:ext>
            </a:extLst>
          </p:cNvPr>
          <p:cNvCxnSpPr>
            <a:cxnSpLocks/>
            <a:stCxn id="132" idx="6"/>
            <a:endCxn id="131" idx="1"/>
          </p:cNvCxnSpPr>
          <p:nvPr/>
        </p:nvCxnSpPr>
        <p:spPr>
          <a:xfrm flipV="1">
            <a:off x="39809906" y="13894342"/>
            <a:ext cx="2403307" cy="240520"/>
          </a:xfrm>
          <a:prstGeom prst="bentConnector3">
            <a:avLst>
              <a:gd name="adj1" fmla="val 90426"/>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8" name="Speech Bubble: Oval 147">
            <a:extLst>
              <a:ext uri="{FF2B5EF4-FFF2-40B4-BE49-F238E27FC236}">
                <a16:creationId xmlns:a16="http://schemas.microsoft.com/office/drawing/2014/main" id="{4A248AAE-9821-4565-8231-5D95CAC2CA96}"/>
              </a:ext>
            </a:extLst>
          </p:cNvPr>
          <p:cNvSpPr/>
          <p:nvPr/>
        </p:nvSpPr>
        <p:spPr>
          <a:xfrm>
            <a:off x="48214756" y="10094979"/>
            <a:ext cx="2709374" cy="1761452"/>
          </a:xfrm>
          <a:prstGeom prst="wedgeEllipseCallout">
            <a:avLst>
              <a:gd name="adj1" fmla="val -58550"/>
              <a:gd name="adj2" fmla="val 714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a:t> Criteria 3 Assumption</a:t>
            </a:r>
            <a:r>
              <a:rPr lang="en-US" sz="600" dirty="0"/>
              <a:t>:</a:t>
            </a:r>
          </a:p>
          <a:p>
            <a:pPr algn="ctr"/>
            <a:r>
              <a:rPr lang="en-US" sz="600" dirty="0"/>
              <a:t>We chose to use the </a:t>
            </a:r>
            <a:r>
              <a:rPr lang="en-US" sz="600" i="1" dirty="0" err="1"/>
              <a:t>remaining_seconds</a:t>
            </a:r>
            <a:r>
              <a:rPr lang="en-US" sz="600" i="1" dirty="0"/>
              <a:t> </a:t>
            </a:r>
            <a:r>
              <a:rPr lang="en-US" sz="600" dirty="0"/>
              <a:t>metric as calculated by DCAN lab (FD threshold for identifying a ‘bad’ timepoint is 0.30mm) because it is an </a:t>
            </a:r>
            <a:r>
              <a:rPr lang="en-US" sz="600" b="1" dirty="0"/>
              <a:t>OVERESTIMATE</a:t>
            </a:r>
            <a:r>
              <a:rPr lang="en-US" sz="600" dirty="0"/>
              <a:t> of how much ‘good’ time a subject has. </a:t>
            </a:r>
          </a:p>
          <a:p>
            <a:pPr algn="ctr"/>
            <a:endParaRPr lang="en-US" sz="600" dirty="0"/>
          </a:p>
          <a:p>
            <a:pPr algn="ctr"/>
            <a:r>
              <a:rPr lang="en-US" sz="600" b="1" i="1" dirty="0"/>
              <a:t>(it is an overestimate because the DCAN pipeline used ALL available </a:t>
            </a:r>
            <a:r>
              <a:rPr lang="en-US" sz="600" b="1" i="1" dirty="0" err="1"/>
              <a:t>rsfMRI</a:t>
            </a:r>
            <a:r>
              <a:rPr lang="en-US" sz="600" b="1" i="1" dirty="0"/>
              <a:t> scan data for a subject, whereas in our analysis this is not possible (scans under a certain length, presumed to be 0.75*expected length = 285 timepoints, are not compatible with a stage of ICA+FIX and are therefore excluded entirely)</a:t>
            </a:r>
          </a:p>
          <a:p>
            <a:pPr algn="ctr"/>
            <a:endParaRPr lang="en-US" sz="600" dirty="0"/>
          </a:p>
          <a:p>
            <a:pPr algn="ctr"/>
            <a:r>
              <a:rPr lang="en-US" sz="600" dirty="0"/>
              <a:t>Therefore, it allows us to quickly screen out subjects before a more refined analysis of their motion and available scan data</a:t>
            </a:r>
          </a:p>
        </p:txBody>
      </p:sp>
      <p:cxnSp>
        <p:nvCxnSpPr>
          <p:cNvPr id="149" name="Connector: Elbow 148">
            <a:extLst>
              <a:ext uri="{FF2B5EF4-FFF2-40B4-BE49-F238E27FC236}">
                <a16:creationId xmlns:a16="http://schemas.microsoft.com/office/drawing/2014/main" id="{7C1B9516-107F-4416-B2FB-933B7785656D}"/>
              </a:ext>
            </a:extLst>
          </p:cNvPr>
          <p:cNvCxnSpPr>
            <a:cxnSpLocks/>
          </p:cNvCxnSpPr>
          <p:nvPr/>
        </p:nvCxnSpPr>
        <p:spPr>
          <a:xfrm flipV="1">
            <a:off x="38741219" y="12832646"/>
            <a:ext cx="3476539" cy="891564"/>
          </a:xfrm>
          <a:prstGeom prst="bentConnector3">
            <a:avLst>
              <a:gd name="adj1" fmla="val 8726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5" name="Group 174">
            <a:extLst>
              <a:ext uri="{FF2B5EF4-FFF2-40B4-BE49-F238E27FC236}">
                <a16:creationId xmlns:a16="http://schemas.microsoft.com/office/drawing/2014/main" id="{5096D417-6590-481F-B718-D3881A5961AA}"/>
              </a:ext>
            </a:extLst>
          </p:cNvPr>
          <p:cNvGrpSpPr/>
          <p:nvPr/>
        </p:nvGrpSpPr>
        <p:grpSpPr>
          <a:xfrm>
            <a:off x="873729" y="4785262"/>
            <a:ext cx="6283459" cy="2607354"/>
            <a:chOff x="873729" y="4842412"/>
            <a:chExt cx="6283459" cy="2883608"/>
          </a:xfrm>
        </p:grpSpPr>
        <p:sp>
          <p:nvSpPr>
            <p:cNvPr id="150" name="Rectangle: Rounded Corners 149">
              <a:extLst>
                <a:ext uri="{FF2B5EF4-FFF2-40B4-BE49-F238E27FC236}">
                  <a16:creationId xmlns:a16="http://schemas.microsoft.com/office/drawing/2014/main" id="{9439B563-994B-4AF3-AC0F-EB96D3C1F826}"/>
                </a:ext>
              </a:extLst>
            </p:cNvPr>
            <p:cNvSpPr/>
            <p:nvPr/>
          </p:nvSpPr>
          <p:spPr>
            <a:xfrm>
              <a:off x="873729" y="4842412"/>
              <a:ext cx="6283459" cy="2883608"/>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16" name="Rectangle 115">
              <a:extLst>
                <a:ext uri="{FF2B5EF4-FFF2-40B4-BE49-F238E27FC236}">
                  <a16:creationId xmlns:a16="http://schemas.microsoft.com/office/drawing/2014/main" id="{E9012CBA-BCDB-47A6-95D8-1435C9562CD7}"/>
                </a:ext>
              </a:extLst>
            </p:cNvPr>
            <p:cNvSpPr/>
            <p:nvPr/>
          </p:nvSpPr>
          <p:spPr>
            <a:xfrm>
              <a:off x="6547224" y="4851320"/>
              <a:ext cx="153924" cy="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5A7B21E-60A2-438B-8CB4-BE8814226D37}"/>
                </a:ext>
              </a:extLst>
            </p:cNvPr>
            <p:cNvSpPr/>
            <p:nvPr/>
          </p:nvSpPr>
          <p:spPr>
            <a:xfrm>
              <a:off x="1120798" y="5057856"/>
              <a:ext cx="5558957" cy="2518857"/>
            </a:xfrm>
            <a:prstGeom prst="rect">
              <a:avLst/>
            </a:prstGeom>
          </p:spPr>
          <p:txBody>
            <a:bodyPr wrap="square">
              <a:spAutoFit/>
            </a:bodyPr>
            <a:lstStyle/>
            <a:p>
              <a:r>
                <a:rPr lang="en-US" sz="1600" b="1" i="1" u="sng" dirty="0"/>
                <a:t>DATA PREP STAGE 0: Calculate scan lengths, motion censors, and post-censor scan lengths</a:t>
              </a:r>
            </a:p>
            <a:p>
              <a:r>
                <a:rPr lang="en-US" sz="1100" b="1" u="sng" dirty="0"/>
                <a:t>Script</a:t>
              </a:r>
              <a:r>
                <a:rPr lang="en-US" sz="1100" dirty="0"/>
                <a:t>: </a:t>
              </a:r>
              <a:r>
                <a:rPr lang="en-US" sz="1100" i="1" dirty="0"/>
                <a:t>abcd_cca_replication/data_prep/</a:t>
              </a:r>
              <a:r>
                <a:rPr lang="en-US" sz="1100" b="1" i="1" dirty="0"/>
                <a:t>prep_stage_0.sh</a:t>
              </a:r>
              <a:endParaRPr lang="en-US" sz="1100" i="1" dirty="0"/>
            </a:p>
            <a:p>
              <a:pPr marL="26"/>
              <a:r>
                <a:rPr lang="en-US" sz="1100" b="1" u="sng" dirty="0"/>
                <a:t>Calls the following sub scripts:</a:t>
              </a:r>
            </a:p>
            <a:p>
              <a:pPr marL="228626" indent="-228600">
                <a:buFontTx/>
                <a:buAutoNum type="arabicPeriod"/>
              </a:pPr>
              <a:r>
                <a:rPr lang="en-US" sz="1100" i="1" dirty="0" err="1">
                  <a:solidFill>
                    <a:srgbClr val="FF0000"/>
                  </a:solidFill>
                </a:rPr>
                <a:t>data_prep</a:t>
              </a:r>
              <a:r>
                <a:rPr lang="en-US" sz="1100" i="1" dirty="0">
                  <a:solidFill>
                    <a:srgbClr val="FF0000"/>
                  </a:solidFill>
                </a:rPr>
                <a:t>/</a:t>
              </a:r>
              <a:r>
                <a:rPr lang="en-US" sz="1100" i="1" dirty="0" err="1">
                  <a:solidFill>
                    <a:srgbClr val="FF0000"/>
                  </a:solidFill>
                </a:rPr>
                <a:t>support_scripts</a:t>
              </a:r>
              <a:r>
                <a:rPr lang="en-US" sz="1100" i="1" dirty="0">
                  <a:solidFill>
                    <a:srgbClr val="FF0000"/>
                  </a:solidFill>
                </a:rPr>
                <a:t>/stage_0/</a:t>
              </a:r>
            </a:p>
            <a:p>
              <a:pPr marL="26"/>
              <a:r>
                <a:rPr lang="en-US" sz="1100" b="1" u="sng" dirty="0"/>
                <a:t>Log</a:t>
              </a:r>
              <a:r>
                <a:rPr lang="en-US" sz="1100" b="1" dirty="0"/>
                <a:t>: </a:t>
              </a:r>
              <a:endParaRPr lang="en-US" sz="1100" b="1" i="1" dirty="0"/>
            </a:p>
            <a:p>
              <a:r>
                <a:rPr lang="en-US" sz="1100" b="1" u="sng" dirty="0"/>
                <a:t>Function/Purpose</a:t>
              </a:r>
              <a:r>
                <a:rPr lang="en-US" sz="1100" b="1" dirty="0"/>
                <a:t>: </a:t>
              </a:r>
              <a:endParaRPr lang="en-US" sz="1100" i="1" dirty="0"/>
            </a:p>
            <a:p>
              <a:pPr marL="228600" indent="-228600">
                <a:buAutoNum type="arabicPeriod"/>
              </a:pPr>
              <a:r>
                <a:rPr lang="en-US" sz="1100" i="1" dirty="0"/>
                <a:t>Generate list of subjects who have </a:t>
              </a:r>
              <a:r>
                <a:rPr lang="en-US" sz="1100" i="1" dirty="0" err="1"/>
                <a:t>rsfMRI</a:t>
              </a:r>
              <a:r>
                <a:rPr lang="en-US" sz="1100" i="1" dirty="0"/>
                <a:t> data available</a:t>
              </a:r>
            </a:p>
            <a:p>
              <a:pPr marL="228600" indent="-228600">
                <a:buAutoNum type="arabicPeriod"/>
              </a:pPr>
              <a:r>
                <a:rPr lang="en-US" sz="1100" i="1" dirty="0"/>
                <a:t>Generate list of pre-censor scan lengths for each subject</a:t>
              </a:r>
            </a:p>
            <a:p>
              <a:pPr marL="228600" indent="-228600">
                <a:buAutoNum type="arabicPeriod"/>
              </a:pPr>
              <a:r>
                <a:rPr lang="en-US" sz="1100" i="1" dirty="0"/>
                <a:t>Generates censor files for 0.3mm and 0.2mm FD thresholds (all subjects in main directory). Generates post-censor scan lengths as well.</a:t>
              </a:r>
            </a:p>
            <a:p>
              <a:endParaRPr lang="en-US" sz="1100" i="1" dirty="0"/>
            </a:p>
          </p:txBody>
        </p:sp>
        <p:sp>
          <p:nvSpPr>
            <p:cNvPr id="156" name="Oval 155">
              <a:extLst>
                <a:ext uri="{FF2B5EF4-FFF2-40B4-BE49-F238E27FC236}">
                  <a16:creationId xmlns:a16="http://schemas.microsoft.com/office/drawing/2014/main" id="{3C198E01-9AA2-414C-ADD0-6C717916BA83}"/>
                </a:ext>
              </a:extLst>
            </p:cNvPr>
            <p:cNvSpPr/>
            <p:nvPr/>
          </p:nvSpPr>
          <p:spPr>
            <a:xfrm>
              <a:off x="6574800" y="6840506"/>
              <a:ext cx="98773" cy="19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TextBox 158">
            <a:extLst>
              <a:ext uri="{FF2B5EF4-FFF2-40B4-BE49-F238E27FC236}">
                <a16:creationId xmlns:a16="http://schemas.microsoft.com/office/drawing/2014/main" id="{8F3AB1B5-DC96-4421-B8EC-80D34C1D3F72}"/>
              </a:ext>
            </a:extLst>
          </p:cNvPr>
          <p:cNvSpPr txBox="1"/>
          <p:nvPr/>
        </p:nvSpPr>
        <p:spPr>
          <a:xfrm>
            <a:off x="7905042" y="5388148"/>
            <a:ext cx="3660420" cy="209288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100" b="1" i="1" dirty="0"/>
              <a:t>Files located in </a:t>
            </a:r>
          </a:p>
          <a:p>
            <a:r>
              <a:rPr lang="en-US" sz="1100" i="1" dirty="0"/>
              <a:t>/</a:t>
            </a:r>
            <a:r>
              <a:rPr lang="en-US" sz="1100" i="1" dirty="0" err="1"/>
              <a:t>abcd_cca_replication</a:t>
            </a:r>
            <a:r>
              <a:rPr lang="en-US" sz="1100" i="1" dirty="0"/>
              <a:t>/</a:t>
            </a:r>
            <a:r>
              <a:rPr lang="en-US" sz="1100" i="1" dirty="0" err="1"/>
              <a:t>data_prep</a:t>
            </a:r>
            <a:r>
              <a:rPr lang="en-US" sz="1100" i="1" dirty="0"/>
              <a:t>_/data/stage_0/</a:t>
            </a:r>
          </a:p>
          <a:p>
            <a:r>
              <a:rPr lang="en-US" sz="1100" i="1" dirty="0"/>
              <a:t>└── </a:t>
            </a:r>
            <a:r>
              <a:rPr lang="en-US" sz="1100" i="1" dirty="0" err="1"/>
              <a:t>censor_files</a:t>
            </a:r>
            <a:r>
              <a:rPr lang="en-US" sz="1100" i="1" dirty="0"/>
              <a:t>/</a:t>
            </a:r>
          </a:p>
          <a:p>
            <a:pPr lvl="1"/>
            <a:r>
              <a:rPr lang="en-US" sz="1100" i="1" dirty="0"/>
              <a:t>└── sub-</a:t>
            </a:r>
            <a:r>
              <a:rPr lang="en-US" sz="1100" i="1" dirty="0" err="1"/>
              <a:t>NDARINVxxxxxxxx</a:t>
            </a:r>
            <a:r>
              <a:rPr lang="en-US" sz="1100" i="1" dirty="0"/>
              <a:t>/</a:t>
            </a:r>
          </a:p>
          <a:p>
            <a:pPr lvl="1"/>
            <a:r>
              <a:rPr lang="en-US" sz="1100" i="1" dirty="0"/>
              <a:t>    ├── good_TRs_0.3mm.censor.txt</a:t>
            </a:r>
          </a:p>
          <a:p>
            <a:pPr lvl="1"/>
            <a:r>
              <a:rPr lang="en-US" sz="1100" i="1" dirty="0"/>
              <a:t>    ├── good_TRs_0.2mm.censor.txt</a:t>
            </a:r>
          </a:p>
          <a:p>
            <a:r>
              <a:rPr lang="en-US" sz="1100" i="1" dirty="0"/>
              <a:t>└── </a:t>
            </a:r>
            <a:r>
              <a:rPr lang="en-US" sz="1100" i="1" dirty="0" err="1"/>
              <a:t>pre_censor_lengths</a:t>
            </a:r>
            <a:r>
              <a:rPr lang="en-US" sz="1100" i="1" dirty="0"/>
              <a:t>/</a:t>
            </a:r>
          </a:p>
          <a:p>
            <a:r>
              <a:rPr lang="en-US" sz="1100" i="1" dirty="0"/>
              <a:t>	 ├── sub-NDARINV12345678.txt</a:t>
            </a:r>
          </a:p>
          <a:p>
            <a:r>
              <a:rPr lang="en-US" sz="1100" i="1" dirty="0"/>
              <a:t>	 ├── sub-NDARINV12345679.txt</a:t>
            </a:r>
          </a:p>
          <a:p>
            <a:r>
              <a:rPr lang="en-US" sz="1100" i="1" dirty="0"/>
              <a:t>	 ├── …</a:t>
            </a:r>
          </a:p>
          <a:p>
            <a:pPr lvl="1"/>
            <a:r>
              <a:rPr lang="en-US" sz="1100" i="1" dirty="0"/>
              <a:t> └── sub-NDARINV23456789.txt</a:t>
            </a:r>
          </a:p>
          <a:p>
            <a:endParaRPr lang="en-US" sz="900" i="1" dirty="0"/>
          </a:p>
        </p:txBody>
      </p:sp>
      <p:cxnSp>
        <p:nvCxnSpPr>
          <p:cNvPr id="169" name="Straight Arrow Connector 168">
            <a:extLst>
              <a:ext uri="{FF2B5EF4-FFF2-40B4-BE49-F238E27FC236}">
                <a16:creationId xmlns:a16="http://schemas.microsoft.com/office/drawing/2014/main" id="{0C184F0E-41AB-447F-8A01-3DD3BB2BFAD0}"/>
              </a:ext>
            </a:extLst>
          </p:cNvPr>
          <p:cNvCxnSpPr>
            <a:cxnSpLocks/>
            <a:stCxn id="88" idx="2"/>
            <a:endCxn id="150" idx="0"/>
          </p:cNvCxnSpPr>
          <p:nvPr/>
        </p:nvCxnSpPr>
        <p:spPr>
          <a:xfrm>
            <a:off x="4015458" y="4573024"/>
            <a:ext cx="1" cy="21223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53" name="Connector: Elbow 152">
            <a:extLst>
              <a:ext uri="{FF2B5EF4-FFF2-40B4-BE49-F238E27FC236}">
                <a16:creationId xmlns:a16="http://schemas.microsoft.com/office/drawing/2014/main" id="{901B8C7F-B110-49CD-9A22-4060C3586081}"/>
              </a:ext>
            </a:extLst>
          </p:cNvPr>
          <p:cNvCxnSpPr>
            <a:cxnSpLocks/>
            <a:stCxn id="156" idx="6"/>
            <a:endCxn id="159" idx="1"/>
          </p:cNvCxnSpPr>
          <p:nvPr/>
        </p:nvCxnSpPr>
        <p:spPr>
          <a:xfrm flipV="1">
            <a:off x="6673573" y="6434589"/>
            <a:ext cx="1231469" cy="245043"/>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1" name="Connector: Elbow 180">
            <a:extLst>
              <a:ext uri="{FF2B5EF4-FFF2-40B4-BE49-F238E27FC236}">
                <a16:creationId xmlns:a16="http://schemas.microsoft.com/office/drawing/2014/main" id="{E7776B54-9A71-4727-8037-CEF01280E7EE}"/>
              </a:ext>
            </a:extLst>
          </p:cNvPr>
          <p:cNvCxnSpPr>
            <a:cxnSpLocks/>
            <a:stCxn id="12" idx="2"/>
            <a:endCxn id="116" idx="0"/>
          </p:cNvCxnSpPr>
          <p:nvPr/>
        </p:nvCxnSpPr>
        <p:spPr>
          <a:xfrm rot="5400000">
            <a:off x="5914807" y="3834090"/>
            <a:ext cx="1668607" cy="24984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97" name="Rectangle 196">
            <a:extLst>
              <a:ext uri="{FF2B5EF4-FFF2-40B4-BE49-F238E27FC236}">
                <a16:creationId xmlns:a16="http://schemas.microsoft.com/office/drawing/2014/main" id="{FC75174F-9C32-4321-99DC-7FAEDA74671A}"/>
              </a:ext>
            </a:extLst>
          </p:cNvPr>
          <p:cNvSpPr/>
          <p:nvPr/>
        </p:nvSpPr>
        <p:spPr>
          <a:xfrm>
            <a:off x="8059745" y="8244069"/>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BB693B8A-DA8C-4190-913D-BA1C7BF8C3BA}"/>
              </a:ext>
            </a:extLst>
          </p:cNvPr>
          <p:cNvSpPr/>
          <p:nvPr/>
        </p:nvSpPr>
        <p:spPr>
          <a:xfrm>
            <a:off x="1514413" y="14215826"/>
            <a:ext cx="7648302" cy="57487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a:solidFill>
                  <a:schemeClr val="tx1"/>
                </a:solidFill>
              </a:rPr>
              <a:t>subject_classifier.sh</a:t>
            </a:r>
          </a:p>
          <a:p>
            <a:pPr marL="26"/>
            <a:r>
              <a:rPr lang="en-US" sz="1050" b="1" u="sng" dirty="0">
                <a:solidFill>
                  <a:schemeClr val="tx1"/>
                </a:solidFill>
              </a:rPr>
              <a:t>Calls the following sub scripts:</a:t>
            </a:r>
          </a:p>
          <a:p>
            <a:pPr marL="228626" indent="-228600">
              <a:buAutoNum type="arabicPeriod"/>
            </a:pPr>
            <a:r>
              <a:rPr lang="en-US" sz="1050" i="1" dirty="0">
                <a:solidFill>
                  <a:schemeClr val="tx1"/>
                </a:solidFill>
              </a:rPr>
              <a:t>data_prep/support_scripts/stage_1/scan_subject_classifier.py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Subject id (format sub-</a:t>
            </a:r>
            <a:r>
              <a:rPr lang="en-US" sz="1050" i="1" dirty="0" err="1">
                <a:solidFill>
                  <a:schemeClr val="tx1"/>
                </a:solidFill>
              </a:rPr>
              <a:t>NDARINVxxxxxxxx</a:t>
            </a:r>
            <a:r>
              <a:rPr lang="en-US" sz="1050" i="1" dirty="0">
                <a:solidFill>
                  <a:schemeClr val="tx1"/>
                </a:solidFill>
              </a:rPr>
              <a:t>)</a:t>
            </a:r>
          </a:p>
          <a:p>
            <a:pPr marL="228600" indent="-228600">
              <a:buAutoNum type="arabicPeriod"/>
            </a:pPr>
            <a:r>
              <a:rPr lang="en-US" sz="1050" i="1" dirty="0">
                <a:solidFill>
                  <a:schemeClr val="tx1"/>
                </a:solidFill>
              </a:rPr>
              <a:t>Absolute path to the </a:t>
            </a:r>
            <a:r>
              <a:rPr lang="en-US" sz="1050" i="1" dirty="0" err="1">
                <a:solidFill>
                  <a:schemeClr val="tx1"/>
                </a:solidFill>
              </a:rPr>
              <a:t>abcd_cca_replication</a:t>
            </a:r>
            <a:r>
              <a:rPr lang="en-US" sz="1050" i="1" dirty="0">
                <a:solidFill>
                  <a:schemeClr val="tx1"/>
                </a:solidFill>
              </a:rPr>
              <a:t> main folder</a:t>
            </a:r>
          </a:p>
          <a:p>
            <a:r>
              <a:rPr lang="en-US" sz="1050" b="1" u="sng" dirty="0">
                <a:solidFill>
                  <a:schemeClr val="tx1"/>
                </a:solidFill>
              </a:rPr>
              <a:t>Function/purpose:</a:t>
            </a:r>
          </a:p>
          <a:p>
            <a:r>
              <a:rPr lang="en-US" sz="1050" i="1" dirty="0">
                <a:solidFill>
                  <a:schemeClr val="tx1"/>
                </a:solidFill>
              </a:rPr>
              <a:t>For a subject, </a:t>
            </a:r>
          </a:p>
          <a:p>
            <a:pPr marL="228600" indent="-228600">
              <a:buAutoNum type="arabicPeriod"/>
            </a:pPr>
            <a:r>
              <a:rPr lang="en-US" sz="1050" i="1" dirty="0">
                <a:solidFill>
                  <a:schemeClr val="tx1"/>
                </a:solidFill>
              </a:rPr>
              <a:t>Call abcd_cca_replication/data_prep/support_scripts/stage_0/</a:t>
            </a:r>
            <a:r>
              <a:rPr lang="en-US" sz="1050" b="1" i="1" dirty="0">
                <a:solidFill>
                  <a:schemeClr val="tx1"/>
                </a:solidFill>
              </a:rPr>
              <a:t>scan_subject_classifier.py</a:t>
            </a: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r>
              <a:rPr lang="en-US" sz="1050" i="1" dirty="0">
                <a:solidFill>
                  <a:schemeClr val="tx1"/>
                </a:solidFill>
              </a:rPr>
              <a:t>For each subject, if they are usable, create their ICA+FIX formatted string (specified which scans to use), and document their subject id</a:t>
            </a:r>
          </a:p>
          <a:p>
            <a:pPr marL="228600" indent="-228600">
              <a:buAutoNum type="arabicPeriod"/>
            </a:pPr>
            <a:r>
              <a:rPr lang="en-US" sz="1050" i="1" dirty="0">
                <a:solidFill>
                  <a:schemeClr val="tx1"/>
                </a:solidFill>
              </a:rPr>
              <a:t>For subjects that fail or are unusable, note their ids</a:t>
            </a:r>
          </a:p>
          <a:p>
            <a:pPr marL="228600" indent="-228600">
              <a:buAutoNum type="arabicPeriod"/>
            </a:pPr>
            <a:endParaRPr lang="en-US" sz="1050" i="1" dirty="0">
              <a:solidFill>
                <a:schemeClr val="tx1"/>
              </a:solidFill>
            </a:endParaRPr>
          </a:p>
          <a:p>
            <a:endParaRPr lang="en-US" sz="1050" i="1" dirty="0">
              <a:solidFill>
                <a:schemeClr val="tx1"/>
              </a:solidFill>
            </a:endParaRPr>
          </a:p>
        </p:txBody>
      </p:sp>
      <p:cxnSp>
        <p:nvCxnSpPr>
          <p:cNvPr id="238" name="Straight Arrow Connector 88">
            <a:extLst>
              <a:ext uri="{FF2B5EF4-FFF2-40B4-BE49-F238E27FC236}">
                <a16:creationId xmlns:a16="http://schemas.microsoft.com/office/drawing/2014/main" id="{A16BF873-D8AD-442C-9F96-44F00A3F3BC2}"/>
              </a:ext>
            </a:extLst>
          </p:cNvPr>
          <p:cNvCxnSpPr>
            <a:cxnSpLocks/>
            <a:stCxn id="150" idx="2"/>
            <a:endCxn id="11" idx="0"/>
          </p:cNvCxnSpPr>
          <p:nvPr/>
        </p:nvCxnSpPr>
        <p:spPr>
          <a:xfrm rot="16200000" flipH="1">
            <a:off x="4253601" y="7154473"/>
            <a:ext cx="851452" cy="1327737"/>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241" name="Rectangle: Rounded Corners 240">
            <a:extLst>
              <a:ext uri="{FF2B5EF4-FFF2-40B4-BE49-F238E27FC236}">
                <a16:creationId xmlns:a16="http://schemas.microsoft.com/office/drawing/2014/main" id="{87F8075D-AC45-4048-9049-EDFF299DF58A}"/>
              </a:ext>
            </a:extLst>
          </p:cNvPr>
          <p:cNvSpPr/>
          <p:nvPr/>
        </p:nvSpPr>
        <p:spPr>
          <a:xfrm>
            <a:off x="1890800" y="16132419"/>
            <a:ext cx="6752006" cy="2919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abcd_cca_replication/data_prep/support_scripts/stage_0/</a:t>
            </a:r>
            <a:r>
              <a:rPr lang="en-US" sz="1050" b="1" i="1" dirty="0">
                <a:solidFill>
                  <a:schemeClr val="tx1"/>
                </a:solidFill>
              </a:rPr>
              <a:t>scan_subject_classifier.py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subject’s pre-censor scan lengths (.txt file)</a:t>
            </a:r>
          </a:p>
          <a:p>
            <a:pPr marL="228600" indent="-228600">
              <a:buAutoNum type="arabicPeriod"/>
            </a:pPr>
            <a:r>
              <a:rPr lang="en-US" sz="1050" i="1" dirty="0">
                <a:solidFill>
                  <a:schemeClr val="tx1"/>
                </a:solidFill>
              </a:rPr>
              <a:t>Absolute path to subject’s post-censor scan lengths (.txt file)</a:t>
            </a:r>
          </a:p>
          <a:p>
            <a:pPr marL="228600" indent="-228600">
              <a:buAutoNum type="arabicPeriod"/>
            </a:pPr>
            <a:r>
              <a:rPr lang="en-US" sz="1050" i="1" dirty="0">
                <a:solidFill>
                  <a:schemeClr val="tx1"/>
                </a:solidFill>
              </a:rPr>
              <a:t>Absolute path to output directory (/</a:t>
            </a:r>
            <a:r>
              <a:rPr lang="en-US" sz="1050" i="1" dirty="0" err="1">
                <a:solidFill>
                  <a:schemeClr val="tx1"/>
                </a:solidFill>
              </a:rPr>
              <a:t>data_prep</a:t>
            </a:r>
            <a:r>
              <a:rPr lang="en-US" sz="1050" i="1" dirty="0">
                <a:solidFill>
                  <a:schemeClr val="tx1"/>
                </a:solidFill>
              </a:rPr>
              <a:t>/data/stage_0/classifiers/)</a:t>
            </a:r>
          </a:p>
          <a:p>
            <a:pPr marL="228600" indent="-228600">
              <a:buAutoNum type="arabicPeriod"/>
            </a:pPr>
            <a:r>
              <a:rPr lang="en-US" sz="1050" i="1" dirty="0">
                <a:solidFill>
                  <a:schemeClr val="tx1"/>
                </a:solidFill>
              </a:rPr>
              <a:t>Minimum number of TPS (env variable, defined in </a:t>
            </a:r>
            <a:r>
              <a:rPr lang="en-US" sz="1050" i="1" dirty="0" err="1">
                <a:solidFill>
                  <a:schemeClr val="tx1"/>
                </a:solidFill>
              </a:rPr>
              <a:t>pipeline.config</a:t>
            </a:r>
            <a:r>
              <a:rPr lang="en-US" sz="1050" i="1" dirty="0">
                <a:solidFill>
                  <a:schemeClr val="tx1"/>
                </a:solidFill>
              </a:rPr>
              <a:t>)</a:t>
            </a:r>
          </a:p>
          <a:p>
            <a:r>
              <a:rPr lang="en-US" sz="1050" b="1" u="sng" dirty="0">
                <a:solidFill>
                  <a:schemeClr val="tx1"/>
                </a:solidFill>
              </a:rPr>
              <a:t>Function/purpose:</a:t>
            </a:r>
          </a:p>
          <a:p>
            <a:r>
              <a:rPr lang="en-US" sz="1050" i="1" dirty="0">
                <a:solidFill>
                  <a:schemeClr val="tx1"/>
                </a:solidFill>
              </a:rPr>
              <a:t>For a subject:</a:t>
            </a:r>
          </a:p>
          <a:p>
            <a:pPr marL="228600" indent="-228600">
              <a:buAutoNum type="arabicPeriod"/>
            </a:pPr>
            <a:r>
              <a:rPr lang="en-US" sz="1050" i="1" dirty="0">
                <a:solidFill>
                  <a:schemeClr val="tx1"/>
                </a:solidFill>
              </a:rPr>
              <a:t>Check which scans have &gt;  min number TPS (50% = 190)</a:t>
            </a:r>
          </a:p>
          <a:p>
            <a:pPr marL="685800" lvl="1" indent="-228600">
              <a:buAutoNum type="arabicPeriod"/>
            </a:pPr>
            <a:r>
              <a:rPr lang="en-US" sz="1050" i="1" dirty="0">
                <a:solidFill>
                  <a:schemeClr val="tx1"/>
                </a:solidFill>
              </a:rPr>
              <a:t>Classify scan (1=use, 0=exclude)</a:t>
            </a:r>
          </a:p>
          <a:p>
            <a:pPr marL="228600" indent="-228600">
              <a:buAutoNum type="arabicPeriod"/>
            </a:pPr>
            <a:r>
              <a:rPr lang="en-US" sz="1050" i="1" dirty="0">
                <a:solidFill>
                  <a:schemeClr val="tx1"/>
                </a:solidFill>
              </a:rPr>
              <a:t>Check total post-censor length</a:t>
            </a:r>
          </a:p>
          <a:p>
            <a:pPr marL="685800" lvl="1" indent="-228600">
              <a:buAutoNum type="arabicPeriod"/>
            </a:pPr>
            <a:r>
              <a:rPr lang="en-US" sz="1050" i="1" dirty="0">
                <a:solidFill>
                  <a:schemeClr val="tx1"/>
                </a:solidFill>
              </a:rPr>
              <a:t>Classify subject as </a:t>
            </a:r>
            <a:r>
              <a:rPr lang="en-US" sz="1050" i="1" dirty="0" err="1">
                <a:solidFill>
                  <a:schemeClr val="tx1"/>
                </a:solidFill>
              </a:rPr>
              <a:t>inc</a:t>
            </a:r>
            <a:r>
              <a:rPr lang="en-US" sz="1050" i="1" dirty="0">
                <a:solidFill>
                  <a:schemeClr val="tx1"/>
                </a:solidFill>
              </a:rPr>
              <a:t>/excl</a:t>
            </a:r>
          </a:p>
          <a:p>
            <a:pPr marL="1143000" lvl="2" indent="-228600">
              <a:buAutoNum type="arabicPeriod"/>
            </a:pPr>
            <a:r>
              <a:rPr lang="en-US" sz="1050" i="1" dirty="0">
                <a:solidFill>
                  <a:schemeClr val="tx1"/>
                </a:solidFill>
              </a:rPr>
              <a:t>RETURN CODE TO SHELL SCRIPT (1=okay subject, 2=bad subject, 0=something went wrong)</a:t>
            </a:r>
          </a:p>
        </p:txBody>
      </p:sp>
      <p:cxnSp>
        <p:nvCxnSpPr>
          <p:cNvPr id="242" name="Connector: Elbow 241">
            <a:extLst>
              <a:ext uri="{FF2B5EF4-FFF2-40B4-BE49-F238E27FC236}">
                <a16:creationId xmlns:a16="http://schemas.microsoft.com/office/drawing/2014/main" id="{E7A3A781-09D8-4762-B9CE-AFC0C93F0ADF}"/>
              </a:ext>
            </a:extLst>
          </p:cNvPr>
          <p:cNvCxnSpPr>
            <a:cxnSpLocks/>
            <a:stCxn id="159" idx="2"/>
            <a:endCxn id="197" idx="0"/>
          </p:cNvCxnSpPr>
          <p:nvPr/>
        </p:nvCxnSpPr>
        <p:spPr>
          <a:xfrm rot="5400000">
            <a:off x="8554460" y="7063277"/>
            <a:ext cx="763040" cy="1598545"/>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245" name="TextBox 244">
            <a:extLst>
              <a:ext uri="{FF2B5EF4-FFF2-40B4-BE49-F238E27FC236}">
                <a16:creationId xmlns:a16="http://schemas.microsoft.com/office/drawing/2014/main" id="{FB599FCD-CF7B-439B-8573-1F2E8A5E4A38}"/>
              </a:ext>
            </a:extLst>
          </p:cNvPr>
          <p:cNvSpPr txBox="1"/>
          <p:nvPr/>
        </p:nvSpPr>
        <p:spPr>
          <a:xfrm>
            <a:off x="10239749" y="12996828"/>
            <a:ext cx="3409059" cy="5170646"/>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900" b="1" i="1" dirty="0"/>
              <a:t>Files located in </a:t>
            </a:r>
          </a:p>
          <a:p>
            <a:r>
              <a:rPr lang="en-US" sz="900" i="1" dirty="0"/>
              <a:t>/</a:t>
            </a:r>
            <a:r>
              <a:rPr lang="en-US" sz="900" i="1" dirty="0" err="1"/>
              <a:t>abcd_cca_replication</a:t>
            </a:r>
            <a:r>
              <a:rPr lang="en-US" sz="900" i="1" dirty="0"/>
              <a:t>/</a:t>
            </a:r>
            <a:r>
              <a:rPr lang="en-US" sz="900" i="1" dirty="0" err="1"/>
              <a:t>data_prep</a:t>
            </a:r>
            <a:r>
              <a:rPr lang="en-US" sz="900" i="1" dirty="0"/>
              <a:t>_/data/stage_1/</a:t>
            </a:r>
          </a:p>
          <a:p>
            <a:r>
              <a:rPr lang="en-US" sz="900" b="1" i="1" dirty="0"/>
              <a:t>└── </a:t>
            </a:r>
            <a:r>
              <a:rPr lang="en-US" sz="900" b="1" i="1" dirty="0" err="1"/>
              <a:t>subjects_classified</a:t>
            </a:r>
            <a:r>
              <a:rPr lang="en-US" sz="900" b="1" i="1" dirty="0"/>
              <a:t>/</a:t>
            </a:r>
          </a:p>
          <a:p>
            <a:pPr lvl="1"/>
            <a:r>
              <a:rPr lang="en-US" sz="900" i="1" dirty="0"/>
              <a:t>├── keep/</a:t>
            </a:r>
          </a:p>
          <a:p>
            <a:pPr lvl="2"/>
            <a:r>
              <a:rPr lang="en-US" sz="900" i="1" dirty="0"/>
              <a:t>├── sub-NDARINVxxxxxxxx_0.3mm</a:t>
            </a:r>
          </a:p>
          <a:p>
            <a:pPr lvl="2"/>
            <a:r>
              <a:rPr lang="en-US" sz="900" i="1" dirty="0"/>
              <a:t>├── sub-NDARINVxxxxxxxx_0.2mm</a:t>
            </a:r>
          </a:p>
          <a:p>
            <a:pPr lvl="2"/>
            <a:r>
              <a:rPr lang="en-US" sz="900" i="1" dirty="0"/>
              <a:t>├── …</a:t>
            </a:r>
          </a:p>
          <a:p>
            <a:pPr lvl="2"/>
            <a:r>
              <a:rPr lang="en-US" sz="900" i="1" dirty="0"/>
              <a:t>└── sub-NDARINVxxxxxxxx_0.3mm</a:t>
            </a:r>
          </a:p>
          <a:p>
            <a:pPr lvl="1"/>
            <a:r>
              <a:rPr lang="en-US" sz="900" i="1" dirty="0"/>
              <a:t>├── discard/</a:t>
            </a:r>
          </a:p>
          <a:p>
            <a:pPr lvl="2"/>
            <a:r>
              <a:rPr lang="en-US" sz="900" i="1" dirty="0"/>
              <a:t>├── sub-NDARINVxxxxxxxx_0.3mm</a:t>
            </a:r>
          </a:p>
          <a:p>
            <a:pPr lvl="2"/>
            <a:r>
              <a:rPr lang="en-US" sz="900" i="1" dirty="0"/>
              <a:t>├── sub-NDARINVxxxxxxxx_0.2mm</a:t>
            </a:r>
          </a:p>
          <a:p>
            <a:pPr lvl="2"/>
            <a:r>
              <a:rPr lang="en-US" sz="900" i="1" dirty="0"/>
              <a:t>├── …</a:t>
            </a:r>
          </a:p>
          <a:p>
            <a:pPr lvl="2"/>
            <a:r>
              <a:rPr lang="en-US" sz="900" i="1" dirty="0"/>
              <a:t>└── sub-NDARINVxxxxxxxx_0.3mm</a:t>
            </a:r>
          </a:p>
          <a:p>
            <a:pPr lvl="1"/>
            <a:r>
              <a:rPr lang="en-US" sz="900" b="1" i="1" dirty="0"/>
              <a:t>└── error/</a:t>
            </a:r>
          </a:p>
          <a:p>
            <a:r>
              <a:rPr lang="en-US" sz="900" b="1" i="1" dirty="0"/>
              <a:t>└── classifiers/</a:t>
            </a:r>
          </a:p>
          <a:p>
            <a:pPr lvl="1"/>
            <a:r>
              <a:rPr lang="en-US" sz="900" i="1" dirty="0"/>
              <a:t>└── 0.2mm/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r>
              <a:rPr lang="en-US" sz="900" i="1" dirty="0"/>
              <a:t>	└── 0.3mm/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r>
              <a:rPr lang="en-US" sz="900" i="1" dirty="0"/>
              <a:t>└── </a:t>
            </a:r>
            <a:r>
              <a:rPr lang="en-US" sz="900" i="1" dirty="0" err="1"/>
              <a:t>icafix_cmds</a:t>
            </a:r>
            <a:r>
              <a:rPr lang="en-US" sz="900" i="1" dirty="0"/>
              <a:t>/</a:t>
            </a:r>
          </a:p>
          <a:p>
            <a:pPr lvl="1"/>
            <a:r>
              <a:rPr lang="en-US" sz="900" i="1" dirty="0"/>
              <a:t>└── 0.2mm/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r>
              <a:rPr lang="en-US" sz="900" i="1" dirty="0"/>
              <a:t>	└── 0.3mm/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endParaRPr lang="en-US" sz="600" i="1" dirty="0"/>
          </a:p>
        </p:txBody>
      </p:sp>
      <p:sp>
        <p:nvSpPr>
          <p:cNvPr id="253" name="Rectangle: Rounded Corners 252">
            <a:extLst>
              <a:ext uri="{FF2B5EF4-FFF2-40B4-BE49-F238E27FC236}">
                <a16:creationId xmlns:a16="http://schemas.microsoft.com/office/drawing/2014/main" id="{1F47CCBC-8AA5-4E43-9216-C73347E47B5E}"/>
              </a:ext>
            </a:extLst>
          </p:cNvPr>
          <p:cNvSpPr/>
          <p:nvPr/>
        </p:nvSpPr>
        <p:spPr>
          <a:xfrm>
            <a:off x="1398609" y="10713470"/>
            <a:ext cx="7456636" cy="22356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a:solidFill>
                  <a:schemeClr val="tx1"/>
                </a:solidFill>
              </a:rPr>
              <a:t>stage_1_swarm_gen.py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/data/stage_0/</a:t>
            </a:r>
            <a:r>
              <a:rPr lang="en-US" sz="1050" b="1" i="1" dirty="0">
                <a:solidFill>
                  <a:schemeClr val="tx1"/>
                </a:solidFill>
              </a:rPr>
              <a:t>subjects_with_rsfmri.txt</a:t>
            </a:r>
          </a:p>
          <a:p>
            <a:pPr marL="228600" indent="-228600">
              <a:buAutoNum type="arabicPeriod"/>
            </a:pPr>
            <a:r>
              <a:rPr lang="en-US" sz="1050" i="1" dirty="0">
                <a:solidFill>
                  <a:schemeClr val="tx1"/>
                </a:solidFill>
              </a:rPr>
              <a:t>Absolute path to </a:t>
            </a:r>
            <a:r>
              <a:rPr lang="en-US" sz="1050" i="1" dirty="0" err="1">
                <a:solidFill>
                  <a:schemeClr val="tx1"/>
                </a:solidFill>
              </a:rPr>
              <a:t>abcd_cca_replication</a:t>
            </a:r>
            <a:endParaRPr lang="en-US" sz="1050" i="1" dirty="0">
              <a:solidFill>
                <a:schemeClr val="tx1"/>
              </a:solidFill>
            </a:endParaRPr>
          </a:p>
          <a:p>
            <a:pPr marL="228600" indent="-228600">
              <a:buAutoNum type="arabicPeriod"/>
            </a:pPr>
            <a:r>
              <a:rPr lang="en-US" sz="1050" i="1" dirty="0">
                <a:solidFill>
                  <a:schemeClr val="tx1"/>
                </a:solidFill>
              </a:rPr>
              <a:t>Absolute path to the sub-script abcd_cca_replication/data_prep/support_scripts/stage_1/subject_classifier.sh</a:t>
            </a:r>
          </a:p>
          <a:p>
            <a:pPr marL="228600" indent="-228600">
              <a:buAutoNum type="arabicPeriod"/>
            </a:pPr>
            <a:r>
              <a:rPr lang="en-US" sz="1050" i="1" dirty="0">
                <a:solidFill>
                  <a:schemeClr val="tx1"/>
                </a:solidFill>
              </a:rPr>
              <a:t>Absolute path where to save the swarm file (/</a:t>
            </a:r>
            <a:r>
              <a:rPr lang="en-US" sz="1050" i="1" dirty="0" err="1">
                <a:solidFill>
                  <a:schemeClr val="tx1"/>
                </a:solidFill>
              </a:rPr>
              <a:t>data_prep</a:t>
            </a:r>
            <a:r>
              <a:rPr lang="en-US" sz="1050" i="1" dirty="0">
                <a:solidFill>
                  <a:schemeClr val="tx1"/>
                </a:solidFill>
              </a:rPr>
              <a:t>/data/stage_1/)</a:t>
            </a:r>
          </a:p>
          <a:p>
            <a:r>
              <a:rPr lang="en-US" sz="1050" b="1" u="sng" dirty="0">
                <a:solidFill>
                  <a:schemeClr val="tx1"/>
                </a:solidFill>
              </a:rPr>
              <a:t>Function/purpose:</a:t>
            </a:r>
          </a:p>
          <a:p>
            <a:r>
              <a:rPr lang="en-US" sz="1050" i="1" dirty="0">
                <a:solidFill>
                  <a:schemeClr val="tx1"/>
                </a:solidFill>
              </a:rPr>
              <a:t>Creates a .swarm file, containing for each subject in /data/stage_0/subjects_with_rsfmri.txt a command of the following form:</a:t>
            </a:r>
          </a:p>
          <a:p>
            <a:endParaRPr lang="en-US" sz="1050" i="1" dirty="0">
              <a:solidFill>
                <a:schemeClr val="tx1"/>
              </a:solidFill>
            </a:endParaRPr>
          </a:p>
          <a:p>
            <a:r>
              <a:rPr lang="en-US" sz="1050" i="1" dirty="0">
                <a:solidFill>
                  <a:schemeClr val="tx1"/>
                </a:solidFill>
              </a:rPr>
              <a:t>/data/ABCD_MBDU/goyaln2/abcd_cca_replication/data_prep/support_scripts/stage_1</a:t>
            </a:r>
            <a:r>
              <a:rPr lang="en-US" sz="1050" b="1" i="1" dirty="0">
                <a:solidFill>
                  <a:schemeClr val="tx1"/>
                </a:solidFill>
              </a:rPr>
              <a:t>/subject_classifier.sh sub-</a:t>
            </a:r>
            <a:r>
              <a:rPr lang="en-US" sz="1050" b="1" i="1" dirty="0" err="1">
                <a:solidFill>
                  <a:schemeClr val="tx1"/>
                </a:solidFill>
              </a:rPr>
              <a:t>NDARINVxxxxxxxx</a:t>
            </a:r>
            <a:r>
              <a:rPr lang="en-US" sz="1050" b="1" i="1" dirty="0">
                <a:solidFill>
                  <a:schemeClr val="tx1"/>
                </a:solidFill>
              </a:rPr>
              <a:t> /data/ABCD_MBDU/goyaln2/</a:t>
            </a:r>
            <a:r>
              <a:rPr lang="en-US" sz="1050" b="1" i="1" dirty="0" err="1">
                <a:solidFill>
                  <a:schemeClr val="tx1"/>
                </a:solidFill>
              </a:rPr>
              <a:t>abcd_cca_replication</a:t>
            </a:r>
            <a:endParaRPr lang="en-US" sz="1050" b="1" i="1" dirty="0">
              <a:solidFill>
                <a:schemeClr val="tx1"/>
              </a:solidFill>
            </a:endParaRPr>
          </a:p>
          <a:p>
            <a:endParaRPr lang="en-US" sz="1050" dirty="0">
              <a:solidFill>
                <a:schemeClr val="tx1"/>
              </a:solidFill>
            </a:endParaRPr>
          </a:p>
        </p:txBody>
      </p:sp>
      <p:sp>
        <p:nvSpPr>
          <p:cNvPr id="260" name="TextBox 259">
            <a:extLst>
              <a:ext uri="{FF2B5EF4-FFF2-40B4-BE49-F238E27FC236}">
                <a16:creationId xmlns:a16="http://schemas.microsoft.com/office/drawing/2014/main" id="{BC415907-72ED-4D76-AD37-4599A9F07ACC}"/>
              </a:ext>
            </a:extLst>
          </p:cNvPr>
          <p:cNvSpPr txBox="1"/>
          <p:nvPr/>
        </p:nvSpPr>
        <p:spPr>
          <a:xfrm>
            <a:off x="922360" y="7575409"/>
            <a:ext cx="2172633" cy="33855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/data/stage_0/</a:t>
            </a:r>
            <a:r>
              <a:rPr lang="en-US" sz="800" b="1" i="1" dirty="0"/>
              <a:t>subjects_with_rsfmri.txt</a:t>
            </a:r>
          </a:p>
        </p:txBody>
      </p:sp>
      <p:sp>
        <p:nvSpPr>
          <p:cNvPr id="262" name="Oval 261">
            <a:extLst>
              <a:ext uri="{FF2B5EF4-FFF2-40B4-BE49-F238E27FC236}">
                <a16:creationId xmlns:a16="http://schemas.microsoft.com/office/drawing/2014/main" id="{54D3CD0A-9CC7-4F26-8876-7C218D1B4302}"/>
              </a:ext>
            </a:extLst>
          </p:cNvPr>
          <p:cNvSpPr/>
          <p:nvPr/>
        </p:nvSpPr>
        <p:spPr>
          <a:xfrm>
            <a:off x="1143214" y="621441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Connector: Elbow 262">
            <a:extLst>
              <a:ext uri="{FF2B5EF4-FFF2-40B4-BE49-F238E27FC236}">
                <a16:creationId xmlns:a16="http://schemas.microsoft.com/office/drawing/2014/main" id="{08D3B52B-020B-4ACF-9C81-D8A0D6EA9D7C}"/>
              </a:ext>
            </a:extLst>
          </p:cNvPr>
          <p:cNvCxnSpPr>
            <a:cxnSpLocks/>
            <a:stCxn id="262" idx="2"/>
            <a:endCxn id="260" idx="0"/>
          </p:cNvCxnSpPr>
          <p:nvPr/>
        </p:nvCxnSpPr>
        <p:spPr>
          <a:xfrm rot="10800000" flipH="1" flipV="1">
            <a:off x="1143213" y="6257225"/>
            <a:ext cx="865463" cy="1318183"/>
          </a:xfrm>
          <a:prstGeom prst="bentConnector4">
            <a:avLst>
              <a:gd name="adj1" fmla="val -57230"/>
              <a:gd name="adj2" fmla="val 71856"/>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1" name="Connector: Elbow 270">
            <a:extLst>
              <a:ext uri="{FF2B5EF4-FFF2-40B4-BE49-F238E27FC236}">
                <a16:creationId xmlns:a16="http://schemas.microsoft.com/office/drawing/2014/main" id="{17B2CB5F-5DC6-442C-AC01-DE11103EF745}"/>
              </a:ext>
            </a:extLst>
          </p:cNvPr>
          <p:cNvCxnSpPr>
            <a:cxnSpLocks/>
            <a:stCxn id="260" idx="2"/>
            <a:endCxn id="274" idx="1"/>
          </p:cNvCxnSpPr>
          <p:nvPr/>
        </p:nvCxnSpPr>
        <p:spPr>
          <a:xfrm rot="5400000">
            <a:off x="65620" y="9235078"/>
            <a:ext cx="3264172" cy="621943"/>
          </a:xfrm>
          <a:prstGeom prst="bentConnector4">
            <a:avLst>
              <a:gd name="adj1" fmla="val 6430"/>
              <a:gd name="adj2" fmla="val 230687"/>
            </a:avLst>
          </a:prstGeom>
          <a:ln>
            <a:tailEnd type="triangle"/>
          </a:ln>
        </p:spPr>
        <p:style>
          <a:lnRef idx="3">
            <a:schemeClr val="accent2"/>
          </a:lnRef>
          <a:fillRef idx="0">
            <a:schemeClr val="accent2"/>
          </a:fillRef>
          <a:effectRef idx="2">
            <a:schemeClr val="accent2"/>
          </a:effectRef>
          <a:fontRef idx="minor">
            <a:schemeClr val="tx1"/>
          </a:fontRef>
        </p:style>
      </p:cxnSp>
      <p:sp>
        <p:nvSpPr>
          <p:cNvPr id="274" name="Rectangle 273">
            <a:extLst>
              <a:ext uri="{FF2B5EF4-FFF2-40B4-BE49-F238E27FC236}">
                <a16:creationId xmlns:a16="http://schemas.microsoft.com/office/drawing/2014/main" id="{D3A887C1-E5B0-481C-B9C4-5DC9A3AEAFCE}"/>
              </a:ext>
            </a:extLst>
          </p:cNvPr>
          <p:cNvSpPr/>
          <p:nvPr/>
        </p:nvSpPr>
        <p:spPr>
          <a:xfrm>
            <a:off x="1386734" y="11102327"/>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Connector: Elbow 289">
            <a:extLst>
              <a:ext uri="{FF2B5EF4-FFF2-40B4-BE49-F238E27FC236}">
                <a16:creationId xmlns:a16="http://schemas.microsoft.com/office/drawing/2014/main" id="{2D084C79-197F-4E32-8A46-9C3014556A24}"/>
              </a:ext>
            </a:extLst>
          </p:cNvPr>
          <p:cNvCxnSpPr>
            <a:cxnSpLocks/>
            <a:stCxn id="207" idx="2"/>
            <a:endCxn id="245" idx="0"/>
          </p:cNvCxnSpPr>
          <p:nvPr/>
        </p:nvCxnSpPr>
        <p:spPr>
          <a:xfrm rot="5400000" flipH="1" flipV="1">
            <a:off x="5157528" y="13177863"/>
            <a:ext cx="6967786" cy="6605715"/>
          </a:xfrm>
          <a:prstGeom prst="bentConnector5">
            <a:avLst>
              <a:gd name="adj1" fmla="val -3281"/>
              <a:gd name="adj2" fmla="val 70774"/>
              <a:gd name="adj3" fmla="val 10328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Explosion: 14 Points 296">
            <a:extLst>
              <a:ext uri="{FF2B5EF4-FFF2-40B4-BE49-F238E27FC236}">
                <a16:creationId xmlns:a16="http://schemas.microsoft.com/office/drawing/2014/main" id="{D99D128F-6095-4D5B-9A3E-210E846EEF79}"/>
              </a:ext>
            </a:extLst>
          </p:cNvPr>
          <p:cNvSpPr/>
          <p:nvPr/>
        </p:nvSpPr>
        <p:spPr>
          <a:xfrm>
            <a:off x="12920956" y="12705082"/>
            <a:ext cx="2892880" cy="23785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Resulting output of swarm</a:t>
            </a:r>
          </a:p>
        </p:txBody>
      </p:sp>
      <p:sp>
        <p:nvSpPr>
          <p:cNvPr id="170" name="Rectangle: Rounded Corners 169">
            <a:extLst>
              <a:ext uri="{FF2B5EF4-FFF2-40B4-BE49-F238E27FC236}">
                <a16:creationId xmlns:a16="http://schemas.microsoft.com/office/drawing/2014/main" id="{8E9F980D-C203-43CE-811D-BE513395A3D5}"/>
              </a:ext>
            </a:extLst>
          </p:cNvPr>
          <p:cNvSpPr/>
          <p:nvPr/>
        </p:nvSpPr>
        <p:spPr>
          <a:xfrm>
            <a:off x="874778" y="20754970"/>
            <a:ext cx="8936834" cy="14101750"/>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71" name="Rectangle 170">
            <a:extLst>
              <a:ext uri="{FF2B5EF4-FFF2-40B4-BE49-F238E27FC236}">
                <a16:creationId xmlns:a16="http://schemas.microsoft.com/office/drawing/2014/main" id="{A4FC815D-7891-49E8-B071-F1B207857F9F}"/>
              </a:ext>
            </a:extLst>
          </p:cNvPr>
          <p:cNvSpPr/>
          <p:nvPr/>
        </p:nvSpPr>
        <p:spPr>
          <a:xfrm>
            <a:off x="1602860" y="21168139"/>
            <a:ext cx="7202073" cy="8202245"/>
          </a:xfrm>
          <a:prstGeom prst="rect">
            <a:avLst/>
          </a:prstGeom>
        </p:spPr>
        <p:txBody>
          <a:bodyPr wrap="square">
            <a:spAutoFit/>
          </a:bodyPr>
          <a:lstStyle/>
          <a:p>
            <a:r>
              <a:rPr lang="en-US" sz="1600" b="1" i="1" u="sng" dirty="0"/>
              <a:t>DATA PREP STAGE 2: Subject filtering based on availability in RDS, T1w QC/PC, and average motion calculation </a:t>
            </a:r>
          </a:p>
          <a:p>
            <a:r>
              <a:rPr lang="en-US" sz="1100" b="1" u="sng" dirty="0"/>
              <a:t>Script</a:t>
            </a:r>
            <a:r>
              <a:rPr lang="en-US" sz="1100" dirty="0"/>
              <a:t>: </a:t>
            </a:r>
            <a:r>
              <a:rPr lang="en-US" sz="1100" i="1" dirty="0"/>
              <a:t>abcd_cca_replication/data_prep/</a:t>
            </a:r>
            <a:r>
              <a:rPr lang="en-US" sz="1100" b="1" i="1" dirty="0"/>
              <a:t>prep_stage_2.sh</a:t>
            </a:r>
            <a:endParaRPr lang="en-US" sz="1100" i="1" dirty="0"/>
          </a:p>
          <a:p>
            <a:pPr marL="26"/>
            <a:r>
              <a:rPr lang="en-US" sz="1100" b="1" u="sng" dirty="0"/>
              <a:t>Calls the following sub scripts:</a:t>
            </a:r>
            <a:endParaRPr lang="en-US" sz="1100" i="1" dirty="0"/>
          </a:p>
          <a:p>
            <a:pPr marL="228626" indent="-228600">
              <a:buFontTx/>
              <a:buAutoNum type="arabicPeriod"/>
            </a:pPr>
            <a:r>
              <a:rPr lang="en-US" sz="1100" i="1" dirty="0"/>
              <a:t>data_prep/support_scripts/stage_2/</a:t>
            </a:r>
            <a:r>
              <a:rPr lang="en-US" sz="1100" i="1" dirty="0" err="1"/>
              <a:t>clean_rds_pull_scandata.r</a:t>
            </a:r>
            <a:endParaRPr lang="en-US" sz="1100" i="1" dirty="0"/>
          </a:p>
          <a:p>
            <a:pPr marL="228626" indent="-228600">
              <a:buAutoNum type="arabicPeriod"/>
            </a:pPr>
            <a:r>
              <a:rPr lang="en-US" sz="1100" i="1" dirty="0"/>
              <a:t>data_prep/support_scripts/stage_2/stage_1_swarm_gen.py</a:t>
            </a:r>
          </a:p>
          <a:p>
            <a:pPr marL="228626" indent="-228600">
              <a:buAutoNum type="arabicPeriod"/>
            </a:pPr>
            <a:r>
              <a:rPr lang="en-US" sz="1100" i="1" dirty="0"/>
              <a:t>data_prep/support_scripts/stage_2/calc_mean_fd.sh </a:t>
            </a:r>
            <a:r>
              <a:rPr lang="en-US" sz="1100" b="1" i="1" dirty="0"/>
              <a:t>(SWARMED)</a:t>
            </a:r>
          </a:p>
          <a:p>
            <a:pPr marL="685826" lvl="1" indent="-228600">
              <a:buAutoNum type="arabicPeriod"/>
            </a:pPr>
            <a:r>
              <a:rPr lang="en-US" sz="1100" i="1" dirty="0"/>
              <a:t>data_prep/support_scripts/stage_2/subject_motion_to_meanFD.py</a:t>
            </a:r>
          </a:p>
          <a:p>
            <a:r>
              <a:rPr lang="en-US" sz="1100" b="1" u="sng" dirty="0"/>
              <a:t>Log</a:t>
            </a:r>
            <a:r>
              <a:rPr lang="en-US" sz="1100" b="1" dirty="0"/>
              <a:t>: </a:t>
            </a:r>
            <a:r>
              <a:rPr lang="en-US" sz="1100" i="1" dirty="0"/>
              <a:t>/</a:t>
            </a:r>
            <a:r>
              <a:rPr lang="en-US" sz="1100" i="1" dirty="0" err="1"/>
              <a:t>data_prep</a:t>
            </a:r>
            <a:r>
              <a:rPr lang="en-US" sz="1100" i="1" dirty="0"/>
              <a:t>/logs/prep_log.txt</a:t>
            </a:r>
            <a:endParaRPr lang="en-US" sz="1100" b="1" dirty="0"/>
          </a:p>
          <a:p>
            <a:r>
              <a:rPr lang="en-US" sz="1100" b="1" u="sng" dirty="0"/>
              <a:t>Function/Purpose</a:t>
            </a:r>
            <a:r>
              <a:rPr lang="en-US" sz="1100" b="1" dirty="0"/>
              <a:t>: </a:t>
            </a:r>
            <a:endParaRPr lang="en-US" sz="1100" i="1" dirty="0"/>
          </a:p>
          <a:p>
            <a:pPr marL="228600" indent="-228600">
              <a:buFontTx/>
              <a:buAutoNum type="arabicPeriod"/>
            </a:pPr>
            <a:r>
              <a:rPr lang="en-US" sz="1100" i="1" dirty="0"/>
              <a:t>Create list of subjects from stage_0 based on files in </a:t>
            </a:r>
            <a:r>
              <a:rPr lang="en-US" sz="1100" i="1" dirty="0" err="1"/>
              <a:t>data_prep</a:t>
            </a:r>
            <a:r>
              <a:rPr lang="en-US" sz="1100" i="1" dirty="0"/>
              <a:t>/data/stage_1/</a:t>
            </a:r>
            <a:r>
              <a:rPr lang="en-US" sz="1100" i="1" dirty="0" err="1"/>
              <a:t>subjects_classified</a:t>
            </a:r>
            <a:r>
              <a:rPr lang="en-US" sz="1100" i="1" dirty="0"/>
              <a:t>/keep/sub-NDARINVxxxxxxxx_0.3mm *(store in /data/stage_1/subjects_keep_0.3mm.txt)</a:t>
            </a:r>
          </a:p>
          <a:p>
            <a:pPr marL="228600" indent="-228600">
              <a:buAutoNum type="arabicPeriod"/>
            </a:pPr>
            <a:endParaRPr lang="en-US" sz="1100" i="1" dirty="0"/>
          </a:p>
          <a:p>
            <a:pPr marL="228600" indent="-228600">
              <a:buAutoNum type="arabicPeriod"/>
            </a:pPr>
            <a:r>
              <a:rPr lang="en-US" sz="1100" i="1" dirty="0"/>
              <a:t>Pull subject data from the RDS file</a:t>
            </a:r>
          </a:p>
          <a:p>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r>
              <a:rPr lang="en-US" sz="1100" i="1" dirty="0"/>
              <a:t>2. Create a swarm of commands, one for each subject defined in /data/stage_0/subjects_with_rsfmri.txt</a:t>
            </a:r>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r>
              <a:rPr lang="en-US" sz="1100" i="1" dirty="0"/>
              <a:t>3. For each subject, calculate their average FD for the scans we classified for inclusion in stage 1 (classifiers located in /data/stage_1/classifiers/0.3mm/sub-NDARINVxxxxxxxx.txt</a:t>
            </a:r>
          </a:p>
        </p:txBody>
      </p:sp>
      <p:sp>
        <p:nvSpPr>
          <p:cNvPr id="172" name="Rectangle 171">
            <a:extLst>
              <a:ext uri="{FF2B5EF4-FFF2-40B4-BE49-F238E27FC236}">
                <a16:creationId xmlns:a16="http://schemas.microsoft.com/office/drawing/2014/main" id="{B2EC3A54-17E1-441A-B8E1-52C600F78568}"/>
              </a:ext>
            </a:extLst>
          </p:cNvPr>
          <p:cNvSpPr/>
          <p:nvPr/>
        </p:nvSpPr>
        <p:spPr>
          <a:xfrm>
            <a:off x="9658290" y="22160608"/>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Rounded Corners 172">
            <a:extLst>
              <a:ext uri="{FF2B5EF4-FFF2-40B4-BE49-F238E27FC236}">
                <a16:creationId xmlns:a16="http://schemas.microsoft.com/office/drawing/2014/main" id="{052613B2-3CEE-4F3C-8857-0BE7E2A9DE3F}"/>
              </a:ext>
            </a:extLst>
          </p:cNvPr>
          <p:cNvSpPr/>
          <p:nvPr/>
        </p:nvSpPr>
        <p:spPr>
          <a:xfrm>
            <a:off x="1120798" y="29293477"/>
            <a:ext cx="7648302" cy="51133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abcd_cca_replication/data_prep/support_scripts/stage_2/</a:t>
            </a:r>
            <a:r>
              <a:rPr lang="en-US" sz="1050" b="1" i="1" dirty="0">
                <a:solidFill>
                  <a:schemeClr val="tx1"/>
                </a:solidFill>
              </a:rPr>
              <a:t>calc_mean_fd.sh</a:t>
            </a:r>
          </a:p>
          <a:p>
            <a:pPr marL="26"/>
            <a:r>
              <a:rPr lang="en-US" sz="1050" b="1" u="sng" dirty="0">
                <a:solidFill>
                  <a:schemeClr val="tx1"/>
                </a:solidFill>
              </a:rPr>
              <a:t>Calls the following sub scripts:</a:t>
            </a:r>
          </a:p>
          <a:p>
            <a:pPr marL="228626" indent="-228600">
              <a:buAutoNum type="arabicPeriod"/>
            </a:pPr>
            <a:r>
              <a:rPr lang="en-US" sz="1050" i="1" dirty="0">
                <a:solidFill>
                  <a:schemeClr val="tx1"/>
                </a:solidFill>
              </a:rPr>
              <a:t>data_prep/support_scripts/stage_2/subject_motion_to_meanFD.py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Subject id (format sub-</a:t>
            </a:r>
            <a:r>
              <a:rPr lang="en-US" sz="1050" i="1" dirty="0" err="1">
                <a:solidFill>
                  <a:schemeClr val="tx1"/>
                </a:solidFill>
              </a:rPr>
              <a:t>NDARINVxxxxxxxx</a:t>
            </a:r>
            <a:r>
              <a:rPr lang="en-US" sz="1050" i="1" dirty="0">
                <a:solidFill>
                  <a:schemeClr val="tx1"/>
                </a:solidFill>
              </a:rPr>
              <a:t>)</a:t>
            </a:r>
          </a:p>
          <a:p>
            <a:pPr marL="228600" indent="-228600">
              <a:buAutoNum type="arabicPeriod"/>
            </a:pPr>
            <a:r>
              <a:rPr lang="en-US" sz="1050" i="1" dirty="0">
                <a:solidFill>
                  <a:schemeClr val="tx1"/>
                </a:solidFill>
              </a:rPr>
              <a:t>Absolute path to the </a:t>
            </a:r>
            <a:r>
              <a:rPr lang="en-US" sz="1050" i="1" dirty="0" err="1">
                <a:solidFill>
                  <a:schemeClr val="tx1"/>
                </a:solidFill>
              </a:rPr>
              <a:t>abcd_cca_replication</a:t>
            </a:r>
            <a:r>
              <a:rPr lang="en-US" sz="1050" i="1" dirty="0">
                <a:solidFill>
                  <a:schemeClr val="tx1"/>
                </a:solidFill>
              </a:rPr>
              <a:t> main folder</a:t>
            </a:r>
          </a:p>
          <a:p>
            <a:r>
              <a:rPr lang="en-US" sz="1050" b="1" u="sng" dirty="0">
                <a:solidFill>
                  <a:schemeClr val="tx1"/>
                </a:solidFill>
              </a:rPr>
              <a:t>Function/purpose:</a:t>
            </a:r>
          </a:p>
          <a:p>
            <a:r>
              <a:rPr lang="en-US" sz="1050" i="1" dirty="0">
                <a:solidFill>
                  <a:schemeClr val="tx1"/>
                </a:solidFill>
              </a:rPr>
              <a:t>For a subject, </a:t>
            </a:r>
          </a:p>
          <a:p>
            <a:pPr marL="228600" indent="-228600">
              <a:buAutoNum type="arabicPeriod"/>
            </a:pPr>
            <a:r>
              <a:rPr lang="en-US" sz="1050" i="1" dirty="0">
                <a:solidFill>
                  <a:schemeClr val="tx1"/>
                </a:solidFill>
              </a:rPr>
              <a:t>Find their </a:t>
            </a:r>
            <a:r>
              <a:rPr lang="en-US" sz="1050" i="1" dirty="0" err="1">
                <a:solidFill>
                  <a:schemeClr val="tx1"/>
                </a:solidFill>
              </a:rPr>
              <a:t>motion.tsv</a:t>
            </a:r>
            <a:r>
              <a:rPr lang="en-US" sz="1050" i="1" dirty="0">
                <a:solidFill>
                  <a:schemeClr val="tx1"/>
                </a:solidFill>
              </a:rPr>
              <a:t> files for each resting state scan (save in an intermediate file under /data/stage_2/</a:t>
            </a:r>
            <a:r>
              <a:rPr lang="en-US" sz="1050" i="1" dirty="0" err="1">
                <a:solidFill>
                  <a:schemeClr val="tx1"/>
                </a:solidFill>
              </a:rPr>
              <a:t>motion_data</a:t>
            </a:r>
            <a:r>
              <a:rPr lang="en-US" sz="1050" i="1" dirty="0">
                <a:solidFill>
                  <a:schemeClr val="tx1"/>
                </a:solidFill>
              </a:rPr>
              <a:t>/sub-NDARINVxxxxxxxx_tsv_paths.txt</a:t>
            </a:r>
          </a:p>
          <a:p>
            <a:pPr marL="228600" indent="-228600">
              <a:buAutoNum type="arabicPeriod"/>
            </a:pPr>
            <a:r>
              <a:rPr lang="en-US" sz="1050" i="1" dirty="0">
                <a:solidFill>
                  <a:schemeClr val="tx1"/>
                </a:solidFill>
              </a:rPr>
              <a:t>If the number of motion files == the number of scans then call /support_scripts/stage_2/subject_motion_to_meanFD.py for the subject</a:t>
            </a: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endParaRPr lang="en-US" sz="1050" i="1" dirty="0">
              <a:solidFill>
                <a:schemeClr val="tx1"/>
              </a:solidFill>
            </a:endParaRPr>
          </a:p>
          <a:p>
            <a:endParaRPr lang="en-US" sz="1050" i="1" dirty="0">
              <a:solidFill>
                <a:schemeClr val="tx1"/>
              </a:solidFill>
            </a:endParaRPr>
          </a:p>
        </p:txBody>
      </p:sp>
      <p:sp>
        <p:nvSpPr>
          <p:cNvPr id="174" name="Rectangle: Rounded Corners 173">
            <a:extLst>
              <a:ext uri="{FF2B5EF4-FFF2-40B4-BE49-F238E27FC236}">
                <a16:creationId xmlns:a16="http://schemas.microsoft.com/office/drawing/2014/main" id="{CA04758B-869F-470B-B4A0-D45DF45F1113}"/>
              </a:ext>
            </a:extLst>
          </p:cNvPr>
          <p:cNvSpPr/>
          <p:nvPr/>
        </p:nvSpPr>
        <p:spPr>
          <a:xfrm>
            <a:off x="1544222" y="31635988"/>
            <a:ext cx="6752006" cy="2507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abcd_cca_replication/data_prep/support_scripts/stage_2/</a:t>
            </a:r>
            <a:r>
              <a:rPr lang="en-US" sz="1050" b="1" i="1" dirty="0">
                <a:solidFill>
                  <a:schemeClr val="tx1"/>
                </a:solidFill>
              </a:rPr>
              <a:t>subject_motion_to_meanFD.py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Subject id (sub-</a:t>
            </a:r>
            <a:r>
              <a:rPr lang="en-US" sz="1050" i="1" dirty="0" err="1">
                <a:solidFill>
                  <a:schemeClr val="tx1"/>
                </a:solidFill>
              </a:rPr>
              <a:t>NDARINVxxxxxxxx</a:t>
            </a:r>
            <a:r>
              <a:rPr lang="en-US" sz="1050" i="1" dirty="0">
                <a:solidFill>
                  <a:schemeClr val="tx1"/>
                </a:solidFill>
              </a:rPr>
              <a:t>)</a:t>
            </a:r>
          </a:p>
          <a:p>
            <a:pPr marL="228600" indent="-228600">
              <a:buAutoNum type="arabicPeriod"/>
            </a:pPr>
            <a:r>
              <a:rPr lang="en-US" sz="1050" i="1" dirty="0">
                <a:solidFill>
                  <a:schemeClr val="tx1"/>
                </a:solidFill>
              </a:rPr>
              <a:t>Absolute path to the subject’s scan classifier file (data/stage_1/classifiers/0.3mm/sub-NDARINVxxxxxxxx.txt</a:t>
            </a:r>
          </a:p>
          <a:p>
            <a:pPr marL="228600" indent="-228600">
              <a:buFontTx/>
              <a:buAutoNum type="arabicPeriod"/>
            </a:pPr>
            <a:r>
              <a:rPr lang="en-US" sz="1050" i="1" dirty="0">
                <a:solidFill>
                  <a:schemeClr val="tx1"/>
                </a:solidFill>
              </a:rPr>
              <a:t>Absolute path to file with paths to </a:t>
            </a:r>
            <a:r>
              <a:rPr lang="en-US" sz="1050" i="1" dirty="0" err="1">
                <a:solidFill>
                  <a:schemeClr val="tx1"/>
                </a:solidFill>
              </a:rPr>
              <a:t>motion.tsv</a:t>
            </a:r>
            <a:r>
              <a:rPr lang="en-US" sz="1050" i="1" dirty="0">
                <a:solidFill>
                  <a:schemeClr val="tx1"/>
                </a:solidFill>
              </a:rPr>
              <a:t> files for subject (/data/stage_2/</a:t>
            </a:r>
            <a:r>
              <a:rPr lang="en-US" sz="1050" i="1" dirty="0" err="1">
                <a:solidFill>
                  <a:schemeClr val="tx1"/>
                </a:solidFill>
              </a:rPr>
              <a:t>motion_data</a:t>
            </a:r>
            <a:r>
              <a:rPr lang="en-US" sz="1050" i="1" dirty="0">
                <a:solidFill>
                  <a:schemeClr val="tx1"/>
                </a:solidFill>
              </a:rPr>
              <a:t>/sub-NDARINVxxxxxxxx_tsv_paths.txt)</a:t>
            </a:r>
          </a:p>
          <a:p>
            <a:pPr marL="228600" indent="-228600">
              <a:buFontTx/>
              <a:buAutoNum type="arabicPeriod"/>
            </a:pPr>
            <a:r>
              <a:rPr lang="en-US" sz="1050" i="1" dirty="0">
                <a:solidFill>
                  <a:schemeClr val="tx1"/>
                </a:solidFill>
              </a:rPr>
              <a:t>Absolute path to the file where we save the subject id and avg FD (/data/stage_2/subs_motion_values.txt</a:t>
            </a:r>
          </a:p>
          <a:p>
            <a:r>
              <a:rPr lang="en-US" sz="1050" b="1" u="sng" dirty="0">
                <a:solidFill>
                  <a:schemeClr val="tx1"/>
                </a:solidFill>
              </a:rPr>
              <a:t>Function/purpose:</a:t>
            </a:r>
          </a:p>
          <a:p>
            <a:r>
              <a:rPr lang="en-US" sz="1050" i="1" dirty="0">
                <a:solidFill>
                  <a:schemeClr val="tx1"/>
                </a:solidFill>
              </a:rPr>
              <a:t>For a subject:</a:t>
            </a:r>
          </a:p>
          <a:p>
            <a:pPr marL="228600" indent="-228600">
              <a:buAutoNum type="arabicPeriod"/>
            </a:pPr>
            <a:r>
              <a:rPr lang="en-US" sz="1050" i="1" dirty="0">
                <a:solidFill>
                  <a:schemeClr val="tx1"/>
                </a:solidFill>
              </a:rPr>
              <a:t>For each scan</a:t>
            </a:r>
          </a:p>
          <a:p>
            <a:pPr marL="685800" lvl="1" indent="-228600">
              <a:buAutoNum type="arabicPeriod"/>
            </a:pPr>
            <a:r>
              <a:rPr lang="en-US" sz="1050" i="1" dirty="0">
                <a:solidFill>
                  <a:schemeClr val="tx1"/>
                </a:solidFill>
              </a:rPr>
              <a:t>Check if a scan is classified as 1</a:t>
            </a:r>
          </a:p>
          <a:p>
            <a:pPr marL="1143000" lvl="2" indent="-228600">
              <a:buAutoNum type="arabicPeriod"/>
            </a:pPr>
            <a:r>
              <a:rPr lang="en-US" sz="1050" i="1" dirty="0">
                <a:solidFill>
                  <a:schemeClr val="tx1"/>
                </a:solidFill>
              </a:rPr>
              <a:t>Calculate average </a:t>
            </a:r>
            <a:r>
              <a:rPr lang="en-US" sz="1050" i="1" dirty="0" err="1">
                <a:solidFill>
                  <a:schemeClr val="tx1"/>
                </a:solidFill>
              </a:rPr>
              <a:t>fd</a:t>
            </a:r>
            <a:r>
              <a:rPr lang="en-US" sz="1050" i="1" dirty="0">
                <a:solidFill>
                  <a:schemeClr val="tx1"/>
                </a:solidFill>
              </a:rPr>
              <a:t> for that scan</a:t>
            </a:r>
          </a:p>
          <a:p>
            <a:pPr marL="228600" indent="-228600">
              <a:buAutoNum type="arabicPeriod"/>
            </a:pPr>
            <a:r>
              <a:rPr lang="en-US" sz="1050" i="1" dirty="0">
                <a:solidFill>
                  <a:schemeClr val="tx1"/>
                </a:solidFill>
              </a:rPr>
              <a:t>Find average FD across all valid scans</a:t>
            </a:r>
          </a:p>
          <a:p>
            <a:pPr marL="228600" indent="-228600">
              <a:buAutoNum type="arabicPeriod"/>
            </a:pPr>
            <a:r>
              <a:rPr lang="en-US" sz="1050" i="1" dirty="0">
                <a:solidFill>
                  <a:schemeClr val="tx1"/>
                </a:solidFill>
              </a:rPr>
              <a:t>Save </a:t>
            </a:r>
            <a:r>
              <a:rPr lang="en-US" sz="1050" i="1" dirty="0" err="1">
                <a:solidFill>
                  <a:schemeClr val="tx1"/>
                </a:solidFill>
              </a:rPr>
              <a:t>subjectid,avgfd</a:t>
            </a:r>
            <a:r>
              <a:rPr lang="en-US" sz="1050" i="1" dirty="0">
                <a:solidFill>
                  <a:schemeClr val="tx1"/>
                </a:solidFill>
              </a:rPr>
              <a:t> in file</a:t>
            </a:r>
          </a:p>
        </p:txBody>
      </p:sp>
      <p:sp>
        <p:nvSpPr>
          <p:cNvPr id="176" name="TextBox 175">
            <a:extLst>
              <a:ext uri="{FF2B5EF4-FFF2-40B4-BE49-F238E27FC236}">
                <a16:creationId xmlns:a16="http://schemas.microsoft.com/office/drawing/2014/main" id="{9835F833-2578-4ED0-A27A-D162F1AFD95B}"/>
              </a:ext>
            </a:extLst>
          </p:cNvPr>
          <p:cNvSpPr txBox="1"/>
          <p:nvPr/>
        </p:nvSpPr>
        <p:spPr>
          <a:xfrm>
            <a:off x="10239749" y="26378394"/>
            <a:ext cx="3409059" cy="253915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900" b="1" i="1" dirty="0"/>
              <a:t>Files located in</a:t>
            </a:r>
          </a:p>
          <a:p>
            <a:r>
              <a:rPr lang="en-US" sz="900" i="1" dirty="0"/>
              <a:t>/</a:t>
            </a:r>
            <a:r>
              <a:rPr lang="en-US" sz="900" i="1" dirty="0" err="1"/>
              <a:t>abcd_cca_replication</a:t>
            </a:r>
            <a:r>
              <a:rPr lang="en-US" sz="900" i="1" dirty="0"/>
              <a:t>/</a:t>
            </a:r>
            <a:r>
              <a:rPr lang="en-US" sz="900" i="1" dirty="0" err="1"/>
              <a:t>data_prep</a:t>
            </a:r>
            <a:r>
              <a:rPr lang="en-US" sz="900" i="1" dirty="0"/>
              <a:t>_/data/stage_1/</a:t>
            </a:r>
          </a:p>
          <a:p>
            <a:r>
              <a:rPr lang="en-US" sz="900" i="1" dirty="0"/>
              <a:t>└── </a:t>
            </a:r>
            <a:r>
              <a:rPr lang="en-US" sz="900" b="1" i="1" dirty="0"/>
              <a:t>subjects_keep_0.3mm.txt</a:t>
            </a:r>
          </a:p>
          <a:p>
            <a:r>
              <a:rPr lang="en-US" sz="900" i="1" dirty="0"/>
              <a:t>/</a:t>
            </a:r>
            <a:r>
              <a:rPr lang="en-US" sz="900" i="1" dirty="0" err="1"/>
              <a:t>abcd_cca_replication</a:t>
            </a:r>
            <a:r>
              <a:rPr lang="en-US" sz="900" i="1" dirty="0"/>
              <a:t>/</a:t>
            </a:r>
            <a:r>
              <a:rPr lang="en-US" sz="900" i="1" dirty="0" err="1"/>
              <a:t>data_prep</a:t>
            </a:r>
            <a:r>
              <a:rPr lang="en-US" sz="900" i="1" dirty="0"/>
              <a:t>_/data/stage_2/</a:t>
            </a:r>
          </a:p>
          <a:p>
            <a:r>
              <a:rPr lang="en-US" sz="900" i="1" dirty="0"/>
              <a:t>├── </a:t>
            </a:r>
            <a:r>
              <a:rPr lang="en-US" sz="900" b="1" i="1" dirty="0"/>
              <a:t>prep_stage_2_rds_subjects.txt (stage 2 subject list)</a:t>
            </a:r>
          </a:p>
          <a:p>
            <a:r>
              <a:rPr lang="en-US" sz="900" i="1" dirty="0"/>
              <a:t>├── prep_stage_2_dropped_rds_scan_subjects.txt</a:t>
            </a:r>
          </a:p>
          <a:p>
            <a:r>
              <a:rPr lang="en-US" sz="900" i="1" dirty="0"/>
              <a:t>├── prep_stage_2_missing_rds_subjects.txt</a:t>
            </a:r>
          </a:p>
          <a:p>
            <a:r>
              <a:rPr lang="en-US" sz="900" i="1" dirty="0"/>
              <a:t>├── scan_data.csv</a:t>
            </a:r>
          </a:p>
          <a:p>
            <a:r>
              <a:rPr lang="en-US" sz="900" i="1" dirty="0"/>
              <a:t>├── nda2.0.1_stage_2.Rds</a:t>
            </a:r>
          </a:p>
          <a:p>
            <a:r>
              <a:rPr lang="en-US" sz="900" i="1" dirty="0"/>
              <a:t>├── stage_2.swarm</a:t>
            </a:r>
          </a:p>
          <a:p>
            <a:r>
              <a:rPr lang="en-US" sz="900" i="1" dirty="0"/>
              <a:t>└── </a:t>
            </a:r>
            <a:r>
              <a:rPr lang="en-US" sz="900" i="1" dirty="0" err="1"/>
              <a:t>motion_data</a:t>
            </a:r>
            <a:r>
              <a:rPr lang="en-US" sz="900" i="1" dirty="0"/>
              <a:t>/</a:t>
            </a:r>
          </a:p>
          <a:p>
            <a:pPr lvl="1"/>
            <a:r>
              <a:rPr lang="en-US" sz="900" i="1" dirty="0"/>
              <a:t>├── sub-NDARINV12345678_tsv_paths.txt</a:t>
            </a:r>
          </a:p>
          <a:p>
            <a:pPr lvl="1"/>
            <a:r>
              <a:rPr lang="en-US" sz="900" i="1" dirty="0"/>
              <a:t>├── sub-NDARINV12345678.txt</a:t>
            </a:r>
          </a:p>
          <a:p>
            <a:pPr lvl="1"/>
            <a:r>
              <a:rPr lang="en-US" sz="900" i="1" dirty="0"/>
              <a:t>├── …</a:t>
            </a:r>
          </a:p>
          <a:p>
            <a:pPr lvl="1"/>
            <a:r>
              <a:rPr lang="en-US" sz="900" i="1" dirty="0"/>
              <a:t>├── sub-NDARINV12345679 _tsv_paths.txt</a:t>
            </a:r>
          </a:p>
          <a:p>
            <a:pPr lvl="1"/>
            <a:r>
              <a:rPr lang="en-US" sz="900" i="1" dirty="0"/>
              <a:t>└── sub-NDARINV12345679.txt</a:t>
            </a:r>
          </a:p>
          <a:p>
            <a:r>
              <a:rPr lang="en-US" sz="900" i="1" dirty="0"/>
              <a:t>└── </a:t>
            </a:r>
            <a:r>
              <a:rPr lang="en-US" sz="900" i="1" dirty="0" err="1"/>
              <a:t>swarm_logs</a:t>
            </a:r>
            <a:r>
              <a:rPr lang="en-US" sz="900" i="1" dirty="0"/>
              <a:t>/</a:t>
            </a:r>
          </a:p>
          <a:p>
            <a:endParaRPr lang="en-US" sz="600" i="1" dirty="0"/>
          </a:p>
        </p:txBody>
      </p:sp>
      <p:sp>
        <p:nvSpPr>
          <p:cNvPr id="177" name="Rectangle: Rounded Corners 176">
            <a:extLst>
              <a:ext uri="{FF2B5EF4-FFF2-40B4-BE49-F238E27FC236}">
                <a16:creationId xmlns:a16="http://schemas.microsoft.com/office/drawing/2014/main" id="{407D9A4D-3C5F-423B-8E1C-93FB0B95B964}"/>
              </a:ext>
            </a:extLst>
          </p:cNvPr>
          <p:cNvSpPr/>
          <p:nvPr/>
        </p:nvSpPr>
        <p:spPr>
          <a:xfrm>
            <a:off x="1532077" y="26409316"/>
            <a:ext cx="6573816" cy="2400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a:solidFill>
                  <a:schemeClr val="tx1"/>
                </a:solidFill>
              </a:rPr>
              <a:t>stage_2_swarm_gen.py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/data/stage_2/</a:t>
            </a:r>
            <a:r>
              <a:rPr lang="en-US" sz="1050" b="1" i="1" dirty="0">
                <a:solidFill>
                  <a:schemeClr val="tx1"/>
                </a:solidFill>
              </a:rPr>
              <a:t>prep_stage_2_rds_subjects.txt</a:t>
            </a:r>
          </a:p>
          <a:p>
            <a:pPr marL="228600" indent="-228600">
              <a:buAutoNum type="arabicPeriod"/>
            </a:pPr>
            <a:r>
              <a:rPr lang="en-US" sz="1050" i="1" dirty="0">
                <a:solidFill>
                  <a:schemeClr val="tx1"/>
                </a:solidFill>
              </a:rPr>
              <a:t>Absolute path to </a:t>
            </a:r>
            <a:r>
              <a:rPr lang="en-US" sz="1050" i="1" dirty="0" err="1">
                <a:solidFill>
                  <a:schemeClr val="tx1"/>
                </a:solidFill>
              </a:rPr>
              <a:t>abcd_cca_replication</a:t>
            </a:r>
            <a:endParaRPr lang="en-US" sz="1050" i="1" dirty="0">
              <a:solidFill>
                <a:schemeClr val="tx1"/>
              </a:solidFill>
            </a:endParaRPr>
          </a:p>
          <a:p>
            <a:pPr marL="228600" indent="-228600">
              <a:buAutoNum type="arabicPeriod"/>
            </a:pPr>
            <a:r>
              <a:rPr lang="en-US" sz="1050" i="1" dirty="0">
                <a:solidFill>
                  <a:schemeClr val="tx1"/>
                </a:solidFill>
              </a:rPr>
              <a:t>Absolute path to the sub-script abcd_cca_replication/data_prep/support_scripts/stage_2/calc_avg_motion.sh</a:t>
            </a:r>
          </a:p>
          <a:p>
            <a:pPr marL="228600" indent="-228600">
              <a:buAutoNum type="arabicPeriod"/>
            </a:pPr>
            <a:r>
              <a:rPr lang="en-US" sz="1050" i="1" dirty="0">
                <a:solidFill>
                  <a:schemeClr val="tx1"/>
                </a:solidFill>
              </a:rPr>
              <a:t>Absolute path where to save the swarm file (/</a:t>
            </a:r>
            <a:r>
              <a:rPr lang="en-US" sz="1050" i="1" dirty="0" err="1">
                <a:solidFill>
                  <a:schemeClr val="tx1"/>
                </a:solidFill>
              </a:rPr>
              <a:t>data_prep</a:t>
            </a:r>
            <a:r>
              <a:rPr lang="en-US" sz="1050" i="1" dirty="0">
                <a:solidFill>
                  <a:schemeClr val="tx1"/>
                </a:solidFill>
              </a:rPr>
              <a:t>/data/stage_2/)</a:t>
            </a:r>
          </a:p>
          <a:p>
            <a:r>
              <a:rPr lang="en-US" sz="1050" b="1" u="sng" dirty="0">
                <a:solidFill>
                  <a:schemeClr val="tx1"/>
                </a:solidFill>
              </a:rPr>
              <a:t>Function/purpose:</a:t>
            </a:r>
          </a:p>
          <a:p>
            <a:r>
              <a:rPr lang="en-US" sz="1050" i="1" dirty="0">
                <a:solidFill>
                  <a:schemeClr val="tx1"/>
                </a:solidFill>
              </a:rPr>
              <a:t>Creates a .swarm file, containing for each subject in /data/stage_2/prep_stage_2_rds_subjects.txt a command of the following form:</a:t>
            </a:r>
          </a:p>
          <a:p>
            <a:endParaRPr lang="en-US" sz="1050" i="1" dirty="0">
              <a:solidFill>
                <a:schemeClr val="tx1"/>
              </a:solidFill>
            </a:endParaRPr>
          </a:p>
          <a:p>
            <a:r>
              <a:rPr lang="en-US" sz="1050" i="1" dirty="0">
                <a:solidFill>
                  <a:schemeClr val="tx1"/>
                </a:solidFill>
              </a:rPr>
              <a:t>/data/ABCD_MBDU/goyaln2/abcd_cca_replication/data_prep/support_scripts/stage_2</a:t>
            </a:r>
            <a:r>
              <a:rPr lang="en-US" sz="1050" b="1" i="1" dirty="0">
                <a:solidFill>
                  <a:schemeClr val="tx1"/>
                </a:solidFill>
              </a:rPr>
              <a:t>/calc_mean_fd.sh sub-</a:t>
            </a:r>
            <a:r>
              <a:rPr lang="en-US" sz="1050" b="1" i="1" dirty="0" err="1">
                <a:solidFill>
                  <a:schemeClr val="tx1"/>
                </a:solidFill>
              </a:rPr>
              <a:t>NDARINVxxxxxxxx</a:t>
            </a:r>
            <a:r>
              <a:rPr lang="en-US" sz="1050" b="1" i="1" dirty="0">
                <a:solidFill>
                  <a:schemeClr val="tx1"/>
                </a:solidFill>
              </a:rPr>
              <a:t> /data/ABCD_MBDU/goyaln2/</a:t>
            </a:r>
            <a:r>
              <a:rPr lang="en-US" sz="1050" b="1" i="1" dirty="0" err="1">
                <a:solidFill>
                  <a:schemeClr val="tx1"/>
                </a:solidFill>
              </a:rPr>
              <a:t>abcd_cca_replication</a:t>
            </a:r>
            <a:endParaRPr lang="en-US" sz="1050" b="1" i="1" dirty="0">
              <a:solidFill>
                <a:schemeClr val="tx1"/>
              </a:solidFill>
            </a:endParaRPr>
          </a:p>
          <a:p>
            <a:endParaRPr lang="en-US" sz="1050" dirty="0">
              <a:solidFill>
                <a:schemeClr val="tx1"/>
              </a:solidFill>
            </a:endParaRPr>
          </a:p>
        </p:txBody>
      </p:sp>
      <p:cxnSp>
        <p:nvCxnSpPr>
          <p:cNvPr id="179" name="Connector: Elbow 178">
            <a:extLst>
              <a:ext uri="{FF2B5EF4-FFF2-40B4-BE49-F238E27FC236}">
                <a16:creationId xmlns:a16="http://schemas.microsoft.com/office/drawing/2014/main" id="{659EEC68-FFC6-4A6E-BBD8-49B52BBD4581}"/>
              </a:ext>
            </a:extLst>
          </p:cNvPr>
          <p:cNvCxnSpPr>
            <a:cxnSpLocks/>
            <a:stCxn id="173" idx="2"/>
            <a:endCxn id="176" idx="0"/>
          </p:cNvCxnSpPr>
          <p:nvPr/>
        </p:nvCxnSpPr>
        <p:spPr>
          <a:xfrm rot="5400000" flipH="1" flipV="1">
            <a:off x="4430378" y="26892965"/>
            <a:ext cx="8028471" cy="6999330"/>
          </a:xfrm>
          <a:prstGeom prst="bentConnector5">
            <a:avLst>
              <a:gd name="adj1" fmla="val -2847"/>
              <a:gd name="adj2" fmla="val 65142"/>
              <a:gd name="adj3" fmla="val 102847"/>
            </a:avLst>
          </a:prstGeom>
          <a:ln>
            <a:tailEnd type="triangle"/>
          </a:ln>
        </p:spPr>
        <p:style>
          <a:lnRef idx="3">
            <a:schemeClr val="accent2"/>
          </a:lnRef>
          <a:fillRef idx="0">
            <a:schemeClr val="accent2"/>
          </a:fillRef>
          <a:effectRef idx="2">
            <a:schemeClr val="accent2"/>
          </a:effectRef>
          <a:fontRef idx="minor">
            <a:schemeClr val="tx1"/>
          </a:fontRef>
        </p:style>
      </p:cxnSp>
      <p:sp>
        <p:nvSpPr>
          <p:cNvPr id="180" name="Explosion: 14 Points 179">
            <a:extLst>
              <a:ext uri="{FF2B5EF4-FFF2-40B4-BE49-F238E27FC236}">
                <a16:creationId xmlns:a16="http://schemas.microsoft.com/office/drawing/2014/main" id="{6095E577-53FC-48DC-B74E-09302CAF30E5}"/>
              </a:ext>
            </a:extLst>
          </p:cNvPr>
          <p:cNvSpPr/>
          <p:nvPr/>
        </p:nvSpPr>
        <p:spPr>
          <a:xfrm>
            <a:off x="13118652" y="24879439"/>
            <a:ext cx="2892880" cy="23785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Resulting output of swarm</a:t>
            </a:r>
          </a:p>
        </p:txBody>
      </p:sp>
      <p:sp>
        <p:nvSpPr>
          <p:cNvPr id="182" name="Rectangle: Rounded Corners 181">
            <a:extLst>
              <a:ext uri="{FF2B5EF4-FFF2-40B4-BE49-F238E27FC236}">
                <a16:creationId xmlns:a16="http://schemas.microsoft.com/office/drawing/2014/main" id="{3E41187D-F4D2-4515-96C3-BC88B5C42A01}"/>
              </a:ext>
            </a:extLst>
          </p:cNvPr>
          <p:cNvSpPr/>
          <p:nvPr/>
        </p:nvSpPr>
        <p:spPr>
          <a:xfrm>
            <a:off x="1514413" y="23754855"/>
            <a:ext cx="6573816" cy="22491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err="1">
                <a:solidFill>
                  <a:schemeClr val="tx1"/>
                </a:solidFill>
              </a:rPr>
              <a:t>clean_rds_pull_scandata.r</a:t>
            </a:r>
            <a:endParaRPr lang="en-US" sz="1050" b="1" i="1" dirty="0">
              <a:solidFill>
                <a:schemeClr val="tx1"/>
              </a:solidFill>
            </a:endParaRP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/data/nda2.0.1.Rds</a:t>
            </a:r>
          </a:p>
          <a:p>
            <a:pPr marL="228600" indent="-228600">
              <a:buAutoNum type="arabicPeriod"/>
            </a:pPr>
            <a:r>
              <a:rPr lang="en-US" sz="1050" i="1" dirty="0">
                <a:solidFill>
                  <a:schemeClr val="tx1"/>
                </a:solidFill>
              </a:rPr>
              <a:t>Absolute path to /data/stage_1/subjects_keep_0.3mm.txt</a:t>
            </a:r>
          </a:p>
          <a:p>
            <a:pPr marL="228600" indent="-228600">
              <a:buAutoNum type="arabicPeriod"/>
            </a:pPr>
            <a:r>
              <a:rPr lang="en-US" sz="1050" i="1" dirty="0">
                <a:solidFill>
                  <a:schemeClr val="tx1"/>
                </a:solidFill>
              </a:rPr>
              <a:t>Absolute path to /data/stage_2/</a:t>
            </a:r>
          </a:p>
          <a:p>
            <a:r>
              <a:rPr lang="en-US" sz="1050" b="1" u="sng" dirty="0">
                <a:solidFill>
                  <a:schemeClr val="tx1"/>
                </a:solidFill>
              </a:rPr>
              <a:t>Function/purpose:</a:t>
            </a:r>
          </a:p>
          <a:p>
            <a:pPr marL="228600" indent="-228600">
              <a:buAutoNum type="arabicPeriod"/>
            </a:pPr>
            <a:r>
              <a:rPr lang="en-US" sz="1050" i="1" dirty="0">
                <a:solidFill>
                  <a:schemeClr val="tx1"/>
                </a:solidFill>
              </a:rPr>
              <a:t>Clean the RDS (keep only baseline, fix naming scheme</a:t>
            </a:r>
          </a:p>
          <a:p>
            <a:pPr marL="228600" indent="-228600">
              <a:buAutoNum type="arabicPeriod"/>
            </a:pPr>
            <a:r>
              <a:rPr lang="en-US" sz="1050" i="1" dirty="0">
                <a:solidFill>
                  <a:schemeClr val="tx1"/>
                </a:solidFill>
              </a:rPr>
              <a:t>Identify all subjects from /data/stage_1/subjects_keep_0.3mm.txt which are available</a:t>
            </a:r>
          </a:p>
          <a:p>
            <a:pPr marL="228600" indent="-228600">
              <a:buAutoNum type="arabicPeriod"/>
            </a:pPr>
            <a:r>
              <a:rPr lang="en-US" sz="1050" i="1" dirty="0">
                <a:solidFill>
                  <a:schemeClr val="tx1"/>
                </a:solidFill>
              </a:rPr>
              <a:t>Drop subjects based on T1w QC/PC</a:t>
            </a:r>
          </a:p>
          <a:p>
            <a:pPr marL="685800" lvl="1" indent="-228600">
              <a:buAutoNum type="arabicPeriod"/>
            </a:pPr>
            <a:r>
              <a:rPr lang="en-US" sz="1050" i="1" dirty="0">
                <a:solidFill>
                  <a:schemeClr val="tx1"/>
                </a:solidFill>
              </a:rPr>
              <a:t>Drop subjects missing data in iqc_t1_good_ser field</a:t>
            </a:r>
          </a:p>
          <a:p>
            <a:pPr marL="685800" lvl="1" indent="-228600">
              <a:buAutoNum type="arabicPeriod"/>
            </a:pPr>
            <a:r>
              <a:rPr lang="en-US" sz="1050" i="1" dirty="0">
                <a:solidFill>
                  <a:schemeClr val="tx1"/>
                </a:solidFill>
              </a:rPr>
              <a:t>Must have at least 1 T1w scan that passes QC/PC (iqc_t1_good_ser)</a:t>
            </a:r>
          </a:p>
          <a:p>
            <a:pPr marL="228600" indent="-228600">
              <a:buAutoNum type="arabicPeriod"/>
            </a:pPr>
            <a:r>
              <a:rPr lang="en-US" sz="1050" i="1" dirty="0">
                <a:solidFill>
                  <a:schemeClr val="tx1"/>
                </a:solidFill>
              </a:rPr>
              <a:t>Save final subject list in /data/stage_2/</a:t>
            </a:r>
            <a:r>
              <a:rPr lang="en-US" sz="1050" b="1" i="1" dirty="0">
                <a:solidFill>
                  <a:schemeClr val="tx1"/>
                </a:solidFill>
              </a:rPr>
              <a:t>prep_stage_2_rds_subjects.txt</a:t>
            </a:r>
          </a:p>
        </p:txBody>
      </p:sp>
      <p:cxnSp>
        <p:nvCxnSpPr>
          <p:cNvPr id="199" name="Straight Arrow Connector 198">
            <a:extLst>
              <a:ext uri="{FF2B5EF4-FFF2-40B4-BE49-F238E27FC236}">
                <a16:creationId xmlns:a16="http://schemas.microsoft.com/office/drawing/2014/main" id="{954F3F6F-95CB-48DF-A881-23097DFCCB78}"/>
              </a:ext>
            </a:extLst>
          </p:cNvPr>
          <p:cNvCxnSpPr>
            <a:cxnSpLocks/>
            <a:stCxn id="11" idx="2"/>
            <a:endCxn id="170" idx="0"/>
          </p:cNvCxnSpPr>
          <p:nvPr/>
        </p:nvCxnSpPr>
        <p:spPr>
          <a:xfrm flipH="1">
            <a:off x="5343195" y="20509767"/>
            <a:ext cx="1" cy="245203"/>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202" name="Connector: Elbow 201">
            <a:extLst>
              <a:ext uri="{FF2B5EF4-FFF2-40B4-BE49-F238E27FC236}">
                <a16:creationId xmlns:a16="http://schemas.microsoft.com/office/drawing/2014/main" id="{84B9C19A-70FD-41A4-92A4-2D1B1048B95E}"/>
              </a:ext>
            </a:extLst>
          </p:cNvPr>
          <p:cNvCxnSpPr>
            <a:cxnSpLocks/>
            <a:stCxn id="245" idx="2"/>
            <a:endCxn id="172" idx="3"/>
          </p:cNvCxnSpPr>
          <p:nvPr/>
        </p:nvCxnSpPr>
        <p:spPr>
          <a:xfrm rot="5400000">
            <a:off x="8843776" y="19135913"/>
            <a:ext cx="4068942" cy="2132065"/>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9" name="Connector: Elbow 218">
            <a:extLst>
              <a:ext uri="{FF2B5EF4-FFF2-40B4-BE49-F238E27FC236}">
                <a16:creationId xmlns:a16="http://schemas.microsoft.com/office/drawing/2014/main" id="{297E5D28-CE99-4DCC-9286-E92768A3B248}"/>
              </a:ext>
            </a:extLst>
          </p:cNvPr>
          <p:cNvCxnSpPr>
            <a:cxnSpLocks/>
            <a:stCxn id="36" idx="2"/>
            <a:endCxn id="223" idx="1"/>
          </p:cNvCxnSpPr>
          <p:nvPr/>
        </p:nvCxnSpPr>
        <p:spPr>
          <a:xfrm rot="5400000">
            <a:off x="-8978505" y="13082301"/>
            <a:ext cx="21771150" cy="786517"/>
          </a:xfrm>
          <a:prstGeom prst="bentConnector4">
            <a:avLst>
              <a:gd name="adj1" fmla="val 7492"/>
              <a:gd name="adj2" fmla="val 258242"/>
            </a:avLst>
          </a:prstGeom>
          <a:ln>
            <a:tailEnd type="triangle"/>
          </a:ln>
        </p:spPr>
        <p:style>
          <a:lnRef idx="3">
            <a:schemeClr val="accent2"/>
          </a:lnRef>
          <a:fillRef idx="0">
            <a:schemeClr val="accent2"/>
          </a:fillRef>
          <a:effectRef idx="2">
            <a:schemeClr val="accent2"/>
          </a:effectRef>
          <a:fontRef idx="minor">
            <a:schemeClr val="tx1"/>
          </a:fontRef>
        </p:style>
      </p:cxnSp>
      <p:sp>
        <p:nvSpPr>
          <p:cNvPr id="223" name="Rectangle 222">
            <a:extLst>
              <a:ext uri="{FF2B5EF4-FFF2-40B4-BE49-F238E27FC236}">
                <a16:creationId xmlns:a16="http://schemas.microsoft.com/office/drawing/2014/main" id="{623C9DEA-EBC8-4C57-A010-3D63450B80D1}"/>
              </a:ext>
            </a:extLst>
          </p:cNvPr>
          <p:cNvSpPr/>
          <p:nvPr/>
        </p:nvSpPr>
        <p:spPr>
          <a:xfrm>
            <a:off x="1513811" y="2428532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Speech Bubble: Oval 177">
            <a:extLst>
              <a:ext uri="{FF2B5EF4-FFF2-40B4-BE49-F238E27FC236}">
                <a16:creationId xmlns:a16="http://schemas.microsoft.com/office/drawing/2014/main" id="{7F94D17E-0A50-4A6A-803E-259CA1DA0912}"/>
              </a:ext>
            </a:extLst>
          </p:cNvPr>
          <p:cNvSpPr/>
          <p:nvPr/>
        </p:nvSpPr>
        <p:spPr>
          <a:xfrm>
            <a:off x="13932506" y="26982636"/>
            <a:ext cx="2427383" cy="1377158"/>
          </a:xfrm>
          <a:prstGeom prst="wedgeEllipseCallout">
            <a:avLst>
              <a:gd name="adj1" fmla="val -99048"/>
              <a:gd name="adj2" fmla="val 1264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_tsv_paths.txt</a:t>
            </a:r>
          </a:p>
          <a:p>
            <a:pPr algn="ctr"/>
            <a:r>
              <a:rPr lang="en-US" sz="900" dirty="0"/>
              <a:t>files contain the absolute paths to a subject’s motion </a:t>
            </a:r>
            <a:r>
              <a:rPr lang="en-US" sz="900" dirty="0" err="1"/>
              <a:t>tsv</a:t>
            </a:r>
            <a:r>
              <a:rPr lang="en-US" sz="900" dirty="0"/>
              <a:t> files for all their resting-state runs</a:t>
            </a:r>
          </a:p>
        </p:txBody>
      </p:sp>
      <p:sp>
        <p:nvSpPr>
          <p:cNvPr id="183" name="Speech Bubble: Oval 182">
            <a:extLst>
              <a:ext uri="{FF2B5EF4-FFF2-40B4-BE49-F238E27FC236}">
                <a16:creationId xmlns:a16="http://schemas.microsoft.com/office/drawing/2014/main" id="{22BCB3C4-CB6C-45FF-B8D9-BBF0FE08CBE3}"/>
              </a:ext>
            </a:extLst>
          </p:cNvPr>
          <p:cNvSpPr/>
          <p:nvPr/>
        </p:nvSpPr>
        <p:spPr>
          <a:xfrm>
            <a:off x="13118652" y="28359794"/>
            <a:ext cx="2167715" cy="1377158"/>
          </a:xfrm>
          <a:prstGeom prst="wedgeEllipseCallout">
            <a:avLst>
              <a:gd name="adj1" fmla="val -90542"/>
              <a:gd name="adj2" fmla="val -4475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sub-NDARINVxxxxxxxx</a:t>
            </a:r>
            <a:r>
              <a:rPr lang="en-US" sz="900" dirty="0"/>
              <a:t>.txt</a:t>
            </a:r>
          </a:p>
          <a:p>
            <a:pPr algn="ctr"/>
            <a:r>
              <a:rPr lang="en-US" sz="900" dirty="0"/>
              <a:t>This file contains the subject mean FD across valid scans in format</a:t>
            </a:r>
          </a:p>
          <a:p>
            <a:pPr algn="ctr"/>
            <a:r>
              <a:rPr lang="en-US" sz="900" i="1" dirty="0" err="1"/>
              <a:t>Subjectid,avg_fd</a:t>
            </a:r>
            <a:endParaRPr lang="en-US" sz="900" i="1" dirty="0"/>
          </a:p>
        </p:txBody>
      </p:sp>
    </p:spTree>
    <p:extLst>
      <p:ext uri="{BB962C8B-B14F-4D97-AF65-F5344CB8AC3E}">
        <p14:creationId xmlns:p14="http://schemas.microsoft.com/office/powerpoint/2010/main" val="38917332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2485</TotalTime>
  <Words>4956</Words>
  <Application>Microsoft Office PowerPoint</Application>
  <PresentationFormat>Custom</PresentationFormat>
  <Paragraphs>534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Goyal</dc:creator>
  <cp:lastModifiedBy>Nikhil Goyal</cp:lastModifiedBy>
  <cp:revision>382</cp:revision>
  <dcterms:created xsi:type="dcterms:W3CDTF">2020-06-19T14:16:29Z</dcterms:created>
  <dcterms:modified xsi:type="dcterms:W3CDTF">2020-06-22T20:00:36Z</dcterms:modified>
</cp:coreProperties>
</file>