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Nunito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iyzB4AnXrtOidk0xqlqEjEjEw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Medium-regular.fntdata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35" Type="http://schemas.openxmlformats.org/officeDocument/2006/relationships/font" Target="fonts/NunitoMedium-italic.fntdata"/><Relationship Id="rId12" Type="http://schemas.openxmlformats.org/officeDocument/2006/relationships/slide" Target="slides/slide6.xml"/><Relationship Id="rId34" Type="http://schemas.openxmlformats.org/officeDocument/2006/relationships/font" Target="fonts/NunitoMedium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Nunito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efb796f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defb796f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08c1e7b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e08c1e7b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">
                <a:solidFill>
                  <a:srgbClr val="674EA7"/>
                </a:solidFill>
              </a:rPr>
              <a:t>סיכום בדיקות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23" name="Google Shape;323;p2"/>
          <p:cNvSpPr txBox="1"/>
          <p:nvPr>
            <p:ph idx="1" type="body"/>
          </p:nvPr>
        </p:nvSpPr>
        <p:spPr>
          <a:xfrm>
            <a:off x="1657150" y="1276200"/>
            <a:ext cx="70305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iw" sz="2300">
                <a:solidFill>
                  <a:srgbClr val="000000"/>
                </a:solidFill>
              </a:rPr>
              <a:t>מספר תרחישי בדיקה שכתבתי והרצתי בפועל : 39</a:t>
            </a:r>
            <a:endParaRPr sz="2300">
              <a:solidFill>
                <a:srgbClr val="000000"/>
              </a:solidFill>
            </a:endParaRPr>
          </a:p>
          <a:p>
            <a:pPr indent="-363696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iw" sz="2300">
                <a:solidFill>
                  <a:srgbClr val="000000"/>
                </a:solidFill>
              </a:rPr>
              <a:t>מספר התרחישים שנכשלו: 3</a:t>
            </a:r>
            <a:endParaRPr sz="2300">
              <a:solidFill>
                <a:srgbClr val="000000"/>
              </a:solidFill>
            </a:endParaRPr>
          </a:p>
          <a:p>
            <a:pPr indent="-363696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iw" sz="2300">
                <a:solidFill>
                  <a:srgbClr val="000000"/>
                </a:solidFill>
              </a:rPr>
              <a:t>מספר התרחישים שעברו: 36</a:t>
            </a:r>
            <a:endParaRPr sz="2300">
              <a:solidFill>
                <a:srgbClr val="000000"/>
              </a:solidFill>
            </a:endParaRPr>
          </a:p>
          <a:p>
            <a:pPr indent="-363696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iw" sz="2300">
                <a:solidFill>
                  <a:srgbClr val="000000"/>
                </a:solidFill>
              </a:rPr>
              <a:t>מספר תרחישים שלא ניתן להריץ: 1</a:t>
            </a:r>
            <a:endParaRPr sz="2300">
              <a:solidFill>
                <a:srgbClr val="000000"/>
              </a:solidFill>
            </a:endParaRPr>
          </a:p>
          <a:p>
            <a:pPr indent="-363696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iw" sz="2300">
                <a:solidFill>
                  <a:srgbClr val="000000"/>
                </a:solidFill>
              </a:rPr>
              <a:t>מספר פיצ'רים: 15</a:t>
            </a:r>
            <a:endParaRPr sz="2300">
              <a:solidFill>
                <a:srgbClr val="000000"/>
              </a:solidFill>
            </a:endParaRPr>
          </a:p>
          <a:p>
            <a:pPr indent="0" lvl="0" marL="457200" rtl="1" algn="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ct val="56521"/>
              <a:buNone/>
            </a:pPr>
            <a:r>
              <a:rPr lang="iw" sz="2300">
                <a:solidFill>
                  <a:srgbClr val="000000"/>
                </a:solidFill>
              </a:rPr>
              <a:t> 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"/>
          <p:cNvSpPr txBox="1"/>
          <p:nvPr/>
        </p:nvSpPr>
        <p:spPr>
          <a:xfrm>
            <a:off x="6348350" y="267400"/>
            <a:ext cx="25548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כרטיסי אשראי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13"/>
          <p:cNvSpPr txBox="1"/>
          <p:nvPr/>
        </p:nvSpPr>
        <p:spPr>
          <a:xfrm>
            <a:off x="6776675" y="912300"/>
            <a:ext cx="2215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</a:t>
            </a:r>
            <a:r>
              <a:rPr b="1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13"/>
          <p:cNvSpPr txBox="1"/>
          <p:nvPr/>
        </p:nvSpPr>
        <p:spPr>
          <a:xfrm>
            <a:off x="5989525" y="1516950"/>
            <a:ext cx="30024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הוספה והסרת כרטיסי אשראי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5" y="1054000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6" name="Google Shape;406;p13"/>
          <p:cNvSpPr txBox="1"/>
          <p:nvPr/>
        </p:nvSpPr>
        <p:spPr>
          <a:xfrm>
            <a:off x="2803375" y="2646775"/>
            <a:ext cx="1011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"/>
          <p:cNvSpPr txBox="1"/>
          <p:nvPr/>
        </p:nvSpPr>
        <p:spPr>
          <a:xfrm>
            <a:off x="6079400" y="251675"/>
            <a:ext cx="2768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מסעדות פתוחות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7400600" y="1006675"/>
            <a:ext cx="1447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שי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3303175" y="1006675"/>
            <a:ext cx="221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 txBox="1"/>
          <p:nvPr/>
        </p:nvSpPr>
        <p:spPr>
          <a:xfrm>
            <a:off x="6637700" y="1493325"/>
            <a:ext cx="2210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שעברו: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2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מסעדות פתוחות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96152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6" name="Google Shape;416;p14"/>
          <p:cNvSpPr txBox="1"/>
          <p:nvPr/>
        </p:nvSpPr>
        <p:spPr>
          <a:xfrm>
            <a:off x="2814250" y="2495650"/>
            <a:ext cx="826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/>
        </p:nvSpPr>
        <p:spPr>
          <a:xfrm>
            <a:off x="5697700" y="251675"/>
            <a:ext cx="327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אייקון סוגי אוכל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7273075" y="1006775"/>
            <a:ext cx="165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שי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6727900" y="1598175"/>
            <a:ext cx="22494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שעברו: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3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פיצ'ר:אייקון סוגי אוכל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4" name="Google Shape;424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93977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15"/>
          <p:cNvSpPr txBox="1"/>
          <p:nvPr/>
        </p:nvSpPr>
        <p:spPr>
          <a:xfrm>
            <a:off x="2825125" y="2472800"/>
            <a:ext cx="1489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/>
        </p:nvSpPr>
        <p:spPr>
          <a:xfrm>
            <a:off x="5897750" y="67000"/>
            <a:ext cx="30309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דוח חיובים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7087225" y="998825"/>
            <a:ext cx="1773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בודק: </a:t>
            </a:r>
            <a:r>
              <a:rPr lang="iw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16"/>
          <p:cNvSpPr txBox="1"/>
          <p:nvPr/>
        </p:nvSpPr>
        <p:spPr>
          <a:xfrm>
            <a:off x="6511475" y="1561350"/>
            <a:ext cx="23487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פיצ'ר:דוח חיובים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3" name="Google Shape;433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93977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4" name="Google Shape;434;p16"/>
          <p:cNvSpPr txBox="1"/>
          <p:nvPr/>
        </p:nvSpPr>
        <p:spPr>
          <a:xfrm>
            <a:off x="2814225" y="2464050"/>
            <a:ext cx="1533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"/>
          <p:cNvSpPr txBox="1"/>
          <p:nvPr>
            <p:ph type="ctrTitle"/>
          </p:nvPr>
        </p:nvSpPr>
        <p:spPr>
          <a:xfrm>
            <a:off x="7067350" y="687000"/>
            <a:ext cx="195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78"/>
              <a:buFont typeface="Arial"/>
              <a:buNone/>
            </a:pPr>
            <a:r>
              <a:rPr lang="iw" sz="2800" u="sng"/>
              <a:t>הסל שלך</a:t>
            </a:r>
            <a:endParaRPr sz="2800" u="sng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8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6912550" y="885925"/>
            <a:ext cx="206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6728950" y="1559350"/>
            <a:ext cx="2230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שעברו: 0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שנכשלו: 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פיצ'ר: הסל שלך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סה"כ בדיקות: 1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2" name="Google Shape;442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88592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17"/>
          <p:cNvSpPr txBox="1"/>
          <p:nvPr/>
        </p:nvSpPr>
        <p:spPr>
          <a:xfrm>
            <a:off x="2770725" y="2375050"/>
            <a:ext cx="114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efb796fcc_0_46"/>
          <p:cNvSpPr txBox="1"/>
          <p:nvPr>
            <p:ph type="ctrTitle"/>
          </p:nvPr>
        </p:nvSpPr>
        <p:spPr>
          <a:xfrm>
            <a:off x="5521500" y="1078450"/>
            <a:ext cx="362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iw" sz="2800" u="sng"/>
              <a:t>כניסה ויציאת משתמש</a:t>
            </a:r>
            <a:endParaRPr sz="28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t/>
            </a:r>
            <a:endParaRPr sz="2800" u="sng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8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g2defb796fcc_0_46"/>
          <p:cNvSpPr txBox="1"/>
          <p:nvPr/>
        </p:nvSpPr>
        <p:spPr>
          <a:xfrm>
            <a:off x="6890800" y="885925"/>
            <a:ext cx="206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g2defb796fcc_0_46"/>
          <p:cNvSpPr txBox="1"/>
          <p:nvPr/>
        </p:nvSpPr>
        <p:spPr>
          <a:xfrm>
            <a:off x="6435350" y="1559350"/>
            <a:ext cx="2524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שעברו: 2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שנכשלו</a:t>
            </a: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0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פיצ'ר: כניסה ויציאת משתמש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סה"כ בדיקות: 2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1" name="Google Shape;451;g2defb796fcc_0_4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88592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2" name="Google Shape;452;g2defb796fcc_0_46"/>
          <p:cNvSpPr txBox="1"/>
          <p:nvPr/>
        </p:nvSpPr>
        <p:spPr>
          <a:xfrm>
            <a:off x="2770725" y="2375050"/>
            <a:ext cx="114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e08c1e7b3a_0_2"/>
          <p:cNvSpPr txBox="1"/>
          <p:nvPr>
            <p:ph type="ctrTitle"/>
          </p:nvPr>
        </p:nvSpPr>
        <p:spPr>
          <a:xfrm>
            <a:off x="5521500" y="1078450"/>
            <a:ext cx="362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iw" sz="2800" u="sng"/>
              <a:t>הגדרות</a:t>
            </a:r>
            <a:endParaRPr sz="2800" u="sng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t/>
            </a:r>
            <a:endParaRPr sz="2800" u="sng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8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g2e08c1e7b3a_0_2"/>
          <p:cNvSpPr txBox="1"/>
          <p:nvPr/>
        </p:nvSpPr>
        <p:spPr>
          <a:xfrm>
            <a:off x="6890800" y="885925"/>
            <a:ext cx="206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g2e08c1e7b3a_0_2"/>
          <p:cNvSpPr txBox="1"/>
          <p:nvPr/>
        </p:nvSpPr>
        <p:spPr>
          <a:xfrm>
            <a:off x="6435350" y="1559350"/>
            <a:ext cx="2524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שעברו: 2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פיצ'ר: הגדרות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סה"כ בדיקות: 2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0" name="Google Shape;460;g2e08c1e7b3a_0_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88592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1" name="Google Shape;461;g2e08c1e7b3a_0_2"/>
          <p:cNvSpPr txBox="1"/>
          <p:nvPr/>
        </p:nvSpPr>
        <p:spPr>
          <a:xfrm>
            <a:off x="2770725" y="2375050"/>
            <a:ext cx="114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"/>
          <p:cNvSpPr txBox="1"/>
          <p:nvPr/>
        </p:nvSpPr>
        <p:spPr>
          <a:xfrm>
            <a:off x="6189100" y="105475"/>
            <a:ext cx="28233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w" sz="3600" u="sng" cap="none" strike="noStrik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כמות בדיקות כוללת - </a:t>
            </a:r>
            <a:r>
              <a:rPr lang="iw" sz="3600" u="sng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39</a:t>
            </a:r>
            <a:endParaRPr b="0" i="0" sz="3600" u="sng" cap="none" strike="noStrike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993851"/>
            <a:ext cx="5914524" cy="406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p19"/>
          <p:cNvSpPr txBox="1"/>
          <p:nvPr/>
        </p:nvSpPr>
        <p:spPr>
          <a:xfrm>
            <a:off x="-134225" y="1374500"/>
            <a:ext cx="19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chemeClr val="dk1"/>
                </a:solidFill>
              </a:rPr>
              <a:t>בדיקות שלא ניתן להריץ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0" y="1700600"/>
            <a:ext cx="1457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chemeClr val="dk1"/>
                </a:solidFill>
              </a:rPr>
              <a:t>בדיקות שנכשלו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4273550" y="3549225"/>
            <a:ext cx="1457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chemeClr val="dk1"/>
                </a:solidFill>
              </a:rPr>
              <a:t>בדיקות שעברו 36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"/>
          <p:cNvSpPr txBox="1"/>
          <p:nvPr/>
        </p:nvSpPr>
        <p:spPr>
          <a:xfrm>
            <a:off x="5612775" y="220200"/>
            <a:ext cx="3306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w" sz="3600" u="sng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חומרת באגים</a:t>
            </a:r>
            <a:r>
              <a:rPr b="0" i="0" lang="iw" sz="3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6" name="Google Shape;47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400"/>
            <a:ext cx="6094500" cy="398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7" name="Google Shape;477;p18"/>
          <p:cNvSpPr txBox="1"/>
          <p:nvPr/>
        </p:nvSpPr>
        <p:spPr>
          <a:xfrm>
            <a:off x="4423625" y="2571750"/>
            <a:ext cx="1522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100">
                <a:solidFill>
                  <a:schemeClr val="dk1"/>
                </a:solidFill>
              </a:rPr>
              <a:t>באגים בדרגה נמוכה:2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-424100" y="2571750"/>
            <a:ext cx="1846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100">
                <a:solidFill>
                  <a:schemeClr val="dk1"/>
                </a:solidFill>
              </a:rPr>
              <a:t>באגים בדרגה בינונית:1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3477550" y="2733825"/>
            <a:ext cx="775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2139950" y="2733825"/>
            <a:ext cx="478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4467125" y="2037825"/>
            <a:ext cx="13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">
                <a:solidFill>
                  <a:srgbClr val="674EA7"/>
                </a:solidFill>
              </a:rPr>
              <a:t>סיכום באגים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87" name="Google Shape;487;p3"/>
          <p:cNvSpPr txBox="1"/>
          <p:nvPr>
            <p:ph idx="1" type="body"/>
          </p:nvPr>
        </p:nvSpPr>
        <p:spPr>
          <a:xfrm>
            <a:off x="1625025" y="1394425"/>
            <a:ext cx="70305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893"/>
              <a:buNone/>
            </a:pPr>
            <a:r>
              <a:rPr lang="iw" sz="8268"/>
              <a:t>כמות הבאגים שדווחו : 3</a:t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2893"/>
              <a:buNone/>
            </a:pPr>
            <a:r>
              <a:rPr lang="iw" sz="8268" u="sng"/>
              <a:t>חומרת באגים :</a:t>
            </a:r>
            <a:endParaRPr sz="8268" u="sng"/>
          </a:p>
          <a:p>
            <a:pPr indent="-359857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w" sz="8268"/>
              <a:t>קריטי -0 </a:t>
            </a:r>
            <a:endParaRPr sz="8268"/>
          </a:p>
          <a:p>
            <a:pPr indent="-359857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 sz="8268"/>
              <a:t>בינוני - 1</a:t>
            </a:r>
            <a:endParaRPr sz="8268"/>
          </a:p>
          <a:p>
            <a:pPr indent="-359857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 sz="8268"/>
              <a:t>נמוך - 2</a:t>
            </a:r>
            <a:endParaRPr sz="8268"/>
          </a:p>
          <a:p>
            <a:pPr indent="-359857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 sz="8268"/>
              <a:t>״בלוקר״ - 0</a:t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893"/>
              <a:buNone/>
            </a:pPr>
            <a:r>
              <a:t/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893"/>
              <a:buNone/>
            </a:pPr>
            <a:r>
              <a:rPr lang="iw" sz="8268"/>
              <a:t>באגים פתוחים : 1</a:t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893"/>
              <a:buNone/>
            </a:pPr>
            <a:r>
              <a:rPr lang="iw" sz="8268"/>
              <a:t>באגים סגורים : 3</a:t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893"/>
              <a:buNone/>
            </a:pPr>
            <a:r>
              <a:rPr lang="iw" sz="8268"/>
              <a:t>סה"כ באגים שדווחו : 3</a:t>
            </a:r>
            <a:endParaRPr sz="8268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/>
        </p:nvSpPr>
        <p:spPr>
          <a:xfrm>
            <a:off x="5524475" y="180900"/>
            <a:ext cx="3279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w" sz="3600" u="sng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עשן </a:t>
            </a:r>
            <a:endParaRPr b="0" i="0" sz="3600" u="sng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6083600" y="1258350"/>
            <a:ext cx="28350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iw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בדיקות שעברו: 7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בדיקות שנכשלו: 0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סה"כ בדיקות: 7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" y="1077550"/>
            <a:ext cx="5797875" cy="39860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5"/>
          <p:cNvSpPr txBox="1"/>
          <p:nvPr/>
        </p:nvSpPr>
        <p:spPr>
          <a:xfrm>
            <a:off x="2705500" y="2571750"/>
            <a:ext cx="89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">
                <a:solidFill>
                  <a:srgbClr val="674EA7"/>
                </a:solidFill>
              </a:rPr>
              <a:t>המסקנות שלי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93" name="Google Shape;493;p4"/>
          <p:cNvSpPr txBox="1"/>
          <p:nvPr>
            <p:ph idx="1" type="body"/>
          </p:nvPr>
        </p:nvSpPr>
        <p:spPr>
          <a:xfrm>
            <a:off x="1389450" y="1300950"/>
            <a:ext cx="70305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/>
              <a:t> </a:t>
            </a:r>
            <a:r>
              <a:rPr lang="iw" sz="1500"/>
              <a:t>המלצה שלי האם לקדם את הגרסה להתקנה אצל הלקוח או לא : כן מכיוון שגרסה זו עובדת תקין  בלי תקלות קריטיות אשר משפיעות על תפעול האפליקציה.</a:t>
            </a:r>
            <a:endParaRPr sz="1500"/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500"/>
              <a:t>חוות דעת שלי לגבי המלצות להמשך : יש לתקן את כל הבאגים. </a:t>
            </a:r>
            <a:endParaRPr sz="1500"/>
          </a:p>
          <a:p>
            <a:pPr indent="-36195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w" sz="1500"/>
              <a:t>קידום המוצר להתקנה תוך כדי הצהרה ללקוח על באגים ידועים ונושאים בעייתים שיטופלו בגרסאות הבאות : אני ממליץ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/>
          <p:nvPr/>
        </p:nvSpPr>
        <p:spPr>
          <a:xfrm>
            <a:off x="5511050" y="220200"/>
            <a:ext cx="33288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w" sz="3600" u="sng"/>
              <a:t>בדיקות שפיות</a:t>
            </a:r>
            <a:endParaRPr sz="36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6"/>
          <p:cNvSpPr txBox="1"/>
          <p:nvPr/>
        </p:nvSpPr>
        <p:spPr>
          <a:xfrm>
            <a:off x="7162200" y="998700"/>
            <a:ext cx="1981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w" sz="2000" u="none" cap="none" strike="noStrike">
                <a:latin typeface="Nunito"/>
                <a:ea typeface="Nunito"/>
                <a:cs typeface="Nunito"/>
                <a:sym typeface="Nunito"/>
              </a:rPr>
              <a:t>בודק:</a:t>
            </a:r>
            <a:r>
              <a:rPr b="1" i="0" lang="iw" sz="20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7162200" y="1852925"/>
            <a:ext cx="19818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שעברו: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שליחת הזמנה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שנכשלו: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מיקום נוכחי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" y="998700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6"/>
          <p:cNvSpPr txBox="1"/>
          <p:nvPr/>
        </p:nvSpPr>
        <p:spPr>
          <a:xfrm>
            <a:off x="3695075" y="2571750"/>
            <a:ext cx="2001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>
                <a:latin typeface="Nunito"/>
                <a:ea typeface="Nunito"/>
                <a:cs typeface="Nunito"/>
                <a:sym typeface="Nunito"/>
              </a:rPr>
              <a:t>בדיקות שעברו:1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-284875" y="2571750"/>
            <a:ext cx="169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>
                <a:latin typeface="Nunito"/>
                <a:ea typeface="Nunito"/>
                <a:cs typeface="Nunito"/>
                <a:sym typeface="Nunito"/>
              </a:rPr>
              <a:t>בדיקות שנכשלו:1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/>
        </p:nvSpPr>
        <p:spPr>
          <a:xfrm>
            <a:off x="5796275" y="220200"/>
            <a:ext cx="322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ההזמנות שלי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t/>
            </a:r>
            <a:endParaRPr sz="365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7"/>
          <p:cNvSpPr txBox="1"/>
          <p:nvPr/>
        </p:nvSpPr>
        <p:spPr>
          <a:xfrm>
            <a:off x="7092000" y="1116775"/>
            <a:ext cx="18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בודקת: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1037650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7"/>
          <p:cNvSpPr txBox="1"/>
          <p:nvPr/>
        </p:nvSpPr>
        <p:spPr>
          <a:xfrm>
            <a:off x="7239000" y="1735850"/>
            <a:ext cx="1724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פיצ'ר:ההזמנות שלי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7"/>
          <p:cNvSpPr txBox="1"/>
          <p:nvPr/>
        </p:nvSpPr>
        <p:spPr>
          <a:xfrm>
            <a:off x="2825125" y="2571750"/>
            <a:ext cx="1087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"/>
          <p:cNvSpPr txBox="1"/>
          <p:nvPr/>
        </p:nvSpPr>
        <p:spPr>
          <a:xfrm>
            <a:off x="5505275" y="259525"/>
            <a:ext cx="3476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הכתובות שלך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t/>
            </a:r>
            <a:endParaRPr sz="365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8"/>
          <p:cNvSpPr txBox="1"/>
          <p:nvPr/>
        </p:nvSpPr>
        <p:spPr>
          <a:xfrm>
            <a:off x="6645575" y="1145675"/>
            <a:ext cx="233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0" y="102677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8"/>
          <p:cNvSpPr txBox="1"/>
          <p:nvPr/>
        </p:nvSpPr>
        <p:spPr>
          <a:xfrm>
            <a:off x="6926075" y="1624625"/>
            <a:ext cx="20553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הכתובות שלך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4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334950" y="1852975"/>
            <a:ext cx="1369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latin typeface="Nunito"/>
                <a:ea typeface="Nunito"/>
                <a:cs typeface="Nunito"/>
                <a:sym typeface="Nunito"/>
              </a:rPr>
              <a:t>בדיקות שנכשלו:1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4119150" y="3277475"/>
            <a:ext cx="153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latin typeface="Nunito"/>
                <a:ea typeface="Nunito"/>
                <a:cs typeface="Nunito"/>
                <a:sym typeface="Nunito"/>
              </a:rPr>
              <a:t>בדיקות שעברו:3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/>
        </p:nvSpPr>
        <p:spPr>
          <a:xfrm>
            <a:off x="5646850" y="259525"/>
            <a:ext cx="3279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מסעדות</a:t>
            </a:r>
            <a:endParaRPr b="0" i="0" sz="3600" u="sng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9"/>
          <p:cNvSpPr txBox="1"/>
          <p:nvPr/>
        </p:nvSpPr>
        <p:spPr>
          <a:xfrm>
            <a:off x="6905200" y="1101025"/>
            <a:ext cx="1958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7077850" y="1810650"/>
            <a:ext cx="1848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מסעדות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994150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9"/>
          <p:cNvSpPr txBox="1"/>
          <p:nvPr/>
        </p:nvSpPr>
        <p:spPr>
          <a:xfrm>
            <a:off x="2835163" y="2484750"/>
            <a:ext cx="1196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"/>
          <p:cNvSpPr txBox="1"/>
          <p:nvPr/>
        </p:nvSpPr>
        <p:spPr>
          <a:xfrm>
            <a:off x="4113225" y="173000"/>
            <a:ext cx="4896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לחצנים במסך ראשי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6866000" y="904400"/>
            <a:ext cx="205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בודק: שי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10"/>
          <p:cNvSpPr txBox="1"/>
          <p:nvPr/>
        </p:nvSpPr>
        <p:spPr>
          <a:xfrm>
            <a:off x="4128950" y="1352725"/>
            <a:ext cx="176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6501800" y="1439300"/>
            <a:ext cx="2416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שעברו: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3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לחצנים במסך ראשי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1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" y="104852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10"/>
          <p:cNvSpPr txBox="1"/>
          <p:nvPr/>
        </p:nvSpPr>
        <p:spPr>
          <a:xfrm>
            <a:off x="2825125" y="2571750"/>
            <a:ext cx="1131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 txBox="1"/>
          <p:nvPr/>
        </p:nvSpPr>
        <p:spPr>
          <a:xfrm>
            <a:off x="4655900" y="291000"/>
            <a:ext cx="42468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שורת חיפוש מסעדות</a:t>
            </a:r>
            <a:endParaRPr sz="2800" u="sng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6598650" y="1274100"/>
            <a:ext cx="2162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r>
              <a:rPr b="0" i="0" lang="iw" sz="16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6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5973325" y="1776850"/>
            <a:ext cx="27879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פיצ"ר: שורת חיפוש מסעדות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1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994150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11"/>
          <p:cNvSpPr txBox="1"/>
          <p:nvPr/>
        </p:nvSpPr>
        <p:spPr>
          <a:xfrm>
            <a:off x="2814250" y="2517400"/>
            <a:ext cx="1163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"/>
          <p:cNvSpPr txBox="1"/>
          <p:nvPr/>
        </p:nvSpPr>
        <p:spPr>
          <a:xfrm>
            <a:off x="6535750" y="251675"/>
            <a:ext cx="2194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78"/>
              <a:buFont typeface="Arial"/>
              <a:buNone/>
            </a:pPr>
            <a:r>
              <a:rPr lang="iw" sz="2800" u="sng"/>
              <a:t>נגישות</a:t>
            </a:r>
            <a:endParaRPr b="0" i="0" sz="2400" u="sng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6574875" y="1148250"/>
            <a:ext cx="2194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בודק: </a:t>
            </a:r>
            <a:r>
              <a:rPr lang="iw" sz="1800">
                <a:latin typeface="Nunito"/>
                <a:ea typeface="Nunito"/>
                <a:cs typeface="Nunito"/>
                <a:sym typeface="Nunito"/>
              </a:rPr>
              <a:t>שי</a:t>
            </a:r>
            <a:r>
              <a:rPr b="0" i="0" lang="iw" sz="1800" u="none" cap="none" strike="noStrike"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12"/>
          <p:cNvSpPr txBox="1"/>
          <p:nvPr/>
        </p:nvSpPr>
        <p:spPr>
          <a:xfrm>
            <a:off x="6985575" y="1879225"/>
            <a:ext cx="1783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שעברו: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בדיקות שנכשלו: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פיצ'ר: נגישות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Nunito"/>
                <a:ea typeface="Nunito"/>
                <a:cs typeface="Nunito"/>
                <a:sym typeface="Nunito"/>
              </a:rPr>
              <a:t>סה"כ בדיקות: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6" name="Google Shape;396;p1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1037675"/>
            <a:ext cx="5797875" cy="39860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7" name="Google Shape;397;p12"/>
          <p:cNvSpPr txBox="1"/>
          <p:nvPr/>
        </p:nvSpPr>
        <p:spPr>
          <a:xfrm>
            <a:off x="2759875" y="2571750"/>
            <a:ext cx="10440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