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8" r:id="rId3"/>
    <p:sldId id="304" r:id="rId4"/>
    <p:sldId id="311" r:id="rId5"/>
    <p:sldId id="312" r:id="rId6"/>
    <p:sldId id="306" r:id="rId7"/>
    <p:sldId id="314" r:id="rId8"/>
    <p:sldId id="305" r:id="rId9"/>
    <p:sldId id="315" r:id="rId10"/>
    <p:sldId id="320" r:id="rId11"/>
    <p:sldId id="316" r:id="rId12"/>
    <p:sldId id="317" r:id="rId13"/>
    <p:sldId id="319" r:id="rId14"/>
    <p:sldId id="318" r:id="rId15"/>
    <p:sldId id="324" r:id="rId16"/>
    <p:sldId id="321" r:id="rId17"/>
    <p:sldId id="325" r:id="rId18"/>
    <p:sldId id="322" r:id="rId19"/>
    <p:sldId id="326" r:id="rId20"/>
    <p:sldId id="328" r:id="rId21"/>
    <p:sldId id="32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78805" autoAdjust="0"/>
  </p:normalViewPr>
  <p:slideViewPr>
    <p:cSldViewPr snapToGrid="0">
      <p:cViewPr varScale="1">
        <p:scale>
          <a:sx n="109" d="100"/>
          <a:sy n="109" d="100"/>
        </p:scale>
        <p:origin x="80" y="10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備忘稿版面配置區 2"/>
          <p:cNvSpPr>
            <a:spLocks noGrp="1"/>
          </p:cNvSpPr>
          <p:nvPr>
            <p:ph type="body" idx="1"/>
          </p:nvPr>
        </p:nvSpPr>
        <p:spPr>
          <a:xfrm>
            <a:off x="685800" y="4400550"/>
            <a:ext cx="5486400" cy="3600450"/>
          </a:xfrm>
          <a:prstGeom prst="rect">
            <a:avLst/>
          </a:prstGeom>
        </p:spPr>
        <p:txBody>
          <a:bodyPr/>
          <a:lstStyle/>
          <a:p>
            <a:endParaRPr lang="zh-MO" altLang="en-US" dirty="0"/>
          </a:p>
        </p:txBody>
      </p:sp>
    </p:spTree>
    <p:extLst>
      <p:ext uri="{BB962C8B-B14F-4D97-AF65-F5344CB8AC3E}">
        <p14:creationId xmlns:p14="http://schemas.microsoft.com/office/powerpoint/2010/main" val="417588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04004-C742-29D2-D9A3-5EDD04C52FD8}"/>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314B3AC0-C203-D9F6-926C-DFD1A7EDB69F}"/>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51404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66237-293F-8859-CDE6-1A4AF5D5A308}"/>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2277D4FA-796F-309F-9932-A8402DD92E73}"/>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1083280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F8525-074A-9EB5-D1AA-B9F0D857CAE4}"/>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5EE1968C-A89D-0C47-5A84-A6653E449E26}"/>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415754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E22EC-E734-A09F-C328-FBB4EC62BCE4}"/>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89B8C788-C235-9C11-6E17-6C5CEF5334F2}"/>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373491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BBBD3-8687-493D-86E8-CF09E320F612}"/>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70CD231E-D7D0-4410-D5C8-BB511F3CD668}"/>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6466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1CCD5-5DA6-0D9D-7606-6A228D99575F}"/>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D6647FE9-92A6-D0FD-FA7E-6158D1A82CAC}"/>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370044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DCC26-4F0C-05A2-4FE0-B88A67068122}"/>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844AD6DD-9377-377B-9B29-EEBFFCC7E118}"/>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1670409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0730A-D8AE-3757-A33D-68A35773FC8D}"/>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C6E7BAD8-F79E-01AA-CDED-22E99AF235DC}"/>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421422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F874B-5E2C-5902-CBB8-4C0368BD4986}"/>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D9552E29-4B00-0545-88E7-60D078FCB5C8}"/>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1278416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4870C-11A8-3FE4-D19F-5B127F1FB6DA}"/>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9CCF936A-9A7D-D361-EBC3-EFB545D4B79E}"/>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968958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A3DC-7A84-7CEB-6E4E-4EF49386C0D7}"/>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A0E30CDA-DE43-5447-8A58-3B173A748079}"/>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3905025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B889C-48F2-B8BE-F233-7543CE3CE82C}"/>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F47D8483-231C-8250-D060-C31E472E0F60}"/>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1464683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DA6E4-D5DA-F63A-FF21-DAB23048BBB5}"/>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3269227B-6F30-1954-1344-CC814AA33343}"/>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413369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A1F5E-3B8A-BD42-3A8E-C7F61A9D194A}"/>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CB2847A6-036A-E6D5-A7B5-D339D9AAC71C}"/>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07991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AC5AF-24B3-CB58-BB67-0D58F8C42906}"/>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1B67EB8B-407C-1D93-5301-0C2B2062C46E}"/>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359538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FD657-6B80-EB30-D951-7623C22D3ABE}"/>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05BC4D85-015A-5D41-7FA0-E6300584C4B8}"/>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26136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6BEA6-A954-946D-2B72-2C09BD8F90AA}"/>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D86FA162-E885-6BAD-65F7-16B7C83FEF28}"/>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228700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5AE39-5DB0-6A70-35E8-ADED166D0B77}"/>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9CF5CFC6-0F82-626E-4893-C1203BE455EB}"/>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156362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67115-CDA8-BD4A-EE77-1BC0918136F7}"/>
            </a:ext>
          </a:extLst>
        </p:cNvPr>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CCAA75B7-FD33-3631-75ED-097CABD214FA}"/>
              </a:ext>
            </a:extLst>
          </p:cNvPr>
          <p:cNvSpPr>
            <a:spLocks noGrp="1"/>
          </p:cNvSpPr>
          <p:nvPr>
            <p:ph type="body"/>
          </p:nvPr>
        </p:nvSpPr>
        <p:spPr>
          <a:xfrm>
            <a:off x="0" y="0"/>
            <a:ext cx="1778000" cy="444500"/>
          </a:xfrm>
          <a:prstGeom prst="rect">
            <a:avLst/>
          </a:prstGeom>
        </p:spPr>
        <p:txBody>
          <a:bodyPr/>
          <a:lstStyle/>
          <a:p>
            <a:r>
              <a:rPr lang="zh-CN" dirty="0">
                <a:solidFill>
                  <a:srgbClr val="0D0D0D">
                    <a:alpha val="100000"/>
                  </a:srgbClr>
                </a:solidFill>
                <a:highlight>
                  <a:srgbClr val="FFFFFF">
                    <a:alpha val="100000"/>
                  </a:srgbClr>
                </a:highlight>
                <a:latin typeface="ui-sans-serif"/>
                <a:ea typeface="ui-sans-serif"/>
              </a:rPr>
              <a:t>高能物理实验</a:t>
            </a:r>
            <a:r>
              <a:rPr dirty="0" err="1">
                <a:solidFill>
                  <a:srgbClr val="0D0D0D">
                    <a:alpha val="100000"/>
                  </a:srgbClr>
                </a:solidFill>
                <a:highlight>
                  <a:srgbClr val="FFFFFF">
                    <a:alpha val="100000"/>
                  </a:srgbClr>
                </a:highlight>
                <a:latin typeface="ui-sans-serif"/>
                <a:ea typeface="ui-sans-serif"/>
              </a:rPr>
              <a:t>电流通常更高</a:t>
            </a:r>
            <a:endParaRPr dirty="0"/>
          </a:p>
        </p:txBody>
      </p:sp>
    </p:spTree>
    <p:extLst>
      <p:ext uri="{BB962C8B-B14F-4D97-AF65-F5344CB8AC3E}">
        <p14:creationId xmlns:p14="http://schemas.microsoft.com/office/powerpoint/2010/main" val="4213353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65" name="标题 1"/>
          <p:cNvSpPr>
            <a:spLocks noGrp="1"/>
          </p:cNvSpPr>
          <p:nvPr>
            <p:ph type="title"/>
          </p:nvPr>
        </p:nvSpPr>
        <p:spPr/>
        <p:txBody>
          <a:bodyPr/>
          <a:lstStyle/>
          <a:p>
            <a:r>
              <a:rPr lang="zh-CN" altLang="en-US"/>
              <a:t>单击此处编辑母版标题样式</a:t>
            </a:r>
          </a:p>
        </p:txBody>
      </p:sp>
      <p:sp>
        <p:nvSpPr>
          <p:cNvPr id="6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7" name="日期占位符 3"/>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68" name="页脚占位符 4"/>
          <p:cNvSpPr>
            <a:spLocks noGrp="1"/>
          </p:cNvSpPr>
          <p:nvPr>
            <p:ph type="ftr" sz="quarter" idx="11"/>
          </p:nvPr>
        </p:nvSpPr>
        <p:spPr/>
        <p:txBody>
          <a:bodyPr/>
          <a:lstStyle/>
          <a:p>
            <a:endParaRPr lang="zh-CN" altLang="en-US"/>
          </a:p>
        </p:txBody>
      </p:sp>
      <p:sp>
        <p:nvSpPr>
          <p:cNvPr id="69" name="灯片编号占位符 5"/>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sp>
        <p:nvSpPr>
          <p:cNvPr id="14"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15"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 name="日期占位符 3"/>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17" name="页脚占位符 4"/>
          <p:cNvSpPr>
            <a:spLocks noGrp="1"/>
          </p:cNvSpPr>
          <p:nvPr>
            <p:ph type="ftr" sz="quarter" idx="11"/>
          </p:nvPr>
        </p:nvSpPr>
        <p:spPr/>
        <p:txBody>
          <a:bodyPr/>
          <a:lstStyle/>
          <a:p>
            <a:endParaRPr lang="zh-CN" altLang="en-US"/>
          </a:p>
        </p:txBody>
      </p:sp>
      <p:sp>
        <p:nvSpPr>
          <p:cNvPr id="18" name="灯片编号占位符 5"/>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8" name="标题 1"/>
          <p:cNvSpPr>
            <a:spLocks noGrp="1"/>
          </p:cNvSpPr>
          <p:nvPr>
            <p:ph type="title"/>
          </p:nvPr>
        </p:nvSpPr>
        <p:spPr/>
        <p:txBody>
          <a:bodyPr/>
          <a:lstStyle/>
          <a:p>
            <a:r>
              <a:rPr lang="zh-CN" altLang="en-US"/>
              <a:t>单击此处编辑母版标题样式</a:t>
            </a:r>
          </a:p>
        </p:txBody>
      </p:sp>
      <p:sp>
        <p:nvSpPr>
          <p:cNvPr id="9"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11" name="页脚占位符 4"/>
          <p:cNvSpPr>
            <a:spLocks noGrp="1"/>
          </p:cNvSpPr>
          <p:nvPr>
            <p:ph type="ftr" sz="quarter" idx="11"/>
          </p:nvPr>
        </p:nvSpPr>
        <p:spPr/>
        <p:txBody>
          <a:bodyPr/>
          <a:lstStyle/>
          <a:p>
            <a:endParaRPr lang="zh-CN" altLang="en-US"/>
          </a:p>
        </p:txBody>
      </p:sp>
      <p:sp>
        <p:nvSpPr>
          <p:cNvPr id="12" name="灯片编号占位符 5"/>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0"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21"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22" name="日期占位符 3"/>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23" name="页脚占位符 4"/>
          <p:cNvSpPr>
            <a:spLocks noGrp="1"/>
          </p:cNvSpPr>
          <p:nvPr>
            <p:ph type="ftr" sz="quarter" idx="11"/>
          </p:nvPr>
        </p:nvSpPr>
        <p:spPr/>
        <p:txBody>
          <a:bodyPr/>
          <a:lstStyle/>
          <a:p>
            <a:endParaRPr lang="zh-CN" altLang="en-US"/>
          </a:p>
        </p:txBody>
      </p:sp>
      <p:sp>
        <p:nvSpPr>
          <p:cNvPr id="24" name="灯片编号占位符 5"/>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6" name="标题 1"/>
          <p:cNvSpPr>
            <a:spLocks noGrp="1"/>
          </p:cNvSpPr>
          <p:nvPr>
            <p:ph type="title"/>
          </p:nvPr>
        </p:nvSpPr>
        <p:spPr/>
        <p:txBody>
          <a:bodyPr/>
          <a:lstStyle/>
          <a:p>
            <a:r>
              <a:rPr lang="zh-CN" altLang="en-US"/>
              <a:t>单击此处编辑母版标题样式</a:t>
            </a:r>
          </a:p>
        </p:txBody>
      </p:sp>
      <p:sp>
        <p:nvSpPr>
          <p:cNvPr id="27"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 name="日期占位符 4"/>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30" name="页脚占位符 5"/>
          <p:cNvSpPr>
            <a:spLocks noGrp="1"/>
          </p:cNvSpPr>
          <p:nvPr>
            <p:ph type="ftr" sz="quarter" idx="11"/>
          </p:nvPr>
        </p:nvSpPr>
        <p:spPr/>
        <p:txBody>
          <a:bodyPr/>
          <a:lstStyle/>
          <a:p>
            <a:endParaRPr lang="zh-CN" altLang="en-US"/>
          </a:p>
        </p:txBody>
      </p:sp>
      <p:sp>
        <p:nvSpPr>
          <p:cNvPr id="31" name="灯片编号占位符 6"/>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33"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4"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5"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6"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7"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 name="日期占位符 6"/>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39" name="页脚占位符 7"/>
          <p:cNvSpPr>
            <a:spLocks noGrp="1"/>
          </p:cNvSpPr>
          <p:nvPr>
            <p:ph type="ftr" sz="quarter" idx="11"/>
          </p:nvPr>
        </p:nvSpPr>
        <p:spPr/>
        <p:txBody>
          <a:bodyPr/>
          <a:lstStyle/>
          <a:p>
            <a:endParaRPr lang="zh-CN" altLang="en-US"/>
          </a:p>
        </p:txBody>
      </p:sp>
      <p:sp>
        <p:nvSpPr>
          <p:cNvPr id="40" name="灯片编号占位符 8"/>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42" name="标题 1"/>
          <p:cNvSpPr>
            <a:spLocks noGrp="1"/>
          </p:cNvSpPr>
          <p:nvPr>
            <p:ph type="title"/>
          </p:nvPr>
        </p:nvSpPr>
        <p:spPr/>
        <p:txBody>
          <a:bodyPr/>
          <a:lstStyle/>
          <a:p>
            <a:r>
              <a:rPr lang="zh-CN" altLang="en-US"/>
              <a:t>单击此处编辑母版标题样式</a:t>
            </a:r>
          </a:p>
        </p:txBody>
      </p:sp>
      <p:sp>
        <p:nvSpPr>
          <p:cNvPr id="43" name="日期占位符 2"/>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44" name="页脚占位符 3"/>
          <p:cNvSpPr>
            <a:spLocks noGrp="1"/>
          </p:cNvSpPr>
          <p:nvPr>
            <p:ph type="ftr" sz="quarter" idx="11"/>
          </p:nvPr>
        </p:nvSpPr>
        <p:spPr/>
        <p:txBody>
          <a:bodyPr/>
          <a:lstStyle/>
          <a:p>
            <a:endParaRPr lang="zh-CN" altLang="en-US"/>
          </a:p>
        </p:txBody>
      </p:sp>
      <p:sp>
        <p:nvSpPr>
          <p:cNvPr id="45" name="灯片编号占位符 4"/>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47" name="日期占位符 1"/>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48" name="页脚占位符 2"/>
          <p:cNvSpPr>
            <a:spLocks noGrp="1"/>
          </p:cNvSpPr>
          <p:nvPr>
            <p:ph type="ftr" sz="quarter" idx="11"/>
          </p:nvPr>
        </p:nvSpPr>
        <p:spPr/>
        <p:txBody>
          <a:bodyPr/>
          <a:lstStyle/>
          <a:p>
            <a:endParaRPr lang="zh-CN" altLang="en-US"/>
          </a:p>
        </p:txBody>
      </p:sp>
      <p:sp>
        <p:nvSpPr>
          <p:cNvPr id="49" name="灯片编号占位符 3"/>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51"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52"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3"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4" name="日期占位符 4"/>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55" name="页脚占位符 5"/>
          <p:cNvSpPr>
            <a:spLocks noGrp="1"/>
          </p:cNvSpPr>
          <p:nvPr>
            <p:ph type="ftr" sz="quarter" idx="11"/>
          </p:nvPr>
        </p:nvSpPr>
        <p:spPr/>
        <p:txBody>
          <a:bodyPr/>
          <a:lstStyle/>
          <a:p>
            <a:endParaRPr lang="zh-CN" altLang="en-US"/>
          </a:p>
        </p:txBody>
      </p:sp>
      <p:sp>
        <p:nvSpPr>
          <p:cNvPr id="56" name="灯片编号占位符 6"/>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58"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59"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0"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61" name="日期占位符 4"/>
          <p:cNvSpPr>
            <a:spLocks noGrp="1"/>
          </p:cNvSpPr>
          <p:nvPr>
            <p:ph type="dt" sz="half" idx="10"/>
          </p:nvPr>
        </p:nvSpPr>
        <p:spPr/>
        <p:txBody>
          <a:bodyPr/>
          <a:lstStyle/>
          <a:p>
            <a:fld id="{D997B5FA-0921-464F-AAE1-844C04324D75}" type="datetimeFigureOut">
              <a:rPr lang="zh-MO" altLang="en-US"/>
              <a:t>23/12/2024</a:t>
            </a:fld>
            <a:endParaRPr lang="zh-CN" altLang="en-US" dirty="0"/>
          </a:p>
        </p:txBody>
      </p:sp>
      <p:sp>
        <p:nvSpPr>
          <p:cNvPr id="62" name="页脚占位符 5"/>
          <p:cNvSpPr>
            <a:spLocks noGrp="1"/>
          </p:cNvSpPr>
          <p:nvPr>
            <p:ph type="ftr" sz="quarter" idx="11"/>
          </p:nvPr>
        </p:nvSpPr>
        <p:spPr/>
        <p:txBody>
          <a:bodyPr/>
          <a:lstStyle/>
          <a:p>
            <a:endParaRPr lang="zh-CN" altLang="en-US"/>
          </a:p>
        </p:txBody>
      </p:sp>
      <p:sp>
        <p:nvSpPr>
          <p:cNvPr id="63" name="灯片编号占位符 6"/>
          <p:cNvSpPr>
            <a:spLocks noGrp="1"/>
          </p:cNvSpPr>
          <p:nvPr>
            <p:ph type="sldNum" sz="quarter" idx="12"/>
          </p:nvPr>
        </p:nvSpPr>
        <p:spPr/>
        <p:txBody>
          <a:bodyPr/>
          <a:lstStyle/>
          <a:p>
            <a:fld id="{565CE74E-AB26-4998-AD42-012C4C1AD076}" type="slidenum">
              <a:r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MO" altLang="en-US"/>
              <a:t>23/12/2024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1"/>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buNone/>
            </a:pPr>
            <a:r>
              <a:rPr lang="da-DK" dirty="0"/>
              <a:t>Dual-loop DC Motor Drives</a:t>
            </a:r>
            <a:br>
              <a:rPr lang="da-DK" dirty="0"/>
            </a:br>
            <a:r>
              <a:rPr lang="zh-CN" altLang="en-US" dirty="0"/>
              <a:t>双闭环直流电机调速系统</a:t>
            </a:r>
            <a:endParaRPr lang="en-US" dirty="0"/>
          </a:p>
        </p:txBody>
      </p:sp>
      <p:sp>
        <p:nvSpPr>
          <p:cNvPr id="3" name="副标题 2"/>
          <p:cNvSpPr>
            <a:spLocks noGrp="1"/>
          </p:cNvSpPr>
          <p:nvPr>
            <p:ph type="subTitle" idx="1"/>
          </p:nvPr>
        </p:nvSpPr>
        <p:spPr>
          <a:xfrm>
            <a:off x="1524000" y="4486344"/>
            <a:ext cx="9144000" cy="1655762"/>
          </a:xfrm>
        </p:spPr>
        <p:txBody>
          <a:bodyPr>
            <a:normAutofit fontScale="97500"/>
          </a:bodyPr>
          <a:lstStyle/>
          <a:p>
            <a:pPr>
              <a:buFont typeface="Arial" panose="020B0604020202020204" pitchFamily="34" charset="0"/>
              <a:buNone/>
            </a:pPr>
            <a:r>
              <a:rPr lang="zh-TW" altLang="en-US" dirty="0">
                <a:solidFill>
                  <a:schemeClr val="tx1">
                    <a:lumMod val="50000"/>
                    <a:lumOff val="50000"/>
                    <a:alpha val="100000"/>
                  </a:schemeClr>
                </a:solidFill>
                <a:latin typeface="Calibri"/>
                <a:ea typeface="微软雅黑"/>
                <a:cs typeface="+mn-cs"/>
                <a:sym typeface="微软雅黑"/>
              </a:rPr>
              <a:t>吴晨聪</a:t>
            </a:r>
            <a:r>
              <a:rPr lang="en-US" altLang="zh-TW" dirty="0">
                <a:solidFill>
                  <a:schemeClr val="tx1">
                    <a:lumMod val="50000"/>
                    <a:lumOff val="50000"/>
                    <a:alpha val="100000"/>
                  </a:schemeClr>
                </a:solidFill>
                <a:latin typeface="Calibri"/>
                <a:ea typeface="微软雅黑"/>
                <a:sym typeface="微软雅黑"/>
              </a:rPr>
              <a:t> 2022010311</a:t>
            </a:r>
            <a:endParaRPr lang="en-US" dirty="0"/>
          </a:p>
          <a:p>
            <a:pPr>
              <a:buFont typeface="Arial" panose="020B0604020202020204" pitchFamily="34" charset="0"/>
              <a:buNone/>
            </a:pPr>
            <a:endParaRPr lang="en-US" dirty="0"/>
          </a:p>
        </p:txBody>
      </p:sp>
      <p:pic>
        <p:nvPicPr>
          <p:cNvPr id="5" name="内容占位符 5" descr="清华大学logo">
            <a:extLst>
              <a:ext uri="{FF2B5EF4-FFF2-40B4-BE49-F238E27FC236}">
                <a16:creationId xmlns:a16="http://schemas.microsoft.com/office/drawing/2014/main" id="{A8E0EB0C-9B4A-120C-F5B5-BF507C6D16E8}"/>
              </a:ext>
            </a:extLst>
          </p:cNvPr>
          <p:cNvPicPr>
            <a:picLocks noChangeAspect="1"/>
          </p:cNvPicPr>
          <p:nvPr/>
        </p:nvPicPr>
        <p:blipFill>
          <a:blip r:embed="rId3"/>
          <a:stretch>
            <a:fillRect/>
          </a:stretch>
        </p:blipFill>
        <p:spPr>
          <a:xfrm>
            <a:off x="5234940" y="6068695"/>
            <a:ext cx="2023745" cy="554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B85DC-A75F-E74C-A521-F610FD3E2F91}"/>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D52AE921-D87E-4771-BBAC-3080CDB69D74}"/>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8479F2FA-FF55-FE04-EA86-26FC8445105D}"/>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DD069788-1F1F-2CF9-9C8D-E55D127F24DB}"/>
              </a:ext>
            </a:extLst>
          </p:cNvPr>
          <p:cNvSpPr txBox="1"/>
          <p:nvPr/>
        </p:nvSpPr>
        <p:spPr>
          <a:xfrm>
            <a:off x="838200" y="1432781"/>
            <a:ext cx="10714892" cy="1015663"/>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2. Simulate the system operating with step change from 1500rpm to 1200rpm without load, operating at 1200rpm with 3 seconds and step up to 1500rpm;</a:t>
            </a: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4" name="圖片 3">
            <a:extLst>
              <a:ext uri="{FF2B5EF4-FFF2-40B4-BE49-F238E27FC236}">
                <a16:creationId xmlns:a16="http://schemas.microsoft.com/office/drawing/2014/main" id="{B1644D26-749C-0547-5812-27C840032876}"/>
              </a:ext>
            </a:extLst>
          </p:cNvPr>
          <p:cNvPicPr>
            <a:picLocks noChangeAspect="1"/>
          </p:cNvPicPr>
          <p:nvPr/>
        </p:nvPicPr>
        <p:blipFill>
          <a:blip r:embed="rId4"/>
          <a:stretch>
            <a:fillRect/>
          </a:stretch>
        </p:blipFill>
        <p:spPr>
          <a:xfrm>
            <a:off x="2766566" y="2301212"/>
            <a:ext cx="6658868" cy="3601357"/>
          </a:xfrm>
          <a:prstGeom prst="rect">
            <a:avLst/>
          </a:prstGeom>
        </p:spPr>
      </p:pic>
    </p:spTree>
    <p:extLst>
      <p:ext uri="{BB962C8B-B14F-4D97-AF65-F5344CB8AC3E}">
        <p14:creationId xmlns:p14="http://schemas.microsoft.com/office/powerpoint/2010/main" val="886132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40C9-A39D-DFD5-40E3-CA3668279CE8}"/>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C9BE1223-9464-19EB-E5AD-1768C95A6E0E}"/>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E2C8EC68-8E31-ADF9-FA6A-846EC7B83B02}"/>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90493964-1703-22F3-F96B-B54C3A79F624}"/>
              </a:ext>
            </a:extLst>
          </p:cNvPr>
          <p:cNvSpPr txBox="1"/>
          <p:nvPr/>
        </p:nvSpPr>
        <p:spPr>
          <a:xfrm>
            <a:off x="838200" y="1432781"/>
            <a:ext cx="10714892" cy="1015663"/>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3. Simulate the system operating at 1500rpm without load at the initial, and then with a load change of 10Nm at t=3sec;</a:t>
            </a: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4" name="圖片 3">
            <a:extLst>
              <a:ext uri="{FF2B5EF4-FFF2-40B4-BE49-F238E27FC236}">
                <a16:creationId xmlns:a16="http://schemas.microsoft.com/office/drawing/2014/main" id="{96A8D43A-CAFC-6673-5FC9-FC96047B43FB}"/>
              </a:ext>
            </a:extLst>
          </p:cNvPr>
          <p:cNvPicPr>
            <a:picLocks noChangeAspect="1"/>
          </p:cNvPicPr>
          <p:nvPr/>
        </p:nvPicPr>
        <p:blipFill>
          <a:blip r:embed="rId4"/>
          <a:stretch>
            <a:fillRect/>
          </a:stretch>
        </p:blipFill>
        <p:spPr>
          <a:xfrm>
            <a:off x="2476500" y="2164897"/>
            <a:ext cx="7239000" cy="3903798"/>
          </a:xfrm>
          <a:prstGeom prst="rect">
            <a:avLst/>
          </a:prstGeom>
        </p:spPr>
      </p:pic>
    </p:spTree>
    <p:extLst>
      <p:ext uri="{BB962C8B-B14F-4D97-AF65-F5344CB8AC3E}">
        <p14:creationId xmlns:p14="http://schemas.microsoft.com/office/powerpoint/2010/main" val="379262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3382-2EE0-7E80-D3FB-D0FE2DE26535}"/>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7EC2D118-7705-DE84-C135-A9CE705E5718}"/>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2EEEEDFC-FF55-6669-F1BD-D04AD02E6975}"/>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E7B296A8-7EB8-5FA6-6AE9-ACC1CC6B7950}"/>
              </a:ext>
            </a:extLst>
          </p:cNvPr>
          <p:cNvSpPr txBox="1"/>
          <p:nvPr/>
        </p:nvSpPr>
        <p:spPr>
          <a:xfrm>
            <a:off x="838200" y="1432781"/>
            <a:ext cx="10714892" cy="1631216"/>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3. Simulate the system operating at 1500rpm without load at the initial, and then with a load change of 10Nm at t=3sec;</a:t>
            </a:r>
          </a:p>
          <a:p>
            <a:pPr>
              <a:defRPr sz="2000">
                <a:solidFill>
                  <a:schemeClr val="tx1">
                    <a:alpha val="100000"/>
                  </a:schemeClr>
                </a:solidFill>
                <a:latin typeface="Calibri"/>
                <a:ea typeface="微软雅黑"/>
                <a:cs typeface="+mn-cs"/>
              </a:defRPr>
            </a:pPr>
            <a:endParaRPr lang="en-US" dirty="0">
              <a:solidFill>
                <a:srgbClr val="0D0D0D">
                  <a:alpha val="100000"/>
                </a:srgbClr>
              </a:solidFill>
              <a:highlight>
                <a:srgbClr val="FFFFFF">
                  <a:alpha val="100000"/>
                </a:srgbClr>
              </a:highlight>
              <a:latin typeface="+mn-ea"/>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在</a:t>
            </a:r>
            <a:r>
              <a:rPr lang="en-US" altLang="zh-CN" dirty="0">
                <a:latin typeface="方正宋刻本秀楷简体" panose="02000000000000000000" pitchFamily="2" charset="-122"/>
                <a:ea typeface="方正宋刻本秀楷简体" panose="02000000000000000000" pitchFamily="2" charset="-122"/>
                <a:cs typeface="+mn-ea"/>
                <a:sym typeface="+mn-lt"/>
              </a:rPr>
              <a:t>3s</a:t>
            </a:r>
            <a:r>
              <a:rPr lang="zh-CN" altLang="en-US" dirty="0">
                <a:latin typeface="方正宋刻本秀楷简体" panose="02000000000000000000" pitchFamily="2" charset="-122"/>
                <a:ea typeface="方正宋刻本秀楷简体" panose="02000000000000000000" pitchFamily="2" charset="-122"/>
                <a:cs typeface="+mn-ea"/>
                <a:sym typeface="+mn-lt"/>
              </a:rPr>
              <a:t>时可以看到转速</a:t>
            </a:r>
            <a:r>
              <a:rPr lang="zh-TW" altLang="en-US" dirty="0">
                <a:latin typeface="方正宋刻本秀楷简体" panose="02000000000000000000" pitchFamily="2" charset="-122"/>
                <a:ea typeface="方正宋刻本秀楷简体" panose="02000000000000000000" pitchFamily="2" charset="-122"/>
                <a:cs typeface="+mn-ea"/>
                <a:sym typeface="+mn-lt"/>
              </a:rPr>
              <a:t>只有</a:t>
            </a:r>
            <a:r>
              <a:rPr lang="zh-CN" altLang="en-US" dirty="0">
                <a:latin typeface="方正宋刻本秀楷简体" panose="02000000000000000000" pitchFamily="2" charset="-122"/>
                <a:ea typeface="方正宋刻本秀楷简体" panose="02000000000000000000" pitchFamily="2" charset="-122"/>
                <a:cs typeface="+mn-ea"/>
                <a:sym typeface="+mn-lt"/>
              </a:rPr>
              <a:t>微小</a:t>
            </a:r>
            <a:r>
              <a:rPr lang="zh-TW" altLang="en-US" dirty="0">
                <a:latin typeface="方正宋刻本秀楷简体" panose="02000000000000000000" pitchFamily="2" charset="-122"/>
                <a:ea typeface="方正宋刻本秀楷简体" panose="02000000000000000000" pitchFamily="2" charset="-122"/>
                <a:cs typeface="+mn-ea"/>
                <a:sym typeface="+mn-lt"/>
              </a:rPr>
              <a:t>的</a:t>
            </a:r>
            <a:r>
              <a:rPr lang="zh-CN" altLang="en-US" dirty="0">
                <a:latin typeface="方正宋刻本秀楷简体" panose="02000000000000000000" pitchFamily="2" charset="-122"/>
                <a:ea typeface="方正宋刻本秀楷简体" panose="02000000000000000000" pitchFamily="2" charset="-122"/>
                <a:cs typeface="+mn-ea"/>
                <a:sym typeface="+mn-lt"/>
              </a:rPr>
              <a:t>变化，说明双闭环调速系统性能较好。</a:t>
            </a: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5" name="圖片 4">
            <a:extLst>
              <a:ext uri="{FF2B5EF4-FFF2-40B4-BE49-F238E27FC236}">
                <a16:creationId xmlns:a16="http://schemas.microsoft.com/office/drawing/2014/main" id="{C3476B6B-C08F-A164-0D51-E0DCC3082F41}"/>
              </a:ext>
            </a:extLst>
          </p:cNvPr>
          <p:cNvPicPr>
            <a:picLocks noChangeAspect="1"/>
          </p:cNvPicPr>
          <p:nvPr/>
        </p:nvPicPr>
        <p:blipFill>
          <a:blip r:embed="rId4"/>
          <a:stretch>
            <a:fillRect/>
          </a:stretch>
        </p:blipFill>
        <p:spPr>
          <a:xfrm>
            <a:off x="140677" y="2864757"/>
            <a:ext cx="9647649" cy="3116096"/>
          </a:xfrm>
          <a:prstGeom prst="rect">
            <a:avLst/>
          </a:prstGeom>
        </p:spPr>
      </p:pic>
      <p:pic>
        <p:nvPicPr>
          <p:cNvPr id="9" name="圖片 8">
            <a:extLst>
              <a:ext uri="{FF2B5EF4-FFF2-40B4-BE49-F238E27FC236}">
                <a16:creationId xmlns:a16="http://schemas.microsoft.com/office/drawing/2014/main" id="{88797874-281B-9B5D-96C1-70D41BCFF5F1}"/>
              </a:ext>
            </a:extLst>
          </p:cNvPr>
          <p:cNvPicPr>
            <a:picLocks noChangeAspect="1"/>
          </p:cNvPicPr>
          <p:nvPr/>
        </p:nvPicPr>
        <p:blipFill>
          <a:blip r:embed="rId5"/>
          <a:stretch>
            <a:fillRect/>
          </a:stretch>
        </p:blipFill>
        <p:spPr>
          <a:xfrm>
            <a:off x="9887972" y="2864757"/>
            <a:ext cx="2163351" cy="1248764"/>
          </a:xfrm>
          <a:prstGeom prst="rect">
            <a:avLst/>
          </a:prstGeom>
        </p:spPr>
      </p:pic>
    </p:spTree>
    <p:extLst>
      <p:ext uri="{BB962C8B-B14F-4D97-AF65-F5344CB8AC3E}">
        <p14:creationId xmlns:p14="http://schemas.microsoft.com/office/powerpoint/2010/main" val="18880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C1881-541D-26B6-7FD0-FD402C90FDDD}"/>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EDEDBBE1-DA0F-E43A-28AD-8FBD99DDF5E0}"/>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27D7C5D1-BF83-9106-CED2-AABCB045C74E}"/>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971F4EDE-9C1A-85A2-E07A-BB59CCC9C996}"/>
              </a:ext>
            </a:extLst>
          </p:cNvPr>
          <p:cNvSpPr txBox="1"/>
          <p:nvPr/>
        </p:nvSpPr>
        <p:spPr>
          <a:xfrm>
            <a:off x="838200" y="1432781"/>
            <a:ext cx="10714892" cy="1323439"/>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3. Simulate the system operating at 1500rpm without load at the initial, and then with a load change of 10Nm at t=3sec;</a:t>
            </a:r>
          </a:p>
          <a:p>
            <a:pPr>
              <a:defRPr sz="2000">
                <a:solidFill>
                  <a:schemeClr val="tx1">
                    <a:alpha val="100000"/>
                  </a:schemeClr>
                </a:solidFill>
                <a:latin typeface="Calibri"/>
                <a:ea typeface="微软雅黑"/>
                <a:cs typeface="+mn-cs"/>
              </a:defRPr>
            </a:pPr>
            <a:endParaRPr lang="en-US" dirty="0">
              <a:solidFill>
                <a:srgbClr val="0D0D0D">
                  <a:alpha val="100000"/>
                </a:srgbClr>
              </a:solidFill>
              <a:highlight>
                <a:srgbClr val="FFFFFF">
                  <a:alpha val="100000"/>
                </a:srgbClr>
              </a:highlight>
              <a:latin typeface="+mn-ea"/>
              <a:ea typeface="方正宋刻本秀楷简体" panose="02000000000000000000" pitchFamily="2" charset="-122"/>
              <a:cs typeface="+mn-ea"/>
              <a:sym typeface="+mn-lt"/>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4" name="圖片 3">
            <a:extLst>
              <a:ext uri="{FF2B5EF4-FFF2-40B4-BE49-F238E27FC236}">
                <a16:creationId xmlns:a16="http://schemas.microsoft.com/office/drawing/2014/main" id="{35EA940B-2AF0-AC06-192F-16D5029F7E9C}"/>
              </a:ext>
            </a:extLst>
          </p:cNvPr>
          <p:cNvPicPr>
            <a:picLocks noChangeAspect="1"/>
          </p:cNvPicPr>
          <p:nvPr/>
        </p:nvPicPr>
        <p:blipFill>
          <a:blip r:embed="rId4"/>
          <a:stretch>
            <a:fillRect/>
          </a:stretch>
        </p:blipFill>
        <p:spPr>
          <a:xfrm>
            <a:off x="2627434" y="2242119"/>
            <a:ext cx="6937132" cy="3719323"/>
          </a:xfrm>
          <a:prstGeom prst="rect">
            <a:avLst/>
          </a:prstGeom>
        </p:spPr>
      </p:pic>
    </p:spTree>
    <p:extLst>
      <p:ext uri="{BB962C8B-B14F-4D97-AF65-F5344CB8AC3E}">
        <p14:creationId xmlns:p14="http://schemas.microsoft.com/office/powerpoint/2010/main" val="191166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E719C-4705-DFBD-4CAA-716C30239687}"/>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BA1E1F0F-58CC-02C6-2705-1280C3412CEC}"/>
              </a:ext>
            </a:extLst>
          </p:cNvPr>
          <p:cNvSpPr>
            <a:spLocks noGrp="1"/>
          </p:cNvSpPr>
          <p:nvPr>
            <p:ph type="title"/>
          </p:nvPr>
        </p:nvSpPr>
        <p:spPr/>
        <p:txBody>
          <a:bodyPr>
            <a:normAutofit/>
          </a:bodyPr>
          <a:lstStyle/>
          <a:p>
            <a:pPr>
              <a:buNone/>
            </a:pPr>
            <a:r>
              <a:rPr lang="zh-CN" altLang="en-US" sz="4800" dirty="0">
                <a:latin typeface="+mn-ea"/>
                <a:ea typeface="+mn-ea"/>
              </a:rPr>
              <a:t>𝑨𝑪𝑹参数调整</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C9EA1E77-A693-25EC-E263-9DD699BE52BB}"/>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5AB4EDE8-A0DE-F692-CACA-432FCAC27126}"/>
                  </a:ext>
                </a:extLst>
              </p:cNvPr>
              <p:cNvSpPr txBox="1"/>
              <p:nvPr/>
            </p:nvSpPr>
            <p:spPr>
              <a:xfrm>
                <a:off x="838200" y="1432781"/>
                <a:ext cx="10714892" cy="4655698"/>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参数</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越大稳态误差越小，引入</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的意义是消除稳态误差。</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en-US" altLang="zh-CN" dirty="0">
                    <a:sym typeface="+mn-ea"/>
                  </a:rPr>
                  <a:t>ACR</a:t>
                </a:r>
                <a:r>
                  <a:rPr lang="zh-CN" altLang="en-US" dirty="0">
                    <a:sym typeface="+mn-ea"/>
                  </a:rPr>
                  <a:t>的</a:t>
                </a:r>
                <a14:m>
                  <m:oMath xmlns:m="http://schemas.openxmlformats.org/officeDocument/2006/math">
                    <m:sSub>
                      <m:sSubPr>
                        <m:ctrlPr>
                          <a:rPr lang="zh-CN" altLang="en-US" i="1">
                            <a:latin typeface="Cambria Math" panose="02040503050406030204" pitchFamily="18" charset="0"/>
                            <a:sym typeface="+mn-lt"/>
                          </a:rPr>
                        </m:ctrlPr>
                      </m:sSubPr>
                      <m:e>
                        <m:r>
                          <a:rPr lang="zh-CN" altLang="en-US">
                            <a:latin typeface="Cambria Math" panose="02040503050406030204" charset="0"/>
                            <a:sym typeface="+mn-lt"/>
                          </a:rPr>
                          <m:t>𝐾</m:t>
                        </m:r>
                      </m:e>
                      <m:sub>
                        <m:r>
                          <a:rPr lang="zh-CN" altLang="en-US">
                            <a:latin typeface="Cambria Math" panose="02040503050406030204" charset="0"/>
                            <a:sym typeface="+mn-lt"/>
                          </a:rPr>
                          <m:t>𝑝</m:t>
                        </m:r>
                      </m:sub>
                    </m:sSub>
                  </m:oMath>
                </a14:m>
                <a:r>
                  <a:rPr lang="zh-CN" altLang="en-US" dirty="0">
                    <a:sym typeface="+mn-ea"/>
                  </a:rPr>
                  <a:t>较大时，电机很快到达参考转速，转速差近似为零，积分值较小，使超调量也较小。</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 </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r>
                      <a:rPr lang="en-US" altLang="zh-CN" b="0" i="1" smtClean="0">
                        <a:latin typeface="Cambria Math" panose="02040503050406030204" pitchFamily="18" charset="0"/>
                        <a:ea typeface="方正宋刻本秀楷简体" panose="02000000000000000000" pitchFamily="2" charset="-122"/>
                        <a:cs typeface="+mn-ea"/>
                        <a:sym typeface="+mn-lt"/>
                      </a:rPr>
                      <m:t>, </m:t>
                    </m:r>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50</m:t>
                    </m:r>
                  </m:oMath>
                </a14:m>
                <a:endParaRPr lang="en-US" altLang="zh-CN" b="0" i="1" dirty="0">
                  <a:latin typeface="Cambria Math" panose="02040503050406030204" pitchFamily="18" charset="0"/>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稳态误差</a:t>
                </a:r>
                <a:r>
                  <a:rPr lang="zh-TW" altLang="en-US" dirty="0">
                    <a:latin typeface="方正宋刻本秀楷简体" panose="02000000000000000000" pitchFamily="2" charset="-122"/>
                    <a:ea typeface="方正宋刻本秀楷简体" panose="02000000000000000000" pitchFamily="2" charset="-122"/>
                    <a:cs typeface="+mn-ea"/>
                    <a:sym typeface="+mn-lt"/>
                  </a:rPr>
                  <a:t>很大</a:t>
                </a:r>
                <a:endParaRPr lang="en-US" altLang="zh-TW"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仿真速度缓慢</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5AB4EDE8-A0DE-F692-CACA-432FCAC27126}"/>
                  </a:ext>
                </a:extLst>
              </p:cNvPr>
              <p:cNvSpPr txBox="1">
                <a:spLocks noRot="1" noChangeAspect="1" noMove="1" noResize="1" noEditPoints="1" noAdjustHandles="1" noChangeArrowheads="1" noChangeShapeType="1" noTextEdit="1"/>
              </p:cNvSpPr>
              <p:nvPr/>
            </p:nvSpPr>
            <p:spPr>
              <a:xfrm>
                <a:off x="838200" y="1432781"/>
                <a:ext cx="10714892" cy="4655698"/>
              </a:xfrm>
              <a:prstGeom prst="rect">
                <a:avLst/>
              </a:prstGeom>
              <a:blipFill>
                <a:blip r:embed="rId4"/>
                <a:stretch>
                  <a:fillRect l="-626" t="-654"/>
                </a:stretch>
              </a:blipFill>
            </p:spPr>
            <p:txBody>
              <a:bodyPr/>
              <a:lstStyle/>
              <a:p>
                <a:r>
                  <a:rPr lang="zh-MO" altLang="en-US">
                    <a:noFill/>
                  </a:rPr>
                  <a:t> </a:t>
                </a:r>
              </a:p>
            </p:txBody>
          </p:sp>
        </mc:Fallback>
      </mc:AlternateContent>
      <p:pic>
        <p:nvPicPr>
          <p:cNvPr id="4" name="圖片 3">
            <a:extLst>
              <a:ext uri="{FF2B5EF4-FFF2-40B4-BE49-F238E27FC236}">
                <a16:creationId xmlns:a16="http://schemas.microsoft.com/office/drawing/2014/main" id="{52B12B14-C35E-27F4-782E-98B763629C02}"/>
              </a:ext>
            </a:extLst>
          </p:cNvPr>
          <p:cNvPicPr>
            <a:picLocks noChangeAspect="1"/>
          </p:cNvPicPr>
          <p:nvPr/>
        </p:nvPicPr>
        <p:blipFill>
          <a:blip r:embed="rId5"/>
          <a:stretch>
            <a:fillRect/>
          </a:stretch>
        </p:blipFill>
        <p:spPr>
          <a:xfrm>
            <a:off x="3395224" y="3627223"/>
            <a:ext cx="5600843" cy="2996462"/>
          </a:xfrm>
          <a:prstGeom prst="rect">
            <a:avLst/>
          </a:prstGeom>
        </p:spPr>
      </p:pic>
    </p:spTree>
    <p:extLst>
      <p:ext uri="{BB962C8B-B14F-4D97-AF65-F5344CB8AC3E}">
        <p14:creationId xmlns:p14="http://schemas.microsoft.com/office/powerpoint/2010/main" val="25026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EAF0A-212A-FEC0-8344-97270380241A}"/>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576D2AF8-9918-2867-E3CA-CD8A52F6FDE1}"/>
              </a:ext>
            </a:extLst>
          </p:cNvPr>
          <p:cNvSpPr>
            <a:spLocks noGrp="1"/>
          </p:cNvSpPr>
          <p:nvPr>
            <p:ph type="title"/>
          </p:nvPr>
        </p:nvSpPr>
        <p:spPr/>
        <p:txBody>
          <a:bodyPr>
            <a:normAutofit/>
          </a:bodyPr>
          <a:lstStyle/>
          <a:p>
            <a:pPr>
              <a:buNone/>
            </a:pPr>
            <a:r>
              <a:rPr lang="zh-CN" altLang="en-US" sz="4800" dirty="0">
                <a:latin typeface="+mn-ea"/>
                <a:ea typeface="+mn-ea"/>
              </a:rPr>
              <a:t>𝑨𝑪𝑹参数调整</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0E78EEA7-0010-B656-2A61-D7948AB32627}"/>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4DA676B5-436F-E660-62B6-664A512983C1}"/>
                  </a:ext>
                </a:extLst>
              </p:cNvPr>
              <p:cNvSpPr txBox="1"/>
              <p:nvPr/>
            </p:nvSpPr>
            <p:spPr>
              <a:xfrm>
                <a:off x="838200" y="1432781"/>
                <a:ext cx="10714892" cy="4207177"/>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参数</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越大稳态误差越小，引入</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的意义是消除稳态误差。</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en-US" altLang="zh-CN" dirty="0">
                    <a:sym typeface="+mn-ea"/>
                  </a:rPr>
                  <a:t>ACR</a:t>
                </a:r>
                <a:r>
                  <a:rPr lang="zh-CN" altLang="en-US" dirty="0">
                    <a:sym typeface="+mn-ea"/>
                  </a:rPr>
                  <a:t>的</a:t>
                </a:r>
                <a14:m>
                  <m:oMath xmlns:m="http://schemas.openxmlformats.org/officeDocument/2006/math">
                    <m:sSub>
                      <m:sSubPr>
                        <m:ctrlPr>
                          <a:rPr lang="zh-CN" altLang="en-US" i="1">
                            <a:latin typeface="Cambria Math" panose="02040503050406030204" pitchFamily="18" charset="0"/>
                            <a:sym typeface="+mn-lt"/>
                          </a:rPr>
                        </m:ctrlPr>
                      </m:sSubPr>
                      <m:e>
                        <m:r>
                          <a:rPr lang="zh-CN" altLang="en-US">
                            <a:latin typeface="Cambria Math" panose="02040503050406030204" charset="0"/>
                            <a:sym typeface="+mn-lt"/>
                          </a:rPr>
                          <m:t>𝐾</m:t>
                        </m:r>
                      </m:e>
                      <m:sub>
                        <m:r>
                          <a:rPr lang="zh-CN" altLang="en-US">
                            <a:latin typeface="Cambria Math" panose="02040503050406030204" charset="0"/>
                            <a:sym typeface="+mn-lt"/>
                          </a:rPr>
                          <m:t>𝑝</m:t>
                        </m:r>
                      </m:sub>
                    </m:sSub>
                  </m:oMath>
                </a14:m>
                <a:r>
                  <a:rPr lang="zh-CN" altLang="en-US" dirty="0">
                    <a:sym typeface="+mn-ea"/>
                  </a:rPr>
                  <a:t>较大时，电机很快到达参考转速，转速差近似为零，积分值较小，使超调量也较小。</a:t>
                </a:r>
                <a:endParaRPr lang="zh-CN" altLang="en-US" dirty="0">
                  <a:solidFill>
                    <a:schemeClr val="tx1"/>
                  </a:solidFill>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 </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r>
                      <a:rPr lang="en-US" altLang="zh-CN" b="0" i="1" smtClean="0">
                        <a:latin typeface="Cambria Math" panose="02040503050406030204" pitchFamily="18" charset="0"/>
                        <a:ea typeface="方正宋刻本秀楷简体" panose="02000000000000000000" pitchFamily="2" charset="-122"/>
                        <a:cs typeface="+mn-ea"/>
                        <a:sym typeface="+mn-lt"/>
                      </a:rPr>
                      <m:t>, </m:t>
                    </m:r>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b="0" i="1" dirty="0">
                  <a:latin typeface="Cambria Math" panose="02040503050406030204" pitchFamily="18" charset="0"/>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50</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4DA676B5-436F-E660-62B6-664A512983C1}"/>
                  </a:ext>
                </a:extLst>
              </p:cNvPr>
              <p:cNvSpPr txBox="1">
                <a:spLocks noRot="1" noChangeAspect="1" noMove="1" noResize="1" noEditPoints="1" noAdjustHandles="1" noChangeArrowheads="1" noChangeShapeType="1" noTextEdit="1"/>
              </p:cNvSpPr>
              <p:nvPr/>
            </p:nvSpPr>
            <p:spPr>
              <a:xfrm>
                <a:off x="838200" y="1432781"/>
                <a:ext cx="10714892" cy="4207177"/>
              </a:xfrm>
              <a:prstGeom prst="rect">
                <a:avLst/>
              </a:prstGeom>
              <a:blipFill>
                <a:blip r:embed="rId4"/>
                <a:stretch>
                  <a:fillRect l="-626" t="-725"/>
                </a:stretch>
              </a:blipFill>
            </p:spPr>
            <p:txBody>
              <a:bodyPr/>
              <a:lstStyle/>
              <a:p>
                <a:r>
                  <a:rPr lang="zh-MO" altLang="en-US">
                    <a:noFill/>
                  </a:rPr>
                  <a:t> </a:t>
                </a:r>
              </a:p>
            </p:txBody>
          </p:sp>
        </mc:Fallback>
      </mc:AlternateContent>
      <p:pic>
        <p:nvPicPr>
          <p:cNvPr id="5" name="圖片 4">
            <a:extLst>
              <a:ext uri="{FF2B5EF4-FFF2-40B4-BE49-F238E27FC236}">
                <a16:creationId xmlns:a16="http://schemas.microsoft.com/office/drawing/2014/main" id="{F35A8F47-82B6-AC21-57ED-13CE33442670}"/>
              </a:ext>
            </a:extLst>
          </p:cNvPr>
          <p:cNvPicPr>
            <a:picLocks noChangeAspect="1"/>
          </p:cNvPicPr>
          <p:nvPr/>
        </p:nvPicPr>
        <p:blipFill>
          <a:blip r:embed="rId5"/>
          <a:stretch>
            <a:fillRect/>
          </a:stretch>
        </p:blipFill>
        <p:spPr>
          <a:xfrm>
            <a:off x="3054792" y="3429000"/>
            <a:ext cx="6082416" cy="3272953"/>
          </a:xfrm>
          <a:prstGeom prst="rect">
            <a:avLst/>
          </a:prstGeom>
        </p:spPr>
      </p:pic>
    </p:spTree>
    <p:extLst>
      <p:ext uri="{BB962C8B-B14F-4D97-AF65-F5344CB8AC3E}">
        <p14:creationId xmlns:p14="http://schemas.microsoft.com/office/powerpoint/2010/main" val="284619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72017-12DD-3462-72C1-B0D41A0FB216}"/>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326BA8BF-0D6E-3BD0-3202-4343D2C1681E}"/>
              </a:ext>
            </a:extLst>
          </p:cNvPr>
          <p:cNvSpPr>
            <a:spLocks noGrp="1"/>
          </p:cNvSpPr>
          <p:nvPr>
            <p:ph type="title"/>
          </p:nvPr>
        </p:nvSpPr>
        <p:spPr/>
        <p:txBody>
          <a:bodyPr>
            <a:normAutofit/>
          </a:bodyPr>
          <a:lstStyle/>
          <a:p>
            <a:pPr>
              <a:buNone/>
            </a:pPr>
            <a:r>
              <a:rPr lang="zh-CN" altLang="en-US" sz="4800" dirty="0">
                <a:latin typeface="+mn-ea"/>
                <a:ea typeface="+mn-ea"/>
              </a:rPr>
              <a:t>𝑨𝑪𝑹参数调整</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AF2CAD10-5D74-46F0-4663-74EABA1C563B}"/>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mc:Choice xmlns:a14="http://schemas.microsoft.com/office/drawing/2010/main" Requires="a14">
          <p:sp>
            <p:nvSpPr>
              <p:cNvPr id="2" name="文本框 3">
                <a:extLst>
                  <a:ext uri="{FF2B5EF4-FFF2-40B4-BE49-F238E27FC236}">
                    <a16:creationId xmlns:a16="http://schemas.microsoft.com/office/drawing/2014/main" id="{2F941611-224D-11C0-7F13-A5DD54FF950A}"/>
                  </a:ext>
                </a:extLst>
              </p:cNvPr>
              <p:cNvSpPr txBox="1"/>
              <p:nvPr/>
            </p:nvSpPr>
            <p:spPr>
              <a:xfrm>
                <a:off x="838200" y="1432781"/>
                <a:ext cx="11025554" cy="4431983"/>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与超调量相关，尤其在电机启动时的影响尤为明显。相比下在改变转速参考虑时，改变</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的影响没那么大。</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sz="2000" dirty="0">
                    <a:sym typeface="+mn-ea"/>
                  </a:rPr>
                  <a:t>ACR的</a:t>
                </a:r>
                <a14:m>
                  <m:oMath xmlns:m="http://schemas.openxmlformats.org/officeDocument/2006/math">
                    <m:sSub>
                      <m:sSubPr>
                        <m:ctrlPr>
                          <a:rPr lang="zh-CN" altLang="en-US" sz="2000" i="1" smtClean="0">
                            <a:latin typeface="Cambria Math" panose="02040503050406030204" pitchFamily="18" charset="0"/>
                            <a:sym typeface="+mn-lt"/>
                          </a:rPr>
                        </m:ctrlPr>
                      </m:sSubPr>
                      <m:e>
                        <m:r>
                          <a:rPr lang="zh-CN" altLang="en-US" sz="2000">
                            <a:latin typeface="Cambria Math" panose="02040503050406030204" pitchFamily="18" charset="0"/>
                            <a:sym typeface="+mn-lt"/>
                          </a:rPr>
                          <m:t>𝐾</m:t>
                        </m:r>
                      </m:e>
                      <m:sub>
                        <m:r>
                          <a:rPr lang="en-US" altLang="zh-CN" sz="2000" b="0" i="1" smtClean="0">
                            <a:latin typeface="Cambria Math" panose="02040503050406030204" pitchFamily="18" charset="0"/>
                            <a:sym typeface="+mn-lt"/>
                          </a:rPr>
                          <m:t>𝐼</m:t>
                        </m:r>
                      </m:sub>
                    </m:sSub>
                  </m:oMath>
                </a14:m>
                <a:r>
                  <a:rPr lang="zh-CN" altLang="en-US" sz="2000" dirty="0">
                    <a:sym typeface="+mn-lt"/>
                  </a:rPr>
                  <a:t>越小</a:t>
                </a:r>
                <a:r>
                  <a:rPr lang="zh-CN" altLang="en-US" sz="2000" dirty="0">
                    <a:sym typeface="+mn-ea"/>
                  </a:rPr>
                  <a:t>，超调量和加速时间越大。</a:t>
                </a: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启动超调量达到</a:t>
                </a:r>
                <a:r>
                  <a:rPr lang="en-US" altLang="zh-CN" dirty="0">
                    <a:latin typeface="方正宋刻本秀楷简体" panose="02000000000000000000" pitchFamily="2" charset="-122"/>
                    <a:ea typeface="方正宋刻本秀楷简体" panose="02000000000000000000" pitchFamily="2" charset="-122"/>
                    <a:cs typeface="+mn-ea"/>
                    <a:sym typeface="+mn-lt"/>
                  </a:rPr>
                  <a:t>1700rpm</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p:sp>
            <p:nvSpPr>
              <p:cNvPr id="2" name="文本框 3">
                <a:extLst>
                  <a:ext uri="{FF2B5EF4-FFF2-40B4-BE49-F238E27FC236}">
                    <a16:creationId xmlns:a16="http://schemas.microsoft.com/office/drawing/2014/main" id="{2F941611-224D-11C0-7F13-A5DD54FF950A}"/>
                  </a:ext>
                </a:extLst>
              </p:cNvPr>
              <p:cNvSpPr txBox="1">
                <a:spLocks noRot="1" noChangeAspect="1" noMove="1" noResize="1" noEditPoints="1" noAdjustHandles="1" noChangeArrowheads="1" noChangeShapeType="1" noTextEdit="1"/>
              </p:cNvSpPr>
              <p:nvPr/>
            </p:nvSpPr>
            <p:spPr>
              <a:xfrm>
                <a:off x="838200" y="1432781"/>
                <a:ext cx="11025554" cy="4431983"/>
              </a:xfrm>
              <a:prstGeom prst="rect">
                <a:avLst/>
              </a:prstGeom>
              <a:blipFill>
                <a:blip r:embed="rId4"/>
                <a:stretch>
                  <a:fillRect l="-608" r="-2544"/>
                </a:stretch>
              </a:blipFill>
            </p:spPr>
            <p:txBody>
              <a:bodyPr/>
              <a:lstStyle/>
              <a:p>
                <a:r>
                  <a:rPr lang="zh-MO" altLang="en-US">
                    <a:noFill/>
                  </a:rPr>
                  <a:t> </a:t>
                </a:r>
              </a:p>
            </p:txBody>
          </p:sp>
        </mc:Fallback>
      </mc:AlternateContent>
      <p:pic>
        <p:nvPicPr>
          <p:cNvPr id="6" name="圖片 5">
            <a:extLst>
              <a:ext uri="{FF2B5EF4-FFF2-40B4-BE49-F238E27FC236}">
                <a16:creationId xmlns:a16="http://schemas.microsoft.com/office/drawing/2014/main" id="{ABDBC962-5264-5C93-6CFF-505EA1ECE8B5}"/>
              </a:ext>
            </a:extLst>
          </p:cNvPr>
          <p:cNvPicPr>
            <a:picLocks noChangeAspect="1"/>
          </p:cNvPicPr>
          <p:nvPr/>
        </p:nvPicPr>
        <p:blipFill>
          <a:blip r:embed="rId5"/>
          <a:stretch>
            <a:fillRect/>
          </a:stretch>
        </p:blipFill>
        <p:spPr>
          <a:xfrm>
            <a:off x="3616569" y="3356960"/>
            <a:ext cx="6166337" cy="3325340"/>
          </a:xfrm>
          <a:prstGeom prst="rect">
            <a:avLst/>
          </a:prstGeom>
        </p:spPr>
      </p:pic>
    </p:spTree>
    <p:extLst>
      <p:ext uri="{BB962C8B-B14F-4D97-AF65-F5344CB8AC3E}">
        <p14:creationId xmlns:p14="http://schemas.microsoft.com/office/powerpoint/2010/main" val="4187550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95EE6-1D01-3B7B-EB9F-00E322B4ED93}"/>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DB0FA8E9-0E11-808A-1EF5-071A702B9093}"/>
              </a:ext>
            </a:extLst>
          </p:cNvPr>
          <p:cNvSpPr>
            <a:spLocks noGrp="1"/>
          </p:cNvSpPr>
          <p:nvPr>
            <p:ph type="title"/>
          </p:nvPr>
        </p:nvSpPr>
        <p:spPr/>
        <p:txBody>
          <a:bodyPr>
            <a:normAutofit/>
          </a:bodyPr>
          <a:lstStyle/>
          <a:p>
            <a:pPr>
              <a:buNone/>
            </a:pPr>
            <a:r>
              <a:rPr lang="zh-CN" altLang="en-US" sz="4800" dirty="0">
                <a:latin typeface="+mn-ea"/>
                <a:ea typeface="+mn-ea"/>
              </a:rPr>
              <a:t>𝑨𝑪𝑹参数调整</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3F8585F4-6E58-71AA-4B02-D3AF62A91BA5}"/>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B53493DE-8D77-320C-1CFD-59231FB1978E}"/>
                  </a:ext>
                </a:extLst>
              </p:cNvPr>
              <p:cNvSpPr txBox="1"/>
              <p:nvPr/>
            </p:nvSpPr>
            <p:spPr>
              <a:xfrm>
                <a:off x="838200" y="1432781"/>
                <a:ext cx="11025554" cy="5286640"/>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与超调量相关，尤其在电机启动时的影响尤为明显。相比下在改变转速参考虑时，改变</a:t>
                </a: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的影响没那么大。</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sz="2000" dirty="0">
                    <a:sym typeface="+mn-ea"/>
                  </a:rPr>
                  <a:t>ACR的</a:t>
                </a:r>
                <a14:m>
                  <m:oMath xmlns:m="http://schemas.openxmlformats.org/officeDocument/2006/math">
                    <m:sSub>
                      <m:sSubPr>
                        <m:ctrlPr>
                          <a:rPr lang="zh-CN" altLang="en-US" sz="2000" i="1" smtClean="0">
                            <a:latin typeface="Cambria Math" panose="02040503050406030204" pitchFamily="18" charset="0"/>
                            <a:sym typeface="+mn-lt"/>
                          </a:rPr>
                        </m:ctrlPr>
                      </m:sSubPr>
                      <m:e>
                        <m:r>
                          <a:rPr lang="zh-CN" altLang="en-US" sz="2000">
                            <a:latin typeface="Cambria Math" panose="02040503050406030204" pitchFamily="18" charset="0"/>
                            <a:sym typeface="+mn-lt"/>
                          </a:rPr>
                          <m:t>𝐾</m:t>
                        </m:r>
                      </m:e>
                      <m:sub>
                        <m:r>
                          <a:rPr lang="en-US" altLang="zh-CN" sz="2000" b="0" i="1" smtClean="0">
                            <a:latin typeface="Cambria Math" panose="02040503050406030204" pitchFamily="18" charset="0"/>
                            <a:sym typeface="+mn-lt"/>
                          </a:rPr>
                          <m:t>𝐼</m:t>
                        </m:r>
                      </m:sub>
                    </m:sSub>
                  </m:oMath>
                </a14:m>
                <a:r>
                  <a:rPr lang="zh-CN" altLang="en-US" sz="2000" dirty="0">
                    <a:sym typeface="+mn-lt"/>
                  </a:rPr>
                  <a:t>越小</a:t>
                </a:r>
                <a:r>
                  <a:rPr lang="zh-CN" altLang="en-US" sz="2000" dirty="0">
                    <a:sym typeface="+mn-ea"/>
                  </a:rPr>
                  <a:t>，超调量和加速时间越大。</a:t>
                </a: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5</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启动超调量达到</a:t>
                </a:r>
                <a:r>
                  <a:rPr lang="en-US" altLang="zh-CN" dirty="0">
                    <a:latin typeface="方正宋刻本秀楷简体" panose="02000000000000000000" pitchFamily="2" charset="-122"/>
                    <a:ea typeface="方正宋刻本秀楷简体" panose="02000000000000000000" pitchFamily="2" charset="-122"/>
                    <a:cs typeface="+mn-ea"/>
                    <a:sym typeface="+mn-lt"/>
                  </a:rPr>
                  <a:t>2500rpm</a:t>
                </a: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且在</a:t>
                </a:r>
                <a:r>
                  <a:rPr lang="en-US" altLang="zh-CN" dirty="0">
                    <a:latin typeface="方正宋刻本秀楷简体" panose="02000000000000000000" pitchFamily="2" charset="-122"/>
                    <a:ea typeface="方正宋刻本秀楷简体" panose="02000000000000000000" pitchFamily="2" charset="-122"/>
                    <a:cs typeface="+mn-ea"/>
                    <a:sym typeface="+mn-lt"/>
                  </a:rPr>
                  <a:t>10s</a:t>
                </a:r>
                <a:r>
                  <a:rPr lang="zh-CN" altLang="en-US" dirty="0">
                    <a:latin typeface="方正宋刻本秀楷简体" panose="02000000000000000000" pitchFamily="2" charset="-122"/>
                    <a:ea typeface="方正宋刻本秀楷简体" panose="02000000000000000000" pitchFamily="2" charset="-122"/>
                    <a:cs typeface="+mn-ea"/>
                    <a:sym typeface="+mn-lt"/>
                  </a:rPr>
                  <a:t>内电机启动过程</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的暂态仍未结束</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B53493DE-8D77-320C-1CFD-59231FB1978E}"/>
                  </a:ext>
                </a:extLst>
              </p:cNvPr>
              <p:cNvSpPr txBox="1">
                <a:spLocks noRot="1" noChangeAspect="1" noMove="1" noResize="1" noEditPoints="1" noAdjustHandles="1" noChangeArrowheads="1" noChangeShapeType="1" noTextEdit="1"/>
              </p:cNvSpPr>
              <p:nvPr/>
            </p:nvSpPr>
            <p:spPr>
              <a:xfrm>
                <a:off x="838200" y="1432781"/>
                <a:ext cx="11025554" cy="5286640"/>
              </a:xfrm>
              <a:prstGeom prst="rect">
                <a:avLst/>
              </a:prstGeom>
              <a:blipFill>
                <a:blip r:embed="rId4"/>
                <a:stretch>
                  <a:fillRect l="-608" r="-2544"/>
                </a:stretch>
              </a:blipFill>
            </p:spPr>
            <p:txBody>
              <a:bodyPr/>
              <a:lstStyle/>
              <a:p>
                <a:r>
                  <a:rPr lang="zh-MO" altLang="en-US">
                    <a:noFill/>
                  </a:rPr>
                  <a:t> </a:t>
                </a:r>
              </a:p>
            </p:txBody>
          </p:sp>
        </mc:Fallback>
      </mc:AlternateContent>
      <p:pic>
        <p:nvPicPr>
          <p:cNvPr id="4" name="圖片 3">
            <a:extLst>
              <a:ext uri="{FF2B5EF4-FFF2-40B4-BE49-F238E27FC236}">
                <a16:creationId xmlns:a16="http://schemas.microsoft.com/office/drawing/2014/main" id="{500E5290-5F1A-D767-36A2-8ECCCCD9E460}"/>
              </a:ext>
            </a:extLst>
          </p:cNvPr>
          <p:cNvPicPr>
            <a:picLocks noChangeAspect="1"/>
          </p:cNvPicPr>
          <p:nvPr/>
        </p:nvPicPr>
        <p:blipFill>
          <a:blip r:embed="rId5"/>
          <a:stretch>
            <a:fillRect/>
          </a:stretch>
        </p:blipFill>
        <p:spPr>
          <a:xfrm>
            <a:off x="3534507" y="3226074"/>
            <a:ext cx="6482862" cy="3498768"/>
          </a:xfrm>
          <a:prstGeom prst="rect">
            <a:avLst/>
          </a:prstGeom>
        </p:spPr>
      </p:pic>
    </p:spTree>
    <p:extLst>
      <p:ext uri="{BB962C8B-B14F-4D97-AF65-F5344CB8AC3E}">
        <p14:creationId xmlns:p14="http://schemas.microsoft.com/office/powerpoint/2010/main" val="318410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AAD5D-E9E6-92CF-2467-2843AFD4A63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标题 1">
                <a:extLst>
                  <a:ext uri="{FF2B5EF4-FFF2-40B4-BE49-F238E27FC236}">
                    <a16:creationId xmlns:a16="http://schemas.microsoft.com/office/drawing/2014/main" id="{2A39BB59-7FC8-4D65-7235-9472335F4740}"/>
                  </a:ext>
                </a:extLst>
              </p:cNvPr>
              <p:cNvSpPr>
                <a:spLocks noGrp="1"/>
              </p:cNvSpPr>
              <p:nvPr>
                <p:ph type="title"/>
              </p:nvPr>
            </p:nvSpPr>
            <p:spPr/>
            <p:txBody>
              <a:bodyPr>
                <a:normAutofit/>
              </a:bodyPr>
              <a:lstStyle/>
              <a:p>
                <a:pPr>
                  <a:buNone/>
                </a:pPr>
                <a:r>
                  <a:rPr lang="zh-CN" altLang="en-US" sz="4800" dirty="0">
                    <a:latin typeface="+mn-ea"/>
                    <a:ea typeface="+mn-ea"/>
                  </a:rPr>
                  <a:t>𝑨</a:t>
                </a:r>
                <a14:m>
                  <m:oMath xmlns:m="http://schemas.openxmlformats.org/officeDocument/2006/math">
                    <m:r>
                      <a:rPr lang="en-US" altLang="zh-CN" sz="4800" b="1" i="1" smtClean="0">
                        <a:solidFill>
                          <a:schemeClr val="tx1">
                            <a:lumMod val="95000"/>
                            <a:lumOff val="5000"/>
                          </a:schemeClr>
                        </a:solidFill>
                        <a:latin typeface="Cambria Math" panose="02040503050406030204" pitchFamily="18" charset="0"/>
                        <a:ea typeface="方正清刻本悦宋简体" panose="02000000000000000000" pitchFamily="2" charset="-122"/>
                      </a:rPr>
                      <m:t>𝑺</m:t>
                    </m:r>
                  </m:oMath>
                </a14:m>
                <a:r>
                  <a:rPr lang="zh-CN" altLang="en-US" sz="4800" dirty="0">
                    <a:latin typeface="+mn-ea"/>
                    <a:ea typeface="+mn-ea"/>
                  </a:rPr>
                  <a:t>𝑹参数调整</a:t>
                </a:r>
                <a:endParaRPr lang="zh-CN" sz="6000" dirty="0">
                  <a:latin typeface="+mn-ea"/>
                  <a:ea typeface="+mn-ea"/>
                </a:endParaRPr>
              </a:p>
            </p:txBody>
          </p:sp>
        </mc:Choice>
        <mc:Fallback xmlns="">
          <p:sp>
            <p:nvSpPr>
              <p:cNvPr id="31" name="标题 1">
                <a:extLst>
                  <a:ext uri="{FF2B5EF4-FFF2-40B4-BE49-F238E27FC236}">
                    <a16:creationId xmlns:a16="http://schemas.microsoft.com/office/drawing/2014/main" id="{2A39BB59-7FC8-4D65-7235-9472335F4740}"/>
                  </a:ext>
                </a:extLst>
              </p:cNvPr>
              <p:cNvSpPr>
                <a:spLocks noGrp="1" noRot="1" noChangeAspect="1" noMove="1" noResize="1" noEditPoints="1" noAdjustHandles="1" noChangeArrowheads="1" noChangeShapeType="1" noTextEdit="1"/>
              </p:cNvSpPr>
              <p:nvPr>
                <p:ph type="title"/>
              </p:nvPr>
            </p:nvSpPr>
            <p:spPr>
              <a:blipFill>
                <a:blip r:embed="rId3"/>
                <a:stretch>
                  <a:fillRect l="-2667" b="-2765"/>
                </a:stretch>
              </a:blipFill>
            </p:spPr>
            <p:txBody>
              <a:bodyPr/>
              <a:lstStyle/>
              <a:p>
                <a:r>
                  <a:rPr lang="zh-MO" altLang="en-US">
                    <a:noFill/>
                  </a:rPr>
                  <a:t> </a:t>
                </a:r>
              </a:p>
            </p:txBody>
          </p:sp>
        </mc:Fallback>
      </mc:AlternateContent>
      <p:pic>
        <p:nvPicPr>
          <p:cNvPr id="32" name="内容占位符 5" descr="清华大学logo">
            <a:extLst>
              <a:ext uri="{FF2B5EF4-FFF2-40B4-BE49-F238E27FC236}">
                <a16:creationId xmlns:a16="http://schemas.microsoft.com/office/drawing/2014/main" id="{DCE278C3-E0BB-2DAD-E472-899A8C3E245E}"/>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F47E34FB-F221-F053-334A-9A3AC9A43B5C}"/>
                  </a:ext>
                </a:extLst>
              </p:cNvPr>
              <p:cNvSpPr txBox="1"/>
              <p:nvPr/>
            </p:nvSpPr>
            <p:spPr>
              <a:xfrm>
                <a:off x="838200" y="1432781"/>
                <a:ext cx="11283462" cy="3648499"/>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10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此时在调节转速参考值的时候几乎没有超调量，近似二阶系统为过阻尼，且电流波形也较为平滑。</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en-US" altLang="zh-CN" dirty="0">
                    <a:sym typeface="+mn-ea"/>
                  </a:rPr>
                  <a:t>ASR的</a:t>
                </a:r>
                <a14:m>
                  <m:oMath xmlns:m="http://schemas.openxmlformats.org/officeDocument/2006/math">
                    <m:sSub>
                      <m:sSubPr>
                        <m:ctrlPr>
                          <a:rPr lang="en-US" altLang="zh-CN" i="1">
                            <a:latin typeface="Cambria Math" panose="02040503050406030204" pitchFamily="18" charset="0"/>
                            <a:sym typeface="+mn-lt"/>
                          </a:rPr>
                        </m:ctrlPr>
                      </m:sSubPr>
                      <m:e>
                        <m:r>
                          <a:rPr lang="en-US" altLang="zh-CN">
                            <a:latin typeface="Cambria Math" panose="02040503050406030204" charset="0"/>
                            <a:sym typeface="+mn-lt"/>
                          </a:rPr>
                          <m:t>𝐾</m:t>
                        </m:r>
                      </m:e>
                      <m:sub>
                        <m:r>
                          <a:rPr lang="en-US" altLang="zh-CN">
                            <a:latin typeface="Cambria Math" panose="02040503050406030204" charset="0"/>
                            <a:sym typeface="+mn-lt"/>
                          </a:rPr>
                          <m:t>𝑝</m:t>
                        </m:r>
                      </m:sub>
                    </m:sSub>
                  </m:oMath>
                </a14:m>
                <a:r>
                  <a:rPr lang="zh-CN" altLang="en-US" dirty="0">
                    <a:latin typeface="Cambria Math" panose="02040503050406030204" charset="0"/>
                    <a:sym typeface="+mn-lt"/>
                  </a:rPr>
                  <a:t>过小会导致启动时无法以最大转矩加速，导致加速时间变长，</a:t>
                </a:r>
                <a:r>
                  <a:rPr lang="zh-CN" altLang="en-US" dirty="0">
                    <a:latin typeface="方正宋刻本秀楷简体" panose="02000000000000000000" pitchFamily="2" charset="-122"/>
                    <a:ea typeface="方正宋刻本秀楷简体" panose="02000000000000000000" pitchFamily="2" charset="-122"/>
                    <a:cs typeface="+mn-ea"/>
                    <a:sym typeface="+mn-lt"/>
                  </a:rPr>
                  <a:t>减小</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可以降低超调量，缩短暂态过程</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F47E34FB-F221-F053-334A-9A3AC9A43B5C}"/>
                  </a:ext>
                </a:extLst>
              </p:cNvPr>
              <p:cNvSpPr txBox="1">
                <a:spLocks noRot="1" noChangeAspect="1" noMove="1" noResize="1" noEditPoints="1" noAdjustHandles="1" noChangeArrowheads="1" noChangeShapeType="1" noTextEdit="1"/>
              </p:cNvSpPr>
              <p:nvPr/>
            </p:nvSpPr>
            <p:spPr>
              <a:xfrm>
                <a:off x="838200" y="1432781"/>
                <a:ext cx="11283462" cy="3648499"/>
              </a:xfrm>
              <a:prstGeom prst="rect">
                <a:avLst/>
              </a:prstGeom>
              <a:blipFill>
                <a:blip r:embed="rId5"/>
                <a:stretch>
                  <a:fillRect l="-486"/>
                </a:stretch>
              </a:blipFill>
            </p:spPr>
            <p:txBody>
              <a:bodyPr/>
              <a:lstStyle/>
              <a:p>
                <a:r>
                  <a:rPr lang="zh-MO" altLang="en-US">
                    <a:noFill/>
                  </a:rPr>
                  <a:t> </a:t>
                </a:r>
              </a:p>
            </p:txBody>
          </p:sp>
        </mc:Fallback>
      </mc:AlternateContent>
      <p:pic>
        <p:nvPicPr>
          <p:cNvPr id="6" name="圖片 5">
            <a:extLst>
              <a:ext uri="{FF2B5EF4-FFF2-40B4-BE49-F238E27FC236}">
                <a16:creationId xmlns:a16="http://schemas.microsoft.com/office/drawing/2014/main" id="{7AD86BC0-9962-F445-8803-A81A39278928}"/>
              </a:ext>
            </a:extLst>
          </p:cNvPr>
          <p:cNvPicPr>
            <a:picLocks noChangeAspect="1"/>
          </p:cNvPicPr>
          <p:nvPr/>
        </p:nvPicPr>
        <p:blipFill>
          <a:blip r:embed="rId6"/>
          <a:stretch>
            <a:fillRect/>
          </a:stretch>
        </p:blipFill>
        <p:spPr>
          <a:xfrm>
            <a:off x="3012830" y="3353035"/>
            <a:ext cx="6166340" cy="3334980"/>
          </a:xfrm>
          <a:prstGeom prst="rect">
            <a:avLst/>
          </a:prstGeom>
        </p:spPr>
      </p:pic>
    </p:spTree>
    <p:extLst>
      <p:ext uri="{BB962C8B-B14F-4D97-AF65-F5344CB8AC3E}">
        <p14:creationId xmlns:p14="http://schemas.microsoft.com/office/powerpoint/2010/main" val="150057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FF70-8B06-FEA0-9E93-5E58CF8E47D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标题 1">
                <a:extLst>
                  <a:ext uri="{FF2B5EF4-FFF2-40B4-BE49-F238E27FC236}">
                    <a16:creationId xmlns:a16="http://schemas.microsoft.com/office/drawing/2014/main" id="{B4372D0B-3AC2-926A-6CF4-780B9787D4A4}"/>
                  </a:ext>
                </a:extLst>
              </p:cNvPr>
              <p:cNvSpPr>
                <a:spLocks noGrp="1"/>
              </p:cNvSpPr>
              <p:nvPr>
                <p:ph type="title"/>
              </p:nvPr>
            </p:nvSpPr>
            <p:spPr/>
            <p:txBody>
              <a:bodyPr>
                <a:normAutofit/>
              </a:bodyPr>
              <a:lstStyle/>
              <a:p>
                <a:pPr>
                  <a:buNone/>
                </a:pPr>
                <a:r>
                  <a:rPr lang="zh-CN" altLang="en-US" sz="4800" dirty="0">
                    <a:latin typeface="+mn-ea"/>
                    <a:ea typeface="+mn-ea"/>
                  </a:rPr>
                  <a:t>𝑨</a:t>
                </a:r>
                <a14:m>
                  <m:oMath xmlns:m="http://schemas.openxmlformats.org/officeDocument/2006/math">
                    <m:r>
                      <a:rPr lang="en-US" altLang="zh-CN" sz="4800" b="1" i="1" smtClean="0">
                        <a:solidFill>
                          <a:schemeClr val="tx1">
                            <a:lumMod val="95000"/>
                            <a:lumOff val="5000"/>
                          </a:schemeClr>
                        </a:solidFill>
                        <a:latin typeface="Cambria Math" panose="02040503050406030204" pitchFamily="18" charset="0"/>
                        <a:ea typeface="方正清刻本悦宋简体" panose="02000000000000000000" pitchFamily="2" charset="-122"/>
                      </a:rPr>
                      <m:t>𝑺</m:t>
                    </m:r>
                  </m:oMath>
                </a14:m>
                <a:r>
                  <a:rPr lang="zh-CN" altLang="en-US" sz="4800" dirty="0">
                    <a:latin typeface="+mn-ea"/>
                    <a:ea typeface="+mn-ea"/>
                  </a:rPr>
                  <a:t>𝑹参数调整</a:t>
                </a:r>
                <a:endParaRPr lang="zh-CN" sz="6000" dirty="0">
                  <a:latin typeface="+mn-ea"/>
                  <a:ea typeface="+mn-ea"/>
                </a:endParaRPr>
              </a:p>
            </p:txBody>
          </p:sp>
        </mc:Choice>
        <mc:Fallback xmlns="">
          <p:sp>
            <p:nvSpPr>
              <p:cNvPr id="31" name="标题 1">
                <a:extLst>
                  <a:ext uri="{FF2B5EF4-FFF2-40B4-BE49-F238E27FC236}">
                    <a16:creationId xmlns:a16="http://schemas.microsoft.com/office/drawing/2014/main" id="{B4372D0B-3AC2-926A-6CF4-780B9787D4A4}"/>
                  </a:ext>
                </a:extLst>
              </p:cNvPr>
              <p:cNvSpPr>
                <a:spLocks noGrp="1" noRot="1" noChangeAspect="1" noMove="1" noResize="1" noEditPoints="1" noAdjustHandles="1" noChangeArrowheads="1" noChangeShapeType="1" noTextEdit="1"/>
              </p:cNvSpPr>
              <p:nvPr>
                <p:ph type="title"/>
              </p:nvPr>
            </p:nvSpPr>
            <p:spPr>
              <a:blipFill>
                <a:blip r:embed="rId3"/>
                <a:stretch>
                  <a:fillRect l="-2667" b="-2765"/>
                </a:stretch>
              </a:blipFill>
            </p:spPr>
            <p:txBody>
              <a:bodyPr/>
              <a:lstStyle/>
              <a:p>
                <a:r>
                  <a:rPr lang="zh-MO" altLang="en-US">
                    <a:noFill/>
                  </a:rPr>
                  <a:t> </a:t>
                </a:r>
              </a:p>
            </p:txBody>
          </p:sp>
        </mc:Fallback>
      </mc:AlternateContent>
      <p:pic>
        <p:nvPicPr>
          <p:cNvPr id="32" name="内容占位符 5" descr="清华大学logo">
            <a:extLst>
              <a:ext uri="{FF2B5EF4-FFF2-40B4-BE49-F238E27FC236}">
                <a16:creationId xmlns:a16="http://schemas.microsoft.com/office/drawing/2014/main" id="{73735737-7639-942B-2625-64DFCBCE6C79}"/>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DFDEDAC6-5B5D-DA79-9E47-589B070BAB1A}"/>
                  </a:ext>
                </a:extLst>
              </p:cNvPr>
              <p:cNvSpPr txBox="1"/>
              <p:nvPr/>
            </p:nvSpPr>
            <p:spPr>
              <a:xfrm>
                <a:off x="838200" y="1432781"/>
                <a:ext cx="11353800" cy="4063998"/>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1</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便会出现“过零点过多”的问题</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en-US" altLang="zh-CN" dirty="0" err="1">
                    <a:sym typeface="+mn-ea"/>
                  </a:rPr>
                  <a:t>ASR的</a:t>
                </a:r>
                <a14:m>
                  <m:oMath xmlns:m="http://schemas.openxmlformats.org/officeDocument/2006/math">
                    <m:sSub>
                      <m:sSubPr>
                        <m:ctrlPr>
                          <a:rPr lang="en-US" altLang="zh-CN" i="1">
                            <a:latin typeface="Cambria Math" panose="02040503050406030204" pitchFamily="18" charset="0"/>
                            <a:sym typeface="+mn-lt"/>
                          </a:rPr>
                        </m:ctrlPr>
                      </m:sSubPr>
                      <m:e>
                        <m:r>
                          <a:rPr lang="en-US" altLang="zh-CN">
                            <a:latin typeface="Cambria Math" panose="02040503050406030204" charset="0"/>
                            <a:sym typeface="+mn-lt"/>
                          </a:rPr>
                          <m:t>𝐾</m:t>
                        </m:r>
                      </m:e>
                      <m:sub>
                        <m:r>
                          <a:rPr lang="en-US" altLang="zh-CN">
                            <a:latin typeface="Cambria Math" panose="02040503050406030204" charset="0"/>
                            <a:sym typeface="+mn-lt"/>
                          </a:rPr>
                          <m:t>𝑝</m:t>
                        </m:r>
                      </m:sub>
                    </m:sSub>
                  </m:oMath>
                </a14:m>
                <a:r>
                  <a:rPr lang="zh-CN" altLang="en-US" dirty="0">
                    <a:latin typeface="Cambria Math" panose="02040503050406030204" charset="0"/>
                    <a:sym typeface="+mn-lt"/>
                  </a:rPr>
                  <a:t>过小会导致启动时无法以最大转矩加速，导致加速时间变长，</a:t>
                </a:r>
                <a:r>
                  <a:rPr lang="zh-CN" altLang="en-US" dirty="0">
                    <a:latin typeface="方正宋刻本秀楷简体" panose="02000000000000000000" pitchFamily="2" charset="-122"/>
                    <a:ea typeface="方正宋刻本秀楷简体" panose="02000000000000000000" pitchFamily="2" charset="-122"/>
                    <a:cs typeface="+mn-ea"/>
                    <a:sym typeface="+mn-lt"/>
                  </a:rPr>
                  <a:t>减小</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可以降低超调量，缩短暂态过程</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DFDEDAC6-5B5D-DA79-9E47-589B070BAB1A}"/>
                  </a:ext>
                </a:extLst>
              </p:cNvPr>
              <p:cNvSpPr txBox="1">
                <a:spLocks noRot="1" noChangeAspect="1" noMove="1" noResize="1" noEditPoints="1" noAdjustHandles="1" noChangeArrowheads="1" noChangeShapeType="1" noTextEdit="1"/>
              </p:cNvSpPr>
              <p:nvPr/>
            </p:nvSpPr>
            <p:spPr>
              <a:xfrm>
                <a:off x="838200" y="1432781"/>
                <a:ext cx="11353800" cy="4063998"/>
              </a:xfrm>
              <a:prstGeom prst="rect">
                <a:avLst/>
              </a:prstGeom>
              <a:blipFill>
                <a:blip r:embed="rId5"/>
                <a:stretch>
                  <a:fillRect l="-483"/>
                </a:stretch>
              </a:blipFill>
            </p:spPr>
            <p:txBody>
              <a:bodyPr/>
              <a:lstStyle/>
              <a:p>
                <a:r>
                  <a:rPr lang="zh-MO" altLang="en-US">
                    <a:noFill/>
                  </a:rPr>
                  <a:t> </a:t>
                </a:r>
              </a:p>
            </p:txBody>
          </p:sp>
        </mc:Fallback>
      </mc:AlternateContent>
      <p:pic>
        <p:nvPicPr>
          <p:cNvPr id="4" name="圖片 3">
            <a:extLst>
              <a:ext uri="{FF2B5EF4-FFF2-40B4-BE49-F238E27FC236}">
                <a16:creationId xmlns:a16="http://schemas.microsoft.com/office/drawing/2014/main" id="{E9A64EC7-EF49-CAB0-DCDC-2E37196C952F}"/>
              </a:ext>
            </a:extLst>
          </p:cNvPr>
          <p:cNvPicPr>
            <a:picLocks noChangeAspect="1"/>
          </p:cNvPicPr>
          <p:nvPr/>
        </p:nvPicPr>
        <p:blipFill>
          <a:blip r:embed="rId6"/>
          <a:stretch>
            <a:fillRect/>
          </a:stretch>
        </p:blipFill>
        <p:spPr>
          <a:xfrm>
            <a:off x="2943835" y="3124688"/>
            <a:ext cx="6605954" cy="3562413"/>
          </a:xfrm>
          <a:prstGeom prst="rect">
            <a:avLst/>
          </a:prstGeom>
        </p:spPr>
      </p:pic>
    </p:spTree>
    <p:extLst>
      <p:ext uri="{BB962C8B-B14F-4D97-AF65-F5344CB8AC3E}">
        <p14:creationId xmlns:p14="http://schemas.microsoft.com/office/powerpoint/2010/main" val="136542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a:spLocks noGrp="1"/>
          </p:cNvSpPr>
          <p:nvPr>
            <p:ph type="title"/>
          </p:nvPr>
        </p:nvSpPr>
        <p:spPr/>
        <p:txBody>
          <a:bodyPr>
            <a:normAutofit/>
          </a:bodyPr>
          <a:lstStyle/>
          <a:p>
            <a:pPr>
              <a:buNone/>
            </a:pPr>
            <a:r>
              <a:rPr lang="zh-CN" altLang="en-US" sz="4800" dirty="0">
                <a:latin typeface="+mn-ea"/>
                <a:ea typeface="+mn-ea"/>
              </a:rPr>
              <a:t>双闭环直流电机调速的仿真原理</a:t>
            </a:r>
            <a:endParaRPr lang="zh-CN" sz="6000" dirty="0">
              <a:latin typeface="+mn-ea"/>
              <a:ea typeface="+mn-ea"/>
            </a:endParaRPr>
          </a:p>
        </p:txBody>
      </p:sp>
      <p:pic>
        <p:nvPicPr>
          <p:cNvPr id="32" name="内容占位符 5" descr="清华大学logo"/>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33" name="文本框 3"/>
          <p:cNvSpPr txBox="1"/>
          <p:nvPr/>
        </p:nvSpPr>
        <p:spPr>
          <a:xfrm>
            <a:off x="838200" y="1690688"/>
            <a:ext cx="6512396" cy="5755422"/>
          </a:xfrm>
          <a:prstGeom prst="rect">
            <a:avLst/>
          </a:prstGeom>
          <a:noFill/>
        </p:spPr>
        <p:txBody>
          <a:bodyPr wrap="square" rtlCol="0">
            <a:spAutoFit/>
          </a:bodyPr>
          <a:lstStyle/>
          <a:p>
            <a:pPr marL="285750" indent="-285750" algn="l">
              <a:buFont typeface="Arial" panose="020B0604020202020204" pitchFamily="34" charset="0"/>
              <a:buChar char="•"/>
            </a:pPr>
            <a:r>
              <a:rPr lang="en-US" altLang="zh-CN" b="1" dirty="0">
                <a:sym typeface="+mn-ea"/>
              </a:rPr>
              <a:t>ASR</a:t>
            </a:r>
            <a:endParaRPr lang="zh-CN" altLang="en-US" b="1" dirty="0"/>
          </a:p>
          <a:p>
            <a:pPr indent="0">
              <a:buFont typeface="Arial" panose="020B0604020202020204" pitchFamily="34" charset="0"/>
              <a:buNone/>
            </a:pPr>
            <a:r>
              <a:rPr lang="zh-CN" altLang="en-US" dirty="0">
                <a:sym typeface="+mn-ea"/>
              </a:rPr>
              <a:t>输入为参考转速和实际转速的差值，输出为参考电流。</a:t>
            </a:r>
            <a:endParaRPr lang="en-US" altLang="zh-CN" dirty="0">
              <a:sym typeface="+mn-ea"/>
            </a:endParaRPr>
          </a:p>
          <a:p>
            <a:pPr indent="0">
              <a:buFont typeface="Arial" panose="020B0604020202020204" pitchFamily="34" charset="0"/>
              <a:buNone/>
            </a:pPr>
            <a:endParaRPr lang="zh-CN" altLang="en-US" dirty="0">
              <a:sym typeface="+mn-ea"/>
            </a:endParaRPr>
          </a:p>
          <a:p>
            <a:pPr marL="285750" indent="-285750" algn="l">
              <a:buFont typeface="Arial" panose="020B0604020202020204" pitchFamily="34" charset="0"/>
              <a:buChar char="•"/>
            </a:pPr>
            <a:r>
              <a:rPr lang="en-US" altLang="zh-CN" b="1" dirty="0">
                <a:sym typeface="+mn-ea"/>
              </a:rPr>
              <a:t>ACR</a:t>
            </a:r>
            <a:endParaRPr lang="zh-CN" altLang="en-US" b="1" dirty="0"/>
          </a:p>
          <a:p>
            <a:pPr indent="0" algn="l">
              <a:buFont typeface="Arial" panose="020B0604020202020204" pitchFamily="34" charset="0"/>
              <a:buNone/>
            </a:pPr>
            <a:r>
              <a:rPr lang="zh-CN" altLang="en-US" dirty="0">
                <a:sym typeface="+mn-ea"/>
              </a:rPr>
              <a:t>输入为参考电流和实际电流的差值，输出为参考电压。</a:t>
            </a:r>
            <a:endParaRPr lang="en-US" altLang="zh-CN" dirty="0">
              <a:sym typeface="+mn-ea"/>
            </a:endParaRPr>
          </a:p>
          <a:p>
            <a:pPr indent="0" algn="l">
              <a:buFont typeface="Arial" panose="020B0604020202020204" pitchFamily="34" charset="0"/>
              <a:buNone/>
            </a:pPr>
            <a:endParaRPr lang="zh-CN" altLang="en-US" dirty="0"/>
          </a:p>
          <a:p>
            <a:pPr marL="285750" indent="-285750" algn="l">
              <a:buFont typeface="Arial" panose="020B0604020202020204" pitchFamily="34" charset="0"/>
              <a:buChar char="•"/>
            </a:pPr>
            <a:r>
              <a:rPr lang="zh-CN" altLang="en-US" b="1" dirty="0">
                <a:sym typeface="+mn-ea"/>
              </a:rPr>
              <a:t>触发控制电路</a:t>
            </a:r>
            <a:endParaRPr lang="zh-CN" altLang="en-US" b="1" dirty="0"/>
          </a:p>
          <a:p>
            <a:pPr indent="0" algn="l">
              <a:buFont typeface="Arial" panose="020B0604020202020204" pitchFamily="34" charset="0"/>
              <a:buNone/>
            </a:pPr>
            <a:r>
              <a:rPr lang="zh-CN" altLang="en-US" dirty="0">
                <a:sym typeface="+mn-ea"/>
              </a:rPr>
              <a:t>输入为参考电压与整流电压的平均值的比值作为</a:t>
            </a:r>
            <a:r>
              <a:rPr lang="en-US" altLang="zh-CN" dirty="0">
                <a:sym typeface="+mn-ea"/>
              </a:rPr>
              <a:t>PWM</a:t>
            </a:r>
            <a:r>
              <a:rPr lang="zh-CN" altLang="en-US" dirty="0">
                <a:sym typeface="+mn-ea"/>
              </a:rPr>
              <a:t>发生器的占空比，输出为开关模式全桥变换器的触发信号。</a:t>
            </a:r>
            <a:endParaRPr lang="en-US" altLang="zh-CN" dirty="0">
              <a:sym typeface="+mn-ea"/>
            </a:endParaRPr>
          </a:p>
          <a:p>
            <a:pPr indent="0" algn="l">
              <a:buFont typeface="Arial" panose="020B0604020202020204" pitchFamily="34" charset="0"/>
              <a:buNone/>
            </a:pPr>
            <a:endParaRPr lang="zh-CN" altLang="en-US" dirty="0"/>
          </a:p>
          <a:p>
            <a:pPr marL="285750" indent="-285750" algn="l">
              <a:buFont typeface="Arial" panose="020B0604020202020204" pitchFamily="34" charset="0"/>
              <a:buChar char="•"/>
            </a:pPr>
            <a:r>
              <a:rPr lang="zh-CN" altLang="en-US" b="1" dirty="0">
                <a:sym typeface="+mn-ea"/>
              </a:rPr>
              <a:t>电枢电流</a:t>
            </a:r>
            <a:endParaRPr lang="zh-CN" altLang="en-US" dirty="0"/>
          </a:p>
          <a:p>
            <a:pPr indent="0" algn="l">
              <a:buFont typeface="Arial" panose="020B0604020202020204" pitchFamily="34" charset="0"/>
              <a:buNone/>
            </a:pPr>
            <a:r>
              <a:rPr lang="zh-CN" altLang="en-US" dirty="0">
                <a:sym typeface="+mn-ea"/>
              </a:rPr>
              <a:t>由三相交流电源经过二极管整流输出的整流直流电亚给开关模式全桥变换器供电，变换器的输出为直流电机提供电路电流。</a:t>
            </a:r>
            <a:endParaRPr lang="en-US" altLang="zh-CN" dirty="0">
              <a:sym typeface="+mn-ea"/>
            </a:endParaRPr>
          </a:p>
          <a:p>
            <a:pPr indent="0" algn="l">
              <a:buFont typeface="Arial" panose="020B0604020202020204" pitchFamily="34" charset="0"/>
              <a:buNone/>
            </a:pPr>
            <a:endParaRPr lang="zh-CN" altLang="en-US" dirty="0"/>
          </a:p>
          <a:p>
            <a:pPr marL="285750" indent="-285750" algn="l">
              <a:buFont typeface="Arial" panose="020B0604020202020204" pitchFamily="34" charset="0"/>
              <a:buChar char="•"/>
            </a:pPr>
            <a:r>
              <a:rPr lang="zh-CN" altLang="en-US" b="1" dirty="0">
                <a:sym typeface="+mn-ea"/>
              </a:rPr>
              <a:t>励磁电压</a:t>
            </a:r>
            <a:endParaRPr lang="zh-CN" altLang="en-US" b="1" dirty="0"/>
          </a:p>
          <a:p>
            <a:pPr indent="0" algn="l">
              <a:buFont typeface="Arial" panose="020B0604020202020204" pitchFamily="34" charset="0"/>
              <a:buNone/>
            </a:pPr>
            <a:r>
              <a:rPr lang="zh-CN" altLang="en-US" dirty="0">
                <a:sym typeface="+mn-ea"/>
              </a:rPr>
              <a:t>与直流电机预设型号一致，为</a:t>
            </a:r>
            <a:r>
              <a:rPr lang="en-US" altLang="zh-CN" dirty="0">
                <a:sym typeface="+mn-ea"/>
              </a:rPr>
              <a:t>240V</a:t>
            </a:r>
            <a:r>
              <a:rPr lang="zh-CN" altLang="en-US" dirty="0">
                <a:sym typeface="+mn-ea"/>
              </a:rPr>
              <a:t>。</a:t>
            </a:r>
            <a:endParaRPr lang="zh-CN" altLang="en-US" dirty="0"/>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latin typeface="+mn-ea"/>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3" name="圖片 2">
            <a:extLst>
              <a:ext uri="{FF2B5EF4-FFF2-40B4-BE49-F238E27FC236}">
                <a16:creationId xmlns:a16="http://schemas.microsoft.com/office/drawing/2014/main" id="{F31F08EE-FC8E-84AE-2DD2-F5EC7E56E3D6}"/>
              </a:ext>
            </a:extLst>
          </p:cNvPr>
          <p:cNvPicPr>
            <a:picLocks noChangeAspect="1"/>
          </p:cNvPicPr>
          <p:nvPr/>
        </p:nvPicPr>
        <p:blipFill>
          <a:blip r:embed="rId4"/>
          <a:stretch>
            <a:fillRect/>
          </a:stretch>
        </p:blipFill>
        <p:spPr>
          <a:xfrm>
            <a:off x="7787553" y="1857432"/>
            <a:ext cx="4061305" cy="37110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28826-CFC5-5443-4423-DC020CDB16C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标题 1">
                <a:extLst>
                  <a:ext uri="{FF2B5EF4-FFF2-40B4-BE49-F238E27FC236}">
                    <a16:creationId xmlns:a16="http://schemas.microsoft.com/office/drawing/2014/main" id="{E2600A75-BB6C-2B75-8320-E53FB375210B}"/>
                  </a:ext>
                </a:extLst>
              </p:cNvPr>
              <p:cNvSpPr>
                <a:spLocks noGrp="1"/>
              </p:cNvSpPr>
              <p:nvPr>
                <p:ph type="title"/>
              </p:nvPr>
            </p:nvSpPr>
            <p:spPr/>
            <p:txBody>
              <a:bodyPr>
                <a:normAutofit/>
              </a:bodyPr>
              <a:lstStyle/>
              <a:p>
                <a:pPr>
                  <a:buNone/>
                </a:pPr>
                <a:r>
                  <a:rPr lang="zh-CN" altLang="en-US" sz="4800" dirty="0">
                    <a:latin typeface="+mn-ea"/>
                    <a:ea typeface="+mn-ea"/>
                  </a:rPr>
                  <a:t>𝑨</a:t>
                </a:r>
                <a14:m>
                  <m:oMath xmlns:m="http://schemas.openxmlformats.org/officeDocument/2006/math">
                    <m:r>
                      <a:rPr lang="en-US" altLang="zh-CN" sz="4800" b="1" i="1" smtClean="0">
                        <a:solidFill>
                          <a:schemeClr val="tx1">
                            <a:lumMod val="95000"/>
                            <a:lumOff val="5000"/>
                          </a:schemeClr>
                        </a:solidFill>
                        <a:latin typeface="Cambria Math" panose="02040503050406030204" pitchFamily="18" charset="0"/>
                        <a:ea typeface="方正清刻本悦宋简体" panose="02000000000000000000" pitchFamily="2" charset="-122"/>
                      </a:rPr>
                      <m:t>𝑺</m:t>
                    </m:r>
                  </m:oMath>
                </a14:m>
                <a:r>
                  <a:rPr lang="zh-CN" altLang="en-US" sz="4800" dirty="0">
                    <a:latin typeface="+mn-ea"/>
                    <a:ea typeface="+mn-ea"/>
                  </a:rPr>
                  <a:t>𝑹参数调整</a:t>
                </a:r>
                <a:endParaRPr lang="zh-CN" sz="6000" dirty="0">
                  <a:latin typeface="+mn-ea"/>
                  <a:ea typeface="+mn-ea"/>
                </a:endParaRPr>
              </a:p>
            </p:txBody>
          </p:sp>
        </mc:Choice>
        <mc:Fallback xmlns="">
          <p:sp>
            <p:nvSpPr>
              <p:cNvPr id="31" name="标题 1">
                <a:extLst>
                  <a:ext uri="{FF2B5EF4-FFF2-40B4-BE49-F238E27FC236}">
                    <a16:creationId xmlns:a16="http://schemas.microsoft.com/office/drawing/2014/main" id="{E2600A75-BB6C-2B75-8320-E53FB375210B}"/>
                  </a:ext>
                </a:extLst>
              </p:cNvPr>
              <p:cNvSpPr>
                <a:spLocks noGrp="1" noRot="1" noChangeAspect="1" noMove="1" noResize="1" noEditPoints="1" noAdjustHandles="1" noChangeArrowheads="1" noChangeShapeType="1" noTextEdit="1"/>
              </p:cNvSpPr>
              <p:nvPr>
                <p:ph type="title"/>
              </p:nvPr>
            </p:nvSpPr>
            <p:spPr>
              <a:blipFill>
                <a:blip r:embed="rId3"/>
                <a:stretch>
                  <a:fillRect l="-2667" b="-2765"/>
                </a:stretch>
              </a:blipFill>
            </p:spPr>
            <p:txBody>
              <a:bodyPr/>
              <a:lstStyle/>
              <a:p>
                <a:r>
                  <a:rPr lang="zh-MO" altLang="en-US">
                    <a:noFill/>
                  </a:rPr>
                  <a:t> </a:t>
                </a:r>
              </a:p>
            </p:txBody>
          </p:sp>
        </mc:Fallback>
      </mc:AlternateContent>
      <p:pic>
        <p:nvPicPr>
          <p:cNvPr id="32" name="内容占位符 5" descr="清华大学logo">
            <a:extLst>
              <a:ext uri="{FF2B5EF4-FFF2-40B4-BE49-F238E27FC236}">
                <a16:creationId xmlns:a16="http://schemas.microsoft.com/office/drawing/2014/main" id="{2E2932EE-70BB-88C1-20F5-76791F8E0D51}"/>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DF231C04-6921-7678-C9F4-1003574477E5}"/>
                  </a:ext>
                </a:extLst>
              </p:cNvPr>
              <p:cNvSpPr txBox="1"/>
              <p:nvPr/>
            </p:nvSpPr>
            <p:spPr>
              <a:xfrm>
                <a:off x="838200" y="1432781"/>
                <a:ext cx="10714892" cy="4863639"/>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时对转速的动态响应没有过大改变，但显着提高了电流的纹波。</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sz="1800" dirty="0">
                  <a:sym typeface="+mn-ea"/>
                </a:endParaRPr>
              </a:p>
              <a:p>
                <a:pPr>
                  <a:lnSpc>
                    <a:spcPct val="150000"/>
                  </a:lnSpc>
                </a:pPr>
                <a:r>
                  <a:rPr lang="zh-CN" altLang="en-US" sz="1800" dirty="0">
                    <a:sym typeface="+mn-ea"/>
                  </a:rPr>
                  <a:t>ASR的</a:t>
                </a:r>
                <a14:m>
                  <m:oMath xmlns:m="http://schemas.openxmlformats.org/officeDocument/2006/math">
                    <m:sSub>
                      <m:sSubPr>
                        <m:ctrlPr>
                          <a:rPr lang="zh-CN" altLang="en-US" sz="1800" i="1">
                            <a:latin typeface="Cambria Math" panose="02040503050406030204" pitchFamily="18" charset="0"/>
                            <a:sym typeface="+mn-lt"/>
                          </a:rPr>
                        </m:ctrlPr>
                      </m:sSubPr>
                      <m:e>
                        <m:r>
                          <a:rPr lang="zh-CN" altLang="en-US" sz="1800">
                            <a:latin typeface="Cambria Math" panose="02040503050406030204" pitchFamily="18" charset="0"/>
                            <a:sym typeface="+mn-lt"/>
                          </a:rPr>
                          <m:t>𝐾</m:t>
                        </m:r>
                      </m:e>
                      <m:sub>
                        <m:r>
                          <a:rPr lang="zh-CN" altLang="en-US" sz="1800">
                            <a:latin typeface="Cambria Math" panose="02040503050406030204" pitchFamily="18" charset="0"/>
                            <a:sym typeface="+mn-lt"/>
                          </a:rPr>
                          <m:t>𝑖</m:t>
                        </m:r>
                      </m:sub>
                    </m:sSub>
                  </m:oMath>
                </a14:m>
                <a:r>
                  <a:rPr lang="zh-CN" altLang="en-US" sz="1800" dirty="0">
                    <a:sym typeface="+mn-lt"/>
                  </a:rPr>
                  <a:t>增大</a:t>
                </a:r>
                <a:r>
                  <a:rPr lang="zh-CN" altLang="en-US" sz="1800" dirty="0">
                    <a:sym typeface="+mn-ea"/>
                  </a:rPr>
                  <a:t>，</a:t>
                </a:r>
                <a14:m>
                  <m:oMath xmlns:m="http://schemas.openxmlformats.org/officeDocument/2006/math">
                    <m:r>
                      <a:rPr lang="zh-TW" altLang="en-US" i="1" dirty="0" smtClean="0">
                        <a:latin typeface="Cambria Math" panose="02040503050406030204" pitchFamily="18" charset="0"/>
                        <a:ea typeface="方正宋刻本秀楷简体" panose="02000000000000000000" pitchFamily="2" charset="-122"/>
                        <a:cs typeface="+mn-ea"/>
                        <a:sym typeface="+mn-lt"/>
                      </a:rPr>
                      <m:t>调</m:t>
                    </m:r>
                    <m:r>
                      <a:rPr lang="zh-TW" altLang="en-US" i="1" dirty="0">
                        <a:latin typeface="Cambria Math" panose="02040503050406030204" pitchFamily="18" charset="0"/>
                        <a:ea typeface="方正宋刻本秀楷简体" panose="02000000000000000000" pitchFamily="2" charset="-122"/>
                        <a:cs typeface="+mn-ea"/>
                        <a:sym typeface="+mn-lt"/>
                      </a:rPr>
                      <m:t>整</m:t>
                    </m:r>
                  </m:oMath>
                </a14:m>
                <a:r>
                  <a:rPr lang="zh-CN" altLang="en-US" sz="1800" dirty="0">
                    <a:sym typeface="+mn-ea"/>
                  </a:rPr>
                  <a:t>时间和超调量基本不变</a:t>
                </a:r>
                <a:r>
                  <a:rPr lang="zh-CN" altLang="en-US" dirty="0">
                    <a:latin typeface="方正宋刻本秀楷简体" panose="02000000000000000000" pitchFamily="2" charset="-122"/>
                    <a:ea typeface="方正宋刻本秀楷简体" panose="02000000000000000000" pitchFamily="2" charset="-122"/>
                    <a:cs typeface="+mn-ea"/>
                    <a:sym typeface="+mn-lt"/>
                  </a:rPr>
                  <a:t>。</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DF231C04-6921-7678-C9F4-1003574477E5}"/>
                  </a:ext>
                </a:extLst>
              </p:cNvPr>
              <p:cNvSpPr txBox="1">
                <a:spLocks noRot="1" noChangeAspect="1" noMove="1" noResize="1" noEditPoints="1" noAdjustHandles="1" noChangeArrowheads="1" noChangeShapeType="1" noTextEdit="1"/>
              </p:cNvSpPr>
              <p:nvPr/>
            </p:nvSpPr>
            <p:spPr>
              <a:xfrm>
                <a:off x="838200" y="1432781"/>
                <a:ext cx="10714892" cy="4863639"/>
              </a:xfrm>
              <a:prstGeom prst="rect">
                <a:avLst/>
              </a:prstGeom>
              <a:blipFill>
                <a:blip r:embed="rId5"/>
                <a:stretch>
                  <a:fillRect l="-512"/>
                </a:stretch>
              </a:blipFill>
            </p:spPr>
            <p:txBody>
              <a:bodyPr/>
              <a:lstStyle/>
              <a:p>
                <a:r>
                  <a:rPr lang="zh-MO" altLang="en-US">
                    <a:noFill/>
                  </a:rPr>
                  <a:t> </a:t>
                </a:r>
              </a:p>
            </p:txBody>
          </p:sp>
        </mc:Fallback>
      </mc:AlternateContent>
      <p:pic>
        <p:nvPicPr>
          <p:cNvPr id="4" name="圖片 3">
            <a:extLst>
              <a:ext uri="{FF2B5EF4-FFF2-40B4-BE49-F238E27FC236}">
                <a16:creationId xmlns:a16="http://schemas.microsoft.com/office/drawing/2014/main" id="{EBCC27EA-A782-1173-3CD4-F0FDE5254877}"/>
              </a:ext>
            </a:extLst>
          </p:cNvPr>
          <p:cNvPicPr>
            <a:picLocks noChangeAspect="1"/>
          </p:cNvPicPr>
          <p:nvPr/>
        </p:nvPicPr>
        <p:blipFill>
          <a:blip r:embed="rId6"/>
          <a:stretch>
            <a:fillRect/>
          </a:stretch>
        </p:blipFill>
        <p:spPr>
          <a:xfrm>
            <a:off x="3121269" y="3502505"/>
            <a:ext cx="5949461" cy="3222334"/>
          </a:xfrm>
          <a:prstGeom prst="rect">
            <a:avLst/>
          </a:prstGeom>
        </p:spPr>
      </p:pic>
    </p:spTree>
    <p:extLst>
      <p:ext uri="{BB962C8B-B14F-4D97-AF65-F5344CB8AC3E}">
        <p14:creationId xmlns:p14="http://schemas.microsoft.com/office/powerpoint/2010/main" val="4099365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AE4C0-28C6-4234-BB15-3579B35149B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1" name="标题 1">
                <a:extLst>
                  <a:ext uri="{FF2B5EF4-FFF2-40B4-BE49-F238E27FC236}">
                    <a16:creationId xmlns:a16="http://schemas.microsoft.com/office/drawing/2014/main" id="{A33B32BB-51EB-067F-088D-93603A72BF90}"/>
                  </a:ext>
                </a:extLst>
              </p:cNvPr>
              <p:cNvSpPr>
                <a:spLocks noGrp="1"/>
              </p:cNvSpPr>
              <p:nvPr>
                <p:ph type="title"/>
              </p:nvPr>
            </p:nvSpPr>
            <p:spPr/>
            <p:txBody>
              <a:bodyPr>
                <a:normAutofit/>
              </a:bodyPr>
              <a:lstStyle/>
              <a:p>
                <a:pPr>
                  <a:buNone/>
                </a:pPr>
                <a:r>
                  <a:rPr lang="zh-CN" altLang="en-US" sz="4800" dirty="0">
                    <a:latin typeface="+mn-ea"/>
                    <a:ea typeface="+mn-ea"/>
                  </a:rPr>
                  <a:t>𝑨</a:t>
                </a:r>
                <a14:m>
                  <m:oMath xmlns:m="http://schemas.openxmlformats.org/officeDocument/2006/math">
                    <m:r>
                      <a:rPr lang="en-US" altLang="zh-CN" sz="4800" b="1" i="1" smtClean="0">
                        <a:solidFill>
                          <a:schemeClr val="tx1">
                            <a:lumMod val="95000"/>
                            <a:lumOff val="5000"/>
                          </a:schemeClr>
                        </a:solidFill>
                        <a:latin typeface="Cambria Math" panose="02040503050406030204" pitchFamily="18" charset="0"/>
                        <a:ea typeface="方正清刻本悦宋简体" panose="02000000000000000000" pitchFamily="2" charset="-122"/>
                      </a:rPr>
                      <m:t>𝑺</m:t>
                    </m:r>
                  </m:oMath>
                </a14:m>
                <a:r>
                  <a:rPr lang="zh-CN" altLang="en-US" sz="4800" dirty="0">
                    <a:latin typeface="+mn-ea"/>
                    <a:ea typeface="+mn-ea"/>
                  </a:rPr>
                  <a:t>𝑹参数调整</a:t>
                </a:r>
                <a:endParaRPr lang="zh-CN" sz="6000" dirty="0">
                  <a:latin typeface="+mn-ea"/>
                  <a:ea typeface="+mn-ea"/>
                </a:endParaRPr>
              </a:p>
            </p:txBody>
          </p:sp>
        </mc:Choice>
        <mc:Fallback xmlns="">
          <p:sp>
            <p:nvSpPr>
              <p:cNvPr id="31" name="标题 1">
                <a:extLst>
                  <a:ext uri="{FF2B5EF4-FFF2-40B4-BE49-F238E27FC236}">
                    <a16:creationId xmlns:a16="http://schemas.microsoft.com/office/drawing/2014/main" id="{A33B32BB-51EB-067F-088D-93603A72BF90}"/>
                  </a:ext>
                </a:extLst>
              </p:cNvPr>
              <p:cNvSpPr>
                <a:spLocks noGrp="1" noRot="1" noChangeAspect="1" noMove="1" noResize="1" noEditPoints="1" noAdjustHandles="1" noChangeArrowheads="1" noChangeShapeType="1" noTextEdit="1"/>
              </p:cNvSpPr>
              <p:nvPr>
                <p:ph type="title"/>
              </p:nvPr>
            </p:nvSpPr>
            <p:spPr>
              <a:blipFill>
                <a:blip r:embed="rId3"/>
                <a:stretch>
                  <a:fillRect l="-2667" b="-2765"/>
                </a:stretch>
              </a:blipFill>
            </p:spPr>
            <p:txBody>
              <a:bodyPr/>
              <a:lstStyle/>
              <a:p>
                <a:r>
                  <a:rPr lang="zh-MO" altLang="en-US">
                    <a:noFill/>
                  </a:rPr>
                  <a:t> </a:t>
                </a:r>
              </a:p>
            </p:txBody>
          </p:sp>
        </mc:Fallback>
      </mc:AlternateContent>
      <p:pic>
        <p:nvPicPr>
          <p:cNvPr id="32" name="内容占位符 5" descr="清华大学logo">
            <a:extLst>
              <a:ext uri="{FF2B5EF4-FFF2-40B4-BE49-F238E27FC236}">
                <a16:creationId xmlns:a16="http://schemas.microsoft.com/office/drawing/2014/main" id="{04B1788C-2DBD-39FD-D108-B364B2C74B46}"/>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C572DBF6-05CC-C8B7-3434-FAB6C243FE1F}"/>
                  </a:ext>
                </a:extLst>
              </p:cNvPr>
              <p:cNvSpPr txBox="1"/>
              <p:nvPr/>
            </p:nvSpPr>
            <p:spPr>
              <a:xfrm>
                <a:off x="838200" y="1432781"/>
                <a:ext cx="10714892" cy="4863639"/>
              </a:xfrm>
              <a:prstGeom prst="rect">
                <a:avLst/>
              </a:prstGeom>
              <a:noFill/>
            </p:spPr>
            <p:txBody>
              <a:bodyPr wrap="square" rtlCol="0">
                <a:spAutoFit/>
              </a:bodyPr>
              <a:lstStyle/>
              <a:p>
                <a:pPr>
                  <a:lnSpc>
                    <a:spcPct val="150000"/>
                  </a:lnSpc>
                </a:pPr>
                <a14:m>
                  <m:oMath xmlns:m="http://schemas.openxmlformats.org/officeDocument/2006/math">
                    <m:sSub>
                      <m:sSubPr>
                        <m:ctrlPr>
                          <a:rPr lang="en-US" altLang="zh-CN" i="1" smtClean="0">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时从启动阶段可以看到</a:t>
                </a:r>
                <a14:m>
                  <m:oMath xmlns:m="http://schemas.openxmlformats.org/officeDocument/2006/math">
                    <m:r>
                      <a:rPr lang="zh-TW" altLang="en-US" i="1" dirty="0" smtClean="0">
                        <a:latin typeface="Cambria Math" panose="02040503050406030204" pitchFamily="18" charset="0"/>
                        <a:ea typeface="方正宋刻本秀楷简体" panose="02000000000000000000" pitchFamily="2" charset="-122"/>
                        <a:cs typeface="+mn-ea"/>
                        <a:sym typeface="+mn-lt"/>
                      </a:rPr>
                      <m:t>调整</m:t>
                    </m:r>
                  </m:oMath>
                </a14:m>
                <a:r>
                  <a:rPr lang="zh-CN" altLang="en-US" dirty="0">
                    <a:sym typeface="+mn-ea"/>
                  </a:rPr>
                  <a:t>时间</a:t>
                </a:r>
                <a:r>
                  <a:rPr lang="zh-CN" altLang="en-US" dirty="0">
                    <a:latin typeface="方正宋刻本秀楷简体" panose="02000000000000000000" pitchFamily="2" charset="-122"/>
                    <a:ea typeface="方正宋刻本秀楷简体" panose="02000000000000000000" pitchFamily="2" charset="-122"/>
                    <a:cs typeface="+mn-ea"/>
                    <a:sym typeface="+mn-lt"/>
                  </a:rPr>
                  <a:t>延长。</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sz="1800" dirty="0">
                    <a:sym typeface="+mn-ea"/>
                  </a:rPr>
                  <a:t>ASR的</a:t>
                </a:r>
                <a14:m>
                  <m:oMath xmlns:m="http://schemas.openxmlformats.org/officeDocument/2006/math">
                    <m:sSub>
                      <m:sSubPr>
                        <m:ctrlPr>
                          <a:rPr lang="zh-CN" altLang="en-US" sz="1800" i="1">
                            <a:latin typeface="Cambria Math" panose="02040503050406030204" pitchFamily="18" charset="0"/>
                            <a:sym typeface="+mn-lt"/>
                          </a:rPr>
                        </m:ctrlPr>
                      </m:sSubPr>
                      <m:e>
                        <m:r>
                          <a:rPr lang="zh-CN" altLang="en-US" sz="1800">
                            <a:latin typeface="Cambria Math" panose="02040503050406030204" pitchFamily="18" charset="0"/>
                            <a:sym typeface="+mn-lt"/>
                          </a:rPr>
                          <m:t>𝐾</m:t>
                        </m:r>
                      </m:e>
                      <m:sub>
                        <m:r>
                          <a:rPr lang="zh-CN" altLang="en-US" sz="1800">
                            <a:latin typeface="Cambria Math" panose="02040503050406030204" pitchFamily="18" charset="0"/>
                            <a:sym typeface="+mn-lt"/>
                          </a:rPr>
                          <m:t>𝑖</m:t>
                        </m:r>
                      </m:sub>
                    </m:sSub>
                  </m:oMath>
                </a14:m>
                <a:r>
                  <a:rPr lang="zh-CN" altLang="en-US" dirty="0">
                    <a:latin typeface="方正宋刻本秀楷简体" panose="02000000000000000000" pitchFamily="2" charset="-122"/>
                    <a:ea typeface="方正宋刻本秀楷简体" panose="02000000000000000000" pitchFamily="2" charset="-122"/>
                    <a:cs typeface="+mn-ea"/>
                    <a:sym typeface="+mn-lt"/>
                  </a:rPr>
                  <a:t>减小</a:t>
                </a:r>
                <a:r>
                  <a:rPr lang="zh-CN" altLang="en-US" sz="1800" dirty="0">
                    <a:sym typeface="+mn-ea"/>
                  </a:rPr>
                  <a:t>，超调量基本不</a:t>
                </a:r>
                <a:r>
                  <a:rPr lang="zh-CN" altLang="en-US" dirty="0">
                    <a:sym typeface="+mn-ea"/>
                  </a:rPr>
                  <a:t>变，</a:t>
                </a:r>
                <a14:m>
                  <m:oMath xmlns:m="http://schemas.openxmlformats.org/officeDocument/2006/math">
                    <m:r>
                      <a:rPr lang="zh-TW" altLang="en-US" i="1" dirty="0" smtClean="0">
                        <a:latin typeface="Cambria Math" panose="02040503050406030204" pitchFamily="18" charset="0"/>
                        <a:ea typeface="方正宋刻本秀楷简体" panose="02000000000000000000" pitchFamily="2" charset="-122"/>
                        <a:cs typeface="+mn-ea"/>
                        <a:sym typeface="+mn-lt"/>
                      </a:rPr>
                      <m:t>调整</m:t>
                    </m:r>
                  </m:oMath>
                </a14:m>
                <a:r>
                  <a:rPr lang="zh-CN" altLang="en-US" dirty="0">
                    <a:sym typeface="+mn-ea"/>
                  </a:rPr>
                  <a:t>时间</a:t>
                </a:r>
                <a:r>
                  <a:rPr lang="zh-CN" altLang="en-US" dirty="0">
                    <a:latin typeface="方正宋刻本秀楷简体" panose="02000000000000000000" pitchFamily="2" charset="-122"/>
                    <a:ea typeface="方正宋刻本秀楷简体" panose="02000000000000000000" pitchFamily="2" charset="-122"/>
                    <a:cs typeface="+mn-ea"/>
                    <a:sym typeface="+mn-lt"/>
                  </a:rPr>
                  <a:t>延长。</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最终调节结果</a:t>
                </a:r>
                <a:r>
                  <a:rPr lang="en-US" altLang="zh-CN" dirty="0">
                    <a:latin typeface="方正宋刻本秀楷简体" panose="02000000000000000000" pitchFamily="2" charset="-122"/>
                    <a:ea typeface="方正宋刻本秀楷简体" panose="02000000000000000000" pitchFamily="2" charset="-122"/>
                    <a:cs typeface="+mn-ea"/>
                    <a:sym typeface="+mn-lt"/>
                  </a:rPr>
                  <a:t>:</a:t>
                </a:r>
                <a14:m>
                  <m:oMath xmlns:m="http://schemas.openxmlformats.org/officeDocument/2006/math">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𝑃</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r>
                      <a:rPr lang="en-US" altLang="zh-CN" i="1">
                        <a:latin typeface="Cambria Math" panose="02040503050406030204" pitchFamily="18" charset="0"/>
                        <a:ea typeface="方正宋刻本秀楷简体" panose="02000000000000000000" pitchFamily="2" charset="-122"/>
                        <a:cs typeface="+mn-ea"/>
                        <a:sym typeface="+mn-lt"/>
                      </a:rPr>
                      <m:t>, </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i="1">
                        <a:latin typeface="Cambria Math" panose="02040503050406030204" pitchFamily="18" charset="0"/>
                        <a:ea typeface="方正宋刻本秀楷简体" panose="02000000000000000000" pitchFamily="2" charset="-122"/>
                        <a:cs typeface="+mn-ea"/>
                        <a:sym typeface="+mn-lt"/>
                      </a:rPr>
                      <m:t>0</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sSub>
                      <m:sSubPr>
                        <m:ctrlPr>
                          <a:rPr lang="en-US" altLang="zh-CN" b="0" i="1" smtClean="0">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𝐾</m:t>
                        </m:r>
                      </m:e>
                      <m:sub>
                        <m:r>
                          <a:rPr lang="en-US" altLang="zh-CN" b="0" i="1" smtClean="0">
                            <a:latin typeface="Cambria Math" panose="02040503050406030204" pitchFamily="18" charset="0"/>
                            <a:ea typeface="方正宋刻本秀楷简体" panose="02000000000000000000" pitchFamily="2" charset="-122"/>
                            <a:cs typeface="+mn-ea"/>
                            <a:sym typeface="+mn-lt"/>
                          </a:rPr>
                          <m:t>𝑃</m:t>
                        </m:r>
                      </m:sub>
                    </m:sSub>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100</m:t>
                    </m:r>
                    <m:sSub>
                      <m:sSubPr>
                        <m:ctrlPr>
                          <a:rPr lang="en-US" altLang="zh-CN" i="1">
                            <a:latin typeface="Cambria Math" panose="02040503050406030204" pitchFamily="18" charset="0"/>
                            <a:ea typeface="方正宋刻本秀楷简体" panose="02000000000000000000" pitchFamily="2" charset="-122"/>
                            <a:cs typeface="+mn-ea"/>
                            <a:sym typeface="+mn-lt"/>
                          </a:rPr>
                        </m:ctrlPr>
                      </m:sSubPr>
                      <m:e>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𝐾</m:t>
                        </m:r>
                      </m:e>
                      <m:sub>
                        <m:r>
                          <a:rPr lang="en-US" altLang="zh-CN" i="1">
                            <a:latin typeface="Cambria Math" panose="02040503050406030204" pitchFamily="18" charset="0"/>
                            <a:ea typeface="方正宋刻本秀楷简体" panose="02000000000000000000" pitchFamily="2" charset="-122"/>
                            <a:cs typeface="+mn-ea"/>
                            <a:sym typeface="+mn-lt"/>
                          </a:rPr>
                          <m:t>𝐼</m:t>
                        </m:r>
                      </m:sub>
                    </m:sSub>
                    <m:r>
                      <a:rPr lang="en-US" altLang="zh-CN" i="1">
                        <a:latin typeface="Cambria Math" panose="02040503050406030204" pitchFamily="18" charset="0"/>
                        <a:ea typeface="方正宋刻本秀楷简体" panose="02000000000000000000" pitchFamily="2" charset="-122"/>
                        <a:cs typeface="+mn-ea"/>
                        <a:sym typeface="+mn-lt"/>
                      </a:rPr>
                      <m:t>=</m:t>
                    </m:r>
                    <m:r>
                      <a:rPr lang="en-US" altLang="zh-CN" i="1">
                        <a:latin typeface="Cambria Math" panose="02040503050406030204" pitchFamily="18" charset="0"/>
                        <a:ea typeface="方正宋刻本秀楷简体" panose="02000000000000000000" pitchFamily="2" charset="-122"/>
                        <a:cs typeface="+mn-ea"/>
                        <a:sym typeface="+mn-lt"/>
                      </a:rPr>
                      <m:t>100</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时</a:t>
                </a:r>
                <a:r>
                  <a:rPr lang="en-US" altLang="zh-CN" dirty="0">
                    <a:latin typeface="方正宋刻本秀楷简体" panose="02000000000000000000" pitchFamily="2" charset="-122"/>
                    <a:ea typeface="方正宋刻本秀楷简体" panose="02000000000000000000" pitchFamily="2" charset="-122"/>
                    <a:cs typeface="+mn-ea"/>
                    <a:sym typeface="+mn-lt"/>
                  </a:rPr>
                  <a:t>:</a:t>
                </a: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C572DBF6-05CC-C8B7-3434-FAB6C243FE1F}"/>
                  </a:ext>
                </a:extLst>
              </p:cNvPr>
              <p:cNvSpPr txBox="1">
                <a:spLocks noRot="1" noChangeAspect="1" noMove="1" noResize="1" noEditPoints="1" noAdjustHandles="1" noChangeArrowheads="1" noChangeShapeType="1" noTextEdit="1"/>
              </p:cNvSpPr>
              <p:nvPr/>
            </p:nvSpPr>
            <p:spPr>
              <a:xfrm>
                <a:off x="838200" y="1432781"/>
                <a:ext cx="10714892" cy="4863639"/>
              </a:xfrm>
              <a:prstGeom prst="rect">
                <a:avLst/>
              </a:prstGeom>
              <a:blipFill>
                <a:blip r:embed="rId5"/>
                <a:stretch>
                  <a:fillRect l="-512"/>
                </a:stretch>
              </a:blipFill>
            </p:spPr>
            <p:txBody>
              <a:bodyPr/>
              <a:lstStyle/>
              <a:p>
                <a:r>
                  <a:rPr lang="zh-MO" altLang="en-US">
                    <a:noFill/>
                  </a:rPr>
                  <a:t> </a:t>
                </a:r>
              </a:p>
            </p:txBody>
          </p:sp>
        </mc:Fallback>
      </mc:AlternateContent>
      <p:pic>
        <p:nvPicPr>
          <p:cNvPr id="5" name="圖片 4">
            <a:extLst>
              <a:ext uri="{FF2B5EF4-FFF2-40B4-BE49-F238E27FC236}">
                <a16:creationId xmlns:a16="http://schemas.microsoft.com/office/drawing/2014/main" id="{C813D042-9011-802C-F87D-14A3C3C45648}"/>
              </a:ext>
            </a:extLst>
          </p:cNvPr>
          <p:cNvPicPr>
            <a:picLocks noChangeAspect="1"/>
          </p:cNvPicPr>
          <p:nvPr/>
        </p:nvPicPr>
        <p:blipFill>
          <a:blip r:embed="rId6"/>
          <a:stretch>
            <a:fillRect/>
          </a:stretch>
        </p:blipFill>
        <p:spPr>
          <a:xfrm>
            <a:off x="3300046" y="3555889"/>
            <a:ext cx="5709138" cy="3067796"/>
          </a:xfrm>
          <a:prstGeom prst="rect">
            <a:avLst/>
          </a:prstGeom>
        </p:spPr>
      </p:pic>
    </p:spTree>
    <p:extLst>
      <p:ext uri="{BB962C8B-B14F-4D97-AF65-F5344CB8AC3E}">
        <p14:creationId xmlns:p14="http://schemas.microsoft.com/office/powerpoint/2010/main" val="125924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8CB3C-06F1-2416-147F-DEACED4939B8}"/>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1C9DD91F-2A2F-F3DB-C0B7-91F8F89397B6}"/>
              </a:ext>
            </a:extLst>
          </p:cNvPr>
          <p:cNvSpPr>
            <a:spLocks noGrp="1"/>
          </p:cNvSpPr>
          <p:nvPr>
            <p:ph type="title"/>
          </p:nvPr>
        </p:nvSpPr>
        <p:spPr/>
        <p:txBody>
          <a:bodyPr>
            <a:normAutofit/>
          </a:bodyPr>
          <a:lstStyle/>
          <a:p>
            <a:pPr>
              <a:buNone/>
            </a:pPr>
            <a:r>
              <a:rPr lang="zh-CN" altLang="en-US" sz="4800" dirty="0">
                <a:latin typeface="+mn-ea"/>
                <a:ea typeface="+mn-ea"/>
              </a:rPr>
              <a:t>𝒔𝒊𝒎𝒖𝒍𝒊𝒏𝒌模型</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557BE4D1-B73C-8295-F4D5-6A584ED01827}"/>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pic>
        <p:nvPicPr>
          <p:cNvPr id="5" name="圖片 4">
            <a:extLst>
              <a:ext uri="{FF2B5EF4-FFF2-40B4-BE49-F238E27FC236}">
                <a16:creationId xmlns:a16="http://schemas.microsoft.com/office/drawing/2014/main" id="{16767D97-BE5D-D296-196A-E8D7CEE2C6D2}"/>
              </a:ext>
            </a:extLst>
          </p:cNvPr>
          <p:cNvPicPr>
            <a:picLocks noChangeAspect="1"/>
          </p:cNvPicPr>
          <p:nvPr/>
        </p:nvPicPr>
        <p:blipFill>
          <a:blip r:embed="rId4"/>
          <a:stretch>
            <a:fillRect/>
          </a:stretch>
        </p:blipFill>
        <p:spPr>
          <a:xfrm>
            <a:off x="-253190" y="2241306"/>
            <a:ext cx="3450440" cy="3152850"/>
          </a:xfrm>
          <a:prstGeom prst="rect">
            <a:avLst/>
          </a:prstGeom>
        </p:spPr>
      </p:pic>
      <p:pic>
        <p:nvPicPr>
          <p:cNvPr id="12" name="圖片 11">
            <a:extLst>
              <a:ext uri="{FF2B5EF4-FFF2-40B4-BE49-F238E27FC236}">
                <a16:creationId xmlns:a16="http://schemas.microsoft.com/office/drawing/2014/main" id="{54F9F006-91F6-6A5A-5902-DFA2041FCA79}"/>
              </a:ext>
            </a:extLst>
          </p:cNvPr>
          <p:cNvPicPr>
            <a:picLocks noChangeAspect="1"/>
          </p:cNvPicPr>
          <p:nvPr/>
        </p:nvPicPr>
        <p:blipFill>
          <a:blip r:embed="rId5"/>
          <a:stretch>
            <a:fillRect/>
          </a:stretch>
        </p:blipFill>
        <p:spPr>
          <a:xfrm>
            <a:off x="4035158" y="1736874"/>
            <a:ext cx="8009357" cy="3724781"/>
          </a:xfrm>
          <a:prstGeom prst="rect">
            <a:avLst/>
          </a:prstGeom>
        </p:spPr>
      </p:pic>
    </p:spTree>
    <p:extLst>
      <p:ext uri="{BB962C8B-B14F-4D97-AF65-F5344CB8AC3E}">
        <p14:creationId xmlns:p14="http://schemas.microsoft.com/office/powerpoint/2010/main" val="52114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00C1F-15C6-D305-201B-E9B9202BF746}"/>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36520C10-E36B-37D4-C4DF-98175DCB2C81}"/>
              </a:ext>
            </a:extLst>
          </p:cNvPr>
          <p:cNvPicPr>
            <a:picLocks noChangeAspect="1"/>
          </p:cNvPicPr>
          <p:nvPr/>
        </p:nvPicPr>
        <p:blipFill>
          <a:blip r:embed="rId3"/>
          <a:stretch>
            <a:fillRect/>
          </a:stretch>
        </p:blipFill>
        <p:spPr>
          <a:xfrm>
            <a:off x="4035158" y="1736874"/>
            <a:ext cx="8009357" cy="3724781"/>
          </a:xfrm>
          <a:prstGeom prst="rect">
            <a:avLst/>
          </a:prstGeom>
        </p:spPr>
      </p:pic>
      <p:sp>
        <p:nvSpPr>
          <p:cNvPr id="31" name="标题 1">
            <a:extLst>
              <a:ext uri="{FF2B5EF4-FFF2-40B4-BE49-F238E27FC236}">
                <a16:creationId xmlns:a16="http://schemas.microsoft.com/office/drawing/2014/main" id="{D818F5F3-0A67-47D3-C9A2-24936FECFCA5}"/>
              </a:ext>
            </a:extLst>
          </p:cNvPr>
          <p:cNvSpPr>
            <a:spLocks noGrp="1"/>
          </p:cNvSpPr>
          <p:nvPr>
            <p:ph type="title"/>
          </p:nvPr>
        </p:nvSpPr>
        <p:spPr/>
        <p:txBody>
          <a:bodyPr>
            <a:normAutofit/>
          </a:bodyPr>
          <a:lstStyle/>
          <a:p>
            <a:pPr>
              <a:buNone/>
            </a:pPr>
            <a:r>
              <a:rPr lang="zh-CN" altLang="en-US" sz="4800" dirty="0">
                <a:latin typeface="+mn-ea"/>
                <a:ea typeface="+mn-ea"/>
              </a:rPr>
              <a:t>𝒔𝒊𝒎𝒖𝒍𝒊𝒏𝒌模型</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F16D5F3E-389D-3AC4-2B95-BD846AC3E20E}"/>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CBFAE7A3-318A-2C06-B8BA-9681929031B6}"/>
                  </a:ext>
                </a:extLst>
              </p:cNvPr>
              <p:cNvSpPr txBox="1"/>
              <p:nvPr/>
            </p:nvSpPr>
            <p:spPr>
              <a:xfrm>
                <a:off x="252047" y="2111994"/>
                <a:ext cx="3427466" cy="4093428"/>
              </a:xfrm>
              <a:prstGeom prst="rect">
                <a:avLst/>
              </a:prstGeom>
              <a:noFill/>
            </p:spPr>
            <p:txBody>
              <a:bodyPr wrap="square" rtlCol="0">
                <a:spAutoFit/>
              </a:bodyPr>
              <a:lstStyle/>
              <a:p>
                <a:pPr lvl="0" indent="0" algn="l" defTabSz="914400">
                  <a:lnSpc>
                    <a:spcPct val="100000"/>
                  </a:lnSpc>
                  <a:buNone/>
                  <a:defRPr sz="2000">
                    <a:solidFill>
                      <a:schemeClr val="tx1">
                        <a:alpha val="100000"/>
                      </a:schemeClr>
                    </a:solidFill>
                    <a:latin typeface="Calibri"/>
                    <a:ea typeface="微软雅黑"/>
                    <a:cs typeface="+mn-cs"/>
                  </a:defRPr>
                </a:pPr>
                <a:r>
                  <a:rPr lang="zh-CN" altLang="en-US" b="1" i="0" u="none" strike="noStrike" dirty="0">
                    <a:solidFill>
                      <a:schemeClr val="tx1">
                        <a:alpha val="100000"/>
                      </a:schemeClr>
                    </a:solidFill>
                    <a:latin typeface="+mn-ea"/>
                    <a:cs typeface="+mn-cs"/>
                  </a:rPr>
                  <a:t>供电主电路</a:t>
                </a:r>
              </a:p>
              <a:p>
                <a:pPr lvl="0" indent="0" algn="l" defTabSz="914400">
                  <a:lnSpc>
                    <a:spcPct val="100000"/>
                  </a:lnSpc>
                  <a:buNone/>
                  <a:defRPr sz="2000">
                    <a:solidFill>
                      <a:schemeClr val="tx1">
                        <a:alpha val="100000"/>
                      </a:schemeClr>
                    </a:solidFill>
                    <a:latin typeface="Calibri"/>
                    <a:ea typeface="微软雅黑"/>
                    <a:cs typeface="+mn-cs"/>
                  </a:defRPr>
                </a:pPr>
                <a:endParaRPr dirty="0">
                  <a:latin typeface="+mn-ea"/>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使用</a:t>
                </a:r>
                <a:r>
                  <a:rPr lang="en-US" altLang="zh-CN" dirty="0">
                    <a:latin typeface="方正宋刻本秀楷简体" panose="02000000000000000000" pitchFamily="2" charset="-122"/>
                    <a:ea typeface="方正宋刻本秀楷简体" panose="02000000000000000000" pitchFamily="2" charset="-122"/>
                    <a:cs typeface="+mn-ea"/>
                    <a:sym typeface="+mn-lt"/>
                  </a:rPr>
                  <a:t>50Hz</a:t>
                </a:r>
                <a:r>
                  <a:rPr lang="zh-CN" altLang="en-US" dirty="0">
                    <a:latin typeface="方正宋刻本秀楷简体" panose="02000000000000000000" pitchFamily="2" charset="-122"/>
                    <a:ea typeface="方正宋刻本秀楷简体" panose="02000000000000000000" pitchFamily="2" charset="-122"/>
                    <a:cs typeface="+mn-ea"/>
                    <a:sym typeface="+mn-lt"/>
                  </a:rPr>
                  <a:t>，</a:t>
                </a:r>
                <a:r>
                  <a:rPr lang="en-US" altLang="zh-CN" dirty="0">
                    <a:latin typeface="方正宋刻本秀楷简体" panose="02000000000000000000" pitchFamily="2" charset="-122"/>
                    <a:ea typeface="方正宋刻本秀楷简体" panose="02000000000000000000" pitchFamily="2" charset="-122"/>
                    <a:cs typeface="+mn-ea"/>
                    <a:sym typeface="+mn-lt"/>
                  </a:rPr>
                  <a:t>380V</a:t>
                </a:r>
                <a:r>
                  <a:rPr lang="zh-CN" altLang="en-US" dirty="0">
                    <a:latin typeface="方正宋刻本秀楷简体" panose="02000000000000000000" pitchFamily="2" charset="-122"/>
                    <a:ea typeface="方正宋刻本秀楷简体" panose="02000000000000000000" pitchFamily="2" charset="-122"/>
                    <a:cs typeface="+mn-ea"/>
                    <a:sym typeface="+mn-lt"/>
                  </a:rPr>
                  <a:t>三相电源供电，经过二极管整流桥后进入</a:t>
                </a:r>
                <a:r>
                  <a:rPr lang="en-US" altLang="zh-CN" dirty="0">
                    <a:latin typeface="方正宋刻本秀楷简体" panose="02000000000000000000" pitchFamily="2" charset="-122"/>
                    <a:ea typeface="方正宋刻本秀楷简体" panose="02000000000000000000" pitchFamily="2" charset="-122"/>
                    <a:cs typeface="+mn-ea"/>
                    <a:sym typeface="+mn-lt"/>
                  </a:rPr>
                  <a:t>DC</a:t>
                </a:r>
                <a:r>
                  <a:rPr lang="zh-CN" altLang="en-US" dirty="0">
                    <a:latin typeface="方正宋刻本秀楷简体" panose="02000000000000000000" pitchFamily="2" charset="-122"/>
                    <a:ea typeface="方正宋刻本秀楷简体" panose="02000000000000000000" pitchFamily="2" charset="-122"/>
                    <a:cs typeface="+mn-ea"/>
                    <a:sym typeface="+mn-lt"/>
                  </a:rPr>
                  <a:t>全桥斩波电路，将可以实现全控的电压连接至直流电机的电枢等效电路。</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其中</a:t>
                </a:r>
                <a14:m>
                  <m:oMath xmlns:m="http://schemas.openxmlformats.org/officeDocument/2006/math">
                    <m:r>
                      <m:rPr>
                        <m:sty m:val="p"/>
                      </m:rPr>
                      <a:rPr lang="en-US" altLang="zh-CN" i="1" dirty="0">
                        <a:latin typeface="Cambria Math" panose="02040503050406030204" pitchFamily="18" charset="0"/>
                        <a:ea typeface="方正宋刻本秀楷简体" panose="02000000000000000000" pitchFamily="2" charset="-122"/>
                        <a:cs typeface="+mn-ea"/>
                        <a:sym typeface="+mn-lt"/>
                      </a:rPr>
                      <m:t>PWM</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是可以通过控制电路控制得到的。</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CBFAE7A3-318A-2C06-B8BA-9681929031B6}"/>
                  </a:ext>
                </a:extLst>
              </p:cNvPr>
              <p:cNvSpPr txBox="1">
                <a:spLocks noRot="1" noChangeAspect="1" noMove="1" noResize="1" noEditPoints="1" noAdjustHandles="1" noChangeArrowheads="1" noChangeShapeType="1" noTextEdit="1"/>
              </p:cNvSpPr>
              <p:nvPr/>
            </p:nvSpPr>
            <p:spPr>
              <a:xfrm>
                <a:off x="252047" y="2111994"/>
                <a:ext cx="3427466" cy="4093428"/>
              </a:xfrm>
              <a:prstGeom prst="rect">
                <a:avLst/>
              </a:prstGeom>
              <a:blipFill>
                <a:blip r:embed="rId5"/>
                <a:stretch>
                  <a:fillRect l="-1776" t="-744"/>
                </a:stretch>
              </a:blipFill>
            </p:spPr>
            <p:txBody>
              <a:bodyPr/>
              <a:lstStyle/>
              <a:p>
                <a:r>
                  <a:rPr lang="zh-MO" altLang="en-US">
                    <a:noFill/>
                  </a:rPr>
                  <a:t> </a:t>
                </a:r>
              </a:p>
            </p:txBody>
          </p:sp>
        </mc:Fallback>
      </mc:AlternateContent>
      <p:sp>
        <p:nvSpPr>
          <p:cNvPr id="3" name="矩形 2">
            <a:extLst>
              <a:ext uri="{FF2B5EF4-FFF2-40B4-BE49-F238E27FC236}">
                <a16:creationId xmlns:a16="http://schemas.microsoft.com/office/drawing/2014/main" id="{D4029924-C919-CB21-7C17-BC9E90DC7FDF}"/>
              </a:ext>
            </a:extLst>
          </p:cNvPr>
          <p:cNvSpPr/>
          <p:nvPr/>
        </p:nvSpPr>
        <p:spPr>
          <a:xfrm>
            <a:off x="4980912" y="4105436"/>
            <a:ext cx="7063154" cy="1402405"/>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4" name="矩形 3">
            <a:extLst>
              <a:ext uri="{FF2B5EF4-FFF2-40B4-BE49-F238E27FC236}">
                <a16:creationId xmlns:a16="http://schemas.microsoft.com/office/drawing/2014/main" id="{4325201A-148B-8AD7-6117-F61D486367FF}"/>
              </a:ext>
            </a:extLst>
          </p:cNvPr>
          <p:cNvSpPr/>
          <p:nvPr/>
        </p:nvSpPr>
        <p:spPr>
          <a:xfrm>
            <a:off x="7691209" y="1641268"/>
            <a:ext cx="4353306" cy="1283677"/>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145951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7D928-F948-D5F4-0C33-B89177F5B4EE}"/>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A45DE519-249C-A8C9-8482-61FE772F902B}"/>
              </a:ext>
            </a:extLst>
          </p:cNvPr>
          <p:cNvPicPr>
            <a:picLocks noChangeAspect="1"/>
          </p:cNvPicPr>
          <p:nvPr/>
        </p:nvPicPr>
        <p:blipFill>
          <a:blip r:embed="rId3"/>
          <a:stretch>
            <a:fillRect/>
          </a:stretch>
        </p:blipFill>
        <p:spPr>
          <a:xfrm>
            <a:off x="4035158" y="1736874"/>
            <a:ext cx="8009357" cy="3724781"/>
          </a:xfrm>
          <a:prstGeom prst="rect">
            <a:avLst/>
          </a:prstGeom>
        </p:spPr>
      </p:pic>
      <p:sp>
        <p:nvSpPr>
          <p:cNvPr id="31" name="标题 1">
            <a:extLst>
              <a:ext uri="{FF2B5EF4-FFF2-40B4-BE49-F238E27FC236}">
                <a16:creationId xmlns:a16="http://schemas.microsoft.com/office/drawing/2014/main" id="{EC1BAD1D-E5CE-A4F6-8FEB-00DC78C1FB00}"/>
              </a:ext>
            </a:extLst>
          </p:cNvPr>
          <p:cNvSpPr>
            <a:spLocks noGrp="1"/>
          </p:cNvSpPr>
          <p:nvPr>
            <p:ph type="title"/>
          </p:nvPr>
        </p:nvSpPr>
        <p:spPr/>
        <p:txBody>
          <a:bodyPr>
            <a:normAutofit/>
          </a:bodyPr>
          <a:lstStyle/>
          <a:p>
            <a:pPr>
              <a:buNone/>
            </a:pPr>
            <a:r>
              <a:rPr lang="zh-CN" altLang="en-US" sz="4800" dirty="0">
                <a:latin typeface="+mn-ea"/>
                <a:ea typeface="+mn-ea"/>
              </a:rPr>
              <a:t>𝒔𝒊𝒎𝒖𝒍𝒊𝒏𝒌模型</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7BB71148-FE9C-B838-E89A-A08FCAFC66C3}"/>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830072F3-4476-1391-8D90-9015174D58D3}"/>
              </a:ext>
            </a:extLst>
          </p:cNvPr>
          <p:cNvSpPr txBox="1"/>
          <p:nvPr/>
        </p:nvSpPr>
        <p:spPr>
          <a:xfrm>
            <a:off x="252047" y="2111994"/>
            <a:ext cx="3427466" cy="5016758"/>
          </a:xfrm>
          <a:prstGeom prst="rect">
            <a:avLst/>
          </a:prstGeom>
          <a:noFill/>
        </p:spPr>
        <p:txBody>
          <a:bodyPr wrap="square" rtlCol="0">
            <a:spAutoFit/>
          </a:bodyPr>
          <a:lstStyle/>
          <a:p>
            <a:pPr lvl="0" indent="0" algn="l" defTabSz="914400">
              <a:lnSpc>
                <a:spcPct val="100000"/>
              </a:lnSpc>
              <a:buNone/>
              <a:defRPr sz="2000">
                <a:solidFill>
                  <a:schemeClr val="tx1">
                    <a:alpha val="100000"/>
                  </a:schemeClr>
                </a:solidFill>
                <a:latin typeface="Calibri"/>
                <a:ea typeface="微软雅黑"/>
                <a:cs typeface="+mn-cs"/>
              </a:defRPr>
            </a:pPr>
            <a:r>
              <a:rPr lang="zh-CN" altLang="en-US" b="1" i="0" u="none" strike="noStrike" dirty="0">
                <a:solidFill>
                  <a:schemeClr val="tx1">
                    <a:alpha val="100000"/>
                  </a:schemeClr>
                </a:solidFill>
                <a:latin typeface="+mn-ea"/>
                <a:cs typeface="+mn-cs"/>
              </a:rPr>
              <a:t>控制电路</a:t>
            </a:r>
          </a:p>
          <a:p>
            <a:pPr lvl="0" indent="0" algn="l" defTabSz="914400">
              <a:lnSpc>
                <a:spcPct val="100000"/>
              </a:lnSpc>
              <a:buNone/>
              <a:defRPr sz="2000">
                <a:solidFill>
                  <a:schemeClr val="tx1">
                    <a:alpha val="100000"/>
                  </a:schemeClr>
                </a:solidFill>
                <a:latin typeface="Calibri"/>
                <a:ea typeface="微软雅黑"/>
                <a:cs typeface="+mn-cs"/>
              </a:defRPr>
            </a:pPr>
            <a:endParaRPr dirty="0">
              <a:latin typeface="+mn-ea"/>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从电机处得到其转速、电枢电流，经过滤波后，取相反数与</a:t>
            </a:r>
            <a:r>
              <a:rPr lang="en-US" altLang="zh-CN" dirty="0">
                <a:latin typeface="方正宋刻本秀楷简体" panose="02000000000000000000" pitchFamily="2" charset="-122"/>
                <a:ea typeface="方正宋刻本秀楷简体" panose="02000000000000000000" pitchFamily="2" charset="-122"/>
                <a:cs typeface="+mn-ea"/>
                <a:sym typeface="+mn-lt"/>
              </a:rPr>
              <a:t>ref</a:t>
            </a:r>
            <a:r>
              <a:rPr lang="zh-CN" altLang="en-US" dirty="0">
                <a:latin typeface="方正宋刻本秀楷简体" panose="02000000000000000000" pitchFamily="2" charset="-122"/>
                <a:ea typeface="方正宋刻本秀楷简体" panose="02000000000000000000" pitchFamily="2" charset="-122"/>
                <a:cs typeface="+mn-ea"/>
                <a:sym typeface="+mn-lt"/>
              </a:rPr>
              <a:t>相加，得到误差值后给到调节器，经过双闭环回路后最终的输出是</a:t>
            </a:r>
            <a:r>
              <a:rPr lang="en-US" altLang="zh-CN" dirty="0">
                <a:latin typeface="方正宋刻本秀楷简体" panose="02000000000000000000" pitchFamily="2" charset="-122"/>
                <a:ea typeface="方正宋刻本秀楷简体" panose="02000000000000000000" pitchFamily="2" charset="-122"/>
                <a:cs typeface="+mn-ea"/>
                <a:sym typeface="+mn-lt"/>
              </a:rPr>
              <a:t>ACR</a:t>
            </a:r>
            <a:r>
              <a:rPr lang="zh-CN" altLang="en-US" dirty="0">
                <a:latin typeface="方正宋刻本秀楷简体" panose="02000000000000000000" pitchFamily="2" charset="-122"/>
                <a:ea typeface="方正宋刻本秀楷简体" panose="02000000000000000000" pitchFamily="2" charset="-122"/>
                <a:cs typeface="+mn-ea"/>
                <a:sym typeface="+mn-lt"/>
              </a:rPr>
              <a:t>的输出。</a:t>
            </a:r>
            <a:endParaRPr lang="en-US" altLang="zh-MO" dirty="0">
              <a:solidFill>
                <a:srgbClr val="0D0D0D">
                  <a:alpha val="100000"/>
                </a:srgbClr>
              </a:solidFill>
              <a:highlight>
                <a:srgbClr val="FFFFFF">
                  <a:alpha val="100000"/>
                </a:srgbClr>
              </a:highlight>
              <a:latin typeface="+mn-ea"/>
              <a:cs typeface="+mn-cs"/>
            </a:endParaRPr>
          </a:p>
          <a:p>
            <a:pPr>
              <a:defRPr sz="2000">
                <a:solidFill>
                  <a:schemeClr val="tx1">
                    <a:alpha val="100000"/>
                  </a:schemeClr>
                </a:solidFill>
                <a:latin typeface="Calibri"/>
                <a:ea typeface="微软雅黑"/>
                <a:cs typeface="+mn-cs"/>
              </a:defRPr>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defRPr sz="2000">
                <a:solidFill>
                  <a:schemeClr val="tx1">
                    <a:alpha val="100000"/>
                  </a:schemeClr>
                </a:solidFill>
                <a:latin typeface="Calibri"/>
                <a:ea typeface="微软雅黑"/>
                <a:cs typeface="+mn-cs"/>
              </a:defRPr>
            </a:pPr>
            <a:r>
              <a:rPr lang="zh-CN" altLang="en-US" dirty="0">
                <a:latin typeface="方正宋刻本秀楷简体" panose="02000000000000000000" pitchFamily="2" charset="-122"/>
                <a:ea typeface="方正宋刻本秀楷简体" panose="02000000000000000000" pitchFamily="2" charset="-122"/>
                <a:cs typeface="+mn-ea"/>
                <a:sym typeface="+mn-lt"/>
              </a:rPr>
              <a:t>使用改输出信号可以通过单</a:t>
            </a:r>
            <a:r>
              <a:rPr lang="en-US" altLang="zh-CN" dirty="0">
                <a:latin typeface="方正宋刻本秀楷简体" panose="02000000000000000000" pitchFamily="2" charset="-122"/>
                <a:ea typeface="方正宋刻本秀楷简体" panose="02000000000000000000" pitchFamily="2" charset="-122"/>
                <a:cs typeface="+mn-ea"/>
                <a:sym typeface="+mn-lt"/>
              </a:rPr>
              <a:t>/</a:t>
            </a:r>
            <a:r>
              <a:rPr lang="zh-CN" altLang="en-US" dirty="0">
                <a:latin typeface="方正宋刻本秀楷简体" panose="02000000000000000000" pitchFamily="2" charset="-122"/>
                <a:ea typeface="方正宋刻本秀楷简体" panose="02000000000000000000" pitchFamily="2" charset="-122"/>
                <a:cs typeface="+mn-ea"/>
                <a:sym typeface="+mn-lt"/>
              </a:rPr>
              <a:t>双极的方式生成</a:t>
            </a:r>
            <a:r>
              <a:rPr lang="en-US" altLang="zh-CN" dirty="0">
                <a:latin typeface="方正宋刻本秀楷简体" panose="02000000000000000000" pitchFamily="2" charset="-122"/>
                <a:ea typeface="方正宋刻本秀楷简体" panose="02000000000000000000" pitchFamily="2" charset="-122"/>
                <a:cs typeface="+mn-ea"/>
                <a:sym typeface="+mn-lt"/>
              </a:rPr>
              <a:t>PWM</a:t>
            </a:r>
            <a:r>
              <a:rPr lang="zh-CN" altLang="en-US" dirty="0">
                <a:latin typeface="方正宋刻本秀楷简体" panose="02000000000000000000" pitchFamily="2" charset="-122"/>
                <a:ea typeface="方正宋刻本秀楷简体" panose="02000000000000000000" pitchFamily="2" charset="-122"/>
                <a:cs typeface="+mn-ea"/>
                <a:sym typeface="+mn-lt"/>
              </a:rPr>
              <a:t>，就可以实现对</a:t>
            </a:r>
            <a:r>
              <a:rPr lang="en-US" altLang="zh-CN" dirty="0">
                <a:latin typeface="方正宋刻本秀楷简体" panose="02000000000000000000" pitchFamily="2" charset="-122"/>
                <a:ea typeface="方正宋刻本秀楷简体" panose="02000000000000000000" pitchFamily="2" charset="-122"/>
                <a:cs typeface="+mn-ea"/>
                <a:sym typeface="+mn-lt"/>
              </a:rPr>
              <a:t>DC</a:t>
            </a:r>
            <a:r>
              <a:rPr lang="zh-CN" altLang="en-US" dirty="0">
                <a:latin typeface="方正宋刻本秀楷简体" panose="02000000000000000000" pitchFamily="2" charset="-122"/>
                <a:ea typeface="方正宋刻本秀楷简体" panose="02000000000000000000" pitchFamily="2" charset="-122"/>
                <a:cs typeface="+mn-ea"/>
                <a:sym typeface="+mn-lt"/>
              </a:rPr>
              <a:t>斩波器的控制，进而改变加在电枢绕组两端的电压值。</a:t>
            </a:r>
            <a:endParaRPr 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sp>
        <p:nvSpPr>
          <p:cNvPr id="3" name="矩形 2">
            <a:extLst>
              <a:ext uri="{FF2B5EF4-FFF2-40B4-BE49-F238E27FC236}">
                <a16:creationId xmlns:a16="http://schemas.microsoft.com/office/drawing/2014/main" id="{5968D57F-71F1-6DC6-8F2D-A4F8A6EA16E6}"/>
              </a:ext>
            </a:extLst>
          </p:cNvPr>
          <p:cNvSpPr/>
          <p:nvPr/>
        </p:nvSpPr>
        <p:spPr>
          <a:xfrm>
            <a:off x="3978452" y="2827944"/>
            <a:ext cx="8066064" cy="1325563"/>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94526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1EF55-047C-333B-3DD2-14C4D3CEFE6F}"/>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803C14DA-0E11-309E-F92C-86419D5FD106}"/>
              </a:ext>
            </a:extLst>
          </p:cNvPr>
          <p:cNvPicPr>
            <a:picLocks noChangeAspect="1"/>
          </p:cNvPicPr>
          <p:nvPr/>
        </p:nvPicPr>
        <p:blipFill>
          <a:blip r:embed="rId3"/>
          <a:stretch>
            <a:fillRect/>
          </a:stretch>
        </p:blipFill>
        <p:spPr>
          <a:xfrm>
            <a:off x="5740208" y="176517"/>
            <a:ext cx="6511809" cy="3028341"/>
          </a:xfrm>
          <a:prstGeom prst="rect">
            <a:avLst/>
          </a:prstGeom>
        </p:spPr>
      </p:pic>
      <p:sp>
        <p:nvSpPr>
          <p:cNvPr id="31" name="标题 1">
            <a:extLst>
              <a:ext uri="{FF2B5EF4-FFF2-40B4-BE49-F238E27FC236}">
                <a16:creationId xmlns:a16="http://schemas.microsoft.com/office/drawing/2014/main" id="{559E15BF-3FC1-CD33-C9E8-3D97B9E5A2A8}"/>
              </a:ext>
            </a:extLst>
          </p:cNvPr>
          <p:cNvSpPr>
            <a:spLocks noGrp="1"/>
          </p:cNvSpPr>
          <p:nvPr>
            <p:ph type="title"/>
          </p:nvPr>
        </p:nvSpPr>
        <p:spPr/>
        <p:txBody>
          <a:bodyPr>
            <a:normAutofit/>
          </a:bodyPr>
          <a:lstStyle/>
          <a:p>
            <a:pPr>
              <a:buNone/>
            </a:pPr>
            <a:r>
              <a:rPr lang="zh-CN" altLang="en-US" sz="4800" dirty="0">
                <a:latin typeface="+mn-ea"/>
                <a:ea typeface="+mn-ea"/>
              </a:rPr>
              <a:t>𝒔𝒊𝒎𝒖𝒍𝒊𝒏𝒌模型</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5C973B7D-AD1C-1A89-924E-48547EFAA790}"/>
              </a:ext>
            </a:extLst>
          </p:cNvPr>
          <p:cNvPicPr>
            <a:picLocks noGrp="1" noChangeAspect="1"/>
          </p:cNvPicPr>
          <p:nvPr>
            <p:ph idx="1"/>
          </p:nvPr>
        </p:nvPicPr>
        <p:blipFill>
          <a:blip r:embed="rId4"/>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0E4C26A1-9248-3F28-61A5-4C813CB7CA12}"/>
                  </a:ext>
                </a:extLst>
              </p:cNvPr>
              <p:cNvSpPr txBox="1"/>
              <p:nvPr/>
            </p:nvSpPr>
            <p:spPr>
              <a:xfrm>
                <a:off x="838200" y="1690688"/>
                <a:ext cx="10914185" cy="5170583"/>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zh-CN" altLang="en-US"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滤波环节</a:t>
                </a:r>
                <a:r>
                  <a:rPr lang="en-US" altLang="zh-CN"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转速调节回路</a:t>
                </a:r>
                <a:endParaRPr lang="zh-CN" altLang="en-US" dirty="0">
                  <a:latin typeface="+mn-ea"/>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直流电机输出转速后，经过传递函数</a:t>
                </a:r>
                <a14:m>
                  <m:oMath xmlns:m="http://schemas.openxmlformats.org/officeDocument/2006/math">
                    <m:f>
                      <m:fPr>
                        <m:ctrlPr>
                          <a:rPr lang="zh-CN" altLang="en-US" b="0" i="1" smtClean="0">
                            <a:latin typeface="Cambria Math" panose="02040503050406030204" pitchFamily="18" charset="0"/>
                            <a:ea typeface="方正宋刻本秀楷简体" panose="02000000000000000000" pitchFamily="2" charset="-122"/>
                            <a:cs typeface="+mn-ea"/>
                            <a:sym typeface="+mn-lt"/>
                          </a:rPr>
                        </m:ctrlPr>
                      </m:fPr>
                      <m:num>
                        <m:r>
                          <a:rPr lang="en-US" altLang="zh-CN" b="0" i="1" smtClean="0">
                            <a:latin typeface="Cambria Math" panose="02040503050406030204" pitchFamily="18" charset="0"/>
                            <a:ea typeface="方正宋刻本秀楷简体" panose="02000000000000000000" pitchFamily="2" charset="-122"/>
                            <a:cs typeface="+mn-ea"/>
                            <a:sym typeface="+mn-lt"/>
                          </a:rPr>
                          <m:t>0</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006667</m:t>
                        </m:r>
                      </m:num>
                      <m:den>
                        <m:r>
                          <a:rPr lang="en-US" altLang="zh-CN" b="0" i="1" smtClean="0">
                            <a:latin typeface="Cambria Math" panose="02040503050406030204" pitchFamily="18" charset="0"/>
                            <a:ea typeface="方正宋刻本秀楷简体" panose="02000000000000000000" pitchFamily="2" charset="-122"/>
                            <a:cs typeface="+mn-ea"/>
                            <a:sym typeface="+mn-lt"/>
                          </a:rPr>
                          <m:t>0</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01</m:t>
                        </m:r>
                        <m:r>
                          <a:rPr lang="zh-CN" altLang="en-US" b="0" i="1" smtClean="0">
                            <a:latin typeface="Cambria Math" panose="02040503050406030204" pitchFamily="18" charset="0"/>
                            <a:ea typeface="方正宋刻本秀楷简体" panose="02000000000000000000" pitchFamily="2" charset="-122"/>
                            <a:cs typeface="+mn-ea"/>
                            <a:sym typeface="+mn-lt"/>
                          </a:rPr>
                          <m:t>𝑠</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den>
                    </m:f>
                    <m:r>
                      <a:rPr lang="zh-CN" altLang="en-US" i="1">
                        <a:latin typeface="Cambria Math" panose="02040503050406030204" pitchFamily="18" charset="0"/>
                        <a:ea typeface="方正宋刻本秀楷简体" panose="02000000000000000000" pitchFamily="2" charset="-122"/>
                        <a:cs typeface="+mn-ea"/>
                        <a:sym typeface="+mn-lt"/>
                      </a:rPr>
                      <m:t>：</m:t>
                    </m:r>
                  </m:oMath>
                </a14:m>
                <a:endParaRPr lang="zh-CN" altLang="en-US"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zh-CN" altLang="en-US"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分子为</a:t>
                </a:r>
                <a14:m>
                  <m:oMath xmlns:m="http://schemas.openxmlformats.org/officeDocument/2006/math">
                    <m:r>
                      <a:rPr lang="zh-CN" altLang="en-US" b="0" i="1" smtClean="0">
                        <a:latin typeface="Cambria Math" panose="02040503050406030204" pitchFamily="18" charset="0"/>
                        <a:ea typeface="方正宋刻本秀楷简体" panose="02000000000000000000" pitchFamily="2" charset="-122"/>
                        <a:cs typeface="+mn-ea"/>
                        <a:sym typeface="+mn-lt"/>
                      </a:rPr>
                      <m:t>𝛼</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，由于转速为</a:t>
                </a:r>
                <a:r>
                  <a:rPr lang="en-US" altLang="zh-CN" dirty="0">
                    <a:latin typeface="方正宋刻本秀楷简体" panose="02000000000000000000" pitchFamily="2" charset="-122"/>
                    <a:ea typeface="方正宋刻本秀楷简体" panose="02000000000000000000" pitchFamily="2" charset="-122"/>
                    <a:cs typeface="+mn-ea"/>
                    <a:sym typeface="+mn-lt"/>
                  </a:rPr>
                  <a:t>1500rpm, </a:t>
                </a:r>
                <a:r>
                  <a:rPr lang="zh-CN" altLang="en-US" dirty="0">
                    <a:latin typeface="方正宋刻本秀楷简体" panose="02000000000000000000" pitchFamily="2" charset="-122"/>
                    <a:ea typeface="方正宋刻本秀楷简体" panose="02000000000000000000" pitchFamily="2" charset="-122"/>
                    <a:cs typeface="+mn-ea"/>
                    <a:sym typeface="+mn-lt"/>
                  </a:rPr>
                  <a:t>若将</a:t>
                </a:r>
                <a:r>
                  <a:rPr lang="en-US" altLang="zh-CN" dirty="0">
                    <a:latin typeface="方正宋刻本秀楷简体" panose="02000000000000000000" pitchFamily="2" charset="-122"/>
                    <a:ea typeface="方正宋刻本秀楷简体" panose="02000000000000000000" pitchFamily="2" charset="-122"/>
                    <a:cs typeface="+mn-ea"/>
                    <a:sym typeface="+mn-lt"/>
                  </a:rPr>
                  <a:t>ref</a:t>
                </a:r>
                <a:r>
                  <a:rPr lang="zh-CN" altLang="en-US" dirty="0">
                    <a:latin typeface="方正宋刻本秀楷简体" panose="02000000000000000000" pitchFamily="2" charset="-122"/>
                    <a:ea typeface="方正宋刻本秀楷简体" panose="02000000000000000000" pitchFamily="2" charset="-122"/>
                    <a:cs typeface="+mn-ea"/>
                    <a:sym typeface="+mn-lt"/>
                  </a:rPr>
                  <a:t>设为</a:t>
                </a:r>
                <a:r>
                  <a:rPr lang="en-US" altLang="zh-CN" dirty="0">
                    <a:latin typeface="方正宋刻本秀楷简体" panose="02000000000000000000" pitchFamily="2" charset="-122"/>
                    <a:ea typeface="方正宋刻本秀楷简体" panose="02000000000000000000" pitchFamily="2" charset="-122"/>
                    <a:cs typeface="+mn-ea"/>
                    <a:sym typeface="+mn-lt"/>
                  </a:rPr>
                  <a:t>10</a:t>
                </a:r>
                <a:r>
                  <a:rPr lang="zh-CN" altLang="en-US" dirty="0">
                    <a:latin typeface="方正宋刻本秀楷简体" panose="02000000000000000000" pitchFamily="2" charset="-122"/>
                    <a:ea typeface="方正宋刻本秀楷简体" panose="02000000000000000000" pitchFamily="2" charset="-122"/>
                    <a:cs typeface="+mn-ea"/>
                    <a:sym typeface="+mn-lt"/>
                  </a:rPr>
                  <a:t>，可求得</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𝛼</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 </a:t>
                </a:r>
                <a:r>
                  <a:rPr lang="en-US" altLang="zh-CN" dirty="0">
                    <a:latin typeface="方正宋刻本秀楷简体" panose="02000000000000000000" pitchFamily="2" charset="-122"/>
                    <a:ea typeface="方正宋刻本秀楷简体" panose="02000000000000000000" pitchFamily="2" charset="-122"/>
                    <a:cs typeface="+mn-ea"/>
                    <a:sym typeface="+mn-lt"/>
                  </a:rPr>
                  <a:t>= </a:t>
                </a:r>
                <a14:m>
                  <m:oMath xmlns:m="http://schemas.openxmlformats.org/officeDocument/2006/math">
                    <m:f>
                      <m:fPr>
                        <m:ctrlPr>
                          <a:rPr lang="zh-CN" altLang="en-US" i="1">
                            <a:latin typeface="Cambria Math" panose="02040503050406030204" pitchFamily="18" charset="0"/>
                            <a:ea typeface="方正宋刻本秀楷简体" panose="02000000000000000000" pitchFamily="2" charset="-122"/>
                            <a:cs typeface="+mn-ea"/>
                            <a:sym typeface="+mn-lt"/>
                          </a:rPr>
                        </m:ctrlPr>
                      </m:fPr>
                      <m:num>
                        <m:r>
                          <a:rPr lang="en-US" altLang="zh-CN" b="0" i="1" smtClean="0">
                            <a:latin typeface="Cambria Math" panose="02040503050406030204" pitchFamily="18" charset="0"/>
                            <a:ea typeface="方正宋刻本秀楷简体" panose="02000000000000000000" pitchFamily="2" charset="-122"/>
                            <a:cs typeface="+mn-ea"/>
                            <a:sym typeface="+mn-lt"/>
                          </a:rPr>
                          <m:t>10</m:t>
                        </m:r>
                      </m:num>
                      <m:den>
                        <m:r>
                          <a:rPr lang="en-US" altLang="zh-CN" b="0" i="1" smtClean="0">
                            <a:latin typeface="Cambria Math" panose="02040503050406030204" pitchFamily="18" charset="0"/>
                            <a:ea typeface="方正宋刻本秀楷简体" panose="02000000000000000000" pitchFamily="2" charset="-122"/>
                            <a:cs typeface="+mn-ea"/>
                            <a:sym typeface="+mn-lt"/>
                          </a:rPr>
                          <m:t>1500</m:t>
                        </m:r>
                      </m:den>
                    </m:f>
                    <m:r>
                      <a:rPr lang="en-US" altLang="zh-CN" i="1">
                        <a:latin typeface="Cambria Math" panose="02040503050406030204" pitchFamily="18" charset="0"/>
                        <a:ea typeface="方正宋刻本秀楷简体" panose="02000000000000000000" pitchFamily="2" charset="-122"/>
                        <a:cs typeface="+mn-ea"/>
                        <a:sym typeface="+mn-lt"/>
                      </a:rPr>
                      <m:t>=</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 </a:t>
                </a:r>
                <a:r>
                  <a:rPr lang="en-US" altLang="zh-CN" dirty="0">
                    <a:latin typeface="方正宋刻本秀楷简体" panose="02000000000000000000" pitchFamily="2" charset="-122"/>
                    <a:ea typeface="方正宋刻本秀楷简体" panose="02000000000000000000" pitchFamily="2" charset="-122"/>
                    <a:cs typeface="+mn-ea"/>
                    <a:sym typeface="+mn-lt"/>
                  </a:rPr>
                  <a:t>0.00667</a:t>
                </a:r>
                <a:r>
                  <a:rPr lang="zh-CN" altLang="en-US" dirty="0">
                    <a:latin typeface="方正宋刻本秀楷简体" panose="02000000000000000000" pitchFamily="2" charset="-122"/>
                    <a:ea typeface="方正宋刻本秀楷简体" panose="02000000000000000000" pitchFamily="2" charset="-122"/>
                    <a:cs typeface="+mn-ea"/>
                    <a:sym typeface="+mn-lt"/>
                  </a:rPr>
                  <a:t>，以达到控制转速维持在</a:t>
                </a:r>
                <a:r>
                  <a:rPr lang="en-US" altLang="zh-CN" dirty="0">
                    <a:latin typeface="方正宋刻本秀楷简体" panose="02000000000000000000" pitchFamily="2" charset="-122"/>
                    <a:ea typeface="方正宋刻本秀楷简体" panose="02000000000000000000" pitchFamily="2" charset="-122"/>
                    <a:cs typeface="+mn-ea"/>
                    <a:sym typeface="+mn-lt"/>
                  </a:rPr>
                  <a:t>1500rpm</a:t>
                </a:r>
                <a:r>
                  <a:rPr lang="zh-CN" altLang="en-US" dirty="0">
                    <a:latin typeface="方正宋刻本秀楷简体" panose="02000000000000000000" pitchFamily="2" charset="-122"/>
                    <a:ea typeface="方正宋刻本秀楷简体" panose="02000000000000000000" pitchFamily="2" charset="-122"/>
                    <a:cs typeface="+mn-ea"/>
                    <a:sym typeface="+mn-lt"/>
                  </a:rPr>
                  <a:t>的要求。</a:t>
                </a:r>
              </a:p>
              <a:p>
                <a:pPr>
                  <a:lnSpc>
                    <a:spcPct val="150000"/>
                  </a:lnSpc>
                </a:pPr>
                <a:endParaRPr lang="zh-CN" altLang="en-US"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分母</a:t>
                </a:r>
                <a:r>
                  <a:rPr lang="en-US" altLang="zh-CN" dirty="0">
                    <a:latin typeface="方正宋刻本秀楷简体" panose="02000000000000000000" pitchFamily="2" charset="-122"/>
                    <a:ea typeface="方正宋刻本秀楷简体" panose="02000000000000000000" pitchFamily="2" charset="-122"/>
                    <a:cs typeface="+mn-ea"/>
                    <a:sym typeface="+mn-lt"/>
                  </a:rPr>
                  <a:t>0.01</a:t>
                </a:r>
                <a:r>
                  <a:rPr lang="zh-CN" altLang="en-US" dirty="0">
                    <a:latin typeface="方正宋刻本秀楷简体" panose="02000000000000000000" pitchFamily="2" charset="-122"/>
                    <a:ea typeface="方正宋刻本秀楷简体" panose="02000000000000000000" pitchFamily="2" charset="-122"/>
                    <a:cs typeface="+mn-ea"/>
                    <a:sym typeface="+mn-lt"/>
                  </a:rPr>
                  <a:t>为经验值。</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zh-CN" altLang="en-US"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为了消除滤波器产生的滞后的影响，在</a:t>
                </a:r>
                <a:r>
                  <a:rPr lang="en-US" altLang="zh-CN" dirty="0">
                    <a:latin typeface="方正宋刻本秀楷简体" panose="02000000000000000000" pitchFamily="2" charset="-122"/>
                    <a:ea typeface="方正宋刻本秀楷简体" panose="02000000000000000000" pitchFamily="2" charset="-122"/>
                    <a:cs typeface="+mn-ea"/>
                    <a:sym typeface="+mn-lt"/>
                  </a:rPr>
                  <a:t>ref</a:t>
                </a:r>
                <a:r>
                  <a:rPr lang="zh-CN" altLang="en-US" dirty="0">
                    <a:latin typeface="方正宋刻本秀楷简体" panose="02000000000000000000" pitchFamily="2" charset="-122"/>
                    <a:ea typeface="方正宋刻本秀楷简体" panose="02000000000000000000" pitchFamily="2" charset="-122"/>
                    <a:cs typeface="+mn-ea"/>
                    <a:sym typeface="+mn-lt"/>
                  </a:rPr>
                  <a:t>后加入同样分母的传递函数</a:t>
                </a:r>
                <a14:m>
                  <m:oMath xmlns:m="http://schemas.openxmlformats.org/officeDocument/2006/math">
                    <m:f>
                      <m:fPr>
                        <m:ctrlPr>
                          <a:rPr lang="zh-CN" altLang="en-US" b="0" i="1" smtClean="0">
                            <a:latin typeface="Cambria Math" panose="02040503050406030204" pitchFamily="18" charset="0"/>
                            <a:ea typeface="方正宋刻本秀楷简体" panose="02000000000000000000" pitchFamily="2" charset="-122"/>
                            <a:cs typeface="+mn-ea"/>
                            <a:sym typeface="+mn-lt"/>
                          </a:rPr>
                        </m:ctrlPr>
                      </m:fPr>
                      <m:num>
                        <m:r>
                          <a:rPr lang="en-US" altLang="zh-CN" b="0" i="1" smtClean="0">
                            <a:latin typeface="Cambria Math" panose="02040503050406030204" pitchFamily="18" charset="0"/>
                            <a:ea typeface="方正宋刻本秀楷简体" panose="02000000000000000000" pitchFamily="2" charset="-122"/>
                            <a:cs typeface="+mn-ea"/>
                            <a:sym typeface="+mn-lt"/>
                          </a:rPr>
                          <m:t>1</m:t>
                        </m:r>
                      </m:num>
                      <m:den>
                        <m:r>
                          <a:rPr lang="en-US" altLang="zh-CN" b="0" i="1" smtClean="0">
                            <a:latin typeface="Cambria Math" panose="02040503050406030204" pitchFamily="18" charset="0"/>
                            <a:ea typeface="方正宋刻本秀楷简体" panose="02000000000000000000" pitchFamily="2" charset="-122"/>
                            <a:cs typeface="+mn-ea"/>
                            <a:sym typeface="+mn-lt"/>
                          </a:rPr>
                          <m:t>0</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01</m:t>
                        </m:r>
                        <m:r>
                          <a:rPr lang="zh-CN" altLang="en-US" b="0" i="1" smtClean="0">
                            <a:latin typeface="Cambria Math" panose="02040503050406030204" pitchFamily="18" charset="0"/>
                            <a:ea typeface="方正宋刻本秀楷简体" panose="02000000000000000000" pitchFamily="2" charset="-122"/>
                            <a:cs typeface="+mn-ea"/>
                            <a:sym typeface="+mn-lt"/>
                          </a:rPr>
                          <m:t>𝑠</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den>
                    </m:f>
                    <m:r>
                      <a:rPr lang="zh-CN" altLang="en-US" i="1">
                        <a:latin typeface="Cambria Math" panose="02040503050406030204" pitchFamily="18" charset="0"/>
                        <a:ea typeface="方正宋刻本秀楷简体" panose="02000000000000000000" pitchFamily="2" charset="-122"/>
                        <a:cs typeface="+mn-ea"/>
                        <a:sym typeface="+mn-lt"/>
                      </a:rPr>
                      <m:t>。</m:t>
                    </m:r>
                  </m:oMath>
                </a14:m>
                <a:endParaRPr lang="zh-CN" altLang="en-US" dirty="0">
                  <a:latin typeface="方正宋刻本秀楷简体" panose="02000000000000000000" pitchFamily="2" charset="-122"/>
                  <a:ea typeface="方正宋刻本秀楷简体" panose="02000000000000000000" pitchFamily="2" charset="-122"/>
                  <a:cs typeface="+mn-ea"/>
                  <a:sym typeface="+mn-lt"/>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zh-CN" alt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zh-CN" alt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0E4C26A1-9248-3F28-61A5-4C813CB7CA12}"/>
                  </a:ext>
                </a:extLst>
              </p:cNvPr>
              <p:cNvSpPr txBox="1">
                <a:spLocks noRot="1" noChangeAspect="1" noMove="1" noResize="1" noEditPoints="1" noAdjustHandles="1" noChangeArrowheads="1" noChangeShapeType="1" noTextEdit="1"/>
              </p:cNvSpPr>
              <p:nvPr/>
            </p:nvSpPr>
            <p:spPr>
              <a:xfrm>
                <a:off x="838200" y="1690688"/>
                <a:ext cx="10914185" cy="5170583"/>
              </a:xfrm>
              <a:prstGeom prst="rect">
                <a:avLst/>
              </a:prstGeom>
              <a:blipFill>
                <a:blip r:embed="rId5"/>
                <a:stretch>
                  <a:fillRect l="-615" t="-589"/>
                </a:stretch>
              </a:blipFill>
            </p:spPr>
            <p:txBody>
              <a:bodyPr/>
              <a:lstStyle/>
              <a:p>
                <a:r>
                  <a:rPr lang="zh-MO" altLang="en-US">
                    <a:noFill/>
                  </a:rPr>
                  <a:t> </a:t>
                </a:r>
              </a:p>
            </p:txBody>
          </p:sp>
        </mc:Fallback>
      </mc:AlternateContent>
      <p:sp>
        <p:nvSpPr>
          <p:cNvPr id="4" name="矩形 3">
            <a:extLst>
              <a:ext uri="{FF2B5EF4-FFF2-40B4-BE49-F238E27FC236}">
                <a16:creationId xmlns:a16="http://schemas.microsoft.com/office/drawing/2014/main" id="{DE98C18D-A2A1-238C-B380-0FF0A22152EE}"/>
              </a:ext>
            </a:extLst>
          </p:cNvPr>
          <p:cNvSpPr/>
          <p:nvPr/>
        </p:nvSpPr>
        <p:spPr>
          <a:xfrm>
            <a:off x="5740208" y="1072662"/>
            <a:ext cx="6451792" cy="978876"/>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14705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27C8F-A02B-ADA7-B672-9E28EB5BBC4F}"/>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30DB6C44-8B28-96B7-5E3C-E02311C270A6}"/>
              </a:ext>
            </a:extLst>
          </p:cNvPr>
          <p:cNvSpPr>
            <a:spLocks noGrp="1"/>
          </p:cNvSpPr>
          <p:nvPr>
            <p:ph type="title"/>
          </p:nvPr>
        </p:nvSpPr>
        <p:spPr/>
        <p:txBody>
          <a:bodyPr>
            <a:normAutofit/>
          </a:bodyPr>
          <a:lstStyle/>
          <a:p>
            <a:pPr>
              <a:buNone/>
            </a:pPr>
            <a:r>
              <a:rPr lang="zh-CN" altLang="en-US" sz="4800" dirty="0">
                <a:latin typeface="+mn-ea"/>
                <a:ea typeface="+mn-ea"/>
              </a:rPr>
              <a:t>𝒔𝒊𝒎𝒖𝒍𝒊𝒏𝒌模型</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C49E0B4B-4586-60AD-9BCB-B82E06024E63}"/>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8E16B5D8-F8D3-8D01-B450-530E33E8B2EC}"/>
                  </a:ext>
                </a:extLst>
              </p:cNvPr>
              <p:cNvSpPr txBox="1"/>
              <p:nvPr/>
            </p:nvSpPr>
            <p:spPr>
              <a:xfrm>
                <a:off x="838200" y="1690688"/>
                <a:ext cx="10914185" cy="6100581"/>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zh-CN" altLang="en-US"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滤波环节</a:t>
                </a:r>
                <a:r>
                  <a:rPr lang="en-US" altLang="zh-CN"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a:t>
                </a:r>
                <a:r>
                  <a:rPr lang="zh-CN" altLang="en-US" sz="2000" b="1" dirty="0">
                    <a:solidFill>
                      <a:schemeClr val="tx1">
                        <a:lumMod val="95000"/>
                        <a:lumOff val="5000"/>
                      </a:schemeClr>
                    </a:solidFill>
                    <a:latin typeface="方正清刻本悦宋简体" panose="02000000000000000000" pitchFamily="2" charset="-122"/>
                    <a:ea typeface="方正清刻本悦宋简体" panose="02000000000000000000" pitchFamily="2" charset="-122"/>
                  </a:rPr>
                  <a:t>电流调节回路</a:t>
                </a:r>
                <a:endParaRPr lang="zh-CN" altLang="en-US" dirty="0">
                  <a:latin typeface="+mn-ea"/>
                </a:endParaRPr>
              </a:p>
              <a:p>
                <a:pPr>
                  <a:lnSpc>
                    <a:spcPct val="150000"/>
                  </a:lnSpc>
                </a:pPr>
                <a:r>
                  <a:rPr lang="zh-TW" altLang="en-US" dirty="0">
                    <a:latin typeface="方正宋刻本秀楷简体" panose="02000000000000000000" pitchFamily="2" charset="-122"/>
                    <a:ea typeface="方正宋刻本秀楷简体" panose="02000000000000000000" pitchFamily="2" charset="-122"/>
                    <a:cs typeface="+mn-ea"/>
                    <a:sym typeface="+mn-lt"/>
                  </a:rPr>
                  <a:t>直</a:t>
                </a:r>
                <a:r>
                  <a:rPr lang="zh-CN" altLang="en-US" dirty="0">
                    <a:latin typeface="方正宋刻本秀楷简体" panose="02000000000000000000" pitchFamily="2" charset="-122"/>
                    <a:ea typeface="方正宋刻本秀楷简体" panose="02000000000000000000" pitchFamily="2" charset="-122"/>
                    <a:cs typeface="+mn-ea"/>
                    <a:sym typeface="+mn-lt"/>
                  </a:rPr>
                  <a:t>流电机输出转速后，经过传递函数</a:t>
                </a:r>
                <a14:m>
                  <m:oMath xmlns:m="http://schemas.openxmlformats.org/officeDocument/2006/math">
                    <m:f>
                      <m:fPr>
                        <m:ctrlPr>
                          <a:rPr lang="ar-AE" altLang="zh-CN" i="1">
                            <a:latin typeface="Cambria Math" panose="02040503050406030204" pitchFamily="18" charset="0"/>
                            <a:ea typeface="方正宋刻本秀楷简体" panose="02000000000000000000" pitchFamily="2" charset="-122"/>
                            <a:cs typeface="+mn-ea"/>
                            <a:sym typeface="+mn-lt"/>
                          </a:rPr>
                        </m:ctrlPr>
                      </m:fPr>
                      <m:num>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num>
                      <m:den>
                        <m:r>
                          <a:rPr lang="ar-AE" altLang="zh-CN" i="1">
                            <a:latin typeface="Cambria Math" panose="02040503050406030204" pitchFamily="18" charset="0"/>
                            <a:ea typeface="方正宋刻本秀楷简体" panose="02000000000000000000" pitchFamily="2" charset="-122"/>
                            <a:cs typeface="+mn-ea"/>
                            <a:sym typeface="+mn-lt"/>
                          </a:rPr>
                          <m:t>0</m:t>
                        </m:r>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002</m:t>
                        </m:r>
                        <m:r>
                          <a:rPr lang="zh-CN" altLang="ar-AE" i="1">
                            <a:latin typeface="Cambria Math" panose="02040503050406030204" pitchFamily="18" charset="0"/>
                            <a:ea typeface="方正宋刻本秀楷简体" panose="02000000000000000000" pitchFamily="2" charset="-122"/>
                            <a:cs typeface="+mn-ea"/>
                            <a:sym typeface="+mn-lt"/>
                          </a:rPr>
                          <m:t>𝑠</m:t>
                        </m:r>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1</m:t>
                        </m:r>
                      </m:den>
                    </m:f>
                    <m:r>
                      <a:rPr lang="zh-CN" altLang="ar-AE" i="1">
                        <a:latin typeface="Cambria Math" panose="02040503050406030204" pitchFamily="18" charset="0"/>
                        <a:ea typeface="方正宋刻本秀楷简体" panose="02000000000000000000" pitchFamily="2" charset="-122"/>
                        <a:cs typeface="+mn-ea"/>
                        <a:sym typeface="+mn-lt"/>
                      </a:rPr>
                      <m:t>：</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分子为</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𝛽</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，记</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𝑙𝑖𝑚𝑖</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𝑡</m:t>
                        </m:r>
                      </m:e>
                      <m:sub>
                        <m:r>
                          <a:rPr lang="zh-CN" altLang="ar-AE" i="1">
                            <a:latin typeface="Cambria Math" panose="02040503050406030204" pitchFamily="18" charset="0"/>
                            <a:ea typeface="方正宋刻本秀楷简体" panose="02000000000000000000" pitchFamily="2" charset="-122"/>
                            <a:cs typeface="+mn-ea"/>
                            <a:sym typeface="+mn-lt"/>
                          </a:rPr>
                          <m:t>𝑎𝑠𝑟</m:t>
                        </m:r>
                      </m:sub>
                    </m:sSub>
                    <m:r>
                      <a:rPr lang="ar-AE"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30</m:t>
                    </m:r>
                  </m:oMath>
                </a14:m>
                <a:r>
                  <a:rPr lang="zh-CN" altLang="ar-AE" dirty="0">
                    <a:latin typeface="方正宋刻本秀楷简体" panose="02000000000000000000" pitchFamily="2" charset="-122"/>
                    <a:ea typeface="方正宋刻本秀楷简体" panose="02000000000000000000" pitchFamily="2" charset="-122"/>
                    <a:cs typeface="+mn-ea"/>
                    <a:sym typeface="+mn-lt"/>
                  </a:rPr>
                  <a:t>，</a:t>
                </a:r>
                <a:r>
                  <a:rPr lang="zh-CN" altLang="en-US" dirty="0">
                    <a:latin typeface="方正宋刻本秀楷简体" panose="02000000000000000000" pitchFamily="2" charset="-122"/>
                    <a:ea typeface="方正宋刻本秀楷简体" panose="02000000000000000000" pitchFamily="2" charset="-122"/>
                    <a:cs typeface="+mn-ea"/>
                    <a:sym typeface="+mn-lt"/>
                  </a:rPr>
                  <a:t>有</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𝛽</m:t>
                    </m:r>
                    <m:r>
                      <a:rPr lang="en-US" altLang="zh-CN" i="1">
                        <a:latin typeface="Cambria Math" panose="02040503050406030204" pitchFamily="18" charset="0"/>
                        <a:ea typeface="方正宋刻本秀楷简体" panose="02000000000000000000" pitchFamily="2" charset="-122"/>
                        <a:cs typeface="+mn-ea"/>
                        <a:sym typeface="+mn-lt"/>
                      </a:rPr>
                      <m:t>=</m:t>
                    </m:r>
                    <m:f>
                      <m:fPr>
                        <m:ctrlPr>
                          <a:rPr lang="ar-AE" altLang="zh-CN" i="1">
                            <a:latin typeface="Cambria Math" panose="02040503050406030204" pitchFamily="18" charset="0"/>
                            <a:ea typeface="方正宋刻本秀楷简体" panose="02000000000000000000" pitchFamily="2" charset="-122"/>
                            <a:cs typeface="+mn-ea"/>
                            <a:sym typeface="+mn-lt"/>
                          </a:rPr>
                        </m:ctrlPr>
                      </m:fPr>
                      <m:num>
                        <m:r>
                          <a:rPr lang="zh-CN" altLang="ar-AE" i="1">
                            <a:latin typeface="Cambria Math" panose="02040503050406030204" pitchFamily="18" charset="0"/>
                            <a:ea typeface="方正宋刻本秀楷简体" panose="02000000000000000000" pitchFamily="2" charset="-122"/>
                            <a:cs typeface="+mn-ea"/>
                            <a:sym typeface="+mn-lt"/>
                          </a:rPr>
                          <m:t>𝑙𝑖𝑚𝑖</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𝑡</m:t>
                            </m:r>
                          </m:e>
                          <m:sub>
                            <m:r>
                              <a:rPr lang="zh-CN" altLang="ar-AE" i="1">
                                <a:latin typeface="Cambria Math" panose="02040503050406030204" pitchFamily="18" charset="0"/>
                                <a:ea typeface="方正宋刻本秀楷简体" panose="02000000000000000000" pitchFamily="2" charset="-122"/>
                                <a:cs typeface="+mn-ea"/>
                                <a:sym typeface="+mn-lt"/>
                              </a:rPr>
                              <m:t>𝑎𝑠𝑟</m:t>
                            </m:r>
                          </m:sub>
                        </m:sSub>
                      </m:num>
                      <m:den>
                        <m:r>
                          <a:rPr lang="zh-CN" altLang="ar-AE" i="1">
                            <a:latin typeface="Cambria Math" panose="02040503050406030204" pitchFamily="18" charset="0"/>
                            <a:ea typeface="方正宋刻本秀楷简体" panose="02000000000000000000" pitchFamily="2" charset="-122"/>
                            <a:cs typeface="+mn-ea"/>
                            <a:sym typeface="+mn-lt"/>
                          </a:rPr>
                          <m:t>𝐾</m:t>
                        </m:r>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𝐼</m:t>
                            </m:r>
                          </m:e>
                          <m:sub>
                            <m:r>
                              <a:rPr lang="zh-CN" altLang="ar-AE" i="1">
                                <a:latin typeface="Cambria Math" panose="02040503050406030204" pitchFamily="18" charset="0"/>
                                <a:ea typeface="方正宋刻本秀楷简体" panose="02000000000000000000" pitchFamily="2" charset="-122"/>
                                <a:cs typeface="+mn-ea"/>
                                <a:sym typeface="+mn-lt"/>
                              </a:rPr>
                              <m:t>𝑎𝑛</m:t>
                            </m:r>
                          </m:sub>
                        </m:sSub>
                      </m:den>
                    </m:f>
                  </m:oMath>
                </a14:m>
                <a:r>
                  <a:rPr lang="zh-CN" altLang="ar-AE" dirty="0">
                    <a:latin typeface="方正宋刻本秀楷简体" panose="02000000000000000000" pitchFamily="2" charset="-122"/>
                    <a:ea typeface="方正宋刻本秀楷简体" panose="02000000000000000000" pitchFamily="2" charset="-122"/>
                    <a:cs typeface="+mn-ea"/>
                    <a:sym typeface="+mn-lt"/>
                  </a:rPr>
                  <a:t>，</a:t>
                </a:r>
                <a:r>
                  <a:rPr lang="zh-CN" altLang="en-US" dirty="0">
                    <a:latin typeface="方正宋刻本秀楷简体" panose="02000000000000000000" pitchFamily="2" charset="-122"/>
                    <a:ea typeface="方正宋刻本秀楷简体" panose="02000000000000000000" pitchFamily="2" charset="-122"/>
                    <a:cs typeface="+mn-ea"/>
                    <a:sym typeface="+mn-lt"/>
                  </a:rPr>
                  <a:t>其中</a:t>
                </a:r>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𝐼</m:t>
                          </m:r>
                        </m:e>
                        <m:sub>
                          <m:r>
                            <a:rPr lang="zh-CN" altLang="ar-AE" i="1">
                              <a:latin typeface="Cambria Math" panose="02040503050406030204" pitchFamily="18" charset="0"/>
                              <a:ea typeface="方正宋刻本秀楷简体" panose="02000000000000000000" pitchFamily="2" charset="-122"/>
                              <a:cs typeface="+mn-ea"/>
                              <a:sym typeface="+mn-lt"/>
                            </a:rPr>
                            <m:t>𝑎𝑛</m:t>
                          </m:r>
                        </m:sub>
                      </m:sSub>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𝑈</m:t>
                          </m:r>
                        </m:e>
                        <m:sub>
                          <m:r>
                            <a:rPr lang="zh-CN" altLang="ar-AE" i="1">
                              <a:latin typeface="Cambria Math" panose="02040503050406030204" pitchFamily="18" charset="0"/>
                              <a:ea typeface="方正宋刻本秀楷简体" panose="02000000000000000000" pitchFamily="2" charset="-122"/>
                              <a:cs typeface="+mn-ea"/>
                              <a:sym typeface="+mn-lt"/>
                            </a:rPr>
                            <m:t>𝑛</m:t>
                          </m:r>
                        </m:sub>
                      </m:sSub>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𝐸</m:t>
                          </m:r>
                        </m:e>
                        <m:sub>
                          <m:r>
                            <a:rPr lang="zh-CN" altLang="ar-AE" i="1">
                              <a:latin typeface="Cambria Math" panose="02040503050406030204" pitchFamily="18" charset="0"/>
                              <a:ea typeface="方正宋刻本秀楷简体" panose="02000000000000000000" pitchFamily="2" charset="-122"/>
                              <a:cs typeface="+mn-ea"/>
                              <a:sym typeface="+mn-lt"/>
                            </a:rPr>
                            <m:t>𝑎𝑛</m:t>
                          </m:r>
                        </m:sub>
                      </m:sSub>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𝑅</m:t>
                          </m:r>
                        </m:e>
                        <m:sub>
                          <m:r>
                            <a:rPr lang="zh-CN" altLang="ar-AE" i="1">
                              <a:latin typeface="Cambria Math" panose="02040503050406030204" pitchFamily="18" charset="0"/>
                              <a:ea typeface="方正宋刻本秀楷简体" panose="02000000000000000000" pitchFamily="2" charset="-122"/>
                              <a:cs typeface="+mn-ea"/>
                              <a:sym typeface="+mn-lt"/>
                            </a:rPr>
                            <m:t>𝑎</m:t>
                          </m:r>
                        </m:sub>
                      </m:sSub>
                    </m:oMath>
                  </m:oMathPara>
                </a14:m>
                <a:endParaRPr lang="ar-AE"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Para xmlns:m="http://schemas.openxmlformats.org/officeDocument/2006/math">
                    <m:oMathParaPr>
                      <m:jc m:val="centerGroup"/>
                    </m:oMathParaPr>
                    <m:oMath xmlns:m="http://schemas.openxmlformats.org/officeDocument/2006/math">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𝐸</m:t>
                          </m:r>
                        </m:e>
                        <m:sub>
                          <m:r>
                            <a:rPr lang="zh-CN" altLang="ar-AE" i="1">
                              <a:latin typeface="Cambria Math" panose="02040503050406030204" pitchFamily="18" charset="0"/>
                              <a:ea typeface="方正宋刻本秀楷简体" panose="02000000000000000000" pitchFamily="2" charset="-122"/>
                              <a:cs typeface="+mn-ea"/>
                              <a:sym typeface="+mn-lt"/>
                            </a:rPr>
                            <m:t>𝑎𝑛</m:t>
                          </m:r>
                        </m:sub>
                      </m:sSub>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𝐾</m:t>
                          </m:r>
                        </m:e>
                        <m:sub>
                          <m:r>
                            <a:rPr lang="zh-CN" altLang="ar-AE" i="1">
                              <a:latin typeface="Cambria Math" panose="02040503050406030204" pitchFamily="18" charset="0"/>
                              <a:ea typeface="方正宋刻本秀楷简体" panose="02000000000000000000" pitchFamily="2" charset="-122"/>
                              <a:cs typeface="+mn-ea"/>
                              <a:sym typeface="+mn-lt"/>
                            </a:rPr>
                            <m:t>𝐸</m:t>
                          </m:r>
                        </m:sub>
                      </m:sSub>
                      <m:r>
                        <a:rPr lang="ar-AE" altLang="zh-CN" i="1">
                          <a:latin typeface="Cambria Math" panose="02040503050406030204" pitchFamily="18" charset="0"/>
                          <a:ea typeface="方正宋刻本秀楷简体" panose="02000000000000000000" pitchFamily="2" charset="-122"/>
                          <a:cs typeface="+mn-ea"/>
                          <a:sym typeface="+mn-lt"/>
                        </a:rPr>
                        <m:t>×</m:t>
                      </m:r>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𝜔</m:t>
                          </m:r>
                        </m:e>
                        <m:sub>
                          <m:r>
                            <a:rPr lang="zh-CN" altLang="ar-AE" i="1">
                              <a:latin typeface="Cambria Math" panose="02040503050406030204" pitchFamily="18" charset="0"/>
                              <a:ea typeface="方正宋刻本秀楷简体" panose="02000000000000000000" pitchFamily="2" charset="-122"/>
                              <a:cs typeface="+mn-ea"/>
                              <a:sym typeface="+mn-lt"/>
                            </a:rPr>
                            <m:t>𝑟𝑒𝑓</m:t>
                          </m:r>
                        </m:sub>
                      </m:sSub>
                    </m:oMath>
                  </m:oMathPara>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可得到</a:t>
                </a:r>
                <a14:m>
                  <m:oMath xmlns:m="http://schemas.openxmlformats.org/officeDocument/2006/math">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a:rPr lang="zh-CN" altLang="ar-AE" i="1">
                            <a:latin typeface="Cambria Math" panose="02040503050406030204" pitchFamily="18" charset="0"/>
                            <a:ea typeface="方正宋刻本秀楷简体" panose="02000000000000000000" pitchFamily="2" charset="-122"/>
                            <a:cs typeface="+mn-ea"/>
                            <a:sym typeface="+mn-lt"/>
                          </a:rPr>
                          <m:t>𝐾</m:t>
                        </m:r>
                      </m:e>
                      <m:sub>
                        <m:r>
                          <a:rPr lang="zh-CN" altLang="ar-AE" i="1">
                            <a:latin typeface="Cambria Math" panose="02040503050406030204" pitchFamily="18" charset="0"/>
                            <a:ea typeface="方正宋刻本秀楷简体" panose="02000000000000000000" pitchFamily="2" charset="-122"/>
                            <a:cs typeface="+mn-ea"/>
                            <a:sym typeface="+mn-lt"/>
                          </a:rPr>
                          <m:t>𝐸</m:t>
                        </m:r>
                      </m:sub>
                    </m:sSub>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1</m:t>
                    </m:r>
                    <m:r>
                      <a:rPr lang="ar-AE"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33</m:t>
                    </m:r>
                  </m:oMath>
                </a14:m>
                <a:r>
                  <a:rPr lang="zh-CN" altLang="ar-AE" dirty="0">
                    <a:latin typeface="方正宋刻本秀楷简体" panose="02000000000000000000" pitchFamily="2" charset="-122"/>
                    <a:ea typeface="方正宋刻本秀楷简体" panose="02000000000000000000" pitchFamily="2" charset="-122"/>
                    <a:cs typeface="+mn-ea"/>
                    <a:sym typeface="+mn-lt"/>
                  </a:rPr>
                  <a:t>，</a:t>
                </a:r>
                <a:r>
                  <a:rPr lang="zh-CN" altLang="en-US" dirty="0">
                    <a:latin typeface="方正宋刻本秀楷简体" panose="02000000000000000000" pitchFamily="2" charset="-122"/>
                    <a:ea typeface="方正宋刻本秀楷简体" panose="02000000000000000000" pitchFamily="2" charset="-122"/>
                    <a:cs typeface="+mn-ea"/>
                    <a:sym typeface="+mn-lt"/>
                  </a:rPr>
                  <a:t>故</a:t>
                </a:r>
                <a14:m>
                  <m:oMath xmlns:m="http://schemas.openxmlformats.org/officeDocument/2006/math">
                    <m:sSub>
                      <m:sSubPr>
                        <m:ctrlPr>
                          <a:rPr lang="ar-AE" altLang="zh-CN" i="1">
                            <a:latin typeface="Cambria Math" panose="02040503050406030204" pitchFamily="18" charset="0"/>
                            <a:ea typeface="方正宋刻本秀楷简体" panose="02000000000000000000" pitchFamily="2" charset="-122"/>
                            <a:cs typeface="+mn-ea"/>
                            <a:sym typeface="+mn-lt"/>
                          </a:rPr>
                        </m:ctrlPr>
                      </m:sSubPr>
                      <m:e>
                        <m:r>
                          <m:rPr>
                            <m:sty m:val="p"/>
                          </m:rPr>
                          <a:rPr lang="da-DK" altLang="zh-CN">
                            <a:latin typeface="Cambria Math" panose="02040503050406030204" pitchFamily="18" charset="0"/>
                            <a:ea typeface="方正宋刻本秀楷简体" panose="02000000000000000000" pitchFamily="2" charset="-122"/>
                            <a:cs typeface="+mn-ea"/>
                            <a:sym typeface="+mn-lt"/>
                          </a:rPr>
                          <m:t>I</m:t>
                        </m:r>
                      </m:e>
                      <m:sub>
                        <m:r>
                          <m:rPr>
                            <m:sty m:val="p"/>
                          </m:rPr>
                          <a:rPr lang="da-DK" altLang="zh-CN">
                            <a:latin typeface="Cambria Math" panose="02040503050406030204" pitchFamily="18" charset="0"/>
                            <a:ea typeface="方正宋刻本秀楷简体" panose="02000000000000000000" pitchFamily="2" charset="-122"/>
                            <a:cs typeface="+mn-ea"/>
                            <a:sym typeface="+mn-lt"/>
                          </a:rPr>
                          <m:t>an</m:t>
                        </m:r>
                      </m:sub>
                    </m:sSub>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12</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04</m:t>
                    </m:r>
                    <m:r>
                      <a:rPr lang="en-US" altLang="zh-CN" b="0" i="1" smtClean="0">
                        <a:latin typeface="Cambria Math" panose="02040503050406030204" pitchFamily="18" charset="0"/>
                        <a:ea typeface="方正宋刻本秀楷简体" panose="02000000000000000000" pitchFamily="2" charset="-122"/>
                        <a:cs typeface="+mn-ea"/>
                        <a:sym typeface="+mn-lt"/>
                      </a:rPr>
                      <m:t>𝐴</m:t>
                    </m:r>
                    <m:r>
                      <a:rPr lang="zh-CN" altLang="ar-AE" i="1">
                        <a:latin typeface="Cambria Math" panose="02040503050406030204" pitchFamily="18" charset="0"/>
                        <a:ea typeface="方正宋刻本秀楷简体" panose="02000000000000000000" pitchFamily="2" charset="-122"/>
                        <a:cs typeface="+mn-ea"/>
                        <a:sym typeface="+mn-lt"/>
                      </a:rPr>
                      <m:t>。</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endParaRPr lang="ar-AE"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14:m>
                  <m:oMath xmlns:m="http://schemas.openxmlformats.org/officeDocument/2006/math">
                    <m:r>
                      <m:rPr>
                        <m:sty m:val="p"/>
                      </m:rPr>
                      <a:rPr lang="da-DK" altLang="zh-CN" i="1" dirty="0">
                        <a:latin typeface="Cambria Math" panose="02040503050406030204" pitchFamily="18" charset="0"/>
                        <a:ea typeface="方正宋刻本秀楷简体" panose="02000000000000000000" pitchFamily="2" charset="-122"/>
                        <a:cs typeface="+mn-ea"/>
                        <a:sym typeface="+mn-lt"/>
                      </a:rPr>
                      <m:t>K</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为允许的瞬时过流倍数，一般在</a:t>
                </a:r>
                <a:r>
                  <a:rPr lang="en-US" altLang="zh-CN" dirty="0">
                    <a:latin typeface="方正宋刻本秀楷简体" panose="02000000000000000000" pitchFamily="2" charset="-122"/>
                    <a:ea typeface="方正宋刻本秀楷简体" panose="02000000000000000000" pitchFamily="2" charset="-122"/>
                    <a:cs typeface="+mn-ea"/>
                    <a:sym typeface="+mn-lt"/>
                  </a:rPr>
                  <a:t>1.5~2</a:t>
                </a:r>
                <a:r>
                  <a:rPr lang="zh-CN" altLang="en-US" dirty="0">
                    <a:latin typeface="方正宋刻本秀楷简体" panose="02000000000000000000" pitchFamily="2" charset="-122"/>
                    <a:ea typeface="方正宋刻本秀楷简体" panose="02000000000000000000" pitchFamily="2" charset="-122"/>
                    <a:cs typeface="+mn-ea"/>
                    <a:sym typeface="+mn-lt"/>
                  </a:rPr>
                  <a:t>之间，经过计算</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𝛽</m:t>
                    </m:r>
                  </m:oMath>
                </a14:m>
                <a:r>
                  <a:rPr lang="zh-CN" altLang="en-US" dirty="0">
                    <a:latin typeface="方正宋刻本秀楷简体" panose="02000000000000000000" pitchFamily="2" charset="-122"/>
                    <a:ea typeface="方正宋刻本秀楷简体" panose="02000000000000000000" pitchFamily="2" charset="-122"/>
                    <a:cs typeface="+mn-ea"/>
                    <a:sym typeface="+mn-lt"/>
                  </a:rPr>
                  <a:t>需要控制在</a:t>
                </a:r>
                <a:r>
                  <a:rPr lang="en-US" altLang="zh-CN" dirty="0">
                    <a:latin typeface="方正宋刻本秀楷简体" panose="02000000000000000000" pitchFamily="2" charset="-122"/>
                    <a:ea typeface="方正宋刻本秀楷简体" panose="02000000000000000000" pitchFamily="2" charset="-122"/>
                    <a:cs typeface="+mn-ea"/>
                    <a:sym typeface="+mn-lt"/>
                  </a:rPr>
                  <a:t>1.246~1.661</a:t>
                </a:r>
                <a:r>
                  <a:rPr lang="zh-CN" altLang="en-US" dirty="0">
                    <a:latin typeface="方正宋刻本秀楷简体" panose="02000000000000000000" pitchFamily="2" charset="-122"/>
                    <a:ea typeface="方正宋刻本秀楷简体" panose="02000000000000000000" pitchFamily="2" charset="-122"/>
                    <a:cs typeface="+mn-ea"/>
                    <a:sym typeface="+mn-lt"/>
                  </a:rPr>
                  <a:t>之间，因此可令</a:t>
                </a:r>
                <a14:m>
                  <m:oMath xmlns:m="http://schemas.openxmlformats.org/officeDocument/2006/math">
                    <m:r>
                      <a:rPr lang="zh-CN" altLang="en-US" i="1">
                        <a:latin typeface="Cambria Math" panose="02040503050406030204" pitchFamily="18" charset="0"/>
                        <a:ea typeface="方正宋刻本秀楷简体" panose="02000000000000000000" pitchFamily="2" charset="-122"/>
                        <a:cs typeface="+mn-ea"/>
                        <a:sym typeface="+mn-lt"/>
                      </a:rPr>
                      <m:t>𝛽</m:t>
                    </m:r>
                    <m:r>
                      <a:rPr lang="en-US" altLang="zh-CN" i="1">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5</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分母</a:t>
                </a:r>
                <a:r>
                  <a:rPr lang="en-US" altLang="zh-CN" dirty="0">
                    <a:latin typeface="方正宋刻本秀楷简体" panose="02000000000000000000" pitchFamily="2" charset="-122"/>
                    <a:ea typeface="方正宋刻本秀楷简体" panose="02000000000000000000" pitchFamily="2" charset="-122"/>
                    <a:cs typeface="+mn-ea"/>
                    <a:sym typeface="+mn-lt"/>
                  </a:rPr>
                  <a:t>0.002</a:t>
                </a:r>
                <a:r>
                  <a:rPr lang="zh-CN" altLang="en-US" dirty="0">
                    <a:latin typeface="方正宋刻本秀楷简体" panose="02000000000000000000" pitchFamily="2" charset="-122"/>
                    <a:ea typeface="方正宋刻本秀楷简体" panose="02000000000000000000" pitchFamily="2" charset="-122"/>
                    <a:cs typeface="+mn-ea"/>
                    <a:sym typeface="+mn-lt"/>
                  </a:rPr>
                  <a:t>同样为经验值。</a:t>
                </a:r>
              </a:p>
              <a:p>
                <a:pP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同样为了抵消滤波的效果，加入了</a:t>
                </a:r>
                <a14:m>
                  <m:oMath xmlns:m="http://schemas.openxmlformats.org/officeDocument/2006/math">
                    <m:f>
                      <m:fPr>
                        <m:ctrlPr>
                          <a:rPr lang="ar-AE" altLang="zh-CN" i="1">
                            <a:latin typeface="Cambria Math" panose="02040503050406030204" pitchFamily="18" charset="0"/>
                            <a:ea typeface="方正宋刻本秀楷简体" panose="02000000000000000000" pitchFamily="2" charset="-122"/>
                            <a:cs typeface="+mn-ea"/>
                            <a:sym typeface="+mn-lt"/>
                          </a:rPr>
                        </m:ctrlPr>
                      </m:fPr>
                      <m:num>
                        <m:r>
                          <a:rPr lang="ar-AE" altLang="zh-CN" i="1">
                            <a:latin typeface="Cambria Math" panose="02040503050406030204" pitchFamily="18" charset="0"/>
                            <a:ea typeface="方正宋刻本秀楷简体" panose="02000000000000000000" pitchFamily="2" charset="-122"/>
                            <a:cs typeface="+mn-ea"/>
                            <a:sym typeface="+mn-lt"/>
                          </a:rPr>
                          <m:t>1</m:t>
                        </m:r>
                      </m:num>
                      <m:den>
                        <m:r>
                          <a:rPr lang="ar-AE" altLang="zh-CN" i="1">
                            <a:latin typeface="Cambria Math" panose="02040503050406030204" pitchFamily="18" charset="0"/>
                            <a:ea typeface="方正宋刻本秀楷简体" panose="02000000000000000000" pitchFamily="2" charset="-122"/>
                            <a:cs typeface="+mn-ea"/>
                            <a:sym typeface="+mn-lt"/>
                          </a:rPr>
                          <m:t>0</m:t>
                        </m:r>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002</m:t>
                        </m:r>
                        <m:r>
                          <a:rPr lang="zh-CN" altLang="ar-AE" i="1">
                            <a:latin typeface="Cambria Math" panose="02040503050406030204" pitchFamily="18" charset="0"/>
                            <a:ea typeface="方正宋刻本秀楷简体" panose="02000000000000000000" pitchFamily="2" charset="-122"/>
                            <a:cs typeface="+mn-ea"/>
                            <a:sym typeface="+mn-lt"/>
                          </a:rPr>
                          <m:t>𝑠</m:t>
                        </m:r>
                        <m:r>
                          <a:rPr lang="ar-AE" altLang="zh-CN" i="1">
                            <a:latin typeface="Cambria Math" panose="02040503050406030204" pitchFamily="18" charset="0"/>
                            <a:ea typeface="方正宋刻本秀楷简体" panose="02000000000000000000" pitchFamily="2" charset="-122"/>
                            <a:cs typeface="+mn-ea"/>
                            <a:sym typeface="+mn-lt"/>
                          </a:rPr>
                          <m:t>+</m:t>
                        </m:r>
                        <m:r>
                          <a:rPr lang="ar-AE" altLang="zh-CN" i="1">
                            <a:latin typeface="Cambria Math" panose="02040503050406030204" pitchFamily="18" charset="0"/>
                            <a:ea typeface="方正宋刻本秀楷简体" panose="02000000000000000000" pitchFamily="2" charset="-122"/>
                            <a:cs typeface="+mn-ea"/>
                            <a:sym typeface="+mn-lt"/>
                          </a:rPr>
                          <m:t>1</m:t>
                        </m:r>
                      </m:den>
                    </m:f>
                    <m:r>
                      <a:rPr lang="zh-CN" altLang="ar-AE" i="1">
                        <a:latin typeface="Cambria Math" panose="02040503050406030204" pitchFamily="18" charset="0"/>
                        <a:ea typeface="方正宋刻本秀楷简体" panose="02000000000000000000" pitchFamily="2" charset="-122"/>
                        <a:cs typeface="+mn-ea"/>
                        <a:sym typeface="+mn-lt"/>
                      </a:rPr>
                      <m:t>。</m:t>
                    </m:r>
                  </m:oMath>
                </a14:m>
                <a:endParaRPr lang="ar-AE" altLang="zh-CN" dirty="0">
                  <a:latin typeface="方正宋刻本秀楷简体" panose="02000000000000000000" pitchFamily="2" charset="-122"/>
                  <a:ea typeface="方正宋刻本秀楷简体" panose="02000000000000000000" pitchFamily="2" charset="-122"/>
                  <a:cs typeface="+mn-ea"/>
                  <a:sym typeface="+mn-lt"/>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zh-CN" alt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zh-CN" altLang="en-US"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8E16B5D8-F8D3-8D01-B450-530E33E8B2EC}"/>
                  </a:ext>
                </a:extLst>
              </p:cNvPr>
              <p:cNvSpPr txBox="1">
                <a:spLocks noRot="1" noChangeAspect="1" noMove="1" noResize="1" noEditPoints="1" noAdjustHandles="1" noChangeArrowheads="1" noChangeShapeType="1" noTextEdit="1"/>
              </p:cNvSpPr>
              <p:nvPr/>
            </p:nvSpPr>
            <p:spPr>
              <a:xfrm>
                <a:off x="838200" y="1690688"/>
                <a:ext cx="10914185" cy="6100581"/>
              </a:xfrm>
              <a:prstGeom prst="rect">
                <a:avLst/>
              </a:prstGeom>
              <a:blipFill>
                <a:blip r:embed="rId4"/>
                <a:stretch>
                  <a:fillRect l="-615" t="-500"/>
                </a:stretch>
              </a:blipFill>
            </p:spPr>
            <p:txBody>
              <a:bodyPr/>
              <a:lstStyle/>
              <a:p>
                <a:r>
                  <a:rPr lang="zh-MO" altLang="en-US">
                    <a:noFill/>
                  </a:rPr>
                  <a:t> </a:t>
                </a:r>
              </a:p>
            </p:txBody>
          </p:sp>
        </mc:Fallback>
      </mc:AlternateContent>
      <p:sp>
        <p:nvSpPr>
          <p:cNvPr id="4" name="矩形 3">
            <a:extLst>
              <a:ext uri="{FF2B5EF4-FFF2-40B4-BE49-F238E27FC236}">
                <a16:creationId xmlns:a16="http://schemas.microsoft.com/office/drawing/2014/main" id="{80E7764E-5608-B70D-0EAC-F260C5281E7A}"/>
              </a:ext>
            </a:extLst>
          </p:cNvPr>
          <p:cNvSpPr/>
          <p:nvPr/>
        </p:nvSpPr>
        <p:spPr>
          <a:xfrm>
            <a:off x="5740208" y="1072662"/>
            <a:ext cx="6146992" cy="973015"/>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pic>
        <p:nvPicPr>
          <p:cNvPr id="5" name="圖片 4">
            <a:extLst>
              <a:ext uri="{FF2B5EF4-FFF2-40B4-BE49-F238E27FC236}">
                <a16:creationId xmlns:a16="http://schemas.microsoft.com/office/drawing/2014/main" id="{6A30EED5-D2E7-329B-89D9-460917C9410C}"/>
              </a:ext>
            </a:extLst>
          </p:cNvPr>
          <p:cNvPicPr>
            <a:picLocks noChangeAspect="1"/>
          </p:cNvPicPr>
          <p:nvPr/>
        </p:nvPicPr>
        <p:blipFill>
          <a:blip r:embed="rId5"/>
          <a:stretch>
            <a:fillRect/>
          </a:stretch>
        </p:blipFill>
        <p:spPr>
          <a:xfrm>
            <a:off x="5740208" y="176517"/>
            <a:ext cx="6511809" cy="3028341"/>
          </a:xfrm>
          <a:prstGeom prst="rect">
            <a:avLst/>
          </a:prstGeom>
        </p:spPr>
      </p:pic>
      <p:sp>
        <p:nvSpPr>
          <p:cNvPr id="6" name="矩形 5">
            <a:extLst>
              <a:ext uri="{FF2B5EF4-FFF2-40B4-BE49-F238E27FC236}">
                <a16:creationId xmlns:a16="http://schemas.microsoft.com/office/drawing/2014/main" id="{A733F874-80CB-D196-D22F-E3F58FAA35ED}"/>
              </a:ext>
            </a:extLst>
          </p:cNvPr>
          <p:cNvSpPr/>
          <p:nvPr/>
        </p:nvSpPr>
        <p:spPr>
          <a:xfrm>
            <a:off x="5740208" y="1072662"/>
            <a:ext cx="6451792" cy="978876"/>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extLst>
      <p:ext uri="{BB962C8B-B14F-4D97-AF65-F5344CB8AC3E}">
        <p14:creationId xmlns:p14="http://schemas.microsoft.com/office/powerpoint/2010/main" val="35933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A83F6-64C6-0B9E-3B0A-1D2679DD5927}"/>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72EBBF1E-2B87-A901-138A-D290E89AE5E9}"/>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E1ACAE9C-FF84-F2BC-0BFE-9B2DBD84A711}"/>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p:sp>
        <p:nvSpPr>
          <p:cNvPr id="2" name="文本框 3">
            <a:extLst>
              <a:ext uri="{FF2B5EF4-FFF2-40B4-BE49-F238E27FC236}">
                <a16:creationId xmlns:a16="http://schemas.microsoft.com/office/drawing/2014/main" id="{F2115DEE-0B2A-A0B9-945B-EE84F421DF1B}"/>
              </a:ext>
            </a:extLst>
          </p:cNvPr>
          <p:cNvSpPr txBox="1"/>
          <p:nvPr/>
        </p:nvSpPr>
        <p:spPr>
          <a:xfrm>
            <a:off x="838200" y="1432781"/>
            <a:ext cx="10714892" cy="1323439"/>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2. Simulate the system operating with step change from 1500rpm to 1200rpm without load, operating at 1200rpm with 3 seconds and step up to 1500rpm;</a:t>
            </a: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p:pic>
        <p:nvPicPr>
          <p:cNvPr id="4" name="圖片 3">
            <a:extLst>
              <a:ext uri="{FF2B5EF4-FFF2-40B4-BE49-F238E27FC236}">
                <a16:creationId xmlns:a16="http://schemas.microsoft.com/office/drawing/2014/main" id="{A820F7E8-2FB7-958C-B8EE-5670B9D520B4}"/>
              </a:ext>
            </a:extLst>
          </p:cNvPr>
          <p:cNvPicPr>
            <a:picLocks noChangeAspect="1"/>
          </p:cNvPicPr>
          <p:nvPr/>
        </p:nvPicPr>
        <p:blipFill>
          <a:blip r:embed="rId4"/>
          <a:stretch>
            <a:fillRect/>
          </a:stretch>
        </p:blipFill>
        <p:spPr>
          <a:xfrm>
            <a:off x="2501411" y="2183367"/>
            <a:ext cx="7189177" cy="3862883"/>
          </a:xfrm>
          <a:prstGeom prst="rect">
            <a:avLst/>
          </a:prstGeom>
        </p:spPr>
      </p:pic>
    </p:spTree>
    <p:extLst>
      <p:ext uri="{BB962C8B-B14F-4D97-AF65-F5344CB8AC3E}">
        <p14:creationId xmlns:p14="http://schemas.microsoft.com/office/powerpoint/2010/main" val="230403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7F56B-E296-A0FB-32B3-8551B0F2D950}"/>
            </a:ext>
          </a:extLst>
        </p:cNvPr>
        <p:cNvGrpSpPr/>
        <p:nvPr/>
      </p:nvGrpSpPr>
      <p:grpSpPr>
        <a:xfrm>
          <a:off x="0" y="0"/>
          <a:ext cx="0" cy="0"/>
          <a:chOff x="0" y="0"/>
          <a:chExt cx="0" cy="0"/>
        </a:xfrm>
      </p:grpSpPr>
      <p:sp>
        <p:nvSpPr>
          <p:cNvPr id="31" name="标题 1">
            <a:extLst>
              <a:ext uri="{FF2B5EF4-FFF2-40B4-BE49-F238E27FC236}">
                <a16:creationId xmlns:a16="http://schemas.microsoft.com/office/drawing/2014/main" id="{7C6B95B3-EC15-0C4B-F186-BE9BBDE36F50}"/>
              </a:ext>
            </a:extLst>
          </p:cNvPr>
          <p:cNvSpPr>
            <a:spLocks noGrp="1"/>
          </p:cNvSpPr>
          <p:nvPr>
            <p:ph type="title"/>
          </p:nvPr>
        </p:nvSpPr>
        <p:spPr/>
        <p:txBody>
          <a:bodyPr>
            <a:normAutofit/>
          </a:bodyPr>
          <a:lstStyle/>
          <a:p>
            <a:pPr>
              <a:buNone/>
            </a:pPr>
            <a:r>
              <a:rPr lang="zh-CN" altLang="en-US" sz="4800" dirty="0">
                <a:latin typeface="+mn-ea"/>
                <a:ea typeface="+mn-ea"/>
              </a:rPr>
              <a:t>仿真结果</a:t>
            </a:r>
            <a:endParaRPr lang="zh-CN" sz="6000" dirty="0">
              <a:latin typeface="+mn-ea"/>
              <a:ea typeface="+mn-ea"/>
            </a:endParaRPr>
          </a:p>
        </p:txBody>
      </p:sp>
      <p:pic>
        <p:nvPicPr>
          <p:cNvPr id="32" name="内容占位符 5" descr="清华大学logo">
            <a:extLst>
              <a:ext uri="{FF2B5EF4-FFF2-40B4-BE49-F238E27FC236}">
                <a16:creationId xmlns:a16="http://schemas.microsoft.com/office/drawing/2014/main" id="{6E4C4A9A-2EBF-254F-0216-3DF769484054}"/>
              </a:ext>
            </a:extLst>
          </p:cNvPr>
          <p:cNvPicPr>
            <a:picLocks noGrp="1" noChangeAspect="1"/>
          </p:cNvPicPr>
          <p:nvPr>
            <p:ph idx="1"/>
          </p:nvPr>
        </p:nvPicPr>
        <p:blipFill>
          <a:blip r:embed="rId3"/>
          <a:stretch>
            <a:fillRect/>
          </a:stretch>
        </p:blipFill>
        <p:spPr>
          <a:xfrm>
            <a:off x="5234940" y="6068695"/>
            <a:ext cx="2023745" cy="554990"/>
          </a:xfrm>
          <a:prstGeom prst="rect">
            <a:avLst/>
          </a:prstGeom>
        </p:spPr>
      </p:pic>
      <mc:AlternateContent xmlns:mc="http://schemas.openxmlformats.org/markup-compatibility/2006" xmlns:a14="http://schemas.microsoft.com/office/drawing/2010/main">
        <mc:Choice Requires="a14">
          <p:sp>
            <p:nvSpPr>
              <p:cNvPr id="2" name="文本框 3">
                <a:extLst>
                  <a:ext uri="{FF2B5EF4-FFF2-40B4-BE49-F238E27FC236}">
                    <a16:creationId xmlns:a16="http://schemas.microsoft.com/office/drawing/2014/main" id="{7A3BDA0F-E908-2BB4-775B-77C741309338}"/>
                  </a:ext>
                </a:extLst>
              </p:cNvPr>
              <p:cNvSpPr txBox="1"/>
              <p:nvPr/>
            </p:nvSpPr>
            <p:spPr>
              <a:xfrm>
                <a:off x="838200" y="1432781"/>
                <a:ext cx="10714892" cy="2021323"/>
              </a:xfrm>
              <a:prstGeom prst="rect">
                <a:avLst/>
              </a:prstGeom>
              <a:noFill/>
            </p:spPr>
            <p:txBody>
              <a:bodyPr wrap="square" rtlCol="0">
                <a:spAutoFit/>
              </a:bodyPr>
              <a:lstStyle/>
              <a:p>
                <a:pPr>
                  <a:defRPr sz="2000">
                    <a:solidFill>
                      <a:schemeClr val="tx1">
                        <a:alpha val="100000"/>
                      </a:schemeClr>
                    </a:solidFill>
                    <a:latin typeface="Calibri"/>
                    <a:ea typeface="微软雅黑"/>
                    <a:cs typeface="+mn-cs"/>
                  </a:defRPr>
                </a:pPr>
                <a:r>
                  <a:rPr lang="en-US" altLang="zh-CN" dirty="0">
                    <a:latin typeface="方正宋刻本秀楷简体" panose="02000000000000000000" pitchFamily="2" charset="-122"/>
                    <a:ea typeface="方正宋刻本秀楷简体" panose="02000000000000000000" pitchFamily="2" charset="-122"/>
                    <a:cs typeface="+mn-ea"/>
                    <a:sym typeface="+mn-lt"/>
                  </a:rPr>
                  <a:t>2. Simulate the system operating with step change from 1500rpm to 1200rpm without load, operating at 1200rpm with 3 seconds and step up to 1500rpm;</a:t>
                </a:r>
                <a:endParaRPr lang="ar-AE" dirty="0">
                  <a:solidFill>
                    <a:srgbClr val="0D0D0D">
                      <a:alpha val="100000"/>
                    </a:srgbClr>
                  </a:solidFill>
                  <a:highlight>
                    <a:srgbClr val="FFFFFF">
                      <a:alpha val="100000"/>
                    </a:srgbClr>
                  </a:highlight>
                  <a:latin typeface="+mn-ea"/>
                  <a:cs typeface="+mn-cs"/>
                </a:endParaRPr>
              </a:p>
              <a:p>
                <a:pPr algn="ctr">
                  <a:lnSpc>
                    <a:spcPct val="150000"/>
                  </a:lnSpc>
                </a:pPr>
                <a:r>
                  <a:rPr lang="zh-CN" altLang="en-US" dirty="0">
                    <a:latin typeface="方正宋刻本秀楷简体" panose="02000000000000000000" pitchFamily="2" charset="-122"/>
                    <a:ea typeface="方正宋刻本秀楷简体" panose="02000000000000000000" pitchFamily="2" charset="-122"/>
                    <a:cs typeface="+mn-ea"/>
                    <a:sym typeface="+mn-lt"/>
                  </a:rPr>
                  <a:t>超调量 </a:t>
                </a:r>
                <a14:m>
                  <m:oMath xmlns:m="http://schemas.openxmlformats.org/officeDocument/2006/math">
                    <m:r>
                      <a:rPr lang="en-US" altLang="zh-CN" b="0" i="1" smtClean="0">
                        <a:latin typeface="Cambria Math" panose="02040503050406030204" pitchFamily="18" charset="0"/>
                        <a:ea typeface="方正宋刻本秀楷简体" panose="02000000000000000000" pitchFamily="2" charset="-122"/>
                        <a:cs typeface="+mn-ea"/>
                        <a:sym typeface="+mn-lt"/>
                      </a:rPr>
                      <m:t>𝜎</m:t>
                    </m:r>
                    <m:r>
                      <a:rPr lang="en-US" altLang="zh-CN" b="0" i="1" smtClean="0">
                        <a:latin typeface="Cambria Math" panose="02040503050406030204" pitchFamily="18" charset="0"/>
                        <a:ea typeface="方正宋刻本秀楷简体" panose="02000000000000000000" pitchFamily="2" charset="-122"/>
                        <a:cs typeface="+mn-ea"/>
                        <a:sym typeface="+mn-lt"/>
                      </a:rPr>
                      <m:t>%=</m:t>
                    </m:r>
                    <m:f>
                      <m:fPr>
                        <m:ctrlPr>
                          <a:rPr lang="en-US" altLang="zh-CN" b="0" i="1" smtClean="0">
                            <a:latin typeface="Cambria Math" panose="02040503050406030204" pitchFamily="18" charset="0"/>
                            <a:ea typeface="方正宋刻本秀楷简体" panose="02000000000000000000" pitchFamily="2" charset="-122"/>
                            <a:cs typeface="+mn-ea"/>
                            <a:sym typeface="+mn-lt"/>
                          </a:rPr>
                        </m:ctrlPr>
                      </m:fPr>
                      <m:num>
                        <m:r>
                          <a:rPr lang="en-US" altLang="zh-CN" b="0" i="1" smtClean="0">
                            <a:latin typeface="Cambria Math" panose="02040503050406030204" pitchFamily="18" charset="0"/>
                            <a:ea typeface="方正宋刻本秀楷简体" panose="02000000000000000000" pitchFamily="2" charset="-122"/>
                            <a:cs typeface="+mn-ea"/>
                            <a:sym typeface="+mn-lt"/>
                          </a:rPr>
                          <m:t>33</m:t>
                        </m:r>
                      </m:num>
                      <m:den>
                        <m:r>
                          <a:rPr lang="en-US" altLang="zh-CN" b="0" i="1" smtClean="0">
                            <a:latin typeface="Cambria Math" panose="02040503050406030204" pitchFamily="18" charset="0"/>
                            <a:ea typeface="方正宋刻本秀楷简体" panose="02000000000000000000" pitchFamily="2" charset="-122"/>
                            <a:cs typeface="+mn-ea"/>
                            <a:sym typeface="+mn-lt"/>
                          </a:rPr>
                          <m:t>300</m:t>
                        </m:r>
                      </m:den>
                    </m:f>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13</m:t>
                    </m:r>
                    <m:r>
                      <a:rPr lang="en-US" altLang="zh-CN" b="0" i="1" smtClean="0">
                        <a:latin typeface="Cambria Math" panose="02040503050406030204" pitchFamily="18" charset="0"/>
                        <a:ea typeface="方正宋刻本秀楷简体" panose="02000000000000000000" pitchFamily="2" charset="-122"/>
                        <a:cs typeface="+mn-ea"/>
                        <a:sym typeface="+mn-lt"/>
                      </a:rPr>
                      <m:t>%</m:t>
                    </m:r>
                  </m:oMath>
                </a14:m>
                <a:endParaRPr lang="en-US" altLang="zh-CN" dirty="0">
                  <a:latin typeface="方正宋刻本秀楷简体" panose="02000000000000000000" pitchFamily="2" charset="-122"/>
                  <a:ea typeface="方正宋刻本秀楷简体" panose="02000000000000000000" pitchFamily="2" charset="-122"/>
                  <a:cs typeface="+mn-ea"/>
                  <a:sym typeface="+mn-lt"/>
                </a:endParaRPr>
              </a:p>
              <a:p>
                <a:pPr algn="ctr">
                  <a:lnSpc>
                    <a:spcPct val="150000"/>
                  </a:lnSpc>
                </a:pPr>
                <a14:m>
                  <m:oMathPara xmlns:m="http://schemas.openxmlformats.org/officeDocument/2006/math">
                    <m:oMathParaPr>
                      <m:jc m:val="centerGroup"/>
                    </m:oMathParaPr>
                    <m:oMath xmlns:m="http://schemas.openxmlformats.org/officeDocument/2006/math">
                      <m:r>
                        <a:rPr lang="zh-TW" altLang="en-US" b="0" i="1" dirty="0" smtClean="0">
                          <a:latin typeface="Cambria Math" panose="02040503050406030204" pitchFamily="18" charset="0"/>
                          <a:ea typeface="方正宋刻本秀楷简体" panose="02000000000000000000" pitchFamily="2" charset="-122"/>
                          <a:cs typeface="+mn-ea"/>
                          <a:sym typeface="+mn-lt"/>
                        </a:rPr>
                        <m:t>调</m:t>
                      </m:r>
                      <m:r>
                        <a:rPr lang="zh-TW" altLang="en-US" i="1" dirty="0">
                          <a:latin typeface="Cambria Math" panose="02040503050406030204" pitchFamily="18" charset="0"/>
                          <a:ea typeface="方正宋刻本秀楷简体" panose="02000000000000000000" pitchFamily="2" charset="-122"/>
                          <a:cs typeface="+mn-ea"/>
                          <a:sym typeface="+mn-lt"/>
                        </a:rPr>
                        <m:t>整</m:t>
                      </m:r>
                      <m:r>
                        <a:rPr lang="zh-TW" altLang="en-US" i="1" dirty="0" smtClean="0">
                          <a:latin typeface="Cambria Math" panose="02040503050406030204" pitchFamily="18" charset="0"/>
                          <a:ea typeface="方正宋刻本秀楷简体" panose="02000000000000000000" pitchFamily="2" charset="-122"/>
                          <a:cs typeface="+mn-ea"/>
                          <a:sym typeface="+mn-lt"/>
                        </a:rPr>
                        <m:t>时间</m:t>
                      </m:r>
                      <m:r>
                        <a:rPr lang="en-US" altLang="zh-TW" b="0" i="1" dirty="0" smtClean="0">
                          <a:latin typeface="Cambria Math" panose="02040503050406030204" pitchFamily="18" charset="0"/>
                          <a:ea typeface="方正宋刻本秀楷简体" panose="02000000000000000000" pitchFamily="2" charset="-122"/>
                          <a:cs typeface="+mn-ea"/>
                          <a:sym typeface="+mn-lt"/>
                        </a:rPr>
                        <m:t> </m:t>
                      </m:r>
                      <m:r>
                        <a:rPr lang="en-US" altLang="zh-CN" b="0" i="1" smtClean="0">
                          <a:latin typeface="Cambria Math" panose="02040503050406030204" pitchFamily="18" charset="0"/>
                          <a:ea typeface="方正宋刻本秀楷简体" panose="02000000000000000000" pitchFamily="2" charset="-122"/>
                          <a:cs typeface="+mn-ea"/>
                          <a:sym typeface="+mn-lt"/>
                        </a:rPr>
                        <m:t>𝑡</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94</m:t>
                      </m:r>
                      <m:r>
                        <a:rPr lang="en-US" altLang="zh-CN" b="0" i="1" smtClean="0">
                          <a:latin typeface="Cambria Math" panose="02040503050406030204" pitchFamily="18" charset="0"/>
                          <a:ea typeface="方正宋刻本秀楷简体" panose="02000000000000000000" pitchFamily="2" charset="-122"/>
                          <a:cs typeface="+mn-ea"/>
                          <a:sym typeface="+mn-lt"/>
                        </a:rPr>
                        <m:t>.</m:t>
                      </m:r>
                      <m:r>
                        <a:rPr lang="en-US" altLang="zh-CN" b="0" i="1" smtClean="0">
                          <a:latin typeface="Cambria Math" panose="02040503050406030204" pitchFamily="18" charset="0"/>
                          <a:ea typeface="方正宋刻本秀楷简体" panose="02000000000000000000" pitchFamily="2" charset="-122"/>
                          <a:cs typeface="+mn-ea"/>
                          <a:sym typeface="+mn-lt"/>
                        </a:rPr>
                        <m:t>798</m:t>
                      </m:r>
                      <m:r>
                        <a:rPr lang="en-US" altLang="zh-CN" b="0" i="1" smtClean="0">
                          <a:latin typeface="Cambria Math" panose="02040503050406030204" pitchFamily="18" charset="0"/>
                          <a:ea typeface="方正宋刻本秀楷简体" panose="02000000000000000000" pitchFamily="2" charset="-122"/>
                          <a:cs typeface="+mn-ea"/>
                          <a:sym typeface="+mn-lt"/>
                        </a:rPr>
                        <m:t>𝑚𝑠</m:t>
                      </m:r>
                    </m:oMath>
                  </m:oMathPara>
                </a14:m>
                <a:endParaRPr lang="ar-AE" dirty="0">
                  <a:solidFill>
                    <a:srgbClr val="0D0D0D">
                      <a:alpha val="100000"/>
                    </a:srgbClr>
                  </a:solidFill>
                  <a:highlight>
                    <a:srgbClr val="FFFFFF">
                      <a:alpha val="100000"/>
                    </a:srgbClr>
                  </a:highlight>
                  <a:latin typeface="+mn-ea"/>
                  <a:cs typeface="+mn-cs"/>
                </a:endParaRPr>
              </a:p>
              <a:p>
                <a:pPr marL="342900" lvl="0" indent="-342900" algn="l" defTabSz="914400">
                  <a:lnSpc>
                    <a:spcPct val="100000"/>
                  </a:lnSpc>
                  <a:buFont typeface="Arial" charset="0"/>
                  <a:buChar char="•"/>
                  <a:defRPr sz="2000">
                    <a:solidFill>
                      <a:schemeClr val="tx1">
                        <a:alpha val="100000"/>
                      </a:schemeClr>
                    </a:solidFill>
                    <a:latin typeface="Calibri"/>
                    <a:ea typeface="微软雅黑"/>
                    <a:cs typeface="+mn-cs"/>
                  </a:defRPr>
                </a:pPr>
                <a:endParaRPr dirty="0">
                  <a:solidFill>
                    <a:srgbClr val="0D0D0D">
                      <a:alpha val="100000"/>
                    </a:srgbClr>
                  </a:solidFill>
                  <a:highlight>
                    <a:srgbClr val="FFFFFF">
                      <a:alpha val="100000"/>
                    </a:srgbClr>
                  </a:highlight>
                  <a:latin typeface="+mn-ea"/>
                  <a:cs typeface="+mn-cs"/>
                </a:endParaRPr>
              </a:p>
            </p:txBody>
          </p:sp>
        </mc:Choice>
        <mc:Fallback xmlns="">
          <p:sp>
            <p:nvSpPr>
              <p:cNvPr id="2" name="文本框 3">
                <a:extLst>
                  <a:ext uri="{FF2B5EF4-FFF2-40B4-BE49-F238E27FC236}">
                    <a16:creationId xmlns:a16="http://schemas.microsoft.com/office/drawing/2014/main" id="{7A3BDA0F-E908-2BB4-775B-77C741309338}"/>
                  </a:ext>
                </a:extLst>
              </p:cNvPr>
              <p:cNvSpPr txBox="1">
                <a:spLocks noRot="1" noChangeAspect="1" noMove="1" noResize="1" noEditPoints="1" noAdjustHandles="1" noChangeArrowheads="1" noChangeShapeType="1" noTextEdit="1"/>
              </p:cNvSpPr>
              <p:nvPr/>
            </p:nvSpPr>
            <p:spPr>
              <a:xfrm>
                <a:off x="838200" y="1432781"/>
                <a:ext cx="10714892" cy="2021323"/>
              </a:xfrm>
              <a:prstGeom prst="rect">
                <a:avLst/>
              </a:prstGeom>
              <a:blipFill>
                <a:blip r:embed="rId4"/>
                <a:stretch>
                  <a:fillRect l="-626" t="-1506" r="-797"/>
                </a:stretch>
              </a:blipFill>
            </p:spPr>
            <p:txBody>
              <a:bodyPr/>
              <a:lstStyle/>
              <a:p>
                <a:r>
                  <a:rPr lang="zh-MO" altLang="en-US">
                    <a:noFill/>
                  </a:rPr>
                  <a:t> </a:t>
                </a:r>
              </a:p>
            </p:txBody>
          </p:sp>
        </mc:Fallback>
      </mc:AlternateContent>
      <p:pic>
        <p:nvPicPr>
          <p:cNvPr id="11" name="圖片 10">
            <a:extLst>
              <a:ext uri="{FF2B5EF4-FFF2-40B4-BE49-F238E27FC236}">
                <a16:creationId xmlns:a16="http://schemas.microsoft.com/office/drawing/2014/main" id="{E23C2B02-F9EE-FD58-6D90-73DA01E305DA}"/>
              </a:ext>
            </a:extLst>
          </p:cNvPr>
          <p:cNvPicPr>
            <a:picLocks noChangeAspect="1"/>
          </p:cNvPicPr>
          <p:nvPr/>
        </p:nvPicPr>
        <p:blipFill>
          <a:blip r:embed="rId5"/>
          <a:stretch>
            <a:fillRect/>
          </a:stretch>
        </p:blipFill>
        <p:spPr>
          <a:xfrm>
            <a:off x="246185" y="3201308"/>
            <a:ext cx="8953090" cy="2874613"/>
          </a:xfrm>
          <a:prstGeom prst="rect">
            <a:avLst/>
          </a:prstGeom>
        </p:spPr>
      </p:pic>
      <p:pic>
        <p:nvPicPr>
          <p:cNvPr id="18" name="圖片 17">
            <a:extLst>
              <a:ext uri="{FF2B5EF4-FFF2-40B4-BE49-F238E27FC236}">
                <a16:creationId xmlns:a16="http://schemas.microsoft.com/office/drawing/2014/main" id="{E44BD369-67B3-B8BF-1B3C-95F15A211A5D}"/>
              </a:ext>
            </a:extLst>
          </p:cNvPr>
          <p:cNvPicPr>
            <a:picLocks noChangeAspect="1"/>
          </p:cNvPicPr>
          <p:nvPr/>
        </p:nvPicPr>
        <p:blipFill>
          <a:blip r:embed="rId6"/>
          <a:stretch>
            <a:fillRect/>
          </a:stretch>
        </p:blipFill>
        <p:spPr>
          <a:xfrm>
            <a:off x="9362709" y="3201308"/>
            <a:ext cx="2609934" cy="981335"/>
          </a:xfrm>
          <a:prstGeom prst="rect">
            <a:avLst/>
          </a:prstGeom>
        </p:spPr>
      </p:pic>
    </p:spTree>
    <p:extLst>
      <p:ext uri="{BB962C8B-B14F-4D97-AF65-F5344CB8AC3E}">
        <p14:creationId xmlns:p14="http://schemas.microsoft.com/office/powerpoint/2010/main" val="2840517975"/>
      </p:ext>
    </p:extLst>
  </p:cSld>
  <p:clrMapOvr>
    <a:masterClrMapping/>
  </p:clrMapOvr>
</p:sld>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notesMaster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2456</TotalTime>
  <Words>1745</Words>
  <Application>Microsoft Office PowerPoint</Application>
  <PresentationFormat>寬螢幕</PresentationFormat>
  <Paragraphs>178</Paragraphs>
  <Slides>21</Slides>
  <Notes>21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ui-sans-serif</vt:lpstr>
      <vt:lpstr>方正宋刻本秀楷简体</vt:lpstr>
      <vt:lpstr>方正清刻本悦宋简体</vt:lpstr>
      <vt:lpstr>Arial</vt:lpstr>
      <vt:lpstr>Calibri</vt:lpstr>
      <vt:lpstr>Cambria Math</vt:lpstr>
      <vt:lpstr>WPS</vt:lpstr>
      <vt:lpstr>Dual-loop DC Motor Drives 双闭环直流电机调速系统</vt:lpstr>
      <vt:lpstr>双闭环直流电机调速的仿真原理</vt:lpstr>
      <vt:lpstr>𝒔𝒊𝒎𝒖𝒍𝒊𝒏𝒌模型</vt:lpstr>
      <vt:lpstr>𝒔𝒊𝒎𝒖𝒍𝒊𝒏𝒌模型</vt:lpstr>
      <vt:lpstr>𝒔𝒊𝒎𝒖𝒍𝒊𝒏𝒌模型</vt:lpstr>
      <vt:lpstr>𝒔𝒊𝒎𝒖𝒍𝒊𝒏𝒌模型</vt:lpstr>
      <vt:lpstr>𝒔𝒊𝒎𝒖𝒍𝒊𝒏𝒌模型</vt:lpstr>
      <vt:lpstr>仿真结果</vt:lpstr>
      <vt:lpstr>仿真结果</vt:lpstr>
      <vt:lpstr>仿真结果</vt:lpstr>
      <vt:lpstr>仿真结果</vt:lpstr>
      <vt:lpstr>仿真结果</vt:lpstr>
      <vt:lpstr>仿真结果</vt:lpstr>
      <vt:lpstr>𝑨𝑪𝑹参数调整</vt:lpstr>
      <vt:lpstr>𝑨𝑪𝑹参数调整</vt:lpstr>
      <vt:lpstr>𝑨𝑪𝑹参数调整</vt:lpstr>
      <vt:lpstr>𝑨𝑪𝑹参数调整</vt:lpstr>
      <vt:lpstr>𝑨S𝑹参数调整</vt:lpstr>
      <vt:lpstr>𝑨S𝑹参数调整</vt:lpstr>
      <vt:lpstr>𝑨S𝑹参数调整</vt:lpstr>
      <vt:lpstr>𝑨S𝑹参数调整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Inductor Machine</dc:title>
  <dc:creator>Kiota</dc:creator>
  <cp:lastModifiedBy>晨聰 吳</cp:lastModifiedBy>
  <cp:revision>167</cp:revision>
  <dcterms:created xsi:type="dcterms:W3CDTF">2024-05-29T19:38:53Z</dcterms:created>
  <dcterms:modified xsi:type="dcterms:W3CDTF">2024-12-24T02:07:52Z</dcterms:modified>
</cp:coreProperties>
</file>