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7" r:id="rId2"/>
    <p:sldId id="275" r:id="rId3"/>
    <p:sldId id="276" r:id="rId4"/>
    <p:sldId id="277" r:id="rId5"/>
    <p:sldId id="278" r:id="rId6"/>
    <p:sldId id="279" r:id="rId7"/>
    <p:sldId id="273" r:id="rId8"/>
    <p:sldId id="274" r:id="rId9"/>
    <p:sldId id="258" r:id="rId10"/>
    <p:sldId id="259"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F1BA279A-42D0-472A-976B-3107662CEB04}">
          <p14:sldIdLst>
            <p14:sldId id="257"/>
          </p14:sldIdLst>
        </p14:section>
        <p14:section name="作业相关要求" id="{FBA33E71-1D17-41C3-9675-D9A2306FFE71}">
          <p14:sldIdLst>
            <p14:sldId id="275"/>
            <p14:sldId id="276"/>
            <p14:sldId id="277"/>
            <p14:sldId id="278"/>
            <p14:sldId id="279"/>
            <p14:sldId id="273"/>
            <p14:sldId id="274"/>
          </p14:sldIdLst>
        </p14:section>
        <p14:section name="大作业相关背景及算法" id="{7489E919-B25D-4252-9830-D393BF64C021}">
          <p14:sldIdLst>
            <p14:sldId id="258"/>
            <p14:sldId id="259"/>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howGuides="1">
      <p:cViewPr varScale="1">
        <p:scale>
          <a:sx n="104" d="100"/>
          <a:sy n="104" d="100"/>
        </p:scale>
        <p:origin x="188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51F6AC-FF93-416F-BF4E-CA3641F75B3E}" type="datetimeFigureOut">
              <a:rPr lang="zh-CN" altLang="en-US" smtClean="0"/>
              <a:t>2024/5/15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5677A-8514-4AD0-8EA9-1D9912EF388E}" type="slidenum">
              <a:rPr lang="zh-CN" altLang="en-US" smtClean="0"/>
              <a:t>‹#›</a:t>
            </a:fld>
            <a:endParaRPr lang="zh-CN" altLang="en-US"/>
          </a:p>
        </p:txBody>
      </p:sp>
    </p:spTree>
    <p:extLst>
      <p:ext uri="{BB962C8B-B14F-4D97-AF65-F5344CB8AC3E}">
        <p14:creationId xmlns:p14="http://schemas.microsoft.com/office/powerpoint/2010/main" val="983288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08EE20-1B32-4191-9997-F5037B270B7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87561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C5677A-8514-4AD0-8EA9-1D9912EF388E}" type="slidenum">
              <a:rPr lang="zh-CN" altLang="en-US" smtClean="0"/>
              <a:t>4</a:t>
            </a:fld>
            <a:endParaRPr lang="zh-CN" altLang="en-US"/>
          </a:p>
        </p:txBody>
      </p:sp>
    </p:spTree>
    <p:extLst>
      <p:ext uri="{BB962C8B-B14F-4D97-AF65-F5344CB8AC3E}">
        <p14:creationId xmlns:p14="http://schemas.microsoft.com/office/powerpoint/2010/main" val="374654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其他：比如第一次方法不准确，后改进过程中的思考</a:t>
            </a:r>
          </a:p>
        </p:txBody>
      </p:sp>
      <p:sp>
        <p:nvSpPr>
          <p:cNvPr id="4" name="灯片编号占位符 3"/>
          <p:cNvSpPr>
            <a:spLocks noGrp="1"/>
          </p:cNvSpPr>
          <p:nvPr>
            <p:ph type="sldNum" sz="quarter" idx="10"/>
          </p:nvPr>
        </p:nvSpPr>
        <p:spPr/>
        <p:txBody>
          <a:bodyPr/>
          <a:lstStyle/>
          <a:p>
            <a:fld id="{46C5677A-8514-4AD0-8EA9-1D9912EF388E}" type="slidenum">
              <a:rPr lang="zh-CN" altLang="en-US" smtClean="0"/>
              <a:t>6</a:t>
            </a:fld>
            <a:endParaRPr lang="zh-CN" altLang="en-US"/>
          </a:p>
        </p:txBody>
      </p:sp>
    </p:spTree>
    <p:extLst>
      <p:ext uri="{BB962C8B-B14F-4D97-AF65-F5344CB8AC3E}">
        <p14:creationId xmlns:p14="http://schemas.microsoft.com/office/powerpoint/2010/main" val="26017867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1">
                <a:latin typeface="楷体_GB2312" pitchFamily="49" charset="-122"/>
                <a:ea typeface="楷体_GB2312" pitchFamily="49" charset="-122"/>
              </a:defRPr>
            </a:lvl1pPr>
          </a:lstStyle>
          <a:p>
            <a:r>
              <a:rPr lang="zh-CN" altLang="en-US" dirty="0"/>
              <a:t>单击此处编辑母版标题样式</a:t>
            </a:r>
          </a:p>
        </p:txBody>
      </p:sp>
      <p:sp>
        <p:nvSpPr>
          <p:cNvPr id="3" name="副标题 2"/>
          <p:cNvSpPr>
            <a:spLocks noGrp="1"/>
          </p:cNvSpPr>
          <p:nvPr>
            <p:ph type="subTitle" idx="1"/>
          </p:nvPr>
        </p:nvSpPr>
        <p:spPr>
          <a:xfrm>
            <a:off x="1371600" y="3886200"/>
            <a:ext cx="6400800" cy="1752600"/>
          </a:xfrm>
        </p:spPr>
        <p:txBody>
          <a:bodyPr>
            <a:normAutofit/>
          </a:bodyPr>
          <a:lstStyle>
            <a:lvl1pPr marL="0" indent="0" algn="ctr">
              <a:buNone/>
              <a:defRPr sz="2800" b="1">
                <a:solidFill>
                  <a:schemeClr val="tx1"/>
                </a:solidFill>
                <a:latin typeface="楷体_GB2312" pitchFamily="49" charset="-122"/>
                <a:ea typeface="楷体_GB2312"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4" name="日期占位符 3"/>
          <p:cNvSpPr>
            <a:spLocks noGrp="1"/>
          </p:cNvSpPr>
          <p:nvPr>
            <p:ph type="dt" sz="half" idx="10"/>
          </p:nvPr>
        </p:nvSpPr>
        <p:spPr/>
        <p:txBody>
          <a:bodyPr/>
          <a:lstStyle>
            <a:lvl1pPr>
              <a:defRPr>
                <a:latin typeface="楷体_GB2312" pitchFamily="49" charset="-122"/>
                <a:ea typeface="楷体_GB2312" pitchFamily="49" charset="-122"/>
              </a:defRPr>
            </a:lvl1pPr>
          </a:lstStyle>
          <a:p>
            <a:fld id="{236B2349-6E62-4BA7-A66C-36C788EE6A42}" type="datetime1">
              <a:rPr lang="zh-CN" altLang="en-US" smtClean="0"/>
              <a:t>2024/5/15</a:t>
            </a:fld>
            <a:endParaRPr lang="zh-CN" altLang="en-US" dirty="0"/>
          </a:p>
        </p:txBody>
      </p:sp>
      <p:sp>
        <p:nvSpPr>
          <p:cNvPr id="5" name="页脚占位符 4"/>
          <p:cNvSpPr>
            <a:spLocks noGrp="1"/>
          </p:cNvSpPr>
          <p:nvPr>
            <p:ph type="ftr" sz="quarter" idx="11"/>
          </p:nvPr>
        </p:nvSpPr>
        <p:spPr/>
        <p:txBody>
          <a:bodyPr/>
          <a:lstStyle>
            <a:lvl1pPr>
              <a:defRPr>
                <a:latin typeface="楷体_GB2312" pitchFamily="49" charset="-122"/>
                <a:ea typeface="楷体_GB2312" pitchFamily="49" charset="-122"/>
              </a:defRPr>
            </a:lvl1pPr>
          </a:lstStyle>
          <a:p>
            <a:r>
              <a:rPr lang="en-US" altLang="zh-CN"/>
              <a:t>《</a:t>
            </a:r>
            <a:r>
              <a:rPr lang="zh-CN" altLang="en-US"/>
              <a:t>信号与系统分析基础</a:t>
            </a:r>
            <a:r>
              <a:rPr lang="en-US" altLang="zh-CN"/>
              <a:t>》</a:t>
            </a:r>
            <a:r>
              <a:rPr lang="zh-CN" altLang="en-US"/>
              <a:t>，清华大学电机系陆超</a:t>
            </a:r>
            <a:endParaRPr lang="zh-CN" altLang="en-US" dirty="0"/>
          </a:p>
        </p:txBody>
      </p:sp>
      <p:sp>
        <p:nvSpPr>
          <p:cNvPr id="6" name="灯片编号占位符 5"/>
          <p:cNvSpPr>
            <a:spLocks noGrp="1"/>
          </p:cNvSpPr>
          <p:nvPr>
            <p:ph type="sldNum" sz="quarter" idx="12"/>
          </p:nvPr>
        </p:nvSpPr>
        <p:spPr/>
        <p:txBody>
          <a:bodyPr/>
          <a:lstStyle>
            <a:lvl1pPr>
              <a:defRPr>
                <a:latin typeface="楷体_GB2312" pitchFamily="49" charset="-122"/>
                <a:ea typeface="楷体_GB2312" pitchFamily="49" charset="-122"/>
              </a:defRPr>
            </a:lvl1pPr>
          </a:lstStyle>
          <a:p>
            <a:fld id="{0C913308-F349-4B6D-A68A-DD1791B4A57B}" type="slidenum">
              <a:rPr lang="zh-CN" altLang="en-US" smtClean="0"/>
              <a:pPr/>
              <a:t>‹#›</a:t>
            </a:fld>
            <a:endParaRPr lang="zh-CN" altLang="en-US" dirty="0"/>
          </a:p>
        </p:txBody>
      </p:sp>
      <p:pic>
        <p:nvPicPr>
          <p:cNvPr id="7" name="图片 6" descr="清华校徽等.gif"/>
          <p:cNvPicPr>
            <a:picLocks noChangeAspect="1"/>
          </p:cNvPicPr>
          <p:nvPr userDrawn="1"/>
        </p:nvPicPr>
        <p:blipFill>
          <a:blip r:embed="rId2" cstate="print"/>
          <a:srcRect r="54586" b="59375"/>
          <a:stretch>
            <a:fillRect/>
          </a:stretch>
        </p:blipFill>
        <p:spPr>
          <a:xfrm>
            <a:off x="8286776" y="142852"/>
            <a:ext cx="729940" cy="718740"/>
          </a:xfrm>
          <a:prstGeom prst="rect">
            <a:avLst/>
          </a:prstGeom>
        </p:spPr>
      </p:pic>
    </p:spTree>
    <p:extLst>
      <p:ext uri="{BB962C8B-B14F-4D97-AF65-F5344CB8AC3E}">
        <p14:creationId xmlns:p14="http://schemas.microsoft.com/office/powerpoint/2010/main" val="2819849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B6EA28D-B699-422D-AB49-08C42CD4423F}" type="datetime1">
              <a:rPr lang="zh-CN" altLang="en-US" smtClean="0"/>
              <a:t>2024/5/15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信号与系统分析基础</a:t>
            </a:r>
            <a:r>
              <a:rPr lang="en-US" altLang="zh-CN"/>
              <a:t>》</a:t>
            </a:r>
            <a:r>
              <a:rPr lang="zh-CN" altLang="en-US"/>
              <a:t>，清华大学电机系陆超</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112741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3EBADCC-3243-4732-AE9E-D05163364335}" type="datetime1">
              <a:rPr lang="zh-CN" altLang="en-US" smtClean="0"/>
              <a:t>2024/5/15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信号与系统分析基础</a:t>
            </a:r>
            <a:r>
              <a:rPr lang="en-US" altLang="zh-CN"/>
              <a:t>》</a:t>
            </a:r>
            <a:r>
              <a:rPr lang="zh-CN" altLang="en-US"/>
              <a:t>，清华大学电机系陆超</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2363666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594097F-27A2-4664-BB67-B29839BF1F91}" type="datetime1">
              <a:rPr lang="zh-CN" altLang="en-US" smtClean="0"/>
              <a:t>2024/5/15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信号与系统分析基础</a:t>
            </a:r>
            <a:r>
              <a:rPr lang="en-US" altLang="zh-CN"/>
              <a:t>》</a:t>
            </a:r>
            <a:r>
              <a:rPr lang="zh-CN" altLang="en-US"/>
              <a:t>，清华大学电机系陆超</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7112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852"/>
            <a:ext cx="8229600" cy="1000132"/>
          </a:xfrm>
        </p:spPr>
        <p:txBody>
          <a:bodyPr/>
          <a:lstStyle>
            <a:lvl1pPr>
              <a:defRPr b="1">
                <a:latin typeface="楷体_GB2312" pitchFamily="49" charset="-122"/>
                <a:ea typeface="楷体_GB2312"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214422"/>
            <a:ext cx="8229600" cy="5143536"/>
          </a:xfrm>
        </p:spPr>
        <p:txBody>
          <a:bodyPr/>
          <a:lstStyle>
            <a:lvl1pPr>
              <a:defRPr b="1">
                <a:latin typeface="楷体_GB2312" pitchFamily="49" charset="-122"/>
                <a:ea typeface="楷体_GB2312" pitchFamily="49" charset="-122"/>
              </a:defRPr>
            </a:lvl1pPr>
            <a:lvl2pPr>
              <a:defRPr b="1">
                <a:latin typeface="楷体_GB2312" pitchFamily="49" charset="-122"/>
                <a:ea typeface="楷体_GB2312" pitchFamily="49" charset="-122"/>
              </a:defRPr>
            </a:lvl2pPr>
            <a:lvl3pPr>
              <a:defRPr b="1">
                <a:latin typeface="楷体_GB2312" pitchFamily="49" charset="-122"/>
                <a:ea typeface="楷体_GB2312" pitchFamily="49" charset="-122"/>
              </a:defRPr>
            </a:lvl3pPr>
            <a:lvl4pPr>
              <a:defRPr b="1">
                <a:latin typeface="楷体_GB2312" pitchFamily="49" charset="-122"/>
                <a:ea typeface="楷体_GB2312" pitchFamily="49" charset="-122"/>
              </a:defRPr>
            </a:lvl4pPr>
            <a:lvl5pPr>
              <a:defRPr b="1">
                <a:latin typeface="楷体_GB2312" pitchFamily="49" charset="-122"/>
                <a:ea typeface="楷体_GB2312"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楷体_GB2312" pitchFamily="49" charset="-122"/>
                <a:ea typeface="楷体_GB2312" pitchFamily="49" charset="-122"/>
              </a:defRPr>
            </a:lvl1pPr>
          </a:lstStyle>
          <a:p>
            <a:fld id="{7050A74B-71C3-4BD9-8632-F79DC9B51E3D}" type="datetime1">
              <a:rPr lang="zh-CN" altLang="en-US" smtClean="0"/>
              <a:t>2024/5/15</a:t>
            </a:fld>
            <a:endParaRPr lang="zh-CN" altLang="en-US" dirty="0"/>
          </a:p>
        </p:txBody>
      </p:sp>
      <p:sp>
        <p:nvSpPr>
          <p:cNvPr id="5" name="页脚占位符 4"/>
          <p:cNvSpPr>
            <a:spLocks noGrp="1"/>
          </p:cNvSpPr>
          <p:nvPr>
            <p:ph type="ftr" sz="quarter" idx="11"/>
          </p:nvPr>
        </p:nvSpPr>
        <p:spPr>
          <a:xfrm>
            <a:off x="2590800" y="6356350"/>
            <a:ext cx="3962400" cy="365125"/>
          </a:xfrm>
        </p:spPr>
        <p:txBody>
          <a:bodyPr/>
          <a:lstStyle>
            <a:lvl1pPr>
              <a:defRPr>
                <a:latin typeface="楷体_GB2312" pitchFamily="49" charset="-122"/>
                <a:ea typeface="楷体_GB2312" pitchFamily="49" charset="-122"/>
              </a:defRPr>
            </a:lvl1pPr>
          </a:lstStyle>
          <a:p>
            <a:r>
              <a:rPr lang="en-US" altLang="zh-CN"/>
              <a:t>《</a:t>
            </a:r>
            <a:r>
              <a:rPr lang="zh-CN" altLang="en-US"/>
              <a:t>信号与系统分析基础</a:t>
            </a:r>
            <a:r>
              <a:rPr lang="en-US" altLang="zh-CN"/>
              <a:t>》</a:t>
            </a:r>
            <a:r>
              <a:rPr lang="zh-CN" altLang="en-US"/>
              <a:t>，清华大学电机系陆超</a:t>
            </a:r>
            <a:endParaRPr lang="zh-CN" altLang="en-US" dirty="0"/>
          </a:p>
        </p:txBody>
      </p:sp>
      <p:sp>
        <p:nvSpPr>
          <p:cNvPr id="6" name="灯片编号占位符 5"/>
          <p:cNvSpPr>
            <a:spLocks noGrp="1"/>
          </p:cNvSpPr>
          <p:nvPr>
            <p:ph type="sldNum" sz="quarter" idx="12"/>
          </p:nvPr>
        </p:nvSpPr>
        <p:spPr/>
        <p:txBody>
          <a:bodyPr/>
          <a:lstStyle>
            <a:lvl1pPr>
              <a:defRPr>
                <a:latin typeface="楷体_GB2312" pitchFamily="49" charset="-122"/>
                <a:ea typeface="楷体_GB2312" pitchFamily="49" charset="-122"/>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142917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142844" y="214290"/>
            <a:ext cx="8858312" cy="6143668"/>
          </a:xfrm>
        </p:spPr>
        <p:txBody>
          <a:bodyPr/>
          <a:lstStyle>
            <a:lvl1pPr>
              <a:defRPr b="1">
                <a:latin typeface="楷体_GB2312" pitchFamily="49" charset="-122"/>
                <a:ea typeface="楷体_GB2312" pitchFamily="49" charset="-122"/>
              </a:defRPr>
            </a:lvl1pPr>
            <a:lvl2pPr>
              <a:defRPr b="1">
                <a:latin typeface="楷体_GB2312" pitchFamily="49" charset="-122"/>
                <a:ea typeface="楷体_GB2312" pitchFamily="49" charset="-122"/>
              </a:defRPr>
            </a:lvl2pPr>
            <a:lvl3pPr>
              <a:defRPr b="1">
                <a:latin typeface="楷体_GB2312" pitchFamily="49" charset="-122"/>
                <a:ea typeface="楷体_GB2312" pitchFamily="49" charset="-122"/>
              </a:defRPr>
            </a:lvl3pPr>
            <a:lvl4pPr>
              <a:defRPr b="1">
                <a:latin typeface="楷体_GB2312" pitchFamily="49" charset="-122"/>
                <a:ea typeface="楷体_GB2312" pitchFamily="49" charset="-122"/>
              </a:defRPr>
            </a:lvl4pPr>
            <a:lvl5pPr>
              <a:defRPr b="1">
                <a:latin typeface="楷体_GB2312" pitchFamily="49" charset="-122"/>
                <a:ea typeface="楷体_GB2312"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lvl1pPr>
              <a:defRPr>
                <a:latin typeface="楷体_GB2312" pitchFamily="49" charset="-122"/>
                <a:ea typeface="楷体_GB2312" pitchFamily="49" charset="-122"/>
              </a:defRPr>
            </a:lvl1pPr>
          </a:lstStyle>
          <a:p>
            <a:fld id="{476794AA-7C4E-47AF-8CB5-DFA6DE41C84E}" type="datetime1">
              <a:rPr lang="zh-CN" altLang="en-US" smtClean="0"/>
              <a:t>2024/5/15</a:t>
            </a:fld>
            <a:endParaRPr lang="zh-CN" altLang="en-US" dirty="0"/>
          </a:p>
        </p:txBody>
      </p:sp>
      <p:sp>
        <p:nvSpPr>
          <p:cNvPr id="5" name="页脚占位符 4"/>
          <p:cNvSpPr>
            <a:spLocks noGrp="1"/>
          </p:cNvSpPr>
          <p:nvPr>
            <p:ph type="ftr" sz="quarter" idx="11"/>
          </p:nvPr>
        </p:nvSpPr>
        <p:spPr>
          <a:xfrm>
            <a:off x="2590800" y="6356350"/>
            <a:ext cx="3962400" cy="365125"/>
          </a:xfrm>
        </p:spPr>
        <p:txBody>
          <a:bodyPr/>
          <a:lstStyle>
            <a:lvl1pPr>
              <a:defRPr>
                <a:latin typeface="楷体_GB2312" pitchFamily="49" charset="-122"/>
                <a:ea typeface="楷体_GB2312" pitchFamily="49" charset="-122"/>
              </a:defRPr>
            </a:lvl1pPr>
          </a:lstStyle>
          <a:p>
            <a:r>
              <a:rPr lang="en-US" altLang="zh-CN"/>
              <a:t>《</a:t>
            </a:r>
            <a:r>
              <a:rPr lang="zh-CN" altLang="en-US"/>
              <a:t>信号与系统分析基础</a:t>
            </a:r>
            <a:r>
              <a:rPr lang="en-US" altLang="zh-CN"/>
              <a:t>》</a:t>
            </a:r>
            <a:r>
              <a:rPr lang="zh-CN" altLang="en-US"/>
              <a:t>，清华大学电机系陆超</a:t>
            </a:r>
            <a:endParaRPr lang="zh-CN" altLang="en-US" dirty="0"/>
          </a:p>
        </p:txBody>
      </p:sp>
      <p:sp>
        <p:nvSpPr>
          <p:cNvPr id="6" name="灯片编号占位符 5"/>
          <p:cNvSpPr>
            <a:spLocks noGrp="1"/>
          </p:cNvSpPr>
          <p:nvPr>
            <p:ph type="sldNum" sz="quarter" idx="12"/>
          </p:nvPr>
        </p:nvSpPr>
        <p:spPr/>
        <p:txBody>
          <a:bodyPr/>
          <a:lstStyle>
            <a:lvl1pPr>
              <a:defRPr>
                <a:latin typeface="楷体_GB2312" pitchFamily="49" charset="-122"/>
                <a:ea typeface="楷体_GB2312" pitchFamily="49" charset="-122"/>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54997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81642F5-CD70-4068-AF56-71D07073F96E}" type="datetime1">
              <a:rPr lang="zh-CN" altLang="en-US" smtClean="0"/>
              <a:t>2024/5/15</a:t>
            </a:fld>
            <a:endParaRPr lang="zh-CN" altLang="en-US"/>
          </a:p>
        </p:txBody>
      </p:sp>
      <p:sp>
        <p:nvSpPr>
          <p:cNvPr id="5" name="页脚占位符 4"/>
          <p:cNvSpPr>
            <a:spLocks noGrp="1"/>
          </p:cNvSpPr>
          <p:nvPr>
            <p:ph type="ftr" sz="quarter" idx="11"/>
          </p:nvPr>
        </p:nvSpPr>
        <p:spPr/>
        <p:txBody>
          <a:bodyPr/>
          <a:lstStyle/>
          <a:p>
            <a:r>
              <a:rPr lang="en-US" altLang="zh-CN"/>
              <a:t>《</a:t>
            </a:r>
            <a:r>
              <a:rPr lang="zh-CN" altLang="en-US"/>
              <a:t>信号与系统分析基础</a:t>
            </a:r>
            <a:r>
              <a:rPr lang="en-US" altLang="zh-CN"/>
              <a:t>》</a:t>
            </a:r>
            <a:r>
              <a:rPr lang="zh-CN" altLang="en-US"/>
              <a:t>，清华大学电机系陆超</a:t>
            </a:r>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482047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753A223-3008-4217-9533-B78F96AB9704}" type="datetime1">
              <a:rPr lang="zh-CN" altLang="en-US" smtClean="0"/>
              <a:t>2024/5/15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信号与系统分析基础</a:t>
            </a:r>
            <a:r>
              <a:rPr lang="en-US" altLang="zh-CN"/>
              <a:t>》</a:t>
            </a:r>
            <a:r>
              <a:rPr lang="zh-CN" altLang="en-US"/>
              <a:t>，清华大学电机系陆超</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799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F71D893-C3C5-4878-B08B-21CA735F27F6}" type="datetime1">
              <a:rPr lang="zh-CN" altLang="en-US" smtClean="0"/>
              <a:t>2024/5/15</a:t>
            </a:fld>
            <a:endParaRPr lang="zh-CN" altLang="en-US"/>
          </a:p>
        </p:txBody>
      </p:sp>
      <p:sp>
        <p:nvSpPr>
          <p:cNvPr id="8" name="页脚占位符 7"/>
          <p:cNvSpPr>
            <a:spLocks noGrp="1"/>
          </p:cNvSpPr>
          <p:nvPr>
            <p:ph type="ftr" sz="quarter" idx="11"/>
          </p:nvPr>
        </p:nvSpPr>
        <p:spPr/>
        <p:txBody>
          <a:bodyPr/>
          <a:lstStyle/>
          <a:p>
            <a:r>
              <a:rPr lang="en-US" altLang="zh-CN"/>
              <a:t>《</a:t>
            </a:r>
            <a:r>
              <a:rPr lang="zh-CN" altLang="en-US"/>
              <a:t>信号与系统分析基础</a:t>
            </a:r>
            <a:r>
              <a:rPr lang="en-US" altLang="zh-CN"/>
              <a:t>》</a:t>
            </a:r>
            <a:r>
              <a:rPr lang="zh-CN" altLang="en-US"/>
              <a:t>，清华大学电机系陆超</a:t>
            </a:r>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99082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E2F6A71-CDC8-4C54-A297-383725A0C5F0}" type="datetime1">
              <a:rPr lang="zh-CN" altLang="en-US" smtClean="0"/>
              <a:t>2024/5/15</a:t>
            </a:fld>
            <a:endParaRPr lang="zh-CN" altLang="en-US"/>
          </a:p>
        </p:txBody>
      </p:sp>
      <p:sp>
        <p:nvSpPr>
          <p:cNvPr id="4" name="页脚占位符 3"/>
          <p:cNvSpPr>
            <a:spLocks noGrp="1"/>
          </p:cNvSpPr>
          <p:nvPr>
            <p:ph type="ftr" sz="quarter" idx="11"/>
          </p:nvPr>
        </p:nvSpPr>
        <p:spPr/>
        <p:txBody>
          <a:bodyPr/>
          <a:lstStyle/>
          <a:p>
            <a:r>
              <a:rPr lang="en-US" altLang="zh-CN"/>
              <a:t>《</a:t>
            </a:r>
            <a:r>
              <a:rPr lang="zh-CN" altLang="en-US"/>
              <a:t>信号与系统分析基础</a:t>
            </a:r>
            <a:r>
              <a:rPr lang="en-US" altLang="zh-CN"/>
              <a:t>》</a:t>
            </a:r>
            <a:r>
              <a:rPr lang="zh-CN" altLang="en-US"/>
              <a:t>，清华大学电机系陆超</a:t>
            </a:r>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189325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3E39E-53E5-4C81-B010-2F7BC67755B4}" type="datetime1">
              <a:rPr lang="zh-CN" altLang="en-US" smtClean="0"/>
              <a:t>2024/5/15</a:t>
            </a:fld>
            <a:endParaRPr lang="zh-CN" altLang="en-US"/>
          </a:p>
        </p:txBody>
      </p:sp>
      <p:sp>
        <p:nvSpPr>
          <p:cNvPr id="3" name="页脚占位符 2"/>
          <p:cNvSpPr>
            <a:spLocks noGrp="1"/>
          </p:cNvSpPr>
          <p:nvPr>
            <p:ph type="ftr" sz="quarter" idx="11"/>
          </p:nvPr>
        </p:nvSpPr>
        <p:spPr>
          <a:xfrm>
            <a:off x="2590800" y="6356350"/>
            <a:ext cx="3962400" cy="365125"/>
          </a:xfrm>
        </p:spPr>
        <p:txBody>
          <a:bodyPr/>
          <a:lstStyle/>
          <a:p>
            <a:r>
              <a:rPr lang="en-US" altLang="zh-CN"/>
              <a:t>《</a:t>
            </a:r>
            <a:r>
              <a:rPr lang="zh-CN" altLang="en-US"/>
              <a:t>信号与系统分析基础</a:t>
            </a:r>
            <a:r>
              <a:rPr lang="en-US" altLang="zh-CN"/>
              <a:t>》</a:t>
            </a:r>
            <a:r>
              <a:rPr lang="zh-CN" altLang="en-US"/>
              <a:t>，清华大学电机系陆超</a:t>
            </a:r>
            <a:endParaRPr lang="zh-CN" altLang="en-US"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20708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B1C4831-143F-4BBF-B61D-31253AF47C95}" type="datetime1">
              <a:rPr lang="zh-CN" altLang="en-US" smtClean="0"/>
              <a:t>2024/5/15</a:t>
            </a:fld>
            <a:endParaRPr lang="zh-CN" altLang="en-US"/>
          </a:p>
        </p:txBody>
      </p:sp>
      <p:sp>
        <p:nvSpPr>
          <p:cNvPr id="6" name="页脚占位符 5"/>
          <p:cNvSpPr>
            <a:spLocks noGrp="1"/>
          </p:cNvSpPr>
          <p:nvPr>
            <p:ph type="ftr" sz="quarter" idx="11"/>
          </p:nvPr>
        </p:nvSpPr>
        <p:spPr/>
        <p:txBody>
          <a:bodyPr/>
          <a:lstStyle/>
          <a:p>
            <a:r>
              <a:rPr lang="en-US" altLang="zh-CN"/>
              <a:t>《</a:t>
            </a:r>
            <a:r>
              <a:rPr lang="zh-CN" altLang="en-US"/>
              <a:t>信号与系统分析基础</a:t>
            </a:r>
            <a:r>
              <a:rPr lang="en-US" altLang="zh-CN"/>
              <a:t>》</a:t>
            </a:r>
            <a:r>
              <a:rPr lang="zh-CN" altLang="en-US"/>
              <a:t>，清华大学电机系陆超</a:t>
            </a:r>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411349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楷体_GB2312" pitchFamily="49" charset="-122"/>
                <a:ea typeface="楷体_GB2312" pitchFamily="49" charset="-122"/>
              </a:defRPr>
            </a:lvl1pPr>
          </a:lstStyle>
          <a:p>
            <a:fld id="{9E255310-677D-4F38-B3D0-00EC373DE149}" type="datetime1">
              <a:rPr lang="zh-CN" altLang="en-US" smtClean="0"/>
              <a:t>2024/5/15</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楷体_GB2312" pitchFamily="49" charset="-122"/>
                <a:ea typeface="楷体_GB2312" pitchFamily="49" charset="-122"/>
              </a:defRPr>
            </a:lvl1pPr>
          </a:lstStyle>
          <a:p>
            <a:r>
              <a:rPr lang="en-US" altLang="zh-CN"/>
              <a:t>《</a:t>
            </a:r>
            <a:r>
              <a:rPr lang="zh-CN" altLang="en-US"/>
              <a:t>信号与系统分析基础</a:t>
            </a:r>
            <a:r>
              <a:rPr lang="en-US" altLang="zh-CN"/>
              <a:t>》</a:t>
            </a:r>
            <a:r>
              <a:rPr lang="zh-CN" altLang="en-US"/>
              <a:t>，清华大学电机系陆超</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楷体_GB2312" pitchFamily="49" charset="-122"/>
                <a:ea typeface="楷体_GB2312" pitchFamily="49" charset="-122"/>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649706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ctr" defTabSz="914400" rtl="0" eaLnBrk="1" latinLnBrk="0" hangingPunct="1">
        <a:spcBef>
          <a:spcPct val="0"/>
        </a:spcBef>
        <a:buNone/>
        <a:defRPr sz="4400" kern="1200">
          <a:solidFill>
            <a:schemeClr val="tx1"/>
          </a:solidFill>
          <a:latin typeface="楷体_GB2312" pitchFamily="49" charset="-122"/>
          <a:ea typeface="楷体_GB2312" pitchFamily="49" charset="-122"/>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楷体_GB2312" pitchFamily="49" charset="-122"/>
          <a:ea typeface="楷体_GB2312" pitchFamily="49"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楷体_GB2312" pitchFamily="49" charset="-122"/>
          <a:ea typeface="楷体_GB2312" pitchFamily="49"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楷体_GB2312" pitchFamily="49" charset="-122"/>
          <a:ea typeface="楷体_GB2312" pitchFamily="49"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楷体_GB2312" pitchFamily="49" charset="-122"/>
          <a:ea typeface="楷体_GB2312" pitchFamily="49"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楷体_GB2312" pitchFamily="49" charset="-122"/>
          <a:ea typeface="楷体_GB2312"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15.wmf"/><Relationship Id="rId4" Type="http://schemas.openxmlformats.org/officeDocument/2006/relationships/oleObject" Target="../embeddings/oleObject7.bin"/><Relationship Id="rId9" Type="http://schemas.openxmlformats.org/officeDocument/2006/relationships/image" Target="../media/image1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000108"/>
            <a:ext cx="7772400" cy="1470025"/>
          </a:xfrm>
        </p:spPr>
        <p:txBody>
          <a:bodyPr/>
          <a:lstStyle/>
          <a:p>
            <a:r>
              <a:rPr lang="zh-CN" altLang="en-US" b="1" dirty="0"/>
              <a:t>信号与系统分析基础</a:t>
            </a:r>
            <a:br>
              <a:rPr lang="en-US" altLang="zh-CN" b="1" dirty="0"/>
            </a:br>
            <a:r>
              <a:rPr lang="zh-CN" altLang="en-US" dirty="0"/>
              <a:t>第二次大作业</a:t>
            </a:r>
            <a:endParaRPr lang="zh-CN" altLang="en-US" b="1" dirty="0"/>
          </a:p>
        </p:txBody>
      </p:sp>
      <p:sp>
        <p:nvSpPr>
          <p:cNvPr id="3" name="副标题 2"/>
          <p:cNvSpPr>
            <a:spLocks noGrp="1"/>
          </p:cNvSpPr>
          <p:nvPr>
            <p:ph type="subTitle" idx="1"/>
          </p:nvPr>
        </p:nvSpPr>
        <p:spPr>
          <a:xfrm>
            <a:off x="1371600" y="2755883"/>
            <a:ext cx="6400800" cy="1752600"/>
          </a:xfrm>
        </p:spPr>
        <p:txBody>
          <a:bodyPr>
            <a:normAutofit lnSpcReduction="10000"/>
          </a:bodyPr>
          <a:lstStyle/>
          <a:p>
            <a:endParaRPr lang="en-US" altLang="zh-CN" b="1" dirty="0"/>
          </a:p>
          <a:p>
            <a:endParaRPr lang="en-US" altLang="zh-CN" b="1" dirty="0"/>
          </a:p>
          <a:p>
            <a:r>
              <a:rPr lang="zh-CN" altLang="en-US" sz="2400" b="1" dirty="0"/>
              <a:t>清华大学电机系</a:t>
            </a:r>
            <a:endParaRPr lang="en-US" altLang="zh-CN" sz="2400" b="1" dirty="0"/>
          </a:p>
          <a:p>
            <a:r>
              <a:rPr lang="en-US" altLang="zh-CN" sz="2400" b="1"/>
              <a:t>2024</a:t>
            </a:r>
            <a:r>
              <a:rPr lang="zh-CN" altLang="en-US" sz="2400" b="1"/>
              <a:t>年</a:t>
            </a:r>
            <a:r>
              <a:rPr lang="zh-CN" altLang="en-US" sz="2400" b="1" dirty="0"/>
              <a:t>春季学期</a:t>
            </a:r>
          </a:p>
        </p:txBody>
      </p:sp>
      <p:pic>
        <p:nvPicPr>
          <p:cNvPr id="4" name="Picture 162"/>
          <p:cNvPicPr>
            <a:picLocks noChangeAspect="1" noChangeArrowheads="1"/>
          </p:cNvPicPr>
          <p:nvPr/>
        </p:nvPicPr>
        <p:blipFill>
          <a:blip r:embed="rId3" cstate="print">
            <a:duotone>
              <a:schemeClr val="accent1">
                <a:shade val="45000"/>
                <a:satMod val="135000"/>
              </a:schemeClr>
              <a:prstClr val="white"/>
            </a:duotone>
          </a:blip>
          <a:srcRect r="1113" b="17151"/>
          <a:stretch>
            <a:fillRect/>
          </a:stretch>
        </p:blipFill>
        <p:spPr bwMode="auto">
          <a:xfrm>
            <a:off x="0" y="4929198"/>
            <a:ext cx="5187847" cy="1928826"/>
          </a:xfrm>
          <a:prstGeom prst="rect">
            <a:avLst/>
          </a:prstGeom>
          <a:noFill/>
        </p:spPr>
      </p:pic>
    </p:spTree>
    <p:extLst>
      <p:ext uri="{BB962C8B-B14F-4D97-AF65-F5344CB8AC3E}">
        <p14:creationId xmlns:p14="http://schemas.microsoft.com/office/powerpoint/2010/main" val="31959090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微软雅黑" panose="020B0503020204020204" pitchFamily="34" charset="-122"/>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6" name="Rectangle 2"/>
              <p:cNvSpPr>
                <a:spLocks noChangeArrowheads="1"/>
              </p:cNvSpPr>
              <p:nvPr/>
            </p:nvSpPr>
            <p:spPr bwMode="auto">
              <a:xfrm>
                <a:off x="196850" y="1445206"/>
                <a:ext cx="5791200" cy="9787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476250" indent="-4762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476250" marR="0" lvl="0" indent="-476250" algn="just" defTabSz="914400" rtl="0" eaLnBrk="1" fontAlgn="auto" latinLnBrk="0" hangingPunct="1">
                  <a:lnSpc>
                    <a:spcPct val="120000"/>
                  </a:lnSpc>
                  <a:spcBef>
                    <a:spcPct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(1) </a:t>
                </a:r>
                <a:r>
                  <a:rPr kumimoji="1" lang="zh-CN"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rPr>
                  <a:t>幅值</a:t>
                </a:r>
                <a:r>
                  <a:rPr kumimoji="1" lang="zh-CN"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 </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a:t>
                </a:r>
                <a:r>
                  <a:rPr kumimoji="1"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amplitude</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 (</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振幅、 最大值)</a:t>
                </a:r>
                <a14:m>
                  <m:oMath xmlns:m="http://schemas.openxmlformats.org/officeDocument/2006/math">
                    <m:r>
                      <a:rPr kumimoji="1" lang="en-US" altLang="zh-CN" sz="2400" b="1" i="1" u="none" strike="noStrike" kern="1200" cap="none" spc="0" normalizeH="0" baseline="0" noProof="0" dirty="0" smtClean="0">
                        <a:ln>
                          <a:noFill/>
                        </a:ln>
                        <a:solidFill>
                          <a:srgbClr val="FF0000"/>
                        </a:solidFill>
                        <a:effectLst/>
                        <a:uLnTx/>
                        <a:uFillTx/>
                        <a:latin typeface="Cambria Math" panose="02040503050406030204" pitchFamily="18" charset="0"/>
                        <a:ea typeface="微软雅黑" panose="020B0503020204020204" pitchFamily="34" charset="-122"/>
                      </a:rPr>
                      <m:t>𝑰</m:t>
                    </m:r>
                    <m:r>
                      <a:rPr kumimoji="1" lang="en-US" altLang="zh-CN" sz="2400" b="1" i="1" u="none" strike="noStrike" kern="1200" cap="none" spc="0" normalizeH="0" baseline="-25000" noProof="0" dirty="0" err="1" smtClean="0">
                        <a:ln>
                          <a:noFill/>
                        </a:ln>
                        <a:solidFill>
                          <a:srgbClr val="FF0000"/>
                        </a:solidFill>
                        <a:effectLst/>
                        <a:uLnTx/>
                        <a:uFillTx/>
                        <a:latin typeface="Cambria Math" panose="02040503050406030204" pitchFamily="18" charset="0"/>
                        <a:ea typeface="微软雅黑" panose="020B0503020204020204" pitchFamily="34" charset="-122"/>
                      </a:rPr>
                      <m:t>𝒎</m:t>
                    </m:r>
                  </m:oMath>
                </a14:m>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a:t>
                </a:r>
                <a:r>
                  <a:rPr kumimoji="1" lang="zh-CN"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反映正弦量变化幅度的大小。</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endParaRPr>
              </a:p>
            </p:txBody>
          </p:sp>
        </mc:Choice>
        <mc:Fallback xmlns="">
          <p:sp>
            <p:nvSpPr>
              <p:cNvPr id="6" name="Rectangle 2"/>
              <p:cNvSpPr>
                <a:spLocks noRot="1" noChangeAspect="1" noMove="1" noResize="1" noEditPoints="1" noAdjustHandles="1" noChangeArrowheads="1" noChangeShapeType="1" noTextEdit="1"/>
              </p:cNvSpPr>
              <p:nvPr/>
            </p:nvSpPr>
            <p:spPr bwMode="auto">
              <a:xfrm>
                <a:off x="196850" y="1445206"/>
                <a:ext cx="5791200" cy="978729"/>
              </a:xfrm>
              <a:prstGeom prst="rect">
                <a:avLst/>
              </a:prstGeom>
              <a:blipFill>
                <a:blip r:embed="rId3"/>
                <a:stretch>
                  <a:fillRect l="-1579" t="-1242" r="-1684" b="-931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7" name="Text Box 3"/>
          <p:cNvSpPr txBox="1">
            <a:spLocks noChangeArrowheads="1"/>
          </p:cNvSpPr>
          <p:nvPr/>
        </p:nvSpPr>
        <p:spPr bwMode="auto">
          <a:xfrm>
            <a:off x="196850" y="2542044"/>
            <a:ext cx="508635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476250" marR="0" lvl="0" indent="-476250" algn="just" defTabSz="914400" rtl="0" eaLnBrk="1" fontAlgn="auto" latinLnBrk="0" hangingPunct="1">
              <a:lnSpc>
                <a:spcPct val="120000"/>
              </a:lnSpc>
              <a:spcBef>
                <a:spcPct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(2)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rPr>
              <a:t>角频率</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a:t>
            </a:r>
            <a:r>
              <a:rPr kumimoji="1"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angular  frequency</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a:t>
            </a:r>
            <a:r>
              <a:rPr kumimoji="1" lang="en-US" altLang="zh-CN" sz="2400" b="1" i="1" u="none" strike="noStrike" kern="1200" cap="none" spc="0" normalizeH="0" baseline="0" noProof="0" dirty="0">
                <a:ln>
                  <a:noFill/>
                </a:ln>
                <a:solidFill>
                  <a:srgbClr val="FF0000"/>
                </a:solidFill>
                <a:effectLst/>
                <a:uLnTx/>
                <a:uFillTx/>
                <a:latin typeface="Symbol" panose="05050102010706020507" pitchFamily="18" charset="2"/>
                <a:ea typeface="微软雅黑" panose="020B0503020204020204" pitchFamily="34" charset="-122"/>
              </a:rPr>
              <a:t>w</a:t>
            </a:r>
            <a:r>
              <a:rPr kumimoji="1" lang="en-US" altLang="zh-CN" sz="2400" b="1" i="1"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 </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每秒变化的角度(弧度)， 反映正弦量变化快慢。 </a:t>
            </a:r>
          </a:p>
        </p:txBody>
      </p:sp>
      <p:grpSp>
        <p:nvGrpSpPr>
          <p:cNvPr id="8" name="Group 4"/>
          <p:cNvGrpSpPr>
            <a:grpSpLocks/>
          </p:cNvGrpSpPr>
          <p:nvPr/>
        </p:nvGrpSpPr>
        <p:grpSpPr bwMode="auto">
          <a:xfrm>
            <a:off x="5314950" y="1676400"/>
            <a:ext cx="3505200" cy="2057400"/>
            <a:chOff x="3456" y="2604"/>
            <a:chExt cx="2208" cy="1296"/>
          </a:xfrm>
        </p:grpSpPr>
        <p:sp>
          <p:nvSpPr>
            <p:cNvPr id="9" name="Freeform 5"/>
            <p:cNvSpPr>
              <a:spLocks/>
            </p:cNvSpPr>
            <p:nvPr/>
          </p:nvSpPr>
          <p:spPr bwMode="auto">
            <a:xfrm>
              <a:off x="3929" y="3103"/>
              <a:ext cx="118" cy="274"/>
            </a:xfrm>
            <a:custGeom>
              <a:avLst/>
              <a:gdLst>
                <a:gd name="T0" fmla="*/ 0 w 118"/>
                <a:gd name="T1" fmla="*/ 274 h 274"/>
                <a:gd name="T2" fmla="*/ 13 w 118"/>
                <a:gd name="T3" fmla="*/ 240 h 274"/>
                <a:gd name="T4" fmla="*/ 29 w 118"/>
                <a:gd name="T5" fmla="*/ 200 h 274"/>
                <a:gd name="T6" fmla="*/ 59 w 118"/>
                <a:gd name="T7" fmla="*/ 127 h 274"/>
                <a:gd name="T8" fmla="*/ 75 w 118"/>
                <a:gd name="T9" fmla="*/ 90 h 274"/>
                <a:gd name="T10" fmla="*/ 89 w 118"/>
                <a:gd name="T11" fmla="*/ 56 h 274"/>
                <a:gd name="T12" fmla="*/ 105 w 118"/>
                <a:gd name="T13" fmla="*/ 27 h 274"/>
                <a:gd name="T14" fmla="*/ 118 w 118"/>
                <a:gd name="T15" fmla="*/ 0 h 274"/>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74"/>
                <a:gd name="T26" fmla="*/ 118 w 118"/>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74">
                  <a:moveTo>
                    <a:pt x="0" y="274"/>
                  </a:moveTo>
                  <a:lnTo>
                    <a:pt x="13" y="240"/>
                  </a:lnTo>
                  <a:lnTo>
                    <a:pt x="29" y="200"/>
                  </a:lnTo>
                  <a:lnTo>
                    <a:pt x="59" y="127"/>
                  </a:lnTo>
                  <a:lnTo>
                    <a:pt x="75" y="90"/>
                  </a:lnTo>
                  <a:lnTo>
                    <a:pt x="89" y="56"/>
                  </a:lnTo>
                  <a:lnTo>
                    <a:pt x="105" y="27"/>
                  </a:lnTo>
                  <a:lnTo>
                    <a:pt x="118"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0" name="Freeform 6"/>
            <p:cNvSpPr>
              <a:spLocks/>
            </p:cNvSpPr>
            <p:nvPr/>
          </p:nvSpPr>
          <p:spPr bwMode="auto">
            <a:xfrm>
              <a:off x="4047" y="2990"/>
              <a:ext cx="116" cy="113"/>
            </a:xfrm>
            <a:custGeom>
              <a:avLst/>
              <a:gdLst>
                <a:gd name="T0" fmla="*/ 0 w 116"/>
                <a:gd name="T1" fmla="*/ 113 h 113"/>
                <a:gd name="T2" fmla="*/ 14 w 116"/>
                <a:gd name="T3" fmla="*/ 88 h 113"/>
                <a:gd name="T4" fmla="*/ 30 w 116"/>
                <a:gd name="T5" fmla="*/ 69 h 113"/>
                <a:gd name="T6" fmla="*/ 44 w 116"/>
                <a:gd name="T7" fmla="*/ 49 h 113"/>
                <a:gd name="T8" fmla="*/ 57 w 116"/>
                <a:gd name="T9" fmla="*/ 32 h 113"/>
                <a:gd name="T10" fmla="*/ 73 w 116"/>
                <a:gd name="T11" fmla="*/ 20 h 113"/>
                <a:gd name="T12" fmla="*/ 87 w 116"/>
                <a:gd name="T13" fmla="*/ 8 h 113"/>
                <a:gd name="T14" fmla="*/ 103 w 116"/>
                <a:gd name="T15" fmla="*/ 3 h 113"/>
                <a:gd name="T16" fmla="*/ 116 w 116"/>
                <a:gd name="T17" fmla="*/ 0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113"/>
                <a:gd name="T29" fmla="*/ 116 w 116"/>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1" name="Freeform 7"/>
            <p:cNvSpPr>
              <a:spLocks/>
            </p:cNvSpPr>
            <p:nvPr/>
          </p:nvSpPr>
          <p:spPr bwMode="auto">
            <a:xfrm>
              <a:off x="4163" y="2990"/>
              <a:ext cx="119" cy="113"/>
            </a:xfrm>
            <a:custGeom>
              <a:avLst/>
              <a:gdLst>
                <a:gd name="T0" fmla="*/ 0 w 119"/>
                <a:gd name="T1" fmla="*/ 0 h 113"/>
                <a:gd name="T2" fmla="*/ 14 w 119"/>
                <a:gd name="T3" fmla="*/ 3 h 113"/>
                <a:gd name="T4" fmla="*/ 30 w 119"/>
                <a:gd name="T5" fmla="*/ 8 h 113"/>
                <a:gd name="T6" fmla="*/ 44 w 119"/>
                <a:gd name="T7" fmla="*/ 20 h 113"/>
                <a:gd name="T8" fmla="*/ 60 w 119"/>
                <a:gd name="T9" fmla="*/ 32 h 113"/>
                <a:gd name="T10" fmla="*/ 76 w 119"/>
                <a:gd name="T11" fmla="*/ 49 h 113"/>
                <a:gd name="T12" fmla="*/ 90 w 119"/>
                <a:gd name="T13" fmla="*/ 69 h 113"/>
                <a:gd name="T14" fmla="*/ 106 w 119"/>
                <a:gd name="T15" fmla="*/ 88 h 113"/>
                <a:gd name="T16" fmla="*/ 119 w 119"/>
                <a:gd name="T17" fmla="*/ 11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
                <a:gd name="T28" fmla="*/ 0 h 113"/>
                <a:gd name="T29" fmla="*/ 119 w 119"/>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2" name="Freeform 8"/>
            <p:cNvSpPr>
              <a:spLocks/>
            </p:cNvSpPr>
            <p:nvPr/>
          </p:nvSpPr>
          <p:spPr bwMode="auto">
            <a:xfrm>
              <a:off x="4282" y="3103"/>
              <a:ext cx="116" cy="274"/>
            </a:xfrm>
            <a:custGeom>
              <a:avLst/>
              <a:gdLst>
                <a:gd name="T0" fmla="*/ 0 w 116"/>
                <a:gd name="T1" fmla="*/ 0 h 274"/>
                <a:gd name="T2" fmla="*/ 14 w 116"/>
                <a:gd name="T3" fmla="*/ 27 h 274"/>
                <a:gd name="T4" fmla="*/ 30 w 116"/>
                <a:gd name="T5" fmla="*/ 56 h 274"/>
                <a:gd name="T6" fmla="*/ 43 w 116"/>
                <a:gd name="T7" fmla="*/ 90 h 274"/>
                <a:gd name="T8" fmla="*/ 57 w 116"/>
                <a:gd name="T9" fmla="*/ 127 h 274"/>
                <a:gd name="T10" fmla="*/ 87 w 116"/>
                <a:gd name="T11" fmla="*/ 203 h 274"/>
                <a:gd name="T12" fmla="*/ 103 w 116"/>
                <a:gd name="T13" fmla="*/ 240 h 274"/>
                <a:gd name="T14" fmla="*/ 116 w 116"/>
                <a:gd name="T15" fmla="*/ 274 h 274"/>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274"/>
                <a:gd name="T26" fmla="*/ 116 w 116"/>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274">
                  <a:moveTo>
                    <a:pt x="0" y="0"/>
                  </a:moveTo>
                  <a:lnTo>
                    <a:pt x="14" y="27"/>
                  </a:lnTo>
                  <a:lnTo>
                    <a:pt x="30" y="56"/>
                  </a:lnTo>
                  <a:lnTo>
                    <a:pt x="43" y="90"/>
                  </a:lnTo>
                  <a:lnTo>
                    <a:pt x="57" y="127"/>
                  </a:lnTo>
                  <a:lnTo>
                    <a:pt x="87" y="203"/>
                  </a:lnTo>
                  <a:lnTo>
                    <a:pt x="103" y="240"/>
                  </a:lnTo>
                  <a:lnTo>
                    <a:pt x="116" y="274"/>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3" name="Freeform 9"/>
            <p:cNvSpPr>
              <a:spLocks/>
            </p:cNvSpPr>
            <p:nvPr/>
          </p:nvSpPr>
          <p:spPr bwMode="auto">
            <a:xfrm>
              <a:off x="4398" y="3377"/>
              <a:ext cx="119" cy="271"/>
            </a:xfrm>
            <a:custGeom>
              <a:avLst/>
              <a:gdLst>
                <a:gd name="T0" fmla="*/ 0 w 119"/>
                <a:gd name="T1" fmla="*/ 0 h 271"/>
                <a:gd name="T2" fmla="*/ 14 w 119"/>
                <a:gd name="T3" fmla="*/ 34 h 271"/>
                <a:gd name="T4" fmla="*/ 30 w 119"/>
                <a:gd name="T5" fmla="*/ 71 h 271"/>
                <a:gd name="T6" fmla="*/ 60 w 119"/>
                <a:gd name="T7" fmla="*/ 146 h 271"/>
                <a:gd name="T8" fmla="*/ 76 w 119"/>
                <a:gd name="T9" fmla="*/ 181 h 271"/>
                <a:gd name="T10" fmla="*/ 89 w 119"/>
                <a:gd name="T11" fmla="*/ 215 h 271"/>
                <a:gd name="T12" fmla="*/ 106 w 119"/>
                <a:gd name="T13" fmla="*/ 244 h 271"/>
                <a:gd name="T14" fmla="*/ 119 w 119"/>
                <a:gd name="T15" fmla="*/ 271 h 271"/>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271"/>
                <a:gd name="T26" fmla="*/ 119 w 119"/>
                <a:gd name="T27" fmla="*/ 271 h 2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271">
                  <a:moveTo>
                    <a:pt x="0" y="0"/>
                  </a:moveTo>
                  <a:lnTo>
                    <a:pt x="14" y="34"/>
                  </a:lnTo>
                  <a:lnTo>
                    <a:pt x="30" y="71"/>
                  </a:lnTo>
                  <a:lnTo>
                    <a:pt x="60" y="146"/>
                  </a:lnTo>
                  <a:lnTo>
                    <a:pt x="76" y="181"/>
                  </a:lnTo>
                  <a:lnTo>
                    <a:pt x="89" y="215"/>
                  </a:lnTo>
                  <a:lnTo>
                    <a:pt x="106" y="244"/>
                  </a:lnTo>
                  <a:lnTo>
                    <a:pt x="119" y="27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4" name="Freeform 10"/>
            <p:cNvSpPr>
              <a:spLocks/>
            </p:cNvSpPr>
            <p:nvPr/>
          </p:nvSpPr>
          <p:spPr bwMode="auto">
            <a:xfrm>
              <a:off x="4517" y="3648"/>
              <a:ext cx="116" cy="115"/>
            </a:xfrm>
            <a:custGeom>
              <a:avLst/>
              <a:gdLst>
                <a:gd name="T0" fmla="*/ 0 w 116"/>
                <a:gd name="T1" fmla="*/ 0 h 115"/>
                <a:gd name="T2" fmla="*/ 14 w 116"/>
                <a:gd name="T3" fmla="*/ 25 h 115"/>
                <a:gd name="T4" fmla="*/ 30 w 116"/>
                <a:gd name="T5" fmla="*/ 44 h 115"/>
                <a:gd name="T6" fmla="*/ 43 w 116"/>
                <a:gd name="T7" fmla="*/ 64 h 115"/>
                <a:gd name="T8" fmla="*/ 57 w 116"/>
                <a:gd name="T9" fmla="*/ 81 h 115"/>
                <a:gd name="T10" fmla="*/ 73 w 116"/>
                <a:gd name="T11" fmla="*/ 96 h 115"/>
                <a:gd name="T12" fmla="*/ 87 w 116"/>
                <a:gd name="T13" fmla="*/ 105 h 115"/>
                <a:gd name="T14" fmla="*/ 103 w 116"/>
                <a:gd name="T15" fmla="*/ 113 h 115"/>
                <a:gd name="T16" fmla="*/ 116 w 116"/>
                <a:gd name="T17" fmla="*/ 115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115"/>
                <a:gd name="T29" fmla="*/ 116 w 116"/>
                <a:gd name="T30" fmla="*/ 115 h 1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5" name="Freeform 11"/>
            <p:cNvSpPr>
              <a:spLocks/>
            </p:cNvSpPr>
            <p:nvPr/>
          </p:nvSpPr>
          <p:spPr bwMode="auto">
            <a:xfrm>
              <a:off x="4633" y="3648"/>
              <a:ext cx="119" cy="115"/>
            </a:xfrm>
            <a:custGeom>
              <a:avLst/>
              <a:gdLst>
                <a:gd name="T0" fmla="*/ 0 w 119"/>
                <a:gd name="T1" fmla="*/ 115 h 115"/>
                <a:gd name="T2" fmla="*/ 14 w 119"/>
                <a:gd name="T3" fmla="*/ 113 h 115"/>
                <a:gd name="T4" fmla="*/ 30 w 119"/>
                <a:gd name="T5" fmla="*/ 105 h 115"/>
                <a:gd name="T6" fmla="*/ 43 w 119"/>
                <a:gd name="T7" fmla="*/ 96 h 115"/>
                <a:gd name="T8" fmla="*/ 60 w 119"/>
                <a:gd name="T9" fmla="*/ 81 h 115"/>
                <a:gd name="T10" fmla="*/ 76 w 119"/>
                <a:gd name="T11" fmla="*/ 64 h 115"/>
                <a:gd name="T12" fmla="*/ 89 w 119"/>
                <a:gd name="T13" fmla="*/ 44 h 115"/>
                <a:gd name="T14" fmla="*/ 106 w 119"/>
                <a:gd name="T15" fmla="*/ 25 h 115"/>
                <a:gd name="T16" fmla="*/ 119 w 119"/>
                <a:gd name="T17" fmla="*/ 0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
                <a:gd name="T28" fmla="*/ 0 h 115"/>
                <a:gd name="T29" fmla="*/ 119 w 119"/>
                <a:gd name="T30" fmla="*/ 115 h 1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6" name="Freeform 12"/>
            <p:cNvSpPr>
              <a:spLocks/>
            </p:cNvSpPr>
            <p:nvPr/>
          </p:nvSpPr>
          <p:spPr bwMode="auto">
            <a:xfrm>
              <a:off x="4752" y="3377"/>
              <a:ext cx="116" cy="271"/>
            </a:xfrm>
            <a:custGeom>
              <a:avLst/>
              <a:gdLst>
                <a:gd name="T0" fmla="*/ 0 w 116"/>
                <a:gd name="T1" fmla="*/ 271 h 271"/>
                <a:gd name="T2" fmla="*/ 14 w 116"/>
                <a:gd name="T3" fmla="*/ 244 h 271"/>
                <a:gd name="T4" fmla="*/ 30 w 116"/>
                <a:gd name="T5" fmla="*/ 215 h 271"/>
                <a:gd name="T6" fmla="*/ 43 w 116"/>
                <a:gd name="T7" fmla="*/ 181 h 271"/>
                <a:gd name="T8" fmla="*/ 57 w 116"/>
                <a:gd name="T9" fmla="*/ 146 h 271"/>
                <a:gd name="T10" fmla="*/ 86 w 116"/>
                <a:gd name="T11" fmla="*/ 71 h 271"/>
                <a:gd name="T12" fmla="*/ 103 w 116"/>
                <a:gd name="T13" fmla="*/ 34 h 271"/>
                <a:gd name="T14" fmla="*/ 116 w 116"/>
                <a:gd name="T15" fmla="*/ 0 h 271"/>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271"/>
                <a:gd name="T26" fmla="*/ 116 w 116"/>
                <a:gd name="T27" fmla="*/ 271 h 2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271">
                  <a:moveTo>
                    <a:pt x="0" y="271"/>
                  </a:moveTo>
                  <a:lnTo>
                    <a:pt x="14" y="244"/>
                  </a:lnTo>
                  <a:lnTo>
                    <a:pt x="30" y="215"/>
                  </a:lnTo>
                  <a:lnTo>
                    <a:pt x="43" y="181"/>
                  </a:lnTo>
                  <a:lnTo>
                    <a:pt x="57" y="146"/>
                  </a:lnTo>
                  <a:lnTo>
                    <a:pt x="86" y="71"/>
                  </a:lnTo>
                  <a:lnTo>
                    <a:pt x="103" y="34"/>
                  </a:lnTo>
                  <a:lnTo>
                    <a:pt x="116"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7" name="Freeform 13"/>
            <p:cNvSpPr>
              <a:spLocks/>
            </p:cNvSpPr>
            <p:nvPr/>
          </p:nvSpPr>
          <p:spPr bwMode="auto">
            <a:xfrm>
              <a:off x="4868" y="3103"/>
              <a:ext cx="119" cy="274"/>
            </a:xfrm>
            <a:custGeom>
              <a:avLst/>
              <a:gdLst>
                <a:gd name="T0" fmla="*/ 0 w 119"/>
                <a:gd name="T1" fmla="*/ 274 h 274"/>
                <a:gd name="T2" fmla="*/ 14 w 119"/>
                <a:gd name="T3" fmla="*/ 240 h 274"/>
                <a:gd name="T4" fmla="*/ 30 w 119"/>
                <a:gd name="T5" fmla="*/ 203 h 274"/>
                <a:gd name="T6" fmla="*/ 60 w 119"/>
                <a:gd name="T7" fmla="*/ 127 h 274"/>
                <a:gd name="T8" fmla="*/ 76 w 119"/>
                <a:gd name="T9" fmla="*/ 90 h 274"/>
                <a:gd name="T10" fmla="*/ 89 w 119"/>
                <a:gd name="T11" fmla="*/ 56 h 274"/>
                <a:gd name="T12" fmla="*/ 105 w 119"/>
                <a:gd name="T13" fmla="*/ 27 h 274"/>
                <a:gd name="T14" fmla="*/ 119 w 119"/>
                <a:gd name="T15" fmla="*/ 0 h 274"/>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274"/>
                <a:gd name="T26" fmla="*/ 119 w 119"/>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274">
                  <a:moveTo>
                    <a:pt x="0" y="274"/>
                  </a:moveTo>
                  <a:lnTo>
                    <a:pt x="14" y="240"/>
                  </a:lnTo>
                  <a:lnTo>
                    <a:pt x="30" y="203"/>
                  </a:lnTo>
                  <a:lnTo>
                    <a:pt x="60" y="127"/>
                  </a:lnTo>
                  <a:lnTo>
                    <a:pt x="76" y="90"/>
                  </a:lnTo>
                  <a:lnTo>
                    <a:pt x="89" y="56"/>
                  </a:lnTo>
                  <a:lnTo>
                    <a:pt x="105" y="27"/>
                  </a:lnTo>
                  <a:lnTo>
                    <a:pt x="119"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8" name="Freeform 14"/>
            <p:cNvSpPr>
              <a:spLocks/>
            </p:cNvSpPr>
            <p:nvPr/>
          </p:nvSpPr>
          <p:spPr bwMode="auto">
            <a:xfrm>
              <a:off x="4987" y="2990"/>
              <a:ext cx="116" cy="113"/>
            </a:xfrm>
            <a:custGeom>
              <a:avLst/>
              <a:gdLst>
                <a:gd name="T0" fmla="*/ 0 w 116"/>
                <a:gd name="T1" fmla="*/ 113 h 113"/>
                <a:gd name="T2" fmla="*/ 13 w 116"/>
                <a:gd name="T3" fmla="*/ 88 h 113"/>
                <a:gd name="T4" fmla="*/ 30 w 116"/>
                <a:gd name="T5" fmla="*/ 69 h 113"/>
                <a:gd name="T6" fmla="*/ 43 w 116"/>
                <a:gd name="T7" fmla="*/ 49 h 113"/>
                <a:gd name="T8" fmla="*/ 57 w 116"/>
                <a:gd name="T9" fmla="*/ 32 h 113"/>
                <a:gd name="T10" fmla="*/ 73 w 116"/>
                <a:gd name="T11" fmla="*/ 20 h 113"/>
                <a:gd name="T12" fmla="*/ 86 w 116"/>
                <a:gd name="T13" fmla="*/ 8 h 113"/>
                <a:gd name="T14" fmla="*/ 103 w 116"/>
                <a:gd name="T15" fmla="*/ 3 h 113"/>
                <a:gd name="T16" fmla="*/ 116 w 116"/>
                <a:gd name="T17" fmla="*/ 0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113"/>
                <a:gd name="T29" fmla="*/ 116 w 116"/>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9" name="Freeform 15"/>
            <p:cNvSpPr>
              <a:spLocks/>
            </p:cNvSpPr>
            <p:nvPr/>
          </p:nvSpPr>
          <p:spPr bwMode="auto">
            <a:xfrm>
              <a:off x="5103" y="2990"/>
              <a:ext cx="119" cy="113"/>
            </a:xfrm>
            <a:custGeom>
              <a:avLst/>
              <a:gdLst>
                <a:gd name="T0" fmla="*/ 0 w 119"/>
                <a:gd name="T1" fmla="*/ 0 h 113"/>
                <a:gd name="T2" fmla="*/ 14 w 119"/>
                <a:gd name="T3" fmla="*/ 3 h 113"/>
                <a:gd name="T4" fmla="*/ 30 w 119"/>
                <a:gd name="T5" fmla="*/ 8 h 113"/>
                <a:gd name="T6" fmla="*/ 43 w 119"/>
                <a:gd name="T7" fmla="*/ 20 h 113"/>
                <a:gd name="T8" fmla="*/ 59 w 119"/>
                <a:gd name="T9" fmla="*/ 32 h 113"/>
                <a:gd name="T10" fmla="*/ 76 w 119"/>
                <a:gd name="T11" fmla="*/ 49 h 113"/>
                <a:gd name="T12" fmla="*/ 89 w 119"/>
                <a:gd name="T13" fmla="*/ 69 h 113"/>
                <a:gd name="T14" fmla="*/ 105 w 119"/>
                <a:gd name="T15" fmla="*/ 88 h 113"/>
                <a:gd name="T16" fmla="*/ 119 w 119"/>
                <a:gd name="T17" fmla="*/ 11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
                <a:gd name="T28" fmla="*/ 0 h 113"/>
                <a:gd name="T29" fmla="*/ 119 w 119"/>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0" name="Freeform 16"/>
            <p:cNvSpPr>
              <a:spLocks/>
            </p:cNvSpPr>
            <p:nvPr/>
          </p:nvSpPr>
          <p:spPr bwMode="auto">
            <a:xfrm>
              <a:off x="5222" y="3103"/>
              <a:ext cx="116" cy="274"/>
            </a:xfrm>
            <a:custGeom>
              <a:avLst/>
              <a:gdLst>
                <a:gd name="T0" fmla="*/ 0 w 116"/>
                <a:gd name="T1" fmla="*/ 0 h 274"/>
                <a:gd name="T2" fmla="*/ 13 w 116"/>
                <a:gd name="T3" fmla="*/ 27 h 274"/>
                <a:gd name="T4" fmla="*/ 30 w 116"/>
                <a:gd name="T5" fmla="*/ 56 h 274"/>
                <a:gd name="T6" fmla="*/ 43 w 116"/>
                <a:gd name="T7" fmla="*/ 90 h 274"/>
                <a:gd name="T8" fmla="*/ 57 w 116"/>
                <a:gd name="T9" fmla="*/ 127 h 274"/>
                <a:gd name="T10" fmla="*/ 86 w 116"/>
                <a:gd name="T11" fmla="*/ 203 h 274"/>
                <a:gd name="T12" fmla="*/ 102 w 116"/>
                <a:gd name="T13" fmla="*/ 240 h 274"/>
                <a:gd name="T14" fmla="*/ 116 w 116"/>
                <a:gd name="T15" fmla="*/ 274 h 274"/>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274"/>
                <a:gd name="T26" fmla="*/ 116 w 116"/>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274">
                  <a:moveTo>
                    <a:pt x="0" y="0"/>
                  </a:moveTo>
                  <a:lnTo>
                    <a:pt x="13" y="27"/>
                  </a:lnTo>
                  <a:lnTo>
                    <a:pt x="30" y="56"/>
                  </a:lnTo>
                  <a:lnTo>
                    <a:pt x="43" y="90"/>
                  </a:lnTo>
                  <a:lnTo>
                    <a:pt x="57" y="127"/>
                  </a:lnTo>
                  <a:lnTo>
                    <a:pt x="86" y="203"/>
                  </a:lnTo>
                  <a:lnTo>
                    <a:pt x="102" y="240"/>
                  </a:lnTo>
                  <a:lnTo>
                    <a:pt x="116" y="274"/>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1" name="Line 17"/>
            <p:cNvSpPr>
              <a:spLocks noChangeShapeType="1"/>
            </p:cNvSpPr>
            <p:nvPr/>
          </p:nvSpPr>
          <p:spPr bwMode="auto">
            <a:xfrm>
              <a:off x="5338" y="3377"/>
              <a:ext cx="119" cy="27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2" name="Line 18"/>
            <p:cNvSpPr>
              <a:spLocks noChangeShapeType="1"/>
            </p:cNvSpPr>
            <p:nvPr/>
          </p:nvSpPr>
          <p:spPr bwMode="auto">
            <a:xfrm>
              <a:off x="3696" y="3370"/>
              <a:ext cx="1968" cy="0"/>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3" name="Line 19"/>
            <p:cNvSpPr>
              <a:spLocks noChangeShapeType="1"/>
            </p:cNvSpPr>
            <p:nvPr/>
          </p:nvSpPr>
          <p:spPr bwMode="auto">
            <a:xfrm flipV="1">
              <a:off x="4032" y="2700"/>
              <a:ext cx="0" cy="1200"/>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4" name="Text Box 20"/>
            <p:cNvSpPr txBox="1">
              <a:spLocks noChangeArrowheads="1"/>
            </p:cNvSpPr>
            <p:nvPr/>
          </p:nvSpPr>
          <p:spPr bwMode="auto">
            <a:xfrm>
              <a:off x="5462" y="3324"/>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rPr>
                <a:t>t</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5" name="Text Box 21"/>
            <p:cNvSpPr txBox="1">
              <a:spLocks noChangeArrowheads="1"/>
            </p:cNvSpPr>
            <p:nvPr/>
          </p:nvSpPr>
          <p:spPr bwMode="auto">
            <a:xfrm>
              <a:off x="3815" y="2604"/>
              <a:ext cx="1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rPr>
                <a:t>i</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6" name="Text Box 22"/>
            <p:cNvSpPr txBox="1">
              <a:spLocks noChangeArrowheads="1"/>
            </p:cNvSpPr>
            <p:nvPr/>
          </p:nvSpPr>
          <p:spPr bwMode="auto">
            <a:xfrm>
              <a:off x="4017" y="3336"/>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rPr>
                <a:t>O</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7" name="Line 23"/>
            <p:cNvSpPr>
              <a:spLocks noChangeShapeType="1"/>
            </p:cNvSpPr>
            <p:nvPr/>
          </p:nvSpPr>
          <p:spPr bwMode="auto">
            <a:xfrm>
              <a:off x="3936" y="3372"/>
              <a:ext cx="0" cy="43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8" name="Line 24"/>
            <p:cNvSpPr>
              <a:spLocks noChangeShapeType="1"/>
            </p:cNvSpPr>
            <p:nvPr/>
          </p:nvSpPr>
          <p:spPr bwMode="auto">
            <a:xfrm>
              <a:off x="3792" y="3732"/>
              <a:ext cx="144" cy="0"/>
            </a:xfrm>
            <a:prstGeom prst="line">
              <a:avLst/>
            </a:prstGeom>
            <a:noFill/>
            <a:ln w="9525">
              <a:solidFill>
                <a:schemeClr val="tx1"/>
              </a:solidFill>
              <a:round/>
              <a:headEnd/>
              <a:tailEnd type="stealth" w="sm"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29" name="Line 25"/>
            <p:cNvSpPr>
              <a:spLocks noChangeShapeType="1"/>
            </p:cNvSpPr>
            <p:nvPr/>
          </p:nvSpPr>
          <p:spPr bwMode="auto">
            <a:xfrm flipH="1">
              <a:off x="4032" y="3720"/>
              <a:ext cx="144" cy="0"/>
            </a:xfrm>
            <a:prstGeom prst="line">
              <a:avLst/>
            </a:prstGeom>
            <a:noFill/>
            <a:ln w="9525">
              <a:solidFill>
                <a:schemeClr val="tx1"/>
              </a:solidFill>
              <a:round/>
              <a:headEnd/>
              <a:tailEnd type="stealth" w="sm"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30" name="Text Box 26"/>
            <p:cNvSpPr txBox="1">
              <a:spLocks noChangeArrowheads="1"/>
            </p:cNvSpPr>
            <p:nvPr/>
          </p:nvSpPr>
          <p:spPr bwMode="auto">
            <a:xfrm>
              <a:off x="3456" y="347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sym typeface="Symbol" panose="05050102010706020507" pitchFamily="18" charset="2"/>
                </a:rPr>
                <a:t>/</a:t>
              </a:r>
              <a:endPar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31" name="Line 27"/>
            <p:cNvSpPr>
              <a:spLocks noChangeShapeType="1"/>
            </p:cNvSpPr>
            <p:nvPr/>
          </p:nvSpPr>
          <p:spPr bwMode="auto">
            <a:xfrm>
              <a:off x="4992" y="2844"/>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32" name="Line 28"/>
            <p:cNvSpPr>
              <a:spLocks noChangeShapeType="1"/>
            </p:cNvSpPr>
            <p:nvPr/>
          </p:nvSpPr>
          <p:spPr bwMode="auto">
            <a:xfrm>
              <a:off x="4032" y="2940"/>
              <a:ext cx="960" cy="0"/>
            </a:xfrm>
            <a:prstGeom prst="line">
              <a:avLst/>
            </a:prstGeom>
            <a:noFill/>
            <a:ln w="9525">
              <a:solidFill>
                <a:schemeClr val="tx1"/>
              </a:solidFill>
              <a:round/>
              <a:headEnd type="stealth" w="sm" len="med"/>
              <a:tailEnd type="stealth" w="sm"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33" name="Text Box 29"/>
            <p:cNvSpPr txBox="1">
              <a:spLocks noChangeArrowheads="1"/>
            </p:cNvSpPr>
            <p:nvPr/>
          </p:nvSpPr>
          <p:spPr bwMode="auto">
            <a:xfrm>
              <a:off x="4368" y="2700"/>
              <a:ext cx="23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rPr>
                <a:t>T</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grpSp>
      <p:sp>
        <p:nvSpPr>
          <p:cNvPr id="34" name="Text Box 30"/>
          <p:cNvSpPr txBox="1">
            <a:spLocks noChangeArrowheads="1"/>
          </p:cNvSpPr>
          <p:nvPr/>
        </p:nvSpPr>
        <p:spPr bwMode="auto">
          <a:xfrm>
            <a:off x="196850" y="5038725"/>
            <a:ext cx="50292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(3) </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rPr>
              <a:t>初相位</a:t>
            </a:r>
            <a:r>
              <a:rPr kumimoji="1" lang="en-US" altLang="zh-CN" sz="2400" b="1" i="1" u="none" strike="noStrike" kern="1200" cap="none" spc="0" normalizeH="0" baseline="0" noProof="0" dirty="0">
                <a:ln>
                  <a:noFill/>
                </a:ln>
                <a:solidFill>
                  <a:srgbClr val="FF0000"/>
                </a:solidFill>
                <a:effectLst/>
                <a:uLnTx/>
                <a:uFillTx/>
                <a:latin typeface="Symbol" panose="05050102010706020507" pitchFamily="18" charset="2"/>
                <a:ea typeface="微软雅黑" panose="020B0503020204020204" pitchFamily="34" charset="-122"/>
              </a:rPr>
              <a:t>y</a:t>
            </a:r>
            <a:r>
              <a:rPr kumimoji="1" lang="en-US" altLang="zh-CN" sz="2400" b="1" i="1"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rPr>
              <a:t> </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反映了正弦量的计时起点。同一个正弦量，</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微软雅黑" panose="020B0503020204020204" pitchFamily="34" charset="-122"/>
              </a:rPr>
              <a:t>计时起点不同，初相位不同</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 </a:t>
            </a:r>
          </a:p>
        </p:txBody>
      </p:sp>
      <p:grpSp>
        <p:nvGrpSpPr>
          <p:cNvPr id="35" name="Group 31"/>
          <p:cNvGrpSpPr>
            <a:grpSpLocks/>
          </p:cNvGrpSpPr>
          <p:nvPr/>
        </p:nvGrpSpPr>
        <p:grpSpPr bwMode="auto">
          <a:xfrm>
            <a:off x="6361113" y="2289175"/>
            <a:ext cx="473075" cy="617538"/>
            <a:chOff x="4116" y="2988"/>
            <a:chExt cx="298" cy="389"/>
          </a:xfrm>
        </p:grpSpPr>
        <p:sp>
          <p:nvSpPr>
            <p:cNvPr id="36" name="Line 32"/>
            <p:cNvSpPr>
              <a:spLocks noChangeShapeType="1"/>
            </p:cNvSpPr>
            <p:nvPr/>
          </p:nvSpPr>
          <p:spPr bwMode="auto">
            <a:xfrm>
              <a:off x="4163" y="2988"/>
              <a:ext cx="0" cy="389"/>
            </a:xfrm>
            <a:prstGeom prst="line">
              <a:avLst/>
            </a:prstGeom>
            <a:noFill/>
            <a:ln w="25400">
              <a:solidFill>
                <a:srgbClr val="2520F2"/>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37" name="Text Box 33"/>
            <p:cNvSpPr txBox="1">
              <a:spLocks noChangeArrowheads="1"/>
            </p:cNvSpPr>
            <p:nvPr/>
          </p:nvSpPr>
          <p:spPr bwMode="auto">
            <a:xfrm>
              <a:off x="4116" y="3084"/>
              <a:ext cx="29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400" b="1" i="1" u="none" strike="noStrike" kern="1200" cap="none" spc="0" normalizeH="0" baseline="0" noProof="0">
                  <a:ln>
                    <a:noFill/>
                  </a:ln>
                  <a:solidFill>
                    <a:srgbClr val="2520F2"/>
                  </a:solidFill>
                  <a:effectLst/>
                  <a:uLnTx/>
                  <a:uFillTx/>
                  <a:latin typeface="Times New Roman" panose="02020603050405020304" pitchFamily="18" charset="0"/>
                  <a:ea typeface="微软雅黑" panose="020B0503020204020204" pitchFamily="34" charset="-122"/>
                </a:rPr>
                <a:t>I</a:t>
              </a:r>
              <a:r>
                <a:rPr kumimoji="1" lang="en-US" altLang="zh-CN" sz="1600" b="1" i="0" u="none" strike="noStrike" kern="1200" cap="none" spc="0" normalizeH="0" baseline="0" noProof="0">
                  <a:ln>
                    <a:noFill/>
                  </a:ln>
                  <a:solidFill>
                    <a:srgbClr val="2520F2"/>
                  </a:solidFill>
                  <a:effectLst/>
                  <a:uLnTx/>
                  <a:uFillTx/>
                  <a:latin typeface="Times New Roman" panose="02020603050405020304" pitchFamily="18" charset="0"/>
                  <a:ea typeface="微软雅黑" panose="020B0503020204020204" pitchFamily="34" charset="-122"/>
                </a:rPr>
                <a:t>m</a:t>
              </a:r>
              <a:endParaRPr kumimoji="1"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grpSp>
      <p:sp>
        <p:nvSpPr>
          <p:cNvPr id="38" name="Text Box 34"/>
          <p:cNvSpPr txBox="1">
            <a:spLocks noChangeArrowheads="1"/>
          </p:cNvSpPr>
          <p:nvPr/>
        </p:nvSpPr>
        <p:spPr bwMode="auto">
          <a:xfrm>
            <a:off x="7556500" y="2838450"/>
            <a:ext cx="522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b="1" i="0" u="none" strike="noStrike" kern="1200" cap="none" spc="0" normalizeH="0" baseline="0" noProof="0">
                <a:ln>
                  <a:noFill/>
                </a:ln>
                <a:solidFill>
                  <a:srgbClr val="2520F2"/>
                </a:solidFill>
                <a:effectLst/>
                <a:uLnTx/>
                <a:uFillTx/>
                <a:latin typeface="Times New Roman" panose="02020603050405020304" pitchFamily="18" charset="0"/>
                <a:ea typeface="微软雅黑" panose="020B0503020204020204" pitchFamily="34" charset="-122"/>
              </a:rPr>
              <a:t>2</a:t>
            </a:r>
            <a:r>
              <a:rPr kumimoji="1" lang="zh-CN" altLang="en-US" sz="2400" b="1" i="0" u="none" strike="noStrike" kern="1200" cap="none" spc="0" normalizeH="0" baseline="0" noProof="0">
                <a:ln>
                  <a:noFill/>
                </a:ln>
                <a:solidFill>
                  <a:srgbClr val="2520F2"/>
                </a:solidFill>
                <a:effectLst/>
                <a:uLnTx/>
                <a:uFillTx/>
                <a:latin typeface="Times New Roman" panose="02020603050405020304" pitchFamily="18" charset="0"/>
                <a:ea typeface="微软雅黑" panose="020B0503020204020204" pitchFamily="34" charset="-122"/>
                <a:sym typeface="Symbol" panose="05050102010706020507" pitchFamily="18" charset="2"/>
              </a:rPr>
              <a:t></a:t>
            </a:r>
            <a:endPar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39" name="Text Box 35"/>
          <p:cNvSpPr txBox="1">
            <a:spLocks noChangeArrowheads="1"/>
          </p:cNvSpPr>
          <p:nvPr/>
        </p:nvSpPr>
        <p:spPr bwMode="auto">
          <a:xfrm>
            <a:off x="5410200" y="3067050"/>
            <a:ext cx="649288"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sym typeface="Symbol" panose="05050102010706020507" pitchFamily="18" charset="2"/>
              </a:rPr>
              <a:t></a:t>
            </a:r>
            <a:endPar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40" name="Text Box 36"/>
          <p:cNvSpPr txBox="1">
            <a:spLocks noChangeArrowheads="1"/>
          </p:cNvSpPr>
          <p:nvPr/>
        </p:nvSpPr>
        <p:spPr bwMode="auto">
          <a:xfrm>
            <a:off x="8532813" y="2952750"/>
            <a:ext cx="481222" cy="461665"/>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sym typeface="Symbol" panose="05050102010706020507" pitchFamily="18" charset="2"/>
              </a:rPr>
              <a:t></a:t>
            </a:r>
            <a:r>
              <a:rPr kumimoji="1"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sym typeface="Symbol" panose="05050102010706020507" pitchFamily="18" charset="2"/>
              </a:rPr>
              <a:t>t</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graphicFrame>
        <p:nvGraphicFramePr>
          <p:cNvPr id="41" name="Object 37"/>
          <p:cNvGraphicFramePr>
            <a:graphicFrameLocks noChangeAspect="1"/>
          </p:cNvGraphicFramePr>
          <p:nvPr>
            <p:extLst>
              <p:ext uri="{D42A27DB-BD31-4B8C-83A1-F6EECF244321}">
                <p14:modId xmlns:p14="http://schemas.microsoft.com/office/powerpoint/2010/main" val="4124368706"/>
              </p:ext>
            </p:extLst>
          </p:nvPr>
        </p:nvGraphicFramePr>
        <p:xfrm>
          <a:off x="1492250" y="3731206"/>
          <a:ext cx="2605088" cy="749300"/>
        </p:xfrm>
        <a:graphic>
          <a:graphicData uri="http://schemas.openxmlformats.org/presentationml/2006/ole">
            <mc:AlternateContent xmlns:mc="http://schemas.openxmlformats.org/markup-compatibility/2006">
              <mc:Choice xmlns:v="urn:schemas-microsoft-com:vml" Requires="v">
                <p:oleObj name="Equation" r:id="rId4" imgW="1054100" imgH="304800" progId="Equation.3">
                  <p:embed/>
                </p:oleObj>
              </mc:Choice>
              <mc:Fallback>
                <p:oleObj name="Equation" r:id="rId4" imgW="1054100" imgH="304800" progId="Equation.3">
                  <p:embed/>
                  <p:pic>
                    <p:nvPicPr>
                      <p:cNvPr id="41"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2250" y="3731206"/>
                        <a:ext cx="2605088"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 name="Rectangle 38"/>
          <p:cNvSpPr>
            <a:spLocks noChangeArrowheads="1"/>
          </p:cNvSpPr>
          <p:nvPr/>
        </p:nvSpPr>
        <p:spPr bwMode="auto">
          <a:xfrm>
            <a:off x="1339850" y="4493206"/>
            <a:ext cx="34243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单位： </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rad/s</a:t>
            </a:r>
            <a:r>
              <a:rPr kumimoji="1" lang="en-US" altLang="zh-CN" sz="2400" b="1" i="0" u="none" strike="noStrike" kern="1200" cap="none" spc="0" normalizeH="0" baseline="30000" noProof="0" dirty="0">
                <a:ln>
                  <a:noFill/>
                </a:ln>
                <a:solidFill>
                  <a:prstClr val="black"/>
                </a:solidFill>
                <a:effectLst/>
                <a:uLnTx/>
                <a:uFillTx/>
                <a:latin typeface="Times New Roman" panose="02020603050405020304" pitchFamily="18" charset="0"/>
                <a:ea typeface="微软雅黑" panose="020B0503020204020204" pitchFamily="34" charset="-122"/>
              </a:rPr>
              <a:t>  </a:t>
            </a:r>
            <a:r>
              <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a:t>
            </a:r>
            <a:r>
              <a:rPr kumimoji="1" lang="zh-CN"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弧度 </a:t>
            </a:r>
            <a:r>
              <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 秒</a:t>
            </a:r>
            <a:endParaRPr kumimoji="1" lang="zh-CN" altLang="en-US" sz="2400" b="1" i="0" u="none" strike="noStrike" kern="1200" cap="none" spc="0" normalizeH="0" baseline="30000" noProof="0" dirty="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43" name="Text Box 39"/>
          <p:cNvSpPr txBox="1">
            <a:spLocks noChangeArrowheads="1"/>
          </p:cNvSpPr>
          <p:nvPr/>
        </p:nvSpPr>
        <p:spPr bwMode="auto">
          <a:xfrm>
            <a:off x="6096000" y="1390650"/>
            <a:ext cx="23198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zh-CN" sz="2400" b="1" i="1" u="none" strike="noStrike" kern="1200" cap="none" spc="0" normalizeH="0" baseline="0" noProof="0" dirty="0" err="1">
                <a:ln>
                  <a:noFill/>
                </a:ln>
                <a:solidFill>
                  <a:srgbClr val="2520F2"/>
                </a:solidFill>
                <a:effectLst/>
                <a:uLnTx/>
                <a:uFillTx/>
                <a:latin typeface="Times New Roman" panose="02020603050405020304" pitchFamily="18" charset="0"/>
                <a:ea typeface="微软雅黑" panose="020B0503020204020204" pitchFamily="34" charset="-122"/>
              </a:rPr>
              <a:t>i</a:t>
            </a:r>
            <a:r>
              <a:rPr kumimoji="1" lang="en-US" altLang="zh-CN" sz="2400" b="1" i="0" u="none" strike="noStrike" kern="1200" cap="none" spc="0" normalizeH="0" baseline="0" noProof="0" dirty="0">
                <a:ln>
                  <a:noFill/>
                </a:ln>
                <a:solidFill>
                  <a:srgbClr val="2520F2"/>
                </a:solidFill>
                <a:effectLst/>
                <a:uLnTx/>
                <a:uFillTx/>
                <a:latin typeface="Times New Roman" panose="02020603050405020304" pitchFamily="18" charset="0"/>
                <a:ea typeface="微软雅黑" panose="020B0503020204020204" pitchFamily="34" charset="-122"/>
              </a:rPr>
              <a:t>(</a:t>
            </a:r>
            <a:r>
              <a:rPr kumimoji="1" lang="en-US" altLang="zh-CN" sz="2400" b="1" i="1" u="none" strike="noStrike" kern="1200" cap="none" spc="0" normalizeH="0" baseline="0" noProof="0" dirty="0">
                <a:ln>
                  <a:noFill/>
                </a:ln>
                <a:solidFill>
                  <a:srgbClr val="2520F2"/>
                </a:solidFill>
                <a:effectLst/>
                <a:uLnTx/>
                <a:uFillTx/>
                <a:latin typeface="Times New Roman" panose="02020603050405020304" pitchFamily="18" charset="0"/>
                <a:ea typeface="微软雅黑" panose="020B0503020204020204" pitchFamily="34" charset="-122"/>
              </a:rPr>
              <a:t>t</a:t>
            </a:r>
            <a:r>
              <a:rPr kumimoji="1" lang="en-US" altLang="zh-CN" sz="2400" b="1" i="0" u="none" strike="noStrike" kern="1200" cap="none" spc="0" normalizeH="0" baseline="0" noProof="0" dirty="0">
                <a:ln>
                  <a:noFill/>
                </a:ln>
                <a:solidFill>
                  <a:srgbClr val="2520F2"/>
                </a:solidFill>
                <a:effectLst/>
                <a:uLnTx/>
                <a:uFillTx/>
                <a:latin typeface="Times New Roman" panose="02020603050405020304" pitchFamily="18" charset="0"/>
                <a:ea typeface="微软雅黑" panose="020B0503020204020204" pitchFamily="34" charset="-122"/>
              </a:rPr>
              <a:t>)=</a:t>
            </a:r>
            <a:r>
              <a:rPr kumimoji="1" lang="en-US" altLang="zh-CN" sz="2400" b="1" i="1" u="none" strike="noStrike" kern="1200" cap="none" spc="0" normalizeH="0" baseline="0" noProof="0" dirty="0" err="1">
                <a:ln>
                  <a:noFill/>
                </a:ln>
                <a:solidFill>
                  <a:srgbClr val="2520F2"/>
                </a:solidFill>
                <a:effectLst/>
                <a:uLnTx/>
                <a:uFillTx/>
                <a:latin typeface="Times New Roman" panose="02020603050405020304" pitchFamily="18" charset="0"/>
                <a:ea typeface="微软雅黑" panose="020B0503020204020204" pitchFamily="34" charset="-122"/>
              </a:rPr>
              <a:t>I</a:t>
            </a:r>
            <a:r>
              <a:rPr kumimoji="1" lang="en-US" altLang="zh-CN" sz="2400" b="1" i="0" u="none" strike="noStrike" kern="1200" cap="none" spc="0" normalizeH="0" baseline="-25000" noProof="0" dirty="0" err="1">
                <a:ln>
                  <a:noFill/>
                </a:ln>
                <a:solidFill>
                  <a:srgbClr val="2520F2"/>
                </a:solidFill>
                <a:effectLst/>
                <a:uLnTx/>
                <a:uFillTx/>
                <a:latin typeface="Times New Roman" panose="02020603050405020304" pitchFamily="18" charset="0"/>
                <a:ea typeface="微软雅黑" panose="020B0503020204020204" pitchFamily="34" charset="-122"/>
              </a:rPr>
              <a:t>m</a:t>
            </a:r>
            <a:r>
              <a:rPr kumimoji="1" lang="en-US" altLang="zh-CN" sz="2400" b="1" i="0" u="none" strike="noStrike" kern="1200" cap="none" spc="0" normalizeH="0" baseline="0" noProof="0" dirty="0" err="1">
                <a:ln>
                  <a:noFill/>
                </a:ln>
                <a:solidFill>
                  <a:srgbClr val="2520F2"/>
                </a:solidFill>
                <a:effectLst/>
                <a:uLnTx/>
                <a:uFillTx/>
                <a:latin typeface="Times New Roman" panose="02020603050405020304" pitchFamily="18" charset="0"/>
                <a:ea typeface="微软雅黑" panose="020B0503020204020204" pitchFamily="34" charset="-122"/>
              </a:rPr>
              <a:t>cos</a:t>
            </a:r>
            <a:r>
              <a:rPr kumimoji="1" lang="en-US" altLang="zh-CN" sz="2400" b="1" i="0" u="none" strike="noStrike" kern="1200" cap="none" spc="0" normalizeH="0" baseline="0" noProof="0" dirty="0">
                <a:ln>
                  <a:noFill/>
                </a:ln>
                <a:solidFill>
                  <a:srgbClr val="2520F2"/>
                </a:solidFill>
                <a:effectLst/>
                <a:uLnTx/>
                <a:uFillTx/>
                <a:latin typeface="Times New Roman" panose="02020603050405020304" pitchFamily="18" charset="0"/>
                <a:ea typeface="微软雅黑" panose="020B0503020204020204" pitchFamily="34" charset="-122"/>
              </a:rPr>
              <a:t>(</a:t>
            </a:r>
            <a:r>
              <a:rPr kumimoji="1" lang="en-US" altLang="zh-CN" sz="2400" b="1" i="1" u="none" strike="noStrike" kern="1200" cap="none" spc="0" normalizeH="0" baseline="0" noProof="0" dirty="0">
                <a:ln>
                  <a:noFill/>
                </a:ln>
                <a:solidFill>
                  <a:srgbClr val="2520F2"/>
                </a:solidFill>
                <a:effectLst/>
                <a:uLnTx/>
                <a:uFillTx/>
                <a:latin typeface="Times New Roman" panose="02020603050405020304" pitchFamily="18" charset="0"/>
                <a:ea typeface="微软雅黑" panose="020B0503020204020204" pitchFamily="34" charset="-122"/>
              </a:rPr>
              <a:t>w </a:t>
            </a:r>
            <a:r>
              <a:rPr kumimoji="1" lang="en-US" altLang="zh-CN" sz="2400" b="1" i="1" u="none" strike="noStrike" kern="1200" cap="none" spc="0" normalizeH="0" baseline="0" noProof="0" dirty="0" err="1">
                <a:ln>
                  <a:noFill/>
                </a:ln>
                <a:solidFill>
                  <a:srgbClr val="2520F2"/>
                </a:solidFill>
                <a:effectLst/>
                <a:uLnTx/>
                <a:uFillTx/>
                <a:latin typeface="Times New Roman" panose="02020603050405020304" pitchFamily="18" charset="0"/>
                <a:ea typeface="微软雅黑" panose="020B0503020204020204" pitchFamily="34" charset="-122"/>
              </a:rPr>
              <a:t>t</a:t>
            </a:r>
            <a:r>
              <a:rPr kumimoji="1" lang="en-US" altLang="zh-CN" sz="2400" b="1" i="0" u="none" strike="noStrike" kern="1200" cap="none" spc="0" normalizeH="0" baseline="0" noProof="0" dirty="0" err="1">
                <a:ln>
                  <a:noFill/>
                </a:ln>
                <a:solidFill>
                  <a:srgbClr val="2520F2"/>
                </a:solidFill>
                <a:effectLst/>
                <a:uLnTx/>
                <a:uFillTx/>
                <a:latin typeface="Times New Roman" panose="02020603050405020304" pitchFamily="18" charset="0"/>
                <a:ea typeface="微软雅黑" panose="020B0503020204020204" pitchFamily="34" charset="-122"/>
              </a:rPr>
              <a:t>+</a:t>
            </a:r>
            <a:r>
              <a:rPr kumimoji="1" lang="en-US" altLang="zh-CN" sz="2400" b="1" i="1" u="none" strike="noStrike" kern="1200" cap="none" spc="0" normalizeH="0" baseline="0" noProof="0" dirty="0" err="1">
                <a:ln>
                  <a:noFill/>
                </a:ln>
                <a:solidFill>
                  <a:srgbClr val="2520F2"/>
                </a:solidFill>
                <a:effectLst/>
                <a:uLnTx/>
                <a:uFillTx/>
                <a:latin typeface="Times New Roman" panose="02020603050405020304" pitchFamily="18" charset="0"/>
                <a:ea typeface="微软雅黑" panose="020B0503020204020204" pitchFamily="34" charset="-122"/>
              </a:rPr>
              <a:t>y</a:t>
            </a:r>
            <a:r>
              <a:rPr kumimoji="1" lang="en-US" altLang="zh-CN" sz="2400" b="1" i="0" u="none" strike="noStrike" kern="1200" cap="none" spc="0" normalizeH="0" baseline="0" noProof="0" dirty="0">
                <a:ln>
                  <a:noFill/>
                </a:ln>
                <a:solidFill>
                  <a:srgbClr val="2520F2"/>
                </a:solidFill>
                <a:effectLst/>
                <a:uLnTx/>
                <a:uFillTx/>
                <a:latin typeface="Times New Roman" panose="02020603050405020304" pitchFamily="18" charset="0"/>
                <a:ea typeface="微软雅黑" panose="020B0503020204020204" pitchFamily="34" charset="-122"/>
              </a:rPr>
              <a:t>)</a:t>
            </a:r>
            <a:endParaRPr kumimoji="1"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44" name="Rectangle 40"/>
          <p:cNvSpPr>
            <a:spLocks noChangeArrowheads="1"/>
          </p:cNvSpPr>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1" lang="zh-CN" altLang="en-US" sz="4400" b="0" i="0" u="none" strike="noStrike" kern="1200" cap="none" spc="0" normalizeH="0" baseline="0" noProof="0" dirty="0">
              <a:ln>
                <a:noFill/>
              </a:ln>
              <a:solidFill>
                <a:srgbClr val="1F497D"/>
              </a:solidFill>
              <a:effectLst/>
              <a:uLnTx/>
              <a:uFillTx/>
              <a:latin typeface="Times New Roman" panose="02020603050405020304" pitchFamily="18" charset="0"/>
              <a:ea typeface="微软雅黑" panose="020B0503020204020204" pitchFamily="34" charset="-122"/>
            </a:endParaRPr>
          </a:p>
        </p:txBody>
      </p:sp>
      <p:grpSp>
        <p:nvGrpSpPr>
          <p:cNvPr id="45" name="Group 41"/>
          <p:cNvGrpSpPr>
            <a:grpSpLocks/>
          </p:cNvGrpSpPr>
          <p:nvPr/>
        </p:nvGrpSpPr>
        <p:grpSpPr bwMode="auto">
          <a:xfrm>
            <a:off x="5715000" y="3657600"/>
            <a:ext cx="3124200" cy="2362200"/>
            <a:chOff x="1104" y="1968"/>
            <a:chExt cx="1968" cy="1488"/>
          </a:xfrm>
        </p:grpSpPr>
        <p:sp>
          <p:nvSpPr>
            <p:cNvPr id="46" name="Freeform 42"/>
            <p:cNvSpPr>
              <a:spLocks/>
            </p:cNvSpPr>
            <p:nvPr/>
          </p:nvSpPr>
          <p:spPr bwMode="auto">
            <a:xfrm>
              <a:off x="1337" y="2659"/>
              <a:ext cx="118" cy="274"/>
            </a:xfrm>
            <a:custGeom>
              <a:avLst/>
              <a:gdLst>
                <a:gd name="T0" fmla="*/ 0 w 118"/>
                <a:gd name="T1" fmla="*/ 274 h 274"/>
                <a:gd name="T2" fmla="*/ 13 w 118"/>
                <a:gd name="T3" fmla="*/ 240 h 274"/>
                <a:gd name="T4" fmla="*/ 29 w 118"/>
                <a:gd name="T5" fmla="*/ 200 h 274"/>
                <a:gd name="T6" fmla="*/ 59 w 118"/>
                <a:gd name="T7" fmla="*/ 127 h 274"/>
                <a:gd name="T8" fmla="*/ 75 w 118"/>
                <a:gd name="T9" fmla="*/ 90 h 274"/>
                <a:gd name="T10" fmla="*/ 89 w 118"/>
                <a:gd name="T11" fmla="*/ 56 h 274"/>
                <a:gd name="T12" fmla="*/ 105 w 118"/>
                <a:gd name="T13" fmla="*/ 27 h 274"/>
                <a:gd name="T14" fmla="*/ 118 w 118"/>
                <a:gd name="T15" fmla="*/ 0 h 274"/>
                <a:gd name="T16" fmla="*/ 0 60000 65536"/>
                <a:gd name="T17" fmla="*/ 0 60000 65536"/>
                <a:gd name="T18" fmla="*/ 0 60000 65536"/>
                <a:gd name="T19" fmla="*/ 0 60000 65536"/>
                <a:gd name="T20" fmla="*/ 0 60000 65536"/>
                <a:gd name="T21" fmla="*/ 0 60000 65536"/>
                <a:gd name="T22" fmla="*/ 0 60000 65536"/>
                <a:gd name="T23" fmla="*/ 0 60000 65536"/>
                <a:gd name="T24" fmla="*/ 0 w 118"/>
                <a:gd name="T25" fmla="*/ 0 h 274"/>
                <a:gd name="T26" fmla="*/ 118 w 118"/>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8" h="274">
                  <a:moveTo>
                    <a:pt x="0" y="274"/>
                  </a:moveTo>
                  <a:lnTo>
                    <a:pt x="13" y="240"/>
                  </a:lnTo>
                  <a:lnTo>
                    <a:pt x="29" y="200"/>
                  </a:lnTo>
                  <a:lnTo>
                    <a:pt x="59" y="127"/>
                  </a:lnTo>
                  <a:lnTo>
                    <a:pt x="75" y="90"/>
                  </a:lnTo>
                  <a:lnTo>
                    <a:pt x="89" y="56"/>
                  </a:lnTo>
                  <a:lnTo>
                    <a:pt x="105" y="27"/>
                  </a:lnTo>
                  <a:lnTo>
                    <a:pt x="118"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47" name="Freeform 43"/>
            <p:cNvSpPr>
              <a:spLocks/>
            </p:cNvSpPr>
            <p:nvPr/>
          </p:nvSpPr>
          <p:spPr bwMode="auto">
            <a:xfrm>
              <a:off x="1455" y="2546"/>
              <a:ext cx="116" cy="113"/>
            </a:xfrm>
            <a:custGeom>
              <a:avLst/>
              <a:gdLst>
                <a:gd name="T0" fmla="*/ 0 w 116"/>
                <a:gd name="T1" fmla="*/ 113 h 113"/>
                <a:gd name="T2" fmla="*/ 14 w 116"/>
                <a:gd name="T3" fmla="*/ 88 h 113"/>
                <a:gd name="T4" fmla="*/ 30 w 116"/>
                <a:gd name="T5" fmla="*/ 69 h 113"/>
                <a:gd name="T6" fmla="*/ 44 w 116"/>
                <a:gd name="T7" fmla="*/ 49 h 113"/>
                <a:gd name="T8" fmla="*/ 57 w 116"/>
                <a:gd name="T9" fmla="*/ 32 h 113"/>
                <a:gd name="T10" fmla="*/ 73 w 116"/>
                <a:gd name="T11" fmla="*/ 20 h 113"/>
                <a:gd name="T12" fmla="*/ 87 w 116"/>
                <a:gd name="T13" fmla="*/ 8 h 113"/>
                <a:gd name="T14" fmla="*/ 103 w 116"/>
                <a:gd name="T15" fmla="*/ 3 h 113"/>
                <a:gd name="T16" fmla="*/ 116 w 116"/>
                <a:gd name="T17" fmla="*/ 0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113"/>
                <a:gd name="T29" fmla="*/ 116 w 116"/>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48" name="Freeform 44"/>
            <p:cNvSpPr>
              <a:spLocks/>
            </p:cNvSpPr>
            <p:nvPr/>
          </p:nvSpPr>
          <p:spPr bwMode="auto">
            <a:xfrm>
              <a:off x="1571" y="2546"/>
              <a:ext cx="119" cy="113"/>
            </a:xfrm>
            <a:custGeom>
              <a:avLst/>
              <a:gdLst>
                <a:gd name="T0" fmla="*/ 0 w 119"/>
                <a:gd name="T1" fmla="*/ 0 h 113"/>
                <a:gd name="T2" fmla="*/ 14 w 119"/>
                <a:gd name="T3" fmla="*/ 3 h 113"/>
                <a:gd name="T4" fmla="*/ 30 w 119"/>
                <a:gd name="T5" fmla="*/ 8 h 113"/>
                <a:gd name="T6" fmla="*/ 44 w 119"/>
                <a:gd name="T7" fmla="*/ 20 h 113"/>
                <a:gd name="T8" fmla="*/ 60 w 119"/>
                <a:gd name="T9" fmla="*/ 32 h 113"/>
                <a:gd name="T10" fmla="*/ 76 w 119"/>
                <a:gd name="T11" fmla="*/ 49 h 113"/>
                <a:gd name="T12" fmla="*/ 90 w 119"/>
                <a:gd name="T13" fmla="*/ 69 h 113"/>
                <a:gd name="T14" fmla="*/ 106 w 119"/>
                <a:gd name="T15" fmla="*/ 88 h 113"/>
                <a:gd name="T16" fmla="*/ 119 w 119"/>
                <a:gd name="T17" fmla="*/ 11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
                <a:gd name="T28" fmla="*/ 0 h 113"/>
                <a:gd name="T29" fmla="*/ 119 w 119"/>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49" name="Freeform 45"/>
            <p:cNvSpPr>
              <a:spLocks/>
            </p:cNvSpPr>
            <p:nvPr/>
          </p:nvSpPr>
          <p:spPr bwMode="auto">
            <a:xfrm>
              <a:off x="1690" y="2659"/>
              <a:ext cx="116" cy="274"/>
            </a:xfrm>
            <a:custGeom>
              <a:avLst/>
              <a:gdLst>
                <a:gd name="T0" fmla="*/ 0 w 116"/>
                <a:gd name="T1" fmla="*/ 0 h 274"/>
                <a:gd name="T2" fmla="*/ 14 w 116"/>
                <a:gd name="T3" fmla="*/ 27 h 274"/>
                <a:gd name="T4" fmla="*/ 30 w 116"/>
                <a:gd name="T5" fmla="*/ 56 h 274"/>
                <a:gd name="T6" fmla="*/ 43 w 116"/>
                <a:gd name="T7" fmla="*/ 90 h 274"/>
                <a:gd name="T8" fmla="*/ 57 w 116"/>
                <a:gd name="T9" fmla="*/ 127 h 274"/>
                <a:gd name="T10" fmla="*/ 87 w 116"/>
                <a:gd name="T11" fmla="*/ 203 h 274"/>
                <a:gd name="T12" fmla="*/ 103 w 116"/>
                <a:gd name="T13" fmla="*/ 240 h 274"/>
                <a:gd name="T14" fmla="*/ 116 w 116"/>
                <a:gd name="T15" fmla="*/ 274 h 274"/>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274"/>
                <a:gd name="T26" fmla="*/ 116 w 116"/>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274">
                  <a:moveTo>
                    <a:pt x="0" y="0"/>
                  </a:moveTo>
                  <a:lnTo>
                    <a:pt x="14" y="27"/>
                  </a:lnTo>
                  <a:lnTo>
                    <a:pt x="30" y="56"/>
                  </a:lnTo>
                  <a:lnTo>
                    <a:pt x="43" y="90"/>
                  </a:lnTo>
                  <a:lnTo>
                    <a:pt x="57" y="127"/>
                  </a:lnTo>
                  <a:lnTo>
                    <a:pt x="87" y="203"/>
                  </a:lnTo>
                  <a:lnTo>
                    <a:pt x="103" y="240"/>
                  </a:lnTo>
                  <a:lnTo>
                    <a:pt x="116" y="274"/>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0" name="Freeform 46"/>
            <p:cNvSpPr>
              <a:spLocks/>
            </p:cNvSpPr>
            <p:nvPr/>
          </p:nvSpPr>
          <p:spPr bwMode="auto">
            <a:xfrm>
              <a:off x="1806" y="2933"/>
              <a:ext cx="119" cy="271"/>
            </a:xfrm>
            <a:custGeom>
              <a:avLst/>
              <a:gdLst>
                <a:gd name="T0" fmla="*/ 0 w 119"/>
                <a:gd name="T1" fmla="*/ 0 h 271"/>
                <a:gd name="T2" fmla="*/ 14 w 119"/>
                <a:gd name="T3" fmla="*/ 34 h 271"/>
                <a:gd name="T4" fmla="*/ 30 w 119"/>
                <a:gd name="T5" fmla="*/ 71 h 271"/>
                <a:gd name="T6" fmla="*/ 60 w 119"/>
                <a:gd name="T7" fmla="*/ 146 h 271"/>
                <a:gd name="T8" fmla="*/ 76 w 119"/>
                <a:gd name="T9" fmla="*/ 181 h 271"/>
                <a:gd name="T10" fmla="*/ 89 w 119"/>
                <a:gd name="T11" fmla="*/ 215 h 271"/>
                <a:gd name="T12" fmla="*/ 106 w 119"/>
                <a:gd name="T13" fmla="*/ 244 h 271"/>
                <a:gd name="T14" fmla="*/ 119 w 119"/>
                <a:gd name="T15" fmla="*/ 271 h 271"/>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271"/>
                <a:gd name="T26" fmla="*/ 119 w 119"/>
                <a:gd name="T27" fmla="*/ 271 h 2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271">
                  <a:moveTo>
                    <a:pt x="0" y="0"/>
                  </a:moveTo>
                  <a:lnTo>
                    <a:pt x="14" y="34"/>
                  </a:lnTo>
                  <a:lnTo>
                    <a:pt x="30" y="71"/>
                  </a:lnTo>
                  <a:lnTo>
                    <a:pt x="60" y="146"/>
                  </a:lnTo>
                  <a:lnTo>
                    <a:pt x="76" y="181"/>
                  </a:lnTo>
                  <a:lnTo>
                    <a:pt x="89" y="215"/>
                  </a:lnTo>
                  <a:lnTo>
                    <a:pt x="106" y="244"/>
                  </a:lnTo>
                  <a:lnTo>
                    <a:pt x="119" y="271"/>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1" name="Freeform 47"/>
            <p:cNvSpPr>
              <a:spLocks/>
            </p:cNvSpPr>
            <p:nvPr/>
          </p:nvSpPr>
          <p:spPr bwMode="auto">
            <a:xfrm>
              <a:off x="1925" y="3204"/>
              <a:ext cx="116" cy="115"/>
            </a:xfrm>
            <a:custGeom>
              <a:avLst/>
              <a:gdLst>
                <a:gd name="T0" fmla="*/ 0 w 116"/>
                <a:gd name="T1" fmla="*/ 0 h 115"/>
                <a:gd name="T2" fmla="*/ 14 w 116"/>
                <a:gd name="T3" fmla="*/ 25 h 115"/>
                <a:gd name="T4" fmla="*/ 30 w 116"/>
                <a:gd name="T5" fmla="*/ 44 h 115"/>
                <a:gd name="T6" fmla="*/ 43 w 116"/>
                <a:gd name="T7" fmla="*/ 64 h 115"/>
                <a:gd name="T8" fmla="*/ 57 w 116"/>
                <a:gd name="T9" fmla="*/ 81 h 115"/>
                <a:gd name="T10" fmla="*/ 73 w 116"/>
                <a:gd name="T11" fmla="*/ 96 h 115"/>
                <a:gd name="T12" fmla="*/ 87 w 116"/>
                <a:gd name="T13" fmla="*/ 105 h 115"/>
                <a:gd name="T14" fmla="*/ 103 w 116"/>
                <a:gd name="T15" fmla="*/ 113 h 115"/>
                <a:gd name="T16" fmla="*/ 116 w 116"/>
                <a:gd name="T17" fmla="*/ 115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115"/>
                <a:gd name="T29" fmla="*/ 116 w 116"/>
                <a:gd name="T30" fmla="*/ 115 h 1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2" name="Freeform 48"/>
            <p:cNvSpPr>
              <a:spLocks/>
            </p:cNvSpPr>
            <p:nvPr/>
          </p:nvSpPr>
          <p:spPr bwMode="auto">
            <a:xfrm>
              <a:off x="2041" y="3204"/>
              <a:ext cx="119" cy="115"/>
            </a:xfrm>
            <a:custGeom>
              <a:avLst/>
              <a:gdLst>
                <a:gd name="T0" fmla="*/ 0 w 119"/>
                <a:gd name="T1" fmla="*/ 115 h 115"/>
                <a:gd name="T2" fmla="*/ 14 w 119"/>
                <a:gd name="T3" fmla="*/ 113 h 115"/>
                <a:gd name="T4" fmla="*/ 30 w 119"/>
                <a:gd name="T5" fmla="*/ 105 h 115"/>
                <a:gd name="T6" fmla="*/ 43 w 119"/>
                <a:gd name="T7" fmla="*/ 96 h 115"/>
                <a:gd name="T8" fmla="*/ 60 w 119"/>
                <a:gd name="T9" fmla="*/ 81 h 115"/>
                <a:gd name="T10" fmla="*/ 76 w 119"/>
                <a:gd name="T11" fmla="*/ 64 h 115"/>
                <a:gd name="T12" fmla="*/ 89 w 119"/>
                <a:gd name="T13" fmla="*/ 44 h 115"/>
                <a:gd name="T14" fmla="*/ 106 w 119"/>
                <a:gd name="T15" fmla="*/ 25 h 115"/>
                <a:gd name="T16" fmla="*/ 119 w 119"/>
                <a:gd name="T17" fmla="*/ 0 h 1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
                <a:gd name="T28" fmla="*/ 0 h 115"/>
                <a:gd name="T29" fmla="*/ 119 w 119"/>
                <a:gd name="T30" fmla="*/ 115 h 11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3" name="Freeform 49"/>
            <p:cNvSpPr>
              <a:spLocks/>
            </p:cNvSpPr>
            <p:nvPr/>
          </p:nvSpPr>
          <p:spPr bwMode="auto">
            <a:xfrm>
              <a:off x="2160" y="2933"/>
              <a:ext cx="116" cy="271"/>
            </a:xfrm>
            <a:custGeom>
              <a:avLst/>
              <a:gdLst>
                <a:gd name="T0" fmla="*/ 0 w 116"/>
                <a:gd name="T1" fmla="*/ 271 h 271"/>
                <a:gd name="T2" fmla="*/ 14 w 116"/>
                <a:gd name="T3" fmla="*/ 244 h 271"/>
                <a:gd name="T4" fmla="*/ 30 w 116"/>
                <a:gd name="T5" fmla="*/ 215 h 271"/>
                <a:gd name="T6" fmla="*/ 43 w 116"/>
                <a:gd name="T7" fmla="*/ 181 h 271"/>
                <a:gd name="T8" fmla="*/ 57 w 116"/>
                <a:gd name="T9" fmla="*/ 146 h 271"/>
                <a:gd name="T10" fmla="*/ 86 w 116"/>
                <a:gd name="T11" fmla="*/ 71 h 271"/>
                <a:gd name="T12" fmla="*/ 103 w 116"/>
                <a:gd name="T13" fmla="*/ 34 h 271"/>
                <a:gd name="T14" fmla="*/ 116 w 116"/>
                <a:gd name="T15" fmla="*/ 0 h 271"/>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271"/>
                <a:gd name="T26" fmla="*/ 116 w 116"/>
                <a:gd name="T27" fmla="*/ 271 h 27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271">
                  <a:moveTo>
                    <a:pt x="0" y="271"/>
                  </a:moveTo>
                  <a:lnTo>
                    <a:pt x="14" y="244"/>
                  </a:lnTo>
                  <a:lnTo>
                    <a:pt x="30" y="215"/>
                  </a:lnTo>
                  <a:lnTo>
                    <a:pt x="43" y="181"/>
                  </a:lnTo>
                  <a:lnTo>
                    <a:pt x="57" y="146"/>
                  </a:lnTo>
                  <a:lnTo>
                    <a:pt x="86" y="71"/>
                  </a:lnTo>
                  <a:lnTo>
                    <a:pt x="103" y="34"/>
                  </a:lnTo>
                  <a:lnTo>
                    <a:pt x="116"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4" name="Freeform 50"/>
            <p:cNvSpPr>
              <a:spLocks/>
            </p:cNvSpPr>
            <p:nvPr/>
          </p:nvSpPr>
          <p:spPr bwMode="auto">
            <a:xfrm>
              <a:off x="2276" y="2659"/>
              <a:ext cx="119" cy="274"/>
            </a:xfrm>
            <a:custGeom>
              <a:avLst/>
              <a:gdLst>
                <a:gd name="T0" fmla="*/ 0 w 119"/>
                <a:gd name="T1" fmla="*/ 274 h 274"/>
                <a:gd name="T2" fmla="*/ 14 w 119"/>
                <a:gd name="T3" fmla="*/ 240 h 274"/>
                <a:gd name="T4" fmla="*/ 30 w 119"/>
                <a:gd name="T5" fmla="*/ 203 h 274"/>
                <a:gd name="T6" fmla="*/ 60 w 119"/>
                <a:gd name="T7" fmla="*/ 127 h 274"/>
                <a:gd name="T8" fmla="*/ 76 w 119"/>
                <a:gd name="T9" fmla="*/ 90 h 274"/>
                <a:gd name="T10" fmla="*/ 89 w 119"/>
                <a:gd name="T11" fmla="*/ 56 h 274"/>
                <a:gd name="T12" fmla="*/ 105 w 119"/>
                <a:gd name="T13" fmla="*/ 27 h 274"/>
                <a:gd name="T14" fmla="*/ 119 w 119"/>
                <a:gd name="T15" fmla="*/ 0 h 274"/>
                <a:gd name="T16" fmla="*/ 0 60000 65536"/>
                <a:gd name="T17" fmla="*/ 0 60000 65536"/>
                <a:gd name="T18" fmla="*/ 0 60000 65536"/>
                <a:gd name="T19" fmla="*/ 0 60000 65536"/>
                <a:gd name="T20" fmla="*/ 0 60000 65536"/>
                <a:gd name="T21" fmla="*/ 0 60000 65536"/>
                <a:gd name="T22" fmla="*/ 0 60000 65536"/>
                <a:gd name="T23" fmla="*/ 0 60000 65536"/>
                <a:gd name="T24" fmla="*/ 0 w 119"/>
                <a:gd name="T25" fmla="*/ 0 h 274"/>
                <a:gd name="T26" fmla="*/ 119 w 119"/>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9" h="274">
                  <a:moveTo>
                    <a:pt x="0" y="274"/>
                  </a:moveTo>
                  <a:lnTo>
                    <a:pt x="14" y="240"/>
                  </a:lnTo>
                  <a:lnTo>
                    <a:pt x="30" y="203"/>
                  </a:lnTo>
                  <a:lnTo>
                    <a:pt x="60" y="127"/>
                  </a:lnTo>
                  <a:lnTo>
                    <a:pt x="76" y="90"/>
                  </a:lnTo>
                  <a:lnTo>
                    <a:pt x="89" y="56"/>
                  </a:lnTo>
                  <a:lnTo>
                    <a:pt x="105" y="27"/>
                  </a:lnTo>
                  <a:lnTo>
                    <a:pt x="119"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5" name="Freeform 51"/>
            <p:cNvSpPr>
              <a:spLocks/>
            </p:cNvSpPr>
            <p:nvPr/>
          </p:nvSpPr>
          <p:spPr bwMode="auto">
            <a:xfrm>
              <a:off x="2395" y="2546"/>
              <a:ext cx="116" cy="113"/>
            </a:xfrm>
            <a:custGeom>
              <a:avLst/>
              <a:gdLst>
                <a:gd name="T0" fmla="*/ 0 w 116"/>
                <a:gd name="T1" fmla="*/ 113 h 113"/>
                <a:gd name="T2" fmla="*/ 13 w 116"/>
                <a:gd name="T3" fmla="*/ 88 h 113"/>
                <a:gd name="T4" fmla="*/ 30 w 116"/>
                <a:gd name="T5" fmla="*/ 69 h 113"/>
                <a:gd name="T6" fmla="*/ 43 w 116"/>
                <a:gd name="T7" fmla="*/ 49 h 113"/>
                <a:gd name="T8" fmla="*/ 57 w 116"/>
                <a:gd name="T9" fmla="*/ 32 h 113"/>
                <a:gd name="T10" fmla="*/ 73 w 116"/>
                <a:gd name="T11" fmla="*/ 20 h 113"/>
                <a:gd name="T12" fmla="*/ 86 w 116"/>
                <a:gd name="T13" fmla="*/ 8 h 113"/>
                <a:gd name="T14" fmla="*/ 103 w 116"/>
                <a:gd name="T15" fmla="*/ 3 h 113"/>
                <a:gd name="T16" fmla="*/ 116 w 116"/>
                <a:gd name="T17" fmla="*/ 0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
                <a:gd name="T28" fmla="*/ 0 h 113"/>
                <a:gd name="T29" fmla="*/ 116 w 116"/>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6" name="Freeform 52"/>
            <p:cNvSpPr>
              <a:spLocks/>
            </p:cNvSpPr>
            <p:nvPr/>
          </p:nvSpPr>
          <p:spPr bwMode="auto">
            <a:xfrm>
              <a:off x="2511" y="2546"/>
              <a:ext cx="119" cy="113"/>
            </a:xfrm>
            <a:custGeom>
              <a:avLst/>
              <a:gdLst>
                <a:gd name="T0" fmla="*/ 0 w 119"/>
                <a:gd name="T1" fmla="*/ 0 h 113"/>
                <a:gd name="T2" fmla="*/ 14 w 119"/>
                <a:gd name="T3" fmla="*/ 3 h 113"/>
                <a:gd name="T4" fmla="*/ 30 w 119"/>
                <a:gd name="T5" fmla="*/ 8 h 113"/>
                <a:gd name="T6" fmla="*/ 43 w 119"/>
                <a:gd name="T7" fmla="*/ 20 h 113"/>
                <a:gd name="T8" fmla="*/ 59 w 119"/>
                <a:gd name="T9" fmla="*/ 32 h 113"/>
                <a:gd name="T10" fmla="*/ 76 w 119"/>
                <a:gd name="T11" fmla="*/ 49 h 113"/>
                <a:gd name="T12" fmla="*/ 89 w 119"/>
                <a:gd name="T13" fmla="*/ 69 h 113"/>
                <a:gd name="T14" fmla="*/ 105 w 119"/>
                <a:gd name="T15" fmla="*/ 88 h 113"/>
                <a:gd name="T16" fmla="*/ 119 w 119"/>
                <a:gd name="T17" fmla="*/ 113 h 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9"/>
                <a:gd name="T28" fmla="*/ 0 h 113"/>
                <a:gd name="T29" fmla="*/ 119 w 119"/>
                <a:gd name="T30" fmla="*/ 113 h 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7" name="Freeform 53"/>
            <p:cNvSpPr>
              <a:spLocks/>
            </p:cNvSpPr>
            <p:nvPr/>
          </p:nvSpPr>
          <p:spPr bwMode="auto">
            <a:xfrm>
              <a:off x="2630" y="2659"/>
              <a:ext cx="116" cy="274"/>
            </a:xfrm>
            <a:custGeom>
              <a:avLst/>
              <a:gdLst>
                <a:gd name="T0" fmla="*/ 0 w 116"/>
                <a:gd name="T1" fmla="*/ 0 h 274"/>
                <a:gd name="T2" fmla="*/ 13 w 116"/>
                <a:gd name="T3" fmla="*/ 27 h 274"/>
                <a:gd name="T4" fmla="*/ 30 w 116"/>
                <a:gd name="T5" fmla="*/ 56 h 274"/>
                <a:gd name="T6" fmla="*/ 43 w 116"/>
                <a:gd name="T7" fmla="*/ 90 h 274"/>
                <a:gd name="T8" fmla="*/ 57 w 116"/>
                <a:gd name="T9" fmla="*/ 127 h 274"/>
                <a:gd name="T10" fmla="*/ 86 w 116"/>
                <a:gd name="T11" fmla="*/ 203 h 274"/>
                <a:gd name="T12" fmla="*/ 102 w 116"/>
                <a:gd name="T13" fmla="*/ 240 h 274"/>
                <a:gd name="T14" fmla="*/ 116 w 116"/>
                <a:gd name="T15" fmla="*/ 274 h 274"/>
                <a:gd name="T16" fmla="*/ 0 60000 65536"/>
                <a:gd name="T17" fmla="*/ 0 60000 65536"/>
                <a:gd name="T18" fmla="*/ 0 60000 65536"/>
                <a:gd name="T19" fmla="*/ 0 60000 65536"/>
                <a:gd name="T20" fmla="*/ 0 60000 65536"/>
                <a:gd name="T21" fmla="*/ 0 60000 65536"/>
                <a:gd name="T22" fmla="*/ 0 60000 65536"/>
                <a:gd name="T23" fmla="*/ 0 60000 65536"/>
                <a:gd name="T24" fmla="*/ 0 w 116"/>
                <a:gd name="T25" fmla="*/ 0 h 274"/>
                <a:gd name="T26" fmla="*/ 116 w 116"/>
                <a:gd name="T27" fmla="*/ 274 h 27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6" h="274">
                  <a:moveTo>
                    <a:pt x="0" y="0"/>
                  </a:moveTo>
                  <a:lnTo>
                    <a:pt x="13" y="27"/>
                  </a:lnTo>
                  <a:lnTo>
                    <a:pt x="30" y="56"/>
                  </a:lnTo>
                  <a:lnTo>
                    <a:pt x="43" y="90"/>
                  </a:lnTo>
                  <a:lnTo>
                    <a:pt x="57" y="127"/>
                  </a:lnTo>
                  <a:lnTo>
                    <a:pt x="86" y="203"/>
                  </a:lnTo>
                  <a:lnTo>
                    <a:pt x="102" y="240"/>
                  </a:lnTo>
                  <a:lnTo>
                    <a:pt x="116" y="274"/>
                  </a:ln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8" name="Line 54"/>
            <p:cNvSpPr>
              <a:spLocks noChangeShapeType="1"/>
            </p:cNvSpPr>
            <p:nvPr/>
          </p:nvSpPr>
          <p:spPr bwMode="auto">
            <a:xfrm>
              <a:off x="2746" y="2933"/>
              <a:ext cx="119" cy="27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59" name="Line 55"/>
            <p:cNvSpPr>
              <a:spLocks noChangeShapeType="1"/>
            </p:cNvSpPr>
            <p:nvPr/>
          </p:nvSpPr>
          <p:spPr bwMode="auto">
            <a:xfrm>
              <a:off x="1104" y="2926"/>
              <a:ext cx="1968" cy="0"/>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60" name="Line 56"/>
            <p:cNvSpPr>
              <a:spLocks noChangeShapeType="1"/>
            </p:cNvSpPr>
            <p:nvPr/>
          </p:nvSpPr>
          <p:spPr bwMode="auto">
            <a:xfrm flipV="1">
              <a:off x="1440" y="2256"/>
              <a:ext cx="0" cy="1200"/>
            </a:xfrm>
            <a:prstGeom prst="line">
              <a:avLst/>
            </a:prstGeom>
            <a:noFill/>
            <a:ln w="19050">
              <a:solidFill>
                <a:schemeClr val="tx1"/>
              </a:solidFill>
              <a:round/>
              <a:headEnd/>
              <a:tailEnd type="stealth"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61" name="Text Box 57"/>
            <p:cNvSpPr txBox="1">
              <a:spLocks noChangeArrowheads="1"/>
            </p:cNvSpPr>
            <p:nvPr/>
          </p:nvSpPr>
          <p:spPr bwMode="auto">
            <a:xfrm>
              <a:off x="2870" y="2880"/>
              <a:ext cx="17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rPr>
                <a:t>t</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62" name="Text Box 58"/>
            <p:cNvSpPr txBox="1">
              <a:spLocks noChangeArrowheads="1"/>
            </p:cNvSpPr>
            <p:nvPr/>
          </p:nvSpPr>
          <p:spPr bwMode="auto">
            <a:xfrm>
              <a:off x="1344" y="1968"/>
              <a:ext cx="1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1"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rPr>
                <a:t>i</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63" name="Text Box 59"/>
            <p:cNvSpPr txBox="1">
              <a:spLocks noChangeArrowheads="1"/>
            </p:cNvSpPr>
            <p:nvPr/>
          </p:nvSpPr>
          <p:spPr bwMode="auto">
            <a:xfrm>
              <a:off x="1389" y="2904"/>
              <a:ext cx="2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en-US" altLang="zh-CN" sz="2400" b="1" i="1"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rPr>
                <a:t>O</a:t>
              </a:r>
              <a:endParaRPr kumimoji="1" lang="en-US" altLang="zh-CN" sz="2400" b="1"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grpSp>
      <p:sp>
        <p:nvSpPr>
          <p:cNvPr id="64" name="Text Box 60"/>
          <p:cNvSpPr txBox="1">
            <a:spLocks noChangeArrowheads="1"/>
          </p:cNvSpPr>
          <p:nvPr/>
        </p:nvSpPr>
        <p:spPr bwMode="auto">
          <a:xfrm>
            <a:off x="5334000" y="6096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b="1" i="1" u="none" strike="noStrike" kern="1200" cap="none" spc="0" normalizeH="0" baseline="0" noProof="0" dirty="0">
                <a:ln>
                  <a:noFill/>
                </a:ln>
                <a:solidFill>
                  <a:srgbClr val="660033"/>
                </a:solidFill>
                <a:effectLst/>
                <a:uLnTx/>
                <a:uFillTx/>
                <a:latin typeface="Times New Roman" panose="02020603050405020304" pitchFamily="18" charset="0"/>
                <a:ea typeface="微软雅黑" panose="020B0503020204020204" pitchFamily="34" charset="-122"/>
                <a:sym typeface="Symbol" panose="05050102010706020507" pitchFamily="18" charset="2"/>
              </a:rPr>
              <a:t></a:t>
            </a:r>
            <a:r>
              <a:rPr kumimoji="1" lang="zh-CN" altLang="en-US" sz="2400" b="1" i="1" u="none" strike="noStrike" kern="1200" cap="none" spc="0" normalizeH="0" baseline="-25000" noProof="0" dirty="0">
                <a:ln>
                  <a:noFill/>
                </a:ln>
                <a:solidFill>
                  <a:srgbClr val="660033"/>
                </a:solidFill>
                <a:effectLst/>
                <a:uLnTx/>
                <a:uFillTx/>
                <a:latin typeface="Times New Roman" panose="02020603050405020304" pitchFamily="18" charset="0"/>
                <a:ea typeface="微软雅黑" panose="020B0503020204020204" pitchFamily="34" charset="-122"/>
                <a:sym typeface="Symbol" panose="05050102010706020507" pitchFamily="18" charset="2"/>
              </a:rPr>
              <a:t> </a:t>
            </a:r>
            <a:r>
              <a:rPr kumimoji="1" lang="zh-CN" altLang="en-US" sz="2400" b="1" i="0" u="none" strike="noStrike" kern="1200" cap="none" spc="0" normalizeH="0" baseline="0" noProof="0" dirty="0">
                <a:ln>
                  <a:noFill/>
                </a:ln>
                <a:solidFill>
                  <a:srgbClr val="660033"/>
                </a:solidFill>
                <a:effectLst/>
                <a:uLnTx/>
                <a:uFillTx/>
                <a:latin typeface="Times New Roman" panose="02020603050405020304" pitchFamily="18" charset="0"/>
                <a:ea typeface="微软雅黑" panose="020B0503020204020204" pitchFamily="34" charset="-122"/>
                <a:sym typeface="Symbol" panose="05050102010706020507" pitchFamily="18" charset="2"/>
              </a:rPr>
              <a:t>=0</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65" name="Line 61"/>
          <p:cNvSpPr>
            <a:spLocks noChangeShapeType="1"/>
          </p:cNvSpPr>
          <p:nvPr/>
        </p:nvSpPr>
        <p:spPr bwMode="auto">
          <a:xfrm flipV="1">
            <a:off x="6076950" y="4114800"/>
            <a:ext cx="0" cy="2057400"/>
          </a:xfrm>
          <a:prstGeom prst="line">
            <a:avLst/>
          </a:prstGeom>
          <a:noFill/>
          <a:ln w="19050">
            <a:solidFill>
              <a:srgbClr val="660033"/>
            </a:solidFill>
            <a:prstDash val="dash"/>
            <a:round/>
            <a:headEnd/>
            <a:tailEnd type="stealth"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66" name="Line 62"/>
          <p:cNvSpPr>
            <a:spLocks noChangeShapeType="1"/>
          </p:cNvSpPr>
          <p:nvPr/>
        </p:nvSpPr>
        <p:spPr bwMode="auto">
          <a:xfrm flipV="1">
            <a:off x="6456363" y="4095750"/>
            <a:ext cx="0" cy="2057400"/>
          </a:xfrm>
          <a:prstGeom prst="line">
            <a:avLst/>
          </a:prstGeom>
          <a:noFill/>
          <a:ln w="19050">
            <a:solidFill>
              <a:srgbClr val="0000FF"/>
            </a:solidFill>
            <a:prstDash val="dash"/>
            <a:round/>
            <a:headEnd/>
            <a:tailEnd type="stealth"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67" name="Text Box 63"/>
          <p:cNvSpPr txBox="1">
            <a:spLocks noChangeArrowheads="1"/>
          </p:cNvSpPr>
          <p:nvPr/>
        </p:nvSpPr>
        <p:spPr bwMode="auto">
          <a:xfrm>
            <a:off x="6019800" y="60960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b="1" i="1" u="none" strike="noStrike" kern="1200" cap="none" spc="0" normalizeH="0" baseline="0" noProof="0" dirty="0">
                <a:ln>
                  <a:noFill/>
                </a:ln>
                <a:solidFill>
                  <a:srgbClr val="2520F2"/>
                </a:solidFill>
                <a:effectLst/>
                <a:uLnTx/>
                <a:uFillTx/>
                <a:latin typeface="Times New Roman" panose="02020603050405020304" pitchFamily="18" charset="0"/>
                <a:ea typeface="微软雅黑" panose="020B0503020204020204" pitchFamily="34" charset="-122"/>
                <a:sym typeface="Symbol" panose="05050102010706020507" pitchFamily="18" charset="2"/>
              </a:rPr>
              <a:t></a:t>
            </a:r>
            <a:r>
              <a:rPr kumimoji="1" lang="zh-CN" altLang="en-US" sz="2400" b="1" i="1" u="none" strike="noStrike" kern="1200" cap="none" spc="0" normalizeH="0" baseline="-25000" noProof="0" dirty="0">
                <a:ln>
                  <a:noFill/>
                </a:ln>
                <a:solidFill>
                  <a:srgbClr val="2520F2"/>
                </a:solidFill>
                <a:effectLst/>
                <a:uLnTx/>
                <a:uFillTx/>
                <a:latin typeface="Times New Roman" panose="02020603050405020304" pitchFamily="18" charset="0"/>
                <a:ea typeface="微软雅黑" panose="020B0503020204020204" pitchFamily="34" charset="-122"/>
                <a:sym typeface="Symbol" panose="05050102010706020507" pitchFamily="18" charset="2"/>
              </a:rPr>
              <a:t> </a:t>
            </a:r>
            <a:r>
              <a:rPr kumimoji="1" lang="zh-CN" altLang="en-US" sz="2400" b="1" i="0" u="none" strike="noStrike" kern="1200" cap="none" spc="0" normalizeH="0" baseline="0" noProof="0" dirty="0">
                <a:ln>
                  <a:noFill/>
                </a:ln>
                <a:solidFill>
                  <a:srgbClr val="2520F2"/>
                </a:solidFill>
                <a:effectLst/>
                <a:uLnTx/>
                <a:uFillTx/>
                <a:latin typeface="Times New Roman" panose="02020603050405020304" pitchFamily="18" charset="0"/>
                <a:ea typeface="微软雅黑" panose="020B0503020204020204" pitchFamily="34" charset="-122"/>
                <a:sym typeface="Symbol" panose="05050102010706020507" pitchFamily="18" charset="2"/>
              </a:rPr>
              <a:t>=/2</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68" name="Line 64"/>
          <p:cNvSpPr>
            <a:spLocks noChangeShapeType="1"/>
          </p:cNvSpPr>
          <p:nvPr/>
        </p:nvSpPr>
        <p:spPr bwMode="auto">
          <a:xfrm flipV="1">
            <a:off x="7221538" y="4052888"/>
            <a:ext cx="0" cy="2057400"/>
          </a:xfrm>
          <a:prstGeom prst="line">
            <a:avLst/>
          </a:prstGeom>
          <a:noFill/>
          <a:ln w="19050">
            <a:solidFill>
              <a:srgbClr val="FF33CC"/>
            </a:solidFill>
            <a:prstDash val="dash"/>
            <a:round/>
            <a:headEnd/>
            <a:tailEnd type="stealth" w="sm"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69" name="Text Box 65"/>
          <p:cNvSpPr txBox="1">
            <a:spLocks noChangeArrowheads="1"/>
          </p:cNvSpPr>
          <p:nvPr/>
        </p:nvSpPr>
        <p:spPr bwMode="auto">
          <a:xfrm>
            <a:off x="7010400" y="60960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1" lang="zh-CN" altLang="en-US" sz="2400" b="1" i="1" u="none" strike="noStrike" kern="1200" cap="none" spc="0" normalizeH="0" baseline="0" noProof="0" dirty="0">
                <a:ln>
                  <a:noFill/>
                </a:ln>
                <a:solidFill>
                  <a:srgbClr val="FF33CC"/>
                </a:solidFill>
                <a:effectLst/>
                <a:uLnTx/>
                <a:uFillTx/>
                <a:latin typeface="Times New Roman" panose="02020603050405020304" pitchFamily="18" charset="0"/>
                <a:ea typeface="微软雅黑" panose="020B0503020204020204" pitchFamily="34" charset="-122"/>
                <a:sym typeface="Symbol" panose="05050102010706020507" pitchFamily="18" charset="2"/>
              </a:rPr>
              <a:t> </a:t>
            </a:r>
            <a:r>
              <a:rPr kumimoji="1" lang="zh-CN" altLang="en-US" sz="2400" b="1" i="0" u="none" strike="noStrike" kern="1200" cap="none" spc="0" normalizeH="0" baseline="0" noProof="0" dirty="0">
                <a:ln>
                  <a:noFill/>
                </a:ln>
                <a:solidFill>
                  <a:srgbClr val="FF33CC"/>
                </a:solidFill>
                <a:effectLst/>
                <a:uLnTx/>
                <a:uFillTx/>
                <a:latin typeface="Times New Roman" panose="02020603050405020304" pitchFamily="18" charset="0"/>
                <a:ea typeface="微软雅黑" panose="020B0503020204020204" pitchFamily="34" charset="-122"/>
                <a:sym typeface="Symbol" panose="05050102010706020507" pitchFamily="18" charset="2"/>
              </a:rPr>
              <a:t>=-/2</a:t>
            </a:r>
            <a:endParaRPr kumimoji="1"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70" name="标题 1"/>
          <p:cNvSpPr>
            <a:spLocks noGrp="1"/>
          </p:cNvSpPr>
          <p:nvPr>
            <p:ph type="title"/>
          </p:nvPr>
        </p:nvSpPr>
        <p:spPr>
          <a:xfrm>
            <a:off x="307395" y="117471"/>
            <a:ext cx="8229600" cy="1000132"/>
          </a:xfrm>
        </p:spPr>
        <p:txBody>
          <a:bodyPr/>
          <a:lstStyle/>
          <a:p>
            <a:r>
              <a:rPr lang="zh-CN" altLang="en-US" dirty="0">
                <a:latin typeface="Times New Roman" panose="02020603050405020304" pitchFamily="18" charset="0"/>
                <a:ea typeface="微软雅黑" panose="020B0503020204020204" pitchFamily="34" charset="-122"/>
              </a:rPr>
              <a:t>正弦量的三要素</a:t>
            </a:r>
          </a:p>
        </p:txBody>
      </p:sp>
    </p:spTree>
    <p:extLst>
      <p:ext uri="{BB962C8B-B14F-4D97-AF65-F5344CB8AC3E}">
        <p14:creationId xmlns:p14="http://schemas.microsoft.com/office/powerpoint/2010/main" val="1082580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相量及相量算法简介</a:t>
            </a:r>
          </a:p>
        </p:txBody>
      </p:sp>
      <p:sp>
        <p:nvSpPr>
          <p:cNvPr id="3" name="内容占位符 2"/>
          <p:cNvSpPr>
            <a:spLocks noGrp="1"/>
          </p:cNvSpPr>
          <p:nvPr>
            <p:ph idx="1"/>
          </p:nvPr>
        </p:nvSpPr>
        <p:spPr/>
        <p:txBody>
          <a:bodyPr>
            <a:normAutofit/>
          </a:bodyPr>
          <a:lstStyle/>
          <a:p>
            <a:pPr>
              <a:buClr>
                <a:srgbClr val="666600"/>
              </a:buClr>
              <a:buSzPct val="75000"/>
              <a:buFont typeface="Wingdings" pitchFamily="2" charset="2"/>
              <a:buChar char="p"/>
              <a:defRPr/>
            </a:pPr>
            <a:r>
              <a:rPr lang="zh-CN" altLang="en-US" kern="0" dirty="0">
                <a:solidFill>
                  <a:srgbClr val="0033CC"/>
                </a:solidFill>
                <a:latin typeface="Times New Roman" panose="02020603050405020304" pitchFamily="18" charset="0"/>
                <a:ea typeface="微软雅黑" panose="020B0503020204020204" pitchFamily="34" charset="-122"/>
              </a:rPr>
              <a:t>电力系统相量</a:t>
            </a:r>
            <a:endParaRPr lang="en-US" altLang="zh-CN" kern="0" dirty="0">
              <a:solidFill>
                <a:srgbClr val="0033CC"/>
              </a:solidFill>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noProof="0" smtClean="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noProof="0" dirty="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endParaRPr>
          </a:p>
        </p:txBody>
      </p:sp>
      <p:pic>
        <p:nvPicPr>
          <p:cNvPr id="7" name="图片 6">
            <a:extLst>
              <a:ext uri="{FF2B5EF4-FFF2-40B4-BE49-F238E27FC236}">
                <a16:creationId xmlns:a16="http://schemas.microsoft.com/office/drawing/2014/main" id="{8A7A0A15-6A46-4228-94A1-D185A08EC568}"/>
              </a:ext>
            </a:extLst>
          </p:cNvPr>
          <p:cNvPicPr>
            <a:picLocks noChangeAspect="1"/>
          </p:cNvPicPr>
          <p:nvPr/>
        </p:nvPicPr>
        <p:blipFill>
          <a:blip r:embed="rId2"/>
          <a:stretch>
            <a:fillRect/>
          </a:stretch>
        </p:blipFill>
        <p:spPr>
          <a:xfrm>
            <a:off x="6255760" y="1591268"/>
            <a:ext cx="2520280" cy="2192057"/>
          </a:xfrm>
          <a:prstGeom prst="rect">
            <a:avLst/>
          </a:prstGeom>
        </p:spPr>
      </p:pic>
      <p:graphicFrame>
        <p:nvGraphicFramePr>
          <p:cNvPr id="8" name="对象 7">
            <a:extLst>
              <a:ext uri="{FF2B5EF4-FFF2-40B4-BE49-F238E27FC236}">
                <a16:creationId xmlns:a16="http://schemas.microsoft.com/office/drawing/2014/main" id="{0E935460-2B40-4148-A26E-EA741F5D26F4}"/>
              </a:ext>
            </a:extLst>
          </p:cNvPr>
          <p:cNvGraphicFramePr>
            <a:graphicFrameLocks noChangeAspect="1"/>
          </p:cNvGraphicFramePr>
          <p:nvPr>
            <p:extLst>
              <p:ext uri="{D42A27DB-BD31-4B8C-83A1-F6EECF244321}">
                <p14:modId xmlns:p14="http://schemas.microsoft.com/office/powerpoint/2010/main" val="1695253520"/>
              </p:ext>
            </p:extLst>
          </p:nvPr>
        </p:nvGraphicFramePr>
        <p:xfrm>
          <a:off x="2505331" y="2174546"/>
          <a:ext cx="3199543" cy="486330"/>
        </p:xfrm>
        <a:graphic>
          <a:graphicData uri="http://schemas.openxmlformats.org/presentationml/2006/ole">
            <mc:AlternateContent xmlns:mc="http://schemas.openxmlformats.org/markup-compatibility/2006">
              <mc:Choice xmlns:v="urn:schemas-microsoft-com:vml" Requires="v">
                <p:oleObj name="Equation" r:id="rId3" imgW="1587240" imgH="241200" progId="Equation.DSMT4">
                  <p:embed/>
                </p:oleObj>
              </mc:Choice>
              <mc:Fallback>
                <p:oleObj name="Equation" r:id="rId3" imgW="1587240" imgH="241200" progId="Equation.DSMT4">
                  <p:embed/>
                  <p:pic>
                    <p:nvPicPr>
                      <p:cNvPr id="8" name="对象 7">
                        <a:extLst>
                          <a:ext uri="{FF2B5EF4-FFF2-40B4-BE49-F238E27FC236}">
                            <a16:creationId xmlns:a16="http://schemas.microsoft.com/office/drawing/2014/main" id="{0E935460-2B40-4148-A26E-EA741F5D26F4}"/>
                          </a:ext>
                        </a:extLst>
                      </p:cNvPr>
                      <p:cNvPicPr/>
                      <p:nvPr/>
                    </p:nvPicPr>
                    <p:blipFill>
                      <a:blip r:embed="rId4"/>
                      <a:stretch>
                        <a:fillRect/>
                      </a:stretch>
                    </p:blipFill>
                    <p:spPr>
                      <a:xfrm>
                        <a:off x="2505331" y="2174546"/>
                        <a:ext cx="3199543" cy="48633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CCF3A1B5-221D-422C-83A9-B98DB19BDB59}"/>
              </a:ext>
            </a:extLst>
          </p:cNvPr>
          <p:cNvGraphicFramePr>
            <a:graphicFrameLocks noChangeAspect="1"/>
          </p:cNvGraphicFramePr>
          <p:nvPr>
            <p:extLst>
              <p:ext uri="{D42A27DB-BD31-4B8C-83A1-F6EECF244321}">
                <p14:modId xmlns:p14="http://schemas.microsoft.com/office/powerpoint/2010/main" val="2949212497"/>
              </p:ext>
            </p:extLst>
          </p:nvPr>
        </p:nvGraphicFramePr>
        <p:xfrm>
          <a:off x="2757358" y="2877448"/>
          <a:ext cx="2695487" cy="512064"/>
        </p:xfrm>
        <a:graphic>
          <a:graphicData uri="http://schemas.openxmlformats.org/presentationml/2006/ole">
            <mc:AlternateContent xmlns:mc="http://schemas.openxmlformats.org/markup-compatibility/2006">
              <mc:Choice xmlns:v="urn:schemas-microsoft-com:vml" Requires="v">
                <p:oleObj name="Equation" r:id="rId5" imgW="1333440" imgH="253800" progId="Equation.DSMT4">
                  <p:embed/>
                </p:oleObj>
              </mc:Choice>
              <mc:Fallback>
                <p:oleObj name="Equation" r:id="rId5" imgW="1333440" imgH="253800" progId="Equation.DSMT4">
                  <p:embed/>
                  <p:pic>
                    <p:nvPicPr>
                      <p:cNvPr id="9" name="对象 8">
                        <a:extLst>
                          <a:ext uri="{FF2B5EF4-FFF2-40B4-BE49-F238E27FC236}">
                            <a16:creationId xmlns:a16="http://schemas.microsoft.com/office/drawing/2014/main" id="{CCF3A1B5-221D-422C-83A9-B98DB19BDB59}"/>
                          </a:ext>
                        </a:extLst>
                      </p:cNvPr>
                      <p:cNvPicPr/>
                      <p:nvPr/>
                    </p:nvPicPr>
                    <p:blipFill>
                      <a:blip r:embed="rId6"/>
                      <a:stretch>
                        <a:fillRect/>
                      </a:stretch>
                    </p:blipFill>
                    <p:spPr>
                      <a:xfrm>
                        <a:off x="2757358" y="2877448"/>
                        <a:ext cx="2695487" cy="512064"/>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E954F796-B3A0-4D50-B44A-A2E3434BB463}"/>
              </a:ext>
            </a:extLst>
          </p:cNvPr>
          <p:cNvSpPr/>
          <p:nvPr/>
        </p:nvSpPr>
        <p:spPr>
          <a:xfrm>
            <a:off x="2267744" y="2181307"/>
            <a:ext cx="3600400" cy="479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white"/>
              </a:solidFill>
              <a:effectLst/>
              <a:uLnTx/>
              <a:uFillTx/>
              <a:latin typeface="Times New Roman" panose="02020603050405020304" pitchFamily="18" charset="0"/>
              <a:ea typeface="微软雅黑" panose="020B0503020204020204" pitchFamily="34" charset="-122"/>
              <a:cs typeface="+mn-cs"/>
            </a:endParaRPr>
          </a:p>
        </p:txBody>
      </p:sp>
      <p:sp>
        <p:nvSpPr>
          <p:cNvPr id="11" name="矩形 10">
            <a:extLst>
              <a:ext uri="{FF2B5EF4-FFF2-40B4-BE49-F238E27FC236}">
                <a16:creationId xmlns:a16="http://schemas.microsoft.com/office/drawing/2014/main" id="{F3E95512-C081-47B2-83DE-C14D5F2B4BF9}"/>
              </a:ext>
            </a:extLst>
          </p:cNvPr>
          <p:cNvSpPr/>
          <p:nvPr/>
        </p:nvSpPr>
        <p:spPr>
          <a:xfrm>
            <a:off x="2267744" y="2869972"/>
            <a:ext cx="3600400" cy="4795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white"/>
              </a:solidFill>
              <a:effectLst/>
              <a:uLnTx/>
              <a:uFillTx/>
              <a:latin typeface="Times New Roman" panose="02020603050405020304" pitchFamily="18" charset="0"/>
              <a:ea typeface="微软雅黑" panose="020B0503020204020204" pitchFamily="34" charset="-122"/>
              <a:cs typeface="+mn-cs"/>
            </a:endParaRPr>
          </a:p>
        </p:txBody>
      </p:sp>
      <p:sp>
        <p:nvSpPr>
          <p:cNvPr id="12" name="矩形 11">
            <a:extLst>
              <a:ext uri="{FF2B5EF4-FFF2-40B4-BE49-F238E27FC236}">
                <a16:creationId xmlns:a16="http://schemas.microsoft.com/office/drawing/2014/main" id="{5BFA0681-A974-46BF-9AFF-24E079532BB9}"/>
              </a:ext>
            </a:extLst>
          </p:cNvPr>
          <p:cNvSpPr/>
          <p:nvPr/>
        </p:nvSpPr>
        <p:spPr>
          <a:xfrm>
            <a:off x="847287" y="2217656"/>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时域信号</a:t>
            </a:r>
          </a:p>
        </p:txBody>
      </p:sp>
      <p:sp>
        <p:nvSpPr>
          <p:cNvPr id="13" name="矩形 12">
            <a:extLst>
              <a:ext uri="{FF2B5EF4-FFF2-40B4-BE49-F238E27FC236}">
                <a16:creationId xmlns:a16="http://schemas.microsoft.com/office/drawing/2014/main" id="{3F386AF5-CCCF-418A-B0EF-9E7F2AA6F9F1}"/>
              </a:ext>
            </a:extLst>
          </p:cNvPr>
          <p:cNvSpPr/>
          <p:nvPr/>
        </p:nvSpPr>
        <p:spPr>
          <a:xfrm>
            <a:off x="859535" y="2909701"/>
            <a:ext cx="1210588"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相量形式</a:t>
            </a:r>
          </a:p>
        </p:txBody>
      </p:sp>
      <p:sp>
        <p:nvSpPr>
          <p:cNvPr id="14" name="箭头: 左弧形 13">
            <a:extLst>
              <a:ext uri="{FF2B5EF4-FFF2-40B4-BE49-F238E27FC236}">
                <a16:creationId xmlns:a16="http://schemas.microsoft.com/office/drawing/2014/main" id="{00F04D20-520C-46BB-92BB-537C88CD80E3}"/>
              </a:ext>
            </a:extLst>
          </p:cNvPr>
          <p:cNvSpPr/>
          <p:nvPr/>
        </p:nvSpPr>
        <p:spPr>
          <a:xfrm>
            <a:off x="354797" y="2417711"/>
            <a:ext cx="499681" cy="72325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sp>
        <p:nvSpPr>
          <p:cNvPr id="16" name="矩形 15">
            <a:extLst>
              <a:ext uri="{FF2B5EF4-FFF2-40B4-BE49-F238E27FC236}">
                <a16:creationId xmlns:a16="http://schemas.microsoft.com/office/drawing/2014/main" id="{5B824C2F-BFEC-4AD7-80C4-B1C867BF4FF3}"/>
              </a:ext>
            </a:extLst>
          </p:cNvPr>
          <p:cNvSpPr/>
          <p:nvPr/>
        </p:nvSpPr>
        <p:spPr>
          <a:xfrm>
            <a:off x="464836" y="3457691"/>
            <a:ext cx="2993127" cy="584775"/>
          </a:xfrm>
          <a:prstGeom prst="rect">
            <a:avLst/>
          </a:prstGeom>
        </p:spPr>
        <p:txBody>
          <a:bodyPr wrap="none">
            <a:spAutoFit/>
          </a:bodyPr>
          <a:lstStyle/>
          <a:p>
            <a:pPr marL="342900" marR="0" lvl="0" indent="-342900" algn="l" defTabSz="914400" rtl="0" eaLnBrk="1" fontAlgn="auto" latinLnBrk="0" hangingPunct="1">
              <a:lnSpc>
                <a:spcPct val="100000"/>
              </a:lnSpc>
              <a:spcBef>
                <a:spcPct val="20000"/>
              </a:spcBef>
              <a:spcAft>
                <a:spcPts val="0"/>
              </a:spcAft>
              <a:buClr>
                <a:srgbClr val="666600"/>
              </a:buClr>
              <a:buSzPct val="75000"/>
              <a:buFont typeface="Wingdings" pitchFamily="2" charset="2"/>
              <a:buChar char="p"/>
              <a:tabLst/>
              <a:defRPr/>
            </a:pPr>
            <a:r>
              <a:rPr kumimoji="0" lang="zh-CN" altLang="en-US" sz="3200" b="1" i="0" u="none" strike="noStrike" kern="0" cap="none" spc="0" normalizeH="0" noProof="0" dirty="0">
                <a:ln>
                  <a:noFill/>
                </a:ln>
                <a:solidFill>
                  <a:srgbClr val="0033CC"/>
                </a:solidFill>
                <a:effectLst/>
                <a:uLnTx/>
                <a:uFillTx/>
                <a:latin typeface="Times New Roman" panose="02020603050405020304" pitchFamily="18" charset="0"/>
                <a:ea typeface="微软雅黑" panose="020B0503020204020204" pitchFamily="34" charset="-122"/>
                <a:cs typeface="+mn-cs"/>
              </a:rPr>
              <a:t>相量算法概述</a:t>
            </a:r>
            <a:endParaRPr kumimoji="0" lang="en-US" altLang="zh-CN" sz="3200" b="1" i="0" u="none" strike="noStrike" kern="0" cap="none" spc="0" normalizeH="0" noProof="0" dirty="0">
              <a:ln>
                <a:noFill/>
              </a:ln>
              <a:solidFill>
                <a:srgbClr val="0033CC"/>
              </a:solidFill>
              <a:effectLst/>
              <a:uLnTx/>
              <a:uFillTx/>
              <a:latin typeface="Times New Roman" panose="02020603050405020304" pitchFamily="18" charset="0"/>
              <a:ea typeface="微软雅黑" panose="020B0503020204020204" pitchFamily="34" charset="-122"/>
              <a:cs typeface="+mn-cs"/>
            </a:endParaRPr>
          </a:p>
        </p:txBody>
      </p:sp>
      <p:sp>
        <p:nvSpPr>
          <p:cNvPr id="17" name="左大括号 16">
            <a:extLst>
              <a:ext uri="{FF2B5EF4-FFF2-40B4-BE49-F238E27FC236}">
                <a16:creationId xmlns:a16="http://schemas.microsoft.com/office/drawing/2014/main" id="{8E76989F-1CDA-42B2-86A8-AED491408020}"/>
              </a:ext>
            </a:extLst>
          </p:cNvPr>
          <p:cNvSpPr/>
          <p:nvPr/>
        </p:nvSpPr>
        <p:spPr>
          <a:xfrm>
            <a:off x="667267" y="4313046"/>
            <a:ext cx="385804" cy="1071192"/>
          </a:xfrm>
          <a:prstGeom prst="leftBrace">
            <a:avLst>
              <a:gd name="adj1" fmla="val 5655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noProof="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sp>
        <p:nvSpPr>
          <p:cNvPr id="19" name="矩形 18">
            <a:extLst>
              <a:ext uri="{FF2B5EF4-FFF2-40B4-BE49-F238E27FC236}">
                <a16:creationId xmlns:a16="http://schemas.microsoft.com/office/drawing/2014/main" id="{D92DC4BE-4E06-4257-B82F-4E0E54111C07}"/>
              </a:ext>
            </a:extLst>
          </p:cNvPr>
          <p:cNvSpPr/>
          <p:nvPr/>
        </p:nvSpPr>
        <p:spPr>
          <a:xfrm>
            <a:off x="1053071" y="4081501"/>
            <a:ext cx="7633729" cy="83099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稳态算法：</a:t>
            </a:r>
            <a:r>
              <a:rPr kumimoji="0" lang="zh-CN" altLang="en-US" sz="2400" b="0"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离散傅里叶变换（</a:t>
            </a:r>
            <a:r>
              <a:rPr kumimoji="0" lang="en-US" altLang="zh-CN" sz="2400" b="0"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DFT</a:t>
            </a:r>
            <a:r>
              <a:rPr kumimoji="0" lang="zh-CN" altLang="en-US" sz="2400" b="0"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）及其改进算法、滤波器方法、最小二乘法等</a:t>
            </a:r>
          </a:p>
        </p:txBody>
      </p:sp>
      <p:sp>
        <p:nvSpPr>
          <p:cNvPr id="20" name="矩形 19">
            <a:extLst>
              <a:ext uri="{FF2B5EF4-FFF2-40B4-BE49-F238E27FC236}">
                <a16:creationId xmlns:a16="http://schemas.microsoft.com/office/drawing/2014/main" id="{4191475E-B7FA-461A-989A-83A2073E2A3C}"/>
              </a:ext>
            </a:extLst>
          </p:cNvPr>
          <p:cNvSpPr/>
          <p:nvPr/>
        </p:nvSpPr>
        <p:spPr>
          <a:xfrm>
            <a:off x="1121266" y="5131145"/>
            <a:ext cx="747157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动态算法：</a:t>
            </a:r>
            <a:r>
              <a:rPr kumimoji="0" lang="zh-CN" altLang="en-US" sz="2400" b="0"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卡尔曼滤波、小波变换、泰勒级数变换等。</a:t>
            </a:r>
          </a:p>
        </p:txBody>
      </p:sp>
      <p:sp>
        <p:nvSpPr>
          <p:cNvPr id="21" name="矩形 20">
            <a:extLst>
              <a:ext uri="{FF2B5EF4-FFF2-40B4-BE49-F238E27FC236}">
                <a16:creationId xmlns:a16="http://schemas.microsoft.com/office/drawing/2014/main" id="{5B1D6FF6-E0C5-49BC-B4AD-24C56CCC4375}"/>
              </a:ext>
            </a:extLst>
          </p:cNvPr>
          <p:cNvSpPr/>
          <p:nvPr/>
        </p:nvSpPr>
        <p:spPr>
          <a:xfrm>
            <a:off x="795551" y="5684978"/>
            <a:ext cx="7331623"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相量算法考核指标：</a:t>
            </a:r>
            <a:r>
              <a:rPr kumimoji="0" lang="zh-CN" altLang="en-US" sz="2400" b="1" i="0" u="none" strike="noStrike" kern="0" cap="none" spc="0" normalizeH="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量测精度 </a:t>
            </a:r>
            <a:r>
              <a:rPr kumimoji="0" lang="en-US" altLang="zh-CN" sz="24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 </a:t>
            </a:r>
            <a:r>
              <a:rPr kumimoji="0" lang="zh-CN" altLang="en-US" sz="2400" b="1" i="0" u="none" strike="noStrike" kern="0" cap="none" spc="0" normalizeH="0" noProof="0" dirty="0">
                <a:ln>
                  <a:noFill/>
                </a:ln>
                <a:solidFill>
                  <a:srgbClr val="FF0000"/>
                </a:solidFill>
                <a:effectLst/>
                <a:uLnTx/>
                <a:uFillTx/>
                <a:latin typeface="Times New Roman" panose="02020603050405020304" pitchFamily="18" charset="0"/>
                <a:ea typeface="微软雅黑" panose="020B0503020204020204" pitchFamily="34" charset="-122"/>
                <a:cs typeface="+mn-cs"/>
              </a:rPr>
              <a:t>响应性能</a:t>
            </a:r>
            <a:endParaRPr kumimoji="0" lang="zh-CN" altLang="en-US" sz="2400" b="0" i="0" u="none" strike="noStrike" kern="0" cap="none" spc="0" normalizeH="0" noProof="0" dirty="0">
              <a:ln>
                <a:noFill/>
              </a:ln>
              <a:solidFill>
                <a:srgbClr val="FF0000"/>
              </a:solidFill>
              <a:effectLst/>
              <a:uLnTx/>
              <a:uFillTx/>
              <a:latin typeface="Times New Roman" panose="02020603050405020304" pitchFamily="18" charset="0"/>
              <a:ea typeface="微软雅黑" panose="020B0503020204020204" pitchFamily="34" charset="-122"/>
              <a:cs typeface="+mn-cs"/>
            </a:endParaRPr>
          </a:p>
        </p:txBody>
      </p:sp>
    </p:spTree>
    <p:extLst>
      <p:ext uri="{BB962C8B-B14F-4D97-AF65-F5344CB8AC3E}">
        <p14:creationId xmlns:p14="http://schemas.microsoft.com/office/powerpoint/2010/main" val="26841721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相量及相量算法简介</a:t>
            </a:r>
          </a:p>
        </p:txBody>
      </p:sp>
      <p:sp>
        <p:nvSpPr>
          <p:cNvPr id="3" name="内容占位符 2"/>
          <p:cNvSpPr>
            <a:spLocks noGrp="1"/>
          </p:cNvSpPr>
          <p:nvPr>
            <p:ph idx="1"/>
          </p:nvPr>
        </p:nvSpPr>
        <p:spPr/>
        <p:txBody>
          <a:bodyPr>
            <a:normAutofit/>
          </a:bodyPr>
          <a:lstStyle/>
          <a:p>
            <a:pPr>
              <a:buClr>
                <a:srgbClr val="666600"/>
              </a:buClr>
              <a:buSzPct val="75000"/>
              <a:buFont typeface="Wingdings" pitchFamily="2" charset="2"/>
              <a:buChar char="p"/>
              <a:defRPr/>
            </a:pPr>
            <a:r>
              <a:rPr lang="zh-CN" altLang="en-US" kern="0" dirty="0">
                <a:solidFill>
                  <a:srgbClr val="0033CC"/>
                </a:solidFill>
                <a:latin typeface="Times New Roman" panose="02020603050405020304" pitchFamily="18" charset="0"/>
                <a:ea typeface="微软雅黑" panose="020B0503020204020204" pitchFamily="34" charset="-122"/>
              </a:rPr>
              <a:t>经典连续</a:t>
            </a:r>
            <a:r>
              <a:rPr lang="en-US" altLang="zh-CN" kern="0" dirty="0">
                <a:solidFill>
                  <a:srgbClr val="0033CC"/>
                </a:solidFill>
                <a:latin typeface="Times New Roman" panose="02020603050405020304" pitchFamily="18" charset="0"/>
                <a:ea typeface="微软雅黑" panose="020B0503020204020204" pitchFamily="34" charset="-122"/>
              </a:rPr>
              <a:t>DFT</a:t>
            </a:r>
            <a:r>
              <a:rPr lang="zh-CN" altLang="en-US" kern="0" dirty="0">
                <a:solidFill>
                  <a:srgbClr val="0033CC"/>
                </a:solidFill>
                <a:latin typeface="Times New Roman" panose="02020603050405020304" pitchFamily="18" charset="0"/>
                <a:ea typeface="微软雅黑" panose="020B0503020204020204" pitchFamily="34" charset="-122"/>
              </a:rPr>
              <a:t>相量算法</a:t>
            </a:r>
            <a:endParaRPr lang="en-US" altLang="zh-CN" kern="0" dirty="0">
              <a:solidFill>
                <a:srgbClr val="0033CC"/>
              </a:solidFill>
              <a:latin typeface="Times New Roman" panose="02020603050405020304" pitchFamily="18" charset="0"/>
              <a:ea typeface="微软雅黑" panose="020B0503020204020204" pitchFamily="34" charset="-122"/>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noProof="0" smtClean="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noProof="0" dirty="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endParaRPr>
          </a:p>
        </p:txBody>
      </p:sp>
      <p:sp>
        <p:nvSpPr>
          <p:cNvPr id="12" name="矩形 11">
            <a:extLst>
              <a:ext uri="{FF2B5EF4-FFF2-40B4-BE49-F238E27FC236}">
                <a16:creationId xmlns:a16="http://schemas.microsoft.com/office/drawing/2014/main" id="{5BFA0681-A974-46BF-9AFF-24E079532BB9}"/>
              </a:ext>
            </a:extLst>
          </p:cNvPr>
          <p:cNvSpPr/>
          <p:nvPr/>
        </p:nvSpPr>
        <p:spPr>
          <a:xfrm>
            <a:off x="257437" y="2537093"/>
            <a:ext cx="1980029"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基波相量计算式</a:t>
            </a:r>
          </a:p>
        </p:txBody>
      </p:sp>
      <p:sp>
        <p:nvSpPr>
          <p:cNvPr id="16" name="矩形 15">
            <a:extLst>
              <a:ext uri="{FF2B5EF4-FFF2-40B4-BE49-F238E27FC236}">
                <a16:creationId xmlns:a16="http://schemas.microsoft.com/office/drawing/2014/main" id="{5B824C2F-BFEC-4AD7-80C4-B1C867BF4FF3}"/>
              </a:ext>
            </a:extLst>
          </p:cNvPr>
          <p:cNvSpPr/>
          <p:nvPr/>
        </p:nvSpPr>
        <p:spPr>
          <a:xfrm>
            <a:off x="457200" y="3631878"/>
            <a:ext cx="7212231" cy="2653034"/>
          </a:xfrm>
          <a:prstGeom prst="rect">
            <a:avLst/>
          </a:prstGeom>
        </p:spPr>
        <p:txBody>
          <a:bodyPr wrap="none">
            <a:spAutoFit/>
          </a:bodyPr>
          <a:lstStyle/>
          <a:p>
            <a:pPr marL="342900" marR="0" lvl="0" indent="-342900" algn="l" defTabSz="914400" rtl="0" eaLnBrk="1" fontAlgn="auto" latinLnBrk="0" hangingPunct="1">
              <a:lnSpc>
                <a:spcPct val="100000"/>
              </a:lnSpc>
              <a:spcBef>
                <a:spcPct val="20000"/>
              </a:spcBef>
              <a:spcAft>
                <a:spcPts val="0"/>
              </a:spcAft>
              <a:buClr>
                <a:srgbClr val="666600"/>
              </a:buClr>
              <a:buSzPct val="75000"/>
              <a:buFont typeface="Wingdings" pitchFamily="2" charset="2"/>
              <a:buChar char="p"/>
              <a:tabLst/>
              <a:defRPr/>
            </a:pPr>
            <a:r>
              <a:rPr kumimoji="0" lang="zh-CN" altLang="en-US" sz="3200" b="1" i="0" u="none" strike="noStrike" kern="0" cap="none" spc="0" normalizeH="0" noProof="0" dirty="0">
                <a:ln>
                  <a:noFill/>
                </a:ln>
                <a:solidFill>
                  <a:srgbClr val="0033CC"/>
                </a:solidFill>
                <a:effectLst/>
                <a:uLnTx/>
                <a:uFillTx/>
                <a:latin typeface="Times New Roman" panose="02020603050405020304" pitchFamily="18" charset="0"/>
                <a:ea typeface="微软雅黑" panose="020B0503020204020204" pitchFamily="34" charset="-122"/>
                <a:cs typeface="+mn-cs"/>
              </a:rPr>
              <a:t>相量算法面临的关键挑战</a:t>
            </a:r>
            <a:endParaRPr kumimoji="0" lang="en-US" altLang="zh-CN" sz="3200" b="1" i="0" u="none" strike="noStrike" kern="0" cap="none" spc="0" normalizeH="0" noProof="0" dirty="0">
              <a:ln>
                <a:noFill/>
              </a:ln>
              <a:solidFill>
                <a:srgbClr val="0033CC"/>
              </a:solidFill>
              <a:effectLst/>
              <a:uLnTx/>
              <a:uFillTx/>
              <a:latin typeface="Times New Roman" panose="02020603050405020304" pitchFamily="18" charset="0"/>
              <a:ea typeface="微软雅黑" panose="020B0503020204020204" pitchFamily="34" charset="-122"/>
              <a:cs typeface="+mn-cs"/>
            </a:endParaRPr>
          </a:p>
          <a:p>
            <a:pPr marL="914400" marR="0" lvl="1" indent="-457200" algn="l" defTabSz="914400" rtl="0" eaLnBrk="1" fontAlgn="auto" latinLnBrk="0" hangingPunct="1">
              <a:lnSpc>
                <a:spcPct val="100000"/>
              </a:lnSpc>
              <a:spcBef>
                <a:spcPct val="20000"/>
              </a:spcBef>
              <a:spcAft>
                <a:spcPts val="0"/>
              </a:spcAft>
              <a:buClr>
                <a:srgbClr val="666600"/>
              </a:buClr>
              <a:buSzPct val="75000"/>
              <a:buFont typeface="Arial" panose="020B0604020202020204" pitchFamily="34" charset="0"/>
              <a:buChar char="•"/>
              <a:tabLst/>
              <a:defRPr/>
            </a:pPr>
            <a:r>
              <a:rPr kumimoji="0" lang="zh-CN" altLang="en-US" sz="28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非同步采样引发的频谱泄漏</a:t>
            </a:r>
            <a:endParaRPr kumimoji="0" lang="en-US" altLang="zh-CN" sz="28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endParaRPr>
          </a:p>
          <a:p>
            <a:pPr marL="914400" marR="0" lvl="1" indent="-457200" algn="l" defTabSz="914400" rtl="0" eaLnBrk="1" fontAlgn="auto" latinLnBrk="0" hangingPunct="1">
              <a:lnSpc>
                <a:spcPct val="100000"/>
              </a:lnSpc>
              <a:spcBef>
                <a:spcPct val="20000"/>
              </a:spcBef>
              <a:spcAft>
                <a:spcPts val="0"/>
              </a:spcAft>
              <a:buClr>
                <a:srgbClr val="666600"/>
              </a:buClr>
              <a:buSzPct val="75000"/>
              <a:buFont typeface="Arial" panose="020B0604020202020204" pitchFamily="34" charset="0"/>
              <a:buChar char="•"/>
              <a:tabLst/>
              <a:defRPr/>
            </a:pPr>
            <a:r>
              <a:rPr kumimoji="0" lang="zh-CN" altLang="en-US" sz="28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频率偏差严重、幅值时变场景下的精度</a:t>
            </a:r>
            <a:endParaRPr kumimoji="0" lang="en-US" altLang="zh-CN" sz="28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endParaRPr>
          </a:p>
          <a:p>
            <a:pPr marL="914400" marR="0" lvl="1" indent="-457200" algn="l" defTabSz="914400" rtl="0" eaLnBrk="1" fontAlgn="auto" latinLnBrk="0" hangingPunct="1">
              <a:lnSpc>
                <a:spcPct val="100000"/>
              </a:lnSpc>
              <a:spcBef>
                <a:spcPct val="20000"/>
              </a:spcBef>
              <a:spcAft>
                <a:spcPts val="0"/>
              </a:spcAft>
              <a:buClr>
                <a:srgbClr val="666600"/>
              </a:buClr>
              <a:buSzPct val="75000"/>
              <a:buFont typeface="Arial" panose="020B0604020202020204" pitchFamily="34" charset="0"/>
              <a:buChar char="•"/>
              <a:tabLst/>
              <a:defRPr/>
            </a:pPr>
            <a:r>
              <a:rPr kumimoji="0" lang="zh-CN" altLang="en-US" sz="28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应对信号突变的动态响应性能</a:t>
            </a:r>
            <a:endParaRPr kumimoji="0" lang="en-US" altLang="zh-CN" sz="28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endParaRPr>
          </a:p>
          <a:p>
            <a:pPr marL="914400" marR="0" lvl="1" indent="-457200" algn="l" defTabSz="914400" rtl="0" eaLnBrk="1" fontAlgn="auto" latinLnBrk="0" hangingPunct="1">
              <a:lnSpc>
                <a:spcPct val="100000"/>
              </a:lnSpc>
              <a:spcBef>
                <a:spcPct val="20000"/>
              </a:spcBef>
              <a:spcAft>
                <a:spcPts val="0"/>
              </a:spcAft>
              <a:buClr>
                <a:srgbClr val="666600"/>
              </a:buClr>
              <a:buSzPct val="75000"/>
              <a:buFont typeface="Arial" panose="020B0604020202020204" pitchFamily="34" charset="0"/>
              <a:buChar char="•"/>
              <a:tabLst/>
              <a:defRPr/>
            </a:pPr>
            <a:r>
              <a:rPr kumimoji="0" lang="zh-CN" altLang="en-US" sz="28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rPr>
              <a:t>间谐波、噪声抑制能力</a:t>
            </a:r>
            <a:endParaRPr kumimoji="0" lang="en-US" altLang="zh-CN" sz="2800" b="1" i="0" u="none" strike="noStrike" kern="0" cap="none" spc="0" normalizeH="0" noProof="0" dirty="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6" name="对象 5">
            <a:extLst>
              <a:ext uri="{FF2B5EF4-FFF2-40B4-BE49-F238E27FC236}">
                <a16:creationId xmlns:a16="http://schemas.microsoft.com/office/drawing/2014/main" id="{8F564BBD-D4C7-45EA-A113-71818CAF6B51}"/>
              </a:ext>
            </a:extLst>
          </p:cNvPr>
          <p:cNvGraphicFramePr>
            <a:graphicFrameLocks noChangeAspect="1"/>
          </p:cNvGraphicFramePr>
          <p:nvPr>
            <p:extLst>
              <p:ext uri="{D42A27DB-BD31-4B8C-83A1-F6EECF244321}">
                <p14:modId xmlns:p14="http://schemas.microsoft.com/office/powerpoint/2010/main" val="2211151542"/>
              </p:ext>
            </p:extLst>
          </p:nvPr>
        </p:nvGraphicFramePr>
        <p:xfrm>
          <a:off x="2267744" y="1915464"/>
          <a:ext cx="6262487" cy="1643368"/>
        </p:xfrm>
        <a:graphic>
          <a:graphicData uri="http://schemas.openxmlformats.org/presentationml/2006/ole">
            <mc:AlternateContent xmlns:mc="http://schemas.openxmlformats.org/markup-compatibility/2006">
              <mc:Choice xmlns:v="urn:schemas-microsoft-com:vml" Requires="v">
                <p:oleObj name="Equation" r:id="rId2" imgW="3484743" imgH="914368" progId="Equation.DSMT4">
                  <p:embed/>
                </p:oleObj>
              </mc:Choice>
              <mc:Fallback>
                <p:oleObj name="Equation" r:id="rId2" imgW="3484743" imgH="914368" progId="Equation.DSMT4">
                  <p:embed/>
                  <p:pic>
                    <p:nvPicPr>
                      <p:cNvPr id="6" name="对象 5">
                        <a:extLst>
                          <a:ext uri="{FF2B5EF4-FFF2-40B4-BE49-F238E27FC236}">
                            <a16:creationId xmlns:a16="http://schemas.microsoft.com/office/drawing/2014/main" id="{8F564BBD-D4C7-45EA-A113-71818CAF6B51}"/>
                          </a:ext>
                        </a:extLst>
                      </p:cNvPr>
                      <p:cNvPicPr/>
                      <p:nvPr/>
                    </p:nvPicPr>
                    <p:blipFill>
                      <a:blip r:embed="rId3"/>
                      <a:stretch>
                        <a:fillRect/>
                      </a:stretch>
                    </p:blipFill>
                    <p:spPr>
                      <a:xfrm>
                        <a:off x="2267744" y="1915464"/>
                        <a:ext cx="6262487" cy="1643368"/>
                      </a:xfrm>
                      <a:prstGeom prst="rect">
                        <a:avLst/>
                      </a:prstGeom>
                    </p:spPr>
                  </p:pic>
                </p:oleObj>
              </mc:Fallback>
            </mc:AlternateContent>
          </a:graphicData>
        </a:graphic>
      </p:graphicFrame>
    </p:spTree>
    <p:extLst>
      <p:ext uri="{BB962C8B-B14F-4D97-AF65-F5344CB8AC3E}">
        <p14:creationId xmlns:p14="http://schemas.microsoft.com/office/powerpoint/2010/main" val="368840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谐波算法简介</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endParaRPr>
          </a:p>
        </p:txBody>
      </p:sp>
      <p:sp>
        <p:nvSpPr>
          <p:cNvPr id="15" name="文本框 14"/>
          <p:cNvSpPr txBox="1"/>
          <p:nvPr/>
        </p:nvSpPr>
        <p:spPr>
          <a:xfrm>
            <a:off x="822412" y="1113296"/>
            <a:ext cx="7499176" cy="3600986"/>
          </a:xfrm>
          <a:prstGeom prst="rect">
            <a:avLst/>
          </a:prstGeom>
          <a:noFill/>
        </p:spPr>
        <p:txBody>
          <a:bodyPr wrap="square" rtlCol="0">
            <a:spAutoFit/>
          </a:bodyPr>
          <a:lstStyle/>
          <a:p>
            <a:pPr marL="342900" marR="0" lvl="0" indent="-342900" defTabSz="914400" fontAlgn="auto">
              <a:lnSpc>
                <a:spcPct val="150000"/>
              </a:lnSpc>
              <a:spcBef>
                <a:spcPct val="20000"/>
              </a:spcBef>
              <a:spcAft>
                <a:spcPts val="0"/>
              </a:spcAft>
              <a:buClr>
                <a:srgbClr val="666600"/>
              </a:buClr>
              <a:buSzPct val="75000"/>
              <a:buFont typeface="Wingdings" pitchFamily="2" charset="2"/>
              <a:buChar char="p"/>
              <a:tabLst/>
              <a:defRPr/>
            </a:pPr>
            <a:r>
              <a:rPr lang="zh-CN" altLang="en-US" sz="3200" b="1" kern="0" dirty="0">
                <a:solidFill>
                  <a:srgbClr val="0033CC"/>
                </a:solidFill>
                <a:latin typeface="Times New Roman" panose="02020603050405020304" pitchFamily="18" charset="0"/>
                <a:ea typeface="微软雅黑" panose="020B0503020204020204" pitchFamily="34" charset="-122"/>
              </a:rPr>
              <a:t>基于傅里叶变换的谐波分析</a:t>
            </a:r>
            <a:endParaRPr lang="en-US" altLang="zh-CN" sz="3200" b="1" kern="0" dirty="0">
              <a:solidFill>
                <a:srgbClr val="0033CC"/>
              </a:solidFill>
              <a:latin typeface="Times New Roman" panose="02020603050405020304" pitchFamily="18" charset="0"/>
              <a:ea typeface="微软雅黑" panose="020B0503020204020204" pitchFamily="34" charset="-122"/>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通过对电网电压、电流信号进行采样和截断，然后对离散序列进行</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FFT</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变换，从而获取信号的基波和各次谐波分量。</a:t>
            </a: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为了减小频谱泄露和栅栏效应导致的误差，通过采样加窗插值法对</a:t>
            </a: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FFT</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rPr>
              <a:t>进行修正</a:t>
            </a:r>
          </a:p>
        </p:txBody>
      </p:sp>
      <p:sp>
        <p:nvSpPr>
          <p:cNvPr id="22" name="Rectangle 3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grpSp>
        <p:nvGrpSpPr>
          <p:cNvPr id="23" name="画布 1"/>
          <p:cNvGrpSpPr/>
          <p:nvPr/>
        </p:nvGrpSpPr>
        <p:grpSpPr>
          <a:xfrm>
            <a:off x="1115616" y="4759344"/>
            <a:ext cx="6912768" cy="964013"/>
            <a:chOff x="0" y="0"/>
            <a:chExt cx="5386529" cy="681355"/>
          </a:xfrm>
        </p:grpSpPr>
        <p:sp>
          <p:nvSpPr>
            <p:cNvPr id="24" name="矩形 23"/>
            <p:cNvSpPr/>
            <p:nvPr/>
          </p:nvSpPr>
          <p:spPr>
            <a:xfrm>
              <a:off x="0" y="0"/>
              <a:ext cx="5274310" cy="68135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sp>
          <p:nvSpPr>
            <p:cNvPr id="25" name="流程图: 过程 24"/>
            <p:cNvSpPr/>
            <p:nvPr/>
          </p:nvSpPr>
          <p:spPr>
            <a:xfrm>
              <a:off x="258982" y="128965"/>
              <a:ext cx="750552" cy="369988"/>
            </a:xfrm>
            <a:prstGeom prst="flowChartProcess">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输入信号</a:t>
              </a:r>
              <a:endParaRPr kumimoji="0" lang="zh-CN" altLang="en-US" sz="1800" b="0" i="0" u="none" strike="noStrike" kern="1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流程图: 过程 25"/>
            <p:cNvSpPr/>
            <p:nvPr/>
          </p:nvSpPr>
          <p:spPr>
            <a:xfrm>
              <a:off x="1422093" y="127559"/>
              <a:ext cx="793450" cy="369570"/>
            </a:xfrm>
            <a:prstGeom prst="flowChartProcess">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4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加窗截断</a:t>
              </a:r>
              <a:endPar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7" name="流程图: 过程 26"/>
            <p:cNvSpPr/>
            <p:nvPr/>
          </p:nvSpPr>
          <p:spPr>
            <a:xfrm>
              <a:off x="2558208" y="139544"/>
              <a:ext cx="545068" cy="369570"/>
            </a:xfrm>
            <a:prstGeom prst="flowChartProcess">
              <a:avLst/>
            </a:prstGeom>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宋体" panose="02010600030101010101" pitchFamily="2" charset="-122"/>
                </a:rPr>
                <a:t>FFT</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宋体" panose="02010600030101010101" pitchFamily="2" charset="-122"/>
              </a:endParaRPr>
            </a:p>
          </p:txBody>
        </p:sp>
        <p:sp>
          <p:nvSpPr>
            <p:cNvPr id="28" name="流程图: 过程 27"/>
            <p:cNvSpPr/>
            <p:nvPr/>
          </p:nvSpPr>
          <p:spPr>
            <a:xfrm>
              <a:off x="3404173" y="149412"/>
              <a:ext cx="782653" cy="369570"/>
            </a:xfrm>
            <a:prstGeom prst="flowChartProcess">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插值算法</a:t>
              </a: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宋体" panose="02010600030101010101" pitchFamily="2" charset="-122"/>
              </a:endParaRPr>
            </a:p>
          </p:txBody>
        </p:sp>
        <p:sp>
          <p:nvSpPr>
            <p:cNvPr id="29" name="流程图: 过程 28"/>
            <p:cNvSpPr/>
            <p:nvPr/>
          </p:nvSpPr>
          <p:spPr>
            <a:xfrm>
              <a:off x="4402263" y="90557"/>
              <a:ext cx="984266" cy="481448"/>
            </a:xfrm>
            <a:prstGeom prst="flowChartProcess">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谐波参数修正</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宋体" panose="02010600030101010101" pitchFamily="2" charset="-122"/>
              </a:endParaRPr>
            </a:p>
          </p:txBody>
        </p:sp>
        <p:cxnSp>
          <p:nvCxnSpPr>
            <p:cNvPr id="30" name="直接箭头连接符 29"/>
            <p:cNvCxnSpPr>
              <a:stCxn id="25" idx="3"/>
              <a:endCxn id="26" idx="1"/>
            </p:cNvCxnSpPr>
            <p:nvPr/>
          </p:nvCxnSpPr>
          <p:spPr>
            <a:xfrm flipV="1">
              <a:off x="1009534" y="312344"/>
              <a:ext cx="412559" cy="16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p:cNvCxnSpPr>
              <a:stCxn id="26" idx="3"/>
              <a:endCxn id="27" idx="1"/>
            </p:cNvCxnSpPr>
            <p:nvPr/>
          </p:nvCxnSpPr>
          <p:spPr>
            <a:xfrm>
              <a:off x="2215543" y="312344"/>
              <a:ext cx="342665" cy="11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27" idx="3"/>
              <a:endCxn id="28" idx="1"/>
            </p:cNvCxnSpPr>
            <p:nvPr/>
          </p:nvCxnSpPr>
          <p:spPr>
            <a:xfrm>
              <a:off x="3103276" y="324329"/>
              <a:ext cx="300897" cy="98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28" idx="3"/>
              <a:endCxn id="29" idx="1"/>
            </p:cNvCxnSpPr>
            <p:nvPr/>
          </p:nvCxnSpPr>
          <p:spPr>
            <a:xfrm flipV="1">
              <a:off x="4186826" y="331281"/>
              <a:ext cx="215436" cy="29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4" name="Rectangle 37"/>
          <p:cNvSpPr>
            <a:spLocks noChangeArrowheads="1"/>
          </p:cNvSpPr>
          <p:nvPr/>
        </p:nvSpPr>
        <p:spPr bwMode="auto">
          <a:xfrm>
            <a:off x="0" y="9551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graphicFrame>
        <p:nvGraphicFramePr>
          <p:cNvPr id="36" name="对象 35"/>
          <p:cNvGraphicFramePr>
            <a:graphicFrameLocks noChangeAspect="1"/>
          </p:cNvGraphicFramePr>
          <p:nvPr>
            <p:extLst>
              <p:ext uri="{D42A27DB-BD31-4B8C-83A1-F6EECF244321}">
                <p14:modId xmlns:p14="http://schemas.microsoft.com/office/powerpoint/2010/main" val="2792883565"/>
              </p:ext>
            </p:extLst>
          </p:nvPr>
        </p:nvGraphicFramePr>
        <p:xfrm>
          <a:off x="2056930" y="5646929"/>
          <a:ext cx="5030140" cy="780852"/>
        </p:xfrm>
        <a:graphic>
          <a:graphicData uri="http://schemas.openxmlformats.org/presentationml/2006/ole">
            <mc:AlternateContent xmlns:mc="http://schemas.openxmlformats.org/markup-compatibility/2006">
              <mc:Choice xmlns:v="urn:schemas-microsoft-com:vml" Requires="v">
                <p:oleObj name="Equation" r:id="rId2" imgW="2637783" imgH="410333" progId="Equation.DSMT4">
                  <p:embed/>
                </p:oleObj>
              </mc:Choice>
              <mc:Fallback>
                <p:oleObj name="Equation" r:id="rId2" imgW="2637783" imgH="410333" progId="Equation.DSMT4">
                  <p:embed/>
                  <p:pic>
                    <p:nvPicPr>
                      <p:cNvPr id="36" name="对象 35"/>
                      <p:cNvPicPr/>
                      <p:nvPr/>
                    </p:nvPicPr>
                    <p:blipFill>
                      <a:blip r:embed="rId3"/>
                      <a:stretch>
                        <a:fillRect/>
                      </a:stretch>
                    </p:blipFill>
                    <p:spPr>
                      <a:xfrm>
                        <a:off x="2056930" y="5646929"/>
                        <a:ext cx="5030140" cy="780852"/>
                      </a:xfrm>
                      <a:prstGeom prst="rect">
                        <a:avLst/>
                      </a:prstGeom>
                    </p:spPr>
                  </p:pic>
                </p:oleObj>
              </mc:Fallback>
            </mc:AlternateContent>
          </a:graphicData>
        </a:graphic>
      </p:graphicFrame>
    </p:spTree>
    <p:extLst>
      <p:ext uri="{BB962C8B-B14F-4D97-AF65-F5344CB8AC3E}">
        <p14:creationId xmlns:p14="http://schemas.microsoft.com/office/powerpoint/2010/main" val="12134371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谐波算法简介</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endParaRPr>
          </a:p>
        </p:txBody>
      </p:sp>
      <p:sp>
        <p:nvSpPr>
          <p:cNvPr id="22" name="Rectangle 3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sp>
        <p:nvSpPr>
          <p:cNvPr id="21" name="文本框 20"/>
          <p:cNvSpPr txBox="1"/>
          <p:nvPr/>
        </p:nvSpPr>
        <p:spPr>
          <a:xfrm>
            <a:off x="693203" y="4074670"/>
            <a:ext cx="7499176" cy="2492990"/>
          </a:xfrm>
          <a:prstGeom prst="rect">
            <a:avLst/>
          </a:prstGeom>
          <a:noFill/>
        </p:spPr>
        <p:txBody>
          <a:bodyPr wrap="square" rtlCol="0">
            <a:spAutoFit/>
          </a:bodyPr>
          <a:lstStyle/>
          <a:p>
            <a:pPr marL="342900" marR="0" lvl="0" indent="-342900" defTabSz="914400" fontAlgn="auto">
              <a:lnSpc>
                <a:spcPct val="150000"/>
              </a:lnSpc>
              <a:spcBef>
                <a:spcPct val="20000"/>
              </a:spcBef>
              <a:spcAft>
                <a:spcPts val="0"/>
              </a:spcAft>
              <a:buClr>
                <a:srgbClr val="666600"/>
              </a:buClr>
              <a:buSzPct val="75000"/>
              <a:buFont typeface="Wingdings" pitchFamily="2" charset="2"/>
              <a:buChar char="p"/>
              <a:tabLst/>
              <a:defRPr/>
            </a:pPr>
            <a:r>
              <a:rPr lang="zh-CN" altLang="en-US" sz="3200" b="1" kern="0" dirty="0">
                <a:solidFill>
                  <a:srgbClr val="0033CC"/>
                </a:solidFill>
                <a:latin typeface="Times New Roman" panose="02020603050405020304" pitchFamily="18" charset="0"/>
                <a:ea typeface="微软雅黑" panose="020B0503020204020204" pitchFamily="34" charset="-122"/>
              </a:rPr>
              <a:t>基于小波理论的谐波分析</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小波分析通过伸缩平移运算对信号进行多尺度细化，使高频处时间细分，低频处频率细分。</a:t>
            </a:r>
            <a:r>
              <a:rPr kumimoji="0" lang="zh-CN"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在对突变信号和不平稳信号的分析中有较大优势</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endParaRPr>
          </a:p>
        </p:txBody>
      </p:sp>
      <p:sp>
        <p:nvSpPr>
          <p:cNvPr id="10" name="文本框 9"/>
          <p:cNvSpPr txBox="1"/>
          <p:nvPr/>
        </p:nvSpPr>
        <p:spPr>
          <a:xfrm>
            <a:off x="693203" y="943616"/>
            <a:ext cx="7499176" cy="1938992"/>
          </a:xfrm>
          <a:prstGeom prst="rect">
            <a:avLst/>
          </a:prstGeom>
          <a:noFill/>
        </p:spPr>
        <p:txBody>
          <a:bodyPr wrap="square" rtlCol="0">
            <a:spAutoFit/>
          </a:bodyPr>
          <a:lstStyle/>
          <a:p>
            <a:pPr marL="342900" marR="0" lvl="0" indent="-342900" defTabSz="914400" fontAlgn="auto">
              <a:lnSpc>
                <a:spcPct val="150000"/>
              </a:lnSpc>
              <a:spcBef>
                <a:spcPct val="20000"/>
              </a:spcBef>
              <a:spcAft>
                <a:spcPts val="0"/>
              </a:spcAft>
              <a:buClr>
                <a:srgbClr val="666600"/>
              </a:buClr>
              <a:buSzPct val="75000"/>
              <a:buFont typeface="Wingdings" pitchFamily="2" charset="2"/>
              <a:buChar char="p"/>
              <a:tabLst/>
              <a:defRPr/>
            </a:pPr>
            <a:r>
              <a:rPr lang="zh-CN" altLang="en-US" sz="3200" b="1" kern="0" dirty="0">
                <a:solidFill>
                  <a:srgbClr val="0033CC"/>
                </a:solidFill>
                <a:latin typeface="Times New Roman" panose="02020603050405020304" pitchFamily="18" charset="0"/>
                <a:ea typeface="微软雅黑" panose="020B0503020204020204" pitchFamily="34" charset="-122"/>
              </a:rPr>
              <a:t>希尔伯特</a:t>
            </a:r>
            <a:r>
              <a:rPr lang="en-US" altLang="zh-CN" sz="3200" b="1" kern="0" dirty="0">
                <a:solidFill>
                  <a:srgbClr val="0033CC"/>
                </a:solidFill>
                <a:latin typeface="Times New Roman" panose="02020603050405020304" pitchFamily="18" charset="0"/>
                <a:ea typeface="微软雅黑" panose="020B0503020204020204" pitchFamily="34" charset="-122"/>
              </a:rPr>
              <a:t>-</a:t>
            </a:r>
            <a:r>
              <a:rPr lang="zh-CN" altLang="en-US" sz="3200" b="1" kern="0" dirty="0">
                <a:solidFill>
                  <a:srgbClr val="0033CC"/>
                </a:solidFill>
                <a:latin typeface="Times New Roman" panose="02020603050405020304" pitchFamily="18" charset="0"/>
                <a:ea typeface="微软雅黑" panose="020B0503020204020204" pitchFamily="34" charset="-122"/>
              </a:rPr>
              <a:t>黄变换法（</a:t>
            </a:r>
            <a:r>
              <a:rPr lang="en-US" altLang="zh-CN" sz="3200" b="1" kern="0" dirty="0">
                <a:solidFill>
                  <a:srgbClr val="0033CC"/>
                </a:solidFill>
                <a:latin typeface="Times New Roman" panose="02020603050405020304" pitchFamily="18" charset="0"/>
                <a:ea typeface="微软雅黑" panose="020B0503020204020204" pitchFamily="34" charset="-122"/>
              </a:rPr>
              <a:t>HHT</a:t>
            </a:r>
            <a:r>
              <a:rPr lang="zh-CN" altLang="en-US" sz="3200" b="1" kern="0" dirty="0">
                <a:solidFill>
                  <a:srgbClr val="0033CC"/>
                </a:solidFill>
                <a:latin typeface="Times New Roman" panose="02020603050405020304" pitchFamily="18" charset="0"/>
                <a:ea typeface="微软雅黑" panose="020B0503020204020204" pitchFamily="34" charset="-122"/>
              </a:rPr>
              <a:t>）</a:t>
            </a:r>
            <a:endParaRPr lang="en-US" altLang="zh-CN" sz="3200" b="1" kern="0" dirty="0">
              <a:solidFill>
                <a:srgbClr val="0033CC"/>
              </a:solidFill>
              <a:latin typeface="Times New Roman" panose="02020603050405020304" pitchFamily="18" charset="0"/>
              <a:ea typeface="微软雅黑" panose="020B0503020204020204" pitchFamily="34" charset="-122"/>
            </a:endParaRPr>
          </a:p>
          <a:p>
            <a:pPr marL="800100" marR="0" lvl="1"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HHT</a:t>
            </a:r>
            <a:r>
              <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方法是对一个信号进行平稳化处理。在分析非线性、非平稳性以及随机信号上有较大的优势</a:t>
            </a:r>
            <a:endParaRPr kumimoji="0" lang="zh-CN"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endParaRPr>
          </a:p>
        </p:txBody>
      </p:sp>
      <p:grpSp>
        <p:nvGrpSpPr>
          <p:cNvPr id="11" name="画布 21"/>
          <p:cNvGrpSpPr/>
          <p:nvPr/>
        </p:nvGrpSpPr>
        <p:grpSpPr>
          <a:xfrm>
            <a:off x="658332" y="2812150"/>
            <a:ext cx="7568918" cy="1332979"/>
            <a:chOff x="0" y="0"/>
            <a:chExt cx="5308352" cy="793750"/>
          </a:xfrm>
        </p:grpSpPr>
        <p:sp>
          <p:nvSpPr>
            <p:cNvPr id="12" name="矩形 11"/>
            <p:cNvSpPr/>
            <p:nvPr/>
          </p:nvSpPr>
          <p:spPr>
            <a:xfrm>
              <a:off x="0" y="0"/>
              <a:ext cx="5274310" cy="793750"/>
            </a:xfrm>
            <a:prstGeom prst="rect">
              <a:avLst/>
            </a:prstGeom>
          </p:spPr>
          <p:txBody>
            <a:bodyPr/>
            <a:lstStyle/>
            <a:p>
              <a:endParaRPr lang="zh-CN" altLang="en-US"/>
            </a:p>
          </p:txBody>
        </p:sp>
        <p:sp>
          <p:nvSpPr>
            <p:cNvPr id="13" name="流程图: 过程 12"/>
            <p:cNvSpPr/>
            <p:nvPr/>
          </p:nvSpPr>
          <p:spPr>
            <a:xfrm>
              <a:off x="3112098" y="174924"/>
              <a:ext cx="1202327" cy="523688"/>
            </a:xfrm>
            <a:prstGeom prst="flowChartProcess">
              <a:avLst/>
            </a:prstGeom>
          </p:spPr>
          <p:style>
            <a:lnRef idx="1">
              <a:schemeClr val="accent6"/>
            </a:lnRef>
            <a:fillRef idx="2">
              <a:schemeClr val="accent6"/>
            </a:fillRef>
            <a:effectRef idx="1">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希尔伯特</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宋体" panose="02010600030101010101" pitchFamily="2" charset="-122"/>
                </a:rPr>
                <a:t>-</a:t>
              </a:r>
              <a:r>
                <a:rPr kumimoji="0" lang="zh-CN" alt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黄变换</a:t>
              </a:r>
              <a:r>
                <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宋体" panose="02010600030101010101" pitchFamily="2" charset="-122"/>
                </a:rPr>
                <a:t>(HHT)</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宋体" panose="02010600030101010101" pitchFamily="2" charset="-122"/>
              </a:endParaRPr>
            </a:p>
          </p:txBody>
        </p:sp>
        <p:sp>
          <p:nvSpPr>
            <p:cNvPr id="14" name="流程图: 过程 13"/>
            <p:cNvSpPr/>
            <p:nvPr/>
          </p:nvSpPr>
          <p:spPr>
            <a:xfrm>
              <a:off x="1244292" y="197198"/>
              <a:ext cx="997257" cy="513791"/>
            </a:xfrm>
            <a:prstGeom prst="flowChartProcess">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16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经验模态分解</a:t>
              </a:r>
              <a:r>
                <a:rPr kumimoji="0" lang="en-US" sz="16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(EMD)</a:t>
              </a:r>
              <a:endParaRPr kumimoji="0" lang="zh-CN" altLang="en-US" sz="20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6" name="直接箭头连接符 15"/>
            <p:cNvCxnSpPr/>
            <p:nvPr/>
          </p:nvCxnSpPr>
          <p:spPr>
            <a:xfrm>
              <a:off x="254000" y="481665"/>
              <a:ext cx="9902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14" idx="3"/>
            </p:cNvCxnSpPr>
            <p:nvPr/>
          </p:nvCxnSpPr>
          <p:spPr>
            <a:xfrm>
              <a:off x="2241549" y="454094"/>
              <a:ext cx="790863" cy="4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p:nvPr/>
          </p:nvCxnSpPr>
          <p:spPr>
            <a:xfrm>
              <a:off x="4234739" y="454094"/>
              <a:ext cx="1039571" cy="49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23"/>
            <p:cNvSpPr txBox="1"/>
            <p:nvPr/>
          </p:nvSpPr>
          <p:spPr>
            <a:xfrm>
              <a:off x="312779" y="193106"/>
              <a:ext cx="889199" cy="28372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输入信号</a:t>
              </a:r>
            </a:p>
          </p:txBody>
        </p:sp>
        <p:sp>
          <p:nvSpPr>
            <p:cNvPr id="20" name="文本框 19"/>
            <p:cNvSpPr txBox="1"/>
            <p:nvPr/>
          </p:nvSpPr>
          <p:spPr>
            <a:xfrm>
              <a:off x="2309634" y="80468"/>
              <a:ext cx="719203" cy="45146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固有模态函数</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宋体" panose="02010600030101010101" pitchFamily="2" charset="-122"/>
              </a:endParaRPr>
            </a:p>
          </p:txBody>
        </p:sp>
        <p:sp>
          <p:nvSpPr>
            <p:cNvPr id="23" name="文本框 23"/>
            <p:cNvSpPr txBox="1"/>
            <p:nvPr/>
          </p:nvSpPr>
          <p:spPr>
            <a:xfrm>
              <a:off x="4352042" y="225608"/>
              <a:ext cx="956310" cy="307906"/>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希尔伯特谱</a:t>
              </a:r>
              <a:endParaRPr kumimoji="0" lang="zh-CN"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宋体" panose="02010600030101010101" pitchFamily="2" charset="-122"/>
              </a:endParaRPr>
            </a:p>
          </p:txBody>
        </p:sp>
      </p:grpSp>
    </p:spTree>
    <p:extLst>
      <p:ext uri="{BB962C8B-B14F-4D97-AF65-F5344CB8AC3E}">
        <p14:creationId xmlns:p14="http://schemas.microsoft.com/office/powerpoint/2010/main" val="16083001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窗函数法简介</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endParaRPr>
          </a:p>
        </p:txBody>
      </p:sp>
      <p:sp>
        <p:nvSpPr>
          <p:cNvPr id="22" name="Rectangle 3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sp>
        <p:nvSpPr>
          <p:cNvPr id="24" name="Rectangle 4"/>
          <p:cNvSpPr>
            <a:spLocks noChangeArrowheads="1"/>
          </p:cNvSpPr>
          <p:nvPr/>
        </p:nvSpPr>
        <p:spPr bwMode="auto">
          <a:xfrm>
            <a:off x="232289" y="1142984"/>
            <a:ext cx="866543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lvl="0" defTabSz="914400">
              <a:buClrTx/>
              <a:buFont typeface="Wingdings" panose="05000000000000000000" pitchFamily="2" charset="2"/>
              <a:buChar char="l"/>
              <a:defRPr/>
            </a:pPr>
            <a:r>
              <a:rPr lang="zh-CN" altLang="en-US" sz="2900" dirty="0">
                <a:solidFill>
                  <a:prstClr val="black"/>
                </a:solidFill>
                <a:latin typeface="Times New Roman" panose="02020603050405020304" pitchFamily="18" charset="0"/>
                <a:ea typeface="微软雅黑" panose="020B0503020204020204" pitchFamily="34" charset="-122"/>
              </a:rPr>
              <a:t>由于实际信号的频率是在动态变化的，因此泄露误差难以避免。为了减少泄露误差，除尽可能采用完整周期采样外，主要采取窗函数法。使用不同的时间窗，它的时域形状和频域特征是不相同的。</a:t>
            </a:r>
          </a:p>
          <a:p>
            <a:pPr lvl="0" defTabSz="914400">
              <a:buClrTx/>
              <a:buFont typeface="Wingdings" panose="05000000000000000000" pitchFamily="2" charset="2"/>
              <a:buChar char="l"/>
              <a:defRPr/>
            </a:pPr>
            <a:endParaRPr lang="zh-CN" altLang="en-US" sz="2900" dirty="0">
              <a:solidFill>
                <a:prstClr val="black"/>
              </a:solidFill>
              <a:latin typeface="Times New Roman" panose="02020603050405020304" pitchFamily="18" charset="0"/>
              <a:ea typeface="微软雅黑" panose="020B0503020204020204" pitchFamily="34"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590" y="3286099"/>
            <a:ext cx="8412509" cy="3026932"/>
          </a:xfrm>
          <a:prstGeom prst="rect">
            <a:avLst/>
          </a:prstGeom>
        </p:spPr>
      </p:pic>
    </p:spTree>
    <p:extLst>
      <p:ext uri="{BB962C8B-B14F-4D97-AF65-F5344CB8AC3E}">
        <p14:creationId xmlns:p14="http://schemas.microsoft.com/office/powerpoint/2010/main" val="14459796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New Roman" panose="02020603050405020304" pitchFamily="18" charset="0"/>
                <a:ea typeface="微软雅黑" panose="020B0503020204020204" pitchFamily="34" charset="-122"/>
              </a:rPr>
              <a:t>窗函数法简介</a:t>
            </a: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tint val="75000"/>
                </a:prstClr>
              </a:solidFill>
              <a:effectLst/>
              <a:uLnTx/>
              <a:uFillTx/>
              <a:latin typeface="Times New Roman" panose="02020603050405020304" pitchFamily="18" charset="0"/>
              <a:ea typeface="微软雅黑" panose="020B0503020204020204" pitchFamily="34" charset="-122"/>
              <a:cs typeface="+mn-cs"/>
            </a:endParaRPr>
          </a:p>
        </p:txBody>
      </p:sp>
      <p:sp>
        <p:nvSpPr>
          <p:cNvPr id="22" name="Rectangle 3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ea typeface="微软雅黑" panose="020B0503020204020204" pitchFamily="34" charset="-122"/>
              <a:cs typeface="+mn-cs"/>
            </a:endParaRPr>
          </a:p>
        </p:txBody>
      </p:sp>
      <p:sp>
        <p:nvSpPr>
          <p:cNvPr id="10" name="文本框 9"/>
          <p:cNvSpPr txBox="1"/>
          <p:nvPr/>
        </p:nvSpPr>
        <p:spPr>
          <a:xfrm>
            <a:off x="693203" y="943616"/>
            <a:ext cx="7499176" cy="743665"/>
          </a:xfrm>
          <a:prstGeom prst="rect">
            <a:avLst/>
          </a:prstGeom>
          <a:noFill/>
        </p:spPr>
        <p:txBody>
          <a:bodyPr wrap="square" rtlCol="0">
            <a:spAutoFit/>
          </a:bodyPr>
          <a:lstStyle/>
          <a:p>
            <a:pPr marL="342900" marR="0" lvl="0" indent="-342900" defTabSz="914400" fontAlgn="auto">
              <a:lnSpc>
                <a:spcPct val="150000"/>
              </a:lnSpc>
              <a:spcBef>
                <a:spcPct val="20000"/>
              </a:spcBef>
              <a:spcAft>
                <a:spcPts val="0"/>
              </a:spcAft>
              <a:buClr>
                <a:srgbClr val="666600"/>
              </a:buClr>
              <a:buSzPct val="75000"/>
              <a:buFont typeface="Wingdings" pitchFamily="2" charset="2"/>
              <a:buChar char="p"/>
              <a:tabLst/>
              <a:defRPr/>
            </a:pPr>
            <a:r>
              <a:rPr lang="zh-CN" altLang="en-US" sz="3200" b="1" kern="0" dirty="0">
                <a:solidFill>
                  <a:srgbClr val="0033CC"/>
                </a:solidFill>
                <a:latin typeface="Times New Roman" panose="02020603050405020304" pitchFamily="18" charset="0"/>
                <a:ea typeface="微软雅黑" panose="020B0503020204020204" pitchFamily="34" charset="-122"/>
              </a:rPr>
              <a:t>利用窗函数设计</a:t>
            </a:r>
            <a:r>
              <a:rPr lang="en-US" altLang="zh-CN" sz="3200" b="1" kern="0" dirty="0">
                <a:solidFill>
                  <a:srgbClr val="0033CC"/>
                </a:solidFill>
                <a:latin typeface="Times New Roman" panose="02020603050405020304" pitchFamily="18" charset="0"/>
                <a:ea typeface="微软雅黑" panose="020B0503020204020204" pitchFamily="34" charset="-122"/>
              </a:rPr>
              <a:t>FIR</a:t>
            </a:r>
            <a:r>
              <a:rPr lang="zh-CN" altLang="en-US" sz="3200" b="1" kern="0" dirty="0">
                <a:solidFill>
                  <a:srgbClr val="0033CC"/>
                </a:solidFill>
                <a:latin typeface="Times New Roman" panose="02020603050405020304" pitchFamily="18" charset="0"/>
                <a:ea typeface="微软雅黑" panose="020B0503020204020204" pitchFamily="34" charset="-122"/>
              </a:rPr>
              <a:t>滤波器</a:t>
            </a:r>
            <a:endParaRPr lang="en-US" altLang="zh-CN" sz="3200" b="1" kern="0" dirty="0">
              <a:solidFill>
                <a:srgbClr val="0033CC"/>
              </a:solidFill>
              <a:latin typeface="Times New Roman" panose="02020603050405020304" pitchFamily="18" charset="0"/>
              <a:ea typeface="微软雅黑" panose="020B0503020204020204" pitchFamily="34" charset="-122"/>
            </a:endParaRPr>
          </a:p>
        </p:txBody>
      </p:sp>
      <p:sp>
        <p:nvSpPr>
          <p:cNvPr id="31" name="矩形 30"/>
          <p:cNvSpPr/>
          <p:nvPr/>
        </p:nvSpPr>
        <p:spPr>
          <a:xfrm>
            <a:off x="615950" y="1643162"/>
            <a:ext cx="7912100" cy="5078313"/>
          </a:xfrm>
          <a:prstGeom prst="rect">
            <a:avLst/>
          </a:prstGeom>
        </p:spPr>
        <p:txBody>
          <a:bodyPr wrap="square">
            <a:spAutoFit/>
          </a:bodyPr>
          <a:lstStyle/>
          <a:p>
            <a:pPr marL="285750" indent="-285750" defTabSz="914400">
              <a:lnSpc>
                <a:spcPct val="150000"/>
              </a:lnSpc>
              <a:buFont typeface="Arial" panose="020B0604020202020204" pitchFamily="34" charset="0"/>
              <a:buChar char="•"/>
              <a:defRPr/>
            </a:pP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基于窗函数的</a:t>
            </a: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FIR</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设计就是通过选择合适窗函数来找到满足要求的滤波器，一般步骤是这样的：</a:t>
            </a:r>
          </a:p>
          <a:p>
            <a:pPr marL="285750" indent="-285750" defTabSz="914400">
              <a:lnSpc>
                <a:spcPct val="150000"/>
              </a:lnSpc>
              <a:buFont typeface="Arial" panose="020B0604020202020204" pitchFamily="34" charset="0"/>
              <a:buChar char="•"/>
              <a:defRPr/>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）确定频域的响应函数             ；</a:t>
            </a:r>
          </a:p>
          <a:p>
            <a:pPr marL="285750" indent="-285750" defTabSz="914400">
              <a:lnSpc>
                <a:spcPct val="150000"/>
              </a:lnSpc>
              <a:buFont typeface="Arial" panose="020B0604020202020204" pitchFamily="34" charset="0"/>
              <a:buChar char="•"/>
              <a:defRPr/>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）确定频域的响应函数的傅里叶逆变换，找到连续脉冲响应函数          ；</a:t>
            </a:r>
          </a:p>
          <a:p>
            <a:pPr marL="285750" indent="-285750" defTabSz="914400">
              <a:lnSpc>
                <a:spcPct val="150000"/>
              </a:lnSpc>
              <a:buFont typeface="Arial" panose="020B0604020202020204" pitchFamily="34" charset="0"/>
              <a:buChar char="•"/>
              <a:defRPr/>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）对脉冲响应函数 按照一定的采样频率进行采样，获得离散信号          ；</a:t>
            </a:r>
          </a:p>
          <a:p>
            <a:pPr marL="285750" indent="-285750" defTabSz="914400">
              <a:lnSpc>
                <a:spcPct val="150000"/>
              </a:lnSpc>
              <a:buFont typeface="Arial" panose="020B0604020202020204" pitchFamily="34" charset="0"/>
              <a:buChar char="•"/>
              <a:defRPr/>
            </a:pPr>
            <a:r>
              <a:rPr lang="en-US" altLang="zh-CN"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）选择合适的窗函数，对离散信号加窗，获得有限长度的脉冲响应       ；</a:t>
            </a:r>
          </a:p>
        </p:txBody>
      </p:sp>
      <p:graphicFrame>
        <p:nvGraphicFramePr>
          <p:cNvPr id="34" name="对象 33"/>
          <p:cNvGraphicFramePr>
            <a:graphicFrameLocks noChangeAspect="1"/>
          </p:cNvGraphicFramePr>
          <p:nvPr>
            <p:extLst>
              <p:ext uri="{D42A27DB-BD31-4B8C-83A1-F6EECF244321}">
                <p14:modId xmlns:p14="http://schemas.microsoft.com/office/powerpoint/2010/main" val="3686572083"/>
              </p:ext>
            </p:extLst>
          </p:nvPr>
        </p:nvGraphicFramePr>
        <p:xfrm>
          <a:off x="4234042" y="2868328"/>
          <a:ext cx="984404" cy="481264"/>
        </p:xfrm>
        <a:graphic>
          <a:graphicData uri="http://schemas.openxmlformats.org/presentationml/2006/ole">
            <mc:AlternateContent xmlns:mc="http://schemas.openxmlformats.org/markup-compatibility/2006">
              <mc:Choice xmlns:v="urn:schemas-microsoft-com:vml" Requires="v">
                <p:oleObj name="Equation" r:id="rId2" imgW="571252" imgH="279279" progId="Equation.DSMT4">
                  <p:embed/>
                </p:oleObj>
              </mc:Choice>
              <mc:Fallback>
                <p:oleObj name="Equation" r:id="rId2" imgW="571252" imgH="279279" progId="Equation.DSMT4">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4042" y="2868328"/>
                        <a:ext cx="984404" cy="481264"/>
                      </a:xfrm>
                      <a:prstGeom prst="rect">
                        <a:avLst/>
                      </a:prstGeom>
                      <a:noFill/>
                    </p:spPr>
                  </p:pic>
                </p:oleObj>
              </mc:Fallback>
            </mc:AlternateContent>
          </a:graphicData>
        </a:graphic>
      </p:graphicFrame>
      <p:graphicFrame>
        <p:nvGraphicFramePr>
          <p:cNvPr id="36" name="对象 35"/>
          <p:cNvGraphicFramePr>
            <a:graphicFrameLocks noChangeAspect="1"/>
          </p:cNvGraphicFramePr>
          <p:nvPr>
            <p:extLst>
              <p:ext uri="{D42A27DB-BD31-4B8C-83A1-F6EECF244321}">
                <p14:modId xmlns:p14="http://schemas.microsoft.com/office/powerpoint/2010/main" val="1548337870"/>
              </p:ext>
            </p:extLst>
          </p:nvPr>
        </p:nvGraphicFramePr>
        <p:xfrm>
          <a:off x="2561925" y="3943517"/>
          <a:ext cx="729865" cy="503355"/>
        </p:xfrm>
        <a:graphic>
          <a:graphicData uri="http://schemas.openxmlformats.org/presentationml/2006/ole">
            <mc:AlternateContent xmlns:mc="http://schemas.openxmlformats.org/markup-compatibility/2006">
              <mc:Choice xmlns:v="urn:schemas-microsoft-com:vml" Requires="v">
                <p:oleObj name="Equation" r:id="rId4" imgW="368140" imgH="253890" progId="Equation.DSMT4">
                  <p:embed/>
                </p:oleObj>
              </mc:Choice>
              <mc:Fallback>
                <p:oleObj name="Equation" r:id="rId4" imgW="368140" imgH="25389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1925" y="3943517"/>
                        <a:ext cx="729865" cy="503355"/>
                      </a:xfrm>
                      <a:prstGeom prst="rect">
                        <a:avLst/>
                      </a:prstGeom>
                      <a:noFill/>
                    </p:spPr>
                  </p:pic>
                </p:oleObj>
              </mc:Fallback>
            </mc:AlternateContent>
          </a:graphicData>
        </a:graphic>
      </p:graphicFrame>
      <p:graphicFrame>
        <p:nvGraphicFramePr>
          <p:cNvPr id="38" name="对象 37"/>
          <p:cNvGraphicFramePr>
            <a:graphicFrameLocks noChangeAspect="1"/>
          </p:cNvGraphicFramePr>
          <p:nvPr>
            <p:extLst>
              <p:ext uri="{D42A27DB-BD31-4B8C-83A1-F6EECF244321}">
                <p14:modId xmlns:p14="http://schemas.microsoft.com/office/powerpoint/2010/main" val="1973940629"/>
              </p:ext>
            </p:extLst>
          </p:nvPr>
        </p:nvGraphicFramePr>
        <p:xfrm>
          <a:off x="2520554" y="5022861"/>
          <a:ext cx="771236" cy="482022"/>
        </p:xfrm>
        <a:graphic>
          <a:graphicData uri="http://schemas.openxmlformats.org/presentationml/2006/ole">
            <mc:AlternateContent xmlns:mc="http://schemas.openxmlformats.org/markup-compatibility/2006">
              <mc:Choice xmlns:v="urn:schemas-microsoft-com:vml" Requires="v">
                <p:oleObj name="Equation" r:id="rId6" imgW="406048" imgH="253780" progId="Equation.DSMT4">
                  <p:embed/>
                </p:oleObj>
              </mc:Choice>
              <mc:Fallback>
                <p:oleObj name="Equation" r:id="rId6" imgW="406048" imgH="253780" progId="Equation.DSMT4">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0554" y="5022861"/>
                        <a:ext cx="771236" cy="482022"/>
                      </a:xfrm>
                      <a:prstGeom prst="rect">
                        <a:avLst/>
                      </a:prstGeom>
                      <a:noFill/>
                    </p:spPr>
                  </p:pic>
                </p:oleObj>
              </mc:Fallback>
            </mc:AlternateContent>
          </a:graphicData>
        </a:graphic>
      </p:graphicFrame>
      <p:graphicFrame>
        <p:nvGraphicFramePr>
          <p:cNvPr id="40" name="对象 39"/>
          <p:cNvGraphicFramePr>
            <a:graphicFrameLocks noChangeAspect="1"/>
          </p:cNvGraphicFramePr>
          <p:nvPr>
            <p:extLst>
              <p:ext uri="{D42A27DB-BD31-4B8C-83A1-F6EECF244321}">
                <p14:modId xmlns:p14="http://schemas.microsoft.com/office/powerpoint/2010/main" val="2741466984"/>
              </p:ext>
            </p:extLst>
          </p:nvPr>
        </p:nvGraphicFramePr>
        <p:xfrm>
          <a:off x="2820201" y="6177480"/>
          <a:ext cx="606393" cy="449180"/>
        </p:xfrm>
        <a:graphic>
          <a:graphicData uri="http://schemas.openxmlformats.org/presentationml/2006/ole">
            <mc:AlternateContent xmlns:mc="http://schemas.openxmlformats.org/markup-compatibility/2006">
              <mc:Choice xmlns:v="urn:schemas-microsoft-com:vml" Requires="v">
                <p:oleObj name="Equation" r:id="rId8" imgW="342720" imgH="253800" progId="Equation.DSMT4">
                  <p:embed/>
                </p:oleObj>
              </mc:Choice>
              <mc:Fallback>
                <p:oleObj name="Equation" r:id="rId8" imgW="342720" imgH="253800" progId="Equation.DSMT4">
                  <p:embed/>
                  <p:pic>
                    <p:nvPicPr>
                      <p:cNvPr id="0" name="Object 20"/>
                      <p:cNvPicPr>
                        <a:picLocks noChangeAspect="1" noChangeArrowheads="1"/>
                      </p:cNvPicPr>
                      <p:nvPr/>
                    </p:nvPicPr>
                    <p:blipFill>
                      <a:blip r:embed="rId9"/>
                      <a:srcRect/>
                      <a:stretch>
                        <a:fillRect/>
                      </a:stretch>
                    </p:blipFill>
                    <p:spPr bwMode="auto">
                      <a:xfrm>
                        <a:off x="2820201" y="6177480"/>
                        <a:ext cx="606393" cy="449180"/>
                      </a:xfrm>
                      <a:prstGeom prst="rect">
                        <a:avLst/>
                      </a:prstGeom>
                      <a:noFill/>
                    </p:spPr>
                  </p:pic>
                </p:oleObj>
              </mc:Fallback>
            </mc:AlternateContent>
          </a:graphicData>
        </a:graphic>
      </p:graphicFrame>
    </p:spTree>
    <p:extLst>
      <p:ext uri="{BB962C8B-B14F-4D97-AF65-F5344CB8AC3E}">
        <p14:creationId xmlns:p14="http://schemas.microsoft.com/office/powerpoint/2010/main" val="160225682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第二次大作业内容</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ea typeface="楷体_GB2312"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tint val="75000"/>
                </a:prstClr>
              </a:solidFill>
              <a:effectLst/>
              <a:uLnTx/>
              <a:uFillTx/>
              <a:ea typeface="楷体_GB2312" pitchFamily="49" charset="-122"/>
              <a:cs typeface="+mn-cs"/>
            </a:endParaRPr>
          </a:p>
        </p:txBody>
      </p:sp>
      <p:sp>
        <p:nvSpPr>
          <p:cNvPr id="7" name="矩形 6"/>
          <p:cNvSpPr/>
          <p:nvPr/>
        </p:nvSpPr>
        <p:spPr>
          <a:xfrm>
            <a:off x="655983" y="1328537"/>
            <a:ext cx="8030817" cy="4524315"/>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每组随机分配一段模拟电力系统实际情况的时域信号，该信号除基波外，还含有一定谐波、间谐波和噪声，同时存在频率和幅值波动。</a:t>
            </a:r>
            <a:endParaRPr lang="en-US" altLang="zh-CN" sz="24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针对给定的时域信号，完成以下内容：</a:t>
            </a:r>
            <a:endParaRPr lang="en-US" altLang="zh-CN" sz="2400" dirty="0">
              <a:latin typeface="微软雅黑" panose="020B0503020204020204" pitchFamily="34" charset="-122"/>
              <a:ea typeface="微软雅黑" panose="020B0503020204020204" pitchFamily="34" charset="-122"/>
            </a:endParaRPr>
          </a:p>
          <a:p>
            <a:pPr marL="914400" lvl="1" indent="-514350">
              <a:lnSpc>
                <a:spcPct val="150000"/>
              </a:lnSpc>
              <a:spcBef>
                <a:spcPts val="0"/>
              </a:spcBef>
              <a:buFont typeface="+mj-lt"/>
              <a:buAutoNum type="arabicPeriod"/>
            </a:pPr>
            <a:r>
              <a:rPr lang="zh-CN" altLang="en-US" sz="2400" dirty="0">
                <a:latin typeface="微软雅黑" panose="020B0503020204020204" pitchFamily="34" charset="-122"/>
                <a:ea typeface="微软雅黑" panose="020B0503020204020204" pitchFamily="34" charset="-122"/>
              </a:rPr>
              <a:t>准确计算出基波相量，给出基波相量实时变化曲线</a:t>
            </a:r>
            <a:endParaRPr lang="en-US" altLang="zh-CN" sz="2400" dirty="0">
              <a:latin typeface="微软雅黑" panose="020B0503020204020204" pitchFamily="34" charset="-122"/>
              <a:ea typeface="微软雅黑" panose="020B0503020204020204" pitchFamily="34" charset="-122"/>
            </a:endParaRPr>
          </a:p>
          <a:p>
            <a:pPr marL="914400" lvl="1" indent="-514350">
              <a:lnSpc>
                <a:spcPct val="150000"/>
              </a:lnSpc>
              <a:spcBef>
                <a:spcPts val="0"/>
              </a:spcBef>
              <a:buFont typeface="+mj-lt"/>
              <a:buAutoNum type="arabicPeriod"/>
            </a:pPr>
            <a:r>
              <a:rPr lang="zh-CN" altLang="en-US" sz="2400" dirty="0">
                <a:latin typeface="微软雅黑" panose="020B0503020204020204" pitchFamily="34" charset="-122"/>
                <a:ea typeface="微软雅黑" panose="020B0503020204020204" pitchFamily="34" charset="-122"/>
              </a:rPr>
              <a:t>分析其谐波、间谐波种类与含量</a:t>
            </a:r>
            <a:endParaRPr lang="en-US" altLang="zh-CN" sz="2400" dirty="0">
              <a:latin typeface="微软雅黑" panose="020B0503020204020204" pitchFamily="34" charset="-122"/>
              <a:ea typeface="微软雅黑" panose="020B0503020204020204" pitchFamily="34" charset="-122"/>
            </a:endParaRPr>
          </a:p>
          <a:p>
            <a:pPr marL="914400" lvl="1" indent="-514350">
              <a:lnSpc>
                <a:spcPct val="150000"/>
              </a:lnSpc>
              <a:spcBef>
                <a:spcPts val="0"/>
              </a:spcBef>
              <a:buFont typeface="+mj-lt"/>
              <a:buAutoNum type="arabicPeriod"/>
            </a:pPr>
            <a:r>
              <a:rPr lang="zh-CN" altLang="en-US" sz="2400" dirty="0">
                <a:latin typeface="微软雅黑" panose="020B0503020204020204" pitchFamily="34" charset="-122"/>
                <a:ea typeface="微软雅黑" panose="020B0503020204020204" pitchFamily="34" charset="-122"/>
              </a:rPr>
              <a:t>回答对应思考题并完成同步相量计算分析报告一份</a:t>
            </a:r>
            <a:endParaRPr lang="en-US" altLang="zh-CN" sz="2400" dirty="0">
              <a:latin typeface="微软雅黑" panose="020B0503020204020204" pitchFamily="34" charset="-122"/>
              <a:ea typeface="微软雅黑" panose="020B0503020204020204" pitchFamily="34" charset="-122"/>
            </a:endParaRPr>
          </a:p>
          <a:p>
            <a:pPr marL="914400" lvl="1" indent="-514350">
              <a:lnSpc>
                <a:spcPct val="150000"/>
              </a:lnSpc>
              <a:spcBef>
                <a:spcPts val="0"/>
              </a:spcBef>
              <a:buFont typeface="+mj-lt"/>
              <a:buAutoNum type="arabicPeriod"/>
            </a:pPr>
            <a:r>
              <a:rPr lang="zh-CN" altLang="en-US" sz="2400" dirty="0">
                <a:latin typeface="微软雅黑" panose="020B0503020204020204" pitchFamily="34" charset="-122"/>
                <a:ea typeface="微软雅黑" panose="020B0503020204020204" pitchFamily="34" charset="-122"/>
              </a:rPr>
              <a:t>结果汇报展示（择优选择）</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79531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第二次大作业内容</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ea typeface="楷体_GB2312"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prstClr val="black">
                  <a:tint val="75000"/>
                </a:prstClr>
              </a:solidFill>
              <a:effectLst/>
              <a:uLnTx/>
              <a:uFillTx/>
              <a:ea typeface="楷体_GB2312" pitchFamily="49" charset="-122"/>
              <a:cs typeface="+mn-cs"/>
            </a:endParaRPr>
          </a:p>
        </p:txBody>
      </p:sp>
      <p:pic>
        <p:nvPicPr>
          <p:cNvPr id="9" name="图片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4917331"/>
            <a:ext cx="3495548" cy="1804144"/>
          </a:xfrm>
          <a:prstGeom prst="rect">
            <a:avLst/>
          </a:prstGeom>
          <a:noFill/>
          <a:ln>
            <a:noFill/>
          </a:ln>
        </p:spPr>
      </p:pic>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1239" y="4756935"/>
            <a:ext cx="3630073" cy="1930136"/>
          </a:xfrm>
          <a:prstGeom prst="rect">
            <a:avLst/>
          </a:prstGeom>
          <a:noFill/>
          <a:ln>
            <a:noFill/>
          </a:ln>
        </p:spPr>
      </p:pic>
      <p:sp>
        <p:nvSpPr>
          <p:cNvPr id="11" name="矩形 10"/>
          <p:cNvSpPr/>
          <p:nvPr/>
        </p:nvSpPr>
        <p:spPr>
          <a:xfrm>
            <a:off x="-107248" y="992489"/>
            <a:ext cx="4484039" cy="1135054"/>
          </a:xfrm>
          <a:prstGeom prst="rect">
            <a:avLst/>
          </a:prstGeom>
        </p:spPr>
        <p:txBody>
          <a:bodyPr wrap="square">
            <a:spAutoFit/>
          </a:bodyPr>
          <a:lstStyle/>
          <a:p>
            <a:pPr marL="914400" lvl="1" indent="-514350">
              <a:lnSpc>
                <a:spcPct val="150000"/>
              </a:lnSpc>
              <a:buFont typeface="+mj-lt"/>
              <a:buAutoNum type="arabicPeriod"/>
            </a:pPr>
            <a:r>
              <a:rPr lang="zh-CN" altLang="en-US" sz="2400" dirty="0">
                <a:latin typeface="微软雅黑" panose="020B0503020204020204" pitchFamily="34" charset="-122"/>
                <a:ea typeface="微软雅黑" panose="020B0503020204020204" pitchFamily="34" charset="-122"/>
              </a:rPr>
              <a:t>必做内容：含谐波、间谐波、幅值阶跃</a:t>
            </a:r>
            <a:endParaRPr lang="en-US" altLang="zh-CN" sz="2400" dirty="0">
              <a:latin typeface="微软雅黑" panose="020B0503020204020204" pitchFamily="34" charset="-122"/>
              <a:ea typeface="微软雅黑" panose="020B0503020204020204" pitchFamily="34" charset="-122"/>
            </a:endParaRPr>
          </a:p>
        </p:txBody>
      </p:sp>
      <p:sp>
        <p:nvSpPr>
          <p:cNvPr id="12" name="矩形 11"/>
          <p:cNvSpPr/>
          <p:nvPr/>
        </p:nvSpPr>
        <p:spPr>
          <a:xfrm>
            <a:off x="4202761" y="992489"/>
            <a:ext cx="4484039" cy="1200329"/>
          </a:xfrm>
          <a:prstGeom prst="rect">
            <a:avLst/>
          </a:prstGeom>
        </p:spPr>
        <p:txBody>
          <a:bodyPr wrap="square">
            <a:spAutoFit/>
          </a:bodyPr>
          <a:lstStyle/>
          <a:p>
            <a:pPr marL="914400" lvl="1" indent="-514350">
              <a:lnSpc>
                <a:spcPct val="150000"/>
              </a:lnSpc>
              <a:buFont typeface="+mj-lt"/>
              <a:buAutoNum type="arabicPeriod" startAt="2"/>
            </a:pPr>
            <a:r>
              <a:rPr lang="zh-CN" altLang="en-US" sz="2400" dirty="0">
                <a:latin typeface="微软雅黑" panose="020B0503020204020204" pitchFamily="34" charset="-122"/>
                <a:ea typeface="微软雅黑" panose="020B0503020204020204" pitchFamily="34" charset="-122"/>
              </a:rPr>
              <a:t>加分内容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：额外增添噪声、幅值</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频率阶跃</a:t>
            </a:r>
            <a:endParaRPr lang="en-US" altLang="zh-CN" sz="2400" dirty="0">
              <a:latin typeface="微软雅黑" panose="020B0503020204020204" pitchFamily="34" charset="-122"/>
              <a:ea typeface="微软雅黑" panose="020B0503020204020204" pitchFamily="34" charset="-122"/>
            </a:endParaRPr>
          </a:p>
        </p:txBody>
      </p:sp>
      <p:sp>
        <p:nvSpPr>
          <p:cNvPr id="13" name="矩形 12"/>
          <p:cNvSpPr/>
          <p:nvPr/>
        </p:nvSpPr>
        <p:spPr>
          <a:xfrm>
            <a:off x="-64439" y="3905336"/>
            <a:ext cx="4484039" cy="1200329"/>
          </a:xfrm>
          <a:prstGeom prst="rect">
            <a:avLst/>
          </a:prstGeom>
        </p:spPr>
        <p:txBody>
          <a:bodyPr wrap="square">
            <a:spAutoFit/>
          </a:bodyPr>
          <a:lstStyle/>
          <a:p>
            <a:pPr marL="914400" lvl="1" indent="-514350">
              <a:lnSpc>
                <a:spcPct val="150000"/>
              </a:lnSpc>
              <a:buFont typeface="+mj-lt"/>
              <a:buAutoNum type="arabicPeriod" startAt="3"/>
            </a:pPr>
            <a:r>
              <a:rPr lang="zh-CN" altLang="en-US" sz="2400" dirty="0">
                <a:latin typeface="微软雅黑" panose="020B0503020204020204" pitchFamily="34" charset="-122"/>
                <a:ea typeface="微软雅黑" panose="020B0503020204020204" pitchFamily="34" charset="-122"/>
              </a:rPr>
              <a:t>加分内容</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：额外幅值调制</a:t>
            </a:r>
            <a:endParaRPr lang="en-US" altLang="zh-CN" sz="2400" dirty="0">
              <a:latin typeface="微软雅黑" panose="020B0503020204020204" pitchFamily="34" charset="-122"/>
              <a:ea typeface="微软雅黑" panose="020B0503020204020204" pitchFamily="34" charset="-122"/>
            </a:endParaRPr>
          </a:p>
        </p:txBody>
      </p:sp>
      <p:sp>
        <p:nvSpPr>
          <p:cNvPr id="14" name="矩形 13"/>
          <p:cNvSpPr/>
          <p:nvPr/>
        </p:nvSpPr>
        <p:spPr>
          <a:xfrm>
            <a:off x="3994806" y="3877626"/>
            <a:ext cx="4691994" cy="646331"/>
          </a:xfrm>
          <a:prstGeom prst="rect">
            <a:avLst/>
          </a:prstGeom>
        </p:spPr>
        <p:txBody>
          <a:bodyPr wrap="square">
            <a:spAutoFit/>
          </a:bodyPr>
          <a:lstStyle/>
          <a:p>
            <a:pPr marL="914400" lvl="1" indent="-514350">
              <a:lnSpc>
                <a:spcPct val="150000"/>
              </a:lnSpc>
              <a:buFont typeface="+mj-lt"/>
              <a:buAutoNum type="arabicPeriod" startAt="4"/>
            </a:pPr>
            <a:r>
              <a:rPr lang="zh-CN" altLang="en-US" sz="2400" dirty="0">
                <a:latin typeface="微软雅黑" panose="020B0503020204020204" pitchFamily="34" charset="-122"/>
                <a:ea typeface="微软雅黑" panose="020B0503020204020204" pitchFamily="34" charset="-122"/>
              </a:rPr>
              <a:t>加分内容</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：实际电压信号</a:t>
            </a:r>
            <a:endParaRPr lang="en-US" altLang="zh-CN" sz="2400" dirty="0">
              <a:latin typeface="微软雅黑" panose="020B0503020204020204" pitchFamily="34" charset="-122"/>
              <a:ea typeface="微软雅黑" panose="020B0503020204020204" pitchFamily="34" charset="-122"/>
            </a:endParaRPr>
          </a:p>
        </p:txBody>
      </p:sp>
      <p:pic>
        <p:nvPicPr>
          <p:cNvPr id="15" name="图片 14"/>
          <p:cNvPicPr/>
          <p:nvPr/>
        </p:nvPicPr>
        <p:blipFill>
          <a:blip r:embed="rId4">
            <a:extLst>
              <a:ext uri="{28A0092B-C50C-407E-A947-70E740481C1C}">
                <a14:useLocalDpi xmlns:a14="http://schemas.microsoft.com/office/drawing/2010/main" val="0"/>
              </a:ext>
            </a:extLst>
          </a:blip>
          <a:srcRect/>
          <a:stretch>
            <a:fillRect/>
          </a:stretch>
        </p:blipFill>
        <p:spPr bwMode="auto">
          <a:xfrm>
            <a:off x="4716014" y="2072533"/>
            <a:ext cx="3855297" cy="1870368"/>
          </a:xfrm>
          <a:prstGeom prst="rect">
            <a:avLst/>
          </a:prstGeom>
          <a:noFill/>
          <a:ln>
            <a:noFill/>
          </a:ln>
        </p:spPr>
      </p:pic>
      <p:pic>
        <p:nvPicPr>
          <p:cNvPr id="16" name="图片 15"/>
          <p:cNvPicPr/>
          <p:nvPr/>
        </p:nvPicPr>
        <p:blipFill>
          <a:blip r:embed="rId5">
            <a:extLst>
              <a:ext uri="{28A0092B-C50C-407E-A947-70E740481C1C}">
                <a14:useLocalDpi xmlns:a14="http://schemas.microsoft.com/office/drawing/2010/main" val="0"/>
              </a:ext>
            </a:extLst>
          </a:blip>
          <a:srcRect/>
          <a:stretch>
            <a:fillRect/>
          </a:stretch>
        </p:blipFill>
        <p:spPr bwMode="auto">
          <a:xfrm>
            <a:off x="407834" y="2086319"/>
            <a:ext cx="3865992" cy="1856581"/>
          </a:xfrm>
          <a:prstGeom prst="rect">
            <a:avLst/>
          </a:prstGeom>
          <a:noFill/>
          <a:ln>
            <a:noFill/>
          </a:ln>
        </p:spPr>
      </p:pic>
    </p:spTree>
    <p:extLst>
      <p:ext uri="{BB962C8B-B14F-4D97-AF65-F5344CB8AC3E}">
        <p14:creationId xmlns:p14="http://schemas.microsoft.com/office/powerpoint/2010/main" val="314968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5928"/>
            <a:ext cx="8229600" cy="1000132"/>
          </a:xfrm>
        </p:spPr>
        <p:txBody>
          <a:bodyPr vert="horz" lIns="91440" tIns="45720" rIns="91440" bIns="45720" rtlCol="0" anchor="ctr">
            <a:normAutofit/>
          </a:bodyPr>
          <a:lstStyle/>
          <a:p>
            <a:r>
              <a:rPr lang="zh-CN" altLang="en-US" sz="3600" dirty="0">
                <a:latin typeface="微软雅黑" panose="020B0503020204020204" pitchFamily="34" charset="-122"/>
                <a:ea typeface="微软雅黑" panose="020B0503020204020204" pitchFamily="34" charset="-122"/>
              </a:rPr>
              <a:t>最终报告要求</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ea typeface="楷体_GB2312"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tint val="75000"/>
                </a:prstClr>
              </a:solidFill>
              <a:effectLst/>
              <a:uLnTx/>
              <a:uFillTx/>
              <a:ea typeface="楷体_GB2312" pitchFamily="49" charset="-122"/>
              <a:cs typeface="+mn-cs"/>
            </a:endParaRPr>
          </a:p>
        </p:txBody>
      </p:sp>
      <p:sp>
        <p:nvSpPr>
          <p:cNvPr id="8" name="文本框 7"/>
          <p:cNvSpPr txBox="1"/>
          <p:nvPr/>
        </p:nvSpPr>
        <p:spPr>
          <a:xfrm>
            <a:off x="457200" y="627499"/>
            <a:ext cx="8333961" cy="6093976"/>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最后完成并提交以下内容：</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b="1" dirty="0">
                <a:latin typeface="微软雅黑" panose="020B0503020204020204" pitchFamily="34" charset="-122"/>
                <a:ea typeface="微软雅黑" panose="020B0503020204020204" pitchFamily="34" charset="-122"/>
              </a:rPr>
              <a:t>最终报告：</a:t>
            </a:r>
            <a:r>
              <a:rPr lang="en-US" altLang="zh-CN" sz="1600" dirty="0">
                <a:latin typeface="微软雅黑" panose="020B0503020204020204" pitchFamily="34" charset="-122"/>
                <a:ea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rPr>
              <a:t>参考</a:t>
            </a:r>
            <a:r>
              <a:rPr lang="en-US" altLang="zh-CN" sz="1600" dirty="0">
                <a:latin typeface="微软雅黑" panose="020B0503020204020204" pitchFamily="34" charset="-122"/>
                <a:ea typeface="微软雅黑" panose="020B0503020204020204" pitchFamily="34" charset="-122"/>
              </a:rPr>
              <a:t>)</a:t>
            </a: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研究背景</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运用方法介绍</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计算结果展示：必做内容</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加分内容、思考题分析</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分析与思考：分析提高相量计算精度过程的遇到的问题，并给出解决方法</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总结：总结此次大作业的收获</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参考文献</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附录：任务分工记录表等</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a:t>
            </a:r>
          </a:p>
          <a:p>
            <a:pPr marL="342900" indent="-342900">
              <a:lnSpc>
                <a:spcPct val="150000"/>
              </a:lnSpc>
              <a:buFont typeface="+mj-lt"/>
              <a:buAutoNum type="arabicPeriod"/>
            </a:pPr>
            <a:r>
              <a:rPr lang="zh-CN" altLang="en-US" sz="2000" b="1" dirty="0">
                <a:latin typeface="微软雅黑" panose="020B0503020204020204" pitchFamily="34" charset="-122"/>
                <a:ea typeface="微软雅黑" panose="020B0503020204020204" pitchFamily="34" charset="-122"/>
              </a:rPr>
              <a:t>计算结果数据</a:t>
            </a:r>
            <a:r>
              <a:rPr lang="en-US" altLang="zh-CN" sz="2000" b="1" dirty="0">
                <a:latin typeface="微软雅黑" panose="020B0503020204020204" pitchFamily="34" charset="-122"/>
                <a:ea typeface="微软雅黑" panose="020B0503020204020204" pitchFamily="34" charset="-122"/>
              </a:rPr>
              <a:t>(.CSV</a:t>
            </a:r>
            <a:r>
              <a:rPr lang="zh-CN" altLang="en-US" sz="2000" b="1" dirty="0">
                <a:latin typeface="微软雅黑" panose="020B0503020204020204" pitchFamily="34" charset="-122"/>
                <a:ea typeface="微软雅黑" panose="020B0503020204020204" pitchFamily="34" charset="-122"/>
              </a:rPr>
              <a:t>文件）</a:t>
            </a:r>
            <a:endParaRPr lang="en-US" altLang="zh-CN" sz="2000" b="1"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基波：共三列，一列为时间标签，一列为相量幅值，一列为相量相角</a:t>
            </a:r>
            <a:endParaRPr lang="en-US" altLang="zh-CN" dirty="0">
              <a:latin typeface="微软雅黑" panose="020B0503020204020204" pitchFamily="34" charset="-122"/>
              <a:ea typeface="微软雅黑" panose="020B0503020204020204" pitchFamily="34" charset="-122"/>
            </a:endParaRPr>
          </a:p>
          <a:p>
            <a:pPr marL="742950" lvl="1"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谐波：种类、幅值</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zh-CN" altLang="en-US" sz="2000" b="1" dirty="0">
                <a:latin typeface="微软雅黑" panose="020B0503020204020204" pitchFamily="34" charset="-122"/>
                <a:ea typeface="微软雅黑" panose="020B0503020204020204" pitchFamily="34" charset="-122"/>
              </a:rPr>
              <a:t>算法程序代码文件</a:t>
            </a:r>
            <a:endParaRPr lang="en-US" altLang="zh-CN" sz="2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43447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latin typeface="微软雅黑" panose="020B0503020204020204" pitchFamily="34" charset="-122"/>
                <a:ea typeface="微软雅黑" panose="020B0503020204020204" pitchFamily="34" charset="-122"/>
              </a:rPr>
              <a:t>分组</a:t>
            </a: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时间安排</a:t>
            </a:r>
          </a:p>
        </p:txBody>
      </p:sp>
      <p:sp>
        <p:nvSpPr>
          <p:cNvPr id="5" name="灯片编号占位符 4"/>
          <p:cNvSpPr>
            <a:spLocks noGrp="1"/>
          </p:cNvSpPr>
          <p:nvPr>
            <p:ph type="sldNum" sz="quarter" idx="12"/>
          </p:nvPr>
        </p:nvSpPr>
        <p:spPr>
          <a:xfrm>
            <a:off x="6414051" y="6173787"/>
            <a:ext cx="21336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ea typeface="楷体_GB2312"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tint val="75000"/>
                </a:prstClr>
              </a:solidFill>
              <a:effectLst/>
              <a:uLnTx/>
              <a:uFillTx/>
              <a:ea typeface="楷体_GB2312" pitchFamily="49" charset="-122"/>
              <a:cs typeface="+mn-cs"/>
            </a:endParaRPr>
          </a:p>
        </p:txBody>
      </p:sp>
      <p:graphicFrame>
        <p:nvGraphicFramePr>
          <p:cNvPr id="6" name="表格 5"/>
          <p:cNvGraphicFramePr>
            <a:graphicFrameLocks noGrp="1"/>
          </p:cNvGraphicFramePr>
          <p:nvPr>
            <p:extLst>
              <p:ext uri="{D42A27DB-BD31-4B8C-83A1-F6EECF244321}">
                <p14:modId xmlns:p14="http://schemas.microsoft.com/office/powerpoint/2010/main" val="2557351781"/>
              </p:ext>
            </p:extLst>
          </p:nvPr>
        </p:nvGraphicFramePr>
        <p:xfrm>
          <a:off x="339790" y="1142984"/>
          <a:ext cx="8347010" cy="5016515"/>
        </p:xfrm>
        <a:graphic>
          <a:graphicData uri="http://schemas.openxmlformats.org/drawingml/2006/table">
            <a:tbl>
              <a:tblPr firstRow="1" bandRow="1">
                <a:tableStyleId>{D27102A9-8310-4765-A935-A1911B00CA55}</a:tableStyleId>
              </a:tblPr>
              <a:tblGrid>
                <a:gridCol w="1882710">
                  <a:extLst>
                    <a:ext uri="{9D8B030D-6E8A-4147-A177-3AD203B41FA5}">
                      <a16:colId xmlns:a16="http://schemas.microsoft.com/office/drawing/2014/main" val="1445641665"/>
                    </a:ext>
                  </a:extLst>
                </a:gridCol>
                <a:gridCol w="2895600">
                  <a:extLst>
                    <a:ext uri="{9D8B030D-6E8A-4147-A177-3AD203B41FA5}">
                      <a16:colId xmlns:a16="http://schemas.microsoft.com/office/drawing/2014/main" val="1605917545"/>
                    </a:ext>
                  </a:extLst>
                </a:gridCol>
                <a:gridCol w="3568700">
                  <a:extLst>
                    <a:ext uri="{9D8B030D-6E8A-4147-A177-3AD203B41FA5}">
                      <a16:colId xmlns:a16="http://schemas.microsoft.com/office/drawing/2014/main" val="1247062214"/>
                    </a:ext>
                  </a:extLst>
                </a:gridCol>
              </a:tblGrid>
              <a:tr h="603698">
                <a:tc>
                  <a:txBody>
                    <a:bodyPr/>
                    <a:lstStyle/>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时间节点</a:t>
                      </a:r>
                    </a:p>
                  </a:txBody>
                  <a:tcPr anchor="ctr"/>
                </a:tc>
                <a:tc>
                  <a:txBody>
                    <a:bodyPr/>
                    <a:lstStyle/>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任务</a:t>
                      </a:r>
                    </a:p>
                  </a:txBody>
                  <a:tcPr anchor="ctr"/>
                </a:tc>
                <a:tc>
                  <a:txBody>
                    <a:bodyPr/>
                    <a:lstStyle/>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说明</a:t>
                      </a:r>
                    </a:p>
                  </a:txBody>
                  <a:tcPr anchor="ctr"/>
                </a:tc>
                <a:extLst>
                  <a:ext uri="{0D108BD9-81ED-4DB2-BD59-A6C34878D82A}">
                    <a16:rowId xmlns:a16="http://schemas.microsoft.com/office/drawing/2014/main" val="3345023484"/>
                  </a:ext>
                </a:extLst>
              </a:tr>
              <a:tr h="876126">
                <a:tc>
                  <a:txBody>
                    <a:bodyPr/>
                    <a:lstStyle/>
                    <a:p>
                      <a:pPr marL="0" algn="ctr" defTabSz="914400" rtl="0" eaLnBrk="1" latinLnBrk="0" hangingPunct="1"/>
                      <a:r>
                        <a:rPr lang="en-US" altLang="zh-CN" sz="2000" kern="1200" dirty="0">
                          <a:solidFill>
                            <a:schemeClr val="tx1"/>
                          </a:solidFill>
                          <a:latin typeface="微软雅黑" panose="020B0503020204020204" pitchFamily="34" charset="-122"/>
                          <a:ea typeface="微软雅黑" panose="020B0503020204020204" pitchFamily="34" charset="-122"/>
                          <a:cs typeface="+mn-cs"/>
                        </a:rPr>
                        <a:t>5.5(10</a:t>
                      </a:r>
                      <a:r>
                        <a:rPr lang="zh-CN" altLang="en-US" sz="2000" kern="1200" dirty="0">
                          <a:solidFill>
                            <a:schemeClr val="tx1"/>
                          </a:solidFill>
                          <a:latin typeface="微软雅黑" panose="020B0503020204020204" pitchFamily="34" charset="-122"/>
                          <a:ea typeface="微软雅黑" panose="020B0503020204020204" pitchFamily="34" charset="-122"/>
                          <a:cs typeface="+mn-cs"/>
                        </a:rPr>
                        <a:t>周周日</a:t>
                      </a:r>
                      <a:r>
                        <a:rPr lang="en-US" altLang="zh-CN" sz="200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分组完成</a:t>
                      </a:r>
                      <a:endParaRPr lang="en-US" altLang="zh-CN" sz="2000" kern="1200" dirty="0">
                        <a:solidFill>
                          <a:schemeClr val="tx1"/>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2000" kern="1200" dirty="0">
                          <a:solidFill>
                            <a:schemeClr val="tx1"/>
                          </a:solidFill>
                          <a:latin typeface="微软雅黑" panose="020B0503020204020204" pitchFamily="34" charset="-122"/>
                          <a:ea typeface="微软雅黑" panose="020B0503020204020204" pitchFamily="34" charset="-122"/>
                          <a:cs typeface="+mn-cs"/>
                        </a:rPr>
                        <a:t>(</a:t>
                      </a:r>
                      <a:r>
                        <a:rPr lang="zh-CN" altLang="en-US" sz="2000" kern="1200" dirty="0">
                          <a:solidFill>
                            <a:schemeClr val="tx1"/>
                          </a:solidFill>
                          <a:latin typeface="微软雅黑" panose="020B0503020204020204" pitchFamily="34" charset="-122"/>
                          <a:ea typeface="微软雅黑" panose="020B0503020204020204" pitchFamily="34" charset="-122"/>
                          <a:cs typeface="+mn-cs"/>
                        </a:rPr>
                        <a:t>在线表格文档</a:t>
                      </a:r>
                      <a:r>
                        <a:rPr lang="en-US" altLang="zh-CN" sz="200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自由组合</a:t>
                      </a:r>
                      <a:endParaRPr lang="en-US" altLang="zh-CN" sz="2000" kern="1200" dirty="0">
                        <a:solidFill>
                          <a:schemeClr val="tx1"/>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en-US" altLang="zh-CN" sz="2000" kern="1200" dirty="0">
                          <a:solidFill>
                            <a:schemeClr val="tx1"/>
                          </a:solidFill>
                          <a:latin typeface="微软雅黑" panose="020B0503020204020204" pitchFamily="34" charset="-122"/>
                          <a:ea typeface="微软雅黑" panose="020B0503020204020204" pitchFamily="34" charset="-122"/>
                          <a:cs typeface="+mn-cs"/>
                        </a:rPr>
                        <a:t>3</a:t>
                      </a:r>
                      <a:r>
                        <a:rPr lang="zh-CN" altLang="en-US" sz="2000" kern="1200" dirty="0">
                          <a:solidFill>
                            <a:schemeClr val="tx1"/>
                          </a:solidFill>
                          <a:latin typeface="微软雅黑" panose="020B0503020204020204" pitchFamily="34" charset="-122"/>
                          <a:ea typeface="微软雅黑" panose="020B0503020204020204" pitchFamily="34" charset="-122"/>
                          <a:cs typeface="+mn-cs"/>
                        </a:rPr>
                        <a:t>人一组</a:t>
                      </a:r>
                      <a:endParaRPr lang="en-US" altLang="zh-CN" sz="2000" kern="1200" dirty="0">
                        <a:solidFill>
                          <a:schemeClr val="tx1"/>
                        </a:solidFill>
                        <a:latin typeface="微软雅黑" panose="020B0503020204020204" pitchFamily="34" charset="-122"/>
                        <a:ea typeface="微软雅黑" panose="020B0503020204020204" pitchFamily="34" charset="-122"/>
                        <a:cs typeface="+mn-cs"/>
                      </a:endParaRPr>
                    </a:p>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特殊情况单独申请</a:t>
                      </a:r>
                    </a:p>
                  </a:txBody>
                  <a:tcPr anchor="ctr"/>
                </a:tc>
                <a:extLst>
                  <a:ext uri="{0D108BD9-81ED-4DB2-BD59-A6C34878D82A}">
                    <a16:rowId xmlns:a16="http://schemas.microsoft.com/office/drawing/2014/main" val="1286262072"/>
                  </a:ext>
                </a:extLst>
              </a:tr>
              <a:tr h="1041884">
                <a:tc>
                  <a:txBody>
                    <a:bodyPr/>
                    <a:lstStyle/>
                    <a:p>
                      <a:pPr marL="0" algn="ctr" defTabSz="914400" rtl="0" eaLnBrk="1" latinLnBrk="0" hangingPunct="1"/>
                      <a:r>
                        <a:rPr lang="en-US" altLang="zh-CN" sz="2000" kern="1200" dirty="0">
                          <a:solidFill>
                            <a:schemeClr val="tx1"/>
                          </a:solidFill>
                          <a:latin typeface="微软雅黑" panose="020B0503020204020204" pitchFamily="34" charset="-122"/>
                          <a:ea typeface="微软雅黑" panose="020B0503020204020204" pitchFamily="34" charset="-122"/>
                          <a:cs typeface="+mn-cs"/>
                        </a:rPr>
                        <a:t>5.29(14</a:t>
                      </a:r>
                      <a:r>
                        <a:rPr lang="zh-CN" altLang="en-US" sz="2000" kern="1200" dirty="0">
                          <a:solidFill>
                            <a:schemeClr val="tx1"/>
                          </a:solidFill>
                          <a:latin typeface="微软雅黑" panose="020B0503020204020204" pitchFamily="34" charset="-122"/>
                          <a:ea typeface="微软雅黑" panose="020B0503020204020204" pitchFamily="34" charset="-122"/>
                          <a:cs typeface="+mn-cs"/>
                        </a:rPr>
                        <a:t>周周三</a:t>
                      </a:r>
                      <a:r>
                        <a:rPr lang="en-US" altLang="zh-CN" sz="200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kern="1200" dirty="0">
                          <a:solidFill>
                            <a:schemeClr val="tx1"/>
                          </a:solidFill>
                          <a:latin typeface="微软雅黑" panose="020B0503020204020204" pitchFamily="34" charset="-122"/>
                          <a:ea typeface="微软雅黑" panose="020B0503020204020204" pitchFamily="34" charset="-122"/>
                          <a:cs typeface="+mn-cs"/>
                        </a:rPr>
                        <a:t>提交第一次计算结果</a:t>
                      </a:r>
                      <a:r>
                        <a:rPr lang="en-US" altLang="zh-CN" sz="2000" kern="1200" dirty="0">
                          <a:solidFill>
                            <a:schemeClr val="tx1"/>
                          </a:solidFill>
                          <a:latin typeface="微软雅黑" panose="020B0503020204020204" pitchFamily="34" charset="-122"/>
                          <a:ea typeface="微软雅黑" panose="020B0503020204020204" pitchFamily="34" charset="-122"/>
                          <a:cs typeface="+mn-cs"/>
                        </a:rPr>
                        <a:t>(.CSV</a:t>
                      </a:r>
                      <a:r>
                        <a:rPr lang="zh-CN" altLang="en-US" sz="2000" kern="1200" dirty="0">
                          <a:solidFill>
                            <a:schemeClr val="tx1"/>
                          </a:solidFill>
                          <a:latin typeface="微软雅黑" panose="020B0503020204020204" pitchFamily="34" charset="-122"/>
                          <a:ea typeface="微软雅黑" panose="020B0503020204020204" pitchFamily="34" charset="-122"/>
                          <a:cs typeface="+mn-cs"/>
                        </a:rPr>
                        <a:t>文件</a:t>
                      </a:r>
                      <a:r>
                        <a:rPr lang="en-US" altLang="zh-CN" sz="200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所有小组进行第一次精度排名</a:t>
                      </a:r>
                    </a:p>
                  </a:txBody>
                  <a:tcPr anchor="ctr"/>
                </a:tc>
                <a:extLst>
                  <a:ext uri="{0D108BD9-81ED-4DB2-BD59-A6C34878D82A}">
                    <a16:rowId xmlns:a16="http://schemas.microsoft.com/office/drawing/2014/main" val="3245312371"/>
                  </a:ext>
                </a:extLst>
              </a:tr>
              <a:tr h="10418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a:solidFill>
                            <a:schemeClr val="tx1"/>
                          </a:solidFill>
                          <a:latin typeface="微软雅黑" panose="020B0503020204020204" pitchFamily="34" charset="-122"/>
                          <a:ea typeface="微软雅黑" panose="020B0503020204020204" pitchFamily="34" charset="-122"/>
                          <a:cs typeface="+mn-cs"/>
                        </a:rPr>
                        <a:t>6.12(16</a:t>
                      </a:r>
                      <a:r>
                        <a:rPr lang="zh-CN" altLang="en-US" sz="2000" kern="1200" dirty="0">
                          <a:solidFill>
                            <a:schemeClr val="tx1"/>
                          </a:solidFill>
                          <a:latin typeface="微软雅黑" panose="020B0503020204020204" pitchFamily="34" charset="-122"/>
                          <a:ea typeface="微软雅黑" panose="020B0503020204020204" pitchFamily="34" charset="-122"/>
                          <a:cs typeface="+mn-cs"/>
                        </a:rPr>
                        <a:t>周周三</a:t>
                      </a:r>
                      <a:r>
                        <a:rPr lang="en-US" altLang="zh-CN" sz="200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提交第二次计算结果</a:t>
                      </a:r>
                      <a:r>
                        <a:rPr lang="en-US" altLang="zh-CN" sz="2000" kern="1200" dirty="0">
                          <a:solidFill>
                            <a:schemeClr val="tx1"/>
                          </a:solidFill>
                          <a:latin typeface="微软雅黑" panose="020B0503020204020204" pitchFamily="34" charset="-122"/>
                          <a:ea typeface="微软雅黑" panose="020B0503020204020204" pitchFamily="34" charset="-122"/>
                          <a:cs typeface="+mn-cs"/>
                        </a:rPr>
                        <a:t>(.CSV</a:t>
                      </a:r>
                      <a:r>
                        <a:rPr lang="zh-CN" altLang="en-US" sz="2000" kern="1200" dirty="0">
                          <a:solidFill>
                            <a:schemeClr val="tx1"/>
                          </a:solidFill>
                          <a:latin typeface="微软雅黑" panose="020B0503020204020204" pitchFamily="34" charset="-122"/>
                          <a:ea typeface="微软雅黑" panose="020B0503020204020204" pitchFamily="34" charset="-122"/>
                          <a:cs typeface="+mn-cs"/>
                        </a:rPr>
                        <a:t>文件</a:t>
                      </a:r>
                      <a:r>
                        <a:rPr lang="en-US" altLang="zh-CN" sz="200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所有小组进行第二次精度排名</a:t>
                      </a:r>
                    </a:p>
                  </a:txBody>
                  <a:tcPr anchor="ctr"/>
                </a:tc>
                <a:extLst>
                  <a:ext uri="{0D108BD9-81ED-4DB2-BD59-A6C34878D82A}">
                    <a16:rowId xmlns:a16="http://schemas.microsoft.com/office/drawing/2014/main" val="3358874013"/>
                  </a:ext>
                </a:extLst>
              </a:tr>
              <a:tr h="6423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kern="1200" dirty="0">
                          <a:solidFill>
                            <a:schemeClr val="tx1"/>
                          </a:solidFill>
                          <a:latin typeface="微软雅黑" panose="020B0503020204020204" pitchFamily="34" charset="-122"/>
                          <a:ea typeface="微软雅黑" panose="020B0503020204020204" pitchFamily="34" charset="-122"/>
                          <a:cs typeface="+mn-cs"/>
                        </a:rPr>
                        <a:t>6.30(18</a:t>
                      </a:r>
                      <a:r>
                        <a:rPr lang="zh-CN" altLang="en-US" sz="2000" kern="1200" dirty="0">
                          <a:solidFill>
                            <a:schemeClr val="tx1"/>
                          </a:solidFill>
                          <a:latin typeface="微软雅黑" panose="020B0503020204020204" pitchFamily="34" charset="-122"/>
                          <a:ea typeface="微软雅黑" panose="020B0503020204020204" pitchFamily="34" charset="-122"/>
                          <a:cs typeface="+mn-cs"/>
                        </a:rPr>
                        <a:t>周周日</a:t>
                      </a:r>
                      <a:r>
                        <a:rPr lang="en-US" altLang="zh-CN" sz="2000" kern="1200" dirty="0">
                          <a:solidFill>
                            <a:schemeClr val="tx1"/>
                          </a:solidFill>
                          <a:latin typeface="微软雅黑" panose="020B0503020204020204" pitchFamily="34" charset="-122"/>
                          <a:ea typeface="微软雅黑" panose="020B0503020204020204" pitchFamily="34" charset="-122"/>
                          <a:cs typeface="+mn-cs"/>
                        </a:rPr>
                        <a:t>)</a:t>
                      </a: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r>
                        <a:rPr lang="zh-CN" altLang="en-US" sz="2000" kern="1200" dirty="0">
                          <a:solidFill>
                            <a:schemeClr val="tx1"/>
                          </a:solidFill>
                          <a:latin typeface="微软雅黑" panose="020B0503020204020204" pitchFamily="34" charset="-122"/>
                          <a:ea typeface="微软雅黑" panose="020B0503020204020204" pitchFamily="34" charset="-122"/>
                          <a:cs typeface="+mn-cs"/>
                        </a:rPr>
                        <a:t>提交最终报告</a:t>
                      </a:r>
                    </a:p>
                  </a:txBody>
                  <a:tcPr anchor="ctr"/>
                </a:tc>
                <a:tc>
                  <a:txBody>
                    <a:bodyPr/>
                    <a:lstStyle/>
                    <a:p>
                      <a:pPr marL="0" algn="ctr" defTabSz="914400" rtl="0" eaLnBrk="1" latinLnBrk="0" hangingPunct="1"/>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260521096"/>
                  </a:ext>
                </a:extLst>
              </a:tr>
              <a:tr h="68088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tc>
                  <a:txBody>
                    <a:bodyPr/>
                    <a:lstStyle/>
                    <a:p>
                      <a:pPr marL="0" algn="ctr" defTabSz="914400" rtl="0" eaLnBrk="1" latinLnBrk="0" hangingPunct="1"/>
                      <a:endParaRPr lang="zh-CN" altLang="en-US" sz="2000" kern="1200" dirty="0">
                        <a:solidFill>
                          <a:schemeClr val="tx1"/>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a16="http://schemas.microsoft.com/office/drawing/2014/main" val="3880325949"/>
                  </a:ext>
                </a:extLst>
              </a:tr>
            </a:tbl>
          </a:graphicData>
        </a:graphic>
      </p:graphicFrame>
    </p:spTree>
    <p:extLst>
      <p:ext uri="{BB962C8B-B14F-4D97-AF65-F5344CB8AC3E}">
        <p14:creationId xmlns:p14="http://schemas.microsoft.com/office/powerpoint/2010/main" val="46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0696" y="3317"/>
            <a:ext cx="8229600" cy="1000132"/>
          </a:xfrm>
        </p:spPr>
        <p:txBody>
          <a:bodyPr>
            <a:normAutofit/>
          </a:bodyPr>
          <a:lstStyle/>
          <a:p>
            <a:r>
              <a:rPr lang="zh-CN" altLang="en-US" sz="3600" dirty="0">
                <a:latin typeface="微软雅黑" panose="020B0503020204020204" pitchFamily="34" charset="-122"/>
                <a:ea typeface="微软雅黑" panose="020B0503020204020204" pitchFamily="34" charset="-122"/>
              </a:rPr>
              <a:t>成绩计算</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ea typeface="楷体_GB2312"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tint val="75000"/>
                </a:prstClr>
              </a:solidFill>
              <a:effectLst/>
              <a:uLnTx/>
              <a:uFillTx/>
              <a:ea typeface="楷体_GB2312" pitchFamily="49" charset="-122"/>
              <a:cs typeface="+mn-cs"/>
            </a:endParaRPr>
          </a:p>
        </p:txBody>
      </p:sp>
      <p:sp>
        <p:nvSpPr>
          <p:cNvPr id="6" name="文本框 5"/>
          <p:cNvSpPr txBox="1"/>
          <p:nvPr/>
        </p:nvSpPr>
        <p:spPr>
          <a:xfrm>
            <a:off x="848139" y="1003449"/>
            <a:ext cx="7394713" cy="1477328"/>
          </a:xfrm>
          <a:prstGeom prst="rect">
            <a:avLst/>
          </a:prstGeom>
          <a:noFill/>
        </p:spPr>
        <p:txBody>
          <a:bodyPr wrap="square" rtlCol="0">
            <a:spAutoFit/>
          </a:bodyPr>
          <a:lstStyle/>
          <a:p>
            <a:pPr indent="457200">
              <a:lnSpc>
                <a:spcPct val="150000"/>
              </a:lnSpc>
            </a:pPr>
            <a:r>
              <a:rPr lang="zh-CN" altLang="en-US" sz="2000" dirty="0">
                <a:latin typeface="微软雅黑" panose="020B0503020204020204" pitchFamily="34" charset="-122"/>
                <a:ea typeface="微软雅黑" panose="020B0503020204020204" pitchFamily="34" charset="-122"/>
              </a:rPr>
              <a:t>为有效激发专业学习志趣，提高课程挑战度，本次大作业在必做基础内容之上设置三种难度梯度作为加分选项。其中必做内容成绩满分</a:t>
            </a:r>
            <a:r>
              <a:rPr lang="en-US" altLang="zh-CN" sz="2000" dirty="0">
                <a:latin typeface="微软雅黑" panose="020B0503020204020204" pitchFamily="34" charset="-122"/>
                <a:ea typeface="微软雅黑" panose="020B0503020204020204" pitchFamily="34" charset="-122"/>
              </a:rPr>
              <a:t>100</a:t>
            </a:r>
            <a:r>
              <a:rPr lang="zh-CN" altLang="en-US" sz="2000" dirty="0">
                <a:latin typeface="微软雅黑" panose="020B0503020204020204" pitchFamily="34" charset="-122"/>
                <a:ea typeface="微软雅黑" panose="020B0503020204020204" pitchFamily="34" charset="-122"/>
              </a:rPr>
              <a:t>分，各加分内容满分为</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分。具体评分标准为：</a:t>
            </a:r>
          </a:p>
        </p:txBody>
      </p:sp>
      <p:graphicFrame>
        <p:nvGraphicFramePr>
          <p:cNvPr id="9" name="表格 8"/>
          <p:cNvGraphicFramePr>
            <a:graphicFrameLocks noGrp="1"/>
          </p:cNvGraphicFramePr>
          <p:nvPr/>
        </p:nvGraphicFramePr>
        <p:xfrm>
          <a:off x="899490" y="2480777"/>
          <a:ext cx="7292010" cy="3901440"/>
        </p:xfrm>
        <a:graphic>
          <a:graphicData uri="http://schemas.openxmlformats.org/drawingml/2006/table">
            <a:tbl>
              <a:tblPr firstRow="1" bandRow="1">
                <a:tableStyleId>{D27102A9-8310-4765-A935-A1911B00CA55}</a:tableStyleId>
              </a:tblPr>
              <a:tblGrid>
                <a:gridCol w="2430670">
                  <a:extLst>
                    <a:ext uri="{9D8B030D-6E8A-4147-A177-3AD203B41FA5}">
                      <a16:colId xmlns:a16="http://schemas.microsoft.com/office/drawing/2014/main" val="1445641665"/>
                    </a:ext>
                  </a:extLst>
                </a:gridCol>
                <a:gridCol w="1249253">
                  <a:extLst>
                    <a:ext uri="{9D8B030D-6E8A-4147-A177-3AD203B41FA5}">
                      <a16:colId xmlns:a16="http://schemas.microsoft.com/office/drawing/2014/main" val="1605917545"/>
                    </a:ext>
                  </a:extLst>
                </a:gridCol>
                <a:gridCol w="3612087">
                  <a:extLst>
                    <a:ext uri="{9D8B030D-6E8A-4147-A177-3AD203B41FA5}">
                      <a16:colId xmlns:a16="http://schemas.microsoft.com/office/drawing/2014/main" val="1247062214"/>
                    </a:ext>
                  </a:extLst>
                </a:gridCol>
              </a:tblGrid>
              <a:tr h="30381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zh-CN" altLang="en-US" sz="2000" dirty="0">
                          <a:latin typeface="微软雅黑" panose="020B0503020204020204" pitchFamily="34" charset="-122"/>
                          <a:ea typeface="微软雅黑" panose="020B0503020204020204" pitchFamily="34" charset="-122"/>
                        </a:rPr>
                        <a:t>所占比例</a:t>
                      </a:r>
                    </a:p>
                  </a:txBody>
                  <a:tcPr anchor="ctr"/>
                </a:tc>
                <a:tc>
                  <a:txBody>
                    <a:bodyPr/>
                    <a:lstStyle/>
                    <a:p>
                      <a:pPr algn="ctr"/>
                      <a:r>
                        <a:rPr lang="zh-CN" altLang="en-US" sz="2000" dirty="0">
                          <a:latin typeface="微软雅黑" panose="020B0503020204020204" pitchFamily="34" charset="-122"/>
                          <a:ea typeface="微软雅黑" panose="020B0503020204020204" pitchFamily="34" charset="-122"/>
                        </a:rPr>
                        <a:t>评判标准</a:t>
                      </a:r>
                    </a:p>
                  </a:txBody>
                  <a:tcPr anchor="ctr"/>
                </a:tc>
                <a:extLst>
                  <a:ext uri="{0D108BD9-81ED-4DB2-BD59-A6C34878D82A}">
                    <a16:rowId xmlns:a16="http://schemas.microsoft.com/office/drawing/2014/main" val="3345023484"/>
                  </a:ext>
                </a:extLst>
              </a:tr>
              <a:tr h="1004937">
                <a:tc rowSpan="3">
                  <a:txBody>
                    <a:bodyPr/>
                    <a:lstStyle/>
                    <a:p>
                      <a:pPr algn="ctr"/>
                      <a:r>
                        <a:rPr lang="zh-CN" altLang="en-US" sz="2000" dirty="0">
                          <a:latin typeface="微软雅黑" panose="020B0503020204020204" pitchFamily="34" charset="-122"/>
                          <a:ea typeface="微软雅黑" panose="020B0503020204020204" pitchFamily="34" charset="-122"/>
                        </a:rPr>
                        <a:t>分析结果的准确度</a:t>
                      </a:r>
                    </a:p>
                  </a:txBody>
                  <a:tcPr anchor="ctr"/>
                </a:tc>
                <a:tc>
                  <a:txBody>
                    <a:bodyPr/>
                    <a:lstStyle/>
                    <a:p>
                      <a:pPr algn="ctr"/>
                      <a:r>
                        <a:rPr lang="en-US" altLang="zh-CN" sz="2000" dirty="0">
                          <a:latin typeface="微软雅黑" panose="020B0503020204020204" pitchFamily="34" charset="-122"/>
                          <a:ea typeface="微软雅黑" panose="020B0503020204020204" pitchFamily="34" charset="-122"/>
                        </a:rPr>
                        <a:t>20%</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2000" dirty="0">
                          <a:latin typeface="微软雅黑" panose="020B0503020204020204" pitchFamily="34" charset="-122"/>
                          <a:ea typeface="微软雅黑" panose="020B0503020204020204" pitchFamily="34" charset="-122"/>
                        </a:rPr>
                        <a:t>相量幅值曲线的</a:t>
                      </a:r>
                      <a:r>
                        <a:rPr lang="zh-CN" altLang="en-US" sz="2000" b="1" dirty="0">
                          <a:latin typeface="微软雅黑" panose="020B0503020204020204" pitchFamily="34" charset="-122"/>
                          <a:ea typeface="微软雅黑" panose="020B0503020204020204" pitchFamily="34" charset="-122"/>
                        </a:rPr>
                        <a:t>均方根误差</a:t>
                      </a:r>
                      <a:r>
                        <a:rPr lang="zh-CN" altLang="en-US" sz="2000" dirty="0">
                          <a:latin typeface="微软雅黑" panose="020B0503020204020204" pitchFamily="34" charset="-122"/>
                          <a:ea typeface="微软雅黑" panose="020B0503020204020204" pitchFamily="34" charset="-122"/>
                        </a:rPr>
                        <a:t>小于一定范围时，得满分；误差大于一定范围，不得分；中间区间线性得分</a:t>
                      </a:r>
                      <a:endParaRPr lang="en-US" altLang="zh-CN" sz="20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286262072"/>
                  </a:ext>
                </a:extLst>
              </a:tr>
              <a:tr h="312481">
                <a:tc vMerge="1">
                  <a:txBody>
                    <a:bodyPr/>
                    <a:lstStyle/>
                    <a:p>
                      <a:endParaRPr lang="zh-CN" altLang="en-US"/>
                    </a:p>
                  </a:txBody>
                  <a:tcPr/>
                </a:tc>
                <a:tc>
                  <a:txBody>
                    <a:bodyPr/>
                    <a:lstStyle/>
                    <a:p>
                      <a:pPr algn="ctr"/>
                      <a:r>
                        <a:rPr lang="en-US" altLang="zh-CN" sz="2000" dirty="0">
                          <a:latin typeface="微软雅黑" panose="020B0503020204020204" pitchFamily="34" charset="-122"/>
                          <a:ea typeface="微软雅黑" panose="020B0503020204020204" pitchFamily="34" charset="-122"/>
                        </a:rPr>
                        <a:t>20%</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2000" dirty="0">
                          <a:latin typeface="微软雅黑" panose="020B0503020204020204" pitchFamily="34" charset="-122"/>
                          <a:ea typeface="微软雅黑" panose="020B0503020204020204" pitchFamily="34" charset="-122"/>
                        </a:rPr>
                        <a:t>相量相角曲线、其余同上</a:t>
                      </a:r>
                      <a:endParaRPr lang="en-US" altLang="zh-CN" sz="20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71075633"/>
                  </a:ext>
                </a:extLst>
              </a:tr>
              <a:tr h="537524">
                <a:tc vMerge="1">
                  <a:txBody>
                    <a:bodyPr/>
                    <a:lstStyle/>
                    <a:p>
                      <a:pPr algn="ct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ctr"/>
                      <a:r>
                        <a:rPr lang="en-US" altLang="zh-CN" sz="2000" dirty="0">
                          <a:latin typeface="微软雅黑" panose="020B0503020204020204" pitchFamily="34" charset="-122"/>
                          <a:ea typeface="微软雅黑" panose="020B0503020204020204" pitchFamily="34" charset="-122"/>
                        </a:rPr>
                        <a:t>10%</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2000" dirty="0">
                          <a:latin typeface="微软雅黑" panose="020B0503020204020204" pitchFamily="34" charset="-122"/>
                          <a:ea typeface="微软雅黑" panose="020B0503020204020204" pitchFamily="34" charset="-122"/>
                        </a:rPr>
                        <a:t>谐波</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间谐波种类、含量，阶跃响应时间等</a:t>
                      </a:r>
                      <a:endParaRPr lang="en-US" altLang="zh-CN" sz="2000" dirty="0">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891290867"/>
                  </a:ext>
                </a:extLst>
              </a:tr>
              <a:tr h="537524">
                <a:tc>
                  <a:txBody>
                    <a:bodyPr/>
                    <a:lstStyle/>
                    <a:p>
                      <a:pPr algn="ctr"/>
                      <a:r>
                        <a:rPr lang="zh-CN" altLang="en-US" sz="2000" dirty="0">
                          <a:latin typeface="微软雅黑" panose="020B0503020204020204" pitchFamily="34" charset="-122"/>
                          <a:ea typeface="微软雅黑" panose="020B0503020204020204" pitchFamily="34" charset="-122"/>
                        </a:rPr>
                        <a:t>报告完成度</a:t>
                      </a:r>
                    </a:p>
                  </a:txBody>
                  <a:tcPr anchor="ctr"/>
                </a:tc>
                <a:tc>
                  <a:txBody>
                    <a:bodyPr/>
                    <a:lstStyle/>
                    <a:p>
                      <a:pPr algn="ctr"/>
                      <a:r>
                        <a:rPr lang="en-US" altLang="zh-CN" sz="2000" dirty="0">
                          <a:latin typeface="微软雅黑" panose="020B0503020204020204" pitchFamily="34" charset="-122"/>
                          <a:ea typeface="微软雅黑" panose="020B0503020204020204" pitchFamily="34" charset="-122"/>
                        </a:rPr>
                        <a:t>25%</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2000" dirty="0">
                          <a:latin typeface="微软雅黑" panose="020B0503020204020204" pitchFamily="34" charset="-122"/>
                          <a:ea typeface="微软雅黑" panose="020B0503020204020204" pitchFamily="34" charset="-122"/>
                        </a:rPr>
                        <a:t>格式标准程度、内容详实程度、条理清晰程度等等</a:t>
                      </a:r>
                    </a:p>
                  </a:txBody>
                  <a:tcPr anchor="ctr"/>
                </a:tc>
                <a:extLst>
                  <a:ext uri="{0D108BD9-81ED-4DB2-BD59-A6C34878D82A}">
                    <a16:rowId xmlns:a16="http://schemas.microsoft.com/office/drawing/2014/main" val="3245312371"/>
                  </a:ext>
                </a:extLst>
              </a:tr>
              <a:tr h="303818">
                <a:tc>
                  <a:txBody>
                    <a:bodyPr/>
                    <a:lstStyle/>
                    <a:p>
                      <a:pPr algn="ctr"/>
                      <a:r>
                        <a:rPr lang="zh-CN" altLang="en-US" sz="2000" dirty="0">
                          <a:latin typeface="微软雅黑" panose="020B0503020204020204" pitchFamily="34" charset="-122"/>
                          <a:ea typeface="微软雅黑" panose="020B0503020204020204" pitchFamily="34" charset="-122"/>
                        </a:rPr>
                        <a:t>其他</a:t>
                      </a:r>
                    </a:p>
                  </a:txBody>
                  <a:tcPr anchor="ctr"/>
                </a:tc>
                <a:tc>
                  <a:txBody>
                    <a:bodyPr/>
                    <a:lstStyle/>
                    <a:p>
                      <a:pPr algn="ctr"/>
                      <a:r>
                        <a:rPr lang="en-US" altLang="zh-CN" sz="2000" dirty="0">
                          <a:latin typeface="微软雅黑" panose="020B0503020204020204" pitchFamily="34" charset="-122"/>
                          <a:ea typeface="微软雅黑" panose="020B0503020204020204" pitchFamily="34" charset="-122"/>
                        </a:rPr>
                        <a:t>25%</a:t>
                      </a:r>
                      <a:endParaRPr lang="zh-CN" altLang="en-US" sz="2000" dirty="0">
                        <a:latin typeface="微软雅黑" panose="020B0503020204020204" pitchFamily="34" charset="-122"/>
                        <a:ea typeface="微软雅黑" panose="020B0503020204020204" pitchFamily="34" charset="-122"/>
                      </a:endParaRPr>
                    </a:p>
                  </a:txBody>
                  <a:tcPr anchor="ctr"/>
                </a:tc>
                <a:tc>
                  <a:txBody>
                    <a:bodyPr/>
                    <a:lstStyle/>
                    <a:p>
                      <a:pPr algn="l"/>
                      <a:r>
                        <a:rPr lang="zh-CN" altLang="en-US" sz="2000" dirty="0">
                          <a:latin typeface="微软雅黑" panose="020B0503020204020204" pitchFamily="34" charset="-122"/>
                          <a:ea typeface="微软雅黑" panose="020B0503020204020204" pitchFamily="34" charset="-122"/>
                        </a:rPr>
                        <a:t>思考题回答与其他思考分析</a:t>
                      </a:r>
                    </a:p>
                  </a:txBody>
                  <a:tcPr anchor="ctr"/>
                </a:tc>
                <a:extLst>
                  <a:ext uri="{0D108BD9-81ED-4DB2-BD59-A6C34878D82A}">
                    <a16:rowId xmlns:a16="http://schemas.microsoft.com/office/drawing/2014/main" val="3358874013"/>
                  </a:ext>
                </a:extLst>
              </a:tr>
            </a:tbl>
          </a:graphicData>
        </a:graphic>
      </p:graphicFrame>
    </p:spTree>
    <p:extLst>
      <p:ext uri="{BB962C8B-B14F-4D97-AF65-F5344CB8AC3E}">
        <p14:creationId xmlns:p14="http://schemas.microsoft.com/office/powerpoint/2010/main" val="2659996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7</a:t>
            </a:fld>
            <a:endParaRPr lang="zh-CN" altLang="en-US"/>
          </a:p>
        </p:txBody>
      </p:sp>
      <p:sp>
        <p:nvSpPr>
          <p:cNvPr id="4" name="标题 1"/>
          <p:cNvSpPr txBox="1">
            <a:spLocks/>
          </p:cNvSpPr>
          <p:nvPr/>
        </p:nvSpPr>
        <p:spPr>
          <a:xfrm>
            <a:off x="457200" y="260648"/>
            <a:ext cx="8229600" cy="1000132"/>
          </a:xfrm>
          <a:prstGeom prst="rect">
            <a:avLst/>
          </a:prstGeom>
        </p:spPr>
        <p:txBody>
          <a:bodyPr/>
          <a:lstStyle>
            <a:lvl1pPr algn="ctr" defTabSz="914400" rtl="0" eaLnBrk="1" latinLnBrk="0" hangingPunct="1">
              <a:spcBef>
                <a:spcPct val="0"/>
              </a:spcBef>
              <a:buNone/>
              <a:defRPr sz="4400" kern="1200">
                <a:solidFill>
                  <a:schemeClr val="tx1"/>
                </a:solidFill>
                <a:latin typeface="楷体_GB2312" pitchFamily="49" charset="-122"/>
                <a:ea typeface="楷体_GB2312" pitchFamily="49" charset="-122"/>
                <a:cs typeface="+mj-cs"/>
              </a:defRPr>
            </a:lvl1pPr>
          </a:lstStyle>
          <a:p>
            <a:r>
              <a:rPr lang="en-US" altLang="zh-CN" sz="4000" b="1" dirty="0">
                <a:latin typeface="微软雅黑" panose="020B0503020204020204" pitchFamily="34" charset="-122"/>
                <a:ea typeface="微软雅黑" panose="020B0503020204020204" pitchFamily="34" charset="-122"/>
              </a:rPr>
              <a:t>2020</a:t>
            </a:r>
            <a:r>
              <a:rPr lang="zh-CN" altLang="en-US" sz="4000" b="1" dirty="0">
                <a:latin typeface="微软雅黑" panose="020B0503020204020204" pitchFamily="34" charset="-122"/>
                <a:ea typeface="微软雅黑" panose="020B0503020204020204" pitchFamily="34" charset="-122"/>
              </a:rPr>
              <a:t>年大作业整体完成情况</a:t>
            </a:r>
          </a:p>
        </p:txBody>
      </p:sp>
      <p:graphicFrame>
        <p:nvGraphicFramePr>
          <p:cNvPr id="5" name="表格 4"/>
          <p:cNvGraphicFramePr>
            <a:graphicFrameLocks noGrp="1"/>
          </p:cNvGraphicFramePr>
          <p:nvPr>
            <p:extLst>
              <p:ext uri="{D42A27DB-BD31-4B8C-83A1-F6EECF244321}">
                <p14:modId xmlns:p14="http://schemas.microsoft.com/office/powerpoint/2010/main" val="3371378963"/>
              </p:ext>
            </p:extLst>
          </p:nvPr>
        </p:nvGraphicFramePr>
        <p:xfrm>
          <a:off x="1391816" y="1212328"/>
          <a:ext cx="6360368" cy="3014230"/>
        </p:xfrm>
        <a:graphic>
          <a:graphicData uri="http://schemas.openxmlformats.org/drawingml/2006/table">
            <a:tbl>
              <a:tblPr firstRow="1" bandRow="1">
                <a:tableStyleId>{D27102A9-8310-4765-A935-A1911B00CA55}</a:tableStyleId>
              </a:tblPr>
              <a:tblGrid>
                <a:gridCol w="1590092">
                  <a:extLst>
                    <a:ext uri="{9D8B030D-6E8A-4147-A177-3AD203B41FA5}">
                      <a16:colId xmlns:a16="http://schemas.microsoft.com/office/drawing/2014/main" val="1288112924"/>
                    </a:ext>
                  </a:extLst>
                </a:gridCol>
                <a:gridCol w="1590092">
                  <a:extLst>
                    <a:ext uri="{9D8B030D-6E8A-4147-A177-3AD203B41FA5}">
                      <a16:colId xmlns:a16="http://schemas.microsoft.com/office/drawing/2014/main" val="56379413"/>
                    </a:ext>
                  </a:extLst>
                </a:gridCol>
                <a:gridCol w="1590092">
                  <a:extLst>
                    <a:ext uri="{9D8B030D-6E8A-4147-A177-3AD203B41FA5}">
                      <a16:colId xmlns:a16="http://schemas.microsoft.com/office/drawing/2014/main" val="4113393634"/>
                    </a:ext>
                  </a:extLst>
                </a:gridCol>
                <a:gridCol w="1590092">
                  <a:extLst>
                    <a:ext uri="{9D8B030D-6E8A-4147-A177-3AD203B41FA5}">
                      <a16:colId xmlns:a16="http://schemas.microsoft.com/office/drawing/2014/main" val="4082723560"/>
                    </a:ext>
                  </a:extLst>
                </a:gridCol>
              </a:tblGrid>
              <a:tr h="419921">
                <a:tc>
                  <a:txBody>
                    <a:bodyPr/>
                    <a:lstStyle/>
                    <a:p>
                      <a:pPr algn="ctr"/>
                      <a:endParaRPr lang="zh-CN" altLang="en-US" sz="2000" baseline="0" dirty="0">
                        <a:latin typeface="Times New Roman" panose="02020603050405020304" pitchFamily="18" charset="0"/>
                        <a:ea typeface="微软雅黑" panose="020B0503020204020204" pitchFamily="34" charset="-122"/>
                      </a:endParaRPr>
                    </a:p>
                  </a:txBody>
                  <a:tcPr anchor="ctr"/>
                </a:tc>
                <a:tc>
                  <a:txBody>
                    <a:bodyPr/>
                    <a:lstStyle/>
                    <a:p>
                      <a:pPr algn="ctr"/>
                      <a:r>
                        <a:rPr lang="zh-CN" altLang="en-US" sz="2000" baseline="0" dirty="0">
                          <a:latin typeface="Times New Roman" panose="02020603050405020304" pitchFamily="18" charset="0"/>
                          <a:ea typeface="微软雅黑" panose="020B0503020204020204" pitchFamily="34" charset="-122"/>
                        </a:rPr>
                        <a:t>参与率</a:t>
                      </a:r>
                    </a:p>
                  </a:txBody>
                  <a:tcPr anchor="ctr"/>
                </a:tc>
                <a:tc>
                  <a:txBody>
                    <a:bodyPr/>
                    <a:lstStyle/>
                    <a:p>
                      <a:pPr algn="ctr"/>
                      <a:r>
                        <a:rPr lang="zh-CN" altLang="en-US" sz="2000" baseline="0" dirty="0">
                          <a:latin typeface="Times New Roman" panose="02020603050405020304" pitchFamily="18" charset="0"/>
                          <a:ea typeface="微软雅黑" panose="020B0503020204020204" pitchFamily="34" charset="-122"/>
                        </a:rPr>
                        <a:t>完成率</a:t>
                      </a:r>
                    </a:p>
                  </a:txBody>
                  <a:tcPr anchor="ctr"/>
                </a:tc>
                <a:tc>
                  <a:txBody>
                    <a:bodyPr/>
                    <a:lstStyle/>
                    <a:p>
                      <a:pPr algn="ctr"/>
                      <a:r>
                        <a:rPr lang="zh-CN" altLang="en-US" sz="2000" baseline="0" dirty="0">
                          <a:latin typeface="Times New Roman" panose="02020603050405020304" pitchFamily="18" charset="0"/>
                          <a:ea typeface="微软雅黑" panose="020B0503020204020204" pitchFamily="34" charset="-122"/>
                        </a:rPr>
                        <a:t>备注</a:t>
                      </a:r>
                    </a:p>
                  </a:txBody>
                  <a:tcPr anchor="ctr"/>
                </a:tc>
                <a:extLst>
                  <a:ext uri="{0D108BD9-81ED-4DB2-BD59-A6C34878D82A}">
                    <a16:rowId xmlns:a16="http://schemas.microsoft.com/office/drawing/2014/main" val="1402134834"/>
                  </a:ext>
                </a:extLst>
              </a:tr>
              <a:tr h="419921">
                <a:tc>
                  <a:txBody>
                    <a:bodyPr/>
                    <a:lstStyle/>
                    <a:p>
                      <a:pPr algn="ctr"/>
                      <a:r>
                        <a:rPr lang="zh-CN" altLang="en-US" sz="2000" baseline="0" dirty="0">
                          <a:latin typeface="Times New Roman" panose="02020603050405020304" pitchFamily="18" charset="0"/>
                          <a:ea typeface="微软雅黑" panose="020B0503020204020204" pitchFamily="34" charset="-122"/>
                        </a:rPr>
                        <a:t>必做内容</a:t>
                      </a:r>
                    </a:p>
                  </a:txBody>
                  <a:tcPr anchor="ctr"/>
                </a:tc>
                <a:tc>
                  <a:txBody>
                    <a:bodyPr/>
                    <a:lstStyle/>
                    <a:p>
                      <a:pPr indent="127000" algn="ctr" fontAlgn="base"/>
                      <a:r>
                        <a:rPr lang="en-US" sz="2000" kern="100">
                          <a:solidFill>
                            <a:srgbClr val="000000"/>
                          </a:solidFill>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sz="2000" kern="100">
                          <a:solidFill>
                            <a:srgbClr val="000000"/>
                          </a:solidFill>
                          <a:effectLst/>
                          <a:latin typeface="Times New Roman" panose="02020603050405020304" pitchFamily="18" charset="0"/>
                          <a:ea typeface="宋体" panose="02010600030101010101" pitchFamily="2" charset="-122"/>
                        </a:rPr>
                        <a:t>100%</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rowSpan="4">
                  <a:txBody>
                    <a:bodyPr/>
                    <a:lstStyle/>
                    <a:p>
                      <a:pPr algn="l"/>
                      <a:r>
                        <a:rPr lang="en-US" altLang="zh-CN" sz="2000" baseline="0" dirty="0">
                          <a:latin typeface="Times New Roman" panose="02020603050405020304" pitchFamily="18" charset="0"/>
                          <a:ea typeface="微软雅黑" panose="020B0503020204020204" pitchFamily="34" charset="-122"/>
                        </a:rPr>
                        <a:t>1.</a:t>
                      </a:r>
                      <a:r>
                        <a:rPr lang="zh-CN" altLang="en-US" sz="2000" baseline="0" dirty="0">
                          <a:latin typeface="Times New Roman" panose="02020603050405020304" pitchFamily="18" charset="0"/>
                          <a:ea typeface="微软雅黑" panose="020B0503020204020204" pitchFamily="34" charset="-122"/>
                        </a:rPr>
                        <a:t>完成率以幅值准确度来判断</a:t>
                      </a:r>
                      <a:endParaRPr lang="en-US" altLang="zh-CN" sz="2000" baseline="0" dirty="0">
                        <a:latin typeface="Times New Roman" panose="02020603050405020304" pitchFamily="18" charset="0"/>
                        <a:ea typeface="微软雅黑" panose="020B0503020204020204" pitchFamily="34" charset="-122"/>
                      </a:endParaRPr>
                    </a:p>
                    <a:p>
                      <a:pPr algn="l"/>
                      <a:r>
                        <a:rPr lang="en-US" altLang="zh-CN" sz="2000" baseline="0" dirty="0">
                          <a:latin typeface="Times New Roman" panose="02020603050405020304" pitchFamily="18" charset="0"/>
                          <a:ea typeface="微软雅黑" panose="020B0503020204020204" pitchFamily="34" charset="-122"/>
                        </a:rPr>
                        <a:t>2.</a:t>
                      </a:r>
                      <a:r>
                        <a:rPr lang="zh-CN" altLang="en-US" sz="2000" baseline="0" dirty="0">
                          <a:latin typeface="Times New Roman" panose="02020603050405020304" pitchFamily="18" charset="0"/>
                          <a:ea typeface="微软雅黑" panose="020B0503020204020204" pitchFamily="34" charset="-122"/>
                        </a:rPr>
                        <a:t>加分内容中完成不够完整</a:t>
                      </a:r>
                      <a:endParaRPr lang="en-US" altLang="zh-CN" sz="2000" baseline="0" dirty="0">
                        <a:latin typeface="Times New Roman" panose="02020603050405020304" pitchFamily="18" charset="0"/>
                        <a:ea typeface="微软雅黑" panose="020B0503020204020204" pitchFamily="34" charset="-122"/>
                      </a:endParaRPr>
                    </a:p>
                    <a:p>
                      <a:pPr algn="ctr"/>
                      <a:endParaRPr lang="zh-CN" altLang="en-US" sz="2000" baseline="0" dirty="0">
                        <a:latin typeface="Times New Roman" panose="02020603050405020304" pitchFamily="18" charset="0"/>
                        <a:ea typeface="微软雅黑" panose="020B0503020204020204" pitchFamily="34" charset="-122"/>
                      </a:endParaRPr>
                    </a:p>
                  </a:txBody>
                  <a:tcPr anchor="ctr"/>
                </a:tc>
                <a:extLst>
                  <a:ext uri="{0D108BD9-81ED-4DB2-BD59-A6C34878D82A}">
                    <a16:rowId xmlns:a16="http://schemas.microsoft.com/office/drawing/2014/main" val="2218829407"/>
                  </a:ext>
                </a:extLst>
              </a:tr>
              <a:tr h="724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latin typeface="Times New Roman" panose="02020603050405020304" pitchFamily="18" charset="0"/>
                          <a:ea typeface="微软雅黑" panose="020B0503020204020204" pitchFamily="34" charset="-122"/>
                        </a:rPr>
                        <a:t>加分</a:t>
                      </a:r>
                      <a:r>
                        <a:rPr lang="en-US" altLang="zh-CN" sz="2000" baseline="0" dirty="0">
                          <a:latin typeface="Times New Roman" panose="02020603050405020304" pitchFamily="18" charset="0"/>
                          <a:ea typeface="微软雅黑" panose="020B0503020204020204" pitchFamily="34" charset="-122"/>
                        </a:rPr>
                        <a:t>1</a:t>
                      </a:r>
                      <a:endParaRPr lang="zh-CN" altLang="en-US" sz="2000" baseline="0" dirty="0">
                        <a:latin typeface="Times New Roman" panose="02020603050405020304" pitchFamily="18" charset="0"/>
                        <a:ea typeface="微软雅黑" panose="020B0503020204020204" pitchFamily="34" charset="-122"/>
                      </a:endParaRPr>
                    </a:p>
                  </a:txBody>
                  <a:tcPr anchor="ctr"/>
                </a:tc>
                <a:tc>
                  <a:txBody>
                    <a:bodyPr/>
                    <a:lstStyle/>
                    <a:p>
                      <a:pPr indent="127000" algn="ctr" fontAlgn="base"/>
                      <a:r>
                        <a:rPr lang="en-US" sz="2000" kern="100">
                          <a:solidFill>
                            <a:srgbClr val="000000"/>
                          </a:solidFill>
                          <a:effectLst/>
                          <a:latin typeface="Times New Roman" panose="02020603050405020304" pitchFamily="18" charset="0"/>
                          <a:ea typeface="宋体" panose="02010600030101010101" pitchFamily="2" charset="-122"/>
                        </a:rPr>
                        <a:t>81%</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sz="2000" kern="100">
                          <a:solidFill>
                            <a:srgbClr val="000000"/>
                          </a:solidFill>
                          <a:effectLst/>
                          <a:latin typeface="Times New Roman" panose="02020603050405020304" pitchFamily="18" charset="0"/>
                          <a:ea typeface="宋体" panose="02010600030101010101" pitchFamily="2" charset="-122"/>
                        </a:rPr>
                        <a:t>76%</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dirty="0"/>
                    </a:p>
                  </a:txBody>
                  <a:tcPr/>
                </a:tc>
                <a:extLst>
                  <a:ext uri="{0D108BD9-81ED-4DB2-BD59-A6C34878D82A}">
                    <a16:rowId xmlns:a16="http://schemas.microsoft.com/office/drawing/2014/main" val="3871929472"/>
                  </a:ext>
                </a:extLst>
              </a:tr>
              <a:tr h="724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latin typeface="Times New Roman" panose="02020603050405020304" pitchFamily="18" charset="0"/>
                          <a:ea typeface="微软雅黑" panose="020B0503020204020204" pitchFamily="34" charset="-122"/>
                        </a:rPr>
                        <a:t>加分</a:t>
                      </a:r>
                      <a:r>
                        <a:rPr lang="en-US" altLang="zh-CN" sz="2000" baseline="0" dirty="0">
                          <a:latin typeface="Times New Roman" panose="02020603050405020304" pitchFamily="18" charset="0"/>
                          <a:ea typeface="微软雅黑" panose="020B0503020204020204" pitchFamily="34" charset="-122"/>
                        </a:rPr>
                        <a:t>2</a:t>
                      </a:r>
                      <a:endParaRPr lang="zh-CN" altLang="en-US" sz="2000" baseline="0" dirty="0">
                        <a:latin typeface="Times New Roman" panose="02020603050405020304" pitchFamily="18" charset="0"/>
                        <a:ea typeface="微软雅黑" panose="020B0503020204020204" pitchFamily="34" charset="-122"/>
                      </a:endParaRPr>
                    </a:p>
                  </a:txBody>
                  <a:tcPr anchor="ctr"/>
                </a:tc>
                <a:tc>
                  <a:txBody>
                    <a:bodyPr/>
                    <a:lstStyle/>
                    <a:p>
                      <a:pPr indent="127000" algn="ctr" fontAlgn="base"/>
                      <a:r>
                        <a:rPr lang="en-US" sz="2000" kern="100">
                          <a:solidFill>
                            <a:srgbClr val="000000"/>
                          </a:solidFill>
                          <a:effectLst/>
                          <a:latin typeface="Times New Roman" panose="02020603050405020304" pitchFamily="18" charset="0"/>
                          <a:ea typeface="宋体" panose="02010600030101010101" pitchFamily="2" charset="-122"/>
                        </a:rPr>
                        <a:t>52%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sz="2000" kern="100">
                          <a:solidFill>
                            <a:srgbClr val="000000"/>
                          </a:solidFill>
                          <a:effectLst/>
                          <a:latin typeface="Times New Roman" panose="02020603050405020304" pitchFamily="18" charset="0"/>
                          <a:ea typeface="宋体" panose="02010600030101010101" pitchFamily="2" charset="-122"/>
                        </a:rPr>
                        <a:t>72%</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dirty="0"/>
                    </a:p>
                  </a:txBody>
                  <a:tcPr/>
                </a:tc>
                <a:extLst>
                  <a:ext uri="{0D108BD9-81ED-4DB2-BD59-A6C34878D82A}">
                    <a16:rowId xmlns:a16="http://schemas.microsoft.com/office/drawing/2014/main" val="142342206"/>
                  </a:ext>
                </a:extLst>
              </a:tr>
              <a:tr h="7247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latin typeface="Times New Roman" panose="02020603050405020304" pitchFamily="18" charset="0"/>
                          <a:ea typeface="微软雅黑" panose="020B0503020204020204" pitchFamily="34" charset="-122"/>
                        </a:rPr>
                        <a:t>加分</a:t>
                      </a:r>
                      <a:r>
                        <a:rPr lang="en-US" altLang="zh-CN" sz="2000" baseline="0" dirty="0">
                          <a:latin typeface="Times New Roman" panose="02020603050405020304" pitchFamily="18" charset="0"/>
                          <a:ea typeface="微软雅黑" panose="020B0503020204020204" pitchFamily="34" charset="-122"/>
                        </a:rPr>
                        <a:t>3</a:t>
                      </a:r>
                      <a:endParaRPr lang="zh-CN" altLang="en-US" sz="2000" baseline="0" dirty="0">
                        <a:latin typeface="Times New Roman" panose="02020603050405020304" pitchFamily="18" charset="0"/>
                        <a:ea typeface="微软雅黑" panose="020B0503020204020204" pitchFamily="34" charset="-122"/>
                      </a:endParaRPr>
                    </a:p>
                  </a:txBody>
                  <a:tcPr anchor="ctr"/>
                </a:tc>
                <a:tc>
                  <a:txBody>
                    <a:bodyPr/>
                    <a:lstStyle/>
                    <a:p>
                      <a:pPr indent="127000" algn="ctr" fontAlgn="base"/>
                      <a:r>
                        <a:rPr lang="en-US" sz="2000" kern="100">
                          <a:solidFill>
                            <a:srgbClr val="000000"/>
                          </a:solidFill>
                          <a:effectLst/>
                          <a:latin typeface="Times New Roman" panose="02020603050405020304" pitchFamily="18" charset="0"/>
                          <a:ea typeface="宋体" panose="02010600030101010101" pitchFamily="2" charset="-122"/>
                        </a:rPr>
                        <a:t>57%</a:t>
                      </a:r>
                      <a:endParaRPr lang="zh-CN" sz="200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sz="2000" kern="100" dirty="0">
                          <a:solidFill>
                            <a:srgbClr val="000000"/>
                          </a:solidFill>
                          <a:effectLst/>
                          <a:latin typeface="Times New Roman" panose="02020603050405020304" pitchFamily="18" charset="0"/>
                          <a:ea typeface="宋体" panose="02010600030101010101" pitchFamily="2" charset="-122"/>
                        </a:rPr>
                        <a:t>83%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vMerge="1">
                  <a:txBody>
                    <a:bodyPr/>
                    <a:lstStyle/>
                    <a:p>
                      <a:endParaRPr lang="zh-CN" altLang="en-US" dirty="0"/>
                    </a:p>
                  </a:txBody>
                  <a:tcPr/>
                </a:tc>
                <a:extLst>
                  <a:ext uri="{0D108BD9-81ED-4DB2-BD59-A6C34878D82A}">
                    <a16:rowId xmlns:a16="http://schemas.microsoft.com/office/drawing/2014/main" val="3496601488"/>
                  </a:ext>
                </a:extLst>
              </a:tr>
            </a:tbl>
          </a:graphicData>
        </a:graphic>
      </p:graphicFrame>
      <p:sp>
        <p:nvSpPr>
          <p:cNvPr id="6" name="文本框 5"/>
          <p:cNvSpPr txBox="1"/>
          <p:nvPr/>
        </p:nvSpPr>
        <p:spPr>
          <a:xfrm>
            <a:off x="1433736" y="4293096"/>
            <a:ext cx="6276528" cy="2120709"/>
          </a:xfrm>
          <a:prstGeom prst="rect">
            <a:avLst/>
          </a:prstGeom>
          <a:noFill/>
        </p:spPr>
        <p:txBody>
          <a:bodyPr wrap="squar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微软雅黑" panose="020B0503020204020204" pitchFamily="34" charset="-122"/>
              </a:rPr>
              <a:t>所有组均达到了基本要求且处理了出正确的结果；</a:t>
            </a:r>
            <a:endParaRPr lang="en-US" altLang="zh-CN" dirty="0">
              <a:latin typeface="Times New Roman" panose="02020603050405020304" pitchFamily="18" charset="0"/>
              <a:ea typeface="微软雅黑" panose="020B0503020204020204" pitchFamily="34" charset="-122"/>
            </a:endParaRPr>
          </a:p>
          <a:p>
            <a:pPr marL="342900" indent="-342900">
              <a:lnSpc>
                <a:spcPct val="150000"/>
              </a:lnSpc>
              <a:buFont typeface="+mj-lt"/>
              <a:buAutoNum type="arabicPeriod"/>
            </a:pPr>
            <a:r>
              <a:rPr lang="en-US" altLang="zh-CN" dirty="0">
                <a:latin typeface="Times New Roman" panose="02020603050405020304" pitchFamily="18" charset="0"/>
                <a:ea typeface="微软雅黑" panose="020B0503020204020204" pitchFamily="34" charset="-122"/>
              </a:rPr>
              <a:t>80%</a:t>
            </a:r>
            <a:r>
              <a:rPr lang="zh-CN" altLang="en-US" dirty="0">
                <a:latin typeface="Times New Roman" panose="02020603050405020304" pitchFamily="18" charset="0"/>
                <a:ea typeface="微软雅黑" panose="020B0503020204020204" pitchFamily="34" charset="-122"/>
              </a:rPr>
              <a:t>左右的小组尝试探索了了加分内容，</a:t>
            </a:r>
            <a:r>
              <a:rPr lang="en-US" altLang="zh-CN" dirty="0">
                <a:latin typeface="Times New Roman" panose="02020603050405020304" pitchFamily="18" charset="0"/>
                <a:ea typeface="微软雅黑" panose="020B0503020204020204" pitchFamily="34" charset="-122"/>
              </a:rPr>
              <a:t>50%</a:t>
            </a:r>
            <a:r>
              <a:rPr lang="zh-CN" altLang="en-US" dirty="0">
                <a:latin typeface="Times New Roman" panose="02020603050405020304" pitchFamily="18" charset="0"/>
                <a:ea typeface="微软雅黑" panose="020B0503020204020204" pitchFamily="34" charset="-122"/>
              </a:rPr>
              <a:t>左右的小组对所有内容进行了尝试；</a:t>
            </a:r>
            <a:endParaRPr lang="en-US" altLang="zh-CN" dirty="0">
              <a:latin typeface="Times New Roman" panose="02020603050405020304" pitchFamily="18" charset="0"/>
              <a:ea typeface="微软雅黑" panose="020B0503020204020204" pitchFamily="34" charset="-122"/>
            </a:endParaRPr>
          </a:p>
          <a:p>
            <a:pPr marL="342900" indent="-342900">
              <a:lnSpc>
                <a:spcPct val="150000"/>
              </a:lnSpc>
              <a:buFont typeface="+mj-lt"/>
              <a:buAutoNum type="arabicPeriod"/>
            </a:pPr>
            <a:r>
              <a:rPr lang="zh-CN" altLang="en-US" b="1" dirty="0">
                <a:latin typeface="Times New Roman" panose="02020603050405020304" pitchFamily="18" charset="0"/>
                <a:ea typeface="微软雅黑" panose="020B0503020204020204" pitchFamily="34" charset="-122"/>
              </a:rPr>
              <a:t>不足之处：</a:t>
            </a:r>
            <a:r>
              <a:rPr lang="zh-CN" altLang="en-US" dirty="0">
                <a:latin typeface="Times New Roman" panose="02020603050405020304" pitchFamily="18" charset="0"/>
                <a:ea typeface="微软雅黑" panose="020B0503020204020204" pitchFamily="34" charset="-122"/>
              </a:rPr>
              <a:t>加分内容的整体完成度不高，噪声强度计算、幅值调制、频率调制的处理不充分。</a:t>
            </a:r>
          </a:p>
        </p:txBody>
      </p:sp>
    </p:spTree>
    <p:extLst>
      <p:ext uri="{BB962C8B-B14F-4D97-AF65-F5344CB8AC3E}">
        <p14:creationId xmlns:p14="http://schemas.microsoft.com/office/powerpoint/2010/main" val="1486142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0C913308-F349-4B6D-A68A-DD1791B4A57B}" type="slidenum">
              <a:rPr lang="zh-CN" altLang="en-US" smtClean="0"/>
              <a:pPr/>
              <a:t>8</a:t>
            </a:fld>
            <a:endParaRPr lang="zh-CN" altLang="en-US"/>
          </a:p>
        </p:txBody>
      </p:sp>
      <p:sp>
        <p:nvSpPr>
          <p:cNvPr id="4" name="标题 1"/>
          <p:cNvSpPr txBox="1">
            <a:spLocks/>
          </p:cNvSpPr>
          <p:nvPr/>
        </p:nvSpPr>
        <p:spPr>
          <a:xfrm>
            <a:off x="457200" y="260648"/>
            <a:ext cx="8229600" cy="1000132"/>
          </a:xfrm>
          <a:prstGeom prst="rect">
            <a:avLst/>
          </a:prstGeom>
        </p:spPr>
        <p:txBody>
          <a:bodyPr/>
          <a:lstStyle>
            <a:lvl1pPr algn="ctr" defTabSz="914400" rtl="0" eaLnBrk="1" latinLnBrk="0" hangingPunct="1">
              <a:spcBef>
                <a:spcPct val="0"/>
              </a:spcBef>
              <a:buNone/>
              <a:defRPr sz="4400" kern="1200">
                <a:solidFill>
                  <a:schemeClr val="tx1"/>
                </a:solidFill>
                <a:latin typeface="楷体_GB2312" pitchFamily="49" charset="-122"/>
                <a:ea typeface="楷体_GB2312" pitchFamily="49" charset="-122"/>
                <a:cs typeface="+mj-cs"/>
              </a:defRPr>
            </a:lvl1pPr>
          </a:lstStyle>
          <a:p>
            <a:r>
              <a:rPr lang="en-US" altLang="zh-CN" sz="4000" b="1" dirty="0">
                <a:latin typeface="微软雅黑" panose="020B0503020204020204" pitchFamily="34" charset="-122"/>
                <a:ea typeface="微软雅黑" panose="020B0503020204020204" pitchFamily="34" charset="-122"/>
              </a:rPr>
              <a:t>2020</a:t>
            </a:r>
            <a:r>
              <a:rPr lang="zh-CN" altLang="en-US" sz="4000" b="1" dirty="0">
                <a:latin typeface="微软雅黑" panose="020B0503020204020204" pitchFamily="34" charset="-122"/>
                <a:ea typeface="微软雅黑" panose="020B0503020204020204" pitchFamily="34" charset="-122"/>
              </a:rPr>
              <a:t>年大作业阶段完成情况（必做）</a:t>
            </a:r>
          </a:p>
        </p:txBody>
      </p:sp>
      <p:graphicFrame>
        <p:nvGraphicFramePr>
          <p:cNvPr id="5" name="表格 4"/>
          <p:cNvGraphicFramePr>
            <a:graphicFrameLocks noGrp="1"/>
          </p:cNvGraphicFramePr>
          <p:nvPr>
            <p:extLst>
              <p:ext uri="{D42A27DB-BD31-4B8C-83A1-F6EECF244321}">
                <p14:modId xmlns:p14="http://schemas.microsoft.com/office/powerpoint/2010/main" val="1744149567"/>
              </p:ext>
            </p:extLst>
          </p:nvPr>
        </p:nvGraphicFramePr>
        <p:xfrm>
          <a:off x="1391816" y="1212327"/>
          <a:ext cx="6318448" cy="2907285"/>
        </p:xfrm>
        <a:graphic>
          <a:graphicData uri="http://schemas.openxmlformats.org/drawingml/2006/table">
            <a:tbl>
              <a:tblPr firstRow="1" bandRow="1">
                <a:tableStyleId>{D27102A9-8310-4765-A935-A1911B00CA55}</a:tableStyleId>
              </a:tblPr>
              <a:tblGrid>
                <a:gridCol w="1579612">
                  <a:extLst>
                    <a:ext uri="{9D8B030D-6E8A-4147-A177-3AD203B41FA5}">
                      <a16:colId xmlns:a16="http://schemas.microsoft.com/office/drawing/2014/main" val="1288112924"/>
                    </a:ext>
                  </a:extLst>
                </a:gridCol>
                <a:gridCol w="1579612">
                  <a:extLst>
                    <a:ext uri="{9D8B030D-6E8A-4147-A177-3AD203B41FA5}">
                      <a16:colId xmlns:a16="http://schemas.microsoft.com/office/drawing/2014/main" val="56379413"/>
                    </a:ext>
                  </a:extLst>
                </a:gridCol>
                <a:gridCol w="1579612">
                  <a:extLst>
                    <a:ext uri="{9D8B030D-6E8A-4147-A177-3AD203B41FA5}">
                      <a16:colId xmlns:a16="http://schemas.microsoft.com/office/drawing/2014/main" val="4113393634"/>
                    </a:ext>
                  </a:extLst>
                </a:gridCol>
                <a:gridCol w="1579612">
                  <a:extLst>
                    <a:ext uri="{9D8B030D-6E8A-4147-A177-3AD203B41FA5}">
                      <a16:colId xmlns:a16="http://schemas.microsoft.com/office/drawing/2014/main" val="1331105019"/>
                    </a:ext>
                  </a:extLst>
                </a:gridCol>
              </a:tblGrid>
              <a:tr h="599299">
                <a:tc>
                  <a:txBody>
                    <a:bodyPr/>
                    <a:lstStyle/>
                    <a:p>
                      <a:pPr algn="ctr"/>
                      <a:endParaRPr lang="zh-CN" altLang="en-US" sz="2000" baseline="0" dirty="0">
                        <a:latin typeface="Times New Roman" panose="02020603050405020304" pitchFamily="18" charset="0"/>
                        <a:ea typeface="微软雅黑" panose="020B0503020204020204" pitchFamily="34" charset="-122"/>
                      </a:endParaRPr>
                    </a:p>
                  </a:txBody>
                  <a:tcPr anchor="ctr"/>
                </a:tc>
                <a:tc>
                  <a:txBody>
                    <a:bodyPr/>
                    <a:lstStyle/>
                    <a:p>
                      <a:pPr algn="ctr"/>
                      <a:r>
                        <a:rPr lang="zh-CN" altLang="en-US" sz="2000" baseline="0" dirty="0">
                          <a:latin typeface="Times New Roman" panose="02020603050405020304" pitchFamily="18" charset="0"/>
                          <a:ea typeface="微软雅黑" panose="020B0503020204020204" pitchFamily="34" charset="-122"/>
                        </a:rPr>
                        <a:t>幅值完成度</a:t>
                      </a:r>
                    </a:p>
                  </a:txBody>
                  <a:tcPr anchor="ctr"/>
                </a:tc>
                <a:tc>
                  <a:txBody>
                    <a:bodyPr/>
                    <a:lstStyle/>
                    <a:p>
                      <a:pPr algn="ctr"/>
                      <a:r>
                        <a:rPr lang="zh-CN" altLang="en-US" sz="2000" baseline="0" dirty="0">
                          <a:latin typeface="Times New Roman" panose="02020603050405020304" pitchFamily="18" charset="0"/>
                          <a:ea typeface="微软雅黑" panose="020B0503020204020204" pitchFamily="34" charset="-122"/>
                        </a:rPr>
                        <a:t>相角完成度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latin typeface="Times New Roman" panose="02020603050405020304" pitchFamily="18" charset="0"/>
                          <a:ea typeface="微软雅黑" panose="020B0503020204020204" pitchFamily="34" charset="-122"/>
                        </a:rPr>
                        <a:t>谐波完成度</a:t>
                      </a:r>
                    </a:p>
                  </a:txBody>
                  <a:tcPr anchor="ctr"/>
                </a:tc>
                <a:extLst>
                  <a:ext uri="{0D108BD9-81ED-4DB2-BD59-A6C34878D82A}">
                    <a16:rowId xmlns:a16="http://schemas.microsoft.com/office/drawing/2014/main" val="1402134834"/>
                  </a:ext>
                </a:extLst>
              </a:tr>
              <a:tr h="565502">
                <a:tc>
                  <a:txBody>
                    <a:bodyPr/>
                    <a:lstStyle/>
                    <a:p>
                      <a:pPr algn="ctr"/>
                      <a:r>
                        <a:rPr lang="zh-CN" altLang="en-US" sz="2000" baseline="0" dirty="0">
                          <a:latin typeface="Times New Roman" panose="02020603050405020304" pitchFamily="18" charset="0"/>
                          <a:ea typeface="微软雅黑" panose="020B0503020204020204" pitchFamily="34" charset="-122"/>
                        </a:rPr>
                        <a:t>阶段</a:t>
                      </a:r>
                      <a:r>
                        <a:rPr lang="en-US" altLang="zh-CN" sz="2000" baseline="0" dirty="0">
                          <a:latin typeface="Times New Roman" panose="02020603050405020304" pitchFamily="18" charset="0"/>
                          <a:ea typeface="微软雅黑" panose="020B0503020204020204" pitchFamily="34" charset="-122"/>
                        </a:rPr>
                        <a:t>1</a:t>
                      </a:r>
                      <a:endParaRPr lang="zh-CN" altLang="en-US" sz="2000" baseline="0" dirty="0">
                        <a:latin typeface="Times New Roman" panose="02020603050405020304" pitchFamily="18" charset="0"/>
                        <a:ea typeface="微软雅黑" panose="020B0503020204020204" pitchFamily="34" charset="-122"/>
                      </a:endParaRPr>
                    </a:p>
                  </a:txBody>
                  <a:tcPr anchor="ctr"/>
                </a:tc>
                <a:tc>
                  <a:txBody>
                    <a:bodyPr/>
                    <a:lstStyle/>
                    <a:p>
                      <a:pPr indent="127000" algn="ctr" fontAlgn="base"/>
                      <a:r>
                        <a:rPr lang="en-US" sz="2000" kern="100" dirty="0">
                          <a:solidFill>
                            <a:srgbClr val="000000"/>
                          </a:solidFill>
                          <a:effectLst/>
                          <a:latin typeface="Times New Roman" panose="02020603050405020304" pitchFamily="18" charset="0"/>
                          <a:ea typeface="宋体" panose="02010600030101010101" pitchFamily="2" charset="-122"/>
                        </a:rPr>
                        <a:t>38%</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sz="2000" kern="100" dirty="0">
                          <a:solidFill>
                            <a:srgbClr val="000000"/>
                          </a:solidFill>
                          <a:effectLst/>
                          <a:latin typeface="Times New Roman" panose="02020603050405020304" pitchFamily="18" charset="0"/>
                          <a:ea typeface="宋体" panose="02010600030101010101" pitchFamily="2" charset="-122"/>
                        </a:rPr>
                        <a:t>14%</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altLang="zh-CN" sz="2000" kern="100" dirty="0">
                          <a:effectLst/>
                          <a:latin typeface="Times New Roman" panose="02020603050405020304" pitchFamily="18" charset="0"/>
                          <a:ea typeface="宋体" panose="02010600030101010101" pitchFamily="2" charset="-122"/>
                        </a:rPr>
                        <a:t>/</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2218829407"/>
                  </a:ext>
                </a:extLst>
              </a:tr>
              <a:tr h="70807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latin typeface="Times New Roman" panose="02020603050405020304" pitchFamily="18" charset="0"/>
                          <a:ea typeface="微软雅黑" panose="020B0503020204020204" pitchFamily="34" charset="-122"/>
                        </a:rPr>
                        <a:t>阶段</a:t>
                      </a:r>
                      <a:r>
                        <a:rPr lang="en-US" altLang="zh-CN" sz="2000" baseline="0" dirty="0">
                          <a:latin typeface="Times New Roman" panose="02020603050405020304" pitchFamily="18" charset="0"/>
                          <a:ea typeface="微软雅黑" panose="020B0503020204020204" pitchFamily="34" charset="-122"/>
                        </a:rPr>
                        <a:t>2</a:t>
                      </a:r>
                      <a:endParaRPr lang="zh-CN" altLang="en-US" sz="2000" baseline="0" dirty="0">
                        <a:latin typeface="Times New Roman" panose="02020603050405020304" pitchFamily="18" charset="0"/>
                        <a:ea typeface="微软雅黑" panose="020B0503020204020204" pitchFamily="34" charset="-122"/>
                      </a:endParaRPr>
                    </a:p>
                  </a:txBody>
                  <a:tcPr anchor="ctr"/>
                </a:tc>
                <a:tc>
                  <a:txBody>
                    <a:bodyPr/>
                    <a:lstStyle/>
                    <a:p>
                      <a:pPr indent="127000" algn="ctr" fontAlgn="base"/>
                      <a:r>
                        <a:rPr lang="en-US" sz="2000" kern="100" dirty="0">
                          <a:solidFill>
                            <a:srgbClr val="000000"/>
                          </a:solidFill>
                          <a:effectLst/>
                          <a:latin typeface="Times New Roman" panose="02020603050405020304" pitchFamily="18" charset="0"/>
                          <a:ea typeface="宋体" panose="02010600030101010101" pitchFamily="2" charset="-122"/>
                        </a:rPr>
                        <a:t>85%</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sz="2000" kern="100" dirty="0">
                          <a:solidFill>
                            <a:srgbClr val="000000"/>
                          </a:solidFill>
                          <a:effectLst/>
                          <a:latin typeface="Times New Roman" panose="02020603050405020304" pitchFamily="18" charset="0"/>
                          <a:ea typeface="宋体" panose="02010600030101010101" pitchFamily="2" charset="-122"/>
                        </a:rPr>
                        <a:t>33%</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altLang="zh-CN" sz="2000" kern="100" dirty="0">
                          <a:effectLst/>
                          <a:latin typeface="Times New Roman" panose="02020603050405020304" pitchFamily="18" charset="0"/>
                          <a:ea typeface="宋体" panose="02010600030101010101" pitchFamily="2" charset="-122"/>
                        </a:rPr>
                        <a:t>52%</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3871929472"/>
                  </a:ext>
                </a:extLst>
              </a:tr>
              <a:tr h="10344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aseline="0" dirty="0">
                          <a:latin typeface="Times New Roman" panose="02020603050405020304" pitchFamily="18" charset="0"/>
                          <a:ea typeface="微软雅黑" panose="020B0503020204020204" pitchFamily="34" charset="-122"/>
                        </a:rPr>
                        <a:t>最终提交</a:t>
                      </a:r>
                    </a:p>
                  </a:txBody>
                  <a:tcPr anchor="ctr"/>
                </a:tc>
                <a:tc>
                  <a:txBody>
                    <a:bodyPr/>
                    <a:lstStyle/>
                    <a:p>
                      <a:pPr indent="127000" algn="ctr" fontAlgn="base"/>
                      <a:r>
                        <a:rPr lang="en-US" sz="2000" kern="100" dirty="0">
                          <a:solidFill>
                            <a:srgbClr val="000000"/>
                          </a:solidFill>
                          <a:effectLst/>
                          <a:latin typeface="Times New Roman" panose="02020603050405020304" pitchFamily="18" charset="0"/>
                          <a:ea typeface="宋体" panose="02010600030101010101" pitchFamily="2" charset="-122"/>
                        </a:rPr>
                        <a:t>100%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sz="2000" kern="100" dirty="0">
                          <a:solidFill>
                            <a:srgbClr val="000000"/>
                          </a:solidFill>
                          <a:effectLst/>
                          <a:latin typeface="Times New Roman" panose="02020603050405020304" pitchFamily="18" charset="0"/>
                          <a:ea typeface="宋体" panose="02010600030101010101" pitchFamily="2" charset="-122"/>
                        </a:rPr>
                        <a:t>66%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127000" algn="ctr" fontAlgn="base"/>
                      <a:r>
                        <a:rPr lang="en-US" altLang="zh-CN" sz="2000" kern="100" dirty="0">
                          <a:effectLst/>
                          <a:latin typeface="Times New Roman" panose="02020603050405020304" pitchFamily="18" charset="0"/>
                          <a:ea typeface="宋体" panose="02010600030101010101" pitchFamily="2" charset="-122"/>
                        </a:rPr>
                        <a:t>76%</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42342206"/>
                  </a:ext>
                </a:extLst>
              </a:tr>
            </a:tbl>
          </a:graphicData>
        </a:graphic>
      </p:graphicFrame>
      <p:sp>
        <p:nvSpPr>
          <p:cNvPr id="6" name="文本框 5"/>
          <p:cNvSpPr txBox="1"/>
          <p:nvPr/>
        </p:nvSpPr>
        <p:spPr>
          <a:xfrm>
            <a:off x="1391816" y="4426435"/>
            <a:ext cx="6507106" cy="1705210"/>
          </a:xfrm>
          <a:prstGeom prst="rect">
            <a:avLst/>
          </a:prstGeom>
          <a:noFill/>
        </p:spPr>
        <p:txBody>
          <a:bodyPr wrap="square" rtlCol="0">
            <a:spAutoFit/>
          </a:bodyPr>
          <a:lstStyle/>
          <a:p>
            <a:pPr marL="342900" indent="-342900">
              <a:lnSpc>
                <a:spcPct val="150000"/>
              </a:lnSpc>
              <a:buFont typeface="+mj-lt"/>
              <a:buAutoNum type="arabicPeriod"/>
            </a:pPr>
            <a:r>
              <a:rPr lang="zh-CN" altLang="en-US" dirty="0">
                <a:latin typeface="Times New Roman" panose="02020603050405020304" pitchFamily="18" charset="0"/>
                <a:ea typeface="微软雅黑" panose="020B0503020204020204" pitchFamily="34" charset="-122"/>
              </a:rPr>
              <a:t>大作业有一定难度，有相当一部分小组在开始阶段可能会有些茫然，这是正常现象；</a:t>
            </a:r>
            <a:endParaRPr lang="en-US" altLang="zh-CN" dirty="0">
              <a:latin typeface="Times New Roman" panose="02020603050405020304" pitchFamily="18" charset="0"/>
              <a:ea typeface="微软雅黑" panose="020B0503020204020204" pitchFamily="34" charset="-122"/>
            </a:endParaRPr>
          </a:p>
          <a:p>
            <a:pPr marL="342900" indent="-342900">
              <a:lnSpc>
                <a:spcPct val="150000"/>
              </a:lnSpc>
              <a:buFont typeface="+mj-lt"/>
              <a:buAutoNum type="arabicPeriod"/>
            </a:pPr>
            <a:r>
              <a:rPr lang="zh-CN" altLang="en-US" dirty="0">
                <a:latin typeface="Times New Roman" panose="02020603050405020304" pitchFamily="18" charset="0"/>
                <a:ea typeface="微软雅黑" panose="020B0503020204020204" pitchFamily="34" charset="-122"/>
              </a:rPr>
              <a:t>过程跟踪式指导有助于帮助同学们了解当前阶段算法的不足、持续改进算法，提升最终的完成度。</a:t>
            </a:r>
          </a:p>
        </p:txBody>
      </p:sp>
      <p:sp>
        <p:nvSpPr>
          <p:cNvPr id="9" name="箭头: 下 8">
            <a:extLst>
              <a:ext uri="{FF2B5EF4-FFF2-40B4-BE49-F238E27FC236}">
                <a16:creationId xmlns:a16="http://schemas.microsoft.com/office/drawing/2014/main" id="{72BFCF8C-6448-4F67-99A2-0733F14B792C}"/>
              </a:ext>
            </a:extLst>
          </p:cNvPr>
          <p:cNvSpPr/>
          <p:nvPr/>
        </p:nvSpPr>
        <p:spPr>
          <a:xfrm>
            <a:off x="4254366" y="2030931"/>
            <a:ext cx="317634" cy="1559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下 9">
            <a:extLst>
              <a:ext uri="{FF2B5EF4-FFF2-40B4-BE49-F238E27FC236}">
                <a16:creationId xmlns:a16="http://schemas.microsoft.com/office/drawing/2014/main" id="{C897D417-834A-4E63-BEDD-376493500DE7}"/>
              </a:ext>
            </a:extLst>
          </p:cNvPr>
          <p:cNvSpPr/>
          <p:nvPr/>
        </p:nvSpPr>
        <p:spPr>
          <a:xfrm>
            <a:off x="5899698" y="2030931"/>
            <a:ext cx="317634" cy="1559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下 10">
            <a:extLst>
              <a:ext uri="{FF2B5EF4-FFF2-40B4-BE49-F238E27FC236}">
                <a16:creationId xmlns:a16="http://schemas.microsoft.com/office/drawing/2014/main" id="{AAC6F473-3C55-43B7-8FFE-A3DA75A8F0BD}"/>
              </a:ext>
            </a:extLst>
          </p:cNvPr>
          <p:cNvSpPr/>
          <p:nvPr/>
        </p:nvSpPr>
        <p:spPr>
          <a:xfrm>
            <a:off x="7346858" y="2030931"/>
            <a:ext cx="317634" cy="15592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951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457200" y="1772816"/>
            <a:ext cx="8229600" cy="3510722"/>
          </a:xfrm>
        </p:spPr>
        <p:txBody>
          <a:bodyPr>
            <a:noAutofit/>
          </a:bodyPr>
          <a:lstStyle/>
          <a:p>
            <a:pPr>
              <a:lnSpc>
                <a:spcPts val="3000"/>
              </a:lnSpc>
              <a:spcAft>
                <a:spcPts val="1200"/>
              </a:spcAft>
            </a:pPr>
            <a:r>
              <a:rPr lang="zh-CN" altLang="en-US" sz="2800" b="0" dirty="0">
                <a:latin typeface="Times New Roman" panose="02020603050405020304" pitchFamily="18" charset="0"/>
                <a:ea typeface="微软雅黑" panose="020B0503020204020204" pitchFamily="34" charset="-122"/>
              </a:rPr>
              <a:t>广域测量系统（</a:t>
            </a:r>
            <a:r>
              <a:rPr lang="en-US" altLang="zh-CN" sz="2800" b="0" dirty="0">
                <a:latin typeface="Times New Roman" panose="02020603050405020304" pitchFamily="18" charset="0"/>
                <a:ea typeface="微软雅黑" panose="020B0503020204020204" pitchFamily="34" charset="-122"/>
              </a:rPr>
              <a:t>Wide Area Measurement System</a:t>
            </a:r>
            <a:r>
              <a:rPr lang="zh-CN" altLang="en-US" sz="2800" b="0" dirty="0">
                <a:latin typeface="Times New Roman" panose="02020603050405020304" pitchFamily="18" charset="0"/>
                <a:ea typeface="微软雅黑" panose="020B0503020204020204" pitchFamily="34" charset="-122"/>
              </a:rPr>
              <a:t>，</a:t>
            </a:r>
            <a:r>
              <a:rPr lang="en-US" altLang="zh-CN" sz="2800" b="0" dirty="0">
                <a:latin typeface="Times New Roman" panose="02020603050405020304" pitchFamily="18" charset="0"/>
                <a:ea typeface="微软雅黑" panose="020B0503020204020204" pitchFamily="34" charset="-122"/>
              </a:rPr>
              <a:t>WAMS</a:t>
            </a:r>
            <a:r>
              <a:rPr lang="zh-CN" altLang="en-US" sz="2800" b="0" dirty="0">
                <a:latin typeface="Times New Roman" panose="02020603050405020304" pitchFamily="18" charset="0"/>
                <a:ea typeface="微软雅黑" panose="020B0503020204020204" pitchFamily="34" charset="-122"/>
              </a:rPr>
              <a:t>）是指基于同步相量技术构成的新一代电网动态监测和控制系统。</a:t>
            </a:r>
            <a:endParaRPr lang="en-US" altLang="zh-CN" sz="2800" b="0" dirty="0">
              <a:latin typeface="Times New Roman" panose="02020603050405020304" pitchFamily="18" charset="0"/>
              <a:ea typeface="微软雅黑" panose="020B0503020204020204" pitchFamily="34" charset="-122"/>
            </a:endParaRPr>
          </a:p>
          <a:p>
            <a:pPr>
              <a:lnSpc>
                <a:spcPts val="3000"/>
              </a:lnSpc>
              <a:spcAft>
                <a:spcPts val="1200"/>
              </a:spcAft>
            </a:pPr>
            <a:r>
              <a:rPr lang="zh-CN" altLang="en-US" sz="2800" b="0" dirty="0">
                <a:latin typeface="Times New Roman" panose="02020603050405020304" pitchFamily="18" charset="0"/>
                <a:ea typeface="微软雅黑" panose="020B0503020204020204" pitchFamily="34" charset="-122"/>
              </a:rPr>
              <a:t>同步相量测量信息包含每个测量量值的幅值和相角以及相应的时间标签。</a:t>
            </a:r>
            <a:endParaRPr lang="en-US" altLang="zh-CN" sz="2800" b="0" dirty="0">
              <a:latin typeface="Times New Roman" panose="02020603050405020304" pitchFamily="18" charset="0"/>
              <a:ea typeface="微软雅黑" panose="020B0503020204020204" pitchFamily="34" charset="-122"/>
            </a:endParaRPr>
          </a:p>
          <a:p>
            <a:pPr>
              <a:lnSpc>
                <a:spcPts val="3000"/>
              </a:lnSpc>
              <a:spcAft>
                <a:spcPts val="1200"/>
              </a:spcAft>
            </a:pPr>
            <a:r>
              <a:rPr lang="zh-CN" altLang="en-US" sz="2800" b="0" dirty="0">
                <a:latin typeface="Times New Roman" panose="02020603050405020304" pitchFamily="18" charset="0"/>
                <a:ea typeface="微软雅黑" panose="020B0503020204020204" pitchFamily="34" charset="-122"/>
              </a:rPr>
              <a:t>同步相量测量技术的核心是相量估计算法的设计</a:t>
            </a:r>
            <a:r>
              <a:rPr lang="en-US" altLang="zh-CN" sz="2800" b="0" dirty="0">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即算法的估计精度将直接影响到的应用效果。</a:t>
            </a:r>
            <a:endParaRPr lang="en-US" altLang="zh-CN" sz="2800" b="0" dirty="0">
              <a:latin typeface="Times New Roman" panose="02020603050405020304" pitchFamily="18" charset="0"/>
              <a:ea typeface="微软雅黑" panose="020B0503020204020204" pitchFamily="34" charset="-122"/>
            </a:endParaRPr>
          </a:p>
        </p:txBody>
      </p:sp>
      <p:sp>
        <p:nvSpPr>
          <p:cNvPr id="2" name="标题 1"/>
          <p:cNvSpPr>
            <a:spLocks noGrp="1"/>
          </p:cNvSpPr>
          <p:nvPr>
            <p:ph type="title"/>
          </p:nvPr>
        </p:nvSpPr>
        <p:spPr>
          <a:xfrm>
            <a:off x="323528" y="116632"/>
            <a:ext cx="8229600" cy="1000132"/>
          </a:xfrm>
        </p:spPr>
        <p:txBody>
          <a:bodyPr/>
          <a:lstStyle/>
          <a:p>
            <a:r>
              <a:rPr lang="zh-CN" altLang="en-US" dirty="0">
                <a:latin typeface="微软雅黑" panose="020B0503020204020204" pitchFamily="34" charset="-122"/>
                <a:ea typeface="微软雅黑" panose="020B0503020204020204" pitchFamily="34" charset="-122"/>
              </a:rPr>
              <a:t>电力系统同步相量计算</a:t>
            </a: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913308-F349-4B6D-A68A-DD1791B4A57B}" type="slidenum">
              <a:rPr kumimoji="0" lang="zh-CN" altLang="en-US" sz="1200" b="0" i="0" u="none" strike="noStrike" kern="1200" cap="none" spc="0" normalizeH="0" baseline="0" noProof="0" smtClean="0">
                <a:ln>
                  <a:noFill/>
                </a:ln>
                <a:solidFill>
                  <a:prstClr val="black">
                    <a:tint val="75000"/>
                  </a:prstClr>
                </a:solidFill>
                <a:effectLst/>
                <a:uLnTx/>
                <a:uFillTx/>
                <a:ea typeface="楷体_GB2312" pitchFamily="49"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tint val="75000"/>
                </a:prstClr>
              </a:solidFill>
              <a:effectLst/>
              <a:uLnTx/>
              <a:uFillTx/>
              <a:ea typeface="楷体_GB2312" pitchFamily="49" charset="-122"/>
              <a:cs typeface="+mn-cs"/>
            </a:endParaRPr>
          </a:p>
        </p:txBody>
      </p:sp>
    </p:spTree>
    <p:extLst>
      <p:ext uri="{BB962C8B-B14F-4D97-AF65-F5344CB8AC3E}">
        <p14:creationId xmlns:p14="http://schemas.microsoft.com/office/powerpoint/2010/main" val="16291934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TotalTime>
  <Words>1466</Words>
  <Application>Microsoft Macintosh PowerPoint</Application>
  <PresentationFormat>全屏显示(4:3)</PresentationFormat>
  <Paragraphs>194</Paragraphs>
  <Slides>16</Slides>
  <Notes>3</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27" baseType="lpstr">
      <vt:lpstr>等线</vt:lpstr>
      <vt:lpstr>楷体_GB2312</vt:lpstr>
      <vt:lpstr>微软雅黑</vt:lpstr>
      <vt:lpstr>Arial</vt:lpstr>
      <vt:lpstr>Calibri</vt:lpstr>
      <vt:lpstr>Cambria Math</vt:lpstr>
      <vt:lpstr>Symbol</vt:lpstr>
      <vt:lpstr>Times New Roman</vt:lpstr>
      <vt:lpstr>Wingdings</vt:lpstr>
      <vt:lpstr>Office 主题</vt:lpstr>
      <vt:lpstr>Equation</vt:lpstr>
      <vt:lpstr>信号与系统分析基础 第二次大作业</vt:lpstr>
      <vt:lpstr>第二次大作业内容</vt:lpstr>
      <vt:lpstr>第二次大作业内容</vt:lpstr>
      <vt:lpstr>最终报告要求</vt:lpstr>
      <vt:lpstr>分组/时间安排</vt:lpstr>
      <vt:lpstr>成绩计算</vt:lpstr>
      <vt:lpstr>PowerPoint 演示文稿</vt:lpstr>
      <vt:lpstr>PowerPoint 演示文稿</vt:lpstr>
      <vt:lpstr>电力系统同步相量计算</vt:lpstr>
      <vt:lpstr>正弦量的三要素</vt:lpstr>
      <vt:lpstr>相量及相量算法简介</vt:lpstr>
      <vt:lpstr>相量及相量算法简介</vt:lpstr>
      <vt:lpstr>谐波算法简介</vt:lpstr>
      <vt:lpstr>谐波算法简介</vt:lpstr>
      <vt:lpstr>窗函数法简介</vt:lpstr>
      <vt:lpstr>窗函数法简介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Happy</cp:lastModifiedBy>
  <cp:revision>75</cp:revision>
  <dcterms:created xsi:type="dcterms:W3CDTF">2020-04-24T06:36:16Z</dcterms:created>
  <dcterms:modified xsi:type="dcterms:W3CDTF">2024-05-15T02:04:16Z</dcterms:modified>
</cp:coreProperties>
</file>