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7" r:id="rId16"/>
    <p:sldId id="298" r:id="rId17"/>
    <p:sldId id="299" r:id="rId18"/>
    <p:sldId id="300" r:id="rId19"/>
    <p:sldId id="30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774" autoAdjust="0"/>
  </p:normalViewPr>
  <p:slideViewPr>
    <p:cSldViewPr snapToGrid="0">
      <p:cViewPr varScale="1">
        <p:scale>
          <a:sx n="53" d="100"/>
          <a:sy n="53" d="100"/>
        </p:scale>
        <p:origin x="5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p:cNvSpPr>
            <a:spLocks noGrp="1"/>
          </p:cNvSpPr>
          <p:nvPr>
            <p:ph type="body"/>
          </p:nvPr>
        </p:nvSpPr>
        <p:spPr>
          <a:xfrm>
            <a:off x="0" y="0"/>
            <a:ext cx="1778000" cy="444500"/>
          </a:xfrm>
          <a:prstGeom prst="rect">
            <a:avLst/>
          </a:prstGeom>
        </p:spPr>
        <p:txBody>
          <a:bodyPr/>
          <a:lstStyle/>
          <a:p>
            <a:r>
              <a:rPr lang="zh-CN">
                <a:solidFill>
                  <a:srgbClr val="0D0D0D">
                    <a:alpha val="100000"/>
                  </a:srgbClr>
                </a:solidFill>
                <a:highlight>
                  <a:srgbClr val="FFFFFF">
                    <a:alpha val="100000"/>
                  </a:srgbClr>
                </a:highlight>
                <a:latin typeface="ui-sans-serif"/>
                <a:ea typeface="ui-sans-serif"/>
              </a:rPr>
              <a:t>高能物理實驗</a:t>
            </a:r>
            <a:r>
              <a:rPr>
                <a:solidFill>
                  <a:srgbClr val="0D0D0D">
                    <a:alpha val="100000"/>
                  </a:srgbClr>
                </a:solidFill>
                <a:highlight>
                  <a:srgbClr val="FFFFFF">
                    <a:alpha val="100000"/>
                  </a:srgbClr>
                </a:highlight>
                <a:latin typeface="ui-sans-serif"/>
                <a:ea typeface="ui-sans-serif"/>
              </a:rPr>
              <a:t>电流通常更高</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備忘稿版面配置區 3"/>
          <p:cNvSpPr>
            <a:spLocks noGrp="1"/>
          </p:cNvSpPr>
          <p:nvPr>
            <p:ph type="body"/>
          </p:nvPr>
        </p:nvSpPr>
        <p:spPr>
          <a:xfrm>
            <a:off x="0" y="0"/>
            <a:ext cx="1778000" cy="444500"/>
          </a:xfrm>
          <a:prstGeom prst="rect">
            <a:avLst/>
          </a:prstGeom>
        </p:spPr>
        <p:txBody>
          <a:bodyPr/>
          <a:lstStyle/>
          <a:p>
            <a:r>
              <a:t>The rotor is made of high-quality steel to ensure that the rotor will not be disintegrated because of the high linear velocity of the edge during high-speed movement</a:t>
            </a:r>
          </a:p>
          <a:p>
            <a:endParaRPr lang="en-US"/>
          </a:p>
          <a:p>
            <a:r>
              <a:t>the excitation windings are placed on the stator and the cooling is simple, using the copper pipe heat conduction and water cooling, therefore it can has a larger excitation power, which is conducive to improving the power density of the motor; </a:t>
            </a:r>
          </a:p>
          <a:p>
            <a:endParaRPr/>
          </a:p>
          <a:p>
            <a:r>
              <a:t>the stator core adopts the non-toothed slot structure to eliminate the space harmonic magnetic field produced by the slot, thus greatly reducing the rotor eddy current loss. </a:t>
            </a:r>
          </a:p>
          <a:p>
            <a:endParaRPr/>
          </a:p>
          <a:p>
            <a:r>
              <a:t>The stator core adopts non-slotted structure, which eliminates the space harmonic magnetic field generated due to the core slotting, and thus can greatly reduce the rotor eddy current loss.</a:t>
            </a:r>
          </a:p>
          <a:p>
            <a:endParaRPr/>
          </a:p>
          <a:p>
            <a:r>
              <a:t> Induction sub-motor rotor to maintain sustained high-speed rotation, reduce mechanical friction and wind resistance, electromagnetic levitation and vacuum technology is essential!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Tree>
    <p:extLst>
      <p:ext uri="{BB962C8B-B14F-4D97-AF65-F5344CB8AC3E}">
        <p14:creationId xmlns:p14="http://schemas.microsoft.com/office/powerpoint/2010/main" val="191757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由于励磁绕组置于定子上，省去了滑环结构，提高了系统运行的可靠性。励磁绕组的冷却简单，放置空间大大增加，因此可以获得较大的气隙磁通密度。转子可采用高强度实心钢，适合高速旋转。</a:t>
            </a:r>
            <a:r>
              <a:rPr lang="en-US" altLang="zh-CN" dirty="0"/>
              <a:t>Because the excitation winding is placed on the stator, the slip ring structure can be omitted, the reliability of the system operation is improved.</a:t>
            </a:r>
          </a:p>
          <a:p>
            <a:r>
              <a:rPr lang="en-US" altLang="zh-CN" dirty="0"/>
              <a:t>The cooling of the excitation winding is simple, and the placement space is greatly increased, so a large air gap flux density can be obtained.</a:t>
            </a:r>
          </a:p>
          <a:p>
            <a:r>
              <a:rPr lang="en-US" altLang="zh-CN" dirty="0"/>
              <a:t>The rotor can be made of high strength solid steel, suitable for high-speed rotation.</a:t>
            </a:r>
            <a:endParaRPr lang="zh-CN" altLang="en-US" dirty="0"/>
          </a:p>
        </p:txBody>
      </p:sp>
      <p:sp>
        <p:nvSpPr>
          <p:cNvPr id="4" name="灯片编号占位符 3"/>
          <p:cNvSpPr>
            <a:spLocks noGrp="1"/>
          </p:cNvSpPr>
          <p:nvPr>
            <p:ph type="sldNum" sz="quarter" idx="5"/>
          </p:nvPr>
        </p:nvSpPr>
        <p:spPr/>
        <p:txBody>
          <a:bodyPr/>
          <a:lstStyle/>
          <a:p>
            <a:fld id="{AD375E6C-4593-4714-96EB-E7970C6179DC}" type="slidenum">
              <a:rPr lang="zh-CN" altLang="en-US" smtClean="0"/>
              <a:t>14</a:t>
            </a:fld>
            <a:endParaRPr lang="zh-CN" altLang="en-US"/>
          </a:p>
        </p:txBody>
      </p:sp>
    </p:spTree>
    <p:extLst>
      <p:ext uri="{BB962C8B-B14F-4D97-AF65-F5344CB8AC3E}">
        <p14:creationId xmlns:p14="http://schemas.microsoft.com/office/powerpoint/2010/main" val="374152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感应子电机相对于异步电机和同步电机</a:t>
            </a:r>
            <a:r>
              <a:rPr lang="en-US" altLang="zh-CN" dirty="0"/>
              <a:t>,</a:t>
            </a:r>
            <a:r>
              <a:rPr lang="zh-CN" altLang="en-US" dirty="0"/>
              <a:t>现有的文献对其研究较少</a:t>
            </a:r>
            <a:r>
              <a:rPr lang="en-US" altLang="zh-CN" dirty="0"/>
              <a:t>,</a:t>
            </a:r>
            <a:r>
              <a:rPr lang="zh-CN" altLang="en-US" dirty="0"/>
              <a:t>尤其是感应子电机转子齿槽形状和槽深对气隙磁场的影响规律还有待进一步探索。</a:t>
            </a:r>
            <a:r>
              <a:rPr lang="en-US" altLang="zh-CN" dirty="0"/>
              <a:t>Compared with induction motor and synchronous motor, there are few literatures on induction motor, especially the influence of rotor groove shape and groove depth on the air gap magnetic field needs to be further explored.</a:t>
            </a:r>
            <a:r>
              <a:rPr lang="zh-CN" altLang="en-US" dirty="0"/>
              <a:t>如果在仅改变感应子电机转子齿槽形状和槽深的前提下</a:t>
            </a:r>
            <a:r>
              <a:rPr lang="en-US" altLang="zh-CN" dirty="0"/>
              <a:t>,</a:t>
            </a:r>
            <a:r>
              <a:rPr lang="zh-CN" altLang="en-US" dirty="0"/>
              <a:t>就可以优化电机结构</a:t>
            </a:r>
            <a:r>
              <a:rPr lang="en-US" altLang="zh-CN" dirty="0"/>
              <a:t>,</a:t>
            </a:r>
            <a:r>
              <a:rPr lang="zh-CN" altLang="en-US" dirty="0"/>
              <a:t>提高电机性能</a:t>
            </a:r>
            <a:r>
              <a:rPr lang="en-US" altLang="zh-CN" dirty="0"/>
              <a:t>,</a:t>
            </a:r>
            <a:r>
              <a:rPr lang="zh-CN" altLang="en-US" dirty="0"/>
              <a:t>那么将会产生很大的经济效益和电机的整体性能的优化。</a:t>
            </a:r>
            <a:r>
              <a:rPr lang="en-US" altLang="zh-CN" dirty="0"/>
              <a:t>If the motor structure can be optimized and the motor performance can be improved under the premise of only changing the shape and depth of the rotor groove of the induction motor, it will produce great economic benefits and the optimization of the overall performance of the motor.</a:t>
            </a:r>
            <a:endParaRPr lang="zh-CN" altLang="en-US" dirty="0"/>
          </a:p>
        </p:txBody>
      </p:sp>
      <p:sp>
        <p:nvSpPr>
          <p:cNvPr id="4" name="灯片编号占位符 3"/>
          <p:cNvSpPr>
            <a:spLocks noGrp="1"/>
          </p:cNvSpPr>
          <p:nvPr>
            <p:ph type="sldNum" sz="quarter" idx="5"/>
          </p:nvPr>
        </p:nvSpPr>
        <p:spPr/>
        <p:txBody>
          <a:bodyPr/>
          <a:lstStyle/>
          <a:p>
            <a:fld id="{AD375E6C-4593-4714-96EB-E7970C6179DC}" type="slidenum">
              <a:rPr lang="zh-CN" altLang="en-US" smtClean="0"/>
              <a:t>15</a:t>
            </a:fld>
            <a:endParaRPr lang="zh-CN" altLang="en-US"/>
          </a:p>
        </p:txBody>
      </p:sp>
    </p:spTree>
    <p:extLst>
      <p:ext uri="{BB962C8B-B14F-4D97-AF65-F5344CB8AC3E}">
        <p14:creationId xmlns:p14="http://schemas.microsoft.com/office/powerpoint/2010/main" val="177422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步进电机是一种将电脉冲信号转换成相应角位移或线位移的电动机。</a:t>
            </a:r>
            <a:r>
              <a:rPr lang="en-US" altLang="zh-CN" dirty="0"/>
              <a:t>Stepper motor is a kind of motor that converts the electrical pulse signal into the corresponding angular displacement or linear displacement.</a:t>
            </a:r>
          </a:p>
          <a:p>
            <a:r>
              <a:rPr lang="zh-CN" altLang="en-US" dirty="0"/>
              <a:t>每输入一个脉冲信号</a:t>
            </a:r>
            <a:r>
              <a:rPr lang="en-US" altLang="zh-CN" dirty="0"/>
              <a:t>,</a:t>
            </a:r>
            <a:r>
              <a:rPr lang="zh-CN" altLang="en-US" dirty="0"/>
              <a:t>转子就转动一个角度或前进一步</a:t>
            </a:r>
            <a:r>
              <a:rPr lang="en-US" altLang="zh-CN" dirty="0"/>
              <a:t>,</a:t>
            </a:r>
            <a:r>
              <a:rPr lang="zh-CN" altLang="en-US" dirty="0"/>
              <a:t>其输出的角位移或线位移与输入的脉冲数成正比，转速与脉冲频率成正比。</a:t>
            </a:r>
            <a:r>
              <a:rPr lang="en-US" altLang="zh-CN" dirty="0"/>
              <a:t>Each input pulse signal, the rotor rotates an Angle or further forward, the output angular displacement or linear displacement is proportional to the number of input pulses, and the speed is proportional to the pulse frequency.</a:t>
            </a:r>
          </a:p>
          <a:p>
            <a:r>
              <a:rPr lang="zh-CN" altLang="en-US" dirty="0"/>
              <a:t>感应子电机的转子为可变磁阻铁芯</a:t>
            </a:r>
            <a:r>
              <a:rPr lang="en-US" altLang="zh-CN" dirty="0"/>
              <a:t>,</a:t>
            </a:r>
            <a:r>
              <a:rPr lang="zh-CN" altLang="en-US" dirty="0"/>
              <a:t>因此在脉冲电流的激励下</a:t>
            </a:r>
            <a:r>
              <a:rPr lang="en-US" altLang="zh-CN" dirty="0"/>
              <a:t>,</a:t>
            </a:r>
            <a:r>
              <a:rPr lang="zh-CN" altLang="en-US" dirty="0"/>
              <a:t>可以产生固定角度位移。</a:t>
            </a:r>
            <a:r>
              <a:rPr lang="en-US" altLang="zh-CN" dirty="0"/>
              <a:t>The rotor of the inductor motor is a variable reluctance core, so it can generate a fixed Angle displacement under the excitation of the pulse current.</a:t>
            </a:r>
            <a:endParaRPr lang="zh-CN" altLang="en-US" dirty="0"/>
          </a:p>
        </p:txBody>
      </p:sp>
      <p:sp>
        <p:nvSpPr>
          <p:cNvPr id="4" name="灯片编号占位符 3"/>
          <p:cNvSpPr>
            <a:spLocks noGrp="1"/>
          </p:cNvSpPr>
          <p:nvPr>
            <p:ph type="sldNum" sz="quarter" idx="5"/>
          </p:nvPr>
        </p:nvSpPr>
        <p:spPr/>
        <p:txBody>
          <a:bodyPr/>
          <a:lstStyle/>
          <a:p>
            <a:fld id="{AD375E6C-4593-4714-96EB-E7970C6179DC}" type="slidenum">
              <a:rPr lang="zh-CN" altLang="en-US" smtClean="0"/>
              <a:t>16</a:t>
            </a:fld>
            <a:endParaRPr lang="zh-CN" altLang="en-US"/>
          </a:p>
        </p:txBody>
      </p:sp>
    </p:spTree>
    <p:extLst>
      <p:ext uri="{BB962C8B-B14F-4D97-AF65-F5344CB8AC3E}">
        <p14:creationId xmlns:p14="http://schemas.microsoft.com/office/powerpoint/2010/main" val="232942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感应子电机相对于异步电机和同步电机</a:t>
            </a:r>
            <a:r>
              <a:rPr lang="en-US" altLang="zh-CN" dirty="0"/>
              <a:t>,</a:t>
            </a:r>
            <a:r>
              <a:rPr lang="zh-CN" altLang="en-US" dirty="0"/>
              <a:t>现有的文献对其研究较少</a:t>
            </a:r>
            <a:r>
              <a:rPr lang="en-US" altLang="zh-CN" dirty="0"/>
              <a:t>,</a:t>
            </a:r>
            <a:r>
              <a:rPr lang="zh-CN" altLang="en-US" dirty="0"/>
              <a:t>尤其是感应子电机转子齿槽形状和槽深对气隙磁场的影响规律还有待进一步探索。</a:t>
            </a:r>
            <a:r>
              <a:rPr lang="en-US" altLang="zh-CN" dirty="0"/>
              <a:t>Compared with induction motor and synchronous motor, there are few literatures on inductor motor, especially the influence of rotor groove shape and groove depth on the air gap magnetic field needs to be further explored.</a:t>
            </a:r>
          </a:p>
          <a:p>
            <a:r>
              <a:rPr lang="zh-CN" altLang="en-US" dirty="0"/>
              <a:t>不同转子齿型感应子电机的气隙磁密上限值随转子槽深度值的增大略有减小。</a:t>
            </a:r>
            <a:r>
              <a:rPr lang="en-US" altLang="zh-CN" dirty="0"/>
              <a:t>The upper limit value of air gap magnetic density of inductors with different rotor tooth types decreases slightly with the increase of rotor groove depth.</a:t>
            </a:r>
          </a:p>
          <a:p>
            <a:r>
              <a:rPr lang="zh-CN" altLang="en-US" dirty="0"/>
              <a:t>径向齿转子感应子电机的气隙磁密上限值较平行齿转子的大。</a:t>
            </a:r>
            <a:r>
              <a:rPr lang="en-US" altLang="zh-CN" dirty="0"/>
              <a:t>The upper limit of air gap flux density of radial rotor inductor motor is larger than that of parallel rotor.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如果在仅改变感应子电机转子齿槽形状和槽深的前提下</a:t>
            </a:r>
            <a:r>
              <a:rPr lang="en-US" altLang="zh-CN" dirty="0"/>
              <a:t>,</a:t>
            </a:r>
            <a:r>
              <a:rPr lang="zh-CN" altLang="en-US" dirty="0"/>
              <a:t>就可以优化电机结构</a:t>
            </a:r>
            <a:r>
              <a:rPr lang="en-US" altLang="zh-CN" dirty="0"/>
              <a:t>,</a:t>
            </a:r>
            <a:r>
              <a:rPr lang="zh-CN" altLang="en-US" dirty="0"/>
              <a:t>提高电机性能</a:t>
            </a:r>
            <a:r>
              <a:rPr lang="en-US" altLang="zh-CN" dirty="0"/>
              <a:t>,</a:t>
            </a:r>
            <a:r>
              <a:rPr lang="zh-CN" altLang="en-US" dirty="0"/>
              <a:t>那么将会产生很大的经济效益和电机的整体性能的优化。</a:t>
            </a:r>
            <a:r>
              <a:rPr lang="en-US" altLang="zh-CN" dirty="0"/>
              <a:t>If the motor structure can be optimized and the motor performance can be improved under the premise of only changing the shape and depth of the rotor groove of the induction motor, it will produce great economic benefits and the optimization of the overall performance of the motor.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D375E6C-4593-4714-96EB-E7970C6179DC}" type="slidenum">
              <a:rPr lang="zh-CN" altLang="en-US" smtClean="0"/>
              <a:t>17</a:t>
            </a:fld>
            <a:endParaRPr lang="zh-CN" altLang="en-US"/>
          </a:p>
        </p:txBody>
      </p:sp>
    </p:spTree>
    <p:extLst>
      <p:ext uri="{BB962C8B-B14F-4D97-AF65-F5344CB8AC3E}">
        <p14:creationId xmlns:p14="http://schemas.microsoft.com/office/powerpoint/2010/main" val="397365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由于直流偏磁的存在，磁通密度达到其正的最大值时将需要更 大的磁场强度，而在达到负的最大值时需要很小的磁场强度，因而将导致磁滞 回线的不对称，引起磁滞损耗的增加。因而铁心在直流偏磁激励下产生的损耗 大于在正弦波激励下产生的铁耗。</a:t>
            </a:r>
            <a:endParaRPr lang="en-US" altLang="zh-CN" dirty="0"/>
          </a:p>
          <a:p>
            <a:r>
              <a:rPr lang="en-US" altLang="zh-CN" dirty="0"/>
              <a:t>Due to the existence of DC bias, the magnetic flux density will need to be more when it reaches its positive maximum. A large magnetic field strength, while a small magnetic field strength is required to reach a negative maximum, will result in hysteresis. The asymmetry of loop leads to the increase of hysteresis loss. Therefore, the loss of the core under DC bias excitation is greater than the iron consumption produced under sine wave excitation.</a:t>
            </a:r>
            <a:endParaRPr lang="zh-CN" altLang="en-US" dirty="0"/>
          </a:p>
        </p:txBody>
      </p:sp>
      <p:sp>
        <p:nvSpPr>
          <p:cNvPr id="4" name="灯片编号占位符 3"/>
          <p:cNvSpPr>
            <a:spLocks noGrp="1"/>
          </p:cNvSpPr>
          <p:nvPr>
            <p:ph type="sldNum" sz="quarter" idx="5"/>
          </p:nvPr>
        </p:nvSpPr>
        <p:spPr/>
        <p:txBody>
          <a:bodyPr/>
          <a:lstStyle/>
          <a:p>
            <a:fld id="{AD375E6C-4593-4714-96EB-E7970C6179DC}" type="slidenum">
              <a:rPr lang="zh-CN" altLang="en-US" smtClean="0"/>
              <a:t>18</a:t>
            </a:fld>
            <a:endParaRPr lang="zh-CN" altLang="en-US"/>
          </a:p>
        </p:txBody>
      </p:sp>
    </p:spTree>
    <p:extLst>
      <p:ext uri="{BB962C8B-B14F-4D97-AF65-F5344CB8AC3E}">
        <p14:creationId xmlns:p14="http://schemas.microsoft.com/office/powerpoint/2010/main" val="4148239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375E6C-4593-4714-96EB-E7970C6179DC}" type="slidenum">
              <a:rPr lang="zh-CN" altLang="en-US" smtClean="0"/>
              <a:t>19</a:t>
            </a:fld>
            <a:endParaRPr lang="zh-CN" altLang="en-US"/>
          </a:p>
        </p:txBody>
      </p:sp>
    </p:spTree>
    <p:extLst>
      <p:ext uri="{BB962C8B-B14F-4D97-AF65-F5344CB8AC3E}">
        <p14:creationId xmlns:p14="http://schemas.microsoft.com/office/powerpoint/2010/main" val="189741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 name="日期占位符 3"/>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68" name="页脚占位符 4"/>
          <p:cNvSpPr>
            <a:spLocks noGrp="1"/>
          </p:cNvSpPr>
          <p:nvPr>
            <p:ph type="ftr" sz="quarter" idx="11"/>
          </p:nvPr>
        </p:nvSpPr>
        <p:spPr/>
        <p:txBody>
          <a:bodyPr/>
          <a:lstStyle/>
          <a:p>
            <a:endParaRPr lang="zh-CN" altLang="en-US"/>
          </a:p>
        </p:txBody>
      </p:sp>
      <p:sp>
        <p:nvSpPr>
          <p:cNvPr id="69" name="灯片编号占位符 5"/>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sp>
        <p:nvSpPr>
          <p:cNvPr id="1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3"/>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17" name="页脚占位符 4"/>
          <p:cNvSpPr>
            <a:spLocks noGrp="1"/>
          </p:cNvSpPr>
          <p:nvPr>
            <p:ph type="ftr" sz="quarter" idx="11"/>
          </p:nvPr>
        </p:nvSpPr>
        <p:spPr/>
        <p:txBody>
          <a:bodyPr/>
          <a:lstStyle/>
          <a:p>
            <a:endParaRPr lang="zh-CN" altLang="en-US"/>
          </a:p>
        </p:txBody>
      </p:sp>
      <p:sp>
        <p:nvSpPr>
          <p:cNvPr id="18" name="灯片编号占位符 5"/>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p>
        </p:txBody>
      </p:sp>
      <p:sp>
        <p:nvSpPr>
          <p:cNvPr id="9"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2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22" name="日期占位符 3"/>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p>
        </p:txBody>
      </p:sp>
      <p:sp>
        <p:nvSpPr>
          <p:cNvPr id="27"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 name="日期占位符 4"/>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 name="日期占位符 6"/>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p>
        </p:txBody>
      </p:sp>
      <p:sp>
        <p:nvSpPr>
          <p:cNvPr id="43" name="日期占位符 2"/>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5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4" name="日期占位符 4"/>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55" name="页脚占位符 5"/>
          <p:cNvSpPr>
            <a:spLocks noGrp="1"/>
          </p:cNvSpPr>
          <p:nvPr>
            <p:ph type="ftr" sz="quarter" idx="11"/>
          </p:nvPr>
        </p:nvSpPr>
        <p:spPr/>
        <p:txBody>
          <a:bodyPr/>
          <a:lstStyle/>
          <a:p>
            <a:endParaRPr lang="zh-CN" altLang="en-US"/>
          </a:p>
        </p:txBody>
      </p:sp>
      <p:sp>
        <p:nvSpPr>
          <p:cNvPr id="56" name="灯片编号占位符 6"/>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5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1" name="日期占位符 4"/>
          <p:cNvSpPr>
            <a:spLocks noGrp="1"/>
          </p:cNvSpPr>
          <p:nvPr>
            <p:ph type="dt" sz="half" idx="10"/>
          </p:nvPr>
        </p:nvSpPr>
        <p:spPr/>
        <p:txBody>
          <a:bodyPr/>
          <a:lstStyle/>
          <a:p>
            <a:fld id="{D997B5FA-0921-464F-AAE1-844C04324D75}" type="datetimeFigureOut">
              <a:rPr lang="zh-MO" altLang="en-US"/>
              <a:t>29/5/2024</a:t>
            </a:fld>
            <a:endParaRPr lang="zh-CN" altLang="en-US"/>
          </a:p>
        </p:txBody>
      </p:sp>
      <p:sp>
        <p:nvSpPr>
          <p:cNvPr id="62" name="页脚占位符 5"/>
          <p:cNvSpPr>
            <a:spLocks noGrp="1"/>
          </p:cNvSpPr>
          <p:nvPr>
            <p:ph type="ftr" sz="quarter" idx="11"/>
          </p:nvPr>
        </p:nvSpPr>
        <p:spPr/>
        <p:txBody>
          <a:bodyPr/>
          <a:lstStyle/>
          <a:p>
            <a:endParaRPr lang="zh-CN" altLang="en-US"/>
          </a:p>
        </p:txBody>
      </p:sp>
      <p:sp>
        <p:nvSpPr>
          <p:cNvPr id="63" name="灯片编号占位符 6"/>
          <p:cNvSpPr>
            <a:spLocks noGrp="1"/>
          </p:cNvSpPr>
          <p:nvPr>
            <p:ph type="sldNum" sz="quarter" idx="12"/>
          </p:nvPr>
        </p:nvSpPr>
        <p:spPr/>
        <p:txBody>
          <a:bodyPr/>
          <a:lstStyle/>
          <a:p>
            <a:fld id="{565CE74E-AB26-4998-AD42-012C4C1AD076}" type="slidenum">
              <a:r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MO" altLang="en-US"/>
              <a:t>29/5/2024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1"/>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buNone/>
            </a:pPr>
            <a:r>
              <a:rPr lang="en-US"/>
              <a:t>I</a:t>
            </a:r>
            <a:r>
              <a:t>nductor Machine</a:t>
            </a:r>
            <a:endParaRPr lang="en-US"/>
          </a:p>
        </p:txBody>
      </p:sp>
      <p:sp>
        <p:nvSpPr>
          <p:cNvPr id="3" name="副标题 2"/>
          <p:cNvSpPr>
            <a:spLocks noGrp="1"/>
          </p:cNvSpPr>
          <p:nvPr>
            <p:ph type="subTitle" idx="1"/>
          </p:nvPr>
        </p:nvSpPr>
        <p:spPr>
          <a:xfrm>
            <a:off x="1524000" y="3735388"/>
            <a:ext cx="9144000" cy="1655762"/>
          </a:xfrm>
        </p:spPr>
        <p:txBody>
          <a:bodyPr>
            <a:normAutofit fontScale="90000" lnSpcReduction="10000"/>
          </a:bodyPr>
          <a:lstStyle/>
          <a:p>
            <a:pPr>
              <a:buFont typeface="Arial" panose="020B0604020202020204" pitchFamily="34" charset="0"/>
              <a:buNone/>
            </a:pPr>
            <a:r>
              <a:rPr lang="en-US" dirty="0">
                <a:solidFill>
                  <a:schemeClr val="tx1">
                    <a:lumMod val="50000"/>
                    <a:lumOff val="50000"/>
                    <a:alpha val="100000"/>
                  </a:schemeClr>
                </a:solidFill>
              </a:rPr>
              <a:t>Shu </a:t>
            </a:r>
            <a:r>
              <a:rPr lang="en-US" dirty="0" err="1">
                <a:solidFill>
                  <a:schemeClr val="tx1">
                    <a:lumMod val="50000"/>
                    <a:lumOff val="50000"/>
                    <a:alpha val="100000"/>
                  </a:schemeClr>
                </a:solidFill>
              </a:rPr>
              <a:t>jun</a:t>
            </a:r>
            <a:r>
              <a:rPr lang="en-US" dirty="0">
                <a:solidFill>
                  <a:schemeClr val="tx1">
                    <a:lumMod val="50000"/>
                    <a:lumOff val="50000"/>
                    <a:alpha val="100000"/>
                  </a:schemeClr>
                </a:solidFill>
              </a:rPr>
              <a:t> Cao </a:t>
            </a:r>
          </a:p>
          <a:p>
            <a:pPr>
              <a:buFont typeface="Arial" panose="020B0604020202020204" pitchFamily="34" charset="0"/>
              <a:buNone/>
            </a:pPr>
            <a:r>
              <a:rPr lang="en-US" dirty="0">
                <a:solidFill>
                  <a:schemeClr val="tx1">
                    <a:lumMod val="50000"/>
                    <a:lumOff val="50000"/>
                    <a:alpha val="100000"/>
                  </a:schemeClr>
                </a:solidFill>
                <a:latin typeface="Calibri"/>
                <a:ea typeface="微软雅黑"/>
                <a:cs typeface="+mn-cs"/>
                <a:sym typeface="微软雅黑"/>
              </a:rPr>
              <a:t>San </a:t>
            </a:r>
            <a:r>
              <a:rPr lang="en-US" dirty="0" err="1">
                <a:solidFill>
                  <a:schemeClr val="tx1">
                    <a:lumMod val="50000"/>
                    <a:lumOff val="50000"/>
                    <a:alpha val="100000"/>
                  </a:schemeClr>
                </a:solidFill>
                <a:latin typeface="Calibri"/>
                <a:ea typeface="微软雅黑"/>
                <a:cs typeface="+mn-cs"/>
                <a:sym typeface="微软雅黑"/>
              </a:rPr>
              <a:t>chong</a:t>
            </a:r>
            <a:r>
              <a:rPr lang="en-US" dirty="0">
                <a:solidFill>
                  <a:schemeClr val="tx1">
                    <a:lumMod val="50000"/>
                    <a:lumOff val="50000"/>
                    <a:alpha val="100000"/>
                  </a:schemeClr>
                </a:solidFill>
                <a:latin typeface="Calibri"/>
                <a:ea typeface="微软雅黑"/>
                <a:cs typeface="+mn-cs"/>
                <a:sym typeface="微软雅黑"/>
              </a:rPr>
              <a:t> Ng</a:t>
            </a:r>
            <a:endParaRPr dirty="0"/>
          </a:p>
          <a:p>
            <a:pPr>
              <a:buFont typeface="Arial" panose="020B0604020202020204" pitchFamily="34" charset="0"/>
              <a:buNone/>
            </a:pPr>
            <a:r>
              <a:rPr lang="en-US" altLang="zh-MO" dirty="0">
                <a:solidFill>
                  <a:schemeClr val="tx1">
                    <a:lumMod val="50000"/>
                    <a:lumOff val="50000"/>
                    <a:alpha val="100000"/>
                  </a:schemeClr>
                </a:solidFill>
              </a:rPr>
              <a:t>Hai </a:t>
            </a:r>
            <a:r>
              <a:rPr lang="en-US" altLang="zh-MO" dirty="0" err="1">
                <a:solidFill>
                  <a:schemeClr val="tx1">
                    <a:lumMod val="50000"/>
                    <a:lumOff val="50000"/>
                    <a:alpha val="100000"/>
                  </a:schemeClr>
                </a:solidFill>
              </a:rPr>
              <a:t>zhou</a:t>
            </a:r>
            <a:r>
              <a:rPr lang="en-US" altLang="zh-MO" dirty="0">
                <a:solidFill>
                  <a:schemeClr val="tx1">
                    <a:lumMod val="50000"/>
                    <a:lumOff val="50000"/>
                    <a:alpha val="100000"/>
                  </a:schemeClr>
                </a:solidFill>
              </a:rPr>
              <a:t> Hua </a:t>
            </a:r>
          </a:p>
          <a:p>
            <a:pPr>
              <a:buFont typeface="Arial" panose="020B0604020202020204" pitchFamily="34" charset="0"/>
              <a:buNone/>
            </a:pPr>
            <a:r>
              <a:rPr lang="en-US" altLang="zh-MO" dirty="0">
                <a:solidFill>
                  <a:schemeClr val="tx1">
                    <a:lumMod val="50000"/>
                    <a:lumOff val="50000"/>
                    <a:alpha val="100000"/>
                  </a:schemeClr>
                </a:solidFill>
              </a:rPr>
              <a:t>Jin Liu </a:t>
            </a:r>
            <a:endParaRPr lang="en-US" altLang="zh-MO" dirty="0">
              <a:solidFill>
                <a:schemeClr val="tx1">
                  <a:lumMod val="50000"/>
                  <a:lumOff val="50000"/>
                  <a:alpha val="100000"/>
                </a:schemeClr>
              </a:solidFill>
              <a:latin typeface="Calibri"/>
              <a:ea typeface="微软雅黑"/>
              <a:cs typeface="+mn-cs"/>
              <a:sym typeface="微软雅黑"/>
            </a:endParaRPr>
          </a:p>
          <a:p>
            <a:pPr>
              <a:buFont typeface="Arial" panose="020B0604020202020204" pitchFamily="34" charset="0"/>
              <a:buNone/>
            </a:pPr>
            <a:endParaRPr lang="en-US" dirty="0"/>
          </a:p>
          <a:p>
            <a:pPr>
              <a:buFont typeface="Arial" panose="020B0604020202020204" pitchFamily="34" charset="0"/>
              <a:buNone/>
            </a:pPr>
            <a:endParaRPr lang="en-US" dirty="0"/>
          </a:p>
        </p:txBody>
      </p:sp>
      <p:pic>
        <p:nvPicPr>
          <p:cNvPr id="4" name="图片 5" descr="清华大学logo"/>
          <p:cNvPicPr>
            <a:picLocks noChangeAspect="1"/>
          </p:cNvPicPr>
          <p:nvPr/>
        </p:nvPicPr>
        <p:blipFill>
          <a:blip r:embed="rId2"/>
          <a:stretch>
            <a:fillRect/>
          </a:stretch>
        </p:blipFill>
        <p:spPr>
          <a:xfrm>
            <a:off x="4822313" y="5723219"/>
            <a:ext cx="3054017" cy="8377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71475"/>
            <a:ext cx="10515600" cy="1325563"/>
          </a:xfrm>
        </p:spPr>
        <p:txBody>
          <a:bodyPr>
            <a:normAutofit/>
          </a:bodyPr>
          <a:lstStyle/>
          <a:p>
            <a:pPr>
              <a:buNone/>
            </a:pPr>
            <a:r>
              <a:rPr dirty="0">
                <a:latin typeface="+mj-ea"/>
              </a:rPr>
              <a:t>Armature Reaction</a:t>
            </a:r>
            <a:endParaRPr lang="zh-CN" dirty="0">
              <a:latin typeface="+mj-ea"/>
            </a:endParaRPr>
          </a:p>
        </p:txBody>
      </p:sp>
      <p:pic>
        <p:nvPicPr>
          <p:cNvPr id="7" name="内容占位符 5" descr="清华大学logo"/>
          <p:cNvPicPr>
            <a:picLocks noGrp="1" noChangeAspect="1"/>
          </p:cNvPicPr>
          <p:nvPr>
            <p:ph idx="1"/>
          </p:nvPr>
        </p:nvPicPr>
        <p:blipFill>
          <a:blip r:embed="rId2"/>
          <a:stretch>
            <a:fillRect/>
          </a:stretch>
        </p:blipFill>
        <p:spPr>
          <a:xfrm>
            <a:off x="5234940" y="6068695"/>
            <a:ext cx="2023745" cy="554990"/>
          </a:xfrm>
          <a:prstGeom prst="rect">
            <a:avLst/>
          </a:prstGeom>
        </p:spPr>
      </p:pic>
      <p:pic>
        <p:nvPicPr>
          <p:cNvPr id="8" name="圖片 7"/>
          <p:cNvPicPr>
            <a:picLocks noChangeAspect="1"/>
          </p:cNvPicPr>
          <p:nvPr/>
        </p:nvPicPr>
        <p:blipFill>
          <a:blip r:embed="rId3"/>
          <a:stretch>
            <a:fillRect/>
          </a:stretch>
        </p:blipFill>
        <p:spPr>
          <a:xfrm>
            <a:off x="1124387" y="2018577"/>
            <a:ext cx="5065420" cy="2211395"/>
          </a:xfrm>
          <a:prstGeom prst="rect">
            <a:avLst/>
          </a:prstGeom>
        </p:spPr>
      </p:pic>
      <p:pic>
        <p:nvPicPr>
          <p:cNvPr id="9" name="圖片 8"/>
          <p:cNvPicPr>
            <a:picLocks noChangeAspect="1"/>
          </p:cNvPicPr>
          <p:nvPr/>
        </p:nvPicPr>
        <p:blipFill>
          <a:blip r:embed="rId4"/>
          <a:stretch>
            <a:fillRect/>
          </a:stretch>
        </p:blipFill>
        <p:spPr>
          <a:xfrm>
            <a:off x="7309410" y="1459847"/>
            <a:ext cx="3837325" cy="39383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p:cNvPicPr>
            <a:picLocks noChangeAspect="1"/>
          </p:cNvPicPr>
          <p:nvPr/>
        </p:nvPicPr>
        <p:blipFill rotWithShape="1">
          <a:blip r:embed="rId3"/>
          <a:srcRect r="10905"/>
          <a:stretch/>
        </p:blipFill>
        <p:spPr>
          <a:xfrm>
            <a:off x="663697" y="1543292"/>
            <a:ext cx="5321468" cy="4316271"/>
          </a:xfrm>
          <a:prstGeom prst="rect">
            <a:avLst/>
          </a:prstGeom>
        </p:spPr>
      </p:pic>
      <p:sp>
        <p:nvSpPr>
          <p:cNvPr id="11" name="标题 1"/>
          <p:cNvSpPr>
            <a:spLocks noGrp="1"/>
          </p:cNvSpPr>
          <p:nvPr>
            <p:ph type="title"/>
          </p:nvPr>
        </p:nvSpPr>
        <p:spPr>
          <a:xfrm>
            <a:off x="838200" y="371475"/>
            <a:ext cx="10515600" cy="1325563"/>
          </a:xfrm>
        </p:spPr>
        <p:txBody>
          <a:bodyPr>
            <a:normAutofit/>
          </a:bodyPr>
          <a:lstStyle/>
          <a:p>
            <a:pPr>
              <a:buNone/>
            </a:pPr>
            <a:r>
              <a:rPr dirty="0">
                <a:latin typeface="+mj-ea"/>
              </a:rPr>
              <a:t>Armature Reaction</a:t>
            </a:r>
            <a:endParaRPr lang="zh-CN" dirty="0">
              <a:latin typeface="+mj-ea"/>
            </a:endParaRPr>
          </a:p>
        </p:txBody>
      </p:sp>
      <p:pic>
        <p:nvPicPr>
          <p:cNvPr id="12" name="内容占位符 5" descr="清华大学logo"/>
          <p:cNvPicPr>
            <a:picLocks noGrp="1" noChangeAspect="1"/>
          </p:cNvPicPr>
          <p:nvPr>
            <p:ph idx="1"/>
          </p:nvPr>
        </p:nvPicPr>
        <p:blipFill>
          <a:blip r:embed="rId4"/>
          <a:stretch>
            <a:fillRect/>
          </a:stretch>
        </p:blipFill>
        <p:spPr>
          <a:xfrm>
            <a:off x="5234940" y="6068695"/>
            <a:ext cx="2023745" cy="554990"/>
          </a:xfrm>
          <a:prstGeom prst="rect">
            <a:avLst/>
          </a:prstGeom>
        </p:spPr>
      </p:pic>
      <p:pic>
        <p:nvPicPr>
          <p:cNvPr id="14" name="圖片 13"/>
          <p:cNvPicPr>
            <a:picLocks noChangeAspect="1"/>
          </p:cNvPicPr>
          <p:nvPr/>
        </p:nvPicPr>
        <p:blipFill rotWithShape="1">
          <a:blip r:embed="rId5"/>
          <a:srcRect r="8312"/>
          <a:stretch/>
        </p:blipFill>
        <p:spPr>
          <a:xfrm>
            <a:off x="6096001" y="1892225"/>
            <a:ext cx="5972786" cy="37582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789339" y="272314"/>
            <a:ext cx="10515600" cy="1325563"/>
          </a:xfrm>
        </p:spPr>
        <p:txBody>
          <a:bodyPr>
            <a:normAutofit/>
          </a:bodyPr>
          <a:lstStyle/>
          <a:p>
            <a:pPr marL="0" lvl="0" indent="0" algn="l" defTabSz="914400">
              <a:lnSpc>
                <a:spcPct val="90000"/>
              </a:lnSpc>
              <a:spcBef>
                <a:spcPct val="1"/>
              </a:spcBef>
              <a:buNone/>
              <a:defRPr sz="4400">
                <a:solidFill>
                  <a:schemeClr val="tx1">
                    <a:alpha val="100000"/>
                  </a:schemeClr>
                </a:solidFill>
                <a:latin typeface="Calibri"/>
                <a:ea typeface="微软雅黑"/>
                <a:cs typeface="+mj-cs"/>
              </a:defRPr>
            </a:pPr>
            <a:r>
              <a:rPr lang="en-US" altLang="zh-CN" dirty="0">
                <a:solidFill>
                  <a:schemeClr val="tx1">
                    <a:alpha val="100000"/>
                  </a:schemeClr>
                </a:solidFill>
                <a:latin typeface="+mj-ea"/>
              </a:rPr>
              <a:t>C</a:t>
            </a:r>
            <a:r>
              <a:rPr lang="zh-CN" sz="4400" b="0" i="0" u="none" strike="noStrike" dirty="0">
                <a:solidFill>
                  <a:schemeClr val="tx1">
                    <a:alpha val="100000"/>
                  </a:schemeClr>
                </a:solidFill>
                <a:latin typeface="+mj-ea"/>
                <a:cs typeface="+mj-cs"/>
              </a:rPr>
              <a:t>lassification</a:t>
            </a:r>
            <a:endParaRPr lang="zh-CN" sz="4400" dirty="0">
              <a:solidFill>
                <a:schemeClr val="tx1">
                  <a:alpha val="100000"/>
                </a:schemeClr>
              </a:solidFill>
              <a:latin typeface="+mj-ea"/>
              <a:cs typeface="+mj-cs"/>
            </a:endParaRPr>
          </a:p>
        </p:txBody>
      </p:sp>
      <p:pic>
        <p:nvPicPr>
          <p:cNvPr id="17" name="内容占位符 5" descr="清华大学logo"/>
          <p:cNvPicPr>
            <a:picLocks noGrp="1" noChangeAspect="1"/>
          </p:cNvPicPr>
          <p:nvPr>
            <p:ph idx="1"/>
          </p:nvPr>
        </p:nvPicPr>
        <p:blipFill>
          <a:blip r:embed="rId2"/>
          <a:stretch>
            <a:fillRect/>
          </a:stretch>
        </p:blipFill>
        <p:spPr>
          <a:xfrm>
            <a:off x="5234940" y="6068695"/>
            <a:ext cx="2023745" cy="554990"/>
          </a:xfrm>
          <a:prstGeom prst="rect">
            <a:avLst/>
          </a:prstGeom>
        </p:spPr>
      </p:pic>
      <p:pic>
        <p:nvPicPr>
          <p:cNvPr id="18" name="圖片 17"/>
          <p:cNvPicPr>
            <a:picLocks noChangeAspect="1"/>
          </p:cNvPicPr>
          <p:nvPr/>
        </p:nvPicPr>
        <p:blipFill>
          <a:blip r:embed="rId3"/>
          <a:stretch>
            <a:fillRect/>
          </a:stretch>
        </p:blipFill>
        <p:spPr>
          <a:xfrm>
            <a:off x="670573" y="1860324"/>
            <a:ext cx="5237147" cy="2463133"/>
          </a:xfrm>
          <a:prstGeom prst="rect">
            <a:avLst/>
          </a:prstGeom>
        </p:spPr>
      </p:pic>
      <p:pic>
        <p:nvPicPr>
          <p:cNvPr id="19" name="圖片 18"/>
          <p:cNvPicPr>
            <a:picLocks noChangeAspect="1"/>
          </p:cNvPicPr>
          <p:nvPr/>
        </p:nvPicPr>
        <p:blipFill>
          <a:blip r:embed="rId4"/>
          <a:stretch>
            <a:fillRect/>
          </a:stretch>
        </p:blipFill>
        <p:spPr>
          <a:xfrm>
            <a:off x="6152025" y="1464869"/>
            <a:ext cx="5460040" cy="3398596"/>
          </a:xfrm>
          <a:prstGeom prst="rect">
            <a:avLst/>
          </a:prstGeom>
        </p:spPr>
      </p:pic>
      <p:sp>
        <p:nvSpPr>
          <p:cNvPr id="20" name="文字方塊 19"/>
          <p:cNvSpPr txBox="1"/>
          <p:nvPr/>
        </p:nvSpPr>
        <p:spPr>
          <a:xfrm>
            <a:off x="1486309" y="4997676"/>
            <a:ext cx="3605674" cy="369332"/>
          </a:xfrm>
          <a:prstGeom prst="rect">
            <a:avLst/>
          </a:prstGeom>
          <a:ln w="12700">
            <a:prstDash val="solid"/>
            <a:miter lim="800000"/>
          </a:ln>
        </p:spPr>
        <p:txBody>
          <a:bodyPr wrap="square">
            <a:spAutoFit/>
          </a:bodyPr>
          <a:lstStyle/>
          <a:p>
            <a:r>
              <a:rPr dirty="0">
                <a:latin typeface="+mn-ea"/>
              </a:rPr>
              <a:t>homopolar inductor machine</a:t>
            </a:r>
          </a:p>
        </p:txBody>
      </p:sp>
      <p:sp>
        <p:nvSpPr>
          <p:cNvPr id="21" name="文字方塊 20"/>
          <p:cNvSpPr txBox="1"/>
          <p:nvPr/>
        </p:nvSpPr>
        <p:spPr>
          <a:xfrm>
            <a:off x="7471327" y="4997676"/>
            <a:ext cx="3833612" cy="369332"/>
          </a:xfrm>
          <a:prstGeom prst="rect">
            <a:avLst/>
          </a:prstGeom>
          <a:ln w="12700">
            <a:prstDash val="solid"/>
            <a:miter lim="800000"/>
          </a:ln>
        </p:spPr>
        <p:txBody>
          <a:bodyPr wrap="square">
            <a:spAutoFit/>
          </a:bodyPr>
          <a:lstStyle/>
          <a:p>
            <a:r>
              <a:rPr dirty="0">
                <a:latin typeface="+mn-ea"/>
              </a:rPr>
              <a:t>heteropolar inductor machine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a:spLocks noGrp="1"/>
          </p:cNvSpPr>
          <p:nvPr>
            <p:ph type="title"/>
          </p:nvPr>
        </p:nvSpPr>
        <p:spPr>
          <a:xfrm>
            <a:off x="838200" y="249136"/>
            <a:ext cx="10515600" cy="1325563"/>
          </a:xfrm>
        </p:spPr>
        <p:txBody>
          <a:bodyPr>
            <a:normAutofit/>
          </a:bodyPr>
          <a:lstStyle/>
          <a:p>
            <a:pPr marL="0" lvl="0" indent="0" algn="l" defTabSz="914400">
              <a:lnSpc>
                <a:spcPct val="90000"/>
              </a:lnSpc>
              <a:spcBef>
                <a:spcPct val="1"/>
              </a:spcBef>
              <a:buNone/>
              <a:defRPr sz="4400">
                <a:solidFill>
                  <a:schemeClr val="tx1">
                    <a:alpha val="100000"/>
                  </a:schemeClr>
                </a:solidFill>
                <a:latin typeface="Calibri"/>
                <a:ea typeface="微软雅黑"/>
                <a:cs typeface="+mj-cs"/>
              </a:defRPr>
            </a:pPr>
            <a:r>
              <a:rPr lang="en-US" altLang="zh-CN" dirty="0">
                <a:solidFill>
                  <a:schemeClr val="tx1">
                    <a:alpha val="100000"/>
                  </a:schemeClr>
                </a:solidFill>
                <a:latin typeface="+mj-ea"/>
              </a:rPr>
              <a:t>C</a:t>
            </a:r>
            <a:r>
              <a:rPr lang="zh-CN" sz="4400" b="0" i="0" u="none" strike="noStrike" dirty="0">
                <a:solidFill>
                  <a:schemeClr val="tx1">
                    <a:alpha val="100000"/>
                  </a:schemeClr>
                </a:solidFill>
                <a:latin typeface="+mj-ea"/>
                <a:cs typeface="+mj-cs"/>
              </a:rPr>
              <a:t>lassification</a:t>
            </a:r>
            <a:endParaRPr lang="zh-CN" sz="4400" dirty="0">
              <a:solidFill>
                <a:schemeClr val="tx1">
                  <a:alpha val="100000"/>
                </a:schemeClr>
              </a:solidFill>
              <a:latin typeface="+mj-ea"/>
              <a:cs typeface="+mj-cs"/>
            </a:endParaRPr>
          </a:p>
        </p:txBody>
      </p:sp>
      <p:pic>
        <p:nvPicPr>
          <p:cNvPr id="24" name="内容占位符 5" descr="清华大学logo"/>
          <p:cNvPicPr>
            <a:picLocks noGrp="1" noChangeAspect="1"/>
          </p:cNvPicPr>
          <p:nvPr>
            <p:ph idx="1"/>
          </p:nvPr>
        </p:nvPicPr>
        <p:blipFill>
          <a:blip r:embed="rId2"/>
          <a:stretch>
            <a:fillRect/>
          </a:stretch>
        </p:blipFill>
        <p:spPr>
          <a:xfrm>
            <a:off x="5234940" y="6068695"/>
            <a:ext cx="2023745" cy="554990"/>
          </a:xfrm>
          <a:prstGeom prst="rect">
            <a:avLst/>
          </a:prstGeom>
        </p:spPr>
      </p:pic>
      <p:sp>
        <p:nvSpPr>
          <p:cNvPr id="25" name="文字方塊 24"/>
          <p:cNvSpPr txBox="1"/>
          <p:nvPr/>
        </p:nvSpPr>
        <p:spPr>
          <a:xfrm>
            <a:off x="1029395" y="1697038"/>
            <a:ext cx="8980144" cy="3532505"/>
          </a:xfrm>
          <a:prstGeom prst="rect">
            <a:avLst/>
          </a:prstGeom>
          <a:ln w="12700">
            <a:prstDash val="solid"/>
            <a:miter lim="800000"/>
          </a:ln>
        </p:spPr>
        <p:txBody>
          <a:bodyPr wrap="square">
            <a:spAutoFit/>
          </a:bodyPr>
          <a:lstStyle/>
          <a:p>
            <a:pPr>
              <a:lnSpc>
                <a:spcPct val="150000"/>
              </a:lnSpc>
            </a:pPr>
            <a:r>
              <a:rPr sz="2800" dirty="0">
                <a:latin typeface="+mn-ea"/>
                <a:cs typeface="+mn-cs"/>
              </a:rPr>
              <a:t>Compared with the homopolar type, the heteropolar type has some di</a:t>
            </a:r>
            <a:r>
              <a:rPr lang="en-US" sz="2800" dirty="0">
                <a:latin typeface="+mn-ea"/>
                <a:cs typeface="+mn-cs"/>
              </a:rPr>
              <a:t>sa</a:t>
            </a:r>
            <a:r>
              <a:rPr sz="2800" dirty="0">
                <a:latin typeface="+mn-ea"/>
                <a:cs typeface="+mn-cs"/>
              </a:rPr>
              <a:t>dvantages:</a:t>
            </a:r>
            <a:endParaRPr dirty="0">
              <a:latin typeface="+mn-ea"/>
            </a:endParaRPr>
          </a:p>
          <a:p>
            <a:pPr>
              <a:lnSpc>
                <a:spcPct val="150000"/>
              </a:lnSpc>
            </a:pPr>
            <a:endParaRPr lang="en-US" sz="2400" dirty="0">
              <a:latin typeface="+mn-ea"/>
              <a:cs typeface="+mn-cs"/>
            </a:endParaRPr>
          </a:p>
          <a:p>
            <a:pPr>
              <a:lnSpc>
                <a:spcPct val="150000"/>
              </a:lnSpc>
            </a:pPr>
            <a:r>
              <a:rPr lang="en-US" sz="2400" dirty="0">
                <a:latin typeface="+mn-ea"/>
                <a:cs typeface="+mn-cs"/>
              </a:rPr>
              <a:t>1. limited speed</a:t>
            </a:r>
            <a:endParaRPr dirty="0">
              <a:latin typeface="+mn-ea"/>
            </a:endParaRPr>
          </a:p>
          <a:p>
            <a:pPr>
              <a:lnSpc>
                <a:spcPct val="150000"/>
              </a:lnSpc>
            </a:pPr>
            <a:r>
              <a:rPr lang="en-US" sz="2400" dirty="0">
                <a:latin typeface="+mn-ea"/>
                <a:cs typeface="+mn-cs"/>
              </a:rPr>
              <a:t>2. </a:t>
            </a:r>
            <a:r>
              <a:rPr sz="2400" dirty="0">
                <a:latin typeface="+mn-ea"/>
                <a:cs typeface="+mn-cs"/>
              </a:rPr>
              <a:t>reducing the use of space of stator</a:t>
            </a:r>
            <a:endParaRPr dirty="0">
              <a:latin typeface="+mn-ea"/>
            </a:endParaRPr>
          </a:p>
          <a:p>
            <a:pPr>
              <a:lnSpc>
                <a:spcPct val="150000"/>
              </a:lnSpc>
            </a:pPr>
            <a:r>
              <a:rPr lang="en-US" sz="2400" dirty="0">
                <a:latin typeface="+mn-ea"/>
                <a:cs typeface="+mn-cs"/>
              </a:rPr>
              <a:t>3. </a:t>
            </a:r>
            <a:r>
              <a:rPr sz="2400" dirty="0">
                <a:latin typeface="+mn-ea"/>
                <a:cs typeface="+mn-cs"/>
              </a:rPr>
              <a:t>a large rotor iron loss</a:t>
            </a:r>
            <a:endParaRPr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384"/>
            <a:ext cx="10515600" cy="1325563"/>
          </a:xfrm>
        </p:spPr>
        <p:txBody>
          <a:bodyPr/>
          <a:lstStyle/>
          <a:p>
            <a:r>
              <a:rPr lang="en-US" altLang="zh-CN" dirty="0">
                <a:latin typeface="+mj-ea"/>
              </a:rPr>
              <a:t>Application of inductor machines</a:t>
            </a:r>
            <a:endParaRPr lang="zh-CN" altLang="en-US" dirty="0">
              <a:latin typeface="+mj-ea"/>
            </a:endParaRPr>
          </a:p>
        </p:txBody>
      </p:sp>
      <p:pic>
        <p:nvPicPr>
          <p:cNvPr id="6" name="内容占位符 5" descr="清华大学logo"/>
          <p:cNvPicPr>
            <a:picLocks noGrp="1" noChangeAspect="1"/>
          </p:cNvPicPr>
          <p:nvPr>
            <p:ph idx="1"/>
            <p:custDataLst>
              <p:tags r:id="rId1"/>
            </p:custDataLst>
          </p:nvPr>
        </p:nvPicPr>
        <p:blipFill>
          <a:blip r:embed="rId4"/>
          <a:stretch>
            <a:fillRect/>
          </a:stretch>
        </p:blipFill>
        <p:spPr>
          <a:xfrm>
            <a:off x="5234940" y="6068695"/>
            <a:ext cx="2023745" cy="554990"/>
          </a:xfrm>
          <a:prstGeom prst="rect">
            <a:avLst/>
          </a:prstGeom>
        </p:spPr>
      </p:pic>
      <p:sp>
        <p:nvSpPr>
          <p:cNvPr id="4" name="文本框 3"/>
          <p:cNvSpPr txBox="1"/>
          <p:nvPr/>
        </p:nvSpPr>
        <p:spPr>
          <a:xfrm>
            <a:off x="838200" y="1448371"/>
            <a:ext cx="482193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Flywheel Energy Storage</a:t>
            </a:r>
          </a:p>
        </p:txBody>
      </p:sp>
      <p:pic>
        <p:nvPicPr>
          <p:cNvPr id="1026" name="Picture 2" descr="Sustainability 15 11832 g001">
            <a:extLst>
              <a:ext uri="{FF2B5EF4-FFF2-40B4-BE49-F238E27FC236}">
                <a16:creationId xmlns:a16="http://schemas.microsoft.com/office/drawing/2014/main" id="{3FC5947B-BC2A-7F84-1944-D40D59FB2F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339" y="2017562"/>
            <a:ext cx="7061006" cy="296507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62AAC62-04B8-0F64-CAC6-DFDEBAA4DC6B}"/>
              </a:ext>
            </a:extLst>
          </p:cNvPr>
          <p:cNvSpPr txBox="1"/>
          <p:nvPr/>
        </p:nvSpPr>
        <p:spPr>
          <a:xfrm>
            <a:off x="1015261" y="5340926"/>
            <a:ext cx="6097162"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mn-ea"/>
              </a:rPr>
              <a:t>Low-speed  (typically 10,000rpm) </a:t>
            </a:r>
          </a:p>
          <a:p>
            <a:pPr marL="285750" indent="-285750">
              <a:buFont typeface="Arial" panose="020B0604020202020204" pitchFamily="34" charset="0"/>
              <a:buChar char="•"/>
            </a:pPr>
            <a:r>
              <a:rPr lang="en-US" altLang="zh-CN" dirty="0">
                <a:latin typeface="+mn-ea"/>
              </a:rPr>
              <a:t>high-speed  (up to 100,000rpm)</a:t>
            </a:r>
            <a:endParaRPr lang="zh-CN" altLang="en-US" dirty="0">
              <a:latin typeface="+mn-ea"/>
            </a:endParaRPr>
          </a:p>
        </p:txBody>
      </p:sp>
      <p:sp>
        <p:nvSpPr>
          <p:cNvPr id="9" name="文本框 8">
            <a:extLst>
              <a:ext uri="{FF2B5EF4-FFF2-40B4-BE49-F238E27FC236}">
                <a16:creationId xmlns:a16="http://schemas.microsoft.com/office/drawing/2014/main" id="{2396F598-600A-7578-14AF-4BEA6F1455D1}"/>
              </a:ext>
            </a:extLst>
          </p:cNvPr>
          <p:cNvSpPr txBox="1"/>
          <p:nvPr/>
        </p:nvSpPr>
        <p:spPr>
          <a:xfrm>
            <a:off x="8306562" y="1440620"/>
            <a:ext cx="3885438" cy="523220"/>
          </a:xfrm>
          <a:prstGeom prst="rect">
            <a:avLst/>
          </a:prstGeom>
          <a:noFill/>
        </p:spPr>
        <p:txBody>
          <a:bodyPr wrap="square">
            <a:spAutoFit/>
          </a:bodyPr>
          <a:lstStyle/>
          <a:p>
            <a:r>
              <a:rPr lang="en-US" altLang="zh-CN" sz="2800" dirty="0">
                <a:latin typeface="+mn-ea"/>
              </a:rPr>
              <a:t>Inductor machines</a:t>
            </a:r>
            <a:endParaRPr lang="zh-CN" altLang="en-US" sz="2800" dirty="0">
              <a:latin typeface="+mn-ea"/>
            </a:endParaRPr>
          </a:p>
        </p:txBody>
      </p:sp>
      <p:pic>
        <p:nvPicPr>
          <p:cNvPr id="11" name="图形 10" descr="复选标记">
            <a:extLst>
              <a:ext uri="{FF2B5EF4-FFF2-40B4-BE49-F238E27FC236}">
                <a16:creationId xmlns:a16="http://schemas.microsoft.com/office/drawing/2014/main" id="{416B115B-FC38-44EC-69F6-F3DBBF1312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6562" y="2308983"/>
            <a:ext cx="457200" cy="457200"/>
          </a:xfrm>
          <a:prstGeom prst="rect">
            <a:avLst/>
          </a:prstGeom>
        </p:spPr>
      </p:pic>
      <p:sp>
        <p:nvSpPr>
          <p:cNvPr id="12" name="文本框 11">
            <a:extLst>
              <a:ext uri="{FF2B5EF4-FFF2-40B4-BE49-F238E27FC236}">
                <a16:creationId xmlns:a16="http://schemas.microsoft.com/office/drawing/2014/main" id="{612CA215-C791-2FB4-2DA9-0F08CE7D7DD2}"/>
              </a:ext>
            </a:extLst>
          </p:cNvPr>
          <p:cNvSpPr txBox="1"/>
          <p:nvPr/>
        </p:nvSpPr>
        <p:spPr>
          <a:xfrm>
            <a:off x="8943594" y="2313678"/>
            <a:ext cx="3150870" cy="461665"/>
          </a:xfrm>
          <a:prstGeom prst="rect">
            <a:avLst/>
          </a:prstGeom>
          <a:noFill/>
        </p:spPr>
        <p:txBody>
          <a:bodyPr wrap="square">
            <a:spAutoFit/>
          </a:bodyPr>
          <a:lstStyle/>
          <a:p>
            <a:r>
              <a:rPr lang="en-US" altLang="zh-CN" sz="2400" dirty="0">
                <a:latin typeface="+mn-ea"/>
              </a:rPr>
              <a:t>Omitted structure</a:t>
            </a:r>
            <a:endParaRPr lang="zh-CN" altLang="en-US" sz="3600" dirty="0">
              <a:latin typeface="+mn-ea"/>
            </a:endParaRPr>
          </a:p>
        </p:txBody>
      </p:sp>
      <p:pic>
        <p:nvPicPr>
          <p:cNvPr id="13" name="图形 12" descr="复选标记">
            <a:extLst>
              <a:ext uri="{FF2B5EF4-FFF2-40B4-BE49-F238E27FC236}">
                <a16:creationId xmlns:a16="http://schemas.microsoft.com/office/drawing/2014/main" id="{C998068E-8BEB-125B-46BE-B8E97EBB9B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6562" y="3616298"/>
            <a:ext cx="457200" cy="457200"/>
          </a:xfrm>
          <a:prstGeom prst="rect">
            <a:avLst/>
          </a:prstGeom>
        </p:spPr>
      </p:pic>
      <p:sp>
        <p:nvSpPr>
          <p:cNvPr id="14" name="文本框 13">
            <a:extLst>
              <a:ext uri="{FF2B5EF4-FFF2-40B4-BE49-F238E27FC236}">
                <a16:creationId xmlns:a16="http://schemas.microsoft.com/office/drawing/2014/main" id="{0BFB823F-48ED-6E86-ADBA-910E5BA7B0F8}"/>
              </a:ext>
            </a:extLst>
          </p:cNvPr>
          <p:cNvSpPr txBox="1"/>
          <p:nvPr/>
        </p:nvSpPr>
        <p:spPr>
          <a:xfrm>
            <a:off x="8943594" y="3562802"/>
            <a:ext cx="3150870" cy="461665"/>
          </a:xfrm>
          <a:prstGeom prst="rect">
            <a:avLst/>
          </a:prstGeom>
          <a:noFill/>
        </p:spPr>
        <p:txBody>
          <a:bodyPr wrap="square">
            <a:spAutoFit/>
          </a:bodyPr>
          <a:lstStyle/>
          <a:p>
            <a:r>
              <a:rPr lang="en-US" altLang="zh-CN" sz="2400" dirty="0">
                <a:latin typeface="+mn-ea"/>
              </a:rPr>
              <a:t>Simple cooling </a:t>
            </a:r>
            <a:endParaRPr lang="zh-CN" altLang="en-US" sz="3600" dirty="0">
              <a:latin typeface="+mn-ea"/>
            </a:endParaRPr>
          </a:p>
        </p:txBody>
      </p:sp>
      <p:pic>
        <p:nvPicPr>
          <p:cNvPr id="15" name="图形 14" descr="复选标记">
            <a:extLst>
              <a:ext uri="{FF2B5EF4-FFF2-40B4-BE49-F238E27FC236}">
                <a16:creationId xmlns:a16="http://schemas.microsoft.com/office/drawing/2014/main" id="{FDDDC83A-AE66-B854-E83C-E8496B51A8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6562" y="4982632"/>
            <a:ext cx="457200" cy="457200"/>
          </a:xfrm>
          <a:prstGeom prst="rect">
            <a:avLst/>
          </a:prstGeom>
        </p:spPr>
      </p:pic>
      <p:sp>
        <p:nvSpPr>
          <p:cNvPr id="16" name="文本框 15">
            <a:extLst>
              <a:ext uri="{FF2B5EF4-FFF2-40B4-BE49-F238E27FC236}">
                <a16:creationId xmlns:a16="http://schemas.microsoft.com/office/drawing/2014/main" id="{AF46A020-C612-C702-E13D-821A95CFBB5C}"/>
              </a:ext>
            </a:extLst>
          </p:cNvPr>
          <p:cNvSpPr txBox="1"/>
          <p:nvPr/>
        </p:nvSpPr>
        <p:spPr>
          <a:xfrm>
            <a:off x="8943594" y="4987327"/>
            <a:ext cx="3150870" cy="461665"/>
          </a:xfrm>
          <a:prstGeom prst="rect">
            <a:avLst/>
          </a:prstGeom>
          <a:noFill/>
        </p:spPr>
        <p:txBody>
          <a:bodyPr wrap="square">
            <a:spAutoFit/>
          </a:bodyPr>
          <a:lstStyle/>
          <a:p>
            <a:r>
              <a:rPr lang="en-US" altLang="zh-CN" sz="2400" dirty="0">
                <a:latin typeface="+mn-ea"/>
              </a:rPr>
              <a:t>High rotation speed</a:t>
            </a:r>
            <a:endParaRPr lang="zh-CN" altLang="en-US" sz="3600" dirty="0">
              <a:latin typeface="+mn-ea"/>
            </a:endParaRPr>
          </a:p>
        </p:txBody>
      </p:sp>
    </p:spTree>
  </p:cSld>
  <p:clrMapOvr>
    <a:masterClrMapping/>
  </p:clrMapOvr>
  <p:transition advTm="6835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384"/>
            <a:ext cx="10515600" cy="1325563"/>
          </a:xfrm>
        </p:spPr>
        <p:txBody>
          <a:bodyPr/>
          <a:lstStyle/>
          <a:p>
            <a:r>
              <a:rPr lang="en-US" altLang="zh-CN" dirty="0">
                <a:latin typeface="+mj-ea"/>
              </a:rPr>
              <a:t>Application of inductor machines</a:t>
            </a:r>
            <a:endParaRPr lang="zh-CN" altLang="en-US" dirty="0">
              <a:latin typeface="+mj-ea"/>
            </a:endParaRPr>
          </a:p>
        </p:txBody>
      </p:sp>
      <p:pic>
        <p:nvPicPr>
          <p:cNvPr id="6" name="内容占位符 5" descr="清华大学logo"/>
          <p:cNvPicPr>
            <a:picLocks noGrp="1" noChangeAspect="1"/>
          </p:cNvPicPr>
          <p:nvPr>
            <p:ph idx="1"/>
            <p:custDataLst>
              <p:tags r:id="rId1"/>
            </p:custDataLst>
          </p:nvPr>
        </p:nvPicPr>
        <p:blipFill>
          <a:blip r:embed="rId4"/>
          <a:stretch>
            <a:fillRect/>
          </a:stretch>
        </p:blipFill>
        <p:spPr>
          <a:xfrm>
            <a:off x="5234940" y="6068695"/>
            <a:ext cx="2023745" cy="554990"/>
          </a:xfrm>
          <a:prstGeom prst="rect">
            <a:avLst/>
          </a:prstGeom>
        </p:spPr>
      </p:pic>
      <p:sp>
        <p:nvSpPr>
          <p:cNvPr id="4" name="文本框 3"/>
          <p:cNvSpPr txBox="1"/>
          <p:nvPr/>
        </p:nvSpPr>
        <p:spPr>
          <a:xfrm>
            <a:off x="838200" y="1439227"/>
            <a:ext cx="4757928"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Flywheel Energy Storage</a:t>
            </a:r>
          </a:p>
        </p:txBody>
      </p:sp>
      <p:pic>
        <p:nvPicPr>
          <p:cNvPr id="19" name="图片 18">
            <a:extLst>
              <a:ext uri="{FF2B5EF4-FFF2-40B4-BE49-F238E27FC236}">
                <a16:creationId xmlns:a16="http://schemas.microsoft.com/office/drawing/2014/main" id="{7BBE92F8-AF27-CFBD-6647-DE80053745C2}"/>
              </a:ext>
            </a:extLst>
          </p:cNvPr>
          <p:cNvPicPr>
            <a:picLocks noChangeAspect="1"/>
          </p:cNvPicPr>
          <p:nvPr/>
        </p:nvPicPr>
        <p:blipFill>
          <a:blip r:embed="rId5"/>
          <a:stretch>
            <a:fillRect/>
          </a:stretch>
        </p:blipFill>
        <p:spPr>
          <a:xfrm>
            <a:off x="7367141" y="2037122"/>
            <a:ext cx="3840479" cy="3416829"/>
          </a:xfrm>
          <a:prstGeom prst="rect">
            <a:avLst/>
          </a:prstGeom>
        </p:spPr>
      </p:pic>
      <p:sp>
        <p:nvSpPr>
          <p:cNvPr id="21" name="文本框 20">
            <a:extLst>
              <a:ext uri="{FF2B5EF4-FFF2-40B4-BE49-F238E27FC236}">
                <a16:creationId xmlns:a16="http://schemas.microsoft.com/office/drawing/2014/main" id="{765FBE94-CCC0-D954-D154-B97EF03FB637}"/>
              </a:ext>
            </a:extLst>
          </p:cNvPr>
          <p:cNvSpPr txBox="1"/>
          <p:nvPr/>
        </p:nvSpPr>
        <p:spPr>
          <a:xfrm>
            <a:off x="2871217" y="5555896"/>
            <a:ext cx="7598664" cy="369332"/>
          </a:xfrm>
          <a:prstGeom prst="rect">
            <a:avLst/>
          </a:prstGeom>
          <a:noFill/>
        </p:spPr>
        <p:txBody>
          <a:bodyPr wrap="square">
            <a:spAutoFit/>
          </a:bodyPr>
          <a:lstStyle/>
          <a:p>
            <a:r>
              <a:rPr lang="en-US" altLang="zh-CN" dirty="0">
                <a:latin typeface="+mn-ea"/>
              </a:rPr>
              <a:t> The Flywheel battery’s profile of Active power company</a:t>
            </a:r>
            <a:endParaRPr lang="zh-CN" altLang="en-US" dirty="0">
              <a:latin typeface="+mn-ea"/>
            </a:endParaRPr>
          </a:p>
        </p:txBody>
      </p:sp>
      <p:pic>
        <p:nvPicPr>
          <p:cNvPr id="23" name="图片 22">
            <a:extLst>
              <a:ext uri="{FF2B5EF4-FFF2-40B4-BE49-F238E27FC236}">
                <a16:creationId xmlns:a16="http://schemas.microsoft.com/office/drawing/2014/main" id="{F7FFFAFD-077C-AD8D-469B-8C72291EF440}"/>
              </a:ext>
            </a:extLst>
          </p:cNvPr>
          <p:cNvPicPr>
            <a:picLocks noChangeAspect="1"/>
          </p:cNvPicPr>
          <p:nvPr/>
        </p:nvPicPr>
        <p:blipFill>
          <a:blip r:embed="rId6"/>
          <a:stretch>
            <a:fillRect/>
          </a:stretch>
        </p:blipFill>
        <p:spPr>
          <a:xfrm>
            <a:off x="1145929" y="2037122"/>
            <a:ext cx="5256418" cy="3335931"/>
          </a:xfrm>
          <a:prstGeom prst="rect">
            <a:avLst/>
          </a:prstGeom>
        </p:spPr>
      </p:pic>
      <p:cxnSp>
        <p:nvCxnSpPr>
          <p:cNvPr id="5" name="直接连接符 4">
            <a:extLst>
              <a:ext uri="{FF2B5EF4-FFF2-40B4-BE49-F238E27FC236}">
                <a16:creationId xmlns:a16="http://schemas.microsoft.com/office/drawing/2014/main" id="{1FC1739E-FE3A-6469-DA16-2B0A6C42D92A}"/>
              </a:ext>
            </a:extLst>
          </p:cNvPr>
          <p:cNvCxnSpPr>
            <a:cxnSpLocks/>
          </p:cNvCxnSpPr>
          <p:nvPr/>
        </p:nvCxnSpPr>
        <p:spPr>
          <a:xfrm flipV="1">
            <a:off x="4239491" y="3892731"/>
            <a:ext cx="3019194" cy="238694"/>
          </a:xfrm>
          <a:prstGeom prst="line">
            <a:avLst/>
          </a:prstGeom>
          <a:ln w="5715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61919989"/>
      </p:ext>
    </p:extLst>
  </p:cSld>
  <p:clrMapOvr>
    <a:masterClrMapping/>
  </p:clrMapOvr>
  <p:transition advTm="6835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384"/>
            <a:ext cx="10515600" cy="1325563"/>
          </a:xfrm>
        </p:spPr>
        <p:txBody>
          <a:bodyPr/>
          <a:lstStyle/>
          <a:p>
            <a:r>
              <a:rPr lang="en-US" altLang="zh-CN" dirty="0">
                <a:latin typeface="+mj-ea"/>
              </a:rPr>
              <a:t>Application of inductor machines</a:t>
            </a:r>
            <a:endParaRPr lang="zh-CN" altLang="en-US" dirty="0">
              <a:latin typeface="+mj-ea"/>
            </a:endParaRPr>
          </a:p>
        </p:txBody>
      </p:sp>
      <p:pic>
        <p:nvPicPr>
          <p:cNvPr id="6" name="内容占位符 5" descr="清华大学logo"/>
          <p:cNvPicPr>
            <a:picLocks noGrp="1" noChangeAspect="1"/>
          </p:cNvPicPr>
          <p:nvPr>
            <p:ph idx="1"/>
            <p:custDataLst>
              <p:tags r:id="rId1"/>
            </p:custDataLst>
          </p:nvPr>
        </p:nvPicPr>
        <p:blipFill>
          <a:blip r:embed="rId4"/>
          <a:stretch>
            <a:fillRect/>
          </a:stretch>
        </p:blipFill>
        <p:spPr>
          <a:xfrm>
            <a:off x="5234940" y="6068695"/>
            <a:ext cx="2023745" cy="554990"/>
          </a:xfrm>
          <a:prstGeom prst="rect">
            <a:avLst/>
          </a:prstGeom>
        </p:spPr>
      </p:pic>
      <p:sp>
        <p:nvSpPr>
          <p:cNvPr id="4" name="文本框 3"/>
          <p:cNvSpPr txBox="1"/>
          <p:nvPr/>
        </p:nvSpPr>
        <p:spPr>
          <a:xfrm>
            <a:off x="838200" y="1457515"/>
            <a:ext cx="4757928"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Stepping motors</a:t>
            </a:r>
          </a:p>
        </p:txBody>
      </p:sp>
      <p:pic>
        <p:nvPicPr>
          <p:cNvPr id="2050" name="Picture 2" descr="步进电机步数">
            <a:extLst>
              <a:ext uri="{FF2B5EF4-FFF2-40B4-BE49-F238E27FC236}">
                <a16:creationId xmlns:a16="http://schemas.microsoft.com/office/drawing/2014/main" id="{CCAFDCBD-41B1-6051-349E-13F1E341E3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16" y="2174689"/>
            <a:ext cx="10901399" cy="282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88082"/>
      </p:ext>
    </p:extLst>
  </p:cSld>
  <p:clrMapOvr>
    <a:masterClrMapping/>
  </p:clrMapOvr>
  <p:transition advTm="6835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384"/>
            <a:ext cx="10515600" cy="1325563"/>
          </a:xfrm>
        </p:spPr>
        <p:txBody>
          <a:bodyPr/>
          <a:lstStyle/>
          <a:p>
            <a:r>
              <a:rPr lang="en-US" altLang="zh-CN" dirty="0">
                <a:latin typeface="+mj-ea"/>
              </a:rPr>
              <a:t>Problems</a:t>
            </a:r>
            <a:endParaRPr lang="zh-CN" altLang="en-US" dirty="0">
              <a:latin typeface="+mj-ea"/>
            </a:endParaRPr>
          </a:p>
        </p:txBody>
      </p:sp>
      <p:pic>
        <p:nvPicPr>
          <p:cNvPr id="6" name="内容占位符 5" descr="清华大学logo"/>
          <p:cNvPicPr>
            <a:picLocks noGrp="1" noChangeAspect="1"/>
          </p:cNvPicPr>
          <p:nvPr>
            <p:ph idx="1"/>
            <p:custDataLst>
              <p:tags r:id="rId1"/>
            </p:custDataLst>
          </p:nvPr>
        </p:nvPicPr>
        <p:blipFill>
          <a:blip r:embed="rId4"/>
          <a:stretch>
            <a:fillRect/>
          </a:stretch>
        </p:blipFill>
        <p:spPr>
          <a:xfrm>
            <a:off x="5234940" y="6068695"/>
            <a:ext cx="2023745" cy="554990"/>
          </a:xfrm>
          <a:prstGeom prst="rect">
            <a:avLst/>
          </a:prstGeom>
        </p:spPr>
      </p:pic>
      <p:sp>
        <p:nvSpPr>
          <p:cNvPr id="4" name="文本框 3"/>
          <p:cNvSpPr txBox="1"/>
          <p:nvPr/>
        </p:nvSpPr>
        <p:spPr>
          <a:xfrm>
            <a:off x="838200" y="1484947"/>
            <a:ext cx="898245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Effect of rotor groove depth on motor performance</a:t>
            </a:r>
          </a:p>
        </p:txBody>
      </p:sp>
      <p:pic>
        <p:nvPicPr>
          <p:cNvPr id="9" name="图片 8">
            <a:extLst>
              <a:ext uri="{FF2B5EF4-FFF2-40B4-BE49-F238E27FC236}">
                <a16:creationId xmlns:a16="http://schemas.microsoft.com/office/drawing/2014/main" id="{D537C1A4-75D1-1503-B628-73AC71764579}"/>
              </a:ext>
            </a:extLst>
          </p:cNvPr>
          <p:cNvPicPr>
            <a:picLocks noChangeAspect="1"/>
          </p:cNvPicPr>
          <p:nvPr/>
        </p:nvPicPr>
        <p:blipFill rotWithShape="1">
          <a:blip r:embed="rId5"/>
          <a:srcRect l="10883" r="14917"/>
          <a:stretch/>
        </p:blipFill>
        <p:spPr>
          <a:xfrm>
            <a:off x="862132" y="2140787"/>
            <a:ext cx="5384680" cy="3652354"/>
          </a:xfrm>
          <a:prstGeom prst="rect">
            <a:avLst/>
          </a:prstGeom>
        </p:spPr>
      </p:pic>
      <p:pic>
        <p:nvPicPr>
          <p:cNvPr id="12" name="图片 11">
            <a:extLst>
              <a:ext uri="{FF2B5EF4-FFF2-40B4-BE49-F238E27FC236}">
                <a16:creationId xmlns:a16="http://schemas.microsoft.com/office/drawing/2014/main" id="{B1905A9E-B96E-1739-96B2-54C94A27D4C7}"/>
              </a:ext>
            </a:extLst>
          </p:cNvPr>
          <p:cNvPicPr>
            <a:picLocks noChangeAspect="1"/>
          </p:cNvPicPr>
          <p:nvPr/>
        </p:nvPicPr>
        <p:blipFill rotWithShape="1">
          <a:blip r:embed="rId6"/>
          <a:srcRect l="8909" t="6786" r="8981"/>
          <a:stretch/>
        </p:blipFill>
        <p:spPr>
          <a:xfrm>
            <a:off x="6096000" y="2336883"/>
            <a:ext cx="4824734" cy="3532218"/>
          </a:xfrm>
          <a:prstGeom prst="rect">
            <a:avLst/>
          </a:prstGeom>
        </p:spPr>
      </p:pic>
      <p:pic>
        <p:nvPicPr>
          <p:cNvPr id="5" name="图片 4">
            <a:extLst>
              <a:ext uri="{FF2B5EF4-FFF2-40B4-BE49-F238E27FC236}">
                <a16:creationId xmlns:a16="http://schemas.microsoft.com/office/drawing/2014/main" id="{C5242E57-5B90-07A7-87C7-65BAFA553296}"/>
              </a:ext>
            </a:extLst>
          </p:cNvPr>
          <p:cNvPicPr>
            <a:picLocks noChangeAspect="1"/>
          </p:cNvPicPr>
          <p:nvPr/>
        </p:nvPicPr>
        <p:blipFill>
          <a:blip r:embed="rId7"/>
          <a:stretch>
            <a:fillRect/>
          </a:stretch>
        </p:blipFill>
        <p:spPr>
          <a:xfrm>
            <a:off x="9489710" y="7941"/>
            <a:ext cx="2337512" cy="2271583"/>
          </a:xfrm>
          <a:prstGeom prst="rect">
            <a:avLst/>
          </a:prstGeom>
        </p:spPr>
      </p:pic>
    </p:spTree>
    <p:extLst>
      <p:ext uri="{BB962C8B-B14F-4D97-AF65-F5344CB8AC3E}">
        <p14:creationId xmlns:p14="http://schemas.microsoft.com/office/powerpoint/2010/main" val="53449448"/>
      </p:ext>
    </p:extLst>
  </p:cSld>
  <p:clrMapOvr>
    <a:masterClrMapping/>
  </p:clrMapOvr>
  <p:transition advTm="6835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9384"/>
            <a:ext cx="10515600" cy="1325563"/>
          </a:xfrm>
        </p:spPr>
        <p:txBody>
          <a:bodyPr/>
          <a:lstStyle/>
          <a:p>
            <a:r>
              <a:rPr lang="en-US" altLang="zh-CN" dirty="0">
                <a:latin typeface="+mj-ea"/>
              </a:rPr>
              <a:t>Problems</a:t>
            </a:r>
            <a:endParaRPr lang="zh-CN" altLang="en-US" dirty="0">
              <a:latin typeface="+mj-ea"/>
            </a:endParaRPr>
          </a:p>
        </p:txBody>
      </p:sp>
      <p:pic>
        <p:nvPicPr>
          <p:cNvPr id="6" name="内容占位符 5" descr="清华大学logo"/>
          <p:cNvPicPr>
            <a:picLocks noGrp="1" noChangeAspect="1"/>
          </p:cNvPicPr>
          <p:nvPr>
            <p:ph idx="1"/>
            <p:custDataLst>
              <p:tags r:id="rId1"/>
            </p:custDataLst>
          </p:nvPr>
        </p:nvPicPr>
        <p:blipFill>
          <a:blip r:embed="rId4"/>
          <a:stretch>
            <a:fillRect/>
          </a:stretch>
        </p:blipFill>
        <p:spPr>
          <a:xfrm>
            <a:off x="5234940" y="6068695"/>
            <a:ext cx="2023745" cy="554990"/>
          </a:xfrm>
          <a:prstGeom prst="rect">
            <a:avLst/>
          </a:prstGeom>
        </p:spPr>
      </p:pic>
      <p:sp>
        <p:nvSpPr>
          <p:cNvPr id="4" name="文本框 3"/>
          <p:cNvSpPr txBox="1"/>
          <p:nvPr/>
        </p:nvSpPr>
        <p:spPr>
          <a:xfrm>
            <a:off x="838200" y="1484947"/>
            <a:ext cx="898245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Influence of DC magnetic offset</a:t>
            </a:r>
          </a:p>
        </p:txBody>
      </p:sp>
      <p:pic>
        <p:nvPicPr>
          <p:cNvPr id="7" name="图片 6">
            <a:extLst>
              <a:ext uri="{FF2B5EF4-FFF2-40B4-BE49-F238E27FC236}">
                <a16:creationId xmlns:a16="http://schemas.microsoft.com/office/drawing/2014/main" id="{FA4C6B98-D4FA-2276-3AEC-B8D195EF9732}"/>
              </a:ext>
            </a:extLst>
          </p:cNvPr>
          <p:cNvPicPr>
            <a:picLocks noChangeAspect="1"/>
          </p:cNvPicPr>
          <p:nvPr/>
        </p:nvPicPr>
        <p:blipFill rotWithShape="1">
          <a:blip r:embed="rId5"/>
          <a:srcRect r="53372"/>
          <a:stretch/>
        </p:blipFill>
        <p:spPr>
          <a:xfrm>
            <a:off x="4199613" y="2304677"/>
            <a:ext cx="3514344" cy="2931605"/>
          </a:xfrm>
          <a:prstGeom prst="rect">
            <a:avLst/>
          </a:prstGeom>
        </p:spPr>
      </p:pic>
      <p:pic>
        <p:nvPicPr>
          <p:cNvPr id="10" name="图片 9">
            <a:extLst>
              <a:ext uri="{FF2B5EF4-FFF2-40B4-BE49-F238E27FC236}">
                <a16:creationId xmlns:a16="http://schemas.microsoft.com/office/drawing/2014/main" id="{72BE7FA1-6E4F-1606-A38D-527E7C5535AA}"/>
              </a:ext>
            </a:extLst>
          </p:cNvPr>
          <p:cNvPicPr>
            <a:picLocks noChangeAspect="1"/>
          </p:cNvPicPr>
          <p:nvPr/>
        </p:nvPicPr>
        <p:blipFill>
          <a:blip r:embed="rId6"/>
          <a:stretch>
            <a:fillRect/>
          </a:stretch>
        </p:blipFill>
        <p:spPr>
          <a:xfrm>
            <a:off x="7992388" y="2342537"/>
            <a:ext cx="4117316" cy="2855884"/>
          </a:xfrm>
          <a:prstGeom prst="rect">
            <a:avLst/>
          </a:prstGeom>
        </p:spPr>
      </p:pic>
      <p:sp>
        <p:nvSpPr>
          <p:cNvPr id="11" name="文本框 10">
            <a:extLst>
              <a:ext uri="{FF2B5EF4-FFF2-40B4-BE49-F238E27FC236}">
                <a16:creationId xmlns:a16="http://schemas.microsoft.com/office/drawing/2014/main" id="{175DA3D8-1C6C-1CBC-E7FC-F0CE6365FCEC}"/>
              </a:ext>
            </a:extLst>
          </p:cNvPr>
          <p:cNvSpPr txBox="1"/>
          <p:nvPr/>
        </p:nvSpPr>
        <p:spPr>
          <a:xfrm>
            <a:off x="5234940" y="5351535"/>
            <a:ext cx="1453895" cy="369332"/>
          </a:xfrm>
          <a:prstGeom prst="rect">
            <a:avLst/>
          </a:prstGeom>
          <a:noFill/>
        </p:spPr>
        <p:txBody>
          <a:bodyPr wrap="square">
            <a:spAutoFit/>
          </a:bodyPr>
          <a:lstStyle/>
          <a:p>
            <a:r>
              <a:rPr lang="en-US" altLang="zh-CN" dirty="0">
                <a:latin typeface="+mn-ea"/>
              </a:rPr>
              <a:t> B-H curve</a:t>
            </a:r>
            <a:endParaRPr lang="zh-CN" altLang="en-US" dirty="0">
              <a:latin typeface="+mn-ea"/>
            </a:endParaRPr>
          </a:p>
        </p:txBody>
      </p:sp>
      <p:sp>
        <p:nvSpPr>
          <p:cNvPr id="13" name="文本框 12">
            <a:extLst>
              <a:ext uri="{FF2B5EF4-FFF2-40B4-BE49-F238E27FC236}">
                <a16:creationId xmlns:a16="http://schemas.microsoft.com/office/drawing/2014/main" id="{3C9C42A1-C935-2978-804A-37FE166A2932}"/>
              </a:ext>
            </a:extLst>
          </p:cNvPr>
          <p:cNvSpPr txBox="1"/>
          <p:nvPr/>
        </p:nvSpPr>
        <p:spPr>
          <a:xfrm>
            <a:off x="1135841" y="5348258"/>
            <a:ext cx="2981476" cy="369332"/>
          </a:xfrm>
          <a:prstGeom prst="rect">
            <a:avLst/>
          </a:prstGeom>
          <a:noFill/>
        </p:spPr>
        <p:txBody>
          <a:bodyPr wrap="square">
            <a:spAutoFit/>
          </a:bodyPr>
          <a:lstStyle/>
          <a:p>
            <a:r>
              <a:rPr lang="en-US" altLang="zh-CN" dirty="0">
                <a:latin typeface="+mn-ea"/>
              </a:rPr>
              <a:t>flux density waveform</a:t>
            </a:r>
            <a:endParaRPr lang="zh-CN" altLang="en-US" dirty="0">
              <a:latin typeface="+mn-ea"/>
            </a:endParaRPr>
          </a:p>
        </p:txBody>
      </p:sp>
      <p:pic>
        <p:nvPicPr>
          <p:cNvPr id="15" name="图片 14">
            <a:extLst>
              <a:ext uri="{FF2B5EF4-FFF2-40B4-BE49-F238E27FC236}">
                <a16:creationId xmlns:a16="http://schemas.microsoft.com/office/drawing/2014/main" id="{7E7364B2-B722-2D3A-77B5-4293CDD68BC8}"/>
              </a:ext>
            </a:extLst>
          </p:cNvPr>
          <p:cNvPicPr>
            <a:picLocks noChangeAspect="1"/>
          </p:cNvPicPr>
          <p:nvPr/>
        </p:nvPicPr>
        <p:blipFill>
          <a:blip r:embed="rId7"/>
          <a:stretch>
            <a:fillRect/>
          </a:stretch>
        </p:blipFill>
        <p:spPr>
          <a:xfrm>
            <a:off x="500771" y="2119209"/>
            <a:ext cx="3658111" cy="2876951"/>
          </a:xfrm>
          <a:prstGeom prst="rect">
            <a:avLst/>
          </a:prstGeom>
        </p:spPr>
      </p:pic>
      <p:sp>
        <p:nvSpPr>
          <p:cNvPr id="16" name="文本框 15">
            <a:extLst>
              <a:ext uri="{FF2B5EF4-FFF2-40B4-BE49-F238E27FC236}">
                <a16:creationId xmlns:a16="http://schemas.microsoft.com/office/drawing/2014/main" id="{FF09F2AC-8BF6-3FBC-2FB5-DA95A01073BD}"/>
              </a:ext>
            </a:extLst>
          </p:cNvPr>
          <p:cNvSpPr txBox="1"/>
          <p:nvPr/>
        </p:nvSpPr>
        <p:spPr>
          <a:xfrm>
            <a:off x="8246824" y="5323416"/>
            <a:ext cx="4262167" cy="369332"/>
          </a:xfrm>
          <a:prstGeom prst="rect">
            <a:avLst/>
          </a:prstGeom>
          <a:noFill/>
        </p:spPr>
        <p:txBody>
          <a:bodyPr wrap="square">
            <a:spAutoFit/>
          </a:bodyPr>
          <a:lstStyle/>
          <a:p>
            <a:r>
              <a:rPr lang="en-US" altLang="zh-CN" dirty="0">
                <a:latin typeface="+mn-ea"/>
              </a:rPr>
              <a:t>magnetic field intensity waveform</a:t>
            </a:r>
            <a:endParaRPr lang="zh-CN" altLang="en-US" dirty="0">
              <a:latin typeface="+mn-ea"/>
            </a:endParaRPr>
          </a:p>
        </p:txBody>
      </p:sp>
    </p:spTree>
    <p:extLst>
      <p:ext uri="{BB962C8B-B14F-4D97-AF65-F5344CB8AC3E}">
        <p14:creationId xmlns:p14="http://schemas.microsoft.com/office/powerpoint/2010/main" val="4072231665"/>
      </p:ext>
    </p:extLst>
  </p:cSld>
  <p:clrMapOvr>
    <a:masterClrMapping/>
  </p:clrMapOvr>
  <p:transition advTm="68353"/>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060F2EB-B736-33B9-C49C-9E9589083E44}"/>
              </a:ext>
            </a:extLst>
          </p:cNvPr>
          <p:cNvPicPr>
            <a:picLocks noChangeAspect="1"/>
          </p:cNvPicPr>
          <p:nvPr/>
        </p:nvPicPr>
        <p:blipFill>
          <a:blip r:embed="rId4"/>
          <a:stretch>
            <a:fillRect/>
          </a:stretch>
        </p:blipFill>
        <p:spPr>
          <a:xfrm>
            <a:off x="6972714" y="801167"/>
            <a:ext cx="5214158" cy="3241521"/>
          </a:xfrm>
          <a:prstGeom prst="rect">
            <a:avLst/>
          </a:prstGeom>
        </p:spPr>
      </p:pic>
      <p:sp>
        <p:nvSpPr>
          <p:cNvPr id="2" name="标题 1"/>
          <p:cNvSpPr>
            <a:spLocks noGrp="1"/>
          </p:cNvSpPr>
          <p:nvPr>
            <p:ph type="title"/>
          </p:nvPr>
        </p:nvSpPr>
        <p:spPr>
          <a:xfrm>
            <a:off x="838200" y="159384"/>
            <a:ext cx="10515600" cy="1325563"/>
          </a:xfrm>
        </p:spPr>
        <p:txBody>
          <a:bodyPr/>
          <a:lstStyle/>
          <a:p>
            <a:r>
              <a:rPr lang="en-US" altLang="zh-CN" dirty="0">
                <a:latin typeface="+mj-ea"/>
              </a:rPr>
              <a:t>Summary</a:t>
            </a:r>
            <a:endParaRPr lang="zh-CN" altLang="en-US" dirty="0">
              <a:latin typeface="+mj-ea"/>
            </a:endParaRPr>
          </a:p>
        </p:txBody>
      </p:sp>
      <p:pic>
        <p:nvPicPr>
          <p:cNvPr id="6" name="内容占位符 5" descr="清华大学logo"/>
          <p:cNvPicPr>
            <a:picLocks noGrp="1" noChangeAspect="1"/>
          </p:cNvPicPr>
          <p:nvPr>
            <p:ph idx="1"/>
            <p:custDataLst>
              <p:tags r:id="rId1"/>
            </p:custDataLst>
          </p:nvPr>
        </p:nvPicPr>
        <p:blipFill>
          <a:blip r:embed="rId5"/>
          <a:stretch>
            <a:fillRect/>
          </a:stretch>
        </p:blipFill>
        <p:spPr>
          <a:xfrm>
            <a:off x="5234940" y="6068695"/>
            <a:ext cx="2023745" cy="554990"/>
          </a:xfrm>
          <a:prstGeom prst="rect">
            <a:avLst/>
          </a:prstGeom>
        </p:spPr>
      </p:pic>
      <p:sp>
        <p:nvSpPr>
          <p:cNvPr id="4" name="文本框 3"/>
          <p:cNvSpPr txBox="1"/>
          <p:nvPr/>
        </p:nvSpPr>
        <p:spPr>
          <a:xfrm>
            <a:off x="838200" y="2066837"/>
            <a:ext cx="898245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Feature : A free rotor </a:t>
            </a:r>
          </a:p>
        </p:txBody>
      </p:sp>
      <p:sp>
        <p:nvSpPr>
          <p:cNvPr id="3" name="文本框 2">
            <a:extLst>
              <a:ext uri="{FF2B5EF4-FFF2-40B4-BE49-F238E27FC236}">
                <a16:creationId xmlns:a16="http://schemas.microsoft.com/office/drawing/2014/main" id="{511F8EFD-091A-13C3-ABD4-BD21CAF47A36}"/>
              </a:ext>
            </a:extLst>
          </p:cNvPr>
          <p:cNvSpPr txBox="1"/>
          <p:nvPr/>
        </p:nvSpPr>
        <p:spPr>
          <a:xfrm>
            <a:off x="838200" y="3014765"/>
            <a:ext cx="898245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Principle : air gap flux density distribution</a:t>
            </a:r>
          </a:p>
        </p:txBody>
      </p:sp>
      <p:sp>
        <p:nvSpPr>
          <p:cNvPr id="8" name="文本框 7">
            <a:extLst>
              <a:ext uri="{FF2B5EF4-FFF2-40B4-BE49-F238E27FC236}">
                <a16:creationId xmlns:a16="http://schemas.microsoft.com/office/drawing/2014/main" id="{286404D4-EA13-70F2-E7EE-0BCD3608FFDF}"/>
              </a:ext>
            </a:extLst>
          </p:cNvPr>
          <p:cNvSpPr txBox="1"/>
          <p:nvPr/>
        </p:nvSpPr>
        <p:spPr>
          <a:xfrm>
            <a:off x="838200" y="3884747"/>
            <a:ext cx="898245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Advantages : stable, high-speed, simple cooling system </a:t>
            </a:r>
          </a:p>
        </p:txBody>
      </p:sp>
      <p:sp>
        <p:nvSpPr>
          <p:cNvPr id="9" name="文本框 8">
            <a:extLst>
              <a:ext uri="{FF2B5EF4-FFF2-40B4-BE49-F238E27FC236}">
                <a16:creationId xmlns:a16="http://schemas.microsoft.com/office/drawing/2014/main" id="{5452DBCE-CC19-DA1E-CD6C-2CA4C71E3A28}"/>
              </a:ext>
            </a:extLst>
          </p:cNvPr>
          <p:cNvSpPr txBox="1"/>
          <p:nvPr/>
        </p:nvSpPr>
        <p:spPr>
          <a:xfrm>
            <a:off x="838200" y="4855072"/>
            <a:ext cx="898245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mn-ea"/>
              </a:rPr>
              <a:t>Problems : rotor groove effect and DC magnetic offset</a:t>
            </a:r>
          </a:p>
        </p:txBody>
      </p:sp>
    </p:spTree>
    <p:extLst>
      <p:ext uri="{BB962C8B-B14F-4D97-AF65-F5344CB8AC3E}">
        <p14:creationId xmlns:p14="http://schemas.microsoft.com/office/powerpoint/2010/main" val="3118565927"/>
      </p:ext>
    </p:extLst>
  </p:cSld>
  <p:clrMapOvr>
    <a:masterClrMapping/>
  </p:clrMapOvr>
  <p:transition advTm="6835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a:spLocks noGrp="1"/>
          </p:cNvSpPr>
          <p:nvPr>
            <p:ph type="title"/>
          </p:nvPr>
        </p:nvSpPr>
        <p:spPr/>
        <p:txBody>
          <a:bodyPr>
            <a:normAutofit/>
          </a:bodyPr>
          <a:lstStyle/>
          <a:p>
            <a:pPr>
              <a:buNone/>
            </a:pPr>
            <a:r>
              <a:rPr lang="en-US" dirty="0">
                <a:latin typeface="+mj-ea"/>
              </a:rPr>
              <a:t>Context</a:t>
            </a:r>
            <a:endParaRPr lang="zh-CN" dirty="0">
              <a:latin typeface="+mj-ea"/>
            </a:endParaRPr>
          </a:p>
        </p:txBody>
      </p:sp>
      <p:pic>
        <p:nvPicPr>
          <p:cNvPr id="28" name="内容占位符 5" descr="清华大学logo"/>
          <p:cNvPicPr>
            <a:picLocks noGrp="1" noChangeAspect="1"/>
          </p:cNvPicPr>
          <p:nvPr>
            <p:ph idx="1"/>
          </p:nvPr>
        </p:nvPicPr>
        <p:blipFill>
          <a:blip r:embed="rId2"/>
          <a:stretch>
            <a:fillRect/>
          </a:stretch>
        </p:blipFill>
        <p:spPr>
          <a:xfrm>
            <a:off x="5234940" y="6068695"/>
            <a:ext cx="2023745" cy="554990"/>
          </a:xfrm>
          <a:prstGeom prst="rect">
            <a:avLst/>
          </a:prstGeom>
        </p:spPr>
      </p:pic>
      <p:sp>
        <p:nvSpPr>
          <p:cNvPr id="29" name="文本框 3"/>
          <p:cNvSpPr txBox="1"/>
          <p:nvPr/>
        </p:nvSpPr>
        <p:spPr>
          <a:xfrm>
            <a:off x="977900" y="1691005"/>
            <a:ext cx="10280650" cy="2832100"/>
          </a:xfrm>
          <a:prstGeom prst="rect">
            <a:avLst/>
          </a:prstGeom>
          <a:noFill/>
        </p:spPr>
        <p:txBody>
          <a:bodyPr wrap="square" rtlCol="0">
            <a:spAutoFit/>
          </a:bodyPr>
          <a:lstStyle/>
          <a:p>
            <a:pPr marL="342900" indent="-342900">
              <a:lnSpc>
                <a:spcPct val="150000"/>
              </a:lnSpc>
              <a:buFont typeface="Arial" charset="0"/>
              <a:buChar char="•"/>
            </a:pPr>
            <a:r>
              <a:rPr lang="en-US" sz="2400" dirty="0">
                <a:latin typeface="+mn-ea"/>
              </a:rPr>
              <a:t>The Background of inductor machine</a:t>
            </a:r>
            <a:endParaRPr dirty="0">
              <a:latin typeface="+mn-ea"/>
            </a:endParaRPr>
          </a:p>
          <a:p>
            <a:pPr marL="342900" indent="-342900">
              <a:lnSpc>
                <a:spcPct val="150000"/>
              </a:lnSpc>
              <a:buFont typeface="Arial" charset="0"/>
              <a:buChar char="•"/>
            </a:pPr>
            <a:r>
              <a:rPr lang="en-US" sz="2400" dirty="0">
                <a:latin typeface="+mn-ea"/>
              </a:rPr>
              <a:t>The structure of inductor machine</a:t>
            </a:r>
            <a:endParaRPr dirty="0">
              <a:latin typeface="+mn-ea"/>
            </a:endParaRPr>
          </a:p>
          <a:p>
            <a:pPr marL="342900" indent="-342900">
              <a:lnSpc>
                <a:spcPct val="150000"/>
              </a:lnSpc>
              <a:buFont typeface="Arial" charset="0"/>
              <a:buChar char="•"/>
            </a:pPr>
            <a:r>
              <a:rPr lang="en-US" sz="2400" dirty="0">
                <a:latin typeface="+mn-ea"/>
              </a:rPr>
              <a:t>The principles of inductor machine</a:t>
            </a:r>
            <a:endParaRPr dirty="0">
              <a:latin typeface="+mn-ea"/>
            </a:endParaRPr>
          </a:p>
          <a:p>
            <a:pPr marL="342900" indent="-342900">
              <a:lnSpc>
                <a:spcPct val="150000"/>
              </a:lnSpc>
              <a:buFont typeface="Arial" charset="0"/>
              <a:buChar char="•"/>
            </a:pPr>
            <a:r>
              <a:rPr lang="en-US" sz="2400" dirty="0">
                <a:latin typeface="+mn-ea"/>
              </a:rPr>
              <a:t>The mathematical model of inductor machine</a:t>
            </a:r>
            <a:endParaRPr dirty="0">
              <a:latin typeface="+mn-ea"/>
            </a:endParaRPr>
          </a:p>
          <a:p>
            <a:pPr marL="342900" indent="-342900">
              <a:lnSpc>
                <a:spcPct val="150000"/>
              </a:lnSpc>
              <a:buFont typeface="Arial" charset="0"/>
              <a:buChar char="•"/>
            </a:pPr>
            <a:r>
              <a:rPr lang="en-US" sz="2400" dirty="0">
                <a:latin typeface="+mn-ea"/>
              </a:rPr>
              <a:t>The application of inductor machine</a:t>
            </a:r>
            <a:endParaRPr dirty="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p:txBody>
          <a:bodyPr>
            <a:normAutofit/>
          </a:bodyPr>
          <a:lstStyle/>
          <a:p>
            <a:pPr>
              <a:buNone/>
            </a:pPr>
            <a:r>
              <a:rPr lang="en-US" sz="4800" dirty="0">
                <a:latin typeface="+mn-ea"/>
                <a:ea typeface="+mn-ea"/>
              </a:rPr>
              <a:t>The Background of Inductor Machine</a:t>
            </a:r>
            <a:endParaRPr lang="zh-CN" sz="6000" dirty="0">
              <a:latin typeface="+mn-ea"/>
              <a:ea typeface="+mn-ea"/>
            </a:endParaRPr>
          </a:p>
        </p:txBody>
      </p:sp>
      <p:pic>
        <p:nvPicPr>
          <p:cNvPr id="32" name="内容占位符 5" descr="清华大学logo"/>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33" name="文本框 3"/>
          <p:cNvSpPr txBox="1"/>
          <p:nvPr/>
        </p:nvSpPr>
        <p:spPr>
          <a:xfrm>
            <a:off x="838200" y="1690688"/>
            <a:ext cx="6629400" cy="2862322"/>
          </a:xfrm>
          <a:prstGeom prst="rect">
            <a:avLst/>
          </a:prstGeom>
          <a:noFill/>
        </p:spPr>
        <p:txBody>
          <a:bodyPr wrap="square" rtlCol="0">
            <a:spAutoFit/>
          </a:bodyPr>
          <a:lstStyle/>
          <a:p>
            <a:pPr lvl="0" indent="0" algn="l" defTabSz="914400">
              <a:lnSpc>
                <a:spcPct val="100000"/>
              </a:lnSpc>
              <a:buNone/>
              <a:defRPr sz="2000">
                <a:solidFill>
                  <a:schemeClr val="tx1">
                    <a:alpha val="100000"/>
                  </a:schemeClr>
                </a:solidFill>
                <a:latin typeface="Calibri"/>
                <a:ea typeface="微软雅黑"/>
                <a:cs typeface="+mn-cs"/>
              </a:defRPr>
            </a:pPr>
            <a:r>
              <a:rPr lang="en-US" sz="2000" b="0" i="0" u="none" strike="noStrike" dirty="0">
                <a:solidFill>
                  <a:schemeClr val="tx1">
                    <a:alpha val="100000"/>
                  </a:schemeClr>
                </a:solidFill>
                <a:latin typeface="+mn-ea"/>
                <a:cs typeface="+mn-cs"/>
              </a:rPr>
              <a:t>For traditional AC induction motor </a:t>
            </a:r>
            <a:endParaRPr dirty="0">
              <a:latin typeface="+mn-ea"/>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sz="2000" b="0" i="0" u="none" strike="noStrike" dirty="0">
              <a:solidFill>
                <a:schemeClr val="tx1">
                  <a:alpha val="100000"/>
                </a:schemeClr>
              </a:solidFill>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dirty="0">
                <a:latin typeface="+mn-ea"/>
              </a:rPr>
              <a:t>Complicated windings, commutators or brushes</a:t>
            </a:r>
          </a:p>
          <a:p>
            <a:pPr lvl="0" indent="0" algn="l" defTabSz="914400">
              <a:lnSpc>
                <a:spcPct val="100000"/>
              </a:lnSpc>
              <a:buNone/>
              <a:defRPr sz="2000">
                <a:solidFill>
                  <a:schemeClr val="tx1">
                    <a:alpha val="100000"/>
                  </a:schemeClr>
                </a:solidFill>
                <a:latin typeface="Calibri"/>
                <a:ea typeface="微软雅黑"/>
                <a:cs typeface="+mn-cs"/>
              </a:defRPr>
            </a:pPr>
            <a:endParaRPr lang="zh-CN"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dirty="0">
                <a:latin typeface="+mn-ea"/>
              </a:rPr>
              <a:t>Few application scenarios-High Energy Physics Experiment</a:t>
            </a: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34" name="圖片 33"/>
          <p:cNvPicPr>
            <a:picLocks noChangeAspect="1"/>
          </p:cNvPicPr>
          <p:nvPr/>
        </p:nvPicPr>
        <p:blipFill>
          <a:blip r:embed="rId4"/>
          <a:stretch>
            <a:fillRect/>
          </a:stretch>
        </p:blipFill>
        <p:spPr>
          <a:xfrm>
            <a:off x="1448114" y="3759950"/>
            <a:ext cx="3051768" cy="2210344"/>
          </a:xfrm>
          <a:prstGeom prst="rect">
            <a:avLst/>
          </a:prstGeom>
        </p:spPr>
      </p:pic>
      <p:pic>
        <p:nvPicPr>
          <p:cNvPr id="35" name="圖片 34"/>
          <p:cNvPicPr>
            <a:picLocks noChangeAspect="1"/>
          </p:cNvPicPr>
          <p:nvPr/>
        </p:nvPicPr>
        <p:blipFill>
          <a:blip r:embed="rId5"/>
          <a:stretch>
            <a:fillRect/>
          </a:stretch>
        </p:blipFill>
        <p:spPr>
          <a:xfrm>
            <a:off x="7769394" y="1690688"/>
            <a:ext cx="3876077" cy="36527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ln w="12700">
            <a:solidFill>
              <a:schemeClr val="bg1">
                <a:alpha val="100000"/>
              </a:schemeClr>
            </a:solidFill>
          </a:ln>
        </p:spPr>
        <p:txBody>
          <a:bodyPr>
            <a:normAutofit/>
          </a:bodyPr>
          <a:lstStyle/>
          <a:p>
            <a:pPr>
              <a:buNone/>
            </a:pPr>
            <a:r>
              <a:rPr lang="en-US" dirty="0">
                <a:latin typeface="+mn-ea"/>
                <a:ea typeface="+mn-ea"/>
              </a:rPr>
              <a:t>The Structure of Inductor Machine</a:t>
            </a:r>
            <a:endParaRPr lang="zh-CN" sz="5400" dirty="0">
              <a:latin typeface="+mn-ea"/>
              <a:ea typeface="+mn-ea"/>
            </a:endParaRPr>
          </a:p>
        </p:txBody>
      </p:sp>
      <p:pic>
        <p:nvPicPr>
          <p:cNvPr id="38" name="内容占位符 5" descr="清华大学logo"/>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39" name="文本框 3"/>
          <p:cNvSpPr txBox="1"/>
          <p:nvPr/>
        </p:nvSpPr>
        <p:spPr>
          <a:xfrm>
            <a:off x="838200" y="1697038"/>
            <a:ext cx="6629400" cy="3785652"/>
          </a:xfrm>
          <a:prstGeom prst="rect">
            <a:avLst/>
          </a:prstGeom>
          <a:noFill/>
        </p:spPr>
        <p:txBody>
          <a:bodyPr wrap="square" rtlCol="0">
            <a:spAutoFit/>
          </a:bodyPr>
          <a:lstStyle/>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dirty="0">
                <a:latin typeface="+mn-ea"/>
              </a:rPr>
              <a:t>Special stator-rotor construction</a:t>
            </a: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sz="2000" dirty="0">
              <a:latin typeface="+mn-ea"/>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dirty="0">
                <a:latin typeface="+mn-ea"/>
              </a:rPr>
              <a:t>The rotor is made of high-quality steel</a:t>
            </a: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dirty="0">
              <a:latin typeface="+mn-ea"/>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sz="2000" dirty="0">
                <a:latin typeface="+mn-ea"/>
              </a:rPr>
              <a:t>The excitation winding is placed on the stator</a:t>
            </a:r>
            <a:endParaRPr dirty="0">
              <a:latin typeface="+mn-ea"/>
            </a:endParaRPr>
          </a:p>
          <a:p>
            <a:pPr lvl="0" indent="0" algn="l" defTabSz="914400">
              <a:lnSpc>
                <a:spcPct val="100000"/>
              </a:lnSpc>
              <a:buNone/>
              <a:defRPr sz="2000">
                <a:solidFill>
                  <a:schemeClr val="tx1">
                    <a:alpha val="100000"/>
                  </a:schemeClr>
                </a:solidFill>
                <a:latin typeface="Calibri"/>
                <a:ea typeface="微软雅黑"/>
                <a:cs typeface="+mn-cs"/>
              </a:defRPr>
            </a:pPr>
            <a:endParaRPr dirty="0">
              <a:latin typeface="+mn-ea"/>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lang="en-US" dirty="0">
                <a:latin typeface="+mn-ea"/>
              </a:rPr>
              <a:t>T</a:t>
            </a:r>
            <a:r>
              <a:rPr dirty="0">
                <a:latin typeface="+mn-ea"/>
              </a:rPr>
              <a:t>he stator core adopts the non-toothed slot structure</a:t>
            </a: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dirty="0">
              <a:latin typeface="+mn-ea"/>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r>
              <a:rPr lang="en-US" dirty="0">
                <a:latin typeface="+mn-ea"/>
              </a:rPr>
              <a:t>E</a:t>
            </a:r>
            <a:r>
              <a:rPr dirty="0">
                <a:latin typeface="+mn-ea"/>
              </a:rPr>
              <a:t>lectromagnetic levitation and vacuum technology is essential</a:t>
            </a: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latin typeface="+mn-ea"/>
            </a:endParaRPr>
          </a:p>
          <a:p>
            <a:pPr lvl="0" indent="0" algn="l" defTabSz="914400">
              <a:lnSpc>
                <a:spcPct val="100000"/>
              </a:lnSpc>
              <a:buNone/>
              <a:defRPr sz="2000">
                <a:solidFill>
                  <a:schemeClr val="tx1">
                    <a:alpha val="100000"/>
                  </a:schemeClr>
                </a:solidFill>
                <a:latin typeface="Calibri"/>
                <a:ea typeface="微软雅黑"/>
                <a:cs typeface="+mn-cs"/>
              </a:defRPr>
            </a:pPr>
            <a:endParaRPr lang="en-US" dirty="0">
              <a:latin typeface="+mn-ea"/>
            </a:endParaRPr>
          </a:p>
        </p:txBody>
      </p:sp>
      <p:pic>
        <p:nvPicPr>
          <p:cNvPr id="40" name="圖片 39"/>
          <p:cNvPicPr>
            <a:picLocks noChangeAspect="1"/>
          </p:cNvPicPr>
          <p:nvPr/>
        </p:nvPicPr>
        <p:blipFill>
          <a:blip r:embed="rId4"/>
          <a:stretch>
            <a:fillRect/>
          </a:stretch>
        </p:blipFill>
        <p:spPr>
          <a:xfrm>
            <a:off x="7800284" y="2378073"/>
            <a:ext cx="4039440" cy="26893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pPr>
              <a:buNone/>
            </a:pPr>
            <a:r>
              <a:rPr lang="en-US" dirty="0">
                <a:latin typeface="+mj-ea"/>
              </a:rPr>
              <a:t>O</a:t>
            </a:r>
            <a:r>
              <a:rPr dirty="0">
                <a:latin typeface="+mj-ea"/>
              </a:rPr>
              <a:t>perating Principle</a:t>
            </a:r>
          </a:p>
        </p:txBody>
      </p:sp>
      <p:pic>
        <p:nvPicPr>
          <p:cNvPr id="43" name="內容版面配置區 42"/>
          <p:cNvPicPr>
            <a:picLocks noGrp="1" noChangeAspect="1"/>
          </p:cNvPicPr>
          <p:nvPr>
            <p:ph idx="1"/>
          </p:nvPr>
        </p:nvPicPr>
        <p:blipFill>
          <a:blip r:embed="rId2"/>
          <a:stretch>
            <a:fillRect/>
          </a:stretch>
        </p:blipFill>
        <p:spPr>
          <a:xfrm>
            <a:off x="6932488" y="1027906"/>
            <a:ext cx="4421312" cy="2546904"/>
          </a:xfrm>
          <a:prstGeom prst="rect">
            <a:avLst/>
          </a:prstGeom>
        </p:spPr>
      </p:pic>
      <p:pic>
        <p:nvPicPr>
          <p:cNvPr id="44" name="圖片 43"/>
          <p:cNvPicPr>
            <a:picLocks noChangeAspect="1"/>
          </p:cNvPicPr>
          <p:nvPr/>
        </p:nvPicPr>
        <p:blipFill>
          <a:blip r:embed="rId3"/>
          <a:stretch>
            <a:fillRect/>
          </a:stretch>
        </p:blipFill>
        <p:spPr>
          <a:xfrm>
            <a:off x="7514901" y="4055307"/>
            <a:ext cx="3256486" cy="2205739"/>
          </a:xfrm>
          <a:prstGeom prst="rect">
            <a:avLst/>
          </a:prstGeom>
        </p:spPr>
      </p:pic>
      <p:sp>
        <p:nvSpPr>
          <p:cNvPr id="45" name="文本框 1"/>
          <p:cNvSpPr txBox="1"/>
          <p:nvPr/>
        </p:nvSpPr>
        <p:spPr>
          <a:xfrm>
            <a:off x="838200" y="1690688"/>
            <a:ext cx="5911850" cy="4888518"/>
          </a:xfrm>
          <a:prstGeom prst="rect">
            <a:avLst/>
          </a:prstGeom>
          <a:noFill/>
        </p:spPr>
        <p:txBody>
          <a:bodyPr wrap="square" rtlCol="0">
            <a:spAutoFit/>
          </a:bodyPr>
          <a:lstStyle/>
          <a:p>
            <a:pPr marL="0" lvl="0" algn="just" defTabSz="914400">
              <a:lnSpc>
                <a:spcPct val="150000"/>
              </a:lnSpc>
              <a:defRPr sz="1800">
                <a:solidFill>
                  <a:schemeClr val="tx1">
                    <a:alpha val="100000"/>
                  </a:schemeClr>
                </a:solidFill>
                <a:latin typeface="Calibri"/>
                <a:ea typeface="微软雅黑"/>
                <a:cs typeface="+mn-cs"/>
              </a:defRPr>
            </a:pPr>
            <a:r>
              <a:rPr lang="en-US" sz="2400" b="0" i="0" u="none" strike="noStrike" dirty="0">
                <a:solidFill>
                  <a:schemeClr val="tx1">
                    <a:alpha val="100000"/>
                  </a:schemeClr>
                </a:solidFill>
                <a:latin typeface="+mn-ea"/>
                <a:cs typeface="+mn-cs"/>
                <a:sym typeface="微软雅黑"/>
              </a:rPr>
              <a:t>Generator:</a:t>
            </a:r>
            <a:endParaRPr dirty="0">
              <a:latin typeface="+mn-ea"/>
            </a:endParaRPr>
          </a:p>
          <a:p>
            <a:pPr marL="0" lvl="0" algn="just" defTabSz="914400">
              <a:lnSpc>
                <a:spcPct val="150000"/>
              </a:lnSpc>
              <a:defRPr sz="1800">
                <a:solidFill>
                  <a:schemeClr val="tx1">
                    <a:alpha val="100000"/>
                  </a:schemeClr>
                </a:solidFill>
                <a:latin typeface="Calibri"/>
                <a:ea typeface="微软雅黑"/>
                <a:cs typeface="+mn-cs"/>
              </a:defRPr>
            </a:pPr>
            <a:endParaRPr lang="en-US" sz="2400" b="0" i="0" u="none" strike="noStrike" dirty="0">
              <a:solidFill>
                <a:schemeClr val="tx1">
                  <a:alpha val="100000"/>
                </a:schemeClr>
              </a:solidFill>
              <a:latin typeface="+mn-ea"/>
              <a:cs typeface="+mn-cs"/>
              <a:sym typeface="微软雅黑"/>
            </a:endParaRPr>
          </a:p>
          <a:p>
            <a:pPr marL="0" lvl="0" algn="just" defTabSz="914400">
              <a:lnSpc>
                <a:spcPct val="150000"/>
              </a:lnSpc>
              <a:defRPr sz="1800">
                <a:solidFill>
                  <a:schemeClr val="tx1">
                    <a:alpha val="100000"/>
                  </a:schemeClr>
                </a:solidFill>
                <a:latin typeface="Calibri"/>
                <a:ea typeface="微软雅黑"/>
                <a:cs typeface="+mn-cs"/>
              </a:defRPr>
            </a:pPr>
            <a:r>
              <a:rPr lang="zh-CN" sz="2400" b="0" i="0" u="none" strike="noStrike" dirty="0">
                <a:solidFill>
                  <a:schemeClr val="tx1">
                    <a:alpha val="100000"/>
                  </a:schemeClr>
                </a:solidFill>
                <a:latin typeface="+mn-ea"/>
                <a:cs typeface="+mn-cs"/>
                <a:sym typeface="微软雅黑"/>
              </a:rPr>
              <a:t>The magnetic permeability of the tooth and slot of the inductor (rotor with slot) is different, the air gap flux density on the tooth is higher, and the flux density of the slot is lower. </a:t>
            </a:r>
            <a:endParaRPr dirty="0">
              <a:latin typeface="+mn-ea"/>
            </a:endParaRPr>
          </a:p>
          <a:p>
            <a:pPr marL="0" lvl="0" algn="just" defTabSz="914400">
              <a:lnSpc>
                <a:spcPct val="150000"/>
              </a:lnSpc>
              <a:defRPr sz="1800">
                <a:solidFill>
                  <a:schemeClr val="tx1">
                    <a:alpha val="100000"/>
                  </a:schemeClr>
                </a:solidFill>
                <a:latin typeface="Calibri"/>
                <a:ea typeface="微软雅黑"/>
                <a:cs typeface="+mn-cs"/>
              </a:defRPr>
            </a:pPr>
            <a:endParaRPr lang="en-US" sz="2400" b="0" i="0" u="none" strike="noStrike" dirty="0">
              <a:solidFill>
                <a:schemeClr val="tx1">
                  <a:alpha val="100000"/>
                </a:schemeClr>
              </a:solidFill>
              <a:latin typeface="+mn-ea"/>
              <a:cs typeface="+mn-cs"/>
              <a:sym typeface="微软雅黑"/>
            </a:endParaRPr>
          </a:p>
          <a:p>
            <a:pPr marL="0" lvl="0" algn="just" defTabSz="914400">
              <a:lnSpc>
                <a:spcPct val="150000"/>
              </a:lnSpc>
              <a:defRPr sz="1800">
                <a:solidFill>
                  <a:schemeClr val="tx1">
                    <a:alpha val="100000"/>
                  </a:schemeClr>
                </a:solidFill>
                <a:latin typeface="Calibri"/>
                <a:ea typeface="微软雅黑"/>
                <a:cs typeface="+mn-cs"/>
              </a:defRPr>
            </a:pPr>
            <a:endParaRPr dirty="0">
              <a:latin typeface="+mn-ea"/>
            </a:endParaRPr>
          </a:p>
        </p:txBody>
      </p:sp>
      <p:pic>
        <p:nvPicPr>
          <p:cNvPr id="2" name="内容占位符 5" descr="清华大学logo">
            <a:extLst>
              <a:ext uri="{FF2B5EF4-FFF2-40B4-BE49-F238E27FC236}">
                <a16:creationId xmlns:a16="http://schemas.microsoft.com/office/drawing/2014/main" id="{6480830E-E830-D2D8-CD18-7F3EFB2F8B11}"/>
              </a:ext>
            </a:extLst>
          </p:cNvPr>
          <p:cNvPicPr>
            <a:picLocks noChangeAspect="1"/>
          </p:cNvPicPr>
          <p:nvPr/>
        </p:nvPicPr>
        <p:blipFill>
          <a:blip r:embed="rId4"/>
          <a:stretch>
            <a:fillRect/>
          </a:stretch>
        </p:blipFill>
        <p:spPr>
          <a:xfrm>
            <a:off x="5234940" y="6068695"/>
            <a:ext cx="2023745" cy="554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标题 1"/>
          <p:cNvSpPr>
            <a:spLocks noGrp="1"/>
          </p:cNvSpPr>
          <p:nvPr>
            <p:ph type="title"/>
          </p:nvPr>
        </p:nvSpPr>
        <p:spPr/>
        <p:txBody>
          <a:bodyPr>
            <a:normAutofit/>
          </a:bodyPr>
          <a:lstStyle/>
          <a:p>
            <a:pPr>
              <a:buNone/>
            </a:pPr>
            <a:r>
              <a:rPr lang="en-US" dirty="0">
                <a:latin typeface="+mn-ea"/>
                <a:ea typeface="+mn-ea"/>
              </a:rPr>
              <a:t>O</a:t>
            </a:r>
            <a:r>
              <a:rPr dirty="0">
                <a:latin typeface="+mn-ea"/>
                <a:ea typeface="+mn-ea"/>
              </a:rPr>
              <a:t>perating Principle -- Generator</a:t>
            </a:r>
          </a:p>
        </p:txBody>
      </p:sp>
      <p:pic>
        <p:nvPicPr>
          <p:cNvPr id="48" name="內容版面配置區 47"/>
          <p:cNvPicPr>
            <a:picLocks noGrp="1" noChangeAspect="1"/>
          </p:cNvPicPr>
          <p:nvPr>
            <p:ph idx="1"/>
          </p:nvPr>
        </p:nvPicPr>
        <p:blipFill>
          <a:blip r:embed="rId2"/>
          <a:stretch>
            <a:fillRect/>
          </a:stretch>
        </p:blipFill>
        <p:spPr>
          <a:xfrm>
            <a:off x="838200" y="1983037"/>
            <a:ext cx="5257800" cy="3666309"/>
          </a:xfrm>
          <a:prstGeom prst="rect">
            <a:avLst/>
          </a:prstGeom>
        </p:spPr>
      </p:pic>
      <p:sp>
        <p:nvSpPr>
          <p:cNvPr id="49" name="文字方塊 48"/>
          <p:cNvSpPr txBox="1"/>
          <p:nvPr/>
        </p:nvSpPr>
        <p:spPr>
          <a:xfrm>
            <a:off x="5890724" y="2154526"/>
            <a:ext cx="5969000" cy="19354038"/>
          </a:xfrm>
        </p:spPr>
        <p:txBody>
          <a:bodyPr>
            <a:spAutoFit/>
          </a:bodyPr>
          <a:lstStyle/>
          <a:p>
            <a:pPr marL="0" lvl="0" algn="just" defTabSz="914400">
              <a:lnSpc>
                <a:spcPct val="150000"/>
              </a:lnSpc>
              <a:defRPr sz="1800">
                <a:solidFill>
                  <a:schemeClr val="tx1">
                    <a:alpha val="100000"/>
                  </a:schemeClr>
                </a:solidFill>
                <a:latin typeface="Calibri"/>
                <a:ea typeface="微软雅黑"/>
                <a:cs typeface="+mn-cs"/>
              </a:defRPr>
            </a:pPr>
            <a:r>
              <a:rPr lang="zh-CN" sz="2800" b="0" i="0" u="none" strike="noStrike" dirty="0">
                <a:solidFill>
                  <a:schemeClr val="tx1">
                    <a:alpha val="100000"/>
                  </a:schemeClr>
                </a:solidFill>
                <a:latin typeface="Calibri"/>
                <a:ea typeface="微软雅黑"/>
                <a:cs typeface="+mn-cs"/>
                <a:sym typeface="微软雅黑"/>
              </a:rPr>
              <a:t>When the inductor rotates, the flux of the stator armature winding pulsates periodically, thus generating induced electromotive force (emf) in the winding.</a:t>
            </a:r>
            <a:endParaRPr sz="2000" dirty="0"/>
          </a:p>
        </p:txBody>
      </p:sp>
      <p:pic>
        <p:nvPicPr>
          <p:cNvPr id="2" name="内容占位符 5" descr="清华大学logo">
            <a:extLst>
              <a:ext uri="{FF2B5EF4-FFF2-40B4-BE49-F238E27FC236}">
                <a16:creationId xmlns:a16="http://schemas.microsoft.com/office/drawing/2014/main" id="{95A15405-C468-DF19-6A2F-6AC41B54D8AA}"/>
              </a:ext>
            </a:extLst>
          </p:cNvPr>
          <p:cNvPicPr>
            <a:picLocks noChangeAspect="1"/>
          </p:cNvPicPr>
          <p:nvPr/>
        </p:nvPicPr>
        <p:blipFill>
          <a:blip r:embed="rId3"/>
          <a:stretch>
            <a:fillRect/>
          </a:stretch>
        </p:blipFill>
        <p:spPr>
          <a:xfrm>
            <a:off x="5234940" y="6068695"/>
            <a:ext cx="2023745" cy="554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1"/>
          <p:cNvSpPr>
            <a:spLocks noGrp="1"/>
          </p:cNvSpPr>
          <p:nvPr>
            <p:ph type="title"/>
          </p:nvPr>
        </p:nvSpPr>
        <p:spPr/>
        <p:txBody>
          <a:bodyPr>
            <a:normAutofit/>
          </a:bodyPr>
          <a:lstStyle/>
          <a:p>
            <a:pPr>
              <a:buNone/>
            </a:pPr>
            <a:r>
              <a:rPr lang="en-US" dirty="0">
                <a:latin typeface="+mj-ea"/>
              </a:rPr>
              <a:t>O</a:t>
            </a:r>
            <a:r>
              <a:rPr dirty="0">
                <a:latin typeface="+mj-ea"/>
              </a:rPr>
              <a:t>perating Principle - Motor</a:t>
            </a:r>
          </a:p>
        </p:txBody>
      </p:sp>
      <p:pic>
        <p:nvPicPr>
          <p:cNvPr id="53" name="內容版面配置區 52"/>
          <p:cNvPicPr>
            <a:picLocks noGrp="1" noChangeAspect="1"/>
          </p:cNvPicPr>
          <p:nvPr>
            <p:ph idx="1"/>
          </p:nvPr>
        </p:nvPicPr>
        <p:blipFill>
          <a:blip r:embed="rId2"/>
          <a:stretch>
            <a:fillRect/>
          </a:stretch>
        </p:blipFill>
        <p:spPr>
          <a:xfrm>
            <a:off x="7775744" y="1255040"/>
            <a:ext cx="3578056" cy="5047962"/>
          </a:xfrm>
          <a:prstGeom prst="rect">
            <a:avLst/>
          </a:prstGeom>
        </p:spPr>
      </p:pic>
      <p:sp>
        <p:nvSpPr>
          <p:cNvPr id="3" name="文本框 2">
            <a:extLst>
              <a:ext uri="{FF2B5EF4-FFF2-40B4-BE49-F238E27FC236}">
                <a16:creationId xmlns:a16="http://schemas.microsoft.com/office/drawing/2014/main" id="{63E17A6B-203C-E018-1655-D1FBC3B9D17C}"/>
              </a:ext>
            </a:extLst>
          </p:cNvPr>
          <p:cNvSpPr txBox="1"/>
          <p:nvPr/>
        </p:nvSpPr>
        <p:spPr>
          <a:xfrm>
            <a:off x="717094" y="1786910"/>
            <a:ext cx="7398326" cy="3731278"/>
          </a:xfrm>
          <a:prstGeom prst="rect">
            <a:avLst/>
          </a:prstGeom>
          <a:noFill/>
        </p:spPr>
        <p:txBody>
          <a:bodyPr wrap="square">
            <a:spAutoFit/>
          </a:bodyPr>
          <a:lstStyle/>
          <a:p>
            <a:pPr marL="0" lvl="0" algn="just" defTabSz="914400">
              <a:lnSpc>
                <a:spcPct val="150000"/>
              </a:lnSpc>
              <a:defRPr sz="1800">
                <a:solidFill>
                  <a:schemeClr val="tx1">
                    <a:alpha val="100000"/>
                  </a:schemeClr>
                </a:solidFill>
                <a:latin typeface="Calibri"/>
                <a:ea typeface="微软雅黑"/>
                <a:cs typeface="+mn-cs"/>
              </a:defRPr>
            </a:pPr>
            <a:r>
              <a:rPr lang="en-US" altLang="zh-CN" sz="2000" b="0" i="0" u="none" strike="noStrike" dirty="0">
                <a:solidFill>
                  <a:schemeClr val="tx1">
                    <a:alpha val="100000"/>
                  </a:schemeClr>
                </a:solidFill>
                <a:latin typeface="+mn-ea"/>
                <a:cs typeface="+mn-cs"/>
                <a:sym typeface="微软雅黑"/>
              </a:rPr>
              <a:t>The rotor tooth can be regarded as a magnetic pole and the rotor slot as a magnetic pole relative to the airgap fundamental magnetic field.</a:t>
            </a:r>
          </a:p>
          <a:p>
            <a:pPr marL="0" lvl="0" algn="just" defTabSz="914400">
              <a:lnSpc>
                <a:spcPct val="150000"/>
              </a:lnSpc>
              <a:defRPr sz="1800">
                <a:solidFill>
                  <a:schemeClr val="tx1">
                    <a:alpha val="100000"/>
                  </a:schemeClr>
                </a:solidFill>
                <a:latin typeface="Calibri"/>
                <a:ea typeface="微软雅黑"/>
                <a:cs typeface="+mn-cs"/>
              </a:defRPr>
            </a:pPr>
            <a:r>
              <a:rPr lang="en-US" altLang="zh-CN" sz="2000" b="0" i="0" u="none" strike="noStrike" dirty="0">
                <a:solidFill>
                  <a:schemeClr val="tx1">
                    <a:alpha val="100000"/>
                  </a:schemeClr>
                </a:solidFill>
                <a:latin typeface="+mn-ea"/>
                <a:cs typeface="+mn-cs"/>
                <a:sym typeface="微软雅黑"/>
              </a:rPr>
              <a:t> </a:t>
            </a:r>
            <a:endParaRPr lang="en-US" altLang="zh-CN" sz="1600" dirty="0">
              <a:solidFill>
                <a:schemeClr val="tx1">
                  <a:alpha val="100000"/>
                </a:schemeClr>
              </a:solidFill>
              <a:latin typeface="+mn-ea"/>
              <a:cs typeface="+mn-cs"/>
            </a:endParaRPr>
          </a:p>
          <a:p>
            <a:pPr marL="0" lvl="0" algn="just" defTabSz="914400">
              <a:lnSpc>
                <a:spcPct val="150000"/>
              </a:lnSpc>
              <a:defRPr sz="1800">
                <a:solidFill>
                  <a:schemeClr val="tx1">
                    <a:alpha val="100000"/>
                  </a:schemeClr>
                </a:solidFill>
                <a:latin typeface="Calibri"/>
                <a:ea typeface="微软雅黑"/>
                <a:cs typeface="+mn-cs"/>
              </a:defRPr>
            </a:pPr>
            <a:r>
              <a:rPr lang="en-US" altLang="zh-CN" sz="2000" b="0" i="0" u="none" strike="noStrike" dirty="0">
                <a:solidFill>
                  <a:schemeClr val="tx1">
                    <a:alpha val="100000"/>
                  </a:schemeClr>
                </a:solidFill>
                <a:latin typeface="+mn-ea"/>
                <a:cs typeface="+mn-cs"/>
                <a:sym typeface="微软雅黑"/>
              </a:rPr>
              <a:t>The magnetic field generated by the field winding is cross-linked with the alternating magnetic field generated by the armature winding, which causes different forces on different slot walls of the rotor. </a:t>
            </a:r>
            <a:endParaRPr lang="en-US" altLang="zh-CN" sz="2000" dirty="0">
              <a:latin typeface="+mn-ea"/>
            </a:endParaRPr>
          </a:p>
        </p:txBody>
      </p:sp>
      <p:pic>
        <p:nvPicPr>
          <p:cNvPr id="2" name="内容占位符 5" descr="清华大学logo">
            <a:extLst>
              <a:ext uri="{FF2B5EF4-FFF2-40B4-BE49-F238E27FC236}">
                <a16:creationId xmlns:a16="http://schemas.microsoft.com/office/drawing/2014/main" id="{E173257A-F0CE-1D2A-74ED-3B1965E6A672}"/>
              </a:ext>
            </a:extLst>
          </p:cNvPr>
          <p:cNvPicPr>
            <a:picLocks noChangeAspect="1"/>
          </p:cNvPicPr>
          <p:nvPr/>
        </p:nvPicPr>
        <p:blipFill>
          <a:blip r:embed="rId3"/>
          <a:stretch>
            <a:fillRect/>
          </a:stretch>
        </p:blipFill>
        <p:spPr>
          <a:xfrm>
            <a:off x="5234940" y="6068695"/>
            <a:ext cx="2023745" cy="554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1"/>
          <p:cNvSpPr>
            <a:spLocks noGrp="1"/>
          </p:cNvSpPr>
          <p:nvPr>
            <p:ph type="title"/>
          </p:nvPr>
        </p:nvSpPr>
        <p:spPr>
          <a:xfrm>
            <a:off x="838200" y="371475"/>
            <a:ext cx="10515600" cy="1325563"/>
          </a:xfrm>
        </p:spPr>
        <p:txBody>
          <a:bodyPr>
            <a:normAutofit/>
          </a:bodyPr>
          <a:lstStyle/>
          <a:p>
            <a:pPr>
              <a:buNone/>
            </a:pPr>
            <a:r>
              <a:rPr dirty="0">
                <a:latin typeface="+mn-ea"/>
                <a:ea typeface="+mn-ea"/>
              </a:rPr>
              <a:t>Armature Reaction</a:t>
            </a:r>
            <a:endParaRPr lang="zh-CN" dirty="0">
              <a:latin typeface="+mn-ea"/>
              <a:ea typeface="+mn-ea"/>
            </a:endParaRPr>
          </a:p>
        </p:txBody>
      </p:sp>
      <p:pic>
        <p:nvPicPr>
          <p:cNvPr id="56" name="内容占位符 5" descr="清华大学logo"/>
          <p:cNvPicPr>
            <a:picLocks noGrp="1" noChangeAspect="1"/>
          </p:cNvPicPr>
          <p:nvPr>
            <p:ph idx="1"/>
          </p:nvPr>
        </p:nvPicPr>
        <p:blipFill>
          <a:blip r:embed="rId2"/>
          <a:stretch>
            <a:fillRect/>
          </a:stretch>
        </p:blipFill>
        <p:spPr>
          <a:xfrm>
            <a:off x="5234940" y="6068695"/>
            <a:ext cx="2023745" cy="554990"/>
          </a:xfrm>
          <a:prstGeom prst="rect">
            <a:avLst/>
          </a:prstGeom>
        </p:spPr>
      </p:pic>
      <p:pic>
        <p:nvPicPr>
          <p:cNvPr id="57" name="圖片 56"/>
          <p:cNvPicPr>
            <a:picLocks noChangeAspect="1"/>
          </p:cNvPicPr>
          <p:nvPr/>
        </p:nvPicPr>
        <p:blipFill>
          <a:blip r:embed="rId3"/>
          <a:stretch>
            <a:fillRect/>
          </a:stretch>
        </p:blipFill>
        <p:spPr>
          <a:xfrm>
            <a:off x="970820" y="1428750"/>
            <a:ext cx="4029712" cy="4148233"/>
          </a:xfrm>
          <a:prstGeom prst="rect">
            <a:avLst/>
          </a:prstGeom>
        </p:spPr>
      </p:pic>
      <p:pic>
        <p:nvPicPr>
          <p:cNvPr id="58" name="圖片 57"/>
          <p:cNvPicPr>
            <a:picLocks noChangeAspect="1"/>
          </p:cNvPicPr>
          <p:nvPr/>
        </p:nvPicPr>
        <p:blipFill>
          <a:blip r:embed="rId4"/>
          <a:stretch>
            <a:fillRect/>
          </a:stretch>
        </p:blipFill>
        <p:spPr>
          <a:xfrm>
            <a:off x="6739418" y="1697038"/>
            <a:ext cx="3137028" cy="3879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838200" y="371475"/>
            <a:ext cx="10515600" cy="1325563"/>
          </a:xfrm>
        </p:spPr>
        <p:txBody>
          <a:bodyPr>
            <a:normAutofit/>
          </a:bodyPr>
          <a:lstStyle/>
          <a:p>
            <a:pPr>
              <a:buNone/>
            </a:pPr>
            <a:r>
              <a:rPr dirty="0">
                <a:latin typeface="+mj-ea"/>
              </a:rPr>
              <a:t>Armature Reaction</a:t>
            </a:r>
            <a:endParaRPr lang="zh-CN" dirty="0">
              <a:latin typeface="+mj-ea"/>
            </a:endParaRPr>
          </a:p>
        </p:txBody>
      </p:sp>
      <p:pic>
        <p:nvPicPr>
          <p:cNvPr id="61" name="内容占位符 5" descr="清华大学logo"/>
          <p:cNvPicPr>
            <a:picLocks noGrp="1" noChangeAspect="1"/>
          </p:cNvPicPr>
          <p:nvPr>
            <p:ph idx="1"/>
          </p:nvPr>
        </p:nvPicPr>
        <p:blipFill>
          <a:blip r:embed="rId2"/>
          <a:stretch>
            <a:fillRect/>
          </a:stretch>
        </p:blipFill>
        <p:spPr>
          <a:xfrm>
            <a:off x="5234940" y="6068695"/>
            <a:ext cx="2023745" cy="554990"/>
          </a:xfrm>
          <a:prstGeom prst="rect">
            <a:avLst/>
          </a:prstGeom>
        </p:spPr>
      </p:pic>
      <p:pic>
        <p:nvPicPr>
          <p:cNvPr id="62" name="圖片 61"/>
          <p:cNvPicPr>
            <a:picLocks noChangeAspect="1"/>
          </p:cNvPicPr>
          <p:nvPr/>
        </p:nvPicPr>
        <p:blipFill>
          <a:blip r:embed="rId3"/>
          <a:stretch>
            <a:fillRect/>
          </a:stretch>
        </p:blipFill>
        <p:spPr>
          <a:xfrm>
            <a:off x="752765" y="1697038"/>
            <a:ext cx="4894653" cy="2908822"/>
          </a:xfrm>
          <a:prstGeom prst="rect">
            <a:avLst/>
          </a:prstGeom>
        </p:spPr>
      </p:pic>
      <p:pic>
        <p:nvPicPr>
          <p:cNvPr id="63" name="圖片 62"/>
          <p:cNvPicPr>
            <a:picLocks noChangeAspect="1"/>
          </p:cNvPicPr>
          <p:nvPr/>
        </p:nvPicPr>
        <p:blipFill>
          <a:blip r:embed="rId4"/>
          <a:stretch>
            <a:fillRect/>
          </a:stretch>
        </p:blipFill>
        <p:spPr>
          <a:xfrm>
            <a:off x="5647418" y="1669118"/>
            <a:ext cx="5534443" cy="1033096"/>
          </a:xfrm>
          <a:prstGeom prst="rect">
            <a:avLst/>
          </a:prstGeom>
        </p:spPr>
      </p:pic>
      <p:pic>
        <p:nvPicPr>
          <p:cNvPr id="64" name="圖片 63"/>
          <p:cNvPicPr>
            <a:picLocks noChangeAspect="1"/>
          </p:cNvPicPr>
          <p:nvPr/>
        </p:nvPicPr>
        <p:blipFill>
          <a:blip r:embed="rId5"/>
          <a:stretch>
            <a:fillRect/>
          </a:stretch>
        </p:blipFill>
        <p:spPr>
          <a:xfrm>
            <a:off x="5916669" y="2746174"/>
            <a:ext cx="6159825" cy="1818845"/>
          </a:xfrm>
          <a:prstGeom prst="rect">
            <a:avLst/>
          </a:prstGeom>
        </p:spPr>
      </p:pic>
      <p:pic>
        <p:nvPicPr>
          <p:cNvPr id="65" name="圖片 64"/>
          <p:cNvPicPr>
            <a:picLocks noChangeAspect="1"/>
          </p:cNvPicPr>
          <p:nvPr/>
        </p:nvPicPr>
        <p:blipFill>
          <a:blip r:embed="rId6"/>
          <a:stretch>
            <a:fillRect/>
          </a:stretch>
        </p:blipFill>
        <p:spPr>
          <a:xfrm>
            <a:off x="3601323" y="4358493"/>
            <a:ext cx="4337538" cy="160493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notesMaster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1608</Words>
  <Application>Microsoft Office PowerPoint</Application>
  <PresentationFormat>寬螢幕</PresentationFormat>
  <Paragraphs>105</Paragraphs>
  <Slides>19</Slides>
  <Notes>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19</vt:i4>
      </vt:variant>
    </vt:vector>
  </HeadingPairs>
  <TitlesOfParts>
    <vt:vector size="23" baseType="lpstr">
      <vt:lpstr>ui-sans-serif</vt:lpstr>
      <vt:lpstr>Arial</vt:lpstr>
      <vt:lpstr>Calibri</vt:lpstr>
      <vt:lpstr>WPS</vt:lpstr>
      <vt:lpstr>Inductor Machine</vt:lpstr>
      <vt:lpstr>Context</vt:lpstr>
      <vt:lpstr>The Background of Inductor Machine</vt:lpstr>
      <vt:lpstr>The Structure of Inductor Machine</vt:lpstr>
      <vt:lpstr>Operating Principle</vt:lpstr>
      <vt:lpstr>Operating Principle -- Generator</vt:lpstr>
      <vt:lpstr>Operating Principle - Motor</vt:lpstr>
      <vt:lpstr>Armature Reaction</vt:lpstr>
      <vt:lpstr>Armature Reaction</vt:lpstr>
      <vt:lpstr>Armature Reaction</vt:lpstr>
      <vt:lpstr>Armature Reaction</vt:lpstr>
      <vt:lpstr>Classification</vt:lpstr>
      <vt:lpstr>Classification</vt:lpstr>
      <vt:lpstr>Application of inductor machines</vt:lpstr>
      <vt:lpstr>Application of inductor machines</vt:lpstr>
      <vt:lpstr>Application of inductor machines</vt:lpstr>
      <vt:lpstr>Problems</vt:lpstr>
      <vt:lpstr>Problems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Inductor Machine</dc:title>
  <dc:creator>Kiota</dc:creator>
  <cp:lastModifiedBy>晨聰 吳</cp:lastModifiedBy>
  <cp:revision>13</cp:revision>
  <dcterms:created xsi:type="dcterms:W3CDTF">2024-05-29T19:38:53Z</dcterms:created>
  <dcterms:modified xsi:type="dcterms:W3CDTF">2024-05-29T15:20:11Z</dcterms:modified>
</cp:coreProperties>
</file>