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4" r:id="rId5"/>
    <p:sldId id="268" r:id="rId6"/>
    <p:sldId id="269" r:id="rId7"/>
    <p:sldId id="287" r:id="rId8"/>
    <p:sldId id="261" r:id="rId9"/>
    <p:sldId id="271" r:id="rId10"/>
    <p:sldId id="272" r:id="rId11"/>
    <p:sldId id="273" r:id="rId12"/>
    <p:sldId id="274" r:id="rId13"/>
    <p:sldId id="262" r:id="rId14"/>
    <p:sldId id="275" r:id="rId15"/>
    <p:sldId id="276" r:id="rId16"/>
    <p:sldId id="263" r:id="rId17"/>
    <p:sldId id="279" r:id="rId18"/>
    <p:sldId id="280" r:id="rId19"/>
    <p:sldId id="281" r:id="rId20"/>
    <p:sldId id="282" r:id="rId21"/>
    <p:sldId id="2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7">
          <p15:clr>
            <a:srgbClr val="A4A3A4"/>
          </p15:clr>
        </p15:guide>
        <p15:guide id="2" pos="37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6BB"/>
    <a:srgbClr val="D1D3D4"/>
    <a:srgbClr val="404041"/>
    <a:srgbClr val="30C1D8"/>
    <a:srgbClr val="FFD6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96" autoAdjust="0"/>
    <p:restoredTop sz="94947" autoAdjust="0"/>
  </p:normalViewPr>
  <p:slideViewPr>
    <p:cSldViewPr snapToGrid="0" showGuides="1">
      <p:cViewPr varScale="1">
        <p:scale>
          <a:sx n="81" d="100"/>
          <a:sy n="81" d="100"/>
        </p:scale>
        <p:origin x="859" y="58"/>
      </p:cViewPr>
      <p:guideLst>
        <p:guide orient="horz" pos="2157"/>
        <p:guide pos="3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D050B-98C9-4811-9676-4B9A1CF4BE86}"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0EBF26-91D8-45B3-9E75-ED5F3DD8E6B2}" type="slidenum">
              <a:rPr lang="zh-CN" altLang="en-US" smtClean="0"/>
              <a:t>‹#›</a:t>
            </a:fld>
            <a:endParaRPr lang="zh-CN" altLang="en-US"/>
          </a:p>
        </p:txBody>
      </p:sp>
    </p:spTree>
    <p:extLst>
      <p:ext uri="{BB962C8B-B14F-4D97-AF65-F5344CB8AC3E}">
        <p14:creationId xmlns:p14="http://schemas.microsoft.com/office/powerpoint/2010/main" val="296626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37D438A-0649-4DEE-B60B-8E7EDC01F7CF}"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等线" panose="02010600030101010101" pitchFamily="2" charset="-122"/>
              </a:rPr>
              <a:t>In the previous part, the basic structure of a permanent magnet synchronous motor is introduced. And then I will introduce its equivalent circuit. Before summarizing the equivalent circuit and phasor diagram of the permanent magnet synchronous motor, it is necessary to state that all of these must be based on some idealized assumptions, including</a:t>
            </a:r>
            <a:endParaRPr lang="zh-CN" altLang="en-US" dirty="0"/>
          </a:p>
        </p:txBody>
      </p:sp>
      <p:sp>
        <p:nvSpPr>
          <p:cNvPr id="4" name="灯片编号占位符 3"/>
          <p:cNvSpPr>
            <a:spLocks noGrp="1"/>
          </p:cNvSpPr>
          <p:nvPr>
            <p:ph type="sldNum" sz="quarter" idx="5"/>
          </p:nvPr>
        </p:nvSpPr>
        <p:spPr/>
        <p:txBody>
          <a:bodyPr/>
          <a:lstStyle/>
          <a:p>
            <a:fld id="{4B0EBF26-91D8-45B3-9E75-ED5F3DD8E6B2}" type="slidenum">
              <a:rPr lang="zh-CN" altLang="en-US" smtClean="0"/>
              <a:t>9</a:t>
            </a:fld>
            <a:endParaRPr lang="zh-CN" altLang="en-US"/>
          </a:p>
        </p:txBody>
      </p:sp>
    </p:spTree>
    <p:extLst>
      <p:ext uri="{BB962C8B-B14F-4D97-AF65-F5344CB8AC3E}">
        <p14:creationId xmlns:p14="http://schemas.microsoft.com/office/powerpoint/2010/main" val="318846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let's introduce the inductance model of the motor.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From the point of view of the power supply, the permanent magnet synchronous motor can be regarded as a three-phase circuit with three coils (winding); And the ends of the three coils are connected in parallel. There are three types of physical effects on each coil: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dirty="0"/>
                  <a:t>The first one is </a:t>
                </a:r>
                <a:r>
                  <a:rPr lang="en-US" altLang="zh-CN" sz="1800" b="1" dirty="0">
                    <a:effectLst/>
                    <a:latin typeface="Times New Roman" panose="02020603050405020304" pitchFamily="18" charset="0"/>
                    <a:ea typeface="等线" panose="02010600030101010101" pitchFamily="2" charset="-122"/>
                  </a:rPr>
                  <a:t>No-load back electromotive force </a:t>
                </a:r>
                <a:r>
                  <a:rPr lang="en-US" altLang="zh-CN" sz="1800" dirty="0">
                    <a:effectLst/>
                    <a:latin typeface="Times New Roman" panose="02020603050405020304" pitchFamily="18" charset="0"/>
                    <a:ea typeface="等线" panose="02010600030101010101" pitchFamily="2" charset="-122"/>
                  </a:rPr>
                  <a:t>: which; means When the permanent magnet rotates with the rotor, an induced voltage is generated in the coil; It refers to </a:t>
                </a:r>
                <a:r>
                  <a:rPr lang="en-US" altLang="zh-CN" sz="1800" dirty="0" err="1">
                    <a:effectLst/>
                    <a:latin typeface="Times New Roman" panose="02020603050405020304" pitchFamily="18" charset="0"/>
                    <a:ea typeface="等线" panose="02010600030101010101" pitchFamily="2" charset="-122"/>
                  </a:rPr>
                  <a:t>eA</a:t>
                </a:r>
                <a:r>
                  <a:rPr lang="en-US" altLang="zh-CN" sz="1800" dirty="0">
                    <a:effectLst/>
                    <a:latin typeface="Times New Roman" panose="02020603050405020304" pitchFamily="18" charset="0"/>
                    <a:ea typeface="等线" panose="02010600030101010101" pitchFamily="2" charset="-122"/>
                  </a:rPr>
                  <a:t>;</a:t>
                </a:r>
              </a:p>
              <a:p>
                <a:r>
                  <a:rPr lang="en-US" altLang="zh-CN" sz="1800" dirty="0">
                    <a:effectLst/>
                    <a:latin typeface="Times New Roman" panose="02020603050405020304" pitchFamily="18" charset="0"/>
                    <a:ea typeface="等线" panose="02010600030101010101" pitchFamily="2" charset="-122"/>
                  </a:rPr>
                  <a:t>The second one is </a:t>
                </a:r>
                <a:r>
                  <a:rPr lang="en-US" altLang="zh-CN" sz="1800" b="1" dirty="0">
                    <a:effectLst/>
                    <a:latin typeface="Times New Roman" panose="02020603050405020304" pitchFamily="18" charset="0"/>
                    <a:ea typeface="等线" panose="02010600030101010101" pitchFamily="2" charset="-122"/>
                  </a:rPr>
                  <a:t>Resistance effect,</a:t>
                </a:r>
                <a:r>
                  <a:rPr lang="en-US" altLang="zh-CN" sz="1800" dirty="0">
                    <a:effectLst/>
                    <a:latin typeface="Times New Roman" panose="02020603050405020304" pitchFamily="18" charset="0"/>
                    <a:ea typeface="等线" panose="02010600030101010101" pitchFamily="2" charset="-122"/>
                  </a:rPr>
                  <a:t> in other words, When a current is passed through the winding, a resistive voltage drop in phase with the current is generated;</a:t>
                </a:r>
              </a:p>
              <a:p>
                <a:r>
                  <a:rPr lang="en-US" altLang="zh-CN" sz="1800" dirty="0">
                    <a:effectLst/>
                    <a:latin typeface="Times New Roman" panose="02020603050405020304" pitchFamily="18" charset="0"/>
                    <a:ea typeface="等线" panose="02010600030101010101" pitchFamily="2" charset="-122"/>
                  </a:rPr>
                  <a:t>The last one is </a:t>
                </a:r>
                <a:r>
                  <a:rPr lang="en-US" altLang="zh-CN" sz="1800" b="1" dirty="0">
                    <a:effectLst/>
                    <a:latin typeface="Times New Roman" panose="02020603050405020304" pitchFamily="18" charset="0"/>
                    <a:ea typeface="等线" panose="02010600030101010101" pitchFamily="2" charset="-122"/>
                  </a:rPr>
                  <a:t>Reactance effect or inductance effect, </a:t>
                </a:r>
                <a:r>
                  <a:rPr lang="en-US" altLang="zh-CN" sz="1800" b="0" dirty="0">
                    <a:effectLst/>
                    <a:latin typeface="Times New Roman" panose="02020603050405020304" pitchFamily="18" charset="0"/>
                    <a:ea typeface="等线" panose="02010600030101010101" pitchFamily="2" charset="-122"/>
                  </a:rPr>
                  <a:t>It is used to represent the inductive voltage drop produced by the winding after AC current is applied</a:t>
                </a:r>
              </a:p>
              <a:p>
                <a:endParaRPr lang="en-US" altLang="zh-CN" sz="1800" b="0" dirty="0">
                  <a:effectLst/>
                  <a:latin typeface="Times New Roman" panose="02020603050405020304" pitchFamily="18" charset="0"/>
                  <a:ea typeface="等线" panose="02010600030101010101" pitchFamily="2" charset="-122"/>
                </a:endParaRPr>
              </a:p>
              <a:p>
                <a:pPr algn="just"/>
                <a:r>
                  <a:rPr lang="en-US" altLang="zh-CN" b="0" dirty="0"/>
                  <a:t>In the picture on the right, I have listed its circuit equation:</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𝑈</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phase voltage of coil A;</a:t>
                </a:r>
                <a:r>
                  <a:rPr lang="en-US" altLang="zh-CN" sz="1800" kern="100" baseline="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induced electromotive force of coil 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resistance of coil 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𝜆</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𝐴</m:t>
                        </m:r>
                      </m:sub>
                    </m:sSub>
                  </m:oMath>
                </a14:m>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flux of coil A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b="0" dirty="0" err="1"/>
                  <a:t>L_aa</a:t>
                </a:r>
                <a:r>
                  <a:rPr lang="en-US" altLang="zh-CN" b="0" dirty="0"/>
                  <a:t> is the self-inductance, and Lab Lac is the mutual-inductance.</a:t>
                </a:r>
                <a:endParaRPr lang="zh-CN" altLang="en-US" b="0"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let's introduce the inductance model of the motor.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From the point of view of the power supply, the permanent magnet synchronous motor can be regarded as a three-phase circuit with three coils (winding); And the ends of the three coils are connected in parallel. There are three types of physical effects on each coil: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dirty="0"/>
                  <a:t>The first one is </a:t>
                </a:r>
                <a:r>
                  <a:rPr lang="en-US" altLang="zh-CN" sz="1800" b="1" dirty="0">
                    <a:effectLst/>
                    <a:latin typeface="Times New Roman" panose="02020603050405020304" pitchFamily="18" charset="0"/>
                    <a:ea typeface="等线" panose="02010600030101010101" pitchFamily="2" charset="-122"/>
                  </a:rPr>
                  <a:t>No-load back electromotive force </a:t>
                </a:r>
                <a:r>
                  <a:rPr lang="en-US" altLang="zh-CN" sz="1800" dirty="0">
                    <a:effectLst/>
                    <a:latin typeface="Times New Roman" panose="02020603050405020304" pitchFamily="18" charset="0"/>
                    <a:ea typeface="等线" panose="02010600030101010101" pitchFamily="2" charset="-122"/>
                  </a:rPr>
                  <a:t>: which; means When the permanent magnet rotates with the rotor, an induced voltage is generated in the coil; It refers to </a:t>
                </a:r>
                <a:r>
                  <a:rPr lang="en-US" altLang="zh-CN" sz="1800" dirty="0" err="1">
                    <a:effectLst/>
                    <a:latin typeface="Times New Roman" panose="02020603050405020304" pitchFamily="18" charset="0"/>
                    <a:ea typeface="等线" panose="02010600030101010101" pitchFamily="2" charset="-122"/>
                  </a:rPr>
                  <a:t>eA</a:t>
                </a:r>
                <a:r>
                  <a:rPr lang="en-US" altLang="zh-CN" sz="1800" dirty="0">
                    <a:effectLst/>
                    <a:latin typeface="Times New Roman" panose="02020603050405020304" pitchFamily="18" charset="0"/>
                    <a:ea typeface="等线" panose="02010600030101010101" pitchFamily="2" charset="-122"/>
                  </a:rPr>
                  <a:t>;</a:t>
                </a:r>
              </a:p>
              <a:p>
                <a:r>
                  <a:rPr lang="en-US" altLang="zh-CN" sz="1800" dirty="0">
                    <a:effectLst/>
                    <a:latin typeface="Times New Roman" panose="02020603050405020304" pitchFamily="18" charset="0"/>
                    <a:ea typeface="等线" panose="02010600030101010101" pitchFamily="2" charset="-122"/>
                  </a:rPr>
                  <a:t>The second one is </a:t>
                </a:r>
                <a:r>
                  <a:rPr lang="en-US" altLang="zh-CN" sz="1800" b="1" dirty="0">
                    <a:effectLst/>
                    <a:latin typeface="Times New Roman" panose="02020603050405020304" pitchFamily="18" charset="0"/>
                    <a:ea typeface="等线" panose="02010600030101010101" pitchFamily="2" charset="-122"/>
                  </a:rPr>
                  <a:t>Resistance effect,</a:t>
                </a:r>
                <a:r>
                  <a:rPr lang="en-US" altLang="zh-CN" sz="1800" dirty="0">
                    <a:effectLst/>
                    <a:latin typeface="Times New Roman" panose="02020603050405020304" pitchFamily="18" charset="0"/>
                    <a:ea typeface="等线" panose="02010600030101010101" pitchFamily="2" charset="-122"/>
                  </a:rPr>
                  <a:t> in other words, When a current is passed through the winding, a resistive voltage drop in phase with the current is generated;</a:t>
                </a:r>
              </a:p>
              <a:p>
                <a:r>
                  <a:rPr lang="en-US" altLang="zh-CN" sz="1800" dirty="0">
                    <a:effectLst/>
                    <a:latin typeface="Times New Roman" panose="02020603050405020304" pitchFamily="18" charset="0"/>
                    <a:ea typeface="等线" panose="02010600030101010101" pitchFamily="2" charset="-122"/>
                  </a:rPr>
                  <a:t>The last one is </a:t>
                </a:r>
                <a:r>
                  <a:rPr lang="en-US" altLang="zh-CN" sz="1800" b="1" dirty="0">
                    <a:effectLst/>
                    <a:latin typeface="Times New Roman" panose="02020603050405020304" pitchFamily="18" charset="0"/>
                    <a:ea typeface="等线" panose="02010600030101010101" pitchFamily="2" charset="-122"/>
                  </a:rPr>
                  <a:t>Reactance effect or inductance effect, </a:t>
                </a:r>
                <a:r>
                  <a:rPr lang="en-US" altLang="zh-CN" sz="1800" b="0" dirty="0">
                    <a:effectLst/>
                    <a:latin typeface="Times New Roman" panose="02020603050405020304" pitchFamily="18" charset="0"/>
                    <a:ea typeface="等线" panose="02010600030101010101" pitchFamily="2" charset="-122"/>
                  </a:rPr>
                  <a:t>It is used to represent the inductive voltage drop produced by the winding after AC current is applied</a:t>
                </a:r>
              </a:p>
              <a:p>
                <a:endParaRPr lang="en-US" altLang="zh-CN" sz="1800" b="0" dirty="0">
                  <a:effectLst/>
                  <a:latin typeface="Times New Roman" panose="02020603050405020304" pitchFamily="18" charset="0"/>
                  <a:ea typeface="等线" panose="02010600030101010101" pitchFamily="2" charset="-122"/>
                </a:endParaRPr>
              </a:p>
              <a:p>
                <a:pPr algn="just"/>
                <a:r>
                  <a:rPr lang="en-US" altLang="zh-CN" b="0" dirty="0"/>
                  <a:t>In the picture on the right, I have listed its circuit equation:</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𝑈</a:t>
                </a:r>
                <a:r>
                  <a:rPr lang="zh-CN" altLang="zh-CN" sz="1800" i="0" kern="10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𝐴</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phase voltage of coil A;</a:t>
                </a:r>
                <a:r>
                  <a:rPr lang="en-US" altLang="zh-CN" sz="1800" kern="100" baseline="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𝐸</a:t>
                </a:r>
                <a:r>
                  <a:rPr lang="zh-CN" altLang="zh-CN" sz="1800" i="0" kern="10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𝐴</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induced electromotive force of coil 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𝑅</a:t>
                </a:r>
                <a:r>
                  <a:rPr lang="zh-CN" altLang="zh-CN" sz="1800" i="0" kern="10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𝐴</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resistance of coil A;</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𝜆</a:t>
                </a:r>
                <a:r>
                  <a:rPr lang="zh-CN" altLang="zh-CN" sz="1800" i="0" kern="10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𝐴</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Is the flux of coil A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b="0" dirty="0" err="1"/>
                  <a:t>L_aa</a:t>
                </a:r>
                <a:r>
                  <a:rPr lang="en-US" altLang="zh-CN" b="0" dirty="0"/>
                  <a:t> is the self-inductance, and Lab Lac is the mutual-inductance.</a:t>
                </a:r>
                <a:endParaRPr lang="zh-CN" altLang="en-US" b="0" dirty="0"/>
              </a:p>
            </p:txBody>
          </p:sp>
        </mc:Fallback>
      </mc:AlternateContent>
      <p:sp>
        <p:nvSpPr>
          <p:cNvPr id="4" name="灯片编号占位符 3"/>
          <p:cNvSpPr>
            <a:spLocks noGrp="1"/>
          </p:cNvSpPr>
          <p:nvPr>
            <p:ph type="sldNum" sz="quarter" idx="5"/>
          </p:nvPr>
        </p:nvSpPr>
        <p:spPr/>
        <p:txBody>
          <a:bodyPr/>
          <a:lstStyle/>
          <a:p>
            <a:fld id="{4B0EBF26-91D8-45B3-9E75-ED5F3DD8E6B2}" type="slidenum">
              <a:rPr lang="zh-CN" altLang="en-US" smtClean="0"/>
              <a:t>10</a:t>
            </a:fld>
            <a:endParaRPr lang="zh-CN" altLang="en-US"/>
          </a:p>
        </p:txBody>
      </p:sp>
    </p:spTree>
    <p:extLst>
      <p:ext uri="{BB962C8B-B14F-4D97-AF65-F5344CB8AC3E}">
        <p14:creationId xmlns:p14="http://schemas.microsoft.com/office/powerpoint/2010/main" val="414905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Next let's look at the phasor diagram of the permanent magnet synchronous motor.</a:t>
            </a:r>
          </a:p>
          <a:p>
            <a:pPr algn="just"/>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left is the excitation synchronous motor working in generator condition,</a:t>
            </a:r>
            <a:r>
              <a:rPr lang="en-US" altLang="zh-CN" sz="1800"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right is</a:t>
            </a:r>
            <a:r>
              <a:rPr lang="en-US" altLang="zh-CN" sz="1800" kern="1200"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permanent magnet synchronous motor working in motor condition(it is just phase A)</a:t>
            </a: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can compare these two phasor diagrams, and see that it is very similar</a:t>
            </a:r>
          </a:p>
          <a:p>
            <a:pPr algn="just"/>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is the relationship between U and 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know for the non-salient pole motor,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Xd</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equal to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Xq</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equal to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Xs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So we can simplify this relationship , and because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Iad</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plus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Iaq</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equal to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IA,this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relationship is simple.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B0EBF26-91D8-45B3-9E75-ED5F3DD8E6B2}" type="slidenum">
              <a:rPr lang="zh-CN" altLang="en-US" smtClean="0"/>
              <a:t>11</a:t>
            </a:fld>
            <a:endParaRPr lang="zh-CN" altLang="en-US"/>
          </a:p>
        </p:txBody>
      </p:sp>
    </p:spTree>
    <p:extLst>
      <p:ext uri="{BB962C8B-B14F-4D97-AF65-F5344CB8AC3E}">
        <p14:creationId xmlns:p14="http://schemas.microsoft.com/office/powerpoint/2010/main" val="1882481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we see something different from the DQ coordinate system.</a:t>
            </a:r>
          </a:p>
          <a:p>
            <a:pPr algn="just"/>
            <a:r>
              <a:rPr lang="en-US" altLang="zh-CN" dirty="0"/>
              <a:t>This is the Park transformation that we have talked about earlier.</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First we should know the principle of park transformation.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convert the coordinate system of a, b and c to the coordinate system of d, q and 0 by the following relations, </a:t>
            </a: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which is equivalent to observing on the rotor to simplify the inductance which is changing.</a:t>
            </a:r>
          </a:p>
          <a:p>
            <a:pPr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the D and Q axes correspond to the direct and intersection axes in the previous phasor diagram</a:t>
            </a:r>
          </a:p>
          <a:p>
            <a:pPr algn="just"/>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Forgive me for using a screenshot from the Power systems course</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p>
          <a:p>
            <a:pPr algn="just"/>
            <a:endPar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 the left are the equivalent circuits of the D and Q axes after the Park transformation</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 the right is the corresponding equation from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a,b,c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d,q</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model is similar to the conventional equivalent circuit of the synchronous machine, except there is no leakage inductance on the field.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is my part of the introduction, next let's welcome Zhang Bowen to introduce the advantages and disadvantages of the motor for us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4B0EBF26-91D8-45B3-9E75-ED5F3DD8E6B2}" type="slidenum">
              <a:rPr lang="zh-CN" altLang="en-US" smtClean="0"/>
              <a:t>12</a:t>
            </a:fld>
            <a:endParaRPr lang="zh-CN" altLang="en-US"/>
          </a:p>
        </p:txBody>
      </p:sp>
    </p:spTree>
    <p:extLst>
      <p:ext uri="{BB962C8B-B14F-4D97-AF65-F5344CB8AC3E}">
        <p14:creationId xmlns:p14="http://schemas.microsoft.com/office/powerpoint/2010/main" val="3423091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更多精品素材：</a:t>
            </a:r>
            <a:r>
              <a:rPr lang="en-US" altLang="zh-CN" dirty="0"/>
              <a:t>http://shop248912786.taobao.com/index.htm  </a:t>
            </a:r>
            <a:r>
              <a:rPr lang="zh-CN" altLang="en-US"/>
              <a:t>（下拉可隐藏）</a:t>
            </a:r>
          </a:p>
        </p:txBody>
      </p:sp>
      <p:sp>
        <p:nvSpPr>
          <p:cNvPr id="4" name="灯片编号占位符 3"/>
          <p:cNvSpPr>
            <a:spLocks noGrp="1"/>
          </p:cNvSpPr>
          <p:nvPr>
            <p:ph type="sldNum" sz="quarter" idx="10"/>
          </p:nvPr>
        </p:nvSpPr>
        <p:spPr/>
        <p:txBody>
          <a:bodyPr/>
          <a:lstStyle/>
          <a:p>
            <a:fld id="{4B0EBF26-91D8-45B3-9E75-ED5F3DD8E6B2}" type="slidenum">
              <a:rPr lang="zh-CN" altLang="en-US" smtClean="0"/>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410181"/>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FBFC305E-F7BC-4044-9518-9B0995DFD801}"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1725F9-7DDB-449D-8139-387F84E1405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C305E-F7BC-4044-9518-9B0995DFD801}" type="datetimeFigureOut">
              <a:rPr lang="zh-CN" altLang="en-US" smtClean="0"/>
              <a:t>2024/5/10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1725F9-7DDB-449D-8139-387F84E14051}" type="slidenum">
              <a:rPr lang="zh-CN" altLang="en-US" smtClean="0"/>
              <a:t>‹#›</a:t>
            </a:fld>
            <a:endParaRPr lang="zh-CN" altLang="en-US"/>
          </a:p>
        </p:txBody>
      </p:sp>
      <p:pic>
        <p:nvPicPr>
          <p:cNvPr id="1026" name="Picture 2" descr="C:\Users\ASUS\Desktop\PPT\06  PPT\61清华大学\清华大学校徽LOGO.pn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1085815" y="5940577"/>
            <a:ext cx="751976" cy="754499"/>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3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6.xml"/><Relationship Id="rId5" Type="http://schemas.openxmlformats.org/officeDocument/2006/relationships/image" Target="../media/image4.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51363" y="725366"/>
            <a:ext cx="2906713" cy="2906713"/>
          </a:xfrm>
          <a:custGeom>
            <a:avLst/>
            <a:gdLst>
              <a:gd name="T0" fmla="*/ 684 w 684"/>
              <a:gd name="T1" fmla="*/ 342 h 684"/>
              <a:gd name="T2" fmla="*/ 342 w 684"/>
              <a:gd name="T3" fmla="*/ 684 h 684"/>
              <a:gd name="T4" fmla="*/ 0 w 684"/>
              <a:gd name="T5" fmla="*/ 342 h 684"/>
              <a:gd name="T6" fmla="*/ 343 w 684"/>
              <a:gd name="T7" fmla="*/ 0 h 684"/>
              <a:gd name="T8" fmla="*/ 684 w 684"/>
              <a:gd name="T9" fmla="*/ 342 h 684"/>
            </a:gdLst>
            <a:ahLst/>
            <a:cxnLst>
              <a:cxn ang="0">
                <a:pos x="T0" y="T1"/>
              </a:cxn>
              <a:cxn ang="0">
                <a:pos x="T2" y="T3"/>
              </a:cxn>
              <a:cxn ang="0">
                <a:pos x="T4" y="T5"/>
              </a:cxn>
              <a:cxn ang="0">
                <a:pos x="T6" y="T7"/>
              </a:cxn>
              <a:cxn ang="0">
                <a:pos x="T8" y="T9"/>
              </a:cxn>
            </a:cxnLst>
            <a:rect l="0" t="0" r="r" b="b"/>
            <a:pathLst>
              <a:path w="684" h="684">
                <a:moveTo>
                  <a:pt x="684" y="342"/>
                </a:moveTo>
                <a:cubicBezTo>
                  <a:pt x="684" y="531"/>
                  <a:pt x="531" y="684"/>
                  <a:pt x="342" y="684"/>
                </a:cubicBezTo>
                <a:cubicBezTo>
                  <a:pt x="153" y="684"/>
                  <a:pt x="0" y="531"/>
                  <a:pt x="0" y="342"/>
                </a:cubicBezTo>
                <a:cubicBezTo>
                  <a:pt x="0" y="153"/>
                  <a:pt x="154" y="0"/>
                  <a:pt x="343" y="0"/>
                </a:cubicBezTo>
                <a:cubicBezTo>
                  <a:pt x="531" y="0"/>
                  <a:pt x="684" y="153"/>
                  <a:pt x="684" y="342"/>
                </a:cubicBezTo>
              </a:path>
            </a:pathLst>
          </a:cu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4843463" y="1047628"/>
            <a:ext cx="2317750" cy="2311400"/>
          </a:xfrm>
          <a:custGeom>
            <a:avLst/>
            <a:gdLst>
              <a:gd name="T0" fmla="*/ 273 w 545"/>
              <a:gd name="T1" fmla="*/ 544 h 544"/>
              <a:gd name="T2" fmla="*/ 273 w 545"/>
              <a:gd name="T3" fmla="*/ 532 h 544"/>
              <a:gd name="T4" fmla="*/ 296 w 545"/>
              <a:gd name="T5" fmla="*/ 543 h 544"/>
              <a:gd name="T6" fmla="*/ 202 w 545"/>
              <a:gd name="T7" fmla="*/ 535 h 544"/>
              <a:gd name="T8" fmla="*/ 362 w 545"/>
              <a:gd name="T9" fmla="*/ 516 h 544"/>
              <a:gd name="T10" fmla="*/ 362 w 545"/>
              <a:gd name="T11" fmla="*/ 516 h 544"/>
              <a:gd name="T12" fmla="*/ 184 w 545"/>
              <a:gd name="T13" fmla="*/ 516 h 544"/>
              <a:gd name="T14" fmla="*/ 388 w 545"/>
              <a:gd name="T15" fmla="*/ 519 h 544"/>
              <a:gd name="T16" fmla="*/ 117 w 545"/>
              <a:gd name="T17" fmla="*/ 495 h 544"/>
              <a:gd name="T18" fmla="*/ 440 w 545"/>
              <a:gd name="T19" fmla="*/ 471 h 544"/>
              <a:gd name="T20" fmla="*/ 448 w 545"/>
              <a:gd name="T21" fmla="*/ 480 h 544"/>
              <a:gd name="T22" fmla="*/ 98 w 545"/>
              <a:gd name="T23" fmla="*/ 481 h 544"/>
              <a:gd name="T24" fmla="*/ 456 w 545"/>
              <a:gd name="T25" fmla="*/ 456 h 544"/>
              <a:gd name="T26" fmla="*/ 60 w 545"/>
              <a:gd name="T27" fmla="*/ 421 h 544"/>
              <a:gd name="T28" fmla="*/ 60 w 545"/>
              <a:gd name="T29" fmla="*/ 421 h 544"/>
              <a:gd name="T30" fmla="*/ 508 w 545"/>
              <a:gd name="T31" fmla="*/ 408 h 544"/>
              <a:gd name="T32" fmla="*/ 37 w 545"/>
              <a:gd name="T33" fmla="*/ 408 h 544"/>
              <a:gd name="T34" fmla="*/ 508 w 545"/>
              <a:gd name="T35" fmla="*/ 382 h 544"/>
              <a:gd name="T36" fmla="*/ 21 w 545"/>
              <a:gd name="T37" fmla="*/ 339 h 544"/>
              <a:gd name="T38" fmla="*/ 28 w 545"/>
              <a:gd name="T39" fmla="*/ 361 h 544"/>
              <a:gd name="T40" fmla="*/ 536 w 545"/>
              <a:gd name="T41" fmla="*/ 342 h 544"/>
              <a:gd name="T42" fmla="*/ 1 w 545"/>
              <a:gd name="T43" fmla="*/ 296 h 544"/>
              <a:gd name="T44" fmla="*/ 533 w 545"/>
              <a:gd name="T45" fmla="*/ 271 h 544"/>
              <a:gd name="T46" fmla="*/ 533 w 545"/>
              <a:gd name="T47" fmla="*/ 271 h 544"/>
              <a:gd name="T48" fmla="*/ 545 w 545"/>
              <a:gd name="T49" fmla="*/ 272 h 544"/>
              <a:gd name="T50" fmla="*/ 0 w 545"/>
              <a:gd name="T51" fmla="*/ 272 h 544"/>
              <a:gd name="T52" fmla="*/ 1 w 545"/>
              <a:gd name="T53" fmla="*/ 249 h 544"/>
              <a:gd name="T54" fmla="*/ 544 w 545"/>
              <a:gd name="T55" fmla="*/ 247 h 544"/>
              <a:gd name="T56" fmla="*/ 16 w 545"/>
              <a:gd name="T57" fmla="*/ 227 h 544"/>
              <a:gd name="T58" fmla="*/ 528 w 545"/>
              <a:gd name="T59" fmla="*/ 178 h 544"/>
              <a:gd name="T60" fmla="*/ 528 w 545"/>
              <a:gd name="T61" fmla="*/ 178 h 544"/>
              <a:gd name="T62" fmla="*/ 37 w 545"/>
              <a:gd name="T63" fmla="*/ 162 h 544"/>
              <a:gd name="T64" fmla="*/ 508 w 545"/>
              <a:gd name="T65" fmla="*/ 161 h 544"/>
              <a:gd name="T66" fmla="*/ 37 w 545"/>
              <a:gd name="T67" fmla="*/ 136 h 544"/>
              <a:gd name="T68" fmla="*/ 471 w 545"/>
              <a:gd name="T69" fmla="*/ 104 h 544"/>
              <a:gd name="T70" fmla="*/ 481 w 545"/>
              <a:gd name="T71" fmla="*/ 96 h 544"/>
              <a:gd name="T72" fmla="*/ 481 w 545"/>
              <a:gd name="T73" fmla="*/ 96 h 544"/>
              <a:gd name="T74" fmla="*/ 88 w 545"/>
              <a:gd name="T75" fmla="*/ 88 h 544"/>
              <a:gd name="T76" fmla="*/ 439 w 545"/>
              <a:gd name="T77" fmla="*/ 72 h 544"/>
              <a:gd name="T78" fmla="*/ 456 w 545"/>
              <a:gd name="T79" fmla="*/ 88 h 544"/>
              <a:gd name="T80" fmla="*/ 97 w 545"/>
              <a:gd name="T81" fmla="*/ 64 h 544"/>
              <a:gd name="T82" fmla="*/ 408 w 545"/>
              <a:gd name="T83" fmla="*/ 36 h 544"/>
              <a:gd name="T84" fmla="*/ 408 w 545"/>
              <a:gd name="T85" fmla="*/ 36 h 544"/>
              <a:gd name="T86" fmla="*/ 361 w 545"/>
              <a:gd name="T87" fmla="*/ 27 h 544"/>
              <a:gd name="T88" fmla="*/ 162 w 545"/>
              <a:gd name="T89" fmla="*/ 36 h 544"/>
              <a:gd name="T90" fmla="*/ 382 w 545"/>
              <a:gd name="T91" fmla="*/ 36 h 544"/>
              <a:gd name="T92" fmla="*/ 179 w 545"/>
              <a:gd name="T93" fmla="*/ 16 h 544"/>
              <a:gd name="T94" fmla="*/ 319 w 545"/>
              <a:gd name="T95" fmla="*/ 4 h 544"/>
              <a:gd name="T96" fmla="*/ 319 w 545"/>
              <a:gd name="T97" fmla="*/ 4 h 544"/>
              <a:gd name="T98" fmla="*/ 249 w 545"/>
              <a:gd name="T99" fmla="*/ 13 h 544"/>
              <a:gd name="T100" fmla="*/ 272 w 545"/>
              <a:gd name="T101" fmla="*/ 0 h 544"/>
              <a:gd name="T102" fmla="*/ 296 w 545"/>
              <a:gd name="T103" fmla="*/ 1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5" h="544">
                <a:moveTo>
                  <a:pt x="250" y="531"/>
                </a:moveTo>
                <a:cubicBezTo>
                  <a:pt x="249" y="543"/>
                  <a:pt x="249" y="543"/>
                  <a:pt x="249" y="543"/>
                </a:cubicBezTo>
                <a:cubicBezTo>
                  <a:pt x="257" y="544"/>
                  <a:pt x="265" y="544"/>
                  <a:pt x="273" y="544"/>
                </a:cubicBezTo>
                <a:cubicBezTo>
                  <a:pt x="273" y="544"/>
                  <a:pt x="273" y="544"/>
                  <a:pt x="273" y="544"/>
                </a:cubicBezTo>
                <a:cubicBezTo>
                  <a:pt x="273" y="544"/>
                  <a:pt x="273" y="544"/>
                  <a:pt x="273" y="544"/>
                </a:cubicBezTo>
                <a:cubicBezTo>
                  <a:pt x="273" y="532"/>
                  <a:pt x="273" y="532"/>
                  <a:pt x="273" y="532"/>
                </a:cubicBezTo>
                <a:cubicBezTo>
                  <a:pt x="273" y="532"/>
                  <a:pt x="273" y="532"/>
                  <a:pt x="273" y="532"/>
                </a:cubicBezTo>
                <a:cubicBezTo>
                  <a:pt x="273" y="532"/>
                  <a:pt x="273" y="532"/>
                  <a:pt x="273" y="532"/>
                </a:cubicBezTo>
                <a:cubicBezTo>
                  <a:pt x="265" y="532"/>
                  <a:pt x="257" y="531"/>
                  <a:pt x="250" y="531"/>
                </a:cubicBezTo>
                <a:moveTo>
                  <a:pt x="318" y="528"/>
                </a:moveTo>
                <a:cubicBezTo>
                  <a:pt x="310" y="529"/>
                  <a:pt x="303" y="530"/>
                  <a:pt x="295" y="531"/>
                </a:cubicBezTo>
                <a:cubicBezTo>
                  <a:pt x="296" y="543"/>
                  <a:pt x="296" y="543"/>
                  <a:pt x="296" y="543"/>
                </a:cubicBezTo>
                <a:cubicBezTo>
                  <a:pt x="304" y="542"/>
                  <a:pt x="312" y="541"/>
                  <a:pt x="320" y="540"/>
                </a:cubicBezTo>
                <a:cubicBezTo>
                  <a:pt x="318" y="528"/>
                  <a:pt x="318" y="528"/>
                  <a:pt x="318" y="528"/>
                </a:cubicBezTo>
                <a:moveTo>
                  <a:pt x="205" y="523"/>
                </a:moveTo>
                <a:cubicBezTo>
                  <a:pt x="202" y="535"/>
                  <a:pt x="202" y="535"/>
                  <a:pt x="202" y="535"/>
                </a:cubicBezTo>
                <a:cubicBezTo>
                  <a:pt x="210" y="537"/>
                  <a:pt x="218" y="539"/>
                  <a:pt x="226" y="540"/>
                </a:cubicBezTo>
                <a:cubicBezTo>
                  <a:pt x="228" y="528"/>
                  <a:pt x="228" y="528"/>
                  <a:pt x="228" y="528"/>
                </a:cubicBezTo>
                <a:cubicBezTo>
                  <a:pt x="220" y="527"/>
                  <a:pt x="213" y="525"/>
                  <a:pt x="205" y="523"/>
                </a:cubicBezTo>
                <a:moveTo>
                  <a:pt x="362" y="516"/>
                </a:moveTo>
                <a:cubicBezTo>
                  <a:pt x="355" y="519"/>
                  <a:pt x="347" y="521"/>
                  <a:pt x="340" y="523"/>
                </a:cubicBezTo>
                <a:cubicBezTo>
                  <a:pt x="343" y="535"/>
                  <a:pt x="343" y="535"/>
                  <a:pt x="343" y="535"/>
                </a:cubicBezTo>
                <a:cubicBezTo>
                  <a:pt x="351" y="533"/>
                  <a:pt x="358" y="530"/>
                  <a:pt x="366" y="528"/>
                </a:cubicBezTo>
                <a:cubicBezTo>
                  <a:pt x="362" y="516"/>
                  <a:pt x="362" y="516"/>
                  <a:pt x="362" y="516"/>
                </a:cubicBezTo>
                <a:moveTo>
                  <a:pt x="163" y="508"/>
                </a:moveTo>
                <a:cubicBezTo>
                  <a:pt x="158" y="519"/>
                  <a:pt x="158" y="519"/>
                  <a:pt x="158" y="519"/>
                </a:cubicBezTo>
                <a:cubicBezTo>
                  <a:pt x="165" y="522"/>
                  <a:pt x="172" y="525"/>
                  <a:pt x="180" y="528"/>
                </a:cubicBezTo>
                <a:cubicBezTo>
                  <a:pt x="184" y="516"/>
                  <a:pt x="184" y="516"/>
                  <a:pt x="184" y="516"/>
                </a:cubicBezTo>
                <a:cubicBezTo>
                  <a:pt x="177" y="514"/>
                  <a:pt x="170" y="511"/>
                  <a:pt x="163" y="508"/>
                </a:cubicBezTo>
                <a:moveTo>
                  <a:pt x="403" y="497"/>
                </a:moveTo>
                <a:cubicBezTo>
                  <a:pt x="396" y="501"/>
                  <a:pt x="389" y="504"/>
                  <a:pt x="383" y="507"/>
                </a:cubicBezTo>
                <a:cubicBezTo>
                  <a:pt x="388" y="519"/>
                  <a:pt x="388" y="519"/>
                  <a:pt x="388" y="519"/>
                </a:cubicBezTo>
                <a:cubicBezTo>
                  <a:pt x="395" y="515"/>
                  <a:pt x="402" y="511"/>
                  <a:pt x="409" y="508"/>
                </a:cubicBezTo>
                <a:cubicBezTo>
                  <a:pt x="403" y="497"/>
                  <a:pt x="403" y="497"/>
                  <a:pt x="403" y="497"/>
                </a:cubicBezTo>
                <a:moveTo>
                  <a:pt x="124" y="485"/>
                </a:moveTo>
                <a:cubicBezTo>
                  <a:pt x="117" y="495"/>
                  <a:pt x="117" y="495"/>
                  <a:pt x="117" y="495"/>
                </a:cubicBezTo>
                <a:cubicBezTo>
                  <a:pt x="123" y="500"/>
                  <a:pt x="130" y="504"/>
                  <a:pt x="137" y="508"/>
                </a:cubicBezTo>
                <a:cubicBezTo>
                  <a:pt x="143" y="497"/>
                  <a:pt x="143" y="497"/>
                  <a:pt x="143" y="497"/>
                </a:cubicBezTo>
                <a:cubicBezTo>
                  <a:pt x="136" y="493"/>
                  <a:pt x="130" y="489"/>
                  <a:pt x="124" y="485"/>
                </a:cubicBezTo>
                <a:moveTo>
                  <a:pt x="440" y="471"/>
                </a:moveTo>
                <a:cubicBezTo>
                  <a:pt x="440" y="471"/>
                  <a:pt x="440" y="471"/>
                  <a:pt x="440" y="471"/>
                </a:cubicBezTo>
                <a:cubicBezTo>
                  <a:pt x="434" y="476"/>
                  <a:pt x="428" y="480"/>
                  <a:pt x="422" y="485"/>
                </a:cubicBezTo>
                <a:cubicBezTo>
                  <a:pt x="429" y="495"/>
                  <a:pt x="429" y="495"/>
                  <a:pt x="429" y="495"/>
                </a:cubicBezTo>
                <a:cubicBezTo>
                  <a:pt x="435" y="490"/>
                  <a:pt x="442" y="485"/>
                  <a:pt x="448" y="480"/>
                </a:cubicBezTo>
                <a:cubicBezTo>
                  <a:pt x="440" y="471"/>
                  <a:pt x="440" y="471"/>
                  <a:pt x="440" y="471"/>
                </a:cubicBezTo>
                <a:moveTo>
                  <a:pt x="89" y="456"/>
                </a:moveTo>
                <a:cubicBezTo>
                  <a:pt x="80" y="465"/>
                  <a:pt x="80" y="465"/>
                  <a:pt x="80" y="465"/>
                </a:cubicBezTo>
                <a:cubicBezTo>
                  <a:pt x="86" y="470"/>
                  <a:pt x="92" y="475"/>
                  <a:pt x="98" y="481"/>
                </a:cubicBezTo>
                <a:cubicBezTo>
                  <a:pt x="106" y="471"/>
                  <a:pt x="106" y="471"/>
                  <a:pt x="106" y="471"/>
                </a:cubicBezTo>
                <a:cubicBezTo>
                  <a:pt x="100" y="466"/>
                  <a:pt x="94" y="461"/>
                  <a:pt x="89" y="456"/>
                </a:cubicBezTo>
                <a:moveTo>
                  <a:pt x="472" y="439"/>
                </a:moveTo>
                <a:cubicBezTo>
                  <a:pt x="467" y="445"/>
                  <a:pt x="462" y="450"/>
                  <a:pt x="456" y="456"/>
                </a:cubicBezTo>
                <a:cubicBezTo>
                  <a:pt x="465" y="464"/>
                  <a:pt x="465" y="464"/>
                  <a:pt x="465" y="464"/>
                </a:cubicBezTo>
                <a:cubicBezTo>
                  <a:pt x="471" y="459"/>
                  <a:pt x="476" y="453"/>
                  <a:pt x="481" y="447"/>
                </a:cubicBezTo>
                <a:cubicBezTo>
                  <a:pt x="472" y="439"/>
                  <a:pt x="472" y="439"/>
                  <a:pt x="472" y="439"/>
                </a:cubicBezTo>
                <a:moveTo>
                  <a:pt x="60" y="421"/>
                </a:moveTo>
                <a:cubicBezTo>
                  <a:pt x="50" y="428"/>
                  <a:pt x="50" y="428"/>
                  <a:pt x="50" y="428"/>
                </a:cubicBezTo>
                <a:cubicBezTo>
                  <a:pt x="54" y="435"/>
                  <a:pt x="59" y="441"/>
                  <a:pt x="64" y="447"/>
                </a:cubicBezTo>
                <a:cubicBezTo>
                  <a:pt x="74" y="439"/>
                  <a:pt x="74" y="439"/>
                  <a:pt x="74" y="439"/>
                </a:cubicBezTo>
                <a:cubicBezTo>
                  <a:pt x="69" y="433"/>
                  <a:pt x="64" y="427"/>
                  <a:pt x="60" y="421"/>
                </a:cubicBezTo>
                <a:moveTo>
                  <a:pt x="498" y="402"/>
                </a:moveTo>
                <a:cubicBezTo>
                  <a:pt x="494" y="408"/>
                  <a:pt x="490" y="415"/>
                  <a:pt x="486" y="421"/>
                </a:cubicBezTo>
                <a:cubicBezTo>
                  <a:pt x="496" y="428"/>
                  <a:pt x="496" y="428"/>
                  <a:pt x="496" y="428"/>
                </a:cubicBezTo>
                <a:cubicBezTo>
                  <a:pt x="500" y="421"/>
                  <a:pt x="504" y="415"/>
                  <a:pt x="508" y="408"/>
                </a:cubicBezTo>
                <a:cubicBezTo>
                  <a:pt x="498" y="402"/>
                  <a:pt x="498" y="402"/>
                  <a:pt x="498" y="402"/>
                </a:cubicBezTo>
                <a:moveTo>
                  <a:pt x="37" y="382"/>
                </a:moveTo>
                <a:cubicBezTo>
                  <a:pt x="26" y="387"/>
                  <a:pt x="26" y="387"/>
                  <a:pt x="26" y="387"/>
                </a:cubicBezTo>
                <a:cubicBezTo>
                  <a:pt x="29" y="394"/>
                  <a:pt x="33" y="401"/>
                  <a:pt x="37" y="408"/>
                </a:cubicBezTo>
                <a:cubicBezTo>
                  <a:pt x="48" y="402"/>
                  <a:pt x="48" y="402"/>
                  <a:pt x="48" y="402"/>
                </a:cubicBezTo>
                <a:cubicBezTo>
                  <a:pt x="44" y="396"/>
                  <a:pt x="40" y="389"/>
                  <a:pt x="37" y="382"/>
                </a:cubicBezTo>
                <a:moveTo>
                  <a:pt x="517" y="361"/>
                </a:moveTo>
                <a:cubicBezTo>
                  <a:pt x="514" y="368"/>
                  <a:pt x="511" y="375"/>
                  <a:pt x="508" y="382"/>
                </a:cubicBezTo>
                <a:cubicBezTo>
                  <a:pt x="519" y="387"/>
                  <a:pt x="519" y="387"/>
                  <a:pt x="519" y="387"/>
                </a:cubicBezTo>
                <a:cubicBezTo>
                  <a:pt x="523" y="380"/>
                  <a:pt x="526" y="372"/>
                  <a:pt x="528" y="365"/>
                </a:cubicBezTo>
                <a:cubicBezTo>
                  <a:pt x="517" y="361"/>
                  <a:pt x="517" y="361"/>
                  <a:pt x="517" y="361"/>
                </a:cubicBezTo>
                <a:moveTo>
                  <a:pt x="21" y="339"/>
                </a:moveTo>
                <a:cubicBezTo>
                  <a:pt x="10" y="343"/>
                  <a:pt x="10" y="343"/>
                  <a:pt x="10" y="343"/>
                </a:cubicBezTo>
                <a:cubicBezTo>
                  <a:pt x="12" y="350"/>
                  <a:pt x="14" y="358"/>
                  <a:pt x="17" y="365"/>
                </a:cubicBezTo>
                <a:cubicBezTo>
                  <a:pt x="28" y="361"/>
                  <a:pt x="28" y="361"/>
                  <a:pt x="28" y="361"/>
                </a:cubicBezTo>
                <a:cubicBezTo>
                  <a:pt x="28" y="361"/>
                  <a:pt x="28" y="361"/>
                  <a:pt x="28" y="361"/>
                </a:cubicBezTo>
                <a:cubicBezTo>
                  <a:pt x="26" y="354"/>
                  <a:pt x="23" y="347"/>
                  <a:pt x="21" y="339"/>
                </a:cubicBezTo>
                <a:moveTo>
                  <a:pt x="529" y="317"/>
                </a:moveTo>
                <a:cubicBezTo>
                  <a:pt x="527" y="324"/>
                  <a:pt x="526" y="332"/>
                  <a:pt x="524" y="339"/>
                </a:cubicBezTo>
                <a:cubicBezTo>
                  <a:pt x="536" y="342"/>
                  <a:pt x="536" y="342"/>
                  <a:pt x="536" y="342"/>
                </a:cubicBezTo>
                <a:cubicBezTo>
                  <a:pt x="538" y="335"/>
                  <a:pt x="539" y="327"/>
                  <a:pt x="541" y="319"/>
                </a:cubicBezTo>
                <a:cubicBezTo>
                  <a:pt x="529" y="317"/>
                  <a:pt x="529" y="317"/>
                  <a:pt x="529" y="317"/>
                </a:cubicBezTo>
                <a:moveTo>
                  <a:pt x="14" y="295"/>
                </a:moveTo>
                <a:cubicBezTo>
                  <a:pt x="1" y="296"/>
                  <a:pt x="1" y="296"/>
                  <a:pt x="1" y="296"/>
                </a:cubicBezTo>
                <a:cubicBezTo>
                  <a:pt x="2" y="304"/>
                  <a:pt x="3" y="312"/>
                  <a:pt x="5" y="319"/>
                </a:cubicBezTo>
                <a:cubicBezTo>
                  <a:pt x="17" y="317"/>
                  <a:pt x="17" y="317"/>
                  <a:pt x="17" y="317"/>
                </a:cubicBezTo>
                <a:cubicBezTo>
                  <a:pt x="15" y="310"/>
                  <a:pt x="14" y="302"/>
                  <a:pt x="14" y="295"/>
                </a:cubicBezTo>
                <a:moveTo>
                  <a:pt x="533" y="271"/>
                </a:moveTo>
                <a:cubicBezTo>
                  <a:pt x="533" y="271"/>
                  <a:pt x="533" y="271"/>
                  <a:pt x="533" y="271"/>
                </a:cubicBezTo>
                <a:cubicBezTo>
                  <a:pt x="533" y="271"/>
                  <a:pt x="533" y="271"/>
                  <a:pt x="533" y="271"/>
                </a:cubicBezTo>
                <a:moveTo>
                  <a:pt x="545" y="271"/>
                </a:moveTo>
                <a:cubicBezTo>
                  <a:pt x="533" y="271"/>
                  <a:pt x="533" y="271"/>
                  <a:pt x="533" y="271"/>
                </a:cubicBezTo>
                <a:cubicBezTo>
                  <a:pt x="533" y="272"/>
                  <a:pt x="533" y="272"/>
                  <a:pt x="533" y="272"/>
                </a:cubicBezTo>
                <a:cubicBezTo>
                  <a:pt x="533" y="279"/>
                  <a:pt x="532" y="287"/>
                  <a:pt x="532" y="294"/>
                </a:cubicBezTo>
                <a:cubicBezTo>
                  <a:pt x="544" y="296"/>
                  <a:pt x="544" y="296"/>
                  <a:pt x="544" y="296"/>
                </a:cubicBezTo>
                <a:cubicBezTo>
                  <a:pt x="544" y="288"/>
                  <a:pt x="545" y="280"/>
                  <a:pt x="545" y="272"/>
                </a:cubicBezTo>
                <a:cubicBezTo>
                  <a:pt x="545" y="271"/>
                  <a:pt x="545" y="271"/>
                  <a:pt x="545" y="271"/>
                </a:cubicBezTo>
                <a:moveTo>
                  <a:pt x="1" y="249"/>
                </a:moveTo>
                <a:cubicBezTo>
                  <a:pt x="1" y="256"/>
                  <a:pt x="0" y="264"/>
                  <a:pt x="0" y="272"/>
                </a:cubicBezTo>
                <a:cubicBezTo>
                  <a:pt x="0" y="272"/>
                  <a:pt x="0" y="272"/>
                  <a:pt x="0" y="272"/>
                </a:cubicBezTo>
                <a:cubicBezTo>
                  <a:pt x="13" y="272"/>
                  <a:pt x="13" y="272"/>
                  <a:pt x="13" y="272"/>
                </a:cubicBezTo>
                <a:cubicBezTo>
                  <a:pt x="13" y="272"/>
                  <a:pt x="13" y="272"/>
                  <a:pt x="13" y="272"/>
                </a:cubicBezTo>
                <a:cubicBezTo>
                  <a:pt x="13" y="264"/>
                  <a:pt x="13" y="257"/>
                  <a:pt x="14" y="250"/>
                </a:cubicBezTo>
                <a:cubicBezTo>
                  <a:pt x="1" y="249"/>
                  <a:pt x="1" y="249"/>
                  <a:pt x="1" y="249"/>
                </a:cubicBezTo>
                <a:moveTo>
                  <a:pt x="540" y="224"/>
                </a:moveTo>
                <a:cubicBezTo>
                  <a:pt x="528" y="226"/>
                  <a:pt x="528" y="226"/>
                  <a:pt x="528" y="226"/>
                </a:cubicBezTo>
                <a:cubicBezTo>
                  <a:pt x="530" y="233"/>
                  <a:pt x="531" y="241"/>
                  <a:pt x="531" y="248"/>
                </a:cubicBezTo>
                <a:cubicBezTo>
                  <a:pt x="544" y="247"/>
                  <a:pt x="544" y="247"/>
                  <a:pt x="544" y="247"/>
                </a:cubicBezTo>
                <a:cubicBezTo>
                  <a:pt x="543" y="239"/>
                  <a:pt x="542" y="232"/>
                  <a:pt x="540" y="224"/>
                </a:cubicBezTo>
                <a:moveTo>
                  <a:pt x="9" y="202"/>
                </a:moveTo>
                <a:cubicBezTo>
                  <a:pt x="7" y="209"/>
                  <a:pt x="6" y="217"/>
                  <a:pt x="4" y="225"/>
                </a:cubicBezTo>
                <a:cubicBezTo>
                  <a:pt x="16" y="227"/>
                  <a:pt x="16" y="227"/>
                  <a:pt x="16" y="227"/>
                </a:cubicBezTo>
                <a:cubicBezTo>
                  <a:pt x="16" y="227"/>
                  <a:pt x="16" y="227"/>
                  <a:pt x="16" y="227"/>
                </a:cubicBezTo>
                <a:cubicBezTo>
                  <a:pt x="18" y="220"/>
                  <a:pt x="19" y="212"/>
                  <a:pt x="21" y="205"/>
                </a:cubicBezTo>
                <a:cubicBezTo>
                  <a:pt x="9" y="202"/>
                  <a:pt x="9" y="202"/>
                  <a:pt x="9" y="202"/>
                </a:cubicBezTo>
                <a:moveTo>
                  <a:pt x="528" y="178"/>
                </a:moveTo>
                <a:cubicBezTo>
                  <a:pt x="517" y="182"/>
                  <a:pt x="517" y="182"/>
                  <a:pt x="517" y="182"/>
                </a:cubicBezTo>
                <a:cubicBezTo>
                  <a:pt x="519" y="189"/>
                  <a:pt x="522" y="196"/>
                  <a:pt x="524" y="204"/>
                </a:cubicBezTo>
                <a:cubicBezTo>
                  <a:pt x="535" y="201"/>
                  <a:pt x="535" y="201"/>
                  <a:pt x="535" y="201"/>
                </a:cubicBezTo>
                <a:cubicBezTo>
                  <a:pt x="533" y="193"/>
                  <a:pt x="531" y="185"/>
                  <a:pt x="528" y="178"/>
                </a:cubicBezTo>
                <a:moveTo>
                  <a:pt x="26" y="157"/>
                </a:moveTo>
                <a:cubicBezTo>
                  <a:pt x="22" y="164"/>
                  <a:pt x="19" y="172"/>
                  <a:pt x="17" y="179"/>
                </a:cubicBezTo>
                <a:cubicBezTo>
                  <a:pt x="28" y="183"/>
                  <a:pt x="28" y="183"/>
                  <a:pt x="28" y="183"/>
                </a:cubicBezTo>
                <a:cubicBezTo>
                  <a:pt x="31" y="176"/>
                  <a:pt x="33" y="169"/>
                  <a:pt x="37" y="162"/>
                </a:cubicBezTo>
                <a:cubicBezTo>
                  <a:pt x="26" y="157"/>
                  <a:pt x="26" y="157"/>
                  <a:pt x="26" y="157"/>
                </a:cubicBezTo>
                <a:moveTo>
                  <a:pt x="508" y="135"/>
                </a:moveTo>
                <a:cubicBezTo>
                  <a:pt x="497" y="141"/>
                  <a:pt x="497" y="141"/>
                  <a:pt x="497" y="141"/>
                </a:cubicBezTo>
                <a:cubicBezTo>
                  <a:pt x="501" y="148"/>
                  <a:pt x="505" y="154"/>
                  <a:pt x="508" y="161"/>
                </a:cubicBezTo>
                <a:cubicBezTo>
                  <a:pt x="519" y="156"/>
                  <a:pt x="519" y="156"/>
                  <a:pt x="519" y="156"/>
                </a:cubicBezTo>
                <a:cubicBezTo>
                  <a:pt x="516" y="149"/>
                  <a:pt x="512" y="142"/>
                  <a:pt x="508" y="135"/>
                </a:cubicBezTo>
                <a:moveTo>
                  <a:pt x="49" y="116"/>
                </a:moveTo>
                <a:cubicBezTo>
                  <a:pt x="45" y="123"/>
                  <a:pt x="41" y="129"/>
                  <a:pt x="37" y="136"/>
                </a:cubicBezTo>
                <a:cubicBezTo>
                  <a:pt x="47" y="142"/>
                  <a:pt x="47" y="142"/>
                  <a:pt x="47" y="142"/>
                </a:cubicBezTo>
                <a:cubicBezTo>
                  <a:pt x="51" y="136"/>
                  <a:pt x="55" y="129"/>
                  <a:pt x="59" y="123"/>
                </a:cubicBezTo>
                <a:cubicBezTo>
                  <a:pt x="49" y="116"/>
                  <a:pt x="49" y="116"/>
                  <a:pt x="49" y="116"/>
                </a:cubicBezTo>
                <a:moveTo>
                  <a:pt x="471" y="104"/>
                </a:moveTo>
                <a:cubicBezTo>
                  <a:pt x="471" y="104"/>
                  <a:pt x="471" y="104"/>
                  <a:pt x="471" y="104"/>
                </a:cubicBezTo>
                <a:cubicBezTo>
                  <a:pt x="471" y="104"/>
                  <a:pt x="471" y="104"/>
                  <a:pt x="471" y="104"/>
                </a:cubicBezTo>
                <a:cubicBezTo>
                  <a:pt x="471" y="104"/>
                  <a:pt x="471" y="104"/>
                  <a:pt x="471" y="104"/>
                </a:cubicBezTo>
                <a:moveTo>
                  <a:pt x="481" y="96"/>
                </a:moveTo>
                <a:cubicBezTo>
                  <a:pt x="471" y="104"/>
                  <a:pt x="471" y="104"/>
                  <a:pt x="471" y="104"/>
                </a:cubicBezTo>
                <a:cubicBezTo>
                  <a:pt x="476" y="110"/>
                  <a:pt x="481" y="116"/>
                  <a:pt x="485" y="122"/>
                </a:cubicBezTo>
                <a:cubicBezTo>
                  <a:pt x="495" y="115"/>
                  <a:pt x="495" y="115"/>
                  <a:pt x="495" y="115"/>
                </a:cubicBezTo>
                <a:cubicBezTo>
                  <a:pt x="491" y="109"/>
                  <a:pt x="486" y="102"/>
                  <a:pt x="481" y="96"/>
                </a:cubicBezTo>
                <a:moveTo>
                  <a:pt x="80" y="80"/>
                </a:moveTo>
                <a:cubicBezTo>
                  <a:pt x="74" y="85"/>
                  <a:pt x="69" y="91"/>
                  <a:pt x="64" y="97"/>
                </a:cubicBezTo>
                <a:cubicBezTo>
                  <a:pt x="73" y="105"/>
                  <a:pt x="73" y="105"/>
                  <a:pt x="73" y="105"/>
                </a:cubicBezTo>
                <a:cubicBezTo>
                  <a:pt x="78" y="99"/>
                  <a:pt x="83" y="94"/>
                  <a:pt x="88" y="88"/>
                </a:cubicBezTo>
                <a:cubicBezTo>
                  <a:pt x="80" y="80"/>
                  <a:pt x="80" y="80"/>
                  <a:pt x="80" y="80"/>
                </a:cubicBezTo>
                <a:moveTo>
                  <a:pt x="439" y="72"/>
                </a:moveTo>
                <a:cubicBezTo>
                  <a:pt x="439" y="72"/>
                  <a:pt x="439" y="72"/>
                  <a:pt x="439" y="72"/>
                </a:cubicBezTo>
                <a:cubicBezTo>
                  <a:pt x="439" y="72"/>
                  <a:pt x="439" y="72"/>
                  <a:pt x="439" y="72"/>
                </a:cubicBezTo>
                <a:cubicBezTo>
                  <a:pt x="439" y="72"/>
                  <a:pt x="439" y="72"/>
                  <a:pt x="439" y="72"/>
                </a:cubicBezTo>
                <a:moveTo>
                  <a:pt x="447" y="63"/>
                </a:moveTo>
                <a:cubicBezTo>
                  <a:pt x="439" y="72"/>
                  <a:pt x="439" y="72"/>
                  <a:pt x="439" y="72"/>
                </a:cubicBezTo>
                <a:cubicBezTo>
                  <a:pt x="445" y="77"/>
                  <a:pt x="451" y="82"/>
                  <a:pt x="456" y="88"/>
                </a:cubicBezTo>
                <a:cubicBezTo>
                  <a:pt x="465" y="79"/>
                  <a:pt x="465" y="79"/>
                  <a:pt x="465" y="79"/>
                </a:cubicBezTo>
                <a:cubicBezTo>
                  <a:pt x="459" y="73"/>
                  <a:pt x="453" y="68"/>
                  <a:pt x="447" y="63"/>
                </a:cubicBezTo>
                <a:moveTo>
                  <a:pt x="116" y="49"/>
                </a:moveTo>
                <a:cubicBezTo>
                  <a:pt x="110" y="54"/>
                  <a:pt x="103" y="59"/>
                  <a:pt x="97" y="64"/>
                </a:cubicBezTo>
                <a:cubicBezTo>
                  <a:pt x="105" y="73"/>
                  <a:pt x="105" y="73"/>
                  <a:pt x="105" y="73"/>
                </a:cubicBezTo>
                <a:cubicBezTo>
                  <a:pt x="111" y="68"/>
                  <a:pt x="117" y="64"/>
                  <a:pt x="123" y="59"/>
                </a:cubicBezTo>
                <a:cubicBezTo>
                  <a:pt x="116" y="49"/>
                  <a:pt x="116" y="49"/>
                  <a:pt x="116" y="49"/>
                </a:cubicBezTo>
                <a:moveTo>
                  <a:pt x="408" y="36"/>
                </a:moveTo>
                <a:cubicBezTo>
                  <a:pt x="402" y="46"/>
                  <a:pt x="402" y="46"/>
                  <a:pt x="402" y="46"/>
                </a:cubicBezTo>
                <a:cubicBezTo>
                  <a:pt x="409" y="50"/>
                  <a:pt x="415" y="54"/>
                  <a:pt x="421" y="58"/>
                </a:cubicBezTo>
                <a:cubicBezTo>
                  <a:pt x="428" y="48"/>
                  <a:pt x="428" y="48"/>
                  <a:pt x="428" y="48"/>
                </a:cubicBezTo>
                <a:cubicBezTo>
                  <a:pt x="422" y="44"/>
                  <a:pt x="415" y="40"/>
                  <a:pt x="408" y="36"/>
                </a:cubicBezTo>
                <a:moveTo>
                  <a:pt x="361" y="27"/>
                </a:moveTo>
                <a:cubicBezTo>
                  <a:pt x="361" y="27"/>
                  <a:pt x="361" y="27"/>
                  <a:pt x="361" y="27"/>
                </a:cubicBezTo>
                <a:cubicBezTo>
                  <a:pt x="361" y="27"/>
                  <a:pt x="361" y="27"/>
                  <a:pt x="361" y="27"/>
                </a:cubicBezTo>
                <a:cubicBezTo>
                  <a:pt x="361" y="27"/>
                  <a:pt x="361" y="27"/>
                  <a:pt x="361" y="27"/>
                </a:cubicBezTo>
                <a:moveTo>
                  <a:pt x="157" y="25"/>
                </a:moveTo>
                <a:cubicBezTo>
                  <a:pt x="150" y="29"/>
                  <a:pt x="143" y="32"/>
                  <a:pt x="136" y="36"/>
                </a:cubicBezTo>
                <a:cubicBezTo>
                  <a:pt x="142" y="47"/>
                  <a:pt x="142" y="47"/>
                  <a:pt x="142" y="47"/>
                </a:cubicBezTo>
                <a:cubicBezTo>
                  <a:pt x="149" y="43"/>
                  <a:pt x="155" y="40"/>
                  <a:pt x="162" y="36"/>
                </a:cubicBezTo>
                <a:cubicBezTo>
                  <a:pt x="157" y="25"/>
                  <a:pt x="157" y="25"/>
                  <a:pt x="157" y="25"/>
                </a:cubicBezTo>
                <a:moveTo>
                  <a:pt x="365" y="16"/>
                </a:moveTo>
                <a:cubicBezTo>
                  <a:pt x="361" y="27"/>
                  <a:pt x="361" y="27"/>
                  <a:pt x="361" y="27"/>
                </a:cubicBezTo>
                <a:cubicBezTo>
                  <a:pt x="368" y="30"/>
                  <a:pt x="375" y="33"/>
                  <a:pt x="382" y="36"/>
                </a:cubicBezTo>
                <a:cubicBezTo>
                  <a:pt x="387" y="25"/>
                  <a:pt x="387" y="25"/>
                  <a:pt x="387" y="25"/>
                </a:cubicBezTo>
                <a:cubicBezTo>
                  <a:pt x="380" y="21"/>
                  <a:pt x="372" y="18"/>
                  <a:pt x="365" y="16"/>
                </a:cubicBezTo>
                <a:moveTo>
                  <a:pt x="202" y="9"/>
                </a:moveTo>
                <a:cubicBezTo>
                  <a:pt x="194" y="11"/>
                  <a:pt x="186" y="13"/>
                  <a:pt x="179" y="16"/>
                </a:cubicBezTo>
                <a:cubicBezTo>
                  <a:pt x="183" y="28"/>
                  <a:pt x="183" y="28"/>
                  <a:pt x="183" y="28"/>
                </a:cubicBezTo>
                <a:cubicBezTo>
                  <a:pt x="190" y="25"/>
                  <a:pt x="197" y="23"/>
                  <a:pt x="205" y="21"/>
                </a:cubicBezTo>
                <a:cubicBezTo>
                  <a:pt x="202" y="9"/>
                  <a:pt x="202" y="9"/>
                  <a:pt x="202" y="9"/>
                </a:cubicBezTo>
                <a:moveTo>
                  <a:pt x="319" y="4"/>
                </a:moveTo>
                <a:cubicBezTo>
                  <a:pt x="317" y="16"/>
                  <a:pt x="317" y="16"/>
                  <a:pt x="317" y="16"/>
                </a:cubicBezTo>
                <a:cubicBezTo>
                  <a:pt x="325" y="17"/>
                  <a:pt x="332" y="19"/>
                  <a:pt x="339" y="21"/>
                </a:cubicBezTo>
                <a:cubicBezTo>
                  <a:pt x="342" y="9"/>
                  <a:pt x="342" y="9"/>
                  <a:pt x="342" y="9"/>
                </a:cubicBezTo>
                <a:cubicBezTo>
                  <a:pt x="335" y="7"/>
                  <a:pt x="327" y="5"/>
                  <a:pt x="319" y="4"/>
                </a:cubicBezTo>
                <a:moveTo>
                  <a:pt x="248" y="1"/>
                </a:moveTo>
                <a:cubicBezTo>
                  <a:pt x="240" y="1"/>
                  <a:pt x="232" y="2"/>
                  <a:pt x="225" y="4"/>
                </a:cubicBezTo>
                <a:cubicBezTo>
                  <a:pt x="227" y="16"/>
                  <a:pt x="227" y="16"/>
                  <a:pt x="227" y="16"/>
                </a:cubicBezTo>
                <a:cubicBezTo>
                  <a:pt x="234" y="15"/>
                  <a:pt x="242" y="14"/>
                  <a:pt x="249" y="13"/>
                </a:cubicBezTo>
                <a:cubicBezTo>
                  <a:pt x="248" y="1"/>
                  <a:pt x="248" y="1"/>
                  <a:pt x="248" y="1"/>
                </a:cubicBezTo>
                <a:moveTo>
                  <a:pt x="273" y="0"/>
                </a:moveTo>
                <a:cubicBezTo>
                  <a:pt x="273" y="0"/>
                  <a:pt x="273" y="0"/>
                  <a:pt x="273" y="0"/>
                </a:cubicBezTo>
                <a:cubicBezTo>
                  <a:pt x="272" y="0"/>
                  <a:pt x="272" y="0"/>
                  <a:pt x="272" y="0"/>
                </a:cubicBezTo>
                <a:cubicBezTo>
                  <a:pt x="272" y="12"/>
                  <a:pt x="272" y="12"/>
                  <a:pt x="272" y="12"/>
                </a:cubicBezTo>
                <a:cubicBezTo>
                  <a:pt x="273" y="12"/>
                  <a:pt x="273" y="12"/>
                  <a:pt x="273" y="12"/>
                </a:cubicBezTo>
                <a:cubicBezTo>
                  <a:pt x="280" y="12"/>
                  <a:pt x="287" y="12"/>
                  <a:pt x="295" y="13"/>
                </a:cubicBezTo>
                <a:cubicBezTo>
                  <a:pt x="296" y="1"/>
                  <a:pt x="296" y="1"/>
                  <a:pt x="296" y="1"/>
                </a:cubicBezTo>
                <a:cubicBezTo>
                  <a:pt x="288" y="0"/>
                  <a:pt x="280" y="0"/>
                  <a:pt x="273"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a:spLocks noEditPoints="1"/>
          </p:cNvSpPr>
          <p:nvPr/>
        </p:nvSpPr>
        <p:spPr bwMode="auto">
          <a:xfrm>
            <a:off x="5210175" y="1341316"/>
            <a:ext cx="1593850" cy="1597025"/>
          </a:xfrm>
          <a:custGeom>
            <a:avLst/>
            <a:gdLst>
              <a:gd name="T0" fmla="*/ 187 w 375"/>
              <a:gd name="T1" fmla="*/ 376 h 376"/>
              <a:gd name="T2" fmla="*/ 187 w 375"/>
              <a:gd name="T3" fmla="*/ 364 h 376"/>
              <a:gd name="T4" fmla="*/ 210 w 375"/>
              <a:gd name="T5" fmla="*/ 362 h 376"/>
              <a:gd name="T6" fmla="*/ 233 w 375"/>
              <a:gd name="T7" fmla="*/ 358 h 376"/>
              <a:gd name="T8" fmla="*/ 139 w 375"/>
              <a:gd name="T9" fmla="*/ 369 h 376"/>
              <a:gd name="T10" fmla="*/ 275 w 375"/>
              <a:gd name="T11" fmla="*/ 340 h 376"/>
              <a:gd name="T12" fmla="*/ 281 w 375"/>
              <a:gd name="T13" fmla="*/ 351 h 376"/>
              <a:gd name="T14" fmla="*/ 73 w 375"/>
              <a:gd name="T15" fmla="*/ 337 h 376"/>
              <a:gd name="T16" fmla="*/ 81 w 375"/>
              <a:gd name="T17" fmla="*/ 327 h 376"/>
              <a:gd name="T18" fmla="*/ 302 w 375"/>
              <a:gd name="T19" fmla="*/ 337 h 376"/>
              <a:gd name="T20" fmla="*/ 48 w 375"/>
              <a:gd name="T21" fmla="*/ 295 h 376"/>
              <a:gd name="T22" fmla="*/ 63 w 375"/>
              <a:gd name="T23" fmla="*/ 312 h 376"/>
              <a:gd name="T24" fmla="*/ 35 w 375"/>
              <a:gd name="T25" fmla="*/ 276 h 376"/>
              <a:gd name="T26" fmla="*/ 339 w 375"/>
              <a:gd name="T27" fmla="*/ 276 h 376"/>
              <a:gd name="T28" fmla="*/ 350 w 375"/>
              <a:gd name="T29" fmla="*/ 282 h 376"/>
              <a:gd name="T30" fmla="*/ 14 w 375"/>
              <a:gd name="T31" fmla="*/ 260 h 376"/>
              <a:gd name="T32" fmla="*/ 25 w 375"/>
              <a:gd name="T33" fmla="*/ 256 h 376"/>
              <a:gd name="T34" fmla="*/ 361 w 375"/>
              <a:gd name="T35" fmla="*/ 260 h 376"/>
              <a:gd name="T36" fmla="*/ 13 w 375"/>
              <a:gd name="T37" fmla="*/ 211 h 376"/>
              <a:gd name="T38" fmla="*/ 18 w 375"/>
              <a:gd name="T39" fmla="*/ 234 h 376"/>
              <a:gd name="T40" fmla="*/ 375 w 375"/>
              <a:gd name="T41" fmla="*/ 187 h 376"/>
              <a:gd name="T42" fmla="*/ 361 w 375"/>
              <a:gd name="T43" fmla="*/ 211 h 376"/>
              <a:gd name="T44" fmla="*/ 375 w 375"/>
              <a:gd name="T45" fmla="*/ 187 h 376"/>
              <a:gd name="T46" fmla="*/ 0 w 375"/>
              <a:gd name="T47" fmla="*/ 188 h 376"/>
              <a:gd name="T48" fmla="*/ 13 w 375"/>
              <a:gd name="T49" fmla="*/ 166 h 376"/>
              <a:gd name="T50" fmla="*/ 357 w 375"/>
              <a:gd name="T51" fmla="*/ 142 h 376"/>
              <a:gd name="T52" fmla="*/ 368 w 375"/>
              <a:gd name="T53" fmla="*/ 139 h 376"/>
              <a:gd name="T54" fmla="*/ 18 w 375"/>
              <a:gd name="T55" fmla="*/ 143 h 376"/>
              <a:gd name="T56" fmla="*/ 349 w 375"/>
              <a:gd name="T57" fmla="*/ 94 h 376"/>
              <a:gd name="T58" fmla="*/ 360 w 375"/>
              <a:gd name="T59" fmla="*/ 116 h 376"/>
              <a:gd name="T60" fmla="*/ 24 w 375"/>
              <a:gd name="T61" fmla="*/ 95 h 376"/>
              <a:gd name="T62" fmla="*/ 38 w 375"/>
              <a:gd name="T63" fmla="*/ 74 h 376"/>
              <a:gd name="T64" fmla="*/ 326 w 375"/>
              <a:gd name="T65" fmla="*/ 81 h 376"/>
              <a:gd name="T66" fmla="*/ 73 w 375"/>
              <a:gd name="T67" fmla="*/ 39 h 376"/>
              <a:gd name="T68" fmla="*/ 63 w 375"/>
              <a:gd name="T69" fmla="*/ 64 h 376"/>
              <a:gd name="T70" fmla="*/ 274 w 375"/>
              <a:gd name="T71" fmla="*/ 36 h 376"/>
              <a:gd name="T72" fmla="*/ 274 w 375"/>
              <a:gd name="T73" fmla="*/ 36 h 376"/>
              <a:gd name="T74" fmla="*/ 294 w 375"/>
              <a:gd name="T75" fmla="*/ 49 h 376"/>
              <a:gd name="T76" fmla="*/ 115 w 375"/>
              <a:gd name="T77" fmla="*/ 15 h 376"/>
              <a:gd name="T78" fmla="*/ 120 w 375"/>
              <a:gd name="T79" fmla="*/ 26 h 376"/>
              <a:gd name="T80" fmla="*/ 232 w 375"/>
              <a:gd name="T81" fmla="*/ 18 h 376"/>
              <a:gd name="T82" fmla="*/ 235 w 375"/>
              <a:gd name="T83" fmla="*/ 7 h 376"/>
              <a:gd name="T84" fmla="*/ 141 w 375"/>
              <a:gd name="T85" fmla="*/ 19 h 376"/>
              <a:gd name="T86" fmla="*/ 187 w 375"/>
              <a:gd name="T87" fmla="*/ 0 h 376"/>
              <a:gd name="T88" fmla="*/ 187 w 375"/>
              <a:gd name="T89" fmla="*/ 13 h 376"/>
              <a:gd name="T90" fmla="*/ 187 w 375"/>
              <a:gd name="T91"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75" h="376">
                <a:moveTo>
                  <a:pt x="165" y="362"/>
                </a:moveTo>
                <a:cubicBezTo>
                  <a:pt x="163" y="374"/>
                  <a:pt x="163" y="374"/>
                  <a:pt x="163" y="374"/>
                </a:cubicBezTo>
                <a:cubicBezTo>
                  <a:pt x="171" y="375"/>
                  <a:pt x="179" y="376"/>
                  <a:pt x="187" y="376"/>
                </a:cubicBezTo>
                <a:cubicBezTo>
                  <a:pt x="187" y="376"/>
                  <a:pt x="187" y="376"/>
                  <a:pt x="187" y="376"/>
                </a:cubicBezTo>
                <a:cubicBezTo>
                  <a:pt x="187" y="364"/>
                  <a:pt x="187" y="364"/>
                  <a:pt x="187" y="364"/>
                </a:cubicBezTo>
                <a:cubicBezTo>
                  <a:pt x="187" y="364"/>
                  <a:pt x="187" y="364"/>
                  <a:pt x="187" y="364"/>
                </a:cubicBezTo>
                <a:cubicBezTo>
                  <a:pt x="180" y="364"/>
                  <a:pt x="172" y="363"/>
                  <a:pt x="165" y="362"/>
                </a:cubicBezTo>
                <a:moveTo>
                  <a:pt x="233" y="358"/>
                </a:moveTo>
                <a:cubicBezTo>
                  <a:pt x="225" y="360"/>
                  <a:pt x="218" y="361"/>
                  <a:pt x="210" y="362"/>
                </a:cubicBezTo>
                <a:cubicBezTo>
                  <a:pt x="212" y="374"/>
                  <a:pt x="212" y="374"/>
                  <a:pt x="212" y="374"/>
                </a:cubicBezTo>
                <a:cubicBezTo>
                  <a:pt x="220" y="373"/>
                  <a:pt x="228" y="371"/>
                  <a:pt x="236" y="369"/>
                </a:cubicBezTo>
                <a:cubicBezTo>
                  <a:pt x="233" y="358"/>
                  <a:pt x="233" y="358"/>
                  <a:pt x="233" y="358"/>
                </a:cubicBezTo>
                <a:moveTo>
                  <a:pt x="120" y="350"/>
                </a:moveTo>
                <a:cubicBezTo>
                  <a:pt x="116" y="362"/>
                  <a:pt x="116" y="362"/>
                  <a:pt x="116" y="362"/>
                </a:cubicBezTo>
                <a:cubicBezTo>
                  <a:pt x="123" y="365"/>
                  <a:pt x="131" y="367"/>
                  <a:pt x="139" y="369"/>
                </a:cubicBezTo>
                <a:cubicBezTo>
                  <a:pt x="142" y="358"/>
                  <a:pt x="142" y="358"/>
                  <a:pt x="142" y="358"/>
                </a:cubicBezTo>
                <a:cubicBezTo>
                  <a:pt x="135" y="356"/>
                  <a:pt x="127" y="353"/>
                  <a:pt x="120" y="350"/>
                </a:cubicBezTo>
                <a:moveTo>
                  <a:pt x="275" y="340"/>
                </a:moveTo>
                <a:cubicBezTo>
                  <a:pt x="268" y="344"/>
                  <a:pt x="262" y="347"/>
                  <a:pt x="255" y="350"/>
                </a:cubicBezTo>
                <a:cubicBezTo>
                  <a:pt x="259" y="361"/>
                  <a:pt x="259" y="361"/>
                  <a:pt x="259" y="361"/>
                </a:cubicBezTo>
                <a:cubicBezTo>
                  <a:pt x="267" y="358"/>
                  <a:pt x="274" y="355"/>
                  <a:pt x="281" y="351"/>
                </a:cubicBezTo>
                <a:cubicBezTo>
                  <a:pt x="275" y="340"/>
                  <a:pt x="275" y="340"/>
                  <a:pt x="275" y="340"/>
                </a:cubicBezTo>
                <a:moveTo>
                  <a:pt x="81" y="327"/>
                </a:moveTo>
                <a:cubicBezTo>
                  <a:pt x="73" y="337"/>
                  <a:pt x="73" y="337"/>
                  <a:pt x="73" y="337"/>
                </a:cubicBezTo>
                <a:cubicBezTo>
                  <a:pt x="80" y="342"/>
                  <a:pt x="86" y="347"/>
                  <a:pt x="94" y="351"/>
                </a:cubicBezTo>
                <a:cubicBezTo>
                  <a:pt x="100" y="340"/>
                  <a:pt x="100" y="340"/>
                  <a:pt x="100" y="340"/>
                </a:cubicBezTo>
                <a:cubicBezTo>
                  <a:pt x="93" y="336"/>
                  <a:pt x="87" y="332"/>
                  <a:pt x="81" y="327"/>
                </a:cubicBezTo>
                <a:moveTo>
                  <a:pt x="311" y="312"/>
                </a:moveTo>
                <a:cubicBezTo>
                  <a:pt x="306" y="318"/>
                  <a:pt x="300" y="323"/>
                  <a:pt x="294" y="327"/>
                </a:cubicBezTo>
                <a:cubicBezTo>
                  <a:pt x="302" y="337"/>
                  <a:pt x="302" y="337"/>
                  <a:pt x="302" y="337"/>
                </a:cubicBezTo>
                <a:cubicBezTo>
                  <a:pt x="308" y="332"/>
                  <a:pt x="314" y="327"/>
                  <a:pt x="320" y="321"/>
                </a:cubicBezTo>
                <a:cubicBezTo>
                  <a:pt x="311" y="312"/>
                  <a:pt x="311" y="312"/>
                  <a:pt x="311" y="312"/>
                </a:cubicBezTo>
                <a:moveTo>
                  <a:pt x="48" y="295"/>
                </a:moveTo>
                <a:cubicBezTo>
                  <a:pt x="39" y="303"/>
                  <a:pt x="39" y="303"/>
                  <a:pt x="39" y="303"/>
                </a:cubicBezTo>
                <a:cubicBezTo>
                  <a:pt x="44" y="309"/>
                  <a:pt x="49" y="315"/>
                  <a:pt x="55" y="321"/>
                </a:cubicBezTo>
                <a:cubicBezTo>
                  <a:pt x="63" y="312"/>
                  <a:pt x="63" y="312"/>
                  <a:pt x="63" y="312"/>
                </a:cubicBezTo>
                <a:cubicBezTo>
                  <a:pt x="58" y="307"/>
                  <a:pt x="53" y="301"/>
                  <a:pt x="48" y="295"/>
                </a:cubicBezTo>
                <a:moveTo>
                  <a:pt x="35" y="276"/>
                </a:moveTo>
                <a:cubicBezTo>
                  <a:pt x="35" y="276"/>
                  <a:pt x="35" y="276"/>
                  <a:pt x="35" y="276"/>
                </a:cubicBezTo>
                <a:cubicBezTo>
                  <a:pt x="35" y="276"/>
                  <a:pt x="35" y="276"/>
                  <a:pt x="35" y="276"/>
                </a:cubicBezTo>
                <a:cubicBezTo>
                  <a:pt x="35" y="276"/>
                  <a:pt x="35" y="276"/>
                  <a:pt x="35" y="276"/>
                </a:cubicBezTo>
                <a:moveTo>
                  <a:pt x="339" y="276"/>
                </a:moveTo>
                <a:cubicBezTo>
                  <a:pt x="335" y="282"/>
                  <a:pt x="331" y="289"/>
                  <a:pt x="326" y="295"/>
                </a:cubicBezTo>
                <a:cubicBezTo>
                  <a:pt x="336" y="302"/>
                  <a:pt x="336" y="302"/>
                  <a:pt x="336" y="302"/>
                </a:cubicBezTo>
                <a:cubicBezTo>
                  <a:pt x="341" y="296"/>
                  <a:pt x="346" y="289"/>
                  <a:pt x="350" y="282"/>
                </a:cubicBezTo>
                <a:cubicBezTo>
                  <a:pt x="339" y="276"/>
                  <a:pt x="339" y="276"/>
                  <a:pt x="339" y="276"/>
                </a:cubicBezTo>
                <a:moveTo>
                  <a:pt x="25" y="256"/>
                </a:moveTo>
                <a:cubicBezTo>
                  <a:pt x="14" y="260"/>
                  <a:pt x="14" y="260"/>
                  <a:pt x="14" y="260"/>
                </a:cubicBezTo>
                <a:cubicBezTo>
                  <a:pt x="17" y="268"/>
                  <a:pt x="21" y="275"/>
                  <a:pt x="25" y="282"/>
                </a:cubicBezTo>
                <a:cubicBezTo>
                  <a:pt x="35" y="276"/>
                  <a:pt x="35" y="276"/>
                  <a:pt x="35" y="276"/>
                </a:cubicBezTo>
                <a:cubicBezTo>
                  <a:pt x="32" y="269"/>
                  <a:pt x="28" y="263"/>
                  <a:pt x="25" y="256"/>
                </a:cubicBezTo>
                <a:moveTo>
                  <a:pt x="357" y="233"/>
                </a:moveTo>
                <a:cubicBezTo>
                  <a:pt x="355" y="241"/>
                  <a:pt x="352" y="248"/>
                  <a:pt x="349" y="255"/>
                </a:cubicBezTo>
                <a:cubicBezTo>
                  <a:pt x="361" y="260"/>
                  <a:pt x="361" y="260"/>
                  <a:pt x="361" y="260"/>
                </a:cubicBezTo>
                <a:cubicBezTo>
                  <a:pt x="364" y="252"/>
                  <a:pt x="366" y="245"/>
                  <a:pt x="369" y="237"/>
                </a:cubicBezTo>
                <a:cubicBezTo>
                  <a:pt x="357" y="233"/>
                  <a:pt x="357" y="233"/>
                  <a:pt x="357" y="233"/>
                </a:cubicBezTo>
                <a:moveTo>
                  <a:pt x="13" y="211"/>
                </a:moveTo>
                <a:cubicBezTo>
                  <a:pt x="1" y="213"/>
                  <a:pt x="1" y="213"/>
                  <a:pt x="1" y="213"/>
                </a:cubicBezTo>
                <a:cubicBezTo>
                  <a:pt x="2" y="221"/>
                  <a:pt x="4" y="229"/>
                  <a:pt x="6" y="237"/>
                </a:cubicBezTo>
                <a:cubicBezTo>
                  <a:pt x="18" y="234"/>
                  <a:pt x="18" y="234"/>
                  <a:pt x="18" y="234"/>
                </a:cubicBezTo>
                <a:cubicBezTo>
                  <a:pt x="18" y="234"/>
                  <a:pt x="18" y="234"/>
                  <a:pt x="18" y="234"/>
                </a:cubicBezTo>
                <a:cubicBezTo>
                  <a:pt x="16" y="227"/>
                  <a:pt x="14" y="219"/>
                  <a:pt x="13" y="211"/>
                </a:cubicBezTo>
                <a:moveTo>
                  <a:pt x="375" y="187"/>
                </a:moveTo>
                <a:cubicBezTo>
                  <a:pt x="363" y="187"/>
                  <a:pt x="363" y="187"/>
                  <a:pt x="363" y="187"/>
                </a:cubicBezTo>
                <a:cubicBezTo>
                  <a:pt x="363" y="188"/>
                  <a:pt x="363" y="188"/>
                  <a:pt x="363" y="188"/>
                </a:cubicBezTo>
                <a:cubicBezTo>
                  <a:pt x="363" y="196"/>
                  <a:pt x="362" y="203"/>
                  <a:pt x="361" y="211"/>
                </a:cubicBezTo>
                <a:cubicBezTo>
                  <a:pt x="373" y="213"/>
                  <a:pt x="373" y="213"/>
                  <a:pt x="373" y="213"/>
                </a:cubicBezTo>
                <a:cubicBezTo>
                  <a:pt x="374" y="205"/>
                  <a:pt x="375" y="196"/>
                  <a:pt x="375" y="188"/>
                </a:cubicBezTo>
                <a:cubicBezTo>
                  <a:pt x="375" y="187"/>
                  <a:pt x="375" y="187"/>
                  <a:pt x="375" y="187"/>
                </a:cubicBezTo>
                <a:moveTo>
                  <a:pt x="1" y="164"/>
                </a:moveTo>
                <a:cubicBezTo>
                  <a:pt x="0" y="172"/>
                  <a:pt x="0" y="180"/>
                  <a:pt x="0" y="188"/>
                </a:cubicBezTo>
                <a:cubicBezTo>
                  <a:pt x="0" y="188"/>
                  <a:pt x="0" y="188"/>
                  <a:pt x="0" y="188"/>
                </a:cubicBezTo>
                <a:cubicBezTo>
                  <a:pt x="12" y="188"/>
                  <a:pt x="12" y="188"/>
                  <a:pt x="12" y="188"/>
                </a:cubicBezTo>
                <a:cubicBezTo>
                  <a:pt x="12" y="188"/>
                  <a:pt x="12" y="188"/>
                  <a:pt x="12" y="188"/>
                </a:cubicBezTo>
                <a:cubicBezTo>
                  <a:pt x="12" y="180"/>
                  <a:pt x="12" y="173"/>
                  <a:pt x="13" y="166"/>
                </a:cubicBezTo>
                <a:cubicBezTo>
                  <a:pt x="1" y="164"/>
                  <a:pt x="1" y="164"/>
                  <a:pt x="1" y="164"/>
                </a:cubicBezTo>
                <a:moveTo>
                  <a:pt x="368" y="139"/>
                </a:moveTo>
                <a:cubicBezTo>
                  <a:pt x="357" y="142"/>
                  <a:pt x="357" y="142"/>
                  <a:pt x="357" y="142"/>
                </a:cubicBezTo>
                <a:cubicBezTo>
                  <a:pt x="359" y="149"/>
                  <a:pt x="360" y="157"/>
                  <a:pt x="361" y="164"/>
                </a:cubicBezTo>
                <a:cubicBezTo>
                  <a:pt x="373" y="163"/>
                  <a:pt x="373" y="163"/>
                  <a:pt x="373" y="163"/>
                </a:cubicBezTo>
                <a:cubicBezTo>
                  <a:pt x="372" y="155"/>
                  <a:pt x="370" y="147"/>
                  <a:pt x="368" y="139"/>
                </a:cubicBezTo>
                <a:moveTo>
                  <a:pt x="14" y="117"/>
                </a:moveTo>
                <a:cubicBezTo>
                  <a:pt x="11" y="124"/>
                  <a:pt x="8" y="132"/>
                  <a:pt x="6" y="140"/>
                </a:cubicBezTo>
                <a:cubicBezTo>
                  <a:pt x="18" y="143"/>
                  <a:pt x="18" y="143"/>
                  <a:pt x="18" y="143"/>
                </a:cubicBezTo>
                <a:cubicBezTo>
                  <a:pt x="20" y="136"/>
                  <a:pt x="22" y="128"/>
                  <a:pt x="25" y="121"/>
                </a:cubicBezTo>
                <a:cubicBezTo>
                  <a:pt x="14" y="117"/>
                  <a:pt x="14" y="117"/>
                  <a:pt x="14" y="117"/>
                </a:cubicBezTo>
                <a:moveTo>
                  <a:pt x="349" y="94"/>
                </a:moveTo>
                <a:cubicBezTo>
                  <a:pt x="339" y="100"/>
                  <a:pt x="339" y="100"/>
                  <a:pt x="339" y="100"/>
                </a:cubicBezTo>
                <a:cubicBezTo>
                  <a:pt x="343" y="106"/>
                  <a:pt x="346" y="113"/>
                  <a:pt x="349" y="120"/>
                </a:cubicBezTo>
                <a:cubicBezTo>
                  <a:pt x="360" y="116"/>
                  <a:pt x="360" y="116"/>
                  <a:pt x="360" y="116"/>
                </a:cubicBezTo>
                <a:cubicBezTo>
                  <a:pt x="357" y="108"/>
                  <a:pt x="354" y="101"/>
                  <a:pt x="349" y="94"/>
                </a:cubicBezTo>
                <a:moveTo>
                  <a:pt x="38" y="74"/>
                </a:moveTo>
                <a:cubicBezTo>
                  <a:pt x="33" y="81"/>
                  <a:pt x="29" y="88"/>
                  <a:pt x="24" y="95"/>
                </a:cubicBezTo>
                <a:cubicBezTo>
                  <a:pt x="35" y="101"/>
                  <a:pt x="35" y="101"/>
                  <a:pt x="35" y="101"/>
                </a:cubicBezTo>
                <a:cubicBezTo>
                  <a:pt x="39" y="94"/>
                  <a:pt x="43" y="88"/>
                  <a:pt x="48" y="82"/>
                </a:cubicBezTo>
                <a:cubicBezTo>
                  <a:pt x="38" y="74"/>
                  <a:pt x="38" y="74"/>
                  <a:pt x="38" y="74"/>
                </a:cubicBezTo>
                <a:moveTo>
                  <a:pt x="319" y="55"/>
                </a:moveTo>
                <a:cubicBezTo>
                  <a:pt x="311" y="64"/>
                  <a:pt x="311" y="64"/>
                  <a:pt x="311" y="64"/>
                </a:cubicBezTo>
                <a:cubicBezTo>
                  <a:pt x="316" y="69"/>
                  <a:pt x="321" y="75"/>
                  <a:pt x="326" y="81"/>
                </a:cubicBezTo>
                <a:cubicBezTo>
                  <a:pt x="336" y="73"/>
                  <a:pt x="336" y="73"/>
                  <a:pt x="336" y="73"/>
                </a:cubicBezTo>
                <a:cubicBezTo>
                  <a:pt x="331" y="67"/>
                  <a:pt x="325" y="61"/>
                  <a:pt x="319" y="55"/>
                </a:cubicBezTo>
                <a:moveTo>
                  <a:pt x="73" y="39"/>
                </a:moveTo>
                <a:cubicBezTo>
                  <a:pt x="66" y="45"/>
                  <a:pt x="60" y="50"/>
                  <a:pt x="54" y="56"/>
                </a:cubicBezTo>
                <a:cubicBezTo>
                  <a:pt x="63" y="64"/>
                  <a:pt x="63" y="64"/>
                  <a:pt x="63" y="64"/>
                </a:cubicBezTo>
                <a:cubicBezTo>
                  <a:pt x="63" y="64"/>
                  <a:pt x="63" y="64"/>
                  <a:pt x="63" y="64"/>
                </a:cubicBezTo>
                <a:cubicBezTo>
                  <a:pt x="68" y="59"/>
                  <a:pt x="74" y="54"/>
                  <a:pt x="80" y="49"/>
                </a:cubicBezTo>
                <a:cubicBezTo>
                  <a:pt x="73" y="39"/>
                  <a:pt x="73" y="39"/>
                  <a:pt x="73" y="39"/>
                </a:cubicBezTo>
                <a:moveTo>
                  <a:pt x="274" y="36"/>
                </a:moveTo>
                <a:cubicBezTo>
                  <a:pt x="274" y="36"/>
                  <a:pt x="274" y="36"/>
                  <a:pt x="274" y="36"/>
                </a:cubicBezTo>
                <a:cubicBezTo>
                  <a:pt x="274" y="36"/>
                  <a:pt x="274" y="36"/>
                  <a:pt x="274" y="36"/>
                </a:cubicBezTo>
                <a:cubicBezTo>
                  <a:pt x="274" y="36"/>
                  <a:pt x="274" y="36"/>
                  <a:pt x="274" y="36"/>
                </a:cubicBezTo>
                <a:moveTo>
                  <a:pt x="281" y="25"/>
                </a:moveTo>
                <a:cubicBezTo>
                  <a:pt x="274" y="36"/>
                  <a:pt x="274" y="36"/>
                  <a:pt x="274" y="36"/>
                </a:cubicBezTo>
                <a:cubicBezTo>
                  <a:pt x="281" y="40"/>
                  <a:pt x="288" y="44"/>
                  <a:pt x="294" y="49"/>
                </a:cubicBezTo>
                <a:cubicBezTo>
                  <a:pt x="301" y="39"/>
                  <a:pt x="301" y="39"/>
                  <a:pt x="301" y="39"/>
                </a:cubicBezTo>
                <a:cubicBezTo>
                  <a:pt x="294" y="34"/>
                  <a:pt x="288" y="29"/>
                  <a:pt x="281" y="25"/>
                </a:cubicBezTo>
                <a:moveTo>
                  <a:pt x="115" y="15"/>
                </a:moveTo>
                <a:cubicBezTo>
                  <a:pt x="107" y="18"/>
                  <a:pt x="100" y="22"/>
                  <a:pt x="93" y="26"/>
                </a:cubicBezTo>
                <a:cubicBezTo>
                  <a:pt x="99" y="36"/>
                  <a:pt x="99" y="36"/>
                  <a:pt x="99" y="36"/>
                </a:cubicBezTo>
                <a:cubicBezTo>
                  <a:pt x="106" y="33"/>
                  <a:pt x="113" y="29"/>
                  <a:pt x="120" y="26"/>
                </a:cubicBezTo>
                <a:cubicBezTo>
                  <a:pt x="115" y="15"/>
                  <a:pt x="115" y="15"/>
                  <a:pt x="115" y="15"/>
                </a:cubicBezTo>
                <a:moveTo>
                  <a:pt x="235" y="7"/>
                </a:moveTo>
                <a:cubicBezTo>
                  <a:pt x="232" y="18"/>
                  <a:pt x="232" y="18"/>
                  <a:pt x="232" y="18"/>
                </a:cubicBezTo>
                <a:cubicBezTo>
                  <a:pt x="240" y="20"/>
                  <a:pt x="247" y="23"/>
                  <a:pt x="254" y="26"/>
                </a:cubicBezTo>
                <a:cubicBezTo>
                  <a:pt x="259" y="14"/>
                  <a:pt x="259" y="14"/>
                  <a:pt x="259" y="14"/>
                </a:cubicBezTo>
                <a:cubicBezTo>
                  <a:pt x="251" y="11"/>
                  <a:pt x="243" y="9"/>
                  <a:pt x="235" y="7"/>
                </a:cubicBezTo>
                <a:moveTo>
                  <a:pt x="162" y="2"/>
                </a:moveTo>
                <a:cubicBezTo>
                  <a:pt x="154" y="3"/>
                  <a:pt x="146" y="5"/>
                  <a:pt x="138" y="7"/>
                </a:cubicBezTo>
                <a:cubicBezTo>
                  <a:pt x="141" y="19"/>
                  <a:pt x="141" y="19"/>
                  <a:pt x="141" y="19"/>
                </a:cubicBezTo>
                <a:cubicBezTo>
                  <a:pt x="149" y="17"/>
                  <a:pt x="156" y="15"/>
                  <a:pt x="164" y="14"/>
                </a:cubicBezTo>
                <a:cubicBezTo>
                  <a:pt x="162" y="2"/>
                  <a:pt x="162" y="2"/>
                  <a:pt x="162" y="2"/>
                </a:cubicBezTo>
                <a:moveTo>
                  <a:pt x="187" y="0"/>
                </a:moveTo>
                <a:cubicBezTo>
                  <a:pt x="187" y="0"/>
                  <a:pt x="187" y="0"/>
                  <a:pt x="187" y="0"/>
                </a:cubicBezTo>
                <a:cubicBezTo>
                  <a:pt x="187" y="13"/>
                  <a:pt x="187" y="13"/>
                  <a:pt x="187" y="13"/>
                </a:cubicBezTo>
                <a:cubicBezTo>
                  <a:pt x="187" y="13"/>
                  <a:pt x="187" y="13"/>
                  <a:pt x="187" y="13"/>
                </a:cubicBezTo>
                <a:cubicBezTo>
                  <a:pt x="195" y="13"/>
                  <a:pt x="202" y="13"/>
                  <a:pt x="210" y="14"/>
                </a:cubicBezTo>
                <a:cubicBezTo>
                  <a:pt x="211" y="2"/>
                  <a:pt x="211" y="2"/>
                  <a:pt x="211" y="2"/>
                </a:cubicBezTo>
                <a:cubicBezTo>
                  <a:pt x="203" y="1"/>
                  <a:pt x="195" y="0"/>
                  <a:pt x="187"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
          <p:cNvSpPr/>
          <p:nvPr/>
        </p:nvSpPr>
        <p:spPr bwMode="auto">
          <a:xfrm>
            <a:off x="4835525" y="1549278"/>
            <a:ext cx="2351088" cy="1423988"/>
          </a:xfrm>
          <a:custGeom>
            <a:avLst/>
            <a:gdLst>
              <a:gd name="T0" fmla="*/ 726 w 1481"/>
              <a:gd name="T1" fmla="*/ 0 h 897"/>
              <a:gd name="T2" fmla="*/ 0 w 1481"/>
              <a:gd name="T3" fmla="*/ 455 h 897"/>
              <a:gd name="T4" fmla="*/ 212 w 1481"/>
              <a:gd name="T5" fmla="*/ 578 h 897"/>
              <a:gd name="T6" fmla="*/ 755 w 1481"/>
              <a:gd name="T7" fmla="*/ 897 h 897"/>
              <a:gd name="T8" fmla="*/ 1264 w 1481"/>
              <a:gd name="T9" fmla="*/ 586 h 897"/>
              <a:gd name="T10" fmla="*/ 1481 w 1481"/>
              <a:gd name="T11" fmla="*/ 455 h 897"/>
              <a:gd name="T12" fmla="*/ 726 w 1481"/>
              <a:gd name="T13" fmla="*/ 0 h 897"/>
            </a:gdLst>
            <a:ahLst/>
            <a:cxnLst>
              <a:cxn ang="0">
                <a:pos x="T0" y="T1"/>
              </a:cxn>
              <a:cxn ang="0">
                <a:pos x="T2" y="T3"/>
              </a:cxn>
              <a:cxn ang="0">
                <a:pos x="T4" y="T5"/>
              </a:cxn>
              <a:cxn ang="0">
                <a:pos x="T6" y="T7"/>
              </a:cxn>
              <a:cxn ang="0">
                <a:pos x="T8" y="T9"/>
              </a:cxn>
              <a:cxn ang="0">
                <a:pos x="T10" y="T11"/>
              </a:cxn>
              <a:cxn ang="0">
                <a:pos x="T12" y="T13"/>
              </a:cxn>
            </a:cxnLst>
            <a:rect l="0" t="0" r="r" b="b"/>
            <a:pathLst>
              <a:path w="1481" h="897">
                <a:moveTo>
                  <a:pt x="726" y="0"/>
                </a:moveTo>
                <a:lnTo>
                  <a:pt x="0" y="455"/>
                </a:lnTo>
                <a:lnTo>
                  <a:pt x="212" y="578"/>
                </a:lnTo>
                <a:lnTo>
                  <a:pt x="755" y="897"/>
                </a:lnTo>
                <a:lnTo>
                  <a:pt x="1264" y="586"/>
                </a:lnTo>
                <a:lnTo>
                  <a:pt x="1481" y="455"/>
                </a:lnTo>
                <a:lnTo>
                  <a:pt x="72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
          <p:cNvSpPr/>
          <p:nvPr/>
        </p:nvSpPr>
        <p:spPr bwMode="auto">
          <a:xfrm>
            <a:off x="4805363" y="1519116"/>
            <a:ext cx="2409825" cy="1482725"/>
          </a:xfrm>
          <a:custGeom>
            <a:avLst/>
            <a:gdLst>
              <a:gd name="T0" fmla="*/ 278 w 567"/>
              <a:gd name="T1" fmla="*/ 7 h 349"/>
              <a:gd name="T2" fmla="*/ 275 w 567"/>
              <a:gd name="T3" fmla="*/ 1 h 349"/>
              <a:gd name="T4" fmla="*/ 4 w 567"/>
              <a:gd name="T5" fmla="*/ 171 h 349"/>
              <a:gd name="T6" fmla="*/ 0 w 567"/>
              <a:gd name="T7" fmla="*/ 177 h 349"/>
              <a:gd name="T8" fmla="*/ 4 w 567"/>
              <a:gd name="T9" fmla="*/ 183 h 349"/>
              <a:gd name="T10" fmla="*/ 82 w 567"/>
              <a:gd name="T11" fmla="*/ 229 h 349"/>
              <a:gd name="T12" fmla="*/ 285 w 567"/>
              <a:gd name="T13" fmla="*/ 348 h 349"/>
              <a:gd name="T14" fmla="*/ 292 w 567"/>
              <a:gd name="T15" fmla="*/ 348 h 349"/>
              <a:gd name="T16" fmla="*/ 482 w 567"/>
              <a:gd name="T17" fmla="*/ 232 h 349"/>
              <a:gd name="T18" fmla="*/ 563 w 567"/>
              <a:gd name="T19" fmla="*/ 183 h 349"/>
              <a:gd name="T20" fmla="*/ 567 w 567"/>
              <a:gd name="T21" fmla="*/ 177 h 349"/>
              <a:gd name="T22" fmla="*/ 563 w 567"/>
              <a:gd name="T23" fmla="*/ 171 h 349"/>
              <a:gd name="T24" fmla="*/ 282 w 567"/>
              <a:gd name="T25" fmla="*/ 1 h 349"/>
              <a:gd name="T26" fmla="*/ 275 w 567"/>
              <a:gd name="T27" fmla="*/ 1 h 349"/>
              <a:gd name="T28" fmla="*/ 278 w 567"/>
              <a:gd name="T29" fmla="*/ 7 h 349"/>
              <a:gd name="T30" fmla="*/ 275 w 567"/>
              <a:gd name="T31" fmla="*/ 13 h 349"/>
              <a:gd name="T32" fmla="*/ 546 w 567"/>
              <a:gd name="T33" fmla="*/ 177 h 349"/>
              <a:gd name="T34" fmla="*/ 475 w 567"/>
              <a:gd name="T35" fmla="*/ 220 h 349"/>
              <a:gd name="T36" fmla="*/ 288 w 567"/>
              <a:gd name="T37" fmla="*/ 334 h 349"/>
              <a:gd name="T38" fmla="*/ 89 w 567"/>
              <a:gd name="T39" fmla="*/ 217 h 349"/>
              <a:gd name="T40" fmla="*/ 21 w 567"/>
              <a:gd name="T41" fmla="*/ 177 h 349"/>
              <a:gd name="T42" fmla="*/ 282 w 567"/>
              <a:gd name="T43" fmla="*/ 13 h 349"/>
              <a:gd name="T44" fmla="*/ 278 w 567"/>
              <a:gd name="T45" fmla="*/ 7 h 349"/>
              <a:gd name="T46" fmla="*/ 275 w 567"/>
              <a:gd name="T47" fmla="*/ 13 h 349"/>
              <a:gd name="T48" fmla="*/ 278 w 567"/>
              <a:gd name="T49" fmla="*/ 7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7" h="349">
                <a:moveTo>
                  <a:pt x="278" y="7"/>
                </a:moveTo>
                <a:cubicBezTo>
                  <a:pt x="275" y="1"/>
                  <a:pt x="275" y="1"/>
                  <a:pt x="275" y="1"/>
                </a:cubicBezTo>
                <a:cubicBezTo>
                  <a:pt x="4" y="171"/>
                  <a:pt x="4" y="171"/>
                  <a:pt x="4" y="171"/>
                </a:cubicBezTo>
                <a:cubicBezTo>
                  <a:pt x="1" y="172"/>
                  <a:pt x="0" y="174"/>
                  <a:pt x="0" y="177"/>
                </a:cubicBezTo>
                <a:cubicBezTo>
                  <a:pt x="0" y="179"/>
                  <a:pt x="2" y="182"/>
                  <a:pt x="4" y="183"/>
                </a:cubicBezTo>
                <a:cubicBezTo>
                  <a:pt x="82" y="229"/>
                  <a:pt x="82" y="229"/>
                  <a:pt x="82" y="229"/>
                </a:cubicBezTo>
                <a:cubicBezTo>
                  <a:pt x="285" y="348"/>
                  <a:pt x="285" y="348"/>
                  <a:pt x="285" y="348"/>
                </a:cubicBezTo>
                <a:cubicBezTo>
                  <a:pt x="287" y="349"/>
                  <a:pt x="290" y="349"/>
                  <a:pt x="292" y="348"/>
                </a:cubicBezTo>
                <a:cubicBezTo>
                  <a:pt x="482" y="232"/>
                  <a:pt x="482" y="232"/>
                  <a:pt x="482" y="232"/>
                </a:cubicBezTo>
                <a:cubicBezTo>
                  <a:pt x="563" y="183"/>
                  <a:pt x="563" y="183"/>
                  <a:pt x="563" y="183"/>
                </a:cubicBezTo>
                <a:cubicBezTo>
                  <a:pt x="565" y="182"/>
                  <a:pt x="567" y="179"/>
                  <a:pt x="567" y="177"/>
                </a:cubicBezTo>
                <a:cubicBezTo>
                  <a:pt x="567" y="174"/>
                  <a:pt x="565" y="172"/>
                  <a:pt x="563" y="171"/>
                </a:cubicBezTo>
                <a:cubicBezTo>
                  <a:pt x="282" y="1"/>
                  <a:pt x="282" y="1"/>
                  <a:pt x="282" y="1"/>
                </a:cubicBezTo>
                <a:cubicBezTo>
                  <a:pt x="280" y="0"/>
                  <a:pt x="277" y="0"/>
                  <a:pt x="275" y="1"/>
                </a:cubicBezTo>
                <a:cubicBezTo>
                  <a:pt x="278" y="7"/>
                  <a:pt x="278" y="7"/>
                  <a:pt x="278" y="7"/>
                </a:cubicBezTo>
                <a:cubicBezTo>
                  <a:pt x="275" y="13"/>
                  <a:pt x="275" y="13"/>
                  <a:pt x="275" y="13"/>
                </a:cubicBezTo>
                <a:cubicBezTo>
                  <a:pt x="546" y="177"/>
                  <a:pt x="546" y="177"/>
                  <a:pt x="546" y="177"/>
                </a:cubicBezTo>
                <a:cubicBezTo>
                  <a:pt x="475" y="220"/>
                  <a:pt x="475" y="220"/>
                  <a:pt x="475" y="220"/>
                </a:cubicBezTo>
                <a:cubicBezTo>
                  <a:pt x="288" y="334"/>
                  <a:pt x="288" y="334"/>
                  <a:pt x="288" y="334"/>
                </a:cubicBezTo>
                <a:cubicBezTo>
                  <a:pt x="89" y="217"/>
                  <a:pt x="89" y="217"/>
                  <a:pt x="89" y="217"/>
                </a:cubicBezTo>
                <a:cubicBezTo>
                  <a:pt x="21" y="177"/>
                  <a:pt x="21" y="177"/>
                  <a:pt x="21" y="177"/>
                </a:cubicBezTo>
                <a:cubicBezTo>
                  <a:pt x="282" y="13"/>
                  <a:pt x="282" y="13"/>
                  <a:pt x="282" y="13"/>
                </a:cubicBezTo>
                <a:cubicBezTo>
                  <a:pt x="278" y="7"/>
                  <a:pt x="278" y="7"/>
                  <a:pt x="278" y="7"/>
                </a:cubicBezTo>
                <a:cubicBezTo>
                  <a:pt x="275" y="13"/>
                  <a:pt x="275" y="13"/>
                  <a:pt x="275" y="13"/>
                </a:cubicBezTo>
                <a:lnTo>
                  <a:pt x="27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0"/>
          <p:cNvSpPr/>
          <p:nvPr/>
        </p:nvSpPr>
        <p:spPr bwMode="auto">
          <a:xfrm>
            <a:off x="5238750" y="1739778"/>
            <a:ext cx="808038" cy="663575"/>
          </a:xfrm>
          <a:custGeom>
            <a:avLst/>
            <a:gdLst>
              <a:gd name="T0" fmla="*/ 183 w 190"/>
              <a:gd name="T1" fmla="*/ 0 h 156"/>
              <a:gd name="T2" fmla="*/ 3 w 190"/>
              <a:gd name="T3" fmla="*/ 114 h 156"/>
              <a:gd name="T4" fmla="*/ 0 w 190"/>
              <a:gd name="T5" fmla="*/ 120 h 156"/>
              <a:gd name="T6" fmla="*/ 3 w 190"/>
              <a:gd name="T7" fmla="*/ 126 h 156"/>
              <a:gd name="T8" fmla="*/ 55 w 190"/>
              <a:gd name="T9" fmla="*/ 156 h 156"/>
              <a:gd name="T10" fmla="*/ 62 w 190"/>
              <a:gd name="T11" fmla="*/ 144 h 156"/>
              <a:gd name="T12" fmla="*/ 20 w 190"/>
              <a:gd name="T13" fmla="*/ 119 h 156"/>
              <a:gd name="T14" fmla="*/ 190 w 190"/>
              <a:gd name="T15" fmla="*/ 12 h 156"/>
              <a:gd name="T16" fmla="*/ 183 w 190"/>
              <a:gd name="T1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156">
                <a:moveTo>
                  <a:pt x="183" y="0"/>
                </a:moveTo>
                <a:cubicBezTo>
                  <a:pt x="3" y="114"/>
                  <a:pt x="3" y="114"/>
                  <a:pt x="3" y="114"/>
                </a:cubicBezTo>
                <a:cubicBezTo>
                  <a:pt x="1" y="115"/>
                  <a:pt x="0" y="117"/>
                  <a:pt x="0" y="120"/>
                </a:cubicBezTo>
                <a:cubicBezTo>
                  <a:pt x="0" y="122"/>
                  <a:pt x="1" y="124"/>
                  <a:pt x="3" y="126"/>
                </a:cubicBezTo>
                <a:cubicBezTo>
                  <a:pt x="55" y="156"/>
                  <a:pt x="55" y="156"/>
                  <a:pt x="55" y="156"/>
                </a:cubicBezTo>
                <a:cubicBezTo>
                  <a:pt x="62" y="144"/>
                  <a:pt x="62" y="144"/>
                  <a:pt x="62" y="144"/>
                </a:cubicBezTo>
                <a:cubicBezTo>
                  <a:pt x="20" y="119"/>
                  <a:pt x="20" y="119"/>
                  <a:pt x="20" y="119"/>
                </a:cubicBezTo>
                <a:cubicBezTo>
                  <a:pt x="190" y="12"/>
                  <a:pt x="190" y="12"/>
                  <a:pt x="190" y="12"/>
                </a:cubicBezTo>
                <a:cubicBezTo>
                  <a:pt x="183" y="0"/>
                  <a:pt x="183" y="0"/>
                  <a:pt x="18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1"/>
          <p:cNvSpPr/>
          <p:nvPr/>
        </p:nvSpPr>
        <p:spPr bwMode="auto">
          <a:xfrm>
            <a:off x="5172075" y="2466853"/>
            <a:ext cx="1670050" cy="1241425"/>
          </a:xfrm>
          <a:custGeom>
            <a:avLst/>
            <a:gdLst>
              <a:gd name="T0" fmla="*/ 0 w 1052"/>
              <a:gd name="T1" fmla="*/ 0 h 782"/>
              <a:gd name="T2" fmla="*/ 0 w 1052"/>
              <a:gd name="T3" fmla="*/ 782 h 782"/>
              <a:gd name="T4" fmla="*/ 1052 w 1052"/>
              <a:gd name="T5" fmla="*/ 782 h 782"/>
              <a:gd name="T6" fmla="*/ 1052 w 1052"/>
              <a:gd name="T7" fmla="*/ 8 h 782"/>
              <a:gd name="T8" fmla="*/ 543 w 1052"/>
              <a:gd name="T9" fmla="*/ 319 h 782"/>
              <a:gd name="T10" fmla="*/ 0 w 1052"/>
              <a:gd name="T11" fmla="*/ 0 h 782"/>
            </a:gdLst>
            <a:ahLst/>
            <a:cxnLst>
              <a:cxn ang="0">
                <a:pos x="T0" y="T1"/>
              </a:cxn>
              <a:cxn ang="0">
                <a:pos x="T2" y="T3"/>
              </a:cxn>
              <a:cxn ang="0">
                <a:pos x="T4" y="T5"/>
              </a:cxn>
              <a:cxn ang="0">
                <a:pos x="T6" y="T7"/>
              </a:cxn>
              <a:cxn ang="0">
                <a:pos x="T8" y="T9"/>
              </a:cxn>
              <a:cxn ang="0">
                <a:pos x="T10" y="T11"/>
              </a:cxn>
            </a:cxnLst>
            <a:rect l="0" t="0" r="r" b="b"/>
            <a:pathLst>
              <a:path w="1052" h="782">
                <a:moveTo>
                  <a:pt x="0" y="0"/>
                </a:moveTo>
                <a:lnTo>
                  <a:pt x="0" y="782"/>
                </a:lnTo>
                <a:lnTo>
                  <a:pt x="1052" y="782"/>
                </a:lnTo>
                <a:lnTo>
                  <a:pt x="1052" y="8"/>
                </a:lnTo>
                <a:lnTo>
                  <a:pt x="543" y="319"/>
                </a:lnTo>
                <a:lnTo>
                  <a:pt x="0"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2"/>
          <p:cNvSpPr/>
          <p:nvPr/>
        </p:nvSpPr>
        <p:spPr bwMode="auto">
          <a:xfrm>
            <a:off x="5141913" y="2433516"/>
            <a:ext cx="1730375" cy="1304925"/>
          </a:xfrm>
          <a:custGeom>
            <a:avLst/>
            <a:gdLst>
              <a:gd name="T0" fmla="*/ 7 w 407"/>
              <a:gd name="T1" fmla="*/ 8 h 307"/>
              <a:gd name="T2" fmla="*/ 0 w 407"/>
              <a:gd name="T3" fmla="*/ 8 h 307"/>
              <a:gd name="T4" fmla="*/ 0 w 407"/>
              <a:gd name="T5" fmla="*/ 300 h 307"/>
              <a:gd name="T6" fmla="*/ 2 w 407"/>
              <a:gd name="T7" fmla="*/ 305 h 307"/>
              <a:gd name="T8" fmla="*/ 7 w 407"/>
              <a:gd name="T9" fmla="*/ 307 h 307"/>
              <a:gd name="T10" fmla="*/ 400 w 407"/>
              <a:gd name="T11" fmla="*/ 307 h 307"/>
              <a:gd name="T12" fmla="*/ 405 w 407"/>
              <a:gd name="T13" fmla="*/ 305 h 307"/>
              <a:gd name="T14" fmla="*/ 407 w 407"/>
              <a:gd name="T15" fmla="*/ 300 h 307"/>
              <a:gd name="T16" fmla="*/ 407 w 407"/>
              <a:gd name="T17" fmla="*/ 11 h 307"/>
              <a:gd name="T18" fmla="*/ 403 w 407"/>
              <a:gd name="T19" fmla="*/ 5 h 307"/>
              <a:gd name="T20" fmla="*/ 396 w 407"/>
              <a:gd name="T21" fmla="*/ 5 h 307"/>
              <a:gd name="T22" fmla="*/ 209 w 407"/>
              <a:gd name="T23" fmla="*/ 119 h 307"/>
              <a:gd name="T24" fmla="*/ 10 w 407"/>
              <a:gd name="T25" fmla="*/ 2 h 307"/>
              <a:gd name="T26" fmla="*/ 3 w 407"/>
              <a:gd name="T27" fmla="*/ 2 h 307"/>
              <a:gd name="T28" fmla="*/ 0 w 407"/>
              <a:gd name="T29" fmla="*/ 8 h 307"/>
              <a:gd name="T30" fmla="*/ 7 w 407"/>
              <a:gd name="T31" fmla="*/ 8 h 307"/>
              <a:gd name="T32" fmla="*/ 3 w 407"/>
              <a:gd name="T33" fmla="*/ 14 h 307"/>
              <a:gd name="T34" fmla="*/ 206 w 407"/>
              <a:gd name="T35" fmla="*/ 133 h 307"/>
              <a:gd name="T36" fmla="*/ 213 w 407"/>
              <a:gd name="T37" fmla="*/ 133 h 307"/>
              <a:gd name="T38" fmla="*/ 393 w 407"/>
              <a:gd name="T39" fmla="*/ 24 h 307"/>
              <a:gd name="T40" fmla="*/ 393 w 407"/>
              <a:gd name="T41" fmla="*/ 293 h 307"/>
              <a:gd name="T42" fmla="*/ 14 w 407"/>
              <a:gd name="T43" fmla="*/ 293 h 307"/>
              <a:gd name="T44" fmla="*/ 14 w 407"/>
              <a:gd name="T45" fmla="*/ 8 h 307"/>
              <a:gd name="T46" fmla="*/ 7 w 407"/>
              <a:gd name="T47" fmla="*/ 8 h 307"/>
              <a:gd name="T48" fmla="*/ 3 w 407"/>
              <a:gd name="T49" fmla="*/ 14 h 307"/>
              <a:gd name="T50" fmla="*/ 7 w 407"/>
              <a:gd name="T51" fmla="*/ 8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7" h="307">
                <a:moveTo>
                  <a:pt x="7" y="8"/>
                </a:moveTo>
                <a:cubicBezTo>
                  <a:pt x="0" y="8"/>
                  <a:pt x="0" y="8"/>
                  <a:pt x="0" y="8"/>
                </a:cubicBezTo>
                <a:cubicBezTo>
                  <a:pt x="0" y="300"/>
                  <a:pt x="0" y="300"/>
                  <a:pt x="0" y="300"/>
                </a:cubicBezTo>
                <a:cubicBezTo>
                  <a:pt x="0" y="302"/>
                  <a:pt x="0" y="303"/>
                  <a:pt x="2" y="305"/>
                </a:cubicBezTo>
                <a:cubicBezTo>
                  <a:pt x="3" y="306"/>
                  <a:pt x="5" y="307"/>
                  <a:pt x="7" y="307"/>
                </a:cubicBezTo>
                <a:cubicBezTo>
                  <a:pt x="400" y="307"/>
                  <a:pt x="400" y="307"/>
                  <a:pt x="400" y="307"/>
                </a:cubicBezTo>
                <a:cubicBezTo>
                  <a:pt x="402" y="307"/>
                  <a:pt x="403" y="306"/>
                  <a:pt x="405" y="305"/>
                </a:cubicBezTo>
                <a:cubicBezTo>
                  <a:pt x="406" y="303"/>
                  <a:pt x="407" y="302"/>
                  <a:pt x="407" y="300"/>
                </a:cubicBezTo>
                <a:cubicBezTo>
                  <a:pt x="407" y="11"/>
                  <a:pt x="407" y="11"/>
                  <a:pt x="407" y="11"/>
                </a:cubicBezTo>
                <a:cubicBezTo>
                  <a:pt x="407" y="8"/>
                  <a:pt x="405" y="6"/>
                  <a:pt x="403" y="5"/>
                </a:cubicBezTo>
                <a:cubicBezTo>
                  <a:pt x="401" y="4"/>
                  <a:pt x="398" y="4"/>
                  <a:pt x="396" y="5"/>
                </a:cubicBezTo>
                <a:cubicBezTo>
                  <a:pt x="209" y="119"/>
                  <a:pt x="209" y="119"/>
                  <a:pt x="209" y="119"/>
                </a:cubicBezTo>
                <a:cubicBezTo>
                  <a:pt x="10" y="2"/>
                  <a:pt x="10" y="2"/>
                  <a:pt x="10" y="2"/>
                </a:cubicBezTo>
                <a:cubicBezTo>
                  <a:pt x="8" y="0"/>
                  <a:pt x="5" y="0"/>
                  <a:pt x="3" y="2"/>
                </a:cubicBezTo>
                <a:cubicBezTo>
                  <a:pt x="1" y="3"/>
                  <a:pt x="0" y="5"/>
                  <a:pt x="0" y="8"/>
                </a:cubicBezTo>
                <a:cubicBezTo>
                  <a:pt x="7" y="8"/>
                  <a:pt x="7" y="8"/>
                  <a:pt x="7" y="8"/>
                </a:cubicBezTo>
                <a:cubicBezTo>
                  <a:pt x="3" y="14"/>
                  <a:pt x="3" y="14"/>
                  <a:pt x="3" y="14"/>
                </a:cubicBezTo>
                <a:cubicBezTo>
                  <a:pt x="206" y="133"/>
                  <a:pt x="206" y="133"/>
                  <a:pt x="206" y="133"/>
                </a:cubicBezTo>
                <a:cubicBezTo>
                  <a:pt x="208" y="134"/>
                  <a:pt x="211" y="134"/>
                  <a:pt x="213" y="133"/>
                </a:cubicBezTo>
                <a:cubicBezTo>
                  <a:pt x="393" y="24"/>
                  <a:pt x="393" y="24"/>
                  <a:pt x="393" y="24"/>
                </a:cubicBezTo>
                <a:cubicBezTo>
                  <a:pt x="393" y="293"/>
                  <a:pt x="393" y="293"/>
                  <a:pt x="393" y="293"/>
                </a:cubicBezTo>
                <a:cubicBezTo>
                  <a:pt x="14" y="293"/>
                  <a:pt x="14" y="293"/>
                  <a:pt x="14" y="293"/>
                </a:cubicBezTo>
                <a:cubicBezTo>
                  <a:pt x="14" y="8"/>
                  <a:pt x="14" y="8"/>
                  <a:pt x="14" y="8"/>
                </a:cubicBezTo>
                <a:cubicBezTo>
                  <a:pt x="7" y="8"/>
                  <a:pt x="7" y="8"/>
                  <a:pt x="7" y="8"/>
                </a:cubicBezTo>
                <a:cubicBezTo>
                  <a:pt x="3" y="14"/>
                  <a:pt x="3" y="14"/>
                  <a:pt x="3" y="14"/>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3"/>
          <p:cNvSpPr/>
          <p:nvPr/>
        </p:nvSpPr>
        <p:spPr bwMode="auto">
          <a:xfrm>
            <a:off x="6477000" y="2233491"/>
            <a:ext cx="735013" cy="739775"/>
          </a:xfrm>
          <a:custGeom>
            <a:avLst/>
            <a:gdLst>
              <a:gd name="T0" fmla="*/ 0 w 173"/>
              <a:gd name="T1" fmla="*/ 13 h 174"/>
              <a:gd name="T2" fmla="*/ 159 w 173"/>
              <a:gd name="T3" fmla="*/ 99 h 174"/>
              <a:gd name="T4" fmla="*/ 159 w 173"/>
              <a:gd name="T5" fmla="*/ 174 h 174"/>
              <a:gd name="T6" fmla="*/ 173 w 173"/>
              <a:gd name="T7" fmla="*/ 174 h 174"/>
              <a:gd name="T8" fmla="*/ 173 w 173"/>
              <a:gd name="T9" fmla="*/ 95 h 174"/>
              <a:gd name="T10" fmla="*/ 170 w 173"/>
              <a:gd name="T11" fmla="*/ 88 h 174"/>
              <a:gd name="T12" fmla="*/ 6 w 173"/>
              <a:gd name="T13" fmla="*/ 0 h 174"/>
              <a:gd name="T14" fmla="*/ 0 w 173"/>
              <a:gd name="T15" fmla="*/ 13 h 1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 h="174">
                <a:moveTo>
                  <a:pt x="0" y="13"/>
                </a:moveTo>
                <a:cubicBezTo>
                  <a:pt x="159" y="99"/>
                  <a:pt x="159" y="99"/>
                  <a:pt x="159" y="99"/>
                </a:cubicBezTo>
                <a:cubicBezTo>
                  <a:pt x="159" y="174"/>
                  <a:pt x="159" y="174"/>
                  <a:pt x="159" y="174"/>
                </a:cubicBezTo>
                <a:cubicBezTo>
                  <a:pt x="173" y="174"/>
                  <a:pt x="173" y="174"/>
                  <a:pt x="173" y="174"/>
                </a:cubicBezTo>
                <a:cubicBezTo>
                  <a:pt x="173" y="95"/>
                  <a:pt x="173" y="95"/>
                  <a:pt x="173" y="95"/>
                </a:cubicBezTo>
                <a:cubicBezTo>
                  <a:pt x="173" y="92"/>
                  <a:pt x="172" y="90"/>
                  <a:pt x="170" y="88"/>
                </a:cubicBezTo>
                <a:cubicBezTo>
                  <a:pt x="6" y="0"/>
                  <a:pt x="6" y="0"/>
                  <a:pt x="6" y="0"/>
                </a:cubicBezTo>
                <a:cubicBezTo>
                  <a:pt x="0" y="13"/>
                  <a:pt x="0" y="13"/>
                  <a:pt x="0" y="13"/>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Rectangle 14"/>
          <p:cNvSpPr>
            <a:spLocks noChangeArrowheads="1"/>
          </p:cNvSpPr>
          <p:nvPr/>
        </p:nvSpPr>
        <p:spPr bwMode="auto">
          <a:xfrm>
            <a:off x="7083425" y="2973266"/>
            <a:ext cx="196850" cy="555625"/>
          </a:xfrm>
          <a:prstGeom prst="rect">
            <a:avLst/>
          </a:prstGeom>
          <a:solidFill>
            <a:srgbClr val="30C1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7054850" y="2943103"/>
            <a:ext cx="254000" cy="615950"/>
          </a:xfrm>
          <a:custGeom>
            <a:avLst/>
            <a:gdLst>
              <a:gd name="T0" fmla="*/ 53 w 60"/>
              <a:gd name="T1" fmla="*/ 138 h 145"/>
              <a:gd name="T2" fmla="*/ 53 w 60"/>
              <a:gd name="T3" fmla="*/ 131 h 145"/>
              <a:gd name="T4" fmla="*/ 14 w 60"/>
              <a:gd name="T5" fmla="*/ 131 h 145"/>
              <a:gd name="T6" fmla="*/ 14 w 60"/>
              <a:gd name="T7" fmla="*/ 14 h 145"/>
              <a:gd name="T8" fmla="*/ 46 w 60"/>
              <a:gd name="T9" fmla="*/ 14 h 145"/>
              <a:gd name="T10" fmla="*/ 46 w 60"/>
              <a:gd name="T11" fmla="*/ 138 h 145"/>
              <a:gd name="T12" fmla="*/ 53 w 60"/>
              <a:gd name="T13" fmla="*/ 138 h 145"/>
              <a:gd name="T14" fmla="*/ 53 w 60"/>
              <a:gd name="T15" fmla="*/ 131 h 145"/>
              <a:gd name="T16" fmla="*/ 53 w 60"/>
              <a:gd name="T17" fmla="*/ 138 h 145"/>
              <a:gd name="T18" fmla="*/ 60 w 60"/>
              <a:gd name="T19" fmla="*/ 138 h 145"/>
              <a:gd name="T20" fmla="*/ 60 w 60"/>
              <a:gd name="T21" fmla="*/ 7 h 145"/>
              <a:gd name="T22" fmla="*/ 58 w 60"/>
              <a:gd name="T23" fmla="*/ 2 h 145"/>
              <a:gd name="T24" fmla="*/ 53 w 60"/>
              <a:gd name="T25" fmla="*/ 0 h 145"/>
              <a:gd name="T26" fmla="*/ 7 w 60"/>
              <a:gd name="T27" fmla="*/ 0 h 145"/>
              <a:gd name="T28" fmla="*/ 2 w 60"/>
              <a:gd name="T29" fmla="*/ 2 h 145"/>
              <a:gd name="T30" fmla="*/ 0 w 60"/>
              <a:gd name="T31" fmla="*/ 7 h 145"/>
              <a:gd name="T32" fmla="*/ 0 w 60"/>
              <a:gd name="T33" fmla="*/ 138 h 145"/>
              <a:gd name="T34" fmla="*/ 2 w 60"/>
              <a:gd name="T35" fmla="*/ 143 h 145"/>
              <a:gd name="T36" fmla="*/ 7 w 60"/>
              <a:gd name="T37" fmla="*/ 145 h 145"/>
              <a:gd name="T38" fmla="*/ 53 w 60"/>
              <a:gd name="T39" fmla="*/ 145 h 145"/>
              <a:gd name="T40" fmla="*/ 58 w 60"/>
              <a:gd name="T41" fmla="*/ 143 h 145"/>
              <a:gd name="T42" fmla="*/ 60 w 60"/>
              <a:gd name="T43" fmla="*/ 138 h 145"/>
              <a:gd name="T44" fmla="*/ 53 w 60"/>
              <a:gd name="T45" fmla="*/ 13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145">
                <a:moveTo>
                  <a:pt x="53" y="138"/>
                </a:moveTo>
                <a:cubicBezTo>
                  <a:pt x="53" y="131"/>
                  <a:pt x="53" y="131"/>
                  <a:pt x="53" y="131"/>
                </a:cubicBezTo>
                <a:cubicBezTo>
                  <a:pt x="14" y="131"/>
                  <a:pt x="14" y="131"/>
                  <a:pt x="14" y="131"/>
                </a:cubicBezTo>
                <a:cubicBezTo>
                  <a:pt x="14" y="14"/>
                  <a:pt x="14" y="14"/>
                  <a:pt x="14" y="14"/>
                </a:cubicBezTo>
                <a:cubicBezTo>
                  <a:pt x="46" y="14"/>
                  <a:pt x="46" y="14"/>
                  <a:pt x="46" y="14"/>
                </a:cubicBezTo>
                <a:cubicBezTo>
                  <a:pt x="46" y="138"/>
                  <a:pt x="46" y="138"/>
                  <a:pt x="46" y="138"/>
                </a:cubicBezTo>
                <a:cubicBezTo>
                  <a:pt x="53" y="138"/>
                  <a:pt x="53" y="138"/>
                  <a:pt x="53" y="138"/>
                </a:cubicBezTo>
                <a:cubicBezTo>
                  <a:pt x="53" y="131"/>
                  <a:pt x="53" y="131"/>
                  <a:pt x="53" y="131"/>
                </a:cubicBezTo>
                <a:cubicBezTo>
                  <a:pt x="53" y="138"/>
                  <a:pt x="53" y="138"/>
                  <a:pt x="53" y="138"/>
                </a:cubicBezTo>
                <a:cubicBezTo>
                  <a:pt x="60" y="138"/>
                  <a:pt x="60" y="138"/>
                  <a:pt x="60" y="138"/>
                </a:cubicBezTo>
                <a:cubicBezTo>
                  <a:pt x="60" y="7"/>
                  <a:pt x="60" y="7"/>
                  <a:pt x="60" y="7"/>
                </a:cubicBezTo>
                <a:cubicBezTo>
                  <a:pt x="60" y="5"/>
                  <a:pt x="60" y="3"/>
                  <a:pt x="58" y="2"/>
                </a:cubicBezTo>
                <a:cubicBezTo>
                  <a:pt x="57" y="0"/>
                  <a:pt x="55" y="0"/>
                  <a:pt x="53" y="0"/>
                </a:cubicBezTo>
                <a:cubicBezTo>
                  <a:pt x="7" y="0"/>
                  <a:pt x="7" y="0"/>
                  <a:pt x="7" y="0"/>
                </a:cubicBezTo>
                <a:cubicBezTo>
                  <a:pt x="5" y="0"/>
                  <a:pt x="3" y="0"/>
                  <a:pt x="2" y="2"/>
                </a:cubicBezTo>
                <a:cubicBezTo>
                  <a:pt x="1" y="3"/>
                  <a:pt x="0" y="5"/>
                  <a:pt x="0" y="7"/>
                </a:cubicBezTo>
                <a:cubicBezTo>
                  <a:pt x="0" y="138"/>
                  <a:pt x="0" y="138"/>
                  <a:pt x="0" y="138"/>
                </a:cubicBezTo>
                <a:cubicBezTo>
                  <a:pt x="0" y="140"/>
                  <a:pt x="1" y="142"/>
                  <a:pt x="2" y="143"/>
                </a:cubicBezTo>
                <a:cubicBezTo>
                  <a:pt x="3" y="144"/>
                  <a:pt x="5" y="145"/>
                  <a:pt x="7" y="145"/>
                </a:cubicBezTo>
                <a:cubicBezTo>
                  <a:pt x="53" y="145"/>
                  <a:pt x="53" y="145"/>
                  <a:pt x="53" y="145"/>
                </a:cubicBezTo>
                <a:cubicBezTo>
                  <a:pt x="55" y="145"/>
                  <a:pt x="57" y="144"/>
                  <a:pt x="58" y="143"/>
                </a:cubicBezTo>
                <a:cubicBezTo>
                  <a:pt x="60" y="142"/>
                  <a:pt x="60" y="140"/>
                  <a:pt x="60" y="138"/>
                </a:cubicBezTo>
                <a:lnTo>
                  <a:pt x="53" y="13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4" name="组合 43"/>
          <p:cNvGrpSpPr/>
          <p:nvPr/>
        </p:nvGrpSpPr>
        <p:grpSpPr>
          <a:xfrm>
            <a:off x="4491038" y="826966"/>
            <a:ext cx="982662" cy="854075"/>
            <a:chOff x="4491038" y="981076"/>
            <a:chExt cx="982662" cy="854075"/>
          </a:xfrm>
        </p:grpSpPr>
        <p:sp>
          <p:nvSpPr>
            <p:cNvPr id="18" name="Freeform 16"/>
            <p:cNvSpPr/>
            <p:nvPr/>
          </p:nvSpPr>
          <p:spPr bwMode="auto">
            <a:xfrm>
              <a:off x="4513263" y="1001713"/>
              <a:ext cx="752475" cy="450850"/>
            </a:xfrm>
            <a:custGeom>
              <a:avLst/>
              <a:gdLst>
                <a:gd name="T0" fmla="*/ 166 w 474"/>
                <a:gd name="T1" fmla="*/ 0 h 284"/>
                <a:gd name="T2" fmla="*/ 0 w 474"/>
                <a:gd name="T3" fmla="*/ 252 h 284"/>
                <a:gd name="T4" fmla="*/ 85 w 474"/>
                <a:gd name="T5" fmla="*/ 263 h 284"/>
                <a:gd name="T6" fmla="*/ 305 w 474"/>
                <a:gd name="T7" fmla="*/ 284 h 284"/>
                <a:gd name="T8" fmla="*/ 423 w 474"/>
                <a:gd name="T9" fmla="*/ 110 h 284"/>
                <a:gd name="T10" fmla="*/ 474 w 474"/>
                <a:gd name="T11" fmla="*/ 35 h 284"/>
                <a:gd name="T12" fmla="*/ 166 w 474"/>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474" h="284">
                  <a:moveTo>
                    <a:pt x="166" y="0"/>
                  </a:moveTo>
                  <a:lnTo>
                    <a:pt x="0" y="252"/>
                  </a:lnTo>
                  <a:lnTo>
                    <a:pt x="85" y="263"/>
                  </a:lnTo>
                  <a:lnTo>
                    <a:pt x="305" y="284"/>
                  </a:lnTo>
                  <a:lnTo>
                    <a:pt x="423" y="110"/>
                  </a:lnTo>
                  <a:lnTo>
                    <a:pt x="474" y="35"/>
                  </a:lnTo>
                  <a:lnTo>
                    <a:pt x="16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4491038" y="981076"/>
              <a:ext cx="795338" cy="492125"/>
            </a:xfrm>
            <a:custGeom>
              <a:avLst/>
              <a:gdLst>
                <a:gd name="T0" fmla="*/ 67 w 187"/>
                <a:gd name="T1" fmla="*/ 5 h 116"/>
                <a:gd name="T2" fmla="*/ 63 w 187"/>
                <a:gd name="T3" fmla="*/ 2 h 116"/>
                <a:gd name="T4" fmla="*/ 1 w 187"/>
                <a:gd name="T5" fmla="*/ 97 h 116"/>
                <a:gd name="T6" fmla="*/ 1 w 187"/>
                <a:gd name="T7" fmla="*/ 101 h 116"/>
                <a:gd name="T8" fmla="*/ 4 w 187"/>
                <a:gd name="T9" fmla="*/ 104 h 116"/>
                <a:gd name="T10" fmla="*/ 36 w 187"/>
                <a:gd name="T11" fmla="*/ 107 h 116"/>
                <a:gd name="T12" fmla="*/ 36 w 187"/>
                <a:gd name="T13" fmla="*/ 107 h 116"/>
                <a:gd name="T14" fmla="*/ 119 w 187"/>
                <a:gd name="T15" fmla="*/ 116 h 116"/>
                <a:gd name="T16" fmla="*/ 123 w 187"/>
                <a:gd name="T17" fmla="*/ 113 h 116"/>
                <a:gd name="T18" fmla="*/ 167 w 187"/>
                <a:gd name="T19" fmla="*/ 48 h 116"/>
                <a:gd name="T20" fmla="*/ 186 w 187"/>
                <a:gd name="T21" fmla="*/ 21 h 116"/>
                <a:gd name="T22" fmla="*/ 186 w 187"/>
                <a:gd name="T23" fmla="*/ 16 h 116"/>
                <a:gd name="T24" fmla="*/ 183 w 187"/>
                <a:gd name="T25" fmla="*/ 13 h 116"/>
                <a:gd name="T26" fmla="*/ 67 w 187"/>
                <a:gd name="T27" fmla="*/ 0 h 116"/>
                <a:gd name="T28" fmla="*/ 63 w 187"/>
                <a:gd name="T29" fmla="*/ 2 h 116"/>
                <a:gd name="T30" fmla="*/ 67 w 187"/>
                <a:gd name="T31" fmla="*/ 5 h 116"/>
                <a:gd name="T32" fmla="*/ 66 w 187"/>
                <a:gd name="T33" fmla="*/ 10 h 116"/>
                <a:gd name="T34" fmla="*/ 174 w 187"/>
                <a:gd name="T35" fmla="*/ 22 h 116"/>
                <a:gd name="T36" fmla="*/ 159 w 187"/>
                <a:gd name="T37" fmla="*/ 43 h 116"/>
                <a:gd name="T38" fmla="*/ 117 w 187"/>
                <a:gd name="T39" fmla="*/ 106 h 116"/>
                <a:gd name="T40" fmla="*/ 37 w 187"/>
                <a:gd name="T41" fmla="*/ 98 h 116"/>
                <a:gd name="T42" fmla="*/ 37 w 187"/>
                <a:gd name="T43" fmla="*/ 98 h 116"/>
                <a:gd name="T44" fmla="*/ 13 w 187"/>
                <a:gd name="T45" fmla="*/ 95 h 116"/>
                <a:gd name="T46" fmla="*/ 71 w 187"/>
                <a:gd name="T47" fmla="*/ 8 h 116"/>
                <a:gd name="T48" fmla="*/ 67 w 187"/>
                <a:gd name="T49" fmla="*/ 5 h 116"/>
                <a:gd name="T50" fmla="*/ 66 w 187"/>
                <a:gd name="T51" fmla="*/ 10 h 116"/>
                <a:gd name="T52" fmla="*/ 67 w 187"/>
                <a:gd name="T53" fmla="*/ 5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7" h="116">
                  <a:moveTo>
                    <a:pt x="67" y="5"/>
                  </a:moveTo>
                  <a:cubicBezTo>
                    <a:pt x="63" y="2"/>
                    <a:pt x="63" y="2"/>
                    <a:pt x="63" y="2"/>
                  </a:cubicBezTo>
                  <a:cubicBezTo>
                    <a:pt x="1" y="97"/>
                    <a:pt x="1" y="97"/>
                    <a:pt x="1" y="97"/>
                  </a:cubicBezTo>
                  <a:cubicBezTo>
                    <a:pt x="0" y="98"/>
                    <a:pt x="0" y="100"/>
                    <a:pt x="1" y="101"/>
                  </a:cubicBezTo>
                  <a:cubicBezTo>
                    <a:pt x="1" y="103"/>
                    <a:pt x="3" y="104"/>
                    <a:pt x="4" y="104"/>
                  </a:cubicBezTo>
                  <a:cubicBezTo>
                    <a:pt x="36" y="107"/>
                    <a:pt x="36" y="107"/>
                    <a:pt x="36" y="107"/>
                  </a:cubicBezTo>
                  <a:cubicBezTo>
                    <a:pt x="36" y="107"/>
                    <a:pt x="36" y="107"/>
                    <a:pt x="36" y="107"/>
                  </a:cubicBezTo>
                  <a:cubicBezTo>
                    <a:pt x="119" y="116"/>
                    <a:pt x="119" y="116"/>
                    <a:pt x="119" y="116"/>
                  </a:cubicBezTo>
                  <a:cubicBezTo>
                    <a:pt x="121" y="116"/>
                    <a:pt x="122" y="115"/>
                    <a:pt x="123" y="113"/>
                  </a:cubicBezTo>
                  <a:cubicBezTo>
                    <a:pt x="167" y="48"/>
                    <a:pt x="167" y="48"/>
                    <a:pt x="167" y="48"/>
                  </a:cubicBezTo>
                  <a:cubicBezTo>
                    <a:pt x="186" y="21"/>
                    <a:pt x="186" y="21"/>
                    <a:pt x="186" y="21"/>
                  </a:cubicBezTo>
                  <a:cubicBezTo>
                    <a:pt x="187" y="19"/>
                    <a:pt x="187" y="18"/>
                    <a:pt x="186" y="16"/>
                  </a:cubicBezTo>
                  <a:cubicBezTo>
                    <a:pt x="186" y="15"/>
                    <a:pt x="184" y="14"/>
                    <a:pt x="183" y="13"/>
                  </a:cubicBezTo>
                  <a:cubicBezTo>
                    <a:pt x="67" y="0"/>
                    <a:pt x="67" y="0"/>
                    <a:pt x="67" y="0"/>
                  </a:cubicBezTo>
                  <a:cubicBezTo>
                    <a:pt x="66" y="0"/>
                    <a:pt x="64" y="1"/>
                    <a:pt x="63" y="2"/>
                  </a:cubicBezTo>
                  <a:cubicBezTo>
                    <a:pt x="67" y="5"/>
                    <a:pt x="67" y="5"/>
                    <a:pt x="67" y="5"/>
                  </a:cubicBezTo>
                  <a:cubicBezTo>
                    <a:pt x="66" y="10"/>
                    <a:pt x="66" y="10"/>
                    <a:pt x="66" y="10"/>
                  </a:cubicBezTo>
                  <a:cubicBezTo>
                    <a:pt x="174" y="22"/>
                    <a:pt x="174" y="22"/>
                    <a:pt x="174" y="22"/>
                  </a:cubicBezTo>
                  <a:cubicBezTo>
                    <a:pt x="159" y="43"/>
                    <a:pt x="159" y="43"/>
                    <a:pt x="159" y="43"/>
                  </a:cubicBezTo>
                  <a:cubicBezTo>
                    <a:pt x="117" y="106"/>
                    <a:pt x="117" y="106"/>
                    <a:pt x="117" y="106"/>
                  </a:cubicBezTo>
                  <a:cubicBezTo>
                    <a:pt x="37" y="98"/>
                    <a:pt x="37" y="98"/>
                    <a:pt x="37" y="98"/>
                  </a:cubicBezTo>
                  <a:cubicBezTo>
                    <a:pt x="37" y="98"/>
                    <a:pt x="37" y="98"/>
                    <a:pt x="37" y="98"/>
                  </a:cubicBezTo>
                  <a:cubicBezTo>
                    <a:pt x="13" y="95"/>
                    <a:pt x="13" y="95"/>
                    <a:pt x="13" y="95"/>
                  </a:cubicBezTo>
                  <a:cubicBezTo>
                    <a:pt x="71" y="8"/>
                    <a:pt x="71" y="8"/>
                    <a:pt x="71" y="8"/>
                  </a:cubicBezTo>
                  <a:cubicBezTo>
                    <a:pt x="67" y="5"/>
                    <a:pt x="67" y="5"/>
                    <a:pt x="67" y="5"/>
                  </a:cubicBezTo>
                  <a:cubicBezTo>
                    <a:pt x="66" y="10"/>
                    <a:pt x="66" y="10"/>
                    <a:pt x="66" y="10"/>
                  </a:cubicBezTo>
                  <a:lnTo>
                    <a:pt x="67"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8"/>
            <p:cNvSpPr/>
            <p:nvPr/>
          </p:nvSpPr>
          <p:spPr bwMode="auto">
            <a:xfrm>
              <a:off x="4627563" y="1052513"/>
              <a:ext cx="212725" cy="311150"/>
            </a:xfrm>
            <a:custGeom>
              <a:avLst/>
              <a:gdLst>
                <a:gd name="T0" fmla="*/ 42 w 50"/>
                <a:gd name="T1" fmla="*/ 0 h 73"/>
                <a:gd name="T2" fmla="*/ 1 w 50"/>
                <a:gd name="T3" fmla="*/ 63 h 73"/>
                <a:gd name="T4" fmla="*/ 0 w 50"/>
                <a:gd name="T5" fmla="*/ 68 h 73"/>
                <a:gd name="T6" fmla="*/ 4 w 50"/>
                <a:gd name="T7" fmla="*/ 70 h 73"/>
                <a:gd name="T8" fmla="*/ 25 w 50"/>
                <a:gd name="T9" fmla="*/ 73 h 73"/>
                <a:gd name="T10" fmla="*/ 26 w 50"/>
                <a:gd name="T11" fmla="*/ 63 h 73"/>
                <a:gd name="T12" fmla="*/ 13 w 50"/>
                <a:gd name="T13" fmla="*/ 62 h 73"/>
                <a:gd name="T14" fmla="*/ 50 w 50"/>
                <a:gd name="T15" fmla="*/ 6 h 73"/>
                <a:gd name="T16" fmla="*/ 42 w 50"/>
                <a:gd name="T17"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73">
                  <a:moveTo>
                    <a:pt x="42" y="0"/>
                  </a:moveTo>
                  <a:cubicBezTo>
                    <a:pt x="1" y="63"/>
                    <a:pt x="1" y="63"/>
                    <a:pt x="1" y="63"/>
                  </a:cubicBezTo>
                  <a:cubicBezTo>
                    <a:pt x="0" y="65"/>
                    <a:pt x="0" y="66"/>
                    <a:pt x="0" y="68"/>
                  </a:cubicBezTo>
                  <a:cubicBezTo>
                    <a:pt x="1" y="69"/>
                    <a:pt x="3" y="70"/>
                    <a:pt x="4" y="70"/>
                  </a:cubicBezTo>
                  <a:cubicBezTo>
                    <a:pt x="25" y="73"/>
                    <a:pt x="25" y="73"/>
                    <a:pt x="25" y="73"/>
                  </a:cubicBezTo>
                  <a:cubicBezTo>
                    <a:pt x="26" y="63"/>
                    <a:pt x="26" y="63"/>
                    <a:pt x="26" y="63"/>
                  </a:cubicBezTo>
                  <a:cubicBezTo>
                    <a:pt x="13" y="62"/>
                    <a:pt x="13" y="62"/>
                    <a:pt x="13" y="62"/>
                  </a:cubicBezTo>
                  <a:cubicBezTo>
                    <a:pt x="50" y="6"/>
                    <a:pt x="50" y="6"/>
                    <a:pt x="50" y="6"/>
                  </a:cubicBezTo>
                  <a:cubicBezTo>
                    <a:pt x="42" y="0"/>
                    <a:pt x="42" y="0"/>
                    <a:pt x="42"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4648200" y="1176338"/>
              <a:ext cx="719138" cy="636588"/>
            </a:xfrm>
            <a:custGeom>
              <a:avLst/>
              <a:gdLst>
                <a:gd name="T0" fmla="*/ 0 w 453"/>
                <a:gd name="T1" fmla="*/ 153 h 401"/>
                <a:gd name="T2" fmla="*/ 115 w 453"/>
                <a:gd name="T3" fmla="*/ 401 h 401"/>
                <a:gd name="T4" fmla="*/ 453 w 453"/>
                <a:gd name="T5" fmla="*/ 246 h 401"/>
                <a:gd name="T6" fmla="*/ 338 w 453"/>
                <a:gd name="T7" fmla="*/ 0 h 401"/>
                <a:gd name="T8" fmla="*/ 220 w 453"/>
                <a:gd name="T9" fmla="*/ 174 h 401"/>
                <a:gd name="T10" fmla="*/ 0 w 453"/>
                <a:gd name="T11" fmla="*/ 153 h 401"/>
              </a:gdLst>
              <a:ahLst/>
              <a:cxnLst>
                <a:cxn ang="0">
                  <a:pos x="T0" y="T1"/>
                </a:cxn>
                <a:cxn ang="0">
                  <a:pos x="T2" y="T3"/>
                </a:cxn>
                <a:cxn ang="0">
                  <a:pos x="T4" y="T5"/>
                </a:cxn>
                <a:cxn ang="0">
                  <a:pos x="T6" y="T7"/>
                </a:cxn>
                <a:cxn ang="0">
                  <a:pos x="T8" y="T9"/>
                </a:cxn>
                <a:cxn ang="0">
                  <a:pos x="T10" y="T11"/>
                </a:cxn>
              </a:cxnLst>
              <a:rect l="0" t="0" r="r" b="b"/>
              <a:pathLst>
                <a:path w="453" h="401">
                  <a:moveTo>
                    <a:pt x="0" y="153"/>
                  </a:moveTo>
                  <a:lnTo>
                    <a:pt x="115" y="401"/>
                  </a:lnTo>
                  <a:lnTo>
                    <a:pt x="453" y="246"/>
                  </a:lnTo>
                  <a:lnTo>
                    <a:pt x="338" y="0"/>
                  </a:lnTo>
                  <a:lnTo>
                    <a:pt x="220" y="174"/>
                  </a:lnTo>
                  <a:lnTo>
                    <a:pt x="0" y="153"/>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
            <p:cNvSpPr/>
            <p:nvPr/>
          </p:nvSpPr>
          <p:spPr bwMode="auto">
            <a:xfrm>
              <a:off x="4627563" y="1155701"/>
              <a:ext cx="760413" cy="679450"/>
            </a:xfrm>
            <a:custGeom>
              <a:avLst/>
              <a:gdLst>
                <a:gd name="T0" fmla="*/ 5 w 179"/>
                <a:gd name="T1" fmla="*/ 62 h 160"/>
                <a:gd name="T2" fmla="*/ 1 w 179"/>
                <a:gd name="T3" fmla="*/ 63 h 160"/>
                <a:gd name="T4" fmla="*/ 44 w 179"/>
                <a:gd name="T5" fmla="*/ 157 h 160"/>
                <a:gd name="T6" fmla="*/ 46 w 179"/>
                <a:gd name="T7" fmla="*/ 160 h 160"/>
                <a:gd name="T8" fmla="*/ 50 w 179"/>
                <a:gd name="T9" fmla="*/ 159 h 160"/>
                <a:gd name="T10" fmla="*/ 176 w 179"/>
                <a:gd name="T11" fmla="*/ 102 h 160"/>
                <a:gd name="T12" fmla="*/ 178 w 179"/>
                <a:gd name="T13" fmla="*/ 95 h 160"/>
                <a:gd name="T14" fmla="*/ 136 w 179"/>
                <a:gd name="T15" fmla="*/ 3 h 160"/>
                <a:gd name="T16" fmla="*/ 132 w 179"/>
                <a:gd name="T17" fmla="*/ 0 h 160"/>
                <a:gd name="T18" fmla="*/ 127 w 179"/>
                <a:gd name="T19" fmla="*/ 2 h 160"/>
                <a:gd name="T20" fmla="*/ 85 w 179"/>
                <a:gd name="T21" fmla="*/ 65 h 160"/>
                <a:gd name="T22" fmla="*/ 5 w 179"/>
                <a:gd name="T23" fmla="*/ 57 h 160"/>
                <a:gd name="T24" fmla="*/ 1 w 179"/>
                <a:gd name="T25" fmla="*/ 59 h 160"/>
                <a:gd name="T26" fmla="*/ 1 w 179"/>
                <a:gd name="T27" fmla="*/ 63 h 160"/>
                <a:gd name="T28" fmla="*/ 5 w 179"/>
                <a:gd name="T29" fmla="*/ 62 h 160"/>
                <a:gd name="T30" fmla="*/ 4 w 179"/>
                <a:gd name="T31" fmla="*/ 66 h 160"/>
                <a:gd name="T32" fmla="*/ 87 w 179"/>
                <a:gd name="T33" fmla="*/ 75 h 160"/>
                <a:gd name="T34" fmla="*/ 91 w 179"/>
                <a:gd name="T35" fmla="*/ 72 h 160"/>
                <a:gd name="T36" fmla="*/ 131 w 179"/>
                <a:gd name="T37" fmla="*/ 14 h 160"/>
                <a:gd name="T38" fmla="*/ 168 w 179"/>
                <a:gd name="T39" fmla="*/ 95 h 160"/>
                <a:gd name="T40" fmla="*/ 50 w 179"/>
                <a:gd name="T41" fmla="*/ 149 h 160"/>
                <a:gd name="T42" fmla="*/ 9 w 179"/>
                <a:gd name="T43" fmla="*/ 60 h 160"/>
                <a:gd name="T44" fmla="*/ 5 w 179"/>
                <a:gd name="T45" fmla="*/ 62 h 160"/>
                <a:gd name="T46" fmla="*/ 4 w 179"/>
                <a:gd name="T47" fmla="*/ 66 h 160"/>
                <a:gd name="T48" fmla="*/ 5 w 179"/>
                <a:gd name="T49" fmla="*/ 6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9" h="160">
                  <a:moveTo>
                    <a:pt x="5" y="62"/>
                  </a:moveTo>
                  <a:cubicBezTo>
                    <a:pt x="1" y="63"/>
                    <a:pt x="1" y="63"/>
                    <a:pt x="1" y="63"/>
                  </a:cubicBezTo>
                  <a:cubicBezTo>
                    <a:pt x="44" y="157"/>
                    <a:pt x="44" y="157"/>
                    <a:pt x="44" y="157"/>
                  </a:cubicBezTo>
                  <a:cubicBezTo>
                    <a:pt x="44" y="158"/>
                    <a:pt x="45" y="159"/>
                    <a:pt x="46" y="160"/>
                  </a:cubicBezTo>
                  <a:cubicBezTo>
                    <a:pt x="47" y="160"/>
                    <a:pt x="49" y="160"/>
                    <a:pt x="50" y="159"/>
                  </a:cubicBezTo>
                  <a:cubicBezTo>
                    <a:pt x="176" y="102"/>
                    <a:pt x="176" y="102"/>
                    <a:pt x="176" y="102"/>
                  </a:cubicBezTo>
                  <a:cubicBezTo>
                    <a:pt x="178" y="100"/>
                    <a:pt x="179" y="98"/>
                    <a:pt x="178" y="95"/>
                  </a:cubicBezTo>
                  <a:cubicBezTo>
                    <a:pt x="136" y="3"/>
                    <a:pt x="136" y="3"/>
                    <a:pt x="136" y="3"/>
                  </a:cubicBezTo>
                  <a:cubicBezTo>
                    <a:pt x="135" y="1"/>
                    <a:pt x="133" y="0"/>
                    <a:pt x="132" y="0"/>
                  </a:cubicBezTo>
                  <a:cubicBezTo>
                    <a:pt x="130" y="0"/>
                    <a:pt x="128" y="1"/>
                    <a:pt x="127" y="2"/>
                  </a:cubicBezTo>
                  <a:cubicBezTo>
                    <a:pt x="85" y="65"/>
                    <a:pt x="85" y="65"/>
                    <a:pt x="85" y="65"/>
                  </a:cubicBezTo>
                  <a:cubicBezTo>
                    <a:pt x="5" y="57"/>
                    <a:pt x="5" y="57"/>
                    <a:pt x="5" y="57"/>
                  </a:cubicBezTo>
                  <a:cubicBezTo>
                    <a:pt x="4" y="57"/>
                    <a:pt x="2" y="57"/>
                    <a:pt x="1" y="59"/>
                  </a:cubicBezTo>
                  <a:cubicBezTo>
                    <a:pt x="0" y="60"/>
                    <a:pt x="0" y="62"/>
                    <a:pt x="1" y="63"/>
                  </a:cubicBezTo>
                  <a:cubicBezTo>
                    <a:pt x="5" y="62"/>
                    <a:pt x="5" y="62"/>
                    <a:pt x="5" y="62"/>
                  </a:cubicBezTo>
                  <a:cubicBezTo>
                    <a:pt x="4" y="66"/>
                    <a:pt x="4" y="66"/>
                    <a:pt x="4" y="66"/>
                  </a:cubicBezTo>
                  <a:cubicBezTo>
                    <a:pt x="87" y="75"/>
                    <a:pt x="87" y="75"/>
                    <a:pt x="87" y="75"/>
                  </a:cubicBezTo>
                  <a:cubicBezTo>
                    <a:pt x="89" y="75"/>
                    <a:pt x="90" y="74"/>
                    <a:pt x="91" y="72"/>
                  </a:cubicBezTo>
                  <a:cubicBezTo>
                    <a:pt x="131" y="14"/>
                    <a:pt x="131" y="14"/>
                    <a:pt x="131" y="14"/>
                  </a:cubicBezTo>
                  <a:cubicBezTo>
                    <a:pt x="168" y="95"/>
                    <a:pt x="168" y="95"/>
                    <a:pt x="168" y="95"/>
                  </a:cubicBezTo>
                  <a:cubicBezTo>
                    <a:pt x="50" y="149"/>
                    <a:pt x="50" y="149"/>
                    <a:pt x="50" y="149"/>
                  </a:cubicBezTo>
                  <a:cubicBezTo>
                    <a:pt x="9" y="60"/>
                    <a:pt x="9" y="60"/>
                    <a:pt x="9" y="60"/>
                  </a:cubicBezTo>
                  <a:cubicBezTo>
                    <a:pt x="5" y="62"/>
                    <a:pt x="5" y="62"/>
                    <a:pt x="5" y="62"/>
                  </a:cubicBezTo>
                  <a:cubicBezTo>
                    <a:pt x="4" y="66"/>
                    <a:pt x="4" y="66"/>
                    <a:pt x="4" y="66"/>
                  </a:cubicBezTo>
                  <a:lnTo>
                    <a:pt x="5" y="6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1"/>
            <p:cNvSpPr/>
            <p:nvPr/>
          </p:nvSpPr>
          <p:spPr bwMode="auto">
            <a:xfrm>
              <a:off x="5010150" y="1108076"/>
              <a:ext cx="344488" cy="152400"/>
            </a:xfrm>
            <a:custGeom>
              <a:avLst/>
              <a:gdLst>
                <a:gd name="T0" fmla="*/ 0 w 81"/>
                <a:gd name="T1" fmla="*/ 10 h 36"/>
                <a:gd name="T2" fmla="*/ 62 w 81"/>
                <a:gd name="T3" fmla="*/ 14 h 36"/>
                <a:gd name="T4" fmla="*/ 73 w 81"/>
                <a:gd name="T5" fmla="*/ 36 h 36"/>
                <a:gd name="T6" fmla="*/ 81 w 81"/>
                <a:gd name="T7" fmla="*/ 33 h 36"/>
                <a:gd name="T8" fmla="*/ 70 w 81"/>
                <a:gd name="T9" fmla="*/ 7 h 36"/>
                <a:gd name="T10" fmla="*/ 66 w 81"/>
                <a:gd name="T11" fmla="*/ 4 h 36"/>
                <a:gd name="T12" fmla="*/ 0 w 81"/>
                <a:gd name="T13" fmla="*/ 0 h 36"/>
                <a:gd name="T14" fmla="*/ 0 w 81"/>
                <a:gd name="T15" fmla="*/ 1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36">
                  <a:moveTo>
                    <a:pt x="0" y="10"/>
                  </a:moveTo>
                  <a:cubicBezTo>
                    <a:pt x="62" y="14"/>
                    <a:pt x="62" y="14"/>
                    <a:pt x="62" y="14"/>
                  </a:cubicBezTo>
                  <a:cubicBezTo>
                    <a:pt x="73" y="36"/>
                    <a:pt x="73" y="36"/>
                    <a:pt x="73" y="36"/>
                  </a:cubicBezTo>
                  <a:cubicBezTo>
                    <a:pt x="81" y="33"/>
                    <a:pt x="81" y="33"/>
                    <a:pt x="81" y="33"/>
                  </a:cubicBezTo>
                  <a:cubicBezTo>
                    <a:pt x="70" y="7"/>
                    <a:pt x="70" y="7"/>
                    <a:pt x="70" y="7"/>
                  </a:cubicBezTo>
                  <a:cubicBezTo>
                    <a:pt x="69" y="6"/>
                    <a:pt x="68" y="5"/>
                    <a:pt x="66" y="4"/>
                  </a:cubicBezTo>
                  <a:cubicBezTo>
                    <a:pt x="0" y="0"/>
                    <a:pt x="0" y="0"/>
                    <a:pt x="0" y="0"/>
                  </a:cubicBezTo>
                  <a:cubicBezTo>
                    <a:pt x="0" y="10"/>
                    <a:pt x="0" y="10"/>
                    <a:pt x="0" y="10"/>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5307013" y="1239838"/>
              <a:ext cx="144463" cy="207963"/>
            </a:xfrm>
            <a:custGeom>
              <a:avLst/>
              <a:gdLst>
                <a:gd name="T0" fmla="*/ 91 w 91"/>
                <a:gd name="T1" fmla="*/ 113 h 131"/>
                <a:gd name="T2" fmla="*/ 51 w 91"/>
                <a:gd name="T3" fmla="*/ 131 h 131"/>
                <a:gd name="T4" fmla="*/ 0 w 91"/>
                <a:gd name="T5" fmla="*/ 19 h 131"/>
                <a:gd name="T6" fmla="*/ 40 w 91"/>
                <a:gd name="T7" fmla="*/ 0 h 131"/>
                <a:gd name="T8" fmla="*/ 91 w 91"/>
                <a:gd name="T9" fmla="*/ 113 h 131"/>
              </a:gdLst>
              <a:ahLst/>
              <a:cxnLst>
                <a:cxn ang="0">
                  <a:pos x="T0" y="T1"/>
                </a:cxn>
                <a:cxn ang="0">
                  <a:pos x="T2" y="T3"/>
                </a:cxn>
                <a:cxn ang="0">
                  <a:pos x="T4" y="T5"/>
                </a:cxn>
                <a:cxn ang="0">
                  <a:pos x="T6" y="T7"/>
                </a:cxn>
                <a:cxn ang="0">
                  <a:pos x="T8" y="T9"/>
                </a:cxn>
              </a:cxnLst>
              <a:rect l="0" t="0" r="r" b="b"/>
              <a:pathLst>
                <a:path w="91" h="131">
                  <a:moveTo>
                    <a:pt x="91" y="113"/>
                  </a:moveTo>
                  <a:lnTo>
                    <a:pt x="51" y="131"/>
                  </a:lnTo>
                  <a:lnTo>
                    <a:pt x="0" y="19"/>
                  </a:lnTo>
                  <a:lnTo>
                    <a:pt x="40" y="0"/>
                  </a:lnTo>
                  <a:lnTo>
                    <a:pt x="91" y="113"/>
                  </a:lnTo>
                  <a:close/>
                </a:path>
              </a:pathLst>
            </a:cu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5286375" y="1219201"/>
              <a:ext cx="187325" cy="250825"/>
            </a:xfrm>
            <a:custGeom>
              <a:avLst/>
              <a:gdLst>
                <a:gd name="T0" fmla="*/ 39 w 44"/>
                <a:gd name="T1" fmla="*/ 47 h 59"/>
                <a:gd name="T2" fmla="*/ 37 w 44"/>
                <a:gd name="T3" fmla="*/ 43 h 59"/>
                <a:gd name="T4" fmla="*/ 26 w 44"/>
                <a:gd name="T5" fmla="*/ 48 h 59"/>
                <a:gd name="T6" fmla="*/ 11 w 44"/>
                <a:gd name="T7" fmla="*/ 14 h 59"/>
                <a:gd name="T8" fmla="*/ 17 w 44"/>
                <a:gd name="T9" fmla="*/ 11 h 59"/>
                <a:gd name="T10" fmla="*/ 35 w 44"/>
                <a:gd name="T11" fmla="*/ 49 h 59"/>
                <a:gd name="T12" fmla="*/ 39 w 44"/>
                <a:gd name="T13" fmla="*/ 47 h 59"/>
                <a:gd name="T14" fmla="*/ 37 w 44"/>
                <a:gd name="T15" fmla="*/ 43 h 59"/>
                <a:gd name="T16" fmla="*/ 39 w 44"/>
                <a:gd name="T17" fmla="*/ 47 h 59"/>
                <a:gd name="T18" fmla="*/ 43 w 44"/>
                <a:gd name="T19" fmla="*/ 45 h 59"/>
                <a:gd name="T20" fmla="*/ 24 w 44"/>
                <a:gd name="T21" fmla="*/ 3 h 59"/>
                <a:gd name="T22" fmla="*/ 18 w 44"/>
                <a:gd name="T23" fmla="*/ 1 h 59"/>
                <a:gd name="T24" fmla="*/ 3 w 44"/>
                <a:gd name="T25" fmla="*/ 8 h 59"/>
                <a:gd name="T26" fmla="*/ 0 w 44"/>
                <a:gd name="T27" fmla="*/ 10 h 59"/>
                <a:gd name="T28" fmla="*/ 0 w 44"/>
                <a:gd name="T29" fmla="*/ 14 h 59"/>
                <a:gd name="T30" fmla="*/ 20 w 44"/>
                <a:gd name="T31" fmla="*/ 56 h 59"/>
                <a:gd name="T32" fmla="*/ 26 w 44"/>
                <a:gd name="T33" fmla="*/ 58 h 59"/>
                <a:gd name="T34" fmla="*/ 41 w 44"/>
                <a:gd name="T35" fmla="*/ 51 h 59"/>
                <a:gd name="T36" fmla="*/ 43 w 44"/>
                <a:gd name="T37" fmla="*/ 49 h 59"/>
                <a:gd name="T38" fmla="*/ 43 w 44"/>
                <a:gd name="T39" fmla="*/ 45 h 59"/>
                <a:gd name="T40" fmla="*/ 39 w 44"/>
                <a:gd name="T41" fmla="*/ 4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 h="59">
                  <a:moveTo>
                    <a:pt x="39" y="47"/>
                  </a:moveTo>
                  <a:cubicBezTo>
                    <a:pt x="37" y="43"/>
                    <a:pt x="37" y="43"/>
                    <a:pt x="37" y="43"/>
                  </a:cubicBezTo>
                  <a:cubicBezTo>
                    <a:pt x="26" y="48"/>
                    <a:pt x="26" y="48"/>
                    <a:pt x="26" y="48"/>
                  </a:cubicBezTo>
                  <a:cubicBezTo>
                    <a:pt x="11" y="14"/>
                    <a:pt x="11" y="14"/>
                    <a:pt x="11" y="14"/>
                  </a:cubicBezTo>
                  <a:cubicBezTo>
                    <a:pt x="17" y="11"/>
                    <a:pt x="17" y="11"/>
                    <a:pt x="17" y="11"/>
                  </a:cubicBezTo>
                  <a:cubicBezTo>
                    <a:pt x="35" y="49"/>
                    <a:pt x="35" y="49"/>
                    <a:pt x="35" y="49"/>
                  </a:cubicBezTo>
                  <a:cubicBezTo>
                    <a:pt x="39" y="47"/>
                    <a:pt x="39" y="47"/>
                    <a:pt x="39" y="47"/>
                  </a:cubicBezTo>
                  <a:cubicBezTo>
                    <a:pt x="37" y="43"/>
                    <a:pt x="37" y="43"/>
                    <a:pt x="37" y="43"/>
                  </a:cubicBezTo>
                  <a:cubicBezTo>
                    <a:pt x="39" y="47"/>
                    <a:pt x="39" y="47"/>
                    <a:pt x="39" y="47"/>
                  </a:cubicBezTo>
                  <a:cubicBezTo>
                    <a:pt x="43" y="45"/>
                    <a:pt x="43" y="45"/>
                    <a:pt x="43" y="45"/>
                  </a:cubicBezTo>
                  <a:cubicBezTo>
                    <a:pt x="24" y="3"/>
                    <a:pt x="24" y="3"/>
                    <a:pt x="24" y="3"/>
                  </a:cubicBezTo>
                  <a:cubicBezTo>
                    <a:pt x="23" y="1"/>
                    <a:pt x="20" y="0"/>
                    <a:pt x="18" y="1"/>
                  </a:cubicBezTo>
                  <a:cubicBezTo>
                    <a:pt x="3" y="8"/>
                    <a:pt x="3" y="8"/>
                    <a:pt x="3" y="8"/>
                  </a:cubicBezTo>
                  <a:cubicBezTo>
                    <a:pt x="2" y="8"/>
                    <a:pt x="1" y="9"/>
                    <a:pt x="0" y="10"/>
                  </a:cubicBezTo>
                  <a:cubicBezTo>
                    <a:pt x="0" y="11"/>
                    <a:pt x="0" y="13"/>
                    <a:pt x="0" y="14"/>
                  </a:cubicBezTo>
                  <a:cubicBezTo>
                    <a:pt x="20" y="56"/>
                    <a:pt x="20" y="56"/>
                    <a:pt x="20" y="56"/>
                  </a:cubicBezTo>
                  <a:cubicBezTo>
                    <a:pt x="21" y="58"/>
                    <a:pt x="24" y="59"/>
                    <a:pt x="26" y="58"/>
                  </a:cubicBezTo>
                  <a:cubicBezTo>
                    <a:pt x="41" y="51"/>
                    <a:pt x="41" y="51"/>
                    <a:pt x="41" y="51"/>
                  </a:cubicBezTo>
                  <a:cubicBezTo>
                    <a:pt x="42" y="51"/>
                    <a:pt x="43" y="50"/>
                    <a:pt x="43" y="49"/>
                  </a:cubicBezTo>
                  <a:cubicBezTo>
                    <a:pt x="44" y="48"/>
                    <a:pt x="44" y="46"/>
                    <a:pt x="43" y="45"/>
                  </a:cubicBezTo>
                  <a:lnTo>
                    <a:pt x="39" y="4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902325" y="461841"/>
            <a:ext cx="747713" cy="747712"/>
            <a:chOff x="5902325" y="615951"/>
            <a:chExt cx="747713" cy="747712"/>
          </a:xfrm>
        </p:grpSpPr>
        <p:sp>
          <p:nvSpPr>
            <p:cNvPr id="26" name="Freeform 24"/>
            <p:cNvSpPr/>
            <p:nvPr/>
          </p:nvSpPr>
          <p:spPr bwMode="auto">
            <a:xfrm>
              <a:off x="5924550" y="636588"/>
              <a:ext cx="704850" cy="433388"/>
            </a:xfrm>
            <a:custGeom>
              <a:avLst/>
              <a:gdLst>
                <a:gd name="T0" fmla="*/ 248 w 444"/>
                <a:gd name="T1" fmla="*/ 0 h 273"/>
                <a:gd name="T2" fmla="*/ 0 w 444"/>
                <a:gd name="T3" fmla="*/ 88 h 273"/>
                <a:gd name="T4" fmla="*/ 56 w 444"/>
                <a:gd name="T5" fmla="*/ 139 h 273"/>
                <a:gd name="T6" fmla="*/ 195 w 444"/>
                <a:gd name="T7" fmla="*/ 273 h 273"/>
                <a:gd name="T8" fmla="*/ 369 w 444"/>
                <a:gd name="T9" fmla="*/ 214 h 273"/>
                <a:gd name="T10" fmla="*/ 444 w 444"/>
                <a:gd name="T11" fmla="*/ 190 h 273"/>
                <a:gd name="T12" fmla="*/ 248 w 444"/>
                <a:gd name="T13" fmla="*/ 0 h 273"/>
              </a:gdLst>
              <a:ahLst/>
              <a:cxnLst>
                <a:cxn ang="0">
                  <a:pos x="T0" y="T1"/>
                </a:cxn>
                <a:cxn ang="0">
                  <a:pos x="T2" y="T3"/>
                </a:cxn>
                <a:cxn ang="0">
                  <a:pos x="T4" y="T5"/>
                </a:cxn>
                <a:cxn ang="0">
                  <a:pos x="T6" y="T7"/>
                </a:cxn>
                <a:cxn ang="0">
                  <a:pos x="T8" y="T9"/>
                </a:cxn>
                <a:cxn ang="0">
                  <a:pos x="T10" y="T11"/>
                </a:cxn>
                <a:cxn ang="0">
                  <a:pos x="T12" y="T13"/>
                </a:cxn>
              </a:cxnLst>
              <a:rect l="0" t="0" r="r" b="b"/>
              <a:pathLst>
                <a:path w="444" h="273">
                  <a:moveTo>
                    <a:pt x="248" y="0"/>
                  </a:moveTo>
                  <a:lnTo>
                    <a:pt x="0" y="88"/>
                  </a:lnTo>
                  <a:lnTo>
                    <a:pt x="56" y="139"/>
                  </a:lnTo>
                  <a:lnTo>
                    <a:pt x="195" y="273"/>
                  </a:lnTo>
                  <a:lnTo>
                    <a:pt x="369" y="214"/>
                  </a:lnTo>
                  <a:lnTo>
                    <a:pt x="444" y="190"/>
                  </a:lnTo>
                  <a:lnTo>
                    <a:pt x="248"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5"/>
            <p:cNvSpPr/>
            <p:nvPr/>
          </p:nvSpPr>
          <p:spPr bwMode="auto">
            <a:xfrm>
              <a:off x="5902325" y="615951"/>
              <a:ext cx="747713" cy="474663"/>
            </a:xfrm>
            <a:custGeom>
              <a:avLst/>
              <a:gdLst>
                <a:gd name="T0" fmla="*/ 98 w 176"/>
                <a:gd name="T1" fmla="*/ 5 h 112"/>
                <a:gd name="T2" fmla="*/ 97 w 176"/>
                <a:gd name="T3" fmla="*/ 1 h 112"/>
                <a:gd name="T4" fmla="*/ 4 w 176"/>
                <a:gd name="T5" fmla="*/ 34 h 112"/>
                <a:gd name="T6" fmla="*/ 1 w 176"/>
                <a:gd name="T7" fmla="*/ 37 h 112"/>
                <a:gd name="T8" fmla="*/ 2 w 176"/>
                <a:gd name="T9" fmla="*/ 41 h 112"/>
                <a:gd name="T10" fmla="*/ 22 w 176"/>
                <a:gd name="T11" fmla="*/ 61 h 112"/>
                <a:gd name="T12" fmla="*/ 75 w 176"/>
                <a:gd name="T13" fmla="*/ 110 h 112"/>
                <a:gd name="T14" fmla="*/ 80 w 176"/>
                <a:gd name="T15" fmla="*/ 111 h 112"/>
                <a:gd name="T16" fmla="*/ 145 w 176"/>
                <a:gd name="T17" fmla="*/ 89 h 112"/>
                <a:gd name="T18" fmla="*/ 173 w 176"/>
                <a:gd name="T19" fmla="*/ 80 h 112"/>
                <a:gd name="T20" fmla="*/ 176 w 176"/>
                <a:gd name="T21" fmla="*/ 77 h 112"/>
                <a:gd name="T22" fmla="*/ 174 w 176"/>
                <a:gd name="T23" fmla="*/ 72 h 112"/>
                <a:gd name="T24" fmla="*/ 101 w 176"/>
                <a:gd name="T25" fmla="*/ 2 h 112"/>
                <a:gd name="T26" fmla="*/ 97 w 176"/>
                <a:gd name="T27" fmla="*/ 1 h 112"/>
                <a:gd name="T28" fmla="*/ 98 w 176"/>
                <a:gd name="T29" fmla="*/ 5 h 112"/>
                <a:gd name="T30" fmla="*/ 95 w 176"/>
                <a:gd name="T31" fmla="*/ 9 h 112"/>
                <a:gd name="T32" fmla="*/ 162 w 176"/>
                <a:gd name="T33" fmla="*/ 74 h 112"/>
                <a:gd name="T34" fmla="*/ 142 w 176"/>
                <a:gd name="T35" fmla="*/ 80 h 112"/>
                <a:gd name="T36" fmla="*/ 80 w 176"/>
                <a:gd name="T37" fmla="*/ 101 h 112"/>
                <a:gd name="T38" fmla="*/ 29 w 176"/>
                <a:gd name="T39" fmla="*/ 54 h 112"/>
                <a:gd name="T40" fmla="*/ 14 w 176"/>
                <a:gd name="T41" fmla="*/ 40 h 112"/>
                <a:gd name="T42" fmla="*/ 100 w 176"/>
                <a:gd name="T43" fmla="*/ 10 h 112"/>
                <a:gd name="T44" fmla="*/ 98 w 176"/>
                <a:gd name="T45" fmla="*/ 5 h 112"/>
                <a:gd name="T46" fmla="*/ 95 w 176"/>
                <a:gd name="T47" fmla="*/ 9 h 112"/>
                <a:gd name="T48" fmla="*/ 98 w 176"/>
                <a:gd name="T49" fmla="*/ 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 h="112">
                  <a:moveTo>
                    <a:pt x="98" y="5"/>
                  </a:moveTo>
                  <a:cubicBezTo>
                    <a:pt x="97" y="1"/>
                    <a:pt x="97" y="1"/>
                    <a:pt x="97" y="1"/>
                  </a:cubicBezTo>
                  <a:cubicBezTo>
                    <a:pt x="4" y="34"/>
                    <a:pt x="4" y="34"/>
                    <a:pt x="4" y="34"/>
                  </a:cubicBezTo>
                  <a:cubicBezTo>
                    <a:pt x="2" y="34"/>
                    <a:pt x="1" y="35"/>
                    <a:pt x="1" y="37"/>
                  </a:cubicBezTo>
                  <a:cubicBezTo>
                    <a:pt x="0" y="39"/>
                    <a:pt x="1" y="40"/>
                    <a:pt x="2" y="41"/>
                  </a:cubicBezTo>
                  <a:cubicBezTo>
                    <a:pt x="22" y="61"/>
                    <a:pt x="22" y="61"/>
                    <a:pt x="22" y="61"/>
                  </a:cubicBezTo>
                  <a:cubicBezTo>
                    <a:pt x="75" y="110"/>
                    <a:pt x="75" y="110"/>
                    <a:pt x="75" y="110"/>
                  </a:cubicBezTo>
                  <a:cubicBezTo>
                    <a:pt x="76" y="111"/>
                    <a:pt x="78" y="112"/>
                    <a:pt x="80" y="111"/>
                  </a:cubicBezTo>
                  <a:cubicBezTo>
                    <a:pt x="145" y="89"/>
                    <a:pt x="145" y="89"/>
                    <a:pt x="145" y="89"/>
                  </a:cubicBezTo>
                  <a:cubicBezTo>
                    <a:pt x="173" y="80"/>
                    <a:pt x="173" y="80"/>
                    <a:pt x="173" y="80"/>
                  </a:cubicBezTo>
                  <a:cubicBezTo>
                    <a:pt x="174" y="80"/>
                    <a:pt x="175" y="78"/>
                    <a:pt x="176" y="77"/>
                  </a:cubicBezTo>
                  <a:cubicBezTo>
                    <a:pt x="176" y="75"/>
                    <a:pt x="176" y="73"/>
                    <a:pt x="174" y="72"/>
                  </a:cubicBezTo>
                  <a:cubicBezTo>
                    <a:pt x="101" y="2"/>
                    <a:pt x="101" y="2"/>
                    <a:pt x="101" y="2"/>
                  </a:cubicBezTo>
                  <a:cubicBezTo>
                    <a:pt x="100" y="1"/>
                    <a:pt x="98" y="0"/>
                    <a:pt x="97" y="1"/>
                  </a:cubicBezTo>
                  <a:cubicBezTo>
                    <a:pt x="98" y="5"/>
                    <a:pt x="98" y="5"/>
                    <a:pt x="98" y="5"/>
                  </a:cubicBezTo>
                  <a:cubicBezTo>
                    <a:pt x="95" y="9"/>
                    <a:pt x="95" y="9"/>
                    <a:pt x="95" y="9"/>
                  </a:cubicBezTo>
                  <a:cubicBezTo>
                    <a:pt x="162" y="74"/>
                    <a:pt x="162" y="74"/>
                    <a:pt x="162" y="74"/>
                  </a:cubicBezTo>
                  <a:cubicBezTo>
                    <a:pt x="142" y="80"/>
                    <a:pt x="142" y="80"/>
                    <a:pt x="142" y="80"/>
                  </a:cubicBezTo>
                  <a:cubicBezTo>
                    <a:pt x="80" y="101"/>
                    <a:pt x="80" y="101"/>
                    <a:pt x="80" y="101"/>
                  </a:cubicBezTo>
                  <a:cubicBezTo>
                    <a:pt x="29" y="54"/>
                    <a:pt x="29" y="54"/>
                    <a:pt x="29" y="54"/>
                  </a:cubicBezTo>
                  <a:cubicBezTo>
                    <a:pt x="14" y="40"/>
                    <a:pt x="14" y="40"/>
                    <a:pt x="14" y="40"/>
                  </a:cubicBezTo>
                  <a:cubicBezTo>
                    <a:pt x="100" y="10"/>
                    <a:pt x="100" y="10"/>
                    <a:pt x="100" y="10"/>
                  </a:cubicBezTo>
                  <a:cubicBezTo>
                    <a:pt x="98" y="5"/>
                    <a:pt x="98" y="5"/>
                    <a:pt x="98" y="5"/>
                  </a:cubicBezTo>
                  <a:cubicBezTo>
                    <a:pt x="95" y="9"/>
                    <a:pt x="95" y="9"/>
                    <a:pt x="95" y="9"/>
                  </a:cubicBezTo>
                  <a:lnTo>
                    <a:pt x="98"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6034088" y="687388"/>
              <a:ext cx="288925" cy="179388"/>
            </a:xfrm>
            <a:custGeom>
              <a:avLst/>
              <a:gdLst>
                <a:gd name="T0" fmla="*/ 65 w 68"/>
                <a:gd name="T1" fmla="*/ 0 h 42"/>
                <a:gd name="T2" fmla="*/ 3 w 68"/>
                <a:gd name="T3" fmla="*/ 22 h 42"/>
                <a:gd name="T4" fmla="*/ 0 w 68"/>
                <a:gd name="T5" fmla="*/ 25 h 42"/>
                <a:gd name="T6" fmla="*/ 2 w 68"/>
                <a:gd name="T7" fmla="*/ 30 h 42"/>
                <a:gd name="T8" fmla="*/ 15 w 68"/>
                <a:gd name="T9" fmla="*/ 42 h 42"/>
                <a:gd name="T10" fmla="*/ 22 w 68"/>
                <a:gd name="T11" fmla="*/ 36 h 42"/>
                <a:gd name="T12" fmla="*/ 14 w 68"/>
                <a:gd name="T13" fmla="*/ 28 h 42"/>
                <a:gd name="T14" fmla="*/ 68 w 68"/>
                <a:gd name="T15" fmla="*/ 9 h 42"/>
                <a:gd name="T16" fmla="*/ 65 w 68"/>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42">
                  <a:moveTo>
                    <a:pt x="65" y="0"/>
                  </a:moveTo>
                  <a:cubicBezTo>
                    <a:pt x="3" y="22"/>
                    <a:pt x="3" y="22"/>
                    <a:pt x="3" y="22"/>
                  </a:cubicBezTo>
                  <a:cubicBezTo>
                    <a:pt x="2" y="22"/>
                    <a:pt x="1" y="24"/>
                    <a:pt x="0" y="25"/>
                  </a:cubicBezTo>
                  <a:cubicBezTo>
                    <a:pt x="0" y="27"/>
                    <a:pt x="1" y="29"/>
                    <a:pt x="2" y="30"/>
                  </a:cubicBezTo>
                  <a:cubicBezTo>
                    <a:pt x="15" y="42"/>
                    <a:pt x="15" y="42"/>
                    <a:pt x="15" y="42"/>
                  </a:cubicBezTo>
                  <a:cubicBezTo>
                    <a:pt x="22" y="36"/>
                    <a:pt x="22" y="36"/>
                    <a:pt x="22" y="36"/>
                  </a:cubicBezTo>
                  <a:cubicBezTo>
                    <a:pt x="14" y="28"/>
                    <a:pt x="14" y="28"/>
                    <a:pt x="14" y="28"/>
                  </a:cubicBezTo>
                  <a:cubicBezTo>
                    <a:pt x="68" y="9"/>
                    <a:pt x="68" y="9"/>
                    <a:pt x="68" y="9"/>
                  </a:cubicBezTo>
                  <a:cubicBezTo>
                    <a:pt x="65" y="0"/>
                    <a:pt x="65" y="0"/>
                    <a:pt x="65"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5927725" y="857251"/>
              <a:ext cx="582613" cy="488950"/>
            </a:xfrm>
            <a:custGeom>
              <a:avLst/>
              <a:gdLst>
                <a:gd name="T0" fmla="*/ 54 w 367"/>
                <a:gd name="T1" fmla="*/ 0 h 308"/>
                <a:gd name="T2" fmla="*/ 0 w 367"/>
                <a:gd name="T3" fmla="*/ 236 h 308"/>
                <a:gd name="T4" fmla="*/ 316 w 367"/>
                <a:gd name="T5" fmla="*/ 308 h 308"/>
                <a:gd name="T6" fmla="*/ 367 w 367"/>
                <a:gd name="T7" fmla="*/ 75 h 308"/>
                <a:gd name="T8" fmla="*/ 193 w 367"/>
                <a:gd name="T9" fmla="*/ 134 h 308"/>
                <a:gd name="T10" fmla="*/ 54 w 367"/>
                <a:gd name="T11" fmla="*/ 0 h 308"/>
              </a:gdLst>
              <a:ahLst/>
              <a:cxnLst>
                <a:cxn ang="0">
                  <a:pos x="T0" y="T1"/>
                </a:cxn>
                <a:cxn ang="0">
                  <a:pos x="T2" y="T3"/>
                </a:cxn>
                <a:cxn ang="0">
                  <a:pos x="T4" y="T5"/>
                </a:cxn>
                <a:cxn ang="0">
                  <a:pos x="T6" y="T7"/>
                </a:cxn>
                <a:cxn ang="0">
                  <a:pos x="T8" y="T9"/>
                </a:cxn>
                <a:cxn ang="0">
                  <a:pos x="T10" y="T11"/>
                </a:cxn>
              </a:cxnLst>
              <a:rect l="0" t="0" r="r" b="b"/>
              <a:pathLst>
                <a:path w="367" h="308">
                  <a:moveTo>
                    <a:pt x="54" y="0"/>
                  </a:moveTo>
                  <a:lnTo>
                    <a:pt x="0" y="236"/>
                  </a:lnTo>
                  <a:lnTo>
                    <a:pt x="316" y="308"/>
                  </a:lnTo>
                  <a:lnTo>
                    <a:pt x="367" y="75"/>
                  </a:lnTo>
                  <a:lnTo>
                    <a:pt x="193" y="134"/>
                  </a:lnTo>
                  <a:lnTo>
                    <a:pt x="54"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907088" y="836613"/>
              <a:ext cx="623888" cy="527050"/>
            </a:xfrm>
            <a:custGeom>
              <a:avLst/>
              <a:gdLst>
                <a:gd name="T0" fmla="*/ 25 w 147"/>
                <a:gd name="T1" fmla="*/ 5 h 124"/>
                <a:gd name="T2" fmla="*/ 20 w 147"/>
                <a:gd name="T3" fmla="*/ 4 h 124"/>
                <a:gd name="T4" fmla="*/ 0 w 147"/>
                <a:gd name="T5" fmla="*/ 92 h 124"/>
                <a:gd name="T6" fmla="*/ 4 w 147"/>
                <a:gd name="T7" fmla="*/ 97 h 124"/>
                <a:gd name="T8" fmla="*/ 122 w 147"/>
                <a:gd name="T9" fmla="*/ 124 h 124"/>
                <a:gd name="T10" fmla="*/ 125 w 147"/>
                <a:gd name="T11" fmla="*/ 124 h 124"/>
                <a:gd name="T12" fmla="*/ 127 w 147"/>
                <a:gd name="T13" fmla="*/ 121 h 124"/>
                <a:gd name="T14" fmla="*/ 147 w 147"/>
                <a:gd name="T15" fmla="*/ 34 h 124"/>
                <a:gd name="T16" fmla="*/ 146 w 147"/>
                <a:gd name="T17" fmla="*/ 29 h 124"/>
                <a:gd name="T18" fmla="*/ 141 w 147"/>
                <a:gd name="T19" fmla="*/ 28 h 124"/>
                <a:gd name="T20" fmla="*/ 79 w 147"/>
                <a:gd name="T21" fmla="*/ 49 h 124"/>
                <a:gd name="T22" fmla="*/ 28 w 147"/>
                <a:gd name="T23" fmla="*/ 2 h 124"/>
                <a:gd name="T24" fmla="*/ 23 w 147"/>
                <a:gd name="T25" fmla="*/ 1 h 124"/>
                <a:gd name="T26" fmla="*/ 20 w 147"/>
                <a:gd name="T27" fmla="*/ 4 h 124"/>
                <a:gd name="T28" fmla="*/ 25 w 147"/>
                <a:gd name="T29" fmla="*/ 5 h 124"/>
                <a:gd name="T30" fmla="*/ 21 w 147"/>
                <a:gd name="T31" fmla="*/ 9 h 124"/>
                <a:gd name="T32" fmla="*/ 74 w 147"/>
                <a:gd name="T33" fmla="*/ 58 h 124"/>
                <a:gd name="T34" fmla="*/ 79 w 147"/>
                <a:gd name="T35" fmla="*/ 59 h 124"/>
                <a:gd name="T36" fmla="*/ 136 w 147"/>
                <a:gd name="T37" fmla="*/ 40 h 124"/>
                <a:gd name="T38" fmla="*/ 119 w 147"/>
                <a:gd name="T39" fmla="*/ 114 h 124"/>
                <a:gd name="T40" fmla="*/ 10 w 147"/>
                <a:gd name="T41" fmla="*/ 89 h 124"/>
                <a:gd name="T42" fmla="*/ 29 w 147"/>
                <a:gd name="T43" fmla="*/ 6 h 124"/>
                <a:gd name="T44" fmla="*/ 25 w 147"/>
                <a:gd name="T45" fmla="*/ 5 h 124"/>
                <a:gd name="T46" fmla="*/ 21 w 147"/>
                <a:gd name="T47" fmla="*/ 9 h 124"/>
                <a:gd name="T48" fmla="*/ 25 w 147"/>
                <a:gd name="T4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7" h="124">
                  <a:moveTo>
                    <a:pt x="25" y="5"/>
                  </a:moveTo>
                  <a:cubicBezTo>
                    <a:pt x="20" y="4"/>
                    <a:pt x="20" y="4"/>
                    <a:pt x="20" y="4"/>
                  </a:cubicBezTo>
                  <a:cubicBezTo>
                    <a:pt x="0" y="92"/>
                    <a:pt x="0" y="92"/>
                    <a:pt x="0" y="92"/>
                  </a:cubicBezTo>
                  <a:cubicBezTo>
                    <a:pt x="0" y="94"/>
                    <a:pt x="1" y="97"/>
                    <a:pt x="4" y="97"/>
                  </a:cubicBezTo>
                  <a:cubicBezTo>
                    <a:pt x="122" y="124"/>
                    <a:pt x="122" y="124"/>
                    <a:pt x="122" y="124"/>
                  </a:cubicBezTo>
                  <a:cubicBezTo>
                    <a:pt x="123" y="124"/>
                    <a:pt x="124" y="124"/>
                    <a:pt x="125" y="124"/>
                  </a:cubicBezTo>
                  <a:cubicBezTo>
                    <a:pt x="126" y="123"/>
                    <a:pt x="127" y="122"/>
                    <a:pt x="127" y="121"/>
                  </a:cubicBezTo>
                  <a:cubicBezTo>
                    <a:pt x="147" y="34"/>
                    <a:pt x="147" y="34"/>
                    <a:pt x="147" y="34"/>
                  </a:cubicBezTo>
                  <a:cubicBezTo>
                    <a:pt x="147" y="32"/>
                    <a:pt x="147" y="31"/>
                    <a:pt x="146" y="29"/>
                  </a:cubicBezTo>
                  <a:cubicBezTo>
                    <a:pt x="144" y="28"/>
                    <a:pt x="143" y="28"/>
                    <a:pt x="141" y="28"/>
                  </a:cubicBezTo>
                  <a:cubicBezTo>
                    <a:pt x="79" y="49"/>
                    <a:pt x="79" y="49"/>
                    <a:pt x="79" y="49"/>
                  </a:cubicBezTo>
                  <a:cubicBezTo>
                    <a:pt x="28" y="2"/>
                    <a:pt x="28" y="2"/>
                    <a:pt x="28" y="2"/>
                  </a:cubicBezTo>
                  <a:cubicBezTo>
                    <a:pt x="27" y="1"/>
                    <a:pt x="25" y="0"/>
                    <a:pt x="23" y="1"/>
                  </a:cubicBezTo>
                  <a:cubicBezTo>
                    <a:pt x="22" y="1"/>
                    <a:pt x="20" y="2"/>
                    <a:pt x="20" y="4"/>
                  </a:cubicBezTo>
                  <a:cubicBezTo>
                    <a:pt x="25" y="5"/>
                    <a:pt x="25" y="5"/>
                    <a:pt x="25" y="5"/>
                  </a:cubicBezTo>
                  <a:cubicBezTo>
                    <a:pt x="21" y="9"/>
                    <a:pt x="21" y="9"/>
                    <a:pt x="21" y="9"/>
                  </a:cubicBezTo>
                  <a:cubicBezTo>
                    <a:pt x="74" y="58"/>
                    <a:pt x="74" y="58"/>
                    <a:pt x="74" y="58"/>
                  </a:cubicBezTo>
                  <a:cubicBezTo>
                    <a:pt x="75" y="59"/>
                    <a:pt x="77" y="60"/>
                    <a:pt x="79" y="59"/>
                  </a:cubicBezTo>
                  <a:cubicBezTo>
                    <a:pt x="136" y="40"/>
                    <a:pt x="136" y="40"/>
                    <a:pt x="136" y="40"/>
                  </a:cubicBezTo>
                  <a:cubicBezTo>
                    <a:pt x="119" y="114"/>
                    <a:pt x="119" y="114"/>
                    <a:pt x="119" y="114"/>
                  </a:cubicBezTo>
                  <a:cubicBezTo>
                    <a:pt x="10" y="89"/>
                    <a:pt x="10" y="89"/>
                    <a:pt x="10" y="89"/>
                  </a:cubicBezTo>
                  <a:cubicBezTo>
                    <a:pt x="29" y="6"/>
                    <a:pt x="29" y="6"/>
                    <a:pt x="29" y="6"/>
                  </a:cubicBezTo>
                  <a:cubicBezTo>
                    <a:pt x="25" y="5"/>
                    <a:pt x="25" y="5"/>
                    <a:pt x="25" y="5"/>
                  </a:cubicBezTo>
                  <a:cubicBezTo>
                    <a:pt x="21" y="9"/>
                    <a:pt x="21" y="9"/>
                    <a:pt x="21" y="9"/>
                  </a:cubicBezTo>
                  <a:lnTo>
                    <a:pt x="25"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9"/>
            <p:cNvSpPr/>
            <p:nvPr/>
          </p:nvSpPr>
          <p:spPr bwMode="auto">
            <a:xfrm>
              <a:off x="6403975" y="836613"/>
              <a:ext cx="217488" cy="279400"/>
            </a:xfrm>
            <a:custGeom>
              <a:avLst/>
              <a:gdLst>
                <a:gd name="T0" fmla="*/ 0 w 51"/>
                <a:gd name="T1" fmla="*/ 7 h 66"/>
                <a:gd name="T2" fmla="*/ 40 w 51"/>
                <a:gd name="T3" fmla="*/ 43 h 66"/>
                <a:gd name="T4" fmla="*/ 36 w 51"/>
                <a:gd name="T5" fmla="*/ 64 h 66"/>
                <a:gd name="T6" fmla="*/ 45 w 51"/>
                <a:gd name="T7" fmla="*/ 66 h 66"/>
                <a:gd name="T8" fmla="*/ 50 w 51"/>
                <a:gd name="T9" fmla="*/ 42 h 66"/>
                <a:gd name="T10" fmla="*/ 49 w 51"/>
                <a:gd name="T11" fmla="*/ 38 h 66"/>
                <a:gd name="T12" fmla="*/ 6 w 51"/>
                <a:gd name="T13" fmla="*/ 0 h 66"/>
                <a:gd name="T14" fmla="*/ 0 w 51"/>
                <a:gd name="T15" fmla="*/ 7 h 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66">
                  <a:moveTo>
                    <a:pt x="0" y="7"/>
                  </a:moveTo>
                  <a:cubicBezTo>
                    <a:pt x="40" y="43"/>
                    <a:pt x="40" y="43"/>
                    <a:pt x="40" y="43"/>
                  </a:cubicBezTo>
                  <a:cubicBezTo>
                    <a:pt x="36" y="64"/>
                    <a:pt x="36" y="64"/>
                    <a:pt x="36" y="64"/>
                  </a:cubicBezTo>
                  <a:cubicBezTo>
                    <a:pt x="45" y="66"/>
                    <a:pt x="45" y="66"/>
                    <a:pt x="45" y="66"/>
                  </a:cubicBezTo>
                  <a:cubicBezTo>
                    <a:pt x="50" y="42"/>
                    <a:pt x="50" y="42"/>
                    <a:pt x="50" y="42"/>
                  </a:cubicBezTo>
                  <a:cubicBezTo>
                    <a:pt x="51" y="40"/>
                    <a:pt x="50" y="39"/>
                    <a:pt x="49" y="38"/>
                  </a:cubicBezTo>
                  <a:cubicBezTo>
                    <a:pt x="6" y="0"/>
                    <a:pt x="6" y="0"/>
                    <a:pt x="6" y="0"/>
                  </a:cubicBezTo>
                  <a:cubicBezTo>
                    <a:pt x="0" y="7"/>
                    <a:pt x="0" y="7"/>
                    <a:pt x="0" y="7"/>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0"/>
            <p:cNvSpPr/>
            <p:nvPr/>
          </p:nvSpPr>
          <p:spPr bwMode="auto">
            <a:xfrm>
              <a:off x="6505575" y="1103313"/>
              <a:ext cx="98425" cy="184150"/>
            </a:xfrm>
            <a:custGeom>
              <a:avLst/>
              <a:gdLst>
                <a:gd name="T0" fmla="*/ 38 w 62"/>
                <a:gd name="T1" fmla="*/ 116 h 116"/>
                <a:gd name="T2" fmla="*/ 0 w 62"/>
                <a:gd name="T3" fmla="*/ 108 h 116"/>
                <a:gd name="T4" fmla="*/ 24 w 62"/>
                <a:gd name="T5" fmla="*/ 0 h 116"/>
                <a:gd name="T6" fmla="*/ 62 w 62"/>
                <a:gd name="T7" fmla="*/ 8 h 116"/>
                <a:gd name="T8" fmla="*/ 38 w 62"/>
                <a:gd name="T9" fmla="*/ 116 h 116"/>
              </a:gdLst>
              <a:ahLst/>
              <a:cxnLst>
                <a:cxn ang="0">
                  <a:pos x="T0" y="T1"/>
                </a:cxn>
                <a:cxn ang="0">
                  <a:pos x="T2" y="T3"/>
                </a:cxn>
                <a:cxn ang="0">
                  <a:pos x="T4" y="T5"/>
                </a:cxn>
                <a:cxn ang="0">
                  <a:pos x="T6" y="T7"/>
                </a:cxn>
                <a:cxn ang="0">
                  <a:pos x="T8" y="T9"/>
                </a:cxn>
              </a:cxnLst>
              <a:rect l="0" t="0" r="r" b="b"/>
              <a:pathLst>
                <a:path w="62" h="116">
                  <a:moveTo>
                    <a:pt x="38" y="116"/>
                  </a:moveTo>
                  <a:lnTo>
                    <a:pt x="0" y="108"/>
                  </a:lnTo>
                  <a:lnTo>
                    <a:pt x="24" y="0"/>
                  </a:lnTo>
                  <a:lnTo>
                    <a:pt x="62" y="8"/>
                  </a:lnTo>
                  <a:lnTo>
                    <a:pt x="38" y="116"/>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1"/>
            <p:cNvSpPr/>
            <p:nvPr/>
          </p:nvSpPr>
          <p:spPr bwMode="auto">
            <a:xfrm>
              <a:off x="6489700" y="1082676"/>
              <a:ext cx="134938" cy="225425"/>
            </a:xfrm>
            <a:custGeom>
              <a:avLst/>
              <a:gdLst>
                <a:gd name="T0" fmla="*/ 18 w 32"/>
                <a:gd name="T1" fmla="*/ 48 h 53"/>
                <a:gd name="T2" fmla="*/ 19 w 32"/>
                <a:gd name="T3" fmla="*/ 43 h 53"/>
                <a:gd name="T4" fmla="*/ 10 w 32"/>
                <a:gd name="T5" fmla="*/ 41 h 53"/>
                <a:gd name="T6" fmla="*/ 17 w 32"/>
                <a:gd name="T7" fmla="*/ 11 h 53"/>
                <a:gd name="T8" fmla="*/ 22 w 32"/>
                <a:gd name="T9" fmla="*/ 12 h 53"/>
                <a:gd name="T10" fmla="*/ 14 w 32"/>
                <a:gd name="T11" fmla="*/ 47 h 53"/>
                <a:gd name="T12" fmla="*/ 18 w 32"/>
                <a:gd name="T13" fmla="*/ 48 h 53"/>
                <a:gd name="T14" fmla="*/ 19 w 32"/>
                <a:gd name="T15" fmla="*/ 43 h 53"/>
                <a:gd name="T16" fmla="*/ 18 w 32"/>
                <a:gd name="T17" fmla="*/ 48 h 53"/>
                <a:gd name="T18" fmla="*/ 23 w 32"/>
                <a:gd name="T19" fmla="*/ 49 h 53"/>
                <a:gd name="T20" fmla="*/ 32 w 32"/>
                <a:gd name="T21" fmla="*/ 9 h 53"/>
                <a:gd name="T22" fmla="*/ 31 w 32"/>
                <a:gd name="T23" fmla="*/ 6 h 53"/>
                <a:gd name="T24" fmla="*/ 28 w 32"/>
                <a:gd name="T25" fmla="*/ 4 h 53"/>
                <a:gd name="T26" fmla="*/ 14 w 32"/>
                <a:gd name="T27" fmla="*/ 1 h 53"/>
                <a:gd name="T28" fmla="*/ 9 w 32"/>
                <a:gd name="T29" fmla="*/ 4 h 53"/>
                <a:gd name="T30" fmla="*/ 0 w 32"/>
                <a:gd name="T31" fmla="*/ 44 h 53"/>
                <a:gd name="T32" fmla="*/ 0 w 32"/>
                <a:gd name="T33" fmla="*/ 47 h 53"/>
                <a:gd name="T34" fmla="*/ 3 w 32"/>
                <a:gd name="T35" fmla="*/ 49 h 53"/>
                <a:gd name="T36" fmla="*/ 17 w 32"/>
                <a:gd name="T37" fmla="*/ 52 h 53"/>
                <a:gd name="T38" fmla="*/ 23 w 32"/>
                <a:gd name="T39" fmla="*/ 49 h 53"/>
                <a:gd name="T40" fmla="*/ 18 w 32"/>
                <a:gd name="T41" fmla="*/ 48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3">
                  <a:moveTo>
                    <a:pt x="18" y="48"/>
                  </a:moveTo>
                  <a:cubicBezTo>
                    <a:pt x="19" y="43"/>
                    <a:pt x="19" y="43"/>
                    <a:pt x="19" y="43"/>
                  </a:cubicBezTo>
                  <a:cubicBezTo>
                    <a:pt x="10" y="41"/>
                    <a:pt x="10" y="41"/>
                    <a:pt x="10" y="41"/>
                  </a:cubicBezTo>
                  <a:cubicBezTo>
                    <a:pt x="17" y="11"/>
                    <a:pt x="17" y="11"/>
                    <a:pt x="17" y="11"/>
                  </a:cubicBezTo>
                  <a:cubicBezTo>
                    <a:pt x="22" y="12"/>
                    <a:pt x="22" y="12"/>
                    <a:pt x="22" y="12"/>
                  </a:cubicBezTo>
                  <a:cubicBezTo>
                    <a:pt x="14" y="47"/>
                    <a:pt x="14" y="47"/>
                    <a:pt x="14" y="47"/>
                  </a:cubicBezTo>
                  <a:cubicBezTo>
                    <a:pt x="18" y="48"/>
                    <a:pt x="18" y="48"/>
                    <a:pt x="18" y="48"/>
                  </a:cubicBezTo>
                  <a:cubicBezTo>
                    <a:pt x="19" y="43"/>
                    <a:pt x="19" y="43"/>
                    <a:pt x="19" y="43"/>
                  </a:cubicBezTo>
                  <a:cubicBezTo>
                    <a:pt x="18" y="48"/>
                    <a:pt x="18" y="48"/>
                    <a:pt x="18" y="48"/>
                  </a:cubicBezTo>
                  <a:cubicBezTo>
                    <a:pt x="23" y="49"/>
                    <a:pt x="23" y="49"/>
                    <a:pt x="23" y="49"/>
                  </a:cubicBezTo>
                  <a:cubicBezTo>
                    <a:pt x="32" y="9"/>
                    <a:pt x="32" y="9"/>
                    <a:pt x="32" y="9"/>
                  </a:cubicBezTo>
                  <a:cubicBezTo>
                    <a:pt x="32" y="8"/>
                    <a:pt x="32" y="7"/>
                    <a:pt x="31" y="6"/>
                  </a:cubicBezTo>
                  <a:cubicBezTo>
                    <a:pt x="31" y="5"/>
                    <a:pt x="29" y="4"/>
                    <a:pt x="28" y="4"/>
                  </a:cubicBezTo>
                  <a:cubicBezTo>
                    <a:pt x="14" y="1"/>
                    <a:pt x="14" y="1"/>
                    <a:pt x="14" y="1"/>
                  </a:cubicBezTo>
                  <a:cubicBezTo>
                    <a:pt x="12" y="0"/>
                    <a:pt x="9" y="2"/>
                    <a:pt x="9" y="4"/>
                  </a:cubicBezTo>
                  <a:cubicBezTo>
                    <a:pt x="0" y="44"/>
                    <a:pt x="0" y="44"/>
                    <a:pt x="0" y="44"/>
                  </a:cubicBezTo>
                  <a:cubicBezTo>
                    <a:pt x="0" y="45"/>
                    <a:pt x="0" y="46"/>
                    <a:pt x="0" y="47"/>
                  </a:cubicBezTo>
                  <a:cubicBezTo>
                    <a:pt x="1" y="48"/>
                    <a:pt x="2" y="49"/>
                    <a:pt x="3" y="49"/>
                  </a:cubicBezTo>
                  <a:cubicBezTo>
                    <a:pt x="17" y="52"/>
                    <a:pt x="17" y="52"/>
                    <a:pt x="17" y="52"/>
                  </a:cubicBezTo>
                  <a:cubicBezTo>
                    <a:pt x="20" y="53"/>
                    <a:pt x="22" y="51"/>
                    <a:pt x="23" y="49"/>
                  </a:cubicBezTo>
                  <a:lnTo>
                    <a:pt x="18" y="4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6913563" y="1146053"/>
            <a:ext cx="787400" cy="687388"/>
            <a:chOff x="6913563" y="1300163"/>
            <a:chExt cx="787400" cy="687388"/>
          </a:xfrm>
        </p:grpSpPr>
        <p:sp>
          <p:nvSpPr>
            <p:cNvPr id="34" name="Freeform 32"/>
            <p:cNvSpPr/>
            <p:nvPr/>
          </p:nvSpPr>
          <p:spPr bwMode="auto">
            <a:xfrm>
              <a:off x="6935788" y="1320801"/>
              <a:ext cx="590550" cy="352425"/>
            </a:xfrm>
            <a:custGeom>
              <a:avLst/>
              <a:gdLst>
                <a:gd name="T0" fmla="*/ 126 w 372"/>
                <a:gd name="T1" fmla="*/ 0 h 222"/>
                <a:gd name="T2" fmla="*/ 0 w 372"/>
                <a:gd name="T3" fmla="*/ 203 h 222"/>
                <a:gd name="T4" fmla="*/ 67 w 372"/>
                <a:gd name="T5" fmla="*/ 209 h 222"/>
                <a:gd name="T6" fmla="*/ 243 w 372"/>
                <a:gd name="T7" fmla="*/ 222 h 222"/>
                <a:gd name="T8" fmla="*/ 332 w 372"/>
                <a:gd name="T9" fmla="*/ 83 h 222"/>
                <a:gd name="T10" fmla="*/ 372 w 372"/>
                <a:gd name="T11" fmla="*/ 21 h 222"/>
                <a:gd name="T12" fmla="*/ 126 w 372"/>
                <a:gd name="T13" fmla="*/ 0 h 222"/>
              </a:gdLst>
              <a:ahLst/>
              <a:cxnLst>
                <a:cxn ang="0">
                  <a:pos x="T0" y="T1"/>
                </a:cxn>
                <a:cxn ang="0">
                  <a:pos x="T2" y="T3"/>
                </a:cxn>
                <a:cxn ang="0">
                  <a:pos x="T4" y="T5"/>
                </a:cxn>
                <a:cxn ang="0">
                  <a:pos x="T6" y="T7"/>
                </a:cxn>
                <a:cxn ang="0">
                  <a:pos x="T8" y="T9"/>
                </a:cxn>
                <a:cxn ang="0">
                  <a:pos x="T10" y="T11"/>
                </a:cxn>
                <a:cxn ang="0">
                  <a:pos x="T12" y="T13"/>
                </a:cxn>
              </a:cxnLst>
              <a:rect l="0" t="0" r="r" b="b"/>
              <a:pathLst>
                <a:path w="372" h="222">
                  <a:moveTo>
                    <a:pt x="126" y="0"/>
                  </a:moveTo>
                  <a:lnTo>
                    <a:pt x="0" y="203"/>
                  </a:lnTo>
                  <a:lnTo>
                    <a:pt x="67" y="209"/>
                  </a:lnTo>
                  <a:lnTo>
                    <a:pt x="243" y="222"/>
                  </a:lnTo>
                  <a:lnTo>
                    <a:pt x="332" y="83"/>
                  </a:lnTo>
                  <a:lnTo>
                    <a:pt x="372" y="21"/>
                  </a:lnTo>
                  <a:lnTo>
                    <a:pt x="126" y="0"/>
                  </a:lnTo>
                  <a:close/>
                </a:path>
              </a:pathLst>
            </a:custGeom>
            <a:solidFill>
              <a:srgbClr val="BCBEC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6913563" y="1300163"/>
              <a:ext cx="633413" cy="395288"/>
            </a:xfrm>
            <a:custGeom>
              <a:avLst/>
              <a:gdLst>
                <a:gd name="T0" fmla="*/ 52 w 149"/>
                <a:gd name="T1" fmla="*/ 5 h 93"/>
                <a:gd name="T2" fmla="*/ 48 w 149"/>
                <a:gd name="T3" fmla="*/ 3 h 93"/>
                <a:gd name="T4" fmla="*/ 1 w 149"/>
                <a:gd name="T5" fmla="*/ 79 h 93"/>
                <a:gd name="T6" fmla="*/ 1 w 149"/>
                <a:gd name="T7" fmla="*/ 83 h 93"/>
                <a:gd name="T8" fmla="*/ 4 w 149"/>
                <a:gd name="T9" fmla="*/ 86 h 93"/>
                <a:gd name="T10" fmla="*/ 30 w 149"/>
                <a:gd name="T11" fmla="*/ 88 h 93"/>
                <a:gd name="T12" fmla="*/ 95 w 149"/>
                <a:gd name="T13" fmla="*/ 93 h 93"/>
                <a:gd name="T14" fmla="*/ 100 w 149"/>
                <a:gd name="T15" fmla="*/ 91 h 93"/>
                <a:gd name="T16" fmla="*/ 133 w 149"/>
                <a:gd name="T17" fmla="*/ 38 h 93"/>
                <a:gd name="T18" fmla="*/ 148 w 149"/>
                <a:gd name="T19" fmla="*/ 16 h 93"/>
                <a:gd name="T20" fmla="*/ 148 w 149"/>
                <a:gd name="T21" fmla="*/ 11 h 93"/>
                <a:gd name="T22" fmla="*/ 144 w 149"/>
                <a:gd name="T23" fmla="*/ 9 h 93"/>
                <a:gd name="T24" fmla="*/ 53 w 149"/>
                <a:gd name="T25" fmla="*/ 1 h 93"/>
                <a:gd name="T26" fmla="*/ 48 w 149"/>
                <a:gd name="T27" fmla="*/ 3 h 93"/>
                <a:gd name="T28" fmla="*/ 52 w 149"/>
                <a:gd name="T29" fmla="*/ 5 h 93"/>
                <a:gd name="T30" fmla="*/ 52 w 149"/>
                <a:gd name="T31" fmla="*/ 10 h 93"/>
                <a:gd name="T32" fmla="*/ 136 w 149"/>
                <a:gd name="T33" fmla="*/ 17 h 93"/>
                <a:gd name="T34" fmla="*/ 125 w 149"/>
                <a:gd name="T35" fmla="*/ 33 h 93"/>
                <a:gd name="T36" fmla="*/ 93 w 149"/>
                <a:gd name="T37" fmla="*/ 83 h 93"/>
                <a:gd name="T38" fmla="*/ 31 w 149"/>
                <a:gd name="T39" fmla="*/ 79 h 93"/>
                <a:gd name="T40" fmla="*/ 13 w 149"/>
                <a:gd name="T41" fmla="*/ 77 h 93"/>
                <a:gd name="T42" fmla="*/ 56 w 149"/>
                <a:gd name="T43" fmla="*/ 8 h 93"/>
                <a:gd name="T44" fmla="*/ 52 w 149"/>
                <a:gd name="T45" fmla="*/ 5 h 93"/>
                <a:gd name="T46" fmla="*/ 52 w 149"/>
                <a:gd name="T47" fmla="*/ 10 h 93"/>
                <a:gd name="T48" fmla="*/ 52 w 149"/>
                <a:gd name="T49" fmla="*/ 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9" h="93">
                  <a:moveTo>
                    <a:pt x="52" y="5"/>
                  </a:moveTo>
                  <a:cubicBezTo>
                    <a:pt x="48" y="3"/>
                    <a:pt x="48" y="3"/>
                    <a:pt x="48" y="3"/>
                  </a:cubicBezTo>
                  <a:cubicBezTo>
                    <a:pt x="1" y="79"/>
                    <a:pt x="1" y="79"/>
                    <a:pt x="1" y="79"/>
                  </a:cubicBezTo>
                  <a:cubicBezTo>
                    <a:pt x="0" y="80"/>
                    <a:pt x="0" y="82"/>
                    <a:pt x="1" y="83"/>
                  </a:cubicBezTo>
                  <a:cubicBezTo>
                    <a:pt x="1" y="85"/>
                    <a:pt x="3" y="86"/>
                    <a:pt x="4" y="86"/>
                  </a:cubicBezTo>
                  <a:cubicBezTo>
                    <a:pt x="30" y="88"/>
                    <a:pt x="30" y="88"/>
                    <a:pt x="30" y="88"/>
                  </a:cubicBezTo>
                  <a:cubicBezTo>
                    <a:pt x="95" y="93"/>
                    <a:pt x="95" y="93"/>
                    <a:pt x="95" y="93"/>
                  </a:cubicBezTo>
                  <a:cubicBezTo>
                    <a:pt x="97" y="93"/>
                    <a:pt x="99" y="92"/>
                    <a:pt x="100" y="91"/>
                  </a:cubicBezTo>
                  <a:cubicBezTo>
                    <a:pt x="133" y="38"/>
                    <a:pt x="133" y="38"/>
                    <a:pt x="133" y="38"/>
                  </a:cubicBezTo>
                  <a:cubicBezTo>
                    <a:pt x="148" y="16"/>
                    <a:pt x="148" y="16"/>
                    <a:pt x="148" y="16"/>
                  </a:cubicBezTo>
                  <a:cubicBezTo>
                    <a:pt x="149" y="15"/>
                    <a:pt x="149" y="13"/>
                    <a:pt x="148" y="11"/>
                  </a:cubicBezTo>
                  <a:cubicBezTo>
                    <a:pt x="147" y="10"/>
                    <a:pt x="146" y="9"/>
                    <a:pt x="144" y="9"/>
                  </a:cubicBezTo>
                  <a:cubicBezTo>
                    <a:pt x="53" y="1"/>
                    <a:pt x="53" y="1"/>
                    <a:pt x="53" y="1"/>
                  </a:cubicBezTo>
                  <a:cubicBezTo>
                    <a:pt x="51" y="0"/>
                    <a:pt x="49" y="1"/>
                    <a:pt x="48" y="3"/>
                  </a:cubicBezTo>
                  <a:cubicBezTo>
                    <a:pt x="52" y="5"/>
                    <a:pt x="52" y="5"/>
                    <a:pt x="52" y="5"/>
                  </a:cubicBezTo>
                  <a:cubicBezTo>
                    <a:pt x="52" y="10"/>
                    <a:pt x="52" y="10"/>
                    <a:pt x="52" y="10"/>
                  </a:cubicBezTo>
                  <a:cubicBezTo>
                    <a:pt x="136" y="17"/>
                    <a:pt x="136" y="17"/>
                    <a:pt x="136" y="17"/>
                  </a:cubicBezTo>
                  <a:cubicBezTo>
                    <a:pt x="125" y="33"/>
                    <a:pt x="125" y="33"/>
                    <a:pt x="125" y="33"/>
                  </a:cubicBezTo>
                  <a:cubicBezTo>
                    <a:pt x="93" y="83"/>
                    <a:pt x="93" y="83"/>
                    <a:pt x="93" y="83"/>
                  </a:cubicBezTo>
                  <a:cubicBezTo>
                    <a:pt x="31" y="79"/>
                    <a:pt x="31" y="79"/>
                    <a:pt x="31" y="79"/>
                  </a:cubicBezTo>
                  <a:cubicBezTo>
                    <a:pt x="13" y="77"/>
                    <a:pt x="13" y="77"/>
                    <a:pt x="13" y="77"/>
                  </a:cubicBezTo>
                  <a:cubicBezTo>
                    <a:pt x="56" y="8"/>
                    <a:pt x="56" y="8"/>
                    <a:pt x="56" y="8"/>
                  </a:cubicBezTo>
                  <a:cubicBezTo>
                    <a:pt x="52" y="5"/>
                    <a:pt x="52" y="5"/>
                    <a:pt x="52" y="5"/>
                  </a:cubicBezTo>
                  <a:cubicBezTo>
                    <a:pt x="52" y="10"/>
                    <a:pt x="52" y="10"/>
                    <a:pt x="52" y="10"/>
                  </a:cubicBezTo>
                  <a:lnTo>
                    <a:pt x="52" y="5"/>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7019925" y="1358901"/>
              <a:ext cx="169863" cy="255588"/>
            </a:xfrm>
            <a:custGeom>
              <a:avLst/>
              <a:gdLst>
                <a:gd name="T0" fmla="*/ 32 w 40"/>
                <a:gd name="T1" fmla="*/ 0 h 60"/>
                <a:gd name="T2" fmla="*/ 1 w 40"/>
                <a:gd name="T3" fmla="*/ 51 h 60"/>
                <a:gd name="T4" fmla="*/ 0 w 40"/>
                <a:gd name="T5" fmla="*/ 56 h 60"/>
                <a:gd name="T6" fmla="*/ 4 w 40"/>
                <a:gd name="T7" fmla="*/ 58 h 60"/>
                <a:gd name="T8" fmla="*/ 21 w 40"/>
                <a:gd name="T9" fmla="*/ 60 h 60"/>
                <a:gd name="T10" fmla="*/ 22 w 40"/>
                <a:gd name="T11" fmla="*/ 50 h 60"/>
                <a:gd name="T12" fmla="*/ 13 w 40"/>
                <a:gd name="T13" fmla="*/ 49 h 60"/>
                <a:gd name="T14" fmla="*/ 40 w 40"/>
                <a:gd name="T15" fmla="*/ 5 h 60"/>
                <a:gd name="T16" fmla="*/ 32 w 40"/>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60">
                  <a:moveTo>
                    <a:pt x="32" y="0"/>
                  </a:moveTo>
                  <a:cubicBezTo>
                    <a:pt x="1" y="51"/>
                    <a:pt x="1" y="51"/>
                    <a:pt x="1" y="51"/>
                  </a:cubicBezTo>
                  <a:cubicBezTo>
                    <a:pt x="0" y="52"/>
                    <a:pt x="0" y="54"/>
                    <a:pt x="0" y="56"/>
                  </a:cubicBezTo>
                  <a:cubicBezTo>
                    <a:pt x="1" y="57"/>
                    <a:pt x="3" y="58"/>
                    <a:pt x="4" y="58"/>
                  </a:cubicBezTo>
                  <a:cubicBezTo>
                    <a:pt x="21" y="60"/>
                    <a:pt x="21" y="60"/>
                    <a:pt x="21" y="60"/>
                  </a:cubicBezTo>
                  <a:cubicBezTo>
                    <a:pt x="22" y="50"/>
                    <a:pt x="22" y="50"/>
                    <a:pt x="22" y="50"/>
                  </a:cubicBezTo>
                  <a:cubicBezTo>
                    <a:pt x="13" y="49"/>
                    <a:pt x="13" y="49"/>
                    <a:pt x="13" y="49"/>
                  </a:cubicBezTo>
                  <a:cubicBezTo>
                    <a:pt x="40" y="5"/>
                    <a:pt x="40" y="5"/>
                    <a:pt x="40" y="5"/>
                  </a:cubicBezTo>
                  <a:cubicBezTo>
                    <a:pt x="32" y="0"/>
                    <a:pt x="32" y="0"/>
                    <a:pt x="32"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7042150" y="1452563"/>
              <a:ext cx="573088" cy="514350"/>
            </a:xfrm>
            <a:custGeom>
              <a:avLst/>
              <a:gdLst>
                <a:gd name="T0" fmla="*/ 0 w 361"/>
                <a:gd name="T1" fmla="*/ 126 h 324"/>
                <a:gd name="T2" fmla="*/ 96 w 361"/>
                <a:gd name="T3" fmla="*/ 324 h 324"/>
                <a:gd name="T4" fmla="*/ 361 w 361"/>
                <a:gd name="T5" fmla="*/ 193 h 324"/>
                <a:gd name="T6" fmla="*/ 265 w 361"/>
                <a:gd name="T7" fmla="*/ 0 h 324"/>
                <a:gd name="T8" fmla="*/ 176 w 361"/>
                <a:gd name="T9" fmla="*/ 139 h 324"/>
                <a:gd name="T10" fmla="*/ 0 w 361"/>
                <a:gd name="T11" fmla="*/ 126 h 324"/>
              </a:gdLst>
              <a:ahLst/>
              <a:cxnLst>
                <a:cxn ang="0">
                  <a:pos x="T0" y="T1"/>
                </a:cxn>
                <a:cxn ang="0">
                  <a:pos x="T2" y="T3"/>
                </a:cxn>
                <a:cxn ang="0">
                  <a:pos x="T4" y="T5"/>
                </a:cxn>
                <a:cxn ang="0">
                  <a:pos x="T6" y="T7"/>
                </a:cxn>
                <a:cxn ang="0">
                  <a:pos x="T8" y="T9"/>
                </a:cxn>
                <a:cxn ang="0">
                  <a:pos x="T10" y="T11"/>
                </a:cxn>
              </a:cxnLst>
              <a:rect l="0" t="0" r="r" b="b"/>
              <a:pathLst>
                <a:path w="361" h="324">
                  <a:moveTo>
                    <a:pt x="0" y="126"/>
                  </a:moveTo>
                  <a:lnTo>
                    <a:pt x="96" y="324"/>
                  </a:lnTo>
                  <a:lnTo>
                    <a:pt x="361" y="193"/>
                  </a:lnTo>
                  <a:lnTo>
                    <a:pt x="265" y="0"/>
                  </a:lnTo>
                  <a:lnTo>
                    <a:pt x="176" y="139"/>
                  </a:lnTo>
                  <a:lnTo>
                    <a:pt x="0" y="126"/>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7019925" y="1431926"/>
              <a:ext cx="615950" cy="555625"/>
            </a:xfrm>
            <a:custGeom>
              <a:avLst/>
              <a:gdLst>
                <a:gd name="T0" fmla="*/ 5 w 145"/>
                <a:gd name="T1" fmla="*/ 52 h 131"/>
                <a:gd name="T2" fmla="*/ 1 w 145"/>
                <a:gd name="T3" fmla="*/ 54 h 131"/>
                <a:gd name="T4" fmla="*/ 37 w 145"/>
                <a:gd name="T5" fmla="*/ 128 h 131"/>
                <a:gd name="T6" fmla="*/ 39 w 145"/>
                <a:gd name="T7" fmla="*/ 130 h 131"/>
                <a:gd name="T8" fmla="*/ 43 w 145"/>
                <a:gd name="T9" fmla="*/ 130 h 131"/>
                <a:gd name="T10" fmla="*/ 142 w 145"/>
                <a:gd name="T11" fmla="*/ 82 h 131"/>
                <a:gd name="T12" fmla="*/ 144 w 145"/>
                <a:gd name="T13" fmla="*/ 79 h 131"/>
                <a:gd name="T14" fmla="*/ 144 w 145"/>
                <a:gd name="T15" fmla="*/ 75 h 131"/>
                <a:gd name="T16" fmla="*/ 109 w 145"/>
                <a:gd name="T17" fmla="*/ 3 h 131"/>
                <a:gd name="T18" fmla="*/ 105 w 145"/>
                <a:gd name="T19" fmla="*/ 0 h 131"/>
                <a:gd name="T20" fmla="*/ 100 w 145"/>
                <a:gd name="T21" fmla="*/ 2 h 131"/>
                <a:gd name="T22" fmla="*/ 68 w 145"/>
                <a:gd name="T23" fmla="*/ 52 h 131"/>
                <a:gd name="T24" fmla="*/ 6 w 145"/>
                <a:gd name="T25" fmla="*/ 48 h 131"/>
                <a:gd name="T26" fmla="*/ 1 w 145"/>
                <a:gd name="T27" fmla="*/ 50 h 131"/>
                <a:gd name="T28" fmla="*/ 1 w 145"/>
                <a:gd name="T29" fmla="*/ 54 h 131"/>
                <a:gd name="T30" fmla="*/ 5 w 145"/>
                <a:gd name="T31" fmla="*/ 52 h 131"/>
                <a:gd name="T32" fmla="*/ 5 w 145"/>
                <a:gd name="T33" fmla="*/ 57 h 131"/>
                <a:gd name="T34" fmla="*/ 70 w 145"/>
                <a:gd name="T35" fmla="*/ 62 h 131"/>
                <a:gd name="T36" fmla="*/ 75 w 145"/>
                <a:gd name="T37" fmla="*/ 60 h 131"/>
                <a:gd name="T38" fmla="*/ 104 w 145"/>
                <a:gd name="T39" fmla="*/ 14 h 131"/>
                <a:gd name="T40" fmla="*/ 134 w 145"/>
                <a:gd name="T41" fmla="*/ 75 h 131"/>
                <a:gd name="T42" fmla="*/ 43 w 145"/>
                <a:gd name="T43" fmla="*/ 119 h 131"/>
                <a:gd name="T44" fmla="*/ 9 w 145"/>
                <a:gd name="T45" fmla="*/ 50 h 131"/>
                <a:gd name="T46" fmla="*/ 5 w 145"/>
                <a:gd name="T47" fmla="*/ 52 h 131"/>
                <a:gd name="T48" fmla="*/ 5 w 145"/>
                <a:gd name="T49" fmla="*/ 57 h 131"/>
                <a:gd name="T50" fmla="*/ 5 w 145"/>
                <a:gd name="T51" fmla="*/ 5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5" h="131">
                  <a:moveTo>
                    <a:pt x="5" y="52"/>
                  </a:moveTo>
                  <a:cubicBezTo>
                    <a:pt x="1" y="54"/>
                    <a:pt x="1" y="54"/>
                    <a:pt x="1" y="54"/>
                  </a:cubicBezTo>
                  <a:cubicBezTo>
                    <a:pt x="37" y="128"/>
                    <a:pt x="37" y="128"/>
                    <a:pt x="37" y="128"/>
                  </a:cubicBezTo>
                  <a:cubicBezTo>
                    <a:pt x="37" y="129"/>
                    <a:pt x="38" y="130"/>
                    <a:pt x="39" y="130"/>
                  </a:cubicBezTo>
                  <a:cubicBezTo>
                    <a:pt x="41" y="131"/>
                    <a:pt x="42" y="130"/>
                    <a:pt x="43" y="130"/>
                  </a:cubicBezTo>
                  <a:cubicBezTo>
                    <a:pt x="142" y="82"/>
                    <a:pt x="142" y="82"/>
                    <a:pt x="142" y="82"/>
                  </a:cubicBezTo>
                  <a:cubicBezTo>
                    <a:pt x="143" y="81"/>
                    <a:pt x="144" y="80"/>
                    <a:pt x="144" y="79"/>
                  </a:cubicBezTo>
                  <a:cubicBezTo>
                    <a:pt x="145" y="78"/>
                    <a:pt x="145" y="76"/>
                    <a:pt x="144" y="75"/>
                  </a:cubicBezTo>
                  <a:cubicBezTo>
                    <a:pt x="109" y="3"/>
                    <a:pt x="109" y="3"/>
                    <a:pt x="109" y="3"/>
                  </a:cubicBezTo>
                  <a:cubicBezTo>
                    <a:pt x="108" y="1"/>
                    <a:pt x="106" y="0"/>
                    <a:pt x="105" y="0"/>
                  </a:cubicBezTo>
                  <a:cubicBezTo>
                    <a:pt x="103" y="0"/>
                    <a:pt x="101" y="1"/>
                    <a:pt x="100" y="2"/>
                  </a:cubicBezTo>
                  <a:cubicBezTo>
                    <a:pt x="68" y="52"/>
                    <a:pt x="68" y="52"/>
                    <a:pt x="68" y="52"/>
                  </a:cubicBezTo>
                  <a:cubicBezTo>
                    <a:pt x="6" y="48"/>
                    <a:pt x="6" y="48"/>
                    <a:pt x="6" y="48"/>
                  </a:cubicBezTo>
                  <a:cubicBezTo>
                    <a:pt x="4" y="47"/>
                    <a:pt x="2" y="48"/>
                    <a:pt x="1" y="50"/>
                  </a:cubicBezTo>
                  <a:cubicBezTo>
                    <a:pt x="0" y="51"/>
                    <a:pt x="0" y="53"/>
                    <a:pt x="1" y="54"/>
                  </a:cubicBezTo>
                  <a:cubicBezTo>
                    <a:pt x="5" y="52"/>
                    <a:pt x="5" y="52"/>
                    <a:pt x="5" y="52"/>
                  </a:cubicBezTo>
                  <a:cubicBezTo>
                    <a:pt x="5" y="57"/>
                    <a:pt x="5" y="57"/>
                    <a:pt x="5" y="57"/>
                  </a:cubicBezTo>
                  <a:cubicBezTo>
                    <a:pt x="70" y="62"/>
                    <a:pt x="70" y="62"/>
                    <a:pt x="70" y="62"/>
                  </a:cubicBezTo>
                  <a:cubicBezTo>
                    <a:pt x="72" y="62"/>
                    <a:pt x="74" y="61"/>
                    <a:pt x="75" y="60"/>
                  </a:cubicBezTo>
                  <a:cubicBezTo>
                    <a:pt x="104" y="14"/>
                    <a:pt x="104" y="14"/>
                    <a:pt x="104" y="14"/>
                  </a:cubicBezTo>
                  <a:cubicBezTo>
                    <a:pt x="134" y="75"/>
                    <a:pt x="134" y="75"/>
                    <a:pt x="134" y="75"/>
                  </a:cubicBezTo>
                  <a:cubicBezTo>
                    <a:pt x="43" y="119"/>
                    <a:pt x="43" y="119"/>
                    <a:pt x="43" y="119"/>
                  </a:cubicBezTo>
                  <a:cubicBezTo>
                    <a:pt x="9" y="50"/>
                    <a:pt x="9" y="50"/>
                    <a:pt x="9" y="50"/>
                  </a:cubicBezTo>
                  <a:cubicBezTo>
                    <a:pt x="5" y="52"/>
                    <a:pt x="5" y="52"/>
                    <a:pt x="5" y="52"/>
                  </a:cubicBezTo>
                  <a:cubicBezTo>
                    <a:pt x="5" y="57"/>
                    <a:pt x="5" y="57"/>
                    <a:pt x="5" y="57"/>
                  </a:cubicBezTo>
                  <a:lnTo>
                    <a:pt x="5"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p:nvPr/>
          </p:nvSpPr>
          <p:spPr bwMode="auto">
            <a:xfrm>
              <a:off x="7321550" y="1397001"/>
              <a:ext cx="280988" cy="123825"/>
            </a:xfrm>
            <a:custGeom>
              <a:avLst/>
              <a:gdLst>
                <a:gd name="T0" fmla="*/ 0 w 66"/>
                <a:gd name="T1" fmla="*/ 10 h 29"/>
                <a:gd name="T2" fmla="*/ 49 w 66"/>
                <a:gd name="T3" fmla="*/ 12 h 29"/>
                <a:gd name="T4" fmla="*/ 58 w 66"/>
                <a:gd name="T5" fmla="*/ 29 h 29"/>
                <a:gd name="T6" fmla="*/ 66 w 66"/>
                <a:gd name="T7" fmla="*/ 25 h 29"/>
                <a:gd name="T8" fmla="*/ 57 w 66"/>
                <a:gd name="T9" fmla="*/ 5 h 29"/>
                <a:gd name="T10" fmla="*/ 53 w 66"/>
                <a:gd name="T11" fmla="*/ 2 h 29"/>
                <a:gd name="T12" fmla="*/ 1 w 66"/>
                <a:gd name="T13" fmla="*/ 0 h 29"/>
                <a:gd name="T14" fmla="*/ 0 w 66"/>
                <a:gd name="T15" fmla="*/ 1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29">
                  <a:moveTo>
                    <a:pt x="0" y="10"/>
                  </a:moveTo>
                  <a:cubicBezTo>
                    <a:pt x="49" y="12"/>
                    <a:pt x="49" y="12"/>
                    <a:pt x="49" y="12"/>
                  </a:cubicBezTo>
                  <a:cubicBezTo>
                    <a:pt x="58" y="29"/>
                    <a:pt x="58" y="29"/>
                    <a:pt x="58" y="29"/>
                  </a:cubicBezTo>
                  <a:cubicBezTo>
                    <a:pt x="66" y="25"/>
                    <a:pt x="66" y="25"/>
                    <a:pt x="66" y="25"/>
                  </a:cubicBezTo>
                  <a:cubicBezTo>
                    <a:pt x="57" y="5"/>
                    <a:pt x="57" y="5"/>
                    <a:pt x="57" y="5"/>
                  </a:cubicBezTo>
                  <a:cubicBezTo>
                    <a:pt x="56" y="3"/>
                    <a:pt x="54" y="2"/>
                    <a:pt x="53" y="2"/>
                  </a:cubicBezTo>
                  <a:cubicBezTo>
                    <a:pt x="1" y="0"/>
                    <a:pt x="1" y="0"/>
                    <a:pt x="1" y="0"/>
                  </a:cubicBezTo>
                  <a:cubicBezTo>
                    <a:pt x="0" y="10"/>
                    <a:pt x="0" y="10"/>
                    <a:pt x="0" y="10"/>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7559675" y="1498601"/>
              <a:ext cx="119063" cy="166688"/>
            </a:xfrm>
            <a:custGeom>
              <a:avLst/>
              <a:gdLst>
                <a:gd name="T0" fmla="*/ 75 w 75"/>
                <a:gd name="T1" fmla="*/ 89 h 105"/>
                <a:gd name="T2" fmla="*/ 43 w 75"/>
                <a:gd name="T3" fmla="*/ 105 h 105"/>
                <a:gd name="T4" fmla="*/ 0 w 75"/>
                <a:gd name="T5" fmla="*/ 16 h 105"/>
                <a:gd name="T6" fmla="*/ 32 w 75"/>
                <a:gd name="T7" fmla="*/ 0 h 105"/>
                <a:gd name="T8" fmla="*/ 75 w 75"/>
                <a:gd name="T9" fmla="*/ 89 h 105"/>
              </a:gdLst>
              <a:ahLst/>
              <a:cxnLst>
                <a:cxn ang="0">
                  <a:pos x="T0" y="T1"/>
                </a:cxn>
                <a:cxn ang="0">
                  <a:pos x="T2" y="T3"/>
                </a:cxn>
                <a:cxn ang="0">
                  <a:pos x="T4" y="T5"/>
                </a:cxn>
                <a:cxn ang="0">
                  <a:pos x="T6" y="T7"/>
                </a:cxn>
                <a:cxn ang="0">
                  <a:pos x="T8" y="T9"/>
                </a:cxn>
              </a:cxnLst>
              <a:rect l="0" t="0" r="r" b="b"/>
              <a:pathLst>
                <a:path w="75" h="105">
                  <a:moveTo>
                    <a:pt x="75" y="89"/>
                  </a:moveTo>
                  <a:lnTo>
                    <a:pt x="43" y="105"/>
                  </a:lnTo>
                  <a:lnTo>
                    <a:pt x="0" y="16"/>
                  </a:lnTo>
                  <a:lnTo>
                    <a:pt x="32" y="0"/>
                  </a:lnTo>
                  <a:lnTo>
                    <a:pt x="75" y="89"/>
                  </a:lnTo>
                  <a:close/>
                </a:path>
              </a:pathLst>
            </a:cu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p:nvPr/>
          </p:nvSpPr>
          <p:spPr bwMode="auto">
            <a:xfrm>
              <a:off x="7543800" y="1477963"/>
              <a:ext cx="157163" cy="207963"/>
            </a:xfrm>
            <a:custGeom>
              <a:avLst/>
              <a:gdLst>
                <a:gd name="T0" fmla="*/ 32 w 37"/>
                <a:gd name="T1" fmla="*/ 38 h 49"/>
                <a:gd name="T2" fmla="*/ 30 w 37"/>
                <a:gd name="T3" fmla="*/ 34 h 49"/>
                <a:gd name="T4" fmla="*/ 23 w 37"/>
                <a:gd name="T5" fmla="*/ 38 h 49"/>
                <a:gd name="T6" fmla="*/ 11 w 37"/>
                <a:gd name="T7" fmla="*/ 13 h 49"/>
                <a:gd name="T8" fmla="*/ 14 w 37"/>
                <a:gd name="T9" fmla="*/ 11 h 49"/>
                <a:gd name="T10" fmla="*/ 28 w 37"/>
                <a:gd name="T11" fmla="*/ 40 h 49"/>
                <a:gd name="T12" fmla="*/ 32 w 37"/>
                <a:gd name="T13" fmla="*/ 38 h 49"/>
                <a:gd name="T14" fmla="*/ 30 w 37"/>
                <a:gd name="T15" fmla="*/ 34 h 49"/>
                <a:gd name="T16" fmla="*/ 32 w 37"/>
                <a:gd name="T17" fmla="*/ 38 h 49"/>
                <a:gd name="T18" fmla="*/ 36 w 37"/>
                <a:gd name="T19" fmla="*/ 36 h 49"/>
                <a:gd name="T20" fmla="*/ 20 w 37"/>
                <a:gd name="T21" fmla="*/ 3 h 49"/>
                <a:gd name="T22" fmla="*/ 14 w 37"/>
                <a:gd name="T23" fmla="*/ 1 h 49"/>
                <a:gd name="T24" fmla="*/ 2 w 37"/>
                <a:gd name="T25" fmla="*/ 7 h 49"/>
                <a:gd name="T26" fmla="*/ 0 w 37"/>
                <a:gd name="T27" fmla="*/ 9 h 49"/>
                <a:gd name="T28" fmla="*/ 0 w 37"/>
                <a:gd name="T29" fmla="*/ 13 h 49"/>
                <a:gd name="T30" fmla="*/ 16 w 37"/>
                <a:gd name="T31" fmla="*/ 46 h 49"/>
                <a:gd name="T32" fmla="*/ 23 w 37"/>
                <a:gd name="T33" fmla="*/ 48 h 49"/>
                <a:gd name="T34" fmla="*/ 34 w 37"/>
                <a:gd name="T35" fmla="*/ 42 h 49"/>
                <a:gd name="T36" fmla="*/ 37 w 37"/>
                <a:gd name="T37" fmla="*/ 40 h 49"/>
                <a:gd name="T38" fmla="*/ 36 w 37"/>
                <a:gd name="T39" fmla="*/ 36 h 49"/>
                <a:gd name="T40" fmla="*/ 32 w 37"/>
                <a:gd name="T41"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9">
                  <a:moveTo>
                    <a:pt x="32" y="38"/>
                  </a:moveTo>
                  <a:cubicBezTo>
                    <a:pt x="30" y="34"/>
                    <a:pt x="30" y="34"/>
                    <a:pt x="30" y="34"/>
                  </a:cubicBezTo>
                  <a:cubicBezTo>
                    <a:pt x="23" y="38"/>
                    <a:pt x="23" y="38"/>
                    <a:pt x="23" y="38"/>
                  </a:cubicBezTo>
                  <a:cubicBezTo>
                    <a:pt x="11" y="13"/>
                    <a:pt x="11" y="13"/>
                    <a:pt x="11" y="13"/>
                  </a:cubicBezTo>
                  <a:cubicBezTo>
                    <a:pt x="14" y="11"/>
                    <a:pt x="14" y="11"/>
                    <a:pt x="14" y="11"/>
                  </a:cubicBezTo>
                  <a:cubicBezTo>
                    <a:pt x="28" y="40"/>
                    <a:pt x="28" y="40"/>
                    <a:pt x="28" y="40"/>
                  </a:cubicBezTo>
                  <a:cubicBezTo>
                    <a:pt x="32" y="38"/>
                    <a:pt x="32" y="38"/>
                    <a:pt x="32" y="38"/>
                  </a:cubicBezTo>
                  <a:cubicBezTo>
                    <a:pt x="30" y="34"/>
                    <a:pt x="30" y="34"/>
                    <a:pt x="30" y="34"/>
                  </a:cubicBezTo>
                  <a:cubicBezTo>
                    <a:pt x="32" y="38"/>
                    <a:pt x="32" y="38"/>
                    <a:pt x="32" y="38"/>
                  </a:cubicBezTo>
                  <a:cubicBezTo>
                    <a:pt x="36" y="36"/>
                    <a:pt x="36" y="36"/>
                    <a:pt x="36" y="36"/>
                  </a:cubicBezTo>
                  <a:cubicBezTo>
                    <a:pt x="20" y="3"/>
                    <a:pt x="20" y="3"/>
                    <a:pt x="20" y="3"/>
                  </a:cubicBezTo>
                  <a:cubicBezTo>
                    <a:pt x="19" y="1"/>
                    <a:pt x="16" y="0"/>
                    <a:pt x="14" y="1"/>
                  </a:cubicBezTo>
                  <a:cubicBezTo>
                    <a:pt x="2" y="7"/>
                    <a:pt x="2" y="7"/>
                    <a:pt x="2" y="7"/>
                  </a:cubicBezTo>
                  <a:cubicBezTo>
                    <a:pt x="1" y="7"/>
                    <a:pt x="0" y="8"/>
                    <a:pt x="0" y="9"/>
                  </a:cubicBezTo>
                  <a:cubicBezTo>
                    <a:pt x="0" y="10"/>
                    <a:pt x="0" y="12"/>
                    <a:pt x="0" y="13"/>
                  </a:cubicBezTo>
                  <a:cubicBezTo>
                    <a:pt x="16" y="46"/>
                    <a:pt x="16" y="46"/>
                    <a:pt x="16" y="46"/>
                  </a:cubicBezTo>
                  <a:cubicBezTo>
                    <a:pt x="17" y="48"/>
                    <a:pt x="20" y="49"/>
                    <a:pt x="23" y="48"/>
                  </a:cubicBezTo>
                  <a:cubicBezTo>
                    <a:pt x="34" y="42"/>
                    <a:pt x="34" y="42"/>
                    <a:pt x="34" y="42"/>
                  </a:cubicBezTo>
                  <a:cubicBezTo>
                    <a:pt x="35" y="42"/>
                    <a:pt x="36" y="41"/>
                    <a:pt x="37" y="40"/>
                  </a:cubicBezTo>
                  <a:cubicBezTo>
                    <a:pt x="37" y="38"/>
                    <a:pt x="37" y="37"/>
                    <a:pt x="36" y="36"/>
                  </a:cubicBezTo>
                  <a:lnTo>
                    <a:pt x="32" y="3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5" name="文本框 44"/>
          <p:cNvSpPr txBox="1"/>
          <p:nvPr/>
        </p:nvSpPr>
        <p:spPr>
          <a:xfrm>
            <a:off x="2" y="5935062"/>
            <a:ext cx="12191998" cy="646331"/>
          </a:xfrm>
          <a:prstGeom prst="rect">
            <a:avLst/>
          </a:prstGeom>
          <a:noFill/>
        </p:spPr>
        <p:txBody>
          <a:bodyPr wrap="square" rtlCol="0">
            <a:spAutoFit/>
          </a:bodyPr>
          <a:lstStyle/>
          <a:p>
            <a:pPr algn="ctr"/>
            <a:r>
              <a:rPr lang="en-US" altLang="zh-CN"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Presenters: </a:t>
            </a:r>
            <a:r>
              <a:rPr lang="zh-CN" altLang="en-US" sz="3600" dirty="0">
                <a:ln w="76200">
                  <a:noFill/>
                </a:ln>
                <a:solidFill>
                  <a:schemeClr val="tx1">
                    <a:lumMod val="75000"/>
                    <a:lumOff val="2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陈若旭 张博文 黄俣升 药育帆</a:t>
            </a:r>
          </a:p>
        </p:txBody>
      </p:sp>
      <p:cxnSp>
        <p:nvCxnSpPr>
          <p:cNvPr id="47" name="直接连接符 46"/>
          <p:cNvCxnSpPr/>
          <p:nvPr/>
        </p:nvCxnSpPr>
        <p:spPr>
          <a:xfrm>
            <a:off x="3124069" y="5578499"/>
            <a:ext cx="5948782"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8" name="文本框 44"/>
          <p:cNvSpPr txBox="1"/>
          <p:nvPr/>
        </p:nvSpPr>
        <p:spPr>
          <a:xfrm>
            <a:off x="1" y="3763273"/>
            <a:ext cx="12191999" cy="1938992"/>
          </a:xfrm>
          <a:prstGeom prst="rect">
            <a:avLst/>
          </a:prstGeom>
          <a:noFill/>
        </p:spPr>
        <p:txBody>
          <a:bodyPr wrap="square" rtlCol="0">
            <a:spAutoFit/>
          </a:bodyPr>
          <a:lstStyle/>
          <a:p>
            <a:pPr algn="ctr" defTabSz="514350" fontAlgn="base">
              <a:spcBef>
                <a:spcPct val="0"/>
              </a:spcBef>
              <a:spcAft>
                <a:spcPct val="0"/>
              </a:spcAft>
              <a:tabLst>
                <a:tab pos="2149475" algn="l"/>
              </a:tabLst>
            </a:pPr>
            <a:r>
              <a:rPr lang="en-US" altLang="zh-CN" sz="6000" dirty="0">
                <a:latin typeface="Arial" panose="020B0604020202020204"/>
                <a:ea typeface="微软雅黑" panose="020B0503020204020204" pitchFamily="34" charset="-122"/>
                <a:sym typeface="Calibri" panose="020F0502020204030204" pitchFamily="34" charset="0"/>
              </a:rPr>
              <a:t>Permanent Magnet </a:t>
            </a:r>
          </a:p>
          <a:p>
            <a:pPr algn="ctr" defTabSz="514350" fontAlgn="base">
              <a:spcBef>
                <a:spcPct val="0"/>
              </a:spcBef>
              <a:spcAft>
                <a:spcPct val="0"/>
              </a:spcAft>
              <a:tabLst>
                <a:tab pos="2149475" algn="l"/>
              </a:tabLst>
            </a:pPr>
            <a:r>
              <a:rPr lang="en-US" altLang="zh-CN" sz="6000" dirty="0">
                <a:latin typeface="Arial" panose="020B0604020202020204"/>
                <a:ea typeface="微软雅黑" panose="020B0503020204020204" pitchFamily="34" charset="-122"/>
                <a:sym typeface="Calibri" panose="020F0502020204030204" pitchFamily="34" charset="0"/>
              </a:rPr>
              <a:t>Synchronous Motor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1500"/>
                                  </p:stCondLst>
                                  <p:childTnLst>
                                    <p:set>
                                      <p:cBhvr>
                                        <p:cTn id="6" dur="1" fill="hold">
                                          <p:stCondLst>
                                            <p:cond delay="0"/>
                                          </p:stCondLst>
                                        </p:cTn>
                                        <p:tgtEl>
                                          <p:spTgt spid="47"/>
                                        </p:tgtEl>
                                        <p:attrNameLst>
                                          <p:attrName>style.visibility</p:attrName>
                                        </p:attrNameLst>
                                      </p:cBhvr>
                                      <p:to>
                                        <p:strVal val="visible"/>
                                      </p:to>
                                    </p:set>
                                    <p:animEffect transition="in" filter="barn(outVertical)">
                                      <p:cBhvr>
                                        <p:cTn id="7" dur="500"/>
                                        <p:tgtEl>
                                          <p:spTgt spid="4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824162" y="309972"/>
            <a:ext cx="5888613"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Inductance model of motor</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4B67C2D2-FE21-4C85-BF92-6D6335AF1A18}"/>
              </a:ext>
            </a:extLst>
          </p:cNvPr>
          <p:cNvPicPr>
            <a:picLocks noChangeAspect="1"/>
          </p:cNvPicPr>
          <p:nvPr/>
        </p:nvPicPr>
        <p:blipFill>
          <a:blip r:embed="rId4"/>
          <a:stretch>
            <a:fillRect/>
          </a:stretch>
        </p:blipFill>
        <p:spPr>
          <a:xfrm>
            <a:off x="847498" y="1732240"/>
            <a:ext cx="4782217" cy="2800741"/>
          </a:xfrm>
          <a:prstGeom prst="rect">
            <a:avLst/>
          </a:prstGeom>
        </p:spPr>
      </p:pic>
      <p:pic>
        <p:nvPicPr>
          <p:cNvPr id="31" name="图片 30">
            <a:extLst>
              <a:ext uri="{FF2B5EF4-FFF2-40B4-BE49-F238E27FC236}">
                <a16:creationId xmlns:a16="http://schemas.microsoft.com/office/drawing/2014/main" id="{56E79256-FEB6-4E2D-A8D8-CC2F13D3624F}"/>
              </a:ext>
            </a:extLst>
          </p:cNvPr>
          <p:cNvPicPr>
            <a:picLocks noChangeAspect="1"/>
          </p:cNvPicPr>
          <p:nvPr/>
        </p:nvPicPr>
        <p:blipFill>
          <a:blip r:embed="rId5"/>
          <a:stretch>
            <a:fillRect/>
          </a:stretch>
        </p:blipFill>
        <p:spPr>
          <a:xfrm>
            <a:off x="6562286" y="1584596"/>
            <a:ext cx="4078759" cy="3096030"/>
          </a:xfrm>
          <a:prstGeom prst="rect">
            <a:avLst/>
          </a:prstGeom>
        </p:spPr>
      </p:pic>
      <p:sp>
        <p:nvSpPr>
          <p:cNvPr id="33" name="文本框 32">
            <a:extLst>
              <a:ext uri="{FF2B5EF4-FFF2-40B4-BE49-F238E27FC236}">
                <a16:creationId xmlns:a16="http://schemas.microsoft.com/office/drawing/2014/main" id="{E5430B08-0940-4493-9CF9-E545380608D9}"/>
              </a:ext>
            </a:extLst>
          </p:cNvPr>
          <p:cNvSpPr txBox="1"/>
          <p:nvPr/>
        </p:nvSpPr>
        <p:spPr>
          <a:xfrm>
            <a:off x="2449811" y="4947537"/>
            <a:ext cx="2463833"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circuit model</a:t>
            </a:r>
          </a:p>
        </p:txBody>
      </p:sp>
      <p:sp>
        <p:nvSpPr>
          <p:cNvPr id="34" name="文本框 33">
            <a:extLst>
              <a:ext uri="{FF2B5EF4-FFF2-40B4-BE49-F238E27FC236}">
                <a16:creationId xmlns:a16="http://schemas.microsoft.com/office/drawing/2014/main" id="{4908CDCB-C9C8-4FE1-A055-2C120736EB5D}"/>
              </a:ext>
            </a:extLst>
          </p:cNvPr>
          <p:cNvSpPr txBox="1"/>
          <p:nvPr/>
        </p:nvSpPr>
        <p:spPr>
          <a:xfrm>
            <a:off x="7480858" y="4947536"/>
            <a:ext cx="2463833"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circuit </a:t>
            </a:r>
            <a:r>
              <a:rPr lang="en-US" altLang="zh-CN" sz="2400" dirty="0">
                <a:latin typeface="Times New Roman" panose="02020603050405020304" pitchFamily="18" charset="0"/>
                <a:cs typeface="Times New Roman" panose="02020603050405020304" pitchFamily="18" charset="0"/>
              </a:rPr>
              <a:t>equation</a:t>
            </a:r>
            <a:endParaRPr lang="zh-C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Phasor diagrams</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CBF6ED16-5635-4598-BE96-9CA18D480DA6}"/>
              </a:ext>
            </a:extLst>
          </p:cNvPr>
          <p:cNvPicPr/>
          <p:nvPr/>
        </p:nvPicPr>
        <p:blipFill>
          <a:blip r:embed="rId4"/>
          <a:srcRect l="59657" t="15605" b="11173"/>
          <a:stretch>
            <a:fillRect/>
          </a:stretch>
        </p:blipFill>
        <p:spPr>
          <a:xfrm>
            <a:off x="1826733" y="2012694"/>
            <a:ext cx="3217260" cy="3433360"/>
          </a:xfrm>
          <a:prstGeom prst="rect">
            <a:avLst/>
          </a:prstGeom>
          <a:noFill/>
          <a:ln w="9525">
            <a:noFill/>
          </a:ln>
        </p:spPr>
      </p:pic>
      <p:pic>
        <p:nvPicPr>
          <p:cNvPr id="37" name="图片 36">
            <a:extLst>
              <a:ext uri="{FF2B5EF4-FFF2-40B4-BE49-F238E27FC236}">
                <a16:creationId xmlns:a16="http://schemas.microsoft.com/office/drawing/2014/main" id="{6DFBA1D4-BC2C-4BE9-A161-D6F7B123C659}"/>
              </a:ext>
            </a:extLst>
          </p:cNvPr>
          <p:cNvPicPr/>
          <p:nvPr/>
        </p:nvPicPr>
        <p:blipFill>
          <a:blip r:embed="rId5"/>
          <a:srcRect l="32220" r="35011" b="-116"/>
          <a:stretch>
            <a:fillRect/>
          </a:stretch>
        </p:blipFill>
        <p:spPr>
          <a:xfrm>
            <a:off x="7007169" y="1851075"/>
            <a:ext cx="2498090" cy="3510825"/>
          </a:xfrm>
          <a:prstGeom prst="rect">
            <a:avLst/>
          </a:prstGeom>
          <a:noFill/>
          <a:ln w="9525">
            <a:noFill/>
          </a:ln>
        </p:spPr>
      </p:pic>
      <p:sp>
        <p:nvSpPr>
          <p:cNvPr id="38" name="文本框 37">
            <a:extLst>
              <a:ext uri="{FF2B5EF4-FFF2-40B4-BE49-F238E27FC236}">
                <a16:creationId xmlns:a16="http://schemas.microsoft.com/office/drawing/2014/main" id="{800AC1F6-E075-4B72-A35D-C519F80E766F}"/>
              </a:ext>
            </a:extLst>
          </p:cNvPr>
          <p:cNvSpPr txBox="1"/>
          <p:nvPr/>
        </p:nvSpPr>
        <p:spPr>
          <a:xfrm>
            <a:off x="1826733" y="5693454"/>
            <a:ext cx="3217260" cy="646331"/>
          </a:xfrm>
          <a:prstGeom prst="rect">
            <a:avLst/>
          </a:prstGeom>
          <a:noFill/>
        </p:spPr>
        <p:txBody>
          <a:bodyPr wrap="square">
            <a:spAutoFit/>
          </a:bodyPr>
          <a:lstStyle/>
          <a:p>
            <a:pPr algn="l" fontAlgn="base">
              <a:spcBef>
                <a:spcPct val="0"/>
              </a:spcBef>
              <a:spcAft>
                <a:spcPct val="0"/>
              </a:spcAft>
            </a:pP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excitation synchronous motor working in generator condition</a:t>
            </a:r>
          </a:p>
        </p:txBody>
      </p:sp>
      <p:sp>
        <p:nvSpPr>
          <p:cNvPr id="39" name="文本框 38">
            <a:extLst>
              <a:ext uri="{FF2B5EF4-FFF2-40B4-BE49-F238E27FC236}">
                <a16:creationId xmlns:a16="http://schemas.microsoft.com/office/drawing/2014/main" id="{4F6C28A2-7E3E-47A1-AE1B-3436505D4E8A}"/>
              </a:ext>
            </a:extLst>
          </p:cNvPr>
          <p:cNvSpPr txBox="1"/>
          <p:nvPr/>
        </p:nvSpPr>
        <p:spPr>
          <a:xfrm>
            <a:off x="7078764" y="5564709"/>
            <a:ext cx="3112476" cy="646331"/>
          </a:xfrm>
          <a:prstGeom prst="rect">
            <a:avLst/>
          </a:prstGeom>
          <a:noFill/>
        </p:spPr>
        <p:txBody>
          <a:bodyPr wrap="square">
            <a:spAutoFit/>
          </a:bodyPr>
          <a:lstStyle/>
          <a:p>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Calibri" panose="020F0502020204030204" pitchFamily="34" charset="0"/>
              </a:rPr>
              <a:t>PMSM working in motor condition(phase A)</a:t>
            </a:r>
            <a:endParaRPr lang="zh-CN" altLang="en-US" dirty="0">
              <a:latin typeface="Times New Roman" panose="02020603050405020304" pitchFamily="18" charset="0"/>
              <a:cs typeface="Times New Roman" panose="02020603050405020304" pitchFamily="18" charset="0"/>
            </a:endParaRPr>
          </a:p>
        </p:txBody>
      </p:sp>
      <p:pic>
        <p:nvPicPr>
          <p:cNvPr id="42" name="图片 41">
            <a:extLst>
              <a:ext uri="{FF2B5EF4-FFF2-40B4-BE49-F238E27FC236}">
                <a16:creationId xmlns:a16="http://schemas.microsoft.com/office/drawing/2014/main" id="{8E28608D-E69F-4B40-8DC4-0932261995C8}"/>
              </a:ext>
            </a:extLst>
          </p:cNvPr>
          <p:cNvPicPr>
            <a:picLocks noChangeAspect="1"/>
          </p:cNvPicPr>
          <p:nvPr/>
        </p:nvPicPr>
        <p:blipFill>
          <a:blip r:embed="rId6"/>
          <a:stretch>
            <a:fillRect/>
          </a:stretch>
        </p:blipFill>
        <p:spPr>
          <a:xfrm>
            <a:off x="5368176" y="1109407"/>
            <a:ext cx="5161690" cy="5598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1555750" y="256839"/>
            <a:ext cx="9577388"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Equivalent circuit in DQ coordinate system</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5" name="图片 34">
            <a:extLst>
              <a:ext uri="{FF2B5EF4-FFF2-40B4-BE49-F238E27FC236}">
                <a16:creationId xmlns:a16="http://schemas.microsoft.com/office/drawing/2014/main" id="{6E6A450D-C83A-4B80-BE30-31A437FC113A}"/>
              </a:ext>
            </a:extLst>
          </p:cNvPr>
          <p:cNvPicPr>
            <a:picLocks noChangeAspect="1"/>
          </p:cNvPicPr>
          <p:nvPr/>
        </p:nvPicPr>
        <p:blipFill>
          <a:blip r:embed="rId4"/>
          <a:stretch>
            <a:fillRect/>
          </a:stretch>
        </p:blipFill>
        <p:spPr>
          <a:xfrm>
            <a:off x="750939" y="1440865"/>
            <a:ext cx="3918114" cy="3440929"/>
          </a:xfrm>
          <a:prstGeom prst="rect">
            <a:avLst/>
          </a:prstGeom>
        </p:spPr>
      </p:pic>
      <p:pic>
        <p:nvPicPr>
          <p:cNvPr id="3" name="图片 2">
            <a:extLst>
              <a:ext uri="{FF2B5EF4-FFF2-40B4-BE49-F238E27FC236}">
                <a16:creationId xmlns:a16="http://schemas.microsoft.com/office/drawing/2014/main" id="{7340614D-0EF6-473B-B51F-4B3A0B8DF249}"/>
              </a:ext>
            </a:extLst>
          </p:cNvPr>
          <p:cNvPicPr>
            <a:picLocks noChangeAspect="1"/>
          </p:cNvPicPr>
          <p:nvPr/>
        </p:nvPicPr>
        <p:blipFill>
          <a:blip r:embed="rId5"/>
          <a:stretch>
            <a:fillRect/>
          </a:stretch>
        </p:blipFill>
        <p:spPr>
          <a:xfrm>
            <a:off x="4597015" y="2769663"/>
            <a:ext cx="3089970" cy="1122425"/>
          </a:xfrm>
          <a:prstGeom prst="rect">
            <a:avLst/>
          </a:prstGeom>
        </p:spPr>
      </p:pic>
      <p:pic>
        <p:nvPicPr>
          <p:cNvPr id="38" name="图片 37">
            <a:extLst>
              <a:ext uri="{FF2B5EF4-FFF2-40B4-BE49-F238E27FC236}">
                <a16:creationId xmlns:a16="http://schemas.microsoft.com/office/drawing/2014/main" id="{8544D064-2001-45F5-902B-F2BD809BE922}"/>
              </a:ext>
            </a:extLst>
          </p:cNvPr>
          <p:cNvPicPr>
            <a:picLocks noChangeAspect="1"/>
          </p:cNvPicPr>
          <p:nvPr/>
        </p:nvPicPr>
        <p:blipFill>
          <a:blip r:embed="rId6"/>
          <a:stretch>
            <a:fillRect/>
          </a:stretch>
        </p:blipFill>
        <p:spPr>
          <a:xfrm>
            <a:off x="7208602" y="4039703"/>
            <a:ext cx="4128861" cy="1098615"/>
          </a:xfrm>
          <a:prstGeom prst="rect">
            <a:avLst/>
          </a:prstGeom>
        </p:spPr>
      </p:pic>
      <p:sp>
        <p:nvSpPr>
          <p:cNvPr id="41" name="箭头: 右 40">
            <a:extLst>
              <a:ext uri="{FF2B5EF4-FFF2-40B4-BE49-F238E27FC236}">
                <a16:creationId xmlns:a16="http://schemas.microsoft.com/office/drawing/2014/main" id="{B7AEE96F-4C18-4471-8989-EAC1110B673F}"/>
              </a:ext>
            </a:extLst>
          </p:cNvPr>
          <p:cNvSpPr/>
          <p:nvPr/>
        </p:nvSpPr>
        <p:spPr>
          <a:xfrm>
            <a:off x="8109018" y="3243234"/>
            <a:ext cx="1280075" cy="401737"/>
          </a:xfrm>
          <a:prstGeom prst="rightArrow">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F9C4EBE8-4345-444A-9D98-1BBABD3FAA30}"/>
              </a:ext>
            </a:extLst>
          </p:cNvPr>
          <p:cNvPicPr>
            <a:picLocks noChangeAspect="1"/>
          </p:cNvPicPr>
          <p:nvPr/>
        </p:nvPicPr>
        <p:blipFill>
          <a:blip r:embed="rId7"/>
          <a:stretch>
            <a:fillRect/>
          </a:stretch>
        </p:blipFill>
        <p:spPr>
          <a:xfrm>
            <a:off x="5013662" y="1511875"/>
            <a:ext cx="3614699" cy="9812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838628" y="3565969"/>
            <a:ext cx="11353372" cy="1510210"/>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Advantages And Disadvantages</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915165" y="245369"/>
            <a:ext cx="6453670"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Advantages</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矩形 15"/>
          <p:cNvSpPr>
            <a:spLocks noChangeArrowheads="1"/>
          </p:cNvSpPr>
          <p:nvPr/>
        </p:nvSpPr>
        <p:spPr bwMode="auto">
          <a:xfrm>
            <a:off x="5170254" y="2106088"/>
            <a:ext cx="4379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mn-lt"/>
              </a:rPr>
              <a:t>0</a:t>
            </a:r>
            <a:endParaRPr lang="zh-CN" altLang="en-US" sz="3200" b="1" dirty="0">
              <a:solidFill>
                <a:schemeClr val="bg1"/>
              </a:solidFill>
              <a:latin typeface="微软雅黑" panose="020B0503020204020204" pitchFamily="34" charset="-122"/>
              <a:ea typeface="微软雅黑" panose="020B0503020204020204" pitchFamily="34" charset="-122"/>
              <a:sym typeface="+mn-lt"/>
            </a:endParaRPr>
          </a:p>
        </p:txBody>
      </p:sp>
      <p:sp>
        <p:nvSpPr>
          <p:cNvPr id="15" name="矩形 16"/>
          <p:cNvSpPr>
            <a:spLocks noChangeArrowheads="1"/>
          </p:cNvSpPr>
          <p:nvPr/>
        </p:nvSpPr>
        <p:spPr bwMode="auto">
          <a:xfrm>
            <a:off x="6289088" y="220186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dirty="0">
                <a:solidFill>
                  <a:schemeClr val="bg1"/>
                </a:solidFill>
                <a:latin typeface="微软雅黑" panose="020B0503020204020204" pitchFamily="34" charset="-122"/>
                <a:ea typeface="微软雅黑" panose="020B0503020204020204" pitchFamily="34" charset="-122"/>
                <a:sym typeface="+mn-lt"/>
              </a:rPr>
              <a:t>02</a:t>
            </a:r>
            <a:endParaRPr lang="zh-CN" altLang="en-US" sz="3200" b="1" dirty="0">
              <a:solidFill>
                <a:schemeClr val="bg1"/>
              </a:solidFill>
              <a:latin typeface="微软雅黑" panose="020B0503020204020204" pitchFamily="34" charset="-122"/>
              <a:ea typeface="微软雅黑" panose="020B0503020204020204" pitchFamily="34" charset="-122"/>
              <a:sym typeface="+mn-lt"/>
            </a:endParaRPr>
          </a:p>
        </p:txBody>
      </p:sp>
      <p:sp>
        <p:nvSpPr>
          <p:cNvPr id="16" name="矩形 17"/>
          <p:cNvSpPr>
            <a:spLocks noChangeArrowheads="1"/>
          </p:cNvSpPr>
          <p:nvPr/>
        </p:nvSpPr>
        <p:spPr bwMode="auto">
          <a:xfrm>
            <a:off x="6390688" y="3122613"/>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03</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17" name="矩形 18"/>
          <p:cNvSpPr>
            <a:spLocks noChangeArrowheads="1"/>
          </p:cNvSpPr>
          <p:nvPr/>
        </p:nvSpPr>
        <p:spPr bwMode="auto">
          <a:xfrm>
            <a:off x="5765213" y="4000500"/>
            <a:ext cx="69121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b="1">
                <a:solidFill>
                  <a:schemeClr val="bg1"/>
                </a:solidFill>
                <a:latin typeface="微软雅黑" panose="020B0503020204020204" pitchFamily="34" charset="-122"/>
                <a:ea typeface="微软雅黑" panose="020B0503020204020204" pitchFamily="34" charset="-122"/>
                <a:sym typeface="+mn-lt"/>
              </a:rPr>
              <a:t>04</a:t>
            </a:r>
            <a:endParaRPr lang="zh-CN" altLang="en-US" sz="3200" b="1">
              <a:solidFill>
                <a:schemeClr val="bg1"/>
              </a:solidFill>
              <a:latin typeface="微软雅黑" panose="020B0503020204020204" pitchFamily="34" charset="-122"/>
              <a:ea typeface="微软雅黑" panose="020B0503020204020204" pitchFamily="34" charset="-122"/>
              <a:sym typeface="+mn-lt"/>
            </a:endParaRPr>
          </a:p>
        </p:txBody>
      </p:sp>
      <p:sp>
        <p:nvSpPr>
          <p:cNvPr id="22" name="文本框 21"/>
          <p:cNvSpPr txBox="1"/>
          <p:nvPr/>
        </p:nvSpPr>
        <p:spPr>
          <a:xfrm>
            <a:off x="460301" y="2245311"/>
            <a:ext cx="5091313" cy="2862322"/>
          </a:xfrm>
          <a:prstGeom prst="rect">
            <a:avLst/>
          </a:prstGeom>
          <a:noFill/>
        </p:spPr>
        <p:txBody>
          <a:bodyPr wrap="square" rtlCol="0">
            <a:spAutoFit/>
          </a:bodyPr>
          <a:lstStyle/>
          <a:p>
            <a:pPr>
              <a:spcBef>
                <a:spcPct val="0"/>
              </a:spcBef>
            </a:pPr>
            <a:r>
              <a:rPr lang="en-US" altLang="zh-CN" sz="3600" dirty="0">
                <a:solidFill>
                  <a:srgbClr val="000000"/>
                </a:solidFill>
                <a:latin typeface="Yu Gothic UI Semibold" panose="020B0700000000000000" pitchFamily="34" charset="-128"/>
                <a:ea typeface="Yu Gothic UI Semibold" panose="020B0700000000000000" pitchFamily="34" charset="-128"/>
              </a:rPr>
              <a:t>High Efficiency High</a:t>
            </a:r>
          </a:p>
          <a:p>
            <a:pPr>
              <a:spcBef>
                <a:spcPct val="0"/>
              </a:spcBef>
            </a:pPr>
            <a:endParaRPr lang="en-US" altLang="zh-CN" sz="3600" dirty="0">
              <a:solidFill>
                <a:srgbClr val="000000"/>
              </a:solidFill>
              <a:latin typeface="Yu Gothic UI Semibold" panose="020B0700000000000000" pitchFamily="34" charset="-128"/>
              <a:ea typeface="Yu Gothic UI Semibold" panose="020B0700000000000000" pitchFamily="34" charset="-128"/>
            </a:endParaRPr>
          </a:p>
          <a:p>
            <a:pPr>
              <a:spcBef>
                <a:spcPct val="0"/>
              </a:spcBef>
            </a:pPr>
            <a:r>
              <a:rPr lang="en-US" altLang="zh-CN" sz="3600" dirty="0">
                <a:solidFill>
                  <a:srgbClr val="000000"/>
                </a:solidFill>
                <a:latin typeface="Yu Gothic UI Semibold" panose="020B0700000000000000" pitchFamily="34" charset="-128"/>
                <a:ea typeface="Yu Gothic UI Semibold" panose="020B0700000000000000" pitchFamily="34" charset="-128"/>
              </a:rPr>
              <a:t>Power Density</a:t>
            </a:r>
          </a:p>
          <a:p>
            <a:pPr>
              <a:spcBef>
                <a:spcPct val="0"/>
              </a:spcBef>
            </a:pPr>
            <a:endParaRPr lang="en-US" altLang="zh-CN" sz="3600" dirty="0">
              <a:solidFill>
                <a:srgbClr val="000000"/>
              </a:solidFill>
              <a:latin typeface="Yu Gothic UI Semibold" panose="020B0700000000000000" pitchFamily="34" charset="-128"/>
              <a:ea typeface="Yu Gothic UI Semibold" panose="020B0700000000000000" pitchFamily="34" charset="-128"/>
            </a:endParaRPr>
          </a:p>
          <a:p>
            <a:pPr>
              <a:spcBef>
                <a:spcPct val="0"/>
              </a:spcBef>
            </a:pPr>
            <a:r>
              <a:rPr lang="en-US" altLang="zh-CN" sz="3600" dirty="0">
                <a:solidFill>
                  <a:srgbClr val="000000"/>
                </a:solidFill>
                <a:latin typeface="Yu Gothic UI Semibold" panose="020B0700000000000000" pitchFamily="34" charset="-128"/>
                <a:ea typeface="Yu Gothic UI Semibold" panose="020B0700000000000000" pitchFamily="34" charset="-128"/>
              </a:rPr>
              <a:t>High Starting Torque</a:t>
            </a:r>
            <a:endParaRPr lang="zh-CN" altLang="en-US" sz="3600" dirty="0">
              <a:solidFill>
                <a:srgbClr val="000000"/>
              </a:solidFill>
              <a:latin typeface="Yu Gothic UI Semibold" panose="020B0700000000000000" pitchFamily="34" charset="-128"/>
              <a:ea typeface="Yu Gothic UI Semibold" panose="020B0700000000000000" pitchFamily="34" charset="-128"/>
            </a:endParaRPr>
          </a:p>
        </p:txBody>
      </p:sp>
      <p:sp>
        <p:nvSpPr>
          <p:cNvPr id="23" name="文本框 22"/>
          <p:cNvSpPr txBox="1"/>
          <p:nvPr/>
        </p:nvSpPr>
        <p:spPr>
          <a:xfrm>
            <a:off x="1428606" y="1275509"/>
            <a:ext cx="2233296" cy="461661"/>
          </a:xfrm>
          <a:prstGeom prst="rect">
            <a:avLst/>
          </a:prstGeom>
          <a:noFill/>
        </p:spPr>
        <p:txBody>
          <a:bodyPr wrap="none" lIns="91436" tIns="45718" rIns="91436" bIns="45718" rtlCol="0">
            <a:spAutoFit/>
          </a:bodyPr>
          <a:lstStyle/>
          <a:p>
            <a:pPr defTabSz="457200"/>
            <a:r>
              <a:rPr kumimoji="1" lang="en-US" altLang="zh-CN" sz="2400" b="1" dirty="0">
                <a:solidFill>
                  <a:srgbClr val="36393E"/>
                </a:solidFill>
                <a:latin typeface="Century Gothic" panose="020B0502020202020204" pitchFamily="34" charset="0"/>
                <a:ea typeface="微软雅黑" panose="020B0503020204020204" pitchFamily="34" charset="-122"/>
                <a:cs typeface="Impact" panose="020B0806030902050204"/>
              </a:rPr>
              <a:t>ADVANTAGES</a:t>
            </a:r>
            <a:endPar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endParaRPr>
          </a:p>
        </p:txBody>
      </p:sp>
      <p:pic>
        <p:nvPicPr>
          <p:cNvPr id="2" name="图片 1">
            <a:extLst>
              <a:ext uri="{FF2B5EF4-FFF2-40B4-BE49-F238E27FC236}">
                <a16:creationId xmlns:a16="http://schemas.microsoft.com/office/drawing/2014/main" id="{F2B6C476-23FE-7862-DC4D-A12C6AC5C1E1}"/>
              </a:ext>
            </a:extLst>
          </p:cNvPr>
          <p:cNvPicPr/>
          <p:nvPr/>
        </p:nvPicPr>
        <p:blipFill>
          <a:blip r:embed="rId3"/>
          <a:stretch>
            <a:fillRect/>
          </a:stretch>
        </p:blipFill>
        <p:spPr>
          <a:xfrm>
            <a:off x="6605495" y="2097407"/>
            <a:ext cx="4228465" cy="313309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37"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900" decel="100000" fill="hold"/>
                                        <p:tgtEl>
                                          <p:spTgt spid="14"/>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900" decel="100000" fill="hold"/>
                                        <p:tgtEl>
                                          <p:spTgt spid="1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par>
                                <p:cTn id="26" presetID="37"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900" decel="100000" fill="hold"/>
                                        <p:tgtEl>
                                          <p:spTgt spid="16"/>
                                        </p:tgtEl>
                                        <p:attrNameLst>
                                          <p:attrName>ppt_y</p:attrName>
                                        </p:attrNameLst>
                                      </p:cBhvr>
                                      <p:tavLst>
                                        <p:tav tm="0">
                                          <p:val>
                                            <p:strVal val="#ppt_y+1"/>
                                          </p:val>
                                        </p:tav>
                                        <p:tav tm="100000">
                                          <p:val>
                                            <p:strVal val="#ppt_y-.03"/>
                                          </p:val>
                                        </p:tav>
                                      </p:tavLst>
                                    </p:anim>
                                    <p:anim calcmode="lin" valueType="num">
                                      <p:cBhvr>
                                        <p:cTn id="31"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32" presetID="37"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900" decel="100000" fill="hold"/>
                                        <p:tgtEl>
                                          <p:spTgt spid="17"/>
                                        </p:tgtEl>
                                        <p:attrNameLst>
                                          <p:attrName>ppt_y</p:attrName>
                                        </p:attrNameLst>
                                      </p:cBhvr>
                                      <p:tavLst>
                                        <p:tav tm="0">
                                          <p:val>
                                            <p:strVal val="#ppt_y+1"/>
                                          </p:val>
                                        </p:tav>
                                        <p:tav tm="100000">
                                          <p:val>
                                            <p:strVal val="#ppt_y-.03"/>
                                          </p:val>
                                        </p:tav>
                                      </p:tavLst>
                                    </p:anim>
                                    <p:anim calcmode="lin" valueType="num">
                                      <p:cBhvr>
                                        <p:cTn id="37" dur="100" accel="100000" fill="hold">
                                          <p:stCondLst>
                                            <p:cond delay="900"/>
                                          </p:stCondLst>
                                        </p:cTn>
                                        <p:tgtEl>
                                          <p:spTgt spid="17"/>
                                        </p:tgtEl>
                                        <p:attrNameLst>
                                          <p:attrName>ppt_y</p:attrName>
                                        </p:attrNameLst>
                                      </p:cBhvr>
                                      <p:tavLst>
                                        <p:tav tm="0">
                                          <p:val>
                                            <p:strVal val="#ppt_y-.03"/>
                                          </p:val>
                                        </p:tav>
                                        <p:tav tm="100000">
                                          <p:val>
                                            <p:strVal val="#ppt_y"/>
                                          </p:val>
                                        </p:tav>
                                      </p:tavLst>
                                    </p:anim>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6" grpId="0"/>
      <p:bldP spid="17" grpId="0"/>
      <p:bldP spid="22" grpId="0"/>
      <p:bldP spid="2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DISADVANTAGES</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7" name="Shape 3659@|5FFC:16777215|FBC:16777215|LFC:16777215|LBC:16777215"/>
          <p:cNvSpPr/>
          <p:nvPr/>
        </p:nvSpPr>
        <p:spPr bwMode="auto">
          <a:xfrm>
            <a:off x="6738938" y="4694238"/>
            <a:ext cx="487362" cy="444500"/>
          </a:xfrm>
          <a:custGeom>
            <a:avLst/>
            <a:gdLst>
              <a:gd name="T0" fmla="*/ 20097 w 20993"/>
              <a:gd name="T1" fmla="*/ 14373 h 21440"/>
              <a:gd name="T2" fmla="*/ 15990 w 20993"/>
              <a:gd name="T3" fmla="*/ 12571 h 21440"/>
              <a:gd name="T4" fmla="*/ 16463 w 20993"/>
              <a:gd name="T5" fmla="*/ 14008 h 21440"/>
              <a:gd name="T6" fmla="*/ 10496 w 20993"/>
              <a:gd name="T7" fmla="*/ 16745 h 21440"/>
              <a:gd name="T8" fmla="*/ 4529 w 20993"/>
              <a:gd name="T9" fmla="*/ 14008 h 21440"/>
              <a:gd name="T10" fmla="*/ 5002 w 20993"/>
              <a:gd name="T11" fmla="*/ 12571 h 21440"/>
              <a:gd name="T12" fmla="*/ 895 w 20993"/>
              <a:gd name="T13" fmla="*/ 14373 h 21440"/>
              <a:gd name="T14" fmla="*/ 789 w 20993"/>
              <a:gd name="T15" fmla="*/ 16451 h 21440"/>
              <a:gd name="T16" fmla="*/ 8511 w 20993"/>
              <a:gd name="T17" fmla="*/ 20962 h 21440"/>
              <a:gd name="T18" fmla="*/ 12481 w 20993"/>
              <a:gd name="T19" fmla="*/ 20962 h 21440"/>
              <a:gd name="T20" fmla="*/ 20205 w 20993"/>
              <a:gd name="T21" fmla="*/ 16451 h 21440"/>
              <a:gd name="T22" fmla="*/ 20097 w 20993"/>
              <a:gd name="T23" fmla="*/ 14373 h 21440"/>
              <a:gd name="T24" fmla="*/ 10496 w 20993"/>
              <a:gd name="T25" fmla="*/ 5209 h 21440"/>
              <a:gd name="T26" fmla="*/ 13199 w 20993"/>
              <a:gd name="T27" fmla="*/ 4152 h 21440"/>
              <a:gd name="T28" fmla="*/ 12094 w 20993"/>
              <a:gd name="T29" fmla="*/ 773 h 21440"/>
              <a:gd name="T30" fmla="*/ 10496 w 20993"/>
              <a:gd name="T31" fmla="*/ 0 h 21440"/>
              <a:gd name="T32" fmla="*/ 8898 w 20993"/>
              <a:gd name="T33" fmla="*/ 773 h 21440"/>
              <a:gd name="T34" fmla="*/ 7792 w 20993"/>
              <a:gd name="T35" fmla="*/ 4152 h 21440"/>
              <a:gd name="T36" fmla="*/ 10496 w 20993"/>
              <a:gd name="T37" fmla="*/ 5209 h 21440"/>
              <a:gd name="T38" fmla="*/ 10496 w 20993"/>
              <a:gd name="T39" fmla="*/ 13197 h 21440"/>
              <a:gd name="T40" fmla="*/ 15429 w 20993"/>
              <a:gd name="T41" fmla="*/ 10966 h 21440"/>
              <a:gd name="T42" fmla="*/ 14201 w 20993"/>
              <a:gd name="T43" fmla="*/ 7211 h 21440"/>
              <a:gd name="T44" fmla="*/ 10496 w 20993"/>
              <a:gd name="T45" fmla="*/ 8759 h 21440"/>
              <a:gd name="T46" fmla="*/ 6791 w 20993"/>
              <a:gd name="T47" fmla="*/ 7211 h 21440"/>
              <a:gd name="T48" fmla="*/ 5563 w 20993"/>
              <a:gd name="T49" fmla="*/ 10966 h 21440"/>
              <a:gd name="T50" fmla="*/ 10496 w 20993"/>
              <a:gd name="T51" fmla="*/ 13197 h 2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38100" tIns="38100" rIns="38100" bIns="38100" anchor="ctr"/>
          <a:lstStyle/>
          <a:p>
            <a:endParaRPr lang="zh-CN" altLang="en-US"/>
          </a:p>
        </p:txBody>
      </p:sp>
      <p:sp>
        <p:nvSpPr>
          <p:cNvPr id="18" name="Freeform 157@|5FFC:16777215|FBC:16777215|LFC:16777215|LBC:16777215"/>
          <p:cNvSpPr>
            <a:spLocks noChangeAspect="1"/>
          </p:cNvSpPr>
          <p:nvPr/>
        </p:nvSpPr>
        <p:spPr bwMode="auto">
          <a:xfrm>
            <a:off x="4940300" y="2774950"/>
            <a:ext cx="400050" cy="481013"/>
          </a:xfrm>
          <a:custGeom>
            <a:avLst/>
            <a:gdLst>
              <a:gd name="T0" fmla="*/ 206367 w 449768"/>
              <a:gd name="T1" fmla="*/ 423375 h 538305"/>
              <a:gd name="T2" fmla="*/ 208536 w 449768"/>
              <a:gd name="T3" fmla="*/ 434347 h 538305"/>
              <a:gd name="T4" fmla="*/ 136133 w 449768"/>
              <a:gd name="T5" fmla="*/ 527584 h 538305"/>
              <a:gd name="T6" fmla="*/ 120760 w 449768"/>
              <a:gd name="T7" fmla="*/ 517169 h 538305"/>
              <a:gd name="T8" fmla="*/ 192667 w 449768"/>
              <a:gd name="T9" fmla="*/ 423933 h 538305"/>
              <a:gd name="T10" fmla="*/ 206367 w 449768"/>
              <a:gd name="T11" fmla="*/ 423375 h 538305"/>
              <a:gd name="T12" fmla="*/ 158371 w 449768"/>
              <a:gd name="T13" fmla="*/ 386315 h 538305"/>
              <a:gd name="T14" fmla="*/ 160292 w 449768"/>
              <a:gd name="T15" fmla="*/ 397002 h 538305"/>
              <a:gd name="T16" fmla="*/ 51725 w 449768"/>
              <a:gd name="T17" fmla="*/ 536376 h 538305"/>
              <a:gd name="T18" fmla="*/ 41315 w 449768"/>
              <a:gd name="T19" fmla="*/ 525997 h 538305"/>
              <a:gd name="T20" fmla="*/ 144924 w 449768"/>
              <a:gd name="T21" fmla="*/ 387118 h 538305"/>
              <a:gd name="T22" fmla="*/ 158371 w 449768"/>
              <a:gd name="T23" fmla="*/ 386315 h 538305"/>
              <a:gd name="T24" fmla="*/ 112005 w 449768"/>
              <a:gd name="T25" fmla="*/ 349971 h 538305"/>
              <a:gd name="T26" fmla="*/ 113740 w 449768"/>
              <a:gd name="T27" fmla="*/ 362927 h 538305"/>
              <a:gd name="T28" fmla="*/ 41338 w 449768"/>
              <a:gd name="T29" fmla="*/ 455221 h 538305"/>
              <a:gd name="T30" fmla="*/ 25965 w 449768"/>
              <a:gd name="T31" fmla="*/ 444857 h 538305"/>
              <a:gd name="T32" fmla="*/ 98367 w 449768"/>
              <a:gd name="T33" fmla="*/ 352562 h 538305"/>
              <a:gd name="T34" fmla="*/ 112005 w 449768"/>
              <a:gd name="T35" fmla="*/ 349971 h 538305"/>
              <a:gd name="T36" fmla="*/ 287508 w 449768"/>
              <a:gd name="T37" fmla="*/ 153269 h 538305"/>
              <a:gd name="T38" fmla="*/ 261020 w 449768"/>
              <a:gd name="T39" fmla="*/ 165441 h 538305"/>
              <a:gd name="T40" fmla="*/ 255548 w 449768"/>
              <a:gd name="T41" fmla="*/ 175874 h 538305"/>
              <a:gd name="T42" fmla="*/ 276441 w 449768"/>
              <a:gd name="T43" fmla="*/ 232511 h 538305"/>
              <a:gd name="T44" fmla="*/ 328174 w 449768"/>
              <a:gd name="T45" fmla="*/ 227543 h 538305"/>
              <a:gd name="T46" fmla="*/ 333645 w 449768"/>
              <a:gd name="T47" fmla="*/ 217110 h 538305"/>
              <a:gd name="T48" fmla="*/ 317727 w 449768"/>
              <a:gd name="T49" fmla="*/ 160472 h 538305"/>
              <a:gd name="T50" fmla="*/ 287508 w 449768"/>
              <a:gd name="T51" fmla="*/ 153269 h 538305"/>
              <a:gd name="T52" fmla="*/ 437111 w 449768"/>
              <a:gd name="T53" fmla="*/ 0 h 538305"/>
              <a:gd name="T54" fmla="*/ 442086 w 449768"/>
              <a:gd name="T55" fmla="*/ 0 h 538305"/>
              <a:gd name="T56" fmla="*/ 447557 w 449768"/>
              <a:gd name="T57" fmla="*/ 4968 h 538305"/>
              <a:gd name="T58" fmla="*/ 447557 w 449768"/>
              <a:gd name="T59" fmla="*/ 9937 h 538305"/>
              <a:gd name="T60" fmla="*/ 447557 w 449768"/>
              <a:gd name="T61" fmla="*/ 20370 h 538305"/>
              <a:gd name="T62" fmla="*/ 447557 w 449768"/>
              <a:gd name="T63" fmla="*/ 46204 h 538305"/>
              <a:gd name="T64" fmla="*/ 442086 w 449768"/>
              <a:gd name="T65" fmla="*/ 103338 h 538305"/>
              <a:gd name="T66" fmla="*/ 442086 w 449768"/>
              <a:gd name="T67" fmla="*/ 113771 h 538305"/>
              <a:gd name="T68" fmla="*/ 437111 w 449768"/>
              <a:gd name="T69" fmla="*/ 134141 h 538305"/>
              <a:gd name="T70" fmla="*/ 421194 w 449768"/>
              <a:gd name="T71" fmla="*/ 175874 h 538305"/>
              <a:gd name="T72" fmla="*/ 354040 w 449768"/>
              <a:gd name="T73" fmla="*/ 289645 h 538305"/>
              <a:gd name="T74" fmla="*/ 344091 w 449768"/>
              <a:gd name="T75" fmla="*/ 325913 h 538305"/>
              <a:gd name="T76" fmla="*/ 276441 w 449768"/>
              <a:gd name="T77" fmla="*/ 506754 h 538305"/>
              <a:gd name="T78" fmla="*/ 261020 w 449768"/>
              <a:gd name="T79" fmla="*/ 496321 h 538305"/>
              <a:gd name="T80" fmla="*/ 17278 w 449768"/>
              <a:gd name="T81" fmla="*/ 310511 h 538305"/>
              <a:gd name="T82" fmla="*/ 1858 w 449768"/>
              <a:gd name="T83" fmla="*/ 289645 h 538305"/>
              <a:gd name="T84" fmla="*/ 162528 w 449768"/>
              <a:gd name="T85" fmla="*/ 186307 h 538305"/>
              <a:gd name="T86" fmla="*/ 193369 w 449768"/>
              <a:gd name="T87" fmla="*/ 165441 h 538305"/>
              <a:gd name="T88" fmla="*/ 312753 w 449768"/>
              <a:gd name="T89" fmla="*/ 51669 h 538305"/>
              <a:gd name="T90" fmla="*/ 400799 w 449768"/>
              <a:gd name="T91" fmla="*/ 9937 h 538305"/>
              <a:gd name="T92" fmla="*/ 426665 w 449768"/>
              <a:gd name="T93" fmla="*/ 4968 h 538305"/>
              <a:gd name="T94" fmla="*/ 437111 w 449768"/>
              <a:gd name="T95" fmla="*/ 0 h 538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9" name="Freeform 101@|5FFC:16777215|FBC:16777215|LFC:16777215|LBC:16777215"/>
          <p:cNvSpPr>
            <a:spLocks noEditPoints="1"/>
          </p:cNvSpPr>
          <p:nvPr/>
        </p:nvSpPr>
        <p:spPr bwMode="auto">
          <a:xfrm>
            <a:off x="6850063" y="2871788"/>
            <a:ext cx="433387" cy="398462"/>
          </a:xfrm>
          <a:custGeom>
            <a:avLst/>
            <a:gdLst>
              <a:gd name="T0" fmla="*/ 39 w 68"/>
              <a:gd name="T1" fmla="*/ 36 h 63"/>
              <a:gd name="T2" fmla="*/ 41 w 68"/>
              <a:gd name="T3" fmla="*/ 44 h 63"/>
              <a:gd name="T4" fmla="*/ 35 w 68"/>
              <a:gd name="T5" fmla="*/ 50 h 63"/>
              <a:gd name="T6" fmla="*/ 27 w 68"/>
              <a:gd name="T7" fmla="*/ 53 h 63"/>
              <a:gd name="T8" fmla="*/ 18 w 68"/>
              <a:gd name="T9" fmla="*/ 53 h 63"/>
              <a:gd name="T10" fmla="*/ 11 w 68"/>
              <a:gd name="T11" fmla="*/ 50 h 63"/>
              <a:gd name="T12" fmla="*/ 4 w 68"/>
              <a:gd name="T13" fmla="*/ 44 h 63"/>
              <a:gd name="T14" fmla="*/ 6 w 68"/>
              <a:gd name="T15" fmla="*/ 36 h 63"/>
              <a:gd name="T16" fmla="*/ 0 w 68"/>
              <a:gd name="T17" fmla="*/ 28 h 63"/>
              <a:gd name="T18" fmla="*/ 7 w 68"/>
              <a:gd name="T19" fmla="*/ 23 h 63"/>
              <a:gd name="T20" fmla="*/ 4 w 68"/>
              <a:gd name="T21" fmla="*/ 18 h 63"/>
              <a:gd name="T22" fmla="*/ 15 w 68"/>
              <a:gd name="T23" fmla="*/ 16 h 63"/>
              <a:gd name="T24" fmla="*/ 19 w 68"/>
              <a:gd name="T25" fmla="*/ 8 h 63"/>
              <a:gd name="T26" fmla="*/ 28 w 68"/>
              <a:gd name="T27" fmla="*/ 15 h 63"/>
              <a:gd name="T28" fmla="*/ 35 w 68"/>
              <a:gd name="T29" fmla="*/ 12 h 63"/>
              <a:gd name="T30" fmla="*/ 41 w 68"/>
              <a:gd name="T31" fmla="*/ 19 h 63"/>
              <a:gd name="T32" fmla="*/ 45 w 68"/>
              <a:gd name="T33" fmla="*/ 27 h 63"/>
              <a:gd name="T34" fmla="*/ 23 w 68"/>
              <a:gd name="T35" fmla="*/ 22 h 63"/>
              <a:gd name="T36" fmla="*/ 32 w 68"/>
              <a:gd name="T37" fmla="*/ 31 h 63"/>
              <a:gd name="T38" fmla="*/ 63 w 68"/>
              <a:gd name="T39" fmla="*/ 16 h 63"/>
              <a:gd name="T40" fmla="*/ 64 w 68"/>
              <a:gd name="T41" fmla="*/ 24 h 63"/>
              <a:gd name="T42" fmla="*/ 55 w 68"/>
              <a:gd name="T43" fmla="*/ 22 h 63"/>
              <a:gd name="T44" fmla="*/ 46 w 68"/>
              <a:gd name="T45" fmla="*/ 24 h 63"/>
              <a:gd name="T46" fmla="*/ 46 w 68"/>
              <a:gd name="T47" fmla="*/ 16 h 63"/>
              <a:gd name="T48" fmla="*/ 46 w 68"/>
              <a:gd name="T49" fmla="*/ 9 h 63"/>
              <a:gd name="T50" fmla="*/ 46 w 68"/>
              <a:gd name="T51" fmla="*/ 2 h 63"/>
              <a:gd name="T52" fmla="*/ 55 w 68"/>
              <a:gd name="T53" fmla="*/ 4 h 63"/>
              <a:gd name="T54" fmla="*/ 59 w 68"/>
              <a:gd name="T55" fmla="*/ 0 h 63"/>
              <a:gd name="T56" fmla="*/ 62 w 68"/>
              <a:gd name="T57" fmla="*/ 7 h 63"/>
              <a:gd name="T58" fmla="*/ 68 w 68"/>
              <a:gd name="T59" fmla="*/ 15 h 63"/>
              <a:gd name="T60" fmla="*/ 62 w 68"/>
              <a:gd name="T61" fmla="*/ 55 h 63"/>
              <a:gd name="T62" fmla="*/ 59 w 68"/>
              <a:gd name="T63" fmla="*/ 63 h 63"/>
              <a:gd name="T64" fmla="*/ 54 w 68"/>
              <a:gd name="T65" fmla="*/ 59 h 63"/>
              <a:gd name="T66" fmla="*/ 45 w 68"/>
              <a:gd name="T67" fmla="*/ 60 h 63"/>
              <a:gd name="T68" fmla="*/ 41 w 68"/>
              <a:gd name="T69" fmla="*/ 52 h 63"/>
              <a:gd name="T70" fmla="*/ 47 w 68"/>
              <a:gd name="T71" fmla="*/ 44 h 63"/>
              <a:gd name="T72" fmla="*/ 50 w 68"/>
              <a:gd name="T73" fmla="*/ 36 h 63"/>
              <a:gd name="T74" fmla="*/ 56 w 68"/>
              <a:gd name="T75" fmla="*/ 40 h 63"/>
              <a:gd name="T76" fmla="*/ 64 w 68"/>
              <a:gd name="T77" fmla="*/ 39 h 63"/>
              <a:gd name="T78" fmla="*/ 63 w 68"/>
              <a:gd name="T79" fmla="*/ 46 h 63"/>
              <a:gd name="T80" fmla="*/ 55 w 68"/>
              <a:gd name="T81" fmla="*/ 8 h 63"/>
              <a:gd name="T82" fmla="*/ 59 w 68"/>
              <a:gd name="T83" fmla="*/ 13 h 63"/>
              <a:gd name="T84" fmla="*/ 50 w 68"/>
              <a:gd name="T85" fmla="*/ 49 h 63"/>
              <a:gd name="T86" fmla="*/ 55 w 68"/>
              <a:gd name="T87"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AutoShape 91@|5FFC:16777215|FBC:16777215|LFC:16777215|LBC:16777215"/>
          <p:cNvSpPr>
            <a:spLocks noChangeAspect="1"/>
          </p:cNvSpPr>
          <p:nvPr/>
        </p:nvSpPr>
        <p:spPr bwMode="auto">
          <a:xfrm>
            <a:off x="4852988" y="4613275"/>
            <a:ext cx="358775" cy="395288"/>
          </a:xfrm>
          <a:custGeom>
            <a:avLst/>
            <a:gdLst>
              <a:gd name="T0" fmla="*/ 21421 w 21483"/>
              <a:gd name="T1" fmla="*/ 4387 h 21600"/>
              <a:gd name="T2" fmla="*/ 14732 w 21483"/>
              <a:gd name="T3" fmla="*/ 18748 h 21600"/>
              <a:gd name="T4" fmla="*/ 6064 w 21483"/>
              <a:gd name="T5" fmla="*/ 19682 h 21600"/>
              <a:gd name="T6" fmla="*/ 5058 w 21483"/>
              <a:gd name="T7" fmla="*/ 19075 h 21600"/>
              <a:gd name="T8" fmla="*/ 3857 w 21483"/>
              <a:gd name="T9" fmla="*/ 18465 h 21600"/>
              <a:gd name="T10" fmla="*/ 3287 w 21483"/>
              <a:gd name="T11" fmla="*/ 19174 h 21600"/>
              <a:gd name="T12" fmla="*/ 2760 w 21483"/>
              <a:gd name="T13" fmla="*/ 20179 h 21600"/>
              <a:gd name="T14" fmla="*/ 2213 w 21483"/>
              <a:gd name="T15" fmla="*/ 21182 h 21600"/>
              <a:gd name="T16" fmla="*/ 1450 w 21483"/>
              <a:gd name="T17" fmla="*/ 21599 h 21600"/>
              <a:gd name="T18" fmla="*/ 521 w 21483"/>
              <a:gd name="T19" fmla="*/ 21097 h 21600"/>
              <a:gd name="T20" fmla="*/ 184 w 21483"/>
              <a:gd name="T21" fmla="*/ 20408 h 21600"/>
              <a:gd name="T22" fmla="*/ 699 w 21483"/>
              <a:gd name="T23" fmla="*/ 18152 h 21600"/>
              <a:gd name="T24" fmla="*/ 2061 w 21483"/>
              <a:gd name="T25" fmla="*/ 16692 h 21600"/>
              <a:gd name="T26" fmla="*/ 2367 w 21483"/>
              <a:gd name="T27" fmla="*/ 15949 h 21600"/>
              <a:gd name="T28" fmla="*/ 2128 w 21483"/>
              <a:gd name="T29" fmla="*/ 15241 h 21600"/>
              <a:gd name="T30" fmla="*/ 2166 w 21483"/>
              <a:gd name="T31" fmla="*/ 10774 h 21600"/>
              <a:gd name="T32" fmla="*/ 5694 w 21483"/>
              <a:gd name="T33" fmla="*/ 4986 h 21600"/>
              <a:gd name="T34" fmla="*/ 10336 w 21483"/>
              <a:gd name="T35" fmla="*/ 2894 h 21600"/>
              <a:gd name="T36" fmla="*/ 14037 w 21483"/>
              <a:gd name="T37" fmla="*/ 2772 h 21600"/>
              <a:gd name="T38" fmla="*/ 16740 w 21483"/>
              <a:gd name="T39" fmla="*/ 2239 h 21600"/>
              <a:gd name="T40" fmla="*/ 18125 w 21483"/>
              <a:gd name="T41" fmla="*/ 948 h 21600"/>
              <a:gd name="T42" fmla="*/ 19028 w 21483"/>
              <a:gd name="T43" fmla="*/ 129 h 21600"/>
              <a:gd name="T44" fmla="*/ 20163 w 21483"/>
              <a:gd name="T45" fmla="*/ 155 h 21600"/>
              <a:gd name="T46" fmla="*/ 15350 w 21483"/>
              <a:gd name="T47" fmla="*/ 9977 h 21600"/>
              <a:gd name="T48" fmla="*/ 16291 w 21483"/>
              <a:gd name="T49" fmla="*/ 8953 h 21600"/>
              <a:gd name="T50" fmla="*/ 15418 w 21483"/>
              <a:gd name="T51" fmla="*/ 7815 h 21600"/>
              <a:gd name="T52" fmla="*/ 9550 w 21483"/>
              <a:gd name="T53" fmla="*/ 9032 h 21600"/>
              <a:gd name="T54" fmla="*/ 4732 w 21483"/>
              <a:gd name="T55" fmla="*/ 13518 h 21600"/>
              <a:gd name="T56" fmla="*/ 4821 w 21483"/>
              <a:gd name="T57" fmla="*/ 15063 h 21600"/>
              <a:gd name="T58" fmla="*/ 6087 w 21483"/>
              <a:gd name="T59" fmla="*/ 14953 h 21600"/>
              <a:gd name="T60" fmla="*/ 10259 w 21483"/>
              <a:gd name="T61" fmla="*/ 11005 h 21600"/>
              <a:gd name="T62" fmla="*/ 15350 w 21483"/>
              <a:gd name="T63" fmla="*/ 99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01578" tIns="101578" rIns="101578" bIns="101578" anchor="ctr"/>
          <a:lstStyle/>
          <a:p>
            <a:endParaRPr lang="zh-CN" altLang="en-US"/>
          </a:p>
        </p:txBody>
      </p:sp>
      <p:sp>
        <p:nvSpPr>
          <p:cNvPr id="21" name="文本框 20"/>
          <p:cNvSpPr txBox="1"/>
          <p:nvPr/>
        </p:nvSpPr>
        <p:spPr>
          <a:xfrm>
            <a:off x="485330" y="2515955"/>
            <a:ext cx="5933784" cy="3416320"/>
          </a:xfrm>
          <a:prstGeom prst="rect">
            <a:avLst/>
          </a:prstGeom>
          <a:noFill/>
        </p:spPr>
        <p:txBody>
          <a:bodyPr wrap="square" rtlCol="0">
            <a:spAutoFit/>
          </a:bodyPr>
          <a:lstStyle/>
          <a:p>
            <a:pPr>
              <a:spcBef>
                <a:spcPct val="0"/>
              </a:spcBef>
            </a:pPr>
            <a:r>
              <a:rPr lang="en-US" altLang="zh-CN" sz="3600" dirty="0">
                <a:solidFill>
                  <a:srgbClr val="000000"/>
                </a:solidFill>
                <a:latin typeface="Yu Gothic UI Semibold" panose="020B0700000000000000" pitchFamily="34" charset="-128"/>
                <a:ea typeface="Yu Gothic UI Semibold" panose="020B0700000000000000" pitchFamily="34" charset="-128"/>
              </a:rPr>
              <a:t>expensive</a:t>
            </a:r>
          </a:p>
          <a:p>
            <a:pPr>
              <a:spcBef>
                <a:spcPct val="0"/>
              </a:spcBef>
            </a:pPr>
            <a:endParaRPr lang="en-US" altLang="zh-CN" sz="3600" dirty="0">
              <a:solidFill>
                <a:srgbClr val="000000"/>
              </a:solidFill>
              <a:latin typeface="Yu Gothic UI Semibold" panose="020B0700000000000000" pitchFamily="34" charset="-128"/>
              <a:ea typeface="Yu Gothic UI Semibold" panose="020B0700000000000000" pitchFamily="34" charset="-128"/>
            </a:endParaRPr>
          </a:p>
          <a:p>
            <a:pPr>
              <a:spcBef>
                <a:spcPct val="0"/>
              </a:spcBef>
            </a:pPr>
            <a:r>
              <a:rPr lang="en-US" altLang="zh-CN" sz="3600" dirty="0">
                <a:solidFill>
                  <a:srgbClr val="000000"/>
                </a:solidFill>
                <a:latin typeface="Yu Gothic UI Semibold" panose="020B0700000000000000" pitchFamily="34" charset="-128"/>
                <a:ea typeface="Yu Gothic UI Semibold" panose="020B0700000000000000" pitchFamily="34" charset="-128"/>
              </a:rPr>
              <a:t>strict requirement on operating temperature</a:t>
            </a:r>
          </a:p>
          <a:p>
            <a:pPr>
              <a:spcBef>
                <a:spcPct val="0"/>
              </a:spcBef>
            </a:pPr>
            <a:endParaRPr lang="en-US" altLang="zh-CN" sz="3600" dirty="0">
              <a:solidFill>
                <a:srgbClr val="000000"/>
              </a:solidFill>
              <a:latin typeface="Yu Gothic UI Semibold" panose="020B0700000000000000" pitchFamily="34" charset="-128"/>
              <a:ea typeface="Yu Gothic UI Semibold" panose="020B0700000000000000" pitchFamily="34" charset="-128"/>
            </a:endParaRPr>
          </a:p>
          <a:p>
            <a:pPr>
              <a:spcBef>
                <a:spcPct val="0"/>
              </a:spcBef>
            </a:pPr>
            <a:r>
              <a:rPr lang="en-US" altLang="zh-CN" sz="3600" dirty="0">
                <a:solidFill>
                  <a:srgbClr val="000000"/>
                </a:solidFill>
                <a:latin typeface="Yu Gothic UI Semibold" panose="020B0700000000000000" pitchFamily="34" charset="-128"/>
                <a:ea typeface="Yu Gothic UI Semibold" panose="020B0700000000000000" pitchFamily="34" charset="-128"/>
              </a:rPr>
              <a:t>fixed magnetic field</a:t>
            </a:r>
            <a:endParaRPr lang="zh-CN" altLang="en-US" sz="3600" dirty="0">
              <a:solidFill>
                <a:srgbClr val="000000"/>
              </a:solidFill>
              <a:latin typeface="Yu Gothic UI Semibold" panose="020B0700000000000000" pitchFamily="34" charset="-128"/>
              <a:ea typeface="Yu Gothic UI Semibold" panose="020B0700000000000000" pitchFamily="34" charset="-128"/>
            </a:endParaRPr>
          </a:p>
        </p:txBody>
      </p:sp>
      <p:sp>
        <p:nvSpPr>
          <p:cNvPr id="22" name="文本框 21"/>
          <p:cNvSpPr txBox="1"/>
          <p:nvPr/>
        </p:nvSpPr>
        <p:spPr>
          <a:xfrm>
            <a:off x="1659001" y="1707106"/>
            <a:ext cx="2694960" cy="461661"/>
          </a:xfrm>
          <a:prstGeom prst="rect">
            <a:avLst/>
          </a:prstGeom>
          <a:noFill/>
        </p:spPr>
        <p:txBody>
          <a:bodyPr wrap="none" lIns="91436" tIns="45718" rIns="91436" bIns="45718" rtlCol="0">
            <a:spAutoFit/>
          </a:bodyPr>
          <a:lstStyle/>
          <a:p>
            <a:pPr defTabSz="457200"/>
            <a:r>
              <a:rPr kumimoji="1" lang="en-US" altLang="zh-CN" sz="2400" b="1" dirty="0">
                <a:solidFill>
                  <a:srgbClr val="36393E"/>
                </a:solidFill>
                <a:latin typeface="Century Gothic" panose="020B0502020202020204" pitchFamily="34" charset="0"/>
                <a:ea typeface="微软雅黑" panose="020B0503020204020204" pitchFamily="34" charset="-122"/>
                <a:cs typeface="Impact" panose="020B0806030902050204"/>
              </a:rPr>
              <a:t>DISADVANTAGES</a:t>
            </a:r>
            <a:endParaRPr kumimoji="1" lang="zh-CN" altLang="en-US" sz="2400" b="1" dirty="0">
              <a:solidFill>
                <a:srgbClr val="36393E"/>
              </a:solidFill>
              <a:latin typeface="Century Gothic" panose="020B0502020202020204" pitchFamily="34" charset="0"/>
              <a:ea typeface="微软雅黑" panose="020B0503020204020204" pitchFamily="34" charset="-122"/>
              <a:cs typeface="Impact" panose="020B0806030902050204"/>
            </a:endParaRPr>
          </a:p>
        </p:txBody>
      </p:sp>
      <p:pic>
        <p:nvPicPr>
          <p:cNvPr id="2" name="图片 1">
            <a:extLst>
              <a:ext uri="{FF2B5EF4-FFF2-40B4-BE49-F238E27FC236}">
                <a16:creationId xmlns:a16="http://schemas.microsoft.com/office/drawing/2014/main" id="{8D0980DF-BEDD-65FE-98E5-D1C1DE10DA4E}"/>
              </a:ext>
            </a:extLst>
          </p:cNvPr>
          <p:cNvPicPr/>
          <p:nvPr/>
        </p:nvPicPr>
        <p:blipFill>
          <a:blip r:embed="rId3"/>
          <a:stretch>
            <a:fillRect/>
          </a:stretch>
        </p:blipFill>
        <p:spPr>
          <a:xfrm>
            <a:off x="5056673" y="1091863"/>
            <a:ext cx="3203673" cy="2433013"/>
          </a:xfrm>
          <a:prstGeom prst="rect">
            <a:avLst/>
          </a:prstGeom>
          <a:noFill/>
          <a:ln w="9525">
            <a:noFill/>
          </a:ln>
        </p:spPr>
      </p:pic>
      <p:sp>
        <p:nvSpPr>
          <p:cNvPr id="3" name="文本框 2">
            <a:extLst>
              <a:ext uri="{FF2B5EF4-FFF2-40B4-BE49-F238E27FC236}">
                <a16:creationId xmlns:a16="http://schemas.microsoft.com/office/drawing/2014/main" id="{BAD999CA-3234-A30C-ADDA-784161EB8E65}"/>
              </a:ext>
            </a:extLst>
          </p:cNvPr>
          <p:cNvSpPr txBox="1"/>
          <p:nvPr/>
        </p:nvSpPr>
        <p:spPr>
          <a:xfrm>
            <a:off x="7565985" y="1707106"/>
            <a:ext cx="4436999" cy="646331"/>
          </a:xfrm>
          <a:prstGeom prst="rect">
            <a:avLst/>
          </a:prstGeom>
          <a:noFill/>
        </p:spPr>
        <p:txBody>
          <a:bodyPr wrap="square" rtlCol="0" anchor="t">
            <a:spAutoFit/>
          </a:bodyPr>
          <a:lstStyle/>
          <a:p>
            <a:pPr algn="ctr"/>
            <a:r>
              <a:rPr dirty="0"/>
              <a:t>the relationship between the rotor flux linkage and its temperatur</a:t>
            </a:r>
            <a:r>
              <a:rPr lang="en-US" dirty="0"/>
              <a:t>e.</a:t>
            </a:r>
          </a:p>
        </p:txBody>
      </p:sp>
      <p:pic>
        <p:nvPicPr>
          <p:cNvPr id="29" name="图片 28">
            <a:extLst>
              <a:ext uri="{FF2B5EF4-FFF2-40B4-BE49-F238E27FC236}">
                <a16:creationId xmlns:a16="http://schemas.microsoft.com/office/drawing/2014/main" id="{D40EDE47-0CAE-ADFF-BA4B-D0DB70DCF3A5}"/>
              </a:ext>
            </a:extLst>
          </p:cNvPr>
          <p:cNvPicPr/>
          <p:nvPr/>
        </p:nvPicPr>
        <p:blipFill>
          <a:blip r:embed="rId4"/>
          <a:stretch>
            <a:fillRect/>
          </a:stretch>
        </p:blipFill>
        <p:spPr>
          <a:xfrm>
            <a:off x="8544460" y="2483485"/>
            <a:ext cx="2438400" cy="425958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15"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p:cTn id="16" dur="1000" fill="hold"/>
                                        <p:tgtEl>
                                          <p:spTgt spid="17"/>
                                        </p:tgtEl>
                                        <p:attrNameLst>
                                          <p:attrName>ppt_w</p:attrName>
                                        </p:attrNameLst>
                                      </p:cBhvr>
                                      <p:tavLst>
                                        <p:tav tm="0">
                                          <p:val>
                                            <p:fltVal val="0"/>
                                          </p:val>
                                        </p:tav>
                                        <p:tav tm="100000">
                                          <p:val>
                                            <p:strVal val="#ppt_w"/>
                                          </p:val>
                                        </p:tav>
                                      </p:tavLst>
                                    </p:anim>
                                    <p:anim calcmode="lin" valueType="num">
                                      <p:cBhvr>
                                        <p:cTn id="17" dur="1000" fill="hold"/>
                                        <p:tgtEl>
                                          <p:spTgt spid="17"/>
                                        </p:tgtEl>
                                        <p:attrNameLst>
                                          <p:attrName>ppt_h</p:attrName>
                                        </p:attrNameLst>
                                      </p:cBhvr>
                                      <p:tavLst>
                                        <p:tav tm="0">
                                          <p:val>
                                            <p:fltVal val="0"/>
                                          </p:val>
                                        </p:tav>
                                        <p:tav tm="100000">
                                          <p:val>
                                            <p:strVal val="#ppt_h"/>
                                          </p:val>
                                        </p:tav>
                                      </p:tavLst>
                                    </p:anim>
                                    <p:anim calcmode="lin" valueType="num">
                                      <p:cBhvr>
                                        <p:cTn id="18" dur="1000" fill="hold"/>
                                        <p:tgtEl>
                                          <p:spTgt spid="17"/>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17"/>
                                        </p:tgtEl>
                                        <p:attrNameLst>
                                          <p:attrName>ppt_y</p:attrName>
                                        </p:attrNameLst>
                                      </p:cBhvr>
                                      <p:tavLst>
                                        <p:tav tm="0" fmla="#ppt_y+(sin(-2*pi*(1-$))*-#ppt_x+cos(-2*pi*(1-$))*(1-#ppt_y))*(1-$)">
                                          <p:val>
                                            <p:fltVal val="0"/>
                                          </p:val>
                                        </p:tav>
                                        <p:tav tm="100000">
                                          <p:val>
                                            <p:fltVal val="1"/>
                                          </p:val>
                                        </p:tav>
                                      </p:tavLst>
                                    </p:anim>
                                  </p:childTnLst>
                                </p:cTn>
                              </p:par>
                              <p:par>
                                <p:cTn id="20" presetID="15"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p:cTn id="22" dur="1000" fill="hold"/>
                                        <p:tgtEl>
                                          <p:spTgt spid="18"/>
                                        </p:tgtEl>
                                        <p:attrNameLst>
                                          <p:attrName>ppt_w</p:attrName>
                                        </p:attrNameLst>
                                      </p:cBhvr>
                                      <p:tavLst>
                                        <p:tav tm="0">
                                          <p:val>
                                            <p:fltVal val="0"/>
                                          </p:val>
                                        </p:tav>
                                        <p:tav tm="100000">
                                          <p:val>
                                            <p:strVal val="#ppt_w"/>
                                          </p:val>
                                        </p:tav>
                                      </p:tavLst>
                                    </p:anim>
                                    <p:anim calcmode="lin" valueType="num">
                                      <p:cBhvr>
                                        <p:cTn id="23" dur="1000" fill="hold"/>
                                        <p:tgtEl>
                                          <p:spTgt spid="18"/>
                                        </p:tgtEl>
                                        <p:attrNameLst>
                                          <p:attrName>ppt_h</p:attrName>
                                        </p:attrNameLst>
                                      </p:cBhvr>
                                      <p:tavLst>
                                        <p:tav tm="0">
                                          <p:val>
                                            <p:fltVal val="0"/>
                                          </p:val>
                                        </p:tav>
                                        <p:tav tm="100000">
                                          <p:val>
                                            <p:strVal val="#ppt_h"/>
                                          </p:val>
                                        </p:tav>
                                      </p:tavLst>
                                    </p:anim>
                                    <p:anim calcmode="lin" valueType="num">
                                      <p:cBhvr>
                                        <p:cTn id="24"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8"/>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1000" fill="hold"/>
                                        <p:tgtEl>
                                          <p:spTgt spid="19"/>
                                        </p:tgtEl>
                                        <p:attrNameLst>
                                          <p:attrName>ppt_w</p:attrName>
                                        </p:attrNameLst>
                                      </p:cBhvr>
                                      <p:tavLst>
                                        <p:tav tm="0">
                                          <p:val>
                                            <p:fltVal val="0"/>
                                          </p:val>
                                        </p:tav>
                                        <p:tav tm="100000">
                                          <p:val>
                                            <p:strVal val="#ppt_w"/>
                                          </p:val>
                                        </p:tav>
                                      </p:tavLst>
                                    </p:anim>
                                    <p:anim calcmode="lin" valueType="num">
                                      <p:cBhvr>
                                        <p:cTn id="29" dur="1000" fill="hold"/>
                                        <p:tgtEl>
                                          <p:spTgt spid="19"/>
                                        </p:tgtEl>
                                        <p:attrNameLst>
                                          <p:attrName>ppt_h</p:attrName>
                                        </p:attrNameLst>
                                      </p:cBhvr>
                                      <p:tavLst>
                                        <p:tav tm="0">
                                          <p:val>
                                            <p:fltVal val="0"/>
                                          </p:val>
                                        </p:tav>
                                        <p:tav tm="100000">
                                          <p:val>
                                            <p:strVal val="#ppt_h"/>
                                          </p:val>
                                        </p:tav>
                                      </p:tavLst>
                                    </p:anim>
                                    <p:anim calcmode="lin" valueType="num">
                                      <p:cBhvr>
                                        <p:cTn id="30"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9"/>
                                        </p:tgtEl>
                                        <p:attrNameLst>
                                          <p:attrName>ppt_y</p:attrName>
                                        </p:attrNameLst>
                                      </p:cBhvr>
                                      <p:tavLst>
                                        <p:tav tm="0" fmla="#ppt_y+(sin(-2*pi*(1-$))*-#ppt_x+cos(-2*pi*(1-$))*(1-#ppt_y))*(1-$)">
                                          <p:val>
                                            <p:fltVal val="0"/>
                                          </p:val>
                                        </p:tav>
                                        <p:tav tm="100000">
                                          <p:val>
                                            <p:fltVal val="1"/>
                                          </p:val>
                                        </p:tav>
                                      </p:tavLst>
                                    </p:anim>
                                  </p:childTnLst>
                                </p:cTn>
                              </p:par>
                              <p:par>
                                <p:cTn id="32" presetID="15"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1000" fill="hold"/>
                                        <p:tgtEl>
                                          <p:spTgt spid="20"/>
                                        </p:tgtEl>
                                        <p:attrNameLst>
                                          <p:attrName>ppt_w</p:attrName>
                                        </p:attrNameLst>
                                      </p:cBhvr>
                                      <p:tavLst>
                                        <p:tav tm="0">
                                          <p:val>
                                            <p:fltVal val="0"/>
                                          </p:val>
                                        </p:tav>
                                        <p:tav tm="100000">
                                          <p:val>
                                            <p:strVal val="#ppt_w"/>
                                          </p:val>
                                        </p:tav>
                                      </p:tavLst>
                                    </p:anim>
                                    <p:anim calcmode="lin" valueType="num">
                                      <p:cBhvr>
                                        <p:cTn id="35" dur="1000" fill="hold"/>
                                        <p:tgtEl>
                                          <p:spTgt spid="20"/>
                                        </p:tgtEl>
                                        <p:attrNameLst>
                                          <p:attrName>ppt_h</p:attrName>
                                        </p:attrNameLst>
                                      </p:cBhvr>
                                      <p:tavLst>
                                        <p:tav tm="0">
                                          <p:val>
                                            <p:fltVal val="0"/>
                                          </p:val>
                                        </p:tav>
                                        <p:tav tm="100000">
                                          <p:val>
                                            <p:strVal val="#ppt_h"/>
                                          </p:val>
                                        </p:tav>
                                      </p:tavLst>
                                    </p:anim>
                                    <p:anim calcmode="lin" valueType="num">
                                      <p:cBhvr>
                                        <p:cTn id="36"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fade">
                                      <p:cBhvr>
                                        <p:cTn id="4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18" grpId="0" animBg="1"/>
      <p:bldP spid="19" grpId="0" animBg="1"/>
      <p:bldP spid="20" grpId="0" animBg="1"/>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4254500" y="3978383"/>
            <a:ext cx="369715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Application Fields</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537834" y="277314"/>
            <a:ext cx="5795380"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000" b="1" dirty="0">
                <a:solidFill>
                  <a:schemeClr val="tx1"/>
                </a:solidFill>
              </a:rPr>
              <a:t>Electric Vehicles (</a:t>
            </a:r>
            <a:r>
              <a:rPr lang="en-US" altLang="zh-CN" sz="4000" b="1" dirty="0" err="1">
                <a:solidFill>
                  <a:schemeClr val="tx1"/>
                </a:solidFill>
              </a:rPr>
              <a:t>Evs</a:t>
            </a:r>
            <a:r>
              <a:rPr lang="en-US" altLang="zh-CN" sz="4000" b="1" dirty="0">
                <a:solidFill>
                  <a:schemeClr val="tx1"/>
                </a:solidFill>
              </a:rPr>
              <a:t>)</a:t>
            </a:r>
            <a:r>
              <a:rPr lang="en-US" altLang="zh-CN" b="1" dirty="0"/>
              <a:t>)</a:t>
            </a:r>
            <a:endParaRPr lang="zh-CN" altLang="zh-CN" dirty="0"/>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436325" y="2544616"/>
            <a:ext cx="25257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5C39E23-9338-B6B6-70C3-0E73D2DEBB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426" r="7891"/>
          <a:stretch/>
        </p:blipFill>
        <p:spPr bwMode="auto">
          <a:xfrm>
            <a:off x="298255" y="1263992"/>
            <a:ext cx="6137269" cy="402907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5076EA91-5D87-5AAE-DE74-3F5AAA74746D}"/>
              </a:ext>
            </a:extLst>
          </p:cNvPr>
          <p:cNvPicPr>
            <a:picLocks noChangeAspect="1"/>
          </p:cNvPicPr>
          <p:nvPr/>
        </p:nvPicPr>
        <p:blipFill>
          <a:blip r:embed="rId4"/>
          <a:stretch>
            <a:fillRect/>
          </a:stretch>
        </p:blipFill>
        <p:spPr>
          <a:xfrm>
            <a:off x="6724892" y="1006475"/>
            <a:ext cx="5274310" cy="4845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348781" y="237914"/>
            <a:ext cx="5494438"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000" b="1" dirty="0">
                <a:solidFill>
                  <a:schemeClr val="tx1"/>
                </a:solidFill>
              </a:rPr>
              <a:t>Rail Transportation</a:t>
            </a:r>
            <a:endParaRPr lang="zh-CN" altLang="en-US" sz="4000" spc="2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4089400" y="6193758"/>
            <a:ext cx="4154344" cy="369332"/>
          </a:xfrm>
          <a:prstGeom prst="rect">
            <a:avLst/>
          </a:prstGeom>
        </p:spPr>
        <p:txBody>
          <a:bodyPr wrap="square">
            <a:spAutoFit/>
          </a:bodyPr>
          <a:lstStyle/>
          <a:p>
            <a:pPr algn="ctr"/>
            <a:r>
              <a:rPr lang="en-US" altLang="zh-CN" dirty="0"/>
              <a:t>Changsha Metro Line 1</a:t>
            </a:r>
            <a:endParaRPr lang="zh-CN" altLang="en-US" sz="1100" dirty="0">
              <a:solidFill>
                <a:schemeClr val="tx1">
                  <a:lumMod val="75000"/>
                  <a:lumOff val="25000"/>
                </a:schemeClr>
              </a:solidFill>
            </a:endParaRPr>
          </a:p>
        </p:txBody>
      </p: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050" name="Picture 2" descr="长沙地铁1号线首列车抵长 明年开始接载乘客/图 - 今日关注 - 湖南在线 - 华声在线">
            <a:extLst>
              <a:ext uri="{FF2B5EF4-FFF2-40B4-BE49-F238E27FC236}">
                <a16:creationId xmlns:a16="http://schemas.microsoft.com/office/drawing/2014/main" id="{F6175E58-34A5-4A0C-5ECE-97E3E08F4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9175" y="1104476"/>
            <a:ext cx="7105650" cy="5038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3452793" y="169793"/>
            <a:ext cx="6339390"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4000" b="1" dirty="0">
                <a:solidFill>
                  <a:schemeClr val="tx1"/>
                </a:solidFill>
              </a:rPr>
              <a:t>Industrial Automation</a:t>
            </a:r>
            <a:endParaRPr lang="zh-CN" altLang="zh-CN" sz="4000" dirty="0">
              <a:solidFill>
                <a:schemeClr val="tx1"/>
              </a:solidFill>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074" name="Picture 2" descr="永磁同步电机介绍 | 电机控制系统设计">
            <a:extLst>
              <a:ext uri="{FF2B5EF4-FFF2-40B4-BE49-F238E27FC236}">
                <a16:creationId xmlns:a16="http://schemas.microsoft.com/office/drawing/2014/main" id="{EAF0530B-DB28-B310-9F92-78A84F31F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022" y="1022670"/>
            <a:ext cx="9015955" cy="50735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1">
            <a:extLst>
              <a:ext uri="{FF2B5EF4-FFF2-40B4-BE49-F238E27FC236}">
                <a16:creationId xmlns:a16="http://schemas.microsoft.com/office/drawing/2014/main" id="{06E278B4-F6D6-EC5A-CE18-514A0F39F0E1}"/>
              </a:ext>
            </a:extLst>
          </p:cNvPr>
          <p:cNvSpPr/>
          <p:nvPr/>
        </p:nvSpPr>
        <p:spPr bwMode="auto">
          <a:xfrm>
            <a:off x="8952277" y="3139017"/>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3" name="Freeform 31">
            <a:extLst>
              <a:ext uri="{FF2B5EF4-FFF2-40B4-BE49-F238E27FC236}">
                <a16:creationId xmlns:a16="http://schemas.microsoft.com/office/drawing/2014/main" id="{E6A1BB8E-1C6B-9758-35C9-3FB3746DAF5D}"/>
              </a:ext>
            </a:extLst>
          </p:cNvPr>
          <p:cNvSpPr/>
          <p:nvPr/>
        </p:nvSpPr>
        <p:spPr bwMode="auto">
          <a:xfrm>
            <a:off x="609170" y="3139017"/>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2" name="Freeform 31">
            <a:extLst>
              <a:ext uri="{FF2B5EF4-FFF2-40B4-BE49-F238E27FC236}">
                <a16:creationId xmlns:a16="http://schemas.microsoft.com/office/drawing/2014/main" id="{FC3A2103-F2C2-338C-5761-AE7117C6F679}"/>
              </a:ext>
            </a:extLst>
          </p:cNvPr>
          <p:cNvSpPr/>
          <p:nvPr/>
        </p:nvSpPr>
        <p:spPr bwMode="auto">
          <a:xfrm>
            <a:off x="3380132" y="3081465"/>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Freeform 31"/>
          <p:cNvSpPr/>
          <p:nvPr/>
        </p:nvSpPr>
        <p:spPr bwMode="auto">
          <a:xfrm>
            <a:off x="6172354" y="3139017"/>
            <a:ext cx="2616077" cy="2606532"/>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8" name="MH_Others_1"/>
          <p:cNvSpPr txBox="1"/>
          <p:nvPr>
            <p:custDataLst>
              <p:tags r:id="rId1"/>
            </p:custDataLst>
          </p:nvPr>
        </p:nvSpPr>
        <p:spPr>
          <a:xfrm>
            <a:off x="5283728" y="1470273"/>
            <a:ext cx="2660967" cy="550494"/>
          </a:xfrm>
          <a:prstGeom prst="rect">
            <a:avLst/>
          </a:prstGeom>
          <a:noFill/>
        </p:spPr>
        <p:txBody>
          <a:bodyPr wrap="none">
            <a:noAutofit/>
          </a:bodyPr>
          <a:lstStyle/>
          <a:p>
            <a:pPr algn="ctr">
              <a:defRPr/>
            </a:pPr>
            <a:r>
              <a:rPr lang="en-US" altLang="zh-CN" sz="4400" spc="400" dirty="0">
                <a:solidFill>
                  <a:schemeClr val="tx1">
                    <a:lumMod val="75000"/>
                    <a:lumOff val="25000"/>
                  </a:schemeClr>
                </a:solidFill>
                <a:latin typeface="微软雅黑" panose="020B0503020204020204" pitchFamily="34" charset="-122"/>
                <a:ea typeface="微软雅黑" panose="020B0503020204020204" pitchFamily="34" charset="-122"/>
              </a:rPr>
              <a:t>CONTENTS</a:t>
            </a:r>
            <a:endParaRPr lang="zh-CN" altLang="en-US" sz="4400" spc="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MH_Entry_1"/>
          <p:cNvSpPr/>
          <p:nvPr>
            <p:custDataLst>
              <p:tags r:id="rId2"/>
            </p:custDataLst>
          </p:nvPr>
        </p:nvSpPr>
        <p:spPr>
          <a:xfrm>
            <a:off x="412986" y="4473849"/>
            <a:ext cx="3107313"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spc="200" dirty="0">
                <a:solidFill>
                  <a:schemeClr val="tx1">
                    <a:lumMod val="75000"/>
                    <a:lumOff val="25000"/>
                  </a:schemeClr>
                </a:solidFill>
                <a:latin typeface="微软雅黑" panose="020B0503020204020204" pitchFamily="34" charset="-122"/>
                <a:ea typeface="微软雅黑" panose="020B0503020204020204" pitchFamily="34" charset="-122"/>
              </a:rPr>
              <a:t>The Main Structure</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MH_Number_1"/>
          <p:cNvSpPr/>
          <p:nvPr>
            <p:custDataLst>
              <p:tags r:id="rId3"/>
            </p:custDataLst>
          </p:nvPr>
        </p:nvSpPr>
        <p:spPr>
          <a:xfrm>
            <a:off x="1600902"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MH_Entry_1"/>
          <p:cNvSpPr/>
          <p:nvPr>
            <p:custDataLst>
              <p:tags r:id="rId4"/>
            </p:custDataLst>
          </p:nvPr>
        </p:nvSpPr>
        <p:spPr>
          <a:xfrm>
            <a:off x="3124271" y="4507440"/>
            <a:ext cx="3107313"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spc="200" dirty="0">
                <a:solidFill>
                  <a:schemeClr val="tx1">
                    <a:lumMod val="75000"/>
                    <a:lumOff val="25000"/>
                  </a:schemeClr>
                </a:solidFill>
                <a:latin typeface="微软雅黑" panose="020B0503020204020204" pitchFamily="34" charset="-122"/>
                <a:ea typeface="微软雅黑" panose="020B0503020204020204" pitchFamily="34" charset="-122"/>
              </a:rPr>
              <a:t>The Equivalent Circuit</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MH_Number_1"/>
          <p:cNvSpPr/>
          <p:nvPr>
            <p:custDataLst>
              <p:tags r:id="rId5"/>
            </p:custDataLst>
          </p:nvPr>
        </p:nvSpPr>
        <p:spPr>
          <a:xfrm>
            <a:off x="4268232"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MH_Entry_1"/>
          <p:cNvSpPr/>
          <p:nvPr>
            <p:custDataLst>
              <p:tags r:id="rId6"/>
            </p:custDataLst>
          </p:nvPr>
        </p:nvSpPr>
        <p:spPr>
          <a:xfrm>
            <a:off x="6030133" y="4507440"/>
            <a:ext cx="2989250"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spc="200" dirty="0">
                <a:solidFill>
                  <a:schemeClr val="tx1">
                    <a:lumMod val="75000"/>
                    <a:lumOff val="25000"/>
                  </a:schemeClr>
                </a:solidFill>
                <a:latin typeface="微软雅黑" panose="020B0503020204020204" pitchFamily="34" charset="-122"/>
                <a:ea typeface="微软雅黑" panose="020B0503020204020204" pitchFamily="34" charset="-122"/>
              </a:rPr>
              <a:t>Advantages </a:t>
            </a:r>
          </a:p>
          <a:p>
            <a:pPr algn="ctr"/>
            <a:r>
              <a:rPr lang="en-US" altLang="zh-CN" sz="2400" spc="200" dirty="0">
                <a:solidFill>
                  <a:schemeClr val="tx1">
                    <a:lumMod val="75000"/>
                    <a:lumOff val="25000"/>
                  </a:schemeClr>
                </a:solidFill>
                <a:latin typeface="微软雅黑" panose="020B0503020204020204" pitchFamily="34" charset="-122"/>
                <a:ea typeface="微软雅黑" panose="020B0503020204020204" pitchFamily="34" charset="-122"/>
              </a:rPr>
              <a:t>And Disadvantages</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MH_Number_1"/>
          <p:cNvSpPr/>
          <p:nvPr>
            <p:custDataLst>
              <p:tags r:id="rId7"/>
            </p:custDataLst>
          </p:nvPr>
        </p:nvSpPr>
        <p:spPr>
          <a:xfrm>
            <a:off x="7132399"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MH_Entry_1"/>
          <p:cNvSpPr/>
          <p:nvPr>
            <p:custDataLst>
              <p:tags r:id="rId8"/>
            </p:custDataLst>
          </p:nvPr>
        </p:nvSpPr>
        <p:spPr>
          <a:xfrm>
            <a:off x="9122580" y="4524349"/>
            <a:ext cx="2342577"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spc="200" dirty="0">
                <a:solidFill>
                  <a:schemeClr val="tx1">
                    <a:lumMod val="75000"/>
                    <a:lumOff val="25000"/>
                  </a:schemeClr>
                </a:solidFill>
                <a:latin typeface="微软雅黑" panose="020B0503020204020204" pitchFamily="34" charset="-122"/>
                <a:ea typeface="微软雅黑" panose="020B0503020204020204" pitchFamily="34" charset="-122"/>
              </a:rPr>
              <a:t>Application Fields</a:t>
            </a:r>
            <a:endParaRPr lang="zh-CN" altLang="en-US" sz="24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MH_Number_1"/>
          <p:cNvSpPr/>
          <p:nvPr>
            <p:custDataLst>
              <p:tags r:id="rId9"/>
            </p:custDataLst>
          </p:nvPr>
        </p:nvSpPr>
        <p:spPr>
          <a:xfrm>
            <a:off x="9876060" y="3457272"/>
            <a:ext cx="750179" cy="74967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40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5" name="直接连接符 24"/>
          <p:cNvCxnSpPr/>
          <p:nvPr/>
        </p:nvCxnSpPr>
        <p:spPr>
          <a:xfrm flipV="1">
            <a:off x="3912016" y="2196197"/>
            <a:ext cx="4355881" cy="9849"/>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3149865" y="913242"/>
            <a:ext cx="1619696" cy="1560028"/>
            <a:chOff x="831851" y="-312738"/>
            <a:chExt cx="3275013" cy="3154364"/>
          </a:xfrm>
        </p:grpSpPr>
        <p:sp>
          <p:nvSpPr>
            <p:cNvPr id="29" name="Oval 5"/>
            <p:cNvSpPr>
              <a:spLocks noChangeArrowheads="1"/>
            </p:cNvSpPr>
            <p:nvPr/>
          </p:nvSpPr>
          <p:spPr bwMode="auto">
            <a:xfrm>
              <a:off x="1200151" y="-312738"/>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6"/>
            <p:cNvSpPr>
              <a:spLocks noChangeArrowheads="1"/>
            </p:cNvSpPr>
            <p:nvPr/>
          </p:nvSpPr>
          <p:spPr bwMode="auto">
            <a:xfrm>
              <a:off x="2730501" y="1919288"/>
              <a:ext cx="322263"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7"/>
            <p:cNvSpPr>
              <a:spLocks noChangeArrowheads="1"/>
            </p:cNvSpPr>
            <p:nvPr/>
          </p:nvSpPr>
          <p:spPr bwMode="auto">
            <a:xfrm>
              <a:off x="2730501" y="1919288"/>
              <a:ext cx="322263"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8"/>
            <p:cNvSpPr>
              <a:spLocks noChangeArrowheads="1"/>
            </p:cNvSpPr>
            <p:nvPr/>
          </p:nvSpPr>
          <p:spPr bwMode="auto">
            <a:xfrm>
              <a:off x="2514601" y="1919288"/>
              <a:ext cx="12700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9"/>
            <p:cNvSpPr>
              <a:spLocks noChangeArrowheads="1"/>
            </p:cNvSpPr>
            <p:nvPr/>
          </p:nvSpPr>
          <p:spPr bwMode="auto">
            <a:xfrm>
              <a:off x="2514601" y="1919288"/>
              <a:ext cx="1270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10"/>
            <p:cNvSpPr>
              <a:spLocks noChangeArrowheads="1"/>
            </p:cNvSpPr>
            <p:nvPr/>
          </p:nvSpPr>
          <p:spPr bwMode="auto">
            <a:xfrm>
              <a:off x="3321051" y="893762"/>
              <a:ext cx="73183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11"/>
            <p:cNvSpPr>
              <a:spLocks noChangeArrowheads="1"/>
            </p:cNvSpPr>
            <p:nvPr/>
          </p:nvSpPr>
          <p:spPr bwMode="auto">
            <a:xfrm>
              <a:off x="3321051" y="893762"/>
              <a:ext cx="73183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Freeform 12"/>
            <p:cNvSpPr/>
            <p:nvPr/>
          </p:nvSpPr>
          <p:spPr bwMode="auto">
            <a:xfrm>
              <a:off x="2790826" y="-109538"/>
              <a:ext cx="696913" cy="60325"/>
            </a:xfrm>
            <a:custGeom>
              <a:avLst/>
              <a:gdLst>
                <a:gd name="T0" fmla="*/ 142 w 164"/>
                <a:gd name="T1" fmla="*/ 0 h 14"/>
                <a:gd name="T2" fmla="*/ 0 w 164"/>
                <a:gd name="T3" fmla="*/ 0 h 14"/>
                <a:gd name="T4" fmla="*/ 0 w 164"/>
                <a:gd name="T5" fmla="*/ 14 h 14"/>
                <a:gd name="T6" fmla="*/ 164 w 164"/>
                <a:gd name="T7" fmla="*/ 14 h 14"/>
                <a:gd name="T8" fmla="*/ 142 w 164"/>
                <a:gd name="T9" fmla="*/ 0 h 14"/>
              </a:gdLst>
              <a:ahLst/>
              <a:cxnLst>
                <a:cxn ang="0">
                  <a:pos x="T0" y="T1"/>
                </a:cxn>
                <a:cxn ang="0">
                  <a:pos x="T2" y="T3"/>
                </a:cxn>
                <a:cxn ang="0">
                  <a:pos x="T4" y="T5"/>
                </a:cxn>
                <a:cxn ang="0">
                  <a:pos x="T6" y="T7"/>
                </a:cxn>
                <a:cxn ang="0">
                  <a:pos x="T8" y="T9"/>
                </a:cxn>
              </a:cxnLst>
              <a:rect l="0" t="0" r="r" b="b"/>
              <a:pathLst>
                <a:path w="164" h="14">
                  <a:moveTo>
                    <a:pt x="142" y="0"/>
                  </a:moveTo>
                  <a:cubicBezTo>
                    <a:pt x="0" y="0"/>
                    <a:pt x="0" y="0"/>
                    <a:pt x="0" y="0"/>
                  </a:cubicBezTo>
                  <a:cubicBezTo>
                    <a:pt x="0" y="14"/>
                    <a:pt x="0" y="14"/>
                    <a:pt x="0" y="14"/>
                  </a:cubicBezTo>
                  <a:cubicBezTo>
                    <a:pt x="164" y="14"/>
                    <a:pt x="164" y="14"/>
                    <a:pt x="164" y="14"/>
                  </a:cubicBezTo>
                  <a:cubicBezTo>
                    <a:pt x="157" y="9"/>
                    <a:pt x="150" y="4"/>
                    <a:pt x="14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3"/>
            <p:cNvSpPr/>
            <p:nvPr/>
          </p:nvSpPr>
          <p:spPr bwMode="auto">
            <a:xfrm>
              <a:off x="3894138" y="690562"/>
              <a:ext cx="161925" cy="58738"/>
            </a:xfrm>
            <a:custGeom>
              <a:avLst/>
              <a:gdLst>
                <a:gd name="T0" fmla="*/ 33 w 38"/>
                <a:gd name="T1" fmla="*/ 0 h 14"/>
                <a:gd name="T2" fmla="*/ 0 w 38"/>
                <a:gd name="T3" fmla="*/ 0 h 14"/>
                <a:gd name="T4" fmla="*/ 0 w 38"/>
                <a:gd name="T5" fmla="*/ 14 h 14"/>
                <a:gd name="T6" fmla="*/ 38 w 38"/>
                <a:gd name="T7" fmla="*/ 14 h 14"/>
                <a:gd name="T8" fmla="*/ 33 w 38"/>
                <a:gd name="T9" fmla="*/ 0 h 14"/>
              </a:gdLst>
              <a:ahLst/>
              <a:cxnLst>
                <a:cxn ang="0">
                  <a:pos x="T0" y="T1"/>
                </a:cxn>
                <a:cxn ang="0">
                  <a:pos x="T2" y="T3"/>
                </a:cxn>
                <a:cxn ang="0">
                  <a:pos x="T4" y="T5"/>
                </a:cxn>
                <a:cxn ang="0">
                  <a:pos x="T6" y="T7"/>
                </a:cxn>
                <a:cxn ang="0">
                  <a:pos x="T8" y="T9"/>
                </a:cxn>
              </a:cxnLst>
              <a:rect l="0" t="0" r="r" b="b"/>
              <a:pathLst>
                <a:path w="38" h="14">
                  <a:moveTo>
                    <a:pt x="33" y="0"/>
                  </a:moveTo>
                  <a:cubicBezTo>
                    <a:pt x="0" y="0"/>
                    <a:pt x="0" y="0"/>
                    <a:pt x="0" y="0"/>
                  </a:cubicBezTo>
                  <a:cubicBezTo>
                    <a:pt x="0" y="14"/>
                    <a:pt x="0" y="14"/>
                    <a:pt x="0" y="14"/>
                  </a:cubicBezTo>
                  <a:cubicBezTo>
                    <a:pt x="38" y="14"/>
                    <a:pt x="38" y="14"/>
                    <a:pt x="38" y="14"/>
                  </a:cubicBezTo>
                  <a:cubicBezTo>
                    <a:pt x="36" y="9"/>
                    <a:pt x="35" y="5"/>
                    <a:pt x="33"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Rectangle 14"/>
            <p:cNvSpPr>
              <a:spLocks noChangeArrowheads="1"/>
            </p:cNvSpPr>
            <p:nvPr/>
          </p:nvSpPr>
          <p:spPr bwMode="auto">
            <a:xfrm>
              <a:off x="3576638" y="1489075"/>
              <a:ext cx="215900"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15"/>
            <p:cNvSpPr>
              <a:spLocks noChangeArrowheads="1"/>
            </p:cNvSpPr>
            <p:nvPr/>
          </p:nvSpPr>
          <p:spPr bwMode="auto">
            <a:xfrm>
              <a:off x="3576638" y="1489075"/>
              <a:ext cx="215900"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Rectangle 16"/>
            <p:cNvSpPr>
              <a:spLocks noChangeArrowheads="1"/>
            </p:cNvSpPr>
            <p:nvPr/>
          </p:nvSpPr>
          <p:spPr bwMode="auto">
            <a:xfrm>
              <a:off x="1489076" y="893762"/>
              <a:ext cx="49371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Rectangle 17"/>
            <p:cNvSpPr>
              <a:spLocks noChangeArrowheads="1"/>
            </p:cNvSpPr>
            <p:nvPr/>
          </p:nvSpPr>
          <p:spPr bwMode="auto">
            <a:xfrm>
              <a:off x="1489076" y="893762"/>
              <a:ext cx="49371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18"/>
            <p:cNvSpPr>
              <a:spLocks noChangeArrowheads="1"/>
            </p:cNvSpPr>
            <p:nvPr/>
          </p:nvSpPr>
          <p:spPr bwMode="auto">
            <a:xfrm>
              <a:off x="2330451" y="65087"/>
              <a:ext cx="111125"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Rectangle 19"/>
            <p:cNvSpPr>
              <a:spLocks noChangeArrowheads="1"/>
            </p:cNvSpPr>
            <p:nvPr/>
          </p:nvSpPr>
          <p:spPr bwMode="auto">
            <a:xfrm>
              <a:off x="2330451" y="65087"/>
              <a:ext cx="11112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Rectangle 20"/>
            <p:cNvSpPr>
              <a:spLocks noChangeArrowheads="1"/>
            </p:cNvSpPr>
            <p:nvPr/>
          </p:nvSpPr>
          <p:spPr bwMode="auto">
            <a:xfrm>
              <a:off x="2459038" y="1004887"/>
              <a:ext cx="31750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21"/>
            <p:cNvSpPr>
              <a:spLocks noChangeArrowheads="1"/>
            </p:cNvSpPr>
            <p:nvPr/>
          </p:nvSpPr>
          <p:spPr bwMode="auto">
            <a:xfrm>
              <a:off x="2459038" y="1004887"/>
              <a:ext cx="31750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22"/>
            <p:cNvSpPr>
              <a:spLocks noChangeArrowheads="1"/>
            </p:cNvSpPr>
            <p:nvPr/>
          </p:nvSpPr>
          <p:spPr bwMode="auto">
            <a:xfrm>
              <a:off x="2170113" y="358775"/>
              <a:ext cx="317500" cy="63500"/>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23"/>
            <p:cNvSpPr>
              <a:spLocks noChangeArrowheads="1"/>
            </p:cNvSpPr>
            <p:nvPr/>
          </p:nvSpPr>
          <p:spPr bwMode="auto">
            <a:xfrm>
              <a:off x="2170113" y="358775"/>
              <a:ext cx="3175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24"/>
            <p:cNvSpPr>
              <a:spLocks noChangeArrowheads="1"/>
            </p:cNvSpPr>
            <p:nvPr/>
          </p:nvSpPr>
          <p:spPr bwMode="auto">
            <a:xfrm>
              <a:off x="2751138" y="536575"/>
              <a:ext cx="31908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25"/>
            <p:cNvSpPr>
              <a:spLocks noChangeArrowheads="1"/>
            </p:cNvSpPr>
            <p:nvPr/>
          </p:nvSpPr>
          <p:spPr bwMode="auto">
            <a:xfrm>
              <a:off x="2751138" y="536575"/>
              <a:ext cx="3190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Freeform 26"/>
            <p:cNvSpPr/>
            <p:nvPr/>
          </p:nvSpPr>
          <p:spPr bwMode="auto">
            <a:xfrm>
              <a:off x="1387476" y="371475"/>
              <a:ext cx="263525" cy="58738"/>
            </a:xfrm>
            <a:custGeom>
              <a:avLst/>
              <a:gdLst>
                <a:gd name="T0" fmla="*/ 62 w 62"/>
                <a:gd name="T1" fmla="*/ 0 h 14"/>
                <a:gd name="T2" fmla="*/ 8 w 62"/>
                <a:gd name="T3" fmla="*/ 0 h 14"/>
                <a:gd name="T4" fmla="*/ 0 w 62"/>
                <a:gd name="T5" fmla="*/ 14 h 14"/>
                <a:gd name="T6" fmla="*/ 62 w 62"/>
                <a:gd name="T7" fmla="*/ 14 h 14"/>
                <a:gd name="T8" fmla="*/ 62 w 62"/>
                <a:gd name="T9" fmla="*/ 0 h 14"/>
              </a:gdLst>
              <a:ahLst/>
              <a:cxnLst>
                <a:cxn ang="0">
                  <a:pos x="T0" y="T1"/>
                </a:cxn>
                <a:cxn ang="0">
                  <a:pos x="T2" y="T3"/>
                </a:cxn>
                <a:cxn ang="0">
                  <a:pos x="T4" y="T5"/>
                </a:cxn>
                <a:cxn ang="0">
                  <a:pos x="T6" y="T7"/>
                </a:cxn>
                <a:cxn ang="0">
                  <a:pos x="T8" y="T9"/>
                </a:cxn>
              </a:cxnLst>
              <a:rect l="0" t="0" r="r" b="b"/>
              <a:pathLst>
                <a:path w="62" h="14">
                  <a:moveTo>
                    <a:pt x="62" y="0"/>
                  </a:moveTo>
                  <a:cubicBezTo>
                    <a:pt x="8" y="0"/>
                    <a:pt x="8" y="0"/>
                    <a:pt x="8" y="0"/>
                  </a:cubicBezTo>
                  <a:cubicBezTo>
                    <a:pt x="5" y="4"/>
                    <a:pt x="2" y="9"/>
                    <a:pt x="0" y="14"/>
                  </a:cubicBezTo>
                  <a:cubicBezTo>
                    <a:pt x="62" y="14"/>
                    <a:pt x="62" y="14"/>
                    <a:pt x="62" y="14"/>
                  </a:cubicBezTo>
                  <a:cubicBezTo>
                    <a:pt x="62" y="0"/>
                    <a:pt x="62" y="0"/>
                    <a:pt x="6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Rectangle 27"/>
            <p:cNvSpPr>
              <a:spLocks noChangeArrowheads="1"/>
            </p:cNvSpPr>
            <p:nvPr/>
          </p:nvSpPr>
          <p:spPr bwMode="auto">
            <a:xfrm>
              <a:off x="2811463" y="1289050"/>
              <a:ext cx="233363" cy="60325"/>
            </a:xfrm>
            <a:prstGeom prst="rect">
              <a:avLst/>
            </a:prstGeom>
            <a:solidFill>
              <a:srgbClr val="F5E6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28"/>
            <p:cNvSpPr>
              <a:spLocks noChangeArrowheads="1"/>
            </p:cNvSpPr>
            <p:nvPr/>
          </p:nvSpPr>
          <p:spPr bwMode="auto">
            <a:xfrm>
              <a:off x="2811463" y="1289050"/>
              <a:ext cx="2333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29"/>
            <p:cNvSpPr/>
            <p:nvPr/>
          </p:nvSpPr>
          <p:spPr bwMode="auto">
            <a:xfrm>
              <a:off x="860426" y="800100"/>
              <a:ext cx="2974975" cy="2011363"/>
            </a:xfrm>
            <a:custGeom>
              <a:avLst/>
              <a:gdLst>
                <a:gd name="T0" fmla="*/ 629 w 700"/>
                <a:gd name="T1" fmla="*/ 314 h 473"/>
                <a:gd name="T2" fmla="*/ 629 w 700"/>
                <a:gd name="T3" fmla="*/ 314 h 473"/>
                <a:gd name="T4" fmla="*/ 567 w 700"/>
                <a:gd name="T5" fmla="*/ 252 h 473"/>
                <a:gd name="T6" fmla="*/ 523 w 700"/>
                <a:gd name="T7" fmla="*/ 271 h 473"/>
                <a:gd name="T8" fmla="*/ 462 w 700"/>
                <a:gd name="T9" fmla="*/ 219 h 473"/>
                <a:gd name="T10" fmla="*/ 414 w 700"/>
                <a:gd name="T11" fmla="*/ 242 h 473"/>
                <a:gd name="T12" fmla="*/ 378 w 700"/>
                <a:gd name="T13" fmla="*/ 207 h 473"/>
                <a:gd name="T14" fmla="*/ 412 w 700"/>
                <a:gd name="T15" fmla="*/ 140 h 473"/>
                <a:gd name="T16" fmla="*/ 358 w 700"/>
                <a:gd name="T17" fmla="*/ 86 h 473"/>
                <a:gd name="T18" fmla="*/ 283 w 700"/>
                <a:gd name="T19" fmla="*/ 111 h 473"/>
                <a:gd name="T20" fmla="*/ 247 w 700"/>
                <a:gd name="T21" fmla="*/ 73 h 473"/>
                <a:gd name="T22" fmla="*/ 247 w 700"/>
                <a:gd name="T23" fmla="*/ 68 h 473"/>
                <a:gd name="T24" fmla="*/ 186 w 700"/>
                <a:gd name="T25" fmla="*/ 6 h 473"/>
                <a:gd name="T26" fmla="*/ 139 w 700"/>
                <a:gd name="T27" fmla="*/ 27 h 473"/>
                <a:gd name="T28" fmla="*/ 80 w 700"/>
                <a:gd name="T29" fmla="*/ 0 h 473"/>
                <a:gd name="T30" fmla="*/ 0 w 700"/>
                <a:gd name="T31" fmla="*/ 80 h 473"/>
                <a:gd name="T32" fmla="*/ 58 w 700"/>
                <a:gd name="T33" fmla="*/ 157 h 473"/>
                <a:gd name="T34" fmla="*/ 38 w 700"/>
                <a:gd name="T35" fmla="*/ 208 h 473"/>
                <a:gd name="T36" fmla="*/ 112 w 700"/>
                <a:gd name="T37" fmla="*/ 282 h 473"/>
                <a:gd name="T38" fmla="*/ 180 w 700"/>
                <a:gd name="T39" fmla="*/ 361 h 473"/>
                <a:gd name="T40" fmla="*/ 247 w 700"/>
                <a:gd name="T41" fmla="*/ 427 h 473"/>
                <a:gd name="T42" fmla="*/ 293 w 700"/>
                <a:gd name="T43" fmla="*/ 409 h 473"/>
                <a:gd name="T44" fmla="*/ 358 w 700"/>
                <a:gd name="T45" fmla="*/ 460 h 473"/>
                <a:gd name="T46" fmla="*/ 481 w 700"/>
                <a:gd name="T47" fmla="*/ 440 h 473"/>
                <a:gd name="T48" fmla="*/ 543 w 700"/>
                <a:gd name="T49" fmla="*/ 412 h 473"/>
                <a:gd name="T50" fmla="*/ 620 w 700"/>
                <a:gd name="T51" fmla="*/ 473 h 473"/>
                <a:gd name="T52" fmla="*/ 700 w 700"/>
                <a:gd name="T53" fmla="*/ 393 h 473"/>
                <a:gd name="T54" fmla="*/ 629 w 700"/>
                <a:gd name="T55" fmla="*/ 31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0" h="473">
                  <a:moveTo>
                    <a:pt x="629" y="314"/>
                  </a:moveTo>
                  <a:cubicBezTo>
                    <a:pt x="629" y="314"/>
                    <a:pt x="629" y="314"/>
                    <a:pt x="629" y="314"/>
                  </a:cubicBezTo>
                  <a:cubicBezTo>
                    <a:pt x="629" y="280"/>
                    <a:pt x="601" y="252"/>
                    <a:pt x="567" y="252"/>
                  </a:cubicBezTo>
                  <a:cubicBezTo>
                    <a:pt x="550" y="252"/>
                    <a:pt x="534" y="260"/>
                    <a:pt x="523" y="271"/>
                  </a:cubicBezTo>
                  <a:cubicBezTo>
                    <a:pt x="518" y="242"/>
                    <a:pt x="493" y="219"/>
                    <a:pt x="462" y="219"/>
                  </a:cubicBezTo>
                  <a:cubicBezTo>
                    <a:pt x="443" y="219"/>
                    <a:pt x="425" y="228"/>
                    <a:pt x="414" y="242"/>
                  </a:cubicBezTo>
                  <a:cubicBezTo>
                    <a:pt x="408" y="233"/>
                    <a:pt x="387" y="212"/>
                    <a:pt x="378" y="207"/>
                  </a:cubicBezTo>
                  <a:cubicBezTo>
                    <a:pt x="412" y="140"/>
                    <a:pt x="412" y="140"/>
                    <a:pt x="412" y="140"/>
                  </a:cubicBezTo>
                  <a:cubicBezTo>
                    <a:pt x="358" y="86"/>
                    <a:pt x="358" y="86"/>
                    <a:pt x="358" y="86"/>
                  </a:cubicBezTo>
                  <a:cubicBezTo>
                    <a:pt x="283" y="111"/>
                    <a:pt x="283" y="111"/>
                    <a:pt x="283" y="111"/>
                  </a:cubicBezTo>
                  <a:cubicBezTo>
                    <a:pt x="276" y="99"/>
                    <a:pt x="258" y="80"/>
                    <a:pt x="247" y="73"/>
                  </a:cubicBezTo>
                  <a:cubicBezTo>
                    <a:pt x="247" y="71"/>
                    <a:pt x="247" y="69"/>
                    <a:pt x="247" y="68"/>
                  </a:cubicBezTo>
                  <a:cubicBezTo>
                    <a:pt x="247" y="34"/>
                    <a:pt x="220" y="6"/>
                    <a:pt x="186" y="6"/>
                  </a:cubicBezTo>
                  <a:cubicBezTo>
                    <a:pt x="167" y="6"/>
                    <a:pt x="151" y="14"/>
                    <a:pt x="139" y="27"/>
                  </a:cubicBezTo>
                  <a:cubicBezTo>
                    <a:pt x="125" y="10"/>
                    <a:pt x="104" y="0"/>
                    <a:pt x="80" y="0"/>
                  </a:cubicBezTo>
                  <a:cubicBezTo>
                    <a:pt x="36" y="0"/>
                    <a:pt x="0" y="36"/>
                    <a:pt x="0" y="80"/>
                  </a:cubicBezTo>
                  <a:cubicBezTo>
                    <a:pt x="0" y="116"/>
                    <a:pt x="25" y="147"/>
                    <a:pt x="58" y="157"/>
                  </a:cubicBezTo>
                  <a:cubicBezTo>
                    <a:pt x="45" y="170"/>
                    <a:pt x="38" y="188"/>
                    <a:pt x="38" y="208"/>
                  </a:cubicBezTo>
                  <a:cubicBezTo>
                    <a:pt x="38" y="249"/>
                    <a:pt x="71" y="282"/>
                    <a:pt x="112" y="282"/>
                  </a:cubicBezTo>
                  <a:cubicBezTo>
                    <a:pt x="125" y="282"/>
                    <a:pt x="180" y="348"/>
                    <a:pt x="180" y="361"/>
                  </a:cubicBezTo>
                  <a:cubicBezTo>
                    <a:pt x="180" y="397"/>
                    <a:pt x="210" y="427"/>
                    <a:pt x="247" y="427"/>
                  </a:cubicBezTo>
                  <a:cubicBezTo>
                    <a:pt x="265" y="427"/>
                    <a:pt x="281" y="420"/>
                    <a:pt x="293" y="409"/>
                  </a:cubicBezTo>
                  <a:cubicBezTo>
                    <a:pt x="300" y="438"/>
                    <a:pt x="327" y="460"/>
                    <a:pt x="358" y="460"/>
                  </a:cubicBezTo>
                  <a:cubicBezTo>
                    <a:pt x="388" y="460"/>
                    <a:pt x="458" y="440"/>
                    <a:pt x="481" y="440"/>
                  </a:cubicBezTo>
                  <a:cubicBezTo>
                    <a:pt x="506" y="440"/>
                    <a:pt x="528" y="429"/>
                    <a:pt x="543" y="412"/>
                  </a:cubicBezTo>
                  <a:cubicBezTo>
                    <a:pt x="551" y="447"/>
                    <a:pt x="582" y="473"/>
                    <a:pt x="620" y="473"/>
                  </a:cubicBezTo>
                  <a:cubicBezTo>
                    <a:pt x="664" y="473"/>
                    <a:pt x="700" y="438"/>
                    <a:pt x="700" y="393"/>
                  </a:cubicBezTo>
                  <a:cubicBezTo>
                    <a:pt x="700" y="352"/>
                    <a:pt x="669" y="318"/>
                    <a:pt x="629" y="314"/>
                  </a:cubicBezTo>
                  <a:close/>
                </a:path>
              </a:pathLst>
            </a:custGeom>
            <a:solidFill>
              <a:srgbClr val="FBFB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p:nvPr/>
          </p:nvSpPr>
          <p:spPr bwMode="auto">
            <a:xfrm>
              <a:off x="831851" y="771525"/>
              <a:ext cx="3033713" cy="2070101"/>
            </a:xfrm>
            <a:custGeom>
              <a:avLst/>
              <a:gdLst>
                <a:gd name="T0" fmla="*/ 643 w 714"/>
                <a:gd name="T1" fmla="*/ 321 h 487"/>
                <a:gd name="T2" fmla="*/ 525 w 714"/>
                <a:gd name="T3" fmla="*/ 273 h 487"/>
                <a:gd name="T4" fmla="*/ 514 w 714"/>
                <a:gd name="T5" fmla="*/ 236 h 487"/>
                <a:gd name="T6" fmla="*/ 421 w 714"/>
                <a:gd name="T7" fmla="*/ 249 h 487"/>
                <a:gd name="T8" fmla="*/ 403 w 714"/>
                <a:gd name="T9" fmla="*/ 220 h 487"/>
                <a:gd name="T10" fmla="*/ 385 w 714"/>
                <a:gd name="T11" fmla="*/ 214 h 487"/>
                <a:gd name="T12" fmla="*/ 424 w 714"/>
                <a:gd name="T13" fmla="*/ 142 h 487"/>
                <a:gd name="T14" fmla="*/ 288 w 714"/>
                <a:gd name="T15" fmla="*/ 112 h 487"/>
                <a:gd name="T16" fmla="*/ 279 w 714"/>
                <a:gd name="T17" fmla="*/ 93 h 487"/>
                <a:gd name="T18" fmla="*/ 261 w 714"/>
                <a:gd name="T19" fmla="*/ 81 h 487"/>
                <a:gd name="T20" fmla="*/ 141 w 714"/>
                <a:gd name="T21" fmla="*/ 29 h 487"/>
                <a:gd name="T22" fmla="*/ 87 w 714"/>
                <a:gd name="T23" fmla="*/ 0 h 487"/>
                <a:gd name="T24" fmla="*/ 63 w 714"/>
                <a:gd name="T25" fmla="*/ 170 h 487"/>
                <a:gd name="T26" fmla="*/ 37 w 714"/>
                <a:gd name="T27" fmla="*/ 215 h 487"/>
                <a:gd name="T28" fmla="*/ 118 w 714"/>
                <a:gd name="T29" fmla="*/ 296 h 487"/>
                <a:gd name="T30" fmla="*/ 118 w 714"/>
                <a:gd name="T31" fmla="*/ 296 h 487"/>
                <a:gd name="T32" fmla="*/ 118 w 714"/>
                <a:gd name="T33" fmla="*/ 296 h 487"/>
                <a:gd name="T34" fmla="*/ 119 w 714"/>
                <a:gd name="T35" fmla="*/ 296 h 487"/>
                <a:gd name="T36" fmla="*/ 169 w 714"/>
                <a:gd name="T37" fmla="*/ 348 h 487"/>
                <a:gd name="T38" fmla="*/ 180 w 714"/>
                <a:gd name="T39" fmla="*/ 368 h 487"/>
                <a:gd name="T40" fmla="*/ 180 w 714"/>
                <a:gd name="T41" fmla="*/ 368 h 487"/>
                <a:gd name="T42" fmla="*/ 180 w 714"/>
                <a:gd name="T43" fmla="*/ 368 h 487"/>
                <a:gd name="T44" fmla="*/ 300 w 714"/>
                <a:gd name="T45" fmla="*/ 416 h 487"/>
                <a:gd name="T46" fmla="*/ 365 w 714"/>
                <a:gd name="T47" fmla="*/ 474 h 487"/>
                <a:gd name="T48" fmla="*/ 472 w 714"/>
                <a:gd name="T49" fmla="*/ 456 h 487"/>
                <a:gd name="T50" fmla="*/ 550 w 714"/>
                <a:gd name="T51" fmla="*/ 419 h 487"/>
                <a:gd name="T52" fmla="*/ 627 w 714"/>
                <a:gd name="T53" fmla="*/ 487 h 487"/>
                <a:gd name="T54" fmla="*/ 636 w 714"/>
                <a:gd name="T55" fmla="*/ 321 h 487"/>
                <a:gd name="T56" fmla="*/ 635 w 714"/>
                <a:gd name="T57" fmla="*/ 328 h 487"/>
                <a:gd name="T58" fmla="*/ 627 w 714"/>
                <a:gd name="T59" fmla="*/ 473 h 487"/>
                <a:gd name="T60" fmla="*/ 551 w 714"/>
                <a:gd name="T61" fmla="*/ 412 h 487"/>
                <a:gd name="T62" fmla="*/ 462 w 714"/>
                <a:gd name="T63" fmla="*/ 444 h 487"/>
                <a:gd name="T64" fmla="*/ 365 w 714"/>
                <a:gd name="T65" fmla="*/ 460 h 487"/>
                <a:gd name="T66" fmla="*/ 302 w 714"/>
                <a:gd name="T67" fmla="*/ 409 h 487"/>
                <a:gd name="T68" fmla="*/ 212 w 714"/>
                <a:gd name="T69" fmla="*/ 410 h 487"/>
                <a:gd name="T70" fmla="*/ 189 w 714"/>
                <a:gd name="T71" fmla="*/ 353 h 487"/>
                <a:gd name="T72" fmla="*/ 132 w 714"/>
                <a:gd name="T73" fmla="*/ 287 h 487"/>
                <a:gd name="T74" fmla="*/ 71 w 714"/>
                <a:gd name="T75" fmla="*/ 262 h 487"/>
                <a:gd name="T76" fmla="*/ 72 w 714"/>
                <a:gd name="T77" fmla="*/ 162 h 487"/>
                <a:gd name="T78" fmla="*/ 14 w 714"/>
                <a:gd name="T79" fmla="*/ 87 h 487"/>
                <a:gd name="T80" fmla="*/ 141 w 714"/>
                <a:gd name="T81" fmla="*/ 38 h 487"/>
                <a:gd name="T82" fmla="*/ 193 w 714"/>
                <a:gd name="T83" fmla="*/ 20 h 487"/>
                <a:gd name="T84" fmla="*/ 247 w 714"/>
                <a:gd name="T85" fmla="*/ 79 h 487"/>
                <a:gd name="T86" fmla="*/ 284 w 714"/>
                <a:gd name="T87" fmla="*/ 122 h 487"/>
                <a:gd name="T88" fmla="*/ 410 w 714"/>
                <a:gd name="T89" fmla="*/ 149 h 487"/>
                <a:gd name="T90" fmla="*/ 389 w 714"/>
                <a:gd name="T91" fmla="*/ 226 h 487"/>
                <a:gd name="T92" fmla="*/ 415 w 714"/>
                <a:gd name="T93" fmla="*/ 253 h 487"/>
                <a:gd name="T94" fmla="*/ 469 w 714"/>
                <a:gd name="T95" fmla="*/ 233 h 487"/>
                <a:gd name="T96" fmla="*/ 528 w 714"/>
                <a:gd name="T97" fmla="*/ 285 h 487"/>
                <a:gd name="T98" fmla="*/ 613 w 714"/>
                <a:gd name="T99" fmla="*/ 282 h 487"/>
                <a:gd name="T100" fmla="*/ 629 w 714"/>
                <a:gd name="T101" fmla="*/ 321 h 487"/>
                <a:gd name="T102" fmla="*/ 636 w 714"/>
                <a:gd name="T103" fmla="*/ 321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4" h="487">
                  <a:moveTo>
                    <a:pt x="636" y="321"/>
                  </a:moveTo>
                  <a:cubicBezTo>
                    <a:pt x="643" y="321"/>
                    <a:pt x="643" y="321"/>
                    <a:pt x="643" y="321"/>
                  </a:cubicBezTo>
                  <a:cubicBezTo>
                    <a:pt x="643" y="321"/>
                    <a:pt x="643" y="321"/>
                    <a:pt x="643" y="321"/>
                  </a:cubicBezTo>
                  <a:cubicBezTo>
                    <a:pt x="643" y="321"/>
                    <a:pt x="643" y="321"/>
                    <a:pt x="643" y="321"/>
                  </a:cubicBezTo>
                  <a:cubicBezTo>
                    <a:pt x="643" y="283"/>
                    <a:pt x="612" y="252"/>
                    <a:pt x="574" y="252"/>
                  </a:cubicBezTo>
                  <a:cubicBezTo>
                    <a:pt x="555" y="252"/>
                    <a:pt x="537" y="260"/>
                    <a:pt x="525" y="273"/>
                  </a:cubicBezTo>
                  <a:cubicBezTo>
                    <a:pt x="530" y="278"/>
                    <a:pt x="530" y="278"/>
                    <a:pt x="530" y="278"/>
                  </a:cubicBezTo>
                  <a:cubicBezTo>
                    <a:pt x="537" y="277"/>
                    <a:pt x="537" y="277"/>
                    <a:pt x="537" y="277"/>
                  </a:cubicBezTo>
                  <a:cubicBezTo>
                    <a:pt x="534" y="261"/>
                    <a:pt x="526" y="246"/>
                    <a:pt x="514" y="236"/>
                  </a:cubicBezTo>
                  <a:cubicBezTo>
                    <a:pt x="502" y="225"/>
                    <a:pt x="486" y="219"/>
                    <a:pt x="469" y="219"/>
                  </a:cubicBezTo>
                  <a:cubicBezTo>
                    <a:pt x="447" y="219"/>
                    <a:pt x="428" y="229"/>
                    <a:pt x="415" y="245"/>
                  </a:cubicBezTo>
                  <a:cubicBezTo>
                    <a:pt x="421" y="249"/>
                    <a:pt x="421" y="249"/>
                    <a:pt x="421" y="249"/>
                  </a:cubicBezTo>
                  <a:cubicBezTo>
                    <a:pt x="427" y="246"/>
                    <a:pt x="427" y="246"/>
                    <a:pt x="427" y="246"/>
                  </a:cubicBezTo>
                  <a:cubicBezTo>
                    <a:pt x="425" y="243"/>
                    <a:pt x="422" y="240"/>
                    <a:pt x="419" y="236"/>
                  </a:cubicBezTo>
                  <a:cubicBezTo>
                    <a:pt x="415" y="231"/>
                    <a:pt x="409" y="225"/>
                    <a:pt x="403" y="220"/>
                  </a:cubicBezTo>
                  <a:cubicBezTo>
                    <a:pt x="401" y="217"/>
                    <a:pt x="398" y="215"/>
                    <a:pt x="395" y="213"/>
                  </a:cubicBezTo>
                  <a:cubicBezTo>
                    <a:pt x="393" y="211"/>
                    <a:pt x="391" y="209"/>
                    <a:pt x="388" y="208"/>
                  </a:cubicBezTo>
                  <a:cubicBezTo>
                    <a:pt x="385" y="214"/>
                    <a:pt x="385" y="214"/>
                    <a:pt x="385" y="214"/>
                  </a:cubicBezTo>
                  <a:cubicBezTo>
                    <a:pt x="391" y="217"/>
                    <a:pt x="391" y="217"/>
                    <a:pt x="391" y="217"/>
                  </a:cubicBezTo>
                  <a:cubicBezTo>
                    <a:pt x="425" y="151"/>
                    <a:pt x="425" y="151"/>
                    <a:pt x="425" y="151"/>
                  </a:cubicBezTo>
                  <a:cubicBezTo>
                    <a:pt x="427" y="148"/>
                    <a:pt x="426" y="145"/>
                    <a:pt x="424" y="142"/>
                  </a:cubicBezTo>
                  <a:cubicBezTo>
                    <a:pt x="370" y="88"/>
                    <a:pt x="370" y="88"/>
                    <a:pt x="370" y="88"/>
                  </a:cubicBezTo>
                  <a:cubicBezTo>
                    <a:pt x="368" y="87"/>
                    <a:pt x="366" y="86"/>
                    <a:pt x="363" y="87"/>
                  </a:cubicBezTo>
                  <a:cubicBezTo>
                    <a:pt x="288" y="112"/>
                    <a:pt x="288" y="112"/>
                    <a:pt x="288" y="112"/>
                  </a:cubicBezTo>
                  <a:cubicBezTo>
                    <a:pt x="290" y="118"/>
                    <a:pt x="290" y="118"/>
                    <a:pt x="290" y="118"/>
                  </a:cubicBezTo>
                  <a:cubicBezTo>
                    <a:pt x="296" y="115"/>
                    <a:pt x="296" y="115"/>
                    <a:pt x="296" y="115"/>
                  </a:cubicBezTo>
                  <a:cubicBezTo>
                    <a:pt x="292" y="108"/>
                    <a:pt x="286" y="100"/>
                    <a:pt x="279" y="93"/>
                  </a:cubicBezTo>
                  <a:cubicBezTo>
                    <a:pt x="272" y="85"/>
                    <a:pt x="264" y="78"/>
                    <a:pt x="258" y="74"/>
                  </a:cubicBezTo>
                  <a:cubicBezTo>
                    <a:pt x="254" y="80"/>
                    <a:pt x="254" y="80"/>
                    <a:pt x="254" y="80"/>
                  </a:cubicBezTo>
                  <a:cubicBezTo>
                    <a:pt x="261" y="81"/>
                    <a:pt x="261" y="81"/>
                    <a:pt x="261" y="81"/>
                  </a:cubicBezTo>
                  <a:cubicBezTo>
                    <a:pt x="261" y="79"/>
                    <a:pt x="261" y="77"/>
                    <a:pt x="261" y="75"/>
                  </a:cubicBezTo>
                  <a:cubicBezTo>
                    <a:pt x="261" y="37"/>
                    <a:pt x="230" y="6"/>
                    <a:pt x="193" y="6"/>
                  </a:cubicBezTo>
                  <a:cubicBezTo>
                    <a:pt x="172" y="6"/>
                    <a:pt x="154" y="15"/>
                    <a:pt x="141" y="29"/>
                  </a:cubicBezTo>
                  <a:cubicBezTo>
                    <a:pt x="146" y="34"/>
                    <a:pt x="146" y="34"/>
                    <a:pt x="146" y="34"/>
                  </a:cubicBezTo>
                  <a:cubicBezTo>
                    <a:pt x="152" y="29"/>
                    <a:pt x="152" y="29"/>
                    <a:pt x="152" y="29"/>
                  </a:cubicBezTo>
                  <a:cubicBezTo>
                    <a:pt x="136" y="11"/>
                    <a:pt x="113" y="0"/>
                    <a:pt x="87" y="0"/>
                  </a:cubicBezTo>
                  <a:cubicBezTo>
                    <a:pt x="39" y="0"/>
                    <a:pt x="0" y="39"/>
                    <a:pt x="0" y="87"/>
                  </a:cubicBezTo>
                  <a:cubicBezTo>
                    <a:pt x="0" y="107"/>
                    <a:pt x="7" y="125"/>
                    <a:pt x="18" y="140"/>
                  </a:cubicBezTo>
                  <a:cubicBezTo>
                    <a:pt x="29" y="154"/>
                    <a:pt x="45" y="165"/>
                    <a:pt x="63" y="170"/>
                  </a:cubicBezTo>
                  <a:cubicBezTo>
                    <a:pt x="65" y="164"/>
                    <a:pt x="65" y="164"/>
                    <a:pt x="65" y="164"/>
                  </a:cubicBezTo>
                  <a:cubicBezTo>
                    <a:pt x="60" y="159"/>
                    <a:pt x="60" y="159"/>
                    <a:pt x="60" y="159"/>
                  </a:cubicBezTo>
                  <a:cubicBezTo>
                    <a:pt x="46" y="173"/>
                    <a:pt x="37" y="193"/>
                    <a:pt x="37" y="215"/>
                  </a:cubicBezTo>
                  <a:cubicBezTo>
                    <a:pt x="37" y="260"/>
                    <a:pt x="74" y="296"/>
                    <a:pt x="119" y="296"/>
                  </a:cubicBezTo>
                  <a:cubicBezTo>
                    <a:pt x="119" y="294"/>
                    <a:pt x="119" y="294"/>
                    <a:pt x="119" y="294"/>
                  </a:cubicBezTo>
                  <a:cubicBezTo>
                    <a:pt x="118" y="296"/>
                    <a:pt x="118" y="296"/>
                    <a:pt x="118" y="296"/>
                  </a:cubicBezTo>
                  <a:cubicBezTo>
                    <a:pt x="119" y="296"/>
                    <a:pt x="119" y="296"/>
                    <a:pt x="119" y="296"/>
                  </a:cubicBezTo>
                  <a:cubicBezTo>
                    <a:pt x="119" y="294"/>
                    <a:pt x="119" y="294"/>
                    <a:pt x="119" y="294"/>
                  </a:cubicBezTo>
                  <a:cubicBezTo>
                    <a:pt x="118" y="296"/>
                    <a:pt x="118" y="296"/>
                    <a:pt x="118" y="296"/>
                  </a:cubicBezTo>
                  <a:cubicBezTo>
                    <a:pt x="118" y="295"/>
                    <a:pt x="118" y="295"/>
                    <a:pt x="118" y="295"/>
                  </a:cubicBezTo>
                  <a:cubicBezTo>
                    <a:pt x="118" y="296"/>
                    <a:pt x="118" y="296"/>
                    <a:pt x="118" y="296"/>
                  </a:cubicBezTo>
                  <a:cubicBezTo>
                    <a:pt x="118" y="296"/>
                    <a:pt x="118" y="296"/>
                    <a:pt x="118" y="296"/>
                  </a:cubicBezTo>
                  <a:cubicBezTo>
                    <a:pt x="118" y="295"/>
                    <a:pt x="118" y="295"/>
                    <a:pt x="118" y="295"/>
                  </a:cubicBezTo>
                  <a:cubicBezTo>
                    <a:pt x="118" y="296"/>
                    <a:pt x="118" y="296"/>
                    <a:pt x="118" y="296"/>
                  </a:cubicBezTo>
                  <a:cubicBezTo>
                    <a:pt x="119" y="296"/>
                    <a:pt x="119" y="296"/>
                    <a:pt x="119" y="296"/>
                  </a:cubicBezTo>
                  <a:cubicBezTo>
                    <a:pt x="120" y="296"/>
                    <a:pt x="122" y="298"/>
                    <a:pt x="124" y="300"/>
                  </a:cubicBezTo>
                  <a:cubicBezTo>
                    <a:pt x="129" y="303"/>
                    <a:pt x="135" y="309"/>
                    <a:pt x="142" y="316"/>
                  </a:cubicBezTo>
                  <a:cubicBezTo>
                    <a:pt x="151" y="326"/>
                    <a:pt x="161" y="338"/>
                    <a:pt x="169" y="348"/>
                  </a:cubicBezTo>
                  <a:cubicBezTo>
                    <a:pt x="172" y="353"/>
                    <a:pt x="176" y="358"/>
                    <a:pt x="178" y="362"/>
                  </a:cubicBezTo>
                  <a:cubicBezTo>
                    <a:pt x="179" y="364"/>
                    <a:pt x="179" y="365"/>
                    <a:pt x="180" y="366"/>
                  </a:cubicBezTo>
                  <a:cubicBezTo>
                    <a:pt x="180" y="367"/>
                    <a:pt x="180" y="367"/>
                    <a:pt x="180" y="368"/>
                  </a:cubicBezTo>
                  <a:cubicBezTo>
                    <a:pt x="180" y="368"/>
                    <a:pt x="180" y="368"/>
                    <a:pt x="180" y="368"/>
                  </a:cubicBezTo>
                  <a:cubicBezTo>
                    <a:pt x="182" y="368"/>
                    <a:pt x="182" y="368"/>
                    <a:pt x="182" y="368"/>
                  </a:cubicBezTo>
                  <a:cubicBezTo>
                    <a:pt x="180" y="368"/>
                    <a:pt x="180" y="368"/>
                    <a:pt x="180" y="368"/>
                  </a:cubicBezTo>
                  <a:cubicBezTo>
                    <a:pt x="180" y="368"/>
                    <a:pt x="180" y="368"/>
                    <a:pt x="180" y="368"/>
                  </a:cubicBezTo>
                  <a:cubicBezTo>
                    <a:pt x="182" y="368"/>
                    <a:pt x="182" y="368"/>
                    <a:pt x="182" y="368"/>
                  </a:cubicBezTo>
                  <a:cubicBezTo>
                    <a:pt x="180" y="368"/>
                    <a:pt x="180" y="368"/>
                    <a:pt x="180" y="368"/>
                  </a:cubicBezTo>
                  <a:cubicBezTo>
                    <a:pt x="180" y="408"/>
                    <a:pt x="213" y="441"/>
                    <a:pt x="254" y="441"/>
                  </a:cubicBezTo>
                  <a:cubicBezTo>
                    <a:pt x="274" y="441"/>
                    <a:pt x="292" y="433"/>
                    <a:pt x="305" y="421"/>
                  </a:cubicBezTo>
                  <a:cubicBezTo>
                    <a:pt x="300" y="416"/>
                    <a:pt x="300" y="416"/>
                    <a:pt x="300" y="416"/>
                  </a:cubicBezTo>
                  <a:cubicBezTo>
                    <a:pt x="293" y="417"/>
                    <a:pt x="293" y="417"/>
                    <a:pt x="293" y="417"/>
                  </a:cubicBezTo>
                  <a:cubicBezTo>
                    <a:pt x="297" y="434"/>
                    <a:pt x="306" y="448"/>
                    <a:pt x="319" y="458"/>
                  </a:cubicBezTo>
                  <a:cubicBezTo>
                    <a:pt x="332" y="468"/>
                    <a:pt x="348" y="474"/>
                    <a:pt x="365" y="474"/>
                  </a:cubicBezTo>
                  <a:cubicBezTo>
                    <a:pt x="373" y="474"/>
                    <a:pt x="384" y="473"/>
                    <a:pt x="395" y="471"/>
                  </a:cubicBezTo>
                  <a:cubicBezTo>
                    <a:pt x="412" y="468"/>
                    <a:pt x="431" y="464"/>
                    <a:pt x="448" y="461"/>
                  </a:cubicBezTo>
                  <a:cubicBezTo>
                    <a:pt x="457" y="459"/>
                    <a:pt x="465" y="457"/>
                    <a:pt x="472" y="456"/>
                  </a:cubicBezTo>
                  <a:cubicBezTo>
                    <a:pt x="479" y="455"/>
                    <a:pt x="484" y="454"/>
                    <a:pt x="488" y="454"/>
                  </a:cubicBezTo>
                  <a:cubicBezTo>
                    <a:pt x="515" y="454"/>
                    <a:pt x="539" y="442"/>
                    <a:pt x="555" y="423"/>
                  </a:cubicBezTo>
                  <a:cubicBezTo>
                    <a:pt x="550" y="419"/>
                    <a:pt x="550" y="419"/>
                    <a:pt x="550" y="419"/>
                  </a:cubicBezTo>
                  <a:cubicBezTo>
                    <a:pt x="543" y="420"/>
                    <a:pt x="543" y="420"/>
                    <a:pt x="543" y="420"/>
                  </a:cubicBezTo>
                  <a:cubicBezTo>
                    <a:pt x="547" y="440"/>
                    <a:pt x="558" y="456"/>
                    <a:pt x="573" y="468"/>
                  </a:cubicBezTo>
                  <a:cubicBezTo>
                    <a:pt x="588" y="480"/>
                    <a:pt x="607" y="487"/>
                    <a:pt x="627" y="487"/>
                  </a:cubicBezTo>
                  <a:cubicBezTo>
                    <a:pt x="675" y="487"/>
                    <a:pt x="714" y="448"/>
                    <a:pt x="714" y="400"/>
                  </a:cubicBezTo>
                  <a:cubicBezTo>
                    <a:pt x="714" y="356"/>
                    <a:pt x="680" y="319"/>
                    <a:pt x="637" y="314"/>
                  </a:cubicBezTo>
                  <a:cubicBezTo>
                    <a:pt x="636" y="321"/>
                    <a:pt x="636" y="321"/>
                    <a:pt x="636" y="321"/>
                  </a:cubicBezTo>
                  <a:cubicBezTo>
                    <a:pt x="643" y="321"/>
                    <a:pt x="643" y="321"/>
                    <a:pt x="643" y="321"/>
                  </a:cubicBezTo>
                  <a:cubicBezTo>
                    <a:pt x="636" y="321"/>
                    <a:pt x="636" y="321"/>
                    <a:pt x="636" y="321"/>
                  </a:cubicBezTo>
                  <a:cubicBezTo>
                    <a:pt x="635" y="328"/>
                    <a:pt x="635" y="328"/>
                    <a:pt x="635" y="328"/>
                  </a:cubicBezTo>
                  <a:cubicBezTo>
                    <a:pt x="672" y="332"/>
                    <a:pt x="700" y="363"/>
                    <a:pt x="700" y="400"/>
                  </a:cubicBezTo>
                  <a:cubicBezTo>
                    <a:pt x="700" y="421"/>
                    <a:pt x="692" y="439"/>
                    <a:pt x="679" y="452"/>
                  </a:cubicBezTo>
                  <a:cubicBezTo>
                    <a:pt x="666" y="465"/>
                    <a:pt x="647" y="473"/>
                    <a:pt x="627" y="473"/>
                  </a:cubicBezTo>
                  <a:cubicBezTo>
                    <a:pt x="610" y="473"/>
                    <a:pt x="594" y="467"/>
                    <a:pt x="582" y="457"/>
                  </a:cubicBezTo>
                  <a:cubicBezTo>
                    <a:pt x="569" y="447"/>
                    <a:pt x="560" y="433"/>
                    <a:pt x="556" y="417"/>
                  </a:cubicBezTo>
                  <a:cubicBezTo>
                    <a:pt x="556" y="414"/>
                    <a:pt x="554" y="412"/>
                    <a:pt x="551" y="412"/>
                  </a:cubicBezTo>
                  <a:cubicBezTo>
                    <a:pt x="549" y="411"/>
                    <a:pt x="546" y="412"/>
                    <a:pt x="544" y="414"/>
                  </a:cubicBezTo>
                  <a:cubicBezTo>
                    <a:pt x="531" y="430"/>
                    <a:pt x="511" y="440"/>
                    <a:pt x="488" y="440"/>
                  </a:cubicBezTo>
                  <a:cubicBezTo>
                    <a:pt x="481" y="440"/>
                    <a:pt x="472" y="442"/>
                    <a:pt x="462" y="444"/>
                  </a:cubicBezTo>
                  <a:cubicBezTo>
                    <a:pt x="446" y="446"/>
                    <a:pt x="427" y="451"/>
                    <a:pt x="410" y="454"/>
                  </a:cubicBezTo>
                  <a:cubicBezTo>
                    <a:pt x="401" y="456"/>
                    <a:pt x="392" y="457"/>
                    <a:pt x="385" y="458"/>
                  </a:cubicBezTo>
                  <a:cubicBezTo>
                    <a:pt x="377" y="460"/>
                    <a:pt x="370" y="460"/>
                    <a:pt x="365" y="460"/>
                  </a:cubicBezTo>
                  <a:cubicBezTo>
                    <a:pt x="351" y="460"/>
                    <a:pt x="338" y="455"/>
                    <a:pt x="328" y="447"/>
                  </a:cubicBezTo>
                  <a:cubicBezTo>
                    <a:pt x="318" y="439"/>
                    <a:pt x="310" y="427"/>
                    <a:pt x="307" y="414"/>
                  </a:cubicBezTo>
                  <a:cubicBezTo>
                    <a:pt x="307" y="412"/>
                    <a:pt x="305" y="410"/>
                    <a:pt x="302" y="409"/>
                  </a:cubicBezTo>
                  <a:cubicBezTo>
                    <a:pt x="300" y="408"/>
                    <a:pt x="297" y="409"/>
                    <a:pt x="295" y="411"/>
                  </a:cubicBezTo>
                  <a:cubicBezTo>
                    <a:pt x="285" y="421"/>
                    <a:pt x="270" y="427"/>
                    <a:pt x="254" y="427"/>
                  </a:cubicBezTo>
                  <a:cubicBezTo>
                    <a:pt x="238" y="427"/>
                    <a:pt x="223" y="421"/>
                    <a:pt x="212" y="410"/>
                  </a:cubicBezTo>
                  <a:cubicBezTo>
                    <a:pt x="201" y="399"/>
                    <a:pt x="194" y="384"/>
                    <a:pt x="194" y="368"/>
                  </a:cubicBezTo>
                  <a:cubicBezTo>
                    <a:pt x="194" y="365"/>
                    <a:pt x="194" y="364"/>
                    <a:pt x="193" y="362"/>
                  </a:cubicBezTo>
                  <a:cubicBezTo>
                    <a:pt x="192" y="359"/>
                    <a:pt x="191" y="356"/>
                    <a:pt x="189" y="353"/>
                  </a:cubicBezTo>
                  <a:cubicBezTo>
                    <a:pt x="185" y="347"/>
                    <a:pt x="180" y="340"/>
                    <a:pt x="174" y="332"/>
                  </a:cubicBezTo>
                  <a:cubicBezTo>
                    <a:pt x="165" y="321"/>
                    <a:pt x="155" y="309"/>
                    <a:pt x="145" y="299"/>
                  </a:cubicBezTo>
                  <a:cubicBezTo>
                    <a:pt x="140" y="294"/>
                    <a:pt x="136" y="290"/>
                    <a:pt x="132" y="287"/>
                  </a:cubicBezTo>
                  <a:cubicBezTo>
                    <a:pt x="129" y="286"/>
                    <a:pt x="128" y="285"/>
                    <a:pt x="125" y="284"/>
                  </a:cubicBezTo>
                  <a:cubicBezTo>
                    <a:pt x="123" y="283"/>
                    <a:pt x="121" y="282"/>
                    <a:pt x="119" y="282"/>
                  </a:cubicBezTo>
                  <a:cubicBezTo>
                    <a:pt x="100" y="282"/>
                    <a:pt x="83" y="274"/>
                    <a:pt x="71" y="262"/>
                  </a:cubicBezTo>
                  <a:cubicBezTo>
                    <a:pt x="59" y="250"/>
                    <a:pt x="52" y="233"/>
                    <a:pt x="52" y="215"/>
                  </a:cubicBezTo>
                  <a:cubicBezTo>
                    <a:pt x="52" y="197"/>
                    <a:pt x="59" y="181"/>
                    <a:pt x="70" y="169"/>
                  </a:cubicBezTo>
                  <a:cubicBezTo>
                    <a:pt x="72" y="167"/>
                    <a:pt x="72" y="164"/>
                    <a:pt x="72" y="162"/>
                  </a:cubicBezTo>
                  <a:cubicBezTo>
                    <a:pt x="71" y="159"/>
                    <a:pt x="69" y="158"/>
                    <a:pt x="67" y="157"/>
                  </a:cubicBezTo>
                  <a:cubicBezTo>
                    <a:pt x="52" y="153"/>
                    <a:pt x="39" y="143"/>
                    <a:pt x="29" y="131"/>
                  </a:cubicBezTo>
                  <a:cubicBezTo>
                    <a:pt x="20" y="119"/>
                    <a:pt x="14" y="104"/>
                    <a:pt x="14" y="87"/>
                  </a:cubicBezTo>
                  <a:cubicBezTo>
                    <a:pt x="14" y="67"/>
                    <a:pt x="22" y="49"/>
                    <a:pt x="36" y="36"/>
                  </a:cubicBezTo>
                  <a:cubicBezTo>
                    <a:pt x="49" y="22"/>
                    <a:pt x="67" y="14"/>
                    <a:pt x="87" y="14"/>
                  </a:cubicBezTo>
                  <a:cubicBezTo>
                    <a:pt x="109" y="14"/>
                    <a:pt x="128" y="24"/>
                    <a:pt x="141" y="38"/>
                  </a:cubicBezTo>
                  <a:cubicBezTo>
                    <a:pt x="143" y="40"/>
                    <a:pt x="145" y="41"/>
                    <a:pt x="147" y="41"/>
                  </a:cubicBezTo>
                  <a:cubicBezTo>
                    <a:pt x="149" y="41"/>
                    <a:pt x="150" y="40"/>
                    <a:pt x="152" y="38"/>
                  </a:cubicBezTo>
                  <a:cubicBezTo>
                    <a:pt x="162" y="27"/>
                    <a:pt x="176" y="20"/>
                    <a:pt x="193" y="20"/>
                  </a:cubicBezTo>
                  <a:cubicBezTo>
                    <a:pt x="208" y="20"/>
                    <a:pt x="221" y="26"/>
                    <a:pt x="231" y="36"/>
                  </a:cubicBezTo>
                  <a:cubicBezTo>
                    <a:pt x="241" y="46"/>
                    <a:pt x="247" y="59"/>
                    <a:pt x="247" y="75"/>
                  </a:cubicBezTo>
                  <a:cubicBezTo>
                    <a:pt x="247" y="76"/>
                    <a:pt x="247" y="78"/>
                    <a:pt x="247" y="79"/>
                  </a:cubicBezTo>
                  <a:cubicBezTo>
                    <a:pt x="247" y="82"/>
                    <a:pt x="248" y="85"/>
                    <a:pt x="250" y="86"/>
                  </a:cubicBezTo>
                  <a:cubicBezTo>
                    <a:pt x="255" y="89"/>
                    <a:pt x="262" y="95"/>
                    <a:pt x="269" y="102"/>
                  </a:cubicBezTo>
                  <a:cubicBezTo>
                    <a:pt x="275" y="109"/>
                    <a:pt x="281" y="117"/>
                    <a:pt x="284" y="122"/>
                  </a:cubicBezTo>
                  <a:cubicBezTo>
                    <a:pt x="285" y="125"/>
                    <a:pt x="289" y="126"/>
                    <a:pt x="292" y="125"/>
                  </a:cubicBezTo>
                  <a:cubicBezTo>
                    <a:pt x="363" y="101"/>
                    <a:pt x="363" y="101"/>
                    <a:pt x="363" y="101"/>
                  </a:cubicBezTo>
                  <a:cubicBezTo>
                    <a:pt x="410" y="149"/>
                    <a:pt x="410" y="149"/>
                    <a:pt x="410" y="149"/>
                  </a:cubicBezTo>
                  <a:cubicBezTo>
                    <a:pt x="378" y="210"/>
                    <a:pt x="378" y="210"/>
                    <a:pt x="378" y="210"/>
                  </a:cubicBezTo>
                  <a:cubicBezTo>
                    <a:pt x="377" y="214"/>
                    <a:pt x="378" y="217"/>
                    <a:pt x="381" y="219"/>
                  </a:cubicBezTo>
                  <a:cubicBezTo>
                    <a:pt x="382" y="221"/>
                    <a:pt x="385" y="223"/>
                    <a:pt x="389" y="226"/>
                  </a:cubicBezTo>
                  <a:cubicBezTo>
                    <a:pt x="393" y="230"/>
                    <a:pt x="399" y="235"/>
                    <a:pt x="404" y="241"/>
                  </a:cubicBezTo>
                  <a:cubicBezTo>
                    <a:pt x="407" y="243"/>
                    <a:pt x="409" y="246"/>
                    <a:pt x="411" y="248"/>
                  </a:cubicBezTo>
                  <a:cubicBezTo>
                    <a:pt x="413" y="250"/>
                    <a:pt x="414" y="252"/>
                    <a:pt x="415" y="253"/>
                  </a:cubicBezTo>
                  <a:cubicBezTo>
                    <a:pt x="416" y="255"/>
                    <a:pt x="418" y="256"/>
                    <a:pt x="421" y="256"/>
                  </a:cubicBezTo>
                  <a:cubicBezTo>
                    <a:pt x="423" y="257"/>
                    <a:pt x="425" y="256"/>
                    <a:pt x="426" y="254"/>
                  </a:cubicBezTo>
                  <a:cubicBezTo>
                    <a:pt x="436" y="241"/>
                    <a:pt x="452" y="233"/>
                    <a:pt x="469" y="233"/>
                  </a:cubicBezTo>
                  <a:cubicBezTo>
                    <a:pt x="483" y="233"/>
                    <a:pt x="495" y="238"/>
                    <a:pt x="505" y="246"/>
                  </a:cubicBezTo>
                  <a:cubicBezTo>
                    <a:pt x="514" y="255"/>
                    <a:pt x="521" y="266"/>
                    <a:pt x="523" y="279"/>
                  </a:cubicBezTo>
                  <a:cubicBezTo>
                    <a:pt x="523" y="282"/>
                    <a:pt x="525" y="284"/>
                    <a:pt x="528" y="285"/>
                  </a:cubicBezTo>
                  <a:cubicBezTo>
                    <a:pt x="530" y="286"/>
                    <a:pt x="533" y="285"/>
                    <a:pt x="535" y="283"/>
                  </a:cubicBezTo>
                  <a:cubicBezTo>
                    <a:pt x="545" y="273"/>
                    <a:pt x="559" y="266"/>
                    <a:pt x="574" y="266"/>
                  </a:cubicBezTo>
                  <a:cubicBezTo>
                    <a:pt x="589" y="266"/>
                    <a:pt x="603" y="273"/>
                    <a:pt x="613" y="282"/>
                  </a:cubicBezTo>
                  <a:cubicBezTo>
                    <a:pt x="623" y="292"/>
                    <a:pt x="629" y="306"/>
                    <a:pt x="629" y="321"/>
                  </a:cubicBezTo>
                  <a:cubicBezTo>
                    <a:pt x="636" y="321"/>
                    <a:pt x="636" y="321"/>
                    <a:pt x="636" y="321"/>
                  </a:cubicBezTo>
                  <a:cubicBezTo>
                    <a:pt x="629" y="321"/>
                    <a:pt x="629" y="321"/>
                    <a:pt x="629" y="321"/>
                  </a:cubicBezTo>
                  <a:cubicBezTo>
                    <a:pt x="629" y="321"/>
                    <a:pt x="629" y="321"/>
                    <a:pt x="629" y="321"/>
                  </a:cubicBezTo>
                  <a:cubicBezTo>
                    <a:pt x="629" y="324"/>
                    <a:pt x="631" y="328"/>
                    <a:pt x="635" y="328"/>
                  </a:cubicBezTo>
                  <a:lnTo>
                    <a:pt x="636" y="321"/>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1"/>
            <p:cNvSpPr/>
            <p:nvPr/>
          </p:nvSpPr>
          <p:spPr bwMode="auto">
            <a:xfrm>
              <a:off x="2330451" y="-109538"/>
              <a:ext cx="1654175" cy="1778001"/>
            </a:xfrm>
            <a:custGeom>
              <a:avLst/>
              <a:gdLst>
                <a:gd name="T0" fmla="*/ 387 w 389"/>
                <a:gd name="T1" fmla="*/ 3 h 418"/>
                <a:gd name="T2" fmla="*/ 381 w 389"/>
                <a:gd name="T3" fmla="*/ 1 h 418"/>
                <a:gd name="T4" fmla="*/ 315 w 389"/>
                <a:gd name="T5" fmla="*/ 18 h 418"/>
                <a:gd name="T6" fmla="*/ 315 w 389"/>
                <a:gd name="T7" fmla="*/ 18 h 418"/>
                <a:gd name="T8" fmla="*/ 313 w 389"/>
                <a:gd name="T9" fmla="*/ 18 h 418"/>
                <a:gd name="T10" fmla="*/ 313 w 389"/>
                <a:gd name="T11" fmla="*/ 18 h 418"/>
                <a:gd name="T12" fmla="*/ 312 w 389"/>
                <a:gd name="T13" fmla="*/ 19 h 418"/>
                <a:gd name="T14" fmla="*/ 312 w 389"/>
                <a:gd name="T15" fmla="*/ 19 h 418"/>
                <a:gd name="T16" fmla="*/ 312 w 389"/>
                <a:gd name="T17" fmla="*/ 20 h 418"/>
                <a:gd name="T18" fmla="*/ 234 w 389"/>
                <a:gd name="T19" fmla="*/ 102 h 418"/>
                <a:gd name="T20" fmla="*/ 72 w 389"/>
                <a:gd name="T21" fmla="*/ 165 h 418"/>
                <a:gd name="T22" fmla="*/ 4 w 389"/>
                <a:gd name="T23" fmla="*/ 191 h 418"/>
                <a:gd name="T24" fmla="*/ 0 w 389"/>
                <a:gd name="T25" fmla="*/ 197 h 418"/>
                <a:gd name="T26" fmla="*/ 2 w 389"/>
                <a:gd name="T27" fmla="*/ 203 h 418"/>
                <a:gd name="T28" fmla="*/ 71 w 389"/>
                <a:gd name="T29" fmla="*/ 277 h 418"/>
                <a:gd name="T30" fmla="*/ 37 w 389"/>
                <a:gd name="T31" fmla="*/ 315 h 418"/>
                <a:gd name="T32" fmla="*/ 37 w 389"/>
                <a:gd name="T33" fmla="*/ 325 h 418"/>
                <a:gd name="T34" fmla="*/ 87 w 389"/>
                <a:gd name="T35" fmla="*/ 378 h 418"/>
                <a:gd name="T36" fmla="*/ 91 w 389"/>
                <a:gd name="T37" fmla="*/ 381 h 418"/>
                <a:gd name="T38" fmla="*/ 96 w 389"/>
                <a:gd name="T39" fmla="*/ 378 h 418"/>
                <a:gd name="T40" fmla="*/ 131 w 389"/>
                <a:gd name="T41" fmla="*/ 341 h 418"/>
                <a:gd name="T42" fmla="*/ 200 w 389"/>
                <a:gd name="T43" fmla="*/ 415 h 418"/>
                <a:gd name="T44" fmla="*/ 205 w 389"/>
                <a:gd name="T45" fmla="*/ 418 h 418"/>
                <a:gd name="T46" fmla="*/ 206 w 389"/>
                <a:gd name="T47" fmla="*/ 417 h 418"/>
                <a:gd name="T48" fmla="*/ 211 w 389"/>
                <a:gd name="T49" fmla="*/ 413 h 418"/>
                <a:gd name="T50" fmla="*/ 235 w 389"/>
                <a:gd name="T51" fmla="*/ 341 h 418"/>
                <a:gd name="T52" fmla="*/ 235 w 389"/>
                <a:gd name="T53" fmla="*/ 341 h 418"/>
                <a:gd name="T54" fmla="*/ 294 w 389"/>
                <a:gd name="T55" fmla="*/ 167 h 418"/>
                <a:gd name="T56" fmla="*/ 371 w 389"/>
                <a:gd name="T57" fmla="*/ 83 h 418"/>
                <a:gd name="T58" fmla="*/ 371 w 389"/>
                <a:gd name="T59" fmla="*/ 83 h 418"/>
                <a:gd name="T60" fmla="*/ 373 w 389"/>
                <a:gd name="T61" fmla="*/ 81 h 418"/>
                <a:gd name="T62" fmla="*/ 373 w 389"/>
                <a:gd name="T63" fmla="*/ 81 h 418"/>
                <a:gd name="T64" fmla="*/ 373 w 389"/>
                <a:gd name="T65" fmla="*/ 80 h 418"/>
                <a:gd name="T66" fmla="*/ 388 w 389"/>
                <a:gd name="T67" fmla="*/ 9 h 418"/>
                <a:gd name="T68" fmla="*/ 387 w 389"/>
                <a:gd name="T69" fmla="*/ 3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89" h="418">
                  <a:moveTo>
                    <a:pt x="387" y="3"/>
                  </a:moveTo>
                  <a:cubicBezTo>
                    <a:pt x="385" y="1"/>
                    <a:pt x="383" y="0"/>
                    <a:pt x="381" y="1"/>
                  </a:cubicBezTo>
                  <a:cubicBezTo>
                    <a:pt x="315" y="18"/>
                    <a:pt x="315" y="18"/>
                    <a:pt x="315" y="18"/>
                  </a:cubicBezTo>
                  <a:cubicBezTo>
                    <a:pt x="315" y="18"/>
                    <a:pt x="315" y="18"/>
                    <a:pt x="315" y="18"/>
                  </a:cubicBezTo>
                  <a:cubicBezTo>
                    <a:pt x="314" y="18"/>
                    <a:pt x="314" y="18"/>
                    <a:pt x="313" y="18"/>
                  </a:cubicBezTo>
                  <a:cubicBezTo>
                    <a:pt x="313" y="18"/>
                    <a:pt x="313" y="18"/>
                    <a:pt x="313" y="18"/>
                  </a:cubicBezTo>
                  <a:cubicBezTo>
                    <a:pt x="312" y="19"/>
                    <a:pt x="312" y="19"/>
                    <a:pt x="312" y="19"/>
                  </a:cubicBezTo>
                  <a:cubicBezTo>
                    <a:pt x="312" y="19"/>
                    <a:pt x="312" y="19"/>
                    <a:pt x="312" y="19"/>
                  </a:cubicBezTo>
                  <a:cubicBezTo>
                    <a:pt x="312" y="20"/>
                    <a:pt x="312" y="20"/>
                    <a:pt x="312" y="20"/>
                  </a:cubicBezTo>
                  <a:cubicBezTo>
                    <a:pt x="234" y="102"/>
                    <a:pt x="234" y="102"/>
                    <a:pt x="234" y="102"/>
                  </a:cubicBezTo>
                  <a:cubicBezTo>
                    <a:pt x="72" y="165"/>
                    <a:pt x="72" y="165"/>
                    <a:pt x="72" y="165"/>
                  </a:cubicBezTo>
                  <a:cubicBezTo>
                    <a:pt x="4" y="191"/>
                    <a:pt x="4" y="191"/>
                    <a:pt x="4" y="191"/>
                  </a:cubicBezTo>
                  <a:cubicBezTo>
                    <a:pt x="2" y="192"/>
                    <a:pt x="1" y="194"/>
                    <a:pt x="0" y="197"/>
                  </a:cubicBezTo>
                  <a:cubicBezTo>
                    <a:pt x="0" y="199"/>
                    <a:pt x="0" y="201"/>
                    <a:pt x="2" y="203"/>
                  </a:cubicBezTo>
                  <a:cubicBezTo>
                    <a:pt x="71" y="277"/>
                    <a:pt x="71" y="277"/>
                    <a:pt x="71" y="277"/>
                  </a:cubicBezTo>
                  <a:cubicBezTo>
                    <a:pt x="37" y="315"/>
                    <a:pt x="37" y="315"/>
                    <a:pt x="37" y="315"/>
                  </a:cubicBezTo>
                  <a:cubicBezTo>
                    <a:pt x="34" y="317"/>
                    <a:pt x="34" y="322"/>
                    <a:pt x="37" y="325"/>
                  </a:cubicBezTo>
                  <a:cubicBezTo>
                    <a:pt x="87" y="378"/>
                    <a:pt x="87" y="378"/>
                    <a:pt x="87" y="378"/>
                  </a:cubicBezTo>
                  <a:cubicBezTo>
                    <a:pt x="88" y="380"/>
                    <a:pt x="90" y="381"/>
                    <a:pt x="91" y="381"/>
                  </a:cubicBezTo>
                  <a:cubicBezTo>
                    <a:pt x="93" y="381"/>
                    <a:pt x="95" y="380"/>
                    <a:pt x="96" y="378"/>
                  </a:cubicBezTo>
                  <a:cubicBezTo>
                    <a:pt x="131" y="341"/>
                    <a:pt x="131" y="341"/>
                    <a:pt x="131" y="341"/>
                  </a:cubicBezTo>
                  <a:cubicBezTo>
                    <a:pt x="200" y="415"/>
                    <a:pt x="200" y="415"/>
                    <a:pt x="200" y="415"/>
                  </a:cubicBezTo>
                  <a:cubicBezTo>
                    <a:pt x="201" y="417"/>
                    <a:pt x="203" y="418"/>
                    <a:pt x="205" y="418"/>
                  </a:cubicBezTo>
                  <a:cubicBezTo>
                    <a:pt x="205" y="418"/>
                    <a:pt x="206" y="418"/>
                    <a:pt x="206" y="417"/>
                  </a:cubicBezTo>
                  <a:cubicBezTo>
                    <a:pt x="208" y="417"/>
                    <a:pt x="210" y="415"/>
                    <a:pt x="211" y="413"/>
                  </a:cubicBezTo>
                  <a:cubicBezTo>
                    <a:pt x="235" y="341"/>
                    <a:pt x="235" y="341"/>
                    <a:pt x="235" y="341"/>
                  </a:cubicBezTo>
                  <a:cubicBezTo>
                    <a:pt x="235" y="341"/>
                    <a:pt x="235" y="341"/>
                    <a:pt x="235" y="341"/>
                  </a:cubicBezTo>
                  <a:cubicBezTo>
                    <a:pt x="294" y="167"/>
                    <a:pt x="294" y="167"/>
                    <a:pt x="294" y="167"/>
                  </a:cubicBezTo>
                  <a:cubicBezTo>
                    <a:pt x="371" y="83"/>
                    <a:pt x="371" y="83"/>
                    <a:pt x="371" y="83"/>
                  </a:cubicBezTo>
                  <a:cubicBezTo>
                    <a:pt x="371" y="83"/>
                    <a:pt x="371" y="83"/>
                    <a:pt x="371" y="83"/>
                  </a:cubicBezTo>
                  <a:cubicBezTo>
                    <a:pt x="372" y="83"/>
                    <a:pt x="372" y="82"/>
                    <a:pt x="373" y="81"/>
                  </a:cubicBezTo>
                  <a:cubicBezTo>
                    <a:pt x="373" y="81"/>
                    <a:pt x="373" y="81"/>
                    <a:pt x="373" y="81"/>
                  </a:cubicBezTo>
                  <a:cubicBezTo>
                    <a:pt x="373" y="80"/>
                    <a:pt x="373" y="80"/>
                    <a:pt x="373" y="80"/>
                  </a:cubicBezTo>
                  <a:cubicBezTo>
                    <a:pt x="388" y="9"/>
                    <a:pt x="388" y="9"/>
                    <a:pt x="388" y="9"/>
                  </a:cubicBezTo>
                  <a:cubicBezTo>
                    <a:pt x="389" y="7"/>
                    <a:pt x="388" y="5"/>
                    <a:pt x="387" y="3"/>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2"/>
            <p:cNvSpPr/>
            <p:nvPr/>
          </p:nvSpPr>
          <p:spPr bwMode="auto">
            <a:xfrm>
              <a:off x="1412876" y="1136650"/>
              <a:ext cx="260350" cy="322263"/>
            </a:xfrm>
            <a:custGeom>
              <a:avLst/>
              <a:gdLst>
                <a:gd name="T0" fmla="*/ 2 w 61"/>
                <a:gd name="T1" fmla="*/ 14 h 76"/>
                <a:gd name="T2" fmla="*/ 9 w 61"/>
                <a:gd name="T3" fmla="*/ 14 h 76"/>
                <a:gd name="T4" fmla="*/ 39 w 61"/>
                <a:gd name="T5" fmla="*/ 28 h 76"/>
                <a:gd name="T6" fmla="*/ 47 w 61"/>
                <a:gd name="T7" fmla="*/ 52 h 76"/>
                <a:gd name="T8" fmla="*/ 43 w 61"/>
                <a:gd name="T9" fmla="*/ 69 h 76"/>
                <a:gd name="T10" fmla="*/ 55 w 61"/>
                <a:gd name="T11" fmla="*/ 76 h 76"/>
                <a:gd name="T12" fmla="*/ 61 w 61"/>
                <a:gd name="T13" fmla="*/ 52 h 76"/>
                <a:gd name="T14" fmla="*/ 50 w 61"/>
                <a:gd name="T15" fmla="*/ 19 h 76"/>
                <a:gd name="T16" fmla="*/ 9 w 61"/>
                <a:gd name="T17" fmla="*/ 0 h 76"/>
                <a:gd name="T18" fmla="*/ 0 w 61"/>
                <a:gd name="T19" fmla="*/ 1 h 76"/>
                <a:gd name="T20" fmla="*/ 2 w 61"/>
                <a:gd name="T21" fmla="*/ 1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76">
                  <a:moveTo>
                    <a:pt x="2" y="14"/>
                  </a:moveTo>
                  <a:cubicBezTo>
                    <a:pt x="5" y="14"/>
                    <a:pt x="7" y="14"/>
                    <a:pt x="9" y="14"/>
                  </a:cubicBezTo>
                  <a:cubicBezTo>
                    <a:pt x="20" y="14"/>
                    <a:pt x="31" y="19"/>
                    <a:pt x="39" y="28"/>
                  </a:cubicBezTo>
                  <a:cubicBezTo>
                    <a:pt x="44" y="35"/>
                    <a:pt x="47" y="44"/>
                    <a:pt x="47" y="52"/>
                  </a:cubicBezTo>
                  <a:cubicBezTo>
                    <a:pt x="47" y="58"/>
                    <a:pt x="45" y="64"/>
                    <a:pt x="43" y="69"/>
                  </a:cubicBezTo>
                  <a:cubicBezTo>
                    <a:pt x="55" y="76"/>
                    <a:pt x="55" y="76"/>
                    <a:pt x="55" y="76"/>
                  </a:cubicBezTo>
                  <a:cubicBezTo>
                    <a:pt x="59" y="68"/>
                    <a:pt x="61" y="60"/>
                    <a:pt x="61" y="52"/>
                  </a:cubicBezTo>
                  <a:cubicBezTo>
                    <a:pt x="61" y="40"/>
                    <a:pt x="57" y="29"/>
                    <a:pt x="50" y="19"/>
                  </a:cubicBezTo>
                  <a:cubicBezTo>
                    <a:pt x="39" y="7"/>
                    <a:pt x="24" y="0"/>
                    <a:pt x="9" y="0"/>
                  </a:cubicBezTo>
                  <a:cubicBezTo>
                    <a:pt x="6" y="0"/>
                    <a:pt x="3" y="0"/>
                    <a:pt x="0" y="1"/>
                  </a:cubicBezTo>
                  <a:cubicBezTo>
                    <a:pt x="2" y="14"/>
                    <a:pt x="2" y="14"/>
                    <a:pt x="2" y="14"/>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3"/>
            <p:cNvSpPr/>
            <p:nvPr/>
          </p:nvSpPr>
          <p:spPr bwMode="auto">
            <a:xfrm>
              <a:off x="1592263" y="1744663"/>
              <a:ext cx="147638" cy="187325"/>
            </a:xfrm>
            <a:custGeom>
              <a:avLst/>
              <a:gdLst>
                <a:gd name="T0" fmla="*/ 3 w 35"/>
                <a:gd name="T1" fmla="*/ 15 h 44"/>
                <a:gd name="T2" fmla="*/ 5 w 35"/>
                <a:gd name="T3" fmla="*/ 14 h 44"/>
                <a:gd name="T4" fmla="*/ 18 w 35"/>
                <a:gd name="T5" fmla="*/ 20 h 44"/>
                <a:gd name="T6" fmla="*/ 21 w 35"/>
                <a:gd name="T7" fmla="*/ 30 h 44"/>
                <a:gd name="T8" fmla="*/ 20 w 35"/>
                <a:gd name="T9" fmla="*/ 38 h 44"/>
                <a:gd name="T10" fmla="*/ 32 w 35"/>
                <a:gd name="T11" fmla="*/ 44 h 44"/>
                <a:gd name="T12" fmla="*/ 35 w 35"/>
                <a:gd name="T13" fmla="*/ 30 h 44"/>
                <a:gd name="T14" fmla="*/ 29 w 35"/>
                <a:gd name="T15" fmla="*/ 12 h 44"/>
                <a:gd name="T16" fmla="*/ 5 w 35"/>
                <a:gd name="T17" fmla="*/ 0 h 44"/>
                <a:gd name="T18" fmla="*/ 0 w 35"/>
                <a:gd name="T19" fmla="*/ 1 h 44"/>
                <a:gd name="T20" fmla="*/ 3 w 35"/>
                <a:gd name="T21" fmla="*/ 1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4">
                  <a:moveTo>
                    <a:pt x="3" y="15"/>
                  </a:moveTo>
                  <a:cubicBezTo>
                    <a:pt x="4" y="14"/>
                    <a:pt x="4" y="14"/>
                    <a:pt x="5" y="14"/>
                  </a:cubicBezTo>
                  <a:cubicBezTo>
                    <a:pt x="10" y="14"/>
                    <a:pt x="15" y="16"/>
                    <a:pt x="18" y="20"/>
                  </a:cubicBezTo>
                  <a:cubicBezTo>
                    <a:pt x="20" y="23"/>
                    <a:pt x="21" y="27"/>
                    <a:pt x="21" y="30"/>
                  </a:cubicBezTo>
                  <a:cubicBezTo>
                    <a:pt x="21" y="33"/>
                    <a:pt x="21" y="35"/>
                    <a:pt x="20" y="38"/>
                  </a:cubicBezTo>
                  <a:cubicBezTo>
                    <a:pt x="32" y="44"/>
                    <a:pt x="32" y="44"/>
                    <a:pt x="32" y="44"/>
                  </a:cubicBezTo>
                  <a:cubicBezTo>
                    <a:pt x="34" y="40"/>
                    <a:pt x="35" y="35"/>
                    <a:pt x="35" y="30"/>
                  </a:cubicBezTo>
                  <a:cubicBezTo>
                    <a:pt x="35" y="24"/>
                    <a:pt x="33" y="17"/>
                    <a:pt x="29" y="12"/>
                  </a:cubicBezTo>
                  <a:cubicBezTo>
                    <a:pt x="23" y="4"/>
                    <a:pt x="14" y="0"/>
                    <a:pt x="5" y="0"/>
                  </a:cubicBezTo>
                  <a:cubicBezTo>
                    <a:pt x="4" y="0"/>
                    <a:pt x="2" y="0"/>
                    <a:pt x="0" y="1"/>
                  </a:cubicBezTo>
                  <a:cubicBezTo>
                    <a:pt x="3" y="15"/>
                    <a:pt x="3" y="15"/>
                    <a:pt x="3" y="15"/>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4"/>
            <p:cNvSpPr/>
            <p:nvPr/>
          </p:nvSpPr>
          <p:spPr bwMode="auto">
            <a:xfrm>
              <a:off x="2020888" y="1489075"/>
              <a:ext cx="255588" cy="319088"/>
            </a:xfrm>
            <a:custGeom>
              <a:avLst/>
              <a:gdLst>
                <a:gd name="T0" fmla="*/ 2 w 60"/>
                <a:gd name="T1" fmla="*/ 14 h 75"/>
                <a:gd name="T2" fmla="*/ 9 w 60"/>
                <a:gd name="T3" fmla="*/ 14 h 75"/>
                <a:gd name="T4" fmla="*/ 38 w 60"/>
                <a:gd name="T5" fmla="*/ 28 h 75"/>
                <a:gd name="T6" fmla="*/ 46 w 60"/>
                <a:gd name="T7" fmla="*/ 51 h 75"/>
                <a:gd name="T8" fmla="*/ 42 w 60"/>
                <a:gd name="T9" fmla="*/ 69 h 75"/>
                <a:gd name="T10" fmla="*/ 55 w 60"/>
                <a:gd name="T11" fmla="*/ 75 h 75"/>
                <a:gd name="T12" fmla="*/ 60 w 60"/>
                <a:gd name="T13" fmla="*/ 51 h 75"/>
                <a:gd name="T14" fmla="*/ 49 w 60"/>
                <a:gd name="T15" fmla="*/ 19 h 75"/>
                <a:gd name="T16" fmla="*/ 9 w 60"/>
                <a:gd name="T17" fmla="*/ 0 h 75"/>
                <a:gd name="T18" fmla="*/ 0 w 60"/>
                <a:gd name="T19" fmla="*/ 1 h 75"/>
                <a:gd name="T20" fmla="*/ 2 w 60"/>
                <a:gd name="T21" fmla="*/ 1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5">
                  <a:moveTo>
                    <a:pt x="2" y="14"/>
                  </a:moveTo>
                  <a:cubicBezTo>
                    <a:pt x="4" y="14"/>
                    <a:pt x="7" y="14"/>
                    <a:pt x="9" y="14"/>
                  </a:cubicBezTo>
                  <a:cubicBezTo>
                    <a:pt x="20" y="14"/>
                    <a:pt x="31" y="19"/>
                    <a:pt x="38" y="28"/>
                  </a:cubicBezTo>
                  <a:cubicBezTo>
                    <a:pt x="44" y="35"/>
                    <a:pt x="46" y="43"/>
                    <a:pt x="46" y="51"/>
                  </a:cubicBezTo>
                  <a:cubicBezTo>
                    <a:pt x="46" y="57"/>
                    <a:pt x="45" y="63"/>
                    <a:pt x="42" y="69"/>
                  </a:cubicBezTo>
                  <a:cubicBezTo>
                    <a:pt x="55" y="75"/>
                    <a:pt x="55" y="75"/>
                    <a:pt x="55" y="75"/>
                  </a:cubicBezTo>
                  <a:cubicBezTo>
                    <a:pt x="59" y="68"/>
                    <a:pt x="60" y="60"/>
                    <a:pt x="60" y="51"/>
                  </a:cubicBezTo>
                  <a:cubicBezTo>
                    <a:pt x="60" y="40"/>
                    <a:pt x="57" y="29"/>
                    <a:pt x="49" y="19"/>
                  </a:cubicBezTo>
                  <a:cubicBezTo>
                    <a:pt x="39" y="6"/>
                    <a:pt x="24" y="0"/>
                    <a:pt x="9" y="0"/>
                  </a:cubicBezTo>
                  <a:cubicBezTo>
                    <a:pt x="6" y="0"/>
                    <a:pt x="3" y="0"/>
                    <a:pt x="0" y="1"/>
                  </a:cubicBezTo>
                  <a:cubicBezTo>
                    <a:pt x="2" y="14"/>
                    <a:pt x="2" y="14"/>
                    <a:pt x="2" y="14"/>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5"/>
            <p:cNvSpPr/>
            <p:nvPr/>
          </p:nvSpPr>
          <p:spPr bwMode="auto">
            <a:xfrm>
              <a:off x="2339976" y="2309813"/>
              <a:ext cx="207963" cy="123825"/>
            </a:xfrm>
            <a:custGeom>
              <a:avLst/>
              <a:gdLst>
                <a:gd name="T0" fmla="*/ 9 w 49"/>
                <a:gd name="T1" fmla="*/ 18 h 29"/>
                <a:gd name="T2" fmla="*/ 19 w 49"/>
                <a:gd name="T3" fmla="*/ 14 h 29"/>
                <a:gd name="T4" fmla="*/ 25 w 49"/>
                <a:gd name="T5" fmla="*/ 15 h 29"/>
                <a:gd name="T6" fmla="*/ 25 w 49"/>
                <a:gd name="T7" fmla="*/ 15 h 29"/>
                <a:gd name="T8" fmla="*/ 32 w 49"/>
                <a:gd name="T9" fmla="*/ 21 h 29"/>
                <a:gd name="T10" fmla="*/ 35 w 49"/>
                <a:gd name="T11" fmla="*/ 29 h 29"/>
                <a:gd name="T12" fmla="*/ 49 w 49"/>
                <a:gd name="T13" fmla="*/ 29 h 29"/>
                <a:gd name="T14" fmla="*/ 43 w 49"/>
                <a:gd name="T15" fmla="*/ 13 h 29"/>
                <a:gd name="T16" fmla="*/ 30 w 49"/>
                <a:gd name="T17" fmla="*/ 2 h 29"/>
                <a:gd name="T18" fmla="*/ 30 w 49"/>
                <a:gd name="T19" fmla="*/ 2 h 29"/>
                <a:gd name="T20" fmla="*/ 19 w 49"/>
                <a:gd name="T21" fmla="*/ 0 h 29"/>
                <a:gd name="T22" fmla="*/ 0 w 49"/>
                <a:gd name="T23" fmla="*/ 7 h 29"/>
                <a:gd name="T24" fmla="*/ 9 w 49"/>
                <a:gd name="T25"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9">
                  <a:moveTo>
                    <a:pt x="9" y="18"/>
                  </a:moveTo>
                  <a:cubicBezTo>
                    <a:pt x="12" y="16"/>
                    <a:pt x="15" y="14"/>
                    <a:pt x="19" y="14"/>
                  </a:cubicBezTo>
                  <a:cubicBezTo>
                    <a:pt x="21" y="14"/>
                    <a:pt x="23" y="15"/>
                    <a:pt x="25" y="15"/>
                  </a:cubicBezTo>
                  <a:cubicBezTo>
                    <a:pt x="25" y="15"/>
                    <a:pt x="25" y="15"/>
                    <a:pt x="25" y="15"/>
                  </a:cubicBezTo>
                  <a:cubicBezTo>
                    <a:pt x="28" y="17"/>
                    <a:pt x="30" y="19"/>
                    <a:pt x="32" y="21"/>
                  </a:cubicBezTo>
                  <a:cubicBezTo>
                    <a:pt x="34" y="24"/>
                    <a:pt x="35" y="26"/>
                    <a:pt x="35" y="29"/>
                  </a:cubicBezTo>
                  <a:cubicBezTo>
                    <a:pt x="49" y="29"/>
                    <a:pt x="49" y="29"/>
                    <a:pt x="49" y="29"/>
                  </a:cubicBezTo>
                  <a:cubicBezTo>
                    <a:pt x="49" y="23"/>
                    <a:pt x="47" y="18"/>
                    <a:pt x="43" y="13"/>
                  </a:cubicBezTo>
                  <a:cubicBezTo>
                    <a:pt x="40" y="8"/>
                    <a:pt x="36" y="4"/>
                    <a:pt x="30" y="2"/>
                  </a:cubicBezTo>
                  <a:cubicBezTo>
                    <a:pt x="30" y="2"/>
                    <a:pt x="30" y="2"/>
                    <a:pt x="30" y="2"/>
                  </a:cubicBezTo>
                  <a:cubicBezTo>
                    <a:pt x="26" y="1"/>
                    <a:pt x="23" y="0"/>
                    <a:pt x="19" y="0"/>
                  </a:cubicBezTo>
                  <a:cubicBezTo>
                    <a:pt x="12" y="0"/>
                    <a:pt x="5" y="3"/>
                    <a:pt x="0" y="7"/>
                  </a:cubicBezTo>
                  <a:cubicBezTo>
                    <a:pt x="9" y="18"/>
                    <a:pt x="9" y="18"/>
                    <a:pt x="9" y="18"/>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6"/>
            <p:cNvSpPr/>
            <p:nvPr/>
          </p:nvSpPr>
          <p:spPr bwMode="auto">
            <a:xfrm>
              <a:off x="2012951" y="1990725"/>
              <a:ext cx="185738" cy="144463"/>
            </a:xfrm>
            <a:custGeom>
              <a:avLst/>
              <a:gdLst>
                <a:gd name="T0" fmla="*/ 7 w 44"/>
                <a:gd name="T1" fmla="*/ 16 h 34"/>
                <a:gd name="T2" fmla="*/ 14 w 44"/>
                <a:gd name="T3" fmla="*/ 14 h 34"/>
                <a:gd name="T4" fmla="*/ 23 w 44"/>
                <a:gd name="T5" fmla="*/ 16 h 34"/>
                <a:gd name="T6" fmla="*/ 30 w 44"/>
                <a:gd name="T7" fmla="*/ 30 h 34"/>
                <a:gd name="T8" fmla="*/ 30 w 44"/>
                <a:gd name="T9" fmla="*/ 32 h 34"/>
                <a:gd name="T10" fmla="*/ 44 w 44"/>
                <a:gd name="T11" fmla="*/ 34 h 34"/>
                <a:gd name="T12" fmla="*/ 44 w 44"/>
                <a:gd name="T13" fmla="*/ 30 h 34"/>
                <a:gd name="T14" fmla="*/ 30 w 44"/>
                <a:gd name="T15" fmla="*/ 4 h 34"/>
                <a:gd name="T16" fmla="*/ 14 w 44"/>
                <a:gd name="T17" fmla="*/ 0 h 34"/>
                <a:gd name="T18" fmla="*/ 0 w 44"/>
                <a:gd name="T19" fmla="*/ 3 h 34"/>
                <a:gd name="T20" fmla="*/ 7 w 44"/>
                <a:gd name="T2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34">
                  <a:moveTo>
                    <a:pt x="7" y="16"/>
                  </a:moveTo>
                  <a:cubicBezTo>
                    <a:pt x="9" y="14"/>
                    <a:pt x="12" y="14"/>
                    <a:pt x="14" y="14"/>
                  </a:cubicBezTo>
                  <a:cubicBezTo>
                    <a:pt x="17" y="14"/>
                    <a:pt x="20" y="15"/>
                    <a:pt x="23" y="16"/>
                  </a:cubicBezTo>
                  <a:cubicBezTo>
                    <a:pt x="28" y="19"/>
                    <a:pt x="30" y="24"/>
                    <a:pt x="30" y="30"/>
                  </a:cubicBezTo>
                  <a:cubicBezTo>
                    <a:pt x="30" y="31"/>
                    <a:pt x="30" y="31"/>
                    <a:pt x="30" y="32"/>
                  </a:cubicBezTo>
                  <a:cubicBezTo>
                    <a:pt x="44" y="34"/>
                    <a:pt x="44" y="34"/>
                    <a:pt x="44" y="34"/>
                  </a:cubicBezTo>
                  <a:cubicBezTo>
                    <a:pt x="44" y="33"/>
                    <a:pt x="44" y="31"/>
                    <a:pt x="44" y="30"/>
                  </a:cubicBezTo>
                  <a:cubicBezTo>
                    <a:pt x="44" y="20"/>
                    <a:pt x="39" y="10"/>
                    <a:pt x="30" y="4"/>
                  </a:cubicBezTo>
                  <a:cubicBezTo>
                    <a:pt x="25" y="1"/>
                    <a:pt x="20" y="0"/>
                    <a:pt x="14" y="0"/>
                  </a:cubicBezTo>
                  <a:cubicBezTo>
                    <a:pt x="9" y="0"/>
                    <a:pt x="4" y="1"/>
                    <a:pt x="0" y="3"/>
                  </a:cubicBezTo>
                  <a:cubicBezTo>
                    <a:pt x="7" y="16"/>
                    <a:pt x="7" y="16"/>
                    <a:pt x="7" y="16"/>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7"/>
            <p:cNvSpPr/>
            <p:nvPr/>
          </p:nvSpPr>
          <p:spPr bwMode="auto">
            <a:xfrm>
              <a:off x="2700338" y="2114550"/>
              <a:ext cx="382588" cy="187325"/>
            </a:xfrm>
            <a:custGeom>
              <a:avLst/>
              <a:gdLst>
                <a:gd name="T0" fmla="*/ 10 w 90"/>
                <a:gd name="T1" fmla="*/ 28 h 44"/>
                <a:gd name="T2" fmla="*/ 39 w 90"/>
                <a:gd name="T3" fmla="*/ 14 h 44"/>
                <a:gd name="T4" fmla="*/ 47 w 90"/>
                <a:gd name="T5" fmla="*/ 15 h 44"/>
                <a:gd name="T6" fmla="*/ 77 w 90"/>
                <a:gd name="T7" fmla="*/ 44 h 44"/>
                <a:gd name="T8" fmla="*/ 90 w 90"/>
                <a:gd name="T9" fmla="*/ 41 h 44"/>
                <a:gd name="T10" fmla="*/ 50 w 90"/>
                <a:gd name="T11" fmla="*/ 1 h 44"/>
                <a:gd name="T12" fmla="*/ 39 w 90"/>
                <a:gd name="T13" fmla="*/ 0 h 44"/>
                <a:gd name="T14" fmla="*/ 0 w 90"/>
                <a:gd name="T15" fmla="*/ 19 h 44"/>
                <a:gd name="T16" fmla="*/ 10 w 90"/>
                <a:gd name="T17" fmla="*/ 28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44">
                  <a:moveTo>
                    <a:pt x="10" y="28"/>
                  </a:moveTo>
                  <a:cubicBezTo>
                    <a:pt x="18" y="19"/>
                    <a:pt x="28" y="14"/>
                    <a:pt x="39" y="14"/>
                  </a:cubicBezTo>
                  <a:cubicBezTo>
                    <a:pt x="42" y="14"/>
                    <a:pt x="44" y="15"/>
                    <a:pt x="47" y="15"/>
                  </a:cubicBezTo>
                  <a:cubicBezTo>
                    <a:pt x="62" y="18"/>
                    <a:pt x="73" y="30"/>
                    <a:pt x="77" y="44"/>
                  </a:cubicBezTo>
                  <a:cubicBezTo>
                    <a:pt x="90" y="41"/>
                    <a:pt x="90" y="41"/>
                    <a:pt x="90" y="41"/>
                  </a:cubicBezTo>
                  <a:cubicBezTo>
                    <a:pt x="86" y="21"/>
                    <a:pt x="71" y="5"/>
                    <a:pt x="50" y="1"/>
                  </a:cubicBezTo>
                  <a:cubicBezTo>
                    <a:pt x="46" y="1"/>
                    <a:pt x="43" y="0"/>
                    <a:pt x="39" y="0"/>
                  </a:cubicBezTo>
                  <a:cubicBezTo>
                    <a:pt x="24" y="0"/>
                    <a:pt x="9" y="7"/>
                    <a:pt x="0" y="19"/>
                  </a:cubicBezTo>
                  <a:cubicBezTo>
                    <a:pt x="10" y="28"/>
                    <a:pt x="10" y="28"/>
                    <a:pt x="10" y="28"/>
                  </a:cubicBez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8"/>
            <p:cNvSpPr/>
            <p:nvPr/>
          </p:nvSpPr>
          <p:spPr bwMode="auto">
            <a:xfrm>
              <a:off x="2560638" y="-87313"/>
              <a:ext cx="1189038" cy="1189038"/>
            </a:xfrm>
            <a:custGeom>
              <a:avLst/>
              <a:gdLst>
                <a:gd name="T0" fmla="*/ 749 w 749"/>
                <a:gd name="T1" fmla="*/ 72 h 749"/>
                <a:gd name="T2" fmla="*/ 677 w 749"/>
                <a:gd name="T3" fmla="*/ 0 h 749"/>
                <a:gd name="T4" fmla="*/ 0 w 749"/>
                <a:gd name="T5" fmla="*/ 677 h 749"/>
                <a:gd name="T6" fmla="*/ 72 w 749"/>
                <a:gd name="T7" fmla="*/ 749 h 749"/>
                <a:gd name="T8" fmla="*/ 749 w 749"/>
                <a:gd name="T9" fmla="*/ 72 h 749"/>
              </a:gdLst>
              <a:ahLst/>
              <a:cxnLst>
                <a:cxn ang="0">
                  <a:pos x="T0" y="T1"/>
                </a:cxn>
                <a:cxn ang="0">
                  <a:pos x="T2" y="T3"/>
                </a:cxn>
                <a:cxn ang="0">
                  <a:pos x="T4" y="T5"/>
                </a:cxn>
                <a:cxn ang="0">
                  <a:pos x="T6" y="T7"/>
                </a:cxn>
                <a:cxn ang="0">
                  <a:pos x="T8" y="T9"/>
                </a:cxn>
              </a:cxnLst>
              <a:rect l="0" t="0" r="r" b="b"/>
              <a:pathLst>
                <a:path w="749" h="749">
                  <a:moveTo>
                    <a:pt x="749" y="72"/>
                  </a:moveTo>
                  <a:lnTo>
                    <a:pt x="677" y="0"/>
                  </a:lnTo>
                  <a:lnTo>
                    <a:pt x="0" y="677"/>
                  </a:lnTo>
                  <a:lnTo>
                    <a:pt x="72" y="749"/>
                  </a:lnTo>
                  <a:lnTo>
                    <a:pt x="749" y="72"/>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9"/>
            <p:cNvSpPr/>
            <p:nvPr/>
          </p:nvSpPr>
          <p:spPr bwMode="auto">
            <a:xfrm>
              <a:off x="2530476" y="-117475"/>
              <a:ext cx="1254125" cy="1254125"/>
            </a:xfrm>
            <a:custGeom>
              <a:avLst/>
              <a:gdLst>
                <a:gd name="T0" fmla="*/ 287 w 295"/>
                <a:gd name="T1" fmla="*/ 34 h 295"/>
                <a:gd name="T2" fmla="*/ 292 w 295"/>
                <a:gd name="T3" fmla="*/ 29 h 295"/>
                <a:gd name="T4" fmla="*/ 265 w 295"/>
                <a:gd name="T5" fmla="*/ 2 h 295"/>
                <a:gd name="T6" fmla="*/ 260 w 295"/>
                <a:gd name="T7" fmla="*/ 0 h 295"/>
                <a:gd name="T8" fmla="*/ 255 w 295"/>
                <a:gd name="T9" fmla="*/ 2 h 295"/>
                <a:gd name="T10" fmla="*/ 3 w 295"/>
                <a:gd name="T11" fmla="*/ 255 h 295"/>
                <a:gd name="T12" fmla="*/ 0 w 295"/>
                <a:gd name="T13" fmla="*/ 260 h 295"/>
                <a:gd name="T14" fmla="*/ 3 w 295"/>
                <a:gd name="T15" fmla="*/ 265 h 295"/>
                <a:gd name="T16" fmla="*/ 29 w 295"/>
                <a:gd name="T17" fmla="*/ 292 h 295"/>
                <a:gd name="T18" fmla="*/ 39 w 295"/>
                <a:gd name="T19" fmla="*/ 292 h 295"/>
                <a:gd name="T20" fmla="*/ 292 w 295"/>
                <a:gd name="T21" fmla="*/ 39 h 295"/>
                <a:gd name="T22" fmla="*/ 292 w 295"/>
                <a:gd name="T23" fmla="*/ 29 h 295"/>
                <a:gd name="T24" fmla="*/ 287 w 295"/>
                <a:gd name="T25" fmla="*/ 34 h 295"/>
                <a:gd name="T26" fmla="*/ 282 w 295"/>
                <a:gd name="T27" fmla="*/ 29 h 295"/>
                <a:gd name="T28" fmla="*/ 34 w 295"/>
                <a:gd name="T29" fmla="*/ 277 h 295"/>
                <a:gd name="T30" fmla="*/ 17 w 295"/>
                <a:gd name="T31" fmla="*/ 260 h 295"/>
                <a:gd name="T32" fmla="*/ 260 w 295"/>
                <a:gd name="T33" fmla="*/ 17 h 295"/>
                <a:gd name="T34" fmla="*/ 282 w 295"/>
                <a:gd name="T35" fmla="*/ 39 h 295"/>
                <a:gd name="T36" fmla="*/ 287 w 295"/>
                <a:gd name="T37" fmla="*/ 34 h 295"/>
                <a:gd name="T38" fmla="*/ 282 w 295"/>
                <a:gd name="T39" fmla="*/ 29 h 295"/>
                <a:gd name="T40" fmla="*/ 287 w 295"/>
                <a:gd name="T41" fmla="*/ 3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5" h="295">
                  <a:moveTo>
                    <a:pt x="287" y="34"/>
                  </a:moveTo>
                  <a:cubicBezTo>
                    <a:pt x="292" y="29"/>
                    <a:pt x="292" y="29"/>
                    <a:pt x="292" y="29"/>
                  </a:cubicBezTo>
                  <a:cubicBezTo>
                    <a:pt x="265" y="2"/>
                    <a:pt x="265" y="2"/>
                    <a:pt x="265" y="2"/>
                  </a:cubicBezTo>
                  <a:cubicBezTo>
                    <a:pt x="264" y="1"/>
                    <a:pt x="262" y="0"/>
                    <a:pt x="260" y="0"/>
                  </a:cubicBezTo>
                  <a:cubicBezTo>
                    <a:pt x="258" y="0"/>
                    <a:pt x="257" y="1"/>
                    <a:pt x="255" y="2"/>
                  </a:cubicBezTo>
                  <a:cubicBezTo>
                    <a:pt x="3" y="255"/>
                    <a:pt x="3" y="255"/>
                    <a:pt x="3" y="255"/>
                  </a:cubicBezTo>
                  <a:cubicBezTo>
                    <a:pt x="1" y="256"/>
                    <a:pt x="0" y="258"/>
                    <a:pt x="0" y="260"/>
                  </a:cubicBezTo>
                  <a:cubicBezTo>
                    <a:pt x="0" y="262"/>
                    <a:pt x="1" y="264"/>
                    <a:pt x="3" y="265"/>
                  </a:cubicBezTo>
                  <a:cubicBezTo>
                    <a:pt x="29" y="292"/>
                    <a:pt x="29" y="292"/>
                    <a:pt x="29" y="292"/>
                  </a:cubicBezTo>
                  <a:cubicBezTo>
                    <a:pt x="32" y="295"/>
                    <a:pt x="37" y="295"/>
                    <a:pt x="39" y="292"/>
                  </a:cubicBezTo>
                  <a:cubicBezTo>
                    <a:pt x="292" y="39"/>
                    <a:pt x="292" y="39"/>
                    <a:pt x="292" y="39"/>
                  </a:cubicBezTo>
                  <a:cubicBezTo>
                    <a:pt x="295" y="36"/>
                    <a:pt x="295" y="32"/>
                    <a:pt x="292" y="29"/>
                  </a:cubicBezTo>
                  <a:cubicBezTo>
                    <a:pt x="287" y="34"/>
                    <a:pt x="287" y="34"/>
                    <a:pt x="287" y="34"/>
                  </a:cubicBezTo>
                  <a:cubicBezTo>
                    <a:pt x="282" y="29"/>
                    <a:pt x="282" y="29"/>
                    <a:pt x="282" y="29"/>
                  </a:cubicBezTo>
                  <a:cubicBezTo>
                    <a:pt x="34" y="277"/>
                    <a:pt x="34" y="277"/>
                    <a:pt x="34" y="277"/>
                  </a:cubicBezTo>
                  <a:cubicBezTo>
                    <a:pt x="17" y="260"/>
                    <a:pt x="17" y="260"/>
                    <a:pt x="17" y="260"/>
                  </a:cubicBezTo>
                  <a:cubicBezTo>
                    <a:pt x="260" y="17"/>
                    <a:pt x="260" y="17"/>
                    <a:pt x="260" y="17"/>
                  </a:cubicBezTo>
                  <a:cubicBezTo>
                    <a:pt x="282" y="39"/>
                    <a:pt x="282" y="39"/>
                    <a:pt x="282" y="39"/>
                  </a:cubicBezTo>
                  <a:cubicBezTo>
                    <a:pt x="287" y="34"/>
                    <a:pt x="287" y="34"/>
                    <a:pt x="287" y="34"/>
                  </a:cubicBezTo>
                  <a:cubicBezTo>
                    <a:pt x="282" y="29"/>
                    <a:pt x="282" y="29"/>
                    <a:pt x="282" y="29"/>
                  </a:cubicBezTo>
                  <a:lnTo>
                    <a:pt x="287" y="3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0"/>
            <p:cNvSpPr/>
            <p:nvPr/>
          </p:nvSpPr>
          <p:spPr bwMode="auto">
            <a:xfrm>
              <a:off x="2674938" y="26987"/>
              <a:ext cx="1190625" cy="1190625"/>
            </a:xfrm>
            <a:custGeom>
              <a:avLst/>
              <a:gdLst>
                <a:gd name="T0" fmla="*/ 0 w 750"/>
                <a:gd name="T1" fmla="*/ 677 h 750"/>
                <a:gd name="T2" fmla="*/ 73 w 750"/>
                <a:gd name="T3" fmla="*/ 750 h 750"/>
                <a:gd name="T4" fmla="*/ 750 w 750"/>
                <a:gd name="T5" fmla="*/ 72 h 750"/>
                <a:gd name="T6" fmla="*/ 677 w 750"/>
                <a:gd name="T7" fmla="*/ 0 h 750"/>
                <a:gd name="T8" fmla="*/ 0 w 750"/>
                <a:gd name="T9" fmla="*/ 677 h 750"/>
              </a:gdLst>
              <a:ahLst/>
              <a:cxnLst>
                <a:cxn ang="0">
                  <a:pos x="T0" y="T1"/>
                </a:cxn>
                <a:cxn ang="0">
                  <a:pos x="T2" y="T3"/>
                </a:cxn>
                <a:cxn ang="0">
                  <a:pos x="T4" y="T5"/>
                </a:cxn>
                <a:cxn ang="0">
                  <a:pos x="T6" y="T7"/>
                </a:cxn>
                <a:cxn ang="0">
                  <a:pos x="T8" y="T9"/>
                </a:cxn>
              </a:cxnLst>
              <a:rect l="0" t="0" r="r" b="b"/>
              <a:pathLst>
                <a:path w="750" h="750">
                  <a:moveTo>
                    <a:pt x="0" y="677"/>
                  </a:moveTo>
                  <a:lnTo>
                    <a:pt x="73" y="750"/>
                  </a:lnTo>
                  <a:lnTo>
                    <a:pt x="750" y="72"/>
                  </a:lnTo>
                  <a:lnTo>
                    <a:pt x="677" y="0"/>
                  </a:lnTo>
                  <a:lnTo>
                    <a:pt x="0" y="677"/>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1"/>
            <p:cNvSpPr/>
            <p:nvPr/>
          </p:nvSpPr>
          <p:spPr bwMode="auto">
            <a:xfrm>
              <a:off x="2646363" y="-3175"/>
              <a:ext cx="1247775" cy="1250950"/>
            </a:xfrm>
            <a:custGeom>
              <a:avLst/>
              <a:gdLst>
                <a:gd name="T0" fmla="*/ 7 w 294"/>
                <a:gd name="T1" fmla="*/ 260 h 294"/>
                <a:gd name="T2" fmla="*/ 2 w 294"/>
                <a:gd name="T3" fmla="*/ 265 h 294"/>
                <a:gd name="T4" fmla="*/ 29 w 294"/>
                <a:gd name="T5" fmla="*/ 292 h 294"/>
                <a:gd name="T6" fmla="*/ 34 w 294"/>
                <a:gd name="T7" fmla="*/ 294 h 294"/>
                <a:gd name="T8" fmla="*/ 39 w 294"/>
                <a:gd name="T9" fmla="*/ 292 h 294"/>
                <a:gd name="T10" fmla="*/ 292 w 294"/>
                <a:gd name="T11" fmla="*/ 39 h 294"/>
                <a:gd name="T12" fmla="*/ 294 w 294"/>
                <a:gd name="T13" fmla="*/ 34 h 294"/>
                <a:gd name="T14" fmla="*/ 292 w 294"/>
                <a:gd name="T15" fmla="*/ 29 h 294"/>
                <a:gd name="T16" fmla="*/ 265 w 294"/>
                <a:gd name="T17" fmla="*/ 2 h 294"/>
                <a:gd name="T18" fmla="*/ 255 w 294"/>
                <a:gd name="T19" fmla="*/ 2 h 294"/>
                <a:gd name="T20" fmla="*/ 2 w 294"/>
                <a:gd name="T21" fmla="*/ 255 h 294"/>
                <a:gd name="T22" fmla="*/ 2 w 294"/>
                <a:gd name="T23" fmla="*/ 265 h 294"/>
                <a:gd name="T24" fmla="*/ 7 w 294"/>
                <a:gd name="T25" fmla="*/ 260 h 294"/>
                <a:gd name="T26" fmla="*/ 12 w 294"/>
                <a:gd name="T27" fmla="*/ 265 h 294"/>
                <a:gd name="T28" fmla="*/ 260 w 294"/>
                <a:gd name="T29" fmla="*/ 17 h 294"/>
                <a:gd name="T30" fmla="*/ 277 w 294"/>
                <a:gd name="T31" fmla="*/ 34 h 294"/>
                <a:gd name="T32" fmla="*/ 34 w 294"/>
                <a:gd name="T33" fmla="*/ 277 h 294"/>
                <a:gd name="T34" fmla="*/ 12 w 294"/>
                <a:gd name="T35" fmla="*/ 255 h 294"/>
                <a:gd name="T36" fmla="*/ 7 w 294"/>
                <a:gd name="T37" fmla="*/ 260 h 294"/>
                <a:gd name="T38" fmla="*/ 12 w 294"/>
                <a:gd name="T39" fmla="*/ 265 h 294"/>
                <a:gd name="T40" fmla="*/ 7 w 294"/>
                <a:gd name="T41" fmla="*/ 26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4" h="294">
                  <a:moveTo>
                    <a:pt x="7" y="260"/>
                  </a:moveTo>
                  <a:cubicBezTo>
                    <a:pt x="2" y="265"/>
                    <a:pt x="2" y="265"/>
                    <a:pt x="2" y="265"/>
                  </a:cubicBezTo>
                  <a:cubicBezTo>
                    <a:pt x="29" y="292"/>
                    <a:pt x="29" y="292"/>
                    <a:pt x="29" y="292"/>
                  </a:cubicBezTo>
                  <a:cubicBezTo>
                    <a:pt x="31" y="293"/>
                    <a:pt x="33" y="294"/>
                    <a:pt x="34" y="294"/>
                  </a:cubicBezTo>
                  <a:cubicBezTo>
                    <a:pt x="36" y="294"/>
                    <a:pt x="38" y="293"/>
                    <a:pt x="39" y="292"/>
                  </a:cubicBezTo>
                  <a:cubicBezTo>
                    <a:pt x="292" y="39"/>
                    <a:pt x="292" y="39"/>
                    <a:pt x="292" y="39"/>
                  </a:cubicBezTo>
                  <a:cubicBezTo>
                    <a:pt x="293" y="38"/>
                    <a:pt x="294" y="36"/>
                    <a:pt x="294" y="34"/>
                  </a:cubicBezTo>
                  <a:cubicBezTo>
                    <a:pt x="294" y="32"/>
                    <a:pt x="293" y="31"/>
                    <a:pt x="292" y="29"/>
                  </a:cubicBezTo>
                  <a:cubicBezTo>
                    <a:pt x="265" y="2"/>
                    <a:pt x="265" y="2"/>
                    <a:pt x="265" y="2"/>
                  </a:cubicBezTo>
                  <a:cubicBezTo>
                    <a:pt x="262" y="0"/>
                    <a:pt x="258" y="0"/>
                    <a:pt x="255" y="2"/>
                  </a:cubicBezTo>
                  <a:cubicBezTo>
                    <a:pt x="2" y="255"/>
                    <a:pt x="2" y="255"/>
                    <a:pt x="2" y="255"/>
                  </a:cubicBezTo>
                  <a:cubicBezTo>
                    <a:pt x="0" y="258"/>
                    <a:pt x="0" y="262"/>
                    <a:pt x="2" y="265"/>
                  </a:cubicBezTo>
                  <a:cubicBezTo>
                    <a:pt x="7" y="260"/>
                    <a:pt x="7" y="260"/>
                    <a:pt x="7" y="260"/>
                  </a:cubicBezTo>
                  <a:cubicBezTo>
                    <a:pt x="12" y="265"/>
                    <a:pt x="12" y="265"/>
                    <a:pt x="12" y="265"/>
                  </a:cubicBezTo>
                  <a:cubicBezTo>
                    <a:pt x="260" y="17"/>
                    <a:pt x="260" y="17"/>
                    <a:pt x="260" y="17"/>
                  </a:cubicBezTo>
                  <a:cubicBezTo>
                    <a:pt x="277" y="34"/>
                    <a:pt x="277" y="34"/>
                    <a:pt x="277" y="34"/>
                  </a:cubicBezTo>
                  <a:cubicBezTo>
                    <a:pt x="34" y="277"/>
                    <a:pt x="34" y="277"/>
                    <a:pt x="34" y="277"/>
                  </a:cubicBezTo>
                  <a:cubicBezTo>
                    <a:pt x="12" y="255"/>
                    <a:pt x="12" y="255"/>
                    <a:pt x="12" y="255"/>
                  </a:cubicBezTo>
                  <a:cubicBezTo>
                    <a:pt x="7" y="260"/>
                    <a:pt x="7" y="260"/>
                    <a:pt x="7" y="260"/>
                  </a:cubicBezTo>
                  <a:cubicBezTo>
                    <a:pt x="12" y="265"/>
                    <a:pt x="12" y="265"/>
                    <a:pt x="12" y="265"/>
                  </a:cubicBezTo>
                  <a:lnTo>
                    <a:pt x="7" y="260"/>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2"/>
            <p:cNvSpPr/>
            <p:nvPr/>
          </p:nvSpPr>
          <p:spPr bwMode="auto">
            <a:xfrm>
              <a:off x="3635376" y="-155575"/>
              <a:ext cx="301625" cy="296863"/>
            </a:xfrm>
            <a:custGeom>
              <a:avLst/>
              <a:gdLst>
                <a:gd name="T0" fmla="*/ 0 w 190"/>
                <a:gd name="T1" fmla="*/ 43 h 187"/>
                <a:gd name="T2" fmla="*/ 72 w 190"/>
                <a:gd name="T3" fmla="*/ 115 h 187"/>
                <a:gd name="T4" fmla="*/ 145 w 190"/>
                <a:gd name="T5" fmla="*/ 187 h 187"/>
                <a:gd name="T6" fmla="*/ 190 w 190"/>
                <a:gd name="T7" fmla="*/ 0 h 187"/>
                <a:gd name="T8" fmla="*/ 0 w 190"/>
                <a:gd name="T9" fmla="*/ 43 h 187"/>
              </a:gdLst>
              <a:ahLst/>
              <a:cxnLst>
                <a:cxn ang="0">
                  <a:pos x="T0" y="T1"/>
                </a:cxn>
                <a:cxn ang="0">
                  <a:pos x="T2" y="T3"/>
                </a:cxn>
                <a:cxn ang="0">
                  <a:pos x="T4" y="T5"/>
                </a:cxn>
                <a:cxn ang="0">
                  <a:pos x="T6" y="T7"/>
                </a:cxn>
                <a:cxn ang="0">
                  <a:pos x="T8" y="T9"/>
                </a:cxn>
              </a:cxnLst>
              <a:rect l="0" t="0" r="r" b="b"/>
              <a:pathLst>
                <a:path w="190" h="187">
                  <a:moveTo>
                    <a:pt x="0" y="43"/>
                  </a:moveTo>
                  <a:lnTo>
                    <a:pt x="72" y="115"/>
                  </a:lnTo>
                  <a:lnTo>
                    <a:pt x="145" y="187"/>
                  </a:lnTo>
                  <a:lnTo>
                    <a:pt x="190" y="0"/>
                  </a:lnTo>
                  <a:lnTo>
                    <a:pt x="0" y="43"/>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3"/>
            <p:cNvSpPr/>
            <p:nvPr/>
          </p:nvSpPr>
          <p:spPr bwMode="auto">
            <a:xfrm>
              <a:off x="3605213" y="-188913"/>
              <a:ext cx="361950" cy="365125"/>
            </a:xfrm>
            <a:custGeom>
              <a:avLst/>
              <a:gdLst>
                <a:gd name="T0" fmla="*/ 7 w 85"/>
                <a:gd name="T1" fmla="*/ 24 h 86"/>
                <a:gd name="T2" fmla="*/ 2 w 85"/>
                <a:gd name="T3" fmla="*/ 29 h 86"/>
                <a:gd name="T4" fmla="*/ 29 w 85"/>
                <a:gd name="T5" fmla="*/ 56 h 86"/>
                <a:gd name="T6" fmla="*/ 56 w 85"/>
                <a:gd name="T7" fmla="*/ 83 h 86"/>
                <a:gd name="T8" fmla="*/ 63 w 85"/>
                <a:gd name="T9" fmla="*/ 85 h 86"/>
                <a:gd name="T10" fmla="*/ 68 w 85"/>
                <a:gd name="T11" fmla="*/ 80 h 86"/>
                <a:gd name="T12" fmla="*/ 85 w 85"/>
                <a:gd name="T13" fmla="*/ 9 h 86"/>
                <a:gd name="T14" fmla="*/ 83 w 85"/>
                <a:gd name="T15" fmla="*/ 3 h 86"/>
                <a:gd name="T16" fmla="*/ 76 w 85"/>
                <a:gd name="T17" fmla="*/ 1 h 86"/>
                <a:gd name="T18" fmla="*/ 6 w 85"/>
                <a:gd name="T19" fmla="*/ 17 h 86"/>
                <a:gd name="T20" fmla="*/ 1 w 85"/>
                <a:gd name="T21" fmla="*/ 22 h 86"/>
                <a:gd name="T22" fmla="*/ 2 w 85"/>
                <a:gd name="T23" fmla="*/ 29 h 86"/>
                <a:gd name="T24" fmla="*/ 7 w 85"/>
                <a:gd name="T25" fmla="*/ 24 h 86"/>
                <a:gd name="T26" fmla="*/ 9 w 85"/>
                <a:gd name="T27" fmla="*/ 31 h 86"/>
                <a:gd name="T28" fmla="*/ 68 w 85"/>
                <a:gd name="T29" fmla="*/ 17 h 86"/>
                <a:gd name="T30" fmla="*/ 57 w 85"/>
                <a:gd name="T31" fmla="*/ 64 h 86"/>
                <a:gd name="T32" fmla="*/ 39 w 85"/>
                <a:gd name="T33" fmla="*/ 46 h 86"/>
                <a:gd name="T34" fmla="*/ 12 w 85"/>
                <a:gd name="T35" fmla="*/ 19 h 86"/>
                <a:gd name="T36" fmla="*/ 7 w 85"/>
                <a:gd name="T37" fmla="*/ 24 h 86"/>
                <a:gd name="T38" fmla="*/ 9 w 85"/>
                <a:gd name="T39" fmla="*/ 31 h 86"/>
                <a:gd name="T40" fmla="*/ 7 w 85"/>
                <a:gd name="T41" fmla="*/ 24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5" h="86">
                  <a:moveTo>
                    <a:pt x="7" y="24"/>
                  </a:moveTo>
                  <a:cubicBezTo>
                    <a:pt x="2" y="29"/>
                    <a:pt x="2" y="29"/>
                    <a:pt x="2" y="29"/>
                  </a:cubicBezTo>
                  <a:cubicBezTo>
                    <a:pt x="29" y="56"/>
                    <a:pt x="29" y="56"/>
                    <a:pt x="29" y="56"/>
                  </a:cubicBezTo>
                  <a:cubicBezTo>
                    <a:pt x="56" y="83"/>
                    <a:pt x="56" y="83"/>
                    <a:pt x="56" y="83"/>
                  </a:cubicBezTo>
                  <a:cubicBezTo>
                    <a:pt x="58" y="85"/>
                    <a:pt x="61" y="86"/>
                    <a:pt x="63" y="85"/>
                  </a:cubicBezTo>
                  <a:cubicBezTo>
                    <a:pt x="66" y="84"/>
                    <a:pt x="67" y="82"/>
                    <a:pt x="68" y="80"/>
                  </a:cubicBezTo>
                  <a:cubicBezTo>
                    <a:pt x="85" y="9"/>
                    <a:pt x="85" y="9"/>
                    <a:pt x="85" y="9"/>
                  </a:cubicBezTo>
                  <a:cubicBezTo>
                    <a:pt x="85" y="7"/>
                    <a:pt x="85" y="4"/>
                    <a:pt x="83" y="3"/>
                  </a:cubicBezTo>
                  <a:cubicBezTo>
                    <a:pt x="81" y="1"/>
                    <a:pt x="79" y="0"/>
                    <a:pt x="76" y="1"/>
                  </a:cubicBezTo>
                  <a:cubicBezTo>
                    <a:pt x="6" y="17"/>
                    <a:pt x="6" y="17"/>
                    <a:pt x="6" y="17"/>
                  </a:cubicBezTo>
                  <a:cubicBezTo>
                    <a:pt x="3" y="18"/>
                    <a:pt x="1" y="20"/>
                    <a:pt x="1" y="22"/>
                  </a:cubicBezTo>
                  <a:cubicBezTo>
                    <a:pt x="0" y="25"/>
                    <a:pt x="1" y="27"/>
                    <a:pt x="2" y="29"/>
                  </a:cubicBezTo>
                  <a:cubicBezTo>
                    <a:pt x="7" y="24"/>
                    <a:pt x="7" y="24"/>
                    <a:pt x="7" y="24"/>
                  </a:cubicBezTo>
                  <a:cubicBezTo>
                    <a:pt x="9" y="31"/>
                    <a:pt x="9" y="31"/>
                    <a:pt x="9" y="31"/>
                  </a:cubicBezTo>
                  <a:cubicBezTo>
                    <a:pt x="68" y="17"/>
                    <a:pt x="68" y="17"/>
                    <a:pt x="68" y="17"/>
                  </a:cubicBezTo>
                  <a:cubicBezTo>
                    <a:pt x="57" y="64"/>
                    <a:pt x="57" y="64"/>
                    <a:pt x="57" y="64"/>
                  </a:cubicBezTo>
                  <a:cubicBezTo>
                    <a:pt x="39" y="46"/>
                    <a:pt x="39" y="46"/>
                    <a:pt x="39" y="46"/>
                  </a:cubicBezTo>
                  <a:cubicBezTo>
                    <a:pt x="12" y="19"/>
                    <a:pt x="12" y="19"/>
                    <a:pt x="12" y="19"/>
                  </a:cubicBezTo>
                  <a:cubicBezTo>
                    <a:pt x="7" y="24"/>
                    <a:pt x="7" y="24"/>
                    <a:pt x="7" y="24"/>
                  </a:cubicBezTo>
                  <a:cubicBezTo>
                    <a:pt x="9" y="31"/>
                    <a:pt x="9" y="31"/>
                    <a:pt x="9" y="31"/>
                  </a:cubicBezTo>
                  <a:lnTo>
                    <a:pt x="7" y="2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4"/>
            <p:cNvSpPr/>
            <p:nvPr/>
          </p:nvSpPr>
          <p:spPr bwMode="auto">
            <a:xfrm>
              <a:off x="2382838" y="987425"/>
              <a:ext cx="407988" cy="407988"/>
            </a:xfrm>
            <a:custGeom>
              <a:avLst/>
              <a:gdLst>
                <a:gd name="T0" fmla="*/ 112 w 257"/>
                <a:gd name="T1" fmla="*/ 0 h 257"/>
                <a:gd name="T2" fmla="*/ 0 w 257"/>
                <a:gd name="T3" fmla="*/ 113 h 257"/>
                <a:gd name="T4" fmla="*/ 144 w 257"/>
                <a:gd name="T5" fmla="*/ 257 h 257"/>
                <a:gd name="T6" fmla="*/ 257 w 257"/>
                <a:gd name="T7" fmla="*/ 145 h 257"/>
                <a:gd name="T8" fmla="*/ 184 w 257"/>
                <a:gd name="T9" fmla="*/ 72 h 257"/>
                <a:gd name="T10" fmla="*/ 112 w 257"/>
                <a:gd name="T11" fmla="*/ 0 h 257"/>
              </a:gdLst>
              <a:ahLst/>
              <a:cxnLst>
                <a:cxn ang="0">
                  <a:pos x="T0" y="T1"/>
                </a:cxn>
                <a:cxn ang="0">
                  <a:pos x="T2" y="T3"/>
                </a:cxn>
                <a:cxn ang="0">
                  <a:pos x="T4" y="T5"/>
                </a:cxn>
                <a:cxn ang="0">
                  <a:pos x="T6" y="T7"/>
                </a:cxn>
                <a:cxn ang="0">
                  <a:pos x="T8" y="T9"/>
                </a:cxn>
                <a:cxn ang="0">
                  <a:pos x="T10" y="T11"/>
                </a:cxn>
              </a:cxnLst>
              <a:rect l="0" t="0" r="r" b="b"/>
              <a:pathLst>
                <a:path w="257" h="257">
                  <a:moveTo>
                    <a:pt x="112" y="0"/>
                  </a:moveTo>
                  <a:lnTo>
                    <a:pt x="0" y="113"/>
                  </a:lnTo>
                  <a:lnTo>
                    <a:pt x="144" y="257"/>
                  </a:lnTo>
                  <a:lnTo>
                    <a:pt x="257" y="145"/>
                  </a:lnTo>
                  <a:lnTo>
                    <a:pt x="184" y="72"/>
                  </a:lnTo>
                  <a:lnTo>
                    <a:pt x="112"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5"/>
            <p:cNvSpPr/>
            <p:nvPr/>
          </p:nvSpPr>
          <p:spPr bwMode="auto">
            <a:xfrm>
              <a:off x="2347913" y="954087"/>
              <a:ext cx="471488" cy="471488"/>
            </a:xfrm>
            <a:custGeom>
              <a:avLst/>
              <a:gdLst>
                <a:gd name="T0" fmla="*/ 50 w 111"/>
                <a:gd name="T1" fmla="*/ 8 h 111"/>
                <a:gd name="T2" fmla="*/ 46 w 111"/>
                <a:gd name="T3" fmla="*/ 3 h 111"/>
                <a:gd name="T4" fmla="*/ 3 w 111"/>
                <a:gd name="T5" fmla="*/ 45 h 111"/>
                <a:gd name="T6" fmla="*/ 3 w 111"/>
                <a:gd name="T7" fmla="*/ 55 h 111"/>
                <a:gd name="T8" fmla="*/ 57 w 111"/>
                <a:gd name="T9" fmla="*/ 109 h 111"/>
                <a:gd name="T10" fmla="*/ 62 w 111"/>
                <a:gd name="T11" fmla="*/ 111 h 111"/>
                <a:gd name="T12" fmla="*/ 67 w 111"/>
                <a:gd name="T13" fmla="*/ 109 h 111"/>
                <a:gd name="T14" fmla="*/ 109 w 111"/>
                <a:gd name="T15" fmla="*/ 67 h 111"/>
                <a:gd name="T16" fmla="*/ 111 w 111"/>
                <a:gd name="T17" fmla="*/ 62 h 111"/>
                <a:gd name="T18" fmla="*/ 109 w 111"/>
                <a:gd name="T19" fmla="*/ 57 h 111"/>
                <a:gd name="T20" fmla="*/ 82 w 111"/>
                <a:gd name="T21" fmla="*/ 30 h 111"/>
                <a:gd name="T22" fmla="*/ 55 w 111"/>
                <a:gd name="T23" fmla="*/ 3 h 111"/>
                <a:gd name="T24" fmla="*/ 46 w 111"/>
                <a:gd name="T25" fmla="*/ 3 h 111"/>
                <a:gd name="T26" fmla="*/ 50 w 111"/>
                <a:gd name="T27" fmla="*/ 8 h 111"/>
                <a:gd name="T28" fmla="*/ 46 w 111"/>
                <a:gd name="T29" fmla="*/ 13 h 111"/>
                <a:gd name="T30" fmla="*/ 72 w 111"/>
                <a:gd name="T31" fmla="*/ 40 h 111"/>
                <a:gd name="T32" fmla="*/ 94 w 111"/>
                <a:gd name="T33" fmla="*/ 62 h 111"/>
                <a:gd name="T34" fmla="*/ 62 w 111"/>
                <a:gd name="T35" fmla="*/ 94 h 111"/>
                <a:gd name="T36" fmla="*/ 18 w 111"/>
                <a:gd name="T37" fmla="*/ 50 h 111"/>
                <a:gd name="T38" fmla="*/ 55 w 111"/>
                <a:gd name="T39" fmla="*/ 13 h 111"/>
                <a:gd name="T40" fmla="*/ 50 w 111"/>
                <a:gd name="T41" fmla="*/ 8 h 111"/>
                <a:gd name="T42" fmla="*/ 46 w 111"/>
                <a:gd name="T43" fmla="*/ 13 h 111"/>
                <a:gd name="T44" fmla="*/ 50 w 111"/>
                <a:gd name="T45" fmla="*/ 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1" h="111">
                  <a:moveTo>
                    <a:pt x="50" y="8"/>
                  </a:moveTo>
                  <a:cubicBezTo>
                    <a:pt x="46" y="3"/>
                    <a:pt x="46" y="3"/>
                    <a:pt x="46" y="3"/>
                  </a:cubicBezTo>
                  <a:cubicBezTo>
                    <a:pt x="3" y="45"/>
                    <a:pt x="3" y="45"/>
                    <a:pt x="3" y="45"/>
                  </a:cubicBezTo>
                  <a:cubicBezTo>
                    <a:pt x="0" y="48"/>
                    <a:pt x="0" y="53"/>
                    <a:pt x="3" y="55"/>
                  </a:cubicBezTo>
                  <a:cubicBezTo>
                    <a:pt x="57" y="109"/>
                    <a:pt x="57" y="109"/>
                    <a:pt x="57" y="109"/>
                  </a:cubicBezTo>
                  <a:cubicBezTo>
                    <a:pt x="58" y="111"/>
                    <a:pt x="60" y="111"/>
                    <a:pt x="62" y="111"/>
                  </a:cubicBezTo>
                  <a:cubicBezTo>
                    <a:pt x="64" y="111"/>
                    <a:pt x="66" y="111"/>
                    <a:pt x="67" y="109"/>
                  </a:cubicBezTo>
                  <a:cubicBezTo>
                    <a:pt x="109" y="67"/>
                    <a:pt x="109" y="67"/>
                    <a:pt x="109" y="67"/>
                  </a:cubicBezTo>
                  <a:cubicBezTo>
                    <a:pt x="111" y="66"/>
                    <a:pt x="111" y="64"/>
                    <a:pt x="111" y="62"/>
                  </a:cubicBezTo>
                  <a:cubicBezTo>
                    <a:pt x="111" y="60"/>
                    <a:pt x="111" y="58"/>
                    <a:pt x="109" y="57"/>
                  </a:cubicBezTo>
                  <a:cubicBezTo>
                    <a:pt x="82" y="30"/>
                    <a:pt x="82" y="30"/>
                    <a:pt x="82" y="30"/>
                  </a:cubicBezTo>
                  <a:cubicBezTo>
                    <a:pt x="55" y="3"/>
                    <a:pt x="55" y="3"/>
                    <a:pt x="55" y="3"/>
                  </a:cubicBezTo>
                  <a:cubicBezTo>
                    <a:pt x="53" y="0"/>
                    <a:pt x="48" y="0"/>
                    <a:pt x="46" y="3"/>
                  </a:cubicBezTo>
                  <a:cubicBezTo>
                    <a:pt x="50" y="8"/>
                    <a:pt x="50" y="8"/>
                    <a:pt x="50" y="8"/>
                  </a:cubicBezTo>
                  <a:cubicBezTo>
                    <a:pt x="46" y="13"/>
                    <a:pt x="46" y="13"/>
                    <a:pt x="46" y="13"/>
                  </a:cubicBezTo>
                  <a:cubicBezTo>
                    <a:pt x="72" y="40"/>
                    <a:pt x="72" y="40"/>
                    <a:pt x="72" y="40"/>
                  </a:cubicBezTo>
                  <a:cubicBezTo>
                    <a:pt x="94" y="62"/>
                    <a:pt x="94" y="62"/>
                    <a:pt x="94" y="62"/>
                  </a:cubicBezTo>
                  <a:cubicBezTo>
                    <a:pt x="62" y="94"/>
                    <a:pt x="62" y="94"/>
                    <a:pt x="62" y="94"/>
                  </a:cubicBezTo>
                  <a:cubicBezTo>
                    <a:pt x="18" y="50"/>
                    <a:pt x="18" y="50"/>
                    <a:pt x="18" y="50"/>
                  </a:cubicBezTo>
                  <a:cubicBezTo>
                    <a:pt x="55" y="13"/>
                    <a:pt x="55" y="13"/>
                    <a:pt x="55" y="13"/>
                  </a:cubicBezTo>
                  <a:cubicBezTo>
                    <a:pt x="50" y="8"/>
                    <a:pt x="50" y="8"/>
                    <a:pt x="50" y="8"/>
                  </a:cubicBezTo>
                  <a:cubicBezTo>
                    <a:pt x="46" y="13"/>
                    <a:pt x="46" y="13"/>
                    <a:pt x="46" y="13"/>
                  </a:cubicBezTo>
                  <a:lnTo>
                    <a:pt x="50"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6"/>
            <p:cNvSpPr/>
            <p:nvPr/>
          </p:nvSpPr>
          <p:spPr bwMode="auto">
            <a:xfrm>
              <a:off x="2790826" y="1009650"/>
              <a:ext cx="449263" cy="542925"/>
            </a:xfrm>
            <a:custGeom>
              <a:avLst/>
              <a:gdLst>
                <a:gd name="T0" fmla="*/ 131 w 283"/>
                <a:gd name="T1" fmla="*/ 0 h 342"/>
                <a:gd name="T2" fmla="*/ 0 w 283"/>
                <a:gd name="T3" fmla="*/ 131 h 342"/>
                <a:gd name="T4" fmla="*/ 214 w 283"/>
                <a:gd name="T5" fmla="*/ 342 h 342"/>
                <a:gd name="T6" fmla="*/ 283 w 283"/>
                <a:gd name="T7" fmla="*/ 150 h 342"/>
                <a:gd name="T8" fmla="*/ 131 w 283"/>
                <a:gd name="T9" fmla="*/ 0 h 342"/>
              </a:gdLst>
              <a:ahLst/>
              <a:cxnLst>
                <a:cxn ang="0">
                  <a:pos x="T0" y="T1"/>
                </a:cxn>
                <a:cxn ang="0">
                  <a:pos x="T2" y="T3"/>
                </a:cxn>
                <a:cxn ang="0">
                  <a:pos x="T4" y="T5"/>
                </a:cxn>
                <a:cxn ang="0">
                  <a:pos x="T6" y="T7"/>
                </a:cxn>
                <a:cxn ang="0">
                  <a:pos x="T8" y="T9"/>
                </a:cxn>
              </a:cxnLst>
              <a:rect l="0" t="0" r="r" b="b"/>
              <a:pathLst>
                <a:path w="283" h="342">
                  <a:moveTo>
                    <a:pt x="131" y="0"/>
                  </a:moveTo>
                  <a:lnTo>
                    <a:pt x="0" y="131"/>
                  </a:lnTo>
                  <a:lnTo>
                    <a:pt x="214" y="342"/>
                  </a:lnTo>
                  <a:lnTo>
                    <a:pt x="283" y="150"/>
                  </a:lnTo>
                  <a:lnTo>
                    <a:pt x="131" y="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7"/>
            <p:cNvSpPr/>
            <p:nvPr/>
          </p:nvSpPr>
          <p:spPr bwMode="auto">
            <a:xfrm>
              <a:off x="2760663" y="979487"/>
              <a:ext cx="509588" cy="608013"/>
            </a:xfrm>
            <a:custGeom>
              <a:avLst/>
              <a:gdLst>
                <a:gd name="T0" fmla="*/ 56 w 120"/>
                <a:gd name="T1" fmla="*/ 7 h 143"/>
                <a:gd name="T2" fmla="*/ 51 w 120"/>
                <a:gd name="T3" fmla="*/ 2 h 143"/>
                <a:gd name="T4" fmla="*/ 2 w 120"/>
                <a:gd name="T5" fmla="*/ 51 h 143"/>
                <a:gd name="T6" fmla="*/ 2 w 120"/>
                <a:gd name="T7" fmla="*/ 61 h 143"/>
                <a:gd name="T8" fmla="*/ 82 w 120"/>
                <a:gd name="T9" fmla="*/ 140 h 143"/>
                <a:gd name="T10" fmla="*/ 88 w 120"/>
                <a:gd name="T11" fmla="*/ 142 h 143"/>
                <a:gd name="T12" fmla="*/ 93 w 120"/>
                <a:gd name="T13" fmla="*/ 138 h 143"/>
                <a:gd name="T14" fmla="*/ 119 w 120"/>
                <a:gd name="T15" fmla="*/ 66 h 143"/>
                <a:gd name="T16" fmla="*/ 118 w 120"/>
                <a:gd name="T17" fmla="*/ 58 h 143"/>
                <a:gd name="T18" fmla="*/ 61 w 120"/>
                <a:gd name="T19" fmla="*/ 2 h 143"/>
                <a:gd name="T20" fmla="*/ 56 w 120"/>
                <a:gd name="T21" fmla="*/ 0 h 143"/>
                <a:gd name="T22" fmla="*/ 51 w 120"/>
                <a:gd name="T23" fmla="*/ 2 h 143"/>
                <a:gd name="T24" fmla="*/ 56 w 120"/>
                <a:gd name="T25" fmla="*/ 7 h 143"/>
                <a:gd name="T26" fmla="*/ 51 w 120"/>
                <a:gd name="T27" fmla="*/ 12 h 143"/>
                <a:gd name="T28" fmla="*/ 104 w 120"/>
                <a:gd name="T29" fmla="*/ 65 h 143"/>
                <a:gd name="T30" fmla="*/ 84 w 120"/>
                <a:gd name="T31" fmla="*/ 123 h 143"/>
                <a:gd name="T32" fmla="*/ 17 w 120"/>
                <a:gd name="T33" fmla="*/ 56 h 143"/>
                <a:gd name="T34" fmla="*/ 61 w 120"/>
                <a:gd name="T35" fmla="*/ 12 h 143"/>
                <a:gd name="T36" fmla="*/ 56 w 120"/>
                <a:gd name="T37" fmla="*/ 7 h 143"/>
                <a:gd name="T38" fmla="*/ 51 w 120"/>
                <a:gd name="T39" fmla="*/ 12 h 143"/>
                <a:gd name="T40" fmla="*/ 56 w 120"/>
                <a:gd name="T41" fmla="*/ 7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43">
                  <a:moveTo>
                    <a:pt x="56" y="7"/>
                  </a:moveTo>
                  <a:cubicBezTo>
                    <a:pt x="51" y="2"/>
                    <a:pt x="51" y="2"/>
                    <a:pt x="51" y="2"/>
                  </a:cubicBezTo>
                  <a:cubicBezTo>
                    <a:pt x="2" y="51"/>
                    <a:pt x="2" y="51"/>
                    <a:pt x="2" y="51"/>
                  </a:cubicBezTo>
                  <a:cubicBezTo>
                    <a:pt x="0" y="54"/>
                    <a:pt x="0" y="58"/>
                    <a:pt x="2" y="61"/>
                  </a:cubicBezTo>
                  <a:cubicBezTo>
                    <a:pt x="82" y="140"/>
                    <a:pt x="82" y="140"/>
                    <a:pt x="82" y="140"/>
                  </a:cubicBezTo>
                  <a:cubicBezTo>
                    <a:pt x="83" y="142"/>
                    <a:pt x="86" y="143"/>
                    <a:pt x="88" y="142"/>
                  </a:cubicBezTo>
                  <a:cubicBezTo>
                    <a:pt x="91" y="142"/>
                    <a:pt x="92" y="140"/>
                    <a:pt x="93" y="138"/>
                  </a:cubicBezTo>
                  <a:cubicBezTo>
                    <a:pt x="119" y="66"/>
                    <a:pt x="119" y="66"/>
                    <a:pt x="119" y="66"/>
                  </a:cubicBezTo>
                  <a:cubicBezTo>
                    <a:pt x="120" y="63"/>
                    <a:pt x="120" y="60"/>
                    <a:pt x="118" y="58"/>
                  </a:cubicBezTo>
                  <a:cubicBezTo>
                    <a:pt x="61" y="2"/>
                    <a:pt x="61" y="2"/>
                    <a:pt x="61" y="2"/>
                  </a:cubicBezTo>
                  <a:cubicBezTo>
                    <a:pt x="60" y="1"/>
                    <a:pt x="58" y="0"/>
                    <a:pt x="56" y="0"/>
                  </a:cubicBezTo>
                  <a:cubicBezTo>
                    <a:pt x="54" y="0"/>
                    <a:pt x="53" y="1"/>
                    <a:pt x="51" y="2"/>
                  </a:cubicBezTo>
                  <a:cubicBezTo>
                    <a:pt x="56" y="7"/>
                    <a:pt x="56" y="7"/>
                    <a:pt x="56" y="7"/>
                  </a:cubicBezTo>
                  <a:cubicBezTo>
                    <a:pt x="51" y="12"/>
                    <a:pt x="51" y="12"/>
                    <a:pt x="51" y="12"/>
                  </a:cubicBezTo>
                  <a:cubicBezTo>
                    <a:pt x="104" y="65"/>
                    <a:pt x="104" y="65"/>
                    <a:pt x="104" y="65"/>
                  </a:cubicBezTo>
                  <a:cubicBezTo>
                    <a:pt x="84" y="123"/>
                    <a:pt x="84" y="123"/>
                    <a:pt x="84" y="123"/>
                  </a:cubicBezTo>
                  <a:cubicBezTo>
                    <a:pt x="17" y="56"/>
                    <a:pt x="17" y="56"/>
                    <a:pt x="17" y="56"/>
                  </a:cubicBezTo>
                  <a:cubicBezTo>
                    <a:pt x="61" y="12"/>
                    <a:pt x="61" y="12"/>
                    <a:pt x="61" y="12"/>
                  </a:cubicBezTo>
                  <a:cubicBezTo>
                    <a:pt x="56" y="7"/>
                    <a:pt x="56" y="7"/>
                    <a:pt x="56" y="7"/>
                  </a:cubicBezTo>
                  <a:cubicBezTo>
                    <a:pt x="51" y="12"/>
                    <a:pt x="51" y="12"/>
                    <a:pt x="51" y="12"/>
                  </a:cubicBezTo>
                  <a:lnTo>
                    <a:pt x="56"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8"/>
            <p:cNvSpPr/>
            <p:nvPr/>
          </p:nvSpPr>
          <p:spPr bwMode="auto">
            <a:xfrm>
              <a:off x="2998788" y="503237"/>
              <a:ext cx="509588" cy="744538"/>
            </a:xfrm>
            <a:custGeom>
              <a:avLst/>
              <a:gdLst>
                <a:gd name="T0" fmla="*/ 321 w 321"/>
                <a:gd name="T1" fmla="*/ 0 h 469"/>
                <a:gd name="T2" fmla="*/ 0 w 321"/>
                <a:gd name="T3" fmla="*/ 319 h 469"/>
                <a:gd name="T4" fmla="*/ 152 w 321"/>
                <a:gd name="T5" fmla="*/ 469 h 469"/>
                <a:gd name="T6" fmla="*/ 321 w 321"/>
                <a:gd name="T7" fmla="*/ 0 h 469"/>
              </a:gdLst>
              <a:ahLst/>
              <a:cxnLst>
                <a:cxn ang="0">
                  <a:pos x="T0" y="T1"/>
                </a:cxn>
                <a:cxn ang="0">
                  <a:pos x="T2" y="T3"/>
                </a:cxn>
                <a:cxn ang="0">
                  <a:pos x="T4" y="T5"/>
                </a:cxn>
                <a:cxn ang="0">
                  <a:pos x="T6" y="T7"/>
                </a:cxn>
              </a:cxnLst>
              <a:rect l="0" t="0" r="r" b="b"/>
              <a:pathLst>
                <a:path w="321" h="469">
                  <a:moveTo>
                    <a:pt x="321" y="0"/>
                  </a:moveTo>
                  <a:lnTo>
                    <a:pt x="0" y="319"/>
                  </a:lnTo>
                  <a:lnTo>
                    <a:pt x="152" y="469"/>
                  </a:lnTo>
                  <a:lnTo>
                    <a:pt x="321"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9"/>
            <p:cNvSpPr/>
            <p:nvPr/>
          </p:nvSpPr>
          <p:spPr bwMode="auto">
            <a:xfrm>
              <a:off x="2968626" y="469900"/>
              <a:ext cx="573088" cy="811213"/>
            </a:xfrm>
            <a:custGeom>
              <a:avLst/>
              <a:gdLst>
                <a:gd name="T0" fmla="*/ 127 w 135"/>
                <a:gd name="T1" fmla="*/ 8 h 191"/>
                <a:gd name="T2" fmla="*/ 122 w 135"/>
                <a:gd name="T3" fmla="*/ 3 h 191"/>
                <a:gd name="T4" fmla="*/ 2 w 135"/>
                <a:gd name="T5" fmla="*/ 122 h 191"/>
                <a:gd name="T6" fmla="*/ 0 w 135"/>
                <a:gd name="T7" fmla="*/ 127 h 191"/>
                <a:gd name="T8" fmla="*/ 2 w 135"/>
                <a:gd name="T9" fmla="*/ 132 h 191"/>
                <a:gd name="T10" fmla="*/ 59 w 135"/>
                <a:gd name="T11" fmla="*/ 188 h 191"/>
                <a:gd name="T12" fmla="*/ 65 w 135"/>
                <a:gd name="T13" fmla="*/ 190 h 191"/>
                <a:gd name="T14" fmla="*/ 70 w 135"/>
                <a:gd name="T15" fmla="*/ 186 h 191"/>
                <a:gd name="T16" fmla="*/ 133 w 135"/>
                <a:gd name="T17" fmla="*/ 10 h 191"/>
                <a:gd name="T18" fmla="*/ 131 w 135"/>
                <a:gd name="T19" fmla="*/ 2 h 191"/>
                <a:gd name="T20" fmla="*/ 122 w 135"/>
                <a:gd name="T21" fmla="*/ 3 h 191"/>
                <a:gd name="T22" fmla="*/ 127 w 135"/>
                <a:gd name="T23" fmla="*/ 8 h 191"/>
                <a:gd name="T24" fmla="*/ 120 w 135"/>
                <a:gd name="T25" fmla="*/ 5 h 191"/>
                <a:gd name="T26" fmla="*/ 61 w 135"/>
                <a:gd name="T27" fmla="*/ 171 h 191"/>
                <a:gd name="T28" fmla="*/ 17 w 135"/>
                <a:gd name="T29" fmla="*/ 127 h 191"/>
                <a:gd name="T30" fmla="*/ 132 w 135"/>
                <a:gd name="T31" fmla="*/ 13 h 191"/>
                <a:gd name="T32" fmla="*/ 127 w 135"/>
                <a:gd name="T33" fmla="*/ 8 h 191"/>
                <a:gd name="T34" fmla="*/ 120 w 135"/>
                <a:gd name="T35" fmla="*/ 5 h 191"/>
                <a:gd name="T36" fmla="*/ 127 w 135"/>
                <a:gd name="T37" fmla="*/ 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191">
                  <a:moveTo>
                    <a:pt x="127" y="8"/>
                  </a:moveTo>
                  <a:cubicBezTo>
                    <a:pt x="122" y="3"/>
                    <a:pt x="122" y="3"/>
                    <a:pt x="122" y="3"/>
                  </a:cubicBezTo>
                  <a:cubicBezTo>
                    <a:pt x="2" y="122"/>
                    <a:pt x="2" y="122"/>
                    <a:pt x="2" y="122"/>
                  </a:cubicBezTo>
                  <a:cubicBezTo>
                    <a:pt x="1" y="123"/>
                    <a:pt x="0" y="125"/>
                    <a:pt x="0" y="127"/>
                  </a:cubicBezTo>
                  <a:cubicBezTo>
                    <a:pt x="0" y="129"/>
                    <a:pt x="1" y="131"/>
                    <a:pt x="2" y="132"/>
                  </a:cubicBezTo>
                  <a:cubicBezTo>
                    <a:pt x="59" y="188"/>
                    <a:pt x="59" y="188"/>
                    <a:pt x="59" y="188"/>
                  </a:cubicBezTo>
                  <a:cubicBezTo>
                    <a:pt x="60" y="190"/>
                    <a:pt x="63" y="191"/>
                    <a:pt x="65" y="190"/>
                  </a:cubicBezTo>
                  <a:cubicBezTo>
                    <a:pt x="68" y="190"/>
                    <a:pt x="69" y="188"/>
                    <a:pt x="70" y="186"/>
                  </a:cubicBezTo>
                  <a:cubicBezTo>
                    <a:pt x="133" y="10"/>
                    <a:pt x="133" y="10"/>
                    <a:pt x="133" y="10"/>
                  </a:cubicBezTo>
                  <a:cubicBezTo>
                    <a:pt x="135" y="7"/>
                    <a:pt x="133" y="3"/>
                    <a:pt x="131" y="2"/>
                  </a:cubicBezTo>
                  <a:cubicBezTo>
                    <a:pt x="128" y="0"/>
                    <a:pt x="124" y="0"/>
                    <a:pt x="122" y="3"/>
                  </a:cubicBezTo>
                  <a:cubicBezTo>
                    <a:pt x="127" y="8"/>
                    <a:pt x="127" y="8"/>
                    <a:pt x="127" y="8"/>
                  </a:cubicBezTo>
                  <a:cubicBezTo>
                    <a:pt x="120" y="5"/>
                    <a:pt x="120" y="5"/>
                    <a:pt x="120" y="5"/>
                  </a:cubicBezTo>
                  <a:cubicBezTo>
                    <a:pt x="61" y="171"/>
                    <a:pt x="61" y="171"/>
                    <a:pt x="61" y="171"/>
                  </a:cubicBezTo>
                  <a:cubicBezTo>
                    <a:pt x="17" y="127"/>
                    <a:pt x="17" y="127"/>
                    <a:pt x="17" y="127"/>
                  </a:cubicBezTo>
                  <a:cubicBezTo>
                    <a:pt x="132" y="13"/>
                    <a:pt x="132" y="13"/>
                    <a:pt x="132" y="13"/>
                  </a:cubicBezTo>
                  <a:cubicBezTo>
                    <a:pt x="127" y="8"/>
                    <a:pt x="127" y="8"/>
                    <a:pt x="127" y="8"/>
                  </a:cubicBezTo>
                  <a:cubicBezTo>
                    <a:pt x="120" y="5"/>
                    <a:pt x="120" y="5"/>
                    <a:pt x="120" y="5"/>
                  </a:cubicBezTo>
                  <a:lnTo>
                    <a:pt x="12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0"/>
            <p:cNvSpPr/>
            <p:nvPr/>
          </p:nvSpPr>
          <p:spPr bwMode="auto">
            <a:xfrm>
              <a:off x="2530476" y="269875"/>
              <a:ext cx="747713" cy="509588"/>
            </a:xfrm>
            <a:custGeom>
              <a:avLst/>
              <a:gdLst>
                <a:gd name="T0" fmla="*/ 0 w 471"/>
                <a:gd name="T1" fmla="*/ 171 h 321"/>
                <a:gd name="T2" fmla="*/ 150 w 471"/>
                <a:gd name="T3" fmla="*/ 321 h 321"/>
                <a:gd name="T4" fmla="*/ 471 w 471"/>
                <a:gd name="T5" fmla="*/ 0 h 321"/>
                <a:gd name="T6" fmla="*/ 0 w 471"/>
                <a:gd name="T7" fmla="*/ 171 h 321"/>
              </a:gdLst>
              <a:ahLst/>
              <a:cxnLst>
                <a:cxn ang="0">
                  <a:pos x="T0" y="T1"/>
                </a:cxn>
                <a:cxn ang="0">
                  <a:pos x="T2" y="T3"/>
                </a:cxn>
                <a:cxn ang="0">
                  <a:pos x="T4" y="T5"/>
                </a:cxn>
                <a:cxn ang="0">
                  <a:pos x="T6" y="T7"/>
                </a:cxn>
              </a:cxnLst>
              <a:rect l="0" t="0" r="r" b="b"/>
              <a:pathLst>
                <a:path w="471" h="321">
                  <a:moveTo>
                    <a:pt x="0" y="171"/>
                  </a:moveTo>
                  <a:lnTo>
                    <a:pt x="150" y="321"/>
                  </a:lnTo>
                  <a:lnTo>
                    <a:pt x="471" y="0"/>
                  </a:lnTo>
                  <a:lnTo>
                    <a:pt x="0" y="171"/>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51"/>
            <p:cNvSpPr/>
            <p:nvPr/>
          </p:nvSpPr>
          <p:spPr bwMode="auto">
            <a:xfrm>
              <a:off x="2501901" y="239712"/>
              <a:ext cx="811213" cy="573088"/>
            </a:xfrm>
            <a:custGeom>
              <a:avLst/>
              <a:gdLst>
                <a:gd name="T0" fmla="*/ 7 w 191"/>
                <a:gd name="T1" fmla="*/ 71 h 135"/>
                <a:gd name="T2" fmla="*/ 2 w 191"/>
                <a:gd name="T3" fmla="*/ 76 h 135"/>
                <a:gd name="T4" fmla="*/ 58 w 191"/>
                <a:gd name="T5" fmla="*/ 132 h 135"/>
                <a:gd name="T6" fmla="*/ 68 w 191"/>
                <a:gd name="T7" fmla="*/ 132 h 135"/>
                <a:gd name="T8" fmla="*/ 188 w 191"/>
                <a:gd name="T9" fmla="*/ 12 h 135"/>
                <a:gd name="T10" fmla="*/ 189 w 191"/>
                <a:gd name="T11" fmla="*/ 4 h 135"/>
                <a:gd name="T12" fmla="*/ 181 w 191"/>
                <a:gd name="T13" fmla="*/ 1 h 135"/>
                <a:gd name="T14" fmla="*/ 5 w 191"/>
                <a:gd name="T15" fmla="*/ 64 h 135"/>
                <a:gd name="T16" fmla="*/ 0 w 191"/>
                <a:gd name="T17" fmla="*/ 69 h 135"/>
                <a:gd name="T18" fmla="*/ 2 w 191"/>
                <a:gd name="T19" fmla="*/ 76 h 135"/>
                <a:gd name="T20" fmla="*/ 7 w 191"/>
                <a:gd name="T21" fmla="*/ 71 h 135"/>
                <a:gd name="T22" fmla="*/ 10 w 191"/>
                <a:gd name="T23" fmla="*/ 78 h 135"/>
                <a:gd name="T24" fmla="*/ 156 w 191"/>
                <a:gd name="T25" fmla="*/ 25 h 135"/>
                <a:gd name="T26" fmla="*/ 63 w 191"/>
                <a:gd name="T27" fmla="*/ 117 h 135"/>
                <a:gd name="T28" fmla="*/ 12 w 191"/>
                <a:gd name="T29" fmla="*/ 66 h 135"/>
                <a:gd name="T30" fmla="*/ 7 w 191"/>
                <a:gd name="T31" fmla="*/ 71 h 135"/>
                <a:gd name="T32" fmla="*/ 10 w 191"/>
                <a:gd name="T33" fmla="*/ 78 h 135"/>
                <a:gd name="T34" fmla="*/ 7 w 191"/>
                <a:gd name="T35" fmla="*/ 7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1" h="135">
                  <a:moveTo>
                    <a:pt x="7" y="71"/>
                  </a:moveTo>
                  <a:cubicBezTo>
                    <a:pt x="2" y="76"/>
                    <a:pt x="2" y="76"/>
                    <a:pt x="2" y="76"/>
                  </a:cubicBezTo>
                  <a:cubicBezTo>
                    <a:pt x="58" y="132"/>
                    <a:pt x="58" y="132"/>
                    <a:pt x="58" y="132"/>
                  </a:cubicBezTo>
                  <a:cubicBezTo>
                    <a:pt x="61" y="135"/>
                    <a:pt x="66" y="135"/>
                    <a:pt x="68" y="132"/>
                  </a:cubicBezTo>
                  <a:cubicBezTo>
                    <a:pt x="188" y="12"/>
                    <a:pt x="188" y="12"/>
                    <a:pt x="188" y="12"/>
                  </a:cubicBezTo>
                  <a:cubicBezTo>
                    <a:pt x="191" y="10"/>
                    <a:pt x="191" y="6"/>
                    <a:pt x="189" y="4"/>
                  </a:cubicBezTo>
                  <a:cubicBezTo>
                    <a:pt x="187" y="1"/>
                    <a:pt x="184" y="0"/>
                    <a:pt x="181" y="1"/>
                  </a:cubicBezTo>
                  <a:cubicBezTo>
                    <a:pt x="5" y="64"/>
                    <a:pt x="5" y="64"/>
                    <a:pt x="5" y="64"/>
                  </a:cubicBezTo>
                  <a:cubicBezTo>
                    <a:pt x="3" y="65"/>
                    <a:pt x="1" y="67"/>
                    <a:pt x="0" y="69"/>
                  </a:cubicBezTo>
                  <a:cubicBezTo>
                    <a:pt x="0" y="72"/>
                    <a:pt x="0" y="74"/>
                    <a:pt x="2" y="76"/>
                  </a:cubicBezTo>
                  <a:cubicBezTo>
                    <a:pt x="7" y="71"/>
                    <a:pt x="7" y="71"/>
                    <a:pt x="7" y="71"/>
                  </a:cubicBezTo>
                  <a:cubicBezTo>
                    <a:pt x="10" y="78"/>
                    <a:pt x="10" y="78"/>
                    <a:pt x="10" y="78"/>
                  </a:cubicBezTo>
                  <a:cubicBezTo>
                    <a:pt x="156" y="25"/>
                    <a:pt x="156" y="25"/>
                    <a:pt x="156" y="25"/>
                  </a:cubicBezTo>
                  <a:cubicBezTo>
                    <a:pt x="63" y="117"/>
                    <a:pt x="63" y="117"/>
                    <a:pt x="63" y="117"/>
                  </a:cubicBezTo>
                  <a:cubicBezTo>
                    <a:pt x="12" y="66"/>
                    <a:pt x="12" y="66"/>
                    <a:pt x="12" y="66"/>
                  </a:cubicBezTo>
                  <a:cubicBezTo>
                    <a:pt x="7" y="71"/>
                    <a:pt x="7" y="71"/>
                    <a:pt x="7" y="71"/>
                  </a:cubicBezTo>
                  <a:cubicBezTo>
                    <a:pt x="10" y="78"/>
                    <a:pt x="10" y="78"/>
                    <a:pt x="10" y="78"/>
                  </a:cubicBezTo>
                  <a:lnTo>
                    <a:pt x="7" y="71"/>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52"/>
            <p:cNvSpPr/>
            <p:nvPr/>
          </p:nvSpPr>
          <p:spPr bwMode="auto">
            <a:xfrm>
              <a:off x="2225676" y="541337"/>
              <a:ext cx="542925" cy="446088"/>
            </a:xfrm>
            <a:custGeom>
              <a:avLst/>
              <a:gdLst>
                <a:gd name="T0" fmla="*/ 0 w 342"/>
                <a:gd name="T1" fmla="*/ 70 h 281"/>
                <a:gd name="T2" fmla="*/ 211 w 342"/>
                <a:gd name="T3" fmla="*/ 281 h 281"/>
                <a:gd name="T4" fmla="*/ 342 w 342"/>
                <a:gd name="T5" fmla="*/ 150 h 281"/>
                <a:gd name="T6" fmla="*/ 192 w 342"/>
                <a:gd name="T7" fmla="*/ 0 h 281"/>
                <a:gd name="T8" fmla="*/ 0 w 342"/>
                <a:gd name="T9" fmla="*/ 70 h 281"/>
              </a:gdLst>
              <a:ahLst/>
              <a:cxnLst>
                <a:cxn ang="0">
                  <a:pos x="T0" y="T1"/>
                </a:cxn>
                <a:cxn ang="0">
                  <a:pos x="T2" y="T3"/>
                </a:cxn>
                <a:cxn ang="0">
                  <a:pos x="T4" y="T5"/>
                </a:cxn>
                <a:cxn ang="0">
                  <a:pos x="T6" y="T7"/>
                </a:cxn>
                <a:cxn ang="0">
                  <a:pos x="T8" y="T9"/>
                </a:cxn>
              </a:cxnLst>
              <a:rect l="0" t="0" r="r" b="b"/>
              <a:pathLst>
                <a:path w="342" h="281">
                  <a:moveTo>
                    <a:pt x="0" y="70"/>
                  </a:moveTo>
                  <a:lnTo>
                    <a:pt x="211" y="281"/>
                  </a:lnTo>
                  <a:lnTo>
                    <a:pt x="342" y="150"/>
                  </a:lnTo>
                  <a:lnTo>
                    <a:pt x="192" y="0"/>
                  </a:lnTo>
                  <a:lnTo>
                    <a:pt x="0" y="70"/>
                  </a:lnTo>
                  <a:close/>
                </a:path>
              </a:pathLst>
            </a:custGeom>
            <a:solidFill>
              <a:srgbClr val="D1D3D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3"/>
            <p:cNvSpPr/>
            <p:nvPr/>
          </p:nvSpPr>
          <p:spPr bwMode="auto">
            <a:xfrm>
              <a:off x="2195513" y="508000"/>
              <a:ext cx="608013" cy="509588"/>
            </a:xfrm>
            <a:custGeom>
              <a:avLst/>
              <a:gdLst>
                <a:gd name="T0" fmla="*/ 7 w 143"/>
                <a:gd name="T1" fmla="*/ 34 h 120"/>
                <a:gd name="T2" fmla="*/ 2 w 143"/>
                <a:gd name="T3" fmla="*/ 39 h 120"/>
                <a:gd name="T4" fmla="*/ 82 w 143"/>
                <a:gd name="T5" fmla="*/ 118 h 120"/>
                <a:gd name="T6" fmla="*/ 86 w 143"/>
                <a:gd name="T7" fmla="*/ 120 h 120"/>
                <a:gd name="T8" fmla="*/ 91 w 143"/>
                <a:gd name="T9" fmla="*/ 118 h 120"/>
                <a:gd name="T10" fmla="*/ 140 w 143"/>
                <a:gd name="T11" fmla="*/ 69 h 120"/>
                <a:gd name="T12" fmla="*/ 143 w 143"/>
                <a:gd name="T13" fmla="*/ 64 h 120"/>
                <a:gd name="T14" fmla="*/ 140 w 143"/>
                <a:gd name="T15" fmla="*/ 59 h 120"/>
                <a:gd name="T16" fmla="*/ 84 w 143"/>
                <a:gd name="T17" fmla="*/ 3 h 120"/>
                <a:gd name="T18" fmla="*/ 77 w 143"/>
                <a:gd name="T19" fmla="*/ 1 h 120"/>
                <a:gd name="T20" fmla="*/ 5 w 143"/>
                <a:gd name="T21" fmla="*/ 27 h 120"/>
                <a:gd name="T22" fmla="*/ 0 w 143"/>
                <a:gd name="T23" fmla="*/ 32 h 120"/>
                <a:gd name="T24" fmla="*/ 2 w 143"/>
                <a:gd name="T25" fmla="*/ 39 h 120"/>
                <a:gd name="T26" fmla="*/ 7 w 143"/>
                <a:gd name="T27" fmla="*/ 34 h 120"/>
                <a:gd name="T28" fmla="*/ 10 w 143"/>
                <a:gd name="T29" fmla="*/ 40 h 120"/>
                <a:gd name="T30" fmla="*/ 77 w 143"/>
                <a:gd name="T31" fmla="*/ 16 h 120"/>
                <a:gd name="T32" fmla="*/ 125 w 143"/>
                <a:gd name="T33" fmla="*/ 64 h 120"/>
                <a:gd name="T34" fmla="*/ 86 w 143"/>
                <a:gd name="T35" fmla="*/ 103 h 120"/>
                <a:gd name="T36" fmla="*/ 12 w 143"/>
                <a:gd name="T37" fmla="*/ 29 h 120"/>
                <a:gd name="T38" fmla="*/ 7 w 143"/>
                <a:gd name="T39" fmla="*/ 34 h 120"/>
                <a:gd name="T40" fmla="*/ 10 w 143"/>
                <a:gd name="T41" fmla="*/ 40 h 120"/>
                <a:gd name="T42" fmla="*/ 7 w 143"/>
                <a:gd name="T43" fmla="*/ 3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 h="120">
                  <a:moveTo>
                    <a:pt x="7" y="34"/>
                  </a:moveTo>
                  <a:cubicBezTo>
                    <a:pt x="2" y="39"/>
                    <a:pt x="2" y="39"/>
                    <a:pt x="2" y="39"/>
                  </a:cubicBezTo>
                  <a:cubicBezTo>
                    <a:pt x="82" y="118"/>
                    <a:pt x="82" y="118"/>
                    <a:pt x="82" y="118"/>
                  </a:cubicBezTo>
                  <a:cubicBezTo>
                    <a:pt x="83" y="119"/>
                    <a:pt x="85" y="120"/>
                    <a:pt x="86" y="120"/>
                  </a:cubicBezTo>
                  <a:cubicBezTo>
                    <a:pt x="88" y="120"/>
                    <a:pt x="90" y="119"/>
                    <a:pt x="91" y="118"/>
                  </a:cubicBezTo>
                  <a:cubicBezTo>
                    <a:pt x="140" y="69"/>
                    <a:pt x="140" y="69"/>
                    <a:pt x="140" y="69"/>
                  </a:cubicBezTo>
                  <a:cubicBezTo>
                    <a:pt x="142" y="68"/>
                    <a:pt x="143" y="66"/>
                    <a:pt x="143" y="64"/>
                  </a:cubicBezTo>
                  <a:cubicBezTo>
                    <a:pt x="143" y="62"/>
                    <a:pt x="142" y="61"/>
                    <a:pt x="140" y="59"/>
                  </a:cubicBezTo>
                  <a:cubicBezTo>
                    <a:pt x="84" y="3"/>
                    <a:pt x="84" y="3"/>
                    <a:pt x="84" y="3"/>
                  </a:cubicBezTo>
                  <a:cubicBezTo>
                    <a:pt x="82" y="1"/>
                    <a:pt x="79" y="0"/>
                    <a:pt x="77" y="1"/>
                  </a:cubicBezTo>
                  <a:cubicBezTo>
                    <a:pt x="5" y="27"/>
                    <a:pt x="5" y="27"/>
                    <a:pt x="5" y="27"/>
                  </a:cubicBezTo>
                  <a:cubicBezTo>
                    <a:pt x="3" y="28"/>
                    <a:pt x="1" y="30"/>
                    <a:pt x="0" y="32"/>
                  </a:cubicBezTo>
                  <a:cubicBezTo>
                    <a:pt x="0" y="35"/>
                    <a:pt x="1" y="37"/>
                    <a:pt x="2" y="39"/>
                  </a:cubicBezTo>
                  <a:cubicBezTo>
                    <a:pt x="7" y="34"/>
                    <a:pt x="7" y="34"/>
                    <a:pt x="7" y="34"/>
                  </a:cubicBezTo>
                  <a:cubicBezTo>
                    <a:pt x="10" y="40"/>
                    <a:pt x="10" y="40"/>
                    <a:pt x="10" y="40"/>
                  </a:cubicBezTo>
                  <a:cubicBezTo>
                    <a:pt x="77" y="16"/>
                    <a:pt x="77" y="16"/>
                    <a:pt x="77" y="16"/>
                  </a:cubicBezTo>
                  <a:cubicBezTo>
                    <a:pt x="125" y="64"/>
                    <a:pt x="125" y="64"/>
                    <a:pt x="125" y="64"/>
                  </a:cubicBezTo>
                  <a:cubicBezTo>
                    <a:pt x="86" y="103"/>
                    <a:pt x="86" y="103"/>
                    <a:pt x="86" y="103"/>
                  </a:cubicBezTo>
                  <a:cubicBezTo>
                    <a:pt x="12" y="29"/>
                    <a:pt x="12" y="29"/>
                    <a:pt x="12" y="29"/>
                  </a:cubicBezTo>
                  <a:cubicBezTo>
                    <a:pt x="7" y="34"/>
                    <a:pt x="7" y="34"/>
                    <a:pt x="7" y="34"/>
                  </a:cubicBezTo>
                  <a:cubicBezTo>
                    <a:pt x="10" y="40"/>
                    <a:pt x="10" y="40"/>
                    <a:pt x="10" y="40"/>
                  </a:cubicBezTo>
                  <a:lnTo>
                    <a:pt x="7" y="3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outVertical)">
                                      <p:cBhvr>
                                        <p:cTn id="7" dur="500"/>
                                        <p:tgtEl>
                                          <p:spTgt spid="25"/>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animEffect transition="in" filter="fade">
                                      <p:cBhvr>
                                        <p:cTn id="18" dur="500"/>
                                        <p:tgtEl>
                                          <p:spTgt spid="10"/>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53" presetClass="entr" presetSubtype="16"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2500"/>
                            </p:stCondLst>
                            <p:childTnLst>
                              <p:par>
                                <p:cTn id="34" presetID="53" presetClass="entr" presetSubtype="16"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3500"/>
                            </p:stCondLst>
                            <p:childTnLst>
                              <p:par>
                                <p:cTn id="44" presetID="53" presetClass="entr" presetSubtype="16"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500" fill="hold"/>
                                        <p:tgtEl>
                                          <p:spTgt spid="22"/>
                                        </p:tgtEl>
                                        <p:attrNameLst>
                                          <p:attrName>ppt_w</p:attrName>
                                        </p:attrNameLst>
                                      </p:cBhvr>
                                      <p:tavLst>
                                        <p:tav tm="0">
                                          <p:val>
                                            <p:fltVal val="0"/>
                                          </p:val>
                                        </p:tav>
                                        <p:tav tm="100000">
                                          <p:val>
                                            <p:strVal val="#ppt_w"/>
                                          </p:val>
                                        </p:tav>
                                      </p:tavLst>
                                    </p:anim>
                                    <p:anim calcmode="lin" valueType="num">
                                      <p:cBhvr>
                                        <p:cTn id="47" dur="500" fill="hold"/>
                                        <p:tgtEl>
                                          <p:spTgt spid="22"/>
                                        </p:tgtEl>
                                        <p:attrNameLst>
                                          <p:attrName>ppt_h</p:attrName>
                                        </p:attrNameLst>
                                      </p:cBhvr>
                                      <p:tavLst>
                                        <p:tav tm="0">
                                          <p:val>
                                            <p:fltVal val="0"/>
                                          </p:val>
                                        </p:tav>
                                        <p:tav tm="100000">
                                          <p:val>
                                            <p:strVal val="#ppt_h"/>
                                          </p:val>
                                        </p:tav>
                                      </p:tavLst>
                                    </p:anim>
                                    <p:animEffect transition="in" filter="fade">
                                      <p:cBhvr>
                                        <p:cTn id="48" dur="500"/>
                                        <p:tgtEl>
                                          <p:spTgt spid="22"/>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3" grpId="0"/>
      <p:bldP spid="14" grpId="0" animBg="1"/>
      <p:bldP spid="17" grpId="0"/>
      <p:bldP spid="18" grpId="0" animBg="1"/>
      <p:bldP spid="21" grpId="0"/>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994133" y="263192"/>
            <a:ext cx="8006144"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4000" b="1" dirty="0">
                <a:solidFill>
                  <a:schemeClr val="tx1"/>
                </a:solidFill>
              </a:rPr>
              <a:t>Renewable Energy Applications</a:t>
            </a:r>
            <a:endParaRPr lang="zh-CN" altLang="zh-CN" sz="4000" dirty="0">
              <a:solidFill>
                <a:schemeClr val="tx1"/>
              </a:solidFill>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2B1C890F-24A7-4D3B-F6FC-18C724C4D952}"/>
              </a:ext>
            </a:extLst>
          </p:cNvPr>
          <p:cNvPicPr>
            <a:picLocks noChangeAspect="1"/>
          </p:cNvPicPr>
          <p:nvPr/>
        </p:nvPicPr>
        <p:blipFill>
          <a:blip r:embed="rId3"/>
          <a:stretch>
            <a:fillRect/>
          </a:stretch>
        </p:blipFill>
        <p:spPr>
          <a:xfrm>
            <a:off x="185194" y="1718862"/>
            <a:ext cx="6812011" cy="4105689"/>
          </a:xfrm>
          <a:prstGeom prst="rect">
            <a:avLst/>
          </a:prstGeom>
        </p:spPr>
      </p:pic>
      <p:pic>
        <p:nvPicPr>
          <p:cNvPr id="45" name="图片 44">
            <a:extLst>
              <a:ext uri="{FF2B5EF4-FFF2-40B4-BE49-F238E27FC236}">
                <a16:creationId xmlns:a16="http://schemas.microsoft.com/office/drawing/2014/main" id="{1403284D-D39D-66C1-EEFC-7A00C96C8F77}"/>
              </a:ext>
            </a:extLst>
          </p:cNvPr>
          <p:cNvPicPr>
            <a:picLocks noChangeAspect="1"/>
          </p:cNvPicPr>
          <p:nvPr/>
        </p:nvPicPr>
        <p:blipFill>
          <a:blip r:embed="rId4"/>
          <a:stretch>
            <a:fillRect/>
          </a:stretch>
        </p:blipFill>
        <p:spPr>
          <a:xfrm>
            <a:off x="7120162" y="1031288"/>
            <a:ext cx="4419797" cy="50649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168835" y="1749656"/>
            <a:ext cx="1854330" cy="1990037"/>
            <a:chOff x="869952" y="3908426"/>
            <a:chExt cx="2906712" cy="3119438"/>
          </a:xfrm>
        </p:grpSpPr>
        <p:sp>
          <p:nvSpPr>
            <p:cNvPr id="5" name="Oval 70"/>
            <p:cNvSpPr>
              <a:spLocks noChangeArrowheads="1"/>
            </p:cNvSpPr>
            <p:nvPr/>
          </p:nvSpPr>
          <p:spPr bwMode="auto">
            <a:xfrm>
              <a:off x="869952" y="3908426"/>
              <a:ext cx="2906712" cy="2906714"/>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6" name="Rectangle 71"/>
            <p:cNvSpPr>
              <a:spLocks noChangeArrowheads="1"/>
            </p:cNvSpPr>
            <p:nvPr/>
          </p:nvSpPr>
          <p:spPr bwMode="auto">
            <a:xfrm>
              <a:off x="2360613" y="6569076"/>
              <a:ext cx="34925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 name="Rectangle 72"/>
            <p:cNvSpPr>
              <a:spLocks noChangeArrowheads="1"/>
            </p:cNvSpPr>
            <p:nvPr/>
          </p:nvSpPr>
          <p:spPr bwMode="auto">
            <a:xfrm>
              <a:off x="2360613" y="6569076"/>
              <a:ext cx="34925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73"/>
            <p:cNvSpPr>
              <a:spLocks noChangeArrowheads="1"/>
            </p:cNvSpPr>
            <p:nvPr/>
          </p:nvSpPr>
          <p:spPr bwMode="auto">
            <a:xfrm>
              <a:off x="2132013" y="6569076"/>
              <a:ext cx="13493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 name="Rectangle 74"/>
            <p:cNvSpPr>
              <a:spLocks noChangeArrowheads="1"/>
            </p:cNvSpPr>
            <p:nvPr/>
          </p:nvSpPr>
          <p:spPr bwMode="auto">
            <a:xfrm>
              <a:off x="2132013" y="6569076"/>
              <a:ext cx="13493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 name="Freeform 75"/>
            <p:cNvSpPr/>
            <p:nvPr/>
          </p:nvSpPr>
          <p:spPr bwMode="auto">
            <a:xfrm>
              <a:off x="2994026" y="5545138"/>
              <a:ext cx="769938" cy="58738"/>
            </a:xfrm>
            <a:custGeom>
              <a:avLst/>
              <a:gdLst>
                <a:gd name="T0" fmla="*/ 181 w 181"/>
                <a:gd name="T1" fmla="*/ 0 h 14"/>
                <a:gd name="T2" fmla="*/ 0 w 181"/>
                <a:gd name="T3" fmla="*/ 0 h 14"/>
                <a:gd name="T4" fmla="*/ 0 w 181"/>
                <a:gd name="T5" fmla="*/ 14 h 14"/>
                <a:gd name="T6" fmla="*/ 179 w 181"/>
                <a:gd name="T7" fmla="*/ 14 h 14"/>
                <a:gd name="T8" fmla="*/ 181 w 181"/>
                <a:gd name="T9" fmla="*/ 0 h 14"/>
              </a:gdLst>
              <a:ahLst/>
              <a:cxnLst>
                <a:cxn ang="0">
                  <a:pos x="T0" y="T1"/>
                </a:cxn>
                <a:cxn ang="0">
                  <a:pos x="T2" y="T3"/>
                </a:cxn>
                <a:cxn ang="0">
                  <a:pos x="T4" y="T5"/>
                </a:cxn>
                <a:cxn ang="0">
                  <a:pos x="T6" y="T7"/>
                </a:cxn>
                <a:cxn ang="0">
                  <a:pos x="T8" y="T9"/>
                </a:cxn>
              </a:cxnLst>
              <a:rect l="0" t="0" r="r" b="b"/>
              <a:pathLst>
                <a:path w="181" h="14">
                  <a:moveTo>
                    <a:pt x="181" y="0"/>
                  </a:moveTo>
                  <a:cubicBezTo>
                    <a:pt x="0" y="0"/>
                    <a:pt x="0" y="0"/>
                    <a:pt x="0" y="0"/>
                  </a:cubicBezTo>
                  <a:cubicBezTo>
                    <a:pt x="0" y="14"/>
                    <a:pt x="0" y="14"/>
                    <a:pt x="0" y="14"/>
                  </a:cubicBezTo>
                  <a:cubicBezTo>
                    <a:pt x="179" y="14"/>
                    <a:pt x="179" y="14"/>
                    <a:pt x="179" y="14"/>
                  </a:cubicBezTo>
                  <a:cubicBezTo>
                    <a:pt x="180" y="10"/>
                    <a:pt x="181" y="5"/>
                    <a:pt x="181"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Rectangle 76"/>
            <p:cNvSpPr>
              <a:spLocks noChangeArrowheads="1"/>
            </p:cNvSpPr>
            <p:nvPr/>
          </p:nvSpPr>
          <p:spPr bwMode="auto">
            <a:xfrm>
              <a:off x="2428876" y="4541838"/>
              <a:ext cx="78263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 name="Rectangle 77"/>
            <p:cNvSpPr>
              <a:spLocks noChangeArrowheads="1"/>
            </p:cNvSpPr>
            <p:nvPr/>
          </p:nvSpPr>
          <p:spPr bwMode="auto">
            <a:xfrm>
              <a:off x="2428876" y="4541838"/>
              <a:ext cx="78263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 name="Freeform 78"/>
            <p:cNvSpPr/>
            <p:nvPr/>
          </p:nvSpPr>
          <p:spPr bwMode="auto">
            <a:xfrm>
              <a:off x="3609976" y="5345113"/>
              <a:ext cx="166688" cy="58738"/>
            </a:xfrm>
            <a:custGeom>
              <a:avLst/>
              <a:gdLst>
                <a:gd name="T0" fmla="*/ 39 w 39"/>
                <a:gd name="T1" fmla="*/ 0 h 14"/>
                <a:gd name="T2" fmla="*/ 0 w 39"/>
                <a:gd name="T3" fmla="*/ 0 h 14"/>
                <a:gd name="T4" fmla="*/ 0 w 39"/>
                <a:gd name="T5" fmla="*/ 14 h 14"/>
                <a:gd name="T6" fmla="*/ 39 w 39"/>
                <a:gd name="T7" fmla="*/ 14 h 14"/>
                <a:gd name="T8" fmla="*/ 39 w 39"/>
                <a:gd name="T9" fmla="*/ 4 h 14"/>
                <a:gd name="T10" fmla="*/ 39 w 39"/>
                <a:gd name="T11" fmla="*/ 0 h 14"/>
              </a:gdLst>
              <a:ahLst/>
              <a:cxnLst>
                <a:cxn ang="0">
                  <a:pos x="T0" y="T1"/>
                </a:cxn>
                <a:cxn ang="0">
                  <a:pos x="T2" y="T3"/>
                </a:cxn>
                <a:cxn ang="0">
                  <a:pos x="T4" y="T5"/>
                </a:cxn>
                <a:cxn ang="0">
                  <a:pos x="T6" y="T7"/>
                </a:cxn>
                <a:cxn ang="0">
                  <a:pos x="T8" y="T9"/>
                </a:cxn>
                <a:cxn ang="0">
                  <a:pos x="T10" y="T11"/>
                </a:cxn>
              </a:cxnLst>
              <a:rect l="0" t="0" r="r" b="b"/>
              <a:pathLst>
                <a:path w="39" h="14">
                  <a:moveTo>
                    <a:pt x="39" y="0"/>
                  </a:moveTo>
                  <a:cubicBezTo>
                    <a:pt x="0" y="0"/>
                    <a:pt x="0" y="0"/>
                    <a:pt x="0" y="0"/>
                  </a:cubicBezTo>
                  <a:cubicBezTo>
                    <a:pt x="0" y="14"/>
                    <a:pt x="0" y="14"/>
                    <a:pt x="0" y="14"/>
                  </a:cubicBezTo>
                  <a:cubicBezTo>
                    <a:pt x="39" y="14"/>
                    <a:pt x="39" y="14"/>
                    <a:pt x="39" y="14"/>
                  </a:cubicBezTo>
                  <a:cubicBezTo>
                    <a:pt x="39" y="10"/>
                    <a:pt x="39" y="7"/>
                    <a:pt x="39" y="4"/>
                  </a:cubicBezTo>
                  <a:cubicBezTo>
                    <a:pt x="39" y="3"/>
                    <a:pt x="39" y="1"/>
                    <a:pt x="39"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Rectangle 79"/>
            <p:cNvSpPr>
              <a:spLocks noChangeArrowheads="1"/>
            </p:cNvSpPr>
            <p:nvPr/>
          </p:nvSpPr>
          <p:spPr bwMode="auto">
            <a:xfrm>
              <a:off x="2220913" y="3959226"/>
              <a:ext cx="23018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80"/>
            <p:cNvSpPr>
              <a:spLocks noChangeArrowheads="1"/>
            </p:cNvSpPr>
            <p:nvPr/>
          </p:nvSpPr>
          <p:spPr bwMode="auto">
            <a:xfrm>
              <a:off x="2220913" y="3959226"/>
              <a:ext cx="23018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81"/>
            <p:cNvSpPr/>
            <p:nvPr/>
          </p:nvSpPr>
          <p:spPr bwMode="auto">
            <a:xfrm>
              <a:off x="1450976" y="4137026"/>
              <a:ext cx="225425" cy="60325"/>
            </a:xfrm>
            <a:custGeom>
              <a:avLst/>
              <a:gdLst>
                <a:gd name="T0" fmla="*/ 53 w 53"/>
                <a:gd name="T1" fmla="*/ 0 h 14"/>
                <a:gd name="T2" fmla="*/ 21 w 53"/>
                <a:gd name="T3" fmla="*/ 0 h 14"/>
                <a:gd name="T4" fmla="*/ 0 w 53"/>
                <a:gd name="T5" fmla="*/ 14 h 14"/>
                <a:gd name="T6" fmla="*/ 53 w 53"/>
                <a:gd name="T7" fmla="*/ 14 h 14"/>
                <a:gd name="T8" fmla="*/ 53 w 53"/>
                <a:gd name="T9" fmla="*/ 0 h 14"/>
              </a:gdLst>
              <a:ahLst/>
              <a:cxnLst>
                <a:cxn ang="0">
                  <a:pos x="T0" y="T1"/>
                </a:cxn>
                <a:cxn ang="0">
                  <a:pos x="T2" y="T3"/>
                </a:cxn>
                <a:cxn ang="0">
                  <a:pos x="T4" y="T5"/>
                </a:cxn>
                <a:cxn ang="0">
                  <a:pos x="T6" y="T7"/>
                </a:cxn>
                <a:cxn ang="0">
                  <a:pos x="T8" y="T9"/>
                </a:cxn>
              </a:cxnLst>
              <a:rect l="0" t="0" r="r" b="b"/>
              <a:pathLst>
                <a:path w="53" h="14">
                  <a:moveTo>
                    <a:pt x="53" y="0"/>
                  </a:moveTo>
                  <a:cubicBezTo>
                    <a:pt x="21" y="0"/>
                    <a:pt x="21" y="0"/>
                    <a:pt x="21" y="0"/>
                  </a:cubicBezTo>
                  <a:cubicBezTo>
                    <a:pt x="14" y="5"/>
                    <a:pt x="7" y="9"/>
                    <a:pt x="0" y="14"/>
                  </a:cubicBezTo>
                  <a:cubicBezTo>
                    <a:pt x="53" y="14"/>
                    <a:pt x="53" y="14"/>
                    <a:pt x="53" y="14"/>
                  </a:cubicBezTo>
                  <a:cubicBezTo>
                    <a:pt x="53" y="0"/>
                    <a:pt x="53" y="0"/>
                    <a:pt x="53"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82"/>
            <p:cNvSpPr>
              <a:spLocks noChangeArrowheads="1"/>
            </p:cNvSpPr>
            <p:nvPr/>
          </p:nvSpPr>
          <p:spPr bwMode="auto">
            <a:xfrm>
              <a:off x="3270251" y="6138863"/>
              <a:ext cx="230188"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83"/>
            <p:cNvSpPr>
              <a:spLocks noChangeArrowheads="1"/>
            </p:cNvSpPr>
            <p:nvPr/>
          </p:nvSpPr>
          <p:spPr bwMode="auto">
            <a:xfrm>
              <a:off x="3270251" y="6138863"/>
              <a:ext cx="230188"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84"/>
            <p:cNvSpPr>
              <a:spLocks noChangeArrowheads="1"/>
            </p:cNvSpPr>
            <p:nvPr/>
          </p:nvSpPr>
          <p:spPr bwMode="auto">
            <a:xfrm>
              <a:off x="1035051" y="5545138"/>
              <a:ext cx="527050"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85"/>
            <p:cNvSpPr>
              <a:spLocks noChangeArrowheads="1"/>
            </p:cNvSpPr>
            <p:nvPr/>
          </p:nvSpPr>
          <p:spPr bwMode="auto">
            <a:xfrm>
              <a:off x="1035051" y="5545138"/>
              <a:ext cx="527050"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86"/>
            <p:cNvSpPr/>
            <p:nvPr/>
          </p:nvSpPr>
          <p:spPr bwMode="auto">
            <a:xfrm>
              <a:off x="2833688" y="4137026"/>
              <a:ext cx="360363" cy="60325"/>
            </a:xfrm>
            <a:custGeom>
              <a:avLst/>
              <a:gdLst>
                <a:gd name="T0" fmla="*/ 65 w 85"/>
                <a:gd name="T1" fmla="*/ 0 h 14"/>
                <a:gd name="T2" fmla="*/ 0 w 85"/>
                <a:gd name="T3" fmla="*/ 0 h 14"/>
                <a:gd name="T4" fmla="*/ 0 w 85"/>
                <a:gd name="T5" fmla="*/ 14 h 14"/>
                <a:gd name="T6" fmla="*/ 85 w 85"/>
                <a:gd name="T7" fmla="*/ 14 h 14"/>
                <a:gd name="T8" fmla="*/ 65 w 85"/>
                <a:gd name="T9" fmla="*/ 0 h 14"/>
              </a:gdLst>
              <a:ahLst/>
              <a:cxnLst>
                <a:cxn ang="0">
                  <a:pos x="T0" y="T1"/>
                </a:cxn>
                <a:cxn ang="0">
                  <a:pos x="T2" y="T3"/>
                </a:cxn>
                <a:cxn ang="0">
                  <a:pos x="T4" y="T5"/>
                </a:cxn>
                <a:cxn ang="0">
                  <a:pos x="T6" y="T7"/>
                </a:cxn>
                <a:cxn ang="0">
                  <a:pos x="T8" y="T9"/>
                </a:cxn>
              </a:cxnLst>
              <a:rect l="0" t="0" r="r" b="b"/>
              <a:pathLst>
                <a:path w="85" h="14">
                  <a:moveTo>
                    <a:pt x="65" y="0"/>
                  </a:moveTo>
                  <a:cubicBezTo>
                    <a:pt x="0" y="0"/>
                    <a:pt x="0" y="0"/>
                    <a:pt x="0" y="0"/>
                  </a:cubicBezTo>
                  <a:cubicBezTo>
                    <a:pt x="0" y="14"/>
                    <a:pt x="0" y="14"/>
                    <a:pt x="0" y="14"/>
                  </a:cubicBezTo>
                  <a:cubicBezTo>
                    <a:pt x="85" y="14"/>
                    <a:pt x="85" y="14"/>
                    <a:pt x="85" y="14"/>
                  </a:cubicBezTo>
                  <a:cubicBezTo>
                    <a:pt x="79" y="9"/>
                    <a:pt x="72" y="5"/>
                    <a:pt x="65"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Rectangle 87"/>
            <p:cNvSpPr>
              <a:spLocks noChangeArrowheads="1"/>
            </p:cNvSpPr>
            <p:nvPr/>
          </p:nvSpPr>
          <p:spPr bwMode="auto">
            <a:xfrm>
              <a:off x="1931988" y="4714876"/>
              <a:ext cx="11906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88"/>
            <p:cNvSpPr>
              <a:spLocks noChangeArrowheads="1"/>
            </p:cNvSpPr>
            <p:nvPr/>
          </p:nvSpPr>
          <p:spPr bwMode="auto">
            <a:xfrm>
              <a:off x="1931988" y="4714876"/>
              <a:ext cx="11906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89"/>
            <p:cNvSpPr>
              <a:spLocks noChangeArrowheads="1"/>
            </p:cNvSpPr>
            <p:nvPr/>
          </p:nvSpPr>
          <p:spPr bwMode="auto">
            <a:xfrm>
              <a:off x="2071688" y="5654676"/>
              <a:ext cx="339725" cy="63500"/>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Rectangle 90"/>
            <p:cNvSpPr>
              <a:spLocks noChangeArrowheads="1"/>
            </p:cNvSpPr>
            <p:nvPr/>
          </p:nvSpPr>
          <p:spPr bwMode="auto">
            <a:xfrm>
              <a:off x="2071688" y="5654676"/>
              <a:ext cx="339725"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91"/>
            <p:cNvSpPr>
              <a:spLocks noChangeArrowheads="1"/>
            </p:cNvSpPr>
            <p:nvPr/>
          </p:nvSpPr>
          <p:spPr bwMode="auto">
            <a:xfrm>
              <a:off x="1762126" y="5013326"/>
              <a:ext cx="344488" cy="58738"/>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Rectangle 92"/>
            <p:cNvSpPr>
              <a:spLocks noChangeArrowheads="1"/>
            </p:cNvSpPr>
            <p:nvPr/>
          </p:nvSpPr>
          <p:spPr bwMode="auto">
            <a:xfrm>
              <a:off x="1762126" y="5013326"/>
              <a:ext cx="344488" cy="5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8" name="Rectangle 93"/>
            <p:cNvSpPr>
              <a:spLocks noChangeArrowheads="1"/>
            </p:cNvSpPr>
            <p:nvPr/>
          </p:nvSpPr>
          <p:spPr bwMode="auto">
            <a:xfrm>
              <a:off x="2386013" y="5191126"/>
              <a:ext cx="341313" cy="60325"/>
            </a:xfrm>
            <a:prstGeom prst="rect">
              <a:avLst/>
            </a:prstGeom>
            <a:solidFill>
              <a:srgbClr val="F9DF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94"/>
            <p:cNvSpPr>
              <a:spLocks noChangeArrowheads="1"/>
            </p:cNvSpPr>
            <p:nvPr/>
          </p:nvSpPr>
          <p:spPr bwMode="auto">
            <a:xfrm>
              <a:off x="2386013" y="5191126"/>
              <a:ext cx="341313"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Freeform 95"/>
            <p:cNvSpPr/>
            <p:nvPr/>
          </p:nvSpPr>
          <p:spPr bwMode="auto">
            <a:xfrm>
              <a:off x="898526" y="5021263"/>
              <a:ext cx="306388" cy="60325"/>
            </a:xfrm>
            <a:custGeom>
              <a:avLst/>
              <a:gdLst>
                <a:gd name="T0" fmla="*/ 72 w 72"/>
                <a:gd name="T1" fmla="*/ 0 h 14"/>
                <a:gd name="T2" fmla="*/ 3 w 72"/>
                <a:gd name="T3" fmla="*/ 0 h 14"/>
                <a:gd name="T4" fmla="*/ 0 w 72"/>
                <a:gd name="T5" fmla="*/ 14 h 14"/>
                <a:gd name="T6" fmla="*/ 72 w 72"/>
                <a:gd name="T7" fmla="*/ 14 h 14"/>
                <a:gd name="T8" fmla="*/ 72 w 72"/>
                <a:gd name="T9" fmla="*/ 0 h 14"/>
              </a:gdLst>
              <a:ahLst/>
              <a:cxnLst>
                <a:cxn ang="0">
                  <a:pos x="T0" y="T1"/>
                </a:cxn>
                <a:cxn ang="0">
                  <a:pos x="T2" y="T3"/>
                </a:cxn>
                <a:cxn ang="0">
                  <a:pos x="T4" y="T5"/>
                </a:cxn>
                <a:cxn ang="0">
                  <a:pos x="T6" y="T7"/>
                </a:cxn>
                <a:cxn ang="0">
                  <a:pos x="T8" y="T9"/>
                </a:cxn>
              </a:cxnLst>
              <a:rect l="0" t="0" r="r" b="b"/>
              <a:pathLst>
                <a:path w="72" h="14">
                  <a:moveTo>
                    <a:pt x="72" y="0"/>
                  </a:moveTo>
                  <a:cubicBezTo>
                    <a:pt x="3" y="0"/>
                    <a:pt x="3" y="0"/>
                    <a:pt x="3" y="0"/>
                  </a:cubicBezTo>
                  <a:cubicBezTo>
                    <a:pt x="2" y="5"/>
                    <a:pt x="0" y="10"/>
                    <a:pt x="0" y="14"/>
                  </a:cubicBezTo>
                  <a:cubicBezTo>
                    <a:pt x="72" y="14"/>
                    <a:pt x="72" y="14"/>
                    <a:pt x="72" y="14"/>
                  </a:cubicBezTo>
                  <a:cubicBezTo>
                    <a:pt x="72" y="0"/>
                    <a:pt x="72" y="0"/>
                    <a:pt x="72" y="0"/>
                  </a:cubicBezTo>
                </a:path>
              </a:pathLst>
            </a:custGeom>
            <a:solidFill>
              <a:srgbClr val="F9DF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96"/>
            <p:cNvSpPr>
              <a:spLocks noChangeArrowheads="1"/>
            </p:cNvSpPr>
            <p:nvPr/>
          </p:nvSpPr>
          <p:spPr bwMode="auto">
            <a:xfrm>
              <a:off x="2451101" y="5943601"/>
              <a:ext cx="250825" cy="60325"/>
            </a:xfrm>
            <a:prstGeom prst="rect">
              <a:avLst/>
            </a:prstGeom>
            <a:solidFill>
              <a:srgbClr val="F5E6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97"/>
            <p:cNvSpPr>
              <a:spLocks noChangeArrowheads="1"/>
            </p:cNvSpPr>
            <p:nvPr/>
          </p:nvSpPr>
          <p:spPr bwMode="auto">
            <a:xfrm>
              <a:off x="2451101" y="5943601"/>
              <a:ext cx="25082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98"/>
            <p:cNvSpPr>
              <a:spLocks noEditPoints="1"/>
            </p:cNvSpPr>
            <p:nvPr/>
          </p:nvSpPr>
          <p:spPr bwMode="auto">
            <a:xfrm>
              <a:off x="1039813" y="6100763"/>
              <a:ext cx="2570163" cy="769938"/>
            </a:xfrm>
            <a:custGeom>
              <a:avLst/>
              <a:gdLst>
                <a:gd name="T0" fmla="*/ 1619 w 1619"/>
                <a:gd name="T1" fmla="*/ 0 h 485"/>
                <a:gd name="T2" fmla="*/ 0 w 1619"/>
                <a:gd name="T3" fmla="*/ 0 h 485"/>
                <a:gd name="T4" fmla="*/ 0 w 1619"/>
                <a:gd name="T5" fmla="*/ 113 h 485"/>
                <a:gd name="T6" fmla="*/ 163 w 1619"/>
                <a:gd name="T7" fmla="*/ 113 h 485"/>
                <a:gd name="T8" fmla="*/ 163 w 1619"/>
                <a:gd name="T9" fmla="*/ 209 h 485"/>
                <a:gd name="T10" fmla="*/ 171 w 1619"/>
                <a:gd name="T11" fmla="*/ 209 h 485"/>
                <a:gd name="T12" fmla="*/ 238 w 1619"/>
                <a:gd name="T13" fmla="*/ 209 h 485"/>
                <a:gd name="T14" fmla="*/ 873 w 1619"/>
                <a:gd name="T15" fmla="*/ 209 h 485"/>
                <a:gd name="T16" fmla="*/ 873 w 1619"/>
                <a:gd name="T17" fmla="*/ 485 h 485"/>
                <a:gd name="T18" fmla="*/ 956 w 1619"/>
                <a:gd name="T19" fmla="*/ 485 h 485"/>
                <a:gd name="T20" fmla="*/ 956 w 1619"/>
                <a:gd name="T21" fmla="*/ 209 h 485"/>
                <a:gd name="T22" fmla="*/ 1312 w 1619"/>
                <a:gd name="T23" fmla="*/ 209 h 485"/>
                <a:gd name="T24" fmla="*/ 1424 w 1619"/>
                <a:gd name="T25" fmla="*/ 209 h 485"/>
                <a:gd name="T26" fmla="*/ 1424 w 1619"/>
                <a:gd name="T27" fmla="*/ 131 h 485"/>
                <a:gd name="T28" fmla="*/ 1424 w 1619"/>
                <a:gd name="T29" fmla="*/ 113 h 485"/>
                <a:gd name="T30" fmla="*/ 1619 w 1619"/>
                <a:gd name="T31" fmla="*/ 113 h 485"/>
                <a:gd name="T32" fmla="*/ 1619 w 1619"/>
                <a:gd name="T33" fmla="*/ 0 h 485"/>
                <a:gd name="T34" fmla="*/ 238 w 1619"/>
                <a:gd name="T35" fmla="*/ 131 h 485"/>
                <a:gd name="T36" fmla="*/ 238 w 1619"/>
                <a:gd name="T37" fmla="*/ 113 h 485"/>
                <a:gd name="T38" fmla="*/ 873 w 1619"/>
                <a:gd name="T39" fmla="*/ 113 h 485"/>
                <a:gd name="T40" fmla="*/ 873 w 1619"/>
                <a:gd name="T41" fmla="*/ 131 h 485"/>
                <a:gd name="T42" fmla="*/ 238 w 1619"/>
                <a:gd name="T43" fmla="*/ 131 h 485"/>
                <a:gd name="T44" fmla="*/ 1312 w 1619"/>
                <a:gd name="T45" fmla="*/ 131 h 485"/>
                <a:gd name="T46" fmla="*/ 956 w 1619"/>
                <a:gd name="T47" fmla="*/ 131 h 485"/>
                <a:gd name="T48" fmla="*/ 956 w 1619"/>
                <a:gd name="T49" fmla="*/ 113 h 485"/>
                <a:gd name="T50" fmla="*/ 1312 w 1619"/>
                <a:gd name="T51" fmla="*/ 113 h 485"/>
                <a:gd name="T52" fmla="*/ 1312 w 1619"/>
                <a:gd name="T53" fmla="*/ 131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19" h="485">
                  <a:moveTo>
                    <a:pt x="1619" y="0"/>
                  </a:moveTo>
                  <a:lnTo>
                    <a:pt x="0" y="0"/>
                  </a:lnTo>
                  <a:lnTo>
                    <a:pt x="0" y="113"/>
                  </a:lnTo>
                  <a:lnTo>
                    <a:pt x="163" y="113"/>
                  </a:lnTo>
                  <a:lnTo>
                    <a:pt x="163" y="209"/>
                  </a:lnTo>
                  <a:lnTo>
                    <a:pt x="171" y="209"/>
                  </a:lnTo>
                  <a:lnTo>
                    <a:pt x="238" y="209"/>
                  </a:lnTo>
                  <a:lnTo>
                    <a:pt x="873" y="209"/>
                  </a:lnTo>
                  <a:lnTo>
                    <a:pt x="873" y="485"/>
                  </a:lnTo>
                  <a:lnTo>
                    <a:pt x="956" y="485"/>
                  </a:lnTo>
                  <a:lnTo>
                    <a:pt x="956" y="209"/>
                  </a:lnTo>
                  <a:lnTo>
                    <a:pt x="1312" y="209"/>
                  </a:lnTo>
                  <a:lnTo>
                    <a:pt x="1424" y="209"/>
                  </a:lnTo>
                  <a:lnTo>
                    <a:pt x="1424" y="131"/>
                  </a:lnTo>
                  <a:lnTo>
                    <a:pt x="1424" y="113"/>
                  </a:lnTo>
                  <a:lnTo>
                    <a:pt x="1619" y="113"/>
                  </a:lnTo>
                  <a:lnTo>
                    <a:pt x="1619" y="0"/>
                  </a:lnTo>
                  <a:close/>
                  <a:moveTo>
                    <a:pt x="238" y="131"/>
                  </a:moveTo>
                  <a:lnTo>
                    <a:pt x="238" y="113"/>
                  </a:lnTo>
                  <a:lnTo>
                    <a:pt x="873" y="113"/>
                  </a:lnTo>
                  <a:lnTo>
                    <a:pt x="873" y="131"/>
                  </a:lnTo>
                  <a:lnTo>
                    <a:pt x="238" y="131"/>
                  </a:lnTo>
                  <a:close/>
                  <a:moveTo>
                    <a:pt x="1312" y="131"/>
                  </a:moveTo>
                  <a:lnTo>
                    <a:pt x="956" y="131"/>
                  </a:lnTo>
                  <a:lnTo>
                    <a:pt x="956" y="113"/>
                  </a:lnTo>
                  <a:lnTo>
                    <a:pt x="1312" y="113"/>
                  </a:lnTo>
                  <a:lnTo>
                    <a:pt x="1312" y="131"/>
                  </a:ln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99"/>
            <p:cNvSpPr>
              <a:spLocks noChangeArrowheads="1"/>
            </p:cNvSpPr>
            <p:nvPr/>
          </p:nvSpPr>
          <p:spPr bwMode="auto">
            <a:xfrm>
              <a:off x="2147888" y="6361113"/>
              <a:ext cx="315913" cy="636588"/>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100"/>
            <p:cNvSpPr/>
            <p:nvPr/>
          </p:nvSpPr>
          <p:spPr bwMode="auto">
            <a:xfrm>
              <a:off x="2119313" y="6330951"/>
              <a:ext cx="373063" cy="696913"/>
            </a:xfrm>
            <a:custGeom>
              <a:avLst/>
              <a:gdLst>
                <a:gd name="T0" fmla="*/ 81 w 88"/>
                <a:gd name="T1" fmla="*/ 157 h 164"/>
                <a:gd name="T2" fmla="*/ 81 w 88"/>
                <a:gd name="T3" fmla="*/ 150 h 164"/>
                <a:gd name="T4" fmla="*/ 14 w 88"/>
                <a:gd name="T5" fmla="*/ 150 h 164"/>
                <a:gd name="T6" fmla="*/ 14 w 88"/>
                <a:gd name="T7" fmla="*/ 14 h 164"/>
                <a:gd name="T8" fmla="*/ 74 w 88"/>
                <a:gd name="T9" fmla="*/ 14 h 164"/>
                <a:gd name="T10" fmla="*/ 74 w 88"/>
                <a:gd name="T11" fmla="*/ 157 h 164"/>
                <a:gd name="T12" fmla="*/ 81 w 88"/>
                <a:gd name="T13" fmla="*/ 157 h 164"/>
                <a:gd name="T14" fmla="*/ 81 w 88"/>
                <a:gd name="T15" fmla="*/ 150 h 164"/>
                <a:gd name="T16" fmla="*/ 81 w 88"/>
                <a:gd name="T17" fmla="*/ 157 h 164"/>
                <a:gd name="T18" fmla="*/ 88 w 88"/>
                <a:gd name="T19" fmla="*/ 157 h 164"/>
                <a:gd name="T20" fmla="*/ 88 w 88"/>
                <a:gd name="T21" fmla="*/ 7 h 164"/>
                <a:gd name="T22" fmla="*/ 86 w 88"/>
                <a:gd name="T23" fmla="*/ 2 h 164"/>
                <a:gd name="T24" fmla="*/ 81 w 88"/>
                <a:gd name="T25" fmla="*/ 0 h 164"/>
                <a:gd name="T26" fmla="*/ 7 w 88"/>
                <a:gd name="T27" fmla="*/ 0 h 164"/>
                <a:gd name="T28" fmla="*/ 2 w 88"/>
                <a:gd name="T29" fmla="*/ 2 h 164"/>
                <a:gd name="T30" fmla="*/ 0 w 88"/>
                <a:gd name="T31" fmla="*/ 7 h 164"/>
                <a:gd name="T32" fmla="*/ 0 w 88"/>
                <a:gd name="T33" fmla="*/ 157 h 164"/>
                <a:gd name="T34" fmla="*/ 2 w 88"/>
                <a:gd name="T35" fmla="*/ 162 h 164"/>
                <a:gd name="T36" fmla="*/ 7 w 88"/>
                <a:gd name="T37" fmla="*/ 164 h 164"/>
                <a:gd name="T38" fmla="*/ 81 w 88"/>
                <a:gd name="T39" fmla="*/ 164 h 164"/>
                <a:gd name="T40" fmla="*/ 86 w 88"/>
                <a:gd name="T41" fmla="*/ 162 h 164"/>
                <a:gd name="T42" fmla="*/ 88 w 88"/>
                <a:gd name="T43" fmla="*/ 157 h 164"/>
                <a:gd name="T44" fmla="*/ 81 w 88"/>
                <a:gd name="T45" fmla="*/ 15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8" h="164">
                  <a:moveTo>
                    <a:pt x="81" y="157"/>
                  </a:moveTo>
                  <a:cubicBezTo>
                    <a:pt x="81" y="150"/>
                    <a:pt x="81" y="150"/>
                    <a:pt x="81" y="150"/>
                  </a:cubicBezTo>
                  <a:cubicBezTo>
                    <a:pt x="14" y="150"/>
                    <a:pt x="14" y="150"/>
                    <a:pt x="14" y="150"/>
                  </a:cubicBezTo>
                  <a:cubicBezTo>
                    <a:pt x="14" y="14"/>
                    <a:pt x="14" y="14"/>
                    <a:pt x="14" y="14"/>
                  </a:cubicBezTo>
                  <a:cubicBezTo>
                    <a:pt x="74" y="14"/>
                    <a:pt x="74" y="14"/>
                    <a:pt x="74" y="14"/>
                  </a:cubicBezTo>
                  <a:cubicBezTo>
                    <a:pt x="74" y="157"/>
                    <a:pt x="74" y="157"/>
                    <a:pt x="74" y="157"/>
                  </a:cubicBezTo>
                  <a:cubicBezTo>
                    <a:pt x="81" y="157"/>
                    <a:pt x="81" y="157"/>
                    <a:pt x="81" y="157"/>
                  </a:cubicBezTo>
                  <a:cubicBezTo>
                    <a:pt x="81" y="150"/>
                    <a:pt x="81" y="150"/>
                    <a:pt x="81" y="150"/>
                  </a:cubicBezTo>
                  <a:cubicBezTo>
                    <a:pt x="81" y="157"/>
                    <a:pt x="81" y="157"/>
                    <a:pt x="81" y="157"/>
                  </a:cubicBezTo>
                  <a:cubicBezTo>
                    <a:pt x="88" y="157"/>
                    <a:pt x="88" y="157"/>
                    <a:pt x="88" y="157"/>
                  </a:cubicBezTo>
                  <a:cubicBezTo>
                    <a:pt x="88" y="7"/>
                    <a:pt x="88" y="7"/>
                    <a:pt x="88" y="7"/>
                  </a:cubicBezTo>
                  <a:cubicBezTo>
                    <a:pt x="88" y="5"/>
                    <a:pt x="87" y="3"/>
                    <a:pt x="86" y="2"/>
                  </a:cubicBezTo>
                  <a:cubicBezTo>
                    <a:pt x="84" y="1"/>
                    <a:pt x="83" y="0"/>
                    <a:pt x="81" y="0"/>
                  </a:cubicBezTo>
                  <a:cubicBezTo>
                    <a:pt x="7" y="0"/>
                    <a:pt x="7" y="0"/>
                    <a:pt x="7" y="0"/>
                  </a:cubicBezTo>
                  <a:cubicBezTo>
                    <a:pt x="6" y="0"/>
                    <a:pt x="4" y="1"/>
                    <a:pt x="2" y="2"/>
                  </a:cubicBezTo>
                  <a:cubicBezTo>
                    <a:pt x="1" y="3"/>
                    <a:pt x="0" y="5"/>
                    <a:pt x="0" y="7"/>
                  </a:cubicBezTo>
                  <a:cubicBezTo>
                    <a:pt x="0" y="157"/>
                    <a:pt x="0" y="157"/>
                    <a:pt x="0" y="157"/>
                  </a:cubicBezTo>
                  <a:cubicBezTo>
                    <a:pt x="0" y="159"/>
                    <a:pt x="1" y="161"/>
                    <a:pt x="2" y="162"/>
                  </a:cubicBezTo>
                  <a:cubicBezTo>
                    <a:pt x="4" y="163"/>
                    <a:pt x="6" y="164"/>
                    <a:pt x="7" y="164"/>
                  </a:cubicBezTo>
                  <a:cubicBezTo>
                    <a:pt x="81" y="164"/>
                    <a:pt x="81" y="164"/>
                    <a:pt x="81" y="164"/>
                  </a:cubicBezTo>
                  <a:cubicBezTo>
                    <a:pt x="83" y="164"/>
                    <a:pt x="84" y="163"/>
                    <a:pt x="86" y="162"/>
                  </a:cubicBezTo>
                  <a:cubicBezTo>
                    <a:pt x="87" y="161"/>
                    <a:pt x="88" y="159"/>
                    <a:pt x="88" y="157"/>
                  </a:cubicBezTo>
                  <a:lnTo>
                    <a:pt x="81" y="15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01"/>
            <p:cNvSpPr/>
            <p:nvPr/>
          </p:nvSpPr>
          <p:spPr bwMode="auto">
            <a:xfrm>
              <a:off x="2398713" y="4187826"/>
              <a:ext cx="1157288" cy="425450"/>
            </a:xfrm>
            <a:custGeom>
              <a:avLst/>
              <a:gdLst>
                <a:gd name="T0" fmla="*/ 140 w 729"/>
                <a:gd name="T1" fmla="*/ 94 h 268"/>
                <a:gd name="T2" fmla="*/ 140 w 729"/>
                <a:gd name="T3" fmla="*/ 0 h 268"/>
                <a:gd name="T4" fmla="*/ 0 w 729"/>
                <a:gd name="T5" fmla="*/ 0 h 268"/>
                <a:gd name="T6" fmla="*/ 0 w 729"/>
                <a:gd name="T7" fmla="*/ 94 h 268"/>
                <a:gd name="T8" fmla="*/ 0 w 729"/>
                <a:gd name="T9" fmla="*/ 228 h 268"/>
                <a:gd name="T10" fmla="*/ 0 w 729"/>
                <a:gd name="T11" fmla="*/ 268 h 268"/>
                <a:gd name="T12" fmla="*/ 729 w 729"/>
                <a:gd name="T13" fmla="*/ 268 h 268"/>
                <a:gd name="T14" fmla="*/ 729 w 729"/>
                <a:gd name="T15" fmla="*/ 94 h 268"/>
                <a:gd name="T16" fmla="*/ 140 w 729"/>
                <a:gd name="T17" fmla="*/ 9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268">
                  <a:moveTo>
                    <a:pt x="140" y="94"/>
                  </a:moveTo>
                  <a:lnTo>
                    <a:pt x="140" y="0"/>
                  </a:lnTo>
                  <a:lnTo>
                    <a:pt x="0" y="0"/>
                  </a:lnTo>
                  <a:lnTo>
                    <a:pt x="0" y="94"/>
                  </a:lnTo>
                  <a:lnTo>
                    <a:pt x="0" y="228"/>
                  </a:lnTo>
                  <a:lnTo>
                    <a:pt x="0" y="268"/>
                  </a:lnTo>
                  <a:lnTo>
                    <a:pt x="729" y="268"/>
                  </a:lnTo>
                  <a:lnTo>
                    <a:pt x="729" y="94"/>
                  </a:lnTo>
                  <a:lnTo>
                    <a:pt x="140" y="94"/>
                  </a:ln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Rectangle 102"/>
            <p:cNvSpPr>
              <a:spLocks noChangeArrowheads="1"/>
            </p:cNvSpPr>
            <p:nvPr/>
          </p:nvSpPr>
          <p:spPr bwMode="auto">
            <a:xfrm>
              <a:off x="2225676" y="6450013"/>
              <a:ext cx="53975" cy="187325"/>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Freeform 103"/>
            <p:cNvSpPr/>
            <p:nvPr/>
          </p:nvSpPr>
          <p:spPr bwMode="auto">
            <a:xfrm>
              <a:off x="2225676" y="6450013"/>
              <a:ext cx="53975" cy="187325"/>
            </a:xfrm>
            <a:custGeom>
              <a:avLst/>
              <a:gdLst>
                <a:gd name="T0" fmla="*/ 0 w 34"/>
                <a:gd name="T1" fmla="*/ 0 h 118"/>
                <a:gd name="T2" fmla="*/ 0 w 34"/>
                <a:gd name="T3" fmla="*/ 118 h 118"/>
                <a:gd name="T4" fmla="*/ 34 w 34"/>
                <a:gd name="T5" fmla="*/ 118 h 118"/>
                <a:gd name="T6" fmla="*/ 34 w 34"/>
                <a:gd name="T7" fmla="*/ 0 h 118"/>
              </a:gdLst>
              <a:ahLst/>
              <a:cxnLst>
                <a:cxn ang="0">
                  <a:pos x="T0" y="T1"/>
                </a:cxn>
                <a:cxn ang="0">
                  <a:pos x="T2" y="T3"/>
                </a:cxn>
                <a:cxn ang="0">
                  <a:pos x="T4" y="T5"/>
                </a:cxn>
                <a:cxn ang="0">
                  <a:pos x="T6" y="T7"/>
                </a:cxn>
              </a:cxnLst>
              <a:rect l="0" t="0" r="r" b="b"/>
              <a:pathLst>
                <a:path w="34" h="118">
                  <a:moveTo>
                    <a:pt x="0" y="0"/>
                  </a:moveTo>
                  <a:lnTo>
                    <a:pt x="0" y="118"/>
                  </a:lnTo>
                  <a:lnTo>
                    <a:pt x="34" y="118"/>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Rectangle 104"/>
            <p:cNvSpPr>
              <a:spLocks noChangeArrowheads="1"/>
            </p:cNvSpPr>
            <p:nvPr/>
          </p:nvSpPr>
          <p:spPr bwMode="auto">
            <a:xfrm>
              <a:off x="2225676" y="6678613"/>
              <a:ext cx="53975" cy="55563"/>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Freeform 105"/>
            <p:cNvSpPr/>
            <p:nvPr/>
          </p:nvSpPr>
          <p:spPr bwMode="auto">
            <a:xfrm>
              <a:off x="2225676" y="6678613"/>
              <a:ext cx="53975" cy="55563"/>
            </a:xfrm>
            <a:custGeom>
              <a:avLst/>
              <a:gdLst>
                <a:gd name="T0" fmla="*/ 0 w 34"/>
                <a:gd name="T1" fmla="*/ 0 h 35"/>
                <a:gd name="T2" fmla="*/ 0 w 34"/>
                <a:gd name="T3" fmla="*/ 35 h 35"/>
                <a:gd name="T4" fmla="*/ 34 w 34"/>
                <a:gd name="T5" fmla="*/ 35 h 35"/>
                <a:gd name="T6" fmla="*/ 34 w 34"/>
                <a:gd name="T7" fmla="*/ 0 h 35"/>
              </a:gdLst>
              <a:ahLst/>
              <a:cxnLst>
                <a:cxn ang="0">
                  <a:pos x="T0" y="T1"/>
                </a:cxn>
                <a:cxn ang="0">
                  <a:pos x="T2" y="T3"/>
                </a:cxn>
                <a:cxn ang="0">
                  <a:pos x="T4" y="T5"/>
                </a:cxn>
                <a:cxn ang="0">
                  <a:pos x="T6" y="T7"/>
                </a:cxn>
              </a:cxnLst>
              <a:rect l="0" t="0" r="r" b="b"/>
              <a:pathLst>
                <a:path w="34" h="35">
                  <a:moveTo>
                    <a:pt x="0" y="0"/>
                  </a:moveTo>
                  <a:lnTo>
                    <a:pt x="0" y="35"/>
                  </a:lnTo>
                  <a:lnTo>
                    <a:pt x="34" y="35"/>
                  </a:lnTo>
                  <a:lnTo>
                    <a:pt x="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06"/>
            <p:cNvSpPr/>
            <p:nvPr/>
          </p:nvSpPr>
          <p:spPr bwMode="auto">
            <a:xfrm>
              <a:off x="1379538" y="6062663"/>
              <a:ext cx="1852613" cy="298450"/>
            </a:xfrm>
            <a:custGeom>
              <a:avLst/>
              <a:gdLst>
                <a:gd name="T0" fmla="*/ 0 w 1167"/>
                <a:gd name="T1" fmla="*/ 0 h 188"/>
                <a:gd name="T2" fmla="*/ 0 w 1167"/>
                <a:gd name="T3" fmla="*/ 94 h 188"/>
                <a:gd name="T4" fmla="*/ 0 w 1167"/>
                <a:gd name="T5" fmla="*/ 188 h 188"/>
                <a:gd name="T6" fmla="*/ 1167 w 1167"/>
                <a:gd name="T7" fmla="*/ 188 h 188"/>
                <a:gd name="T8" fmla="*/ 1167 w 1167"/>
                <a:gd name="T9" fmla="*/ 94 h 188"/>
                <a:gd name="T10" fmla="*/ 1167 w 1167"/>
                <a:gd name="T11" fmla="*/ 0 h 188"/>
                <a:gd name="T12" fmla="*/ 0 w 1167"/>
                <a:gd name="T13" fmla="*/ 0 h 188"/>
              </a:gdLst>
              <a:ahLst/>
              <a:cxnLst>
                <a:cxn ang="0">
                  <a:pos x="T0" y="T1"/>
                </a:cxn>
                <a:cxn ang="0">
                  <a:pos x="T2" y="T3"/>
                </a:cxn>
                <a:cxn ang="0">
                  <a:pos x="T4" y="T5"/>
                </a:cxn>
                <a:cxn ang="0">
                  <a:pos x="T6" y="T7"/>
                </a:cxn>
                <a:cxn ang="0">
                  <a:pos x="T8" y="T9"/>
                </a:cxn>
                <a:cxn ang="0">
                  <a:pos x="T10" y="T11"/>
                </a:cxn>
                <a:cxn ang="0">
                  <a:pos x="T12" y="T13"/>
                </a:cxn>
              </a:cxnLst>
              <a:rect l="0" t="0" r="r" b="b"/>
              <a:pathLst>
                <a:path w="1167" h="188">
                  <a:moveTo>
                    <a:pt x="0" y="0"/>
                  </a:moveTo>
                  <a:lnTo>
                    <a:pt x="0" y="94"/>
                  </a:lnTo>
                  <a:lnTo>
                    <a:pt x="0" y="188"/>
                  </a:lnTo>
                  <a:lnTo>
                    <a:pt x="1167" y="188"/>
                  </a:lnTo>
                  <a:lnTo>
                    <a:pt x="1167" y="94"/>
                  </a:lnTo>
                  <a:lnTo>
                    <a:pt x="1167"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7"/>
            <p:cNvSpPr/>
            <p:nvPr/>
          </p:nvSpPr>
          <p:spPr bwMode="auto">
            <a:xfrm>
              <a:off x="1349376" y="6032501"/>
              <a:ext cx="1912938" cy="357188"/>
            </a:xfrm>
            <a:custGeom>
              <a:avLst/>
              <a:gdLst>
                <a:gd name="T0" fmla="*/ 7 w 450"/>
                <a:gd name="T1" fmla="*/ 7 h 84"/>
                <a:gd name="T2" fmla="*/ 0 w 450"/>
                <a:gd name="T3" fmla="*/ 7 h 84"/>
                <a:gd name="T4" fmla="*/ 0 w 450"/>
                <a:gd name="T5" fmla="*/ 42 h 84"/>
                <a:gd name="T6" fmla="*/ 0 w 450"/>
                <a:gd name="T7" fmla="*/ 77 h 84"/>
                <a:gd name="T8" fmla="*/ 2 w 450"/>
                <a:gd name="T9" fmla="*/ 82 h 84"/>
                <a:gd name="T10" fmla="*/ 7 w 450"/>
                <a:gd name="T11" fmla="*/ 84 h 84"/>
                <a:gd name="T12" fmla="*/ 443 w 450"/>
                <a:gd name="T13" fmla="*/ 84 h 84"/>
                <a:gd name="T14" fmla="*/ 448 w 450"/>
                <a:gd name="T15" fmla="*/ 82 h 84"/>
                <a:gd name="T16" fmla="*/ 450 w 450"/>
                <a:gd name="T17" fmla="*/ 77 h 84"/>
                <a:gd name="T18" fmla="*/ 450 w 450"/>
                <a:gd name="T19" fmla="*/ 42 h 84"/>
                <a:gd name="T20" fmla="*/ 450 w 450"/>
                <a:gd name="T21" fmla="*/ 7 h 84"/>
                <a:gd name="T22" fmla="*/ 448 w 450"/>
                <a:gd name="T23" fmla="*/ 2 h 84"/>
                <a:gd name="T24" fmla="*/ 443 w 450"/>
                <a:gd name="T25" fmla="*/ 0 h 84"/>
                <a:gd name="T26" fmla="*/ 7 w 450"/>
                <a:gd name="T27" fmla="*/ 0 h 84"/>
                <a:gd name="T28" fmla="*/ 2 w 450"/>
                <a:gd name="T29" fmla="*/ 2 h 84"/>
                <a:gd name="T30" fmla="*/ 0 w 450"/>
                <a:gd name="T31" fmla="*/ 7 h 84"/>
                <a:gd name="T32" fmla="*/ 7 w 450"/>
                <a:gd name="T33" fmla="*/ 7 h 84"/>
                <a:gd name="T34" fmla="*/ 7 w 450"/>
                <a:gd name="T35" fmla="*/ 14 h 84"/>
                <a:gd name="T36" fmla="*/ 436 w 450"/>
                <a:gd name="T37" fmla="*/ 14 h 84"/>
                <a:gd name="T38" fmla="*/ 436 w 450"/>
                <a:gd name="T39" fmla="*/ 42 h 84"/>
                <a:gd name="T40" fmla="*/ 436 w 450"/>
                <a:gd name="T41" fmla="*/ 70 h 84"/>
                <a:gd name="T42" fmla="*/ 14 w 450"/>
                <a:gd name="T43" fmla="*/ 70 h 84"/>
                <a:gd name="T44" fmla="*/ 14 w 450"/>
                <a:gd name="T45" fmla="*/ 42 h 84"/>
                <a:gd name="T46" fmla="*/ 14 w 450"/>
                <a:gd name="T47" fmla="*/ 7 h 84"/>
                <a:gd name="T48" fmla="*/ 7 w 450"/>
                <a:gd name="T49" fmla="*/ 7 h 84"/>
                <a:gd name="T50" fmla="*/ 7 w 450"/>
                <a:gd name="T51" fmla="*/ 14 h 84"/>
                <a:gd name="T52" fmla="*/ 7 w 450"/>
                <a:gd name="T53" fmla="*/ 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0" h="84">
                  <a:moveTo>
                    <a:pt x="7" y="7"/>
                  </a:moveTo>
                  <a:cubicBezTo>
                    <a:pt x="0" y="7"/>
                    <a:pt x="0" y="7"/>
                    <a:pt x="0" y="7"/>
                  </a:cubicBezTo>
                  <a:cubicBezTo>
                    <a:pt x="0" y="42"/>
                    <a:pt x="0" y="42"/>
                    <a:pt x="0" y="42"/>
                  </a:cubicBezTo>
                  <a:cubicBezTo>
                    <a:pt x="0" y="77"/>
                    <a:pt x="0" y="77"/>
                    <a:pt x="0" y="77"/>
                  </a:cubicBezTo>
                  <a:cubicBezTo>
                    <a:pt x="0" y="79"/>
                    <a:pt x="1" y="81"/>
                    <a:pt x="2" y="82"/>
                  </a:cubicBezTo>
                  <a:cubicBezTo>
                    <a:pt x="4" y="83"/>
                    <a:pt x="6" y="84"/>
                    <a:pt x="7" y="84"/>
                  </a:cubicBezTo>
                  <a:cubicBezTo>
                    <a:pt x="443" y="84"/>
                    <a:pt x="443" y="84"/>
                    <a:pt x="443" y="84"/>
                  </a:cubicBezTo>
                  <a:cubicBezTo>
                    <a:pt x="445" y="84"/>
                    <a:pt x="446" y="83"/>
                    <a:pt x="448" y="82"/>
                  </a:cubicBezTo>
                  <a:cubicBezTo>
                    <a:pt x="449" y="81"/>
                    <a:pt x="450" y="79"/>
                    <a:pt x="450" y="77"/>
                  </a:cubicBezTo>
                  <a:cubicBezTo>
                    <a:pt x="450" y="42"/>
                    <a:pt x="450" y="42"/>
                    <a:pt x="450" y="42"/>
                  </a:cubicBezTo>
                  <a:cubicBezTo>
                    <a:pt x="450" y="7"/>
                    <a:pt x="450" y="7"/>
                    <a:pt x="450" y="7"/>
                  </a:cubicBezTo>
                  <a:cubicBezTo>
                    <a:pt x="450" y="5"/>
                    <a:pt x="449" y="3"/>
                    <a:pt x="448" y="2"/>
                  </a:cubicBezTo>
                  <a:cubicBezTo>
                    <a:pt x="446" y="0"/>
                    <a:pt x="445" y="0"/>
                    <a:pt x="443" y="0"/>
                  </a:cubicBezTo>
                  <a:cubicBezTo>
                    <a:pt x="7" y="0"/>
                    <a:pt x="7" y="0"/>
                    <a:pt x="7" y="0"/>
                  </a:cubicBezTo>
                  <a:cubicBezTo>
                    <a:pt x="6" y="0"/>
                    <a:pt x="4" y="0"/>
                    <a:pt x="2" y="2"/>
                  </a:cubicBezTo>
                  <a:cubicBezTo>
                    <a:pt x="1" y="3"/>
                    <a:pt x="0" y="5"/>
                    <a:pt x="0" y="7"/>
                  </a:cubicBezTo>
                  <a:cubicBezTo>
                    <a:pt x="7" y="7"/>
                    <a:pt x="7" y="7"/>
                    <a:pt x="7" y="7"/>
                  </a:cubicBezTo>
                  <a:cubicBezTo>
                    <a:pt x="7" y="14"/>
                    <a:pt x="7" y="14"/>
                    <a:pt x="7" y="14"/>
                  </a:cubicBezTo>
                  <a:cubicBezTo>
                    <a:pt x="436" y="14"/>
                    <a:pt x="436" y="14"/>
                    <a:pt x="436" y="14"/>
                  </a:cubicBezTo>
                  <a:cubicBezTo>
                    <a:pt x="436" y="42"/>
                    <a:pt x="436" y="42"/>
                    <a:pt x="436" y="42"/>
                  </a:cubicBezTo>
                  <a:cubicBezTo>
                    <a:pt x="436" y="70"/>
                    <a:pt x="436" y="70"/>
                    <a:pt x="436" y="70"/>
                  </a:cubicBezTo>
                  <a:cubicBezTo>
                    <a:pt x="14" y="70"/>
                    <a:pt x="14" y="70"/>
                    <a:pt x="14" y="70"/>
                  </a:cubicBezTo>
                  <a:cubicBezTo>
                    <a:pt x="14" y="42"/>
                    <a:pt x="14" y="42"/>
                    <a:pt x="14" y="42"/>
                  </a:cubicBezTo>
                  <a:cubicBezTo>
                    <a:pt x="14" y="7"/>
                    <a:pt x="14" y="7"/>
                    <a:pt x="14" y="7"/>
                  </a:cubicBezTo>
                  <a:cubicBezTo>
                    <a:pt x="7" y="7"/>
                    <a:pt x="7" y="7"/>
                    <a:pt x="7" y="7"/>
                  </a:cubicBezTo>
                  <a:cubicBezTo>
                    <a:pt x="7" y="14"/>
                    <a:pt x="7" y="14"/>
                    <a:pt x="7" y="14"/>
                  </a:cubicBezTo>
                  <a:lnTo>
                    <a:pt x="7"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8"/>
            <p:cNvSpPr/>
            <p:nvPr/>
          </p:nvSpPr>
          <p:spPr bwMode="auto">
            <a:xfrm>
              <a:off x="1093788" y="4425951"/>
              <a:ext cx="2424113" cy="1785938"/>
            </a:xfrm>
            <a:custGeom>
              <a:avLst/>
              <a:gdLst>
                <a:gd name="T0" fmla="*/ 0 w 1527"/>
                <a:gd name="T1" fmla="*/ 0 h 1125"/>
                <a:gd name="T2" fmla="*/ 0 w 1527"/>
                <a:gd name="T3" fmla="*/ 1125 h 1125"/>
                <a:gd name="T4" fmla="*/ 180 w 1527"/>
                <a:gd name="T5" fmla="*/ 1125 h 1125"/>
                <a:gd name="T6" fmla="*/ 180 w 1527"/>
                <a:gd name="T7" fmla="*/ 1031 h 1125"/>
                <a:gd name="T8" fmla="*/ 1347 w 1527"/>
                <a:gd name="T9" fmla="*/ 1031 h 1125"/>
                <a:gd name="T10" fmla="*/ 1347 w 1527"/>
                <a:gd name="T11" fmla="*/ 1125 h 1125"/>
                <a:gd name="T12" fmla="*/ 1527 w 1527"/>
                <a:gd name="T13" fmla="*/ 1125 h 1125"/>
                <a:gd name="T14" fmla="*/ 1527 w 1527"/>
                <a:gd name="T15" fmla="*/ 0 h 1125"/>
                <a:gd name="T16" fmla="*/ 0 w 1527"/>
                <a:gd name="T17" fmla="*/ 0 h 1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7" h="1125">
                  <a:moveTo>
                    <a:pt x="0" y="0"/>
                  </a:moveTo>
                  <a:lnTo>
                    <a:pt x="0" y="1125"/>
                  </a:lnTo>
                  <a:lnTo>
                    <a:pt x="180" y="1125"/>
                  </a:lnTo>
                  <a:lnTo>
                    <a:pt x="180" y="1031"/>
                  </a:lnTo>
                  <a:lnTo>
                    <a:pt x="1347" y="1031"/>
                  </a:lnTo>
                  <a:lnTo>
                    <a:pt x="1347" y="1125"/>
                  </a:lnTo>
                  <a:lnTo>
                    <a:pt x="1527" y="1125"/>
                  </a:lnTo>
                  <a:lnTo>
                    <a:pt x="1527" y="0"/>
                  </a:lnTo>
                  <a:lnTo>
                    <a:pt x="0" y="0"/>
                  </a:ln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09"/>
            <p:cNvSpPr/>
            <p:nvPr/>
          </p:nvSpPr>
          <p:spPr bwMode="auto">
            <a:xfrm>
              <a:off x="1065213" y="4397376"/>
              <a:ext cx="2481263" cy="1844675"/>
            </a:xfrm>
            <a:custGeom>
              <a:avLst/>
              <a:gdLst>
                <a:gd name="T0" fmla="*/ 7 w 584"/>
                <a:gd name="T1" fmla="*/ 7 h 434"/>
                <a:gd name="T2" fmla="*/ 0 w 584"/>
                <a:gd name="T3" fmla="*/ 7 h 434"/>
                <a:gd name="T4" fmla="*/ 0 w 584"/>
                <a:gd name="T5" fmla="*/ 427 h 434"/>
                <a:gd name="T6" fmla="*/ 2 w 584"/>
                <a:gd name="T7" fmla="*/ 432 h 434"/>
                <a:gd name="T8" fmla="*/ 7 w 584"/>
                <a:gd name="T9" fmla="*/ 434 h 434"/>
                <a:gd name="T10" fmla="*/ 74 w 584"/>
                <a:gd name="T11" fmla="*/ 434 h 434"/>
                <a:gd name="T12" fmla="*/ 79 w 584"/>
                <a:gd name="T13" fmla="*/ 432 h 434"/>
                <a:gd name="T14" fmla="*/ 81 w 584"/>
                <a:gd name="T15" fmla="*/ 427 h 434"/>
                <a:gd name="T16" fmla="*/ 81 w 584"/>
                <a:gd name="T17" fmla="*/ 399 h 434"/>
                <a:gd name="T18" fmla="*/ 503 w 584"/>
                <a:gd name="T19" fmla="*/ 399 h 434"/>
                <a:gd name="T20" fmla="*/ 503 w 584"/>
                <a:gd name="T21" fmla="*/ 427 h 434"/>
                <a:gd name="T22" fmla="*/ 505 w 584"/>
                <a:gd name="T23" fmla="*/ 432 h 434"/>
                <a:gd name="T24" fmla="*/ 510 w 584"/>
                <a:gd name="T25" fmla="*/ 434 h 434"/>
                <a:gd name="T26" fmla="*/ 577 w 584"/>
                <a:gd name="T27" fmla="*/ 434 h 434"/>
                <a:gd name="T28" fmla="*/ 582 w 584"/>
                <a:gd name="T29" fmla="*/ 432 h 434"/>
                <a:gd name="T30" fmla="*/ 584 w 584"/>
                <a:gd name="T31" fmla="*/ 427 h 434"/>
                <a:gd name="T32" fmla="*/ 584 w 584"/>
                <a:gd name="T33" fmla="*/ 7 h 434"/>
                <a:gd name="T34" fmla="*/ 582 w 584"/>
                <a:gd name="T35" fmla="*/ 2 h 434"/>
                <a:gd name="T36" fmla="*/ 577 w 584"/>
                <a:gd name="T37" fmla="*/ 0 h 434"/>
                <a:gd name="T38" fmla="*/ 7 w 584"/>
                <a:gd name="T39" fmla="*/ 0 h 434"/>
                <a:gd name="T40" fmla="*/ 2 w 584"/>
                <a:gd name="T41" fmla="*/ 2 h 434"/>
                <a:gd name="T42" fmla="*/ 0 w 584"/>
                <a:gd name="T43" fmla="*/ 7 h 434"/>
                <a:gd name="T44" fmla="*/ 7 w 584"/>
                <a:gd name="T45" fmla="*/ 7 h 434"/>
                <a:gd name="T46" fmla="*/ 7 w 584"/>
                <a:gd name="T47" fmla="*/ 14 h 434"/>
                <a:gd name="T48" fmla="*/ 570 w 584"/>
                <a:gd name="T49" fmla="*/ 14 h 434"/>
                <a:gd name="T50" fmla="*/ 570 w 584"/>
                <a:gd name="T51" fmla="*/ 420 h 434"/>
                <a:gd name="T52" fmla="*/ 517 w 584"/>
                <a:gd name="T53" fmla="*/ 420 h 434"/>
                <a:gd name="T54" fmla="*/ 517 w 584"/>
                <a:gd name="T55" fmla="*/ 392 h 434"/>
                <a:gd name="T56" fmla="*/ 515 w 584"/>
                <a:gd name="T57" fmla="*/ 387 h 434"/>
                <a:gd name="T58" fmla="*/ 510 w 584"/>
                <a:gd name="T59" fmla="*/ 385 h 434"/>
                <a:gd name="T60" fmla="*/ 74 w 584"/>
                <a:gd name="T61" fmla="*/ 385 h 434"/>
                <a:gd name="T62" fmla="*/ 69 w 584"/>
                <a:gd name="T63" fmla="*/ 387 h 434"/>
                <a:gd name="T64" fmla="*/ 67 w 584"/>
                <a:gd name="T65" fmla="*/ 392 h 434"/>
                <a:gd name="T66" fmla="*/ 67 w 584"/>
                <a:gd name="T67" fmla="*/ 420 h 434"/>
                <a:gd name="T68" fmla="*/ 14 w 584"/>
                <a:gd name="T69" fmla="*/ 420 h 434"/>
                <a:gd name="T70" fmla="*/ 14 w 584"/>
                <a:gd name="T71" fmla="*/ 7 h 434"/>
                <a:gd name="T72" fmla="*/ 7 w 584"/>
                <a:gd name="T73" fmla="*/ 7 h 434"/>
                <a:gd name="T74" fmla="*/ 7 w 584"/>
                <a:gd name="T75" fmla="*/ 14 h 434"/>
                <a:gd name="T76" fmla="*/ 7 w 584"/>
                <a:gd name="T77" fmla="*/ 7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84" h="434">
                  <a:moveTo>
                    <a:pt x="7" y="7"/>
                  </a:moveTo>
                  <a:cubicBezTo>
                    <a:pt x="0" y="7"/>
                    <a:pt x="0" y="7"/>
                    <a:pt x="0" y="7"/>
                  </a:cubicBezTo>
                  <a:cubicBezTo>
                    <a:pt x="0" y="427"/>
                    <a:pt x="0" y="427"/>
                    <a:pt x="0" y="427"/>
                  </a:cubicBezTo>
                  <a:cubicBezTo>
                    <a:pt x="0" y="429"/>
                    <a:pt x="1" y="430"/>
                    <a:pt x="2" y="432"/>
                  </a:cubicBezTo>
                  <a:cubicBezTo>
                    <a:pt x="3" y="433"/>
                    <a:pt x="5" y="434"/>
                    <a:pt x="7" y="434"/>
                  </a:cubicBezTo>
                  <a:cubicBezTo>
                    <a:pt x="74" y="434"/>
                    <a:pt x="74" y="434"/>
                    <a:pt x="74" y="434"/>
                  </a:cubicBezTo>
                  <a:cubicBezTo>
                    <a:pt x="76" y="434"/>
                    <a:pt x="78" y="433"/>
                    <a:pt x="79" y="432"/>
                  </a:cubicBezTo>
                  <a:cubicBezTo>
                    <a:pt x="81" y="430"/>
                    <a:pt x="81" y="429"/>
                    <a:pt x="81" y="427"/>
                  </a:cubicBezTo>
                  <a:cubicBezTo>
                    <a:pt x="81" y="399"/>
                    <a:pt x="81" y="399"/>
                    <a:pt x="81" y="399"/>
                  </a:cubicBezTo>
                  <a:cubicBezTo>
                    <a:pt x="503" y="399"/>
                    <a:pt x="503" y="399"/>
                    <a:pt x="503" y="399"/>
                  </a:cubicBezTo>
                  <a:cubicBezTo>
                    <a:pt x="503" y="427"/>
                    <a:pt x="503" y="427"/>
                    <a:pt x="503" y="427"/>
                  </a:cubicBezTo>
                  <a:cubicBezTo>
                    <a:pt x="503" y="429"/>
                    <a:pt x="504" y="430"/>
                    <a:pt x="505" y="432"/>
                  </a:cubicBezTo>
                  <a:cubicBezTo>
                    <a:pt x="506" y="433"/>
                    <a:pt x="508" y="434"/>
                    <a:pt x="510" y="434"/>
                  </a:cubicBezTo>
                  <a:cubicBezTo>
                    <a:pt x="577" y="434"/>
                    <a:pt x="577" y="434"/>
                    <a:pt x="577" y="434"/>
                  </a:cubicBezTo>
                  <a:cubicBezTo>
                    <a:pt x="579" y="434"/>
                    <a:pt x="581" y="433"/>
                    <a:pt x="582" y="432"/>
                  </a:cubicBezTo>
                  <a:cubicBezTo>
                    <a:pt x="583" y="430"/>
                    <a:pt x="584" y="429"/>
                    <a:pt x="584" y="427"/>
                  </a:cubicBezTo>
                  <a:cubicBezTo>
                    <a:pt x="584" y="7"/>
                    <a:pt x="584" y="7"/>
                    <a:pt x="584" y="7"/>
                  </a:cubicBezTo>
                  <a:cubicBezTo>
                    <a:pt x="584" y="5"/>
                    <a:pt x="583" y="3"/>
                    <a:pt x="582" y="2"/>
                  </a:cubicBezTo>
                  <a:cubicBezTo>
                    <a:pt x="581" y="1"/>
                    <a:pt x="579" y="0"/>
                    <a:pt x="577" y="0"/>
                  </a:cubicBezTo>
                  <a:cubicBezTo>
                    <a:pt x="7" y="0"/>
                    <a:pt x="7" y="0"/>
                    <a:pt x="7" y="0"/>
                  </a:cubicBezTo>
                  <a:cubicBezTo>
                    <a:pt x="5" y="0"/>
                    <a:pt x="3" y="1"/>
                    <a:pt x="2" y="2"/>
                  </a:cubicBezTo>
                  <a:cubicBezTo>
                    <a:pt x="1" y="3"/>
                    <a:pt x="0" y="5"/>
                    <a:pt x="0" y="7"/>
                  </a:cubicBezTo>
                  <a:cubicBezTo>
                    <a:pt x="7" y="7"/>
                    <a:pt x="7" y="7"/>
                    <a:pt x="7" y="7"/>
                  </a:cubicBezTo>
                  <a:cubicBezTo>
                    <a:pt x="7" y="14"/>
                    <a:pt x="7" y="14"/>
                    <a:pt x="7" y="14"/>
                  </a:cubicBezTo>
                  <a:cubicBezTo>
                    <a:pt x="570" y="14"/>
                    <a:pt x="570" y="14"/>
                    <a:pt x="570" y="14"/>
                  </a:cubicBezTo>
                  <a:cubicBezTo>
                    <a:pt x="570" y="420"/>
                    <a:pt x="570" y="420"/>
                    <a:pt x="570" y="420"/>
                  </a:cubicBezTo>
                  <a:cubicBezTo>
                    <a:pt x="517" y="420"/>
                    <a:pt x="517" y="420"/>
                    <a:pt x="517" y="420"/>
                  </a:cubicBezTo>
                  <a:cubicBezTo>
                    <a:pt x="517" y="392"/>
                    <a:pt x="517" y="392"/>
                    <a:pt x="517" y="392"/>
                  </a:cubicBezTo>
                  <a:cubicBezTo>
                    <a:pt x="517" y="390"/>
                    <a:pt x="516" y="388"/>
                    <a:pt x="515" y="387"/>
                  </a:cubicBezTo>
                  <a:cubicBezTo>
                    <a:pt x="513" y="385"/>
                    <a:pt x="512" y="385"/>
                    <a:pt x="510" y="385"/>
                  </a:cubicBezTo>
                  <a:cubicBezTo>
                    <a:pt x="74" y="385"/>
                    <a:pt x="74" y="385"/>
                    <a:pt x="74" y="385"/>
                  </a:cubicBezTo>
                  <a:cubicBezTo>
                    <a:pt x="73" y="385"/>
                    <a:pt x="71" y="385"/>
                    <a:pt x="69" y="387"/>
                  </a:cubicBezTo>
                  <a:cubicBezTo>
                    <a:pt x="68" y="388"/>
                    <a:pt x="67" y="390"/>
                    <a:pt x="67" y="392"/>
                  </a:cubicBezTo>
                  <a:cubicBezTo>
                    <a:pt x="67" y="420"/>
                    <a:pt x="67" y="420"/>
                    <a:pt x="67" y="420"/>
                  </a:cubicBezTo>
                  <a:cubicBezTo>
                    <a:pt x="14" y="420"/>
                    <a:pt x="14" y="420"/>
                    <a:pt x="14" y="420"/>
                  </a:cubicBezTo>
                  <a:cubicBezTo>
                    <a:pt x="14" y="7"/>
                    <a:pt x="14" y="7"/>
                    <a:pt x="14" y="7"/>
                  </a:cubicBezTo>
                  <a:cubicBezTo>
                    <a:pt x="7" y="7"/>
                    <a:pt x="7" y="7"/>
                    <a:pt x="7" y="7"/>
                  </a:cubicBezTo>
                  <a:cubicBezTo>
                    <a:pt x="7" y="14"/>
                    <a:pt x="7" y="14"/>
                    <a:pt x="7" y="14"/>
                  </a:cubicBezTo>
                  <a:lnTo>
                    <a:pt x="7"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Rectangle 110"/>
            <p:cNvSpPr>
              <a:spLocks noChangeArrowheads="1"/>
            </p:cNvSpPr>
            <p:nvPr/>
          </p:nvSpPr>
          <p:spPr bwMode="auto">
            <a:xfrm>
              <a:off x="2089151" y="4167188"/>
              <a:ext cx="433388" cy="258763"/>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Freeform 111"/>
            <p:cNvSpPr/>
            <p:nvPr/>
          </p:nvSpPr>
          <p:spPr bwMode="auto">
            <a:xfrm>
              <a:off x="2058988" y="4137026"/>
              <a:ext cx="493713" cy="319088"/>
            </a:xfrm>
            <a:custGeom>
              <a:avLst/>
              <a:gdLst>
                <a:gd name="T0" fmla="*/ 109 w 116"/>
                <a:gd name="T1" fmla="*/ 7 h 75"/>
                <a:gd name="T2" fmla="*/ 109 w 116"/>
                <a:gd name="T3" fmla="*/ 0 h 75"/>
                <a:gd name="T4" fmla="*/ 7 w 116"/>
                <a:gd name="T5" fmla="*/ 0 h 75"/>
                <a:gd name="T6" fmla="*/ 2 w 116"/>
                <a:gd name="T7" fmla="*/ 2 h 75"/>
                <a:gd name="T8" fmla="*/ 0 w 116"/>
                <a:gd name="T9" fmla="*/ 7 h 75"/>
                <a:gd name="T10" fmla="*/ 0 w 116"/>
                <a:gd name="T11" fmla="*/ 68 h 75"/>
                <a:gd name="T12" fmla="*/ 2 w 116"/>
                <a:gd name="T13" fmla="*/ 73 h 75"/>
                <a:gd name="T14" fmla="*/ 7 w 116"/>
                <a:gd name="T15" fmla="*/ 75 h 75"/>
                <a:gd name="T16" fmla="*/ 109 w 116"/>
                <a:gd name="T17" fmla="*/ 75 h 75"/>
                <a:gd name="T18" fmla="*/ 114 w 116"/>
                <a:gd name="T19" fmla="*/ 73 h 75"/>
                <a:gd name="T20" fmla="*/ 116 w 116"/>
                <a:gd name="T21" fmla="*/ 68 h 75"/>
                <a:gd name="T22" fmla="*/ 116 w 116"/>
                <a:gd name="T23" fmla="*/ 7 h 75"/>
                <a:gd name="T24" fmla="*/ 114 w 116"/>
                <a:gd name="T25" fmla="*/ 2 h 75"/>
                <a:gd name="T26" fmla="*/ 109 w 116"/>
                <a:gd name="T27" fmla="*/ 0 h 75"/>
                <a:gd name="T28" fmla="*/ 109 w 116"/>
                <a:gd name="T29" fmla="*/ 7 h 75"/>
                <a:gd name="T30" fmla="*/ 102 w 116"/>
                <a:gd name="T31" fmla="*/ 7 h 75"/>
                <a:gd name="T32" fmla="*/ 102 w 116"/>
                <a:gd name="T33" fmla="*/ 61 h 75"/>
                <a:gd name="T34" fmla="*/ 14 w 116"/>
                <a:gd name="T35" fmla="*/ 61 h 75"/>
                <a:gd name="T36" fmla="*/ 14 w 116"/>
                <a:gd name="T37" fmla="*/ 14 h 75"/>
                <a:gd name="T38" fmla="*/ 109 w 116"/>
                <a:gd name="T39" fmla="*/ 14 h 75"/>
                <a:gd name="T40" fmla="*/ 109 w 116"/>
                <a:gd name="T41" fmla="*/ 7 h 75"/>
                <a:gd name="T42" fmla="*/ 102 w 116"/>
                <a:gd name="T43" fmla="*/ 7 h 75"/>
                <a:gd name="T44" fmla="*/ 109 w 116"/>
                <a:gd name="T45"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6" h="75">
                  <a:moveTo>
                    <a:pt x="109" y="7"/>
                  </a:moveTo>
                  <a:cubicBezTo>
                    <a:pt x="109" y="0"/>
                    <a:pt x="109" y="0"/>
                    <a:pt x="109" y="0"/>
                  </a:cubicBezTo>
                  <a:cubicBezTo>
                    <a:pt x="7" y="0"/>
                    <a:pt x="7" y="0"/>
                    <a:pt x="7" y="0"/>
                  </a:cubicBezTo>
                  <a:cubicBezTo>
                    <a:pt x="5" y="0"/>
                    <a:pt x="3" y="1"/>
                    <a:pt x="2" y="2"/>
                  </a:cubicBezTo>
                  <a:cubicBezTo>
                    <a:pt x="0" y="4"/>
                    <a:pt x="0" y="5"/>
                    <a:pt x="0" y="7"/>
                  </a:cubicBezTo>
                  <a:cubicBezTo>
                    <a:pt x="0" y="68"/>
                    <a:pt x="0" y="68"/>
                    <a:pt x="0" y="68"/>
                  </a:cubicBezTo>
                  <a:cubicBezTo>
                    <a:pt x="0" y="70"/>
                    <a:pt x="0" y="72"/>
                    <a:pt x="2" y="73"/>
                  </a:cubicBezTo>
                  <a:cubicBezTo>
                    <a:pt x="3" y="74"/>
                    <a:pt x="5" y="75"/>
                    <a:pt x="7" y="75"/>
                  </a:cubicBezTo>
                  <a:cubicBezTo>
                    <a:pt x="109" y="75"/>
                    <a:pt x="109" y="75"/>
                    <a:pt x="109" y="75"/>
                  </a:cubicBezTo>
                  <a:cubicBezTo>
                    <a:pt x="111" y="75"/>
                    <a:pt x="113" y="74"/>
                    <a:pt x="114" y="73"/>
                  </a:cubicBezTo>
                  <a:cubicBezTo>
                    <a:pt x="116" y="72"/>
                    <a:pt x="116" y="70"/>
                    <a:pt x="116" y="68"/>
                  </a:cubicBezTo>
                  <a:cubicBezTo>
                    <a:pt x="116" y="7"/>
                    <a:pt x="116" y="7"/>
                    <a:pt x="116" y="7"/>
                  </a:cubicBezTo>
                  <a:cubicBezTo>
                    <a:pt x="116" y="5"/>
                    <a:pt x="116" y="4"/>
                    <a:pt x="114" y="2"/>
                  </a:cubicBezTo>
                  <a:cubicBezTo>
                    <a:pt x="113" y="1"/>
                    <a:pt x="111" y="0"/>
                    <a:pt x="109" y="0"/>
                  </a:cubicBezTo>
                  <a:cubicBezTo>
                    <a:pt x="109" y="7"/>
                    <a:pt x="109" y="7"/>
                    <a:pt x="109" y="7"/>
                  </a:cubicBezTo>
                  <a:cubicBezTo>
                    <a:pt x="102" y="7"/>
                    <a:pt x="102" y="7"/>
                    <a:pt x="102" y="7"/>
                  </a:cubicBezTo>
                  <a:cubicBezTo>
                    <a:pt x="102" y="61"/>
                    <a:pt x="102" y="61"/>
                    <a:pt x="102" y="61"/>
                  </a:cubicBezTo>
                  <a:cubicBezTo>
                    <a:pt x="14" y="61"/>
                    <a:pt x="14" y="61"/>
                    <a:pt x="14" y="61"/>
                  </a:cubicBezTo>
                  <a:cubicBezTo>
                    <a:pt x="14" y="14"/>
                    <a:pt x="14" y="14"/>
                    <a:pt x="14" y="14"/>
                  </a:cubicBezTo>
                  <a:cubicBezTo>
                    <a:pt x="109" y="14"/>
                    <a:pt x="109" y="14"/>
                    <a:pt x="109" y="14"/>
                  </a:cubicBezTo>
                  <a:cubicBezTo>
                    <a:pt x="109" y="7"/>
                    <a:pt x="109" y="7"/>
                    <a:pt x="109" y="7"/>
                  </a:cubicBezTo>
                  <a:cubicBezTo>
                    <a:pt x="102" y="7"/>
                    <a:pt x="102" y="7"/>
                    <a:pt x="102" y="7"/>
                  </a:cubicBezTo>
                  <a:lnTo>
                    <a:pt x="109"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12"/>
            <p:cNvSpPr/>
            <p:nvPr/>
          </p:nvSpPr>
          <p:spPr bwMode="auto">
            <a:xfrm>
              <a:off x="1592263" y="4694238"/>
              <a:ext cx="773113" cy="773113"/>
            </a:xfrm>
            <a:custGeom>
              <a:avLst/>
              <a:gdLst>
                <a:gd name="T0" fmla="*/ 175 w 182"/>
                <a:gd name="T1" fmla="*/ 91 h 182"/>
                <a:gd name="T2" fmla="*/ 168 w 182"/>
                <a:gd name="T3" fmla="*/ 91 h 182"/>
                <a:gd name="T4" fmla="*/ 145 w 182"/>
                <a:gd name="T5" fmla="*/ 145 h 182"/>
                <a:gd name="T6" fmla="*/ 91 w 182"/>
                <a:gd name="T7" fmla="*/ 168 h 182"/>
                <a:gd name="T8" fmla="*/ 36 w 182"/>
                <a:gd name="T9" fmla="*/ 145 h 182"/>
                <a:gd name="T10" fmla="*/ 14 w 182"/>
                <a:gd name="T11" fmla="*/ 91 h 182"/>
                <a:gd name="T12" fmla="*/ 36 w 182"/>
                <a:gd name="T13" fmla="*/ 36 h 182"/>
                <a:gd name="T14" fmla="*/ 91 w 182"/>
                <a:gd name="T15" fmla="*/ 14 h 182"/>
                <a:gd name="T16" fmla="*/ 145 w 182"/>
                <a:gd name="T17" fmla="*/ 36 h 182"/>
                <a:gd name="T18" fmla="*/ 168 w 182"/>
                <a:gd name="T19" fmla="*/ 91 h 182"/>
                <a:gd name="T20" fmla="*/ 175 w 182"/>
                <a:gd name="T21" fmla="*/ 91 h 182"/>
                <a:gd name="T22" fmla="*/ 182 w 182"/>
                <a:gd name="T23" fmla="*/ 91 h 182"/>
                <a:gd name="T24" fmla="*/ 91 w 182"/>
                <a:gd name="T25" fmla="*/ 0 h 182"/>
                <a:gd name="T26" fmla="*/ 0 w 182"/>
                <a:gd name="T27" fmla="*/ 91 h 182"/>
                <a:gd name="T28" fmla="*/ 91 w 182"/>
                <a:gd name="T29" fmla="*/ 182 h 182"/>
                <a:gd name="T30" fmla="*/ 182 w 182"/>
                <a:gd name="T31" fmla="*/ 91 h 182"/>
                <a:gd name="T32" fmla="*/ 175 w 182"/>
                <a:gd name="T33"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2" h="182">
                  <a:moveTo>
                    <a:pt x="175" y="91"/>
                  </a:moveTo>
                  <a:cubicBezTo>
                    <a:pt x="168" y="91"/>
                    <a:pt x="168" y="91"/>
                    <a:pt x="168" y="91"/>
                  </a:cubicBezTo>
                  <a:cubicBezTo>
                    <a:pt x="168" y="112"/>
                    <a:pt x="159" y="131"/>
                    <a:pt x="145" y="145"/>
                  </a:cubicBezTo>
                  <a:cubicBezTo>
                    <a:pt x="131" y="159"/>
                    <a:pt x="112" y="168"/>
                    <a:pt x="91" y="168"/>
                  </a:cubicBezTo>
                  <a:cubicBezTo>
                    <a:pt x="70" y="168"/>
                    <a:pt x="50" y="159"/>
                    <a:pt x="36" y="145"/>
                  </a:cubicBezTo>
                  <a:cubicBezTo>
                    <a:pt x="23" y="131"/>
                    <a:pt x="14" y="112"/>
                    <a:pt x="14" y="91"/>
                  </a:cubicBezTo>
                  <a:cubicBezTo>
                    <a:pt x="14" y="69"/>
                    <a:pt x="23" y="50"/>
                    <a:pt x="36" y="36"/>
                  </a:cubicBezTo>
                  <a:cubicBezTo>
                    <a:pt x="50" y="22"/>
                    <a:pt x="70" y="14"/>
                    <a:pt x="91" y="14"/>
                  </a:cubicBezTo>
                  <a:cubicBezTo>
                    <a:pt x="112" y="14"/>
                    <a:pt x="131" y="22"/>
                    <a:pt x="145" y="36"/>
                  </a:cubicBezTo>
                  <a:cubicBezTo>
                    <a:pt x="159" y="50"/>
                    <a:pt x="168" y="69"/>
                    <a:pt x="168" y="91"/>
                  </a:cubicBezTo>
                  <a:cubicBezTo>
                    <a:pt x="175" y="91"/>
                    <a:pt x="175" y="91"/>
                    <a:pt x="175" y="91"/>
                  </a:cubicBezTo>
                  <a:cubicBezTo>
                    <a:pt x="182" y="91"/>
                    <a:pt x="182" y="91"/>
                    <a:pt x="182" y="91"/>
                  </a:cubicBezTo>
                  <a:cubicBezTo>
                    <a:pt x="182" y="40"/>
                    <a:pt x="141" y="0"/>
                    <a:pt x="91" y="0"/>
                  </a:cubicBezTo>
                  <a:cubicBezTo>
                    <a:pt x="41" y="0"/>
                    <a:pt x="0" y="40"/>
                    <a:pt x="0" y="91"/>
                  </a:cubicBezTo>
                  <a:cubicBezTo>
                    <a:pt x="0" y="141"/>
                    <a:pt x="41" y="182"/>
                    <a:pt x="91" y="182"/>
                  </a:cubicBezTo>
                  <a:cubicBezTo>
                    <a:pt x="141" y="182"/>
                    <a:pt x="182" y="141"/>
                    <a:pt x="182" y="91"/>
                  </a:cubicBezTo>
                  <a:lnTo>
                    <a:pt x="175" y="91"/>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13"/>
            <p:cNvSpPr/>
            <p:nvPr/>
          </p:nvSpPr>
          <p:spPr bwMode="auto">
            <a:xfrm>
              <a:off x="2025651" y="4953001"/>
              <a:ext cx="666750" cy="668338"/>
            </a:xfrm>
            <a:custGeom>
              <a:avLst/>
              <a:gdLst>
                <a:gd name="T0" fmla="*/ 150 w 157"/>
                <a:gd name="T1" fmla="*/ 150 h 157"/>
                <a:gd name="T2" fmla="*/ 150 w 157"/>
                <a:gd name="T3" fmla="*/ 143 h 157"/>
                <a:gd name="T4" fmla="*/ 14 w 157"/>
                <a:gd name="T5" fmla="*/ 143 h 157"/>
                <a:gd name="T6" fmla="*/ 14 w 157"/>
                <a:gd name="T7" fmla="*/ 14 h 157"/>
                <a:gd name="T8" fmla="*/ 143 w 157"/>
                <a:gd name="T9" fmla="*/ 14 h 157"/>
                <a:gd name="T10" fmla="*/ 143 w 157"/>
                <a:gd name="T11" fmla="*/ 150 h 157"/>
                <a:gd name="T12" fmla="*/ 150 w 157"/>
                <a:gd name="T13" fmla="*/ 150 h 157"/>
                <a:gd name="T14" fmla="*/ 150 w 157"/>
                <a:gd name="T15" fmla="*/ 143 h 157"/>
                <a:gd name="T16" fmla="*/ 150 w 157"/>
                <a:gd name="T17" fmla="*/ 150 h 157"/>
                <a:gd name="T18" fmla="*/ 157 w 157"/>
                <a:gd name="T19" fmla="*/ 150 h 157"/>
                <a:gd name="T20" fmla="*/ 157 w 157"/>
                <a:gd name="T21" fmla="*/ 7 h 157"/>
                <a:gd name="T22" fmla="*/ 155 w 157"/>
                <a:gd name="T23" fmla="*/ 2 h 157"/>
                <a:gd name="T24" fmla="*/ 150 w 157"/>
                <a:gd name="T25" fmla="*/ 0 h 157"/>
                <a:gd name="T26" fmla="*/ 7 w 157"/>
                <a:gd name="T27" fmla="*/ 0 h 157"/>
                <a:gd name="T28" fmla="*/ 2 w 157"/>
                <a:gd name="T29" fmla="*/ 2 h 157"/>
                <a:gd name="T30" fmla="*/ 0 w 157"/>
                <a:gd name="T31" fmla="*/ 7 h 157"/>
                <a:gd name="T32" fmla="*/ 0 w 157"/>
                <a:gd name="T33" fmla="*/ 150 h 157"/>
                <a:gd name="T34" fmla="*/ 2 w 157"/>
                <a:gd name="T35" fmla="*/ 155 h 157"/>
                <a:gd name="T36" fmla="*/ 7 w 157"/>
                <a:gd name="T37" fmla="*/ 157 h 157"/>
                <a:gd name="T38" fmla="*/ 150 w 157"/>
                <a:gd name="T39" fmla="*/ 157 h 157"/>
                <a:gd name="T40" fmla="*/ 155 w 157"/>
                <a:gd name="T41" fmla="*/ 155 h 157"/>
                <a:gd name="T42" fmla="*/ 157 w 157"/>
                <a:gd name="T43" fmla="*/ 150 h 157"/>
                <a:gd name="T44" fmla="*/ 150 w 157"/>
                <a:gd name="T45" fmla="*/ 15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7" h="157">
                  <a:moveTo>
                    <a:pt x="150" y="150"/>
                  </a:moveTo>
                  <a:cubicBezTo>
                    <a:pt x="150" y="143"/>
                    <a:pt x="150" y="143"/>
                    <a:pt x="150" y="143"/>
                  </a:cubicBezTo>
                  <a:cubicBezTo>
                    <a:pt x="14" y="143"/>
                    <a:pt x="14" y="143"/>
                    <a:pt x="14" y="143"/>
                  </a:cubicBezTo>
                  <a:cubicBezTo>
                    <a:pt x="14" y="14"/>
                    <a:pt x="14" y="14"/>
                    <a:pt x="14" y="14"/>
                  </a:cubicBezTo>
                  <a:cubicBezTo>
                    <a:pt x="143" y="14"/>
                    <a:pt x="143" y="14"/>
                    <a:pt x="143" y="14"/>
                  </a:cubicBezTo>
                  <a:cubicBezTo>
                    <a:pt x="143" y="150"/>
                    <a:pt x="143" y="150"/>
                    <a:pt x="143" y="150"/>
                  </a:cubicBezTo>
                  <a:cubicBezTo>
                    <a:pt x="150" y="150"/>
                    <a:pt x="150" y="150"/>
                    <a:pt x="150" y="150"/>
                  </a:cubicBezTo>
                  <a:cubicBezTo>
                    <a:pt x="150" y="143"/>
                    <a:pt x="150" y="143"/>
                    <a:pt x="150" y="143"/>
                  </a:cubicBezTo>
                  <a:cubicBezTo>
                    <a:pt x="150" y="150"/>
                    <a:pt x="150" y="150"/>
                    <a:pt x="150" y="150"/>
                  </a:cubicBezTo>
                  <a:cubicBezTo>
                    <a:pt x="157" y="150"/>
                    <a:pt x="157" y="150"/>
                    <a:pt x="157" y="150"/>
                  </a:cubicBezTo>
                  <a:cubicBezTo>
                    <a:pt x="157" y="7"/>
                    <a:pt x="157" y="7"/>
                    <a:pt x="157" y="7"/>
                  </a:cubicBezTo>
                  <a:cubicBezTo>
                    <a:pt x="157" y="5"/>
                    <a:pt x="156" y="3"/>
                    <a:pt x="155" y="2"/>
                  </a:cubicBezTo>
                  <a:cubicBezTo>
                    <a:pt x="154" y="1"/>
                    <a:pt x="152" y="0"/>
                    <a:pt x="150" y="0"/>
                  </a:cubicBezTo>
                  <a:cubicBezTo>
                    <a:pt x="7" y="0"/>
                    <a:pt x="7" y="0"/>
                    <a:pt x="7" y="0"/>
                  </a:cubicBezTo>
                  <a:cubicBezTo>
                    <a:pt x="5" y="0"/>
                    <a:pt x="3" y="1"/>
                    <a:pt x="2" y="2"/>
                  </a:cubicBezTo>
                  <a:cubicBezTo>
                    <a:pt x="1" y="3"/>
                    <a:pt x="0" y="5"/>
                    <a:pt x="0" y="7"/>
                  </a:cubicBezTo>
                  <a:cubicBezTo>
                    <a:pt x="0" y="150"/>
                    <a:pt x="0" y="150"/>
                    <a:pt x="0" y="150"/>
                  </a:cubicBezTo>
                  <a:cubicBezTo>
                    <a:pt x="0" y="152"/>
                    <a:pt x="1" y="154"/>
                    <a:pt x="2" y="155"/>
                  </a:cubicBezTo>
                  <a:cubicBezTo>
                    <a:pt x="3" y="156"/>
                    <a:pt x="5" y="157"/>
                    <a:pt x="7" y="157"/>
                  </a:cubicBezTo>
                  <a:cubicBezTo>
                    <a:pt x="150" y="157"/>
                    <a:pt x="150" y="157"/>
                    <a:pt x="150" y="157"/>
                  </a:cubicBezTo>
                  <a:cubicBezTo>
                    <a:pt x="152" y="157"/>
                    <a:pt x="154" y="156"/>
                    <a:pt x="155" y="155"/>
                  </a:cubicBezTo>
                  <a:cubicBezTo>
                    <a:pt x="156" y="154"/>
                    <a:pt x="157" y="152"/>
                    <a:pt x="157" y="150"/>
                  </a:cubicBezTo>
                  <a:lnTo>
                    <a:pt x="150" y="15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14"/>
            <p:cNvSpPr/>
            <p:nvPr/>
          </p:nvSpPr>
          <p:spPr bwMode="auto">
            <a:xfrm>
              <a:off x="2357438" y="4648201"/>
              <a:ext cx="671513" cy="671513"/>
            </a:xfrm>
            <a:custGeom>
              <a:avLst/>
              <a:gdLst>
                <a:gd name="T0" fmla="*/ 150 w 158"/>
                <a:gd name="T1" fmla="*/ 151 h 158"/>
                <a:gd name="T2" fmla="*/ 150 w 158"/>
                <a:gd name="T3" fmla="*/ 144 h 158"/>
                <a:gd name="T4" fmla="*/ 19 w 158"/>
                <a:gd name="T5" fmla="*/ 144 h 158"/>
                <a:gd name="T6" fmla="*/ 79 w 158"/>
                <a:gd name="T7" fmla="*/ 23 h 158"/>
                <a:gd name="T8" fmla="*/ 144 w 158"/>
                <a:gd name="T9" fmla="*/ 154 h 158"/>
                <a:gd name="T10" fmla="*/ 150 w 158"/>
                <a:gd name="T11" fmla="*/ 151 h 158"/>
                <a:gd name="T12" fmla="*/ 150 w 158"/>
                <a:gd name="T13" fmla="*/ 144 h 158"/>
                <a:gd name="T14" fmla="*/ 150 w 158"/>
                <a:gd name="T15" fmla="*/ 151 h 158"/>
                <a:gd name="T16" fmla="*/ 157 w 158"/>
                <a:gd name="T17" fmla="*/ 147 h 158"/>
                <a:gd name="T18" fmla="*/ 85 w 158"/>
                <a:gd name="T19" fmla="*/ 4 h 158"/>
                <a:gd name="T20" fmla="*/ 79 w 158"/>
                <a:gd name="T21" fmla="*/ 0 h 158"/>
                <a:gd name="T22" fmla="*/ 72 w 158"/>
                <a:gd name="T23" fmla="*/ 4 h 158"/>
                <a:gd name="T24" fmla="*/ 1 w 158"/>
                <a:gd name="T25" fmla="*/ 147 h 158"/>
                <a:gd name="T26" fmla="*/ 1 w 158"/>
                <a:gd name="T27" fmla="*/ 154 h 158"/>
                <a:gd name="T28" fmla="*/ 7 w 158"/>
                <a:gd name="T29" fmla="*/ 158 h 158"/>
                <a:gd name="T30" fmla="*/ 150 w 158"/>
                <a:gd name="T31" fmla="*/ 158 h 158"/>
                <a:gd name="T32" fmla="*/ 156 w 158"/>
                <a:gd name="T33" fmla="*/ 154 h 158"/>
                <a:gd name="T34" fmla="*/ 157 w 158"/>
                <a:gd name="T35" fmla="*/ 147 h 158"/>
                <a:gd name="T36" fmla="*/ 150 w 158"/>
                <a:gd name="T37" fmla="*/ 151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58">
                  <a:moveTo>
                    <a:pt x="150" y="151"/>
                  </a:moveTo>
                  <a:cubicBezTo>
                    <a:pt x="150" y="144"/>
                    <a:pt x="150" y="144"/>
                    <a:pt x="150" y="144"/>
                  </a:cubicBezTo>
                  <a:cubicBezTo>
                    <a:pt x="19" y="144"/>
                    <a:pt x="19" y="144"/>
                    <a:pt x="19" y="144"/>
                  </a:cubicBezTo>
                  <a:cubicBezTo>
                    <a:pt x="79" y="23"/>
                    <a:pt x="79" y="23"/>
                    <a:pt x="79" y="23"/>
                  </a:cubicBezTo>
                  <a:cubicBezTo>
                    <a:pt x="144" y="154"/>
                    <a:pt x="144" y="154"/>
                    <a:pt x="144" y="154"/>
                  </a:cubicBezTo>
                  <a:cubicBezTo>
                    <a:pt x="150" y="151"/>
                    <a:pt x="150" y="151"/>
                    <a:pt x="150" y="151"/>
                  </a:cubicBezTo>
                  <a:cubicBezTo>
                    <a:pt x="150" y="144"/>
                    <a:pt x="150" y="144"/>
                    <a:pt x="150" y="144"/>
                  </a:cubicBezTo>
                  <a:cubicBezTo>
                    <a:pt x="150" y="151"/>
                    <a:pt x="150" y="151"/>
                    <a:pt x="150" y="151"/>
                  </a:cubicBezTo>
                  <a:cubicBezTo>
                    <a:pt x="157" y="147"/>
                    <a:pt x="157" y="147"/>
                    <a:pt x="157" y="147"/>
                  </a:cubicBezTo>
                  <a:cubicBezTo>
                    <a:pt x="85" y="4"/>
                    <a:pt x="85" y="4"/>
                    <a:pt x="85" y="4"/>
                  </a:cubicBezTo>
                  <a:cubicBezTo>
                    <a:pt x="84" y="2"/>
                    <a:pt x="81" y="0"/>
                    <a:pt x="79" y="0"/>
                  </a:cubicBezTo>
                  <a:cubicBezTo>
                    <a:pt x="76" y="0"/>
                    <a:pt x="74" y="2"/>
                    <a:pt x="72" y="4"/>
                  </a:cubicBezTo>
                  <a:cubicBezTo>
                    <a:pt x="1" y="147"/>
                    <a:pt x="1" y="147"/>
                    <a:pt x="1" y="147"/>
                  </a:cubicBezTo>
                  <a:cubicBezTo>
                    <a:pt x="0" y="150"/>
                    <a:pt x="0" y="152"/>
                    <a:pt x="1" y="154"/>
                  </a:cubicBezTo>
                  <a:cubicBezTo>
                    <a:pt x="2" y="156"/>
                    <a:pt x="5" y="158"/>
                    <a:pt x="7" y="158"/>
                  </a:cubicBezTo>
                  <a:cubicBezTo>
                    <a:pt x="150" y="158"/>
                    <a:pt x="150" y="158"/>
                    <a:pt x="150" y="158"/>
                  </a:cubicBezTo>
                  <a:cubicBezTo>
                    <a:pt x="153" y="158"/>
                    <a:pt x="155" y="156"/>
                    <a:pt x="156" y="154"/>
                  </a:cubicBezTo>
                  <a:cubicBezTo>
                    <a:pt x="158" y="152"/>
                    <a:pt x="158" y="150"/>
                    <a:pt x="157" y="147"/>
                  </a:cubicBezTo>
                  <a:lnTo>
                    <a:pt x="150" y="151"/>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5"/>
            <p:cNvSpPr/>
            <p:nvPr/>
          </p:nvSpPr>
          <p:spPr bwMode="auto">
            <a:xfrm>
              <a:off x="1782763" y="5756276"/>
              <a:ext cx="1063625" cy="141288"/>
            </a:xfrm>
            <a:custGeom>
              <a:avLst/>
              <a:gdLst>
                <a:gd name="T0" fmla="*/ 0 w 250"/>
                <a:gd name="T1" fmla="*/ 14 h 33"/>
                <a:gd name="T2" fmla="*/ 12 w 250"/>
                <a:gd name="T3" fmla="*/ 17 h 33"/>
                <a:gd name="T4" fmla="*/ 18 w 250"/>
                <a:gd name="T5" fmla="*/ 21 h 33"/>
                <a:gd name="T6" fmla="*/ 30 w 250"/>
                <a:gd name="T7" fmla="*/ 29 h 33"/>
                <a:gd name="T8" fmla="*/ 50 w 250"/>
                <a:gd name="T9" fmla="*/ 33 h 33"/>
                <a:gd name="T10" fmla="*/ 68 w 250"/>
                <a:gd name="T11" fmla="*/ 30 h 33"/>
                <a:gd name="T12" fmla="*/ 77 w 250"/>
                <a:gd name="T13" fmla="*/ 24 h 33"/>
                <a:gd name="T14" fmla="*/ 87 w 250"/>
                <a:gd name="T15" fmla="*/ 17 h 33"/>
                <a:gd name="T16" fmla="*/ 100 w 250"/>
                <a:gd name="T17" fmla="*/ 14 h 33"/>
                <a:gd name="T18" fmla="*/ 112 w 250"/>
                <a:gd name="T19" fmla="*/ 17 h 33"/>
                <a:gd name="T20" fmla="*/ 118 w 250"/>
                <a:gd name="T21" fmla="*/ 21 h 33"/>
                <a:gd name="T22" fmla="*/ 130 w 250"/>
                <a:gd name="T23" fmla="*/ 29 h 33"/>
                <a:gd name="T24" fmla="*/ 150 w 250"/>
                <a:gd name="T25" fmla="*/ 33 h 33"/>
                <a:gd name="T26" fmla="*/ 168 w 250"/>
                <a:gd name="T27" fmla="*/ 30 h 33"/>
                <a:gd name="T28" fmla="*/ 177 w 250"/>
                <a:gd name="T29" fmla="*/ 24 h 33"/>
                <a:gd name="T30" fmla="*/ 187 w 250"/>
                <a:gd name="T31" fmla="*/ 17 h 33"/>
                <a:gd name="T32" fmla="*/ 200 w 250"/>
                <a:gd name="T33" fmla="*/ 14 h 33"/>
                <a:gd name="T34" fmla="*/ 212 w 250"/>
                <a:gd name="T35" fmla="*/ 17 h 33"/>
                <a:gd name="T36" fmla="*/ 218 w 250"/>
                <a:gd name="T37" fmla="*/ 21 h 33"/>
                <a:gd name="T38" fmla="*/ 230 w 250"/>
                <a:gd name="T39" fmla="*/ 29 h 33"/>
                <a:gd name="T40" fmla="*/ 250 w 250"/>
                <a:gd name="T41" fmla="*/ 33 h 33"/>
                <a:gd name="T42" fmla="*/ 250 w 250"/>
                <a:gd name="T43" fmla="*/ 19 h 33"/>
                <a:gd name="T44" fmla="*/ 238 w 250"/>
                <a:gd name="T45" fmla="*/ 17 h 33"/>
                <a:gd name="T46" fmla="*/ 231 w 250"/>
                <a:gd name="T47" fmla="*/ 13 h 33"/>
                <a:gd name="T48" fmla="*/ 219 w 250"/>
                <a:gd name="T49" fmla="*/ 5 h 33"/>
                <a:gd name="T50" fmla="*/ 200 w 250"/>
                <a:gd name="T51" fmla="*/ 0 h 33"/>
                <a:gd name="T52" fmla="*/ 182 w 250"/>
                <a:gd name="T53" fmla="*/ 4 h 33"/>
                <a:gd name="T54" fmla="*/ 173 w 250"/>
                <a:gd name="T55" fmla="*/ 9 h 33"/>
                <a:gd name="T56" fmla="*/ 163 w 250"/>
                <a:gd name="T57" fmla="*/ 16 h 33"/>
                <a:gd name="T58" fmla="*/ 150 w 250"/>
                <a:gd name="T59" fmla="*/ 19 h 33"/>
                <a:gd name="T60" fmla="*/ 138 w 250"/>
                <a:gd name="T61" fmla="*/ 17 h 33"/>
                <a:gd name="T62" fmla="*/ 131 w 250"/>
                <a:gd name="T63" fmla="*/ 13 h 33"/>
                <a:gd name="T64" fmla="*/ 119 w 250"/>
                <a:gd name="T65" fmla="*/ 5 h 33"/>
                <a:gd name="T66" fmla="*/ 100 w 250"/>
                <a:gd name="T67" fmla="*/ 0 h 33"/>
                <a:gd name="T68" fmla="*/ 82 w 250"/>
                <a:gd name="T69" fmla="*/ 4 h 33"/>
                <a:gd name="T70" fmla="*/ 73 w 250"/>
                <a:gd name="T71" fmla="*/ 9 h 33"/>
                <a:gd name="T72" fmla="*/ 63 w 250"/>
                <a:gd name="T73" fmla="*/ 16 h 33"/>
                <a:gd name="T74" fmla="*/ 50 w 250"/>
                <a:gd name="T75" fmla="*/ 19 h 33"/>
                <a:gd name="T76" fmla="*/ 38 w 250"/>
                <a:gd name="T77" fmla="*/ 17 h 33"/>
                <a:gd name="T78" fmla="*/ 31 w 250"/>
                <a:gd name="T79" fmla="*/ 13 h 33"/>
                <a:gd name="T80" fmla="*/ 19 w 250"/>
                <a:gd name="T81" fmla="*/ 5 h 33"/>
                <a:gd name="T82" fmla="*/ 0 w 250"/>
                <a:gd name="T83" fmla="*/ 0 h 33"/>
                <a:gd name="T84" fmla="*/ 0 w 250"/>
                <a:gd name="T85" fmla="*/ 1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0" h="33">
                  <a:moveTo>
                    <a:pt x="0" y="14"/>
                  </a:moveTo>
                  <a:cubicBezTo>
                    <a:pt x="5" y="14"/>
                    <a:pt x="9" y="15"/>
                    <a:pt x="12" y="17"/>
                  </a:cubicBezTo>
                  <a:cubicBezTo>
                    <a:pt x="14" y="18"/>
                    <a:pt x="16" y="19"/>
                    <a:pt x="18" y="21"/>
                  </a:cubicBezTo>
                  <a:cubicBezTo>
                    <a:pt x="22" y="23"/>
                    <a:pt x="25" y="26"/>
                    <a:pt x="30" y="29"/>
                  </a:cubicBezTo>
                  <a:cubicBezTo>
                    <a:pt x="35" y="31"/>
                    <a:pt x="42" y="33"/>
                    <a:pt x="50" y="33"/>
                  </a:cubicBezTo>
                  <a:cubicBezTo>
                    <a:pt x="57" y="33"/>
                    <a:pt x="63" y="32"/>
                    <a:pt x="68" y="30"/>
                  </a:cubicBezTo>
                  <a:cubicBezTo>
                    <a:pt x="71" y="28"/>
                    <a:pt x="74" y="26"/>
                    <a:pt x="77" y="24"/>
                  </a:cubicBezTo>
                  <a:cubicBezTo>
                    <a:pt x="80" y="21"/>
                    <a:pt x="83" y="19"/>
                    <a:pt x="87" y="17"/>
                  </a:cubicBezTo>
                  <a:cubicBezTo>
                    <a:pt x="90" y="16"/>
                    <a:pt x="94" y="14"/>
                    <a:pt x="100" y="14"/>
                  </a:cubicBezTo>
                  <a:cubicBezTo>
                    <a:pt x="105" y="14"/>
                    <a:pt x="109" y="15"/>
                    <a:pt x="112" y="17"/>
                  </a:cubicBezTo>
                  <a:cubicBezTo>
                    <a:pt x="114" y="18"/>
                    <a:pt x="116" y="19"/>
                    <a:pt x="118" y="21"/>
                  </a:cubicBezTo>
                  <a:cubicBezTo>
                    <a:pt x="122" y="23"/>
                    <a:pt x="125" y="26"/>
                    <a:pt x="130" y="29"/>
                  </a:cubicBezTo>
                  <a:cubicBezTo>
                    <a:pt x="135" y="31"/>
                    <a:pt x="142" y="33"/>
                    <a:pt x="150" y="33"/>
                  </a:cubicBezTo>
                  <a:cubicBezTo>
                    <a:pt x="157" y="33"/>
                    <a:pt x="163" y="32"/>
                    <a:pt x="168" y="30"/>
                  </a:cubicBezTo>
                  <a:cubicBezTo>
                    <a:pt x="171" y="28"/>
                    <a:pt x="174" y="26"/>
                    <a:pt x="177" y="24"/>
                  </a:cubicBezTo>
                  <a:cubicBezTo>
                    <a:pt x="181" y="21"/>
                    <a:pt x="184" y="19"/>
                    <a:pt x="187" y="17"/>
                  </a:cubicBezTo>
                  <a:cubicBezTo>
                    <a:pt x="190" y="16"/>
                    <a:pt x="194" y="14"/>
                    <a:pt x="200" y="14"/>
                  </a:cubicBezTo>
                  <a:cubicBezTo>
                    <a:pt x="205" y="14"/>
                    <a:pt x="209" y="15"/>
                    <a:pt x="212" y="17"/>
                  </a:cubicBezTo>
                  <a:cubicBezTo>
                    <a:pt x="214" y="18"/>
                    <a:pt x="216" y="19"/>
                    <a:pt x="218" y="21"/>
                  </a:cubicBezTo>
                  <a:cubicBezTo>
                    <a:pt x="222" y="23"/>
                    <a:pt x="225" y="26"/>
                    <a:pt x="230" y="29"/>
                  </a:cubicBezTo>
                  <a:cubicBezTo>
                    <a:pt x="236" y="31"/>
                    <a:pt x="242" y="33"/>
                    <a:pt x="250" y="33"/>
                  </a:cubicBezTo>
                  <a:cubicBezTo>
                    <a:pt x="250" y="19"/>
                    <a:pt x="250" y="19"/>
                    <a:pt x="250" y="19"/>
                  </a:cubicBezTo>
                  <a:cubicBezTo>
                    <a:pt x="245" y="19"/>
                    <a:pt x="241" y="18"/>
                    <a:pt x="238" y="17"/>
                  </a:cubicBezTo>
                  <a:cubicBezTo>
                    <a:pt x="236" y="16"/>
                    <a:pt x="234" y="14"/>
                    <a:pt x="231" y="13"/>
                  </a:cubicBezTo>
                  <a:cubicBezTo>
                    <a:pt x="228" y="10"/>
                    <a:pt x="224" y="7"/>
                    <a:pt x="219" y="5"/>
                  </a:cubicBezTo>
                  <a:cubicBezTo>
                    <a:pt x="214" y="2"/>
                    <a:pt x="208" y="0"/>
                    <a:pt x="200" y="0"/>
                  </a:cubicBezTo>
                  <a:cubicBezTo>
                    <a:pt x="193" y="0"/>
                    <a:pt x="187" y="2"/>
                    <a:pt x="182" y="4"/>
                  </a:cubicBezTo>
                  <a:cubicBezTo>
                    <a:pt x="179" y="5"/>
                    <a:pt x="176" y="7"/>
                    <a:pt x="173" y="9"/>
                  </a:cubicBezTo>
                  <a:cubicBezTo>
                    <a:pt x="169" y="12"/>
                    <a:pt x="166" y="15"/>
                    <a:pt x="163" y="16"/>
                  </a:cubicBezTo>
                  <a:cubicBezTo>
                    <a:pt x="160" y="18"/>
                    <a:pt x="156" y="19"/>
                    <a:pt x="150" y="19"/>
                  </a:cubicBezTo>
                  <a:cubicBezTo>
                    <a:pt x="144" y="19"/>
                    <a:pt x="141" y="18"/>
                    <a:pt x="138" y="17"/>
                  </a:cubicBezTo>
                  <a:cubicBezTo>
                    <a:pt x="136" y="16"/>
                    <a:pt x="134" y="14"/>
                    <a:pt x="131" y="13"/>
                  </a:cubicBezTo>
                  <a:cubicBezTo>
                    <a:pt x="128" y="10"/>
                    <a:pt x="124" y="7"/>
                    <a:pt x="119" y="5"/>
                  </a:cubicBezTo>
                  <a:cubicBezTo>
                    <a:pt x="114" y="2"/>
                    <a:pt x="108" y="0"/>
                    <a:pt x="100" y="0"/>
                  </a:cubicBezTo>
                  <a:cubicBezTo>
                    <a:pt x="93" y="0"/>
                    <a:pt x="87" y="2"/>
                    <a:pt x="82" y="4"/>
                  </a:cubicBezTo>
                  <a:cubicBezTo>
                    <a:pt x="79" y="5"/>
                    <a:pt x="76" y="7"/>
                    <a:pt x="73" y="9"/>
                  </a:cubicBezTo>
                  <a:cubicBezTo>
                    <a:pt x="69" y="12"/>
                    <a:pt x="66" y="15"/>
                    <a:pt x="63" y="16"/>
                  </a:cubicBezTo>
                  <a:cubicBezTo>
                    <a:pt x="60" y="18"/>
                    <a:pt x="56" y="19"/>
                    <a:pt x="50" y="19"/>
                  </a:cubicBezTo>
                  <a:cubicBezTo>
                    <a:pt x="44" y="19"/>
                    <a:pt x="41" y="18"/>
                    <a:pt x="38" y="17"/>
                  </a:cubicBezTo>
                  <a:cubicBezTo>
                    <a:pt x="36" y="16"/>
                    <a:pt x="34" y="14"/>
                    <a:pt x="31" y="13"/>
                  </a:cubicBezTo>
                  <a:cubicBezTo>
                    <a:pt x="28" y="10"/>
                    <a:pt x="24" y="7"/>
                    <a:pt x="19" y="5"/>
                  </a:cubicBezTo>
                  <a:cubicBezTo>
                    <a:pt x="14" y="2"/>
                    <a:pt x="8" y="0"/>
                    <a:pt x="0" y="0"/>
                  </a:cubicBezTo>
                  <a:cubicBezTo>
                    <a:pt x="0" y="14"/>
                    <a:pt x="0" y="14"/>
                    <a:pt x="0" y="14"/>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Rectangle 116"/>
            <p:cNvSpPr>
              <a:spLocks noChangeArrowheads="1"/>
            </p:cNvSpPr>
            <p:nvPr/>
          </p:nvSpPr>
          <p:spPr bwMode="auto">
            <a:xfrm>
              <a:off x="1476376" y="6181726"/>
              <a:ext cx="1654175" cy="55563"/>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117"/>
            <p:cNvSpPr/>
            <p:nvPr/>
          </p:nvSpPr>
          <p:spPr bwMode="auto">
            <a:xfrm>
              <a:off x="1476376" y="6181726"/>
              <a:ext cx="1654175" cy="55563"/>
            </a:xfrm>
            <a:custGeom>
              <a:avLst/>
              <a:gdLst>
                <a:gd name="T0" fmla="*/ 0 w 1042"/>
                <a:gd name="T1" fmla="*/ 35 h 35"/>
                <a:gd name="T2" fmla="*/ 1042 w 1042"/>
                <a:gd name="T3" fmla="*/ 35 h 35"/>
                <a:gd name="T4" fmla="*/ 1042 w 1042"/>
                <a:gd name="T5" fmla="*/ 0 h 35"/>
                <a:gd name="T6" fmla="*/ 0 w 1042"/>
                <a:gd name="T7" fmla="*/ 0 h 35"/>
              </a:gdLst>
              <a:ahLst/>
              <a:cxnLst>
                <a:cxn ang="0">
                  <a:pos x="T0" y="T1"/>
                </a:cxn>
                <a:cxn ang="0">
                  <a:pos x="T2" y="T3"/>
                </a:cxn>
                <a:cxn ang="0">
                  <a:pos x="T4" y="T5"/>
                </a:cxn>
                <a:cxn ang="0">
                  <a:pos x="T6" y="T7"/>
                </a:cxn>
              </a:cxnLst>
              <a:rect l="0" t="0" r="r" b="b"/>
              <a:pathLst>
                <a:path w="1042" h="35">
                  <a:moveTo>
                    <a:pt x="0" y="35"/>
                  </a:moveTo>
                  <a:lnTo>
                    <a:pt x="1042" y="35"/>
                  </a:lnTo>
                  <a:lnTo>
                    <a:pt x="104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3" name="文本框 52"/>
          <p:cNvSpPr txBox="1"/>
          <p:nvPr/>
        </p:nvSpPr>
        <p:spPr>
          <a:xfrm>
            <a:off x="2066319" y="3815648"/>
            <a:ext cx="8382423" cy="923330"/>
          </a:xfrm>
          <a:prstGeom prst="rect">
            <a:avLst/>
          </a:prstGeom>
          <a:noFill/>
        </p:spPr>
        <p:txBody>
          <a:bodyPr wrap="none" rtlCol="0">
            <a:spAutoFit/>
          </a:bodyPr>
          <a:lstStyle>
            <a:defPPr>
              <a:defRPr lang="zh-CN"/>
            </a:defPPr>
            <a:lvl1pPr>
              <a:defRPr sz="5400">
                <a:ln w="76200">
                  <a:noFill/>
                </a:ln>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dirty="0"/>
              <a:t>THANKS FOR LISTENING</a:t>
            </a:r>
            <a:endParaRPr lang="zh-CN" altLang="en-US" dirty="0"/>
          </a:p>
        </p:txBody>
      </p:sp>
      <p:cxnSp>
        <p:nvCxnSpPr>
          <p:cNvPr id="55" name="直接连接符 54"/>
          <p:cNvCxnSpPr/>
          <p:nvPr/>
        </p:nvCxnSpPr>
        <p:spPr>
          <a:xfrm>
            <a:off x="4756149" y="4660313"/>
            <a:ext cx="2679700" cy="0"/>
          </a:xfrm>
          <a:prstGeom prst="line">
            <a:avLst/>
          </a:prstGeom>
          <a:ln>
            <a:solidFill>
              <a:srgbClr val="CBA25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6" presetClass="entr" presetSubtype="37" fill="hold" nodeType="withEffect">
                                  <p:stCondLst>
                                    <p:cond delay="1500"/>
                                  </p:stCondLst>
                                  <p:childTnLst>
                                    <p:set>
                                      <p:cBhvr>
                                        <p:cTn id="9" dur="1" fill="hold">
                                          <p:stCondLst>
                                            <p:cond delay="0"/>
                                          </p:stCondLst>
                                        </p:cTn>
                                        <p:tgtEl>
                                          <p:spTgt spid="55"/>
                                        </p:tgtEl>
                                        <p:attrNameLst>
                                          <p:attrName>style.visibility</p:attrName>
                                        </p:attrNameLst>
                                      </p:cBhvr>
                                      <p:to>
                                        <p:strVal val="visible"/>
                                      </p:to>
                                    </p:set>
                                    <p:animEffect transition="in" filter="barn(outVertical)">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3638275" y="3978120"/>
            <a:ext cx="4983768"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The Main Structure</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BASIC STRUCTURE</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 name="图片 1">
            <a:extLst>
              <a:ext uri="{FF2B5EF4-FFF2-40B4-BE49-F238E27FC236}">
                <a16:creationId xmlns:a16="http://schemas.microsoft.com/office/drawing/2014/main" id="{75379505-A8AD-2525-A464-6F8D870D5A16}"/>
              </a:ext>
            </a:extLst>
          </p:cNvPr>
          <p:cNvPicPr/>
          <p:nvPr/>
        </p:nvPicPr>
        <p:blipFill>
          <a:blip r:embed="rId3"/>
          <a:stretch>
            <a:fillRect/>
          </a:stretch>
        </p:blipFill>
        <p:spPr>
          <a:xfrm>
            <a:off x="7840598" y="1818225"/>
            <a:ext cx="4228465" cy="3133090"/>
          </a:xfrm>
          <a:prstGeom prst="rect">
            <a:avLst/>
          </a:prstGeom>
          <a:noFill/>
          <a:ln w="9525">
            <a:noFill/>
          </a:ln>
        </p:spPr>
      </p:pic>
      <p:sp>
        <p:nvSpPr>
          <p:cNvPr id="3" name="矩形 2" descr="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
            <a:extLst>
              <a:ext uri="{FF2B5EF4-FFF2-40B4-BE49-F238E27FC236}">
                <a16:creationId xmlns:a16="http://schemas.microsoft.com/office/drawing/2014/main" id="{1D4DAA22-75BD-3DC5-0E39-75800DC47255}"/>
              </a:ext>
            </a:extLst>
          </p:cNvPr>
          <p:cNvSpPr/>
          <p:nvPr/>
        </p:nvSpPr>
        <p:spPr>
          <a:xfrm>
            <a:off x="988202" y="1818225"/>
            <a:ext cx="1876251" cy="521970"/>
          </a:xfrm>
          <a:prstGeom prst="rect">
            <a:avLst/>
          </a:prstGeom>
        </p:spPr>
        <p:txBody>
          <a:bodyPr wrap="square">
            <a:spAutoFit/>
          </a:bodyPr>
          <a:lstStyle/>
          <a:p>
            <a:pPr algn="ctr" fontAlgn="base">
              <a:spcBef>
                <a:spcPct val="0"/>
              </a:spcBef>
              <a:spcAft>
                <a:spcPct val="0"/>
              </a:spcAft>
            </a:pP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Stationary Stator</a:t>
            </a:r>
          </a:p>
          <a:p>
            <a:pPr algn="ctr" fontAlgn="base">
              <a:spcBef>
                <a:spcPct val="0"/>
              </a:spcBef>
              <a:spcAft>
                <a:spcPct val="0"/>
              </a:spcAft>
            </a:pPr>
            <a:r>
              <a:rPr lang="zh-CN" altLang="en-US" sz="1400" dirty="0">
                <a:solidFill>
                  <a:srgbClr val="294668"/>
                </a:solidFill>
                <a:latin typeface="Arial" panose="020B0604020202020204"/>
                <a:ea typeface="微软雅黑" panose="020B0503020204020204" pitchFamily="34" charset="-122"/>
                <a:sym typeface="Calibri" panose="020F0502020204030204" pitchFamily="34" charset="0"/>
              </a:rPr>
              <a:t>（</a:t>
            </a: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Armature Winding</a:t>
            </a:r>
            <a:r>
              <a:rPr lang="zh-CN" altLang="en-US" sz="1400" dirty="0">
                <a:solidFill>
                  <a:srgbClr val="294668"/>
                </a:solidFill>
                <a:latin typeface="Arial" panose="020B0604020202020204"/>
                <a:ea typeface="微软雅黑" panose="020B0503020204020204" pitchFamily="34" charset="-122"/>
                <a:sym typeface="Calibri" panose="020F0502020204030204" pitchFamily="34" charset="0"/>
              </a:rPr>
              <a:t>）</a:t>
            </a:r>
          </a:p>
        </p:txBody>
      </p:sp>
      <p:sp>
        <p:nvSpPr>
          <p:cNvPr id="21" name="矩形 20" descr="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
            <a:extLst>
              <a:ext uri="{FF2B5EF4-FFF2-40B4-BE49-F238E27FC236}">
                <a16:creationId xmlns:a16="http://schemas.microsoft.com/office/drawing/2014/main" id="{5832C457-C67D-8D47-703F-C96BE96F2F99}"/>
              </a:ext>
            </a:extLst>
          </p:cNvPr>
          <p:cNvSpPr/>
          <p:nvPr/>
        </p:nvSpPr>
        <p:spPr>
          <a:xfrm>
            <a:off x="3326830" y="1818225"/>
            <a:ext cx="2049145" cy="521970"/>
          </a:xfrm>
          <a:prstGeom prst="rect">
            <a:avLst/>
          </a:prstGeom>
        </p:spPr>
        <p:txBody>
          <a:bodyPr wrap="square">
            <a:spAutoFit/>
          </a:bodyPr>
          <a:lstStyle/>
          <a:p>
            <a:pPr algn="ctr" fontAlgn="base">
              <a:spcBef>
                <a:spcPct val="0"/>
              </a:spcBef>
              <a:spcAft>
                <a:spcPct val="0"/>
              </a:spcAft>
            </a:pP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Rotating Rotor</a:t>
            </a:r>
          </a:p>
          <a:p>
            <a:pPr algn="ctr" fontAlgn="base">
              <a:spcBef>
                <a:spcPct val="0"/>
              </a:spcBef>
              <a:spcAft>
                <a:spcPct val="0"/>
              </a:spcAft>
            </a:pPr>
            <a:r>
              <a:rPr lang="zh-CN" altLang="en-US" sz="1400" dirty="0">
                <a:solidFill>
                  <a:srgbClr val="294668"/>
                </a:solidFill>
                <a:latin typeface="Arial" panose="020B0604020202020204"/>
                <a:ea typeface="微软雅黑" panose="020B0503020204020204" pitchFamily="34" charset="-122"/>
                <a:sym typeface="Calibri" panose="020F0502020204030204" pitchFamily="34" charset="0"/>
              </a:rPr>
              <a:t>（Permanent </a:t>
            </a: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M</a:t>
            </a:r>
            <a:r>
              <a:rPr lang="zh-CN" altLang="en-US" sz="1400" dirty="0">
                <a:solidFill>
                  <a:srgbClr val="294668"/>
                </a:solidFill>
                <a:latin typeface="Arial" panose="020B0604020202020204"/>
                <a:ea typeface="微软雅黑" panose="020B0503020204020204" pitchFamily="34" charset="-122"/>
                <a:sym typeface="Calibri" panose="020F0502020204030204" pitchFamily="34" charset="0"/>
              </a:rPr>
              <a:t>agnets）</a:t>
            </a:r>
          </a:p>
        </p:txBody>
      </p:sp>
      <p:sp>
        <p:nvSpPr>
          <p:cNvPr id="22" name="矩形 21" descr="e7d195523061f1c09e9d68d7cf438b91ef959ecb14fc25d26BBA7F7DBC18E55DFF4014AF651F0BF2569D4B6C1DA7F1A4683A481403BD872FC687266AD13265C1DE7C373772FD8728ABDD69ADD03BFF5BE2862BC891DBB79E0A12267BEBE766AC10CA97BF716AF855CD0C33CD7D7409B4968D98FD63ACC4F561AA21CD1968BC5CB1AD47F45B1EE409BE4C5A0A0E6278F8">
            <a:extLst>
              <a:ext uri="{FF2B5EF4-FFF2-40B4-BE49-F238E27FC236}">
                <a16:creationId xmlns:a16="http://schemas.microsoft.com/office/drawing/2014/main" id="{4D56109C-17F5-D10A-71D4-4FC328520CDF}"/>
              </a:ext>
            </a:extLst>
          </p:cNvPr>
          <p:cNvSpPr/>
          <p:nvPr/>
        </p:nvSpPr>
        <p:spPr>
          <a:xfrm>
            <a:off x="872283" y="4017133"/>
            <a:ext cx="1876251" cy="306705"/>
          </a:xfrm>
          <a:prstGeom prst="rect">
            <a:avLst/>
          </a:prstGeom>
        </p:spPr>
        <p:txBody>
          <a:bodyPr wrap="square">
            <a:spAutoFit/>
          </a:bodyPr>
          <a:lstStyle/>
          <a:p>
            <a:pPr algn="ctr" fontAlgn="base">
              <a:spcBef>
                <a:spcPct val="0"/>
              </a:spcBef>
              <a:spcAft>
                <a:spcPct val="0"/>
              </a:spcAft>
            </a:pP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Other Components</a:t>
            </a:r>
          </a:p>
        </p:txBody>
      </p:sp>
      <p:sp>
        <p:nvSpPr>
          <p:cNvPr id="23" name="左大括号 22">
            <a:extLst>
              <a:ext uri="{FF2B5EF4-FFF2-40B4-BE49-F238E27FC236}">
                <a16:creationId xmlns:a16="http://schemas.microsoft.com/office/drawing/2014/main" id="{5B02C5C2-7ADD-103B-0BD3-D82A1A3ACDDB}"/>
              </a:ext>
            </a:extLst>
          </p:cNvPr>
          <p:cNvSpPr/>
          <p:nvPr/>
        </p:nvSpPr>
        <p:spPr>
          <a:xfrm>
            <a:off x="2571718" y="3177027"/>
            <a:ext cx="585470" cy="19869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C3315BE1-5EEA-40CB-5172-13A5F407BB1A}"/>
              </a:ext>
            </a:extLst>
          </p:cNvPr>
          <p:cNvSpPr txBox="1"/>
          <p:nvPr/>
        </p:nvSpPr>
        <p:spPr>
          <a:xfrm>
            <a:off x="3072228" y="3243260"/>
            <a:ext cx="1201420" cy="306705"/>
          </a:xfrm>
          <a:prstGeom prst="rect">
            <a:avLst/>
          </a:prstGeom>
          <a:noFill/>
        </p:spPr>
        <p:txBody>
          <a:bodyPr wrap="square" rtlCol="0" anchor="t">
            <a:spAutoFit/>
          </a:bodyPr>
          <a:lstStyle/>
          <a:p>
            <a:pPr algn="ctr" fontAlgn="base">
              <a:spcBef>
                <a:spcPct val="0"/>
              </a:spcBef>
              <a:spcAft>
                <a:spcPct val="0"/>
              </a:spcAft>
            </a:pP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Cooling fan</a:t>
            </a:r>
          </a:p>
        </p:txBody>
      </p:sp>
      <p:sp>
        <p:nvSpPr>
          <p:cNvPr id="25" name="文本框 24">
            <a:extLst>
              <a:ext uri="{FF2B5EF4-FFF2-40B4-BE49-F238E27FC236}">
                <a16:creationId xmlns:a16="http://schemas.microsoft.com/office/drawing/2014/main" id="{71112BA6-2214-49C5-5005-06C4FC85A0BF}"/>
              </a:ext>
            </a:extLst>
          </p:cNvPr>
          <p:cNvSpPr txBox="1"/>
          <p:nvPr/>
        </p:nvSpPr>
        <p:spPr>
          <a:xfrm>
            <a:off x="3072228" y="3976316"/>
            <a:ext cx="1201420" cy="306705"/>
          </a:xfrm>
          <a:prstGeom prst="rect">
            <a:avLst/>
          </a:prstGeom>
          <a:noFill/>
        </p:spPr>
        <p:txBody>
          <a:bodyPr wrap="square" rtlCol="0" anchor="t">
            <a:spAutoFit/>
          </a:bodyPr>
          <a:lstStyle/>
          <a:p>
            <a:pPr algn="ctr" fontAlgn="base">
              <a:spcBef>
                <a:spcPct val="0"/>
              </a:spcBef>
              <a:spcAft>
                <a:spcPct val="0"/>
              </a:spcAft>
            </a:pP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Motor Base</a:t>
            </a:r>
          </a:p>
        </p:txBody>
      </p:sp>
      <p:sp>
        <p:nvSpPr>
          <p:cNvPr id="26" name="文本框 25">
            <a:extLst>
              <a:ext uri="{FF2B5EF4-FFF2-40B4-BE49-F238E27FC236}">
                <a16:creationId xmlns:a16="http://schemas.microsoft.com/office/drawing/2014/main" id="{EAD938E1-CE7F-97EF-13CF-7D3A35704D6C}"/>
              </a:ext>
            </a:extLst>
          </p:cNvPr>
          <p:cNvSpPr txBox="1"/>
          <p:nvPr/>
        </p:nvSpPr>
        <p:spPr>
          <a:xfrm>
            <a:off x="3157188" y="4685427"/>
            <a:ext cx="1201420" cy="306705"/>
          </a:xfrm>
          <a:prstGeom prst="rect">
            <a:avLst/>
          </a:prstGeom>
          <a:noFill/>
        </p:spPr>
        <p:txBody>
          <a:bodyPr wrap="square" rtlCol="0" anchor="t">
            <a:spAutoFit/>
          </a:bodyPr>
          <a:lstStyle/>
          <a:p>
            <a:pPr algn="ctr" fontAlgn="base">
              <a:spcBef>
                <a:spcPct val="0"/>
              </a:spcBef>
              <a:spcAft>
                <a:spcPct val="0"/>
              </a:spcAft>
            </a:pPr>
            <a:r>
              <a:rPr lang="en-US" altLang="zh-CN" sz="1400" dirty="0">
                <a:solidFill>
                  <a:srgbClr val="294668"/>
                </a:solidFill>
                <a:latin typeface="Arial" panose="020B0604020202020204"/>
                <a:ea typeface="微软雅黑" panose="020B0503020204020204" pitchFamily="34" charset="-122"/>
                <a:sym typeface="Calibri" panose="020F050202020403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613788" y="229066"/>
            <a:ext cx="6964423"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base">
              <a:spcBef>
                <a:spcPct val="0"/>
              </a:spcBef>
              <a:spcAft>
                <a:spcPct val="0"/>
              </a:spcAft>
            </a:pPr>
            <a:r>
              <a:rPr lang="en-US" altLang="zh-CN" sz="2800" dirty="0">
                <a:solidFill>
                  <a:schemeClr val="tx1"/>
                </a:solidFill>
                <a:latin typeface="Arial" panose="020B0604020202020204"/>
                <a:ea typeface="微软雅黑" panose="020B0503020204020204" pitchFamily="34" charset="-122"/>
                <a:sym typeface="Calibri" panose="020F0502020204030204" pitchFamily="34" charset="0"/>
              </a:rPr>
              <a:t>Stationary Stator</a:t>
            </a:r>
            <a:r>
              <a:rPr lang="zh-CN" altLang="en-US" sz="2800" dirty="0">
                <a:solidFill>
                  <a:schemeClr val="tx1"/>
                </a:solidFill>
                <a:latin typeface="Arial" panose="020B0604020202020204"/>
                <a:ea typeface="微软雅黑" panose="020B0503020204020204" pitchFamily="34" charset="-122"/>
                <a:sym typeface="Calibri" panose="020F0502020204030204" pitchFamily="34" charset="0"/>
              </a:rPr>
              <a:t>（</a:t>
            </a:r>
            <a:r>
              <a:rPr lang="en-US" altLang="zh-CN" sz="2800" dirty="0">
                <a:solidFill>
                  <a:schemeClr val="tx1"/>
                </a:solidFill>
                <a:latin typeface="Arial" panose="020B0604020202020204"/>
                <a:ea typeface="微软雅黑" panose="020B0503020204020204" pitchFamily="34" charset="-122"/>
                <a:sym typeface="Calibri" panose="020F0502020204030204" pitchFamily="34" charset="0"/>
              </a:rPr>
              <a:t>Armature Winding</a:t>
            </a:r>
            <a:r>
              <a:rPr lang="zh-CN" altLang="en-US" sz="2800" dirty="0">
                <a:solidFill>
                  <a:schemeClr val="tx1"/>
                </a:solidFill>
                <a:latin typeface="Arial" panose="020B0604020202020204"/>
                <a:ea typeface="微软雅黑" panose="020B0503020204020204" pitchFamily="34" charset="-122"/>
                <a:sym typeface="Calibri" panose="020F0502020204030204" pitchFamily="34" charset="0"/>
              </a:rPr>
              <a:t>）</a:t>
            </a:r>
            <a:endParaRPr lang="en-US" altLang="zh-CN" sz="2800" dirty="0">
              <a:solidFill>
                <a:schemeClr val="tx1"/>
              </a:solidFill>
              <a:latin typeface="Arial" panose="020B0604020202020204"/>
              <a:ea typeface="微软雅黑" panose="020B0503020204020204" pitchFamily="34" charset="-122"/>
              <a:sym typeface="Calibri" panose="020F0502020204030204" pitchFamily="34" charset="0"/>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a:off x="3776663" y="3851275"/>
            <a:ext cx="525462" cy="17463"/>
            <a:chOff x="3776663" y="3851275"/>
            <a:chExt cx="525462" cy="17463"/>
          </a:xfrm>
        </p:grpSpPr>
        <p:sp>
          <p:nvSpPr>
            <p:cNvPr id="36" name="Freeform 526"/>
            <p:cNvSpPr/>
            <p:nvPr/>
          </p:nvSpPr>
          <p:spPr bwMode="auto">
            <a:xfrm>
              <a:off x="4260850" y="3851275"/>
              <a:ext cx="41275"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1" y="4"/>
                    <a:pt x="0" y="3"/>
                    <a:pt x="0" y="2"/>
                  </a:cubicBezTo>
                  <a:cubicBezTo>
                    <a:pt x="0" y="0"/>
                    <a:pt x="1"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527"/>
            <p:cNvSpPr>
              <a:spLocks noEditPoints="1"/>
            </p:cNvSpPr>
            <p:nvPr/>
          </p:nvSpPr>
          <p:spPr bwMode="auto">
            <a:xfrm>
              <a:off x="3852863" y="3851275"/>
              <a:ext cx="373063" cy="17463"/>
            </a:xfrm>
            <a:custGeom>
              <a:avLst/>
              <a:gdLst>
                <a:gd name="T0" fmla="*/ 86 w 88"/>
                <a:gd name="T1" fmla="*/ 4 h 4"/>
                <a:gd name="T2" fmla="*/ 74 w 88"/>
                <a:gd name="T3" fmla="*/ 4 h 4"/>
                <a:gd name="T4" fmla="*/ 72 w 88"/>
                <a:gd name="T5" fmla="*/ 2 h 4"/>
                <a:gd name="T6" fmla="*/ 74 w 88"/>
                <a:gd name="T7" fmla="*/ 0 h 4"/>
                <a:gd name="T8" fmla="*/ 86 w 88"/>
                <a:gd name="T9" fmla="*/ 0 h 4"/>
                <a:gd name="T10" fmla="*/ 88 w 88"/>
                <a:gd name="T11" fmla="*/ 2 h 4"/>
                <a:gd name="T12" fmla="*/ 86 w 88"/>
                <a:gd name="T13" fmla="*/ 4 h 4"/>
                <a:gd name="T14" fmla="*/ 62 w 88"/>
                <a:gd name="T15" fmla="*/ 4 h 4"/>
                <a:gd name="T16" fmla="*/ 50 w 88"/>
                <a:gd name="T17" fmla="*/ 4 h 4"/>
                <a:gd name="T18" fmla="*/ 48 w 88"/>
                <a:gd name="T19" fmla="*/ 2 h 4"/>
                <a:gd name="T20" fmla="*/ 50 w 88"/>
                <a:gd name="T21" fmla="*/ 0 h 4"/>
                <a:gd name="T22" fmla="*/ 62 w 88"/>
                <a:gd name="T23" fmla="*/ 0 h 4"/>
                <a:gd name="T24" fmla="*/ 64 w 88"/>
                <a:gd name="T25" fmla="*/ 2 h 4"/>
                <a:gd name="T26" fmla="*/ 62 w 88"/>
                <a:gd name="T27" fmla="*/ 4 h 4"/>
                <a:gd name="T28" fmla="*/ 38 w 88"/>
                <a:gd name="T29" fmla="*/ 4 h 4"/>
                <a:gd name="T30" fmla="*/ 26 w 88"/>
                <a:gd name="T31" fmla="*/ 4 h 4"/>
                <a:gd name="T32" fmla="*/ 24 w 88"/>
                <a:gd name="T33" fmla="*/ 2 h 4"/>
                <a:gd name="T34" fmla="*/ 26 w 88"/>
                <a:gd name="T35" fmla="*/ 0 h 4"/>
                <a:gd name="T36" fmla="*/ 38 w 88"/>
                <a:gd name="T37" fmla="*/ 0 h 4"/>
                <a:gd name="T38" fmla="*/ 40 w 88"/>
                <a:gd name="T39" fmla="*/ 2 h 4"/>
                <a:gd name="T40" fmla="*/ 38 w 88"/>
                <a:gd name="T41" fmla="*/ 4 h 4"/>
                <a:gd name="T42" fmla="*/ 14 w 88"/>
                <a:gd name="T43" fmla="*/ 4 h 4"/>
                <a:gd name="T44" fmla="*/ 2 w 88"/>
                <a:gd name="T45" fmla="*/ 4 h 4"/>
                <a:gd name="T46" fmla="*/ 0 w 88"/>
                <a:gd name="T47" fmla="*/ 2 h 4"/>
                <a:gd name="T48" fmla="*/ 2 w 88"/>
                <a:gd name="T49" fmla="*/ 0 h 4"/>
                <a:gd name="T50" fmla="*/ 14 w 88"/>
                <a:gd name="T51" fmla="*/ 0 h 4"/>
                <a:gd name="T52" fmla="*/ 16 w 88"/>
                <a:gd name="T53" fmla="*/ 2 h 4"/>
                <a:gd name="T54" fmla="*/ 14 w 88"/>
                <a:gd name="T5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4">
                  <a:moveTo>
                    <a:pt x="86" y="4"/>
                  </a:moveTo>
                  <a:cubicBezTo>
                    <a:pt x="74" y="4"/>
                    <a:pt x="74" y="4"/>
                    <a:pt x="74" y="4"/>
                  </a:cubicBezTo>
                  <a:cubicBezTo>
                    <a:pt x="73" y="4"/>
                    <a:pt x="72" y="3"/>
                    <a:pt x="72" y="2"/>
                  </a:cubicBezTo>
                  <a:cubicBezTo>
                    <a:pt x="72" y="0"/>
                    <a:pt x="73" y="0"/>
                    <a:pt x="74" y="0"/>
                  </a:cubicBezTo>
                  <a:cubicBezTo>
                    <a:pt x="86" y="0"/>
                    <a:pt x="86" y="0"/>
                    <a:pt x="86" y="0"/>
                  </a:cubicBezTo>
                  <a:cubicBezTo>
                    <a:pt x="87" y="0"/>
                    <a:pt x="88" y="0"/>
                    <a:pt x="88" y="2"/>
                  </a:cubicBezTo>
                  <a:cubicBezTo>
                    <a:pt x="88" y="3"/>
                    <a:pt x="87" y="4"/>
                    <a:pt x="86" y="4"/>
                  </a:cubicBezTo>
                  <a:close/>
                  <a:moveTo>
                    <a:pt x="62" y="4"/>
                  </a:moveTo>
                  <a:cubicBezTo>
                    <a:pt x="50" y="4"/>
                    <a:pt x="50" y="4"/>
                    <a:pt x="50" y="4"/>
                  </a:cubicBezTo>
                  <a:cubicBezTo>
                    <a:pt x="49" y="4"/>
                    <a:pt x="48" y="3"/>
                    <a:pt x="48" y="2"/>
                  </a:cubicBezTo>
                  <a:cubicBezTo>
                    <a:pt x="48" y="0"/>
                    <a:pt x="49" y="0"/>
                    <a:pt x="50" y="0"/>
                  </a:cubicBezTo>
                  <a:cubicBezTo>
                    <a:pt x="62" y="0"/>
                    <a:pt x="62" y="0"/>
                    <a:pt x="62" y="0"/>
                  </a:cubicBezTo>
                  <a:cubicBezTo>
                    <a:pt x="63" y="0"/>
                    <a:pt x="64" y="0"/>
                    <a:pt x="64" y="2"/>
                  </a:cubicBezTo>
                  <a:cubicBezTo>
                    <a:pt x="64" y="3"/>
                    <a:pt x="63" y="4"/>
                    <a:pt x="62" y="4"/>
                  </a:cubicBezTo>
                  <a:close/>
                  <a:moveTo>
                    <a:pt x="38" y="4"/>
                  </a:moveTo>
                  <a:cubicBezTo>
                    <a:pt x="26" y="4"/>
                    <a:pt x="26" y="4"/>
                    <a:pt x="26" y="4"/>
                  </a:cubicBezTo>
                  <a:cubicBezTo>
                    <a:pt x="25" y="4"/>
                    <a:pt x="24" y="3"/>
                    <a:pt x="24" y="2"/>
                  </a:cubicBezTo>
                  <a:cubicBezTo>
                    <a:pt x="24" y="0"/>
                    <a:pt x="25" y="0"/>
                    <a:pt x="26" y="0"/>
                  </a:cubicBezTo>
                  <a:cubicBezTo>
                    <a:pt x="38" y="0"/>
                    <a:pt x="38" y="0"/>
                    <a:pt x="38" y="0"/>
                  </a:cubicBezTo>
                  <a:cubicBezTo>
                    <a:pt x="39" y="0"/>
                    <a:pt x="40" y="0"/>
                    <a:pt x="40" y="2"/>
                  </a:cubicBezTo>
                  <a:cubicBezTo>
                    <a:pt x="40" y="3"/>
                    <a:pt x="39" y="4"/>
                    <a:pt x="38" y="4"/>
                  </a:cubicBezTo>
                  <a:close/>
                  <a:moveTo>
                    <a:pt x="14" y="4"/>
                  </a:moveTo>
                  <a:cubicBezTo>
                    <a:pt x="2" y="4"/>
                    <a:pt x="2" y="4"/>
                    <a:pt x="2" y="4"/>
                  </a:cubicBezTo>
                  <a:cubicBezTo>
                    <a:pt x="0" y="4"/>
                    <a:pt x="0" y="3"/>
                    <a:pt x="0" y="2"/>
                  </a:cubicBezTo>
                  <a:cubicBezTo>
                    <a:pt x="0" y="0"/>
                    <a:pt x="0" y="0"/>
                    <a:pt x="2" y="0"/>
                  </a:cubicBezTo>
                  <a:cubicBezTo>
                    <a:pt x="14" y="0"/>
                    <a:pt x="14" y="0"/>
                    <a:pt x="14" y="0"/>
                  </a:cubicBezTo>
                  <a:cubicBezTo>
                    <a:pt x="15" y="0"/>
                    <a:pt x="16" y="0"/>
                    <a:pt x="16" y="2"/>
                  </a:cubicBezTo>
                  <a:cubicBezTo>
                    <a:pt x="16" y="3"/>
                    <a:pt x="15" y="4"/>
                    <a:pt x="14"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528"/>
            <p:cNvSpPr/>
            <p:nvPr/>
          </p:nvSpPr>
          <p:spPr bwMode="auto">
            <a:xfrm>
              <a:off x="3776663" y="3851275"/>
              <a:ext cx="42863" cy="17463"/>
            </a:xfrm>
            <a:custGeom>
              <a:avLst/>
              <a:gdLst>
                <a:gd name="T0" fmla="*/ 8 w 10"/>
                <a:gd name="T1" fmla="*/ 4 h 4"/>
                <a:gd name="T2" fmla="*/ 2 w 10"/>
                <a:gd name="T3" fmla="*/ 4 h 4"/>
                <a:gd name="T4" fmla="*/ 0 w 10"/>
                <a:gd name="T5" fmla="*/ 2 h 4"/>
                <a:gd name="T6" fmla="*/ 2 w 10"/>
                <a:gd name="T7" fmla="*/ 0 h 4"/>
                <a:gd name="T8" fmla="*/ 8 w 10"/>
                <a:gd name="T9" fmla="*/ 0 h 4"/>
                <a:gd name="T10" fmla="*/ 10 w 10"/>
                <a:gd name="T11" fmla="*/ 2 h 4"/>
                <a:gd name="T12" fmla="*/ 8 w 10"/>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0" h="4">
                  <a:moveTo>
                    <a:pt x="8" y="4"/>
                  </a:moveTo>
                  <a:cubicBezTo>
                    <a:pt x="2" y="4"/>
                    <a:pt x="2" y="4"/>
                    <a:pt x="2" y="4"/>
                  </a:cubicBezTo>
                  <a:cubicBezTo>
                    <a:pt x="0" y="4"/>
                    <a:pt x="0" y="3"/>
                    <a:pt x="0" y="2"/>
                  </a:cubicBezTo>
                  <a:cubicBezTo>
                    <a:pt x="0" y="0"/>
                    <a:pt x="0" y="0"/>
                    <a:pt x="2" y="0"/>
                  </a:cubicBezTo>
                  <a:cubicBezTo>
                    <a:pt x="8" y="0"/>
                    <a:pt x="8" y="0"/>
                    <a:pt x="8" y="0"/>
                  </a:cubicBezTo>
                  <a:cubicBezTo>
                    <a:pt x="9" y="0"/>
                    <a:pt x="10" y="0"/>
                    <a:pt x="10" y="2"/>
                  </a:cubicBezTo>
                  <a:cubicBezTo>
                    <a:pt x="10" y="3"/>
                    <a:pt x="9" y="4"/>
                    <a:pt x="8" y="4"/>
                  </a:cubicBezTo>
                  <a:close/>
                </a:path>
              </a:pathLst>
            </a:custGeom>
            <a:solidFill>
              <a:srgbClr val="B0B0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3" name="图片 2">
            <a:extLst>
              <a:ext uri="{FF2B5EF4-FFF2-40B4-BE49-F238E27FC236}">
                <a16:creationId xmlns:a16="http://schemas.microsoft.com/office/drawing/2014/main" id="{16C396A0-5D79-FE40-6167-3BAE7E044B02}"/>
              </a:ext>
            </a:extLst>
          </p:cNvPr>
          <p:cNvPicPr/>
          <p:nvPr/>
        </p:nvPicPr>
        <p:blipFill>
          <a:blip r:embed="rId3"/>
          <a:srcRect t="4083" b="9771"/>
          <a:stretch>
            <a:fillRect/>
          </a:stretch>
        </p:blipFill>
        <p:spPr>
          <a:xfrm>
            <a:off x="7966076" y="2279015"/>
            <a:ext cx="3559175" cy="2299970"/>
          </a:xfrm>
          <a:prstGeom prst="rect">
            <a:avLst/>
          </a:prstGeom>
          <a:noFill/>
          <a:ln w="9525">
            <a:noFill/>
          </a:ln>
        </p:spPr>
      </p:pic>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a:extLst>
              <a:ext uri="{FF2B5EF4-FFF2-40B4-BE49-F238E27FC236}">
                <a16:creationId xmlns:a16="http://schemas.microsoft.com/office/drawing/2014/main" id="{FEF7A694-63EF-B36B-E93F-72A79432C89C}"/>
              </a:ext>
            </a:extLst>
          </p:cNvPr>
          <p:cNvSpPr/>
          <p:nvPr/>
        </p:nvSpPr>
        <p:spPr>
          <a:xfrm>
            <a:off x="570394" y="1869758"/>
            <a:ext cx="7463462" cy="1998980"/>
          </a:xfrm>
          <a:prstGeom prst="rect">
            <a:avLst/>
          </a:prstGeom>
        </p:spPr>
        <p:txBody>
          <a:bodyPr wrap="square">
            <a:noAutofit/>
          </a:bodyPr>
          <a:lstStyle/>
          <a:p>
            <a:pPr algn="l" fontAlgn="base">
              <a:spcBef>
                <a:spcPct val="0"/>
              </a:spcBef>
              <a:spcAft>
                <a:spcPct val="0"/>
              </a:spcAft>
            </a:pPr>
            <a:r>
              <a:rPr lang="en-US" sz="3200" b="1" dirty="0">
                <a:solidFill>
                  <a:srgbClr val="294668"/>
                </a:solidFill>
                <a:latin typeface="Arial" panose="020B0604020202020204"/>
                <a:ea typeface="微软雅黑" panose="020B0503020204020204" pitchFamily="34" charset="-122"/>
                <a:sym typeface="Calibri" panose="020F0502020204030204" pitchFamily="34" charset="0"/>
              </a:rPr>
              <a:t>·</a:t>
            </a:r>
            <a:r>
              <a:rPr lang="en-US" sz="3200" dirty="0">
                <a:solidFill>
                  <a:srgbClr val="294668"/>
                </a:solidFill>
                <a:latin typeface="Arial" panose="020B0604020202020204"/>
                <a:ea typeface="微软雅黑" panose="020B0503020204020204" pitchFamily="34" charset="-122"/>
                <a:sym typeface="Calibri" panose="020F0502020204030204" pitchFamily="34" charset="0"/>
              </a:rPr>
              <a:t>Can be concentrated or distributed</a:t>
            </a:r>
            <a:endParaRPr lang="en-US" sz="3200" b="1" dirty="0">
              <a:solidFill>
                <a:srgbClr val="294668"/>
              </a:solidFill>
              <a:latin typeface="Arial" panose="020B0604020202020204"/>
              <a:ea typeface="微软雅黑" panose="020B0503020204020204" pitchFamily="34" charset="-122"/>
              <a:sym typeface="Calibri" panose="020F0502020204030204" pitchFamily="34" charset="0"/>
            </a:endParaRPr>
          </a:p>
          <a:p>
            <a:pPr algn="l" fontAlgn="base">
              <a:spcBef>
                <a:spcPct val="0"/>
              </a:spcBef>
              <a:spcAft>
                <a:spcPct val="0"/>
              </a:spcAft>
            </a:pPr>
            <a:endParaRPr lang="en-US" sz="3200" b="1" dirty="0">
              <a:solidFill>
                <a:srgbClr val="294668"/>
              </a:solidFill>
              <a:latin typeface="Arial" panose="020B0604020202020204"/>
              <a:ea typeface="微软雅黑" panose="020B0503020204020204" pitchFamily="34" charset="-122"/>
              <a:sym typeface="Calibri" panose="020F0502020204030204" pitchFamily="34" charset="0"/>
            </a:endParaRPr>
          </a:p>
          <a:p>
            <a:pPr algn="l" fontAlgn="base">
              <a:spcBef>
                <a:spcPct val="0"/>
              </a:spcBef>
              <a:spcAft>
                <a:spcPct val="0"/>
              </a:spcAft>
            </a:pPr>
            <a:r>
              <a:rPr lang="en-US" sz="3200" b="1" dirty="0">
                <a:solidFill>
                  <a:srgbClr val="294668"/>
                </a:solidFill>
                <a:latin typeface="Arial" panose="020B0604020202020204"/>
                <a:ea typeface="微软雅黑" panose="020B0503020204020204" pitchFamily="34" charset="-122"/>
                <a:sym typeface="Calibri" panose="020F0502020204030204" pitchFamily="34" charset="0"/>
              </a:rPr>
              <a:t>·</a:t>
            </a:r>
            <a:r>
              <a:rPr lang="en-US" sz="3200" dirty="0">
                <a:solidFill>
                  <a:srgbClr val="294668"/>
                </a:solidFill>
                <a:latin typeface="Arial" panose="020B0604020202020204"/>
                <a:ea typeface="微软雅黑" panose="020B0503020204020204" pitchFamily="34" charset="-122"/>
                <a:sym typeface="Calibri" panose="020F0502020204030204" pitchFamily="34" charset="0"/>
              </a:rPr>
              <a:t>Can be short-pitched or full-pitched, </a:t>
            </a:r>
          </a:p>
          <a:p>
            <a:pPr algn="l" fontAlgn="base">
              <a:spcBef>
                <a:spcPct val="0"/>
              </a:spcBef>
              <a:spcAft>
                <a:spcPct val="0"/>
              </a:spcAft>
            </a:pPr>
            <a:r>
              <a:rPr lang="en-US" sz="3200" dirty="0">
                <a:solidFill>
                  <a:srgbClr val="294668"/>
                </a:solidFill>
                <a:latin typeface="Arial" panose="020B0604020202020204"/>
                <a:ea typeface="微软雅黑" panose="020B0503020204020204" pitchFamily="34" charset="-122"/>
                <a:sym typeface="Calibri" panose="020F0502020204030204" pitchFamily="34" charset="0"/>
              </a:rPr>
              <a:t>short-pitched in more case</a:t>
            </a:r>
            <a:endParaRPr lang="en-US" sz="3200" b="1" dirty="0">
              <a:solidFill>
                <a:srgbClr val="294668"/>
              </a:solidFill>
              <a:latin typeface="Arial" panose="020B0604020202020204"/>
              <a:ea typeface="微软雅黑" panose="020B0503020204020204" pitchFamily="34" charset="-122"/>
              <a:sym typeface="Calibri" panose="020F0502020204030204" pitchFamily="34" charset="0"/>
            </a:endParaRPr>
          </a:p>
          <a:p>
            <a:pPr algn="l" fontAlgn="base">
              <a:spcBef>
                <a:spcPct val="0"/>
              </a:spcBef>
              <a:spcAft>
                <a:spcPct val="0"/>
              </a:spcAft>
            </a:pPr>
            <a:endParaRPr lang="en-US" sz="3200" b="1" dirty="0">
              <a:solidFill>
                <a:srgbClr val="294668"/>
              </a:solidFill>
              <a:latin typeface="Arial" panose="020B0604020202020204"/>
              <a:ea typeface="微软雅黑" panose="020B0503020204020204" pitchFamily="34" charset="-122"/>
              <a:sym typeface="Calibri" panose="020F0502020204030204" pitchFamily="34" charset="0"/>
            </a:endParaRPr>
          </a:p>
          <a:p>
            <a:pPr algn="l" fontAlgn="base">
              <a:spcBef>
                <a:spcPct val="0"/>
              </a:spcBef>
              <a:spcAft>
                <a:spcPct val="0"/>
              </a:spcAft>
            </a:pPr>
            <a:r>
              <a:rPr lang="en-US" sz="3200" b="1" dirty="0">
                <a:solidFill>
                  <a:srgbClr val="294668"/>
                </a:solidFill>
                <a:latin typeface="Arial" panose="020B0604020202020204"/>
                <a:ea typeface="微软雅黑" panose="020B0503020204020204" pitchFamily="34" charset="-122"/>
                <a:sym typeface="Calibri" panose="020F0502020204030204" pitchFamily="34" charset="0"/>
              </a:rPr>
              <a:t>·</a:t>
            </a:r>
            <a:r>
              <a:rPr lang="en-US" sz="3200" dirty="0">
                <a:solidFill>
                  <a:srgbClr val="294668"/>
                </a:solidFill>
                <a:latin typeface="Arial" panose="020B0604020202020204"/>
                <a:ea typeface="微软雅黑" panose="020B0503020204020204" pitchFamily="34" charset="-122"/>
                <a:sym typeface="Calibri" panose="020F0502020204030204" pitchFamily="34" charset="0"/>
              </a:rPr>
              <a:t>Similar with the armature winding in excitation synchronous motor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2989182" y="247317"/>
            <a:ext cx="6489861"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dirty="0">
                <a:solidFill>
                  <a:schemeClr val="tx1"/>
                </a:solidFill>
                <a:latin typeface="Arial" panose="020B0604020202020204"/>
                <a:ea typeface="微软雅黑" panose="020B0503020204020204" pitchFamily="34" charset="-122"/>
                <a:sym typeface="Calibri" panose="020F0502020204030204" pitchFamily="34" charset="0"/>
              </a:rPr>
              <a:t>Rotating Rotor</a:t>
            </a:r>
            <a:r>
              <a:rPr lang="zh-CN" altLang="en-US" sz="2800" dirty="0">
                <a:solidFill>
                  <a:schemeClr val="tx1"/>
                </a:solidFill>
                <a:latin typeface="Arial" panose="020B0604020202020204"/>
                <a:ea typeface="微软雅黑" panose="020B0503020204020204" pitchFamily="34" charset="-122"/>
                <a:sym typeface="Calibri" panose="020F0502020204030204" pitchFamily="34" charset="0"/>
              </a:rPr>
              <a:t>（Permanent </a:t>
            </a:r>
            <a:r>
              <a:rPr lang="en-US" altLang="zh-CN" sz="2800" dirty="0">
                <a:solidFill>
                  <a:schemeClr val="tx1"/>
                </a:solidFill>
                <a:latin typeface="Arial" panose="020B0604020202020204"/>
                <a:ea typeface="微软雅黑" panose="020B0503020204020204" pitchFamily="34" charset="-122"/>
                <a:sym typeface="Calibri" panose="020F0502020204030204" pitchFamily="34" charset="0"/>
              </a:rPr>
              <a:t>M</a:t>
            </a:r>
            <a:r>
              <a:rPr lang="zh-CN" altLang="en-US" sz="2800" dirty="0">
                <a:solidFill>
                  <a:schemeClr val="tx1"/>
                </a:solidFill>
                <a:latin typeface="Arial" panose="020B0604020202020204"/>
                <a:ea typeface="微软雅黑" panose="020B0503020204020204" pitchFamily="34" charset="-122"/>
                <a:sym typeface="Calibri" panose="020F0502020204030204" pitchFamily="34" charset="0"/>
              </a:rPr>
              <a:t>agnets</a:t>
            </a:r>
            <a:endParaRPr lang="zh-CN" altLang="en-US" sz="2800" spc="200" dirty="0">
              <a:solidFill>
                <a:schemeClr val="tx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图片 56">
            <a:extLst>
              <a:ext uri="{FF2B5EF4-FFF2-40B4-BE49-F238E27FC236}">
                <a16:creationId xmlns:a16="http://schemas.microsoft.com/office/drawing/2014/main" id="{7D2E5F1A-6D24-A065-A535-C2B0675BC852}"/>
              </a:ext>
            </a:extLst>
          </p:cNvPr>
          <p:cNvPicPr/>
          <p:nvPr>
            <p:custDataLst>
              <p:tags r:id="rId2"/>
            </p:custDataLst>
          </p:nvPr>
        </p:nvPicPr>
        <p:blipFill>
          <a:blip r:embed="rId4"/>
          <a:stretch>
            <a:fillRect/>
          </a:stretch>
        </p:blipFill>
        <p:spPr>
          <a:xfrm>
            <a:off x="225979" y="1684470"/>
            <a:ext cx="4311297" cy="2401394"/>
          </a:xfrm>
          <a:prstGeom prst="rect">
            <a:avLst/>
          </a:prstGeom>
          <a:noFill/>
          <a:ln w="9525">
            <a:noFill/>
          </a:ln>
        </p:spPr>
      </p:pic>
      <p:sp>
        <p:nvSpPr>
          <p:cNvPr id="58" name="文本框 57">
            <a:extLst>
              <a:ext uri="{FF2B5EF4-FFF2-40B4-BE49-F238E27FC236}">
                <a16:creationId xmlns:a16="http://schemas.microsoft.com/office/drawing/2014/main" id="{8860519C-6DDC-788B-17C9-EBF2D84766AC}"/>
              </a:ext>
            </a:extLst>
          </p:cNvPr>
          <p:cNvSpPr txBox="1"/>
          <p:nvPr/>
        </p:nvSpPr>
        <p:spPr>
          <a:xfrm>
            <a:off x="1681222" y="4397657"/>
            <a:ext cx="1400810" cy="610870"/>
          </a:xfrm>
          <a:prstGeom prst="rect">
            <a:avLst/>
          </a:prstGeom>
          <a:noFill/>
        </p:spPr>
        <p:txBody>
          <a:bodyPr wrap="square" rtlCol="0">
            <a:noAutofit/>
          </a:bodyPr>
          <a:lstStyle/>
          <a:p>
            <a:r>
              <a:rPr lang="zh-CN" altLang="en-US" dirty="0"/>
              <a:t>Surface Mounted</a:t>
            </a:r>
          </a:p>
          <a:p>
            <a:pPr algn="ctr"/>
            <a:r>
              <a:rPr lang="zh-CN" altLang="en-US" dirty="0"/>
              <a:t>（突出式）</a:t>
            </a:r>
            <a:endParaRPr lang="en-US" altLang="zh-CN" dirty="0"/>
          </a:p>
        </p:txBody>
      </p:sp>
      <p:sp>
        <p:nvSpPr>
          <p:cNvPr id="59" name="文本框 58">
            <a:extLst>
              <a:ext uri="{FF2B5EF4-FFF2-40B4-BE49-F238E27FC236}">
                <a16:creationId xmlns:a16="http://schemas.microsoft.com/office/drawing/2014/main" id="{76FF051D-EA43-1824-A04F-4A2D32AEE69D}"/>
              </a:ext>
            </a:extLst>
          </p:cNvPr>
          <p:cNvSpPr txBox="1"/>
          <p:nvPr/>
        </p:nvSpPr>
        <p:spPr>
          <a:xfrm>
            <a:off x="6767525" y="4362196"/>
            <a:ext cx="2422845" cy="646331"/>
          </a:xfrm>
          <a:prstGeom prst="rect">
            <a:avLst/>
          </a:prstGeom>
          <a:noFill/>
        </p:spPr>
        <p:txBody>
          <a:bodyPr wrap="square" rtlCol="0" anchor="t">
            <a:spAutoFit/>
          </a:bodyPr>
          <a:lstStyle/>
          <a:p>
            <a:pPr algn="ctr"/>
            <a:r>
              <a:rPr lang="zh-CN" altLang="en-US" dirty="0"/>
              <a:t>Interior/Buried</a:t>
            </a:r>
          </a:p>
          <a:p>
            <a:pPr algn="ctr"/>
            <a:r>
              <a:rPr lang="zh-CN" altLang="en-US" dirty="0"/>
              <a:t>（内置式）</a:t>
            </a:r>
          </a:p>
        </p:txBody>
      </p:sp>
      <p:pic>
        <p:nvPicPr>
          <p:cNvPr id="60" name="图片 59">
            <a:extLst>
              <a:ext uri="{FF2B5EF4-FFF2-40B4-BE49-F238E27FC236}">
                <a16:creationId xmlns:a16="http://schemas.microsoft.com/office/drawing/2014/main" id="{B26FDB68-E871-214D-80D6-7A1885DF8BBD}"/>
              </a:ext>
            </a:extLst>
          </p:cNvPr>
          <p:cNvPicPr/>
          <p:nvPr/>
        </p:nvPicPr>
        <p:blipFill>
          <a:blip r:embed="rId5"/>
          <a:srcRect l="8156" t="12984" b="27195"/>
          <a:stretch>
            <a:fillRect/>
          </a:stretch>
        </p:blipFill>
        <p:spPr>
          <a:xfrm>
            <a:off x="5757393" y="2166902"/>
            <a:ext cx="4598035" cy="1021080"/>
          </a:xfrm>
          <a:prstGeom prst="rect">
            <a:avLst/>
          </a:prstGeom>
          <a:noFill/>
          <a:ln w="9525">
            <a:noFill/>
          </a:ln>
        </p:spPr>
      </p:pic>
      <p:sp>
        <p:nvSpPr>
          <p:cNvPr id="61" name="文本框 60">
            <a:extLst>
              <a:ext uri="{FF2B5EF4-FFF2-40B4-BE49-F238E27FC236}">
                <a16:creationId xmlns:a16="http://schemas.microsoft.com/office/drawing/2014/main" id="{F6DED35F-D484-2F43-87B7-D48EBA78F37D}"/>
              </a:ext>
            </a:extLst>
          </p:cNvPr>
          <p:cNvSpPr txBox="1"/>
          <p:nvPr/>
        </p:nvSpPr>
        <p:spPr>
          <a:xfrm>
            <a:off x="5806923" y="3288312"/>
            <a:ext cx="1132840" cy="506730"/>
          </a:xfrm>
          <a:prstGeom prst="rect">
            <a:avLst/>
          </a:prstGeom>
          <a:noFill/>
        </p:spPr>
        <p:txBody>
          <a:bodyPr wrap="square" rtlCol="0" anchor="t">
            <a:spAutoFit/>
          </a:bodyPr>
          <a:lstStyle/>
          <a:p>
            <a:pPr algn="ctr"/>
            <a:r>
              <a:rPr lang="en-US" altLang="zh-CN">
                <a:sym typeface="+mn-ea"/>
              </a:rPr>
              <a:t>Radial</a:t>
            </a:r>
          </a:p>
          <a:p>
            <a:pPr algn="ctr"/>
            <a:r>
              <a:rPr lang="zh-CN" altLang="en-US">
                <a:sym typeface="+mn-ea"/>
              </a:rPr>
              <a:t>（径向式）</a:t>
            </a:r>
          </a:p>
        </p:txBody>
      </p:sp>
      <p:sp>
        <p:nvSpPr>
          <p:cNvPr id="62" name="文本框 61">
            <a:extLst>
              <a:ext uri="{FF2B5EF4-FFF2-40B4-BE49-F238E27FC236}">
                <a16:creationId xmlns:a16="http://schemas.microsoft.com/office/drawing/2014/main" id="{686662A0-4EBE-27D0-12DF-D59BE0C1BE39}"/>
              </a:ext>
            </a:extLst>
          </p:cNvPr>
          <p:cNvSpPr txBox="1"/>
          <p:nvPr/>
        </p:nvSpPr>
        <p:spPr>
          <a:xfrm>
            <a:off x="6878345" y="3285772"/>
            <a:ext cx="1312827" cy="646331"/>
          </a:xfrm>
          <a:prstGeom prst="rect">
            <a:avLst/>
          </a:prstGeom>
          <a:noFill/>
        </p:spPr>
        <p:txBody>
          <a:bodyPr wrap="square" rtlCol="0" anchor="t">
            <a:spAutoFit/>
          </a:bodyPr>
          <a:lstStyle/>
          <a:p>
            <a:pPr algn="ctr"/>
            <a:r>
              <a:rPr lang="en-US" altLang="zh-CN" dirty="0">
                <a:sym typeface="+mn-ea"/>
              </a:rPr>
              <a:t>Tangential</a:t>
            </a:r>
          </a:p>
          <a:p>
            <a:pPr algn="ctr"/>
            <a:r>
              <a:rPr lang="zh-CN" altLang="en-US" dirty="0">
                <a:sym typeface="+mn-ea"/>
              </a:rPr>
              <a:t>（切向式）</a:t>
            </a:r>
          </a:p>
        </p:txBody>
      </p:sp>
      <p:sp>
        <p:nvSpPr>
          <p:cNvPr id="63" name="文本框 62">
            <a:extLst>
              <a:ext uri="{FF2B5EF4-FFF2-40B4-BE49-F238E27FC236}">
                <a16:creationId xmlns:a16="http://schemas.microsoft.com/office/drawing/2014/main" id="{8A25CC4B-80D6-104F-3A88-8937E20B5AA2}"/>
              </a:ext>
            </a:extLst>
          </p:cNvPr>
          <p:cNvSpPr txBox="1"/>
          <p:nvPr/>
        </p:nvSpPr>
        <p:spPr>
          <a:xfrm>
            <a:off x="7996466" y="3261905"/>
            <a:ext cx="1216025" cy="506730"/>
          </a:xfrm>
          <a:prstGeom prst="rect">
            <a:avLst/>
          </a:prstGeom>
          <a:noFill/>
        </p:spPr>
        <p:txBody>
          <a:bodyPr wrap="square" rtlCol="0" anchor="t">
            <a:spAutoFit/>
          </a:bodyPr>
          <a:lstStyle/>
          <a:p>
            <a:pPr algn="ctr"/>
            <a:r>
              <a:rPr lang="en-US" altLang="zh-CN" dirty="0">
                <a:sym typeface="+mn-ea"/>
              </a:rPr>
              <a:t>U-Hybrid</a:t>
            </a:r>
          </a:p>
          <a:p>
            <a:pPr algn="ctr"/>
            <a:r>
              <a:rPr lang="zh-CN" altLang="en-US" dirty="0">
                <a:sym typeface="+mn-ea"/>
              </a:rPr>
              <a:t>（</a:t>
            </a:r>
            <a:r>
              <a:rPr lang="en-US" altLang="zh-CN" dirty="0">
                <a:sym typeface="+mn-ea"/>
              </a:rPr>
              <a:t>U</a:t>
            </a:r>
            <a:r>
              <a:rPr lang="zh-CN" altLang="en-US" dirty="0">
                <a:sym typeface="+mn-ea"/>
              </a:rPr>
              <a:t>型混合式）</a:t>
            </a:r>
          </a:p>
        </p:txBody>
      </p:sp>
      <p:sp>
        <p:nvSpPr>
          <p:cNvPr id="64" name="文本框 63">
            <a:extLst>
              <a:ext uri="{FF2B5EF4-FFF2-40B4-BE49-F238E27FC236}">
                <a16:creationId xmlns:a16="http://schemas.microsoft.com/office/drawing/2014/main" id="{6A419D83-F909-EF24-9380-D11EEDEA83A5}"/>
              </a:ext>
            </a:extLst>
          </p:cNvPr>
          <p:cNvSpPr txBox="1"/>
          <p:nvPr/>
        </p:nvSpPr>
        <p:spPr>
          <a:xfrm>
            <a:off x="9044788" y="3288312"/>
            <a:ext cx="1326515" cy="506730"/>
          </a:xfrm>
          <a:prstGeom prst="rect">
            <a:avLst/>
          </a:prstGeom>
          <a:noFill/>
        </p:spPr>
        <p:txBody>
          <a:bodyPr wrap="square" rtlCol="0" anchor="t">
            <a:spAutoFit/>
          </a:bodyPr>
          <a:lstStyle/>
          <a:p>
            <a:pPr algn="ctr"/>
            <a:r>
              <a:rPr lang="en-US" altLang="zh-CN" dirty="0">
                <a:sym typeface="+mn-ea"/>
              </a:rPr>
              <a:t>V-Hybrid</a:t>
            </a:r>
          </a:p>
          <a:p>
            <a:pPr algn="ctr"/>
            <a:r>
              <a:rPr lang="zh-CN" altLang="en-US" dirty="0">
                <a:sym typeface="+mn-ea"/>
              </a:rPr>
              <a:t>（</a:t>
            </a:r>
            <a:r>
              <a:rPr lang="en-US" altLang="zh-CN" dirty="0">
                <a:sym typeface="+mn-ea"/>
              </a:rPr>
              <a:t>V</a:t>
            </a:r>
            <a:r>
              <a:rPr lang="zh-CN" altLang="en-US" dirty="0">
                <a:sym typeface="+mn-ea"/>
              </a:rPr>
              <a:t>型混合式）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3267710" y="360812"/>
            <a:ext cx="5504180" cy="533400"/>
          </a:xfrm>
          <a:prstGeom prst="rect">
            <a:avLst/>
          </a:prstGeom>
        </p:spPr>
        <p:txBody>
          <a:bodyPr wrap="square">
            <a:noAutofit/>
          </a:bodyPr>
          <a:lstStyle/>
          <a:p>
            <a:pPr algn="ctr" fontAlgn="base">
              <a:spcBef>
                <a:spcPct val="0"/>
              </a:spcBef>
              <a:spcAft>
                <a:spcPct val="0"/>
              </a:spcAft>
            </a:pPr>
            <a:r>
              <a:rPr lang="en-US" altLang="zh-CN" sz="2400" dirty="0">
                <a:latin typeface="Arial" panose="020B0604020202020204"/>
                <a:ea typeface="微软雅黑" panose="020B0503020204020204" pitchFamily="34" charset="-122"/>
                <a:sym typeface="Calibri" panose="020F0502020204030204" pitchFamily="34" charset="0"/>
              </a:rPr>
              <a:t>Rotating Rotor</a:t>
            </a:r>
            <a:r>
              <a:rPr lang="zh-CN" altLang="en-US" sz="2400" dirty="0">
                <a:latin typeface="Arial" panose="020B0604020202020204"/>
                <a:ea typeface="微软雅黑" panose="020B0503020204020204" pitchFamily="34" charset="-122"/>
                <a:sym typeface="Calibri" panose="020F0502020204030204" pitchFamily="34" charset="0"/>
              </a:rPr>
              <a:t>（Permanent </a:t>
            </a:r>
            <a:r>
              <a:rPr lang="en-US" altLang="zh-CN" sz="2400" dirty="0">
                <a:latin typeface="Arial" panose="020B0604020202020204"/>
                <a:ea typeface="微软雅黑" panose="020B0503020204020204" pitchFamily="34" charset="-122"/>
                <a:sym typeface="Calibri" panose="020F0502020204030204" pitchFamily="34" charset="0"/>
              </a:rPr>
              <a:t>M</a:t>
            </a:r>
            <a:r>
              <a:rPr lang="zh-CN" altLang="en-US" sz="2400" dirty="0">
                <a:latin typeface="Arial" panose="020B0604020202020204"/>
                <a:ea typeface="微软雅黑" panose="020B0503020204020204" pitchFamily="34" charset="-122"/>
                <a:sym typeface="Calibri" panose="020F0502020204030204" pitchFamily="34" charset="0"/>
              </a:rPr>
              <a:t>agnets）</a:t>
            </a:r>
            <a:endParaRPr lang="en-US" altLang="zh-CN" sz="2400" dirty="0">
              <a:latin typeface="Arial" panose="020B0604020202020204"/>
              <a:ea typeface="微软雅黑" panose="020B0503020204020204" pitchFamily="34" charset="-122"/>
              <a:sym typeface="Calibri" panose="020F0502020204030204" pitchFamily="34" charset="0"/>
            </a:endParaRPr>
          </a:p>
        </p:txBody>
      </p:sp>
      <p:pic>
        <p:nvPicPr>
          <p:cNvPr id="107" name="图片 106"/>
          <p:cNvPicPr/>
          <p:nvPr/>
        </p:nvPicPr>
        <p:blipFill>
          <a:blip r:embed="rId4"/>
          <a:srcRect l="8156" t="12984" b="24739"/>
          <a:stretch>
            <a:fillRect/>
          </a:stretch>
        </p:blipFill>
        <p:spPr>
          <a:xfrm>
            <a:off x="1" y="4154593"/>
            <a:ext cx="6130713" cy="1417320"/>
          </a:xfrm>
          <a:prstGeom prst="rect">
            <a:avLst/>
          </a:prstGeom>
          <a:noFill/>
          <a:ln w="9525">
            <a:noFill/>
          </a:ln>
        </p:spPr>
      </p:pic>
      <p:sp>
        <p:nvSpPr>
          <p:cNvPr id="9" name="文本框 8"/>
          <p:cNvSpPr txBox="1"/>
          <p:nvPr/>
        </p:nvSpPr>
        <p:spPr>
          <a:xfrm>
            <a:off x="6019800" y="1429174"/>
            <a:ext cx="6096000" cy="4801314"/>
          </a:xfrm>
          <a:prstGeom prst="rect">
            <a:avLst/>
          </a:prstGeom>
          <a:noFill/>
        </p:spPr>
        <p:txBody>
          <a:bodyPr wrap="square" rtlCol="0" anchor="t">
            <a:spAutoFit/>
          </a:bodyPr>
          <a:lstStyle/>
          <a:p>
            <a:r>
              <a:rPr lang="zh-CN" altLang="en-US" dirty="0"/>
              <a:t>Surface Mounted PMSM – the magnet is placed on the surface of the rotor. </a:t>
            </a:r>
          </a:p>
          <a:p>
            <a:r>
              <a:rPr lang="en-US" altLang="zh-CN" b="1" dirty="0"/>
              <a:t>·</a:t>
            </a:r>
            <a:r>
              <a:rPr lang="zh-CN" altLang="en-US" dirty="0"/>
              <a:t>As the magnet and air permeability are similar, this kind of design creates a regular air gap. So, there is </a:t>
            </a:r>
            <a:r>
              <a:rPr lang="zh-CN" altLang="en-US" b="1" dirty="0"/>
              <a:t>no presence of reluctant torque</a:t>
            </a:r>
            <a:r>
              <a:rPr lang="zh-CN" altLang="en-US" dirty="0"/>
              <a:t>. </a:t>
            </a:r>
          </a:p>
          <a:p>
            <a:r>
              <a:rPr lang="en-US" altLang="zh-CN" b="1" dirty="0">
                <a:sym typeface="+mn-ea"/>
              </a:rPr>
              <a:t>·</a:t>
            </a:r>
            <a:r>
              <a:rPr lang="en-US" altLang="zh-CN" b="1" dirty="0"/>
              <a:t>T</a:t>
            </a:r>
            <a:r>
              <a:rPr lang="zh-CN" altLang="en-US" b="1" dirty="0"/>
              <a:t>he dynamic efficiency of the motor is more</a:t>
            </a:r>
            <a:r>
              <a:rPr lang="zh-CN" altLang="en-US" dirty="0"/>
              <a:t> and so it is applicable for high performed machine tool drivers and the robotics domain.</a:t>
            </a:r>
          </a:p>
          <a:p>
            <a:r>
              <a:rPr lang="en-US" altLang="zh-CN" b="1" dirty="0">
                <a:sym typeface="+mn-ea"/>
              </a:rPr>
              <a:t>·</a:t>
            </a:r>
            <a:r>
              <a:rPr lang="zh-CN" altLang="en-US" dirty="0">
                <a:sym typeface="+mn-ea"/>
              </a:rPr>
              <a:t>As the design of this kind is </a:t>
            </a:r>
            <a:r>
              <a:rPr lang="zh-CN" altLang="en-US" b="1" dirty="0">
                <a:sym typeface="+mn-ea"/>
              </a:rPr>
              <a:t>not robust</a:t>
            </a:r>
            <a:r>
              <a:rPr lang="zh-CN" altLang="en-US" dirty="0">
                <a:sym typeface="+mn-ea"/>
              </a:rPr>
              <a:t>, it is not applicable for applications those function at high speed. </a:t>
            </a:r>
            <a:endParaRPr lang="zh-CN" altLang="en-US" dirty="0"/>
          </a:p>
          <a:p>
            <a:endParaRPr lang="zh-CN" altLang="en-US" dirty="0"/>
          </a:p>
          <a:p>
            <a:r>
              <a:rPr lang="zh-CN" altLang="en-US" dirty="0"/>
              <a:t>Interior/Buried PMSM – the permanent magnets are placed inside the rotor other than placing on the rotor’s surface. </a:t>
            </a:r>
          </a:p>
          <a:p>
            <a:r>
              <a:rPr lang="en-US" altLang="zh-CN" b="1" dirty="0">
                <a:sym typeface="+mn-ea"/>
              </a:rPr>
              <a:t>·</a:t>
            </a:r>
            <a:r>
              <a:rPr lang="zh-CN" altLang="en-US" dirty="0"/>
              <a:t>This enhances device strength and so used for applications that operate </a:t>
            </a:r>
            <a:r>
              <a:rPr lang="zh-CN" altLang="en-US" b="1" dirty="0"/>
              <a:t>at high speed</a:t>
            </a:r>
            <a:r>
              <a:rPr lang="zh-CN" altLang="en-US" dirty="0"/>
              <a:t>. </a:t>
            </a:r>
          </a:p>
          <a:p>
            <a:r>
              <a:rPr lang="en-US" altLang="zh-CN" b="1" dirty="0">
                <a:sym typeface="+mn-ea"/>
              </a:rPr>
              <a:t>·</a:t>
            </a:r>
            <a:r>
              <a:rPr lang="zh-CN" altLang="en-US" dirty="0"/>
              <a:t>As because of the salience feature, there exists </a:t>
            </a:r>
            <a:r>
              <a:rPr lang="zh-CN" altLang="en-US" b="1" dirty="0"/>
              <a:t>reluctant torque</a:t>
            </a:r>
            <a:r>
              <a:rPr lang="zh-CN" altLang="en-US" dirty="0"/>
              <a:t> in the PMSM.</a:t>
            </a:r>
          </a:p>
        </p:txBody>
      </p:sp>
      <p:pic>
        <p:nvPicPr>
          <p:cNvPr id="102" name="图片 101"/>
          <p:cNvPicPr/>
          <p:nvPr>
            <p:custDataLst>
              <p:tags r:id="rId1"/>
            </p:custDataLst>
          </p:nvPr>
        </p:nvPicPr>
        <p:blipFill>
          <a:blip r:embed="rId5"/>
          <a:stretch>
            <a:fillRect/>
          </a:stretch>
        </p:blipFill>
        <p:spPr>
          <a:xfrm>
            <a:off x="960120" y="1429174"/>
            <a:ext cx="4334933" cy="2158153"/>
          </a:xfrm>
          <a:prstGeom prst="rect">
            <a:avLst/>
          </a:prstGeom>
          <a:noFill/>
          <a:ln w="9525">
            <a:noFill/>
          </a:ln>
        </p:spPr>
      </p:pic>
      <p:cxnSp>
        <p:nvCxnSpPr>
          <p:cNvPr id="3" name="直接连接符 2">
            <a:extLst>
              <a:ext uri="{FF2B5EF4-FFF2-40B4-BE49-F238E27FC236}">
                <a16:creationId xmlns:a16="http://schemas.microsoft.com/office/drawing/2014/main" id="{5F612919-4ED3-6219-A2F6-1EB93EF222C4}"/>
              </a:ext>
            </a:extLst>
          </p:cNvPr>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200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382322" y="1052738"/>
            <a:ext cx="3508375" cy="2906713"/>
            <a:chOff x="453517" y="1963924"/>
            <a:chExt cx="3508375" cy="2906713"/>
          </a:xfrm>
        </p:grpSpPr>
        <p:sp>
          <p:nvSpPr>
            <p:cNvPr id="12" name="Oval 5"/>
            <p:cNvSpPr>
              <a:spLocks noChangeArrowheads="1"/>
            </p:cNvSpPr>
            <p:nvPr/>
          </p:nvSpPr>
          <p:spPr bwMode="auto">
            <a:xfrm>
              <a:off x="682117" y="1963924"/>
              <a:ext cx="2906713"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6"/>
            <p:cNvSpPr>
              <a:spLocks noEditPoints="1"/>
            </p:cNvSpPr>
            <p:nvPr/>
          </p:nvSpPr>
          <p:spPr bwMode="auto">
            <a:xfrm>
              <a:off x="839279" y="2121086"/>
              <a:ext cx="2597150" cy="2592388"/>
            </a:xfrm>
            <a:custGeom>
              <a:avLst/>
              <a:gdLst>
                <a:gd name="T0" fmla="*/ 305 w 611"/>
                <a:gd name="T1" fmla="*/ 610 h 610"/>
                <a:gd name="T2" fmla="*/ 305 w 611"/>
                <a:gd name="T3" fmla="*/ 598 h 610"/>
                <a:gd name="T4" fmla="*/ 328 w 611"/>
                <a:gd name="T5" fmla="*/ 597 h 610"/>
                <a:gd name="T6" fmla="*/ 237 w 611"/>
                <a:gd name="T7" fmla="*/ 590 h 610"/>
                <a:gd name="T8" fmla="*/ 237 w 611"/>
                <a:gd name="T9" fmla="*/ 590 h 610"/>
                <a:gd name="T10" fmla="*/ 400 w 611"/>
                <a:gd name="T11" fmla="*/ 596 h 610"/>
                <a:gd name="T12" fmla="*/ 189 w 611"/>
                <a:gd name="T13" fmla="*/ 587 h 610"/>
                <a:gd name="T14" fmla="*/ 438 w 611"/>
                <a:gd name="T15" fmla="*/ 566 h 610"/>
                <a:gd name="T16" fmla="*/ 438 w 611"/>
                <a:gd name="T17" fmla="*/ 566 h 610"/>
                <a:gd name="T18" fmla="*/ 172 w 611"/>
                <a:gd name="T19" fmla="*/ 566 h 610"/>
                <a:gd name="T20" fmla="*/ 459 w 611"/>
                <a:gd name="T21" fmla="*/ 555 h 610"/>
                <a:gd name="T22" fmla="*/ 115 w 611"/>
                <a:gd name="T23" fmla="*/ 528 h 610"/>
                <a:gd name="T24" fmla="*/ 115 w 611"/>
                <a:gd name="T25" fmla="*/ 528 h 610"/>
                <a:gd name="T26" fmla="*/ 521 w 611"/>
                <a:gd name="T27" fmla="*/ 521 h 610"/>
                <a:gd name="T28" fmla="*/ 89 w 611"/>
                <a:gd name="T29" fmla="*/ 521 h 610"/>
                <a:gd name="T30" fmla="*/ 528 w 611"/>
                <a:gd name="T31" fmla="*/ 495 h 610"/>
                <a:gd name="T32" fmla="*/ 55 w 611"/>
                <a:gd name="T33" fmla="*/ 458 h 610"/>
                <a:gd name="T34" fmla="*/ 68 w 611"/>
                <a:gd name="T35" fmla="*/ 478 h 610"/>
                <a:gd name="T36" fmla="*/ 566 w 611"/>
                <a:gd name="T37" fmla="*/ 465 h 610"/>
                <a:gd name="T38" fmla="*/ 23 w 611"/>
                <a:gd name="T39" fmla="*/ 422 h 610"/>
                <a:gd name="T40" fmla="*/ 584 w 611"/>
                <a:gd name="T41" fmla="*/ 396 h 610"/>
                <a:gd name="T42" fmla="*/ 584 w 611"/>
                <a:gd name="T43" fmla="*/ 396 h 610"/>
                <a:gd name="T44" fmla="*/ 26 w 611"/>
                <a:gd name="T45" fmla="*/ 396 h 610"/>
                <a:gd name="T46" fmla="*/ 602 w 611"/>
                <a:gd name="T47" fmla="*/ 376 h 610"/>
                <a:gd name="T48" fmla="*/ 1 w 611"/>
                <a:gd name="T49" fmla="*/ 329 h 610"/>
                <a:gd name="T50" fmla="*/ 611 w 611"/>
                <a:gd name="T51" fmla="*/ 304 h 610"/>
                <a:gd name="T52" fmla="*/ 610 w 611"/>
                <a:gd name="T53" fmla="*/ 329 h 610"/>
                <a:gd name="T54" fmla="*/ 0 w 611"/>
                <a:gd name="T55" fmla="*/ 305 h 610"/>
                <a:gd name="T56" fmla="*/ 13 w 611"/>
                <a:gd name="T57" fmla="*/ 282 h 610"/>
                <a:gd name="T58" fmla="*/ 598 w 611"/>
                <a:gd name="T59" fmla="*/ 281 h 610"/>
                <a:gd name="T60" fmla="*/ 3 w 611"/>
                <a:gd name="T61" fmla="*/ 258 h 610"/>
                <a:gd name="T62" fmla="*/ 26 w 611"/>
                <a:gd name="T63" fmla="*/ 215 h 610"/>
                <a:gd name="T64" fmla="*/ 596 w 611"/>
                <a:gd name="T65" fmla="*/ 210 h 610"/>
                <a:gd name="T66" fmla="*/ 596 w 611"/>
                <a:gd name="T67" fmla="*/ 210 h 610"/>
                <a:gd name="T68" fmla="*/ 34 w 611"/>
                <a:gd name="T69" fmla="*/ 193 h 610"/>
                <a:gd name="T70" fmla="*/ 566 w 611"/>
                <a:gd name="T71" fmla="*/ 171 h 610"/>
                <a:gd name="T72" fmla="*/ 587 w 611"/>
                <a:gd name="T73" fmla="*/ 187 h 610"/>
                <a:gd name="T74" fmla="*/ 44 w 611"/>
                <a:gd name="T75" fmla="*/ 172 h 610"/>
                <a:gd name="T76" fmla="*/ 552 w 611"/>
                <a:gd name="T77" fmla="*/ 125 h 610"/>
                <a:gd name="T78" fmla="*/ 552 w 611"/>
                <a:gd name="T79" fmla="*/ 125 h 610"/>
                <a:gd name="T80" fmla="*/ 82 w 611"/>
                <a:gd name="T81" fmla="*/ 115 h 610"/>
                <a:gd name="T82" fmla="*/ 528 w 611"/>
                <a:gd name="T83" fmla="*/ 114 h 610"/>
                <a:gd name="T84" fmla="*/ 89 w 611"/>
                <a:gd name="T85" fmla="*/ 89 h 610"/>
                <a:gd name="T86" fmla="*/ 484 w 611"/>
                <a:gd name="T87" fmla="*/ 58 h 610"/>
                <a:gd name="T88" fmla="*/ 484 w 611"/>
                <a:gd name="T89" fmla="*/ 58 h 610"/>
                <a:gd name="T90" fmla="*/ 133 w 611"/>
                <a:gd name="T91" fmla="*/ 68 h 610"/>
                <a:gd name="T92" fmla="*/ 438 w 611"/>
                <a:gd name="T93" fmla="*/ 43 h 610"/>
                <a:gd name="T94" fmla="*/ 188 w 611"/>
                <a:gd name="T95" fmla="*/ 23 h 610"/>
                <a:gd name="T96" fmla="*/ 188 w 611"/>
                <a:gd name="T97" fmla="*/ 23 h 610"/>
                <a:gd name="T98" fmla="*/ 422 w 611"/>
                <a:gd name="T99" fmla="*/ 23 h 610"/>
                <a:gd name="T100" fmla="*/ 214 w 611"/>
                <a:gd name="T101" fmla="*/ 26 h 610"/>
                <a:gd name="T102" fmla="*/ 352 w 611"/>
                <a:gd name="T103" fmla="*/ 3 h 610"/>
                <a:gd name="T104" fmla="*/ 352 w 611"/>
                <a:gd name="T105" fmla="*/ 3 h 610"/>
                <a:gd name="T106" fmla="*/ 282 w 611"/>
                <a:gd name="T107" fmla="*/ 13 h 610"/>
                <a:gd name="T108" fmla="*/ 305 w 611"/>
                <a:gd name="T109" fmla="*/ 12 h 610"/>
                <a:gd name="T110" fmla="*/ 329 w 611"/>
                <a:gd name="T111" fmla="*/ 0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11" h="610">
                  <a:moveTo>
                    <a:pt x="282" y="597"/>
                  </a:moveTo>
                  <a:cubicBezTo>
                    <a:pt x="281" y="610"/>
                    <a:pt x="281" y="610"/>
                    <a:pt x="281" y="610"/>
                  </a:cubicBezTo>
                  <a:cubicBezTo>
                    <a:pt x="289" y="610"/>
                    <a:pt x="297" y="610"/>
                    <a:pt x="305" y="610"/>
                  </a:cubicBezTo>
                  <a:cubicBezTo>
                    <a:pt x="305" y="610"/>
                    <a:pt x="305" y="610"/>
                    <a:pt x="305" y="610"/>
                  </a:cubicBezTo>
                  <a:cubicBezTo>
                    <a:pt x="305" y="610"/>
                    <a:pt x="305" y="610"/>
                    <a:pt x="305" y="610"/>
                  </a:cubicBezTo>
                  <a:cubicBezTo>
                    <a:pt x="305" y="598"/>
                    <a:pt x="305" y="598"/>
                    <a:pt x="305" y="598"/>
                  </a:cubicBezTo>
                  <a:cubicBezTo>
                    <a:pt x="305" y="598"/>
                    <a:pt x="305" y="598"/>
                    <a:pt x="305" y="598"/>
                  </a:cubicBezTo>
                  <a:cubicBezTo>
                    <a:pt x="305" y="598"/>
                    <a:pt x="305" y="598"/>
                    <a:pt x="305" y="598"/>
                  </a:cubicBezTo>
                  <a:cubicBezTo>
                    <a:pt x="305" y="598"/>
                    <a:pt x="305" y="598"/>
                    <a:pt x="305" y="598"/>
                  </a:cubicBezTo>
                  <a:cubicBezTo>
                    <a:pt x="298" y="598"/>
                    <a:pt x="290" y="598"/>
                    <a:pt x="282" y="597"/>
                  </a:cubicBezTo>
                  <a:moveTo>
                    <a:pt x="351" y="595"/>
                  </a:moveTo>
                  <a:cubicBezTo>
                    <a:pt x="344" y="596"/>
                    <a:pt x="336" y="597"/>
                    <a:pt x="328" y="597"/>
                  </a:cubicBezTo>
                  <a:cubicBezTo>
                    <a:pt x="329" y="610"/>
                    <a:pt x="329" y="610"/>
                    <a:pt x="329" y="610"/>
                  </a:cubicBezTo>
                  <a:cubicBezTo>
                    <a:pt x="337" y="609"/>
                    <a:pt x="345" y="608"/>
                    <a:pt x="353" y="607"/>
                  </a:cubicBezTo>
                  <a:cubicBezTo>
                    <a:pt x="351" y="595"/>
                    <a:pt x="351" y="595"/>
                    <a:pt x="351" y="595"/>
                  </a:cubicBezTo>
                  <a:moveTo>
                    <a:pt x="237" y="590"/>
                  </a:moveTo>
                  <a:cubicBezTo>
                    <a:pt x="234" y="602"/>
                    <a:pt x="234" y="602"/>
                    <a:pt x="234" y="602"/>
                  </a:cubicBezTo>
                  <a:cubicBezTo>
                    <a:pt x="242" y="604"/>
                    <a:pt x="250" y="606"/>
                    <a:pt x="258" y="607"/>
                  </a:cubicBezTo>
                  <a:cubicBezTo>
                    <a:pt x="260" y="595"/>
                    <a:pt x="260" y="595"/>
                    <a:pt x="260" y="595"/>
                  </a:cubicBezTo>
                  <a:cubicBezTo>
                    <a:pt x="252" y="594"/>
                    <a:pt x="244" y="592"/>
                    <a:pt x="237" y="590"/>
                  </a:cubicBezTo>
                  <a:moveTo>
                    <a:pt x="396" y="584"/>
                  </a:moveTo>
                  <a:cubicBezTo>
                    <a:pt x="389" y="586"/>
                    <a:pt x="381" y="588"/>
                    <a:pt x="374" y="590"/>
                  </a:cubicBezTo>
                  <a:cubicBezTo>
                    <a:pt x="377" y="602"/>
                    <a:pt x="377" y="602"/>
                    <a:pt x="377" y="602"/>
                  </a:cubicBezTo>
                  <a:cubicBezTo>
                    <a:pt x="385" y="600"/>
                    <a:pt x="392" y="598"/>
                    <a:pt x="400" y="596"/>
                  </a:cubicBezTo>
                  <a:cubicBezTo>
                    <a:pt x="396" y="584"/>
                    <a:pt x="396" y="584"/>
                    <a:pt x="396" y="584"/>
                  </a:cubicBezTo>
                  <a:cubicBezTo>
                    <a:pt x="396" y="584"/>
                    <a:pt x="396" y="584"/>
                    <a:pt x="396" y="584"/>
                  </a:cubicBezTo>
                  <a:moveTo>
                    <a:pt x="193" y="576"/>
                  </a:moveTo>
                  <a:cubicBezTo>
                    <a:pt x="189" y="587"/>
                    <a:pt x="189" y="587"/>
                    <a:pt x="189" y="587"/>
                  </a:cubicBezTo>
                  <a:cubicBezTo>
                    <a:pt x="196" y="590"/>
                    <a:pt x="203" y="593"/>
                    <a:pt x="211" y="596"/>
                  </a:cubicBezTo>
                  <a:cubicBezTo>
                    <a:pt x="215" y="584"/>
                    <a:pt x="215" y="584"/>
                    <a:pt x="215" y="584"/>
                  </a:cubicBezTo>
                  <a:cubicBezTo>
                    <a:pt x="207" y="582"/>
                    <a:pt x="200" y="579"/>
                    <a:pt x="193" y="576"/>
                  </a:cubicBezTo>
                  <a:moveTo>
                    <a:pt x="438" y="566"/>
                  </a:moveTo>
                  <a:cubicBezTo>
                    <a:pt x="432" y="570"/>
                    <a:pt x="425" y="573"/>
                    <a:pt x="418" y="576"/>
                  </a:cubicBezTo>
                  <a:cubicBezTo>
                    <a:pt x="422" y="587"/>
                    <a:pt x="422" y="587"/>
                    <a:pt x="422" y="587"/>
                  </a:cubicBezTo>
                  <a:cubicBezTo>
                    <a:pt x="430" y="584"/>
                    <a:pt x="437" y="581"/>
                    <a:pt x="444" y="577"/>
                  </a:cubicBezTo>
                  <a:cubicBezTo>
                    <a:pt x="438" y="566"/>
                    <a:pt x="438" y="566"/>
                    <a:pt x="438" y="566"/>
                  </a:cubicBezTo>
                  <a:moveTo>
                    <a:pt x="152" y="555"/>
                  </a:moveTo>
                  <a:cubicBezTo>
                    <a:pt x="146" y="566"/>
                    <a:pt x="146" y="566"/>
                    <a:pt x="146" y="566"/>
                  </a:cubicBezTo>
                  <a:cubicBezTo>
                    <a:pt x="153" y="570"/>
                    <a:pt x="160" y="574"/>
                    <a:pt x="167" y="577"/>
                  </a:cubicBezTo>
                  <a:cubicBezTo>
                    <a:pt x="172" y="566"/>
                    <a:pt x="172" y="566"/>
                    <a:pt x="172" y="566"/>
                  </a:cubicBezTo>
                  <a:cubicBezTo>
                    <a:pt x="165" y="563"/>
                    <a:pt x="159" y="559"/>
                    <a:pt x="152" y="555"/>
                  </a:cubicBezTo>
                  <a:moveTo>
                    <a:pt x="478" y="542"/>
                  </a:moveTo>
                  <a:cubicBezTo>
                    <a:pt x="478" y="542"/>
                    <a:pt x="478" y="542"/>
                    <a:pt x="478" y="542"/>
                  </a:cubicBezTo>
                  <a:cubicBezTo>
                    <a:pt x="471" y="547"/>
                    <a:pt x="465" y="551"/>
                    <a:pt x="459" y="555"/>
                  </a:cubicBezTo>
                  <a:cubicBezTo>
                    <a:pt x="465" y="565"/>
                    <a:pt x="465" y="565"/>
                    <a:pt x="465" y="565"/>
                  </a:cubicBezTo>
                  <a:cubicBezTo>
                    <a:pt x="472" y="561"/>
                    <a:pt x="478" y="557"/>
                    <a:pt x="485" y="552"/>
                  </a:cubicBezTo>
                  <a:cubicBezTo>
                    <a:pt x="478" y="542"/>
                    <a:pt x="478" y="542"/>
                    <a:pt x="478" y="542"/>
                  </a:cubicBezTo>
                  <a:moveTo>
                    <a:pt x="115" y="528"/>
                  </a:moveTo>
                  <a:cubicBezTo>
                    <a:pt x="107" y="537"/>
                    <a:pt x="107" y="537"/>
                    <a:pt x="107" y="537"/>
                  </a:cubicBezTo>
                  <a:cubicBezTo>
                    <a:pt x="113" y="543"/>
                    <a:pt x="119" y="548"/>
                    <a:pt x="126" y="552"/>
                  </a:cubicBezTo>
                  <a:cubicBezTo>
                    <a:pt x="133" y="542"/>
                    <a:pt x="133" y="542"/>
                    <a:pt x="133" y="542"/>
                  </a:cubicBezTo>
                  <a:cubicBezTo>
                    <a:pt x="127" y="538"/>
                    <a:pt x="121" y="533"/>
                    <a:pt x="115" y="528"/>
                  </a:cubicBezTo>
                  <a:moveTo>
                    <a:pt x="513" y="512"/>
                  </a:moveTo>
                  <a:cubicBezTo>
                    <a:pt x="507" y="518"/>
                    <a:pt x="502" y="523"/>
                    <a:pt x="496" y="528"/>
                  </a:cubicBezTo>
                  <a:cubicBezTo>
                    <a:pt x="504" y="537"/>
                    <a:pt x="504" y="537"/>
                    <a:pt x="504" y="537"/>
                  </a:cubicBezTo>
                  <a:cubicBezTo>
                    <a:pt x="510" y="532"/>
                    <a:pt x="516" y="527"/>
                    <a:pt x="521" y="521"/>
                  </a:cubicBezTo>
                  <a:cubicBezTo>
                    <a:pt x="513" y="512"/>
                    <a:pt x="513" y="512"/>
                    <a:pt x="513" y="512"/>
                  </a:cubicBezTo>
                  <a:moveTo>
                    <a:pt x="82" y="496"/>
                  </a:moveTo>
                  <a:cubicBezTo>
                    <a:pt x="73" y="504"/>
                    <a:pt x="73" y="504"/>
                    <a:pt x="73" y="504"/>
                  </a:cubicBezTo>
                  <a:cubicBezTo>
                    <a:pt x="78" y="510"/>
                    <a:pt x="84" y="515"/>
                    <a:pt x="89" y="521"/>
                  </a:cubicBezTo>
                  <a:cubicBezTo>
                    <a:pt x="98" y="512"/>
                    <a:pt x="98" y="512"/>
                    <a:pt x="98" y="512"/>
                  </a:cubicBezTo>
                  <a:cubicBezTo>
                    <a:pt x="93" y="507"/>
                    <a:pt x="87" y="501"/>
                    <a:pt x="82" y="496"/>
                  </a:cubicBezTo>
                  <a:moveTo>
                    <a:pt x="543" y="477"/>
                  </a:moveTo>
                  <a:cubicBezTo>
                    <a:pt x="538" y="484"/>
                    <a:pt x="533" y="490"/>
                    <a:pt x="528" y="495"/>
                  </a:cubicBezTo>
                  <a:cubicBezTo>
                    <a:pt x="538" y="503"/>
                    <a:pt x="538" y="503"/>
                    <a:pt x="538" y="503"/>
                  </a:cubicBezTo>
                  <a:cubicBezTo>
                    <a:pt x="543" y="497"/>
                    <a:pt x="548" y="491"/>
                    <a:pt x="552" y="485"/>
                  </a:cubicBezTo>
                  <a:cubicBezTo>
                    <a:pt x="543" y="477"/>
                    <a:pt x="543" y="477"/>
                    <a:pt x="543" y="477"/>
                  </a:cubicBezTo>
                  <a:moveTo>
                    <a:pt x="55" y="458"/>
                  </a:moveTo>
                  <a:cubicBezTo>
                    <a:pt x="45" y="465"/>
                    <a:pt x="45" y="465"/>
                    <a:pt x="45" y="465"/>
                  </a:cubicBezTo>
                  <a:cubicBezTo>
                    <a:pt x="49" y="472"/>
                    <a:pt x="54" y="478"/>
                    <a:pt x="58" y="485"/>
                  </a:cubicBezTo>
                  <a:cubicBezTo>
                    <a:pt x="68" y="478"/>
                    <a:pt x="68" y="478"/>
                    <a:pt x="68" y="478"/>
                  </a:cubicBezTo>
                  <a:cubicBezTo>
                    <a:pt x="68" y="478"/>
                    <a:pt x="68" y="478"/>
                    <a:pt x="68" y="478"/>
                  </a:cubicBezTo>
                  <a:cubicBezTo>
                    <a:pt x="64" y="471"/>
                    <a:pt x="59" y="465"/>
                    <a:pt x="55" y="458"/>
                  </a:cubicBezTo>
                  <a:moveTo>
                    <a:pt x="567" y="438"/>
                  </a:moveTo>
                  <a:cubicBezTo>
                    <a:pt x="563" y="445"/>
                    <a:pt x="559" y="452"/>
                    <a:pt x="555" y="458"/>
                  </a:cubicBezTo>
                  <a:cubicBezTo>
                    <a:pt x="566" y="465"/>
                    <a:pt x="566" y="465"/>
                    <a:pt x="566" y="465"/>
                  </a:cubicBezTo>
                  <a:cubicBezTo>
                    <a:pt x="570" y="458"/>
                    <a:pt x="574" y="451"/>
                    <a:pt x="577" y="444"/>
                  </a:cubicBezTo>
                  <a:cubicBezTo>
                    <a:pt x="567" y="438"/>
                    <a:pt x="567" y="438"/>
                    <a:pt x="567" y="438"/>
                  </a:cubicBezTo>
                  <a:moveTo>
                    <a:pt x="34" y="418"/>
                  </a:moveTo>
                  <a:cubicBezTo>
                    <a:pt x="23" y="422"/>
                    <a:pt x="23" y="422"/>
                    <a:pt x="23" y="422"/>
                  </a:cubicBezTo>
                  <a:cubicBezTo>
                    <a:pt x="26" y="430"/>
                    <a:pt x="30" y="437"/>
                    <a:pt x="33" y="444"/>
                  </a:cubicBezTo>
                  <a:cubicBezTo>
                    <a:pt x="44" y="438"/>
                    <a:pt x="44" y="438"/>
                    <a:pt x="44" y="438"/>
                  </a:cubicBezTo>
                  <a:cubicBezTo>
                    <a:pt x="41" y="432"/>
                    <a:pt x="37" y="425"/>
                    <a:pt x="34" y="418"/>
                  </a:cubicBezTo>
                  <a:moveTo>
                    <a:pt x="584" y="396"/>
                  </a:moveTo>
                  <a:cubicBezTo>
                    <a:pt x="582" y="403"/>
                    <a:pt x="579" y="410"/>
                    <a:pt x="576" y="417"/>
                  </a:cubicBezTo>
                  <a:cubicBezTo>
                    <a:pt x="588" y="422"/>
                    <a:pt x="588" y="422"/>
                    <a:pt x="588" y="422"/>
                  </a:cubicBezTo>
                  <a:cubicBezTo>
                    <a:pt x="591" y="415"/>
                    <a:pt x="593" y="407"/>
                    <a:pt x="596" y="399"/>
                  </a:cubicBezTo>
                  <a:cubicBezTo>
                    <a:pt x="584" y="396"/>
                    <a:pt x="584" y="396"/>
                    <a:pt x="584" y="396"/>
                  </a:cubicBezTo>
                  <a:moveTo>
                    <a:pt x="20" y="374"/>
                  </a:moveTo>
                  <a:cubicBezTo>
                    <a:pt x="8" y="377"/>
                    <a:pt x="8" y="377"/>
                    <a:pt x="8" y="377"/>
                  </a:cubicBezTo>
                  <a:cubicBezTo>
                    <a:pt x="10" y="384"/>
                    <a:pt x="12" y="392"/>
                    <a:pt x="15" y="400"/>
                  </a:cubicBezTo>
                  <a:cubicBezTo>
                    <a:pt x="26" y="396"/>
                    <a:pt x="26" y="396"/>
                    <a:pt x="26" y="396"/>
                  </a:cubicBezTo>
                  <a:cubicBezTo>
                    <a:pt x="24" y="389"/>
                    <a:pt x="22" y="381"/>
                    <a:pt x="20" y="374"/>
                  </a:cubicBezTo>
                  <a:moveTo>
                    <a:pt x="595" y="351"/>
                  </a:moveTo>
                  <a:cubicBezTo>
                    <a:pt x="594" y="358"/>
                    <a:pt x="592" y="366"/>
                    <a:pt x="590" y="373"/>
                  </a:cubicBezTo>
                  <a:cubicBezTo>
                    <a:pt x="602" y="376"/>
                    <a:pt x="602" y="376"/>
                    <a:pt x="602" y="376"/>
                  </a:cubicBezTo>
                  <a:cubicBezTo>
                    <a:pt x="604" y="369"/>
                    <a:pt x="606" y="361"/>
                    <a:pt x="607" y="353"/>
                  </a:cubicBezTo>
                  <a:cubicBezTo>
                    <a:pt x="595" y="351"/>
                    <a:pt x="595" y="351"/>
                    <a:pt x="595" y="351"/>
                  </a:cubicBezTo>
                  <a:moveTo>
                    <a:pt x="13" y="328"/>
                  </a:moveTo>
                  <a:cubicBezTo>
                    <a:pt x="1" y="329"/>
                    <a:pt x="1" y="329"/>
                    <a:pt x="1" y="329"/>
                  </a:cubicBezTo>
                  <a:cubicBezTo>
                    <a:pt x="1" y="337"/>
                    <a:pt x="2" y="345"/>
                    <a:pt x="4" y="353"/>
                  </a:cubicBezTo>
                  <a:cubicBezTo>
                    <a:pt x="16" y="351"/>
                    <a:pt x="16" y="351"/>
                    <a:pt x="16" y="351"/>
                  </a:cubicBezTo>
                  <a:cubicBezTo>
                    <a:pt x="14" y="344"/>
                    <a:pt x="14" y="336"/>
                    <a:pt x="13" y="328"/>
                  </a:cubicBezTo>
                  <a:moveTo>
                    <a:pt x="611" y="304"/>
                  </a:moveTo>
                  <a:cubicBezTo>
                    <a:pt x="598" y="304"/>
                    <a:pt x="598" y="304"/>
                    <a:pt x="598" y="304"/>
                  </a:cubicBezTo>
                  <a:cubicBezTo>
                    <a:pt x="598" y="305"/>
                    <a:pt x="598" y="305"/>
                    <a:pt x="598" y="305"/>
                  </a:cubicBezTo>
                  <a:cubicBezTo>
                    <a:pt x="598" y="313"/>
                    <a:pt x="598" y="320"/>
                    <a:pt x="598" y="328"/>
                  </a:cubicBezTo>
                  <a:cubicBezTo>
                    <a:pt x="610" y="329"/>
                    <a:pt x="610" y="329"/>
                    <a:pt x="610" y="329"/>
                  </a:cubicBezTo>
                  <a:cubicBezTo>
                    <a:pt x="610" y="321"/>
                    <a:pt x="611" y="313"/>
                    <a:pt x="611" y="305"/>
                  </a:cubicBezTo>
                  <a:cubicBezTo>
                    <a:pt x="611" y="304"/>
                    <a:pt x="611" y="304"/>
                    <a:pt x="611" y="304"/>
                  </a:cubicBezTo>
                  <a:moveTo>
                    <a:pt x="1" y="281"/>
                  </a:moveTo>
                  <a:cubicBezTo>
                    <a:pt x="0" y="289"/>
                    <a:pt x="0" y="297"/>
                    <a:pt x="0" y="305"/>
                  </a:cubicBezTo>
                  <a:cubicBezTo>
                    <a:pt x="0" y="305"/>
                    <a:pt x="0" y="305"/>
                    <a:pt x="0" y="305"/>
                  </a:cubicBezTo>
                  <a:cubicBezTo>
                    <a:pt x="12" y="305"/>
                    <a:pt x="12" y="305"/>
                    <a:pt x="12" y="305"/>
                  </a:cubicBezTo>
                  <a:cubicBezTo>
                    <a:pt x="12" y="305"/>
                    <a:pt x="12" y="305"/>
                    <a:pt x="12" y="305"/>
                  </a:cubicBezTo>
                  <a:cubicBezTo>
                    <a:pt x="12" y="297"/>
                    <a:pt x="12" y="290"/>
                    <a:pt x="13" y="282"/>
                  </a:cubicBezTo>
                  <a:cubicBezTo>
                    <a:pt x="1" y="281"/>
                    <a:pt x="1" y="281"/>
                    <a:pt x="1" y="281"/>
                  </a:cubicBezTo>
                  <a:moveTo>
                    <a:pt x="607" y="256"/>
                  </a:moveTo>
                  <a:cubicBezTo>
                    <a:pt x="595" y="258"/>
                    <a:pt x="595" y="258"/>
                    <a:pt x="595" y="258"/>
                  </a:cubicBezTo>
                  <a:cubicBezTo>
                    <a:pt x="596" y="266"/>
                    <a:pt x="597" y="274"/>
                    <a:pt x="598" y="281"/>
                  </a:cubicBezTo>
                  <a:cubicBezTo>
                    <a:pt x="610" y="280"/>
                    <a:pt x="610" y="280"/>
                    <a:pt x="610" y="280"/>
                  </a:cubicBezTo>
                  <a:cubicBezTo>
                    <a:pt x="609" y="272"/>
                    <a:pt x="608" y="264"/>
                    <a:pt x="607" y="256"/>
                  </a:cubicBezTo>
                  <a:moveTo>
                    <a:pt x="8" y="234"/>
                  </a:moveTo>
                  <a:cubicBezTo>
                    <a:pt x="6" y="242"/>
                    <a:pt x="5" y="250"/>
                    <a:pt x="3" y="258"/>
                  </a:cubicBezTo>
                  <a:cubicBezTo>
                    <a:pt x="16" y="259"/>
                    <a:pt x="16" y="259"/>
                    <a:pt x="16" y="259"/>
                  </a:cubicBezTo>
                  <a:cubicBezTo>
                    <a:pt x="17" y="252"/>
                    <a:pt x="18" y="244"/>
                    <a:pt x="20" y="237"/>
                  </a:cubicBezTo>
                  <a:cubicBezTo>
                    <a:pt x="8" y="234"/>
                    <a:pt x="8" y="234"/>
                    <a:pt x="8" y="234"/>
                  </a:cubicBezTo>
                  <a:moveTo>
                    <a:pt x="26" y="215"/>
                  </a:moveTo>
                  <a:cubicBezTo>
                    <a:pt x="26" y="215"/>
                    <a:pt x="26" y="215"/>
                    <a:pt x="26" y="215"/>
                  </a:cubicBezTo>
                  <a:cubicBezTo>
                    <a:pt x="26" y="215"/>
                    <a:pt x="26" y="215"/>
                    <a:pt x="26" y="215"/>
                  </a:cubicBezTo>
                  <a:cubicBezTo>
                    <a:pt x="26" y="215"/>
                    <a:pt x="26" y="215"/>
                    <a:pt x="26" y="215"/>
                  </a:cubicBezTo>
                  <a:moveTo>
                    <a:pt x="596" y="210"/>
                  </a:moveTo>
                  <a:cubicBezTo>
                    <a:pt x="584" y="214"/>
                    <a:pt x="584" y="214"/>
                    <a:pt x="584" y="214"/>
                  </a:cubicBezTo>
                  <a:cubicBezTo>
                    <a:pt x="586" y="221"/>
                    <a:pt x="588" y="228"/>
                    <a:pt x="590" y="236"/>
                  </a:cubicBezTo>
                  <a:cubicBezTo>
                    <a:pt x="602" y="233"/>
                    <a:pt x="602" y="233"/>
                    <a:pt x="602" y="233"/>
                  </a:cubicBezTo>
                  <a:cubicBezTo>
                    <a:pt x="600" y="225"/>
                    <a:pt x="598" y="217"/>
                    <a:pt x="596" y="210"/>
                  </a:cubicBezTo>
                  <a:moveTo>
                    <a:pt x="23" y="188"/>
                  </a:moveTo>
                  <a:cubicBezTo>
                    <a:pt x="20" y="196"/>
                    <a:pt x="17" y="203"/>
                    <a:pt x="15" y="211"/>
                  </a:cubicBezTo>
                  <a:cubicBezTo>
                    <a:pt x="26" y="215"/>
                    <a:pt x="26" y="215"/>
                    <a:pt x="26" y="215"/>
                  </a:cubicBezTo>
                  <a:cubicBezTo>
                    <a:pt x="29" y="207"/>
                    <a:pt x="31" y="200"/>
                    <a:pt x="34" y="193"/>
                  </a:cubicBezTo>
                  <a:cubicBezTo>
                    <a:pt x="23" y="188"/>
                    <a:pt x="23" y="188"/>
                    <a:pt x="23" y="188"/>
                  </a:cubicBezTo>
                  <a:moveTo>
                    <a:pt x="566" y="171"/>
                  </a:moveTo>
                  <a:cubicBezTo>
                    <a:pt x="566" y="171"/>
                    <a:pt x="566" y="171"/>
                    <a:pt x="566" y="171"/>
                  </a:cubicBezTo>
                  <a:cubicBezTo>
                    <a:pt x="566" y="171"/>
                    <a:pt x="566" y="171"/>
                    <a:pt x="566" y="171"/>
                  </a:cubicBezTo>
                  <a:moveTo>
                    <a:pt x="577" y="166"/>
                  </a:moveTo>
                  <a:cubicBezTo>
                    <a:pt x="566" y="171"/>
                    <a:pt x="566" y="171"/>
                    <a:pt x="566" y="171"/>
                  </a:cubicBezTo>
                  <a:cubicBezTo>
                    <a:pt x="570" y="178"/>
                    <a:pt x="573" y="185"/>
                    <a:pt x="576" y="192"/>
                  </a:cubicBezTo>
                  <a:cubicBezTo>
                    <a:pt x="587" y="187"/>
                    <a:pt x="587" y="187"/>
                    <a:pt x="587" y="187"/>
                  </a:cubicBezTo>
                  <a:cubicBezTo>
                    <a:pt x="584" y="180"/>
                    <a:pt x="581" y="173"/>
                    <a:pt x="577" y="166"/>
                  </a:cubicBezTo>
                  <a:moveTo>
                    <a:pt x="45" y="146"/>
                  </a:moveTo>
                  <a:cubicBezTo>
                    <a:pt x="40" y="153"/>
                    <a:pt x="36" y="160"/>
                    <a:pt x="33" y="167"/>
                  </a:cubicBezTo>
                  <a:cubicBezTo>
                    <a:pt x="44" y="172"/>
                    <a:pt x="44" y="172"/>
                    <a:pt x="44" y="172"/>
                  </a:cubicBezTo>
                  <a:cubicBezTo>
                    <a:pt x="44" y="172"/>
                    <a:pt x="44" y="172"/>
                    <a:pt x="44" y="172"/>
                  </a:cubicBezTo>
                  <a:cubicBezTo>
                    <a:pt x="47" y="165"/>
                    <a:pt x="51" y="159"/>
                    <a:pt x="55" y="152"/>
                  </a:cubicBezTo>
                  <a:cubicBezTo>
                    <a:pt x="45" y="146"/>
                    <a:pt x="45" y="146"/>
                    <a:pt x="45" y="146"/>
                  </a:cubicBezTo>
                  <a:moveTo>
                    <a:pt x="552" y="125"/>
                  </a:moveTo>
                  <a:cubicBezTo>
                    <a:pt x="542" y="132"/>
                    <a:pt x="542" y="132"/>
                    <a:pt x="542" y="132"/>
                  </a:cubicBezTo>
                  <a:cubicBezTo>
                    <a:pt x="547" y="138"/>
                    <a:pt x="551" y="145"/>
                    <a:pt x="555" y="151"/>
                  </a:cubicBezTo>
                  <a:cubicBezTo>
                    <a:pt x="565" y="145"/>
                    <a:pt x="565" y="145"/>
                    <a:pt x="565" y="145"/>
                  </a:cubicBezTo>
                  <a:cubicBezTo>
                    <a:pt x="561" y="138"/>
                    <a:pt x="557" y="131"/>
                    <a:pt x="552" y="125"/>
                  </a:cubicBezTo>
                  <a:moveTo>
                    <a:pt x="73" y="107"/>
                  </a:moveTo>
                  <a:cubicBezTo>
                    <a:pt x="68" y="113"/>
                    <a:pt x="63" y="119"/>
                    <a:pt x="58" y="126"/>
                  </a:cubicBezTo>
                  <a:cubicBezTo>
                    <a:pt x="68" y="133"/>
                    <a:pt x="68" y="133"/>
                    <a:pt x="68" y="133"/>
                  </a:cubicBezTo>
                  <a:cubicBezTo>
                    <a:pt x="72" y="127"/>
                    <a:pt x="77" y="121"/>
                    <a:pt x="82" y="115"/>
                  </a:cubicBezTo>
                  <a:cubicBezTo>
                    <a:pt x="73" y="107"/>
                    <a:pt x="73" y="107"/>
                    <a:pt x="73" y="107"/>
                  </a:cubicBezTo>
                  <a:moveTo>
                    <a:pt x="521" y="89"/>
                  </a:moveTo>
                  <a:cubicBezTo>
                    <a:pt x="512" y="97"/>
                    <a:pt x="512" y="97"/>
                    <a:pt x="512" y="97"/>
                  </a:cubicBezTo>
                  <a:cubicBezTo>
                    <a:pt x="518" y="103"/>
                    <a:pt x="523" y="108"/>
                    <a:pt x="528" y="114"/>
                  </a:cubicBezTo>
                  <a:cubicBezTo>
                    <a:pt x="537" y="106"/>
                    <a:pt x="537" y="106"/>
                    <a:pt x="537" y="106"/>
                  </a:cubicBezTo>
                  <a:cubicBezTo>
                    <a:pt x="532" y="100"/>
                    <a:pt x="526" y="94"/>
                    <a:pt x="521" y="89"/>
                  </a:cubicBezTo>
                  <a:moveTo>
                    <a:pt x="107" y="73"/>
                  </a:moveTo>
                  <a:cubicBezTo>
                    <a:pt x="100" y="78"/>
                    <a:pt x="95" y="84"/>
                    <a:pt x="89" y="89"/>
                  </a:cubicBezTo>
                  <a:cubicBezTo>
                    <a:pt x="98" y="98"/>
                    <a:pt x="98" y="98"/>
                    <a:pt x="98" y="98"/>
                  </a:cubicBezTo>
                  <a:cubicBezTo>
                    <a:pt x="103" y="92"/>
                    <a:pt x="109" y="87"/>
                    <a:pt x="115" y="82"/>
                  </a:cubicBezTo>
                  <a:cubicBezTo>
                    <a:pt x="107" y="73"/>
                    <a:pt x="107" y="73"/>
                    <a:pt x="107" y="73"/>
                  </a:cubicBezTo>
                  <a:moveTo>
                    <a:pt x="484" y="58"/>
                  </a:moveTo>
                  <a:cubicBezTo>
                    <a:pt x="477" y="67"/>
                    <a:pt x="477" y="67"/>
                    <a:pt x="477" y="67"/>
                  </a:cubicBezTo>
                  <a:cubicBezTo>
                    <a:pt x="483" y="72"/>
                    <a:pt x="489" y="77"/>
                    <a:pt x="495" y="82"/>
                  </a:cubicBezTo>
                  <a:cubicBezTo>
                    <a:pt x="503" y="72"/>
                    <a:pt x="503" y="72"/>
                    <a:pt x="503" y="72"/>
                  </a:cubicBezTo>
                  <a:cubicBezTo>
                    <a:pt x="497" y="67"/>
                    <a:pt x="491" y="62"/>
                    <a:pt x="484" y="58"/>
                  </a:cubicBezTo>
                  <a:moveTo>
                    <a:pt x="145" y="45"/>
                  </a:moveTo>
                  <a:cubicBezTo>
                    <a:pt x="138" y="49"/>
                    <a:pt x="132" y="53"/>
                    <a:pt x="125" y="58"/>
                  </a:cubicBezTo>
                  <a:cubicBezTo>
                    <a:pt x="133" y="68"/>
                    <a:pt x="133" y="68"/>
                    <a:pt x="133" y="68"/>
                  </a:cubicBezTo>
                  <a:cubicBezTo>
                    <a:pt x="133" y="68"/>
                    <a:pt x="133" y="68"/>
                    <a:pt x="133" y="68"/>
                  </a:cubicBezTo>
                  <a:cubicBezTo>
                    <a:pt x="139" y="63"/>
                    <a:pt x="145" y="59"/>
                    <a:pt x="152" y="55"/>
                  </a:cubicBezTo>
                  <a:cubicBezTo>
                    <a:pt x="145" y="45"/>
                    <a:pt x="145" y="45"/>
                    <a:pt x="145" y="45"/>
                  </a:cubicBezTo>
                  <a:moveTo>
                    <a:pt x="443" y="33"/>
                  </a:moveTo>
                  <a:cubicBezTo>
                    <a:pt x="438" y="43"/>
                    <a:pt x="438" y="43"/>
                    <a:pt x="438" y="43"/>
                  </a:cubicBezTo>
                  <a:cubicBezTo>
                    <a:pt x="445" y="47"/>
                    <a:pt x="451" y="51"/>
                    <a:pt x="458" y="55"/>
                  </a:cubicBezTo>
                  <a:cubicBezTo>
                    <a:pt x="464" y="44"/>
                    <a:pt x="464" y="44"/>
                    <a:pt x="464" y="44"/>
                  </a:cubicBezTo>
                  <a:cubicBezTo>
                    <a:pt x="458" y="40"/>
                    <a:pt x="451" y="36"/>
                    <a:pt x="443" y="33"/>
                  </a:cubicBezTo>
                  <a:moveTo>
                    <a:pt x="188" y="23"/>
                  </a:moveTo>
                  <a:cubicBezTo>
                    <a:pt x="180" y="26"/>
                    <a:pt x="173" y="29"/>
                    <a:pt x="166" y="33"/>
                  </a:cubicBezTo>
                  <a:cubicBezTo>
                    <a:pt x="172" y="44"/>
                    <a:pt x="172" y="44"/>
                    <a:pt x="172" y="44"/>
                  </a:cubicBezTo>
                  <a:cubicBezTo>
                    <a:pt x="179" y="40"/>
                    <a:pt x="185" y="37"/>
                    <a:pt x="193" y="34"/>
                  </a:cubicBezTo>
                  <a:cubicBezTo>
                    <a:pt x="188" y="23"/>
                    <a:pt x="188" y="23"/>
                    <a:pt x="188" y="23"/>
                  </a:cubicBezTo>
                  <a:moveTo>
                    <a:pt x="399" y="14"/>
                  </a:moveTo>
                  <a:cubicBezTo>
                    <a:pt x="395" y="26"/>
                    <a:pt x="395" y="26"/>
                    <a:pt x="395" y="26"/>
                  </a:cubicBezTo>
                  <a:cubicBezTo>
                    <a:pt x="403" y="28"/>
                    <a:pt x="410" y="31"/>
                    <a:pt x="417" y="34"/>
                  </a:cubicBezTo>
                  <a:cubicBezTo>
                    <a:pt x="422" y="23"/>
                    <a:pt x="422" y="23"/>
                    <a:pt x="422" y="23"/>
                  </a:cubicBezTo>
                  <a:cubicBezTo>
                    <a:pt x="414" y="19"/>
                    <a:pt x="407" y="17"/>
                    <a:pt x="399" y="14"/>
                  </a:cubicBezTo>
                  <a:moveTo>
                    <a:pt x="233" y="8"/>
                  </a:moveTo>
                  <a:cubicBezTo>
                    <a:pt x="226" y="10"/>
                    <a:pt x="218" y="12"/>
                    <a:pt x="210" y="15"/>
                  </a:cubicBezTo>
                  <a:cubicBezTo>
                    <a:pt x="214" y="26"/>
                    <a:pt x="214" y="26"/>
                    <a:pt x="214" y="26"/>
                  </a:cubicBezTo>
                  <a:cubicBezTo>
                    <a:pt x="214" y="26"/>
                    <a:pt x="214" y="26"/>
                    <a:pt x="214" y="26"/>
                  </a:cubicBezTo>
                  <a:cubicBezTo>
                    <a:pt x="221" y="24"/>
                    <a:pt x="229" y="22"/>
                    <a:pt x="236" y="20"/>
                  </a:cubicBezTo>
                  <a:cubicBezTo>
                    <a:pt x="233" y="8"/>
                    <a:pt x="233" y="8"/>
                    <a:pt x="233" y="8"/>
                  </a:cubicBezTo>
                  <a:moveTo>
                    <a:pt x="352" y="3"/>
                  </a:moveTo>
                  <a:cubicBezTo>
                    <a:pt x="351" y="15"/>
                    <a:pt x="351" y="15"/>
                    <a:pt x="351" y="15"/>
                  </a:cubicBezTo>
                  <a:cubicBezTo>
                    <a:pt x="358" y="16"/>
                    <a:pt x="366" y="18"/>
                    <a:pt x="373" y="20"/>
                  </a:cubicBezTo>
                  <a:cubicBezTo>
                    <a:pt x="376" y="8"/>
                    <a:pt x="376" y="8"/>
                    <a:pt x="376" y="8"/>
                  </a:cubicBezTo>
                  <a:cubicBezTo>
                    <a:pt x="368" y="6"/>
                    <a:pt x="360" y="4"/>
                    <a:pt x="352" y="3"/>
                  </a:cubicBezTo>
                  <a:moveTo>
                    <a:pt x="281" y="1"/>
                  </a:moveTo>
                  <a:cubicBezTo>
                    <a:pt x="273" y="1"/>
                    <a:pt x="265" y="2"/>
                    <a:pt x="257" y="3"/>
                  </a:cubicBezTo>
                  <a:cubicBezTo>
                    <a:pt x="259" y="15"/>
                    <a:pt x="259" y="15"/>
                    <a:pt x="259" y="15"/>
                  </a:cubicBezTo>
                  <a:cubicBezTo>
                    <a:pt x="266" y="14"/>
                    <a:pt x="274" y="13"/>
                    <a:pt x="282" y="13"/>
                  </a:cubicBezTo>
                  <a:cubicBezTo>
                    <a:pt x="281" y="1"/>
                    <a:pt x="281" y="1"/>
                    <a:pt x="281" y="1"/>
                  </a:cubicBezTo>
                  <a:moveTo>
                    <a:pt x="305" y="0"/>
                  </a:moveTo>
                  <a:cubicBezTo>
                    <a:pt x="305" y="0"/>
                    <a:pt x="305" y="0"/>
                    <a:pt x="305" y="0"/>
                  </a:cubicBezTo>
                  <a:cubicBezTo>
                    <a:pt x="305" y="12"/>
                    <a:pt x="305" y="12"/>
                    <a:pt x="305" y="12"/>
                  </a:cubicBezTo>
                  <a:cubicBezTo>
                    <a:pt x="305" y="12"/>
                    <a:pt x="305" y="12"/>
                    <a:pt x="305" y="12"/>
                  </a:cubicBezTo>
                  <a:cubicBezTo>
                    <a:pt x="305" y="12"/>
                    <a:pt x="305" y="12"/>
                    <a:pt x="305" y="12"/>
                  </a:cubicBezTo>
                  <a:cubicBezTo>
                    <a:pt x="313" y="12"/>
                    <a:pt x="320" y="12"/>
                    <a:pt x="328" y="13"/>
                  </a:cubicBezTo>
                  <a:cubicBezTo>
                    <a:pt x="329" y="0"/>
                    <a:pt x="329" y="0"/>
                    <a:pt x="329" y="0"/>
                  </a:cubicBezTo>
                  <a:cubicBezTo>
                    <a:pt x="321" y="0"/>
                    <a:pt x="313" y="0"/>
                    <a:pt x="305" y="0"/>
                  </a:cubicBezTo>
                </a:path>
              </a:pathLst>
            </a:custGeom>
            <a:solidFill>
              <a:srgbClr val="F5E6B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Oval 7"/>
            <p:cNvSpPr>
              <a:spLocks noChangeArrowheads="1"/>
            </p:cNvSpPr>
            <p:nvPr/>
          </p:nvSpPr>
          <p:spPr bwMode="auto">
            <a:xfrm>
              <a:off x="1001204" y="2281424"/>
              <a:ext cx="2268538" cy="2270126"/>
            </a:xfrm>
            <a:prstGeom prst="ellipse">
              <a:avLst/>
            </a:prstGeom>
            <a:solidFill>
              <a:srgbClr val="FECF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Rectangle 8"/>
            <p:cNvSpPr>
              <a:spLocks noChangeArrowheads="1"/>
            </p:cNvSpPr>
            <p:nvPr/>
          </p:nvSpPr>
          <p:spPr bwMode="auto">
            <a:xfrm>
              <a:off x="912304" y="3149786"/>
              <a:ext cx="2578100" cy="152400"/>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Freeform 9"/>
            <p:cNvSpPr/>
            <p:nvPr/>
          </p:nvSpPr>
          <p:spPr bwMode="auto">
            <a:xfrm>
              <a:off x="882142" y="3119624"/>
              <a:ext cx="2638425" cy="212725"/>
            </a:xfrm>
            <a:custGeom>
              <a:avLst/>
              <a:gdLst>
                <a:gd name="T0" fmla="*/ 614 w 621"/>
                <a:gd name="T1" fmla="*/ 43 h 50"/>
                <a:gd name="T2" fmla="*/ 621 w 621"/>
                <a:gd name="T3" fmla="*/ 43 h 50"/>
                <a:gd name="T4" fmla="*/ 621 w 621"/>
                <a:gd name="T5" fmla="*/ 7 h 50"/>
                <a:gd name="T6" fmla="*/ 618 w 621"/>
                <a:gd name="T7" fmla="*/ 2 h 50"/>
                <a:gd name="T8" fmla="*/ 614 w 621"/>
                <a:gd name="T9" fmla="*/ 0 h 50"/>
                <a:gd name="T10" fmla="*/ 7 w 621"/>
                <a:gd name="T11" fmla="*/ 0 h 50"/>
                <a:gd name="T12" fmla="*/ 2 w 621"/>
                <a:gd name="T13" fmla="*/ 2 h 50"/>
                <a:gd name="T14" fmla="*/ 0 w 621"/>
                <a:gd name="T15" fmla="*/ 7 h 50"/>
                <a:gd name="T16" fmla="*/ 0 w 621"/>
                <a:gd name="T17" fmla="*/ 43 h 50"/>
                <a:gd name="T18" fmla="*/ 2 w 621"/>
                <a:gd name="T19" fmla="*/ 47 h 50"/>
                <a:gd name="T20" fmla="*/ 7 w 621"/>
                <a:gd name="T21" fmla="*/ 50 h 50"/>
                <a:gd name="T22" fmla="*/ 614 w 621"/>
                <a:gd name="T23" fmla="*/ 50 h 50"/>
                <a:gd name="T24" fmla="*/ 618 w 621"/>
                <a:gd name="T25" fmla="*/ 47 h 50"/>
                <a:gd name="T26" fmla="*/ 621 w 621"/>
                <a:gd name="T27" fmla="*/ 43 h 50"/>
                <a:gd name="T28" fmla="*/ 614 w 621"/>
                <a:gd name="T29" fmla="*/ 43 h 50"/>
                <a:gd name="T30" fmla="*/ 614 w 621"/>
                <a:gd name="T31" fmla="*/ 35 h 50"/>
                <a:gd name="T32" fmla="*/ 14 w 621"/>
                <a:gd name="T33" fmla="*/ 35 h 50"/>
                <a:gd name="T34" fmla="*/ 14 w 621"/>
                <a:gd name="T35" fmla="*/ 14 h 50"/>
                <a:gd name="T36" fmla="*/ 606 w 621"/>
                <a:gd name="T37" fmla="*/ 14 h 50"/>
                <a:gd name="T38" fmla="*/ 606 w 621"/>
                <a:gd name="T39" fmla="*/ 43 h 50"/>
                <a:gd name="T40" fmla="*/ 614 w 621"/>
                <a:gd name="T41" fmla="*/ 43 h 50"/>
                <a:gd name="T42" fmla="*/ 614 w 621"/>
                <a:gd name="T43" fmla="*/ 35 h 50"/>
                <a:gd name="T44" fmla="*/ 614 w 621"/>
                <a:gd name="T45" fmla="*/ 4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614" y="43"/>
                  </a:moveTo>
                  <a:cubicBezTo>
                    <a:pt x="621" y="43"/>
                    <a:pt x="621" y="43"/>
                    <a:pt x="621" y="43"/>
                  </a:cubicBezTo>
                  <a:cubicBezTo>
                    <a:pt x="621" y="7"/>
                    <a:pt x="621" y="7"/>
                    <a:pt x="621" y="7"/>
                  </a:cubicBezTo>
                  <a:cubicBezTo>
                    <a:pt x="621" y="5"/>
                    <a:pt x="620" y="3"/>
                    <a:pt x="618" y="2"/>
                  </a:cubicBezTo>
                  <a:cubicBezTo>
                    <a:pt x="617" y="1"/>
                    <a:pt x="615" y="0"/>
                    <a:pt x="614" y="0"/>
                  </a:cubicBezTo>
                  <a:cubicBezTo>
                    <a:pt x="7" y="0"/>
                    <a:pt x="7" y="0"/>
                    <a:pt x="7" y="0"/>
                  </a:cubicBezTo>
                  <a:cubicBezTo>
                    <a:pt x="5" y="0"/>
                    <a:pt x="3" y="1"/>
                    <a:pt x="2" y="2"/>
                  </a:cubicBezTo>
                  <a:cubicBezTo>
                    <a:pt x="1" y="3"/>
                    <a:pt x="0" y="5"/>
                    <a:pt x="0" y="7"/>
                  </a:cubicBezTo>
                  <a:cubicBezTo>
                    <a:pt x="0" y="43"/>
                    <a:pt x="0" y="43"/>
                    <a:pt x="0" y="43"/>
                  </a:cubicBezTo>
                  <a:cubicBezTo>
                    <a:pt x="0" y="44"/>
                    <a:pt x="1" y="46"/>
                    <a:pt x="2" y="47"/>
                  </a:cubicBezTo>
                  <a:cubicBezTo>
                    <a:pt x="3" y="49"/>
                    <a:pt x="5" y="50"/>
                    <a:pt x="7" y="50"/>
                  </a:cubicBezTo>
                  <a:cubicBezTo>
                    <a:pt x="614" y="50"/>
                    <a:pt x="614" y="50"/>
                    <a:pt x="614" y="50"/>
                  </a:cubicBezTo>
                  <a:cubicBezTo>
                    <a:pt x="615" y="50"/>
                    <a:pt x="617" y="49"/>
                    <a:pt x="618" y="47"/>
                  </a:cubicBezTo>
                  <a:cubicBezTo>
                    <a:pt x="620" y="46"/>
                    <a:pt x="621" y="44"/>
                    <a:pt x="621" y="43"/>
                  </a:cubicBezTo>
                  <a:cubicBezTo>
                    <a:pt x="614" y="43"/>
                    <a:pt x="614" y="43"/>
                    <a:pt x="614" y="43"/>
                  </a:cubicBezTo>
                  <a:cubicBezTo>
                    <a:pt x="614" y="35"/>
                    <a:pt x="614" y="35"/>
                    <a:pt x="614" y="35"/>
                  </a:cubicBezTo>
                  <a:cubicBezTo>
                    <a:pt x="14" y="35"/>
                    <a:pt x="14" y="35"/>
                    <a:pt x="14" y="35"/>
                  </a:cubicBezTo>
                  <a:cubicBezTo>
                    <a:pt x="14" y="14"/>
                    <a:pt x="14" y="14"/>
                    <a:pt x="14" y="14"/>
                  </a:cubicBezTo>
                  <a:cubicBezTo>
                    <a:pt x="606" y="14"/>
                    <a:pt x="606" y="14"/>
                    <a:pt x="606" y="14"/>
                  </a:cubicBezTo>
                  <a:cubicBezTo>
                    <a:pt x="606" y="43"/>
                    <a:pt x="606" y="43"/>
                    <a:pt x="606" y="43"/>
                  </a:cubicBezTo>
                  <a:cubicBezTo>
                    <a:pt x="614" y="43"/>
                    <a:pt x="614" y="43"/>
                    <a:pt x="614" y="43"/>
                  </a:cubicBezTo>
                  <a:cubicBezTo>
                    <a:pt x="614" y="35"/>
                    <a:pt x="614" y="35"/>
                    <a:pt x="614" y="35"/>
                  </a:cubicBezTo>
                  <a:lnTo>
                    <a:pt x="614" y="4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Rectangle 10"/>
            <p:cNvSpPr>
              <a:spLocks noChangeArrowheads="1"/>
            </p:cNvSpPr>
            <p:nvPr/>
          </p:nvSpPr>
          <p:spPr bwMode="auto">
            <a:xfrm>
              <a:off x="912304" y="3302186"/>
              <a:ext cx="2578100" cy="1492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Freeform 11"/>
            <p:cNvSpPr/>
            <p:nvPr/>
          </p:nvSpPr>
          <p:spPr bwMode="auto">
            <a:xfrm>
              <a:off x="882142" y="3268849"/>
              <a:ext cx="2638425" cy="212725"/>
            </a:xfrm>
            <a:custGeom>
              <a:avLst/>
              <a:gdLst>
                <a:gd name="T0" fmla="*/ 7 w 621"/>
                <a:gd name="T1" fmla="*/ 8 h 50"/>
                <a:gd name="T2" fmla="*/ 0 w 621"/>
                <a:gd name="T3" fmla="*/ 8 h 50"/>
                <a:gd name="T4" fmla="*/ 0 w 621"/>
                <a:gd name="T5" fmla="*/ 43 h 50"/>
                <a:gd name="T6" fmla="*/ 2 w 621"/>
                <a:gd name="T7" fmla="*/ 48 h 50"/>
                <a:gd name="T8" fmla="*/ 7 w 621"/>
                <a:gd name="T9" fmla="*/ 50 h 50"/>
                <a:gd name="T10" fmla="*/ 614 w 621"/>
                <a:gd name="T11" fmla="*/ 50 h 50"/>
                <a:gd name="T12" fmla="*/ 618 w 621"/>
                <a:gd name="T13" fmla="*/ 48 h 50"/>
                <a:gd name="T14" fmla="*/ 621 w 621"/>
                <a:gd name="T15" fmla="*/ 43 h 50"/>
                <a:gd name="T16" fmla="*/ 621 w 621"/>
                <a:gd name="T17" fmla="*/ 8 h 50"/>
                <a:gd name="T18" fmla="*/ 618 w 621"/>
                <a:gd name="T19" fmla="*/ 3 h 50"/>
                <a:gd name="T20" fmla="*/ 614 w 621"/>
                <a:gd name="T21" fmla="*/ 0 h 50"/>
                <a:gd name="T22" fmla="*/ 7 w 621"/>
                <a:gd name="T23" fmla="*/ 0 h 50"/>
                <a:gd name="T24" fmla="*/ 2 w 621"/>
                <a:gd name="T25" fmla="*/ 3 h 50"/>
                <a:gd name="T26" fmla="*/ 0 w 621"/>
                <a:gd name="T27" fmla="*/ 8 h 50"/>
                <a:gd name="T28" fmla="*/ 7 w 621"/>
                <a:gd name="T29" fmla="*/ 8 h 50"/>
                <a:gd name="T30" fmla="*/ 7 w 621"/>
                <a:gd name="T31" fmla="*/ 15 h 50"/>
                <a:gd name="T32" fmla="*/ 606 w 621"/>
                <a:gd name="T33" fmla="*/ 15 h 50"/>
                <a:gd name="T34" fmla="*/ 606 w 621"/>
                <a:gd name="T35" fmla="*/ 36 h 50"/>
                <a:gd name="T36" fmla="*/ 14 w 621"/>
                <a:gd name="T37" fmla="*/ 36 h 50"/>
                <a:gd name="T38" fmla="*/ 14 w 621"/>
                <a:gd name="T39" fmla="*/ 8 h 50"/>
                <a:gd name="T40" fmla="*/ 7 w 621"/>
                <a:gd name="T41" fmla="*/ 8 h 50"/>
                <a:gd name="T42" fmla="*/ 7 w 621"/>
                <a:gd name="T43" fmla="*/ 15 h 50"/>
                <a:gd name="T44" fmla="*/ 7 w 621"/>
                <a:gd name="T45" fmla="*/ 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50">
                  <a:moveTo>
                    <a:pt x="7" y="8"/>
                  </a:moveTo>
                  <a:cubicBezTo>
                    <a:pt x="0" y="8"/>
                    <a:pt x="0" y="8"/>
                    <a:pt x="0" y="8"/>
                  </a:cubicBezTo>
                  <a:cubicBezTo>
                    <a:pt x="0" y="43"/>
                    <a:pt x="0" y="43"/>
                    <a:pt x="0" y="43"/>
                  </a:cubicBezTo>
                  <a:cubicBezTo>
                    <a:pt x="0" y="45"/>
                    <a:pt x="1" y="47"/>
                    <a:pt x="2" y="48"/>
                  </a:cubicBezTo>
                  <a:cubicBezTo>
                    <a:pt x="3" y="49"/>
                    <a:pt x="5" y="50"/>
                    <a:pt x="7" y="50"/>
                  </a:cubicBezTo>
                  <a:cubicBezTo>
                    <a:pt x="614" y="50"/>
                    <a:pt x="614" y="50"/>
                    <a:pt x="614" y="50"/>
                  </a:cubicBezTo>
                  <a:cubicBezTo>
                    <a:pt x="615" y="50"/>
                    <a:pt x="617" y="49"/>
                    <a:pt x="618" y="48"/>
                  </a:cubicBezTo>
                  <a:cubicBezTo>
                    <a:pt x="620" y="47"/>
                    <a:pt x="621" y="45"/>
                    <a:pt x="621" y="43"/>
                  </a:cubicBezTo>
                  <a:cubicBezTo>
                    <a:pt x="621" y="8"/>
                    <a:pt x="621" y="8"/>
                    <a:pt x="621" y="8"/>
                  </a:cubicBezTo>
                  <a:cubicBezTo>
                    <a:pt x="621" y="6"/>
                    <a:pt x="620" y="4"/>
                    <a:pt x="618" y="3"/>
                  </a:cubicBezTo>
                  <a:cubicBezTo>
                    <a:pt x="617" y="1"/>
                    <a:pt x="615" y="0"/>
                    <a:pt x="614" y="0"/>
                  </a:cubicBezTo>
                  <a:cubicBezTo>
                    <a:pt x="7" y="0"/>
                    <a:pt x="7" y="0"/>
                    <a:pt x="7" y="0"/>
                  </a:cubicBezTo>
                  <a:cubicBezTo>
                    <a:pt x="5" y="0"/>
                    <a:pt x="3" y="1"/>
                    <a:pt x="2" y="3"/>
                  </a:cubicBezTo>
                  <a:cubicBezTo>
                    <a:pt x="1" y="4"/>
                    <a:pt x="0" y="6"/>
                    <a:pt x="0" y="8"/>
                  </a:cubicBezTo>
                  <a:cubicBezTo>
                    <a:pt x="7" y="8"/>
                    <a:pt x="7" y="8"/>
                    <a:pt x="7" y="8"/>
                  </a:cubicBezTo>
                  <a:cubicBezTo>
                    <a:pt x="7" y="15"/>
                    <a:pt x="7" y="15"/>
                    <a:pt x="7" y="15"/>
                  </a:cubicBezTo>
                  <a:cubicBezTo>
                    <a:pt x="606" y="15"/>
                    <a:pt x="606" y="15"/>
                    <a:pt x="606" y="15"/>
                  </a:cubicBezTo>
                  <a:cubicBezTo>
                    <a:pt x="606" y="36"/>
                    <a:pt x="606" y="36"/>
                    <a:pt x="606" y="36"/>
                  </a:cubicBezTo>
                  <a:cubicBezTo>
                    <a:pt x="14" y="36"/>
                    <a:pt x="14" y="36"/>
                    <a:pt x="14" y="36"/>
                  </a:cubicBezTo>
                  <a:cubicBezTo>
                    <a:pt x="14" y="8"/>
                    <a:pt x="14" y="8"/>
                    <a:pt x="14" y="8"/>
                  </a:cubicBezTo>
                  <a:cubicBezTo>
                    <a:pt x="7" y="8"/>
                    <a:pt x="7" y="8"/>
                    <a:pt x="7" y="8"/>
                  </a:cubicBezTo>
                  <a:cubicBezTo>
                    <a:pt x="7" y="15"/>
                    <a:pt x="7" y="15"/>
                    <a:pt x="7" y="15"/>
                  </a:cubicBezTo>
                  <a:lnTo>
                    <a:pt x="7" y="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
            <p:cNvSpPr/>
            <p:nvPr/>
          </p:nvSpPr>
          <p:spPr bwMode="auto">
            <a:xfrm>
              <a:off x="3490404" y="3149786"/>
              <a:ext cx="442913" cy="301625"/>
            </a:xfrm>
            <a:custGeom>
              <a:avLst/>
              <a:gdLst>
                <a:gd name="T0" fmla="*/ 0 w 279"/>
                <a:gd name="T1" fmla="*/ 0 h 190"/>
                <a:gd name="T2" fmla="*/ 0 w 279"/>
                <a:gd name="T3" fmla="*/ 96 h 190"/>
                <a:gd name="T4" fmla="*/ 0 w 279"/>
                <a:gd name="T5" fmla="*/ 190 h 190"/>
                <a:gd name="T6" fmla="*/ 279 w 279"/>
                <a:gd name="T7" fmla="*/ 96 h 190"/>
                <a:gd name="T8" fmla="*/ 0 w 279"/>
                <a:gd name="T9" fmla="*/ 0 h 190"/>
              </a:gdLst>
              <a:ahLst/>
              <a:cxnLst>
                <a:cxn ang="0">
                  <a:pos x="T0" y="T1"/>
                </a:cxn>
                <a:cxn ang="0">
                  <a:pos x="T2" y="T3"/>
                </a:cxn>
                <a:cxn ang="0">
                  <a:pos x="T4" y="T5"/>
                </a:cxn>
                <a:cxn ang="0">
                  <a:pos x="T6" y="T7"/>
                </a:cxn>
                <a:cxn ang="0">
                  <a:pos x="T8" y="T9"/>
                </a:cxn>
              </a:cxnLst>
              <a:rect l="0" t="0" r="r" b="b"/>
              <a:pathLst>
                <a:path w="279" h="190">
                  <a:moveTo>
                    <a:pt x="0" y="0"/>
                  </a:moveTo>
                  <a:lnTo>
                    <a:pt x="0" y="96"/>
                  </a:lnTo>
                  <a:lnTo>
                    <a:pt x="0" y="190"/>
                  </a:lnTo>
                  <a:lnTo>
                    <a:pt x="279" y="96"/>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3"/>
            <p:cNvSpPr/>
            <p:nvPr/>
          </p:nvSpPr>
          <p:spPr bwMode="auto">
            <a:xfrm>
              <a:off x="3457067" y="3119624"/>
              <a:ext cx="504825" cy="365125"/>
            </a:xfrm>
            <a:custGeom>
              <a:avLst/>
              <a:gdLst>
                <a:gd name="T0" fmla="*/ 8 w 119"/>
                <a:gd name="T1" fmla="*/ 7 h 86"/>
                <a:gd name="T2" fmla="*/ 0 w 119"/>
                <a:gd name="T3" fmla="*/ 7 h 86"/>
                <a:gd name="T4" fmla="*/ 0 w 119"/>
                <a:gd name="T5" fmla="*/ 43 h 86"/>
                <a:gd name="T6" fmla="*/ 0 w 119"/>
                <a:gd name="T7" fmla="*/ 78 h 86"/>
                <a:gd name="T8" fmla="*/ 3 w 119"/>
                <a:gd name="T9" fmla="*/ 84 h 86"/>
                <a:gd name="T10" fmla="*/ 10 w 119"/>
                <a:gd name="T11" fmla="*/ 85 h 86"/>
                <a:gd name="T12" fmla="*/ 114 w 119"/>
                <a:gd name="T13" fmla="*/ 49 h 86"/>
                <a:gd name="T14" fmla="*/ 119 w 119"/>
                <a:gd name="T15" fmla="*/ 43 h 86"/>
                <a:gd name="T16" fmla="*/ 114 w 119"/>
                <a:gd name="T17" fmla="*/ 36 h 86"/>
                <a:gd name="T18" fmla="*/ 10 w 119"/>
                <a:gd name="T19" fmla="*/ 0 h 86"/>
                <a:gd name="T20" fmla="*/ 3 w 119"/>
                <a:gd name="T21" fmla="*/ 1 h 86"/>
                <a:gd name="T22" fmla="*/ 0 w 119"/>
                <a:gd name="T23" fmla="*/ 7 h 86"/>
                <a:gd name="T24" fmla="*/ 8 w 119"/>
                <a:gd name="T25" fmla="*/ 7 h 86"/>
                <a:gd name="T26" fmla="*/ 5 w 119"/>
                <a:gd name="T27" fmla="*/ 14 h 86"/>
                <a:gd name="T28" fmla="*/ 90 w 119"/>
                <a:gd name="T29" fmla="*/ 43 h 86"/>
                <a:gd name="T30" fmla="*/ 15 w 119"/>
                <a:gd name="T31" fmla="*/ 68 h 86"/>
                <a:gd name="T32" fmla="*/ 15 w 119"/>
                <a:gd name="T33" fmla="*/ 43 h 86"/>
                <a:gd name="T34" fmla="*/ 15 w 119"/>
                <a:gd name="T35" fmla="*/ 7 h 86"/>
                <a:gd name="T36" fmla="*/ 8 w 119"/>
                <a:gd name="T37" fmla="*/ 7 h 86"/>
                <a:gd name="T38" fmla="*/ 5 w 119"/>
                <a:gd name="T39" fmla="*/ 14 h 86"/>
                <a:gd name="T40" fmla="*/ 8 w 119"/>
                <a:gd name="T41" fmla="*/ 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9" h="86">
                  <a:moveTo>
                    <a:pt x="8" y="7"/>
                  </a:moveTo>
                  <a:cubicBezTo>
                    <a:pt x="0" y="7"/>
                    <a:pt x="0" y="7"/>
                    <a:pt x="0" y="7"/>
                  </a:cubicBezTo>
                  <a:cubicBezTo>
                    <a:pt x="0" y="43"/>
                    <a:pt x="0" y="43"/>
                    <a:pt x="0" y="43"/>
                  </a:cubicBezTo>
                  <a:cubicBezTo>
                    <a:pt x="0" y="78"/>
                    <a:pt x="0" y="78"/>
                    <a:pt x="0" y="78"/>
                  </a:cubicBezTo>
                  <a:cubicBezTo>
                    <a:pt x="0" y="80"/>
                    <a:pt x="2" y="83"/>
                    <a:pt x="3" y="84"/>
                  </a:cubicBezTo>
                  <a:cubicBezTo>
                    <a:pt x="5" y="85"/>
                    <a:pt x="8" y="86"/>
                    <a:pt x="10" y="85"/>
                  </a:cubicBezTo>
                  <a:cubicBezTo>
                    <a:pt x="114" y="49"/>
                    <a:pt x="114" y="49"/>
                    <a:pt x="114" y="49"/>
                  </a:cubicBezTo>
                  <a:cubicBezTo>
                    <a:pt x="117" y="48"/>
                    <a:pt x="119" y="46"/>
                    <a:pt x="119" y="43"/>
                  </a:cubicBezTo>
                  <a:cubicBezTo>
                    <a:pt x="119" y="39"/>
                    <a:pt x="117" y="37"/>
                    <a:pt x="114" y="36"/>
                  </a:cubicBezTo>
                  <a:cubicBezTo>
                    <a:pt x="10" y="0"/>
                    <a:pt x="10" y="0"/>
                    <a:pt x="10" y="0"/>
                  </a:cubicBezTo>
                  <a:cubicBezTo>
                    <a:pt x="8" y="0"/>
                    <a:pt x="5" y="0"/>
                    <a:pt x="3" y="1"/>
                  </a:cubicBezTo>
                  <a:cubicBezTo>
                    <a:pt x="2" y="2"/>
                    <a:pt x="0" y="5"/>
                    <a:pt x="0" y="7"/>
                  </a:cubicBezTo>
                  <a:cubicBezTo>
                    <a:pt x="8" y="7"/>
                    <a:pt x="8" y="7"/>
                    <a:pt x="8" y="7"/>
                  </a:cubicBezTo>
                  <a:cubicBezTo>
                    <a:pt x="5" y="14"/>
                    <a:pt x="5" y="14"/>
                    <a:pt x="5" y="14"/>
                  </a:cubicBezTo>
                  <a:cubicBezTo>
                    <a:pt x="90" y="43"/>
                    <a:pt x="90" y="43"/>
                    <a:pt x="90" y="43"/>
                  </a:cubicBezTo>
                  <a:cubicBezTo>
                    <a:pt x="15" y="68"/>
                    <a:pt x="15" y="68"/>
                    <a:pt x="15" y="68"/>
                  </a:cubicBezTo>
                  <a:cubicBezTo>
                    <a:pt x="15" y="43"/>
                    <a:pt x="15" y="43"/>
                    <a:pt x="15" y="43"/>
                  </a:cubicBezTo>
                  <a:cubicBezTo>
                    <a:pt x="15" y="7"/>
                    <a:pt x="15" y="7"/>
                    <a:pt x="15" y="7"/>
                  </a:cubicBezTo>
                  <a:cubicBezTo>
                    <a:pt x="8" y="7"/>
                    <a:pt x="8" y="7"/>
                    <a:pt x="8" y="7"/>
                  </a:cubicBezTo>
                  <a:cubicBezTo>
                    <a:pt x="5" y="14"/>
                    <a:pt x="5" y="14"/>
                    <a:pt x="5" y="14"/>
                  </a:cubicBezTo>
                  <a:lnTo>
                    <a:pt x="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4"/>
            <p:cNvSpPr/>
            <p:nvPr/>
          </p:nvSpPr>
          <p:spPr bwMode="auto">
            <a:xfrm>
              <a:off x="483679" y="3149786"/>
              <a:ext cx="428625" cy="301625"/>
            </a:xfrm>
            <a:custGeom>
              <a:avLst/>
              <a:gdLst>
                <a:gd name="T0" fmla="*/ 270 w 270"/>
                <a:gd name="T1" fmla="*/ 0 h 190"/>
                <a:gd name="T2" fmla="*/ 0 w 270"/>
                <a:gd name="T3" fmla="*/ 0 h 190"/>
                <a:gd name="T4" fmla="*/ 0 w 270"/>
                <a:gd name="T5" fmla="*/ 190 h 190"/>
                <a:gd name="T6" fmla="*/ 270 w 270"/>
                <a:gd name="T7" fmla="*/ 190 h 190"/>
                <a:gd name="T8" fmla="*/ 270 w 270"/>
                <a:gd name="T9" fmla="*/ 96 h 190"/>
                <a:gd name="T10" fmla="*/ 270 w 270"/>
                <a:gd name="T11" fmla="*/ 0 h 190"/>
              </a:gdLst>
              <a:ahLst/>
              <a:cxnLst>
                <a:cxn ang="0">
                  <a:pos x="T0" y="T1"/>
                </a:cxn>
                <a:cxn ang="0">
                  <a:pos x="T2" y="T3"/>
                </a:cxn>
                <a:cxn ang="0">
                  <a:pos x="T4" y="T5"/>
                </a:cxn>
                <a:cxn ang="0">
                  <a:pos x="T6" y="T7"/>
                </a:cxn>
                <a:cxn ang="0">
                  <a:pos x="T8" y="T9"/>
                </a:cxn>
                <a:cxn ang="0">
                  <a:pos x="T10" y="T11"/>
                </a:cxn>
              </a:cxnLst>
              <a:rect l="0" t="0" r="r" b="b"/>
              <a:pathLst>
                <a:path w="270" h="190">
                  <a:moveTo>
                    <a:pt x="270" y="0"/>
                  </a:moveTo>
                  <a:lnTo>
                    <a:pt x="0" y="0"/>
                  </a:lnTo>
                  <a:lnTo>
                    <a:pt x="0" y="190"/>
                  </a:lnTo>
                  <a:lnTo>
                    <a:pt x="270" y="190"/>
                  </a:lnTo>
                  <a:lnTo>
                    <a:pt x="270" y="96"/>
                  </a:lnTo>
                  <a:lnTo>
                    <a:pt x="270" y="0"/>
                  </a:ln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5"/>
            <p:cNvSpPr/>
            <p:nvPr/>
          </p:nvSpPr>
          <p:spPr bwMode="auto">
            <a:xfrm>
              <a:off x="453517" y="3119624"/>
              <a:ext cx="488950" cy="361950"/>
            </a:xfrm>
            <a:custGeom>
              <a:avLst/>
              <a:gdLst>
                <a:gd name="T0" fmla="*/ 108 w 115"/>
                <a:gd name="T1" fmla="*/ 7 h 85"/>
                <a:gd name="T2" fmla="*/ 108 w 115"/>
                <a:gd name="T3" fmla="*/ 0 h 85"/>
                <a:gd name="T4" fmla="*/ 7 w 115"/>
                <a:gd name="T5" fmla="*/ 0 h 85"/>
                <a:gd name="T6" fmla="*/ 2 w 115"/>
                <a:gd name="T7" fmla="*/ 2 h 85"/>
                <a:gd name="T8" fmla="*/ 0 w 115"/>
                <a:gd name="T9" fmla="*/ 7 h 85"/>
                <a:gd name="T10" fmla="*/ 0 w 115"/>
                <a:gd name="T11" fmla="*/ 78 h 85"/>
                <a:gd name="T12" fmla="*/ 2 w 115"/>
                <a:gd name="T13" fmla="*/ 83 h 85"/>
                <a:gd name="T14" fmla="*/ 7 w 115"/>
                <a:gd name="T15" fmla="*/ 85 h 85"/>
                <a:gd name="T16" fmla="*/ 108 w 115"/>
                <a:gd name="T17" fmla="*/ 85 h 85"/>
                <a:gd name="T18" fmla="*/ 113 w 115"/>
                <a:gd name="T19" fmla="*/ 83 h 85"/>
                <a:gd name="T20" fmla="*/ 115 w 115"/>
                <a:gd name="T21" fmla="*/ 78 h 85"/>
                <a:gd name="T22" fmla="*/ 115 w 115"/>
                <a:gd name="T23" fmla="*/ 43 h 85"/>
                <a:gd name="T24" fmla="*/ 115 w 115"/>
                <a:gd name="T25" fmla="*/ 7 h 85"/>
                <a:gd name="T26" fmla="*/ 113 w 115"/>
                <a:gd name="T27" fmla="*/ 2 h 85"/>
                <a:gd name="T28" fmla="*/ 108 w 115"/>
                <a:gd name="T29" fmla="*/ 0 h 85"/>
                <a:gd name="T30" fmla="*/ 108 w 115"/>
                <a:gd name="T31" fmla="*/ 7 h 85"/>
                <a:gd name="T32" fmla="*/ 101 w 115"/>
                <a:gd name="T33" fmla="*/ 7 h 85"/>
                <a:gd name="T34" fmla="*/ 101 w 115"/>
                <a:gd name="T35" fmla="*/ 43 h 85"/>
                <a:gd name="T36" fmla="*/ 101 w 115"/>
                <a:gd name="T37" fmla="*/ 71 h 85"/>
                <a:gd name="T38" fmla="*/ 14 w 115"/>
                <a:gd name="T39" fmla="*/ 71 h 85"/>
                <a:gd name="T40" fmla="*/ 14 w 115"/>
                <a:gd name="T41" fmla="*/ 14 h 85"/>
                <a:gd name="T42" fmla="*/ 108 w 115"/>
                <a:gd name="T43" fmla="*/ 14 h 85"/>
                <a:gd name="T44" fmla="*/ 108 w 115"/>
                <a:gd name="T45" fmla="*/ 7 h 85"/>
                <a:gd name="T46" fmla="*/ 101 w 115"/>
                <a:gd name="T47" fmla="*/ 7 h 85"/>
                <a:gd name="T48" fmla="*/ 108 w 115"/>
                <a:gd name="T49"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5" h="85">
                  <a:moveTo>
                    <a:pt x="108" y="7"/>
                  </a:moveTo>
                  <a:cubicBezTo>
                    <a:pt x="108" y="0"/>
                    <a:pt x="108" y="0"/>
                    <a:pt x="108" y="0"/>
                  </a:cubicBezTo>
                  <a:cubicBezTo>
                    <a:pt x="7" y="0"/>
                    <a:pt x="7" y="0"/>
                    <a:pt x="7" y="0"/>
                  </a:cubicBezTo>
                  <a:cubicBezTo>
                    <a:pt x="5" y="0"/>
                    <a:pt x="3" y="1"/>
                    <a:pt x="2" y="2"/>
                  </a:cubicBezTo>
                  <a:cubicBezTo>
                    <a:pt x="0" y="3"/>
                    <a:pt x="0" y="5"/>
                    <a:pt x="0" y="7"/>
                  </a:cubicBezTo>
                  <a:cubicBezTo>
                    <a:pt x="0" y="78"/>
                    <a:pt x="0" y="78"/>
                    <a:pt x="0" y="78"/>
                  </a:cubicBezTo>
                  <a:cubicBezTo>
                    <a:pt x="0" y="80"/>
                    <a:pt x="0" y="82"/>
                    <a:pt x="2" y="83"/>
                  </a:cubicBezTo>
                  <a:cubicBezTo>
                    <a:pt x="3" y="84"/>
                    <a:pt x="5" y="85"/>
                    <a:pt x="7" y="85"/>
                  </a:cubicBezTo>
                  <a:cubicBezTo>
                    <a:pt x="108" y="85"/>
                    <a:pt x="108" y="85"/>
                    <a:pt x="108" y="85"/>
                  </a:cubicBezTo>
                  <a:cubicBezTo>
                    <a:pt x="110" y="85"/>
                    <a:pt x="112" y="84"/>
                    <a:pt x="113" y="83"/>
                  </a:cubicBezTo>
                  <a:cubicBezTo>
                    <a:pt x="114" y="82"/>
                    <a:pt x="115" y="80"/>
                    <a:pt x="115" y="78"/>
                  </a:cubicBezTo>
                  <a:cubicBezTo>
                    <a:pt x="115" y="43"/>
                    <a:pt x="115" y="43"/>
                    <a:pt x="115" y="43"/>
                  </a:cubicBezTo>
                  <a:cubicBezTo>
                    <a:pt x="115" y="7"/>
                    <a:pt x="115" y="7"/>
                    <a:pt x="115" y="7"/>
                  </a:cubicBezTo>
                  <a:cubicBezTo>
                    <a:pt x="115" y="5"/>
                    <a:pt x="114" y="3"/>
                    <a:pt x="113" y="2"/>
                  </a:cubicBezTo>
                  <a:cubicBezTo>
                    <a:pt x="112" y="1"/>
                    <a:pt x="110" y="0"/>
                    <a:pt x="108" y="0"/>
                  </a:cubicBezTo>
                  <a:cubicBezTo>
                    <a:pt x="108" y="7"/>
                    <a:pt x="108" y="7"/>
                    <a:pt x="108" y="7"/>
                  </a:cubicBezTo>
                  <a:cubicBezTo>
                    <a:pt x="101" y="7"/>
                    <a:pt x="101" y="7"/>
                    <a:pt x="101" y="7"/>
                  </a:cubicBezTo>
                  <a:cubicBezTo>
                    <a:pt x="101" y="43"/>
                    <a:pt x="101" y="43"/>
                    <a:pt x="101" y="43"/>
                  </a:cubicBezTo>
                  <a:cubicBezTo>
                    <a:pt x="101" y="71"/>
                    <a:pt x="101" y="71"/>
                    <a:pt x="101" y="71"/>
                  </a:cubicBezTo>
                  <a:cubicBezTo>
                    <a:pt x="14" y="71"/>
                    <a:pt x="14" y="71"/>
                    <a:pt x="14" y="71"/>
                  </a:cubicBezTo>
                  <a:cubicBezTo>
                    <a:pt x="14" y="14"/>
                    <a:pt x="14" y="14"/>
                    <a:pt x="14" y="14"/>
                  </a:cubicBezTo>
                  <a:cubicBezTo>
                    <a:pt x="108" y="14"/>
                    <a:pt x="108" y="14"/>
                    <a:pt x="108" y="14"/>
                  </a:cubicBezTo>
                  <a:cubicBezTo>
                    <a:pt x="108" y="7"/>
                    <a:pt x="108" y="7"/>
                    <a:pt x="108" y="7"/>
                  </a:cubicBezTo>
                  <a:cubicBezTo>
                    <a:pt x="101" y="7"/>
                    <a:pt x="101" y="7"/>
                    <a:pt x="101" y="7"/>
                  </a:cubicBezTo>
                  <a:lnTo>
                    <a:pt x="108" y="7"/>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7"/>
            <p:cNvSpPr/>
            <p:nvPr/>
          </p:nvSpPr>
          <p:spPr bwMode="auto">
            <a:xfrm>
              <a:off x="521779" y="3451411"/>
              <a:ext cx="3317875" cy="131763"/>
            </a:xfrm>
            <a:custGeom>
              <a:avLst/>
              <a:gdLst>
                <a:gd name="T0" fmla="*/ 1932 w 2090"/>
                <a:gd name="T1" fmla="*/ 16 h 83"/>
                <a:gd name="T2" fmla="*/ 1932 w 2090"/>
                <a:gd name="T3" fmla="*/ 0 h 83"/>
                <a:gd name="T4" fmla="*/ 1876 w 2090"/>
                <a:gd name="T5" fmla="*/ 16 h 83"/>
                <a:gd name="T6" fmla="*/ 0 w 2090"/>
                <a:gd name="T7" fmla="*/ 16 h 83"/>
                <a:gd name="T8" fmla="*/ 0 w 2090"/>
                <a:gd name="T9" fmla="*/ 83 h 83"/>
                <a:gd name="T10" fmla="*/ 2090 w 2090"/>
                <a:gd name="T11" fmla="*/ 83 h 83"/>
                <a:gd name="T12" fmla="*/ 2090 w 2090"/>
                <a:gd name="T13" fmla="*/ 16 h 83"/>
                <a:gd name="T14" fmla="*/ 1932 w 2090"/>
                <a:gd name="T15" fmla="*/ 16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0" h="83">
                  <a:moveTo>
                    <a:pt x="1932" y="16"/>
                  </a:moveTo>
                  <a:lnTo>
                    <a:pt x="1932" y="0"/>
                  </a:lnTo>
                  <a:lnTo>
                    <a:pt x="1876" y="16"/>
                  </a:lnTo>
                  <a:lnTo>
                    <a:pt x="0" y="16"/>
                  </a:lnTo>
                  <a:lnTo>
                    <a:pt x="0" y="83"/>
                  </a:lnTo>
                  <a:lnTo>
                    <a:pt x="2090" y="83"/>
                  </a:lnTo>
                  <a:lnTo>
                    <a:pt x="2090" y="16"/>
                  </a:lnTo>
                  <a:lnTo>
                    <a:pt x="1932" y="16"/>
                  </a:lnTo>
                  <a:close/>
                </a:path>
              </a:pathLst>
            </a:custGeom>
            <a:solidFill>
              <a:srgbClr val="FAB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88254" y="4529841"/>
            <a:ext cx="1231075" cy="1946124"/>
            <a:chOff x="2492373" y="4457886"/>
            <a:chExt cx="1639888" cy="2592389"/>
          </a:xfrm>
        </p:grpSpPr>
        <p:sp>
          <p:nvSpPr>
            <p:cNvPr id="25" name="Freeform 18"/>
            <p:cNvSpPr/>
            <p:nvPr/>
          </p:nvSpPr>
          <p:spPr bwMode="auto">
            <a:xfrm>
              <a:off x="2522536" y="4488049"/>
              <a:ext cx="1579563" cy="1903413"/>
            </a:xfrm>
            <a:custGeom>
              <a:avLst/>
              <a:gdLst>
                <a:gd name="T0" fmla="*/ 372 w 372"/>
                <a:gd name="T1" fmla="*/ 186 h 448"/>
                <a:gd name="T2" fmla="*/ 186 w 372"/>
                <a:gd name="T3" fmla="*/ 0 h 448"/>
                <a:gd name="T4" fmla="*/ 0 w 372"/>
                <a:gd name="T5" fmla="*/ 186 h 448"/>
                <a:gd name="T6" fmla="*/ 110 w 372"/>
                <a:gd name="T7" fmla="*/ 355 h 448"/>
                <a:gd name="T8" fmla="*/ 110 w 372"/>
                <a:gd name="T9" fmla="*/ 448 h 448"/>
                <a:gd name="T10" fmla="*/ 262 w 372"/>
                <a:gd name="T11" fmla="*/ 448 h 448"/>
                <a:gd name="T12" fmla="*/ 262 w 372"/>
                <a:gd name="T13" fmla="*/ 355 h 448"/>
                <a:gd name="T14" fmla="*/ 372 w 372"/>
                <a:gd name="T15" fmla="*/ 186 h 4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2" h="448">
                  <a:moveTo>
                    <a:pt x="372" y="186"/>
                  </a:moveTo>
                  <a:cubicBezTo>
                    <a:pt x="372" y="83"/>
                    <a:pt x="289" y="0"/>
                    <a:pt x="186" y="0"/>
                  </a:cubicBezTo>
                  <a:cubicBezTo>
                    <a:pt x="83" y="0"/>
                    <a:pt x="0" y="83"/>
                    <a:pt x="0" y="186"/>
                  </a:cubicBezTo>
                  <a:cubicBezTo>
                    <a:pt x="0" y="261"/>
                    <a:pt x="45" y="326"/>
                    <a:pt x="110" y="355"/>
                  </a:cubicBezTo>
                  <a:cubicBezTo>
                    <a:pt x="110" y="448"/>
                    <a:pt x="110" y="448"/>
                    <a:pt x="110" y="448"/>
                  </a:cubicBezTo>
                  <a:cubicBezTo>
                    <a:pt x="262" y="448"/>
                    <a:pt x="262" y="448"/>
                    <a:pt x="262" y="448"/>
                  </a:cubicBezTo>
                  <a:cubicBezTo>
                    <a:pt x="262" y="355"/>
                    <a:pt x="262" y="355"/>
                    <a:pt x="262" y="355"/>
                  </a:cubicBezTo>
                  <a:cubicBezTo>
                    <a:pt x="327" y="326"/>
                    <a:pt x="372" y="261"/>
                    <a:pt x="372" y="186"/>
                  </a:cubicBezTo>
                  <a:close/>
                </a:path>
              </a:pathLst>
            </a:custGeom>
            <a:solidFill>
              <a:srgbClr val="30C1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9"/>
            <p:cNvSpPr/>
            <p:nvPr/>
          </p:nvSpPr>
          <p:spPr bwMode="auto">
            <a:xfrm>
              <a:off x="2492373" y="4457886"/>
              <a:ext cx="1639888" cy="1968501"/>
            </a:xfrm>
            <a:custGeom>
              <a:avLst/>
              <a:gdLst>
                <a:gd name="T0" fmla="*/ 379 w 386"/>
                <a:gd name="T1" fmla="*/ 193 h 463"/>
                <a:gd name="T2" fmla="*/ 386 w 386"/>
                <a:gd name="T3" fmla="*/ 193 h 463"/>
                <a:gd name="T4" fmla="*/ 193 w 386"/>
                <a:gd name="T5" fmla="*/ 0 h 463"/>
                <a:gd name="T6" fmla="*/ 0 w 386"/>
                <a:gd name="T7" fmla="*/ 193 h 463"/>
                <a:gd name="T8" fmla="*/ 114 w 386"/>
                <a:gd name="T9" fmla="*/ 369 h 463"/>
                <a:gd name="T10" fmla="*/ 117 w 386"/>
                <a:gd name="T11" fmla="*/ 362 h 463"/>
                <a:gd name="T12" fmla="*/ 110 w 386"/>
                <a:gd name="T13" fmla="*/ 362 h 463"/>
                <a:gd name="T14" fmla="*/ 110 w 386"/>
                <a:gd name="T15" fmla="*/ 455 h 463"/>
                <a:gd name="T16" fmla="*/ 112 w 386"/>
                <a:gd name="T17" fmla="*/ 460 h 463"/>
                <a:gd name="T18" fmla="*/ 117 w 386"/>
                <a:gd name="T19" fmla="*/ 463 h 463"/>
                <a:gd name="T20" fmla="*/ 269 w 386"/>
                <a:gd name="T21" fmla="*/ 463 h 463"/>
                <a:gd name="T22" fmla="*/ 274 w 386"/>
                <a:gd name="T23" fmla="*/ 460 h 463"/>
                <a:gd name="T24" fmla="*/ 276 w 386"/>
                <a:gd name="T25" fmla="*/ 455 h 463"/>
                <a:gd name="T26" fmla="*/ 276 w 386"/>
                <a:gd name="T27" fmla="*/ 362 h 463"/>
                <a:gd name="T28" fmla="*/ 269 w 386"/>
                <a:gd name="T29" fmla="*/ 362 h 463"/>
                <a:gd name="T30" fmla="*/ 272 w 386"/>
                <a:gd name="T31" fmla="*/ 369 h 463"/>
                <a:gd name="T32" fmla="*/ 386 w 386"/>
                <a:gd name="T33" fmla="*/ 193 h 463"/>
                <a:gd name="T34" fmla="*/ 379 w 386"/>
                <a:gd name="T35" fmla="*/ 193 h 463"/>
                <a:gd name="T36" fmla="*/ 372 w 386"/>
                <a:gd name="T37" fmla="*/ 193 h 463"/>
                <a:gd name="T38" fmla="*/ 266 w 386"/>
                <a:gd name="T39" fmla="*/ 356 h 463"/>
                <a:gd name="T40" fmla="*/ 262 w 386"/>
                <a:gd name="T41" fmla="*/ 362 h 463"/>
                <a:gd name="T42" fmla="*/ 262 w 386"/>
                <a:gd name="T43" fmla="*/ 448 h 463"/>
                <a:gd name="T44" fmla="*/ 124 w 386"/>
                <a:gd name="T45" fmla="*/ 448 h 463"/>
                <a:gd name="T46" fmla="*/ 124 w 386"/>
                <a:gd name="T47" fmla="*/ 362 h 463"/>
                <a:gd name="T48" fmla="*/ 120 w 386"/>
                <a:gd name="T49" fmla="*/ 356 h 463"/>
                <a:gd name="T50" fmla="*/ 14 w 386"/>
                <a:gd name="T51" fmla="*/ 193 h 463"/>
                <a:gd name="T52" fmla="*/ 67 w 386"/>
                <a:gd name="T53" fmla="*/ 66 h 463"/>
                <a:gd name="T54" fmla="*/ 193 w 386"/>
                <a:gd name="T55" fmla="*/ 14 h 463"/>
                <a:gd name="T56" fmla="*/ 320 w 386"/>
                <a:gd name="T57" fmla="*/ 66 h 463"/>
                <a:gd name="T58" fmla="*/ 372 w 386"/>
                <a:gd name="T59" fmla="*/ 193 h 463"/>
                <a:gd name="T60" fmla="*/ 379 w 386"/>
                <a:gd name="T61" fmla="*/ 19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86" h="463">
                  <a:moveTo>
                    <a:pt x="379" y="193"/>
                  </a:moveTo>
                  <a:cubicBezTo>
                    <a:pt x="386" y="193"/>
                    <a:pt x="386" y="193"/>
                    <a:pt x="386" y="193"/>
                  </a:cubicBezTo>
                  <a:cubicBezTo>
                    <a:pt x="386" y="86"/>
                    <a:pt x="300" y="0"/>
                    <a:pt x="193" y="0"/>
                  </a:cubicBezTo>
                  <a:cubicBezTo>
                    <a:pt x="86" y="0"/>
                    <a:pt x="0" y="86"/>
                    <a:pt x="0" y="193"/>
                  </a:cubicBezTo>
                  <a:cubicBezTo>
                    <a:pt x="0" y="271"/>
                    <a:pt x="47" y="339"/>
                    <a:pt x="114" y="369"/>
                  </a:cubicBezTo>
                  <a:cubicBezTo>
                    <a:pt x="117" y="362"/>
                    <a:pt x="117" y="362"/>
                    <a:pt x="117" y="362"/>
                  </a:cubicBezTo>
                  <a:cubicBezTo>
                    <a:pt x="110" y="362"/>
                    <a:pt x="110" y="362"/>
                    <a:pt x="110" y="362"/>
                  </a:cubicBezTo>
                  <a:cubicBezTo>
                    <a:pt x="110" y="455"/>
                    <a:pt x="110" y="455"/>
                    <a:pt x="110" y="455"/>
                  </a:cubicBezTo>
                  <a:cubicBezTo>
                    <a:pt x="110" y="457"/>
                    <a:pt x="111" y="459"/>
                    <a:pt x="112" y="460"/>
                  </a:cubicBezTo>
                  <a:cubicBezTo>
                    <a:pt x="113" y="462"/>
                    <a:pt x="115" y="463"/>
                    <a:pt x="117" y="463"/>
                  </a:cubicBezTo>
                  <a:cubicBezTo>
                    <a:pt x="269" y="463"/>
                    <a:pt x="269" y="463"/>
                    <a:pt x="269" y="463"/>
                  </a:cubicBezTo>
                  <a:cubicBezTo>
                    <a:pt x="271" y="463"/>
                    <a:pt x="273" y="462"/>
                    <a:pt x="274" y="460"/>
                  </a:cubicBezTo>
                  <a:cubicBezTo>
                    <a:pt x="275" y="459"/>
                    <a:pt x="276" y="457"/>
                    <a:pt x="276" y="455"/>
                  </a:cubicBezTo>
                  <a:cubicBezTo>
                    <a:pt x="276" y="362"/>
                    <a:pt x="276" y="362"/>
                    <a:pt x="276" y="362"/>
                  </a:cubicBezTo>
                  <a:cubicBezTo>
                    <a:pt x="269" y="362"/>
                    <a:pt x="269" y="362"/>
                    <a:pt x="269" y="362"/>
                  </a:cubicBezTo>
                  <a:cubicBezTo>
                    <a:pt x="272" y="369"/>
                    <a:pt x="272" y="369"/>
                    <a:pt x="272" y="369"/>
                  </a:cubicBezTo>
                  <a:cubicBezTo>
                    <a:pt x="339" y="339"/>
                    <a:pt x="386" y="271"/>
                    <a:pt x="386" y="193"/>
                  </a:cubicBezTo>
                  <a:cubicBezTo>
                    <a:pt x="379" y="193"/>
                    <a:pt x="379" y="193"/>
                    <a:pt x="379" y="193"/>
                  </a:cubicBezTo>
                  <a:cubicBezTo>
                    <a:pt x="372" y="193"/>
                    <a:pt x="372" y="193"/>
                    <a:pt x="372" y="193"/>
                  </a:cubicBezTo>
                  <a:cubicBezTo>
                    <a:pt x="372" y="265"/>
                    <a:pt x="328" y="328"/>
                    <a:pt x="266" y="356"/>
                  </a:cubicBezTo>
                  <a:cubicBezTo>
                    <a:pt x="264" y="357"/>
                    <a:pt x="262" y="360"/>
                    <a:pt x="262" y="362"/>
                  </a:cubicBezTo>
                  <a:cubicBezTo>
                    <a:pt x="262" y="448"/>
                    <a:pt x="262" y="448"/>
                    <a:pt x="262" y="448"/>
                  </a:cubicBezTo>
                  <a:cubicBezTo>
                    <a:pt x="124" y="448"/>
                    <a:pt x="124" y="448"/>
                    <a:pt x="124" y="448"/>
                  </a:cubicBezTo>
                  <a:cubicBezTo>
                    <a:pt x="124" y="362"/>
                    <a:pt x="124" y="362"/>
                    <a:pt x="124" y="362"/>
                  </a:cubicBezTo>
                  <a:cubicBezTo>
                    <a:pt x="124" y="360"/>
                    <a:pt x="123" y="357"/>
                    <a:pt x="120" y="356"/>
                  </a:cubicBezTo>
                  <a:cubicBezTo>
                    <a:pt x="58" y="328"/>
                    <a:pt x="14" y="265"/>
                    <a:pt x="14" y="193"/>
                  </a:cubicBezTo>
                  <a:cubicBezTo>
                    <a:pt x="14" y="143"/>
                    <a:pt x="34" y="99"/>
                    <a:pt x="67" y="66"/>
                  </a:cubicBezTo>
                  <a:cubicBezTo>
                    <a:pt x="99" y="34"/>
                    <a:pt x="144" y="14"/>
                    <a:pt x="193" y="14"/>
                  </a:cubicBezTo>
                  <a:cubicBezTo>
                    <a:pt x="242" y="14"/>
                    <a:pt x="287" y="34"/>
                    <a:pt x="320" y="66"/>
                  </a:cubicBezTo>
                  <a:cubicBezTo>
                    <a:pt x="352" y="99"/>
                    <a:pt x="372" y="143"/>
                    <a:pt x="372" y="193"/>
                  </a:cubicBezTo>
                  <a:lnTo>
                    <a:pt x="379" y="193"/>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
            <p:cNvSpPr/>
            <p:nvPr/>
          </p:nvSpPr>
          <p:spPr bwMode="auto">
            <a:xfrm>
              <a:off x="2735261" y="4713474"/>
              <a:ext cx="479425" cy="479425"/>
            </a:xfrm>
            <a:custGeom>
              <a:avLst/>
              <a:gdLst>
                <a:gd name="T0" fmla="*/ 113 w 113"/>
                <a:gd name="T1" fmla="*/ 0 h 113"/>
                <a:gd name="T2" fmla="*/ 0 w 113"/>
                <a:gd name="T3" fmla="*/ 113 h 113"/>
                <a:gd name="T4" fmla="*/ 14 w 113"/>
                <a:gd name="T5" fmla="*/ 113 h 113"/>
                <a:gd name="T6" fmla="*/ 43 w 113"/>
                <a:gd name="T7" fmla="*/ 43 h 113"/>
                <a:gd name="T8" fmla="*/ 113 w 113"/>
                <a:gd name="T9" fmla="*/ 14 h 113"/>
                <a:gd name="T10" fmla="*/ 113 w 113"/>
                <a:gd name="T11" fmla="*/ 0 h 113"/>
              </a:gdLst>
              <a:ahLst/>
              <a:cxnLst>
                <a:cxn ang="0">
                  <a:pos x="T0" y="T1"/>
                </a:cxn>
                <a:cxn ang="0">
                  <a:pos x="T2" y="T3"/>
                </a:cxn>
                <a:cxn ang="0">
                  <a:pos x="T4" y="T5"/>
                </a:cxn>
                <a:cxn ang="0">
                  <a:pos x="T6" y="T7"/>
                </a:cxn>
                <a:cxn ang="0">
                  <a:pos x="T8" y="T9"/>
                </a:cxn>
                <a:cxn ang="0">
                  <a:pos x="T10" y="T11"/>
                </a:cxn>
              </a:cxnLst>
              <a:rect l="0" t="0" r="r" b="b"/>
              <a:pathLst>
                <a:path w="113" h="113">
                  <a:moveTo>
                    <a:pt x="113" y="0"/>
                  </a:moveTo>
                  <a:cubicBezTo>
                    <a:pt x="51" y="0"/>
                    <a:pt x="0" y="51"/>
                    <a:pt x="0" y="113"/>
                  </a:cubicBezTo>
                  <a:cubicBezTo>
                    <a:pt x="14" y="113"/>
                    <a:pt x="14" y="113"/>
                    <a:pt x="14" y="113"/>
                  </a:cubicBezTo>
                  <a:cubicBezTo>
                    <a:pt x="14" y="86"/>
                    <a:pt x="25" y="61"/>
                    <a:pt x="43" y="43"/>
                  </a:cubicBezTo>
                  <a:cubicBezTo>
                    <a:pt x="61" y="25"/>
                    <a:pt x="86" y="14"/>
                    <a:pt x="113" y="14"/>
                  </a:cubicBezTo>
                  <a:cubicBezTo>
                    <a:pt x="113" y="0"/>
                    <a:pt x="113" y="0"/>
                    <a:pt x="113" y="0"/>
                  </a:cubicBezTo>
                  <a:close/>
                </a:path>
              </a:pathLst>
            </a:custGeom>
            <a:solidFill>
              <a:srgbClr val="F1F2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1"/>
            <p:cNvSpPr/>
            <p:nvPr/>
          </p:nvSpPr>
          <p:spPr bwMode="auto">
            <a:xfrm>
              <a:off x="3313111" y="5438961"/>
              <a:ext cx="0" cy="952500"/>
            </a:xfrm>
            <a:custGeom>
              <a:avLst/>
              <a:gdLst>
                <a:gd name="T0" fmla="*/ 600 h 600"/>
                <a:gd name="T1" fmla="*/ 0 h 600"/>
                <a:gd name="T2" fmla="*/ 600 h 600"/>
              </a:gdLst>
              <a:ahLst/>
              <a:cxnLst>
                <a:cxn ang="0">
                  <a:pos x="0" y="T0"/>
                </a:cxn>
                <a:cxn ang="0">
                  <a:pos x="0" y="T1"/>
                </a:cxn>
                <a:cxn ang="0">
                  <a:pos x="0" y="T2"/>
                </a:cxn>
              </a:cxnLst>
              <a:rect l="0" t="0" r="r" b="b"/>
              <a:pathLst>
                <a:path h="600">
                  <a:moveTo>
                    <a:pt x="0" y="600"/>
                  </a:moveTo>
                  <a:lnTo>
                    <a:pt x="0" y="0"/>
                  </a:lnTo>
                  <a:lnTo>
                    <a:pt x="0" y="60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Line 22"/>
            <p:cNvSpPr>
              <a:spLocks noChangeShapeType="1"/>
            </p:cNvSpPr>
            <p:nvPr/>
          </p:nvSpPr>
          <p:spPr bwMode="auto">
            <a:xfrm flipV="1">
              <a:off x="3313111" y="5438961"/>
              <a:ext cx="0" cy="9525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Rectangle 23"/>
            <p:cNvSpPr>
              <a:spLocks noChangeArrowheads="1"/>
            </p:cNvSpPr>
            <p:nvPr/>
          </p:nvSpPr>
          <p:spPr bwMode="auto">
            <a:xfrm>
              <a:off x="3282948" y="5438961"/>
              <a:ext cx="58738" cy="952500"/>
            </a:xfrm>
            <a:prstGeom prst="rect">
              <a:avLst/>
            </a:prstGeom>
            <a:solidFill>
              <a:srgbClr val="404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Freeform 24"/>
            <p:cNvSpPr/>
            <p:nvPr/>
          </p:nvSpPr>
          <p:spPr bwMode="auto">
            <a:xfrm>
              <a:off x="3282948" y="5438961"/>
              <a:ext cx="58738" cy="952500"/>
            </a:xfrm>
            <a:custGeom>
              <a:avLst/>
              <a:gdLst>
                <a:gd name="T0" fmla="*/ 37 w 37"/>
                <a:gd name="T1" fmla="*/ 600 h 600"/>
                <a:gd name="T2" fmla="*/ 37 w 37"/>
                <a:gd name="T3" fmla="*/ 0 h 600"/>
                <a:gd name="T4" fmla="*/ 0 w 37"/>
                <a:gd name="T5" fmla="*/ 0 h 600"/>
                <a:gd name="T6" fmla="*/ 0 w 37"/>
                <a:gd name="T7" fmla="*/ 600 h 600"/>
              </a:gdLst>
              <a:ahLst/>
              <a:cxnLst>
                <a:cxn ang="0">
                  <a:pos x="T0" y="T1"/>
                </a:cxn>
                <a:cxn ang="0">
                  <a:pos x="T2" y="T3"/>
                </a:cxn>
                <a:cxn ang="0">
                  <a:pos x="T4" y="T5"/>
                </a:cxn>
                <a:cxn ang="0">
                  <a:pos x="T6" y="T7"/>
                </a:cxn>
              </a:cxnLst>
              <a:rect l="0" t="0" r="r" b="b"/>
              <a:pathLst>
                <a:path w="37" h="600">
                  <a:moveTo>
                    <a:pt x="37" y="600"/>
                  </a:moveTo>
                  <a:lnTo>
                    <a:pt x="37" y="0"/>
                  </a:lnTo>
                  <a:lnTo>
                    <a:pt x="0" y="0"/>
                  </a:lnTo>
                  <a:lnTo>
                    <a:pt x="0" y="6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Oval 25"/>
            <p:cNvSpPr>
              <a:spLocks noChangeArrowheads="1"/>
            </p:cNvSpPr>
            <p:nvPr/>
          </p:nvSpPr>
          <p:spPr bwMode="auto">
            <a:xfrm>
              <a:off x="3121023" y="5056374"/>
              <a:ext cx="382588" cy="382588"/>
            </a:xfrm>
            <a:prstGeom prst="ellipse">
              <a:avLst/>
            </a:prstGeom>
            <a:solidFill>
              <a:srgbClr val="AFB6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6"/>
            <p:cNvSpPr/>
            <p:nvPr/>
          </p:nvSpPr>
          <p:spPr bwMode="auto">
            <a:xfrm>
              <a:off x="3090861" y="5027799"/>
              <a:ext cx="442913" cy="441325"/>
            </a:xfrm>
            <a:custGeom>
              <a:avLst/>
              <a:gdLst>
                <a:gd name="T0" fmla="*/ 97 w 104"/>
                <a:gd name="T1" fmla="*/ 52 h 104"/>
                <a:gd name="T2" fmla="*/ 90 w 104"/>
                <a:gd name="T3" fmla="*/ 52 h 104"/>
                <a:gd name="T4" fmla="*/ 79 w 104"/>
                <a:gd name="T5" fmla="*/ 79 h 104"/>
                <a:gd name="T6" fmla="*/ 52 w 104"/>
                <a:gd name="T7" fmla="*/ 90 h 104"/>
                <a:gd name="T8" fmla="*/ 25 w 104"/>
                <a:gd name="T9" fmla="*/ 79 h 104"/>
                <a:gd name="T10" fmla="*/ 14 w 104"/>
                <a:gd name="T11" fmla="*/ 52 h 104"/>
                <a:gd name="T12" fmla="*/ 25 w 104"/>
                <a:gd name="T13" fmla="*/ 25 h 104"/>
                <a:gd name="T14" fmla="*/ 52 w 104"/>
                <a:gd name="T15" fmla="*/ 14 h 104"/>
                <a:gd name="T16" fmla="*/ 79 w 104"/>
                <a:gd name="T17" fmla="*/ 25 h 104"/>
                <a:gd name="T18" fmla="*/ 90 w 104"/>
                <a:gd name="T19" fmla="*/ 52 h 104"/>
                <a:gd name="T20" fmla="*/ 97 w 104"/>
                <a:gd name="T21" fmla="*/ 52 h 104"/>
                <a:gd name="T22" fmla="*/ 104 w 104"/>
                <a:gd name="T23" fmla="*/ 52 h 104"/>
                <a:gd name="T24" fmla="*/ 52 w 104"/>
                <a:gd name="T25" fmla="*/ 0 h 104"/>
                <a:gd name="T26" fmla="*/ 0 w 104"/>
                <a:gd name="T27" fmla="*/ 52 h 104"/>
                <a:gd name="T28" fmla="*/ 52 w 104"/>
                <a:gd name="T29" fmla="*/ 104 h 104"/>
                <a:gd name="T30" fmla="*/ 104 w 104"/>
                <a:gd name="T31" fmla="*/ 52 h 104"/>
                <a:gd name="T32" fmla="*/ 97 w 104"/>
                <a:gd name="T33"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4">
                  <a:moveTo>
                    <a:pt x="97" y="52"/>
                  </a:moveTo>
                  <a:cubicBezTo>
                    <a:pt x="90" y="52"/>
                    <a:pt x="90" y="52"/>
                    <a:pt x="90" y="52"/>
                  </a:cubicBezTo>
                  <a:cubicBezTo>
                    <a:pt x="90" y="63"/>
                    <a:pt x="86" y="72"/>
                    <a:pt x="79" y="79"/>
                  </a:cubicBezTo>
                  <a:cubicBezTo>
                    <a:pt x="72" y="86"/>
                    <a:pt x="63" y="90"/>
                    <a:pt x="52" y="90"/>
                  </a:cubicBezTo>
                  <a:cubicBezTo>
                    <a:pt x="42" y="90"/>
                    <a:pt x="32" y="86"/>
                    <a:pt x="25" y="79"/>
                  </a:cubicBezTo>
                  <a:cubicBezTo>
                    <a:pt x="18" y="72"/>
                    <a:pt x="14" y="63"/>
                    <a:pt x="14" y="52"/>
                  </a:cubicBezTo>
                  <a:cubicBezTo>
                    <a:pt x="14" y="41"/>
                    <a:pt x="18" y="32"/>
                    <a:pt x="25" y="25"/>
                  </a:cubicBezTo>
                  <a:cubicBezTo>
                    <a:pt x="32" y="18"/>
                    <a:pt x="42" y="14"/>
                    <a:pt x="52" y="14"/>
                  </a:cubicBezTo>
                  <a:cubicBezTo>
                    <a:pt x="63" y="14"/>
                    <a:pt x="72" y="18"/>
                    <a:pt x="79" y="25"/>
                  </a:cubicBezTo>
                  <a:cubicBezTo>
                    <a:pt x="86" y="32"/>
                    <a:pt x="90" y="41"/>
                    <a:pt x="90" y="52"/>
                  </a:cubicBezTo>
                  <a:cubicBezTo>
                    <a:pt x="97" y="52"/>
                    <a:pt x="97" y="52"/>
                    <a:pt x="97" y="52"/>
                  </a:cubicBezTo>
                  <a:cubicBezTo>
                    <a:pt x="104" y="52"/>
                    <a:pt x="104" y="52"/>
                    <a:pt x="104" y="52"/>
                  </a:cubicBezTo>
                  <a:cubicBezTo>
                    <a:pt x="104" y="23"/>
                    <a:pt x="81" y="0"/>
                    <a:pt x="52" y="0"/>
                  </a:cubicBezTo>
                  <a:cubicBezTo>
                    <a:pt x="23" y="0"/>
                    <a:pt x="0" y="23"/>
                    <a:pt x="0" y="52"/>
                  </a:cubicBezTo>
                  <a:cubicBezTo>
                    <a:pt x="0" y="81"/>
                    <a:pt x="23" y="104"/>
                    <a:pt x="52" y="104"/>
                  </a:cubicBezTo>
                  <a:cubicBezTo>
                    <a:pt x="81" y="104"/>
                    <a:pt x="104" y="81"/>
                    <a:pt x="104" y="52"/>
                  </a:cubicBezTo>
                  <a:lnTo>
                    <a:pt x="97" y="52"/>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Rectangle 27"/>
            <p:cNvSpPr>
              <a:spLocks noChangeArrowheads="1"/>
            </p:cNvSpPr>
            <p:nvPr/>
          </p:nvSpPr>
          <p:spPr bwMode="auto">
            <a:xfrm>
              <a:off x="2989261" y="6391462"/>
              <a:ext cx="646113" cy="3016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Freeform 28"/>
            <p:cNvSpPr/>
            <p:nvPr/>
          </p:nvSpPr>
          <p:spPr bwMode="auto">
            <a:xfrm>
              <a:off x="2959098" y="6361299"/>
              <a:ext cx="706438" cy="366713"/>
            </a:xfrm>
            <a:custGeom>
              <a:avLst/>
              <a:gdLst>
                <a:gd name="T0" fmla="*/ 159 w 166"/>
                <a:gd name="T1" fmla="*/ 78 h 86"/>
                <a:gd name="T2" fmla="*/ 159 w 166"/>
                <a:gd name="T3" fmla="*/ 71 h 86"/>
                <a:gd name="T4" fmla="*/ 14 w 166"/>
                <a:gd name="T5" fmla="*/ 71 h 86"/>
                <a:gd name="T6" fmla="*/ 14 w 166"/>
                <a:gd name="T7" fmla="*/ 15 h 86"/>
                <a:gd name="T8" fmla="*/ 152 w 166"/>
                <a:gd name="T9" fmla="*/ 15 h 86"/>
                <a:gd name="T10" fmla="*/ 152 w 166"/>
                <a:gd name="T11" fmla="*/ 78 h 86"/>
                <a:gd name="T12" fmla="*/ 159 w 166"/>
                <a:gd name="T13" fmla="*/ 78 h 86"/>
                <a:gd name="T14" fmla="*/ 159 w 166"/>
                <a:gd name="T15" fmla="*/ 71 h 86"/>
                <a:gd name="T16" fmla="*/ 159 w 166"/>
                <a:gd name="T17" fmla="*/ 78 h 86"/>
                <a:gd name="T18" fmla="*/ 166 w 166"/>
                <a:gd name="T19" fmla="*/ 78 h 86"/>
                <a:gd name="T20" fmla="*/ 166 w 166"/>
                <a:gd name="T21" fmla="*/ 7 h 86"/>
                <a:gd name="T22" fmla="*/ 164 w 166"/>
                <a:gd name="T23" fmla="*/ 3 h 86"/>
                <a:gd name="T24" fmla="*/ 159 w 166"/>
                <a:gd name="T25" fmla="*/ 0 h 86"/>
                <a:gd name="T26" fmla="*/ 7 w 166"/>
                <a:gd name="T27" fmla="*/ 0 h 86"/>
                <a:gd name="T28" fmla="*/ 2 w 166"/>
                <a:gd name="T29" fmla="*/ 3 h 86"/>
                <a:gd name="T30" fmla="*/ 0 w 166"/>
                <a:gd name="T31" fmla="*/ 7 h 86"/>
                <a:gd name="T32" fmla="*/ 0 w 166"/>
                <a:gd name="T33" fmla="*/ 78 h 86"/>
                <a:gd name="T34" fmla="*/ 2 w 166"/>
                <a:gd name="T35" fmla="*/ 83 h 86"/>
                <a:gd name="T36" fmla="*/ 7 w 166"/>
                <a:gd name="T37" fmla="*/ 86 h 86"/>
                <a:gd name="T38" fmla="*/ 159 w 166"/>
                <a:gd name="T39" fmla="*/ 86 h 86"/>
                <a:gd name="T40" fmla="*/ 164 w 166"/>
                <a:gd name="T41" fmla="*/ 83 h 86"/>
                <a:gd name="T42" fmla="*/ 166 w 166"/>
                <a:gd name="T43" fmla="*/ 78 h 86"/>
                <a:gd name="T44" fmla="*/ 159 w 166"/>
                <a:gd name="T45" fmla="*/ 7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86">
                  <a:moveTo>
                    <a:pt x="159" y="78"/>
                  </a:moveTo>
                  <a:cubicBezTo>
                    <a:pt x="159" y="71"/>
                    <a:pt x="159" y="71"/>
                    <a:pt x="159" y="71"/>
                  </a:cubicBezTo>
                  <a:cubicBezTo>
                    <a:pt x="14" y="71"/>
                    <a:pt x="14" y="71"/>
                    <a:pt x="14" y="71"/>
                  </a:cubicBezTo>
                  <a:cubicBezTo>
                    <a:pt x="14" y="15"/>
                    <a:pt x="14" y="15"/>
                    <a:pt x="14" y="15"/>
                  </a:cubicBezTo>
                  <a:cubicBezTo>
                    <a:pt x="152" y="15"/>
                    <a:pt x="152" y="15"/>
                    <a:pt x="152" y="15"/>
                  </a:cubicBezTo>
                  <a:cubicBezTo>
                    <a:pt x="152" y="78"/>
                    <a:pt x="152" y="78"/>
                    <a:pt x="152" y="78"/>
                  </a:cubicBezTo>
                  <a:cubicBezTo>
                    <a:pt x="159" y="78"/>
                    <a:pt x="159" y="78"/>
                    <a:pt x="159" y="78"/>
                  </a:cubicBezTo>
                  <a:cubicBezTo>
                    <a:pt x="159" y="71"/>
                    <a:pt x="159" y="71"/>
                    <a:pt x="159" y="71"/>
                  </a:cubicBezTo>
                  <a:cubicBezTo>
                    <a:pt x="159" y="78"/>
                    <a:pt x="159" y="78"/>
                    <a:pt x="159" y="78"/>
                  </a:cubicBezTo>
                  <a:cubicBezTo>
                    <a:pt x="166" y="78"/>
                    <a:pt x="166" y="78"/>
                    <a:pt x="166" y="78"/>
                  </a:cubicBezTo>
                  <a:cubicBezTo>
                    <a:pt x="166" y="7"/>
                    <a:pt x="166" y="7"/>
                    <a:pt x="166" y="7"/>
                  </a:cubicBezTo>
                  <a:cubicBezTo>
                    <a:pt x="166" y="6"/>
                    <a:pt x="165" y="4"/>
                    <a:pt x="164" y="3"/>
                  </a:cubicBezTo>
                  <a:cubicBezTo>
                    <a:pt x="163" y="1"/>
                    <a:pt x="161" y="0"/>
                    <a:pt x="159" y="0"/>
                  </a:cubicBezTo>
                  <a:cubicBezTo>
                    <a:pt x="7" y="0"/>
                    <a:pt x="7" y="0"/>
                    <a:pt x="7" y="0"/>
                  </a:cubicBezTo>
                  <a:cubicBezTo>
                    <a:pt x="5" y="0"/>
                    <a:pt x="3" y="1"/>
                    <a:pt x="2" y="3"/>
                  </a:cubicBezTo>
                  <a:cubicBezTo>
                    <a:pt x="1" y="4"/>
                    <a:pt x="0" y="6"/>
                    <a:pt x="0" y="7"/>
                  </a:cubicBezTo>
                  <a:cubicBezTo>
                    <a:pt x="0" y="78"/>
                    <a:pt x="0" y="78"/>
                    <a:pt x="0" y="78"/>
                  </a:cubicBezTo>
                  <a:cubicBezTo>
                    <a:pt x="0" y="80"/>
                    <a:pt x="1" y="82"/>
                    <a:pt x="2" y="83"/>
                  </a:cubicBezTo>
                  <a:cubicBezTo>
                    <a:pt x="3" y="85"/>
                    <a:pt x="5" y="86"/>
                    <a:pt x="7" y="86"/>
                  </a:cubicBezTo>
                  <a:cubicBezTo>
                    <a:pt x="159" y="86"/>
                    <a:pt x="159" y="86"/>
                    <a:pt x="159" y="86"/>
                  </a:cubicBezTo>
                  <a:cubicBezTo>
                    <a:pt x="161" y="86"/>
                    <a:pt x="163" y="85"/>
                    <a:pt x="164" y="83"/>
                  </a:cubicBezTo>
                  <a:cubicBezTo>
                    <a:pt x="165" y="82"/>
                    <a:pt x="166" y="80"/>
                    <a:pt x="166" y="78"/>
                  </a:cubicBezTo>
                  <a:lnTo>
                    <a:pt x="159" y="78"/>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Rectangle 29"/>
            <p:cNvSpPr>
              <a:spLocks noChangeArrowheads="1"/>
            </p:cNvSpPr>
            <p:nvPr/>
          </p:nvSpPr>
          <p:spPr bwMode="auto">
            <a:xfrm>
              <a:off x="3121023" y="6693087"/>
              <a:ext cx="382588" cy="327025"/>
            </a:xfrm>
            <a:prstGeom prst="rect">
              <a:avLst/>
            </a:prstGeom>
            <a:solidFill>
              <a:srgbClr val="AFB6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Freeform 30"/>
            <p:cNvSpPr/>
            <p:nvPr/>
          </p:nvSpPr>
          <p:spPr bwMode="auto">
            <a:xfrm>
              <a:off x="3090861" y="6664512"/>
              <a:ext cx="442913" cy="385763"/>
            </a:xfrm>
            <a:custGeom>
              <a:avLst/>
              <a:gdLst>
                <a:gd name="T0" fmla="*/ 97 w 104"/>
                <a:gd name="T1" fmla="*/ 84 h 91"/>
                <a:gd name="T2" fmla="*/ 97 w 104"/>
                <a:gd name="T3" fmla="*/ 77 h 91"/>
                <a:gd name="T4" fmla="*/ 14 w 104"/>
                <a:gd name="T5" fmla="*/ 77 h 91"/>
                <a:gd name="T6" fmla="*/ 14 w 104"/>
                <a:gd name="T7" fmla="*/ 15 h 91"/>
                <a:gd name="T8" fmla="*/ 90 w 104"/>
                <a:gd name="T9" fmla="*/ 15 h 91"/>
                <a:gd name="T10" fmla="*/ 90 w 104"/>
                <a:gd name="T11" fmla="*/ 84 h 91"/>
                <a:gd name="T12" fmla="*/ 97 w 104"/>
                <a:gd name="T13" fmla="*/ 84 h 91"/>
                <a:gd name="T14" fmla="*/ 97 w 104"/>
                <a:gd name="T15" fmla="*/ 77 h 91"/>
                <a:gd name="T16" fmla="*/ 97 w 104"/>
                <a:gd name="T17" fmla="*/ 84 h 91"/>
                <a:gd name="T18" fmla="*/ 104 w 104"/>
                <a:gd name="T19" fmla="*/ 84 h 91"/>
                <a:gd name="T20" fmla="*/ 104 w 104"/>
                <a:gd name="T21" fmla="*/ 7 h 91"/>
                <a:gd name="T22" fmla="*/ 102 w 104"/>
                <a:gd name="T23" fmla="*/ 2 h 91"/>
                <a:gd name="T24" fmla="*/ 97 w 104"/>
                <a:gd name="T25" fmla="*/ 0 h 91"/>
                <a:gd name="T26" fmla="*/ 7 w 104"/>
                <a:gd name="T27" fmla="*/ 0 h 91"/>
                <a:gd name="T28" fmla="*/ 2 w 104"/>
                <a:gd name="T29" fmla="*/ 2 h 91"/>
                <a:gd name="T30" fmla="*/ 0 w 104"/>
                <a:gd name="T31" fmla="*/ 7 h 91"/>
                <a:gd name="T32" fmla="*/ 0 w 104"/>
                <a:gd name="T33" fmla="*/ 84 h 91"/>
                <a:gd name="T34" fmla="*/ 2 w 104"/>
                <a:gd name="T35" fmla="*/ 89 h 91"/>
                <a:gd name="T36" fmla="*/ 7 w 104"/>
                <a:gd name="T37" fmla="*/ 91 h 91"/>
                <a:gd name="T38" fmla="*/ 97 w 104"/>
                <a:gd name="T39" fmla="*/ 91 h 91"/>
                <a:gd name="T40" fmla="*/ 102 w 104"/>
                <a:gd name="T41" fmla="*/ 89 h 91"/>
                <a:gd name="T42" fmla="*/ 104 w 104"/>
                <a:gd name="T43" fmla="*/ 84 h 91"/>
                <a:gd name="T44" fmla="*/ 97 w 104"/>
                <a:gd name="T45" fmla="*/ 8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91">
                  <a:moveTo>
                    <a:pt x="97" y="84"/>
                  </a:moveTo>
                  <a:cubicBezTo>
                    <a:pt x="97" y="77"/>
                    <a:pt x="97" y="77"/>
                    <a:pt x="97" y="77"/>
                  </a:cubicBezTo>
                  <a:cubicBezTo>
                    <a:pt x="14" y="77"/>
                    <a:pt x="14" y="77"/>
                    <a:pt x="14" y="77"/>
                  </a:cubicBezTo>
                  <a:cubicBezTo>
                    <a:pt x="14" y="15"/>
                    <a:pt x="14" y="15"/>
                    <a:pt x="14" y="15"/>
                  </a:cubicBezTo>
                  <a:cubicBezTo>
                    <a:pt x="90" y="15"/>
                    <a:pt x="90" y="15"/>
                    <a:pt x="90" y="15"/>
                  </a:cubicBezTo>
                  <a:cubicBezTo>
                    <a:pt x="90" y="84"/>
                    <a:pt x="90" y="84"/>
                    <a:pt x="90" y="84"/>
                  </a:cubicBezTo>
                  <a:cubicBezTo>
                    <a:pt x="97" y="84"/>
                    <a:pt x="97" y="84"/>
                    <a:pt x="97" y="84"/>
                  </a:cubicBezTo>
                  <a:cubicBezTo>
                    <a:pt x="97" y="77"/>
                    <a:pt x="97" y="77"/>
                    <a:pt x="97" y="77"/>
                  </a:cubicBezTo>
                  <a:cubicBezTo>
                    <a:pt x="97" y="84"/>
                    <a:pt x="97" y="84"/>
                    <a:pt x="97" y="84"/>
                  </a:cubicBezTo>
                  <a:cubicBezTo>
                    <a:pt x="104" y="84"/>
                    <a:pt x="104" y="84"/>
                    <a:pt x="104" y="84"/>
                  </a:cubicBezTo>
                  <a:cubicBezTo>
                    <a:pt x="104" y="7"/>
                    <a:pt x="104" y="7"/>
                    <a:pt x="104" y="7"/>
                  </a:cubicBezTo>
                  <a:cubicBezTo>
                    <a:pt x="104" y="6"/>
                    <a:pt x="104" y="4"/>
                    <a:pt x="102" y="2"/>
                  </a:cubicBezTo>
                  <a:cubicBezTo>
                    <a:pt x="101" y="1"/>
                    <a:pt x="99" y="0"/>
                    <a:pt x="97" y="0"/>
                  </a:cubicBezTo>
                  <a:cubicBezTo>
                    <a:pt x="7" y="0"/>
                    <a:pt x="7" y="0"/>
                    <a:pt x="7" y="0"/>
                  </a:cubicBezTo>
                  <a:cubicBezTo>
                    <a:pt x="5" y="0"/>
                    <a:pt x="3" y="1"/>
                    <a:pt x="2" y="2"/>
                  </a:cubicBezTo>
                  <a:cubicBezTo>
                    <a:pt x="1" y="4"/>
                    <a:pt x="0" y="6"/>
                    <a:pt x="0" y="7"/>
                  </a:cubicBezTo>
                  <a:cubicBezTo>
                    <a:pt x="0" y="84"/>
                    <a:pt x="0" y="84"/>
                    <a:pt x="0" y="84"/>
                  </a:cubicBezTo>
                  <a:cubicBezTo>
                    <a:pt x="0" y="86"/>
                    <a:pt x="1" y="88"/>
                    <a:pt x="2" y="89"/>
                  </a:cubicBezTo>
                  <a:cubicBezTo>
                    <a:pt x="3" y="90"/>
                    <a:pt x="5" y="91"/>
                    <a:pt x="7" y="91"/>
                  </a:cubicBezTo>
                  <a:cubicBezTo>
                    <a:pt x="97" y="91"/>
                    <a:pt x="97" y="91"/>
                    <a:pt x="97" y="91"/>
                  </a:cubicBezTo>
                  <a:cubicBezTo>
                    <a:pt x="99" y="91"/>
                    <a:pt x="101" y="90"/>
                    <a:pt x="102" y="89"/>
                  </a:cubicBezTo>
                  <a:cubicBezTo>
                    <a:pt x="104" y="88"/>
                    <a:pt x="104" y="86"/>
                    <a:pt x="104" y="84"/>
                  </a:cubicBezTo>
                  <a:lnTo>
                    <a:pt x="97" y="84"/>
                  </a:lnTo>
                  <a:close/>
                </a:path>
              </a:pathLst>
            </a:custGeom>
            <a:solidFill>
              <a:srgbClr val="4040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Freeform 31"/>
          <p:cNvSpPr/>
          <p:nvPr/>
        </p:nvSpPr>
        <p:spPr bwMode="auto">
          <a:xfrm>
            <a:off x="5065008" y="1461784"/>
            <a:ext cx="2071799" cy="2064240"/>
          </a:xfrm>
          <a:prstGeom prst="ellipse">
            <a:avLst/>
          </a:prstGeom>
          <a:solidFill>
            <a:srgbClr val="FFD641"/>
          </a:solidFill>
          <a:ln>
            <a:noFill/>
          </a:ln>
        </p:spPr>
        <p:txBody>
          <a:bodyPr vert="horz" wrap="square" lIns="91440" tIns="45720" rIns="91440" bIns="45720" numCol="1" anchor="t" anchorCtr="0" compatLnSpc="1"/>
          <a:lstStyle/>
          <a:p>
            <a:endParaRPr lang="zh-CN" altLang="en-US"/>
          </a:p>
        </p:txBody>
      </p:sp>
      <p:sp>
        <p:nvSpPr>
          <p:cNvPr id="5" name="MH_Entry_1"/>
          <p:cNvSpPr/>
          <p:nvPr>
            <p:custDataLst>
              <p:tags r:id="rId1"/>
            </p:custDataLst>
          </p:nvPr>
        </p:nvSpPr>
        <p:spPr>
          <a:xfrm>
            <a:off x="3406391" y="3978383"/>
            <a:ext cx="5285433"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The Equivalent Circuit</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MH_Number_1"/>
          <p:cNvSpPr/>
          <p:nvPr>
            <p:custDataLst>
              <p:tags r:id="rId2"/>
            </p:custDataLst>
          </p:nvPr>
        </p:nvSpPr>
        <p:spPr>
          <a:xfrm>
            <a:off x="5188371" y="1576232"/>
            <a:ext cx="1836584" cy="1835343"/>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13800" dirty="0">
              <a:solidFill>
                <a:srgbClr val="333333"/>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7" name="直接连接符 6"/>
          <p:cNvCxnSpPr/>
          <p:nvPr/>
        </p:nvCxnSpPr>
        <p:spPr>
          <a:xfrm>
            <a:off x="4587692" y="4508415"/>
            <a:ext cx="2994801" cy="0"/>
          </a:xfrm>
          <a:prstGeom prst="line">
            <a:avLst/>
          </a:prstGeom>
          <a:ln>
            <a:solidFill>
              <a:srgbClr val="FFB726"/>
            </a:solidFill>
          </a:ln>
        </p:spPr>
        <p:style>
          <a:lnRef idx="1">
            <a:schemeClr val="accent1"/>
          </a:lnRef>
          <a:fillRef idx="0">
            <a:schemeClr val="accent1"/>
          </a:fillRef>
          <a:effectRef idx="0">
            <a:schemeClr val="accent1"/>
          </a:effectRef>
          <a:fontRef idx="minor">
            <a:schemeClr val="tx1"/>
          </a:fontRef>
        </p:style>
      </p:cxnSp>
      <p:grpSp>
        <p:nvGrpSpPr>
          <p:cNvPr id="77" name="组合 76"/>
          <p:cNvGrpSpPr/>
          <p:nvPr/>
        </p:nvGrpSpPr>
        <p:grpSpPr>
          <a:xfrm>
            <a:off x="9692640" y="350259"/>
            <a:ext cx="1855672" cy="1964541"/>
            <a:chOff x="8769350" y="212726"/>
            <a:chExt cx="3003550" cy="3179763"/>
          </a:xfrm>
        </p:grpSpPr>
        <p:sp>
          <p:nvSpPr>
            <p:cNvPr id="44" name="Oval 34"/>
            <p:cNvSpPr>
              <a:spLocks noChangeArrowheads="1"/>
            </p:cNvSpPr>
            <p:nvPr/>
          </p:nvSpPr>
          <p:spPr bwMode="auto">
            <a:xfrm>
              <a:off x="8778875" y="400051"/>
              <a:ext cx="2905125" cy="2906713"/>
            </a:xfrm>
            <a:prstGeom prst="ellipse">
              <a:avLst/>
            </a:prstGeom>
            <a:solidFill>
              <a:srgbClr val="FFD6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5"/>
            <p:cNvSpPr/>
            <p:nvPr/>
          </p:nvSpPr>
          <p:spPr bwMode="auto">
            <a:xfrm>
              <a:off x="9007475" y="2125663"/>
              <a:ext cx="2447925" cy="633413"/>
            </a:xfrm>
            <a:custGeom>
              <a:avLst/>
              <a:gdLst>
                <a:gd name="T0" fmla="*/ 0 w 576"/>
                <a:gd name="T1" fmla="*/ 124 h 149"/>
                <a:gd name="T2" fmla="*/ 20 w 576"/>
                <a:gd name="T3" fmla="*/ 149 h 149"/>
                <a:gd name="T4" fmla="*/ 556 w 576"/>
                <a:gd name="T5" fmla="*/ 149 h 149"/>
                <a:gd name="T6" fmla="*/ 576 w 576"/>
                <a:gd name="T7" fmla="*/ 124 h 149"/>
                <a:gd name="T8" fmla="*/ 576 w 576"/>
                <a:gd name="T9" fmla="*/ 25 h 149"/>
                <a:gd name="T10" fmla="*/ 556 w 576"/>
                <a:gd name="T11" fmla="*/ 0 h 149"/>
                <a:gd name="T12" fmla="*/ 20 w 576"/>
                <a:gd name="T13" fmla="*/ 0 h 149"/>
                <a:gd name="T14" fmla="*/ 0 w 576"/>
                <a:gd name="T15" fmla="*/ 25 h 149"/>
                <a:gd name="T16" fmla="*/ 0 w 576"/>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149">
                  <a:moveTo>
                    <a:pt x="0" y="124"/>
                  </a:moveTo>
                  <a:cubicBezTo>
                    <a:pt x="0" y="137"/>
                    <a:pt x="9" y="149"/>
                    <a:pt x="20" y="149"/>
                  </a:cubicBezTo>
                  <a:cubicBezTo>
                    <a:pt x="556" y="149"/>
                    <a:pt x="556" y="149"/>
                    <a:pt x="556" y="149"/>
                  </a:cubicBezTo>
                  <a:cubicBezTo>
                    <a:pt x="567" y="149"/>
                    <a:pt x="576" y="137"/>
                    <a:pt x="576" y="124"/>
                  </a:cubicBezTo>
                  <a:cubicBezTo>
                    <a:pt x="576" y="25"/>
                    <a:pt x="576" y="25"/>
                    <a:pt x="576" y="25"/>
                  </a:cubicBezTo>
                  <a:cubicBezTo>
                    <a:pt x="576" y="11"/>
                    <a:pt x="567" y="0"/>
                    <a:pt x="556" y="0"/>
                  </a:cubicBezTo>
                  <a:cubicBezTo>
                    <a:pt x="20" y="0"/>
                    <a:pt x="20" y="0"/>
                    <a:pt x="20" y="0"/>
                  </a:cubicBezTo>
                  <a:cubicBezTo>
                    <a:pt x="9" y="0"/>
                    <a:pt x="0" y="11"/>
                    <a:pt x="0" y="25"/>
                  </a:cubicBezTo>
                  <a:lnTo>
                    <a:pt x="0" y="124"/>
                  </a:ln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6" name="Freeform 36"/>
            <p:cNvSpPr/>
            <p:nvPr/>
          </p:nvSpPr>
          <p:spPr bwMode="auto">
            <a:xfrm>
              <a:off x="11022013" y="2439988"/>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Line 37"/>
            <p:cNvSpPr>
              <a:spLocks noChangeShapeType="1"/>
            </p:cNvSpPr>
            <p:nvPr/>
          </p:nvSpPr>
          <p:spPr bwMode="auto">
            <a:xfrm flipV="1">
              <a:off x="11022013" y="2439988"/>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Rectangle 38"/>
            <p:cNvSpPr>
              <a:spLocks noChangeArrowheads="1"/>
            </p:cNvSpPr>
            <p:nvPr/>
          </p:nvSpPr>
          <p:spPr bwMode="auto">
            <a:xfrm>
              <a:off x="9691688" y="2330451"/>
              <a:ext cx="1028700" cy="223838"/>
            </a:xfrm>
            <a:prstGeom prst="rect">
              <a:avLst/>
            </a:prstGeom>
            <a:solidFill>
              <a:srgbClr val="F9F7F6"/>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49" name="Freeform 39"/>
            <p:cNvSpPr/>
            <p:nvPr/>
          </p:nvSpPr>
          <p:spPr bwMode="auto">
            <a:xfrm>
              <a:off x="9228138" y="2330451"/>
              <a:ext cx="0" cy="223838"/>
            </a:xfrm>
            <a:custGeom>
              <a:avLst/>
              <a:gdLst>
                <a:gd name="T0" fmla="*/ 0 h 141"/>
                <a:gd name="T1" fmla="*/ 141 h 141"/>
                <a:gd name="T2" fmla="*/ 0 h 141"/>
              </a:gdLst>
              <a:ahLst/>
              <a:cxnLst>
                <a:cxn ang="0">
                  <a:pos x="0" y="T0"/>
                </a:cxn>
                <a:cxn ang="0">
                  <a:pos x="0" y="T1"/>
                </a:cxn>
                <a:cxn ang="0">
                  <a:pos x="0" y="T2"/>
                </a:cxn>
              </a:cxnLst>
              <a:rect l="0" t="0" r="r" b="b"/>
              <a:pathLst>
                <a:path h="141">
                  <a:moveTo>
                    <a:pt x="0" y="0"/>
                  </a:moveTo>
                  <a:lnTo>
                    <a:pt x="0" y="141"/>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Line 40"/>
            <p:cNvSpPr>
              <a:spLocks noChangeShapeType="1"/>
            </p:cNvSpPr>
            <p:nvPr/>
          </p:nvSpPr>
          <p:spPr bwMode="auto">
            <a:xfrm>
              <a:off x="9228138" y="2330451"/>
              <a:ext cx="0" cy="22383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Freeform 41"/>
            <p:cNvSpPr/>
            <p:nvPr/>
          </p:nvSpPr>
          <p:spPr bwMode="auto">
            <a:xfrm>
              <a:off x="9402763" y="2330451"/>
              <a:ext cx="0" cy="165100"/>
            </a:xfrm>
            <a:custGeom>
              <a:avLst/>
              <a:gdLst>
                <a:gd name="T0" fmla="*/ 0 h 104"/>
                <a:gd name="T1" fmla="*/ 104 h 104"/>
                <a:gd name="T2" fmla="*/ 0 h 104"/>
              </a:gdLst>
              <a:ahLst/>
              <a:cxnLst>
                <a:cxn ang="0">
                  <a:pos x="0" y="T0"/>
                </a:cxn>
                <a:cxn ang="0">
                  <a:pos x="0" y="T1"/>
                </a:cxn>
                <a:cxn ang="0">
                  <a:pos x="0" y="T2"/>
                </a:cxn>
              </a:cxnLst>
              <a:rect l="0" t="0" r="r" b="b"/>
              <a:pathLst>
                <a:path h="104">
                  <a:moveTo>
                    <a:pt x="0" y="0"/>
                  </a:moveTo>
                  <a:lnTo>
                    <a:pt x="0" y="104"/>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Line 42"/>
            <p:cNvSpPr>
              <a:spLocks noChangeShapeType="1"/>
            </p:cNvSpPr>
            <p:nvPr/>
          </p:nvSpPr>
          <p:spPr bwMode="auto">
            <a:xfrm>
              <a:off x="9402763" y="2330451"/>
              <a:ext cx="0" cy="16510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Freeform 43"/>
            <p:cNvSpPr/>
            <p:nvPr/>
          </p:nvSpPr>
          <p:spPr bwMode="auto">
            <a:xfrm>
              <a:off x="9007475" y="2759076"/>
              <a:ext cx="841375" cy="628650"/>
            </a:xfrm>
            <a:custGeom>
              <a:avLst/>
              <a:gdLst>
                <a:gd name="T0" fmla="*/ 20 w 198"/>
                <a:gd name="T1" fmla="*/ 0 h 148"/>
                <a:gd name="T2" fmla="*/ 0 w 198"/>
                <a:gd name="T3" fmla="*/ 25 h 148"/>
                <a:gd name="T4" fmla="*/ 0 w 198"/>
                <a:gd name="T5" fmla="*/ 123 h 148"/>
                <a:gd name="T6" fmla="*/ 20 w 198"/>
                <a:gd name="T7" fmla="*/ 148 h 148"/>
                <a:gd name="T8" fmla="*/ 198 w 198"/>
                <a:gd name="T9" fmla="*/ 148 h 148"/>
                <a:gd name="T10" fmla="*/ 198 w 198"/>
                <a:gd name="T11" fmla="*/ 0 h 148"/>
                <a:gd name="T12" fmla="*/ 20 w 19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198" h="148">
                  <a:moveTo>
                    <a:pt x="20" y="0"/>
                  </a:moveTo>
                  <a:cubicBezTo>
                    <a:pt x="9" y="0"/>
                    <a:pt x="0" y="11"/>
                    <a:pt x="0" y="25"/>
                  </a:cubicBezTo>
                  <a:cubicBezTo>
                    <a:pt x="0" y="123"/>
                    <a:pt x="0" y="123"/>
                    <a:pt x="0" y="123"/>
                  </a:cubicBezTo>
                  <a:cubicBezTo>
                    <a:pt x="0" y="137"/>
                    <a:pt x="9" y="148"/>
                    <a:pt x="20" y="148"/>
                  </a:cubicBezTo>
                  <a:cubicBezTo>
                    <a:pt x="198" y="148"/>
                    <a:pt x="198" y="148"/>
                    <a:pt x="198" y="148"/>
                  </a:cubicBezTo>
                  <a:cubicBezTo>
                    <a:pt x="198" y="0"/>
                    <a:pt x="198" y="0"/>
                    <a:pt x="198" y="0"/>
                  </a:cubicBezTo>
                  <a:lnTo>
                    <a:pt x="20" y="0"/>
                  </a:ln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4" name="Rectangle 44"/>
            <p:cNvSpPr>
              <a:spLocks noChangeArrowheads="1"/>
            </p:cNvSpPr>
            <p:nvPr/>
          </p:nvSpPr>
          <p:spPr bwMode="auto">
            <a:xfrm>
              <a:off x="9848850" y="2759076"/>
              <a:ext cx="488950" cy="628650"/>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55" name="Freeform 45"/>
            <p:cNvSpPr/>
            <p:nvPr/>
          </p:nvSpPr>
          <p:spPr bwMode="auto">
            <a:xfrm>
              <a:off x="10337800" y="2759076"/>
              <a:ext cx="1435100" cy="628650"/>
            </a:xfrm>
            <a:custGeom>
              <a:avLst/>
              <a:gdLst>
                <a:gd name="T0" fmla="*/ 318 w 338"/>
                <a:gd name="T1" fmla="*/ 0 h 148"/>
                <a:gd name="T2" fmla="*/ 0 w 338"/>
                <a:gd name="T3" fmla="*/ 0 h 148"/>
                <a:gd name="T4" fmla="*/ 0 w 338"/>
                <a:gd name="T5" fmla="*/ 148 h 148"/>
                <a:gd name="T6" fmla="*/ 318 w 338"/>
                <a:gd name="T7" fmla="*/ 148 h 148"/>
                <a:gd name="T8" fmla="*/ 338 w 338"/>
                <a:gd name="T9" fmla="*/ 123 h 148"/>
                <a:gd name="T10" fmla="*/ 338 w 338"/>
                <a:gd name="T11" fmla="*/ 25 h 148"/>
                <a:gd name="T12" fmla="*/ 318 w 338"/>
                <a:gd name="T13" fmla="*/ 0 h 148"/>
              </a:gdLst>
              <a:ahLst/>
              <a:cxnLst>
                <a:cxn ang="0">
                  <a:pos x="T0" y="T1"/>
                </a:cxn>
                <a:cxn ang="0">
                  <a:pos x="T2" y="T3"/>
                </a:cxn>
                <a:cxn ang="0">
                  <a:pos x="T4" y="T5"/>
                </a:cxn>
                <a:cxn ang="0">
                  <a:pos x="T6" y="T7"/>
                </a:cxn>
                <a:cxn ang="0">
                  <a:pos x="T8" y="T9"/>
                </a:cxn>
                <a:cxn ang="0">
                  <a:pos x="T10" y="T11"/>
                </a:cxn>
                <a:cxn ang="0">
                  <a:pos x="T12" y="T13"/>
                </a:cxn>
              </a:cxnLst>
              <a:rect l="0" t="0" r="r" b="b"/>
              <a:pathLst>
                <a:path w="338" h="148">
                  <a:moveTo>
                    <a:pt x="318" y="0"/>
                  </a:moveTo>
                  <a:cubicBezTo>
                    <a:pt x="0" y="0"/>
                    <a:pt x="0" y="0"/>
                    <a:pt x="0" y="0"/>
                  </a:cubicBezTo>
                  <a:cubicBezTo>
                    <a:pt x="0" y="148"/>
                    <a:pt x="0" y="148"/>
                    <a:pt x="0" y="148"/>
                  </a:cubicBezTo>
                  <a:cubicBezTo>
                    <a:pt x="318" y="148"/>
                    <a:pt x="318" y="148"/>
                    <a:pt x="318" y="148"/>
                  </a:cubicBezTo>
                  <a:cubicBezTo>
                    <a:pt x="329" y="148"/>
                    <a:pt x="338" y="137"/>
                    <a:pt x="338" y="123"/>
                  </a:cubicBezTo>
                  <a:cubicBezTo>
                    <a:pt x="338" y="25"/>
                    <a:pt x="338" y="25"/>
                    <a:pt x="338" y="25"/>
                  </a:cubicBezTo>
                  <a:cubicBezTo>
                    <a:pt x="338" y="11"/>
                    <a:pt x="329" y="0"/>
                    <a:pt x="318" y="0"/>
                  </a:cubicBezTo>
                  <a:close/>
                </a:path>
              </a:pathLst>
            </a:custGeom>
            <a:solidFill>
              <a:srgbClr val="AFB6BB"/>
            </a:solidFill>
            <a:ln w="58738" cap="flat">
              <a:solidFill>
                <a:srgbClr val="404041"/>
              </a:solidFill>
              <a:prstDash val="solid"/>
              <a:round/>
            </a:ln>
          </p:spPr>
          <p:txBody>
            <a:bodyPr vert="horz" wrap="square" lIns="91440" tIns="45720" rIns="91440" bIns="45720" numCol="1" anchor="t" anchorCtr="0" compatLnSpc="1"/>
            <a:lstStyle/>
            <a:p>
              <a:endParaRPr lang="zh-CN" altLang="en-US" dirty="0"/>
            </a:p>
          </p:txBody>
        </p:sp>
        <p:sp>
          <p:nvSpPr>
            <p:cNvPr id="56" name="Freeform 46"/>
            <p:cNvSpPr/>
            <p:nvPr/>
          </p:nvSpPr>
          <p:spPr bwMode="auto">
            <a:xfrm>
              <a:off x="9491663" y="2759076"/>
              <a:ext cx="0" cy="238125"/>
            </a:xfrm>
            <a:custGeom>
              <a:avLst/>
              <a:gdLst>
                <a:gd name="T0" fmla="*/ 0 h 150"/>
                <a:gd name="T1" fmla="*/ 150 h 150"/>
                <a:gd name="T2" fmla="*/ 0 h 150"/>
              </a:gdLst>
              <a:ahLst/>
              <a:cxnLst>
                <a:cxn ang="0">
                  <a:pos x="0" y="T0"/>
                </a:cxn>
                <a:cxn ang="0">
                  <a:pos x="0" y="T1"/>
                </a:cxn>
                <a:cxn ang="0">
                  <a:pos x="0" y="T2"/>
                </a:cxn>
              </a:cxnLst>
              <a:rect l="0" t="0" r="r" b="b"/>
              <a:pathLst>
                <a:path h="150">
                  <a:moveTo>
                    <a:pt x="0" y="0"/>
                  </a:moveTo>
                  <a:lnTo>
                    <a:pt x="0" y="15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Line 47"/>
            <p:cNvSpPr>
              <a:spLocks noChangeShapeType="1"/>
            </p:cNvSpPr>
            <p:nvPr/>
          </p:nvSpPr>
          <p:spPr bwMode="auto">
            <a:xfrm>
              <a:off x="9491663" y="2759076"/>
              <a:ext cx="0" cy="238125"/>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Freeform 48"/>
            <p:cNvSpPr/>
            <p:nvPr/>
          </p:nvSpPr>
          <p:spPr bwMode="auto">
            <a:xfrm>
              <a:off x="10634663"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Line 49"/>
            <p:cNvSpPr>
              <a:spLocks noChangeShapeType="1"/>
            </p:cNvSpPr>
            <p:nvPr/>
          </p:nvSpPr>
          <p:spPr bwMode="auto">
            <a:xfrm flipV="1">
              <a:off x="10634663"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50"/>
            <p:cNvSpPr/>
            <p:nvPr/>
          </p:nvSpPr>
          <p:spPr bwMode="auto">
            <a:xfrm>
              <a:off x="11022013" y="3184526"/>
              <a:ext cx="0" cy="207963"/>
            </a:xfrm>
            <a:custGeom>
              <a:avLst/>
              <a:gdLst>
                <a:gd name="T0" fmla="*/ 131 h 131"/>
                <a:gd name="T1" fmla="*/ 0 h 131"/>
                <a:gd name="T2" fmla="*/ 131 h 131"/>
              </a:gdLst>
              <a:ahLst/>
              <a:cxnLst>
                <a:cxn ang="0">
                  <a:pos x="0" y="T0"/>
                </a:cxn>
                <a:cxn ang="0">
                  <a:pos x="0" y="T1"/>
                </a:cxn>
                <a:cxn ang="0">
                  <a:pos x="0" y="T2"/>
                </a:cxn>
              </a:cxnLst>
              <a:rect l="0" t="0" r="r" b="b"/>
              <a:pathLst>
                <a:path h="131">
                  <a:moveTo>
                    <a:pt x="0" y="131"/>
                  </a:moveTo>
                  <a:lnTo>
                    <a:pt x="0" y="0"/>
                  </a:lnTo>
                  <a:lnTo>
                    <a:pt x="0" y="13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Line 51"/>
            <p:cNvSpPr>
              <a:spLocks noChangeShapeType="1"/>
            </p:cNvSpPr>
            <p:nvPr/>
          </p:nvSpPr>
          <p:spPr bwMode="auto">
            <a:xfrm flipV="1">
              <a:off x="11022013" y="3184526"/>
              <a:ext cx="0" cy="207963"/>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Freeform 52"/>
            <p:cNvSpPr/>
            <p:nvPr/>
          </p:nvSpPr>
          <p:spPr bwMode="auto">
            <a:xfrm>
              <a:off x="11399838" y="3073401"/>
              <a:ext cx="0" cy="319088"/>
            </a:xfrm>
            <a:custGeom>
              <a:avLst/>
              <a:gdLst>
                <a:gd name="T0" fmla="*/ 201 h 201"/>
                <a:gd name="T1" fmla="*/ 0 h 201"/>
                <a:gd name="T2" fmla="*/ 201 h 201"/>
              </a:gdLst>
              <a:ahLst/>
              <a:cxnLst>
                <a:cxn ang="0">
                  <a:pos x="0" y="T0"/>
                </a:cxn>
                <a:cxn ang="0">
                  <a:pos x="0" y="T1"/>
                </a:cxn>
                <a:cxn ang="0">
                  <a:pos x="0" y="T2"/>
                </a:cxn>
              </a:cxnLst>
              <a:rect l="0" t="0" r="r" b="b"/>
              <a:pathLst>
                <a:path h="201">
                  <a:moveTo>
                    <a:pt x="0" y="201"/>
                  </a:moveTo>
                  <a:lnTo>
                    <a:pt x="0" y="0"/>
                  </a:lnTo>
                  <a:lnTo>
                    <a:pt x="0" y="201"/>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Line 53"/>
            <p:cNvSpPr>
              <a:spLocks noChangeShapeType="1"/>
            </p:cNvSpPr>
            <p:nvPr/>
          </p:nvSpPr>
          <p:spPr bwMode="auto">
            <a:xfrm flipV="1">
              <a:off x="11399838" y="3073401"/>
              <a:ext cx="0" cy="3190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4"/>
            <p:cNvSpPr/>
            <p:nvPr/>
          </p:nvSpPr>
          <p:spPr bwMode="auto">
            <a:xfrm>
              <a:off x="9798050" y="212726"/>
              <a:ext cx="1104900" cy="1309688"/>
            </a:xfrm>
            <a:custGeom>
              <a:avLst/>
              <a:gdLst>
                <a:gd name="T0" fmla="*/ 170 w 260"/>
                <a:gd name="T1" fmla="*/ 70 h 308"/>
                <a:gd name="T2" fmla="*/ 160 w 260"/>
                <a:gd name="T3" fmla="*/ 70 h 308"/>
                <a:gd name="T4" fmla="*/ 136 w 260"/>
                <a:gd name="T5" fmla="*/ 74 h 308"/>
                <a:gd name="T6" fmla="*/ 161 w 260"/>
                <a:gd name="T7" fmla="*/ 12 h 308"/>
                <a:gd name="T8" fmla="*/ 154 w 260"/>
                <a:gd name="T9" fmla="*/ 0 h 308"/>
                <a:gd name="T10" fmla="*/ 121 w 260"/>
                <a:gd name="T11" fmla="*/ 73 h 308"/>
                <a:gd name="T12" fmla="*/ 100 w 260"/>
                <a:gd name="T13" fmla="*/ 70 h 308"/>
                <a:gd name="T14" fmla="*/ 90 w 260"/>
                <a:gd name="T15" fmla="*/ 70 h 308"/>
                <a:gd name="T16" fmla="*/ 0 w 260"/>
                <a:gd name="T17" fmla="*/ 159 h 308"/>
                <a:gd name="T18" fmla="*/ 0 w 260"/>
                <a:gd name="T19" fmla="*/ 239 h 308"/>
                <a:gd name="T20" fmla="*/ 32 w 260"/>
                <a:gd name="T21" fmla="*/ 306 h 308"/>
                <a:gd name="T22" fmla="*/ 36 w 260"/>
                <a:gd name="T23" fmla="*/ 308 h 308"/>
                <a:gd name="T24" fmla="*/ 224 w 260"/>
                <a:gd name="T25" fmla="*/ 308 h 308"/>
                <a:gd name="T26" fmla="*/ 228 w 260"/>
                <a:gd name="T27" fmla="*/ 306 h 308"/>
                <a:gd name="T28" fmla="*/ 260 w 260"/>
                <a:gd name="T29" fmla="*/ 239 h 308"/>
                <a:gd name="T30" fmla="*/ 260 w 260"/>
                <a:gd name="T31" fmla="*/ 159 h 308"/>
                <a:gd name="T32" fmla="*/ 170 w 260"/>
                <a:gd name="T33" fmla="*/ 7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0" h="308">
                  <a:moveTo>
                    <a:pt x="170" y="70"/>
                  </a:moveTo>
                  <a:cubicBezTo>
                    <a:pt x="160" y="70"/>
                    <a:pt x="160" y="70"/>
                    <a:pt x="160" y="70"/>
                  </a:cubicBezTo>
                  <a:cubicBezTo>
                    <a:pt x="152" y="70"/>
                    <a:pt x="144" y="71"/>
                    <a:pt x="136" y="74"/>
                  </a:cubicBezTo>
                  <a:cubicBezTo>
                    <a:pt x="134" y="59"/>
                    <a:pt x="135" y="28"/>
                    <a:pt x="161" y="12"/>
                  </a:cubicBezTo>
                  <a:cubicBezTo>
                    <a:pt x="154" y="0"/>
                    <a:pt x="154" y="0"/>
                    <a:pt x="154" y="0"/>
                  </a:cubicBezTo>
                  <a:cubicBezTo>
                    <a:pt x="122" y="20"/>
                    <a:pt x="120" y="55"/>
                    <a:pt x="121" y="73"/>
                  </a:cubicBezTo>
                  <a:cubicBezTo>
                    <a:pt x="114" y="71"/>
                    <a:pt x="107" y="70"/>
                    <a:pt x="100" y="70"/>
                  </a:cubicBezTo>
                  <a:cubicBezTo>
                    <a:pt x="90" y="70"/>
                    <a:pt x="90" y="70"/>
                    <a:pt x="90" y="70"/>
                  </a:cubicBezTo>
                  <a:cubicBezTo>
                    <a:pt x="40" y="70"/>
                    <a:pt x="0" y="110"/>
                    <a:pt x="0" y="159"/>
                  </a:cubicBezTo>
                  <a:cubicBezTo>
                    <a:pt x="0" y="239"/>
                    <a:pt x="0" y="239"/>
                    <a:pt x="0" y="239"/>
                  </a:cubicBezTo>
                  <a:cubicBezTo>
                    <a:pt x="0" y="265"/>
                    <a:pt x="12" y="289"/>
                    <a:pt x="32" y="306"/>
                  </a:cubicBezTo>
                  <a:cubicBezTo>
                    <a:pt x="33" y="307"/>
                    <a:pt x="34" y="308"/>
                    <a:pt x="36" y="308"/>
                  </a:cubicBezTo>
                  <a:cubicBezTo>
                    <a:pt x="224" y="308"/>
                    <a:pt x="224" y="308"/>
                    <a:pt x="224" y="308"/>
                  </a:cubicBezTo>
                  <a:cubicBezTo>
                    <a:pt x="225" y="308"/>
                    <a:pt x="227" y="307"/>
                    <a:pt x="228" y="306"/>
                  </a:cubicBezTo>
                  <a:cubicBezTo>
                    <a:pt x="248" y="289"/>
                    <a:pt x="260" y="265"/>
                    <a:pt x="260" y="239"/>
                  </a:cubicBezTo>
                  <a:cubicBezTo>
                    <a:pt x="260" y="159"/>
                    <a:pt x="260" y="159"/>
                    <a:pt x="260" y="159"/>
                  </a:cubicBezTo>
                  <a:cubicBezTo>
                    <a:pt x="260" y="110"/>
                    <a:pt x="220" y="70"/>
                    <a:pt x="170" y="70"/>
                  </a:cubicBezTo>
                  <a:close/>
                </a:path>
              </a:pathLst>
            </a:custGeom>
            <a:solidFill>
              <a:srgbClr val="FCC5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5"/>
            <p:cNvSpPr/>
            <p:nvPr/>
          </p:nvSpPr>
          <p:spPr bwMode="auto">
            <a:xfrm>
              <a:off x="9729788" y="541338"/>
              <a:ext cx="1041400" cy="950913"/>
            </a:xfrm>
            <a:custGeom>
              <a:avLst/>
              <a:gdLst>
                <a:gd name="T0" fmla="*/ 245 w 245"/>
                <a:gd name="T1" fmla="*/ 162 h 224"/>
                <a:gd name="T2" fmla="*/ 245 w 245"/>
                <a:gd name="T3" fmla="*/ 83 h 224"/>
                <a:gd name="T4" fmla="*/ 163 w 245"/>
                <a:gd name="T5" fmla="*/ 0 h 224"/>
                <a:gd name="T6" fmla="*/ 152 w 245"/>
                <a:gd name="T7" fmla="*/ 0 h 224"/>
                <a:gd name="T8" fmla="*/ 122 w 245"/>
                <a:gd name="T9" fmla="*/ 6 h 224"/>
                <a:gd name="T10" fmla="*/ 93 w 245"/>
                <a:gd name="T11" fmla="*/ 0 h 224"/>
                <a:gd name="T12" fmla="*/ 82 w 245"/>
                <a:gd name="T13" fmla="*/ 0 h 224"/>
                <a:gd name="T14" fmla="*/ 0 w 245"/>
                <a:gd name="T15" fmla="*/ 83 h 224"/>
                <a:gd name="T16" fmla="*/ 0 w 245"/>
                <a:gd name="T17" fmla="*/ 162 h 224"/>
                <a:gd name="T18" fmla="*/ 29 w 245"/>
                <a:gd name="T19" fmla="*/ 224 h 224"/>
                <a:gd name="T20" fmla="*/ 216 w 245"/>
                <a:gd name="T21" fmla="*/ 224 h 224"/>
                <a:gd name="T22" fmla="*/ 245 w 245"/>
                <a:gd name="T23" fmla="*/ 16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24">
                  <a:moveTo>
                    <a:pt x="245" y="162"/>
                  </a:moveTo>
                  <a:cubicBezTo>
                    <a:pt x="245" y="83"/>
                    <a:pt x="245" y="83"/>
                    <a:pt x="245" y="83"/>
                  </a:cubicBezTo>
                  <a:cubicBezTo>
                    <a:pt x="245" y="37"/>
                    <a:pt x="208" y="0"/>
                    <a:pt x="163" y="0"/>
                  </a:cubicBezTo>
                  <a:cubicBezTo>
                    <a:pt x="152" y="0"/>
                    <a:pt x="152" y="0"/>
                    <a:pt x="152" y="0"/>
                  </a:cubicBezTo>
                  <a:cubicBezTo>
                    <a:pt x="142" y="0"/>
                    <a:pt x="132" y="2"/>
                    <a:pt x="122" y="6"/>
                  </a:cubicBezTo>
                  <a:cubicBezTo>
                    <a:pt x="113" y="2"/>
                    <a:pt x="103" y="0"/>
                    <a:pt x="93" y="0"/>
                  </a:cubicBezTo>
                  <a:cubicBezTo>
                    <a:pt x="82" y="0"/>
                    <a:pt x="82" y="0"/>
                    <a:pt x="82" y="0"/>
                  </a:cubicBezTo>
                  <a:cubicBezTo>
                    <a:pt x="37" y="0"/>
                    <a:pt x="0" y="37"/>
                    <a:pt x="0" y="83"/>
                  </a:cubicBezTo>
                  <a:cubicBezTo>
                    <a:pt x="0" y="162"/>
                    <a:pt x="0" y="162"/>
                    <a:pt x="0" y="162"/>
                  </a:cubicBezTo>
                  <a:cubicBezTo>
                    <a:pt x="0" y="187"/>
                    <a:pt x="11" y="209"/>
                    <a:pt x="29" y="224"/>
                  </a:cubicBezTo>
                  <a:cubicBezTo>
                    <a:pt x="216" y="224"/>
                    <a:pt x="216" y="224"/>
                    <a:pt x="216" y="224"/>
                  </a:cubicBezTo>
                  <a:cubicBezTo>
                    <a:pt x="234" y="209"/>
                    <a:pt x="245" y="187"/>
                    <a:pt x="245" y="162"/>
                  </a:cubicBezTo>
                  <a:close/>
                </a:path>
              </a:pathLst>
            </a:custGeom>
            <a:solidFill>
              <a:srgbClr val="30C1D8"/>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6" name="Freeform 56"/>
            <p:cNvSpPr/>
            <p:nvPr/>
          </p:nvSpPr>
          <p:spPr bwMode="auto">
            <a:xfrm>
              <a:off x="10198100" y="238126"/>
              <a:ext cx="169862" cy="328613"/>
            </a:xfrm>
            <a:custGeom>
              <a:avLst/>
              <a:gdLst>
                <a:gd name="T0" fmla="*/ 12 w 40"/>
                <a:gd name="T1" fmla="*/ 77 h 77"/>
                <a:gd name="T2" fmla="*/ 40 w 40"/>
                <a:gd name="T3" fmla="*/ 0 h 77"/>
              </a:gdLst>
              <a:ahLst/>
              <a:cxnLst>
                <a:cxn ang="0">
                  <a:pos x="T0" y="T1"/>
                </a:cxn>
                <a:cxn ang="0">
                  <a:pos x="T2" y="T3"/>
                </a:cxn>
              </a:cxnLst>
              <a:rect l="0" t="0" r="r" b="b"/>
              <a:pathLst>
                <a:path w="40" h="77">
                  <a:moveTo>
                    <a:pt x="12" y="77"/>
                  </a:moveTo>
                  <a:cubicBezTo>
                    <a:pt x="12" y="77"/>
                    <a:pt x="0" y="25"/>
                    <a:pt x="40" y="0"/>
                  </a:cubicBezTo>
                </a:path>
              </a:pathLst>
            </a:custGeom>
            <a:noFill/>
            <a:ln w="58738" cap="flat">
              <a:solidFill>
                <a:srgbClr val="40404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7"/>
            <p:cNvSpPr/>
            <p:nvPr/>
          </p:nvSpPr>
          <p:spPr bwMode="auto">
            <a:xfrm>
              <a:off x="9950450" y="752476"/>
              <a:ext cx="157162" cy="169863"/>
            </a:xfrm>
            <a:custGeom>
              <a:avLst/>
              <a:gdLst>
                <a:gd name="T0" fmla="*/ 37 w 37"/>
                <a:gd name="T1" fmla="*/ 0 h 40"/>
                <a:gd name="T2" fmla="*/ 0 w 37"/>
                <a:gd name="T3" fmla="*/ 40 h 40"/>
              </a:gdLst>
              <a:ahLst/>
              <a:cxnLst>
                <a:cxn ang="0">
                  <a:pos x="T0" y="T1"/>
                </a:cxn>
                <a:cxn ang="0">
                  <a:pos x="T2" y="T3"/>
                </a:cxn>
              </a:cxnLst>
              <a:rect l="0" t="0" r="r" b="b"/>
              <a:pathLst>
                <a:path w="37" h="40">
                  <a:moveTo>
                    <a:pt x="37" y="0"/>
                  </a:moveTo>
                  <a:cubicBezTo>
                    <a:pt x="21" y="7"/>
                    <a:pt x="8" y="22"/>
                    <a:pt x="0" y="40"/>
                  </a:cubicBezTo>
                </a:path>
              </a:pathLst>
            </a:custGeom>
            <a:noFill/>
            <a:ln w="58738" cap="flat">
              <a:solidFill>
                <a:srgbClr val="F1F2F2"/>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8"/>
            <p:cNvSpPr/>
            <p:nvPr/>
          </p:nvSpPr>
          <p:spPr bwMode="auto">
            <a:xfrm>
              <a:off x="8769350" y="1492251"/>
              <a:ext cx="863600" cy="633413"/>
            </a:xfrm>
            <a:custGeom>
              <a:avLst/>
              <a:gdLst>
                <a:gd name="T0" fmla="*/ 22 w 203"/>
                <a:gd name="T1" fmla="*/ 0 h 149"/>
                <a:gd name="T2" fmla="*/ 0 w 203"/>
                <a:gd name="T3" fmla="*/ 25 h 149"/>
                <a:gd name="T4" fmla="*/ 0 w 203"/>
                <a:gd name="T5" fmla="*/ 124 h 149"/>
                <a:gd name="T6" fmla="*/ 22 w 203"/>
                <a:gd name="T7" fmla="*/ 149 h 149"/>
                <a:gd name="T8" fmla="*/ 203 w 203"/>
                <a:gd name="T9" fmla="*/ 149 h 149"/>
                <a:gd name="T10" fmla="*/ 203 w 203"/>
                <a:gd name="T11" fmla="*/ 0 h 149"/>
                <a:gd name="T12" fmla="*/ 22 w 203"/>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203" h="149">
                  <a:moveTo>
                    <a:pt x="22" y="0"/>
                  </a:moveTo>
                  <a:cubicBezTo>
                    <a:pt x="10" y="0"/>
                    <a:pt x="0" y="11"/>
                    <a:pt x="0" y="25"/>
                  </a:cubicBezTo>
                  <a:cubicBezTo>
                    <a:pt x="0" y="124"/>
                    <a:pt x="0" y="124"/>
                    <a:pt x="0" y="124"/>
                  </a:cubicBezTo>
                  <a:cubicBezTo>
                    <a:pt x="0" y="138"/>
                    <a:pt x="10" y="149"/>
                    <a:pt x="22" y="149"/>
                  </a:cubicBezTo>
                  <a:cubicBezTo>
                    <a:pt x="203" y="149"/>
                    <a:pt x="203" y="149"/>
                    <a:pt x="203" y="149"/>
                  </a:cubicBezTo>
                  <a:cubicBezTo>
                    <a:pt x="203" y="0"/>
                    <a:pt x="203" y="0"/>
                    <a:pt x="203" y="0"/>
                  </a:cubicBezTo>
                  <a:lnTo>
                    <a:pt x="22" y="0"/>
                  </a:ln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69" name="Rectangle 59"/>
            <p:cNvSpPr>
              <a:spLocks noChangeArrowheads="1"/>
            </p:cNvSpPr>
            <p:nvPr/>
          </p:nvSpPr>
          <p:spPr bwMode="auto">
            <a:xfrm>
              <a:off x="9632950" y="1492251"/>
              <a:ext cx="454025" cy="633413"/>
            </a:xfrm>
            <a:prstGeom prst="rect">
              <a:avLst/>
            </a:prstGeom>
            <a:solidFill>
              <a:srgbClr val="F1F2F2"/>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0" name="Freeform 60"/>
            <p:cNvSpPr/>
            <p:nvPr/>
          </p:nvSpPr>
          <p:spPr bwMode="auto">
            <a:xfrm>
              <a:off x="10086975" y="1492251"/>
              <a:ext cx="1665287" cy="633413"/>
            </a:xfrm>
            <a:custGeom>
              <a:avLst/>
              <a:gdLst>
                <a:gd name="T0" fmla="*/ 370 w 392"/>
                <a:gd name="T1" fmla="*/ 0 h 149"/>
                <a:gd name="T2" fmla="*/ 0 w 392"/>
                <a:gd name="T3" fmla="*/ 0 h 149"/>
                <a:gd name="T4" fmla="*/ 0 w 392"/>
                <a:gd name="T5" fmla="*/ 149 h 149"/>
                <a:gd name="T6" fmla="*/ 370 w 392"/>
                <a:gd name="T7" fmla="*/ 149 h 149"/>
                <a:gd name="T8" fmla="*/ 392 w 392"/>
                <a:gd name="T9" fmla="*/ 124 h 149"/>
                <a:gd name="T10" fmla="*/ 392 w 392"/>
                <a:gd name="T11" fmla="*/ 25 h 149"/>
                <a:gd name="T12" fmla="*/ 370 w 392"/>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392" h="149">
                  <a:moveTo>
                    <a:pt x="370" y="0"/>
                  </a:moveTo>
                  <a:cubicBezTo>
                    <a:pt x="0" y="0"/>
                    <a:pt x="0" y="0"/>
                    <a:pt x="0" y="0"/>
                  </a:cubicBezTo>
                  <a:cubicBezTo>
                    <a:pt x="0" y="149"/>
                    <a:pt x="0" y="149"/>
                    <a:pt x="0" y="149"/>
                  </a:cubicBezTo>
                  <a:cubicBezTo>
                    <a:pt x="370" y="149"/>
                    <a:pt x="370" y="149"/>
                    <a:pt x="370" y="149"/>
                  </a:cubicBezTo>
                  <a:cubicBezTo>
                    <a:pt x="382" y="149"/>
                    <a:pt x="392" y="138"/>
                    <a:pt x="392" y="124"/>
                  </a:cubicBezTo>
                  <a:cubicBezTo>
                    <a:pt x="392" y="25"/>
                    <a:pt x="392" y="25"/>
                    <a:pt x="392" y="25"/>
                  </a:cubicBezTo>
                  <a:cubicBezTo>
                    <a:pt x="392" y="11"/>
                    <a:pt x="382" y="0"/>
                    <a:pt x="370" y="0"/>
                  </a:cubicBezTo>
                  <a:close/>
                </a:path>
              </a:pathLst>
            </a:custGeom>
            <a:solidFill>
              <a:srgbClr val="D1D3D4"/>
            </a:solidFill>
            <a:ln w="58738" cap="flat">
              <a:solidFill>
                <a:srgbClr val="404041"/>
              </a:solidFill>
              <a:prstDash val="solid"/>
              <a:round/>
            </a:ln>
          </p:spPr>
          <p:txBody>
            <a:bodyPr vert="horz" wrap="square" lIns="91440" tIns="45720" rIns="91440" bIns="45720" numCol="1" anchor="t" anchorCtr="0" compatLnSpc="1"/>
            <a:lstStyle/>
            <a:p>
              <a:endParaRPr lang="zh-CN" altLang="en-US"/>
            </a:p>
          </p:txBody>
        </p:sp>
        <p:sp>
          <p:nvSpPr>
            <p:cNvPr id="71" name="Freeform 61"/>
            <p:cNvSpPr/>
            <p:nvPr/>
          </p:nvSpPr>
          <p:spPr bwMode="auto">
            <a:xfrm>
              <a:off x="9202738" y="1492251"/>
              <a:ext cx="0" cy="280988"/>
            </a:xfrm>
            <a:custGeom>
              <a:avLst/>
              <a:gdLst>
                <a:gd name="T0" fmla="*/ 0 h 177"/>
                <a:gd name="T1" fmla="*/ 177 h 177"/>
                <a:gd name="T2" fmla="*/ 0 h 177"/>
              </a:gdLst>
              <a:ahLst/>
              <a:cxnLst>
                <a:cxn ang="0">
                  <a:pos x="0" y="T0"/>
                </a:cxn>
                <a:cxn ang="0">
                  <a:pos x="0" y="T1"/>
                </a:cxn>
                <a:cxn ang="0">
                  <a:pos x="0" y="T2"/>
                </a:cxn>
              </a:cxnLst>
              <a:rect l="0" t="0" r="r" b="b"/>
              <a:pathLst>
                <a:path h="177">
                  <a:moveTo>
                    <a:pt x="0" y="0"/>
                  </a:moveTo>
                  <a:lnTo>
                    <a:pt x="0" y="177"/>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Line 62"/>
            <p:cNvSpPr>
              <a:spLocks noChangeShapeType="1"/>
            </p:cNvSpPr>
            <p:nvPr/>
          </p:nvSpPr>
          <p:spPr bwMode="auto">
            <a:xfrm>
              <a:off x="9202738" y="1492251"/>
              <a:ext cx="0" cy="280988"/>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3" name="Freeform 63"/>
            <p:cNvSpPr/>
            <p:nvPr/>
          </p:nvSpPr>
          <p:spPr bwMode="auto">
            <a:xfrm>
              <a:off x="10320338" y="1712913"/>
              <a:ext cx="314325" cy="0"/>
            </a:xfrm>
            <a:custGeom>
              <a:avLst/>
              <a:gdLst>
                <a:gd name="T0" fmla="*/ 0 w 198"/>
                <a:gd name="T1" fmla="*/ 198 w 198"/>
                <a:gd name="T2" fmla="*/ 0 w 198"/>
              </a:gdLst>
              <a:ahLst/>
              <a:cxnLst>
                <a:cxn ang="0">
                  <a:pos x="T0" y="0"/>
                </a:cxn>
                <a:cxn ang="0">
                  <a:pos x="T1" y="0"/>
                </a:cxn>
                <a:cxn ang="0">
                  <a:pos x="T2" y="0"/>
                </a:cxn>
              </a:cxnLst>
              <a:rect l="0" t="0" r="r" b="b"/>
              <a:pathLst>
                <a:path w="198">
                  <a:moveTo>
                    <a:pt x="0" y="0"/>
                  </a:moveTo>
                  <a:lnTo>
                    <a:pt x="198"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Line 64"/>
            <p:cNvSpPr>
              <a:spLocks noChangeShapeType="1"/>
            </p:cNvSpPr>
            <p:nvPr/>
          </p:nvSpPr>
          <p:spPr bwMode="auto">
            <a:xfrm>
              <a:off x="10320338" y="1712913"/>
              <a:ext cx="314325"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75" name="Freeform 65"/>
            <p:cNvSpPr/>
            <p:nvPr/>
          </p:nvSpPr>
          <p:spPr bwMode="auto">
            <a:xfrm>
              <a:off x="10320338" y="1905001"/>
              <a:ext cx="1236662" cy="0"/>
            </a:xfrm>
            <a:custGeom>
              <a:avLst/>
              <a:gdLst>
                <a:gd name="T0" fmla="*/ 0 w 779"/>
                <a:gd name="T1" fmla="*/ 779 w 779"/>
                <a:gd name="T2" fmla="*/ 0 w 779"/>
              </a:gdLst>
              <a:ahLst/>
              <a:cxnLst>
                <a:cxn ang="0">
                  <a:pos x="T0" y="0"/>
                </a:cxn>
                <a:cxn ang="0">
                  <a:pos x="T1" y="0"/>
                </a:cxn>
                <a:cxn ang="0">
                  <a:pos x="T2" y="0"/>
                </a:cxn>
              </a:cxnLst>
              <a:rect l="0" t="0" r="r" b="b"/>
              <a:pathLst>
                <a:path w="779">
                  <a:moveTo>
                    <a:pt x="0" y="0"/>
                  </a:moveTo>
                  <a:lnTo>
                    <a:pt x="779" y="0"/>
                  </a:lnTo>
                  <a:lnTo>
                    <a:pt x="0" y="0"/>
                  </a:lnTo>
                  <a:close/>
                </a:path>
              </a:pathLst>
            </a:custGeom>
            <a:solidFill>
              <a:srgbClr val="F9F7F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Line 66"/>
            <p:cNvSpPr>
              <a:spLocks noChangeShapeType="1"/>
            </p:cNvSpPr>
            <p:nvPr/>
          </p:nvSpPr>
          <p:spPr bwMode="auto">
            <a:xfrm>
              <a:off x="10320338" y="1905001"/>
              <a:ext cx="1236662" cy="0"/>
            </a:xfrm>
            <a:prstGeom prst="line">
              <a:avLst/>
            </a:prstGeom>
            <a:noFill/>
            <a:ln w="58738" cap="flat">
              <a:solidFill>
                <a:srgbClr val="40404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16" presetClass="entr" presetSubtype="37" fill="hold"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barn(outVertic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p:nvPr>
            <p:custDataLst>
              <p:tags r:id="rId1"/>
            </p:custDataLst>
          </p:nvPr>
        </p:nvSpPr>
        <p:spPr>
          <a:xfrm>
            <a:off x="4089400" y="246061"/>
            <a:ext cx="4016089" cy="498614"/>
          </a:xfrm>
          <a:prstGeom prst="roundRect">
            <a:avLst>
              <a:gd name="adj" fmla="val 912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800" spc="200" dirty="0">
                <a:solidFill>
                  <a:schemeClr val="tx1">
                    <a:lumMod val="75000"/>
                    <a:lumOff val="25000"/>
                  </a:schemeClr>
                </a:solidFill>
                <a:latin typeface="微软雅黑" panose="020B0503020204020204" pitchFamily="34" charset="-122"/>
                <a:ea typeface="微软雅黑" panose="020B0503020204020204" pitchFamily="34" charset="-122"/>
              </a:rPr>
              <a:t>Assumptions:</a:t>
            </a:r>
            <a:endParaRPr lang="zh-CN" altLang="en-US" sz="2800" spc="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a:off x="460301" y="7618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60301" y="6781606"/>
            <a:ext cx="11363399"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22010696-6B5D-421A-B628-93C83C47C769}"/>
              </a:ext>
            </a:extLst>
          </p:cNvPr>
          <p:cNvSpPr txBox="1"/>
          <p:nvPr/>
        </p:nvSpPr>
        <p:spPr>
          <a:xfrm>
            <a:off x="1399652" y="1012954"/>
            <a:ext cx="9392696" cy="4832092"/>
          </a:xfrm>
          <a:prstGeom prst="rect">
            <a:avLst/>
          </a:prstGeom>
          <a:noFill/>
        </p:spPr>
        <p:txBody>
          <a:bodyPr wrap="square">
            <a:spAutoFit/>
          </a:bodyPr>
          <a:lstStyle/>
          <a:p>
            <a:pPr marL="457200" indent="-457200">
              <a:spcBef>
                <a:spcPct val="0"/>
              </a:spcBef>
              <a:buFont typeface="Arial" panose="020B0604020202020204" pitchFamily="34" charset="0"/>
              <a:buChar char="•"/>
            </a:pPr>
            <a:r>
              <a:rPr lang="zh-CN" altLang="en-US"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stator winding is Y-type connection, the three-phase winding is symmetrical distribution, and the axis difference is 120°</a:t>
            </a: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spcBef>
                <a:spcPct val="0"/>
              </a:spcBef>
              <a:buFont typeface="Arial" panose="020B0604020202020204" pitchFamily="34" charset="0"/>
              <a:buChar char="•"/>
            </a:pP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Both permanent magnet field and armature field are sinusoidal in the air gap.</a:t>
            </a:r>
          </a:p>
          <a:p>
            <a:pPr marL="457200" indent="-457200">
              <a:spcBef>
                <a:spcPct val="0"/>
              </a:spcBef>
              <a:buFont typeface="Arial" panose="020B0604020202020204" pitchFamily="34" charset="0"/>
              <a:buChar char="•"/>
            </a:pP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In steady state operation, the induced electromotive force waveform in the phase winding is sinusoidal wave;</a:t>
            </a:r>
          </a:p>
          <a:p>
            <a:pPr marL="457200" indent="-457200">
              <a:spcBef>
                <a:spcPct val="0"/>
              </a:spcBef>
              <a:buFont typeface="Arial" panose="020B0604020202020204" pitchFamily="34" charset="0"/>
              <a:buChar char="•"/>
            </a:pP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Ignoring core saturation effect, ignoring eddy current and hysteresis loss;</a:t>
            </a:r>
          </a:p>
          <a:p>
            <a:pPr marL="457200" indent="-457200">
              <a:spcBef>
                <a:spcPct val="0"/>
              </a:spcBef>
              <a:buFont typeface="Arial" panose="020B0604020202020204" pitchFamily="34" charset="0"/>
              <a:buChar char="•"/>
            </a:pPr>
            <a:r>
              <a:rPr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working condition of the electrical equipment is not affected by temperature and frequency.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6" presetClass="entr" presetSubtype="37" fill="hold"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par>
                                <p:cTn id="11" presetID="16" presetClass="entr" presetSubtype="37" fill="hold" nodeType="withEffect">
                                  <p:stCondLst>
                                    <p:cond delay="50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0516230504"/>
  <p:tag name="MH_LIBRARY" val="CONTENTS"/>
  <p:tag name="MH_TYPE" val="OTHERS"/>
  <p:tag name="ID" val="545812"/>
</p:tagLst>
</file>

<file path=ppt/tags/tag1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055,&quot;width&quot;:10155}"/>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055,&quot;width&quot;:10155}"/>
</p:tagLst>
</file>

<file path=ppt/tags/tag1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ENTRY"/>
  <p:tag name="ID" val="547142"/>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0429225421"/>
  <p:tag name="MH_LIBRARY" val="CONTENTS"/>
  <p:tag name="MH_TYPE" val="NUMBER"/>
  <p:tag name="ID" val="547142"/>
  <p:tag name="MH_ORDER" val="1"/>
</p:tagLst>
</file>

<file path=ppt/theme/theme1.xml><?xml version="1.0" encoding="utf-8"?>
<a:theme xmlns:a="http://schemas.openxmlformats.org/drawingml/2006/main" name="Office 主题​​">
  <a:themeElements>
    <a:clrScheme name="简约教育">
      <a:dk1>
        <a:sysClr val="windowText" lastClr="000000"/>
      </a:dk1>
      <a:lt1>
        <a:sysClr val="window" lastClr="FFFFFF"/>
      </a:lt1>
      <a:dk2>
        <a:srgbClr val="44546A"/>
      </a:dk2>
      <a:lt2>
        <a:srgbClr val="E7E6E6"/>
      </a:lt2>
      <a:accent1>
        <a:srgbClr val="30C1D8"/>
      </a:accent1>
      <a:accent2>
        <a:srgbClr val="404040"/>
      </a:accent2>
      <a:accent3>
        <a:srgbClr val="AFB6BB"/>
      </a:accent3>
      <a:accent4>
        <a:srgbClr val="FFD641"/>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TotalTime>
  <Words>1074</Words>
  <Application>Microsoft Office PowerPoint</Application>
  <PresentationFormat>宽屏</PresentationFormat>
  <Paragraphs>138</Paragraphs>
  <Slides>21</Slides>
  <Notes>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Yu Gothic UI Semibold</vt:lpstr>
      <vt:lpstr>等线</vt:lpstr>
      <vt:lpstr>等线 Light</vt:lpstr>
      <vt:lpstr>微软雅黑</vt:lpstr>
      <vt:lpstr>Arial</vt:lpstr>
      <vt:lpstr>Calibri</vt:lpstr>
      <vt:lpstr>Cambria Math</vt:lpstr>
      <vt:lpstr>Century Gothic</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药 育帆</cp:lastModifiedBy>
  <cp:revision>34</cp:revision>
  <dcterms:created xsi:type="dcterms:W3CDTF">2017-08-07T02:09:00Z</dcterms:created>
  <dcterms:modified xsi:type="dcterms:W3CDTF">2024-05-10T16:59:29Z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