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92" r:id="rId3"/>
    <p:sldId id="263" r:id="rId5"/>
    <p:sldId id="299" r:id="rId6"/>
    <p:sldId id="279" r:id="rId7"/>
    <p:sldId id="4279126" r:id="rId8"/>
    <p:sldId id="4279127" r:id="rId9"/>
    <p:sldId id="4279104" r:id="rId10"/>
    <p:sldId id="4279103" r:id="rId11"/>
    <p:sldId id="4279116" r:id="rId12"/>
    <p:sldId id="4279117" r:id="rId13"/>
    <p:sldId id="4279107" r:id="rId14"/>
    <p:sldId id="4279118" r:id="rId15"/>
    <p:sldId id="4279109" r:id="rId16"/>
    <p:sldId id="4279110" r:id="rId17"/>
    <p:sldId id="4279111" r:id="rId18"/>
    <p:sldId id="4279112" r:id="rId19"/>
    <p:sldId id="4279113" r:id="rId20"/>
    <p:sldId id="4279114" r:id="rId21"/>
  </p:sldIdLst>
  <p:sldSz cx="12192000" cy="6858000"/>
  <p:notesSz cx="6858000" cy="9144000"/>
  <p:custDataLst>
    <p:tags r:id="rId2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7" userDrawn="1">
          <p15:clr>
            <a:srgbClr val="A4A3A4"/>
          </p15:clr>
        </p15:guide>
        <p15:guide id="2" orient="horz" pos="382" userDrawn="1">
          <p15:clr>
            <a:srgbClr val="A4A3A4"/>
          </p15:clr>
        </p15:guide>
        <p15:guide id="3" pos="383" userDrawn="1">
          <p15:clr>
            <a:srgbClr val="A4A3A4"/>
          </p15:clr>
        </p15:guide>
        <p15:guide id="4" orient="horz" pos="395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showPr>
  <p:clrMru>
    <a:srgbClr val="66449C"/>
    <a:srgbClr val="177A60"/>
    <a:srgbClr val="00C1A5"/>
    <a:srgbClr val="0AA388"/>
    <a:srgbClr val="199F8E"/>
    <a:srgbClr val="77D7C6"/>
    <a:srgbClr val="F3F3F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388" autoAdjust="0"/>
    <p:restoredTop sz="94987" autoAdjust="0"/>
  </p:normalViewPr>
  <p:slideViewPr>
    <p:cSldViewPr snapToGrid="0" showGuides="1">
      <p:cViewPr varScale="1">
        <p:scale>
          <a:sx n="104" d="100"/>
          <a:sy n="104" d="100"/>
        </p:scale>
        <p:origin x="60" y="243"/>
      </p:cViewPr>
      <p:guideLst>
        <p:guide pos="3837"/>
        <p:guide orient="horz" pos="382"/>
        <p:guide pos="383"/>
        <p:guide orient="horz" pos="3953"/>
      </p:guideLst>
    </p:cSldViewPr>
  </p:slideViewPr>
  <p:notesTextViewPr>
    <p:cViewPr>
      <p:scale>
        <a:sx n="100" d="100"/>
        <a:sy n="100" d="100"/>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5" Type="http://schemas.openxmlformats.org/officeDocument/2006/relationships/tags" Target="tags/tag21.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BBDEF7F-9FF1-4FD1-821D-19C0F3F54113}"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FFC7838C-C65C-40F4-8B5A-1AE156034428}"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3000">
        <p159:morph option="byObject"/>
      </p:transition>
    </mc:Choice>
    <mc:Fallback>
      <p:transition spd="slow" advTm="3000">
        <p:fade/>
      </p:transition>
    </mc:Fallback>
  </mc:AlternateContent>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BBDEF7F-9FF1-4FD1-821D-19C0F3F54113}"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C7838C-C65C-40F4-8B5A-1AE156034428}" type="slidenum">
              <a:rPr lang="zh-CN" altLang="en-US" smtClean="0"/>
            </a:fld>
            <a:endParaRPr lang="zh-CN" altLang="en-US"/>
          </a:p>
        </p:txBody>
      </p:sp>
      <p:sp>
        <p:nvSpPr>
          <p:cNvPr id="7" name="矩形 6"/>
          <p:cNvSpPr/>
          <p:nvPr userDrawn="1"/>
        </p:nvSpPr>
        <p:spPr>
          <a:xfrm>
            <a:off x="0" y="0"/>
            <a:ext cx="12192000" cy="68580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userDrawn="1"/>
        </p:nvSpPr>
        <p:spPr>
          <a:xfrm>
            <a:off x="0" y="0"/>
            <a:ext cx="12192000" cy="3429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任意多边形: 形状 10"/>
          <p:cNvSpPr/>
          <p:nvPr userDrawn="1"/>
        </p:nvSpPr>
        <p:spPr>
          <a:xfrm>
            <a:off x="458932" y="356086"/>
            <a:ext cx="11274137" cy="6145829"/>
          </a:xfrm>
          <a:custGeom>
            <a:avLst/>
            <a:gdLst>
              <a:gd name="connsiteX0" fmla="*/ 10881749 w 11274137"/>
              <a:gd name="connsiteY0" fmla="*/ 5553849 h 6145829"/>
              <a:gd name="connsiteX1" fmla="*/ 10689243 w 11274137"/>
              <a:gd name="connsiteY1" fmla="*/ 5746355 h 6145829"/>
              <a:gd name="connsiteX2" fmla="*/ 10881749 w 11274137"/>
              <a:gd name="connsiteY2" fmla="*/ 5938861 h 6145829"/>
              <a:gd name="connsiteX3" fmla="*/ 11074255 w 11274137"/>
              <a:gd name="connsiteY3" fmla="*/ 5746355 h 6145829"/>
              <a:gd name="connsiteX4" fmla="*/ 10881749 w 11274137"/>
              <a:gd name="connsiteY4" fmla="*/ 5553849 h 6145829"/>
              <a:gd name="connsiteX5" fmla="*/ 601281 w 11274137"/>
              <a:gd name="connsiteY5" fmla="*/ 141626 h 6145829"/>
              <a:gd name="connsiteX6" fmla="*/ 461484 w 11274137"/>
              <a:gd name="connsiteY6" fmla="*/ 252175 h 6145829"/>
              <a:gd name="connsiteX7" fmla="*/ 321686 w 11274137"/>
              <a:gd name="connsiteY7" fmla="*/ 141626 h 6145829"/>
              <a:gd name="connsiteX8" fmla="*/ 461484 w 11274137"/>
              <a:gd name="connsiteY8" fmla="*/ 604100 h 6145829"/>
              <a:gd name="connsiteX9" fmla="*/ 601281 w 11274137"/>
              <a:gd name="connsiteY9" fmla="*/ 141626 h 6145829"/>
              <a:gd name="connsiteX10" fmla="*/ 0 w 11274137"/>
              <a:gd name="connsiteY10" fmla="*/ 0 h 6145829"/>
              <a:gd name="connsiteX11" fmla="*/ 11274137 w 11274137"/>
              <a:gd name="connsiteY11" fmla="*/ 0 h 6145829"/>
              <a:gd name="connsiteX12" fmla="*/ 11274137 w 11274137"/>
              <a:gd name="connsiteY12" fmla="*/ 6145829 h 6145829"/>
              <a:gd name="connsiteX13" fmla="*/ 0 w 11274137"/>
              <a:gd name="connsiteY13" fmla="*/ 6145829 h 6145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274137" h="6145829">
                <a:moveTo>
                  <a:pt x="10881749" y="5553849"/>
                </a:moveTo>
                <a:cubicBezTo>
                  <a:pt x="10775431" y="5553849"/>
                  <a:pt x="10689243" y="5640037"/>
                  <a:pt x="10689243" y="5746355"/>
                </a:cubicBezTo>
                <a:cubicBezTo>
                  <a:pt x="10689243" y="5852673"/>
                  <a:pt x="10775431" y="5938861"/>
                  <a:pt x="10881749" y="5938861"/>
                </a:cubicBezTo>
                <a:cubicBezTo>
                  <a:pt x="10988067" y="5938861"/>
                  <a:pt x="11074255" y="5852673"/>
                  <a:pt x="11074255" y="5746355"/>
                </a:cubicBezTo>
                <a:cubicBezTo>
                  <a:pt x="11074255" y="5640037"/>
                  <a:pt x="10988067" y="5553849"/>
                  <a:pt x="10881749" y="5553849"/>
                </a:cubicBezTo>
                <a:close/>
                <a:moveTo>
                  <a:pt x="601281" y="141626"/>
                </a:moveTo>
                <a:cubicBezTo>
                  <a:pt x="550267" y="134561"/>
                  <a:pt x="492033" y="166638"/>
                  <a:pt x="461484" y="252175"/>
                </a:cubicBezTo>
                <a:cubicBezTo>
                  <a:pt x="430935" y="166638"/>
                  <a:pt x="372701" y="134561"/>
                  <a:pt x="321686" y="141626"/>
                </a:cubicBezTo>
                <a:cubicBezTo>
                  <a:pt x="209455" y="157168"/>
                  <a:pt x="132166" y="362152"/>
                  <a:pt x="461484" y="604100"/>
                </a:cubicBezTo>
                <a:cubicBezTo>
                  <a:pt x="790802" y="362152"/>
                  <a:pt x="713513" y="157168"/>
                  <a:pt x="601281" y="141626"/>
                </a:cubicBezTo>
                <a:close/>
                <a:moveTo>
                  <a:pt x="0" y="0"/>
                </a:moveTo>
                <a:lnTo>
                  <a:pt x="11274137" y="0"/>
                </a:lnTo>
                <a:lnTo>
                  <a:pt x="11274137" y="6145829"/>
                </a:lnTo>
                <a:lnTo>
                  <a:pt x="0" y="6145829"/>
                </a:lnTo>
                <a:close/>
              </a:path>
            </a:pathLst>
          </a:custGeom>
          <a:solidFill>
            <a:schemeClr val="bg1"/>
          </a:solidFill>
          <a:ln>
            <a:noFill/>
          </a:ln>
          <a:effectLst>
            <a:outerShdw blurRad="63500" algn="c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userDrawn="1"/>
        </p:nvSpPr>
        <p:spPr>
          <a:xfrm>
            <a:off x="445168" y="365125"/>
            <a:ext cx="11301664" cy="6127750"/>
          </a:xfrm>
          <a:prstGeom prst="rect">
            <a:avLst/>
          </a:prstGeom>
          <a:solidFill>
            <a:schemeClr val="bg1"/>
          </a:solidFill>
          <a:ln>
            <a:noFill/>
          </a:ln>
          <a:effectLst>
            <a:outerShdw blurRad="63500" algn="ctr"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半闭框 12"/>
          <p:cNvSpPr/>
          <p:nvPr userDrawn="1"/>
        </p:nvSpPr>
        <p:spPr>
          <a:xfrm flipV="1">
            <a:off x="658813" y="5919538"/>
            <a:ext cx="385012" cy="385012"/>
          </a:xfrm>
          <a:prstGeom prst="halfFrame">
            <a:avLst>
              <a:gd name="adj1" fmla="val 18333"/>
              <a:gd name="adj2" fmla="val 1833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4" name="半闭框 13"/>
          <p:cNvSpPr/>
          <p:nvPr userDrawn="1"/>
        </p:nvSpPr>
        <p:spPr>
          <a:xfrm flipH="1">
            <a:off x="11153274" y="512763"/>
            <a:ext cx="385012" cy="385012"/>
          </a:xfrm>
          <a:prstGeom prst="halfFrame">
            <a:avLst>
              <a:gd name="adj1" fmla="val 18333"/>
              <a:gd name="adj2" fmla="val 1833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5" name="矩形: 圆角 14"/>
          <p:cNvSpPr/>
          <p:nvPr userDrawn="1"/>
        </p:nvSpPr>
        <p:spPr>
          <a:xfrm rot="2513963">
            <a:off x="-3683999" y="1109692"/>
            <a:ext cx="4847712" cy="3432595"/>
          </a:xfrm>
          <a:prstGeom prst="roundRect">
            <a:avLst>
              <a:gd name="adj" fmla="val 9710"/>
            </a:avLst>
          </a:prstGeom>
          <a:noFill/>
          <a:ln w="76200">
            <a:solidFill>
              <a:schemeClr val="bg1">
                <a:lumMod val="50000"/>
                <a:alpha val="2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圆角 15"/>
          <p:cNvSpPr/>
          <p:nvPr userDrawn="1"/>
        </p:nvSpPr>
        <p:spPr>
          <a:xfrm rot="2513963">
            <a:off x="11263200" y="1810836"/>
            <a:ext cx="4847712" cy="3432595"/>
          </a:xfrm>
          <a:prstGeom prst="roundRect">
            <a:avLst>
              <a:gd name="adj" fmla="val 9710"/>
            </a:avLst>
          </a:prstGeom>
          <a:noFill/>
          <a:ln w="76200">
            <a:solidFill>
              <a:schemeClr val="bg1">
                <a:lumMod val="50000"/>
                <a:alpha val="2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userDrawn="1"/>
        </p:nvSpPr>
        <p:spPr>
          <a:xfrm>
            <a:off x="11158744" y="5910347"/>
            <a:ext cx="390111" cy="39011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Lst>
  <mc:AlternateContent xmlns:mc="http://schemas.openxmlformats.org/markup-compatibility/2006" xmlns:p159="http://schemas.microsoft.com/office/powerpoint/2015/09/main">
    <mc:Choice Requires="p159">
      <p:transition xmlns:p14="http://schemas.microsoft.com/office/powerpoint/2010/main" spd="slow" p14:dur="2000" advTm="3000">
        <p159:morph option="byObject"/>
      </p:transition>
    </mc:Choice>
    <mc:Fallback>
      <p:transition spd="slow" advTm="3000">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8.png"/><Relationship Id="rId1" Type="http://schemas.openxmlformats.org/officeDocument/2006/relationships/image" Target="../media/image7.png"/></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1.xml"/><Relationship Id="rId2" Type="http://schemas.openxmlformats.org/officeDocument/2006/relationships/image" Target="../media/image9.png"/><Relationship Id="rId1" Type="http://schemas.openxmlformats.org/officeDocument/2006/relationships/image" Target="../media/image2.png"/></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1.xml"/><Relationship Id="rId2" Type="http://schemas.openxmlformats.org/officeDocument/2006/relationships/image" Target="../media/image10.png"/><Relationship Id="rId1" Type="http://schemas.openxmlformats.org/officeDocument/2006/relationships/image" Target="../media/image2.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1.xml"/><Relationship Id="rId2" Type="http://schemas.openxmlformats.org/officeDocument/2006/relationships/image" Target="../media/image12.png"/><Relationship Id="rId1" Type="http://schemas.openxmlformats.org/officeDocument/2006/relationships/image" Target="../media/image11.png"/></Relationships>
</file>

<file path=ppt/slides/_rels/slide15.xml.rels><?xml version="1.0" encoding="UTF-8" standalone="yes"?>
<Relationships xmlns="http://schemas.openxmlformats.org/package/2006/relationships"><Relationship Id="rId6" Type="http://schemas.openxmlformats.org/officeDocument/2006/relationships/notesSlide" Target="../notesSlides/notesSlide14.xml"/><Relationship Id="rId5" Type="http://schemas.openxmlformats.org/officeDocument/2006/relationships/slideLayout" Target="../slideLayouts/slideLayout1.xml"/><Relationship Id="rId4" Type="http://schemas.openxmlformats.org/officeDocument/2006/relationships/image" Target="../media/image14.png"/><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11.png"/></Relationships>
</file>

<file path=ppt/slides/_rels/slide16.xml.rels><?xml version="1.0" encoding="UTF-8" standalone="yes"?>
<Relationships xmlns="http://schemas.openxmlformats.org/package/2006/relationships"><Relationship Id="rId6" Type="http://schemas.openxmlformats.org/officeDocument/2006/relationships/notesSlide" Target="../notesSlides/notesSlide15.xml"/><Relationship Id="rId5" Type="http://schemas.openxmlformats.org/officeDocument/2006/relationships/slideLayout" Target="../slideLayouts/slideLayout1.xml"/><Relationship Id="rId4" Type="http://schemas.openxmlformats.org/officeDocument/2006/relationships/image" Target="../media/image17.png"/><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image" Target="../media/image11.png"/></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1.xml"/><Relationship Id="rId2" Type="http://schemas.openxmlformats.org/officeDocument/2006/relationships/image" Target="../media/image18.png"/><Relationship Id="rId1" Type="http://schemas.openxmlformats.org/officeDocument/2006/relationships/image" Target="../media/image11.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9" Type="http://schemas.openxmlformats.org/officeDocument/2006/relationships/tags" Target="../tags/tag9.xml"/><Relationship Id="rId8" Type="http://schemas.openxmlformats.org/officeDocument/2006/relationships/tags" Target="../tags/tag8.xml"/><Relationship Id="rId7" Type="http://schemas.openxmlformats.org/officeDocument/2006/relationships/tags" Target="../tags/tag7.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3" Type="http://schemas.openxmlformats.org/officeDocument/2006/relationships/tags" Target="../tags/tag3.xml"/><Relationship Id="rId2" Type="http://schemas.openxmlformats.org/officeDocument/2006/relationships/tags" Target="../tags/tag2.xml"/><Relationship Id="rId11" Type="http://schemas.openxmlformats.org/officeDocument/2006/relationships/notesSlide" Target="../notesSlides/notesSlide2.xml"/><Relationship Id="rId10" Type="http://schemas.openxmlformats.org/officeDocument/2006/relationships/slideLayout" Target="../slideLayouts/slideLayout1.xml"/><Relationship Id="rId1" Type="http://schemas.openxmlformats.org/officeDocument/2006/relationships/tags" Target="../tags/tag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7" Type="http://schemas.openxmlformats.org/officeDocument/2006/relationships/notesSlide" Target="../notesSlides/notesSlide4.xml"/><Relationship Id="rId6"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tags" Target="../tags/tag12.xml"/><Relationship Id="rId3" Type="http://schemas.openxmlformats.org/officeDocument/2006/relationships/tags" Target="../tags/tag11.xml"/><Relationship Id="rId2" Type="http://schemas.openxmlformats.org/officeDocument/2006/relationships/tags" Target="../tags/tag10.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7" Type="http://schemas.openxmlformats.org/officeDocument/2006/relationships/notesSlide" Target="../notesSlides/notesSlide5.xml"/><Relationship Id="rId6" Type="http://schemas.openxmlformats.org/officeDocument/2006/relationships/slideLayout" Target="../slideLayouts/slideLayout1.xml"/><Relationship Id="rId5" Type="http://schemas.openxmlformats.org/officeDocument/2006/relationships/tags" Target="../tags/tag16.xml"/><Relationship Id="rId4" Type="http://schemas.openxmlformats.org/officeDocument/2006/relationships/tags" Target="../tags/tag15.xml"/><Relationship Id="rId3" Type="http://schemas.openxmlformats.org/officeDocument/2006/relationships/tags" Target="../tags/tag14.xml"/><Relationship Id="rId2" Type="http://schemas.openxmlformats.org/officeDocument/2006/relationships/tags" Target="../tags/tag13.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7" Type="http://schemas.openxmlformats.org/officeDocument/2006/relationships/notesSlide" Target="../notesSlides/notesSlide6.xml"/><Relationship Id="rId6" Type="http://schemas.openxmlformats.org/officeDocument/2006/relationships/slideLayout" Target="../slideLayouts/slideLayout1.xml"/><Relationship Id="rId5" Type="http://schemas.openxmlformats.org/officeDocument/2006/relationships/tags" Target="../tags/tag20.xml"/><Relationship Id="rId4" Type="http://schemas.openxmlformats.org/officeDocument/2006/relationships/tags" Target="../tags/tag19.xml"/><Relationship Id="rId3" Type="http://schemas.openxmlformats.org/officeDocument/2006/relationships/tags" Target="../tags/tag18.xml"/><Relationship Id="rId2" Type="http://schemas.openxmlformats.org/officeDocument/2006/relationships/tags" Target="../tags/tag17.xm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1.xml"/><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1.xml"/><Relationship Id="rId2" Type="http://schemas.openxmlformats.org/officeDocument/2006/relationships/image" Target="../media/image6.png"/><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77A60"/>
        </a:solidFill>
        <a:effectLst/>
      </p:bgPr>
    </p:bg>
    <p:spTree>
      <p:nvGrpSpPr>
        <p:cNvPr id="1" name=""/>
        <p:cNvGrpSpPr/>
        <p:nvPr/>
      </p:nvGrpSpPr>
      <p:grpSpPr>
        <a:xfrm>
          <a:off x="0" y="0"/>
          <a:ext cx="0" cy="0"/>
          <a:chOff x="0" y="0"/>
          <a:chExt cx="0" cy="0"/>
        </a:xfrm>
      </p:grpSpPr>
      <p:sp>
        <p:nvSpPr>
          <p:cNvPr id="3" name="矩形 2"/>
          <p:cNvSpPr/>
          <p:nvPr/>
        </p:nvSpPr>
        <p:spPr>
          <a:xfrm>
            <a:off x="0" y="0"/>
            <a:ext cx="12192000" cy="3429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任意多边形: 形状 25"/>
          <p:cNvSpPr/>
          <p:nvPr/>
        </p:nvSpPr>
        <p:spPr>
          <a:xfrm>
            <a:off x="458932" y="356086"/>
            <a:ext cx="11274137" cy="6145829"/>
          </a:xfrm>
          <a:custGeom>
            <a:avLst/>
            <a:gdLst>
              <a:gd name="connsiteX0" fmla="*/ 10881749 w 11274137"/>
              <a:gd name="connsiteY0" fmla="*/ 5553849 h 6145829"/>
              <a:gd name="connsiteX1" fmla="*/ 10689243 w 11274137"/>
              <a:gd name="connsiteY1" fmla="*/ 5746355 h 6145829"/>
              <a:gd name="connsiteX2" fmla="*/ 10881749 w 11274137"/>
              <a:gd name="connsiteY2" fmla="*/ 5938861 h 6145829"/>
              <a:gd name="connsiteX3" fmla="*/ 11074255 w 11274137"/>
              <a:gd name="connsiteY3" fmla="*/ 5746355 h 6145829"/>
              <a:gd name="connsiteX4" fmla="*/ 10881749 w 11274137"/>
              <a:gd name="connsiteY4" fmla="*/ 5553849 h 6145829"/>
              <a:gd name="connsiteX5" fmla="*/ 601281 w 11274137"/>
              <a:gd name="connsiteY5" fmla="*/ 141626 h 6145829"/>
              <a:gd name="connsiteX6" fmla="*/ 461484 w 11274137"/>
              <a:gd name="connsiteY6" fmla="*/ 252175 h 6145829"/>
              <a:gd name="connsiteX7" fmla="*/ 321686 w 11274137"/>
              <a:gd name="connsiteY7" fmla="*/ 141626 h 6145829"/>
              <a:gd name="connsiteX8" fmla="*/ 461484 w 11274137"/>
              <a:gd name="connsiteY8" fmla="*/ 604100 h 6145829"/>
              <a:gd name="connsiteX9" fmla="*/ 601281 w 11274137"/>
              <a:gd name="connsiteY9" fmla="*/ 141626 h 6145829"/>
              <a:gd name="connsiteX10" fmla="*/ 0 w 11274137"/>
              <a:gd name="connsiteY10" fmla="*/ 0 h 6145829"/>
              <a:gd name="connsiteX11" fmla="*/ 11274137 w 11274137"/>
              <a:gd name="connsiteY11" fmla="*/ 0 h 6145829"/>
              <a:gd name="connsiteX12" fmla="*/ 11274137 w 11274137"/>
              <a:gd name="connsiteY12" fmla="*/ 6145829 h 6145829"/>
              <a:gd name="connsiteX13" fmla="*/ 0 w 11274137"/>
              <a:gd name="connsiteY13" fmla="*/ 6145829 h 6145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274137" h="6145829">
                <a:moveTo>
                  <a:pt x="10881749" y="5553849"/>
                </a:moveTo>
                <a:cubicBezTo>
                  <a:pt x="10775431" y="5553849"/>
                  <a:pt x="10689243" y="5640037"/>
                  <a:pt x="10689243" y="5746355"/>
                </a:cubicBezTo>
                <a:cubicBezTo>
                  <a:pt x="10689243" y="5852673"/>
                  <a:pt x="10775431" y="5938861"/>
                  <a:pt x="10881749" y="5938861"/>
                </a:cubicBezTo>
                <a:cubicBezTo>
                  <a:pt x="10988067" y="5938861"/>
                  <a:pt x="11074255" y="5852673"/>
                  <a:pt x="11074255" y="5746355"/>
                </a:cubicBezTo>
                <a:cubicBezTo>
                  <a:pt x="11074255" y="5640037"/>
                  <a:pt x="10988067" y="5553849"/>
                  <a:pt x="10881749" y="5553849"/>
                </a:cubicBezTo>
                <a:close/>
                <a:moveTo>
                  <a:pt x="601281" y="141626"/>
                </a:moveTo>
                <a:cubicBezTo>
                  <a:pt x="550267" y="134561"/>
                  <a:pt x="492033" y="166638"/>
                  <a:pt x="461484" y="252175"/>
                </a:cubicBezTo>
                <a:cubicBezTo>
                  <a:pt x="430935" y="166638"/>
                  <a:pt x="372701" y="134561"/>
                  <a:pt x="321686" y="141626"/>
                </a:cubicBezTo>
                <a:cubicBezTo>
                  <a:pt x="209455" y="157168"/>
                  <a:pt x="132166" y="362152"/>
                  <a:pt x="461484" y="604100"/>
                </a:cubicBezTo>
                <a:cubicBezTo>
                  <a:pt x="790802" y="362152"/>
                  <a:pt x="713513" y="157168"/>
                  <a:pt x="601281" y="141626"/>
                </a:cubicBezTo>
                <a:close/>
                <a:moveTo>
                  <a:pt x="0" y="0"/>
                </a:moveTo>
                <a:lnTo>
                  <a:pt x="11274137" y="0"/>
                </a:lnTo>
                <a:lnTo>
                  <a:pt x="11274137" y="6145829"/>
                </a:lnTo>
                <a:lnTo>
                  <a:pt x="0" y="6145829"/>
                </a:lnTo>
                <a:close/>
              </a:path>
            </a:pathLst>
          </a:custGeom>
          <a:solidFill>
            <a:schemeClr val="bg1"/>
          </a:solidFill>
          <a:ln>
            <a:noFill/>
          </a:ln>
          <a:effectLst>
            <a:outerShdw blurRad="63500" algn="c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1834783" y="2552349"/>
            <a:ext cx="8422105" cy="1753235"/>
          </a:xfrm>
          <a:prstGeom prst="rect">
            <a:avLst/>
          </a:prstGeom>
        </p:spPr>
        <p:txBody>
          <a:bodyPr wrap="square">
            <a:spAutoFit/>
          </a:bodyPr>
          <a:lstStyle/>
          <a:p>
            <a:pPr algn="ctr"/>
            <a:r>
              <a:rPr lang="zh-CN" altLang="zh-CN" sz="5400">
                <a:latin typeface="微软雅黑" panose="020B0503020204020204" charset="-122"/>
                <a:ea typeface="微软雅黑" panose="020B0503020204020204" charset="-122"/>
                <a:sym typeface="+mn-ea"/>
              </a:rPr>
              <a:t> </a:t>
            </a:r>
            <a:r>
              <a:rPr lang="zh-CN" altLang="zh-CN" sz="5400">
                <a:latin typeface="Times New Roman" panose="02020603050405020304" charset="0"/>
                <a:ea typeface="微软雅黑" panose="020B0503020204020204" charset="-122"/>
                <a:cs typeface="Times New Roman" panose="02020603050405020304" charset="0"/>
                <a:sym typeface="+mn-ea"/>
              </a:rPr>
              <a:t>Fractional Frequency Transmission</a:t>
            </a:r>
            <a:endParaRPr lang="zh-CN" altLang="en-US" sz="5400" dirty="0">
              <a:solidFill>
                <a:schemeClr val="accent1"/>
              </a:solidFill>
              <a:latin typeface="Times New Roman" panose="02020603050405020304" charset="0"/>
              <a:ea typeface="微软雅黑" panose="020B0503020204020204" charset="-122"/>
              <a:cs typeface="Times New Roman" panose="02020603050405020304" charset="0"/>
              <a:sym typeface="+mn-lt"/>
            </a:endParaRPr>
          </a:p>
        </p:txBody>
      </p:sp>
      <p:sp>
        <p:nvSpPr>
          <p:cNvPr id="12" name="矩形 11"/>
          <p:cNvSpPr/>
          <p:nvPr/>
        </p:nvSpPr>
        <p:spPr>
          <a:xfrm>
            <a:off x="3746051" y="5100356"/>
            <a:ext cx="4551680" cy="368300"/>
          </a:xfrm>
          <a:prstGeom prst="rect">
            <a:avLst/>
          </a:prstGeom>
          <a:ln>
            <a:solidFill>
              <a:schemeClr val="accent2">
                <a:lumMod val="75000"/>
              </a:schemeClr>
            </a:solidFill>
          </a:ln>
        </p:spPr>
        <p:txBody>
          <a:bodyPr wrap="none">
            <a:spAutoFit/>
          </a:bodyPr>
          <a:lstStyle/>
          <a:p>
            <a:pPr algn="l"/>
            <a:r>
              <a:rPr lang="en-US" altLang="zh-CN">
                <a:uFillTx/>
                <a:latin typeface="Times New Roman" panose="02020603050405020304" charset="0"/>
                <a:cs typeface="Times New Roman" panose="02020603050405020304" charset="0"/>
              </a:rPr>
              <a:t>Reporting group:  陈甘 程祎祥 满雨桐 姜照阳</a:t>
            </a:r>
            <a:endParaRPr lang="en-US" altLang="zh-CN">
              <a:uFillTx/>
              <a:latin typeface="Times New Roman" panose="02020603050405020304" charset="0"/>
              <a:cs typeface="Times New Roman" panose="02020603050405020304" charset="0"/>
            </a:endParaRPr>
          </a:p>
        </p:txBody>
      </p:sp>
      <p:sp>
        <p:nvSpPr>
          <p:cNvPr id="10" name="半闭框 9"/>
          <p:cNvSpPr/>
          <p:nvPr/>
        </p:nvSpPr>
        <p:spPr>
          <a:xfrm flipV="1">
            <a:off x="658813" y="5919538"/>
            <a:ext cx="385012" cy="385012"/>
          </a:xfrm>
          <a:prstGeom prst="halfFrame">
            <a:avLst>
              <a:gd name="adj1" fmla="val 18333"/>
              <a:gd name="adj2" fmla="val 1833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4" name="半闭框 13"/>
          <p:cNvSpPr/>
          <p:nvPr/>
        </p:nvSpPr>
        <p:spPr>
          <a:xfrm flipH="1">
            <a:off x="11153274" y="512763"/>
            <a:ext cx="385012" cy="385012"/>
          </a:xfrm>
          <a:prstGeom prst="halfFrame">
            <a:avLst>
              <a:gd name="adj1" fmla="val 18333"/>
              <a:gd name="adj2" fmla="val 1833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cxnSp>
        <p:nvCxnSpPr>
          <p:cNvPr id="32" name="直接连接符 31"/>
          <p:cNvCxnSpPr/>
          <p:nvPr/>
        </p:nvCxnSpPr>
        <p:spPr>
          <a:xfrm>
            <a:off x="2213811" y="3429000"/>
            <a:ext cx="7760368" cy="0"/>
          </a:xfrm>
          <a:prstGeom prst="line">
            <a:avLst/>
          </a:prstGeom>
          <a:ln w="12700">
            <a:gradFill>
              <a:gsLst>
                <a:gs pos="0">
                  <a:schemeClr val="accent1">
                    <a:alpha val="0"/>
                  </a:schemeClr>
                </a:gs>
                <a:gs pos="50000">
                  <a:schemeClr val="accent1"/>
                </a:gs>
                <a:gs pos="100000">
                  <a:schemeClr val="accent1">
                    <a:alpha val="0"/>
                  </a:schemeClr>
                </a:gs>
              </a:gsLst>
              <a:lin ang="0" scaled="0"/>
            </a:gradFill>
          </a:ln>
        </p:spPr>
        <p:style>
          <a:lnRef idx="1">
            <a:schemeClr val="accent1"/>
          </a:lnRef>
          <a:fillRef idx="0">
            <a:schemeClr val="accent1"/>
          </a:fillRef>
          <a:effectRef idx="0">
            <a:schemeClr val="accent1"/>
          </a:effectRef>
          <a:fontRef idx="minor">
            <a:schemeClr val="tx1"/>
          </a:fontRef>
        </p:style>
      </p:cxnSp>
      <p:sp>
        <p:nvSpPr>
          <p:cNvPr id="34" name="矩形: 圆角 33"/>
          <p:cNvSpPr/>
          <p:nvPr/>
        </p:nvSpPr>
        <p:spPr>
          <a:xfrm rot="2513963">
            <a:off x="-3683999" y="1109692"/>
            <a:ext cx="4847712" cy="3432595"/>
          </a:xfrm>
          <a:prstGeom prst="roundRect">
            <a:avLst>
              <a:gd name="adj" fmla="val 9710"/>
            </a:avLst>
          </a:prstGeom>
          <a:noFill/>
          <a:ln w="76200">
            <a:solidFill>
              <a:schemeClr val="bg1">
                <a:lumMod val="50000"/>
                <a:alpha val="2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圆角 34"/>
          <p:cNvSpPr/>
          <p:nvPr/>
        </p:nvSpPr>
        <p:spPr>
          <a:xfrm rot="2513963">
            <a:off x="11263200" y="1810836"/>
            <a:ext cx="4847712" cy="3432595"/>
          </a:xfrm>
          <a:prstGeom prst="roundRect">
            <a:avLst>
              <a:gd name="adj" fmla="val 9710"/>
            </a:avLst>
          </a:prstGeom>
          <a:noFill/>
          <a:ln w="76200">
            <a:solidFill>
              <a:schemeClr val="bg1">
                <a:lumMod val="50000"/>
                <a:alpha val="2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 name="图片 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5464175" y="934085"/>
            <a:ext cx="1022350" cy="102870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1087755" y="606425"/>
            <a:ext cx="6240145" cy="398780"/>
          </a:xfrm>
          <a:prstGeom prst="rect">
            <a:avLst/>
          </a:prstGeom>
          <a:noFill/>
        </p:spPr>
        <p:txBody>
          <a:bodyPr wrap="square" rtlCol="0">
            <a:spAutoFit/>
          </a:bodyPr>
          <a:p>
            <a:r>
              <a:rPr lang="en-US" altLang="zh-CN" sz="2000">
                <a:latin typeface="微软雅黑" panose="020B0503020204020204" charset="-122"/>
                <a:ea typeface="微软雅黑" panose="020B0503020204020204" charset="-122"/>
              </a:rPr>
              <a:t>Types and Characteristics of </a:t>
            </a:r>
            <a:r>
              <a:rPr lang="en-US" altLang="zh-CN" sz="2000">
                <a:latin typeface="微软雅黑" panose="020B0503020204020204" charset="-122"/>
                <a:ea typeface="微软雅黑" panose="020B0503020204020204" charset="-122"/>
                <a:sym typeface="+mn-ea"/>
              </a:rPr>
              <a:t>Cycloconverter</a:t>
            </a:r>
            <a:r>
              <a:rPr lang="en-US" altLang="zh-CN"/>
              <a:t> </a:t>
            </a:r>
            <a:endParaRPr lang="en-US" altLang="zh-CN"/>
          </a:p>
        </p:txBody>
      </p:sp>
      <p:sp>
        <p:nvSpPr>
          <p:cNvPr id="3" name="文本框 2"/>
          <p:cNvSpPr txBox="1"/>
          <p:nvPr/>
        </p:nvSpPr>
        <p:spPr>
          <a:xfrm>
            <a:off x="1503045" y="3604895"/>
            <a:ext cx="4682490" cy="2797175"/>
          </a:xfrm>
          <a:prstGeom prst="rect">
            <a:avLst/>
          </a:prstGeom>
          <a:noFill/>
        </p:spPr>
        <p:txBody>
          <a:bodyPr wrap="square" rtlCol="0">
            <a:noAutofit/>
          </a:bodyPr>
          <a:p>
            <a:pPr algn="just">
              <a:lnSpc>
                <a:spcPct val="110000"/>
              </a:lnSpc>
            </a:pPr>
            <a:r>
              <a:rPr lang="en-US" altLang="zh-CN">
                <a:latin typeface="Times New Roman" panose="02020603050405020304" charset="0"/>
                <a:cs typeface="Times New Roman" panose="02020603050405020304" charset="0"/>
              </a:rPr>
              <a:t>2.  Ferromagnetic Triple Frequency </a:t>
            </a:r>
            <a:r>
              <a:rPr lang="en-US" altLang="zh-CN">
                <a:latin typeface="Times New Roman" panose="02020603050405020304" charset="0"/>
                <a:cs typeface="Times New Roman" panose="02020603050405020304" charset="0"/>
                <a:sym typeface="+mn-ea"/>
              </a:rPr>
              <a:t>converter</a:t>
            </a:r>
            <a:r>
              <a:rPr lang="en-US" altLang="zh-CN">
                <a:latin typeface="Times New Roman" panose="02020603050405020304" charset="0"/>
                <a:cs typeface="Times New Roman" panose="02020603050405020304" charset="0"/>
              </a:rPr>
              <a:t>:   The transformer operates in a </a:t>
            </a:r>
            <a:r>
              <a:rPr lang="en-US" altLang="zh-CN" b="1">
                <a:latin typeface="Times New Roman" panose="02020603050405020304" charset="0"/>
                <a:cs typeface="Times New Roman" panose="02020603050405020304" charset="0"/>
              </a:rPr>
              <a:t>highly saturated state</a:t>
            </a:r>
            <a:r>
              <a:rPr lang="en-US" altLang="zh-CN">
                <a:latin typeface="Times New Roman" panose="02020603050405020304" charset="0"/>
                <a:cs typeface="Times New Roman" panose="02020603050405020304" charset="0"/>
              </a:rPr>
              <a:t>, the nonlinearity of the magnetization curve of the iron core leads to </a:t>
            </a:r>
            <a:r>
              <a:rPr lang="en-US" altLang="zh-CN" b="1">
                <a:latin typeface="Times New Roman" panose="02020603050405020304" charset="0"/>
                <a:cs typeface="Times New Roman" panose="02020603050405020304" charset="0"/>
              </a:rPr>
              <a:t>the high third harmonic flux</a:t>
            </a:r>
            <a:r>
              <a:rPr lang="en-US" altLang="zh-CN">
                <a:latin typeface="Times New Roman" panose="02020603050405020304" charset="0"/>
                <a:cs typeface="Times New Roman" panose="02020603050405020304" charset="0"/>
              </a:rPr>
              <a:t> contained in the iron core, which generates the third harmonic induced voltage. It is widely used because its</a:t>
            </a:r>
            <a:r>
              <a:rPr lang="en-US" altLang="zh-CN" b="1">
                <a:latin typeface="Times New Roman" panose="02020603050405020304" charset="0"/>
                <a:cs typeface="Times New Roman" panose="02020603050405020304" charset="0"/>
              </a:rPr>
              <a:t> low cost and high reliability</a:t>
            </a:r>
            <a:r>
              <a:rPr lang="en-US" altLang="zh-CN">
                <a:latin typeface="Times New Roman" panose="02020603050405020304" charset="0"/>
                <a:cs typeface="Times New Roman" panose="02020603050405020304" charset="0"/>
              </a:rPr>
              <a:t> but the disadvantage is the low efficiency.</a:t>
            </a:r>
            <a:endParaRPr lang="en-US" altLang="zh-CN">
              <a:latin typeface="Times New Roman" panose="02020603050405020304" charset="0"/>
              <a:cs typeface="Times New Roman" panose="02020603050405020304" charset="0"/>
            </a:endParaRPr>
          </a:p>
        </p:txBody>
      </p:sp>
      <p:sp>
        <p:nvSpPr>
          <p:cNvPr id="5" name="文本框 4"/>
          <p:cNvSpPr txBox="1"/>
          <p:nvPr/>
        </p:nvSpPr>
        <p:spPr>
          <a:xfrm>
            <a:off x="6988810" y="1238885"/>
            <a:ext cx="3906520" cy="1614170"/>
          </a:xfrm>
          <a:prstGeom prst="rect">
            <a:avLst/>
          </a:prstGeom>
          <a:noFill/>
        </p:spPr>
        <p:txBody>
          <a:bodyPr wrap="square" rtlCol="0">
            <a:spAutoFit/>
          </a:bodyPr>
          <a:p>
            <a:pPr algn="just">
              <a:lnSpc>
                <a:spcPct val="110000"/>
              </a:lnSpc>
            </a:pPr>
            <a:r>
              <a:rPr lang="en-US" altLang="zh-CN">
                <a:latin typeface="Times New Roman" panose="02020603050405020304" charset="0"/>
                <a:cs typeface="Times New Roman" panose="02020603050405020304" charset="0"/>
              </a:rPr>
              <a:t>3.Fully controlled power electronic converter: It has the advantages of </a:t>
            </a:r>
            <a:r>
              <a:rPr lang="en-US" altLang="zh-CN" b="1">
                <a:latin typeface="Times New Roman" panose="02020603050405020304" charset="0"/>
                <a:cs typeface="Times New Roman" panose="02020603050405020304" charset="0"/>
              </a:rPr>
              <a:t>flexibility and high efficiency</a:t>
            </a:r>
            <a:r>
              <a:rPr lang="en-US" altLang="zh-CN">
                <a:latin typeface="Times New Roman" panose="02020603050405020304" charset="0"/>
                <a:cs typeface="Times New Roman" panose="02020603050405020304" charset="0"/>
              </a:rPr>
              <a:t>, but the application scenarios are limited and the control strategies are </a:t>
            </a:r>
            <a:r>
              <a:rPr lang="en-US" altLang="zh-CN" b="1">
                <a:latin typeface="Times New Roman" panose="02020603050405020304" charset="0"/>
                <a:cs typeface="Times New Roman" panose="02020603050405020304" charset="0"/>
              </a:rPr>
              <a:t>complex</a:t>
            </a:r>
            <a:r>
              <a:rPr lang="en-US" altLang="zh-CN">
                <a:latin typeface="Times New Roman" panose="02020603050405020304" charset="0"/>
                <a:cs typeface="Times New Roman" panose="02020603050405020304" charset="0"/>
              </a:rPr>
              <a:t>.</a:t>
            </a:r>
            <a:endParaRPr lang="en-US" altLang="zh-CN">
              <a:latin typeface="Times New Roman" panose="02020603050405020304" charset="0"/>
              <a:cs typeface="Times New Roman" panose="02020603050405020304" charset="0"/>
            </a:endParaRPr>
          </a:p>
        </p:txBody>
      </p:sp>
      <p:pic>
        <p:nvPicPr>
          <p:cNvPr id="6" name="图片 5"/>
          <p:cNvPicPr>
            <a:picLocks noChangeAspect="1"/>
          </p:cNvPicPr>
          <p:nvPr/>
        </p:nvPicPr>
        <p:blipFill>
          <a:blip r:embed="rId1"/>
          <a:stretch>
            <a:fillRect/>
          </a:stretch>
        </p:blipFill>
        <p:spPr>
          <a:xfrm>
            <a:off x="6725285" y="2915920"/>
            <a:ext cx="4307205" cy="2903855"/>
          </a:xfrm>
          <a:prstGeom prst="rect">
            <a:avLst/>
          </a:prstGeom>
        </p:spPr>
      </p:pic>
      <p:pic>
        <p:nvPicPr>
          <p:cNvPr id="7" name="图片 6"/>
          <p:cNvPicPr>
            <a:picLocks noChangeAspect="1"/>
          </p:cNvPicPr>
          <p:nvPr/>
        </p:nvPicPr>
        <p:blipFill>
          <a:blip r:embed="rId2"/>
          <a:stretch>
            <a:fillRect/>
          </a:stretch>
        </p:blipFill>
        <p:spPr>
          <a:xfrm>
            <a:off x="1482725" y="1377315"/>
            <a:ext cx="4702810" cy="2106930"/>
          </a:xfrm>
          <a:prstGeom prst="rect">
            <a:avLst/>
          </a:prstGeom>
        </p:spPr>
      </p:pic>
      <p:sp>
        <p:nvSpPr>
          <p:cNvPr id="4" name="文本框 3"/>
          <p:cNvSpPr txBox="1"/>
          <p:nvPr/>
        </p:nvSpPr>
        <p:spPr>
          <a:xfrm>
            <a:off x="7746365" y="5888990"/>
            <a:ext cx="2751455" cy="306705"/>
          </a:xfrm>
          <a:prstGeom prst="rect">
            <a:avLst/>
          </a:prstGeom>
          <a:noFill/>
        </p:spPr>
        <p:txBody>
          <a:bodyPr wrap="square" rtlCol="0">
            <a:spAutoFit/>
          </a:bodyPr>
          <a:p>
            <a:r>
              <a:rPr lang="en-US" altLang="zh-CN" sz="1400">
                <a:latin typeface="Times New Roman" panose="02020603050405020304" charset="0"/>
                <a:cs typeface="Times New Roman" panose="02020603050405020304" charset="0"/>
              </a:rPr>
              <a:t>BTB-MMC AC/AC converter</a:t>
            </a:r>
            <a:endParaRPr lang="zh-CN" altLang="en-US" sz="140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图片 25"/>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1188495" y="5938671"/>
            <a:ext cx="335234" cy="337246"/>
          </a:xfrm>
          <a:prstGeom prst="rect">
            <a:avLst/>
          </a:prstGeom>
        </p:spPr>
      </p:pic>
      <p:sp>
        <p:nvSpPr>
          <p:cNvPr id="2" name="文本框 1"/>
          <p:cNvSpPr txBox="1"/>
          <p:nvPr/>
        </p:nvSpPr>
        <p:spPr>
          <a:xfrm>
            <a:off x="816610" y="640715"/>
            <a:ext cx="5197475" cy="398780"/>
          </a:xfrm>
          <a:prstGeom prst="rect">
            <a:avLst/>
          </a:prstGeom>
          <a:noFill/>
        </p:spPr>
        <p:txBody>
          <a:bodyPr wrap="square" rtlCol="0">
            <a:spAutoFit/>
          </a:bodyPr>
          <a:p>
            <a:r>
              <a:rPr lang="en-US" altLang="zh-CN" sz="2000">
                <a:latin typeface="微软雅黑" panose="020B0503020204020204" charset="-122"/>
                <a:ea typeface="微软雅黑" panose="020B0503020204020204" charset="-122"/>
              </a:rPr>
              <a:t>Fractional Frequency to Generator</a:t>
            </a:r>
            <a:endParaRPr lang="en-US" altLang="zh-CN" sz="2000">
              <a:latin typeface="微软雅黑" panose="020B0503020204020204" charset="-122"/>
              <a:ea typeface="微软雅黑" panose="020B0503020204020204" charset="-122"/>
            </a:endParaRPr>
          </a:p>
        </p:txBody>
      </p:sp>
      <p:pic>
        <p:nvPicPr>
          <p:cNvPr id="3" name="图片 2"/>
          <p:cNvPicPr>
            <a:picLocks noChangeAspect="1"/>
          </p:cNvPicPr>
          <p:nvPr/>
        </p:nvPicPr>
        <p:blipFill>
          <a:blip r:embed="rId2"/>
          <a:stretch>
            <a:fillRect/>
          </a:stretch>
        </p:blipFill>
        <p:spPr>
          <a:xfrm>
            <a:off x="1327150" y="1351915"/>
            <a:ext cx="5841365" cy="2190750"/>
          </a:xfrm>
          <a:prstGeom prst="rect">
            <a:avLst/>
          </a:prstGeom>
        </p:spPr>
      </p:pic>
      <p:sp>
        <p:nvSpPr>
          <p:cNvPr id="4" name="文本框 3"/>
          <p:cNvSpPr txBox="1"/>
          <p:nvPr/>
        </p:nvSpPr>
        <p:spPr>
          <a:xfrm>
            <a:off x="1327150" y="3673475"/>
            <a:ext cx="8976360" cy="2727325"/>
          </a:xfrm>
          <a:prstGeom prst="rect">
            <a:avLst/>
          </a:prstGeom>
          <a:noFill/>
        </p:spPr>
        <p:txBody>
          <a:bodyPr wrap="square" rtlCol="0">
            <a:noAutofit/>
          </a:bodyPr>
          <a:p>
            <a:pPr algn="just">
              <a:lnSpc>
                <a:spcPct val="110000"/>
              </a:lnSpc>
            </a:pPr>
            <a:r>
              <a:rPr lang="en-US" altLang="zh-CN" sz="2000">
                <a:latin typeface="Times New Roman" panose="02020603050405020304" charset="0"/>
                <a:ea typeface="黑体" panose="02010609060101010101" charset="-122"/>
                <a:cs typeface="Times New Roman" panose="02020603050405020304" charset="0"/>
              </a:rPr>
              <a:t>      </a:t>
            </a:r>
            <a:r>
              <a:rPr lang="zh-CN" altLang="en-US" sz="2000">
                <a:latin typeface="Times New Roman" panose="02020603050405020304" charset="0"/>
                <a:ea typeface="黑体" panose="02010609060101010101" charset="-122"/>
                <a:cs typeface="Times New Roman" panose="02020603050405020304" charset="0"/>
              </a:rPr>
              <a:t>The number of pole pairs of a low-speed permanent magnet generator (PMG) is usually more than 30 pairs, </a:t>
            </a:r>
            <a:r>
              <a:rPr lang="en-US" altLang="zh-CN" sz="2000">
                <a:latin typeface="Times New Roman" panose="02020603050405020304" charset="0"/>
                <a:ea typeface="黑体" panose="02010609060101010101" charset="-122"/>
                <a:cs typeface="Times New Roman" panose="02020603050405020304" charset="0"/>
              </a:rPr>
              <a:t>which  will cause</a:t>
            </a:r>
            <a:r>
              <a:rPr lang="zh-CN" altLang="en-US" sz="2000">
                <a:latin typeface="Times New Roman" panose="02020603050405020304" charset="0"/>
                <a:ea typeface="黑体" panose="02010609060101010101" charset="-122"/>
                <a:cs typeface="Times New Roman" panose="02020603050405020304" charset="0"/>
              </a:rPr>
              <a:t> the </a:t>
            </a:r>
            <a:r>
              <a:rPr lang="en-US" altLang="zh-CN" sz="2000">
                <a:latin typeface="Times New Roman" panose="02020603050405020304" charset="0"/>
                <a:ea typeface="黑体" panose="02010609060101010101" charset="-122"/>
                <a:cs typeface="Times New Roman" panose="02020603050405020304" charset="0"/>
              </a:rPr>
              <a:t>large size of</a:t>
            </a:r>
            <a:r>
              <a:rPr lang="zh-CN" altLang="en-US" sz="2000">
                <a:latin typeface="Times New Roman" panose="02020603050405020304" charset="0"/>
                <a:ea typeface="黑体" panose="02010609060101010101" charset="-122"/>
                <a:cs typeface="Times New Roman" panose="02020603050405020304" charset="0"/>
              </a:rPr>
              <a:t> the  rotor  and stator</a:t>
            </a:r>
            <a:r>
              <a:rPr lang="en-US" altLang="zh-CN" sz="2000">
                <a:latin typeface="Times New Roman" panose="02020603050405020304" charset="0"/>
                <a:ea typeface="黑体" panose="02010609060101010101" charset="-122"/>
                <a:cs typeface="Times New Roman" panose="02020603050405020304" charset="0"/>
              </a:rPr>
              <a:t>.</a:t>
            </a:r>
            <a:r>
              <a:rPr lang="zh-CN" altLang="en-US" sz="2000">
                <a:latin typeface="Times New Roman" panose="02020603050405020304" charset="0"/>
                <a:ea typeface="黑体" panose="02010609060101010101" charset="-122"/>
                <a:cs typeface="Times New Roman" panose="02020603050405020304" charset="0"/>
              </a:rPr>
              <a:t>If combined with </a:t>
            </a:r>
            <a:r>
              <a:rPr lang="en-US" altLang="zh-CN" sz="2000">
                <a:latin typeface="Times New Roman" panose="02020603050405020304" charset="0"/>
                <a:ea typeface="黑体" panose="02010609060101010101" charset="-122"/>
                <a:cs typeface="Times New Roman" panose="02020603050405020304" charset="0"/>
              </a:rPr>
              <a:t>fractional frequency </a:t>
            </a:r>
            <a:r>
              <a:rPr lang="zh-CN" altLang="en-US" sz="2000">
                <a:latin typeface="Times New Roman" panose="02020603050405020304" charset="0"/>
                <a:ea typeface="黑体" panose="02010609060101010101" charset="-122"/>
                <a:cs typeface="Times New Roman" panose="02020603050405020304" charset="0"/>
              </a:rPr>
              <a:t> transmission system to send out 50/3 Hz power,  the number of pole pairs will be greatly reduced, </a:t>
            </a:r>
            <a:r>
              <a:rPr lang="en-US" altLang="zh-CN" sz="2000">
                <a:latin typeface="Times New Roman" panose="02020603050405020304" charset="0"/>
                <a:ea typeface="黑体" panose="02010609060101010101" charset="-122"/>
                <a:cs typeface="Times New Roman" panose="02020603050405020304" charset="0"/>
              </a:rPr>
              <a:t>thus reducing</a:t>
            </a:r>
            <a:r>
              <a:rPr lang="zh-CN" altLang="en-US" sz="2000">
                <a:latin typeface="Times New Roman" panose="02020603050405020304" charset="0"/>
                <a:ea typeface="黑体" panose="02010609060101010101" charset="-122"/>
                <a:cs typeface="Times New Roman" panose="02020603050405020304" charset="0"/>
              </a:rPr>
              <a:t> its volume and weight . Therefore, in the offshore wind power generation system, the use of permanent magnet excitation </a:t>
            </a:r>
            <a:r>
              <a:rPr lang="en-US" altLang="zh-CN" sz="2000">
                <a:latin typeface="Times New Roman" panose="02020603050405020304" charset="0"/>
                <a:ea typeface="黑体" panose="02010609060101010101" charset="-122"/>
                <a:cs typeface="Times New Roman" panose="02020603050405020304" charset="0"/>
              </a:rPr>
              <a:t>and fractional frequency technique </a:t>
            </a:r>
            <a:r>
              <a:rPr lang="zh-CN" altLang="en-US" sz="2000">
                <a:latin typeface="Times New Roman" panose="02020603050405020304" charset="0"/>
                <a:ea typeface="黑体" panose="02010609060101010101" charset="-122"/>
                <a:cs typeface="Times New Roman" panose="02020603050405020304" charset="0"/>
              </a:rPr>
              <a:t>greatly simplifies the structure of the generator</a:t>
            </a:r>
            <a:r>
              <a:rPr lang="en-US" altLang="zh-CN" sz="2000">
                <a:latin typeface="Times New Roman" panose="02020603050405020304" charset="0"/>
                <a:ea typeface="黑体" panose="02010609060101010101" charset="-122"/>
                <a:cs typeface="Times New Roman" panose="02020603050405020304" charset="0"/>
              </a:rPr>
              <a:t> and </a:t>
            </a:r>
            <a:r>
              <a:rPr lang="zh-CN" altLang="en-US" sz="2000">
                <a:latin typeface="Times New Roman" panose="02020603050405020304" charset="0"/>
                <a:ea typeface="黑体" panose="02010609060101010101" charset="-122"/>
                <a:cs typeface="Times New Roman" panose="02020603050405020304" charset="0"/>
              </a:rPr>
              <a:t>reduces the maintenance of offshore wind turbines.</a:t>
            </a:r>
            <a:endParaRPr lang="zh-CN" altLang="en-US" sz="2000">
              <a:latin typeface="Times New Roman" panose="02020603050405020304" charset="0"/>
              <a:ea typeface="黑体" panose="02010609060101010101" charset="-122"/>
              <a:cs typeface="Times New Roman" panose="02020603050405020304" charset="0"/>
            </a:endParaRPr>
          </a:p>
          <a:p>
            <a:endParaRPr lang="zh-CN" altLang="en-US">
              <a:latin typeface="黑体" panose="02010609060101010101" charset="-122"/>
              <a:ea typeface="黑体" panose="02010609060101010101" charset="-122"/>
            </a:endParaRPr>
          </a:p>
          <a:p>
            <a:endParaRPr lang="zh-CN" altLang="en-US">
              <a:latin typeface="黑体" panose="02010609060101010101" charset="-122"/>
              <a:ea typeface="黑体" panose="02010609060101010101" charset="-122"/>
            </a:endParaRPr>
          </a:p>
        </p:txBody>
      </p:sp>
      <p:sp>
        <p:nvSpPr>
          <p:cNvPr id="27" name="矩形 26"/>
          <p:cNvSpPr/>
          <p:nvPr/>
        </p:nvSpPr>
        <p:spPr>
          <a:xfrm>
            <a:off x="1332865" y="1279525"/>
            <a:ext cx="3246755" cy="2215515"/>
          </a:xfrm>
          <a:prstGeom prst="rect">
            <a:avLst/>
          </a:prstGeom>
          <a:ln w="28575"/>
        </p:spPr>
        <p:style>
          <a:lnRef idx="3">
            <a:schemeClr val="accent1"/>
          </a:lnRef>
          <a:fillRef idx="0">
            <a:srgbClr val="FFFFFF"/>
          </a:fillRef>
          <a:effectRef idx="0">
            <a:srgbClr val="FFFFFF"/>
          </a:effectRef>
          <a:fontRef idx="minor">
            <a:schemeClr val="tx1"/>
          </a:fontRef>
        </p:style>
        <p:txBody>
          <a:bodyPr rtlCol="0" anchor="ctr"/>
          <a:p>
            <a:pPr algn="ctr"/>
            <a:endParaRPr lang="zh-CN" altLang="en-US"/>
          </a:p>
        </p:txBody>
      </p:sp>
      <p:sp>
        <p:nvSpPr>
          <p:cNvPr id="5" name="文本框 4"/>
          <p:cNvSpPr txBox="1"/>
          <p:nvPr/>
        </p:nvSpPr>
        <p:spPr>
          <a:xfrm>
            <a:off x="6494780" y="3263265"/>
            <a:ext cx="4064000" cy="368300"/>
          </a:xfrm>
          <a:prstGeom prst="rect">
            <a:avLst/>
          </a:prstGeom>
          <a:noFill/>
        </p:spPr>
        <p:txBody>
          <a:bodyPr wrap="square" rtlCol="0">
            <a:spAutoFit/>
          </a:bodyPr>
          <a:p>
            <a:r>
              <a:rPr lang="en-US" altLang="zh-CN" b="1"/>
              <a:t>reducing the number of pole pairs</a:t>
            </a:r>
            <a:endParaRPr lang="en-US" altLang="zh-CN" b="1"/>
          </a:p>
        </p:txBody>
      </p:sp>
      <p:cxnSp>
        <p:nvCxnSpPr>
          <p:cNvPr id="45" name="直接箭头连接符 44"/>
          <p:cNvCxnSpPr/>
          <p:nvPr/>
        </p:nvCxnSpPr>
        <p:spPr>
          <a:xfrm>
            <a:off x="2830830" y="3263265"/>
            <a:ext cx="3515995" cy="157480"/>
          </a:xfrm>
          <a:prstGeom prst="straightConnector1">
            <a:avLst/>
          </a:prstGeom>
          <a:ln w="28575">
            <a:tailEnd type="arrow"/>
          </a:ln>
        </p:spPr>
        <p:style>
          <a:lnRef idx="2">
            <a:schemeClr val="accent1"/>
          </a:lnRef>
          <a:fillRef idx="0">
            <a:srgbClr val="FFFFFF"/>
          </a:fillRef>
          <a:effectRef idx="0">
            <a:srgbClr val="FFFFFF"/>
          </a:effectRef>
          <a:fontRef idx="minor">
            <a:schemeClr val="tx1"/>
          </a:fontRef>
        </p:style>
      </p:cxn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图片 25"/>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1188495" y="5938671"/>
            <a:ext cx="335234" cy="337246"/>
          </a:xfrm>
          <a:prstGeom prst="rect">
            <a:avLst/>
          </a:prstGeom>
        </p:spPr>
      </p:pic>
      <p:sp>
        <p:nvSpPr>
          <p:cNvPr id="3" name="文本框 2"/>
          <p:cNvSpPr txBox="1"/>
          <p:nvPr/>
        </p:nvSpPr>
        <p:spPr>
          <a:xfrm>
            <a:off x="761365" y="636270"/>
            <a:ext cx="5967095" cy="871220"/>
          </a:xfrm>
          <a:prstGeom prst="rect">
            <a:avLst/>
          </a:prstGeom>
          <a:noFill/>
        </p:spPr>
        <p:txBody>
          <a:bodyPr wrap="square" rtlCol="0">
            <a:noAutofit/>
          </a:bodyPr>
          <a:p>
            <a:pPr>
              <a:lnSpc>
                <a:spcPct val="120000"/>
              </a:lnSpc>
            </a:pPr>
            <a:r>
              <a:rPr lang="en-US" altLang="zh-CN" sz="2000">
                <a:latin typeface="微软雅黑" panose="020B0503020204020204" charset="-122"/>
                <a:ea typeface="微软雅黑" panose="020B0503020204020204" charset="-122"/>
              </a:rPr>
              <a:t>Fractional Frequency  to other Devices ———</a:t>
            </a:r>
            <a:endParaRPr lang="en-US" altLang="zh-CN" sz="2000">
              <a:latin typeface="微软雅黑" panose="020B0503020204020204" charset="-122"/>
              <a:ea typeface="微软雅黑" panose="020B0503020204020204" charset="-122"/>
            </a:endParaRPr>
          </a:p>
          <a:p>
            <a:pPr>
              <a:lnSpc>
                <a:spcPct val="120000"/>
              </a:lnSpc>
            </a:pPr>
            <a:r>
              <a:rPr lang="en-US" altLang="zh-CN" sz="2000">
                <a:latin typeface="微软雅黑" panose="020B0503020204020204" charset="-122"/>
                <a:ea typeface="微软雅黑" panose="020B0503020204020204" charset="-122"/>
                <a:cs typeface="微软雅黑" panose="020B0503020204020204" charset="-122"/>
                <a:sym typeface="+mn-ea"/>
              </a:rPr>
              <a:t>Transformer</a:t>
            </a:r>
            <a:r>
              <a:rPr lang="zh-CN" altLang="en-US" sz="2000">
                <a:latin typeface="微软雅黑" panose="020B0503020204020204" charset="-122"/>
                <a:ea typeface="微软雅黑" panose="020B0503020204020204" charset="-122"/>
                <a:cs typeface="微软雅黑" panose="020B0503020204020204" charset="-122"/>
                <a:sym typeface="+mn-ea"/>
              </a:rPr>
              <a:t>、</a:t>
            </a:r>
            <a:r>
              <a:rPr lang="en-US" altLang="zh-CN" sz="2000">
                <a:latin typeface="微软雅黑" panose="020B0503020204020204" charset="-122"/>
                <a:ea typeface="微软雅黑" panose="020B0503020204020204" charset="-122"/>
                <a:cs typeface="微软雅黑" panose="020B0503020204020204" charset="-122"/>
                <a:sym typeface="+mn-ea"/>
              </a:rPr>
              <a:t>Electrical Cable and Breaker</a:t>
            </a:r>
            <a:endParaRPr lang="en-US" altLang="zh-CN" sz="2000">
              <a:latin typeface="微软雅黑" panose="020B0503020204020204" charset="-122"/>
              <a:ea typeface="微软雅黑" panose="020B0503020204020204" charset="-122"/>
              <a:cs typeface="微软雅黑" panose="020B0503020204020204" charset="-122"/>
            </a:endParaRPr>
          </a:p>
          <a:p>
            <a:endParaRPr lang="en-US" altLang="zh-CN" sz="2000">
              <a:latin typeface="微软雅黑" panose="020B0503020204020204" charset="-122"/>
              <a:ea typeface="微软雅黑" panose="020B0503020204020204" charset="-122"/>
              <a:cs typeface="微软雅黑" panose="020B0503020204020204" charset="-122"/>
            </a:endParaRPr>
          </a:p>
        </p:txBody>
      </p:sp>
      <p:sp>
        <p:nvSpPr>
          <p:cNvPr id="5" name="文本框 4"/>
          <p:cNvSpPr txBox="1"/>
          <p:nvPr/>
        </p:nvSpPr>
        <p:spPr>
          <a:xfrm>
            <a:off x="902335" y="1784350"/>
            <a:ext cx="3345815" cy="2861310"/>
          </a:xfrm>
          <a:prstGeom prst="rect">
            <a:avLst/>
          </a:prstGeom>
          <a:noFill/>
        </p:spPr>
        <p:txBody>
          <a:bodyPr wrap="square" rtlCol="0">
            <a:spAutoFit/>
          </a:bodyPr>
          <a:p>
            <a:r>
              <a:rPr lang="en-US" altLang="zh-CN">
                <a:latin typeface="Times New Roman" panose="02020603050405020304" charset="0"/>
                <a:cs typeface="Times New Roman" panose="02020603050405020304" charset="0"/>
              </a:rPr>
              <a:t>Transformer: Compared to a 50/60 Hz transformer with the same voltage level and core material, </a:t>
            </a:r>
            <a:r>
              <a:rPr lang="en-US" altLang="zh-CN" b="1">
                <a:latin typeface="Times New Roman" panose="02020603050405020304" charset="0"/>
                <a:cs typeface="Times New Roman" panose="02020603050405020304" charset="0"/>
              </a:rPr>
              <a:t>transformers operated in the low frequency AC grid</a:t>
            </a:r>
            <a:r>
              <a:rPr lang="en-US" altLang="zh-CN">
                <a:latin typeface="Times New Roman" panose="02020603050405020304" charset="0"/>
                <a:cs typeface="Times New Roman" panose="02020603050405020304" charset="0"/>
              </a:rPr>
              <a:t>, including wind turbine transformers, step-up transformers and converter transformers, have </a:t>
            </a:r>
            <a:r>
              <a:rPr lang="en-US" altLang="zh-CN" b="1">
                <a:latin typeface="Times New Roman" panose="02020603050405020304" charset="0"/>
                <a:cs typeface="Times New Roman" panose="02020603050405020304" charset="0"/>
              </a:rPr>
              <a:t>larger volume and weight due to the increased N and S</a:t>
            </a:r>
            <a:r>
              <a:rPr lang="en-US" altLang="zh-CN">
                <a:latin typeface="Times New Roman" panose="02020603050405020304" charset="0"/>
                <a:cs typeface="Times New Roman" panose="02020603050405020304" charset="0"/>
              </a:rPr>
              <a:t>. </a:t>
            </a:r>
            <a:endParaRPr lang="en-US" altLang="zh-CN">
              <a:latin typeface="Times New Roman" panose="02020603050405020304" charset="0"/>
              <a:cs typeface="Times New Roman" panose="02020603050405020304" charset="0"/>
            </a:endParaRPr>
          </a:p>
        </p:txBody>
      </p:sp>
      <p:sp>
        <p:nvSpPr>
          <p:cNvPr id="7" name="文本框 6"/>
          <p:cNvSpPr txBox="1"/>
          <p:nvPr/>
        </p:nvSpPr>
        <p:spPr>
          <a:xfrm>
            <a:off x="4879975" y="1784350"/>
            <a:ext cx="3479800" cy="4799965"/>
          </a:xfrm>
          <a:prstGeom prst="rect">
            <a:avLst/>
          </a:prstGeom>
          <a:noFill/>
        </p:spPr>
        <p:txBody>
          <a:bodyPr wrap="square" rtlCol="0">
            <a:spAutoFit/>
          </a:bodyPr>
          <a:p>
            <a:r>
              <a:rPr lang="en-US" altLang="zh-CN">
                <a:latin typeface="Times New Roman" panose="02020603050405020304" charset="0"/>
                <a:cs typeface="Times New Roman" panose="02020603050405020304" charset="0"/>
                <a:sym typeface="+mn-ea"/>
              </a:rPr>
              <a:t>Electrical Cable: </a:t>
            </a:r>
            <a:r>
              <a:rPr lang="en-US" altLang="zh-CN">
                <a:latin typeface="Times New Roman" panose="02020603050405020304" charset="0"/>
                <a:cs typeface="Times New Roman" panose="02020603050405020304" charset="0"/>
              </a:rPr>
              <a:t>Under low operating frequency conditions, the</a:t>
            </a:r>
            <a:r>
              <a:rPr lang="en-US" altLang="zh-CN">
                <a:latin typeface="Times New Roman" panose="02020603050405020304" charset="0"/>
                <a:cs typeface="Times New Roman" panose="02020603050405020304" charset="0"/>
                <a:sym typeface="+mn-ea"/>
              </a:rPr>
              <a:t> </a:t>
            </a:r>
            <a:r>
              <a:rPr lang="en-US" altLang="zh-CN" b="1">
                <a:latin typeface="Times New Roman" panose="02020603050405020304" charset="0"/>
                <a:cs typeface="Times New Roman" panose="02020603050405020304" charset="0"/>
                <a:sym typeface="+mn-ea"/>
              </a:rPr>
              <a:t>reactance</a:t>
            </a:r>
            <a:r>
              <a:rPr lang="en-US" altLang="zh-CN">
                <a:latin typeface="Times New Roman" panose="02020603050405020304" charset="0"/>
                <a:cs typeface="Times New Roman" panose="02020603050405020304" charset="0"/>
                <a:sym typeface="+mn-ea"/>
              </a:rPr>
              <a:t> of the</a:t>
            </a:r>
            <a:r>
              <a:rPr lang="en-US" altLang="zh-CN">
                <a:latin typeface="Times New Roman" panose="02020603050405020304" charset="0"/>
                <a:cs typeface="Times New Roman" panose="02020603050405020304" charset="0"/>
              </a:rPr>
              <a:t> transmission  line is significantly </a:t>
            </a:r>
            <a:r>
              <a:rPr lang="en-US" altLang="zh-CN" b="1">
                <a:latin typeface="Times New Roman" panose="02020603050405020304" charset="0"/>
                <a:cs typeface="Times New Roman" panose="02020603050405020304" charset="0"/>
              </a:rPr>
              <a:t>reduced</a:t>
            </a:r>
            <a:r>
              <a:rPr lang="en-US" altLang="zh-CN">
                <a:latin typeface="Times New Roman" panose="02020603050405020304" charset="0"/>
                <a:cs typeface="Times New Roman" panose="02020603050405020304" charset="0"/>
              </a:rPr>
              <a:t>, thereby reducing the voltage drop along the line path. At the same time The dependence of the voltage on the real and reactive power flows is significantly reduced. The  sensitivity of the voltage to reactive power variations can be </a:t>
            </a:r>
            <a:r>
              <a:rPr lang="en-US" altLang="zh-CN">
                <a:latin typeface="Times New Roman" panose="02020603050405020304" charset="0"/>
                <a:cs typeface="Times New Roman" panose="02020603050405020304" charset="0"/>
                <a:sym typeface="+mn-ea"/>
              </a:rPr>
              <a:t>reduced </a:t>
            </a:r>
            <a:r>
              <a:rPr lang="en-US" altLang="zh-CN">
                <a:latin typeface="Times New Roman" panose="02020603050405020304" charset="0"/>
                <a:cs typeface="Times New Roman" panose="02020603050405020304" charset="0"/>
              </a:rPr>
              <a:t>in the LFAC system, which means </a:t>
            </a:r>
            <a:r>
              <a:rPr lang="en-US" altLang="zh-CN" b="1">
                <a:latin typeface="Times New Roman" panose="02020603050405020304" charset="0"/>
                <a:cs typeface="Times New Roman" panose="02020603050405020304" charset="0"/>
              </a:rPr>
              <a:t>more stable voltage supply and higher stability margins</a:t>
            </a:r>
            <a:r>
              <a:rPr lang="en-US" altLang="zh-CN">
                <a:latin typeface="Times New Roman" panose="02020603050405020304" charset="0"/>
                <a:cs typeface="Times New Roman" panose="02020603050405020304" charset="0"/>
              </a:rPr>
              <a:t> than in the conventional 60 Hz system</a:t>
            </a:r>
            <a:r>
              <a:rPr lang="zh-CN" altLang="en-US"/>
              <a:t>.</a:t>
            </a:r>
            <a:endParaRPr lang="zh-CN" altLang="en-US"/>
          </a:p>
          <a:p>
            <a:endParaRPr lang="zh-CN" altLang="en-US"/>
          </a:p>
          <a:p>
            <a:endParaRPr lang="zh-CN" altLang="en-US"/>
          </a:p>
        </p:txBody>
      </p:sp>
      <mc:AlternateContent xmlns:mc="http://schemas.openxmlformats.org/markup-compatibility/2006">
        <mc:Choice xmlns:a14="http://schemas.microsoft.com/office/drawing/2010/main" Requires="a14">
          <p:sp>
            <p:nvSpPr>
              <p:cNvPr id="9" name="文本框 8"/>
              <p:cNvSpPr txBox="1"/>
              <p:nvPr/>
            </p:nvSpPr>
            <p:spPr>
              <a:xfrm>
                <a:off x="998855" y="4598670"/>
                <a:ext cx="1462405" cy="645795"/>
              </a:xfrm>
              <a:prstGeom prst="rect">
                <a:avLst/>
              </a:prstGeom>
              <a:noFill/>
            </p:spPr>
            <p:txBody>
              <a:bodyPr wrap="square" rtlCol="0">
                <a:noAutofit/>
              </a:bodyPr>
              <a:p>
                <a:r>
                  <a:rPr lang="en-US" altLang="zh-CN" b="1"/>
                  <a:t>B=</a:t>
                </a:r>
                <a14:m>
                  <m:oMath xmlns:m="http://schemas.openxmlformats.org/officeDocument/2006/math">
                    <m:f>
                      <m:fPr>
                        <m:ctrlPr>
                          <a:rPr lang="en-US" altLang="zh-CN" b="1" i="1">
                            <a:latin typeface="Cambria Math" panose="02040503050406030204" charset="0"/>
                            <a:cs typeface="Cambria Math" panose="02040503050406030204" charset="0"/>
                          </a:rPr>
                        </m:ctrlPr>
                      </m:fPr>
                      <m:num>
                        <m:r>
                          <a:rPr lang="en-US" altLang="zh-CN" b="1" i="1">
                            <a:latin typeface="Cambria Math" panose="02040503050406030204" charset="0"/>
                            <a:cs typeface="Cambria Math" panose="02040503050406030204" charset="0"/>
                          </a:rPr>
                          <m:t>𝑼</m:t>
                        </m:r>
                      </m:num>
                      <m:den>
                        <m:rad>
                          <m:radPr>
                            <m:degHide m:val="on"/>
                            <m:ctrlPr>
                              <a:rPr lang="en-US" altLang="zh-CN" b="1" i="1">
                                <a:latin typeface="Cambria Math" panose="02040503050406030204" charset="0"/>
                                <a:cs typeface="Cambria Math" panose="02040503050406030204" charset="0"/>
                              </a:rPr>
                            </m:ctrlPr>
                          </m:radPr>
                          <m:deg/>
                          <m:e>
                            <m:r>
                              <a:rPr lang="en-US" altLang="zh-CN" b="1" i="1">
                                <a:latin typeface="Cambria Math" panose="02040503050406030204" charset="0"/>
                                <a:cs typeface="Cambria Math" panose="02040503050406030204" charset="0"/>
                              </a:rPr>
                              <m:t>𝟐</m:t>
                            </m:r>
                          </m:e>
                        </m:rad>
                        <m:r>
                          <a:rPr lang="en-US" altLang="zh-CN" b="1" i="1">
                            <a:latin typeface="Cambria Math" panose="02040503050406030204" charset="0"/>
                            <a:cs typeface="Cambria Math" panose="02040503050406030204" charset="0"/>
                          </a:rPr>
                          <m:t>𝝅</m:t>
                        </m:r>
                        <m:r>
                          <a:rPr lang="en-US" altLang="zh-CN" b="1" i="1">
                            <a:latin typeface="Cambria Math" panose="02040503050406030204" charset="0"/>
                            <a:cs typeface="Cambria Math" panose="02040503050406030204" charset="0"/>
                          </a:rPr>
                          <m:t>𝒇𝑵𝑺</m:t>
                        </m:r>
                      </m:den>
                    </m:f>
                  </m:oMath>
                </a14:m>
                <a:endParaRPr lang="en-US" altLang="zh-CN" b="1"/>
              </a:p>
            </p:txBody>
          </p:sp>
        </mc:Choice>
        <mc:Fallback>
          <p:sp>
            <p:nvSpPr>
              <p:cNvPr id="9" name="文本框 8"/>
              <p:cNvSpPr txBox="1">
                <a:spLocks noRot="1" noChangeAspect="1" noMove="1" noResize="1" noEditPoints="1" noAdjustHandles="1" noChangeArrowheads="1" noChangeShapeType="1" noTextEdit="1"/>
              </p:cNvSpPr>
              <p:nvPr/>
            </p:nvSpPr>
            <p:spPr>
              <a:xfrm>
                <a:off x="998855" y="4598670"/>
                <a:ext cx="1462405" cy="645795"/>
              </a:xfrm>
              <a:prstGeom prst="rect">
                <a:avLst/>
              </a:prstGeom>
              <a:blipFill rotWithShape="1">
                <a:blip r:embed="rId2"/>
                <a:stretch>
                  <a:fillRect/>
                </a:stretch>
              </a:blipFill>
            </p:spPr>
            <p:txBody>
              <a:bodyPr/>
              <a:lstStyle/>
              <a:p>
                <a:r>
                  <a:rPr lang="zh-CN" altLang="en-US">
                    <a:noFill/>
                  </a:rPr>
                  <a:t> </a:t>
                </a:r>
              </a:p>
            </p:txBody>
          </p:sp>
        </mc:Fallback>
      </mc:AlternateContent>
      <p:sp>
        <p:nvSpPr>
          <p:cNvPr id="10" name="文本框 9"/>
          <p:cNvSpPr txBox="1"/>
          <p:nvPr/>
        </p:nvSpPr>
        <p:spPr>
          <a:xfrm>
            <a:off x="755015" y="5025390"/>
            <a:ext cx="4124960" cy="91313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f decreases,B increases               saturation</a:t>
            </a:r>
            <a:endParaRPr lang="en-US" altLang="zh-CN">
              <a:latin typeface="Times New Roman" panose="02020603050405020304" charset="0"/>
              <a:cs typeface="Times New Roman" panose="02020603050405020304" charset="0"/>
            </a:endParaRPr>
          </a:p>
          <a:p>
            <a:r>
              <a:rPr lang="en-US" altLang="zh-CN">
                <a:latin typeface="Times New Roman" panose="02020603050405020304" charset="0"/>
                <a:cs typeface="Times New Roman" panose="02020603050405020304" charset="0"/>
              </a:rPr>
              <a:t>need the  increasement of N and S.</a:t>
            </a:r>
            <a:endParaRPr lang="en-US" altLang="zh-CN">
              <a:latin typeface="Times New Roman" panose="02020603050405020304" charset="0"/>
              <a:cs typeface="Times New Roman" panose="02020603050405020304" charset="0"/>
            </a:endParaRPr>
          </a:p>
        </p:txBody>
      </p:sp>
      <p:cxnSp>
        <p:nvCxnSpPr>
          <p:cNvPr id="11" name="直接箭头连接符 10"/>
          <p:cNvCxnSpPr/>
          <p:nvPr/>
        </p:nvCxnSpPr>
        <p:spPr>
          <a:xfrm>
            <a:off x="3035935" y="5237480"/>
            <a:ext cx="741045" cy="6985"/>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sp>
        <p:nvSpPr>
          <p:cNvPr id="2" name="文本框 1"/>
          <p:cNvSpPr txBox="1"/>
          <p:nvPr/>
        </p:nvSpPr>
        <p:spPr>
          <a:xfrm>
            <a:off x="8582660" y="1784350"/>
            <a:ext cx="2855595" cy="4246245"/>
          </a:xfrm>
          <a:prstGeom prst="rect">
            <a:avLst/>
          </a:prstGeom>
          <a:noFill/>
        </p:spPr>
        <p:txBody>
          <a:bodyPr wrap="square" rtlCol="0">
            <a:spAutoFit/>
          </a:bodyPr>
          <a:p>
            <a:r>
              <a:rPr lang="en-US" altLang="zh-CN">
                <a:latin typeface="Times New Roman" panose="02020603050405020304" charset="0"/>
                <a:cs typeface="Times New Roman" panose="02020603050405020304" charset="0"/>
              </a:rPr>
              <a:t> Breaker: Applied to low-frequency scenarios, the breaker’s electromagnetic suction force decreases, thus delaying the movement of disconnection. As the result, the electric arc </a:t>
            </a:r>
            <a:r>
              <a:rPr lang="en-US" altLang="zh-CN" b="1">
                <a:latin typeface="Times New Roman" panose="02020603050405020304" charset="0"/>
                <a:cs typeface="Times New Roman" panose="02020603050405020304" charset="0"/>
              </a:rPr>
              <a:t>energy of the short-circuit current will increase</a:t>
            </a:r>
            <a:r>
              <a:rPr lang="en-US" altLang="zh-CN">
                <a:latin typeface="Times New Roman" panose="02020603050405020304" charset="0"/>
                <a:cs typeface="Times New Roman" panose="02020603050405020304" charset="0"/>
              </a:rPr>
              <a:t>, affecting the performance of the circuit breaker itself. So the design of the circuit breaker needs to be optimized for </a:t>
            </a:r>
            <a:r>
              <a:rPr lang="en-US" altLang="zh-CN">
                <a:latin typeface="Times New Roman" panose="02020603050405020304" charset="0"/>
                <a:cs typeface="Times New Roman" panose="02020603050405020304" charset="0"/>
                <a:sym typeface="+mn-ea"/>
              </a:rPr>
              <a:t>application on </a:t>
            </a:r>
            <a:r>
              <a:rPr lang="en-US" altLang="zh-CN">
                <a:latin typeface="Times New Roman" panose="02020603050405020304" charset="0"/>
                <a:cs typeface="Times New Roman" panose="02020603050405020304" charset="0"/>
              </a:rPr>
              <a:t>low-frequency circumstance.</a:t>
            </a:r>
            <a:endParaRPr lang="en-US" altLang="zh-CN">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438809" y="333884"/>
            <a:ext cx="11342104" cy="30674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圆角 14"/>
          <p:cNvSpPr/>
          <p:nvPr/>
        </p:nvSpPr>
        <p:spPr>
          <a:xfrm>
            <a:off x="5233737" y="1086525"/>
            <a:ext cx="1696452" cy="144780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圆角 9"/>
          <p:cNvSpPr/>
          <p:nvPr/>
        </p:nvSpPr>
        <p:spPr>
          <a:xfrm>
            <a:off x="5233737" y="1086525"/>
            <a:ext cx="1696452" cy="144780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 name="组合 5"/>
          <p:cNvGrpSpPr/>
          <p:nvPr/>
        </p:nvGrpSpPr>
        <p:grpSpPr>
          <a:xfrm>
            <a:off x="2990198" y="1181193"/>
            <a:ext cx="6495068" cy="3975270"/>
            <a:chOff x="2920554" y="1168065"/>
            <a:chExt cx="6495068" cy="3975270"/>
          </a:xfrm>
        </p:grpSpPr>
        <p:sp>
          <p:nvSpPr>
            <p:cNvPr id="7" name="文本框 6"/>
            <p:cNvSpPr txBox="1"/>
            <p:nvPr/>
          </p:nvSpPr>
          <p:spPr>
            <a:xfrm>
              <a:off x="2920554" y="2687356"/>
              <a:ext cx="6495068" cy="830997"/>
            </a:xfrm>
            <a:prstGeom prst="rect">
              <a:avLst/>
            </a:prstGeom>
            <a:noFill/>
          </p:spPr>
          <p:txBody>
            <a:bodyPr wrap="square" rtlCol="0">
              <a:spAutoFit/>
            </a:bodyPr>
            <a:lstStyle/>
            <a:p>
              <a:pPr algn="ctr"/>
              <a:r>
                <a:rPr lang="en-US" altLang="zh-CN" sz="4800" dirty="0">
                  <a:solidFill>
                    <a:schemeClr val="bg1"/>
                  </a:solidFill>
                  <a:latin typeface="思源黑体 CN Bold" panose="020B0800000000000000" pitchFamily="34" charset="-122"/>
                  <a:ea typeface="思源黑体 CN Bold" panose="020B0800000000000000" pitchFamily="34" charset="-122"/>
                  <a:cs typeface="+mn-ea"/>
                  <a:sym typeface="+mn-lt"/>
                </a:rPr>
                <a:t>Actual Experiment</a:t>
              </a:r>
              <a:endParaRPr lang="zh-CN" altLang="en-US" sz="4800" dirty="0">
                <a:solidFill>
                  <a:schemeClr val="bg1"/>
                </a:solidFill>
                <a:latin typeface="思源黑体 CN Bold" panose="020B0800000000000000" pitchFamily="34" charset="-122"/>
                <a:ea typeface="思源黑体 CN Bold" panose="020B0800000000000000" pitchFamily="34" charset="-122"/>
                <a:cs typeface="+mn-ea"/>
                <a:sym typeface="+mn-lt"/>
              </a:endParaRPr>
            </a:p>
          </p:txBody>
        </p:sp>
        <p:cxnSp>
          <p:nvCxnSpPr>
            <p:cNvPr id="5" name="直接连接符 4"/>
            <p:cNvCxnSpPr/>
            <p:nvPr/>
          </p:nvCxnSpPr>
          <p:spPr>
            <a:xfrm>
              <a:off x="3938155" y="4187536"/>
              <a:ext cx="0" cy="955799"/>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5108731" y="1168065"/>
              <a:ext cx="1751814" cy="1322070"/>
            </a:xfrm>
            <a:prstGeom prst="rect">
              <a:avLst/>
            </a:prstGeom>
            <a:noFill/>
          </p:spPr>
          <p:txBody>
            <a:bodyPr wrap="square" rtlCol="0">
              <a:spAutoFit/>
            </a:bodyPr>
            <a:lstStyle/>
            <a:p>
              <a:pPr algn="ctr"/>
              <a:r>
                <a:rPr lang="en-US" altLang="zh-CN" sz="8000" dirty="0">
                  <a:solidFill>
                    <a:srgbClr val="66449C"/>
                  </a:solidFill>
                  <a:latin typeface="思源黑体 CN Bold" panose="020B0800000000000000" pitchFamily="34" charset="-122"/>
                  <a:ea typeface="思源黑体 CN Bold" panose="020B0800000000000000" pitchFamily="34" charset="-122"/>
                  <a:cs typeface="+mn-ea"/>
                  <a:sym typeface="+mn-lt"/>
                </a:rPr>
                <a:t>03</a:t>
              </a:r>
              <a:endParaRPr lang="zh-CN" altLang="en-US" sz="8000" dirty="0">
                <a:solidFill>
                  <a:srgbClr val="66449C"/>
                </a:solidFill>
                <a:latin typeface="思源黑体 CN Bold" panose="020B0800000000000000" pitchFamily="34" charset="-122"/>
                <a:ea typeface="思源黑体 CN Bold" panose="020B0800000000000000" pitchFamily="34" charset="-122"/>
                <a:cs typeface="+mn-ea"/>
                <a:sym typeface="+mn-lt"/>
              </a:endParaRPr>
            </a:p>
          </p:txBody>
        </p:sp>
      </p:grpSp>
      <p:cxnSp>
        <p:nvCxnSpPr>
          <p:cNvPr id="9" name="直接连接符 8"/>
          <p:cNvCxnSpPr/>
          <p:nvPr/>
        </p:nvCxnSpPr>
        <p:spPr>
          <a:xfrm>
            <a:off x="658813" y="3987214"/>
            <a:ext cx="10845615" cy="0"/>
          </a:xfrm>
          <a:prstGeom prst="line">
            <a:avLst/>
          </a:prstGeom>
          <a:ln w="12700">
            <a:gradFill>
              <a:gsLst>
                <a:gs pos="0">
                  <a:srgbClr val="66449C">
                    <a:alpha val="0"/>
                  </a:srgbClr>
                </a:gs>
                <a:gs pos="50000">
                  <a:srgbClr val="66449C"/>
                </a:gs>
                <a:gs pos="100000">
                  <a:srgbClr val="66449C">
                    <a:alpha val="0"/>
                  </a:srgbClr>
                </a:gs>
              </a:gsLst>
              <a:lin ang="0" scaled="0"/>
            </a:gradFill>
          </a:ln>
        </p:spPr>
        <p:style>
          <a:lnRef idx="1">
            <a:schemeClr val="accent1"/>
          </a:lnRef>
          <a:fillRef idx="0">
            <a:schemeClr val="accent1"/>
          </a:fillRef>
          <a:effectRef idx="0">
            <a:schemeClr val="accent1"/>
          </a:effectRef>
          <a:fontRef idx="minor">
            <a:schemeClr val="tx1"/>
          </a:fontRef>
        </p:style>
      </p:cxnSp>
      <p:sp>
        <p:nvSpPr>
          <p:cNvPr id="12" name="矩形: 圆角 11"/>
          <p:cNvSpPr/>
          <p:nvPr/>
        </p:nvSpPr>
        <p:spPr>
          <a:xfrm>
            <a:off x="5343957" y="1180883"/>
            <a:ext cx="1475326" cy="1259090"/>
          </a:xfrm>
          <a:prstGeom prst="roundRect">
            <a:avLst/>
          </a:prstGeom>
          <a:noFill/>
          <a:ln>
            <a:solidFill>
              <a:srgbClr val="66449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空心弧 12"/>
          <p:cNvSpPr/>
          <p:nvPr/>
        </p:nvSpPr>
        <p:spPr>
          <a:xfrm rot="7996331">
            <a:off x="-409417" y="-514342"/>
            <a:ext cx="1696452" cy="1696452"/>
          </a:xfrm>
          <a:prstGeom prst="blockArc">
            <a:avLst>
              <a:gd name="adj1" fmla="val 13574160"/>
              <a:gd name="adj2" fmla="val 18949944"/>
              <a:gd name="adj3" fmla="val 13895"/>
            </a:avLst>
          </a:prstGeom>
          <a:noFill/>
          <a:ln>
            <a:solidFill>
              <a:schemeClr val="bg1">
                <a:lumMod val="65000"/>
                <a:alpha val="5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 name="图片 4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1188495" y="5938671"/>
            <a:ext cx="335234" cy="337246"/>
          </a:xfrm>
          <a:prstGeom prst="rect">
            <a:avLst/>
          </a:prstGeom>
        </p:spPr>
      </p:pic>
      <p:grpSp>
        <p:nvGrpSpPr>
          <p:cNvPr id="29" name="组合 28"/>
          <p:cNvGrpSpPr/>
          <p:nvPr/>
        </p:nvGrpSpPr>
        <p:grpSpPr>
          <a:xfrm>
            <a:off x="1153508" y="997888"/>
            <a:ext cx="11612879" cy="2103120"/>
            <a:chOff x="624840" y="1610360"/>
            <a:chExt cx="11612879" cy="2103120"/>
          </a:xfrm>
        </p:grpSpPr>
        <p:sp>
          <p:nvSpPr>
            <p:cNvPr id="25" name="文本框 24"/>
            <p:cNvSpPr txBox="1"/>
            <p:nvPr/>
          </p:nvSpPr>
          <p:spPr>
            <a:xfrm>
              <a:off x="8348978" y="1813282"/>
              <a:ext cx="3888741" cy="369332"/>
            </a:xfrm>
            <a:prstGeom prst="rect">
              <a:avLst/>
            </a:prstGeom>
            <a:noFill/>
          </p:spPr>
          <p:txBody>
            <a:bodyPr wrap="square" rtlCol="0">
              <a:spAutoFit/>
            </a:bodyPr>
            <a:lstStyle/>
            <a:p>
              <a:r>
                <a:rPr lang="en-US" altLang="zh-CN" dirty="0"/>
                <a:t>50 Hz</a:t>
              </a:r>
              <a:endParaRPr lang="zh-CN" altLang="en-US" dirty="0"/>
            </a:p>
          </p:txBody>
        </p:sp>
        <p:grpSp>
          <p:nvGrpSpPr>
            <p:cNvPr id="28" name="组合 27"/>
            <p:cNvGrpSpPr/>
            <p:nvPr/>
          </p:nvGrpSpPr>
          <p:grpSpPr>
            <a:xfrm>
              <a:off x="624840" y="1610360"/>
              <a:ext cx="10119360" cy="2103120"/>
              <a:chOff x="594360" y="1605280"/>
              <a:chExt cx="10119360" cy="2103120"/>
            </a:xfrm>
          </p:grpSpPr>
          <p:sp>
            <p:nvSpPr>
              <p:cNvPr id="2" name="椭圆 1"/>
              <p:cNvSpPr/>
              <p:nvPr/>
            </p:nvSpPr>
            <p:spPr>
              <a:xfrm>
                <a:off x="594360" y="2626360"/>
                <a:ext cx="2382520" cy="10414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Hydroelectric Generator</a:t>
                </a:r>
                <a:endParaRPr lang="zh-CN" altLang="en-US" dirty="0"/>
              </a:p>
            </p:txBody>
          </p:sp>
          <p:grpSp>
            <p:nvGrpSpPr>
              <p:cNvPr id="27" name="组合 26"/>
              <p:cNvGrpSpPr/>
              <p:nvPr/>
            </p:nvGrpSpPr>
            <p:grpSpPr>
              <a:xfrm>
                <a:off x="822960" y="1605280"/>
                <a:ext cx="9890760" cy="2103120"/>
                <a:chOff x="822960" y="1605280"/>
                <a:chExt cx="9890760" cy="2103120"/>
              </a:xfrm>
            </p:grpSpPr>
            <p:sp>
              <p:nvSpPr>
                <p:cNvPr id="3" name="矩形 2"/>
                <p:cNvSpPr/>
                <p:nvPr/>
              </p:nvSpPr>
              <p:spPr>
                <a:xfrm>
                  <a:off x="3540761" y="2585720"/>
                  <a:ext cx="1569720" cy="112268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Transformer</a:t>
                  </a:r>
                  <a:endParaRPr lang="zh-CN" altLang="en-US" dirty="0"/>
                </a:p>
              </p:txBody>
            </p:sp>
            <p:sp>
              <p:nvSpPr>
                <p:cNvPr id="4" name="矩形 3"/>
                <p:cNvSpPr/>
                <p:nvPr/>
              </p:nvSpPr>
              <p:spPr>
                <a:xfrm>
                  <a:off x="7081520" y="2585720"/>
                  <a:ext cx="1935480" cy="112268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Frequency Multiplier</a:t>
                  </a:r>
                  <a:endParaRPr lang="zh-CN" altLang="en-US" dirty="0"/>
                </a:p>
              </p:txBody>
            </p:sp>
            <p:sp>
              <p:nvSpPr>
                <p:cNvPr id="5" name="椭圆 4"/>
                <p:cNvSpPr/>
                <p:nvPr/>
              </p:nvSpPr>
              <p:spPr>
                <a:xfrm>
                  <a:off x="9839960" y="2710180"/>
                  <a:ext cx="873760" cy="87376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a:t>
                  </a:r>
                  <a:endParaRPr lang="zh-CN" altLang="en-US" dirty="0"/>
                </a:p>
              </p:txBody>
            </p:sp>
            <p:cxnSp>
              <p:nvCxnSpPr>
                <p:cNvPr id="7" name="直接连接符 6"/>
                <p:cNvCxnSpPr>
                  <a:stCxn id="2" idx="6"/>
                  <a:endCxn id="3" idx="1"/>
                </p:cNvCxnSpPr>
                <p:nvPr/>
              </p:nvCxnSpPr>
              <p:spPr>
                <a:xfrm>
                  <a:off x="2976880" y="3147060"/>
                  <a:ext cx="563881" cy="0"/>
                </a:xfrm>
                <a:prstGeom prst="line">
                  <a:avLst/>
                </a:prstGeom>
              </p:spPr>
              <p:style>
                <a:lnRef idx="3">
                  <a:schemeClr val="dk1"/>
                </a:lnRef>
                <a:fillRef idx="0">
                  <a:schemeClr val="dk1"/>
                </a:fillRef>
                <a:effectRef idx="2">
                  <a:schemeClr val="dk1"/>
                </a:effectRef>
                <a:fontRef idx="minor">
                  <a:schemeClr val="tx1"/>
                </a:fontRef>
              </p:style>
            </p:cxnSp>
            <p:cxnSp>
              <p:nvCxnSpPr>
                <p:cNvPr id="10" name="直接连接符 9"/>
                <p:cNvCxnSpPr>
                  <a:stCxn id="3" idx="3"/>
                  <a:endCxn id="4" idx="1"/>
                </p:cNvCxnSpPr>
                <p:nvPr/>
              </p:nvCxnSpPr>
              <p:spPr>
                <a:xfrm>
                  <a:off x="5110481" y="3147060"/>
                  <a:ext cx="1971039" cy="0"/>
                </a:xfrm>
                <a:prstGeom prst="line">
                  <a:avLst/>
                </a:prstGeom>
              </p:spPr>
              <p:style>
                <a:lnRef idx="3">
                  <a:schemeClr val="dk1"/>
                </a:lnRef>
                <a:fillRef idx="0">
                  <a:schemeClr val="dk1"/>
                </a:fillRef>
                <a:effectRef idx="2">
                  <a:schemeClr val="dk1"/>
                </a:effectRef>
                <a:fontRef idx="minor">
                  <a:schemeClr val="tx1"/>
                </a:fontRef>
              </p:style>
            </p:cxnSp>
            <p:cxnSp>
              <p:nvCxnSpPr>
                <p:cNvPr id="13" name="直接连接符 12"/>
                <p:cNvCxnSpPr>
                  <a:stCxn id="4" idx="3"/>
                  <a:endCxn id="5" idx="2"/>
                </p:cNvCxnSpPr>
                <p:nvPr/>
              </p:nvCxnSpPr>
              <p:spPr>
                <a:xfrm>
                  <a:off x="9017000" y="3147060"/>
                  <a:ext cx="822960" cy="0"/>
                </a:xfrm>
                <a:prstGeom prst="line">
                  <a:avLst/>
                </a:prstGeom>
              </p:spPr>
              <p:style>
                <a:lnRef idx="3">
                  <a:schemeClr val="dk1"/>
                </a:lnRef>
                <a:fillRef idx="0">
                  <a:schemeClr val="dk1"/>
                </a:fillRef>
                <a:effectRef idx="2">
                  <a:schemeClr val="dk1"/>
                </a:effectRef>
                <a:fontRef idx="minor">
                  <a:schemeClr val="tx1"/>
                </a:fontRef>
              </p:style>
            </p:cxnSp>
            <p:cxnSp>
              <p:nvCxnSpPr>
                <p:cNvPr id="16" name="直接连接符 15"/>
                <p:cNvCxnSpPr>
                  <a:stCxn id="4" idx="1"/>
                </p:cNvCxnSpPr>
                <p:nvPr/>
              </p:nvCxnSpPr>
              <p:spPr>
                <a:xfrm flipV="1">
                  <a:off x="7081520" y="1605280"/>
                  <a:ext cx="0" cy="1541780"/>
                </a:xfrm>
                <a:prstGeom prst="line">
                  <a:avLst/>
                </a:prstGeom>
              </p:spPr>
              <p:style>
                <a:lnRef idx="3">
                  <a:schemeClr val="dk1"/>
                </a:lnRef>
                <a:fillRef idx="0">
                  <a:schemeClr val="dk1"/>
                </a:fillRef>
                <a:effectRef idx="2">
                  <a:schemeClr val="dk1"/>
                </a:effectRef>
                <a:fontRef idx="minor">
                  <a:schemeClr val="tx1"/>
                </a:fontRef>
              </p:style>
            </p:cxnSp>
            <p:sp>
              <p:nvSpPr>
                <p:cNvPr id="18" name="文本框 17"/>
                <p:cNvSpPr txBox="1"/>
                <p:nvPr/>
              </p:nvSpPr>
              <p:spPr>
                <a:xfrm>
                  <a:off x="5250180" y="2823894"/>
                  <a:ext cx="1696721" cy="646331"/>
                </a:xfrm>
                <a:prstGeom prst="rect">
                  <a:avLst/>
                </a:prstGeom>
                <a:noFill/>
              </p:spPr>
              <p:txBody>
                <a:bodyPr wrap="square" rtlCol="0">
                  <a:spAutoFit/>
                </a:bodyPr>
                <a:lstStyle/>
                <a:p>
                  <a:r>
                    <a:rPr lang="en-US" altLang="zh-CN" dirty="0"/>
                    <a:t>Transmission Line</a:t>
                  </a:r>
                  <a:endParaRPr lang="zh-CN" altLang="en-US" dirty="0"/>
                </a:p>
              </p:txBody>
            </p:sp>
            <p:cxnSp>
              <p:nvCxnSpPr>
                <p:cNvPr id="20" name="直接箭头连接符 19"/>
                <p:cNvCxnSpPr/>
                <p:nvPr/>
              </p:nvCxnSpPr>
              <p:spPr>
                <a:xfrm flipH="1">
                  <a:off x="822960" y="2189480"/>
                  <a:ext cx="6258560" cy="0"/>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1" name="直接箭头连接符 20"/>
                <p:cNvCxnSpPr/>
                <p:nvPr/>
              </p:nvCxnSpPr>
              <p:spPr>
                <a:xfrm>
                  <a:off x="7081520" y="2189480"/>
                  <a:ext cx="3576320" cy="0"/>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26" name="文本框 25"/>
                <p:cNvSpPr txBox="1"/>
                <p:nvPr/>
              </p:nvSpPr>
              <p:spPr>
                <a:xfrm>
                  <a:off x="3258820" y="1839715"/>
                  <a:ext cx="3119120" cy="369332"/>
                </a:xfrm>
                <a:prstGeom prst="rect">
                  <a:avLst/>
                </a:prstGeom>
                <a:noFill/>
              </p:spPr>
              <p:txBody>
                <a:bodyPr wrap="square" rtlCol="0">
                  <a:spAutoFit/>
                </a:bodyPr>
                <a:lstStyle/>
                <a:p>
                  <a:r>
                    <a:rPr lang="en-US" altLang="zh-CN" dirty="0"/>
                    <a:t>50/3 Hz</a:t>
                  </a:r>
                  <a:endParaRPr lang="zh-CN" altLang="en-US" dirty="0"/>
                </a:p>
              </p:txBody>
            </p:sp>
          </p:grpSp>
        </p:grpSp>
      </p:grpSp>
      <p:pic>
        <p:nvPicPr>
          <p:cNvPr id="8" name="图片 7"/>
          <p:cNvPicPr>
            <a:picLocks noChangeAspect="1"/>
          </p:cNvPicPr>
          <p:nvPr/>
        </p:nvPicPr>
        <p:blipFill>
          <a:blip r:embed="rId2"/>
          <a:stretch>
            <a:fillRect/>
          </a:stretch>
        </p:blipFill>
        <p:spPr>
          <a:xfrm>
            <a:off x="2532513" y="3662348"/>
            <a:ext cx="7126974" cy="2041954"/>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 name="图片 4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1188495" y="5938671"/>
            <a:ext cx="335234" cy="337246"/>
          </a:xfrm>
          <a:prstGeom prst="rect">
            <a:avLst/>
          </a:prstGeom>
        </p:spPr>
      </p:pic>
      <p:pic>
        <p:nvPicPr>
          <p:cNvPr id="2" name="图片 1"/>
          <p:cNvPicPr>
            <a:picLocks noChangeAspect="1"/>
          </p:cNvPicPr>
          <p:nvPr/>
        </p:nvPicPr>
        <p:blipFill>
          <a:blip r:embed="rId2"/>
          <a:stretch>
            <a:fillRect/>
          </a:stretch>
        </p:blipFill>
        <p:spPr>
          <a:xfrm>
            <a:off x="3265929" y="411148"/>
            <a:ext cx="5660142" cy="1621691"/>
          </a:xfrm>
          <a:prstGeom prst="rect">
            <a:avLst/>
          </a:prstGeom>
        </p:spPr>
      </p:pic>
      <p:pic>
        <p:nvPicPr>
          <p:cNvPr id="5" name="图片 4"/>
          <p:cNvPicPr>
            <a:picLocks noChangeAspect="1"/>
          </p:cNvPicPr>
          <p:nvPr/>
        </p:nvPicPr>
        <p:blipFill>
          <a:blip r:embed="rId3"/>
          <a:stretch>
            <a:fillRect/>
          </a:stretch>
        </p:blipFill>
        <p:spPr>
          <a:xfrm>
            <a:off x="7598332" y="2216502"/>
            <a:ext cx="3634207" cy="2424995"/>
          </a:xfrm>
          <a:prstGeom prst="rect">
            <a:avLst/>
          </a:prstGeom>
        </p:spPr>
      </p:pic>
      <mc:AlternateContent xmlns:mc="http://schemas.openxmlformats.org/markup-compatibility/2006">
        <mc:Choice xmlns:a14="http://schemas.microsoft.com/office/drawing/2010/main" Requires="a14">
          <p:sp>
            <p:nvSpPr>
              <p:cNvPr id="7" name="文本框 6"/>
              <p:cNvSpPr txBox="1"/>
              <p:nvPr/>
            </p:nvSpPr>
            <p:spPr>
              <a:xfrm>
                <a:off x="978994" y="2216502"/>
                <a:ext cx="5117006" cy="1543050"/>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US" altLang="zh-CN" sz="2000" b="0" dirty="0">
                          <a:latin typeface="Times New Roman" panose="02020603050405020304" charset="0"/>
                          <a:cs typeface="Times New Roman" panose="02020603050405020304" charset="0"/>
                        </a:rPr>
                        <m:t>𝑃</m:t>
                      </m:r>
                      <m:r>
                        <a:rPr lang="en-US" altLang="zh-CN" sz="2000" b="0" dirty="0">
                          <a:latin typeface="Times New Roman" panose="02020603050405020304" charset="0"/>
                          <a:cs typeface="Times New Roman" panose="02020603050405020304" charset="0"/>
                        </a:rPr>
                        <m:t>=</m:t>
                      </m:r>
                      <m:f>
                        <m:fPr>
                          <m:ctrlPr>
                            <a:rPr lang="en-US" altLang="zh-CN" sz="2000" b="0" dirty="0">
                              <a:latin typeface="Times New Roman" panose="02020603050405020304" charset="0"/>
                              <a:cs typeface="Times New Roman" panose="02020603050405020304" charset="0"/>
                            </a:rPr>
                          </m:ctrlPr>
                        </m:fPr>
                        <m:num>
                          <m:sSub>
                            <m:sSubPr>
                              <m:ctrlPr>
                                <a:rPr lang="en-US" altLang="zh-CN" sz="2000" b="0" dirty="0">
                                  <a:latin typeface="Times New Roman" panose="02020603050405020304" charset="0"/>
                                  <a:cs typeface="Times New Roman" panose="02020603050405020304" charset="0"/>
                                </a:rPr>
                              </m:ctrlPr>
                            </m:sSubPr>
                            <m:e>
                              <m:r>
                                <a:rPr lang="en-US" altLang="zh-CN" sz="2000" b="0" dirty="0">
                                  <a:latin typeface="Times New Roman" panose="02020603050405020304" charset="0"/>
                                  <a:cs typeface="Times New Roman" panose="02020603050405020304" charset="0"/>
                                </a:rPr>
                                <m:t>𝑃</m:t>
                              </m:r>
                            </m:e>
                            <m:sub>
                              <m:r>
                                <a:rPr lang="en-US" altLang="zh-CN" sz="2000" dirty="0">
                                  <a:latin typeface="Times New Roman" panose="02020603050405020304" charset="0"/>
                                  <a:cs typeface="Times New Roman" panose="02020603050405020304" charset="0"/>
                                </a:rPr>
                                <m:t>额</m:t>
                              </m:r>
                            </m:sub>
                          </m:sSub>
                        </m:num>
                        <m:den>
                          <m:r>
                            <a:rPr lang="en-US" altLang="zh-CN" sz="2000" dirty="0">
                              <a:latin typeface="Times New Roman" panose="02020603050405020304" charset="0"/>
                              <a:cs typeface="Times New Roman" panose="02020603050405020304" charset="0"/>
                            </a:rPr>
                            <m:t>3</m:t>
                          </m:r>
                        </m:den>
                      </m:f>
                      <m:r>
                        <a:rPr lang="en-US" altLang="zh-CN" sz="2000" dirty="0">
                          <a:latin typeface="Times New Roman" panose="02020603050405020304" charset="0"/>
                          <a:cs typeface="Times New Roman" panose="02020603050405020304" charset="0"/>
                        </a:rPr>
                        <m:t>=</m:t>
                      </m:r>
                      <m:r>
                        <a:rPr lang="en-US" altLang="zh-CN" sz="2000" b="0" dirty="0">
                          <a:latin typeface="Times New Roman" panose="02020603050405020304" charset="0"/>
                          <a:cs typeface="Times New Roman" panose="02020603050405020304" charset="0"/>
                        </a:rPr>
                        <m:t>21</m:t>
                      </m:r>
                      <m:r>
                        <a:rPr lang="en-US" altLang="zh-CN" sz="2000" b="0" dirty="0">
                          <a:latin typeface="Times New Roman" panose="02020603050405020304" charset="0"/>
                          <a:cs typeface="Times New Roman" panose="02020603050405020304" charset="0"/>
                        </a:rPr>
                        <m:t>.</m:t>
                      </m:r>
                      <m:r>
                        <a:rPr lang="en-US" altLang="zh-CN" sz="2000" b="0" dirty="0">
                          <a:latin typeface="Times New Roman" panose="02020603050405020304" charset="0"/>
                          <a:cs typeface="Times New Roman" panose="02020603050405020304" charset="0"/>
                        </a:rPr>
                        <m:t>33</m:t>
                      </m:r>
                      <m:r>
                        <a:rPr lang="en-US" altLang="zh-CN" sz="2000" b="0" dirty="0">
                          <a:latin typeface="Times New Roman" panose="02020603050405020304" charset="0"/>
                          <a:cs typeface="Times New Roman" panose="02020603050405020304" charset="0"/>
                        </a:rPr>
                        <m:t>𝑘𝑊</m:t>
                      </m:r>
                      <m:r>
                        <a:rPr lang="en-US" altLang="zh-CN" sz="2000" b="0" dirty="0">
                          <a:latin typeface="Times New Roman" panose="02020603050405020304" charset="0"/>
                          <a:cs typeface="Times New Roman" panose="02020603050405020304" charset="0"/>
                        </a:rPr>
                        <m:t>≈</m:t>
                      </m:r>
                      <m:r>
                        <a:rPr lang="en-US" altLang="zh-CN" sz="2000" b="0" dirty="0">
                          <a:latin typeface="Times New Roman" panose="02020603050405020304" charset="0"/>
                          <a:cs typeface="Times New Roman" panose="02020603050405020304" charset="0"/>
                        </a:rPr>
                        <m:t>20</m:t>
                      </m:r>
                      <m:r>
                        <a:rPr lang="en-US" altLang="zh-CN" sz="2000" b="0" dirty="0">
                          <a:latin typeface="Times New Roman" panose="02020603050405020304" charset="0"/>
                          <a:cs typeface="Times New Roman" panose="02020603050405020304" charset="0"/>
                        </a:rPr>
                        <m:t>𝑘𝑊</m:t>
                      </m:r>
                    </m:oMath>
                  </m:oMathPara>
                </a14:m>
                <a:endParaRPr lang="en-US" altLang="zh-CN" sz="2000" dirty="0">
                  <a:latin typeface="Times New Roman" panose="02020603050405020304" charset="0"/>
                  <a:cs typeface="Times New Roman" panose="02020603050405020304" charset="0"/>
                </a:endParaRPr>
              </a:p>
              <a:p>
                <a14:m>
                  <m:oMathPara xmlns:m="http://schemas.openxmlformats.org/officeDocument/2006/math">
                    <m:oMathParaPr>
                      <m:jc m:val="centerGroup"/>
                    </m:oMathParaPr>
                    <m:oMath xmlns:m="http://schemas.openxmlformats.org/officeDocument/2006/math">
                      <m:r>
                        <a:rPr lang="en-US" altLang="zh-CN" sz="2000" b="0" dirty="0">
                          <a:latin typeface="Times New Roman" panose="02020603050405020304" charset="0"/>
                          <a:cs typeface="Times New Roman" panose="02020603050405020304" charset="0"/>
                        </a:rPr>
                        <m:t>𝑉</m:t>
                      </m:r>
                      <m:r>
                        <a:rPr lang="en-US" altLang="zh-CN" sz="2000" b="0" dirty="0">
                          <a:latin typeface="Times New Roman" panose="02020603050405020304" charset="0"/>
                          <a:cs typeface="Times New Roman" panose="02020603050405020304" charset="0"/>
                        </a:rPr>
                        <m:t>=</m:t>
                      </m:r>
                      <m:f>
                        <m:fPr>
                          <m:ctrlPr>
                            <a:rPr lang="en-US" altLang="zh-CN" sz="2000" b="0" dirty="0">
                              <a:latin typeface="Times New Roman" panose="02020603050405020304" charset="0"/>
                              <a:cs typeface="Times New Roman" panose="02020603050405020304" charset="0"/>
                            </a:rPr>
                          </m:ctrlPr>
                        </m:fPr>
                        <m:num>
                          <m:sSub>
                            <m:sSubPr>
                              <m:ctrlPr>
                                <a:rPr lang="en-US" altLang="zh-CN" sz="2000" b="0" dirty="0">
                                  <a:latin typeface="Times New Roman" panose="02020603050405020304" charset="0"/>
                                  <a:cs typeface="Times New Roman" panose="02020603050405020304" charset="0"/>
                                </a:rPr>
                              </m:ctrlPr>
                            </m:sSubPr>
                            <m:e>
                              <m:r>
                                <a:rPr lang="en-US" altLang="zh-CN" sz="2000" b="0" dirty="0">
                                  <a:latin typeface="Times New Roman" panose="02020603050405020304" charset="0"/>
                                  <a:cs typeface="Times New Roman" panose="02020603050405020304" charset="0"/>
                                </a:rPr>
                                <m:t>𝑉</m:t>
                              </m:r>
                            </m:e>
                            <m:sub>
                              <m:r>
                                <a:rPr lang="en-US" altLang="zh-CN" sz="2000" dirty="0">
                                  <a:latin typeface="Times New Roman" panose="02020603050405020304" charset="0"/>
                                  <a:cs typeface="Times New Roman" panose="02020603050405020304" charset="0"/>
                                </a:rPr>
                                <m:t>额</m:t>
                              </m:r>
                            </m:sub>
                          </m:sSub>
                        </m:num>
                        <m:den>
                          <m:r>
                            <a:rPr lang="en-US" altLang="zh-CN" sz="2000" b="0" dirty="0">
                              <a:latin typeface="Times New Roman" panose="02020603050405020304" charset="0"/>
                              <a:cs typeface="Times New Roman" panose="02020603050405020304" charset="0"/>
                            </a:rPr>
                            <m:t>3</m:t>
                          </m:r>
                        </m:den>
                      </m:f>
                      <m:r>
                        <a:rPr lang="en-US" altLang="zh-CN" sz="2000" b="0" dirty="0">
                          <a:latin typeface="Times New Roman" panose="02020603050405020304" charset="0"/>
                          <a:cs typeface="Times New Roman" panose="02020603050405020304" charset="0"/>
                        </a:rPr>
                        <m:t>=</m:t>
                      </m:r>
                      <m:r>
                        <a:rPr lang="en-US" altLang="zh-CN" sz="2000" b="0" dirty="0">
                          <a:latin typeface="Times New Roman" panose="02020603050405020304" charset="0"/>
                          <a:cs typeface="Times New Roman" panose="02020603050405020304" charset="0"/>
                        </a:rPr>
                        <m:t>133</m:t>
                      </m:r>
                      <m:r>
                        <a:rPr lang="en-US" altLang="zh-CN" sz="2000" b="0" dirty="0">
                          <a:latin typeface="Times New Roman" panose="02020603050405020304" charset="0"/>
                          <a:cs typeface="Times New Roman" panose="02020603050405020304" charset="0"/>
                        </a:rPr>
                        <m:t>.</m:t>
                      </m:r>
                      <m:r>
                        <a:rPr lang="en-US" altLang="zh-CN" sz="2000" b="0" dirty="0">
                          <a:latin typeface="Times New Roman" panose="02020603050405020304" charset="0"/>
                          <a:cs typeface="Times New Roman" panose="02020603050405020304" charset="0"/>
                        </a:rPr>
                        <m:t>33</m:t>
                      </m:r>
                      <m:r>
                        <a:rPr lang="en-US" altLang="zh-CN" sz="2000" b="0" dirty="0">
                          <a:latin typeface="Times New Roman" panose="02020603050405020304" charset="0"/>
                          <a:cs typeface="Times New Roman" panose="02020603050405020304" charset="0"/>
                        </a:rPr>
                        <m:t>𝑉</m:t>
                      </m:r>
                      <m:r>
                        <a:rPr lang="en-US" altLang="zh-CN" sz="2000" b="0" dirty="0">
                          <a:latin typeface="Times New Roman" panose="02020603050405020304" charset="0"/>
                          <a:cs typeface="Times New Roman" panose="02020603050405020304" charset="0"/>
                        </a:rPr>
                        <m:t>≈</m:t>
                      </m:r>
                      <m:r>
                        <a:rPr lang="en-US" altLang="zh-CN" sz="2000" b="0" dirty="0">
                          <a:latin typeface="Times New Roman" panose="02020603050405020304" charset="0"/>
                          <a:cs typeface="Times New Roman" panose="02020603050405020304" charset="0"/>
                        </a:rPr>
                        <m:t>133</m:t>
                      </m:r>
                      <m:r>
                        <a:rPr lang="en-US" altLang="zh-CN" sz="2000" b="0" dirty="0">
                          <a:latin typeface="Times New Roman" panose="02020603050405020304" charset="0"/>
                          <a:cs typeface="Times New Roman" panose="02020603050405020304" charset="0"/>
                        </a:rPr>
                        <m:t>𝑉</m:t>
                      </m:r>
                    </m:oMath>
                  </m:oMathPara>
                </a14:m>
                <a:endParaRPr lang="en-US" altLang="zh-CN" sz="2000" b="0" dirty="0">
                  <a:latin typeface="Times New Roman" panose="02020603050405020304" charset="0"/>
                  <a:cs typeface="Times New Roman" panose="02020603050405020304" charset="0"/>
                </a:endParaRPr>
              </a:p>
              <a:p>
                <a:pPr algn="ctr"/>
                <a:r>
                  <a:rPr lang="en-US" altLang="zh-CN" sz="2000" b="0" dirty="0">
                    <a:latin typeface="Times New Roman" panose="02020603050405020304" charset="0"/>
                    <a:cs typeface="Times New Roman" panose="02020603050405020304" charset="0"/>
                  </a:rPr>
                  <a:t>Indcutance: 0.1H, 2.06Ω</a:t>
                </a:r>
                <a:endParaRPr lang="en-US" altLang="zh-CN" sz="2000" b="0" dirty="0">
                  <a:latin typeface="Times New Roman" panose="02020603050405020304" charset="0"/>
                  <a:cs typeface="Times New Roman" panose="02020603050405020304" charset="0"/>
                </a:endParaRPr>
              </a:p>
            </p:txBody>
          </p:sp>
        </mc:Choice>
        <mc:Fallback>
          <p:sp>
            <p:nvSpPr>
              <p:cNvPr id="7" name="文本框 6"/>
              <p:cNvSpPr txBox="1">
                <a:spLocks noRot="1" noChangeAspect="1" noMove="1" noResize="1" noEditPoints="1" noAdjustHandles="1" noChangeArrowheads="1" noChangeShapeType="1" noTextEdit="1"/>
              </p:cNvSpPr>
              <p:nvPr/>
            </p:nvSpPr>
            <p:spPr>
              <a:xfrm>
                <a:off x="978994" y="2216502"/>
                <a:ext cx="5117006" cy="1543050"/>
              </a:xfrm>
              <a:prstGeom prst="rect">
                <a:avLst/>
              </a:prstGeom>
              <a:blipFill rotWithShape="1">
                <a:blip r:embed="rId4"/>
                <a:stretch>
                  <a:fillRect l="-9" t="-23" b="23"/>
                </a:stretch>
              </a:blipFill>
            </p:spPr>
            <p:txBody>
              <a:bodyPr/>
              <a:lstStyle/>
              <a:p>
                <a:r>
                  <a:rPr lang="zh-CN" altLang="en-US">
                    <a:noFill/>
                  </a:rPr>
                  <a:t> </a:t>
                </a:r>
              </a:p>
            </p:txBody>
          </p:sp>
        </mc:Fallback>
      </mc:AlternateContent>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1188495" y="5938671"/>
            <a:ext cx="335234" cy="337246"/>
          </a:xfrm>
          <a:prstGeom prst="rect">
            <a:avLst/>
          </a:prstGeom>
        </p:spPr>
      </p:pic>
      <p:pic>
        <p:nvPicPr>
          <p:cNvPr id="2" name="图片 1"/>
          <p:cNvPicPr>
            <a:picLocks noChangeAspect="1"/>
          </p:cNvPicPr>
          <p:nvPr/>
        </p:nvPicPr>
        <p:blipFill>
          <a:blip r:embed="rId2"/>
          <a:stretch>
            <a:fillRect/>
          </a:stretch>
        </p:blipFill>
        <p:spPr>
          <a:xfrm>
            <a:off x="1061543" y="795253"/>
            <a:ext cx="4709472" cy="2648121"/>
          </a:xfrm>
          <a:prstGeom prst="rect">
            <a:avLst/>
          </a:prstGeom>
        </p:spPr>
      </p:pic>
      <p:pic>
        <p:nvPicPr>
          <p:cNvPr id="5" name="图片 4"/>
          <p:cNvPicPr>
            <a:picLocks noChangeAspect="1"/>
          </p:cNvPicPr>
          <p:nvPr/>
        </p:nvPicPr>
        <p:blipFill>
          <a:blip r:embed="rId3"/>
          <a:stretch>
            <a:fillRect/>
          </a:stretch>
        </p:blipFill>
        <p:spPr>
          <a:xfrm>
            <a:off x="6968011" y="795253"/>
            <a:ext cx="4477128" cy="5267493"/>
          </a:xfrm>
          <a:prstGeom prst="rect">
            <a:avLst/>
          </a:prstGeom>
        </p:spPr>
      </p:pic>
      <mc:AlternateContent xmlns:mc="http://schemas.openxmlformats.org/markup-compatibility/2006">
        <mc:Choice xmlns:a14="http://schemas.microsoft.com/office/drawing/2010/main" Requires="a14">
          <p:sp>
            <p:nvSpPr>
              <p:cNvPr id="7" name="文本框 6"/>
              <p:cNvSpPr txBox="1"/>
              <p:nvPr/>
            </p:nvSpPr>
            <p:spPr>
              <a:xfrm>
                <a:off x="1061543" y="3706243"/>
                <a:ext cx="5034457" cy="2740025"/>
              </a:xfrm>
              <a:prstGeom prst="rect">
                <a:avLst/>
              </a:prstGeom>
              <a:noFill/>
            </p:spPr>
            <p:txBody>
              <a:bodyPr wrap="square" rtlCol="0">
                <a:spAutoFit/>
              </a:bodyPr>
              <a:lstStyle/>
              <a:p>
                <a:pPr algn="l">
                  <a:buClrTx/>
                  <a:buSzTx/>
                  <a:buNone/>
                </a:pPr>
                <a14:m>
                  <m:oMathPara xmlns:m="http://schemas.openxmlformats.org/officeDocument/2006/math">
                    <m:oMathParaPr>
                      <m:jc m:val="centerGroup"/>
                    </m:oMathParaPr>
                    <m:oMath xmlns:m="http://schemas.openxmlformats.org/officeDocument/2006/math">
                      <m:r>
                        <m:rPr>
                          <m:nor/>
                        </m:rPr>
                        <a:rPr lang="en-US" altLang="zh-CN" sz="2000" dirty="0">
                          <a:latin typeface="Times New Roman" panose="02020603050405020304" charset="0"/>
                          <a:cs typeface="Times New Roman" panose="02020603050405020304" charset="0"/>
                        </a:rPr>
                        <m:t>η</m:t>
                      </m:r>
                      <m:r>
                        <m:rPr>
                          <m:nor/>
                        </m:rPr>
                        <a:rPr lang="en-US" altLang="zh-CN" sz="2000" b="0" i="0" dirty="0">
                          <a:latin typeface="Times New Roman" panose="02020603050405020304" charset="0"/>
                          <a:cs typeface="Times New Roman" panose="02020603050405020304" charset="0"/>
                        </a:rPr>
                        <m:t>=</m:t>
                      </m:r>
                      <m:f>
                        <m:fPr>
                          <m:ctrlPr>
                            <a:rPr lang="en-US" altLang="zh-CN" sz="2000" b="0" dirty="0">
                              <a:latin typeface="Times New Roman" panose="02020603050405020304" charset="0"/>
                              <a:cs typeface="Times New Roman" panose="02020603050405020304" charset="0"/>
                            </a:rPr>
                          </m:ctrlPr>
                        </m:fPr>
                        <m:num>
                          <m:r>
                            <a:rPr lang="en-US" altLang="zh-CN" sz="2000" b="0" dirty="0">
                              <a:latin typeface="Times New Roman" panose="02020603050405020304" charset="0"/>
                              <a:cs typeface="Times New Roman" panose="02020603050405020304" charset="0"/>
                            </a:rPr>
                            <m:t>15</m:t>
                          </m:r>
                          <m:r>
                            <a:rPr lang="en-US" altLang="zh-CN" sz="2000" b="0" dirty="0">
                              <a:latin typeface="Times New Roman" panose="02020603050405020304" charset="0"/>
                              <a:cs typeface="Times New Roman" panose="02020603050405020304" charset="0"/>
                            </a:rPr>
                            <m:t>.</m:t>
                          </m:r>
                          <m:r>
                            <a:rPr lang="en-US" altLang="zh-CN" sz="2000" b="0" dirty="0">
                              <a:latin typeface="Times New Roman" panose="02020603050405020304" charset="0"/>
                              <a:cs typeface="Times New Roman" panose="02020603050405020304" charset="0"/>
                            </a:rPr>
                            <m:t>639</m:t>
                          </m:r>
                        </m:num>
                        <m:den>
                          <m:r>
                            <a:rPr lang="en-US" altLang="zh-CN" sz="2000" b="0" dirty="0">
                              <a:latin typeface="Times New Roman" panose="02020603050405020304" charset="0"/>
                              <a:cs typeface="Times New Roman" panose="02020603050405020304" charset="0"/>
                            </a:rPr>
                            <m:t>20</m:t>
                          </m:r>
                          <m:r>
                            <a:rPr lang="en-US" altLang="zh-CN" sz="2000" b="0" dirty="0">
                              <a:latin typeface="Times New Roman" panose="02020603050405020304" charset="0"/>
                              <a:cs typeface="Times New Roman" panose="02020603050405020304" charset="0"/>
                            </a:rPr>
                            <m:t>.</m:t>
                          </m:r>
                          <m:r>
                            <a:rPr lang="en-US" altLang="zh-CN" sz="2000" b="0" dirty="0">
                              <a:latin typeface="Times New Roman" panose="02020603050405020304" charset="0"/>
                              <a:cs typeface="Times New Roman" panose="02020603050405020304" charset="0"/>
                            </a:rPr>
                            <m:t>030</m:t>
                          </m:r>
                        </m:den>
                      </m:f>
                      <m:r>
                        <a:rPr lang="en-US" altLang="zh-CN" sz="2000" b="0" dirty="0">
                          <a:latin typeface="Times New Roman" panose="02020603050405020304" charset="0"/>
                          <a:cs typeface="Times New Roman" panose="02020603050405020304" charset="0"/>
                        </a:rPr>
                        <m:t>×</m:t>
                      </m:r>
                      <m:r>
                        <a:rPr lang="en-US" altLang="zh-CN" sz="2000" b="0" dirty="0">
                          <a:latin typeface="Times New Roman" panose="02020603050405020304" charset="0"/>
                          <a:cs typeface="Times New Roman" panose="02020603050405020304" charset="0"/>
                        </a:rPr>
                        <m:t>100</m:t>
                      </m:r>
                      <m:r>
                        <a:rPr lang="en-US" altLang="zh-CN" sz="2000" b="0" dirty="0">
                          <a:latin typeface="Times New Roman" panose="02020603050405020304" charset="0"/>
                          <a:cs typeface="Times New Roman" panose="02020603050405020304" charset="0"/>
                        </a:rPr>
                        <m:t>%=</m:t>
                      </m:r>
                      <m:r>
                        <a:rPr lang="en-US" altLang="zh-CN" sz="2000" b="0" dirty="0">
                          <a:latin typeface="Times New Roman" panose="02020603050405020304" charset="0"/>
                          <a:cs typeface="Times New Roman" panose="02020603050405020304" charset="0"/>
                        </a:rPr>
                        <m:t>78</m:t>
                      </m:r>
                      <m:r>
                        <a:rPr lang="en-US" altLang="zh-CN" sz="2000" b="0" dirty="0">
                          <a:latin typeface="Times New Roman" panose="02020603050405020304" charset="0"/>
                          <a:cs typeface="Times New Roman" panose="02020603050405020304" charset="0"/>
                        </a:rPr>
                        <m:t>.</m:t>
                      </m:r>
                      <m:r>
                        <a:rPr lang="en-US" altLang="zh-CN" sz="2000" b="0" dirty="0">
                          <a:latin typeface="Times New Roman" panose="02020603050405020304" charset="0"/>
                          <a:cs typeface="Times New Roman" panose="02020603050405020304" charset="0"/>
                        </a:rPr>
                        <m:t>1</m:t>
                      </m:r>
                      <m:r>
                        <a:rPr lang="en-US" altLang="zh-CN" sz="2000" b="0" dirty="0">
                          <a:latin typeface="Times New Roman" panose="02020603050405020304" charset="0"/>
                          <a:cs typeface="Times New Roman" panose="02020603050405020304" charset="0"/>
                        </a:rPr>
                        <m:t>%</m:t>
                      </m:r>
                    </m:oMath>
                  </m:oMathPara>
                </a14:m>
                <a:endParaRPr lang="en-US" altLang="zh-CN" sz="2000" dirty="0">
                  <a:latin typeface="Times New Roman" panose="02020603050405020304" charset="0"/>
                  <a:cs typeface="Times New Roman" panose="02020603050405020304" charset="0"/>
                </a:endParaRPr>
              </a:p>
              <a:p>
                <a:pPr algn="l">
                  <a:buClrTx/>
                  <a:buSzTx/>
                  <a:buNone/>
                </a:pPr>
                <a14:m>
                  <m:oMathPara xmlns:m="http://schemas.openxmlformats.org/officeDocument/2006/math">
                    <m:oMathParaPr>
                      <m:jc m:val="centerGroup"/>
                    </m:oMathParaPr>
                    <m:oMath xmlns:m="http://schemas.openxmlformats.org/officeDocument/2006/math">
                      <m:sSub>
                        <m:sSubPr>
                          <m:ctrlPr>
                            <a:rPr lang="en-US" altLang="zh-CN" sz="2000" dirty="0">
                              <a:latin typeface="Times New Roman" panose="02020603050405020304" charset="0"/>
                              <a:cs typeface="Times New Roman" panose="02020603050405020304" charset="0"/>
                            </a:rPr>
                          </m:ctrlPr>
                        </m:sSubPr>
                        <m:e>
                          <m:r>
                            <m:rPr>
                              <m:nor/>
                            </m:rPr>
                            <a:rPr lang="en-US" altLang="zh-CN" sz="2000" dirty="0">
                              <a:latin typeface="Times New Roman" panose="02020603050405020304" charset="0"/>
                              <a:cs typeface="Times New Roman" panose="02020603050405020304" charset="0"/>
                            </a:rPr>
                            <m:t>η</m:t>
                          </m:r>
                        </m:e>
                        <m:sub>
                          <m:r>
                            <a:rPr lang="en-US" altLang="zh-CN" sz="2000" b="0" dirty="0">
                              <a:latin typeface="Times New Roman" panose="02020603050405020304" charset="0"/>
                              <a:cs typeface="Times New Roman" panose="02020603050405020304" charset="0"/>
                            </a:rPr>
                            <m:t>𝑎</m:t>
                          </m:r>
                        </m:sub>
                      </m:sSub>
                      <m:r>
                        <m:rPr>
                          <m:nor/>
                        </m:rPr>
                        <a:rPr lang="en-US" altLang="zh-CN" sz="2000" b="0" i="0" dirty="0">
                          <a:latin typeface="Times New Roman" panose="02020603050405020304" charset="0"/>
                          <a:cs typeface="Times New Roman" panose="02020603050405020304" charset="0"/>
                        </a:rPr>
                        <m:t>=</m:t>
                      </m:r>
                      <m:f>
                        <m:fPr>
                          <m:ctrlPr>
                            <a:rPr lang="en-US" altLang="zh-CN" sz="2000" b="0" dirty="0">
                              <a:latin typeface="Times New Roman" panose="02020603050405020304" charset="0"/>
                              <a:cs typeface="Times New Roman" panose="02020603050405020304" charset="0"/>
                            </a:rPr>
                          </m:ctrlPr>
                        </m:fPr>
                        <m:num>
                          <m:r>
                            <a:rPr lang="en-US" altLang="zh-CN" sz="2000" b="0" dirty="0">
                              <a:latin typeface="Times New Roman" panose="02020603050405020304" charset="0"/>
                              <a:cs typeface="Times New Roman" panose="02020603050405020304" charset="0"/>
                            </a:rPr>
                            <m:t>5</m:t>
                          </m:r>
                          <m:r>
                            <a:rPr lang="en-US" altLang="zh-CN" sz="2000" b="0" dirty="0">
                              <a:latin typeface="Times New Roman" panose="02020603050405020304" charset="0"/>
                              <a:cs typeface="Times New Roman" panose="02020603050405020304" charset="0"/>
                            </a:rPr>
                            <m:t>.</m:t>
                          </m:r>
                          <m:r>
                            <a:rPr lang="en-US" altLang="zh-CN" sz="2000" b="0" dirty="0">
                              <a:latin typeface="Times New Roman" panose="02020603050405020304" charset="0"/>
                              <a:cs typeface="Times New Roman" panose="02020603050405020304" charset="0"/>
                            </a:rPr>
                            <m:t>213</m:t>
                          </m:r>
                        </m:num>
                        <m:den>
                          <m:r>
                            <a:rPr lang="en-US" altLang="zh-CN" sz="2000" b="0" dirty="0">
                              <a:latin typeface="Times New Roman" panose="02020603050405020304" charset="0"/>
                              <a:cs typeface="Times New Roman" panose="02020603050405020304" charset="0"/>
                            </a:rPr>
                            <m:t>5</m:t>
                          </m:r>
                          <m:r>
                            <a:rPr lang="en-US" altLang="zh-CN" sz="2000" b="0" dirty="0">
                              <a:latin typeface="Times New Roman" panose="02020603050405020304" charset="0"/>
                              <a:cs typeface="Times New Roman" panose="02020603050405020304" charset="0"/>
                            </a:rPr>
                            <m:t>.</m:t>
                          </m:r>
                          <m:r>
                            <a:rPr lang="en-US" altLang="zh-CN" sz="2000" b="0" dirty="0">
                              <a:latin typeface="Times New Roman" panose="02020603050405020304" charset="0"/>
                              <a:cs typeface="Times New Roman" panose="02020603050405020304" charset="0"/>
                            </a:rPr>
                            <m:t>4</m:t>
                          </m:r>
                        </m:den>
                      </m:f>
                      <m:r>
                        <a:rPr lang="en-US" altLang="zh-CN" sz="2000" b="0" dirty="0">
                          <a:latin typeface="Times New Roman" panose="02020603050405020304" charset="0"/>
                          <a:cs typeface="Times New Roman" panose="02020603050405020304" charset="0"/>
                        </a:rPr>
                        <m:t>×</m:t>
                      </m:r>
                      <m:r>
                        <a:rPr lang="en-US" altLang="zh-CN" sz="2000" b="0" dirty="0">
                          <a:latin typeface="Times New Roman" panose="02020603050405020304" charset="0"/>
                          <a:cs typeface="Times New Roman" panose="02020603050405020304" charset="0"/>
                        </a:rPr>
                        <m:t>100</m:t>
                      </m:r>
                      <m:r>
                        <a:rPr lang="en-US" altLang="zh-CN" sz="2000" b="0" dirty="0">
                          <a:latin typeface="Times New Roman" panose="02020603050405020304" charset="0"/>
                          <a:cs typeface="Times New Roman" panose="02020603050405020304" charset="0"/>
                        </a:rPr>
                        <m:t>%=</m:t>
                      </m:r>
                      <m:r>
                        <a:rPr lang="en-US" altLang="zh-CN" sz="2000" b="0" dirty="0">
                          <a:latin typeface="Times New Roman" panose="02020603050405020304" charset="0"/>
                          <a:cs typeface="Times New Roman" panose="02020603050405020304" charset="0"/>
                        </a:rPr>
                        <m:t>96</m:t>
                      </m:r>
                      <m:r>
                        <a:rPr lang="en-US" altLang="zh-CN" sz="2000" b="0" dirty="0">
                          <a:latin typeface="Times New Roman" panose="02020603050405020304" charset="0"/>
                          <a:cs typeface="Times New Roman" panose="02020603050405020304" charset="0"/>
                        </a:rPr>
                        <m:t>.</m:t>
                      </m:r>
                      <m:r>
                        <a:rPr lang="en-US" altLang="zh-CN" sz="2000" b="0" dirty="0">
                          <a:latin typeface="Times New Roman" panose="02020603050405020304" charset="0"/>
                          <a:cs typeface="Times New Roman" panose="02020603050405020304" charset="0"/>
                        </a:rPr>
                        <m:t>53</m:t>
                      </m:r>
                      <m:r>
                        <a:rPr lang="en-US" altLang="zh-CN" sz="2000" b="0" dirty="0">
                          <a:latin typeface="Times New Roman" panose="02020603050405020304" charset="0"/>
                          <a:cs typeface="Times New Roman" panose="02020603050405020304" charset="0"/>
                        </a:rPr>
                        <m:t>%</m:t>
                      </m:r>
                    </m:oMath>
                  </m:oMathPara>
                </a14:m>
                <a:endParaRPr lang="en-US" altLang="zh-CN" sz="2000" b="0" dirty="0">
                  <a:latin typeface="Times New Roman" panose="02020603050405020304" charset="0"/>
                  <a:cs typeface="Times New Roman" panose="02020603050405020304" charset="0"/>
                </a:endParaRPr>
              </a:p>
              <a:p>
                <a:pPr algn="l">
                  <a:buClrTx/>
                  <a:buSzTx/>
                  <a:buNone/>
                </a:pPr>
                <a14:m>
                  <m:oMathPara xmlns:m="http://schemas.openxmlformats.org/officeDocument/2006/math">
                    <m:oMathParaPr>
                      <m:jc m:val="centerGroup"/>
                    </m:oMathParaPr>
                    <m:oMath xmlns:m="http://schemas.openxmlformats.org/officeDocument/2006/math">
                      <m:r>
                        <a:rPr lang="en-US" altLang="zh-CN" sz="2000" b="0" dirty="0">
                          <a:latin typeface="Times New Roman" panose="02020603050405020304" charset="0"/>
                          <a:cs typeface="Times New Roman" panose="02020603050405020304" charset="0"/>
                        </a:rPr>
                        <m:t>𝑆</m:t>
                      </m:r>
                      <m:r>
                        <a:rPr lang="en-US" altLang="zh-CN" sz="2000" b="0" dirty="0">
                          <a:latin typeface="Times New Roman" panose="02020603050405020304" charset="0"/>
                          <a:cs typeface="Times New Roman" panose="02020603050405020304" charset="0"/>
                        </a:rPr>
                        <m:t>=</m:t>
                      </m:r>
                      <m:r>
                        <a:rPr lang="en-US" altLang="zh-CN" sz="2000" b="0" dirty="0">
                          <a:latin typeface="Times New Roman" panose="02020603050405020304" charset="0"/>
                          <a:cs typeface="Times New Roman" panose="02020603050405020304" charset="0"/>
                        </a:rPr>
                        <m:t>339</m:t>
                      </m:r>
                      <m:r>
                        <a:rPr lang="en-US" altLang="zh-CN" sz="2000" b="0" dirty="0">
                          <a:latin typeface="Times New Roman" panose="02020603050405020304" charset="0"/>
                          <a:cs typeface="Times New Roman" panose="02020603050405020304" charset="0"/>
                        </a:rPr>
                        <m:t>.</m:t>
                      </m:r>
                      <m:r>
                        <a:rPr lang="en-US" altLang="zh-CN" sz="2000" b="0" dirty="0">
                          <a:latin typeface="Times New Roman" panose="02020603050405020304" charset="0"/>
                          <a:cs typeface="Times New Roman" panose="02020603050405020304" charset="0"/>
                        </a:rPr>
                        <m:t>05</m:t>
                      </m:r>
                      <m:r>
                        <a:rPr lang="en-US" altLang="zh-CN" sz="2000" b="0" dirty="0">
                          <a:latin typeface="Times New Roman" panose="02020603050405020304" charset="0"/>
                          <a:cs typeface="Times New Roman" panose="02020603050405020304" charset="0"/>
                        </a:rPr>
                        <m:t>×</m:t>
                      </m:r>
                      <m:r>
                        <a:rPr lang="en-US" altLang="zh-CN" sz="2000" b="0" dirty="0">
                          <a:latin typeface="Times New Roman" panose="02020603050405020304" charset="0"/>
                          <a:cs typeface="Times New Roman" panose="02020603050405020304" charset="0"/>
                        </a:rPr>
                        <m:t>19</m:t>
                      </m:r>
                      <m:r>
                        <a:rPr lang="en-US" altLang="zh-CN" sz="2000" b="0" dirty="0">
                          <a:latin typeface="Times New Roman" panose="02020603050405020304" charset="0"/>
                          <a:cs typeface="Times New Roman" panose="02020603050405020304" charset="0"/>
                        </a:rPr>
                        <m:t>.</m:t>
                      </m:r>
                      <m:r>
                        <a:rPr lang="en-US" altLang="zh-CN" sz="2000" b="0" dirty="0">
                          <a:latin typeface="Times New Roman" panose="02020603050405020304" charset="0"/>
                          <a:cs typeface="Times New Roman" panose="02020603050405020304" charset="0"/>
                        </a:rPr>
                        <m:t>698</m:t>
                      </m:r>
                      <m:r>
                        <a:rPr lang="en-US" altLang="zh-CN" sz="2000" b="0" dirty="0">
                          <a:latin typeface="Times New Roman" panose="02020603050405020304" charset="0"/>
                          <a:cs typeface="Times New Roman" panose="02020603050405020304" charset="0"/>
                        </a:rPr>
                        <m:t>=</m:t>
                      </m:r>
                      <m:r>
                        <a:rPr lang="en-US" altLang="zh-CN" sz="2000" b="0" dirty="0">
                          <a:latin typeface="Times New Roman" panose="02020603050405020304" charset="0"/>
                          <a:cs typeface="Times New Roman" panose="02020603050405020304" charset="0"/>
                        </a:rPr>
                        <m:t>6</m:t>
                      </m:r>
                      <m:r>
                        <a:rPr lang="en-US" altLang="zh-CN" sz="2000" b="0" dirty="0">
                          <a:latin typeface="Times New Roman" panose="02020603050405020304" charset="0"/>
                          <a:cs typeface="Times New Roman" panose="02020603050405020304" charset="0"/>
                        </a:rPr>
                        <m:t>.</m:t>
                      </m:r>
                      <m:r>
                        <a:rPr lang="en-US" altLang="zh-CN" sz="2000" b="0" dirty="0">
                          <a:latin typeface="Times New Roman" panose="02020603050405020304" charset="0"/>
                          <a:cs typeface="Times New Roman" panose="02020603050405020304" charset="0"/>
                        </a:rPr>
                        <m:t>678</m:t>
                      </m:r>
                      <m:r>
                        <a:rPr lang="en-US" altLang="zh-CN" sz="2000" b="0" dirty="0">
                          <a:latin typeface="Times New Roman" panose="02020603050405020304" charset="0"/>
                          <a:cs typeface="Times New Roman" panose="02020603050405020304" charset="0"/>
                        </a:rPr>
                        <m:t>𝑘𝑊</m:t>
                      </m:r>
                    </m:oMath>
                  </m:oMathPara>
                </a14:m>
                <a:endParaRPr lang="en-US" altLang="zh-CN" sz="2000" b="0" dirty="0">
                  <a:latin typeface="Times New Roman" panose="02020603050405020304" charset="0"/>
                  <a:cs typeface="Times New Roman" panose="02020603050405020304" charset="0"/>
                </a:endParaRPr>
              </a:p>
              <a:p>
                <a:pPr algn="l">
                  <a:buClrTx/>
                  <a:buSzTx/>
                  <a:buNone/>
                </a:pPr>
                <a14:m>
                  <m:oMathPara xmlns:m="http://schemas.openxmlformats.org/officeDocument/2006/math">
                    <m:oMathParaPr>
                      <m:jc m:val="centerGroup"/>
                    </m:oMathParaPr>
                    <m:oMath xmlns:m="http://schemas.openxmlformats.org/officeDocument/2006/math">
                      <m:r>
                        <a:rPr lang="en-US" altLang="zh-CN" sz="2000" b="0" dirty="0">
                          <a:latin typeface="Times New Roman" panose="02020603050405020304" charset="0"/>
                          <a:cs typeface="Times New Roman" panose="02020603050405020304" charset="0"/>
                        </a:rPr>
                        <m:t>𝑐𝑜𝑠</m:t>
                      </m:r>
                      <m:r>
                        <m:rPr>
                          <m:sty m:val="p"/>
                        </m:rPr>
                        <a:rPr lang="en-US" altLang="zh-CN" sz="2000" b="0" dirty="0">
                          <a:latin typeface="Times New Roman" panose="02020603050405020304" charset="0"/>
                          <a:cs typeface="Times New Roman" panose="02020603050405020304" charset="0"/>
                        </a:rPr>
                        <m:t>φ</m:t>
                      </m:r>
                      <m:r>
                        <a:rPr lang="en-US" altLang="zh-CN" sz="2000" b="0" dirty="0">
                          <a:latin typeface="Times New Roman" panose="02020603050405020304" charset="0"/>
                          <a:cs typeface="Times New Roman" panose="02020603050405020304" charset="0"/>
                        </a:rPr>
                        <m:t>=</m:t>
                      </m:r>
                      <m:f>
                        <m:fPr>
                          <m:ctrlPr>
                            <a:rPr lang="en-US" altLang="zh-CN" sz="2000" b="0" dirty="0">
                              <a:latin typeface="Times New Roman" panose="02020603050405020304" charset="0"/>
                              <a:cs typeface="Times New Roman" panose="02020603050405020304" charset="0"/>
                            </a:rPr>
                          </m:ctrlPr>
                        </m:fPr>
                        <m:num>
                          <m:r>
                            <a:rPr lang="en-US" altLang="zh-CN" sz="2000" b="0" dirty="0">
                              <a:latin typeface="Times New Roman" panose="02020603050405020304" charset="0"/>
                              <a:cs typeface="Times New Roman" panose="02020603050405020304" charset="0"/>
                            </a:rPr>
                            <m:t>5</m:t>
                          </m:r>
                          <m:r>
                            <a:rPr lang="en-US" altLang="zh-CN" sz="2000" b="0" dirty="0">
                              <a:latin typeface="Times New Roman" panose="02020603050405020304" charset="0"/>
                              <a:cs typeface="Times New Roman" panose="02020603050405020304" charset="0"/>
                            </a:rPr>
                            <m:t>.</m:t>
                          </m:r>
                          <m:r>
                            <a:rPr lang="en-US" altLang="zh-CN" sz="2000" b="0" dirty="0">
                              <a:latin typeface="Times New Roman" panose="02020603050405020304" charset="0"/>
                              <a:cs typeface="Times New Roman" panose="02020603050405020304" charset="0"/>
                            </a:rPr>
                            <m:t>213</m:t>
                          </m:r>
                        </m:num>
                        <m:den>
                          <m:r>
                            <a:rPr lang="en-US" altLang="zh-CN" sz="2000" b="0" dirty="0">
                              <a:latin typeface="Times New Roman" panose="02020603050405020304" charset="0"/>
                              <a:cs typeface="Times New Roman" panose="02020603050405020304" charset="0"/>
                            </a:rPr>
                            <m:t>6</m:t>
                          </m:r>
                          <m:r>
                            <a:rPr lang="en-US" altLang="zh-CN" sz="2000" b="0" dirty="0">
                              <a:latin typeface="Times New Roman" panose="02020603050405020304" charset="0"/>
                              <a:cs typeface="Times New Roman" panose="02020603050405020304" charset="0"/>
                            </a:rPr>
                            <m:t>.</m:t>
                          </m:r>
                          <m:r>
                            <a:rPr lang="en-US" altLang="zh-CN" sz="2000" b="0" dirty="0">
                              <a:latin typeface="Times New Roman" panose="02020603050405020304" charset="0"/>
                              <a:cs typeface="Times New Roman" panose="02020603050405020304" charset="0"/>
                            </a:rPr>
                            <m:t>678</m:t>
                          </m:r>
                        </m:den>
                      </m:f>
                      <m:r>
                        <a:rPr lang="en-US" altLang="zh-CN" sz="2000" b="0" dirty="0">
                          <a:latin typeface="Times New Roman" panose="02020603050405020304" charset="0"/>
                          <a:cs typeface="Times New Roman" panose="02020603050405020304" charset="0"/>
                        </a:rPr>
                        <m:t>=</m:t>
                      </m:r>
                      <m:r>
                        <a:rPr lang="en-US" altLang="zh-CN" sz="2000" b="0" dirty="0">
                          <a:latin typeface="Times New Roman" panose="02020603050405020304" charset="0"/>
                          <a:cs typeface="Times New Roman" panose="02020603050405020304" charset="0"/>
                        </a:rPr>
                        <m:t>0</m:t>
                      </m:r>
                      <m:r>
                        <a:rPr lang="en-US" altLang="zh-CN" sz="2000" b="0" dirty="0">
                          <a:latin typeface="Times New Roman" panose="02020603050405020304" charset="0"/>
                          <a:cs typeface="Times New Roman" panose="02020603050405020304" charset="0"/>
                        </a:rPr>
                        <m:t>.</m:t>
                      </m:r>
                      <m:r>
                        <a:rPr lang="en-US" altLang="zh-CN" sz="2000" b="0" dirty="0">
                          <a:latin typeface="Times New Roman" panose="02020603050405020304" charset="0"/>
                          <a:cs typeface="Times New Roman" panose="02020603050405020304" charset="0"/>
                        </a:rPr>
                        <m:t>78</m:t>
                      </m:r>
                    </m:oMath>
                  </m:oMathPara>
                </a14:m>
                <a:endParaRPr lang="en-US" altLang="zh-CN" sz="2000" b="0" dirty="0">
                  <a:latin typeface="Times New Roman" panose="02020603050405020304" charset="0"/>
                  <a:cs typeface="Times New Roman" panose="02020603050405020304" charset="0"/>
                </a:endParaRPr>
              </a:p>
              <a:p>
                <a:pPr algn="l">
                  <a:buClrTx/>
                  <a:buSzTx/>
                  <a:buNone/>
                </a:pPr>
                <a:r>
                  <a:rPr lang="en-US" altLang="zh-CN" sz="2000" b="0" dirty="0">
                    <a:latin typeface="Times New Roman" panose="02020603050405020304" charset="0"/>
                    <a:cs typeface="Times New Roman" panose="02020603050405020304" charset="0"/>
                  </a:rPr>
                  <a:t>The Q is similar to the traditional way.</a:t>
                </a:r>
                <a:endParaRPr lang="en-US" altLang="zh-CN" sz="2000" b="0" dirty="0">
                  <a:latin typeface="Times New Roman" panose="02020603050405020304" charset="0"/>
                  <a:cs typeface="Times New Roman" panose="02020603050405020304" charset="0"/>
                </a:endParaRPr>
              </a:p>
              <a:p>
                <a:pPr algn="l">
                  <a:buClrTx/>
                  <a:buSzTx/>
                  <a:buNone/>
                </a:pPr>
                <a:endParaRPr lang="en-US" altLang="zh-CN" sz="2000" dirty="0">
                  <a:latin typeface="Times New Roman" panose="02020603050405020304" charset="0"/>
                  <a:cs typeface="Times New Roman" panose="02020603050405020304" charset="0"/>
                </a:endParaRPr>
              </a:p>
            </p:txBody>
          </p:sp>
        </mc:Choice>
        <mc:Fallback>
          <p:sp>
            <p:nvSpPr>
              <p:cNvPr id="7" name="文本框 6"/>
              <p:cNvSpPr txBox="1">
                <a:spLocks noRot="1" noChangeAspect="1" noMove="1" noResize="1" noEditPoints="1" noAdjustHandles="1" noChangeArrowheads="1" noChangeShapeType="1" noTextEdit="1"/>
              </p:cNvSpPr>
              <p:nvPr/>
            </p:nvSpPr>
            <p:spPr>
              <a:xfrm>
                <a:off x="1061543" y="3706243"/>
                <a:ext cx="5034457" cy="2740025"/>
              </a:xfrm>
              <a:prstGeom prst="rect">
                <a:avLst/>
              </a:prstGeom>
              <a:blipFill rotWithShape="1">
                <a:blip r:embed="rId4"/>
                <a:stretch>
                  <a:fillRect l="-9" t="-14" b="14"/>
                </a:stretch>
              </a:blipFill>
            </p:spPr>
            <p:txBody>
              <a:bodyPr/>
              <a:lstStyle/>
              <a:p>
                <a:r>
                  <a:rPr lang="zh-CN" altLang="en-US">
                    <a:noFill/>
                  </a:rPr>
                  <a:t> </a:t>
                </a:r>
              </a:p>
            </p:txBody>
          </p:sp>
        </mc:Fallback>
      </mc:AlternateContent>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1188495" y="5938671"/>
            <a:ext cx="335234" cy="337246"/>
          </a:xfrm>
          <a:prstGeom prst="rect">
            <a:avLst/>
          </a:prstGeom>
        </p:spPr>
      </p:pic>
      <mc:AlternateContent xmlns:mc="http://schemas.openxmlformats.org/markup-compatibility/2006">
        <mc:Choice xmlns:a14="http://schemas.microsoft.com/office/drawing/2010/main" Requires="a14">
          <p:sp>
            <p:nvSpPr>
              <p:cNvPr id="3" name="文本框 2"/>
              <p:cNvSpPr txBox="1"/>
              <p:nvPr/>
            </p:nvSpPr>
            <p:spPr>
              <a:xfrm>
                <a:off x="951369" y="728732"/>
                <a:ext cx="10237761" cy="6427470"/>
              </a:xfrm>
              <a:prstGeom prst="rect">
                <a:avLst/>
              </a:prstGeom>
              <a:noFill/>
            </p:spPr>
            <p:txBody>
              <a:bodyPr wrap="square" rtlCol="0">
                <a:spAutoFit/>
              </a:bodyPr>
              <a:lstStyle/>
              <a:p>
                <a:pPr>
                  <a:lnSpc>
                    <a:spcPct val="100000"/>
                  </a:lnSpc>
                </a:pPr>
                <a:r>
                  <a:rPr lang="en-US" altLang="zh-CN" sz="2000" dirty="0">
                    <a:latin typeface="Times New Roman" panose="02020603050405020304" charset="0"/>
                    <a:cs typeface="Times New Roman" panose="02020603050405020304" charset="0"/>
                  </a:rPr>
                  <a:t>Does it really have an advantage compared with the traditional way?</a:t>
                </a:r>
                <a:endParaRPr lang="en-US" altLang="zh-CN" sz="2000" dirty="0">
                  <a:latin typeface="Times New Roman" panose="02020603050405020304" charset="0"/>
                  <a:cs typeface="Times New Roman" panose="02020603050405020304" charset="0"/>
                </a:endParaRPr>
              </a:p>
              <a:p>
                <a:pPr>
                  <a:lnSpc>
                    <a:spcPct val="100000"/>
                  </a:lnSpc>
                </a:pPr>
                <a:r>
                  <a:rPr lang="en-US" altLang="zh-CN" sz="2000" dirty="0">
                    <a:latin typeface="Times New Roman" panose="02020603050405020304" charset="0"/>
                    <a:cs typeface="Times New Roman" panose="02020603050405020304" charset="0"/>
                  </a:rPr>
                  <a:t>Consider 500V→500kV</a:t>
                </a:r>
                <a:endParaRPr lang="en-US" altLang="zh-CN" sz="2000" dirty="0">
                  <a:latin typeface="Times New Roman" panose="02020603050405020304" charset="0"/>
                  <a:cs typeface="Times New Roman" panose="02020603050405020304" charset="0"/>
                </a:endParaRPr>
              </a:p>
              <a:p>
                <a:pPr>
                  <a:lnSpc>
                    <a:spcPct val="100000"/>
                  </a:lnSpc>
                </a:pPr>
                <a:endParaRPr lang="en-US" altLang="zh-CN" sz="2000" dirty="0"/>
              </a:p>
              <a:p>
                <a:pPr>
                  <a:lnSpc>
                    <a:spcPct val="100000"/>
                  </a:lnSpc>
                </a:pPr>
                <a:r>
                  <a:rPr lang="en-US" altLang="zh-CN" sz="2000" dirty="0">
                    <a:latin typeface="Times New Roman" panose="02020603050405020304" charset="0"/>
                    <a:cs typeface="Times New Roman" panose="02020603050405020304" charset="0"/>
                  </a:rPr>
                  <a:t>0.1H→1H </a:t>
                </a:r>
                <a:endParaRPr lang="en-US" altLang="zh-CN" sz="2000" dirty="0">
                  <a:latin typeface="Times New Roman" panose="02020603050405020304" charset="0"/>
                  <a:cs typeface="Times New Roman" panose="02020603050405020304" charset="0"/>
                </a:endParaRPr>
              </a:p>
              <a:p>
                <a:pPr>
                  <a:lnSpc>
                    <a:spcPct val="100000"/>
                  </a:lnSpc>
                </a:pPr>
                <a:r>
                  <a:rPr lang="en-US" altLang="zh-CN" sz="2000" dirty="0">
                    <a:latin typeface="Times New Roman" panose="02020603050405020304" charset="0"/>
                    <a:cs typeface="Times New Roman" panose="02020603050405020304" charset="0"/>
                  </a:rPr>
                  <a:t>2.06Ω →20.6Ω </a:t>
                </a:r>
                <a:endParaRPr lang="en-US" altLang="zh-CN" sz="2000" dirty="0">
                  <a:latin typeface="Times New Roman" panose="02020603050405020304" charset="0"/>
                  <a:cs typeface="Times New Roman" panose="02020603050405020304" charset="0"/>
                </a:endParaRPr>
              </a:p>
              <a:p>
                <a:pPr>
                  <a:lnSpc>
                    <a:spcPct val="100000"/>
                  </a:lnSpc>
                </a:pPr>
                <a:r>
                  <a:rPr lang="en-US" altLang="zh-CN" sz="2000" dirty="0">
                    <a:latin typeface="Times New Roman" panose="02020603050405020304" charset="0"/>
                    <a:cs typeface="Times New Roman" panose="02020603050405020304" charset="0"/>
                  </a:rPr>
                  <a:t>20kW →2000MW</a:t>
                </a:r>
                <a:endParaRPr lang="en-US" altLang="zh-CN" sz="2000" dirty="0">
                  <a:latin typeface="Times New Roman" panose="02020603050405020304" charset="0"/>
                  <a:cs typeface="Times New Roman" panose="02020603050405020304" charset="0"/>
                </a:endParaRPr>
              </a:p>
              <a:p>
                <a:pPr>
                  <a:lnSpc>
                    <a:spcPct val="100000"/>
                  </a:lnSpc>
                </a:pPr>
                <a:endParaRPr lang="en-US" altLang="zh-CN" sz="2000" dirty="0">
                  <a:latin typeface="Times New Roman" panose="02020603050405020304" charset="0"/>
                  <a:cs typeface="Times New Roman" panose="02020603050405020304" charset="0"/>
                </a:endParaRPr>
              </a:p>
              <a:p>
                <a:pPr>
                  <a:lnSpc>
                    <a:spcPct val="100000"/>
                  </a:lnSpc>
                </a:pPr>
                <a14:m>
                  <m:oMathPara xmlns:m="http://schemas.openxmlformats.org/officeDocument/2006/math">
                    <m:oMathParaPr>
                      <m:jc m:val="left"/>
                    </m:oMathParaPr>
                    <m:oMath xmlns:m="http://schemas.openxmlformats.org/officeDocument/2006/math">
                      <m:r>
                        <a:rPr lang="en-US" altLang="zh-CN" sz="2000" dirty="0">
                          <a:latin typeface="Times New Roman" panose="02020603050405020304" charset="0"/>
                          <a:cs typeface="Times New Roman" panose="02020603050405020304" charset="0"/>
                        </a:rPr>
                        <m:t>𝜔</m:t>
                      </m:r>
                      <m:r>
                        <a:rPr lang="en-US" altLang="zh-CN" sz="2000" dirty="0">
                          <a:latin typeface="Times New Roman" panose="02020603050405020304" charset="0"/>
                          <a:cs typeface="Times New Roman" panose="02020603050405020304" charset="0"/>
                        </a:rPr>
                        <m:t>𝐿</m:t>
                      </m:r>
                      <m:r>
                        <a:rPr lang="en-US" altLang="zh-CN" sz="2000" dirty="0">
                          <a:latin typeface="Times New Roman" panose="02020603050405020304" charset="0"/>
                          <a:cs typeface="Times New Roman" panose="02020603050405020304" charset="0"/>
                        </a:rPr>
                        <m:t>=</m:t>
                      </m:r>
                      <m:r>
                        <a:rPr lang="en-US" altLang="zh-CN" sz="2000" dirty="0">
                          <a:latin typeface="Times New Roman" panose="02020603050405020304" charset="0"/>
                          <a:cs typeface="Times New Roman" panose="02020603050405020304" charset="0"/>
                        </a:rPr>
                        <m:t>314</m:t>
                      </m:r>
                      <m:r>
                        <a:rPr lang="en-US" altLang="zh-CN" sz="2000" dirty="0">
                          <a:latin typeface="Times New Roman" panose="02020603050405020304" charset="0"/>
                          <a:cs typeface="Times New Roman" panose="02020603050405020304" charset="0"/>
                        </a:rPr>
                        <m:t>.</m:t>
                      </m:r>
                      <m:r>
                        <a:rPr lang="en-US" altLang="zh-CN" sz="2000" dirty="0">
                          <a:latin typeface="Times New Roman" panose="02020603050405020304" charset="0"/>
                          <a:cs typeface="Times New Roman" panose="02020603050405020304" charset="0"/>
                        </a:rPr>
                        <m:t>16</m:t>
                      </m:r>
                      <m:r>
                        <a:rPr lang="en-US" altLang="zh-CN" sz="2000" dirty="0">
                          <a:latin typeface="Times New Roman" panose="02020603050405020304" charset="0"/>
                          <a:cs typeface="Times New Roman" panose="02020603050405020304" charset="0"/>
                        </a:rPr>
                        <m:t>×</m:t>
                      </m:r>
                      <m:r>
                        <a:rPr lang="en-US" altLang="zh-CN" sz="2000" dirty="0">
                          <a:latin typeface="Times New Roman" panose="02020603050405020304" charset="0"/>
                          <a:cs typeface="Times New Roman" panose="02020603050405020304" charset="0"/>
                        </a:rPr>
                        <m:t>1</m:t>
                      </m:r>
                      <m:r>
                        <a:rPr lang="en-US" altLang="zh-CN" sz="2000" b="0" dirty="0">
                          <a:latin typeface="Times New Roman" panose="02020603050405020304" charset="0"/>
                          <a:cs typeface="Times New Roman" panose="02020603050405020304" charset="0"/>
                        </a:rPr>
                        <m:t>=</m:t>
                      </m:r>
                      <m:r>
                        <a:rPr lang="en-US" altLang="zh-CN" sz="2000" b="0" dirty="0">
                          <a:latin typeface="Times New Roman" panose="02020603050405020304" charset="0"/>
                          <a:cs typeface="Times New Roman" panose="02020603050405020304" charset="0"/>
                        </a:rPr>
                        <m:t>314</m:t>
                      </m:r>
                      <m:r>
                        <a:rPr lang="en-US" altLang="zh-CN" sz="2000" b="0" dirty="0">
                          <a:latin typeface="Times New Roman" panose="02020603050405020304" charset="0"/>
                          <a:cs typeface="Times New Roman" panose="02020603050405020304" charset="0"/>
                        </a:rPr>
                        <m:t>.</m:t>
                      </m:r>
                      <m:r>
                        <a:rPr lang="en-US" altLang="zh-CN" sz="2000" b="0" dirty="0">
                          <a:latin typeface="Times New Roman" panose="02020603050405020304" charset="0"/>
                          <a:cs typeface="Times New Roman" panose="02020603050405020304" charset="0"/>
                        </a:rPr>
                        <m:t>16</m:t>
                      </m:r>
                      <m:r>
                        <m:rPr>
                          <m:sty m:val="p"/>
                        </m:rPr>
                        <a:rPr lang="en-US" altLang="zh-CN" sz="2000" dirty="0">
                          <a:latin typeface="Times New Roman" panose="02020603050405020304" charset="0"/>
                          <a:cs typeface="Times New Roman" panose="02020603050405020304" charset="0"/>
                        </a:rPr>
                        <m:t>Ω</m:t>
                      </m:r>
                    </m:oMath>
                  </m:oMathPara>
                </a14:m>
                <a:endParaRPr lang="en-US" altLang="zh-CN" sz="2000" dirty="0">
                  <a:latin typeface="Times New Roman" panose="02020603050405020304" charset="0"/>
                  <a:cs typeface="Times New Roman" panose="02020603050405020304" charset="0"/>
                </a:endParaRPr>
              </a:p>
              <a:p>
                <a:pPr>
                  <a:lnSpc>
                    <a:spcPct val="100000"/>
                  </a:lnSpc>
                </a:pPr>
                <a14:m>
                  <m:oMathPara xmlns:m="http://schemas.openxmlformats.org/officeDocument/2006/math">
                    <m:oMathParaPr>
                      <m:jc m:val="left"/>
                    </m:oMathParaPr>
                    <m:oMath xmlns:m="http://schemas.openxmlformats.org/officeDocument/2006/math">
                      <m:sSub>
                        <m:sSubPr>
                          <m:ctrlPr>
                            <a:rPr lang="en-US" altLang="zh-CN" sz="2000" dirty="0">
                              <a:latin typeface="Times New Roman" panose="02020603050405020304" charset="0"/>
                              <a:cs typeface="Times New Roman" panose="02020603050405020304" charset="0"/>
                            </a:rPr>
                          </m:ctrlPr>
                        </m:sSubPr>
                        <m:e>
                          <m:r>
                            <a:rPr lang="en-US" altLang="zh-CN" sz="2000" b="0" dirty="0">
                              <a:latin typeface="Times New Roman" panose="02020603050405020304" charset="0"/>
                              <a:cs typeface="Times New Roman" panose="02020603050405020304" charset="0"/>
                            </a:rPr>
                            <m:t>𝑃</m:t>
                          </m:r>
                        </m:e>
                        <m:sub>
                          <m:r>
                            <a:rPr lang="en-US" altLang="zh-CN" sz="2000" b="0" dirty="0">
                              <a:latin typeface="Times New Roman" panose="02020603050405020304" charset="0"/>
                              <a:cs typeface="Times New Roman" panose="02020603050405020304" charset="0"/>
                            </a:rPr>
                            <m:t>𝑚𝑎𝑥</m:t>
                          </m:r>
                        </m:sub>
                      </m:sSub>
                      <m:r>
                        <a:rPr lang="en-US" altLang="zh-CN" sz="2000" b="0" dirty="0">
                          <a:latin typeface="Times New Roman" panose="02020603050405020304" charset="0"/>
                          <a:cs typeface="Times New Roman" panose="02020603050405020304" charset="0"/>
                        </a:rPr>
                        <m:t>=</m:t>
                      </m:r>
                      <m:f>
                        <m:fPr>
                          <m:ctrlPr>
                            <a:rPr lang="en-US" altLang="zh-CN" sz="2000" b="0" dirty="0">
                              <a:latin typeface="Times New Roman" panose="02020603050405020304" charset="0"/>
                              <a:cs typeface="Times New Roman" panose="02020603050405020304" charset="0"/>
                            </a:rPr>
                          </m:ctrlPr>
                        </m:fPr>
                        <m:num>
                          <m:sSup>
                            <m:sSupPr>
                              <m:ctrlPr>
                                <a:rPr lang="en-US" altLang="zh-CN" sz="2000" b="0" dirty="0">
                                  <a:latin typeface="Times New Roman" panose="02020603050405020304" charset="0"/>
                                  <a:cs typeface="Times New Roman" panose="02020603050405020304" charset="0"/>
                                </a:rPr>
                              </m:ctrlPr>
                            </m:sSupPr>
                            <m:e>
                              <m:r>
                                <a:rPr lang="en-US" altLang="zh-CN" sz="2000" b="0" dirty="0">
                                  <a:latin typeface="Times New Roman" panose="02020603050405020304" charset="0"/>
                                  <a:cs typeface="Times New Roman" panose="02020603050405020304" charset="0"/>
                                </a:rPr>
                                <m:t>500</m:t>
                              </m:r>
                            </m:e>
                            <m:sup>
                              <m:r>
                                <a:rPr lang="en-US" altLang="zh-CN" sz="2000" b="0" dirty="0">
                                  <a:latin typeface="Times New Roman" panose="02020603050405020304" charset="0"/>
                                  <a:cs typeface="Times New Roman" panose="02020603050405020304" charset="0"/>
                                </a:rPr>
                                <m:t>2</m:t>
                              </m:r>
                            </m:sup>
                          </m:sSup>
                        </m:num>
                        <m:den>
                          <m:r>
                            <a:rPr lang="en-US" altLang="zh-CN" sz="2000" b="0" dirty="0">
                              <a:latin typeface="Times New Roman" panose="02020603050405020304" charset="0"/>
                              <a:cs typeface="Times New Roman" panose="02020603050405020304" charset="0"/>
                            </a:rPr>
                            <m:t>314</m:t>
                          </m:r>
                          <m:r>
                            <a:rPr lang="en-US" altLang="zh-CN" sz="2000" b="0" dirty="0">
                              <a:latin typeface="Times New Roman" panose="02020603050405020304" charset="0"/>
                              <a:cs typeface="Times New Roman" panose="02020603050405020304" charset="0"/>
                            </a:rPr>
                            <m:t>.</m:t>
                          </m:r>
                          <m:r>
                            <a:rPr lang="en-US" altLang="zh-CN" sz="2000" b="0" dirty="0">
                              <a:latin typeface="Times New Roman" panose="02020603050405020304" charset="0"/>
                              <a:cs typeface="Times New Roman" panose="02020603050405020304" charset="0"/>
                            </a:rPr>
                            <m:t>16</m:t>
                          </m:r>
                        </m:den>
                      </m:f>
                      <m:r>
                        <a:rPr lang="en-US" altLang="zh-CN" sz="2000" b="0" dirty="0">
                          <a:latin typeface="Times New Roman" panose="02020603050405020304" charset="0"/>
                          <a:cs typeface="Times New Roman" panose="02020603050405020304" charset="0"/>
                        </a:rPr>
                        <m:t>=</m:t>
                      </m:r>
                      <m:r>
                        <a:rPr lang="en-US" altLang="zh-CN" sz="2000" b="0" dirty="0">
                          <a:latin typeface="Times New Roman" panose="02020603050405020304" charset="0"/>
                          <a:cs typeface="Times New Roman" panose="02020603050405020304" charset="0"/>
                        </a:rPr>
                        <m:t>759</m:t>
                      </m:r>
                      <m:r>
                        <a:rPr lang="en-US" altLang="zh-CN" sz="2000" b="0" dirty="0">
                          <a:latin typeface="Times New Roman" panose="02020603050405020304" charset="0"/>
                          <a:cs typeface="Times New Roman" panose="02020603050405020304" charset="0"/>
                        </a:rPr>
                        <m:t>.</m:t>
                      </m:r>
                      <m:r>
                        <a:rPr lang="en-US" altLang="zh-CN" sz="2000" b="0" dirty="0">
                          <a:latin typeface="Times New Roman" panose="02020603050405020304" charset="0"/>
                          <a:cs typeface="Times New Roman" panose="02020603050405020304" charset="0"/>
                        </a:rPr>
                        <m:t>77</m:t>
                      </m:r>
                      <m:r>
                        <a:rPr lang="en-US" altLang="zh-CN" sz="2000" b="0" dirty="0">
                          <a:latin typeface="Times New Roman" panose="02020603050405020304" charset="0"/>
                          <a:cs typeface="Times New Roman" panose="02020603050405020304" charset="0"/>
                        </a:rPr>
                        <m:t>𝑀𝑊</m:t>
                      </m:r>
                    </m:oMath>
                  </m:oMathPara>
                </a14:m>
                <a:endParaRPr lang="en-US" altLang="zh-CN" sz="2000" dirty="0">
                  <a:latin typeface="Times New Roman" panose="02020603050405020304" charset="0"/>
                  <a:cs typeface="Times New Roman" panose="02020603050405020304" charset="0"/>
                </a:endParaRPr>
              </a:p>
              <a:p>
                <a:pPr>
                  <a:lnSpc>
                    <a:spcPct val="100000"/>
                  </a:lnSpc>
                </a:pPr>
                <a:endParaRPr lang="en-US" altLang="zh-CN" sz="2000" dirty="0">
                  <a:latin typeface="Times New Roman" panose="02020603050405020304" charset="0"/>
                  <a:cs typeface="Times New Roman" panose="02020603050405020304" charset="0"/>
                </a:endParaRPr>
              </a:p>
              <a:p>
                <a:pPr>
                  <a:lnSpc>
                    <a:spcPct val="100000"/>
                  </a:lnSpc>
                </a:pPr>
                <a14:m>
                  <m:oMathPara xmlns:m="http://schemas.openxmlformats.org/officeDocument/2006/math">
                    <m:oMathParaPr>
                      <m:jc m:val="left"/>
                    </m:oMathParaPr>
                    <m:oMath xmlns:m="http://schemas.openxmlformats.org/officeDocument/2006/math">
                      <m:r>
                        <a:rPr lang="en-US" altLang="zh-CN" sz="2000" b="0" dirty="0">
                          <a:latin typeface="Times New Roman" panose="02020603050405020304" charset="0"/>
                          <a:cs typeface="Times New Roman" panose="02020603050405020304" charset="0"/>
                        </a:rPr>
                        <m:t>𝑛</m:t>
                      </m:r>
                      <m:r>
                        <a:rPr lang="en-US" altLang="zh-CN" sz="2000" b="0" dirty="0">
                          <a:latin typeface="Times New Roman" panose="02020603050405020304" charset="0"/>
                          <a:cs typeface="Times New Roman" panose="02020603050405020304" charset="0"/>
                        </a:rPr>
                        <m:t>=</m:t>
                      </m:r>
                      <m:f>
                        <m:fPr>
                          <m:ctrlPr>
                            <a:rPr lang="en-US" altLang="zh-CN" sz="2000" b="0" dirty="0">
                              <a:latin typeface="Times New Roman" panose="02020603050405020304" charset="0"/>
                              <a:cs typeface="Times New Roman" panose="02020603050405020304" charset="0"/>
                            </a:rPr>
                          </m:ctrlPr>
                        </m:fPr>
                        <m:num>
                          <m:r>
                            <a:rPr lang="en-US" altLang="zh-CN" sz="2000" b="0" dirty="0">
                              <a:latin typeface="Times New Roman" panose="02020603050405020304" charset="0"/>
                              <a:cs typeface="Times New Roman" panose="02020603050405020304" charset="0"/>
                            </a:rPr>
                            <m:t>2000</m:t>
                          </m:r>
                        </m:num>
                        <m:den>
                          <m:r>
                            <a:rPr lang="en-US" altLang="zh-CN" sz="2000" b="0" dirty="0">
                              <a:latin typeface="Times New Roman" panose="02020603050405020304" charset="0"/>
                              <a:cs typeface="Times New Roman" panose="02020603050405020304" charset="0"/>
                            </a:rPr>
                            <m:t>759</m:t>
                          </m:r>
                          <m:r>
                            <a:rPr lang="en-US" altLang="zh-CN" sz="2000" b="0" dirty="0">
                              <a:latin typeface="Times New Roman" panose="02020603050405020304" charset="0"/>
                              <a:cs typeface="Times New Roman" panose="02020603050405020304" charset="0"/>
                            </a:rPr>
                            <m:t>.</m:t>
                          </m:r>
                          <m:r>
                            <a:rPr lang="en-US" altLang="zh-CN" sz="2000" b="0" dirty="0">
                              <a:latin typeface="Times New Roman" panose="02020603050405020304" charset="0"/>
                              <a:cs typeface="Times New Roman" panose="02020603050405020304" charset="0"/>
                            </a:rPr>
                            <m:t>77</m:t>
                          </m:r>
                        </m:den>
                      </m:f>
                      <m:r>
                        <a:rPr lang="en-US" altLang="zh-CN" sz="2000" dirty="0">
                          <a:latin typeface="Times New Roman" panose="02020603050405020304" charset="0"/>
                          <a:cs typeface="Times New Roman" panose="02020603050405020304" charset="0"/>
                        </a:rPr>
                        <m:t>≈</m:t>
                      </m:r>
                      <m:r>
                        <a:rPr lang="en-US" altLang="zh-CN" sz="2000" b="0" dirty="0">
                          <a:latin typeface="Times New Roman" panose="02020603050405020304" charset="0"/>
                          <a:cs typeface="Times New Roman" panose="02020603050405020304" charset="0"/>
                        </a:rPr>
                        <m:t>2</m:t>
                      </m:r>
                      <m:r>
                        <a:rPr lang="en-US" altLang="zh-CN" sz="2000" b="0" dirty="0">
                          <a:latin typeface="Times New Roman" panose="02020603050405020304" charset="0"/>
                          <a:cs typeface="Times New Roman" panose="02020603050405020304" charset="0"/>
                        </a:rPr>
                        <m:t>.</m:t>
                      </m:r>
                      <m:r>
                        <a:rPr lang="en-US" altLang="zh-CN" sz="2000" b="0" dirty="0">
                          <a:latin typeface="Times New Roman" panose="02020603050405020304" charset="0"/>
                          <a:cs typeface="Times New Roman" panose="02020603050405020304" charset="0"/>
                        </a:rPr>
                        <m:t>5</m:t>
                      </m:r>
                    </m:oMath>
                  </m:oMathPara>
                </a14:m>
                <a:endParaRPr lang="en-US" altLang="zh-CN" sz="2000" dirty="0">
                  <a:latin typeface="Times New Roman" panose="02020603050405020304" charset="0"/>
                  <a:cs typeface="Times New Roman" panose="02020603050405020304" charset="0"/>
                </a:endParaRPr>
              </a:p>
              <a:p>
                <a:pPr>
                  <a:lnSpc>
                    <a:spcPct val="100000"/>
                  </a:lnSpc>
                </a:pPr>
                <a:r>
                  <a:rPr lang="en-US" altLang="zh-CN" sz="2000" b="1" dirty="0">
                    <a:latin typeface="Times New Roman" panose="02020603050405020304" charset="0"/>
                    <a:cs typeface="Times New Roman" panose="02020603050405020304" charset="0"/>
                  </a:rPr>
                  <a:t>Advantages:</a:t>
                </a:r>
                <a:endParaRPr lang="en-US" altLang="zh-CN" sz="2000" dirty="0">
                  <a:latin typeface="Times New Roman" panose="02020603050405020304" charset="0"/>
                  <a:cs typeface="Times New Roman" panose="02020603050405020304" charset="0"/>
                </a:endParaRPr>
              </a:p>
              <a:p>
                <a:pPr marL="285750" indent="-285750">
                  <a:lnSpc>
                    <a:spcPct val="100000"/>
                  </a:lnSpc>
                  <a:buFont typeface="Arial" panose="020B0604020202020204" pitchFamily="34" charset="0"/>
                  <a:buChar char="•"/>
                </a:pPr>
                <a:r>
                  <a:rPr lang="en-US" altLang="zh-CN" sz="2000" dirty="0">
                    <a:latin typeface="Times New Roman" panose="02020603050405020304" charset="0"/>
                    <a:cs typeface="Times New Roman" panose="02020603050405020304" charset="0"/>
                  </a:rPr>
                  <a:t>Higer Efficiency</a:t>
                </a:r>
                <a:endParaRPr lang="en-US" altLang="zh-CN" sz="2000" dirty="0">
                  <a:latin typeface="Times New Roman" panose="02020603050405020304" charset="0"/>
                  <a:cs typeface="Times New Roman" panose="02020603050405020304" charset="0"/>
                </a:endParaRPr>
              </a:p>
              <a:p>
                <a:pPr marL="285750" indent="-285750">
                  <a:lnSpc>
                    <a:spcPct val="100000"/>
                  </a:lnSpc>
                  <a:buFont typeface="Arial" panose="020B0604020202020204" pitchFamily="34" charset="0"/>
                  <a:buChar char="•"/>
                </a:pPr>
                <a:r>
                  <a:rPr lang="en-US" altLang="zh-CN" sz="2000" dirty="0">
                    <a:latin typeface="Times New Roman" panose="02020603050405020304" charset="0"/>
                    <a:cs typeface="Times New Roman" panose="02020603050405020304" charset="0"/>
                  </a:rPr>
                  <a:t>Suit for new energy power generation</a:t>
                </a:r>
                <a:endParaRPr lang="en-US" altLang="zh-CN" sz="2000" dirty="0">
                  <a:latin typeface="Times New Roman" panose="02020603050405020304" charset="0"/>
                  <a:cs typeface="Times New Roman" panose="02020603050405020304" charset="0"/>
                </a:endParaRPr>
              </a:p>
              <a:p>
                <a:pPr>
                  <a:lnSpc>
                    <a:spcPct val="100000"/>
                  </a:lnSpc>
                </a:pPr>
                <a:r>
                  <a:rPr lang="en-US" altLang="zh-CN" sz="2000" b="1" dirty="0">
                    <a:latin typeface="Times New Roman" panose="02020603050405020304" charset="0"/>
                    <a:cs typeface="Times New Roman" panose="02020603050405020304" charset="0"/>
                  </a:rPr>
                  <a:t>Disadvantages:</a:t>
                </a:r>
                <a:endParaRPr lang="en-US" altLang="zh-CN" sz="2000" b="1" dirty="0">
                  <a:latin typeface="Times New Roman" panose="02020603050405020304" charset="0"/>
                  <a:cs typeface="Times New Roman" panose="02020603050405020304" charset="0"/>
                </a:endParaRPr>
              </a:p>
              <a:p>
                <a:pPr marL="285750" indent="-285750">
                  <a:lnSpc>
                    <a:spcPct val="100000"/>
                  </a:lnSpc>
                  <a:buFont typeface="Arial" panose="020B0604020202020204" pitchFamily="34" charset="0"/>
                  <a:buChar char="•"/>
                </a:pPr>
                <a:r>
                  <a:rPr lang="en-US" altLang="zh-CN" sz="2000" dirty="0">
                    <a:latin typeface="Times New Roman" panose="02020603050405020304" charset="0"/>
                    <a:cs typeface="Times New Roman" panose="02020603050405020304" charset="0"/>
                  </a:rPr>
                  <a:t>Transformer</a:t>
                </a:r>
                <a:endParaRPr lang="en-US" altLang="zh-CN" sz="2000" dirty="0">
                  <a:latin typeface="Times New Roman" panose="02020603050405020304" charset="0"/>
                  <a:cs typeface="Times New Roman" panose="02020603050405020304" charset="0"/>
                </a:endParaRPr>
              </a:p>
              <a:p>
                <a:endParaRPr lang="en-US" altLang="zh-CN" dirty="0"/>
              </a:p>
              <a:p>
                <a:endParaRPr lang="en-US" altLang="zh-CN" dirty="0"/>
              </a:p>
              <a:p>
                <a:endParaRPr lang="zh-CN" altLang="en-US" dirty="0"/>
              </a:p>
            </p:txBody>
          </p:sp>
        </mc:Choice>
        <mc:Fallback>
          <p:sp>
            <p:nvSpPr>
              <p:cNvPr id="3" name="文本框 2"/>
              <p:cNvSpPr txBox="1">
                <a:spLocks noRot="1" noChangeAspect="1" noMove="1" noResize="1" noEditPoints="1" noAdjustHandles="1" noChangeArrowheads="1" noChangeShapeType="1" noTextEdit="1"/>
              </p:cNvSpPr>
              <p:nvPr/>
            </p:nvSpPr>
            <p:spPr>
              <a:xfrm>
                <a:off x="951369" y="728732"/>
                <a:ext cx="10237761" cy="6427470"/>
              </a:xfrm>
              <a:prstGeom prst="rect">
                <a:avLst/>
              </a:prstGeom>
              <a:blipFill rotWithShape="1">
                <a:blip r:embed="rId2"/>
                <a:stretch>
                  <a:fillRect l="-1" t="-6" r="4" b="6"/>
                </a:stretch>
              </a:blipFill>
            </p:spPr>
            <p:txBody>
              <a:bodyPr/>
              <a:lstStyle/>
              <a:p>
                <a:r>
                  <a:rPr lang="zh-CN" altLang="en-US">
                    <a:noFill/>
                  </a:rPr>
                  <a:t> </a:t>
                </a:r>
              </a:p>
            </p:txBody>
          </p:sp>
        </mc:Fallback>
      </mc:AlternateContent>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11" end="11"/>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2" end="12"/>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12192000" cy="3429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任意多边形: 形状 25"/>
          <p:cNvSpPr/>
          <p:nvPr/>
        </p:nvSpPr>
        <p:spPr>
          <a:xfrm>
            <a:off x="458932" y="356086"/>
            <a:ext cx="11274137" cy="6145829"/>
          </a:xfrm>
          <a:custGeom>
            <a:avLst/>
            <a:gdLst>
              <a:gd name="connsiteX0" fmla="*/ 10881749 w 11274137"/>
              <a:gd name="connsiteY0" fmla="*/ 5553849 h 6145829"/>
              <a:gd name="connsiteX1" fmla="*/ 10689243 w 11274137"/>
              <a:gd name="connsiteY1" fmla="*/ 5746355 h 6145829"/>
              <a:gd name="connsiteX2" fmla="*/ 10881749 w 11274137"/>
              <a:gd name="connsiteY2" fmla="*/ 5938861 h 6145829"/>
              <a:gd name="connsiteX3" fmla="*/ 11074255 w 11274137"/>
              <a:gd name="connsiteY3" fmla="*/ 5746355 h 6145829"/>
              <a:gd name="connsiteX4" fmla="*/ 10881749 w 11274137"/>
              <a:gd name="connsiteY4" fmla="*/ 5553849 h 6145829"/>
              <a:gd name="connsiteX5" fmla="*/ 601281 w 11274137"/>
              <a:gd name="connsiteY5" fmla="*/ 141626 h 6145829"/>
              <a:gd name="connsiteX6" fmla="*/ 461484 w 11274137"/>
              <a:gd name="connsiteY6" fmla="*/ 252175 h 6145829"/>
              <a:gd name="connsiteX7" fmla="*/ 321686 w 11274137"/>
              <a:gd name="connsiteY7" fmla="*/ 141626 h 6145829"/>
              <a:gd name="connsiteX8" fmla="*/ 461484 w 11274137"/>
              <a:gd name="connsiteY8" fmla="*/ 604100 h 6145829"/>
              <a:gd name="connsiteX9" fmla="*/ 601281 w 11274137"/>
              <a:gd name="connsiteY9" fmla="*/ 141626 h 6145829"/>
              <a:gd name="connsiteX10" fmla="*/ 0 w 11274137"/>
              <a:gd name="connsiteY10" fmla="*/ 0 h 6145829"/>
              <a:gd name="connsiteX11" fmla="*/ 11274137 w 11274137"/>
              <a:gd name="connsiteY11" fmla="*/ 0 h 6145829"/>
              <a:gd name="connsiteX12" fmla="*/ 11274137 w 11274137"/>
              <a:gd name="connsiteY12" fmla="*/ 6145829 h 6145829"/>
              <a:gd name="connsiteX13" fmla="*/ 0 w 11274137"/>
              <a:gd name="connsiteY13" fmla="*/ 6145829 h 6145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274137" h="6145829">
                <a:moveTo>
                  <a:pt x="10881749" y="5553849"/>
                </a:moveTo>
                <a:cubicBezTo>
                  <a:pt x="10775431" y="5553849"/>
                  <a:pt x="10689243" y="5640037"/>
                  <a:pt x="10689243" y="5746355"/>
                </a:cubicBezTo>
                <a:cubicBezTo>
                  <a:pt x="10689243" y="5852673"/>
                  <a:pt x="10775431" y="5938861"/>
                  <a:pt x="10881749" y="5938861"/>
                </a:cubicBezTo>
                <a:cubicBezTo>
                  <a:pt x="10988067" y="5938861"/>
                  <a:pt x="11074255" y="5852673"/>
                  <a:pt x="11074255" y="5746355"/>
                </a:cubicBezTo>
                <a:cubicBezTo>
                  <a:pt x="11074255" y="5640037"/>
                  <a:pt x="10988067" y="5553849"/>
                  <a:pt x="10881749" y="5553849"/>
                </a:cubicBezTo>
                <a:close/>
                <a:moveTo>
                  <a:pt x="601281" y="141626"/>
                </a:moveTo>
                <a:cubicBezTo>
                  <a:pt x="550267" y="134561"/>
                  <a:pt x="492033" y="166638"/>
                  <a:pt x="461484" y="252175"/>
                </a:cubicBezTo>
                <a:cubicBezTo>
                  <a:pt x="430935" y="166638"/>
                  <a:pt x="372701" y="134561"/>
                  <a:pt x="321686" y="141626"/>
                </a:cubicBezTo>
                <a:cubicBezTo>
                  <a:pt x="209455" y="157168"/>
                  <a:pt x="132166" y="362152"/>
                  <a:pt x="461484" y="604100"/>
                </a:cubicBezTo>
                <a:cubicBezTo>
                  <a:pt x="790802" y="362152"/>
                  <a:pt x="713513" y="157168"/>
                  <a:pt x="601281" y="141626"/>
                </a:cubicBezTo>
                <a:close/>
                <a:moveTo>
                  <a:pt x="0" y="0"/>
                </a:moveTo>
                <a:lnTo>
                  <a:pt x="11274137" y="0"/>
                </a:lnTo>
                <a:lnTo>
                  <a:pt x="11274137" y="6145829"/>
                </a:lnTo>
                <a:lnTo>
                  <a:pt x="0" y="6145829"/>
                </a:lnTo>
                <a:close/>
              </a:path>
            </a:pathLst>
          </a:custGeom>
          <a:solidFill>
            <a:schemeClr val="bg1"/>
          </a:solidFill>
          <a:ln>
            <a:noFill/>
          </a:ln>
          <a:effectLst>
            <a:outerShdw blurRad="63500" algn="c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1884948" y="2396774"/>
            <a:ext cx="8422105" cy="922020"/>
          </a:xfrm>
          <a:prstGeom prst="rect">
            <a:avLst/>
          </a:prstGeom>
        </p:spPr>
        <p:txBody>
          <a:bodyPr wrap="square">
            <a:spAutoFit/>
          </a:bodyPr>
          <a:lstStyle/>
          <a:p>
            <a:pPr algn="ctr"/>
            <a:r>
              <a:rPr lang="en-US" altLang="zh-CN" sz="5400" dirty="0">
                <a:solidFill>
                  <a:schemeClr val="accent1"/>
                </a:solidFill>
                <a:latin typeface="思源黑体 CN Bold" panose="020B0800000000000000" pitchFamily="34" charset="-122"/>
                <a:ea typeface="思源黑体 CN Bold" panose="020B0800000000000000" pitchFamily="34" charset="-122"/>
                <a:cs typeface="+mn-ea"/>
                <a:sym typeface="+mn-lt"/>
              </a:rPr>
              <a:t>THANKS</a:t>
            </a:r>
            <a:r>
              <a:rPr lang="zh-CN" altLang="en-US" sz="5400" dirty="0">
                <a:solidFill>
                  <a:schemeClr val="accent1"/>
                </a:solidFill>
                <a:latin typeface="思源黑体 CN Bold" panose="020B0800000000000000" pitchFamily="34" charset="-122"/>
                <a:ea typeface="思源黑体 CN Bold" panose="020B0800000000000000" pitchFamily="34" charset="-122"/>
                <a:cs typeface="+mn-ea"/>
                <a:sym typeface="+mn-lt"/>
              </a:rPr>
              <a:t>！</a:t>
            </a:r>
            <a:endParaRPr lang="zh-CN" altLang="en-US" sz="5400" dirty="0">
              <a:solidFill>
                <a:schemeClr val="accent1"/>
              </a:solidFill>
              <a:latin typeface="思源黑体 CN Bold" panose="020B0800000000000000" pitchFamily="34" charset="-122"/>
              <a:ea typeface="思源黑体 CN Bold" panose="020B0800000000000000" pitchFamily="34" charset="-122"/>
              <a:cs typeface="+mn-ea"/>
              <a:sym typeface="+mn-lt"/>
            </a:endParaRPr>
          </a:p>
        </p:txBody>
      </p:sp>
      <p:sp>
        <p:nvSpPr>
          <p:cNvPr id="11" name="文本框 10"/>
          <p:cNvSpPr txBox="1"/>
          <p:nvPr/>
        </p:nvSpPr>
        <p:spPr>
          <a:xfrm>
            <a:off x="2403642" y="3568697"/>
            <a:ext cx="7705558" cy="461665"/>
          </a:xfrm>
          <a:prstGeom prst="rect">
            <a:avLst/>
          </a:prstGeom>
          <a:noFill/>
        </p:spPr>
        <p:txBody>
          <a:bodyPr wrap="square" rtlCol="0">
            <a:spAutoFit/>
          </a:bodyPr>
          <a:lstStyle/>
          <a:p>
            <a:pPr algn="dist">
              <a:lnSpc>
                <a:spcPct val="150000"/>
              </a:lnSpc>
            </a:pPr>
            <a:r>
              <a:rPr lang="en-US" altLang="zh-CN" sz="1600" dirty="0"/>
              <a:t>TSINGHUA UNIVERSITY</a:t>
            </a:r>
            <a:endParaRPr lang="zh-CN" altLang="en-US" sz="1600" dirty="0">
              <a:latin typeface="+mn-ea"/>
              <a:cs typeface="+mn-ea"/>
              <a:sym typeface="+mn-lt"/>
            </a:endParaRPr>
          </a:p>
        </p:txBody>
      </p:sp>
      <p:sp>
        <p:nvSpPr>
          <p:cNvPr id="10" name="半闭框 9"/>
          <p:cNvSpPr/>
          <p:nvPr/>
        </p:nvSpPr>
        <p:spPr>
          <a:xfrm flipV="1">
            <a:off x="658813" y="5919538"/>
            <a:ext cx="385012" cy="385012"/>
          </a:xfrm>
          <a:prstGeom prst="halfFrame">
            <a:avLst>
              <a:gd name="adj1" fmla="val 18333"/>
              <a:gd name="adj2" fmla="val 1833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4" name="半闭框 13"/>
          <p:cNvSpPr/>
          <p:nvPr/>
        </p:nvSpPr>
        <p:spPr>
          <a:xfrm flipH="1">
            <a:off x="11153274" y="512763"/>
            <a:ext cx="385012" cy="385012"/>
          </a:xfrm>
          <a:prstGeom prst="halfFrame">
            <a:avLst>
              <a:gd name="adj1" fmla="val 18333"/>
              <a:gd name="adj2" fmla="val 1833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cxnSp>
        <p:nvCxnSpPr>
          <p:cNvPr id="32" name="直接连接符 31"/>
          <p:cNvCxnSpPr/>
          <p:nvPr/>
        </p:nvCxnSpPr>
        <p:spPr>
          <a:xfrm>
            <a:off x="2213811" y="3429000"/>
            <a:ext cx="7760368" cy="0"/>
          </a:xfrm>
          <a:prstGeom prst="line">
            <a:avLst/>
          </a:prstGeom>
          <a:ln w="12700">
            <a:gradFill>
              <a:gsLst>
                <a:gs pos="0">
                  <a:schemeClr val="accent1">
                    <a:alpha val="0"/>
                  </a:schemeClr>
                </a:gs>
                <a:gs pos="50000">
                  <a:schemeClr val="accent1"/>
                </a:gs>
                <a:gs pos="100000">
                  <a:schemeClr val="accent1">
                    <a:alpha val="0"/>
                  </a:schemeClr>
                </a:gs>
              </a:gsLst>
              <a:lin ang="0" scaled="0"/>
            </a:gradFill>
          </a:ln>
        </p:spPr>
        <p:style>
          <a:lnRef idx="1">
            <a:schemeClr val="accent1"/>
          </a:lnRef>
          <a:fillRef idx="0">
            <a:schemeClr val="accent1"/>
          </a:fillRef>
          <a:effectRef idx="0">
            <a:schemeClr val="accent1"/>
          </a:effectRef>
          <a:fontRef idx="minor">
            <a:schemeClr val="tx1"/>
          </a:fontRef>
        </p:style>
      </p:cxnSp>
      <p:sp>
        <p:nvSpPr>
          <p:cNvPr id="34" name="矩形: 圆角 33"/>
          <p:cNvSpPr/>
          <p:nvPr/>
        </p:nvSpPr>
        <p:spPr>
          <a:xfrm rot="2513963">
            <a:off x="-3683999" y="1109692"/>
            <a:ext cx="4847712" cy="3432595"/>
          </a:xfrm>
          <a:prstGeom prst="roundRect">
            <a:avLst>
              <a:gd name="adj" fmla="val 9710"/>
            </a:avLst>
          </a:prstGeom>
          <a:noFill/>
          <a:ln w="76200">
            <a:solidFill>
              <a:schemeClr val="bg1">
                <a:lumMod val="50000"/>
                <a:alpha val="2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圆角 34"/>
          <p:cNvSpPr/>
          <p:nvPr/>
        </p:nvSpPr>
        <p:spPr>
          <a:xfrm rot="2513963">
            <a:off x="11263200" y="1810836"/>
            <a:ext cx="4847712" cy="3432595"/>
          </a:xfrm>
          <a:prstGeom prst="roundRect">
            <a:avLst>
              <a:gd name="adj" fmla="val 9710"/>
            </a:avLst>
          </a:prstGeom>
          <a:noFill/>
          <a:ln w="76200">
            <a:solidFill>
              <a:schemeClr val="bg1">
                <a:lumMod val="50000"/>
                <a:alpha val="2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 name="图片 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5464410" y="934147"/>
            <a:ext cx="1267190" cy="1274794"/>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AA388"/>
        </a:solidFill>
        <a:effectLst/>
      </p:bgPr>
    </p:bg>
    <p:spTree>
      <p:nvGrpSpPr>
        <p:cNvPr id="1" name=""/>
        <p:cNvGrpSpPr/>
        <p:nvPr/>
      </p:nvGrpSpPr>
      <p:grpSpPr>
        <a:xfrm>
          <a:off x="0" y="0"/>
          <a:ext cx="0" cy="0"/>
          <a:chOff x="0" y="0"/>
          <a:chExt cx="0" cy="0"/>
        </a:xfrm>
      </p:grpSpPr>
      <p:sp>
        <p:nvSpPr>
          <p:cNvPr id="2" name="矩形: 圆角 1"/>
          <p:cNvSpPr/>
          <p:nvPr>
            <p:custDataLst>
              <p:tags r:id="rId1"/>
            </p:custDataLst>
          </p:nvPr>
        </p:nvSpPr>
        <p:spPr>
          <a:xfrm>
            <a:off x="1451598" y="3349956"/>
            <a:ext cx="858177" cy="725864"/>
          </a:xfrm>
          <a:prstGeom prst="roundRect">
            <a:avLst>
              <a:gd name="adj" fmla="val 672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4201795" y="0"/>
            <a:ext cx="4152900" cy="20491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圆角 29"/>
          <p:cNvSpPr/>
          <p:nvPr>
            <p:custDataLst>
              <p:tags r:id="rId2"/>
            </p:custDataLst>
          </p:nvPr>
        </p:nvSpPr>
        <p:spPr>
          <a:xfrm>
            <a:off x="5682892" y="3349956"/>
            <a:ext cx="858177" cy="725864"/>
          </a:xfrm>
          <a:prstGeom prst="roundRect">
            <a:avLst>
              <a:gd name="adj" fmla="val 672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圆角 31"/>
          <p:cNvSpPr/>
          <p:nvPr>
            <p:custDataLst>
              <p:tags r:id="rId3"/>
            </p:custDataLst>
          </p:nvPr>
        </p:nvSpPr>
        <p:spPr>
          <a:xfrm>
            <a:off x="9870934" y="3349956"/>
            <a:ext cx="858177" cy="725864"/>
          </a:xfrm>
          <a:prstGeom prst="roundRect">
            <a:avLst>
              <a:gd name="adj" fmla="val 672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custDataLst>
              <p:tags r:id="rId4"/>
            </p:custDataLst>
          </p:nvPr>
        </p:nvSpPr>
        <p:spPr>
          <a:xfrm>
            <a:off x="1489081" y="3423206"/>
            <a:ext cx="783210" cy="646331"/>
          </a:xfrm>
          <a:prstGeom prst="rect">
            <a:avLst/>
          </a:prstGeom>
          <a:noFill/>
        </p:spPr>
        <p:txBody>
          <a:bodyPr wrap="square" rtlCol="0">
            <a:spAutoFit/>
          </a:bodyPr>
          <a:lstStyle/>
          <a:p>
            <a:pPr algn="ctr"/>
            <a:r>
              <a:rPr lang="en-US" altLang="zh-CN" sz="3600" b="1" dirty="0">
                <a:solidFill>
                  <a:schemeClr val="bg1"/>
                </a:solidFill>
                <a:latin typeface="思源黑体 CN Bold" panose="020B0800000000000000" pitchFamily="34" charset="-122"/>
                <a:ea typeface="思源黑体 CN Bold" panose="020B0800000000000000" pitchFamily="34" charset="-122"/>
                <a:cs typeface="+mn-ea"/>
                <a:sym typeface="+mn-lt"/>
              </a:rPr>
              <a:t>01</a:t>
            </a:r>
            <a:endParaRPr lang="zh-CN" altLang="en-US" sz="3600" b="1" dirty="0">
              <a:solidFill>
                <a:schemeClr val="bg1"/>
              </a:solidFill>
              <a:latin typeface="思源黑体 CN Bold" panose="020B0800000000000000" pitchFamily="34" charset="-122"/>
              <a:ea typeface="思源黑体 CN Bold" panose="020B0800000000000000" pitchFamily="34" charset="-122"/>
              <a:cs typeface="+mn-ea"/>
              <a:sym typeface="+mn-lt"/>
            </a:endParaRPr>
          </a:p>
        </p:txBody>
      </p:sp>
      <p:sp>
        <p:nvSpPr>
          <p:cNvPr id="13" name="文本框 12"/>
          <p:cNvSpPr txBox="1"/>
          <p:nvPr>
            <p:custDataLst>
              <p:tags r:id="rId5"/>
            </p:custDataLst>
          </p:nvPr>
        </p:nvSpPr>
        <p:spPr>
          <a:xfrm>
            <a:off x="497105" y="4291689"/>
            <a:ext cx="2767161" cy="706755"/>
          </a:xfrm>
          <a:prstGeom prst="rect">
            <a:avLst/>
          </a:prstGeom>
          <a:noFill/>
        </p:spPr>
        <p:txBody>
          <a:bodyPr wrap="square" rtlCol="0">
            <a:spAutoFit/>
          </a:bodyPr>
          <a:lstStyle/>
          <a:p>
            <a:pPr algn="ctr"/>
            <a:r>
              <a:rPr lang="en-US" altLang="zh-CN" sz="2000">
                <a:latin typeface="微软雅黑" panose="020B0503020204020204" charset="-122"/>
                <a:ea typeface="微软雅黑" panose="020B0503020204020204" charset="-122"/>
                <a:sym typeface="+mn-ea"/>
              </a:rPr>
              <a:t>Introduction and basic information</a:t>
            </a:r>
            <a:endParaRPr lang="zh-CN" altLang="en-US" sz="2000" b="1" dirty="0">
              <a:latin typeface="思源黑体 CN Bold" panose="020B0800000000000000" pitchFamily="34" charset="-122"/>
              <a:ea typeface="思源黑体 CN Bold" panose="020B0800000000000000" pitchFamily="34" charset="-122"/>
              <a:cs typeface="+mn-ea"/>
              <a:sym typeface="+mn-lt"/>
            </a:endParaRPr>
          </a:p>
        </p:txBody>
      </p:sp>
      <p:sp>
        <p:nvSpPr>
          <p:cNvPr id="40" name="文本框 39"/>
          <p:cNvSpPr txBox="1"/>
          <p:nvPr>
            <p:custDataLst>
              <p:tags r:id="rId6"/>
            </p:custDataLst>
          </p:nvPr>
        </p:nvSpPr>
        <p:spPr>
          <a:xfrm>
            <a:off x="5701326" y="3423285"/>
            <a:ext cx="783210" cy="646331"/>
          </a:xfrm>
          <a:prstGeom prst="rect">
            <a:avLst/>
          </a:prstGeom>
          <a:noFill/>
        </p:spPr>
        <p:txBody>
          <a:bodyPr wrap="square" rtlCol="0">
            <a:spAutoFit/>
          </a:bodyPr>
          <a:lstStyle/>
          <a:p>
            <a:pPr algn="ctr"/>
            <a:r>
              <a:rPr lang="en-US" altLang="zh-CN" sz="3600" b="1" dirty="0">
                <a:solidFill>
                  <a:schemeClr val="bg1"/>
                </a:solidFill>
                <a:latin typeface="思源黑体 CN Bold" panose="020B0800000000000000" pitchFamily="34" charset="-122"/>
                <a:ea typeface="思源黑体 CN Bold" panose="020B0800000000000000" pitchFamily="34" charset="-122"/>
                <a:cs typeface="+mn-ea"/>
                <a:sym typeface="+mn-lt"/>
              </a:rPr>
              <a:t>02</a:t>
            </a:r>
            <a:endParaRPr lang="zh-CN" altLang="en-US" sz="3600" b="1" dirty="0">
              <a:solidFill>
                <a:schemeClr val="bg1"/>
              </a:solidFill>
              <a:latin typeface="思源黑体 CN Bold" panose="020B0800000000000000" pitchFamily="34" charset="-122"/>
              <a:ea typeface="思源黑体 CN Bold" panose="020B0800000000000000" pitchFamily="34" charset="-122"/>
              <a:cs typeface="+mn-ea"/>
              <a:sym typeface="+mn-lt"/>
            </a:endParaRPr>
          </a:p>
        </p:txBody>
      </p:sp>
      <p:sp>
        <p:nvSpPr>
          <p:cNvPr id="37" name="文本框 36"/>
          <p:cNvSpPr txBox="1"/>
          <p:nvPr>
            <p:custDataLst>
              <p:tags r:id="rId7"/>
            </p:custDataLst>
          </p:nvPr>
        </p:nvSpPr>
        <p:spPr>
          <a:xfrm>
            <a:off x="4709351" y="4291689"/>
            <a:ext cx="2767161" cy="706755"/>
          </a:xfrm>
          <a:prstGeom prst="rect">
            <a:avLst/>
          </a:prstGeom>
          <a:noFill/>
        </p:spPr>
        <p:txBody>
          <a:bodyPr wrap="square" rtlCol="0">
            <a:spAutoFit/>
          </a:bodyPr>
          <a:lstStyle/>
          <a:p>
            <a:pPr algn="ctr"/>
            <a:r>
              <a:rPr lang="en-US" altLang="zh-CN" sz="2000">
                <a:solidFill>
                  <a:schemeClr val="tx1"/>
                </a:solidFill>
                <a:latin typeface="微软雅黑" panose="020B0503020204020204" charset="-122"/>
                <a:ea typeface="微软雅黑" panose="020B0503020204020204" charset="-122"/>
                <a:sym typeface="+mn-lt"/>
              </a:rPr>
              <a:t>Fractional Frequency technique</a:t>
            </a:r>
            <a:endParaRPr lang="en-US" altLang="zh-CN" sz="2000" b="1" dirty="0">
              <a:solidFill>
                <a:schemeClr val="tx1"/>
              </a:solidFill>
              <a:latin typeface="思源黑体 CN Bold" panose="020B0800000000000000" pitchFamily="34" charset="-122"/>
              <a:ea typeface="思源黑体 CN Bold" panose="020B0800000000000000" pitchFamily="34" charset="-122"/>
              <a:cs typeface="+mn-ea"/>
              <a:sym typeface="+mn-lt"/>
            </a:endParaRPr>
          </a:p>
        </p:txBody>
      </p:sp>
      <p:sp>
        <p:nvSpPr>
          <p:cNvPr id="52" name="文本框 51"/>
          <p:cNvSpPr txBox="1"/>
          <p:nvPr>
            <p:custDataLst>
              <p:tags r:id="rId8"/>
            </p:custDataLst>
          </p:nvPr>
        </p:nvSpPr>
        <p:spPr>
          <a:xfrm>
            <a:off x="9913385" y="3429000"/>
            <a:ext cx="783210" cy="1198880"/>
          </a:xfrm>
          <a:prstGeom prst="rect">
            <a:avLst/>
          </a:prstGeom>
          <a:noFill/>
        </p:spPr>
        <p:txBody>
          <a:bodyPr wrap="square" rtlCol="0">
            <a:spAutoFit/>
          </a:bodyPr>
          <a:lstStyle/>
          <a:p>
            <a:pPr algn="ctr"/>
            <a:r>
              <a:rPr lang="en-US" altLang="zh-CN" sz="3600" b="1" dirty="0">
                <a:solidFill>
                  <a:schemeClr val="bg1"/>
                </a:solidFill>
                <a:latin typeface="思源黑体 CN Bold" panose="020B0800000000000000" pitchFamily="34" charset="-122"/>
                <a:ea typeface="思源黑体 CN Bold" panose="020B0800000000000000" pitchFamily="34" charset="-122"/>
                <a:cs typeface="+mn-ea"/>
                <a:sym typeface="+mn-lt"/>
              </a:rPr>
              <a:t>032</a:t>
            </a:r>
            <a:endParaRPr lang="zh-CN" altLang="en-US" sz="3600" b="1" dirty="0">
              <a:solidFill>
                <a:schemeClr val="bg1"/>
              </a:solidFill>
              <a:latin typeface="思源黑体 CN Bold" panose="020B0800000000000000" pitchFamily="34" charset="-122"/>
              <a:ea typeface="思源黑体 CN Bold" panose="020B0800000000000000" pitchFamily="34" charset="-122"/>
              <a:cs typeface="+mn-ea"/>
              <a:sym typeface="+mn-lt"/>
            </a:endParaRPr>
          </a:p>
        </p:txBody>
      </p:sp>
      <p:sp>
        <p:nvSpPr>
          <p:cNvPr id="49" name="文本框 48"/>
          <p:cNvSpPr txBox="1"/>
          <p:nvPr>
            <p:custDataLst>
              <p:tags r:id="rId9"/>
            </p:custDataLst>
          </p:nvPr>
        </p:nvSpPr>
        <p:spPr>
          <a:xfrm>
            <a:off x="8921410" y="4291689"/>
            <a:ext cx="2767161" cy="398780"/>
          </a:xfrm>
          <a:prstGeom prst="rect">
            <a:avLst/>
          </a:prstGeom>
          <a:noFill/>
        </p:spPr>
        <p:txBody>
          <a:bodyPr wrap="square" rtlCol="0">
            <a:spAutoFit/>
          </a:bodyPr>
          <a:lstStyle/>
          <a:p>
            <a:pPr algn="ctr"/>
            <a:r>
              <a:rPr lang="en-US" altLang="zh-CN" sz="2000">
                <a:latin typeface="微软雅黑" panose="020B0503020204020204" charset="-122"/>
                <a:ea typeface="微软雅黑" panose="020B0503020204020204" charset="-122"/>
                <a:sym typeface="+mn-lt"/>
              </a:rPr>
              <a:t>Actual experiment</a:t>
            </a:r>
            <a:endParaRPr lang="en-US" altLang="zh-CN" sz="2000">
              <a:latin typeface="微软雅黑" panose="020B0503020204020204" charset="-122"/>
              <a:ea typeface="微软雅黑" panose="020B0503020204020204" charset="-122"/>
              <a:sym typeface="+mn-lt"/>
            </a:endParaRPr>
          </a:p>
        </p:txBody>
      </p:sp>
      <p:sp>
        <p:nvSpPr>
          <p:cNvPr id="25" name="文本框 24"/>
          <p:cNvSpPr txBox="1"/>
          <p:nvPr/>
        </p:nvSpPr>
        <p:spPr>
          <a:xfrm>
            <a:off x="4202430" y="313690"/>
            <a:ext cx="4218305" cy="1322070"/>
          </a:xfrm>
          <a:prstGeom prst="rect">
            <a:avLst/>
          </a:prstGeom>
          <a:noFill/>
        </p:spPr>
        <p:txBody>
          <a:bodyPr wrap="square" rtlCol="0">
            <a:spAutoFit/>
          </a:bodyPr>
          <a:lstStyle/>
          <a:p>
            <a:pPr algn="ctr"/>
            <a:r>
              <a:rPr lang="en-US" altLang="zh-CN" sz="8000" b="1" spc="300" dirty="0">
                <a:solidFill>
                  <a:schemeClr val="bg1"/>
                </a:solidFill>
                <a:latin typeface="思源黑体 CN Bold" panose="020B0800000000000000" pitchFamily="34" charset="-122"/>
                <a:ea typeface="思源黑体 CN Bold" panose="020B0800000000000000" pitchFamily="34" charset="-122"/>
                <a:cs typeface="+mn-ea"/>
                <a:sym typeface="+mn-lt"/>
              </a:rPr>
              <a:t>CONTENT</a:t>
            </a:r>
            <a:endParaRPr lang="en-US" altLang="zh-CN" sz="8000" b="1" spc="300" dirty="0">
              <a:solidFill>
                <a:schemeClr val="bg1"/>
              </a:solidFill>
              <a:latin typeface="思源黑体 CN Bold" panose="020B0800000000000000" pitchFamily="34" charset="-122"/>
              <a:ea typeface="思源黑体 CN Bold" panose="020B0800000000000000" pitchFamily="34" charset="-122"/>
              <a:cs typeface="+mn-ea"/>
              <a:sym typeface="+mn-lt"/>
            </a:endParaRPr>
          </a:p>
        </p:txBody>
      </p:sp>
      <p:sp>
        <p:nvSpPr>
          <p:cNvPr id="8" name="任意多边形: 形状 7"/>
          <p:cNvSpPr/>
          <p:nvPr/>
        </p:nvSpPr>
        <p:spPr>
          <a:xfrm>
            <a:off x="21657" y="5570921"/>
            <a:ext cx="12481560" cy="823853"/>
          </a:xfrm>
          <a:custGeom>
            <a:avLst/>
            <a:gdLst>
              <a:gd name="connsiteX0" fmla="*/ 0 w 12481560"/>
              <a:gd name="connsiteY0" fmla="*/ 686637 h 823853"/>
              <a:gd name="connsiteX1" fmla="*/ 1554480 w 12481560"/>
              <a:gd name="connsiteY1" fmla="*/ 837 h 823853"/>
              <a:gd name="connsiteX2" fmla="*/ 3688080 w 12481560"/>
              <a:gd name="connsiteY2" fmla="*/ 808557 h 823853"/>
              <a:gd name="connsiteX3" fmla="*/ 6217920 w 12481560"/>
              <a:gd name="connsiteY3" fmla="*/ 61797 h 823853"/>
              <a:gd name="connsiteX4" fmla="*/ 8915400 w 12481560"/>
              <a:gd name="connsiteY4" fmla="*/ 823797 h 823853"/>
              <a:gd name="connsiteX5" fmla="*/ 11551920 w 12481560"/>
              <a:gd name="connsiteY5" fmla="*/ 16077 h 823853"/>
              <a:gd name="connsiteX6" fmla="*/ 12481560 w 12481560"/>
              <a:gd name="connsiteY6" fmla="*/ 473277 h 823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81560" h="823853">
                <a:moveTo>
                  <a:pt x="0" y="686637"/>
                </a:moveTo>
                <a:cubicBezTo>
                  <a:pt x="469900" y="333577"/>
                  <a:pt x="939800" y="-19483"/>
                  <a:pt x="1554480" y="837"/>
                </a:cubicBezTo>
                <a:cubicBezTo>
                  <a:pt x="2169160" y="21157"/>
                  <a:pt x="2910840" y="798397"/>
                  <a:pt x="3688080" y="808557"/>
                </a:cubicBezTo>
                <a:cubicBezTo>
                  <a:pt x="4465320" y="818717"/>
                  <a:pt x="5346700" y="59257"/>
                  <a:pt x="6217920" y="61797"/>
                </a:cubicBezTo>
                <a:cubicBezTo>
                  <a:pt x="7089140" y="64337"/>
                  <a:pt x="8026400" y="831417"/>
                  <a:pt x="8915400" y="823797"/>
                </a:cubicBezTo>
                <a:cubicBezTo>
                  <a:pt x="9804400" y="816177"/>
                  <a:pt x="10957560" y="74497"/>
                  <a:pt x="11551920" y="16077"/>
                </a:cubicBezTo>
                <a:cubicBezTo>
                  <a:pt x="12146280" y="-42343"/>
                  <a:pt x="12313920" y="215467"/>
                  <a:pt x="12481560" y="473277"/>
                </a:cubicBezTo>
              </a:path>
            </a:pathLst>
          </a:custGeom>
          <a:noFill/>
          <a:ln>
            <a:solidFill>
              <a:schemeClr val="bg1">
                <a:lumMod val="50000"/>
                <a:alpha val="31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8" name="任意多边形: 形状 207"/>
          <p:cNvSpPr/>
          <p:nvPr/>
        </p:nvSpPr>
        <p:spPr>
          <a:xfrm>
            <a:off x="-773951" y="5488487"/>
            <a:ext cx="12481560" cy="823853"/>
          </a:xfrm>
          <a:custGeom>
            <a:avLst/>
            <a:gdLst>
              <a:gd name="connsiteX0" fmla="*/ 0 w 12481560"/>
              <a:gd name="connsiteY0" fmla="*/ 686637 h 823853"/>
              <a:gd name="connsiteX1" fmla="*/ 1554480 w 12481560"/>
              <a:gd name="connsiteY1" fmla="*/ 837 h 823853"/>
              <a:gd name="connsiteX2" fmla="*/ 3688080 w 12481560"/>
              <a:gd name="connsiteY2" fmla="*/ 808557 h 823853"/>
              <a:gd name="connsiteX3" fmla="*/ 6217920 w 12481560"/>
              <a:gd name="connsiteY3" fmla="*/ 61797 h 823853"/>
              <a:gd name="connsiteX4" fmla="*/ 8915400 w 12481560"/>
              <a:gd name="connsiteY4" fmla="*/ 823797 h 823853"/>
              <a:gd name="connsiteX5" fmla="*/ 11551920 w 12481560"/>
              <a:gd name="connsiteY5" fmla="*/ 16077 h 823853"/>
              <a:gd name="connsiteX6" fmla="*/ 12481560 w 12481560"/>
              <a:gd name="connsiteY6" fmla="*/ 473277 h 823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81560" h="823853">
                <a:moveTo>
                  <a:pt x="0" y="686637"/>
                </a:moveTo>
                <a:cubicBezTo>
                  <a:pt x="469900" y="333577"/>
                  <a:pt x="939800" y="-19483"/>
                  <a:pt x="1554480" y="837"/>
                </a:cubicBezTo>
                <a:cubicBezTo>
                  <a:pt x="2169160" y="21157"/>
                  <a:pt x="2910840" y="798397"/>
                  <a:pt x="3688080" y="808557"/>
                </a:cubicBezTo>
                <a:cubicBezTo>
                  <a:pt x="4465320" y="818717"/>
                  <a:pt x="5346700" y="59257"/>
                  <a:pt x="6217920" y="61797"/>
                </a:cubicBezTo>
                <a:cubicBezTo>
                  <a:pt x="7089140" y="64337"/>
                  <a:pt x="8026400" y="831417"/>
                  <a:pt x="8915400" y="823797"/>
                </a:cubicBezTo>
                <a:cubicBezTo>
                  <a:pt x="9804400" y="816177"/>
                  <a:pt x="10957560" y="74497"/>
                  <a:pt x="11551920" y="16077"/>
                </a:cubicBezTo>
                <a:cubicBezTo>
                  <a:pt x="12146280" y="-42343"/>
                  <a:pt x="12313920" y="215467"/>
                  <a:pt x="12481560" y="473277"/>
                </a:cubicBezTo>
              </a:path>
            </a:pathLst>
          </a:custGeom>
          <a:noFill/>
          <a:ln>
            <a:solidFill>
              <a:schemeClr val="bg1">
                <a:lumMod val="50000"/>
                <a:alpha val="31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503428" y="396487"/>
            <a:ext cx="3377456" cy="5072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438809" y="333884"/>
            <a:ext cx="11342104" cy="30674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圆角 14"/>
          <p:cNvSpPr/>
          <p:nvPr/>
        </p:nvSpPr>
        <p:spPr>
          <a:xfrm>
            <a:off x="5233737" y="1086525"/>
            <a:ext cx="1696452" cy="144780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圆角 9"/>
          <p:cNvSpPr/>
          <p:nvPr/>
        </p:nvSpPr>
        <p:spPr>
          <a:xfrm>
            <a:off x="5233737" y="1086525"/>
            <a:ext cx="1696452" cy="144780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 name="组合 5"/>
          <p:cNvGrpSpPr/>
          <p:nvPr/>
        </p:nvGrpSpPr>
        <p:grpSpPr>
          <a:xfrm>
            <a:off x="2848593" y="1181193"/>
            <a:ext cx="6495068" cy="3975270"/>
            <a:chOff x="2778949" y="1168065"/>
            <a:chExt cx="6495068" cy="3975270"/>
          </a:xfrm>
        </p:grpSpPr>
        <p:sp>
          <p:nvSpPr>
            <p:cNvPr id="7" name="文本框 6"/>
            <p:cNvSpPr txBox="1"/>
            <p:nvPr/>
          </p:nvSpPr>
          <p:spPr>
            <a:xfrm>
              <a:off x="2778949" y="2539401"/>
              <a:ext cx="6495068" cy="829945"/>
            </a:xfrm>
            <a:prstGeom prst="rect">
              <a:avLst/>
            </a:prstGeom>
            <a:noFill/>
          </p:spPr>
          <p:txBody>
            <a:bodyPr wrap="square" rtlCol="0">
              <a:spAutoFit/>
            </a:bodyPr>
            <a:lstStyle/>
            <a:p>
              <a:pPr algn="ctr"/>
              <a:r>
                <a:rPr lang="en-US" altLang="zh-CN" sz="4800" dirty="0">
                  <a:solidFill>
                    <a:schemeClr val="bg1"/>
                  </a:solidFill>
                  <a:latin typeface="思源黑体 CN Bold" panose="020B0800000000000000" pitchFamily="34" charset="-122"/>
                  <a:ea typeface="思源黑体 CN Bold" panose="020B0800000000000000" pitchFamily="34" charset="-122"/>
                  <a:cs typeface="+mn-ea"/>
                  <a:sym typeface="+mn-ea"/>
                </a:rPr>
                <a:t>Introduction</a:t>
              </a:r>
              <a:endParaRPr lang="en-US" altLang="zh-CN" sz="4800" dirty="0">
                <a:solidFill>
                  <a:schemeClr val="bg1"/>
                </a:solidFill>
                <a:latin typeface="思源黑体 CN Bold" panose="020B0800000000000000" pitchFamily="34" charset="-122"/>
                <a:ea typeface="思源黑体 CN Bold" panose="020B0800000000000000" pitchFamily="34" charset="-122"/>
                <a:cs typeface="+mn-ea"/>
                <a:sym typeface="+mn-ea"/>
              </a:endParaRPr>
            </a:p>
          </p:txBody>
        </p:sp>
        <p:cxnSp>
          <p:nvCxnSpPr>
            <p:cNvPr id="5" name="直接连接符 4"/>
            <p:cNvCxnSpPr/>
            <p:nvPr/>
          </p:nvCxnSpPr>
          <p:spPr>
            <a:xfrm>
              <a:off x="3938155" y="4187536"/>
              <a:ext cx="0" cy="955799"/>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5108731" y="1168065"/>
              <a:ext cx="1751814" cy="1323439"/>
            </a:xfrm>
            <a:prstGeom prst="rect">
              <a:avLst/>
            </a:prstGeom>
            <a:noFill/>
          </p:spPr>
          <p:txBody>
            <a:bodyPr wrap="square" rtlCol="0">
              <a:spAutoFit/>
            </a:bodyPr>
            <a:lstStyle/>
            <a:p>
              <a:pPr algn="ctr"/>
              <a:r>
                <a:rPr lang="en-US" altLang="zh-CN" sz="8000" dirty="0">
                  <a:solidFill>
                    <a:srgbClr val="66449C"/>
                  </a:solidFill>
                  <a:latin typeface="思源黑体 CN Bold" panose="020B0800000000000000" pitchFamily="34" charset="-122"/>
                  <a:ea typeface="思源黑体 CN Bold" panose="020B0800000000000000" pitchFamily="34" charset="-122"/>
                  <a:cs typeface="+mn-ea"/>
                  <a:sym typeface="+mn-lt"/>
                </a:rPr>
                <a:t>01</a:t>
              </a:r>
              <a:endParaRPr lang="zh-CN" altLang="en-US" sz="8000" dirty="0">
                <a:solidFill>
                  <a:srgbClr val="66449C"/>
                </a:solidFill>
                <a:latin typeface="思源黑体 CN Bold" panose="020B0800000000000000" pitchFamily="34" charset="-122"/>
                <a:ea typeface="思源黑体 CN Bold" panose="020B0800000000000000" pitchFamily="34" charset="-122"/>
                <a:cs typeface="+mn-ea"/>
                <a:sym typeface="+mn-lt"/>
              </a:endParaRPr>
            </a:p>
          </p:txBody>
        </p:sp>
      </p:grpSp>
      <p:cxnSp>
        <p:nvCxnSpPr>
          <p:cNvPr id="9" name="直接连接符 8"/>
          <p:cNvCxnSpPr/>
          <p:nvPr/>
        </p:nvCxnSpPr>
        <p:spPr>
          <a:xfrm>
            <a:off x="658813" y="3987214"/>
            <a:ext cx="10845615" cy="0"/>
          </a:xfrm>
          <a:prstGeom prst="line">
            <a:avLst/>
          </a:prstGeom>
          <a:ln w="12700">
            <a:gradFill>
              <a:gsLst>
                <a:gs pos="0">
                  <a:srgbClr val="66449C">
                    <a:alpha val="0"/>
                  </a:srgbClr>
                </a:gs>
                <a:gs pos="50000">
                  <a:srgbClr val="66449C"/>
                </a:gs>
                <a:gs pos="100000">
                  <a:srgbClr val="66449C">
                    <a:alpha val="0"/>
                  </a:srgbClr>
                </a:gs>
              </a:gsLst>
              <a:lin ang="0" scaled="0"/>
            </a:gradFill>
          </a:ln>
        </p:spPr>
        <p:style>
          <a:lnRef idx="1">
            <a:schemeClr val="accent1"/>
          </a:lnRef>
          <a:fillRef idx="0">
            <a:schemeClr val="accent1"/>
          </a:fillRef>
          <a:effectRef idx="0">
            <a:schemeClr val="accent1"/>
          </a:effectRef>
          <a:fontRef idx="minor">
            <a:schemeClr val="tx1"/>
          </a:fontRef>
        </p:style>
      </p:cxnSp>
      <p:sp>
        <p:nvSpPr>
          <p:cNvPr id="12" name="矩形: 圆角 11"/>
          <p:cNvSpPr/>
          <p:nvPr/>
        </p:nvSpPr>
        <p:spPr>
          <a:xfrm>
            <a:off x="5343957" y="1180883"/>
            <a:ext cx="1475326" cy="1259090"/>
          </a:xfrm>
          <a:prstGeom prst="roundRect">
            <a:avLst/>
          </a:prstGeom>
          <a:noFill/>
          <a:ln>
            <a:solidFill>
              <a:srgbClr val="66449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空心弧 12"/>
          <p:cNvSpPr/>
          <p:nvPr/>
        </p:nvSpPr>
        <p:spPr>
          <a:xfrm rot="7996331">
            <a:off x="-409417" y="-514342"/>
            <a:ext cx="1696452" cy="1696452"/>
          </a:xfrm>
          <a:prstGeom prst="blockArc">
            <a:avLst>
              <a:gd name="adj1" fmla="val 13574160"/>
              <a:gd name="adj2" fmla="val 18949944"/>
              <a:gd name="adj3" fmla="val 13895"/>
            </a:avLst>
          </a:prstGeom>
          <a:noFill/>
          <a:ln>
            <a:solidFill>
              <a:schemeClr val="bg1">
                <a:lumMod val="65000"/>
                <a:alpha val="5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 name="图片 4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1188495" y="5938671"/>
            <a:ext cx="335234" cy="337246"/>
          </a:xfrm>
          <a:prstGeom prst="rect">
            <a:avLst/>
          </a:prstGeom>
        </p:spPr>
      </p:pic>
      <p:sp>
        <p:nvSpPr>
          <p:cNvPr id="10" name="标题 1"/>
          <p:cNvSpPr>
            <a:spLocks noGrp="1"/>
          </p:cNvSpPr>
          <p:nvPr>
            <p:custDataLst>
              <p:tags r:id="rId2"/>
            </p:custDataLst>
          </p:nvPr>
        </p:nvSpPr>
        <p:spPr>
          <a:xfrm>
            <a:off x="608400" y="608400"/>
            <a:ext cx="10969200" cy="705600"/>
          </a:xfrm>
          <a:prstGeom prst="rect">
            <a:avLst/>
          </a:prstGeom>
        </p:spPr>
        <p:txBody>
          <a:bodyPr vert="horz" lIns="90000" tIns="46800" rIns="90000" bIns="4680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a:lstStyle>
          <a:p>
            <a:r>
              <a:rPr lang="en-US" altLang="zh-CN" sz="2000" spc="0">
                <a:solidFill>
                  <a:schemeClr val="tx1"/>
                </a:solidFill>
                <a:latin typeface="微软雅黑" panose="020B0503020204020204" charset="-122"/>
                <a:ea typeface="微软雅黑" panose="020B0503020204020204" charset="-122"/>
                <a:cs typeface="+mn-cs"/>
              </a:rPr>
              <a:t>Introduction and basic information</a:t>
            </a:r>
            <a:endParaRPr lang="en-US" altLang="zh-CN" sz="2000" spc="0">
              <a:solidFill>
                <a:schemeClr val="tx1"/>
              </a:solidFill>
              <a:latin typeface="微软雅黑" panose="020B0503020204020204" charset="-122"/>
              <a:ea typeface="微软雅黑" panose="020B0503020204020204" charset="-122"/>
              <a:cs typeface="+mn-cs"/>
            </a:endParaRPr>
          </a:p>
        </p:txBody>
      </p:sp>
      <p:sp>
        <p:nvSpPr>
          <p:cNvPr id="21" name="内容占位符 2"/>
          <p:cNvSpPr>
            <a:spLocks noGrp="1"/>
          </p:cNvSpPr>
          <p:nvPr>
            <p:custDataLst>
              <p:tags r:id="rId3"/>
            </p:custDataLst>
          </p:nvPr>
        </p:nvSpPr>
        <p:spPr>
          <a:xfrm>
            <a:off x="608330" y="1490345"/>
            <a:ext cx="5487035" cy="4929505"/>
          </a:xfrm>
          <a:prstGeom prst="rect">
            <a:avLst/>
          </a:prstGeom>
        </p:spPr>
        <p:txBody>
          <a:bodyPr vert="horz" lIns="90000" tIns="46800" rIns="90000" bIns="46800" rtlCol="0">
            <a:normAutofit/>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US" altLang="zh-CN" sz="2000" spc="0">
                <a:solidFill>
                  <a:schemeClr val="tx1"/>
                </a:solidFill>
                <a:latin typeface="Times New Roman" panose="02020603050405020304" charset="0"/>
                <a:cs typeface="Times New Roman" panose="02020603050405020304" charset="0"/>
                <a:sym typeface="+mn-ea"/>
              </a:rPr>
              <a:t>The fractional frequency transmission system(FFTS) was  proposed i</a:t>
            </a:r>
            <a:r>
              <a:rPr lang="en-US" altLang="zh-CN" sz="2000" spc="0">
                <a:solidFill>
                  <a:schemeClr val="tx1"/>
                </a:solidFill>
                <a:latin typeface="Times New Roman" panose="02020603050405020304" charset="0"/>
                <a:cs typeface="Times New Roman" panose="02020603050405020304" charset="0"/>
              </a:rPr>
              <a:t>n 1994 as a novel electricity transmission approach, which uses </a:t>
            </a:r>
            <a:r>
              <a:rPr lang="en-US" altLang="zh-CN" sz="2000" b="1" spc="0">
                <a:solidFill>
                  <a:schemeClr val="tx1"/>
                </a:solidFill>
                <a:latin typeface="Times New Roman" panose="02020603050405020304" charset="0"/>
                <a:cs typeface="Times New Roman" panose="02020603050405020304" charset="0"/>
              </a:rPr>
              <a:t>lower frequency</a:t>
            </a:r>
            <a:r>
              <a:rPr lang="en-US" altLang="zh-CN" sz="2000" spc="0">
                <a:solidFill>
                  <a:schemeClr val="tx1"/>
                </a:solidFill>
                <a:latin typeface="Times New Roman" panose="02020603050405020304" charset="0"/>
                <a:cs typeface="Times New Roman" panose="02020603050405020304" charset="0"/>
              </a:rPr>
              <a:t>(50/3 Hz)to reduce the electrical length of AC power lines and thus obviously </a:t>
            </a:r>
            <a:r>
              <a:rPr lang="en-US" altLang="zh-CN" sz="2000" b="1" spc="0">
                <a:solidFill>
                  <a:schemeClr val="tx1"/>
                </a:solidFill>
                <a:latin typeface="Times New Roman" panose="02020603050405020304" charset="0"/>
                <a:cs typeface="Times New Roman" panose="02020603050405020304" charset="0"/>
              </a:rPr>
              <a:t>increases transmission capacity and efficiency</a:t>
            </a:r>
            <a:r>
              <a:rPr lang="en-US" altLang="zh-CN" sz="2000" spc="0">
                <a:solidFill>
                  <a:schemeClr val="tx1"/>
                </a:solidFill>
                <a:latin typeface="Times New Roman" panose="02020603050405020304" charset="0"/>
                <a:cs typeface="Times New Roman" panose="02020603050405020304" charset="0"/>
              </a:rPr>
              <a:t>．</a:t>
            </a:r>
            <a:endParaRPr lang="en-US" altLang="zh-CN" sz="2000" spc="0">
              <a:solidFill>
                <a:schemeClr val="tx1"/>
              </a:solidFill>
              <a:latin typeface="Times New Roman" panose="02020603050405020304" charset="0"/>
              <a:cs typeface="Times New Roman" panose="02020603050405020304" charset="0"/>
            </a:endParaRPr>
          </a:p>
          <a:p>
            <a:pPr>
              <a:lnSpc>
                <a:spcPct val="150000"/>
              </a:lnSpc>
            </a:pPr>
            <a:r>
              <a:rPr lang="en-US" altLang="zh-CN" sz="2000" spc="0">
                <a:solidFill>
                  <a:schemeClr val="tx1"/>
                </a:solidFill>
                <a:latin typeface="Times New Roman" panose="02020603050405020304" charset="0"/>
                <a:cs typeface="Times New Roman" panose="02020603050405020304" charset="0"/>
              </a:rPr>
              <a:t>The system is especially suitable to transmit remote renewable power such as hydro power and wind power．</a:t>
            </a:r>
            <a:endParaRPr lang="zh-CN" altLang="en-US" sz="2000">
              <a:latin typeface="微软雅黑" panose="020B0503020204020204" charset="-122"/>
              <a:ea typeface="微软雅黑" panose="020B0503020204020204" charset="-122"/>
              <a:cs typeface="微软雅黑" panose="020B0503020204020204" charset="-122"/>
            </a:endParaRPr>
          </a:p>
        </p:txBody>
      </p:sp>
      <p:pic>
        <p:nvPicPr>
          <p:cNvPr id="24" name="图片 23" descr="c4b16ce1ffc9e53a49ec538d2bdffda"/>
          <p:cNvPicPr>
            <a:picLocks noChangeAspect="1"/>
          </p:cNvPicPr>
          <p:nvPr>
            <p:custDataLst>
              <p:tags r:id="rId4"/>
            </p:custDataLst>
          </p:nvPr>
        </p:nvPicPr>
        <p:blipFill>
          <a:blip r:embed="rId5"/>
          <a:stretch>
            <a:fillRect/>
          </a:stretch>
        </p:blipFill>
        <p:spPr>
          <a:xfrm>
            <a:off x="6036310" y="2224405"/>
            <a:ext cx="5749925" cy="264160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 name="图片 4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1188495" y="5938671"/>
            <a:ext cx="335234" cy="337246"/>
          </a:xfrm>
          <a:prstGeom prst="rect">
            <a:avLst/>
          </a:prstGeom>
        </p:spPr>
      </p:pic>
      <p:sp>
        <p:nvSpPr>
          <p:cNvPr id="10" name="标题 1"/>
          <p:cNvSpPr>
            <a:spLocks noGrp="1"/>
          </p:cNvSpPr>
          <p:nvPr>
            <p:custDataLst>
              <p:tags r:id="rId2"/>
            </p:custDataLst>
          </p:nvPr>
        </p:nvSpPr>
        <p:spPr>
          <a:xfrm>
            <a:off x="664280" y="608400"/>
            <a:ext cx="10969200" cy="705600"/>
          </a:xfrm>
          <a:prstGeom prst="rect">
            <a:avLst/>
          </a:prstGeom>
        </p:spPr>
        <p:txBody>
          <a:bodyPr vert="horz" lIns="90000" tIns="46800" rIns="90000" bIns="4680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a:lstStyle>
          <a:p>
            <a:pPr algn="l">
              <a:buClrTx/>
              <a:buSzTx/>
              <a:buFontTx/>
            </a:pPr>
            <a:r>
              <a:rPr lang="en-US" altLang="zh-CN" sz="2000" spc="0">
                <a:solidFill>
                  <a:schemeClr val="tx1"/>
                </a:solidFill>
                <a:latin typeface="微软雅黑" panose="020B0503020204020204" charset="-122"/>
                <a:ea typeface="微软雅黑" panose="020B0503020204020204" charset="-122"/>
                <a:cs typeface="+mn-cs"/>
              </a:rPr>
              <a:t>Introduction and basic information</a:t>
            </a:r>
            <a:endParaRPr lang="en-US" altLang="zh-CN" sz="2000" spc="0">
              <a:solidFill>
                <a:schemeClr val="tx1"/>
              </a:solidFill>
              <a:latin typeface="微软雅黑" panose="020B0503020204020204" charset="-122"/>
              <a:ea typeface="微软雅黑" panose="020B0503020204020204" charset="-122"/>
              <a:cs typeface="+mn-cs"/>
            </a:endParaRPr>
          </a:p>
        </p:txBody>
      </p:sp>
      <p:sp>
        <p:nvSpPr>
          <p:cNvPr id="3" name="内容占位符 2"/>
          <p:cNvSpPr>
            <a:spLocks noGrp="1"/>
          </p:cNvSpPr>
          <p:nvPr>
            <p:custDataLst>
              <p:tags r:id="rId3"/>
            </p:custDataLst>
          </p:nvPr>
        </p:nvSpPr>
        <p:spPr>
          <a:xfrm>
            <a:off x="728345" y="1804035"/>
            <a:ext cx="5225415" cy="4683125"/>
          </a:xfrm>
          <a:prstGeom prst="rect">
            <a:avLst/>
          </a:prstGeom>
        </p:spPr>
        <p:txBody>
          <a:bodyPr vert="horz" lIns="90000" tIns="46800" rIns="90000" bIns="46800" rtlCol="0">
            <a:noAutofit/>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US" altLang="zh-CN" sz="2000" spc="0">
                <a:solidFill>
                  <a:schemeClr val="tx1"/>
                </a:solidFill>
                <a:latin typeface="Times New Roman" panose="02020603050405020304" charset="0"/>
                <a:cs typeface="Times New Roman" panose="02020603050405020304" charset="0"/>
              </a:rPr>
              <a:t> Improve the efficiency of  electric energy transmission in route </a:t>
            </a:r>
            <a:r>
              <a:rPr lang="en-US" altLang="zh-CN" sz="2000" b="1" spc="0">
                <a:solidFill>
                  <a:schemeClr val="tx1"/>
                </a:solidFill>
                <a:latin typeface="Times New Roman" panose="02020603050405020304" charset="0"/>
                <a:cs typeface="Times New Roman" panose="02020603050405020304" charset="0"/>
              </a:rPr>
              <a:t>without increasing voltage level</a:t>
            </a:r>
            <a:r>
              <a:rPr lang="en-US" altLang="zh-CN" sz="2000" spc="0">
                <a:solidFill>
                  <a:schemeClr val="tx1"/>
                </a:solidFill>
                <a:latin typeface="Times New Roman" panose="02020603050405020304" charset="0"/>
                <a:cs typeface="Times New Roman" panose="02020603050405020304" charset="0"/>
              </a:rPr>
              <a:t>. It is especially suit for the transmission of </a:t>
            </a:r>
            <a:r>
              <a:rPr lang="en-US" altLang="zh-CN" sz="2000" spc="0">
                <a:solidFill>
                  <a:schemeClr val="tx1"/>
                </a:solidFill>
                <a:latin typeface="Times New Roman" panose="02020603050405020304" charset="0"/>
                <a:cs typeface="Times New Roman" panose="02020603050405020304" charset="0"/>
                <a:sym typeface="+mn-ea"/>
              </a:rPr>
              <a:t>hydro power and wind power, whose </a:t>
            </a:r>
            <a:r>
              <a:rPr lang="en-US" altLang="zh-CN" sz="2000" b="1" spc="0">
                <a:solidFill>
                  <a:schemeClr val="tx1"/>
                </a:solidFill>
                <a:latin typeface="Times New Roman" panose="02020603050405020304" charset="0"/>
                <a:cs typeface="Times New Roman" panose="02020603050405020304" charset="0"/>
                <a:sym typeface="+mn-ea"/>
              </a:rPr>
              <a:t>speed of the prime mover is relatively low.</a:t>
            </a:r>
            <a:endParaRPr lang="en-US" altLang="zh-CN" sz="2000" b="1" spc="0">
              <a:solidFill>
                <a:schemeClr val="tx1"/>
              </a:solidFill>
              <a:latin typeface="Times New Roman" panose="02020603050405020304" charset="0"/>
              <a:cs typeface="Times New Roman" panose="02020603050405020304" charset="0"/>
              <a:sym typeface="+mn-ea"/>
            </a:endParaRPr>
          </a:p>
          <a:p>
            <a:pPr>
              <a:lnSpc>
                <a:spcPct val="150000"/>
              </a:lnSpc>
            </a:pPr>
            <a:r>
              <a:rPr lang="en-US" altLang="zh-CN" sz="2000" spc="0">
                <a:solidFill>
                  <a:schemeClr val="tx1"/>
                </a:solidFill>
                <a:latin typeface="Times New Roman" panose="02020603050405020304" charset="0"/>
                <a:cs typeface="Times New Roman" panose="02020603050405020304" charset="0"/>
                <a:sym typeface="+mn-ea"/>
              </a:rPr>
              <a:t>Its main application now is largely in the transmission from the renewable energy power plant to the main grid.</a:t>
            </a:r>
            <a:endParaRPr lang="en-US" altLang="zh-CN" sz="2000" spc="0">
              <a:solidFill>
                <a:schemeClr val="tx1"/>
              </a:solidFill>
              <a:latin typeface="Times New Roman" panose="02020603050405020304" charset="0"/>
              <a:cs typeface="Times New Roman" panose="02020603050405020304" charset="0"/>
              <a:sym typeface="+mn-ea"/>
            </a:endParaRPr>
          </a:p>
        </p:txBody>
      </p:sp>
      <p:sp>
        <p:nvSpPr>
          <p:cNvPr id="4" name="内容占位符 3"/>
          <p:cNvSpPr>
            <a:spLocks noGrp="1"/>
          </p:cNvSpPr>
          <p:nvPr>
            <p:custDataLst>
              <p:tags r:id="rId4"/>
            </p:custDataLst>
          </p:nvPr>
        </p:nvSpPr>
        <p:spPr>
          <a:xfrm>
            <a:off x="6400805" y="1738690"/>
            <a:ext cx="5176800" cy="4748400"/>
          </a:xfrm>
          <a:prstGeom prst="rect">
            <a:avLst/>
          </a:prstGeom>
        </p:spPr>
        <p:txBody>
          <a:bodyPr vert="horz" lIns="90000" tIns="46800" rIns="90000" bIns="46800" rtlCol="0">
            <a:normAutofit lnSpcReduction="10000"/>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US" altLang="zh-CN" sz="2000" spc="0">
                <a:solidFill>
                  <a:schemeClr val="tx1"/>
                </a:solidFill>
                <a:latin typeface="Times New Roman" panose="02020603050405020304" charset="0"/>
                <a:cs typeface="Times New Roman" panose="02020603050405020304" charset="0"/>
              </a:rPr>
              <a:t>Its basic principle comes from the reactance formula, as </a:t>
            </a:r>
            <a:r>
              <a:rPr lang="en-US" altLang="zh-CN" sz="2000" b="1" spc="0">
                <a:solidFill>
                  <a:schemeClr val="tx1"/>
                </a:solidFill>
                <a:latin typeface="Times New Roman" panose="02020603050405020304" charset="0"/>
                <a:cs typeface="Times New Roman" panose="02020603050405020304" charset="0"/>
              </a:rPr>
              <a:t>the reactance of the feeder is propotional to the frequency.</a:t>
            </a:r>
            <a:r>
              <a:rPr lang="en-US" altLang="zh-CN" sz="2000" spc="0">
                <a:solidFill>
                  <a:schemeClr val="tx1"/>
                </a:solidFill>
                <a:latin typeface="Times New Roman" panose="02020603050405020304" charset="0"/>
                <a:cs typeface="Times New Roman" panose="02020603050405020304" charset="0"/>
              </a:rPr>
              <a:t> </a:t>
            </a:r>
            <a:endParaRPr lang="en-US" altLang="zh-CN" sz="2000" spc="0">
              <a:solidFill>
                <a:schemeClr val="tx1"/>
              </a:solidFill>
              <a:latin typeface="Times New Roman" panose="02020603050405020304" charset="0"/>
              <a:cs typeface="Times New Roman" panose="02020603050405020304" charset="0"/>
            </a:endParaRPr>
          </a:p>
          <a:p>
            <a:pPr>
              <a:lnSpc>
                <a:spcPct val="150000"/>
              </a:lnSpc>
            </a:pPr>
            <a:r>
              <a:rPr lang="en-US" altLang="zh-CN" sz="2000" spc="0">
                <a:solidFill>
                  <a:schemeClr val="tx1"/>
                </a:solidFill>
                <a:latin typeface="Times New Roman" panose="02020603050405020304" charset="0"/>
                <a:cs typeface="Times New Roman" panose="02020603050405020304" charset="0"/>
              </a:rPr>
              <a:t>So with lower frequency(</a:t>
            </a:r>
            <a:r>
              <a:rPr lang="en-US" altLang="zh-CN" sz="2000" spc="0">
                <a:solidFill>
                  <a:schemeClr val="tx1"/>
                </a:solidFill>
                <a:latin typeface="Times New Roman" panose="02020603050405020304" charset="0"/>
                <a:cs typeface="Times New Roman" panose="02020603050405020304" charset="0"/>
                <a:sym typeface="+mn-ea"/>
              </a:rPr>
              <a:t>50/3 Hz, for example</a:t>
            </a:r>
            <a:r>
              <a:rPr lang="en-US" altLang="zh-CN" sz="2000" spc="0">
                <a:solidFill>
                  <a:schemeClr val="tx1"/>
                </a:solidFill>
                <a:latin typeface="Times New Roman" panose="02020603050405020304" charset="0"/>
                <a:cs typeface="Times New Roman" panose="02020603050405020304" charset="0"/>
              </a:rPr>
              <a:t>) we can reduce the reactance and thus reduce the loss in the transmission process.T</a:t>
            </a:r>
            <a:r>
              <a:rPr lang="en-US" altLang="zh-CN" sz="2000" b="1" spc="0">
                <a:solidFill>
                  <a:schemeClr val="tx1"/>
                </a:solidFill>
                <a:latin typeface="Times New Roman" panose="02020603050405020304" charset="0"/>
                <a:cs typeface="Times New Roman" panose="02020603050405020304" charset="0"/>
              </a:rPr>
              <a:t>he more energe we send to the other end ,the higher the transmission effciency is.</a:t>
            </a:r>
            <a:r>
              <a:rPr lang="en-US" altLang="zh-CN" sz="2000" spc="0">
                <a:solidFill>
                  <a:schemeClr val="tx1"/>
                </a:solidFill>
                <a:latin typeface="Times New Roman" panose="02020603050405020304" charset="0"/>
                <a:cs typeface="Times New Roman" panose="02020603050405020304" charset="0"/>
              </a:rPr>
              <a:t>This is the single theory how Fractional Frequency Transmission works.</a:t>
            </a:r>
            <a:endParaRPr lang="en-US" altLang="zh-CN" sz="2000" spc="0">
              <a:solidFill>
                <a:schemeClr val="tx1"/>
              </a:solidFill>
              <a:latin typeface="Times New Roman" panose="02020603050405020304" charset="0"/>
              <a:cs typeface="Times New Roman" panose="02020603050405020304" charset="0"/>
            </a:endParaRPr>
          </a:p>
        </p:txBody>
      </p:sp>
      <p:sp>
        <p:nvSpPr>
          <p:cNvPr id="2" name="文本框 1"/>
          <p:cNvSpPr txBox="1"/>
          <p:nvPr/>
        </p:nvSpPr>
        <p:spPr>
          <a:xfrm>
            <a:off x="6556375" y="1405255"/>
            <a:ext cx="2641600" cy="460375"/>
          </a:xfrm>
          <a:prstGeom prst="rect">
            <a:avLst/>
          </a:prstGeom>
          <a:noFill/>
        </p:spPr>
        <p:txBody>
          <a:bodyPr wrap="square" rtlCol="0">
            <a:spAutoFit/>
          </a:bodyPr>
          <a:p>
            <a:r>
              <a:rPr lang="en-US" altLang="zh-CN" sz="2400" b="1">
                <a:latin typeface="微软雅黑" panose="020B0503020204020204" charset="-122"/>
                <a:ea typeface="微软雅黑" panose="020B0503020204020204" charset="-122"/>
              </a:rPr>
              <a:t>Principle</a:t>
            </a:r>
            <a:endParaRPr lang="en-US" altLang="zh-CN" sz="2400" b="1">
              <a:latin typeface="微软雅黑" panose="020B0503020204020204" charset="-122"/>
              <a:ea typeface="微软雅黑" panose="020B0503020204020204" charset="-122"/>
            </a:endParaRPr>
          </a:p>
        </p:txBody>
      </p:sp>
      <p:sp>
        <p:nvSpPr>
          <p:cNvPr id="5" name="文本框 4"/>
          <p:cNvSpPr txBox="1"/>
          <p:nvPr>
            <p:custDataLst>
              <p:tags r:id="rId5"/>
            </p:custDataLst>
          </p:nvPr>
        </p:nvSpPr>
        <p:spPr>
          <a:xfrm>
            <a:off x="840740" y="1405255"/>
            <a:ext cx="2641600" cy="460375"/>
          </a:xfrm>
          <a:prstGeom prst="rect">
            <a:avLst/>
          </a:prstGeom>
          <a:noFill/>
        </p:spPr>
        <p:txBody>
          <a:bodyPr wrap="square" rtlCol="0">
            <a:spAutoFit/>
          </a:bodyPr>
          <a:p>
            <a:r>
              <a:rPr lang="en-US" altLang="zh-CN" sz="2400" b="1">
                <a:latin typeface="微软雅黑" panose="020B0503020204020204" charset="-122"/>
                <a:ea typeface="微软雅黑" panose="020B0503020204020204" charset="-122"/>
              </a:rPr>
              <a:t>Aim</a:t>
            </a:r>
            <a:endParaRPr lang="en-US" altLang="zh-CN" sz="2400" b="1">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3000">
        <p159:morph option="byObject"/>
      </p:transition>
    </mc:Choice>
    <mc:Fallback>
      <p:transition spd="slow" advTm="3000">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 name="图片 4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1188495" y="5938671"/>
            <a:ext cx="335234" cy="337246"/>
          </a:xfrm>
          <a:prstGeom prst="rect">
            <a:avLst/>
          </a:prstGeom>
        </p:spPr>
      </p:pic>
      <p:sp>
        <p:nvSpPr>
          <p:cNvPr id="10" name="标题 1"/>
          <p:cNvSpPr>
            <a:spLocks noGrp="1"/>
          </p:cNvSpPr>
          <p:nvPr>
            <p:custDataLst>
              <p:tags r:id="rId2"/>
            </p:custDataLst>
          </p:nvPr>
        </p:nvSpPr>
        <p:spPr>
          <a:xfrm>
            <a:off x="728980" y="608330"/>
            <a:ext cx="6275705" cy="683895"/>
          </a:xfrm>
          <a:prstGeom prst="rect">
            <a:avLst/>
          </a:prstGeom>
        </p:spPr>
        <p:txBody>
          <a:bodyPr vert="horz" lIns="90000" tIns="46800" rIns="90000" bIns="4680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a:lstStyle>
          <a:p>
            <a:pPr>
              <a:lnSpc>
                <a:spcPct val="100000"/>
              </a:lnSpc>
            </a:pPr>
            <a:r>
              <a:rPr lang="en-US" altLang="zh-CN" sz="2000" spc="0">
                <a:solidFill>
                  <a:schemeClr val="tx1"/>
                </a:solidFill>
                <a:latin typeface="微软雅黑" panose="020B0503020204020204" charset="-122"/>
                <a:ea typeface="微软雅黑" panose="020B0503020204020204" charset="-122"/>
                <a:cs typeface="+mn-cs"/>
              </a:rPr>
              <a:t>Introduction and basic information</a:t>
            </a:r>
            <a:endParaRPr lang="en-US" altLang="zh-CN" sz="2000" spc="0">
              <a:solidFill>
                <a:schemeClr val="tx1"/>
              </a:solidFill>
              <a:latin typeface="微软雅黑" panose="020B0503020204020204" charset="-122"/>
              <a:ea typeface="微软雅黑" panose="020B0503020204020204" charset="-122"/>
              <a:cs typeface="+mn-cs"/>
            </a:endParaRPr>
          </a:p>
        </p:txBody>
      </p:sp>
      <p:sp>
        <p:nvSpPr>
          <p:cNvPr id="3" name="内容占位符 2"/>
          <p:cNvSpPr>
            <a:spLocks noGrp="1"/>
          </p:cNvSpPr>
          <p:nvPr>
            <p:custDataLst>
              <p:tags r:id="rId3"/>
            </p:custDataLst>
          </p:nvPr>
        </p:nvSpPr>
        <p:spPr>
          <a:xfrm>
            <a:off x="729050" y="1738690"/>
            <a:ext cx="5176800" cy="4748400"/>
          </a:xfrm>
          <a:prstGeom prst="rect">
            <a:avLst/>
          </a:prstGeom>
        </p:spPr>
        <p:txBody>
          <a:bodyPr vert="horz" lIns="90000" tIns="46800" rIns="90000" bIns="46800" rtlCol="0">
            <a:normAutofit lnSpcReduction="20000"/>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US" altLang="zh-CN" sz="2000" spc="0">
                <a:solidFill>
                  <a:schemeClr val="tx1"/>
                </a:solidFill>
                <a:latin typeface="Times New Roman" panose="02020603050405020304" charset="0"/>
                <a:cs typeface="Times New Roman" panose="02020603050405020304" charset="0"/>
                <a:sym typeface="+mn-ea"/>
              </a:rPr>
              <a:t>The superiority of fractional frequency transmission is mainly reflected in </a:t>
            </a:r>
            <a:r>
              <a:rPr lang="en-US" altLang="zh-CN" sz="2000" b="1" spc="0">
                <a:solidFill>
                  <a:schemeClr val="tx1"/>
                </a:solidFill>
                <a:latin typeface="Times New Roman" panose="02020603050405020304" charset="0"/>
                <a:cs typeface="Times New Roman" panose="02020603050405020304" charset="0"/>
                <a:sym typeface="+mn-ea"/>
              </a:rPr>
              <a:t>lowering electrical frequency</a:t>
            </a:r>
            <a:r>
              <a:rPr lang="en-US" altLang="zh-CN" sz="2000" spc="0">
                <a:solidFill>
                  <a:schemeClr val="tx1"/>
                </a:solidFill>
                <a:latin typeface="Times New Roman" panose="02020603050405020304" charset="0"/>
                <a:cs typeface="Times New Roman" panose="02020603050405020304" charset="0"/>
                <a:sym typeface="+mn-ea"/>
              </a:rPr>
              <a:t> to reduce the </a:t>
            </a:r>
            <a:r>
              <a:rPr lang="en-US" altLang="zh-CN" sz="2000" spc="0">
                <a:solidFill>
                  <a:schemeClr val="tx1"/>
                </a:solidFill>
                <a:latin typeface="Times New Roman" panose="02020603050405020304" charset="0"/>
                <a:cs typeface="Times New Roman" panose="02020603050405020304" charset="0"/>
                <a:sym typeface="+mn-ea"/>
              </a:rPr>
              <a:t>reactance </a:t>
            </a:r>
            <a:r>
              <a:rPr lang="en-US" altLang="zh-CN" sz="2000" spc="0">
                <a:solidFill>
                  <a:schemeClr val="tx1"/>
                </a:solidFill>
                <a:latin typeface="Times New Roman" panose="02020603050405020304" charset="0"/>
                <a:cs typeface="Times New Roman" panose="02020603050405020304" charset="0"/>
                <a:sym typeface="+mn-ea"/>
              </a:rPr>
              <a:t>of transmission line, and thereby </a:t>
            </a:r>
            <a:r>
              <a:rPr lang="en-US" altLang="zh-CN" sz="2000" b="1" spc="0">
                <a:solidFill>
                  <a:schemeClr val="tx1"/>
                </a:solidFill>
                <a:latin typeface="Times New Roman" panose="02020603050405020304" charset="0"/>
                <a:cs typeface="Times New Roman" panose="02020603050405020304" charset="0"/>
                <a:sym typeface="+mn-ea"/>
              </a:rPr>
              <a:t>improving transmission efficiency and capacity.</a:t>
            </a:r>
            <a:endParaRPr lang="en-US" altLang="zh-CN" sz="2000" b="1" spc="0">
              <a:solidFill>
                <a:schemeClr val="tx1"/>
              </a:solidFill>
              <a:latin typeface="Times New Roman" panose="02020603050405020304" charset="0"/>
              <a:cs typeface="Times New Roman" panose="02020603050405020304" charset="0"/>
            </a:endParaRPr>
          </a:p>
          <a:p>
            <a:pPr>
              <a:lnSpc>
                <a:spcPct val="150000"/>
              </a:lnSpc>
            </a:pPr>
            <a:r>
              <a:rPr lang="en-US" altLang="zh-CN" sz="2000" spc="0">
                <a:solidFill>
                  <a:schemeClr val="tx1"/>
                </a:solidFill>
                <a:latin typeface="Times New Roman" panose="02020603050405020304" charset="0"/>
                <a:cs typeface="Times New Roman" panose="02020603050405020304" charset="0"/>
                <a:sym typeface="+mn-ea"/>
              </a:rPr>
              <a:t>This method comes up with a</a:t>
            </a:r>
            <a:r>
              <a:rPr lang="en-US" altLang="zh-CN" sz="2000" b="1" spc="0">
                <a:solidFill>
                  <a:schemeClr val="tx1"/>
                </a:solidFill>
                <a:latin typeface="Times New Roman" panose="02020603050405020304" charset="0"/>
                <a:cs typeface="Times New Roman" panose="02020603050405020304" charset="0"/>
                <a:sym typeface="+mn-ea"/>
              </a:rPr>
              <a:t> new perspective of improving the efficiency in transmission </a:t>
            </a:r>
            <a:r>
              <a:rPr lang="en-US" altLang="zh-CN" sz="2000" spc="0">
                <a:solidFill>
                  <a:schemeClr val="tx1"/>
                </a:solidFill>
                <a:latin typeface="Times New Roman" panose="02020603050405020304" charset="0"/>
                <a:cs typeface="Times New Roman" panose="02020603050405020304" charset="0"/>
                <a:sym typeface="+mn-ea"/>
              </a:rPr>
              <a:t>instead of the old way of increasing the voltage level.It has </a:t>
            </a:r>
            <a:r>
              <a:rPr lang="en-US" altLang="zh-CN" sz="2000" b="1" spc="0">
                <a:solidFill>
                  <a:schemeClr val="tx1"/>
                </a:solidFill>
                <a:latin typeface="Times New Roman" panose="02020603050405020304" charset="0"/>
                <a:cs typeface="Times New Roman" panose="02020603050405020304" charset="0"/>
                <a:sym typeface="+mn-ea"/>
              </a:rPr>
              <a:t>great potential</a:t>
            </a:r>
            <a:r>
              <a:rPr lang="en-US" altLang="zh-CN" sz="2000" spc="0">
                <a:solidFill>
                  <a:schemeClr val="tx1"/>
                </a:solidFill>
                <a:latin typeface="Times New Roman" panose="02020603050405020304" charset="0"/>
                <a:cs typeface="Times New Roman" panose="02020603050405020304" charset="0"/>
                <a:sym typeface="+mn-ea"/>
              </a:rPr>
              <a:t> to be explored and optimized. </a:t>
            </a:r>
            <a:endParaRPr lang="en-US" altLang="zh-CN" sz="2000" spc="0">
              <a:solidFill>
                <a:schemeClr val="tx1"/>
              </a:solidFill>
              <a:latin typeface="Times New Roman" panose="02020603050405020304" charset="0"/>
              <a:cs typeface="Times New Roman" panose="02020603050405020304" charset="0"/>
              <a:sym typeface="+mn-ea"/>
            </a:endParaRPr>
          </a:p>
        </p:txBody>
      </p:sp>
      <p:sp>
        <p:nvSpPr>
          <p:cNvPr id="4" name="内容占位符 3"/>
          <p:cNvSpPr>
            <a:spLocks noGrp="1"/>
          </p:cNvSpPr>
          <p:nvPr>
            <p:custDataLst>
              <p:tags r:id="rId4"/>
            </p:custDataLst>
          </p:nvPr>
        </p:nvSpPr>
        <p:spPr>
          <a:xfrm>
            <a:off x="6400805" y="1738690"/>
            <a:ext cx="5176800" cy="4748400"/>
          </a:xfrm>
          <a:prstGeom prst="rect">
            <a:avLst/>
          </a:prstGeom>
        </p:spPr>
        <p:txBody>
          <a:bodyPr vert="horz" lIns="90000" tIns="46800" rIns="90000" bIns="46800" rtlCol="0">
            <a:normAutofit lnSpcReduction="20000"/>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50000"/>
              </a:lnSpc>
              <a:buClrTx/>
              <a:buSzTx/>
            </a:pPr>
            <a:r>
              <a:rPr lang="en-US" altLang="zh-CN" sz="2000" spc="0">
                <a:solidFill>
                  <a:schemeClr val="tx1"/>
                </a:solidFill>
                <a:latin typeface="Times New Roman" panose="02020603050405020304" charset="0"/>
                <a:cs typeface="Times New Roman" panose="02020603050405020304" charset="0"/>
                <a:sym typeface="+mn-ea"/>
              </a:rPr>
              <a:t>As the saying goes, ‘</a:t>
            </a:r>
            <a:r>
              <a:rPr lang="en-US" altLang="zh-CN" sz="2000" b="1" spc="0">
                <a:solidFill>
                  <a:schemeClr val="tx1"/>
                </a:solidFill>
                <a:latin typeface="Times New Roman" panose="02020603050405020304" charset="0"/>
                <a:cs typeface="Times New Roman" panose="02020603050405020304" charset="0"/>
                <a:sym typeface="+mn-ea"/>
              </a:rPr>
              <a:t>No free lunch</a:t>
            </a:r>
            <a:r>
              <a:rPr lang="en-US" altLang="zh-CN" sz="2000" spc="0">
                <a:solidFill>
                  <a:schemeClr val="tx1"/>
                </a:solidFill>
                <a:latin typeface="Times New Roman" panose="02020603050405020304" charset="0"/>
                <a:cs typeface="Times New Roman" panose="02020603050405020304" charset="0"/>
                <a:sym typeface="+mn-ea"/>
              </a:rPr>
              <a:t>’. Its flaws come naturally from its advantage. Fractional Frequency Transmission uses a lower frequency, and </a:t>
            </a:r>
            <a:r>
              <a:rPr lang="en-US" altLang="zh-CN" sz="2000" b="1" spc="0">
                <a:solidFill>
                  <a:schemeClr val="tx1"/>
                </a:solidFill>
                <a:latin typeface="Times New Roman" panose="02020603050405020304" charset="0"/>
                <a:cs typeface="Times New Roman" panose="02020603050405020304" charset="0"/>
                <a:sym typeface="+mn-ea"/>
              </a:rPr>
              <a:t>that is the problem it has</a:t>
            </a:r>
            <a:r>
              <a:rPr lang="en-US" altLang="zh-CN" sz="2000" spc="0">
                <a:solidFill>
                  <a:schemeClr val="tx1"/>
                </a:solidFill>
                <a:latin typeface="Times New Roman" panose="02020603050405020304" charset="0"/>
                <a:cs typeface="Times New Roman" panose="02020603050405020304" charset="0"/>
                <a:sym typeface="+mn-ea"/>
              </a:rPr>
              <a:t>.</a:t>
            </a:r>
            <a:endParaRPr lang="en-US" altLang="zh-CN" sz="2000" spc="0">
              <a:solidFill>
                <a:schemeClr val="tx1"/>
              </a:solidFill>
              <a:latin typeface="Times New Roman" panose="02020603050405020304" charset="0"/>
              <a:cs typeface="Times New Roman" panose="02020603050405020304" charset="0"/>
              <a:sym typeface="+mn-ea"/>
            </a:endParaRPr>
          </a:p>
          <a:p>
            <a:pPr algn="l">
              <a:lnSpc>
                <a:spcPct val="150000"/>
              </a:lnSpc>
              <a:buClrTx/>
              <a:buSzTx/>
            </a:pPr>
            <a:r>
              <a:rPr lang="en-US" altLang="zh-CN" sz="2000" spc="0">
                <a:solidFill>
                  <a:schemeClr val="tx1"/>
                </a:solidFill>
                <a:latin typeface="Times New Roman" panose="02020603050405020304" charset="0"/>
                <a:cs typeface="Times New Roman" panose="02020603050405020304" charset="0"/>
                <a:sym typeface="+mn-ea"/>
              </a:rPr>
              <a:t>Different frequency requires</a:t>
            </a:r>
            <a:r>
              <a:rPr lang="en-US" altLang="zh-CN" sz="2000" b="1" spc="0">
                <a:solidFill>
                  <a:schemeClr val="tx1"/>
                </a:solidFill>
                <a:latin typeface="Times New Roman" panose="02020603050405020304" charset="0"/>
                <a:cs typeface="Times New Roman" panose="02020603050405020304" charset="0"/>
                <a:sym typeface="+mn-ea"/>
              </a:rPr>
              <a:t> new trasmission equipments that suit the frequency</a:t>
            </a:r>
            <a:r>
              <a:rPr lang="en-US" altLang="zh-CN" sz="2000" spc="0">
                <a:solidFill>
                  <a:schemeClr val="tx1"/>
                </a:solidFill>
                <a:latin typeface="Times New Roman" panose="02020603050405020304" charset="0"/>
                <a:cs typeface="Times New Roman" panose="02020603050405020304" charset="0"/>
                <a:sym typeface="+mn-ea"/>
              </a:rPr>
              <a:t>, because the normal grid uses 50Hz,which </a:t>
            </a:r>
            <a:r>
              <a:rPr lang="en-US" altLang="zh-CN" sz="2000" b="1" spc="0">
                <a:solidFill>
                  <a:schemeClr val="tx1"/>
                </a:solidFill>
                <a:latin typeface="Times New Roman" panose="02020603050405020304" charset="0"/>
                <a:cs typeface="Times New Roman" panose="02020603050405020304" charset="0"/>
                <a:sym typeface="+mn-ea"/>
              </a:rPr>
              <a:t>can not directly be applied</a:t>
            </a:r>
            <a:r>
              <a:rPr lang="en-US" altLang="zh-CN" sz="2000" spc="0">
                <a:solidFill>
                  <a:schemeClr val="tx1"/>
                </a:solidFill>
                <a:latin typeface="Times New Roman" panose="02020603050405020304" charset="0"/>
                <a:cs typeface="Times New Roman" panose="02020603050405020304" charset="0"/>
                <a:sym typeface="+mn-ea"/>
              </a:rPr>
              <a:t> to lower frequency.</a:t>
            </a:r>
            <a:endParaRPr lang="en-US" altLang="zh-CN" sz="2000" spc="0">
              <a:solidFill>
                <a:schemeClr val="tx1"/>
              </a:solidFill>
              <a:latin typeface="Times New Roman" panose="02020603050405020304" charset="0"/>
              <a:cs typeface="Times New Roman" panose="02020603050405020304" charset="0"/>
              <a:sym typeface="+mn-ea"/>
            </a:endParaRPr>
          </a:p>
          <a:p>
            <a:pPr algn="l">
              <a:lnSpc>
                <a:spcPct val="150000"/>
              </a:lnSpc>
              <a:buClrTx/>
              <a:buSzTx/>
            </a:pPr>
            <a:r>
              <a:rPr lang="en-US" altLang="zh-CN" sz="2000" spc="0">
                <a:solidFill>
                  <a:schemeClr val="tx1"/>
                </a:solidFill>
                <a:latin typeface="Times New Roman" panose="02020603050405020304" charset="0"/>
                <a:cs typeface="Times New Roman" panose="02020603050405020304" charset="0"/>
                <a:sym typeface="+mn-ea"/>
              </a:rPr>
              <a:t>What’s more, the method also r</a:t>
            </a:r>
            <a:r>
              <a:rPr lang="en-US" altLang="zh-CN" sz="2000" b="1" spc="0">
                <a:solidFill>
                  <a:schemeClr val="tx1"/>
                </a:solidFill>
                <a:latin typeface="Times New Roman" panose="02020603050405020304" charset="0"/>
                <a:cs typeface="Times New Roman" panose="02020603050405020304" charset="0"/>
                <a:sym typeface="+mn-ea"/>
              </a:rPr>
              <a:t>equires high capacity electronic frequency convertor</a:t>
            </a:r>
            <a:r>
              <a:rPr lang="en-US" altLang="zh-CN" sz="2000" spc="0">
                <a:solidFill>
                  <a:schemeClr val="tx1"/>
                </a:solidFill>
                <a:latin typeface="Times New Roman" panose="02020603050405020304" charset="0"/>
                <a:cs typeface="Times New Roman" panose="02020603050405020304" charset="0"/>
                <a:sym typeface="+mn-ea"/>
              </a:rPr>
              <a:t> which is elaborate to produce and expensive.</a:t>
            </a:r>
            <a:endParaRPr lang="en-US" altLang="zh-CN" sz="2000" spc="0">
              <a:solidFill>
                <a:schemeClr val="tx1"/>
              </a:solidFill>
              <a:latin typeface="Times New Roman" panose="02020603050405020304" charset="0"/>
              <a:cs typeface="Times New Roman" panose="02020603050405020304" charset="0"/>
            </a:endParaRPr>
          </a:p>
        </p:txBody>
      </p:sp>
      <p:sp>
        <p:nvSpPr>
          <p:cNvPr id="2" name="文本框 1"/>
          <p:cNvSpPr txBox="1"/>
          <p:nvPr/>
        </p:nvSpPr>
        <p:spPr>
          <a:xfrm>
            <a:off x="6507480" y="1405255"/>
            <a:ext cx="2641600" cy="460375"/>
          </a:xfrm>
          <a:prstGeom prst="rect">
            <a:avLst/>
          </a:prstGeom>
          <a:noFill/>
        </p:spPr>
        <p:txBody>
          <a:bodyPr wrap="square" rtlCol="0">
            <a:spAutoFit/>
          </a:bodyPr>
          <a:p>
            <a:pPr lvl="0" algn="l">
              <a:buClrTx/>
              <a:buSzTx/>
              <a:buFontTx/>
            </a:pPr>
            <a:r>
              <a:rPr lang="en-US" altLang="zh-CN" sz="2400" b="1">
                <a:latin typeface="微软雅黑" panose="020B0503020204020204" charset="-122"/>
                <a:ea typeface="微软雅黑" panose="020B0503020204020204" charset="-122"/>
                <a:sym typeface="+mn-ea"/>
              </a:rPr>
              <a:t>Flaws</a:t>
            </a:r>
            <a:endParaRPr lang="en-US" altLang="zh-CN" sz="2400" b="1">
              <a:latin typeface="微软雅黑" panose="020B0503020204020204" charset="-122"/>
              <a:ea typeface="微软雅黑" panose="020B0503020204020204" charset="-122"/>
              <a:sym typeface="+mn-ea"/>
            </a:endParaRPr>
          </a:p>
        </p:txBody>
      </p:sp>
      <p:sp>
        <p:nvSpPr>
          <p:cNvPr id="5" name="文本框 4"/>
          <p:cNvSpPr txBox="1"/>
          <p:nvPr>
            <p:custDataLst>
              <p:tags r:id="rId5"/>
            </p:custDataLst>
          </p:nvPr>
        </p:nvSpPr>
        <p:spPr>
          <a:xfrm>
            <a:off x="1068705" y="1343660"/>
            <a:ext cx="2641600" cy="460375"/>
          </a:xfrm>
          <a:prstGeom prst="rect">
            <a:avLst/>
          </a:prstGeom>
          <a:noFill/>
        </p:spPr>
        <p:txBody>
          <a:bodyPr wrap="square" rtlCol="0">
            <a:spAutoFit/>
          </a:bodyPr>
          <a:p>
            <a:pPr algn="l">
              <a:buClrTx/>
              <a:buSzTx/>
              <a:buFontTx/>
            </a:pPr>
            <a:r>
              <a:rPr lang="en-US" altLang="zh-CN" sz="2400" b="1">
                <a:latin typeface="微软雅黑" panose="020B0503020204020204" charset="-122"/>
                <a:ea typeface="微软雅黑" panose="020B0503020204020204" charset="-122"/>
                <a:sym typeface="+mn-ea"/>
              </a:rPr>
              <a:t>Adventage</a:t>
            </a:r>
            <a:endParaRPr lang="en-US" altLang="zh-CN" sz="2400" b="1">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3000">
        <p159:morph option="byObject"/>
      </p:transition>
    </mc:Choice>
    <mc:Fallback>
      <p:transition spd="slow" advTm="3000">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438809" y="333884"/>
            <a:ext cx="11342104" cy="30674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圆角 14"/>
          <p:cNvSpPr/>
          <p:nvPr/>
        </p:nvSpPr>
        <p:spPr>
          <a:xfrm>
            <a:off x="5233737" y="1086525"/>
            <a:ext cx="1696452" cy="144780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圆角 9"/>
          <p:cNvSpPr/>
          <p:nvPr/>
        </p:nvSpPr>
        <p:spPr>
          <a:xfrm>
            <a:off x="5233737" y="1086525"/>
            <a:ext cx="1696452" cy="144780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 name="组合 5"/>
          <p:cNvGrpSpPr/>
          <p:nvPr/>
        </p:nvGrpSpPr>
        <p:grpSpPr>
          <a:xfrm>
            <a:off x="2934318" y="1181193"/>
            <a:ext cx="6495068" cy="3975270"/>
            <a:chOff x="2920554" y="1168065"/>
            <a:chExt cx="6495068" cy="3975270"/>
          </a:xfrm>
        </p:grpSpPr>
        <p:sp>
          <p:nvSpPr>
            <p:cNvPr id="7" name="文本框 6"/>
            <p:cNvSpPr txBox="1"/>
            <p:nvPr/>
          </p:nvSpPr>
          <p:spPr>
            <a:xfrm>
              <a:off x="2920554" y="2687356"/>
              <a:ext cx="6495068" cy="829945"/>
            </a:xfrm>
            <a:prstGeom prst="rect">
              <a:avLst/>
            </a:prstGeom>
            <a:noFill/>
          </p:spPr>
          <p:txBody>
            <a:bodyPr wrap="square" rtlCol="0">
              <a:spAutoFit/>
            </a:bodyPr>
            <a:lstStyle/>
            <a:p>
              <a:pPr algn="ctr"/>
              <a:r>
                <a:rPr lang="en-US" altLang="zh-CN" sz="4800" dirty="0">
                  <a:solidFill>
                    <a:schemeClr val="bg1"/>
                  </a:solidFill>
                  <a:latin typeface="思源黑体 CN Bold" panose="020B0800000000000000" pitchFamily="34" charset="-122"/>
                  <a:ea typeface="思源黑体 CN Bold" panose="020B0800000000000000" pitchFamily="34" charset="-122"/>
                  <a:cs typeface="+mn-ea"/>
                  <a:sym typeface="+mn-lt"/>
                </a:rPr>
                <a:t>Fractional Frequency</a:t>
              </a:r>
              <a:endParaRPr lang="en-US" altLang="zh-CN" sz="4800" dirty="0">
                <a:solidFill>
                  <a:schemeClr val="bg1"/>
                </a:solidFill>
                <a:latin typeface="思源黑体 CN Bold" panose="020B0800000000000000" pitchFamily="34" charset="-122"/>
                <a:ea typeface="思源黑体 CN Bold" panose="020B0800000000000000" pitchFamily="34" charset="-122"/>
                <a:cs typeface="+mn-ea"/>
                <a:sym typeface="+mn-lt"/>
              </a:endParaRPr>
            </a:p>
          </p:txBody>
        </p:sp>
        <p:cxnSp>
          <p:nvCxnSpPr>
            <p:cNvPr id="5" name="直接连接符 4"/>
            <p:cNvCxnSpPr/>
            <p:nvPr/>
          </p:nvCxnSpPr>
          <p:spPr>
            <a:xfrm>
              <a:off x="3938155" y="4187536"/>
              <a:ext cx="0" cy="955799"/>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5108731" y="1168065"/>
              <a:ext cx="1751814" cy="1322070"/>
            </a:xfrm>
            <a:prstGeom prst="rect">
              <a:avLst/>
            </a:prstGeom>
            <a:noFill/>
          </p:spPr>
          <p:txBody>
            <a:bodyPr wrap="square" rtlCol="0">
              <a:spAutoFit/>
            </a:bodyPr>
            <a:lstStyle/>
            <a:p>
              <a:pPr algn="ctr"/>
              <a:r>
                <a:rPr lang="en-US" altLang="zh-CN" sz="8000" dirty="0">
                  <a:solidFill>
                    <a:srgbClr val="66449C"/>
                  </a:solidFill>
                  <a:latin typeface="思源黑体 CN Bold" panose="020B0800000000000000" pitchFamily="34" charset="-122"/>
                  <a:ea typeface="思源黑体 CN Bold" panose="020B0800000000000000" pitchFamily="34" charset="-122"/>
                  <a:cs typeface="+mn-ea"/>
                  <a:sym typeface="+mn-lt"/>
                </a:rPr>
                <a:t>02</a:t>
              </a:r>
              <a:endParaRPr lang="zh-CN" altLang="en-US" sz="8000" dirty="0">
                <a:solidFill>
                  <a:srgbClr val="66449C"/>
                </a:solidFill>
                <a:latin typeface="思源黑体 CN Bold" panose="020B0800000000000000" pitchFamily="34" charset="-122"/>
                <a:ea typeface="思源黑体 CN Bold" panose="020B0800000000000000" pitchFamily="34" charset="-122"/>
                <a:cs typeface="+mn-ea"/>
                <a:sym typeface="+mn-lt"/>
              </a:endParaRPr>
            </a:p>
          </p:txBody>
        </p:sp>
      </p:grpSp>
      <p:cxnSp>
        <p:nvCxnSpPr>
          <p:cNvPr id="9" name="直接连接符 8"/>
          <p:cNvCxnSpPr/>
          <p:nvPr/>
        </p:nvCxnSpPr>
        <p:spPr>
          <a:xfrm>
            <a:off x="658813" y="3987214"/>
            <a:ext cx="10845615" cy="0"/>
          </a:xfrm>
          <a:prstGeom prst="line">
            <a:avLst/>
          </a:prstGeom>
          <a:ln w="12700">
            <a:gradFill>
              <a:gsLst>
                <a:gs pos="0">
                  <a:srgbClr val="66449C">
                    <a:alpha val="0"/>
                  </a:srgbClr>
                </a:gs>
                <a:gs pos="50000">
                  <a:srgbClr val="66449C"/>
                </a:gs>
                <a:gs pos="100000">
                  <a:srgbClr val="66449C">
                    <a:alpha val="0"/>
                  </a:srgbClr>
                </a:gs>
              </a:gsLst>
              <a:lin ang="0" scaled="0"/>
            </a:gradFill>
          </a:ln>
        </p:spPr>
        <p:style>
          <a:lnRef idx="1">
            <a:schemeClr val="accent1"/>
          </a:lnRef>
          <a:fillRef idx="0">
            <a:schemeClr val="accent1"/>
          </a:fillRef>
          <a:effectRef idx="0">
            <a:schemeClr val="accent1"/>
          </a:effectRef>
          <a:fontRef idx="minor">
            <a:schemeClr val="tx1"/>
          </a:fontRef>
        </p:style>
      </p:cxnSp>
      <p:sp>
        <p:nvSpPr>
          <p:cNvPr id="12" name="矩形: 圆角 11"/>
          <p:cNvSpPr/>
          <p:nvPr/>
        </p:nvSpPr>
        <p:spPr>
          <a:xfrm>
            <a:off x="5343957" y="1180883"/>
            <a:ext cx="1475326" cy="1259090"/>
          </a:xfrm>
          <a:prstGeom prst="roundRect">
            <a:avLst/>
          </a:prstGeom>
          <a:noFill/>
          <a:ln>
            <a:solidFill>
              <a:srgbClr val="66449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空心弧 12"/>
          <p:cNvSpPr/>
          <p:nvPr/>
        </p:nvSpPr>
        <p:spPr>
          <a:xfrm rot="7996331">
            <a:off x="-409417" y="-514342"/>
            <a:ext cx="1696452" cy="1696452"/>
          </a:xfrm>
          <a:prstGeom prst="blockArc">
            <a:avLst>
              <a:gd name="adj1" fmla="val 13574160"/>
              <a:gd name="adj2" fmla="val 18949944"/>
              <a:gd name="adj3" fmla="val 13895"/>
            </a:avLst>
          </a:prstGeom>
          <a:noFill/>
          <a:ln>
            <a:solidFill>
              <a:schemeClr val="bg1">
                <a:lumMod val="65000"/>
                <a:alpha val="5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燕尾形 23"/>
          <p:cNvSpPr/>
          <p:nvPr/>
        </p:nvSpPr>
        <p:spPr bwMode="auto">
          <a:xfrm>
            <a:off x="7156038" y="2671943"/>
            <a:ext cx="224839" cy="225941"/>
          </a:xfrm>
          <a:prstGeom prst="chevron">
            <a:avLst/>
          </a:prstGeom>
          <a:solidFill>
            <a:schemeClr val="accent1"/>
          </a:solidFill>
          <a:ln w="12700" cap="flat" cmpd="sng" algn="ctr">
            <a:noFill/>
            <a:prstDash val="solid"/>
            <a:miter lim="800000"/>
          </a:ln>
          <a:effectLst/>
        </p:spPr>
        <p:txBody>
          <a:bodyPr spcFirstLastPara="0" vert="horz" wrap="square" lIns="55880" tIns="55880" rIns="55880" bIns="55880" numCol="1" spcCol="1270" anchor="ctr" anchorCtr="0">
            <a:noAutofit/>
          </a:bodyPr>
          <a:lstStyle/>
          <a:p>
            <a:endParaRPr lang="zh-CN" altLang="en-US" dirty="0">
              <a:latin typeface="思源黑体" panose="020B0400000000000000" pitchFamily="34" charset="-122"/>
              <a:ea typeface="思源黑体" panose="020B0400000000000000" pitchFamily="34" charset="-122"/>
              <a:cs typeface="+mn-ea"/>
              <a:sym typeface="+mn-lt"/>
            </a:endParaRPr>
          </a:p>
        </p:txBody>
      </p:sp>
      <p:sp>
        <p:nvSpPr>
          <p:cNvPr id="22" name="燕尾形 26"/>
          <p:cNvSpPr/>
          <p:nvPr/>
        </p:nvSpPr>
        <p:spPr bwMode="auto">
          <a:xfrm>
            <a:off x="7154936" y="4527657"/>
            <a:ext cx="224839" cy="225941"/>
          </a:xfrm>
          <a:prstGeom prst="chevron">
            <a:avLst/>
          </a:prstGeom>
          <a:solidFill>
            <a:schemeClr val="accent2"/>
          </a:solidFill>
          <a:ln w="28575" cap="flat" cmpd="sng" algn="ctr">
            <a:noFill/>
            <a:prstDash val="solid"/>
          </a:ln>
          <a:effectLst>
            <a:outerShdw dist="38100" dir="2700000" algn="tl" rotWithShape="0">
              <a:prstClr val="black">
                <a:alpha val="20000"/>
              </a:prstClr>
            </a:outerShdw>
          </a:effectLst>
        </p:spPr>
        <p:txBody>
          <a:bodyPr anchor="ctr"/>
          <a:lstStyle/>
          <a:p>
            <a:pPr algn="ctr" eaLnBrk="1" fontAlgn="auto" hangingPunct="1">
              <a:spcBef>
                <a:spcPts val="0"/>
              </a:spcBef>
              <a:spcAft>
                <a:spcPts val="0"/>
              </a:spcAft>
              <a:defRPr/>
            </a:pPr>
            <a:endParaRPr lang="zh-CN" altLang="en-US" kern="0" dirty="0">
              <a:latin typeface="思源黑体" panose="020B0400000000000000" pitchFamily="34" charset="-122"/>
              <a:ea typeface="思源黑体" panose="020B0400000000000000" pitchFamily="34" charset="-122"/>
              <a:cs typeface="+mn-ea"/>
              <a:sym typeface="+mn-lt"/>
            </a:endParaRPr>
          </a:p>
        </p:txBody>
      </p:sp>
      <p:pic>
        <p:nvPicPr>
          <p:cNvPr id="26" name="图片 25"/>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1188495" y="5938671"/>
            <a:ext cx="335234" cy="337246"/>
          </a:xfrm>
          <a:prstGeom prst="rect">
            <a:avLst/>
          </a:prstGeom>
        </p:spPr>
      </p:pic>
      <p:pic>
        <p:nvPicPr>
          <p:cNvPr id="19" name="图片 18"/>
          <p:cNvPicPr>
            <a:picLocks noChangeAspect="1"/>
          </p:cNvPicPr>
          <p:nvPr/>
        </p:nvPicPr>
        <p:blipFill>
          <a:blip r:embed="rId2"/>
          <a:srcRect r="8293"/>
          <a:stretch>
            <a:fillRect/>
          </a:stretch>
        </p:blipFill>
        <p:spPr>
          <a:xfrm>
            <a:off x="5166995" y="766445"/>
            <a:ext cx="6165215" cy="1573530"/>
          </a:xfrm>
          <a:prstGeom prst="rect">
            <a:avLst/>
          </a:prstGeom>
          <a:ln>
            <a:solidFill>
              <a:schemeClr val="accent1"/>
            </a:solidFill>
          </a:ln>
        </p:spPr>
      </p:pic>
      <p:pic>
        <p:nvPicPr>
          <p:cNvPr id="20" name="图片 19"/>
          <p:cNvPicPr>
            <a:picLocks noChangeAspect="1"/>
          </p:cNvPicPr>
          <p:nvPr/>
        </p:nvPicPr>
        <p:blipFill>
          <a:blip r:embed="rId3"/>
          <a:srcRect l="12370" r="9662"/>
          <a:stretch>
            <a:fillRect/>
          </a:stretch>
        </p:blipFill>
        <p:spPr>
          <a:xfrm>
            <a:off x="1627505" y="2402840"/>
            <a:ext cx="5795645" cy="3535680"/>
          </a:xfrm>
          <a:prstGeom prst="rect">
            <a:avLst/>
          </a:prstGeom>
        </p:spPr>
      </p:pic>
      <p:sp>
        <p:nvSpPr>
          <p:cNvPr id="25" name="文本框 24"/>
          <p:cNvSpPr txBox="1"/>
          <p:nvPr/>
        </p:nvSpPr>
        <p:spPr>
          <a:xfrm>
            <a:off x="2176145" y="5784215"/>
            <a:ext cx="4760595" cy="583565"/>
          </a:xfrm>
          <a:prstGeom prst="rect">
            <a:avLst/>
          </a:prstGeom>
          <a:noFill/>
        </p:spPr>
        <p:txBody>
          <a:bodyPr wrap="square" rtlCol="0" anchor="t">
            <a:spAutoFit/>
          </a:bodyPr>
          <a:p>
            <a:r>
              <a:rPr lang="zh-CN" altLang="en-US" sz="1600">
                <a:latin typeface="Times New Roman" panose="02020603050405020304" charset="0"/>
                <a:cs typeface="Times New Roman" panose="02020603050405020304" charset="0"/>
              </a:rPr>
              <a:t>Control system of cycloconverter</a:t>
            </a:r>
            <a:r>
              <a:rPr lang="en-US" altLang="zh-CN" sz="1600">
                <a:latin typeface="Times New Roman" panose="02020603050405020304" charset="0"/>
                <a:cs typeface="Times New Roman" panose="02020603050405020304" charset="0"/>
              </a:rPr>
              <a:t>(AC-AC frequency conversion)</a:t>
            </a:r>
            <a:endParaRPr lang="en-US" altLang="zh-CN" sz="1600">
              <a:latin typeface="Times New Roman" panose="02020603050405020304" charset="0"/>
              <a:cs typeface="Times New Roman" panose="02020603050405020304" charset="0"/>
            </a:endParaRPr>
          </a:p>
        </p:txBody>
      </p:sp>
      <p:sp>
        <p:nvSpPr>
          <p:cNvPr id="27" name="矩形 26"/>
          <p:cNvSpPr/>
          <p:nvPr/>
        </p:nvSpPr>
        <p:spPr>
          <a:xfrm>
            <a:off x="2176145" y="2973705"/>
            <a:ext cx="2906395" cy="1819910"/>
          </a:xfrm>
          <a:prstGeom prst="rect">
            <a:avLst/>
          </a:prstGeom>
          <a:ln w="28575"/>
        </p:spPr>
        <p:style>
          <a:lnRef idx="3">
            <a:schemeClr val="accent1"/>
          </a:lnRef>
          <a:fillRef idx="0">
            <a:srgbClr val="FFFFFF"/>
          </a:fillRef>
          <a:effectRef idx="0">
            <a:srgbClr val="FFFFFF"/>
          </a:effectRef>
          <a:fontRef idx="minor">
            <a:schemeClr val="tx1"/>
          </a:fontRef>
        </p:style>
        <p:txBody>
          <a:bodyPr rtlCol="0" anchor="ctr"/>
          <a:p>
            <a:pPr algn="ctr"/>
            <a:endParaRPr lang="zh-CN" altLang="en-US"/>
          </a:p>
        </p:txBody>
      </p:sp>
      <p:cxnSp>
        <p:nvCxnSpPr>
          <p:cNvPr id="28" name="直接箭头连接符 27"/>
          <p:cNvCxnSpPr/>
          <p:nvPr/>
        </p:nvCxnSpPr>
        <p:spPr>
          <a:xfrm flipV="1">
            <a:off x="5166995" y="4527550"/>
            <a:ext cx="2825750" cy="12065"/>
          </a:xfrm>
          <a:prstGeom prst="straightConnector1">
            <a:avLst/>
          </a:prstGeom>
          <a:ln w="19050">
            <a:gradFill>
              <a:gsLst>
                <a:gs pos="70000">
                  <a:srgbClr val="D0A1F2"/>
                </a:gs>
                <a:gs pos="0">
                  <a:srgbClr val="F5EEFE"/>
                </a:gs>
              </a:gsLst>
              <a:path path="circle">
                <a:fillToRect t="100000" r="100000"/>
              </a:path>
              <a:tileRect l="-100000" b="-100000"/>
            </a:gradFill>
            <a:tailEnd type="arrow"/>
          </a:ln>
        </p:spPr>
        <p:style>
          <a:lnRef idx="2">
            <a:schemeClr val="accent1"/>
          </a:lnRef>
          <a:fillRef idx="0">
            <a:srgbClr val="FFFFFF"/>
          </a:fillRef>
          <a:effectRef idx="0">
            <a:srgbClr val="FFFFFF"/>
          </a:effectRef>
          <a:fontRef idx="minor">
            <a:schemeClr val="tx1"/>
          </a:fontRef>
        </p:style>
      </p:cxnSp>
      <p:sp>
        <p:nvSpPr>
          <p:cNvPr id="29" name="文本框 28"/>
          <p:cNvSpPr txBox="1"/>
          <p:nvPr/>
        </p:nvSpPr>
        <p:spPr>
          <a:xfrm>
            <a:off x="8015605" y="4349115"/>
            <a:ext cx="3705225" cy="398780"/>
          </a:xfrm>
          <a:prstGeom prst="rect">
            <a:avLst/>
          </a:prstGeom>
          <a:noFill/>
        </p:spPr>
        <p:txBody>
          <a:bodyPr wrap="square" rtlCol="0">
            <a:spAutoFit/>
          </a:bodyPr>
          <a:p>
            <a:pPr algn="l">
              <a:buClrTx/>
              <a:buSzTx/>
              <a:buFontTx/>
            </a:pPr>
            <a:r>
              <a:rPr lang="en-US" altLang="zh-CN" sz="2000">
                <a:latin typeface="Times New Roman" panose="02020603050405020304" charset="0"/>
                <a:cs typeface="Times New Roman" panose="02020603050405020304" charset="0"/>
              </a:rPr>
              <a:t>cycloconverter control circuit</a:t>
            </a:r>
            <a:endParaRPr lang="en-US" altLang="zh-CN" sz="2000">
              <a:latin typeface="Times New Roman" panose="02020603050405020304" charset="0"/>
              <a:cs typeface="Times New Roman" panose="02020603050405020304" charset="0"/>
            </a:endParaRPr>
          </a:p>
        </p:txBody>
      </p:sp>
      <p:sp>
        <p:nvSpPr>
          <p:cNvPr id="30" name="矩形 29"/>
          <p:cNvSpPr/>
          <p:nvPr/>
        </p:nvSpPr>
        <p:spPr>
          <a:xfrm>
            <a:off x="5981065" y="3709035"/>
            <a:ext cx="1256665" cy="370840"/>
          </a:xfrm>
          <a:prstGeom prst="rect">
            <a:avLst/>
          </a:prstGeom>
          <a:ln w="28575"/>
        </p:spPr>
        <p:style>
          <a:lnRef idx="3">
            <a:schemeClr val="accent1"/>
          </a:lnRef>
          <a:fillRef idx="0">
            <a:srgbClr val="FFFFFF"/>
          </a:fillRef>
          <a:effectRef idx="0">
            <a:srgbClr val="FFFFFF"/>
          </a:effectRef>
          <a:fontRef idx="minor">
            <a:schemeClr val="tx1"/>
          </a:fontRef>
        </p:style>
        <p:txBody>
          <a:bodyPr rtlCol="0" anchor="ctr"/>
          <a:p>
            <a:pPr algn="ctr"/>
            <a:endParaRPr lang="zh-CN" altLang="en-US"/>
          </a:p>
        </p:txBody>
      </p:sp>
      <p:sp>
        <p:nvSpPr>
          <p:cNvPr id="35" name="文本框 34"/>
          <p:cNvSpPr txBox="1"/>
          <p:nvPr/>
        </p:nvSpPr>
        <p:spPr>
          <a:xfrm>
            <a:off x="7992745" y="2858135"/>
            <a:ext cx="4064000" cy="398780"/>
          </a:xfrm>
          <a:prstGeom prst="rect">
            <a:avLst/>
          </a:prstGeom>
          <a:noFill/>
        </p:spPr>
        <p:txBody>
          <a:bodyPr wrap="square" rtlCol="0">
            <a:spAutoFit/>
          </a:bodyPr>
          <a:p>
            <a:r>
              <a:rPr lang="en-US" altLang="zh-CN" sz="2000">
                <a:latin typeface="Times New Roman" panose="02020603050405020304" charset="0"/>
                <a:cs typeface="Times New Roman" panose="02020603050405020304" charset="0"/>
              </a:rPr>
              <a:t>Fractional Frequency Generator</a:t>
            </a:r>
            <a:endParaRPr lang="en-US" altLang="zh-CN" sz="2000">
              <a:latin typeface="Times New Roman" panose="02020603050405020304" charset="0"/>
              <a:cs typeface="Times New Roman" panose="02020603050405020304" charset="0"/>
            </a:endParaRPr>
          </a:p>
        </p:txBody>
      </p:sp>
      <p:sp>
        <p:nvSpPr>
          <p:cNvPr id="36" name="矩形 35"/>
          <p:cNvSpPr/>
          <p:nvPr/>
        </p:nvSpPr>
        <p:spPr>
          <a:xfrm>
            <a:off x="3693160" y="4917440"/>
            <a:ext cx="977900" cy="370840"/>
          </a:xfrm>
          <a:prstGeom prst="rect">
            <a:avLst/>
          </a:prstGeom>
          <a:ln w="28575"/>
        </p:spPr>
        <p:style>
          <a:lnRef idx="3">
            <a:schemeClr val="accent1"/>
          </a:lnRef>
          <a:fillRef idx="0">
            <a:srgbClr val="FFFFFF"/>
          </a:fillRef>
          <a:effectRef idx="0">
            <a:srgbClr val="FFFFFF"/>
          </a:effectRef>
          <a:fontRef idx="minor">
            <a:schemeClr val="tx1"/>
          </a:fontRef>
        </p:style>
        <p:txBody>
          <a:bodyPr rtlCol="0" anchor="ctr"/>
          <a:p>
            <a:pPr algn="ctr"/>
            <a:endParaRPr lang="zh-CN" altLang="en-US"/>
          </a:p>
        </p:txBody>
      </p:sp>
      <p:sp>
        <p:nvSpPr>
          <p:cNvPr id="37" name="文本框 36"/>
          <p:cNvSpPr txBox="1"/>
          <p:nvPr/>
        </p:nvSpPr>
        <p:spPr>
          <a:xfrm>
            <a:off x="8015605" y="3603625"/>
            <a:ext cx="4064000" cy="398780"/>
          </a:xfrm>
          <a:prstGeom prst="rect">
            <a:avLst/>
          </a:prstGeom>
          <a:noFill/>
        </p:spPr>
        <p:txBody>
          <a:bodyPr wrap="square" rtlCol="0">
            <a:spAutoFit/>
          </a:bodyPr>
          <a:p>
            <a:pPr algn="l">
              <a:buClrTx/>
              <a:buSzTx/>
              <a:buFontTx/>
            </a:pPr>
            <a:r>
              <a:rPr lang="en-US" altLang="zh-CN" sz="2000">
                <a:latin typeface="Times New Roman" panose="02020603050405020304" charset="0"/>
                <a:cs typeface="Times New Roman" panose="02020603050405020304" charset="0"/>
              </a:rPr>
              <a:t>Synchronous Circuit</a:t>
            </a:r>
            <a:endParaRPr lang="en-US" altLang="zh-CN" sz="2000">
              <a:latin typeface="Times New Roman" panose="02020603050405020304" charset="0"/>
              <a:cs typeface="Times New Roman" panose="02020603050405020304" charset="0"/>
            </a:endParaRPr>
          </a:p>
        </p:txBody>
      </p:sp>
      <p:sp>
        <p:nvSpPr>
          <p:cNvPr id="43" name="文本框 42"/>
          <p:cNvSpPr txBox="1"/>
          <p:nvPr/>
        </p:nvSpPr>
        <p:spPr>
          <a:xfrm>
            <a:off x="616585" y="598805"/>
            <a:ext cx="3152775" cy="640715"/>
          </a:xfrm>
          <a:prstGeom prst="rect">
            <a:avLst/>
          </a:prstGeom>
          <a:noFill/>
        </p:spPr>
        <p:txBody>
          <a:bodyPr wrap="square" rtlCol="0">
            <a:noAutofit/>
          </a:bodyPr>
          <a:p>
            <a:r>
              <a:rPr lang="en-US" altLang="zh-CN" sz="2000" b="1">
                <a:latin typeface="微软雅黑" panose="020B0503020204020204" charset="-122"/>
                <a:ea typeface="微软雅黑" panose="020B0503020204020204" charset="-122"/>
              </a:rPr>
              <a:t>Basic Control Strategy</a:t>
            </a:r>
            <a:endParaRPr lang="en-US" altLang="zh-CN" sz="2000" b="1">
              <a:latin typeface="微软雅黑" panose="020B0503020204020204" charset="-122"/>
              <a:ea typeface="微软雅黑" panose="020B0503020204020204" charset="-122"/>
            </a:endParaRPr>
          </a:p>
        </p:txBody>
      </p:sp>
      <p:cxnSp>
        <p:nvCxnSpPr>
          <p:cNvPr id="44" name="直接箭头连接符 43"/>
          <p:cNvCxnSpPr/>
          <p:nvPr/>
        </p:nvCxnSpPr>
        <p:spPr>
          <a:xfrm>
            <a:off x="9380855" y="3242945"/>
            <a:ext cx="12700" cy="432435"/>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cxnSp>
        <p:nvCxnSpPr>
          <p:cNvPr id="45" name="直接箭头连接符 44"/>
          <p:cNvCxnSpPr/>
          <p:nvPr/>
        </p:nvCxnSpPr>
        <p:spPr>
          <a:xfrm>
            <a:off x="9393555" y="3971925"/>
            <a:ext cx="12700" cy="432435"/>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35" grpId="1"/>
      <p:bldP spid="37" grpId="0"/>
      <p:bldP spid="37" grpId="1"/>
      <p:bldP spid="29" grpId="0"/>
      <p:bldP spid="29" grpId="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图片 25"/>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1188495" y="5938671"/>
            <a:ext cx="335234" cy="337246"/>
          </a:xfrm>
          <a:prstGeom prst="rect">
            <a:avLst/>
          </a:prstGeom>
        </p:spPr>
      </p:pic>
      <p:pic>
        <p:nvPicPr>
          <p:cNvPr id="3" name="图片 2"/>
          <p:cNvPicPr>
            <a:picLocks noChangeAspect="1"/>
          </p:cNvPicPr>
          <p:nvPr/>
        </p:nvPicPr>
        <p:blipFill>
          <a:blip r:embed="rId2"/>
          <a:stretch>
            <a:fillRect/>
          </a:stretch>
        </p:blipFill>
        <p:spPr>
          <a:xfrm>
            <a:off x="511810" y="1285875"/>
            <a:ext cx="5579745" cy="3860165"/>
          </a:xfrm>
          <a:prstGeom prst="rect">
            <a:avLst/>
          </a:prstGeom>
        </p:spPr>
      </p:pic>
      <p:sp>
        <p:nvSpPr>
          <p:cNvPr id="5" name="文本框 4"/>
          <p:cNvSpPr txBox="1"/>
          <p:nvPr/>
        </p:nvSpPr>
        <p:spPr>
          <a:xfrm>
            <a:off x="1591310" y="5305425"/>
            <a:ext cx="3420110" cy="337185"/>
          </a:xfrm>
          <a:prstGeom prst="rect">
            <a:avLst/>
          </a:prstGeom>
          <a:noFill/>
        </p:spPr>
        <p:txBody>
          <a:bodyPr wrap="square" rtlCol="0">
            <a:spAutoFit/>
          </a:bodyPr>
          <a:p>
            <a:r>
              <a:rPr lang="en-US" altLang="zh-CN" sz="1600">
                <a:latin typeface="Times New Roman" panose="02020603050405020304" charset="0"/>
                <a:ea typeface="微软雅黑" panose="020B0503020204020204" charset="-122"/>
                <a:cs typeface="Times New Roman" panose="02020603050405020304" charset="0"/>
                <a:sym typeface="+mn-ea"/>
              </a:rPr>
              <a:t>Cycloconverter Control Circuit</a:t>
            </a:r>
            <a:endParaRPr lang="zh-CN" altLang="en-US" sz="1600">
              <a:latin typeface="Times New Roman" panose="02020603050405020304" charset="0"/>
              <a:ea typeface="微软雅黑" panose="020B0503020204020204" charset="-122"/>
              <a:cs typeface="Times New Roman" panose="02020603050405020304" charset="0"/>
            </a:endParaRPr>
          </a:p>
        </p:txBody>
      </p:sp>
      <p:sp>
        <p:nvSpPr>
          <p:cNvPr id="4" name="文本框 3"/>
          <p:cNvSpPr txBox="1"/>
          <p:nvPr/>
        </p:nvSpPr>
        <p:spPr>
          <a:xfrm>
            <a:off x="6414135" y="1703705"/>
            <a:ext cx="4662170" cy="4170045"/>
          </a:xfrm>
          <a:prstGeom prst="rect">
            <a:avLst/>
          </a:prstGeom>
          <a:noFill/>
        </p:spPr>
        <p:txBody>
          <a:bodyPr wrap="square" rtlCol="0">
            <a:noAutofit/>
          </a:bodyPr>
          <a:p>
            <a:pPr algn="just">
              <a:lnSpc>
                <a:spcPct val="120000"/>
              </a:lnSpc>
            </a:pPr>
            <a:r>
              <a:rPr lang="en-US" altLang="zh-CN">
                <a:latin typeface="Times New Roman" panose="02020603050405020304" charset="0"/>
                <a:cs typeface="Times New Roman" panose="02020603050405020304" charset="0"/>
              </a:rPr>
              <a:t>1. Power electronic </a:t>
            </a:r>
            <a:r>
              <a:rPr lang="en-US" altLang="zh-CN">
                <a:latin typeface="Times New Roman" panose="02020603050405020304" charset="0"/>
                <a:cs typeface="Times New Roman" panose="02020603050405020304" charset="0"/>
                <a:sym typeface="+mn-ea"/>
              </a:rPr>
              <a:t>Cycloconverter: Take Three-phase 12-pulse inverter as an example.</a:t>
            </a:r>
            <a:r>
              <a:rPr lang="en-US" altLang="zh-CN" b="1">
                <a:latin typeface="Times New Roman" panose="02020603050405020304" charset="0"/>
                <a:cs typeface="Times New Roman" panose="02020603050405020304" charset="0"/>
                <a:sym typeface="+mn-ea"/>
              </a:rPr>
              <a:t> Thyristor</a:t>
            </a:r>
            <a:r>
              <a:rPr lang="en-US" altLang="zh-CN">
                <a:latin typeface="Times New Roman" panose="02020603050405020304" charset="0"/>
                <a:cs typeface="Times New Roman" panose="02020603050405020304" charset="0"/>
                <a:sym typeface="+mn-ea"/>
              </a:rPr>
              <a:t> devices are commonly used in this device. The device are composed of three-phase bridge-type fully-controlled rectifier circuits with positive and negative groups connected in anti-parallel. With the development of fully-controlled power electronics, thyristor phase-controlled inverters are no longer suitable for large-scale wind power access scenarios due to </a:t>
            </a:r>
            <a:r>
              <a:rPr lang="en-US" altLang="zh-CN" b="1">
                <a:latin typeface="Times New Roman" panose="02020603050405020304" charset="0"/>
                <a:cs typeface="Times New Roman" panose="02020603050405020304" charset="0"/>
                <a:sym typeface="+mn-ea"/>
              </a:rPr>
              <a:t>high harmonic content and uncontrollable power factor</a:t>
            </a:r>
            <a:r>
              <a:rPr lang="en-US" altLang="zh-CN">
                <a:latin typeface="Times New Roman" panose="02020603050405020304" charset="0"/>
                <a:cs typeface="Times New Roman" panose="02020603050405020304" charset="0"/>
                <a:sym typeface="+mn-ea"/>
              </a:rPr>
              <a:t>.</a:t>
            </a:r>
            <a:endParaRPr lang="en-US" altLang="zh-CN">
              <a:latin typeface="Times New Roman" panose="02020603050405020304" charset="0"/>
              <a:cs typeface="Times New Roman" panose="02020603050405020304" charset="0"/>
              <a:sym typeface="+mn-ea"/>
            </a:endParaRPr>
          </a:p>
          <a:p>
            <a:pPr algn="just">
              <a:lnSpc>
                <a:spcPct val="120000"/>
              </a:lnSpc>
            </a:pPr>
            <a:endParaRPr lang="en-US" altLang="zh-CN">
              <a:latin typeface="Times New Roman" panose="02020603050405020304" charset="0"/>
              <a:cs typeface="Times New Roman" panose="02020603050405020304" charset="0"/>
            </a:endParaRPr>
          </a:p>
          <a:p>
            <a:pPr algn="just"/>
            <a:endParaRPr lang="en-US" altLang="zh-CN">
              <a:latin typeface="Times New Roman" panose="02020603050405020304" charset="0"/>
              <a:cs typeface="Times New Roman" panose="02020603050405020304" charset="0"/>
            </a:endParaRPr>
          </a:p>
        </p:txBody>
      </p:sp>
      <p:sp>
        <p:nvSpPr>
          <p:cNvPr id="7" name="文本框 6"/>
          <p:cNvSpPr txBox="1"/>
          <p:nvPr/>
        </p:nvSpPr>
        <p:spPr>
          <a:xfrm>
            <a:off x="1087755" y="606425"/>
            <a:ext cx="6240145" cy="398780"/>
          </a:xfrm>
          <a:prstGeom prst="rect">
            <a:avLst/>
          </a:prstGeom>
          <a:noFill/>
        </p:spPr>
        <p:txBody>
          <a:bodyPr wrap="square" rtlCol="0">
            <a:spAutoFit/>
          </a:bodyPr>
          <a:p>
            <a:r>
              <a:rPr lang="en-US" altLang="zh-CN" sz="2000">
                <a:latin typeface="微软雅黑" panose="020B0503020204020204" charset="-122"/>
                <a:ea typeface="微软雅黑" panose="020B0503020204020204" charset="-122"/>
              </a:rPr>
              <a:t>Types and Characteristics of </a:t>
            </a:r>
            <a:r>
              <a:rPr lang="en-US" altLang="zh-CN" sz="2000">
                <a:latin typeface="微软雅黑" panose="020B0503020204020204" charset="-122"/>
                <a:ea typeface="微软雅黑" panose="020B0503020204020204" charset="-122"/>
                <a:sym typeface="+mn-ea"/>
              </a:rPr>
              <a:t>Cycloconverter</a:t>
            </a:r>
            <a:r>
              <a:rPr lang="en-US" altLang="zh-CN"/>
              <a:t> </a:t>
            </a:r>
            <a:endParaRPr lang="en-US" altLang="zh-CN"/>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tags/tag1.xml><?xml version="1.0" encoding="utf-8"?>
<p:tagLst xmlns:p="http://schemas.openxmlformats.org/presentationml/2006/main">
  <p:tag name="KSO_WM_DIAGRAM_VIRTUALLY_FRAME" val="{&quot;height&quot;:129.8022047244095,&quot;left&quot;:39.14212598425197,&quot;top&quot;:263.77606299212596,&quot;width&quot;:881.2177952755904}"/>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KSO_WM_DIAGRAM_VIRTUALLY_FRAME" val="{&quot;height&quot;:129.8022047244095,&quot;left&quot;:39.14212598425197,&quot;top&quot;:263.77606299212596,&quot;width&quot;:881.2177952755904}"/>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ISPRING_PRESENTATION_TITLE" val="紫色简约通用答辩PPT模板"/>
  <p:tag name="KSO_WPP_MARK_KEY" val="0598bc7f-c10f-4b68-bb8b-69e8f1b99d6a"/>
  <p:tag name="COMMONDATA" val="eyJoZGlkIjoiYjgwZjQxMmE0MjU0NWMzY2UyODJmY2M0ZmZlNWYyMTcifQ=="/>
  <p:tag name="commondata" val="eyJoZGlkIjoiZTk5YzNkMzI3NzM4ZDkwOWM0OTllMTY2NmU0NWE1ZDgifQ=="/>
</p:tagLst>
</file>

<file path=ppt/tags/tag3.xml><?xml version="1.0" encoding="utf-8"?>
<p:tagLst xmlns:p="http://schemas.openxmlformats.org/presentationml/2006/main">
  <p:tag name="KSO_WM_DIAGRAM_VIRTUALLY_FRAME" val="{&quot;height&quot;:129.8022047244095,&quot;left&quot;:39.14212598425197,&quot;top&quot;:263.77606299212596,&quot;width&quot;:881.2177952755904}"/>
</p:tagLst>
</file>

<file path=ppt/tags/tag4.xml><?xml version="1.0" encoding="utf-8"?>
<p:tagLst xmlns:p="http://schemas.openxmlformats.org/presentationml/2006/main">
  <p:tag name="KSO_WM_DIAGRAM_VIRTUALLY_FRAME" val="{&quot;height&quot;:129.8022047244095,&quot;left&quot;:39.14212598425197,&quot;top&quot;:263.77606299212596,&quot;width&quot;:881.2177952755904}"/>
</p:tagLst>
</file>

<file path=ppt/tags/tag5.xml><?xml version="1.0" encoding="utf-8"?>
<p:tagLst xmlns:p="http://schemas.openxmlformats.org/presentationml/2006/main">
  <p:tag name="KSO_WM_DIAGRAM_VIRTUALLY_FRAME" val="{&quot;height&quot;:129.8022047244095,&quot;left&quot;:39.14212598425197,&quot;top&quot;:263.77606299212596,&quot;width&quot;:881.2177952755904}"/>
</p:tagLst>
</file>

<file path=ppt/tags/tag6.xml><?xml version="1.0" encoding="utf-8"?>
<p:tagLst xmlns:p="http://schemas.openxmlformats.org/presentationml/2006/main">
  <p:tag name="KSO_WM_DIAGRAM_VIRTUALLY_FRAME" val="{&quot;height&quot;:129.8022047244095,&quot;left&quot;:39.14212598425197,&quot;top&quot;:263.77606299212596,&quot;width&quot;:881.2177952755904}"/>
</p:tagLst>
</file>

<file path=ppt/tags/tag7.xml><?xml version="1.0" encoding="utf-8"?>
<p:tagLst xmlns:p="http://schemas.openxmlformats.org/presentationml/2006/main">
  <p:tag name="KSO_WM_DIAGRAM_VIRTUALLY_FRAME" val="{&quot;height&quot;:129.8022047244095,&quot;left&quot;:39.14212598425197,&quot;top&quot;:263.77606299212596,&quot;width&quot;:881.2177952755904}"/>
</p:tagLst>
</file>

<file path=ppt/tags/tag8.xml><?xml version="1.0" encoding="utf-8"?>
<p:tagLst xmlns:p="http://schemas.openxmlformats.org/presentationml/2006/main">
  <p:tag name="KSO_WM_DIAGRAM_VIRTUALLY_FRAME" val="{&quot;height&quot;:129.8022047244095,&quot;left&quot;:39.14212598425197,&quot;top&quot;:263.77606299212596,&quot;width&quot;:881.2177952755904}"/>
</p:tagLst>
</file>

<file path=ppt/tags/tag9.xml><?xml version="1.0" encoding="utf-8"?>
<p:tagLst xmlns:p="http://schemas.openxmlformats.org/presentationml/2006/main">
  <p:tag name="KSO_WM_DIAGRAM_VIRTUALLY_FRAME" val="{&quot;height&quot;:129.8022047244095,&quot;left&quot;:39.14212598425197,&quot;top&quot;:263.77606299212596,&quot;width&quot;:881.2177952755904}"/>
</p:tagLst>
</file>

<file path=ppt/theme/theme1.xml><?xml version="1.0" encoding="utf-8"?>
<a:theme xmlns:a="http://schemas.openxmlformats.org/drawingml/2006/main" name="Office 主题​​">
  <a:themeElements>
    <a:clrScheme name="自定义 1">
      <a:dk1>
        <a:srgbClr val="000000"/>
      </a:dk1>
      <a:lt1>
        <a:srgbClr val="FFFFFF"/>
      </a:lt1>
      <a:dk2>
        <a:srgbClr val="778495"/>
      </a:dk2>
      <a:lt2>
        <a:srgbClr val="F0F0F0"/>
      </a:lt2>
      <a:accent1>
        <a:srgbClr val="66449C"/>
      </a:accent1>
      <a:accent2>
        <a:srgbClr val="C1ADDB"/>
      </a:accent2>
      <a:accent3>
        <a:srgbClr val="BBB193"/>
      </a:accent3>
      <a:accent4>
        <a:srgbClr val="797979"/>
      </a:accent4>
      <a:accent5>
        <a:srgbClr val="A5A5A5"/>
      </a:accent5>
      <a:accent6>
        <a:srgbClr val="C9C9C9"/>
      </a:accent6>
      <a:hlink>
        <a:srgbClr val="66449C"/>
      </a:hlink>
      <a:folHlink>
        <a:srgbClr val="BFBFBF"/>
      </a:folHlink>
    </a:clrScheme>
    <a:fontScheme name="思源黑体">
      <a:majorFont>
        <a:latin typeface="思源黑体"/>
        <a:ea typeface="思源黑体"/>
        <a:cs typeface=""/>
      </a:majorFont>
      <a:minorFont>
        <a:latin typeface="思源黑体 CN Normal"/>
        <a:ea typeface="思源黑体 CN Norm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6341</Words>
  <Application>WPS 演示</Application>
  <PresentationFormat>宽屏</PresentationFormat>
  <Paragraphs>160</Paragraphs>
  <Slides>18</Slides>
  <Notes>21</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18</vt:i4>
      </vt:variant>
    </vt:vector>
  </HeadingPairs>
  <TitlesOfParts>
    <vt:vector size="32" baseType="lpstr">
      <vt:lpstr>Arial</vt:lpstr>
      <vt:lpstr>宋体</vt:lpstr>
      <vt:lpstr>Wingdings</vt:lpstr>
      <vt:lpstr>微软雅黑</vt:lpstr>
      <vt:lpstr>Times New Roman</vt:lpstr>
      <vt:lpstr>思源黑体 CN Bold</vt:lpstr>
      <vt:lpstr>黑体</vt:lpstr>
      <vt:lpstr>Wingdings</vt:lpstr>
      <vt:lpstr>思源黑体</vt:lpstr>
      <vt:lpstr>Cambria Math</vt:lpstr>
      <vt:lpstr>思源黑体 CN Normal</vt:lpstr>
      <vt:lpstr>Arial Unicode MS</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紫色简约通用答辩PPT模板</dc:title>
  <dc:creator>DELL</dc:creator>
  <cp:lastModifiedBy>瞳</cp:lastModifiedBy>
  <cp:revision>102</cp:revision>
  <dcterms:created xsi:type="dcterms:W3CDTF">2018-11-08T00:23:00Z</dcterms:created>
  <dcterms:modified xsi:type="dcterms:W3CDTF">2024-05-10T16:19:31Z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2052-12.1.0.16729</vt:lpwstr>
  </property>
  <property fmtid="{D5CDD505-2E9C-101B-9397-08002B2CF9AE}" pid="3" name="ICV">
    <vt:lpwstr>7F85810567134ECA8D09D927FC416414_12</vt:lpwstr>
  </property>
</Properties>
</file>