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3" r:id="rId2"/>
    <p:sldId id="264" r:id="rId3"/>
    <p:sldId id="271" r:id="rId4"/>
    <p:sldId id="274" r:id="rId5"/>
    <p:sldId id="277" r:id="rId6"/>
    <p:sldId id="278" r:id="rId7"/>
    <p:sldId id="280"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2" autoAdjust="0"/>
    <p:restoredTop sz="65638" autoAdjust="0"/>
  </p:normalViewPr>
  <p:slideViewPr>
    <p:cSldViewPr snapToGrid="0">
      <p:cViewPr>
        <p:scale>
          <a:sx n="56" d="100"/>
          <a:sy n="56" d="100"/>
        </p:scale>
        <p:origin x="480" y="3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Shuyu" userId="5fd6ab15-caec-4e0b-a37c-2727f26fd92b" providerId="ADAL" clId="{E46C1741-56B9-4E54-8D46-B4647FDF1E4D}"/>
    <pc:docChg chg="undo redo custSel addSld delSld modSld">
      <pc:chgData name="JIAShuyu" userId="5fd6ab15-caec-4e0b-a37c-2727f26fd92b" providerId="ADAL" clId="{E46C1741-56B9-4E54-8D46-B4647FDF1E4D}" dt="2024-04-19T00:10:49.244" v="1195" actId="20577"/>
      <pc:docMkLst>
        <pc:docMk/>
      </pc:docMkLst>
      <pc:sldChg chg="modSp mod">
        <pc:chgData name="JIAShuyu" userId="5fd6ab15-caec-4e0b-a37c-2727f26fd92b" providerId="ADAL" clId="{E46C1741-56B9-4E54-8D46-B4647FDF1E4D}" dt="2024-04-18T02:04:23.542" v="1155" actId="1076"/>
        <pc:sldMkLst>
          <pc:docMk/>
          <pc:sldMk cId="0" sldId="277"/>
        </pc:sldMkLst>
        <pc:spChg chg="mod">
          <ac:chgData name="JIAShuyu" userId="5fd6ab15-caec-4e0b-a37c-2727f26fd92b" providerId="ADAL" clId="{E46C1741-56B9-4E54-8D46-B4647FDF1E4D}" dt="2024-04-18T02:04:23.542" v="1155" actId="1076"/>
          <ac:spMkLst>
            <pc:docMk/>
            <pc:sldMk cId="0" sldId="277"/>
            <ac:spMk id="7" creationId="{00000000-0000-0000-0000-000000000000}"/>
          </ac:spMkLst>
        </pc:spChg>
        <pc:spChg chg="mod">
          <ac:chgData name="JIAShuyu" userId="5fd6ab15-caec-4e0b-a37c-2727f26fd92b" providerId="ADAL" clId="{E46C1741-56B9-4E54-8D46-B4647FDF1E4D}" dt="2024-04-18T02:04:18.467" v="1154" actId="1076"/>
          <ac:spMkLst>
            <pc:docMk/>
            <pc:sldMk cId="0" sldId="277"/>
            <ac:spMk id="9" creationId="{00000000-0000-0000-0000-000000000000}"/>
          </ac:spMkLst>
        </pc:spChg>
      </pc:sldChg>
      <pc:sldChg chg="addSp delSp modSp mod modNotesTx">
        <pc:chgData name="JIAShuyu" userId="5fd6ab15-caec-4e0b-a37c-2727f26fd92b" providerId="ADAL" clId="{E46C1741-56B9-4E54-8D46-B4647FDF1E4D}" dt="2024-04-19T00:10:49.244" v="1195" actId="20577"/>
        <pc:sldMkLst>
          <pc:docMk/>
          <pc:sldMk cId="0" sldId="278"/>
        </pc:sldMkLst>
        <pc:spChg chg="mod">
          <ac:chgData name="JIAShuyu" userId="5fd6ab15-caec-4e0b-a37c-2727f26fd92b" providerId="ADAL" clId="{E46C1741-56B9-4E54-8D46-B4647FDF1E4D}" dt="2024-04-19T00:10:49.244" v="1195" actId="20577"/>
          <ac:spMkLst>
            <pc:docMk/>
            <pc:sldMk cId="0" sldId="278"/>
            <ac:spMk id="2" creationId="{00000000-0000-0000-0000-000000000000}"/>
          </ac:spMkLst>
        </pc:spChg>
        <pc:spChg chg="mod">
          <ac:chgData name="JIAShuyu" userId="5fd6ab15-caec-4e0b-a37c-2727f26fd92b" providerId="ADAL" clId="{E46C1741-56B9-4E54-8D46-B4647FDF1E4D}" dt="2024-04-18T02:04:38.154" v="1160" actId="14100"/>
          <ac:spMkLst>
            <pc:docMk/>
            <pc:sldMk cId="0" sldId="278"/>
            <ac:spMk id="3" creationId="{00000000-0000-0000-0000-000000000000}"/>
          </ac:spMkLst>
        </pc:spChg>
        <pc:spChg chg="del mod">
          <ac:chgData name="JIAShuyu" userId="5fd6ab15-caec-4e0b-a37c-2727f26fd92b" providerId="ADAL" clId="{E46C1741-56B9-4E54-8D46-B4647FDF1E4D}" dt="2024-04-18T01:54:58.515" v="979" actId="478"/>
          <ac:spMkLst>
            <pc:docMk/>
            <pc:sldMk cId="0" sldId="278"/>
            <ac:spMk id="5" creationId="{00000000-0000-0000-0000-000000000000}"/>
          </ac:spMkLst>
        </pc:spChg>
        <pc:spChg chg="mod">
          <ac:chgData name="JIAShuyu" userId="5fd6ab15-caec-4e0b-a37c-2727f26fd92b" providerId="ADAL" clId="{E46C1741-56B9-4E54-8D46-B4647FDF1E4D}" dt="2024-04-18T01:46:07.400" v="416" actId="20577"/>
          <ac:spMkLst>
            <pc:docMk/>
            <pc:sldMk cId="0" sldId="278"/>
            <ac:spMk id="9" creationId="{00000000-0000-0000-0000-000000000000}"/>
          </ac:spMkLst>
        </pc:spChg>
        <pc:spChg chg="mod">
          <ac:chgData name="JIAShuyu" userId="5fd6ab15-caec-4e0b-a37c-2727f26fd92b" providerId="ADAL" clId="{E46C1741-56B9-4E54-8D46-B4647FDF1E4D}" dt="2024-04-18T02:04:30.211" v="1157" actId="1076"/>
          <ac:spMkLst>
            <pc:docMk/>
            <pc:sldMk cId="0" sldId="278"/>
            <ac:spMk id="10" creationId="{FB76534A-7F24-46F5-919D-B15170240302}"/>
          </ac:spMkLst>
        </pc:spChg>
        <pc:picChg chg="add del mod">
          <ac:chgData name="JIAShuyu" userId="5fd6ab15-caec-4e0b-a37c-2727f26fd92b" providerId="ADAL" clId="{E46C1741-56B9-4E54-8D46-B4647FDF1E4D}" dt="2024-04-18T01:54:57.312" v="978" actId="478"/>
          <ac:picMkLst>
            <pc:docMk/>
            <pc:sldMk cId="0" sldId="278"/>
            <ac:picMk id="4" creationId="{1A4E440D-0135-A0CF-0CE3-A93541BCA0A5}"/>
          </ac:picMkLst>
        </pc:picChg>
        <pc:picChg chg="del">
          <ac:chgData name="JIAShuyu" userId="5fd6ab15-caec-4e0b-a37c-2727f26fd92b" providerId="ADAL" clId="{E46C1741-56B9-4E54-8D46-B4647FDF1E4D}" dt="2024-04-17T10:47:48.739" v="302" actId="478"/>
          <ac:picMkLst>
            <pc:docMk/>
            <pc:sldMk cId="0" sldId="278"/>
            <ac:picMk id="7" creationId="{00000000-0000-0000-0000-000000000000}"/>
          </ac:picMkLst>
        </pc:picChg>
        <pc:picChg chg="add mod">
          <ac:chgData name="JIAShuyu" userId="5fd6ab15-caec-4e0b-a37c-2727f26fd92b" providerId="ADAL" clId="{E46C1741-56B9-4E54-8D46-B4647FDF1E4D}" dt="2024-04-18T01:59:37.327" v="1049" actId="1076"/>
          <ac:picMkLst>
            <pc:docMk/>
            <pc:sldMk cId="0" sldId="278"/>
            <ac:picMk id="7" creationId="{7E8460D3-F31A-0FCA-FC6E-72C1FC543D14}"/>
          </ac:picMkLst>
        </pc:picChg>
      </pc:sldChg>
      <pc:sldChg chg="modSp mod">
        <pc:chgData name="JIAShuyu" userId="5fd6ab15-caec-4e0b-a37c-2727f26fd92b" providerId="ADAL" clId="{E46C1741-56B9-4E54-8D46-B4647FDF1E4D}" dt="2024-04-17T10:39:32.722" v="295" actId="20577"/>
        <pc:sldMkLst>
          <pc:docMk/>
          <pc:sldMk cId="0" sldId="280"/>
        </pc:sldMkLst>
        <pc:spChg chg="mod">
          <ac:chgData name="JIAShuyu" userId="5fd6ab15-caec-4e0b-a37c-2727f26fd92b" providerId="ADAL" clId="{E46C1741-56B9-4E54-8D46-B4647FDF1E4D}" dt="2024-04-17T10:39:32.722" v="295" actId="20577"/>
          <ac:spMkLst>
            <pc:docMk/>
            <pc:sldMk cId="0" sldId="280"/>
            <ac:spMk id="9" creationId="{00000000-0000-0000-0000-000000000000}"/>
          </ac:spMkLst>
        </pc:spChg>
      </pc:sldChg>
      <pc:sldChg chg="new del">
        <pc:chgData name="JIAShuyu" userId="5fd6ab15-caec-4e0b-a37c-2727f26fd92b" providerId="ADAL" clId="{E46C1741-56B9-4E54-8D46-B4647FDF1E4D}" dt="2024-04-18T01:46:28.733" v="425" actId="680"/>
        <pc:sldMkLst>
          <pc:docMk/>
          <pc:sldMk cId="673709287" sldId="281"/>
        </pc:sldMkLst>
      </pc:sldChg>
    </pc:docChg>
  </pc:docChgLst>
  <pc:docChgLst>
    <pc:chgData name="Shuyu Jia" userId="e25e0c3f76e3c0e1" providerId="LiveId" clId="{A0AD87C8-ABD4-4EE1-A1FB-93F7F8A41106}"/>
    <pc:docChg chg="undo custSel modSld">
      <pc:chgData name="Shuyu Jia" userId="e25e0c3f76e3c0e1" providerId="LiveId" clId="{A0AD87C8-ABD4-4EE1-A1FB-93F7F8A41106}" dt="2024-04-11T05:50:30.677" v="3" actId="1076"/>
      <pc:docMkLst>
        <pc:docMk/>
      </pc:docMkLst>
      <pc:sldChg chg="modSp mod">
        <pc:chgData name="Shuyu Jia" userId="e25e0c3f76e3c0e1" providerId="LiveId" clId="{A0AD87C8-ABD4-4EE1-A1FB-93F7F8A41106}" dt="2024-04-11T05:50:30.677" v="3" actId="1076"/>
        <pc:sldMkLst>
          <pc:docMk/>
          <pc:sldMk cId="0" sldId="280"/>
        </pc:sldMkLst>
        <pc:spChg chg="mod">
          <ac:chgData name="Shuyu Jia" userId="e25e0c3f76e3c0e1" providerId="LiveId" clId="{A0AD87C8-ABD4-4EE1-A1FB-93F7F8A41106}" dt="2024-04-11T05:50:27.848" v="0" actId="14100"/>
          <ac:spMkLst>
            <pc:docMk/>
            <pc:sldMk cId="0" sldId="280"/>
            <ac:spMk id="6" creationId="{00000000-0000-0000-0000-000000000000}"/>
          </ac:spMkLst>
        </pc:spChg>
        <pc:spChg chg="mod">
          <ac:chgData name="Shuyu Jia" userId="e25e0c3f76e3c0e1" providerId="LiveId" clId="{A0AD87C8-ABD4-4EE1-A1FB-93F7F8A41106}" dt="2024-04-11T05:50:30.677" v="3" actId="1076"/>
          <ac:spMkLst>
            <pc:docMk/>
            <pc:sldMk cId="0" sldId="280"/>
            <ac:spMk id="9" creationId="{00000000-0000-0000-0000-000000000000}"/>
          </ac:spMkLst>
        </pc:spChg>
        <pc:picChg chg="mod">
          <ac:chgData name="Shuyu Jia" userId="e25e0c3f76e3c0e1" providerId="LiveId" clId="{A0AD87C8-ABD4-4EE1-A1FB-93F7F8A41106}" dt="2024-04-11T05:50:29.127" v="1" actId="1076"/>
          <ac:picMkLst>
            <pc:docMk/>
            <pc:sldMk cId="0" sldId="280"/>
            <ac:picMk id="3" creationId="{00000000-0000-0000-0000-00000000000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7902863715615032"/>
          <c:y val="3.4597287572654305E-3"/>
        </c:manualLayout>
      </c:layout>
      <c:overlay val="0"/>
      <c:spPr>
        <a:noFill/>
        <a:ln>
          <a:noFill/>
        </a:ln>
        <a:effectLst/>
      </c:spPr>
      <c:txPr>
        <a:bodyPr rot="0" spcFirstLastPara="1" vertOverflow="ellipsis" vert="horz" wrap="square" anchor="ctr" anchorCtr="1"/>
        <a:lstStyle/>
        <a:p>
          <a:pPr>
            <a:defRPr lang="zh-CN" sz="2130"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分数组成</c:v>
                </c:pt>
              </c:strCache>
            </c:strRef>
          </c:tx>
          <c:explosion val="1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AFF5-4D73-91CC-375F28AFA0E3}"/>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AFF5-4D73-91CC-375F28AFA0E3}"/>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AFF5-4D73-91CC-375F28AFA0E3}"/>
              </c:ext>
            </c:extLst>
          </c:dPt>
          <c:dLbls>
            <c:dLbl>
              <c:idx val="0"/>
              <c:tx>
                <c:rich>
                  <a:bodyPr/>
                  <a:lstStyle/>
                  <a:p>
                    <a:fld id="{9E05B8EE-ABE9-4EE9-8509-DAEBD754A5DC}" type="VALUE">
                      <a:rPr lang="en-US" altLang="zh-CN"/>
                      <a:pPr/>
                      <a:t>[值]</a:t>
                    </a:fld>
                    <a:endParaRPr lang="zh-CN" alt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F5-4D73-91CC-375F28AFA0E3}"/>
                </c:ext>
              </c:extLst>
            </c:dLbl>
            <c:dLbl>
              <c:idx val="1"/>
              <c:tx>
                <c:rich>
                  <a:bodyPr/>
                  <a:lstStyle/>
                  <a:p>
                    <a:fld id="{E3D6AAF5-CA91-41D1-917D-502BC5901922}" type="VALUE">
                      <a:rPr lang="en-US" altLang="zh-CN"/>
                      <a:pPr/>
                      <a:t>[值]</a:t>
                    </a:fld>
                    <a:endParaRPr lang="zh-CN" alt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FF5-4D73-91CC-375F28AFA0E3}"/>
                </c:ext>
              </c:extLst>
            </c:dLbl>
            <c:dLbl>
              <c:idx val="2"/>
              <c:tx>
                <c:rich>
                  <a:bodyPr/>
                  <a:lstStyle/>
                  <a:p>
                    <a:fld id="{AD490E50-BA7E-4956-AEFE-EA15BFB78011}" type="VALUE">
                      <a:rPr lang="en-US" altLang="zh-CN"/>
                      <a:pPr/>
                      <a:t>[值]</a:t>
                    </a:fld>
                    <a:endParaRPr lang="zh-CN" altLang="en-US"/>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FF5-4D73-91CC-375F28AFA0E3}"/>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课堂答辩</c:v>
                </c:pt>
                <c:pt idx="1">
                  <c:v>研究报告</c:v>
                </c:pt>
                <c:pt idx="2">
                  <c:v>平时作业</c:v>
                </c:pt>
              </c:strCache>
            </c:strRef>
          </c:cat>
          <c:val>
            <c:numRef>
              <c:f>Sheet1!$B$2:$B$4</c:f>
              <c:numCache>
                <c:formatCode>General</c:formatCode>
                <c:ptCount val="3"/>
                <c:pt idx="0">
                  <c:v>25</c:v>
                </c:pt>
                <c:pt idx="1">
                  <c:v>25</c:v>
                </c:pt>
                <c:pt idx="2">
                  <c:v>50</c:v>
                </c:pt>
              </c:numCache>
            </c:numRef>
          </c:val>
          <c:extLst>
            <c:ext xmlns:c16="http://schemas.microsoft.com/office/drawing/2014/chart" uri="{C3380CC4-5D6E-409C-BE32-E72D297353CC}">
              <c16:uniqueId val="{00000006-AFF5-4D73-91CC-375F28AFA0E3}"/>
            </c:ext>
          </c:extLst>
        </c:ser>
        <c:dLbls>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0.08227</cdr:x>
      <cdr:y>0.13439</cdr:y>
    </cdr:from>
    <cdr:to>
      <cdr:x>0.31799</cdr:x>
      <cdr:y>0.26653</cdr:y>
    </cdr:to>
    <cdr:sp macro="" textlink="">
      <cdr:nvSpPr>
        <cdr:cNvPr id="2" name="矩形 1"/>
        <cdr:cNvSpPr/>
      </cdr:nvSpPr>
      <cdr:spPr>
        <a:xfrm xmlns:a="http://schemas.openxmlformats.org/drawingml/2006/main">
          <a:off x="368969" y="454133"/>
          <a:ext cx="1057110" cy="446533"/>
        </a:xfrm>
        <a:prstGeom xmlns:a="http://schemas.openxmlformats.org/drawingml/2006/main" prst="rect">
          <a:avLst/>
        </a:prstGeom>
      </cdr:spPr>
      <cdr:txBody>
        <a:bodyPr xmlns:a="http://schemas.openxmlformats.org/drawingml/2006/main" vertOverflow="clip" vert="horz" wrap="square" lIns="45720" tIns="45720" rIns="45720" bIns="45720" rtlCol="0" anchor="t" anchorCtr="0">
          <a:normAutofit/>
        </a:bodyPr>
        <a:lstStyle xmlns:a="http://schemas.openxmlformats.org/drawingml/2006/main"/>
        <a:p xmlns:a="http://schemas.openxmlformats.org/drawingml/2006/main">
          <a:r>
            <a:rPr lang="zh-CN" altLang="en-US" sz="1800" dirty="0">
              <a:solidFill>
                <a:schemeClr val="tx1"/>
              </a:solidFill>
              <a:latin typeface="黑体" panose="02010609060101010101" pitchFamily="49" charset="-122"/>
              <a:ea typeface="黑体" panose="02010609060101010101" pitchFamily="49" charset="-122"/>
            </a:rPr>
            <a:t>平时成绩</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805C0-16B8-4CDE-A349-294C54C42324}" type="datetimeFigureOut">
              <a:rPr lang="zh-CN" altLang="en-US" smtClean="0"/>
              <a:t>2024/4/19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13D-E337-4EC5-852C-6333B1B3B1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4213D-E337-4EC5-852C-6333B1B3B16D}" type="slidenum">
              <a:rPr lang="zh-CN" altLang="en-US" smtClean="0"/>
              <a:t>1</a:t>
            </a:fld>
            <a:endParaRPr lang="zh-CN" altLang="en-US"/>
          </a:p>
        </p:txBody>
      </p:sp>
    </p:spTree>
    <p:extLst>
      <p:ext uri="{BB962C8B-B14F-4D97-AF65-F5344CB8AC3E}">
        <p14:creationId xmlns:p14="http://schemas.microsoft.com/office/powerpoint/2010/main" val="318523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74213D-E337-4EC5-852C-6333B1B3B16D}"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000" dirty="0"/>
              <a:t>某工业园区同时存在电、热（供热</a:t>
            </a:r>
            <a:r>
              <a:rPr lang="en-US" altLang="zh-CN" sz="2000" dirty="0"/>
              <a:t>&amp;</a:t>
            </a:r>
            <a:r>
              <a:rPr lang="zh-CN" altLang="en-US" sz="2000" dirty="0"/>
              <a:t>工业生产）、冷（制药等工业</a:t>
            </a:r>
            <a:r>
              <a:rPr lang="en-US" altLang="zh-CN" sz="2000" dirty="0"/>
              <a:t>&amp;</a:t>
            </a:r>
            <a:r>
              <a:rPr lang="zh-CN" altLang="en-US" sz="2000" dirty="0"/>
              <a:t>计算中心制冷）等多种类型负荷，作为园区管理者，如何通过调控园区内的内燃机、溴化锂、燃气锅炉、电制冷机、直燃机、蓄电池、光伏发电等资源，使运营成本最低？</a:t>
            </a:r>
            <a:endParaRPr lang="en-US" altLang="zh-CN" sz="2000" dirty="0"/>
          </a:p>
          <a:p>
            <a:r>
              <a:rPr lang="zh-CN" altLang="en-US" sz="2000" dirty="0"/>
              <a:t>给定预测数据及园区内各设备参数（见附件）。</a:t>
            </a:r>
            <a:endParaRPr lang="en-US" altLang="zh-CN" sz="2000" dirty="0"/>
          </a:p>
          <a:p>
            <a:r>
              <a:rPr lang="zh-CN" altLang="en-US" sz="2000" dirty="0"/>
              <a:t>园区通过联络线与电网相连，执行峰谷平三段电价。通过管道与气网相连。</a:t>
            </a:r>
            <a:endParaRPr lang="en-US" altLang="zh-CN" sz="2000" dirty="0"/>
          </a:p>
          <a:p>
            <a:r>
              <a:rPr lang="zh-CN" altLang="en-US" sz="2000" dirty="0"/>
              <a:t>冷、热负荷均在区内平衡。</a:t>
            </a:r>
            <a:endParaRPr lang="en-US" altLang="zh-CN" sz="2000" dirty="0"/>
          </a:p>
          <a:p>
            <a:endParaRPr lang="en-US" altLang="zh-CN" sz="2000" dirty="0"/>
          </a:p>
          <a:p>
            <a:endParaRPr lang="en-US" altLang="zh-CN" sz="20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74EDAA-F1D7-4181-AC32-B9B70874CB0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话题均需设计相应的数学模型或数据模型，并结合实际数据进行算例设计，旨在考查数据清洗、模型构建以及分析的能力。可以使用统计学方法或各类人工智能算法，不限使用模型方法，但不可只有简单模型套用。所提供数据均为公开数据集，可以结合已有文献中模型方法但需明确个人项目创新点。</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74EDAA-F1D7-4181-AC32-B9B70874CB0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基于一致性算法的发电设备有功出力优化调控背景：在某个</a:t>
            </a:r>
            <a:r>
              <a:rPr lang="en-US" altLang="zh-CN" dirty="0"/>
              <a:t>6</a:t>
            </a:r>
            <a:r>
              <a:rPr lang="zh-CN" altLang="en-US" dirty="0"/>
              <a:t>节点园区中，有</a:t>
            </a:r>
            <a:r>
              <a:rPr lang="en-US" altLang="zh-CN" dirty="0"/>
              <a:t>4</a:t>
            </a:r>
            <a:r>
              <a:rPr lang="zh-CN" altLang="en-US" dirty="0"/>
              <a:t>台发电设备（分别接于</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6</a:t>
            </a:r>
            <a:r>
              <a:rPr lang="zh-CN" altLang="en-US" dirty="0"/>
              <a:t>号节点），有</a:t>
            </a:r>
            <a:r>
              <a:rPr lang="en-US" altLang="zh-CN" dirty="0"/>
              <a:t>6</a:t>
            </a:r>
            <a:r>
              <a:rPr lang="zh-CN" altLang="en-US" dirty="0"/>
              <a:t>个用电负荷（分别接于</a:t>
            </a:r>
            <a:r>
              <a:rPr lang="en-US" altLang="zh-CN" dirty="0"/>
              <a:t>1-6</a:t>
            </a:r>
            <a:r>
              <a:rPr lang="zh-CN" altLang="en-US" dirty="0"/>
              <a:t>号节点），如右图所示。现需优化发电设备的有功出力，以最小化发电成本。</a:t>
            </a:r>
            <a:endParaRPr lang="en-US" altLang="zh-CN" dirty="0"/>
          </a:p>
          <a:p>
            <a:pPr marL="228600" indent="-228600">
              <a:buAutoNum type="arabicPeriod"/>
            </a:pPr>
            <a:r>
              <a:rPr lang="zh-CN" altLang="en-US" dirty="0"/>
              <a:t>基础任务：忽略网损，在给定通信链路下，建立优化模型，并用投影原则和一致性算法求解。</a:t>
            </a:r>
            <a:endParaRPr lang="en-US" altLang="zh-CN" dirty="0"/>
          </a:p>
          <a:p>
            <a:pPr marL="228600" indent="-228600">
              <a:buAutoNum type="arabicPeriod"/>
            </a:pPr>
            <a:r>
              <a:rPr lang="zh-CN" altLang="en-US" dirty="0"/>
              <a:t>拓展任务：算例规模增大，考虑网损，在给定通信链路下，建立优化模型，并设计算法求解。</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dirty="0"/>
              <a:t>开放性任务：</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通信结构都是给定的，但是不一定是最优的</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请探讨通信线路的数目以及架设位置对于算法收敛性能的影响。</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假设存在一个网络攻击者，攻击者可劫持的通信链路，试分析通信拓扑和系统韧性（攻击发生后维持系统运行）的关系。</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fld id="{2974213D-E337-4EC5-852C-6333B1B3B16D}" type="slidenum">
              <a:rPr lang="zh-CN" altLang="en-US" smtClean="0"/>
              <a:t>7</a:t>
            </a:fld>
            <a:endParaRPr lang="zh-CN" altLang="en-US"/>
          </a:p>
        </p:txBody>
      </p:sp>
    </p:spTree>
    <p:extLst>
      <p:ext uri="{BB962C8B-B14F-4D97-AF65-F5344CB8AC3E}">
        <p14:creationId xmlns:p14="http://schemas.microsoft.com/office/powerpoint/2010/main" val="3188078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8434"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en-US" altLang="zh-CN"/>
          </a:p>
        </p:txBody>
      </p:sp>
      <p:sp>
        <p:nvSpPr>
          <p:cNvPr id="1843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en-US" altLang="zh-CN"/>
          </a:p>
        </p:txBody>
      </p:sp>
      <p:sp>
        <p:nvSpPr>
          <p:cNvPr id="5" name="Rectangle 9"/>
          <p:cNvSpPr>
            <a:spLocks noGrp="1" noChangeArrowheads="1"/>
          </p:cNvSpPr>
          <p:nvPr>
            <p:ph type="dt" sz="half" idx="10"/>
          </p:nvPr>
        </p:nvSpPr>
        <p:spPr>
          <a:xfrm>
            <a:off x="685800" y="6248400"/>
            <a:ext cx="1905000" cy="45720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FE799BF-8EC3-4B26-BD8B-3AC7E3B730E7}"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10"/>
          <p:cNvSpPr>
            <a:spLocks noGrp="1" noChangeArrowheads="1"/>
          </p:cNvSpPr>
          <p:nvPr>
            <p:ph type="ftr" sz="quarter" idx="11"/>
          </p:nvPr>
        </p:nvSpPr>
        <p:spPr>
          <a:xfrm>
            <a:off x="3124200" y="6248400"/>
            <a:ext cx="28956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Rectangle 11"/>
          <p:cNvSpPr>
            <a:spLocks noGrp="1" noChangeArrowheads="1"/>
          </p:cNvSpPr>
          <p:nvPr>
            <p:ph type="sldNum" sz="quarter" idx="12"/>
          </p:nvPr>
        </p:nvSpPr>
        <p:spPr>
          <a:xfrm>
            <a:off x="6553200" y="6248400"/>
            <a:ext cx="1905000" cy="457200"/>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600E57D-A83A-4664-8F39-9D6711B90026}"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5AAF128-56B6-486F-80EA-D611B4276254}"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Text Placeholder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AF15124-7A7E-4403-A41F-8DB9DEC26FC1}"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AF56FDF-B8E7-484C-BD2C-4E8C4FE9C0F7}"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7B4973-A3BC-4454-B6B3-5532F3C41299}"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5"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3288292-47EE-4161-ACBE-5810198EDEA3}"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A9967B6-029F-4C71-A908-CFF900744DE9}"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8"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9"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3C1BDBE-700C-40EC-BFEF-4FEEB6CA0EF1}"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4"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5"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73744F5-9A1B-45CE-A5D7-E3CD84DD24CB}"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3"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4"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C5F6E9B-B380-436B-95A3-6DD4A189E794}"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DD50D54-68DF-4A60-9C85-5A19E3E6B457}"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Rectangle 7"/>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Rectangle 8"/>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20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49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en-US" altLang="zh-CN" dirty="0"/>
          </a:p>
        </p:txBody>
      </p:sp>
      <p:sp>
        <p:nvSpPr>
          <p:cNvPr id="1027" name="Rectangle 3"/>
          <p:cNvSpPr>
            <a:spLocks noGrp="1" noChangeArrowheads="1"/>
          </p:cNvSpPr>
          <p:nvPr>
            <p:ph type="body" idx="1"/>
          </p:nvPr>
        </p:nvSpPr>
        <p:spPr bwMode="auto">
          <a:xfrm>
            <a:off x="566738" y="1369078"/>
            <a:ext cx="8001000" cy="465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
        <p:nvSpPr>
          <p:cNvPr id="1028" name="AutoShape 4"/>
          <p:cNvSpPr>
            <a:spLocks noChangeArrowheads="1"/>
          </p:cNvSpPr>
          <p:nvPr/>
        </p:nvSpPr>
        <p:spPr bwMode="auto">
          <a:xfrm>
            <a:off x="566738" y="1107141"/>
            <a:ext cx="7958138"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7414"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fld id="{77C8A387-3DBC-4B37-8E1B-F5328396290F}" type="datetime1">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2024/4/19</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7415" name="Rectangle 7"/>
          <p:cNvSpPr>
            <a:spLocks noGrp="1" noChangeArrowheads="1"/>
          </p:cNvSpPr>
          <p:nvPr>
            <p:ph type="ftr" sz="quarter" idx="3"/>
          </p:nvPr>
        </p:nvSpPr>
        <p:spPr bwMode="auto">
          <a:xfrm>
            <a:off x="2851150" y="6245225"/>
            <a:ext cx="3402013" cy="476250"/>
          </a:xfrm>
          <a:prstGeom prst="rect">
            <a:avLst/>
          </a:prstGeom>
          <a:noFill/>
          <a:ln w="9525">
            <a:noFill/>
            <a:miter lim="800000"/>
          </a:ln>
          <a:effectLst/>
        </p:spPr>
        <p:txBody>
          <a:bodyPr vert="horz" wrap="square" lIns="91440" tIns="45720" rIns="91440" bIns="45720" numCol="1" anchor="t" anchorCtr="0" compatLnSpc="1"/>
          <a:lstStyle>
            <a:lvl1pPr algn="ctr">
              <a:defRPr sz="1200"/>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17416"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pic>
        <p:nvPicPr>
          <p:cNvPr id="9" name="图片 8"/>
          <p:cNvPicPr>
            <a:picLocks noChangeAspect="1"/>
          </p:cNvPicPr>
          <p:nvPr/>
        </p:nvPicPr>
        <p:blipFill>
          <a:blip r:embed="rId14">
            <a:clrChange>
              <a:clrFrom>
                <a:srgbClr val="FFFFFF"/>
              </a:clrFrom>
              <a:clrTo>
                <a:srgbClr val="FFFFFF">
                  <a:alpha val="0"/>
                </a:srgbClr>
              </a:clrTo>
            </a:clrChange>
          </a:blip>
          <a:stretch>
            <a:fillRect/>
          </a:stretch>
        </p:blipFill>
        <p:spPr>
          <a:xfrm>
            <a:off x="7991476" y="40341"/>
            <a:ext cx="1066800" cy="1066800"/>
          </a:xfrm>
          <a:prstGeom prst="rect">
            <a:avLst/>
          </a:prstGeom>
        </p:spPr>
      </p:pic>
      <p:grpSp>
        <p:nvGrpSpPr>
          <p:cNvPr id="10" name="组合 26"/>
          <p:cNvGrpSpPr/>
          <p:nvPr/>
        </p:nvGrpSpPr>
        <p:grpSpPr>
          <a:xfrm>
            <a:off x="0" y="0"/>
            <a:ext cx="2238376" cy="419100"/>
            <a:chOff x="9784555" y="5981700"/>
            <a:chExt cx="2238376" cy="419100"/>
          </a:xfrm>
        </p:grpSpPr>
        <p:sp>
          <p:nvSpPr>
            <p:cNvPr id="11" name="矩形 27"/>
            <p:cNvSpPr/>
            <p:nvPr/>
          </p:nvSpPr>
          <p:spPr>
            <a:xfrm>
              <a:off x="9784555" y="5981700"/>
              <a:ext cx="2238376" cy="419100"/>
            </a:xfrm>
            <a:prstGeom prst="rect">
              <a:avLst/>
            </a:prstGeom>
            <a:solidFill>
              <a:sysClr val="window" lastClr="FFFFFF"/>
            </a:solidFill>
            <a:ln w="19050" cap="rnd" cmpd="sng" algn="ctr">
              <a:solidFill>
                <a:srgbClr val="B01513">
                  <a:lumMod val="75000"/>
                </a:srgbClr>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ysClr val="windowText" lastClr="000000"/>
                  </a:solidFill>
                  <a:effectLst/>
                  <a:uLnTx/>
                  <a:uFillTx/>
                  <a:latin typeface="Century Gothic" panose="020B0502020202020204"/>
                  <a:ea typeface="宋体" panose="02010600030101010101" pitchFamily="2" charset="-122"/>
                  <a:cs typeface="+mn-cs"/>
                </a:rPr>
                <a:t> </a:t>
              </a:r>
              <a:r>
                <a:rPr kumimoji="0" lang="en-US" sz="1800" b="0" i="0" u="none" strike="noStrike" kern="1200" cap="none" spc="0" normalizeH="0" baseline="0" noProof="0" dirty="0">
                  <a:ln>
                    <a:noFill/>
                  </a:ln>
                  <a:solidFill>
                    <a:srgbClr val="B01513"/>
                  </a:solidFill>
                  <a:effectLst/>
                  <a:uLnTx/>
                  <a:uFillTx/>
                  <a:latin typeface="Century Gothic" panose="020B0502020202020204"/>
                  <a:ea typeface="宋体" panose="02010600030101010101" pitchFamily="2" charset="-122"/>
                  <a:cs typeface="+mn-cs"/>
                </a:rPr>
                <a:t>EMS</a:t>
              </a:r>
            </a:p>
          </p:txBody>
        </p:sp>
        <p:sp>
          <p:nvSpPr>
            <p:cNvPr id="12" name="矩形 28"/>
            <p:cNvSpPr/>
            <p:nvPr/>
          </p:nvSpPr>
          <p:spPr>
            <a:xfrm>
              <a:off x="10515597" y="5996523"/>
              <a:ext cx="1507334" cy="389453"/>
            </a:xfrm>
            <a:prstGeom prst="rect">
              <a:avLst/>
            </a:prstGeom>
            <a:solidFill>
              <a:srgbClr val="B01513">
                <a:lumMod val="75000"/>
              </a:srgbClr>
            </a:solidFill>
            <a:ln w="19050" cap="rnd" cmpd="sng" algn="ctr">
              <a:solidFill>
                <a:srgbClr val="B01513">
                  <a:lumMod val="75000"/>
                </a:srgbClr>
              </a:solid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ysClr val="window" lastClr="FFFFFF"/>
                  </a:solidFill>
                  <a:effectLst/>
                  <a:uLnTx/>
                  <a:uFillTx/>
                  <a:latin typeface="Century Gothic" panose="020B0502020202020204"/>
                  <a:ea typeface="宋体" panose="02010600030101010101" pitchFamily="2" charset="-122"/>
                  <a:cs typeface="+mn-cs"/>
                </a:rPr>
                <a:t>Smart Grid</a:t>
              </a:r>
              <a:endParaRPr kumimoji="0" lang="en-US" sz="1800" b="0" i="0" u="none" strike="noStrike" kern="1200" cap="none" spc="0" normalizeH="0" baseline="0" noProof="0" dirty="0">
                <a:ln>
                  <a:noFill/>
                </a:ln>
                <a:solidFill>
                  <a:sysClr val="window" lastClr="FFFFFF"/>
                </a:solidFill>
                <a:effectLst/>
                <a:uLnTx/>
                <a:uFillTx/>
                <a:latin typeface="Century Gothic" panose="020B0502020202020204"/>
                <a:ea typeface="宋体" panose="02010600030101010101" pitchFamily="2" charset="-122"/>
                <a:cs typeface="+mn-cs"/>
              </a:endParaRPr>
            </a:p>
          </p:txBody>
        </p:sp>
        <p:sp>
          <p:nvSpPr>
            <p:cNvPr id="13" name="文本框 29"/>
            <p:cNvSpPr txBox="1"/>
            <p:nvPr/>
          </p:nvSpPr>
          <p:spPr>
            <a:xfrm>
              <a:off x="10311997" y="6007890"/>
              <a:ext cx="359569"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w="0"/>
                  <a:gradFill>
                    <a:gsLst>
                      <a:gs pos="0">
                        <a:srgbClr val="B01513"/>
                      </a:gs>
                      <a:gs pos="52000">
                        <a:srgbClr val="B01513"/>
                      </a:gs>
                      <a:gs pos="52000">
                        <a:sysClr val="window" lastClr="FFFFFF"/>
                      </a:gs>
                    </a:gsLst>
                    <a:lin ang="0" scaled="0"/>
                  </a:gradFill>
                  <a:effectLst/>
                  <a:uLnTx/>
                  <a:uFillTx/>
                  <a:latin typeface="Century Gothic" panose="020B0502020202020204"/>
                  <a:ea typeface="宋体" panose="02010600030101010101" pitchFamily="2" charset="-122"/>
                  <a:cs typeface="+mn-cs"/>
                </a:rPr>
                <a:t>@</a:t>
              </a:r>
              <a:endParaRPr kumimoji="0" lang="en-US" sz="1800" b="0" i="0" u="none" strike="noStrike" kern="1200" cap="none" spc="0" normalizeH="0" baseline="0" noProof="0" dirty="0">
                <a:ln w="0"/>
                <a:gradFill>
                  <a:gsLst>
                    <a:gs pos="0">
                      <a:srgbClr val="B01513"/>
                    </a:gs>
                    <a:gs pos="52000">
                      <a:srgbClr val="B01513"/>
                    </a:gs>
                    <a:gs pos="52000">
                      <a:sysClr val="window" lastClr="FFFFFF"/>
                    </a:gs>
                  </a:gsLst>
                  <a:lin ang="0" scaled="0"/>
                </a:gradFill>
                <a:effectLst/>
                <a:uLnTx/>
                <a:uFillTx/>
                <a:latin typeface="Century Gothic" panose="020B0502020202020204"/>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能源互联网导论</a:t>
            </a:r>
          </a:p>
        </p:txBody>
      </p:sp>
      <p:sp>
        <p:nvSpPr>
          <p:cNvPr id="3" name="副标题 2"/>
          <p:cNvSpPr>
            <a:spLocks noGrp="1"/>
          </p:cNvSpPr>
          <p:nvPr>
            <p:ph type="subTitle" idx="1"/>
          </p:nvPr>
        </p:nvSpPr>
        <p:spPr/>
        <p:txBody>
          <a:bodyPr/>
          <a:lstStyle/>
          <a:p>
            <a:r>
              <a:rPr lang="zh-CN" altLang="en-US" dirty="0"/>
              <a:t>挑战性任务选题与规则介绍</a:t>
            </a:r>
            <a:endParaRPr lang="en-US" altLang="zh-CN" dirty="0"/>
          </a:p>
          <a:p>
            <a:endParaRPr lang="en-US" altLang="zh-CN" dirty="0"/>
          </a:p>
          <a:p>
            <a:pPr algn="r"/>
            <a:r>
              <a:rPr lang="en-US" altLang="zh-CN" dirty="0"/>
              <a:t>2024.04.19</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2F26B6E-E5A9-4FB1-A396-F3F2B9CA3E78}" type="slidenum">
              <a:rPr lang="zh-CN" altLang="en-US" smtClean="0"/>
              <a:t>2</a:t>
            </a:fld>
            <a:endParaRPr lang="zh-CN" altLang="en-US"/>
          </a:p>
        </p:txBody>
      </p:sp>
      <p:sp>
        <p:nvSpPr>
          <p:cNvPr id="3" name="标题 1"/>
          <p:cNvSpPr>
            <a:spLocks noGrp="1"/>
          </p:cNvSpPr>
          <p:nvPr>
            <p:ph type="title"/>
          </p:nvPr>
        </p:nvSpPr>
        <p:spPr>
          <a:xfrm>
            <a:off x="551656" y="445477"/>
            <a:ext cx="8001000" cy="649941"/>
          </a:xfrm>
        </p:spPr>
        <p:txBody>
          <a:bodyPr/>
          <a:lstStyle/>
          <a:p>
            <a:r>
              <a:rPr lang="zh-CN" altLang="en-US" dirty="0"/>
              <a:t>课程评分规则</a:t>
            </a:r>
          </a:p>
        </p:txBody>
      </p:sp>
      <p:sp>
        <p:nvSpPr>
          <p:cNvPr id="14" name="矩形 13"/>
          <p:cNvSpPr/>
          <p:nvPr/>
        </p:nvSpPr>
        <p:spPr>
          <a:xfrm>
            <a:off x="4692970" y="1528479"/>
            <a:ext cx="4572000" cy="3801041"/>
          </a:xfrm>
          <a:prstGeom prst="rect">
            <a:avLst/>
          </a:prstGeom>
        </p:spPr>
        <p:txBody>
          <a:bodyPr>
            <a:spAutoFit/>
          </a:bodyPr>
          <a:lstStyle/>
          <a:p>
            <a:pPr algn="just"/>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平时成绩（</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5</a:t>
            </a:r>
            <a:r>
              <a:rPr lang="en-US" altLang="zh-CN" sz="2400" dirty="0">
                <a:latin typeface="Times New Roman" panose="02020603050405020304" pitchFamily="18" charset="0"/>
                <a:ea typeface="楷体" panose="02010609060101010101" pitchFamily="49" charset="-122"/>
              </a:rPr>
              <a:t>0%</a:t>
            </a:r>
            <a:r>
              <a:rPr lang="zh-CN" altLang="en-US" sz="2400" dirty="0">
                <a:latin typeface="Times New Roman" panose="02020603050405020304" pitchFamily="18" charset="0"/>
                <a:ea typeface="楷体" panose="02010609060101010101" pitchFamily="49" charset="-122"/>
              </a:rPr>
              <a:t>）</a:t>
            </a:r>
            <a:endParaRPr lang="en-US" altLang="zh-CN" sz="2400" dirty="0">
              <a:latin typeface="Times New Roman" panose="02020603050405020304" pitchFamily="18" charset="0"/>
              <a:ea typeface="楷体" panose="02010609060101010101" pitchFamily="49" charset="-122"/>
            </a:endParaRPr>
          </a:p>
          <a:p>
            <a:pPr algn="just">
              <a:spcAft>
                <a:spcPts val="0"/>
              </a:spcAft>
            </a:pPr>
            <a:endParaRPr lang="en-US" altLang="zh-CN" sz="1100" kern="100" dirty="0">
              <a:effectLst/>
              <a:latin typeface="Times New Roman" panose="02020603050405020304" pitchFamily="18" charset="0"/>
              <a:ea typeface="楷体" panose="02010609060101010101" pitchFamily="49" charset="-122"/>
              <a:cs typeface="Times New Roman" panose="02020603050405020304" pitchFamily="18" charset="0"/>
            </a:endParaRPr>
          </a:p>
          <a:p>
            <a:pPr algn="just">
              <a:spcAft>
                <a:spcPts val="0"/>
              </a:spcAft>
            </a:pPr>
            <a:r>
              <a:rPr lang="zh-CN"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课堂答辩</a:t>
            </a:r>
            <a:r>
              <a:rPr lang="zh-CN" altLang="en-US" sz="2400" kern="1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25%</a:t>
            </a:r>
            <a:r>
              <a:rPr lang="zh-CN" altLang="en-US" sz="2400"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800100" lvl="1" indent="-342900" algn="just">
              <a:buFont typeface="Arial" panose="020B0604020202020204" pitchFamily="34" charset="0"/>
              <a:buChar char="•"/>
            </a:pPr>
            <a:r>
              <a:rPr lang="zh-CN"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教师打分：</a:t>
            </a:r>
            <a:r>
              <a:rPr lang="en-US"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50%</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800100" lvl="1" indent="-342900" algn="just">
              <a:buFont typeface="Arial" panose="020B0604020202020204" pitchFamily="34" charset="0"/>
              <a:buChar char="•"/>
            </a:pPr>
            <a:r>
              <a:rPr lang="zh-CN"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同学打分：</a:t>
            </a:r>
            <a:r>
              <a:rPr lang="en-US" altLang="zh-CN" sz="2400" kern="100" dirty="0">
                <a:effectLst/>
                <a:latin typeface="Times New Roman" panose="02020603050405020304" pitchFamily="18" charset="0"/>
                <a:ea typeface="楷体" panose="02010609060101010101" pitchFamily="49" charset="-122"/>
                <a:cs typeface="Times New Roman" panose="02020603050405020304" pitchFamily="18" charset="0"/>
              </a:rPr>
              <a:t>50%</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1333500" lvl="1" indent="-342900" algn="just">
              <a:buFont typeface="Wingdings" panose="05000000000000000000" pitchFamily="2" charset="2"/>
              <a:buChar char="ü"/>
            </a:pPr>
            <a:r>
              <a:rPr lang="zh-CN" altLang="en-US" sz="2400" kern="100" dirty="0">
                <a:latin typeface="Times New Roman" panose="02020603050405020304" pitchFamily="18" charset="0"/>
                <a:ea typeface="楷体" panose="02010609060101010101" pitchFamily="49" charset="-122"/>
                <a:cs typeface="Times New Roman" panose="02020603050405020304" pitchFamily="18" charset="0"/>
              </a:rPr>
              <a:t>相同题目间</a:t>
            </a: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PK</a:t>
            </a:r>
            <a:endParaRPr lang="zh-CN" altLang="zh-CN" sz="2400" kern="100" dirty="0">
              <a:latin typeface="Times New Roman" panose="02020603050405020304" pitchFamily="18" charset="0"/>
              <a:ea typeface="楷体" panose="02010609060101010101" pitchFamily="49" charset="-122"/>
              <a:cs typeface="Times New Roman" panose="02020603050405020304" pitchFamily="18" charset="0"/>
            </a:endParaRPr>
          </a:p>
          <a:p>
            <a:pPr marL="1333500" lvl="1" indent="-342900" algn="just">
              <a:buFont typeface="Wingdings" panose="05000000000000000000" pitchFamily="2" charset="2"/>
              <a:buChar char="ü"/>
            </a:pPr>
            <a:r>
              <a:rPr lang="zh-CN" altLang="en-US" sz="2400" kern="100" dirty="0">
                <a:latin typeface="Times New Roman" panose="02020603050405020304" pitchFamily="18" charset="0"/>
                <a:ea typeface="楷体" panose="02010609060101010101" pitchFamily="49" charset="-122"/>
                <a:cs typeface="Times New Roman" panose="02020603050405020304" pitchFamily="18" charset="0"/>
              </a:rPr>
              <a:t>每个题目评出名次</a:t>
            </a:r>
            <a:endParaRPr lang="en-US" altLang="zh-CN" sz="2400" kern="100" dirty="0">
              <a:latin typeface="Times New Roman" panose="02020603050405020304" pitchFamily="18" charset="0"/>
              <a:ea typeface="楷体" panose="02010609060101010101" pitchFamily="49" charset="-122"/>
              <a:cs typeface="Times New Roman" panose="02020603050405020304" pitchFamily="18" charset="0"/>
            </a:endParaRPr>
          </a:p>
          <a:p>
            <a:pPr marL="1333500" lvl="1" indent="-342900" algn="just">
              <a:buFont typeface="Wingdings" panose="05000000000000000000" pitchFamily="2" charset="2"/>
              <a:buChar char="ü"/>
            </a:pPr>
            <a:r>
              <a:rPr lang="zh-CN" altLang="en-US" sz="2400" kern="100" dirty="0">
                <a:latin typeface="Times New Roman" panose="02020603050405020304" pitchFamily="18" charset="0"/>
                <a:ea typeface="楷体" panose="02010609060101010101" pitchFamily="49" charset="-122"/>
                <a:cs typeface="Times New Roman" panose="02020603050405020304" pitchFamily="18" charset="0"/>
              </a:rPr>
              <a:t>共</a:t>
            </a:r>
            <a:r>
              <a:rPr lang="en-US" altLang="zh-CN" sz="2400" kern="1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kern="100" dirty="0">
                <a:latin typeface="Times New Roman" panose="02020603050405020304" pitchFamily="18" charset="0"/>
                <a:ea typeface="楷体" panose="02010609060101010101" pitchFamily="49" charset="-122"/>
                <a:cs typeface="Times New Roman" panose="02020603050405020304" pitchFamily="18" charset="0"/>
              </a:rPr>
              <a:t>个题目</a:t>
            </a:r>
            <a:endParaRPr lang="en-US" altLang="zh-CN" sz="2400" kern="100" dirty="0">
              <a:latin typeface="Times New Roman" panose="02020603050405020304" pitchFamily="18" charset="0"/>
              <a:ea typeface="楷体" panose="02010609060101010101" pitchFamily="49" charset="-122"/>
              <a:cs typeface="Times New Roman" panose="02020603050405020304" pitchFamily="18" charset="0"/>
            </a:endParaRPr>
          </a:p>
          <a:p>
            <a:pPr marL="990600" lvl="1" algn="just"/>
            <a:endParaRPr lang="en-US" altLang="zh-CN" sz="1100" kern="1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dirty="0">
                <a:effectLst/>
                <a:latin typeface="Times New Roman" panose="02020603050405020304" pitchFamily="18" charset="0"/>
                <a:ea typeface="楷体" panose="02010609060101010101" pitchFamily="49" charset="-122"/>
                <a:cs typeface="Times New Roman" panose="02020603050405020304" pitchFamily="18" charset="0"/>
              </a:rPr>
              <a:t>研究报告</a:t>
            </a:r>
            <a:r>
              <a:rPr lang="zh-CN" altLang="en-US" sz="2400" dirty="0">
                <a:effectLst/>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25</a:t>
            </a:r>
            <a:r>
              <a:rPr lang="en-US" altLang="zh-CN" sz="2400" dirty="0">
                <a:effectLst/>
                <a:latin typeface="Times New Roman" panose="02020603050405020304" pitchFamily="18" charset="0"/>
                <a:ea typeface="楷体" panose="02010609060101010101" pitchFamily="49" charset="-122"/>
              </a:rPr>
              <a:t>%</a:t>
            </a:r>
            <a:r>
              <a:rPr lang="zh-CN" altLang="en-US" sz="2400" dirty="0">
                <a:effectLst/>
                <a:latin typeface="Times New Roman" panose="02020603050405020304" pitchFamily="18" charset="0"/>
                <a:ea typeface="楷体" panose="02010609060101010101" pitchFamily="49" charset="-122"/>
              </a:rPr>
              <a:t>）</a:t>
            </a:r>
            <a:endParaRPr lang="en-US" altLang="zh-CN" sz="2400" dirty="0">
              <a:latin typeface="Times New Roman" panose="02020603050405020304" pitchFamily="18" charset="0"/>
              <a:ea typeface="楷体" panose="02010609060101010101" pitchFamily="49" charset="-122"/>
            </a:endParaRPr>
          </a:p>
          <a:p>
            <a:pPr marL="800100" lvl="1" indent="-342900">
              <a:buFont typeface="Arial" panose="020B0604020202020204" pitchFamily="34" charset="0"/>
              <a:buChar char="•"/>
            </a:pPr>
            <a:r>
              <a:rPr lang="zh-CN" altLang="en-US" sz="2400">
                <a:latin typeface="Times New Roman" panose="02020603050405020304" pitchFamily="18" charset="0"/>
                <a:ea typeface="楷体" panose="02010609060101010101" pitchFamily="49" charset="-122"/>
              </a:rPr>
              <a:t>教师打分（组内分配）</a:t>
            </a:r>
            <a:endParaRPr lang="zh-CN" altLang="en-US" sz="2400" dirty="0"/>
          </a:p>
        </p:txBody>
      </p:sp>
      <p:sp>
        <p:nvSpPr>
          <p:cNvPr id="4" name="矩形 3"/>
          <p:cNvSpPr/>
          <p:nvPr/>
        </p:nvSpPr>
        <p:spPr>
          <a:xfrm>
            <a:off x="628086" y="5466608"/>
            <a:ext cx="8261797" cy="646331"/>
          </a:xfrm>
          <a:prstGeom prst="rect">
            <a:avLst/>
          </a:prstGeom>
        </p:spPr>
        <p:txBody>
          <a:bodyPr wrap="square">
            <a:sp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总成绩</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a:latin typeface="Times New Roman" panose="02020603050405020304" pitchFamily="18" charset="0"/>
                <a:ea typeface="楷体" panose="02010609060101010101" pitchFamily="49" charset="-122"/>
                <a:cs typeface="Times New Roman" panose="02020603050405020304" pitchFamily="18" charset="0"/>
              </a:rPr>
              <a:t>（课堂老师打分</a:t>
            </a:r>
            <a:r>
              <a:rPr lang="en-US" altLang="zh-CN" dirty="0">
                <a:latin typeface="Times New Roman" panose="02020603050405020304" pitchFamily="18" charset="0"/>
                <a:ea typeface="楷体" panose="02010609060101010101" pitchFamily="49" charset="-122"/>
              </a:rPr>
              <a:t>*0.5+</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组外同学打出的组平均分</a:t>
            </a:r>
            <a:r>
              <a:rPr lang="en-US" altLang="zh-CN" dirty="0">
                <a:latin typeface="Times New Roman" panose="02020603050405020304" pitchFamily="18" charset="0"/>
                <a:ea typeface="楷体" panose="02010609060101010101" pitchFamily="49" charset="-122"/>
              </a:rPr>
              <a:t>*0.5</a:t>
            </a:r>
            <a:r>
              <a:rPr lang="zh-CN"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rPr>
              <a:t>*0.25</a:t>
            </a:r>
          </a:p>
          <a:p>
            <a:r>
              <a:rPr lang="en-US" altLang="zh-CN" dirty="0">
                <a:latin typeface="Times New Roman" panose="02020603050405020304" pitchFamily="18" charset="0"/>
                <a:ea typeface="楷体" panose="02010609060101010101" pitchFamily="49" charset="-122"/>
              </a:rPr>
              <a:t>                                                                             +</a:t>
            </a:r>
            <a:r>
              <a:rPr lang="zh-CN" altLang="zh-CN" dirty="0">
                <a:latin typeface="Times New Roman" panose="02020603050405020304" pitchFamily="18" charset="0"/>
                <a:ea typeface="楷体" panose="02010609060101010101" pitchFamily="49" charset="-122"/>
                <a:cs typeface="Times New Roman" panose="02020603050405020304" pitchFamily="18" charset="0"/>
              </a:rPr>
              <a:t>研究报告</a:t>
            </a:r>
            <a:r>
              <a:rPr lang="en-US" altLang="zh-CN" dirty="0">
                <a:latin typeface="Times New Roman" panose="02020603050405020304" pitchFamily="18" charset="0"/>
                <a:ea typeface="楷体" panose="02010609060101010101" pitchFamily="49" charset="-122"/>
              </a:rPr>
              <a:t>*0.25+</a:t>
            </a:r>
            <a:r>
              <a:rPr lang="zh-CN" altLang="en-US" dirty="0">
                <a:latin typeface="Times New Roman" panose="02020603050405020304" pitchFamily="18" charset="0"/>
                <a:ea typeface="楷体" panose="02010609060101010101" pitchFamily="49" charset="-122"/>
              </a:rPr>
              <a:t>平时成绩*</a:t>
            </a:r>
            <a:r>
              <a:rPr lang="en-US" altLang="zh-CN" dirty="0">
                <a:latin typeface="Times New Roman" panose="02020603050405020304" pitchFamily="18" charset="0"/>
                <a:ea typeface="楷体" panose="02010609060101010101" pitchFamily="49" charset="-122"/>
              </a:rPr>
              <a:t>0.5</a:t>
            </a:r>
            <a:endParaRPr lang="zh-CN" altLang="en-US" dirty="0"/>
          </a:p>
        </p:txBody>
      </p:sp>
      <p:grpSp>
        <p:nvGrpSpPr>
          <p:cNvPr id="5" name="组合 4">
            <a:extLst>
              <a:ext uri="{FF2B5EF4-FFF2-40B4-BE49-F238E27FC236}">
                <a16:creationId xmlns:a16="http://schemas.microsoft.com/office/drawing/2014/main" id="{89AC0C84-7DCE-4495-AE82-80D02913D9FB}"/>
              </a:ext>
            </a:extLst>
          </p:cNvPr>
          <p:cNvGrpSpPr/>
          <p:nvPr/>
        </p:nvGrpSpPr>
        <p:grpSpPr>
          <a:xfrm>
            <a:off x="-89419" y="1591393"/>
            <a:ext cx="4782390" cy="3379240"/>
            <a:chOff x="-269438" y="1388188"/>
            <a:chExt cx="4782390" cy="3379240"/>
          </a:xfrm>
        </p:grpSpPr>
        <p:graphicFrame>
          <p:nvGraphicFramePr>
            <p:cNvPr id="10" name="图表 9"/>
            <p:cNvGraphicFramePr/>
            <p:nvPr>
              <p:extLst>
                <p:ext uri="{D42A27DB-BD31-4B8C-83A1-F6EECF244321}">
                  <p14:modId xmlns:p14="http://schemas.microsoft.com/office/powerpoint/2010/main" val="840198551"/>
                </p:ext>
              </p:extLst>
            </p:nvPr>
          </p:nvGraphicFramePr>
          <p:xfrm>
            <a:off x="-269438" y="1388188"/>
            <a:ext cx="4484599" cy="3379240"/>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12"/>
            <p:cNvSpPr txBox="1"/>
            <p:nvPr/>
          </p:nvSpPr>
          <p:spPr>
            <a:xfrm>
              <a:off x="3047008" y="1880922"/>
              <a:ext cx="146594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课堂答辩</a:t>
              </a:r>
            </a:p>
          </p:txBody>
        </p:sp>
        <p:sp>
          <p:nvSpPr>
            <p:cNvPr id="8" name="文本框 7"/>
            <p:cNvSpPr txBox="1"/>
            <p:nvPr/>
          </p:nvSpPr>
          <p:spPr>
            <a:xfrm>
              <a:off x="3047009" y="3774423"/>
              <a:ext cx="146594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研究报告</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选题及分组规则</a:t>
            </a:r>
          </a:p>
        </p:txBody>
      </p:sp>
      <p:sp>
        <p:nvSpPr>
          <p:cNvPr id="3" name="内容占位符 2"/>
          <p:cNvSpPr>
            <a:spLocks noGrp="1"/>
          </p:cNvSpPr>
          <p:nvPr>
            <p:ph idx="1"/>
          </p:nvPr>
        </p:nvSpPr>
        <p:spPr>
          <a:xfrm>
            <a:off x="566737" y="1369078"/>
            <a:ext cx="8480443" cy="4650722"/>
          </a:xfrm>
        </p:spPr>
        <p:txBody>
          <a:bodyPr/>
          <a:lstStyle/>
          <a:p>
            <a:pPr>
              <a:lnSpc>
                <a:spcPct val="150000"/>
              </a:lnSpc>
            </a:pPr>
            <a:r>
              <a:rPr lang="zh-CN" altLang="en-US" sz="2800" dirty="0"/>
              <a:t>共</a:t>
            </a:r>
            <a:r>
              <a:rPr lang="en-US" altLang="zh-CN" sz="2800" dirty="0"/>
              <a:t>40</a:t>
            </a:r>
            <a:r>
              <a:rPr lang="zh-CN" altLang="en-US" sz="2800" dirty="0"/>
              <a:t>人，最多</a:t>
            </a:r>
            <a:r>
              <a:rPr lang="en-US" altLang="zh-CN" sz="2800" dirty="0"/>
              <a:t>4</a:t>
            </a:r>
            <a:r>
              <a:rPr lang="zh-CN" altLang="en-US" sz="2800" dirty="0"/>
              <a:t>人一组，大致分为</a:t>
            </a:r>
            <a:r>
              <a:rPr lang="en-US" altLang="zh-CN" sz="2800" dirty="0"/>
              <a:t>11~13</a:t>
            </a:r>
            <a:r>
              <a:rPr lang="zh-CN" altLang="en-US" sz="2800" dirty="0"/>
              <a:t>组。</a:t>
            </a:r>
            <a:endParaRPr lang="en-US" altLang="zh-CN" sz="2800" dirty="0"/>
          </a:p>
          <a:p>
            <a:pPr>
              <a:lnSpc>
                <a:spcPct val="150000"/>
              </a:lnSpc>
            </a:pPr>
            <a:r>
              <a:rPr lang="zh-CN" altLang="en-US" sz="2800" b="1" dirty="0"/>
              <a:t>共</a:t>
            </a:r>
            <a:r>
              <a:rPr lang="en-US" altLang="zh-CN" sz="2800" b="1" dirty="0"/>
              <a:t>3</a:t>
            </a:r>
            <a:r>
              <a:rPr lang="zh-CN" altLang="en-US" sz="2800" b="1" dirty="0"/>
              <a:t>个课题，</a:t>
            </a:r>
            <a:r>
              <a:rPr lang="zh-CN" altLang="en-US" sz="2800" dirty="0"/>
              <a:t>每个课题</a:t>
            </a:r>
            <a:r>
              <a:rPr lang="zh-CN" altLang="en-US" sz="2800" b="1" dirty="0"/>
              <a:t>最少</a:t>
            </a:r>
            <a:r>
              <a:rPr lang="en-US" altLang="zh-CN" sz="2800" b="1" dirty="0"/>
              <a:t>2</a:t>
            </a:r>
            <a:r>
              <a:rPr lang="zh-CN" altLang="en-US" sz="2800" b="1" dirty="0"/>
              <a:t>组</a:t>
            </a:r>
            <a:r>
              <a:rPr lang="zh-CN" altLang="en-US" sz="2800" dirty="0"/>
              <a:t>。</a:t>
            </a:r>
            <a:endParaRPr lang="en-US" altLang="zh-CN" sz="2800" dirty="0"/>
          </a:p>
          <a:p>
            <a:pPr>
              <a:lnSpc>
                <a:spcPct val="150000"/>
              </a:lnSpc>
            </a:pPr>
            <a:r>
              <a:rPr lang="zh-CN" altLang="en-US" sz="2800" dirty="0"/>
              <a:t>每个课题包括</a:t>
            </a:r>
            <a:r>
              <a:rPr lang="en-US" altLang="zh-CN" sz="2800" b="1" dirty="0"/>
              <a:t>2</a:t>
            </a:r>
            <a:r>
              <a:rPr lang="zh-CN" altLang="en-US" sz="2800" b="1" dirty="0"/>
              <a:t>个基本任务</a:t>
            </a:r>
            <a:r>
              <a:rPr lang="en-US" altLang="zh-CN" sz="2800" b="1" dirty="0"/>
              <a:t>+1</a:t>
            </a:r>
            <a:r>
              <a:rPr lang="zh-CN" altLang="en-US" sz="2800" b="1" dirty="0"/>
              <a:t>个选做任务</a:t>
            </a:r>
            <a:endParaRPr lang="en-US" altLang="zh-CN" sz="2800" dirty="0"/>
          </a:p>
          <a:p>
            <a:pPr>
              <a:lnSpc>
                <a:spcPct val="150000"/>
              </a:lnSpc>
            </a:pPr>
            <a:r>
              <a:rPr lang="zh-CN" altLang="en-US" sz="2800" dirty="0"/>
              <a:t>课堂展示定于</a:t>
            </a:r>
            <a:r>
              <a:rPr lang="en-US" altLang="zh-CN" sz="2800" dirty="0"/>
              <a:t>14-16</a:t>
            </a:r>
            <a:r>
              <a:rPr lang="zh-CN" altLang="en-US" sz="2800" dirty="0"/>
              <a:t>周进行（</a:t>
            </a:r>
            <a:r>
              <a:rPr lang="en-US" altLang="zh-CN" sz="2800" dirty="0"/>
              <a:t>5.24</a:t>
            </a:r>
            <a:r>
              <a:rPr lang="zh-CN" altLang="en-US" sz="2800" dirty="0"/>
              <a:t>开始），采用</a:t>
            </a:r>
            <a:r>
              <a:rPr lang="en-US" altLang="zh-CN" sz="2800" b="1" dirty="0"/>
              <a:t>ppt</a:t>
            </a:r>
            <a:r>
              <a:rPr lang="zh-CN" altLang="en-US" sz="2800" b="1" dirty="0"/>
              <a:t>展示</a:t>
            </a:r>
            <a:r>
              <a:rPr lang="en-US" altLang="zh-CN" sz="2800" b="1" dirty="0"/>
              <a:t>+</a:t>
            </a:r>
            <a:r>
              <a:rPr lang="zh-CN" altLang="en-US" sz="2800" b="1" dirty="0"/>
              <a:t>同学、老师提问</a:t>
            </a:r>
            <a:r>
              <a:rPr lang="en-US" altLang="zh-CN" sz="2800" b="1" dirty="0"/>
              <a:t>+</a:t>
            </a:r>
            <a:r>
              <a:rPr lang="zh-CN" altLang="en-US" sz="2800" b="1" dirty="0"/>
              <a:t>讨论</a:t>
            </a:r>
            <a:r>
              <a:rPr lang="zh-CN" altLang="en-US" sz="2800" dirty="0"/>
              <a:t>模式。</a:t>
            </a:r>
            <a:endParaRPr lang="en-US" altLang="zh-CN" sz="2800" dirty="0"/>
          </a:p>
          <a:p>
            <a:pPr>
              <a:lnSpc>
                <a:spcPct val="150000"/>
              </a:lnSpc>
            </a:pPr>
            <a:r>
              <a:rPr lang="zh-CN" altLang="en-US" sz="2800" dirty="0"/>
              <a:t>每组共同提交一份报告，</a:t>
            </a:r>
            <a:r>
              <a:rPr lang="en-US" altLang="zh-CN" sz="2800" dirty="0"/>
              <a:t>18</a:t>
            </a:r>
            <a:r>
              <a:rPr lang="zh-CN" altLang="en-US" sz="2800" dirty="0"/>
              <a:t>周提交。</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3</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选题及分组规则</a:t>
            </a:r>
          </a:p>
        </p:txBody>
      </p:sp>
      <p:sp>
        <p:nvSpPr>
          <p:cNvPr id="3" name="内容占位符 2"/>
          <p:cNvSpPr>
            <a:spLocks noGrp="1"/>
          </p:cNvSpPr>
          <p:nvPr>
            <p:ph idx="1"/>
          </p:nvPr>
        </p:nvSpPr>
        <p:spPr>
          <a:xfrm>
            <a:off x="222638" y="1449551"/>
            <a:ext cx="8770288" cy="4650722"/>
          </a:xfrm>
        </p:spPr>
        <p:txBody>
          <a:bodyPr/>
          <a:lstStyle/>
          <a:p>
            <a:r>
              <a:rPr lang="zh-CN" altLang="en-US" sz="2800" dirty="0"/>
              <a:t>第一优先级：组内未修电力系统分析的大二同学是否</a:t>
            </a:r>
            <a:r>
              <a:rPr lang="zh-CN" altLang="en-US" sz="2800" dirty="0">
                <a:highlight>
                  <a:srgbClr val="FFFF00"/>
                </a:highlight>
              </a:rPr>
              <a:t>大于等于</a:t>
            </a:r>
            <a:r>
              <a:rPr lang="en-US" altLang="zh-CN" sz="2800" dirty="0"/>
              <a:t>3</a:t>
            </a:r>
            <a:r>
              <a:rPr lang="zh-CN" altLang="en-US" sz="2800" dirty="0"/>
              <a:t>位。</a:t>
            </a:r>
            <a:endParaRPr lang="en-US" altLang="zh-CN" sz="2800" dirty="0"/>
          </a:p>
          <a:p>
            <a:endParaRPr lang="en-US" altLang="zh-CN" sz="2800" dirty="0"/>
          </a:p>
          <a:p>
            <a:r>
              <a:rPr lang="zh-CN" altLang="en-US" sz="2800" dirty="0"/>
              <a:t>第二优先级：基于社群即时通信网络的随机排序发生器确定顺序</a:t>
            </a:r>
            <a:endParaRPr lang="en-US" altLang="zh-CN" sz="2800" dirty="0"/>
          </a:p>
          <a:p>
            <a:pPr marL="0" indent="0">
              <a:buNone/>
            </a:pPr>
            <a:endParaRPr lang="en-US" altLang="zh-CN" sz="2800" dirty="0"/>
          </a:p>
          <a:p>
            <a:r>
              <a:rPr lang="zh-CN" altLang="en-US" sz="2800" b="1" dirty="0"/>
              <a:t>请大家</a:t>
            </a:r>
            <a:r>
              <a:rPr lang="en-US" altLang="zh-CN" sz="2800" b="1" dirty="0"/>
              <a:t>4.20</a:t>
            </a:r>
            <a:r>
              <a:rPr lang="zh-CN" altLang="en-US" sz="2800" b="1" dirty="0"/>
              <a:t>晚上前由组长将结组名单填入在线文档，</a:t>
            </a:r>
            <a:r>
              <a:rPr lang="en-US" altLang="zh-CN" sz="2800" b="1" dirty="0"/>
              <a:t>4.21</a:t>
            </a:r>
            <a:r>
              <a:rPr lang="zh-CN" altLang="en-US" sz="2800" b="1" dirty="0"/>
              <a:t>在微信群依次选题</a:t>
            </a:r>
            <a:endParaRPr lang="en-US" altLang="zh-CN" sz="2800" b="1"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4</a:t>
            </a:fld>
            <a:endParaRPr kumimoji="0" lang="zh-CN" altLang="en-US" sz="1200" b="0" i="0" u="none" strike="noStrike" kern="1200" cap="none" spc="0" normalizeH="0" baseline="0" noProof="0" dirty="0">
              <a:ln>
                <a:noFill/>
              </a:ln>
              <a:solidFill>
                <a:srgbClr val="000000"/>
              </a:solidFill>
              <a:effectLst/>
              <a:uLnTx/>
              <a:uFillTx/>
              <a:latin typeface="Verdana" panose="020B0604030504040204"/>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56" y="445477"/>
            <a:ext cx="8001000" cy="649941"/>
          </a:xfrm>
        </p:spPr>
        <p:txBody>
          <a:bodyPr/>
          <a:lstStyle/>
          <a:p>
            <a:r>
              <a:rPr lang="zh-CN" altLang="en-US" sz="2400" dirty="0"/>
              <a:t>课题一：园区多能系统的优化运行</a:t>
            </a: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5</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7" name="内容占位符 2"/>
          <p:cNvSpPr>
            <a:spLocks noGrp="1"/>
          </p:cNvSpPr>
          <p:nvPr>
            <p:ph idx="1"/>
          </p:nvPr>
        </p:nvSpPr>
        <p:spPr>
          <a:xfrm>
            <a:off x="390585" y="4417117"/>
            <a:ext cx="8284287" cy="1740458"/>
          </a:xfrm>
        </p:spPr>
        <p:txBody>
          <a:bodyPr/>
          <a:lstStyle/>
          <a:p>
            <a:pPr algn="just"/>
            <a:r>
              <a:rPr lang="zh-CN" altLang="en-US" sz="2000" b="1" dirty="0">
                <a:latin typeface="楷体" panose="02010609060101010101" pitchFamily="49" charset="-122"/>
                <a:ea typeface="楷体" panose="02010609060101010101" pitchFamily="49" charset="-122"/>
              </a:rPr>
              <a:t>任务</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建立并求解优化模型，给出日前调度方案</a:t>
            </a:r>
            <a:r>
              <a:rPr lang="en-US" altLang="zh-CN" sz="2000" dirty="0">
                <a:latin typeface="楷体" panose="02010609060101010101" pitchFamily="49" charset="-122"/>
                <a:ea typeface="楷体" panose="02010609060101010101" pitchFamily="49" charset="-122"/>
              </a:rPr>
              <a:t>;</a:t>
            </a:r>
          </a:p>
          <a:p>
            <a:pPr algn="just"/>
            <a:r>
              <a:rPr lang="zh-CN" altLang="en-US" sz="2000" b="1" dirty="0">
                <a:latin typeface="楷体" panose="02010609060101010101" pitchFamily="49" charset="-122"/>
                <a:ea typeface="楷体" panose="02010609060101010101" pitchFamily="49" charset="-122"/>
              </a:rPr>
              <a:t>任务</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求解该多能园区可以为电网提供多少调峰能力、可获得多少调峰收益；</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gn="just"/>
            <a:r>
              <a:rPr lang="zh-CN" altLang="en-US" sz="2000" b="1" dirty="0">
                <a:latin typeface="楷体" panose="02010609060101010101" pitchFamily="49" charset="-122"/>
                <a:ea typeface="楷体" panose="02010609060101010101" pitchFamily="49" charset="-122"/>
              </a:rPr>
              <a:t>拓展任务</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若光伏出力提高</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倍，重新求解上述任务，分析系统是如何消纳可再生能源的；并分析园区是否需要购置额外储能。</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9" name="Rectangle 8"/>
          <p:cNvSpPr/>
          <p:nvPr/>
        </p:nvSpPr>
        <p:spPr>
          <a:xfrm>
            <a:off x="169587" y="2056498"/>
            <a:ext cx="4363142" cy="1785104"/>
          </a:xfrm>
          <a:prstGeom prst="rect">
            <a:avLst/>
          </a:prstGeom>
        </p:spPr>
        <p:txBody>
          <a:bodyPr wrap="square">
            <a:spAutoFit/>
          </a:bodyPr>
          <a:lstStyle/>
          <a:p>
            <a:pPr indent="266700" algn="just"/>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背景：</a:t>
            </a:r>
            <a:r>
              <a:rPr lang="zh-CN" altLang="en-US" dirty="0"/>
              <a:t>某工业园区同时存在电热冷多类型负荷，作为园区管理者，如何通过调控园区内的内燃机、溴化锂、燃气锅炉、电制冷机、直燃机、蓄电池、光伏发电等资源，使运营成本最低？</a:t>
            </a:r>
            <a:endParaRPr lang="en-US" altLang="zh-CN" sz="1400" dirty="0"/>
          </a:p>
          <a:p>
            <a:pPr indent="266700"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F2B48A3D-EEB6-58C5-8574-D51D6E29D62B}"/>
              </a:ext>
            </a:extLst>
          </p:cNvPr>
          <p:cNvSpPr/>
          <p:nvPr/>
        </p:nvSpPr>
        <p:spPr>
          <a:xfrm>
            <a:off x="5591199" y="3984264"/>
            <a:ext cx="20977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多能</a:t>
            </a:r>
            <a:r>
              <a:rPr kumimoji="0" lang="zh-CN" altLang="zh-CN" sz="18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园区示意图</a:t>
            </a:r>
            <a:endParaRPr kumimoji="0" lang="zh-CN" altLang="zh-CN" sz="1600" b="0"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CC6E7F6-8FA6-2DFC-B026-BB5F42D65B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3947" y="1483625"/>
            <a:ext cx="4890053" cy="2500639"/>
          </a:xfrm>
          <a:prstGeom prst="rect">
            <a:avLst/>
          </a:prstGeom>
        </p:spPr>
      </p:pic>
      <p:sp>
        <p:nvSpPr>
          <p:cNvPr id="11" name="文本框 10">
            <a:extLst>
              <a:ext uri="{FF2B5EF4-FFF2-40B4-BE49-F238E27FC236}">
                <a16:creationId xmlns:a16="http://schemas.microsoft.com/office/drawing/2014/main" id="{33556F6B-159E-EB54-B213-A90E65032A8D}"/>
              </a:ext>
            </a:extLst>
          </p:cNvPr>
          <p:cNvSpPr txBox="1"/>
          <p:nvPr/>
        </p:nvSpPr>
        <p:spPr>
          <a:xfrm>
            <a:off x="208858" y="1298959"/>
            <a:ext cx="5651253" cy="369332"/>
          </a:xfrm>
          <a:prstGeom prst="rect">
            <a:avLst/>
          </a:prstGeom>
          <a:noFill/>
        </p:spPr>
        <p:txBody>
          <a:bodyPr wrap="square">
            <a:spAutoFit/>
          </a:bodyPr>
          <a:lstStyle/>
          <a:p>
            <a:r>
              <a:rPr lang="zh-CN" altLang="en-US" sz="1800" b="1" dirty="0"/>
              <a:t>对应课程：第</a:t>
            </a:r>
            <a:r>
              <a:rPr lang="en-US" altLang="zh-CN" sz="1800" b="1" dirty="0"/>
              <a:t>6</a:t>
            </a:r>
            <a:r>
              <a:rPr lang="zh-CN" altLang="en-US" sz="1800" b="1" dirty="0"/>
              <a:t>节</a:t>
            </a:r>
            <a:r>
              <a:rPr lang="en-US" altLang="zh-CN" sz="1800" b="1" dirty="0"/>
              <a:t>-</a:t>
            </a:r>
            <a:r>
              <a:rPr lang="zh-CN" altLang="en-US" sz="1800" b="1" dirty="0"/>
              <a:t>综合能源系统，第</a:t>
            </a:r>
            <a:r>
              <a:rPr lang="en-US" altLang="zh-CN" sz="1800" b="1" dirty="0"/>
              <a:t>8</a:t>
            </a:r>
            <a:r>
              <a:rPr lang="zh-CN" altLang="en-US" sz="1800" b="1" dirty="0"/>
              <a:t>节</a:t>
            </a:r>
            <a:r>
              <a:rPr lang="en-US" altLang="zh-CN" sz="1800" b="1" dirty="0"/>
              <a:t>-IEMS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656" y="445477"/>
            <a:ext cx="8001000" cy="649941"/>
          </a:xfrm>
        </p:spPr>
        <p:txBody>
          <a:bodyPr/>
          <a:lstStyle/>
          <a:p>
            <a:r>
              <a:rPr lang="zh-CN" altLang="en-US" sz="2400" dirty="0"/>
              <a:t>课题</a:t>
            </a:r>
            <a:r>
              <a:rPr lang="zh-CN" altLang="en-US" sz="2400"/>
              <a:t>二：用户用能行为分析</a:t>
            </a:r>
            <a:endParaRPr lang="zh-CN" altLang="en-US" sz="2400"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6</a:t>
            </a:fld>
            <a:endParaRPr kumimoji="0" lang="zh-CN" altLang="en-US" sz="1200" b="0" i="0" u="none" strike="noStrike" kern="1200" cap="none" spc="0" normalizeH="0" baseline="0" noProof="0" dirty="0">
              <a:ln>
                <a:noFill/>
              </a:ln>
              <a:solidFill>
                <a:srgbClr val="000000"/>
              </a:solidFill>
              <a:effectLst/>
              <a:uLnTx/>
              <a:uFillTx/>
              <a:latin typeface="Verdana" panose="020B0604030504040204"/>
              <a:ea typeface="宋体" panose="02010600030101010101" pitchFamily="2" charset="-122"/>
              <a:cs typeface="+mn-cs"/>
            </a:endParaRPr>
          </a:p>
        </p:txBody>
      </p:sp>
      <p:sp>
        <p:nvSpPr>
          <p:cNvPr id="9" name="内容占位符 2"/>
          <p:cNvSpPr>
            <a:spLocks noGrp="1"/>
          </p:cNvSpPr>
          <p:nvPr>
            <p:ph idx="1"/>
          </p:nvPr>
        </p:nvSpPr>
        <p:spPr>
          <a:xfrm>
            <a:off x="410430" y="1280084"/>
            <a:ext cx="8323140" cy="1522250"/>
          </a:xfrm>
        </p:spPr>
        <p:txBody>
          <a:bodyPr/>
          <a:lstStyle/>
          <a:p>
            <a:pPr marL="0" indent="266700" algn="just"/>
            <a:r>
              <a:rPr lang="zh-CN" altLang="en-US" sz="2000" b="1" dirty="0"/>
              <a:t>对应课程：第</a:t>
            </a:r>
            <a:r>
              <a:rPr lang="en-US" altLang="zh-CN" sz="2000" b="1" dirty="0"/>
              <a:t>7</a:t>
            </a:r>
            <a:r>
              <a:rPr lang="zh-CN" altLang="en-US" sz="2000" b="1" dirty="0"/>
              <a:t>节</a:t>
            </a:r>
            <a:r>
              <a:rPr lang="en-US" altLang="zh-CN" sz="2000" b="1" dirty="0"/>
              <a:t>-</a:t>
            </a:r>
            <a:r>
              <a:rPr lang="zh-CN" altLang="en-US" sz="2000" b="1" dirty="0"/>
              <a:t>大数据与人工智能、第</a:t>
            </a:r>
            <a:r>
              <a:rPr lang="en-US" altLang="zh-CN" sz="2000" b="1" dirty="0"/>
              <a:t>11</a:t>
            </a:r>
            <a:r>
              <a:rPr lang="zh-CN" altLang="en-US" sz="2000" b="1" dirty="0"/>
              <a:t>节</a:t>
            </a:r>
            <a:r>
              <a:rPr lang="en-US" altLang="zh-CN" sz="2000" b="1" dirty="0"/>
              <a:t>-</a:t>
            </a:r>
            <a:r>
              <a:rPr lang="zh-CN" altLang="en-US" sz="2000" b="1" dirty="0"/>
              <a:t>商业模式</a:t>
            </a:r>
            <a:endPar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266700" algn="just"/>
            <a:r>
              <a:rPr lang="zh-CN" altLang="en-US" sz="1800" b="1" kern="100" dirty="0">
                <a:latin typeface="Times New Roman" panose="02020603050405020304" pitchFamily="18" charset="0"/>
                <a:ea typeface="宋体" panose="02010600030101010101" pitchFamily="2" charset="-122"/>
                <a:cs typeface="Times New Roman" panose="02020603050405020304" pitchFamily="18" charset="0"/>
              </a:rPr>
              <a:t>背景：</a:t>
            </a:r>
            <a:r>
              <a:rPr lang="zh-CN" altLang="zh-CN" sz="1800" dirty="0">
                <a:effectLst/>
                <a:latin typeface="宋体" panose="02010600030101010101" pitchFamily="2" charset="-122"/>
                <a:ea typeface="宋体" panose="02010600030101010101" pitchFamily="2" charset="-122"/>
                <a:cs typeface="宋体" panose="02010600030101010101" pitchFamily="2" charset="-122"/>
              </a:rPr>
              <a:t>用户的用能行为受到多种因素的影响。气象数据、智能电表数据等多源数据都可能提升用户负荷预测与行为分析的准确性。本次课程任务计划通过挖掘负荷相关大数据中存在的信息，并讨论相关应用场景。</a:t>
            </a:r>
          </a:p>
        </p:txBody>
      </p:sp>
      <p:sp>
        <p:nvSpPr>
          <p:cNvPr id="3" name="矩形 2"/>
          <p:cNvSpPr/>
          <p:nvPr/>
        </p:nvSpPr>
        <p:spPr>
          <a:xfrm>
            <a:off x="410430" y="2551837"/>
            <a:ext cx="8231294" cy="1754326"/>
          </a:xfrm>
          <a:prstGeom prst="rect">
            <a:avLst/>
          </a:prstGeom>
        </p:spPr>
        <p:txBody>
          <a:bodyPr wrap="square">
            <a:spAutoFit/>
          </a:bodyPr>
          <a:lstStyle/>
          <a:p>
            <a:pPr algn="just"/>
            <a:r>
              <a:rPr lang="zh-CN" altLang="en-US" b="1" dirty="0">
                <a:latin typeface="楷体" panose="02010609060101010101" pitchFamily="49" charset="-122"/>
                <a:ea typeface="楷体" panose="02010609060101010101" pitchFamily="49" charset="-122"/>
              </a:rPr>
              <a:t>任务</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indent="457200" algn="just"/>
            <a:r>
              <a:rPr lang="zh-CN" altLang="en-US" dirty="0">
                <a:latin typeface="楷体" panose="02010609060101010101" pitchFamily="49" charset="-122"/>
                <a:ea typeface="楷体" panose="02010609060101010101" pitchFamily="49" charset="-122"/>
              </a:rPr>
              <a:t>基于家庭智能电表与天气数据，</a:t>
            </a:r>
            <a:r>
              <a:rPr lang="zh-CN" altLang="en-US" b="1" dirty="0">
                <a:latin typeface="楷体" panose="02010609060101010101" pitchFamily="49" charset="-122"/>
                <a:ea typeface="楷体" panose="02010609060101010101" pitchFamily="49" charset="-122"/>
              </a:rPr>
              <a:t>统计分析不同家庭的用能行为模式差异</a:t>
            </a:r>
            <a:r>
              <a:rPr lang="zh-CN" altLang="en-US" dirty="0">
                <a:latin typeface="楷体" panose="02010609060101010101" pitchFamily="49" charset="-122"/>
                <a:ea typeface="楷体" panose="02010609060101010101" pitchFamily="49" charset="-122"/>
              </a:rPr>
              <a:t>，对不同的用户负荷进行</a:t>
            </a:r>
            <a:r>
              <a:rPr lang="zh-CN" altLang="en-US" b="1" dirty="0">
                <a:latin typeface="楷体" panose="02010609060101010101" pitchFamily="49" charset="-122"/>
                <a:ea typeface="楷体" panose="02010609060101010101" pitchFamily="49" charset="-122"/>
              </a:rPr>
              <a:t>聚类分析</a:t>
            </a:r>
            <a:r>
              <a:rPr lang="zh-CN" altLang="en-US" dirty="0">
                <a:latin typeface="楷体" panose="02010609060101010101" pitchFamily="49" charset="-122"/>
                <a:ea typeface="楷体" panose="02010609060101010101" pitchFamily="49" charset="-122"/>
              </a:rPr>
              <a:t>，尝试从中挖掘具有解释性的结论。</a:t>
            </a:r>
            <a:endParaRPr lang="en-US" altLang="zh-CN" sz="1100" dirty="0">
              <a:latin typeface="楷体" panose="02010609060101010101" pitchFamily="49" charset="-122"/>
              <a:ea typeface="楷体" panose="02010609060101010101" pitchFamily="49" charset="-122"/>
            </a:endParaRPr>
          </a:p>
          <a:p>
            <a:pPr algn="just"/>
            <a:r>
              <a:rPr lang="zh-CN" altLang="en-US" b="1" dirty="0">
                <a:latin typeface="楷体" panose="02010609060101010101" pitchFamily="49" charset="-122"/>
                <a:ea typeface="楷体" panose="02010609060101010101" pitchFamily="49" charset="-122"/>
              </a:rPr>
              <a:t>任务</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indent="457200" algn="just"/>
            <a:r>
              <a:rPr lang="zh-CN" altLang="en-US" dirty="0">
                <a:latin typeface="楷体" panose="02010609060101010101" pitchFamily="49" charset="-122"/>
                <a:ea typeface="楷体" panose="02010609060101010101" pitchFamily="49" charset="-122"/>
              </a:rPr>
              <a:t>自选利益主体（如负荷聚合商、售电商等），自行</a:t>
            </a:r>
            <a:r>
              <a:rPr lang="zh-CN" altLang="en-US" b="1" dirty="0">
                <a:latin typeface="楷体" panose="02010609060101010101" pitchFamily="49" charset="-122"/>
                <a:ea typeface="楷体" panose="02010609060101010101" pitchFamily="49" charset="-122"/>
              </a:rPr>
              <a:t>设计激励条件</a:t>
            </a:r>
            <a:r>
              <a:rPr lang="zh-CN" altLang="en-US" dirty="0">
                <a:latin typeface="楷体" panose="02010609060101010101" pitchFamily="49" charset="-122"/>
                <a:ea typeface="楷体" panose="02010609060101010101" pitchFamily="49" charset="-122"/>
              </a:rPr>
              <a:t>，评估用户</a:t>
            </a:r>
            <a:r>
              <a:rPr lang="zh-CN" altLang="en-US" b="1" dirty="0">
                <a:latin typeface="楷体" panose="02010609060101010101" pitchFamily="49" charset="-122"/>
                <a:ea typeface="楷体" panose="02010609060101010101" pitchFamily="49" charset="-122"/>
              </a:rPr>
              <a:t>参与需求响应的灵活性潜力</a:t>
            </a:r>
            <a:r>
              <a:rPr lang="zh-CN" altLang="en-US" dirty="0">
                <a:latin typeface="楷体" panose="02010609060101010101" pitchFamily="49" charset="-122"/>
                <a:ea typeface="楷体" panose="02010609060101010101" pitchFamily="49" charset="-122"/>
              </a:rPr>
              <a:t>，并根据任务</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中刻画的用户行为特征给出对应分析。</a:t>
            </a:r>
            <a:endParaRPr lang="en-US" altLang="zh-CN"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FB76534A-7F24-46F5-919D-B15170240302}"/>
              </a:ext>
            </a:extLst>
          </p:cNvPr>
          <p:cNvSpPr txBox="1"/>
          <p:nvPr/>
        </p:nvSpPr>
        <p:spPr>
          <a:xfrm>
            <a:off x="410430" y="4381198"/>
            <a:ext cx="4669570" cy="2031325"/>
          </a:xfrm>
          <a:prstGeom prst="rect">
            <a:avLst/>
          </a:prstGeom>
          <a:noFill/>
        </p:spPr>
        <p:txBody>
          <a:bodyPr wrap="square">
            <a:spAutoFit/>
          </a:bodyPr>
          <a:lstStyle/>
          <a:p>
            <a:pPr algn="just"/>
            <a:r>
              <a:rPr lang="zh-CN" altLang="en-US" b="1" dirty="0">
                <a:latin typeface="楷体" panose="02010609060101010101" pitchFamily="49" charset="-122"/>
                <a:ea typeface="楷体" panose="02010609060101010101" pitchFamily="49" charset="-122"/>
              </a:rPr>
              <a:t>拓展任务：</a:t>
            </a:r>
            <a:endParaRPr lang="en-US" altLang="zh-CN" b="1" dirty="0">
              <a:latin typeface="楷体" panose="02010609060101010101" pitchFamily="49" charset="-122"/>
              <a:ea typeface="楷体" panose="02010609060101010101" pitchFamily="49" charset="-122"/>
            </a:endParaRPr>
          </a:p>
          <a:p>
            <a:pPr indent="457200" algn="just"/>
            <a:r>
              <a:rPr lang="zh-CN" altLang="zh-CN" dirty="0">
                <a:latin typeface="楷体" panose="02010609060101010101" pitchFamily="49" charset="-122"/>
                <a:ea typeface="楷体" panose="02010609060101010101" pitchFamily="49" charset="-122"/>
              </a:rPr>
              <a:t>结合已有数据集，设计用户数据价值评估方法及交易商业模式，需考虑获取成本、用户模型效益、盈利空间等方面对数据进行定价并设计一种考虑安全性和市场价值的数据交易模式；</a:t>
            </a:r>
          </a:p>
          <a:p>
            <a:pPr indent="457200" algn="just"/>
            <a:endParaRPr lang="zh-CN" altLang="zh-CN" dirty="0">
              <a:latin typeface="楷体" panose="02010609060101010101" pitchFamily="49" charset="-122"/>
              <a:ea typeface="楷体" panose="02010609060101010101" pitchFamily="49" charset="-122"/>
            </a:endParaRPr>
          </a:p>
        </p:txBody>
      </p:sp>
      <p:pic>
        <p:nvPicPr>
          <p:cNvPr id="7" name="图片 6">
            <a:extLst>
              <a:ext uri="{FF2B5EF4-FFF2-40B4-BE49-F238E27FC236}">
                <a16:creationId xmlns:a16="http://schemas.microsoft.com/office/drawing/2014/main" id="{7E8460D3-F31A-0FCA-FC6E-72C1FC543D14}"/>
              </a:ext>
            </a:extLst>
          </p:cNvPr>
          <p:cNvPicPr>
            <a:picLocks noChangeAspect="1"/>
          </p:cNvPicPr>
          <p:nvPr/>
        </p:nvPicPr>
        <p:blipFill>
          <a:blip r:embed="rId3"/>
          <a:stretch>
            <a:fillRect/>
          </a:stretch>
        </p:blipFill>
        <p:spPr>
          <a:xfrm>
            <a:off x="5222846" y="4524004"/>
            <a:ext cx="3548068" cy="1607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p:cNvPicPr>
            <a:picLocks noChangeAspect="1"/>
          </p:cNvPicPr>
          <p:nvPr/>
        </p:nvPicPr>
        <p:blipFill>
          <a:blip r:embed="rId3"/>
          <a:stretch>
            <a:fillRect/>
          </a:stretch>
        </p:blipFill>
        <p:spPr>
          <a:xfrm>
            <a:off x="6635805" y="1516347"/>
            <a:ext cx="1965325" cy="2123440"/>
          </a:xfrm>
          <a:prstGeom prst="rect">
            <a:avLst/>
          </a:prstGeom>
          <a:noFill/>
          <a:ln>
            <a:noFill/>
          </a:ln>
        </p:spPr>
      </p:pic>
      <p:pic>
        <p:nvPicPr>
          <p:cNvPr id="8" name="图片 9"/>
          <p:cNvPicPr>
            <a:picLocks noChangeAspect="1"/>
          </p:cNvPicPr>
          <p:nvPr/>
        </p:nvPicPr>
        <p:blipFill>
          <a:blip r:embed="rId4"/>
          <a:stretch>
            <a:fillRect/>
          </a:stretch>
        </p:blipFill>
        <p:spPr>
          <a:xfrm>
            <a:off x="6793230" y="3841136"/>
            <a:ext cx="1958975" cy="1979295"/>
          </a:xfrm>
          <a:prstGeom prst="rect">
            <a:avLst/>
          </a:prstGeom>
          <a:noFill/>
          <a:ln>
            <a:noFill/>
          </a:ln>
        </p:spPr>
      </p:pic>
      <p:sp>
        <p:nvSpPr>
          <p:cNvPr id="2" name="标题 1"/>
          <p:cNvSpPr>
            <a:spLocks noGrp="1"/>
          </p:cNvSpPr>
          <p:nvPr>
            <p:ph type="title"/>
          </p:nvPr>
        </p:nvSpPr>
        <p:spPr>
          <a:xfrm>
            <a:off x="301942" y="455830"/>
            <a:ext cx="8001000" cy="649941"/>
          </a:xfrm>
        </p:spPr>
        <p:txBody>
          <a:bodyPr/>
          <a:lstStyle/>
          <a:p>
            <a:r>
              <a:rPr lang="zh-CN" altLang="en-US" sz="2400" dirty="0"/>
              <a:t>课题三：</a:t>
            </a:r>
            <a:r>
              <a:rPr lang="zh-CN" altLang="zh-CN" sz="2400" dirty="0"/>
              <a:t>基于一致性算法的发电设备有功出力优化调控</a:t>
            </a: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F26B6E-E5A9-4FB1-A396-F3F2B9CA3E78}" type="slidenum">
              <a:rPr kumimoji="0" lang="zh-CN" altLang="en-US" sz="1200" b="0" i="0" u="none" strike="noStrike" kern="1200" cap="none" spc="0" normalizeH="0" baseline="0" noProof="0" smtClean="0">
                <a:ln>
                  <a:noFill/>
                </a:ln>
                <a:solidFill>
                  <a:srgbClr val="000000"/>
                </a:solidFill>
                <a:effectLst/>
                <a:uLnTx/>
                <a:uFillTx/>
                <a:latin typeface="Verdana" panose="020B0604030504040204"/>
                <a:ea typeface="宋体" panose="02010600030101010101" pitchFamily="2" charset="-122"/>
                <a:cs typeface="+mn-cs"/>
              </a:rPr>
              <a:t>7</a:t>
            </a:fld>
            <a:endParaRPr kumimoji="0" lang="zh-CN" altLang="en-US" sz="1200" b="0" i="0" u="none" strike="noStrike" kern="1200" cap="none" spc="0" normalizeH="0" baseline="0" noProof="0">
              <a:ln>
                <a:noFill/>
              </a:ln>
              <a:solidFill>
                <a:srgbClr val="000000"/>
              </a:solidFill>
              <a:effectLst/>
              <a:uLnTx/>
              <a:uFillTx/>
              <a:latin typeface="Verdana" panose="020B0604030504040204"/>
              <a:ea typeface="宋体" panose="02010600030101010101" pitchFamily="2" charset="-122"/>
              <a:cs typeface="+mn-cs"/>
            </a:endParaRPr>
          </a:p>
        </p:txBody>
      </p:sp>
      <p:sp>
        <p:nvSpPr>
          <p:cNvPr id="6" name="矩形 5"/>
          <p:cNvSpPr/>
          <p:nvPr/>
        </p:nvSpPr>
        <p:spPr>
          <a:xfrm>
            <a:off x="212090" y="1785014"/>
            <a:ext cx="5997879" cy="1323439"/>
          </a:xfrm>
          <a:prstGeom prst="rect">
            <a:avLst/>
          </a:prstGeom>
        </p:spPr>
        <p:txBody>
          <a:bodyPr wrap="square">
            <a:spAutoFit/>
          </a:bodyPr>
          <a:lstStyle/>
          <a:p>
            <a:pPr indent="266700" algn="just" fontAlgn="base">
              <a:spcBef>
                <a:spcPct val="20000"/>
              </a:spcBef>
              <a:spcAft>
                <a:spcPct val="0"/>
              </a:spcAft>
              <a:buClr>
                <a:schemeClr val="accent2"/>
              </a:buClr>
              <a:buFont typeface="Wingdings" panose="05000000000000000000" pitchFamily="2" charset="2"/>
              <a:buChar char="o"/>
            </a:pPr>
            <a:r>
              <a:rPr lang="zh-CN" altLang="zh-CN" sz="2000" b="1" dirty="0"/>
              <a:t>背景：</a:t>
            </a:r>
            <a:r>
              <a:rPr sz="2000" dirty="0"/>
              <a:t>在某个6节点园区中，有4台发电设备（分别接于2、3、4、6号节点），有6个用电负荷（分别接于1-6号节点），如</a:t>
            </a:r>
            <a:r>
              <a:rPr lang="zh-CN" altLang="en-US" sz="2000" dirty="0"/>
              <a:t>右图</a:t>
            </a:r>
            <a:r>
              <a:rPr sz="2000" dirty="0"/>
              <a:t>所示。现需优化发电设备的有功出力，以最小化发电成本。</a:t>
            </a:r>
          </a:p>
        </p:txBody>
      </p:sp>
      <p:sp>
        <p:nvSpPr>
          <p:cNvPr id="9" name="文本框 8"/>
          <p:cNvSpPr txBox="1"/>
          <p:nvPr/>
        </p:nvSpPr>
        <p:spPr>
          <a:xfrm>
            <a:off x="301942" y="3235108"/>
            <a:ext cx="8540115" cy="2585323"/>
          </a:xfrm>
          <a:prstGeom prst="rect">
            <a:avLst/>
          </a:prstGeom>
          <a:noFill/>
        </p:spPr>
        <p:txBody>
          <a:bodyPr wrap="square" rtlCol="0">
            <a:spAutoFit/>
          </a:bodyPr>
          <a:lstStyle/>
          <a:p>
            <a:pPr algn="just"/>
            <a:r>
              <a:rPr lang="zh-CN" altLang="en-US" b="1" dirty="0">
                <a:latin typeface="楷体" panose="02010609060101010101" pitchFamily="49" charset="-122"/>
                <a:ea typeface="楷体" panose="02010609060101010101" pitchFamily="49" charset="-122"/>
              </a:rPr>
              <a:t>任务</a:t>
            </a:r>
            <a:r>
              <a:rPr lang="en-US" altLang="zh-CN" b="1" dirty="0">
                <a:latin typeface="楷体" panose="02010609060101010101" pitchFamily="49" charset="-122"/>
                <a:ea typeface="楷体" panose="02010609060101010101" pitchFamily="49" charset="-122"/>
              </a:rPr>
              <a:t>1</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忽略网损，在给定通信链路下，求解</a:t>
            </a:r>
            <a:r>
              <a:rPr lang="en-US" altLang="zh-CN" dirty="0">
                <a:latin typeface="楷体" panose="02010609060101010101" pitchFamily="49" charset="-122"/>
                <a:ea typeface="楷体" panose="02010609060101010101" pitchFamily="49" charset="-122"/>
              </a:rPr>
              <a:t>6</a:t>
            </a:r>
            <a:r>
              <a:rPr lang="zh-CN" altLang="en-US" dirty="0">
                <a:latin typeface="楷体" panose="02010609060101010101" pitchFamily="49" charset="-122"/>
                <a:ea typeface="楷体" panose="02010609060101010101" pitchFamily="49" charset="-122"/>
              </a:rPr>
              <a:t>节点园区</a:t>
            </a:r>
          </a:p>
          <a:p>
            <a:pPr indent="0">
              <a:buFont typeface="Arial" panose="020B0604020202020204" pitchFamily="34" charset="0"/>
              <a:buNone/>
            </a:pPr>
            <a:r>
              <a:rPr lang="zh-CN" altLang="en-US" dirty="0">
                <a:latin typeface="楷体" panose="02010609060101010101" pitchFamily="49" charset="-122"/>
                <a:ea typeface="楷体" panose="02010609060101010101" pitchFamily="49" charset="-122"/>
              </a:rPr>
              <a:t>  的分布式优化问题</a:t>
            </a:r>
            <a:endParaRPr lang="en-US" altLang="zh-CN" dirty="0">
              <a:latin typeface="楷体" panose="02010609060101010101" pitchFamily="49" charset="-122"/>
              <a:ea typeface="楷体" panose="02010609060101010101" pitchFamily="49" charset="-122"/>
            </a:endParaRPr>
          </a:p>
          <a:p>
            <a:pPr algn="just"/>
            <a:r>
              <a:rPr lang="zh-CN" altLang="en-US" b="1" dirty="0">
                <a:latin typeface="楷体" panose="02010609060101010101" pitchFamily="49" charset="-122"/>
                <a:ea typeface="楷体" panose="02010609060101010101" pitchFamily="49" charset="-122"/>
              </a:rPr>
              <a:t>任务</a:t>
            </a:r>
            <a:r>
              <a:rPr lang="en-US" altLang="zh-CN" b="1" dirty="0">
                <a:latin typeface="楷体" panose="02010609060101010101" pitchFamily="49" charset="-122"/>
                <a:ea typeface="楷体" panose="02010609060101010101" pitchFamily="49" charset="-122"/>
              </a:rPr>
              <a:t>2</a:t>
            </a:r>
            <a:r>
              <a:rPr lang="zh-CN" altLang="en-US" b="1" dirty="0">
                <a:latin typeface="楷体" panose="02010609060101010101" pitchFamily="49" charset="-122"/>
                <a:ea typeface="楷体" panose="02010609060101010101" pitchFamily="49" charset="-122"/>
              </a:rPr>
              <a:t>：</a:t>
            </a:r>
            <a:endParaRPr lang="en-US" altLang="zh-CN"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考虑网损，</a:t>
            </a:r>
            <a:r>
              <a:rPr lang="zh-CN" altLang="en-US" dirty="0">
                <a:latin typeface="楷体" panose="02010609060101010101" pitchFamily="49" charset="-122"/>
                <a:ea typeface="楷体" panose="02010609060101010101" pitchFamily="49" charset="-122"/>
                <a:sym typeface="+mn-ea"/>
              </a:rPr>
              <a:t>在给定通信链路下，</a:t>
            </a:r>
            <a:r>
              <a:rPr lang="zh-CN" altLang="en-US" dirty="0">
                <a:latin typeface="楷体" panose="02010609060101010101" pitchFamily="49" charset="-122"/>
                <a:ea typeface="楷体" panose="02010609060101010101" pitchFamily="49" charset="-122"/>
              </a:rPr>
              <a:t>求解</a:t>
            </a:r>
            <a:r>
              <a:rPr lang="en-US" altLang="zh-CN" dirty="0">
                <a:latin typeface="楷体" panose="02010609060101010101" pitchFamily="49" charset="-122"/>
                <a:ea typeface="楷体" panose="02010609060101010101" pitchFamily="49" charset="-122"/>
              </a:rPr>
              <a:t>8</a:t>
            </a:r>
            <a:r>
              <a:rPr lang="zh-CN" altLang="en-US" dirty="0">
                <a:latin typeface="楷体" panose="02010609060101010101" pitchFamily="49" charset="-122"/>
                <a:ea typeface="楷体" panose="02010609060101010101" pitchFamily="49" charset="-122"/>
              </a:rPr>
              <a:t>节点园区</a:t>
            </a:r>
          </a:p>
          <a:p>
            <a:pPr indent="0">
              <a:buFont typeface="Arial" panose="020B0604020202020204" pitchFamily="34" charset="0"/>
              <a:buNone/>
            </a:pPr>
            <a:r>
              <a:rPr lang="zh-CN" altLang="en-US" dirty="0">
                <a:latin typeface="楷体" panose="02010609060101010101" pitchFamily="49" charset="-122"/>
                <a:ea typeface="楷体" panose="02010609060101010101" pitchFamily="49" charset="-122"/>
              </a:rPr>
              <a:t>  的分布式优化问题</a:t>
            </a:r>
          </a:p>
          <a:p>
            <a:pPr algn="just"/>
            <a:r>
              <a:rPr lang="zh-CN" altLang="en-US" b="1" dirty="0">
                <a:latin typeface="楷体" panose="02010609060101010101" pitchFamily="49" charset="-122"/>
                <a:ea typeface="楷体" panose="02010609060101010101" pitchFamily="49" charset="-122"/>
              </a:rPr>
              <a:t>拓展任务：</a:t>
            </a:r>
            <a:endParaRPr lang="en-US" altLang="zh-CN" b="1"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分析不同拓扑的对算法收敛性的影响；</a:t>
            </a:r>
            <a:endParaRPr lang="en-US" altLang="zh-CN"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分析通信拓扑和系统韧性的关系</a:t>
            </a:r>
            <a:endParaRPr lang="en-US" altLang="zh-CN"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A2928C96-46CE-0316-F641-DD1795EA6B78}"/>
              </a:ext>
            </a:extLst>
          </p:cNvPr>
          <p:cNvSpPr txBox="1"/>
          <p:nvPr/>
        </p:nvSpPr>
        <p:spPr>
          <a:xfrm>
            <a:off x="212090" y="1316292"/>
            <a:ext cx="5942220" cy="400110"/>
          </a:xfrm>
          <a:prstGeom prst="rect">
            <a:avLst/>
          </a:prstGeom>
          <a:noFill/>
        </p:spPr>
        <p:txBody>
          <a:bodyPr wrap="square">
            <a:spAutoFit/>
          </a:bodyPr>
          <a:lstStyle/>
          <a:p>
            <a:pPr indent="266700" algn="just" fontAlgn="base">
              <a:spcBef>
                <a:spcPct val="20000"/>
              </a:spcBef>
              <a:spcAft>
                <a:spcPct val="0"/>
              </a:spcAft>
              <a:buClr>
                <a:schemeClr val="accent2"/>
              </a:buClr>
              <a:buFont typeface="Wingdings" panose="05000000000000000000" pitchFamily="2" charset="2"/>
              <a:buChar char="o"/>
            </a:pPr>
            <a:r>
              <a:rPr lang="zh-CN" altLang="en-US" sz="2000" b="1" dirty="0"/>
              <a:t>对应课程：第</a:t>
            </a:r>
            <a:r>
              <a:rPr lang="en-US" altLang="zh-CN" sz="2000" b="1" dirty="0"/>
              <a:t>9</a:t>
            </a:r>
            <a:r>
              <a:rPr lang="zh-CN" altLang="en-US" sz="2000" b="1" dirty="0"/>
              <a:t>节</a:t>
            </a:r>
            <a:r>
              <a:rPr lang="en-US" altLang="zh-CN" sz="2000" b="1" dirty="0"/>
              <a:t>-</a:t>
            </a:r>
            <a:r>
              <a:rPr lang="zh-CN" altLang="en-US" sz="2000" b="1" dirty="0"/>
              <a:t>分布自律协同，第</a:t>
            </a:r>
            <a:r>
              <a:rPr lang="en-US" altLang="zh-CN" sz="2000" b="1" dirty="0"/>
              <a:t>10</a:t>
            </a:r>
            <a:r>
              <a:rPr lang="zh-CN" altLang="en-US" sz="2000" b="1" dirty="0"/>
              <a:t>节</a:t>
            </a:r>
            <a:r>
              <a:rPr lang="en-US" altLang="zh-CN" sz="2000" b="1" dirty="0"/>
              <a:t>-CPS</a:t>
            </a:r>
          </a:p>
        </p:txBody>
      </p:sp>
    </p:spTree>
  </p:cSld>
  <p:clrMapOvr>
    <a:masterClrMapping/>
  </p:clrMapOvr>
</p:sld>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1121</Words>
  <Application>Microsoft Office PowerPoint</Application>
  <PresentationFormat>全屏显示(4:3)</PresentationFormat>
  <Paragraphs>87</Paragraphs>
  <Slides>7</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等线</vt:lpstr>
      <vt:lpstr>黑体</vt:lpstr>
      <vt:lpstr>楷体</vt:lpstr>
      <vt:lpstr>宋体</vt:lpstr>
      <vt:lpstr>Arial</vt:lpstr>
      <vt:lpstr>Calibri</vt:lpstr>
      <vt:lpstr>Century Gothic</vt:lpstr>
      <vt:lpstr>Times New Roman</vt:lpstr>
      <vt:lpstr>Verdana</vt:lpstr>
      <vt:lpstr>Wingdings</vt:lpstr>
      <vt:lpstr>主题1</vt:lpstr>
      <vt:lpstr>能源互联网导论</vt:lpstr>
      <vt:lpstr>课程评分规则</vt:lpstr>
      <vt:lpstr>选题及分组规则</vt:lpstr>
      <vt:lpstr>选题及分组规则</vt:lpstr>
      <vt:lpstr>课题一：园区多能系统的优化运行</vt:lpstr>
      <vt:lpstr>课题二：用户用能行为分析</vt:lpstr>
      <vt:lpstr>课题三：基于一致性算法的发电设备有功出力优化调控</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课题一：园区多能系统的优化运行</dc:title>
  <dc:creator>Zhao ht</dc:creator>
  <cp:lastModifiedBy>Shuyu Jia</cp:lastModifiedBy>
  <cp:revision>208</cp:revision>
  <dcterms:created xsi:type="dcterms:W3CDTF">2019-09-26T14:10:00Z</dcterms:created>
  <dcterms:modified xsi:type="dcterms:W3CDTF">2024-04-19T00:10:49Z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