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6" r:id="rId5"/>
    <p:sldId id="362" r:id="rId6"/>
    <p:sldId id="443" r:id="rId7"/>
    <p:sldId id="444" r:id="rId8"/>
    <p:sldId id="445" r:id="rId9"/>
    <p:sldId id="446" r:id="rId10"/>
    <p:sldId id="404" r:id="rId11"/>
    <p:sldId id="405" r:id="rId12"/>
    <p:sldId id="353" r:id="rId13"/>
    <p:sldId id="371" r:id="rId14"/>
    <p:sldId id="372" r:id="rId15"/>
    <p:sldId id="373" r:id="rId16"/>
    <p:sldId id="374" r:id="rId17"/>
    <p:sldId id="376" r:id="rId18"/>
    <p:sldId id="377" r:id="rId19"/>
    <p:sldId id="378" r:id="rId20"/>
    <p:sldId id="379" r:id="rId21"/>
    <p:sldId id="381" r:id="rId22"/>
    <p:sldId id="380" r:id="rId23"/>
    <p:sldId id="382" r:id="rId24"/>
    <p:sldId id="383" r:id="rId25"/>
    <p:sldId id="384" r:id="rId26"/>
    <p:sldId id="356" r:id="rId27"/>
    <p:sldId id="385" r:id="rId28"/>
    <p:sldId id="402" r:id="rId29"/>
    <p:sldId id="403" r:id="rId30"/>
    <p:sldId id="364" r:id="rId31"/>
    <p:sldId id="368" r:id="rId32"/>
    <p:sldId id="386" r:id="rId33"/>
    <p:sldId id="387" r:id="rId34"/>
    <p:sldId id="388" r:id="rId35"/>
    <p:sldId id="389" r:id="rId36"/>
    <p:sldId id="391" r:id="rId37"/>
    <p:sldId id="392" r:id="rId38"/>
    <p:sldId id="393" r:id="rId39"/>
    <p:sldId id="394" r:id="rId40"/>
    <p:sldId id="395" r:id="rId41"/>
    <p:sldId id="396" r:id="rId42"/>
    <p:sldId id="397" r:id="rId43"/>
    <p:sldId id="390" r:id="rId44"/>
    <p:sldId id="398" r:id="rId45"/>
    <p:sldId id="399" r:id="rId46"/>
    <p:sldId id="400" r:id="rId47"/>
    <p:sldId id="401" r:id="rId48"/>
    <p:sldId id="348" r:id="rId49"/>
  </p:sldIdLst>
  <p:sldSz cx="12192000" cy="6858000"/>
  <p:notesSz cx="6858000" cy="9144000"/>
  <p:custDataLst>
    <p:tags r:id="rId5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4" userDrawn="1">
          <p15:clr>
            <a:srgbClr val="A4A3A4"/>
          </p15:clr>
        </p15:guide>
        <p15:guide id="2" pos="3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78F"/>
    <a:srgbClr val="DF5131"/>
    <a:srgbClr val="CC99FF"/>
    <a:srgbClr val="CC3399"/>
    <a:srgbClr val="FF6699"/>
    <a:srgbClr val="FFC9E4"/>
    <a:srgbClr val="4B0096"/>
    <a:srgbClr val="CF9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26" autoAdjust="0"/>
  </p:normalViewPr>
  <p:slideViewPr>
    <p:cSldViewPr snapToGrid="0" showGuides="1">
      <p:cViewPr varScale="1">
        <p:scale>
          <a:sx n="92" d="100"/>
          <a:sy n="92" d="100"/>
        </p:scale>
        <p:origin x="92" y="100"/>
      </p:cViewPr>
      <p:guideLst>
        <p:guide orient="horz" pos="2104"/>
        <p:guide pos="384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3" Type="http://schemas.openxmlformats.org/officeDocument/2006/relationships/tags" Target="tags/tag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A2B54-6606-476A-9C22-384023786D9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永恒之蓝</a:t>
            </a:r>
            <a:r>
              <a:rPr lang="en-US" altLang="zh-CN" dirty="0"/>
              <a:t>(2017)</a:t>
            </a:r>
            <a:r>
              <a:rPr lang="zh-CN" altLang="en-US" dirty="0"/>
              <a:t>：</a:t>
            </a:r>
            <a:r>
              <a:rPr lang="en-US" altLang="zh-CN" dirty="0" err="1"/>
              <a:t>EternalBlue</a:t>
            </a:r>
            <a:r>
              <a:rPr lang="en-US" altLang="zh-CN" dirty="0"/>
              <a:t> </a:t>
            </a:r>
            <a:r>
              <a:rPr lang="zh-CN" altLang="en-US" dirty="0"/>
              <a:t>利用微软服务器消息块</a:t>
            </a:r>
            <a:r>
              <a:rPr lang="en-US" altLang="zh-CN" dirty="0"/>
              <a:t>(SMB)</a:t>
            </a:r>
            <a:r>
              <a:rPr lang="zh-CN" altLang="en-US" dirty="0"/>
              <a:t>协议实现中的漏洞，获取系统最高权限，并利用之攻击计算机。在它现世后不到一个月的时间里，就被改造成了众所周知的比特币勒索病毒</a:t>
            </a:r>
            <a:r>
              <a:rPr lang="en-US" altLang="zh-CN" dirty="0"/>
              <a:t>WannaCry</a:t>
            </a:r>
            <a:r>
              <a:rPr lang="zh-CN" altLang="en-US" dirty="0"/>
              <a:t>，使</a:t>
            </a:r>
            <a:r>
              <a:rPr lang="en-US" altLang="zh-CN" dirty="0"/>
              <a:t>150</a:t>
            </a:r>
            <a:r>
              <a:rPr lang="zh-CN" altLang="en-US" dirty="0"/>
              <a:t>个国家的网络系统遭到袭击，其中甚至包括政府、银行、能源系统等国家关键基础网络。</a:t>
            </a:r>
            <a:endParaRPr lang="en-US" altLang="zh-CN" dirty="0"/>
          </a:p>
          <a:p>
            <a:r>
              <a:rPr lang="zh-CN" altLang="en-US" dirty="0"/>
              <a:t>事实上，每次微软发现</a:t>
            </a:r>
            <a:r>
              <a:rPr lang="en-US" altLang="zh-CN" dirty="0"/>
              <a:t>windows</a:t>
            </a:r>
            <a:r>
              <a:rPr lang="zh-CN" altLang="en-US" dirty="0"/>
              <a:t>系统的漏洞时，都会先报告给</a:t>
            </a:r>
            <a:r>
              <a:rPr lang="en-US" altLang="zh-CN" dirty="0"/>
              <a:t>NSA</a:t>
            </a:r>
            <a:r>
              <a:rPr lang="zh-CN" altLang="en-US" dirty="0"/>
              <a:t>，由</a:t>
            </a:r>
            <a:r>
              <a:rPr lang="en-US" altLang="zh-CN" dirty="0"/>
              <a:t>NSA</a:t>
            </a:r>
            <a:r>
              <a:rPr lang="zh-CN" altLang="en-US" dirty="0"/>
              <a:t>利用这些只有他们掌握的漏洞轻松攻入任何他们想攻入的系统后，再将这个漏洞公之于众并修复。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国家计算机病毒应急处理中心</a:t>
            </a:r>
            <a:r>
              <a:rPr lang="en-US" altLang="zh-CN" dirty="0"/>
              <a:t>https://www.cverc.org.cn/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721462-D095-4E59-A8AC-4FBA96965A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7F2D0-5C61-4ECD-8EF0-7DC153D82996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027CB-4B16-4B21-A276-8705E54D5316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9.png"/><Relationship Id="rId1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A_矩形 37"/>
          <p:cNvSpPr/>
          <p:nvPr/>
        </p:nvSpPr>
        <p:spPr>
          <a:xfrm rot="2700000">
            <a:off x="188197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9" name="PA_矩形 38"/>
          <p:cNvSpPr/>
          <p:nvPr/>
        </p:nvSpPr>
        <p:spPr>
          <a:xfrm rot="2700000">
            <a:off x="932899" y="2963219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2" name="PA_矩形 41"/>
          <p:cNvSpPr/>
          <p:nvPr/>
        </p:nvSpPr>
        <p:spPr>
          <a:xfrm rot="13500000">
            <a:off x="8830661" y="2790130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3" name="PA_矩形 42"/>
          <p:cNvSpPr/>
          <p:nvPr/>
        </p:nvSpPr>
        <p:spPr>
          <a:xfrm rot="13500000">
            <a:off x="10125914" y="296322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0" name="PA_矩形 29"/>
          <p:cNvSpPr/>
          <p:nvPr/>
        </p:nvSpPr>
        <p:spPr>
          <a:xfrm>
            <a:off x="2640963" y="1465138"/>
            <a:ext cx="6919980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虚拟电厂的优化运行</a:t>
            </a:r>
            <a:endParaRPr lang="en-US" altLang="zh-CN" sz="54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69780" y="4343057"/>
            <a:ext cx="4842163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曹书俊 华海洲 刘琎 朱思丞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79715" y="1035399"/>
            <a:ext cx="160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元件约束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399" y="1726569"/>
            <a:ext cx="366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内燃机——溴化锂三联系统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918" y="2126851"/>
            <a:ext cx="4829636" cy="1155129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453" y="2043288"/>
            <a:ext cx="3135086" cy="107587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971194" y="3143605"/>
                <a:ext cx="9335120" cy="28977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elec</m:t>
                          </m:r>
                        </m:sub>
                      </m:sSub>
                      <m:d>
                        <m:dPr>
                          <m:begChr m:val="（"/>
                          <m:endChr m:val="）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067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MW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cold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cold</m:t>
                          </m:r>
                        </m:sub>
                      </m:sSub>
                      <m:d>
                        <m:dPr>
                          <m:begChr m:val="（"/>
                          <m:endChr m:val="）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 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elec</m:t>
                                  </m:r>
                                </m:sub>
                              </m:sSub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067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MW</m:t>
                              </m:r>
                            </m:den>
                          </m:f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× 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205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MW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× 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, 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MW</m:t>
                          </m:r>
                        </m:e>
                      </m:d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heat</m:t>
                          </m:r>
                        </m:sub>
                      </m:sSub>
                      <m:d>
                        <m:dPr>
                          <m:begChr m:val="（"/>
                          <m:endChr m:val="）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800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zh-CN" sz="1800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heat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 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heat</m:t>
                          </m:r>
                        </m:sub>
                      </m:sSub>
                      <m:d>
                        <m:dPr>
                          <m:begChr m:val="（"/>
                          <m:endChr m:val="）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 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elec</m:t>
                                  </m:r>
                                </m:sub>
                              </m:sSub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067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MW</m:t>
                              </m:r>
                            </m:den>
                          </m:f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× 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205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MW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× 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9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 , 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14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MW</m:t>
                          </m:r>
                        </m:e>
                      </m:d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cold</m:t>
                          </m:r>
                        </m:sub>
                      </m:sSub>
                      <m:d>
                        <m:dPr>
                          <m:begChr m:val="（"/>
                          <m:endChr m:val="）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800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zh-CN" sz="1800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cold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heat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 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194" y="3143605"/>
                <a:ext cx="9335120" cy="2897716"/>
              </a:xfrm>
              <a:prstGeom prst="rect">
                <a:avLst/>
              </a:prstGeom>
              <a:blipFill rotWithShape="1">
                <a:blip r:embed="rId3"/>
                <a:stretch>
                  <a:fillRect l="-3" t="-12" r="-467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3617844" y="6032261"/>
                <a:ext cx="4407294" cy="825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成本为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𝑒𝑙𝑒𝑐</m:t>
                                </m:r>
                              </m:sub>
                            </m:s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40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90</m:t>
                            </m:r>
                            <m: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％</m:t>
                            </m:r>
                          </m:den>
                        </m:f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× </m:t>
                        </m:r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ℎ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×</m:t>
                        </m:r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热值</m:t>
                            </m:r>
                          </m:den>
                        </m:f>
                      </m:e>
                    </m:nary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× 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47</m:t>
                    </m:r>
                  </m:oMath>
                </a14:m>
                <a:endParaRPr lang="zh-CN" altLang="zh-CN" sz="18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44" y="6032261"/>
                <a:ext cx="4407294" cy="825739"/>
              </a:xfrm>
              <a:prstGeom prst="rect">
                <a:avLst/>
              </a:prstGeom>
              <a:blipFill rotWithShape="1">
                <a:blip r:embed="rId4"/>
                <a:stretch>
                  <a:fillRect l="-6" t="-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: 圆角 7"/>
          <p:cNvSpPr/>
          <p:nvPr/>
        </p:nvSpPr>
        <p:spPr>
          <a:xfrm>
            <a:off x="3169044" y="212279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79715" y="1035399"/>
            <a:ext cx="160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元件约束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399" y="1726569"/>
            <a:ext cx="366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燃气锅炉（</a:t>
            </a:r>
            <a:r>
              <a:rPr lang="en-US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2</a:t>
            </a:r>
            <a:r>
              <a:rPr lang="zh-CN" altLang="en-US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Cambria Math" panose="02040503050406030204" pitchFamily="18" charset="0"/>
              </a:rPr>
              <a:t>台）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2697764" y="3859221"/>
                <a:ext cx="515176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heat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CN" altLang="zh-CN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7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MW</m:t>
                      </m:r>
                    </m:oMath>
                  </m:oMathPara>
                </a14:m>
                <a:endParaRPr lang="zh-CN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764" y="3859221"/>
                <a:ext cx="5151765" cy="553998"/>
              </a:xfrm>
              <a:prstGeom prst="rect">
                <a:avLst/>
              </a:prstGeom>
              <a:blipFill rotWithShape="1">
                <a:blip r:embed="rId1"/>
                <a:stretch>
                  <a:fillRect l="-6" t="-59" r="6" b="1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10" y="2045831"/>
            <a:ext cx="7621893" cy="11587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3742792" y="4640783"/>
                <a:ext cx="4407294" cy="825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成本为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ℎ𝑒𝑎𝑡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95</m:t>
                            </m:r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％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× 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热值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26</m:t>
                    </m:r>
                  </m:oMath>
                </a14:m>
                <a:endParaRPr lang="zh-CN" altLang="zh-CN" sz="18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792" y="4640783"/>
                <a:ext cx="4407294" cy="825739"/>
              </a:xfrm>
              <a:prstGeom prst="rect">
                <a:avLst/>
              </a:prstGeom>
              <a:blipFill rotWithShape="1">
                <a:blip r:embed="rId3"/>
                <a:stretch>
                  <a:fillRect l="-2" t="-25" r="11" b="-21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/>
          <p:cNvSpPr/>
          <p:nvPr/>
        </p:nvSpPr>
        <p:spPr>
          <a:xfrm>
            <a:off x="3169044" y="212279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79715" y="1035399"/>
            <a:ext cx="160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元件约束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399" y="1726569"/>
            <a:ext cx="366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孵化楼电制冷机（</a:t>
            </a:r>
            <a:r>
              <a:rPr lang="en-US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台）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4330" y="2169507"/>
            <a:ext cx="7025635" cy="11757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151716" y="3751313"/>
                <a:ext cx="305327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𝑐𝑜𝑙𝑑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24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d>
                        <m:dPr>
                          <m:begChr m:val="（"/>
                          <m:endChr m:val="）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i="1" dirty="0"/>
              </a:p>
              <a:p>
                <a:endParaRPr lang="zh-CN" altLang="zh-CN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𝑐𝑜𝑙𝑑</m:t>
                          </m:r>
                        </m:sub>
                      </m:sSub>
                      <m:r>
                        <a:rPr lang="zh-CN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（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zh-CN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）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≤ 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244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𝑀𝑊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716" y="3751313"/>
                <a:ext cx="3053272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3" t="-44" r="9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/>
          <p:cNvSpPr/>
          <p:nvPr/>
        </p:nvSpPr>
        <p:spPr>
          <a:xfrm>
            <a:off x="3169044" y="212279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79715" y="1035399"/>
            <a:ext cx="160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元件约束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399" y="1726569"/>
            <a:ext cx="366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</a:t>
            </a:r>
            <a:r>
              <a:rPr lang="zh-CN" altLang="zh-CN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直燃机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521699" y="3876262"/>
                <a:ext cx="5803897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cold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cold</m:t>
                          </m:r>
                        </m:sub>
                      </m:sSub>
                      <m:r>
                        <a:rPr lang="zh-CN" altLang="zh-CN">
                          <a:latin typeface="Cambria Math" panose="020405030504060302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zh-CN" altLang="zh-CN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163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MW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heat</m:t>
                          </m:r>
                        </m:sub>
                      </m:sSub>
                      <m:d>
                        <m:dPr>
                          <m:begChr m:val="（"/>
                          <m:endChr m:val="）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i="1" dirty="0"/>
              </a:p>
              <a:p>
                <a:pPr algn="just"/>
                <a:endParaRPr lang="en-US" altLang="zh-CN" sz="18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heat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  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heat</m:t>
                          </m:r>
                        </m:sub>
                      </m:sSub>
                      <m:d>
                        <m:dPr>
                          <m:begChr m:val="（"/>
                          <m:endChr m:val="）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 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07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MW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cold</m:t>
                          </m:r>
                        </m:sub>
                      </m:sSub>
                      <m:d>
                        <m:dPr>
                          <m:begChr m:val="（"/>
                          <m:endChr m:val="）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1800" i="1" kern="1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cold</m:t>
                          </m:r>
                        </m:sub>
                      </m:sSub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+ 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heat</m:t>
                          </m:r>
                        </m:sub>
                      </m:sSub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 = 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9" y="3876262"/>
                <a:ext cx="5803897" cy="1384995"/>
              </a:xfrm>
              <a:prstGeom prst="rect">
                <a:avLst/>
              </a:prstGeom>
              <a:blipFill rotWithShape="1">
                <a:blip r:embed="rId1"/>
                <a:stretch>
                  <a:fillRect l="-2" t="-16" r="-469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953" y="2171697"/>
            <a:ext cx="3731118" cy="9698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2521698" y="5668774"/>
                <a:ext cx="7099379" cy="825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成本为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𝑐𝑜𝑙𝑑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× 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热值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+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ℎ𝑒𝑎𝑡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85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× 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×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热值</m:t>
                            </m:r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zh-CN" altLang="zh-CN" sz="18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1698" y="5668774"/>
                <a:ext cx="7099379" cy="825739"/>
              </a:xfrm>
              <a:prstGeom prst="rect">
                <a:avLst/>
              </a:prstGeom>
              <a:blipFill rotWithShape="1">
                <a:blip r:embed="rId3"/>
                <a:stretch>
                  <a:fillRect l="-2" t="-16" r="3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/>
          <p:cNvSpPr/>
          <p:nvPr/>
        </p:nvSpPr>
        <p:spPr>
          <a:xfrm>
            <a:off x="3169044" y="212279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79715" y="1035399"/>
            <a:ext cx="160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元件约束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399" y="1726569"/>
            <a:ext cx="366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5.</a:t>
            </a:r>
            <a:r>
              <a:rPr lang="zh-CN" altLang="en-US" sz="1800" kern="100" dirty="0">
                <a:effectLst/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柴油发电机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379712" y="4554962"/>
                <a:ext cx="637808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800" i="1" kern="100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Gri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  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.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MW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elec</m:t>
                          </m:r>
                        </m:sub>
                      </m:sSub>
                      <m:r>
                        <a:rPr lang="zh-CN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（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zh-CN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）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≤ 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MW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sz="1800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en-US" altLang="zh-CN" sz="18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𝑖𝑓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Gri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elec</m:t>
                          </m:r>
                        </m:sub>
                      </m:sSub>
                      <m:d>
                        <m:dPr>
                          <m:begChr m:val="（"/>
                          <m:endChr m:val="）"/>
                          <m:ctrlPr>
                            <a:rPr lang="zh-CN" altLang="zh-CN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712" y="4554962"/>
                <a:ext cx="6378082" cy="923330"/>
              </a:xfrm>
              <a:prstGeom prst="rect">
                <a:avLst/>
              </a:prstGeom>
              <a:blipFill rotWithShape="1">
                <a:blip r:embed="rId1"/>
                <a:stretch>
                  <a:fillRect l="-6" t="-12" r="8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33" y="2245025"/>
            <a:ext cx="7330266" cy="177038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2589853" y="5753966"/>
                <a:ext cx="7099379" cy="1059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成本为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𝑒𝑙𝑒𝑐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40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zh-CN" altLang="zh-CN" i="1">
                                <a:latin typeface="Cambria Math" panose="02040503050406030204" pitchFamily="18" charset="0"/>
                              </a:rPr>
                              <m:t>％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× </m:t>
                        </m:r>
                        <m:f>
                          <m:f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 +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1000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𝐺𝑟𝑖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  − 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𝐺𝑟𝑖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 }</m:t>
                        </m:r>
                      </m:e>
                    </m:nary>
                  </m:oMath>
                </a14:m>
                <a:endParaRPr lang="zh-CN" altLang="zh-CN" i="1" dirty="0"/>
              </a:p>
              <a:p>
                <a:endParaRPr lang="zh-CN" altLang="zh-CN" sz="18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853" y="5753966"/>
                <a:ext cx="7099379" cy="1059008"/>
              </a:xfrm>
              <a:prstGeom prst="rect">
                <a:avLst/>
              </a:prstGeom>
              <a:blipFill rotWithShape="1">
                <a:blip r:embed="rId3"/>
                <a:stretch>
                  <a:fillRect l="-5" t="-22" r="6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/>
          <p:cNvSpPr/>
          <p:nvPr/>
        </p:nvSpPr>
        <p:spPr>
          <a:xfrm>
            <a:off x="3169044" y="212279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79715" y="1035399"/>
            <a:ext cx="160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元件约束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399" y="1726569"/>
            <a:ext cx="366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6.</a:t>
            </a:r>
            <a:r>
              <a:rPr lang="zh-CN" altLang="en-US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储能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-215821" y="2311559"/>
                <a:ext cx="10779697" cy="4490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300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KW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≤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𝑏𝑎𝑡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300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KW</m:t>
                      </m:r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cha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:    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𝑏𝑎𝑡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𝑐ℎ𝑎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≤ 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300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KW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𝑑𝑖𝑠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dis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300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kW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𝑏𝑎𝑡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𝑑𝑖𝑠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𝑐ℎ𝑎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static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𝑏𝑎𝑡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𝑑𝑖𝑠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𝑐ℎ𝑎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𝑏𝑎𝑡𝑡𝑒𝑟𝑦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𝑆𝑂𝐶</m:t>
                          </m:r>
                        </m:e>
                        <m: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>
                          <a:latin typeface="Cambria Math" panose="02040503050406030204" pitchFamily="18" charset="0"/>
                        </a:rPr>
                        <m:t>) ≤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ℎ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𝑐ℎ𝑎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%+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𝑑𝑖𝑠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den>
                          </m:f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𝑏𝑎𝑡𝑡𝑒𝑟𝑦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𝑆𝑂𝐶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endParaRPr lang="en-US" altLang="zh-CN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cha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dis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static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zh-CN" dirty="0"/>
              </a:p>
              <a:p>
                <a:endParaRPr lang="en-US" altLang="zh-CN" i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𝑐ℎ𝑎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99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%+</m:t>
                          </m:r>
                          <m:f>
                            <m:f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𝑑𝑖𝑠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99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%</m:t>
                              </m:r>
                            </m:den>
                          </m:f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5821" y="2311559"/>
                <a:ext cx="10779697" cy="4490588"/>
              </a:xfrm>
              <a:prstGeom prst="rect">
                <a:avLst/>
              </a:prstGeom>
              <a:blipFill rotWithShape="1">
                <a:blip r:embed="rId1"/>
                <a:stretch>
                  <a:fillRect l="5" t="-4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340" y="1119716"/>
            <a:ext cx="4816220" cy="117227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8103433" y="5532461"/>
                <a:ext cx="6204856" cy="668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𝑏𝑎𝑡𝑡𝑒𝑟𝑦</m:t>
                        </m:r>
                      </m:sub>
                    </m:sSub>
                  </m:oMath>
                </a14:m>
                <a:r>
                  <a:rPr lang="en-US" altLang="zh-CN" dirty="0"/>
                  <a:t>:</a:t>
                </a:r>
                <a:r>
                  <a:rPr lang="zh-CN" altLang="en-US" dirty="0"/>
                  <a:t>蓄电池容量</a:t>
                </a:r>
                <a:endParaRPr lang="en-US" altLang="zh-CN" dirty="0"/>
              </a:p>
              <a:p>
                <a:r>
                  <a:rPr lang="en-US" altLang="zh-CN" dirty="0"/>
                  <a:t>SOC</a:t>
                </a:r>
                <a:r>
                  <a:rPr lang="zh-CN" altLang="en-US" dirty="0"/>
                  <a:t>：现有储能占容量的比例</a:t>
                </a:r>
                <a:endParaRPr lang="zh-CN" altLang="en-US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3433" y="5532461"/>
                <a:ext cx="6204856" cy="668260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8" b="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: 圆角 3"/>
          <p:cNvSpPr/>
          <p:nvPr/>
        </p:nvSpPr>
        <p:spPr>
          <a:xfrm>
            <a:off x="3169044" y="212279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79715" y="1035399"/>
            <a:ext cx="160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元件约束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1399" y="1726569"/>
            <a:ext cx="366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7.</a:t>
            </a:r>
            <a:r>
              <a:rPr lang="zh-CN" altLang="en-US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联络线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112775" y="2425148"/>
                <a:ext cx="6378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 ≥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zh-CN" i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775" y="2425148"/>
                <a:ext cx="6378082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2" t="-22" r="4" b="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3776869" y="3237946"/>
                <a:ext cx="709937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成本为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𝑒𝑙𝑒𝑐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 ×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𝑝𝑟𝑖𝑐𝑒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zh-CN" i="1" dirty="0"/>
              </a:p>
              <a:p>
                <a:endParaRPr lang="zh-CN" altLang="zh-CN" i="1" dirty="0"/>
              </a:p>
              <a:p>
                <a:endParaRPr lang="zh-CN" altLang="zh-CN" sz="18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869" y="3237946"/>
                <a:ext cx="7099379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7" t="-7" r="8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521568" y="4037180"/>
            <a:ext cx="366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8.</a:t>
            </a:r>
            <a:r>
              <a:rPr lang="zh-CN" altLang="en-US" kern="100" dirty="0">
                <a:latin typeface="Cambria Math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827985" y="4972405"/>
                <a:ext cx="2657074" cy="578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≤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zh-CN" i="1">
                          <a:latin typeface="Cambria Math" panose="02040503050406030204" pitchFamily="18" charset="0"/>
                        </a:rPr>
                        <m:t>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zh-CN" i="1">
                          <a:latin typeface="Cambria Math" panose="02040503050406030204" pitchFamily="18" charset="0"/>
                        </a:rPr>
                        <m:t>）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𝑝𝑟𝑒𝑑𝑖𝑐𝑡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i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85" y="4972405"/>
                <a:ext cx="2657074" cy="578813"/>
              </a:xfrm>
              <a:prstGeom prst="rect">
                <a:avLst/>
              </a:prstGeom>
              <a:blipFill rotWithShape="1">
                <a:blip r:embed="rId3"/>
                <a:stretch>
                  <a:fillRect l="-8" t="-61" r="-170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/>
          <p:cNvSpPr/>
          <p:nvPr/>
        </p:nvSpPr>
        <p:spPr>
          <a:xfrm>
            <a:off x="3169044" y="212279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184381" y="1035399"/>
            <a:ext cx="294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功率平衡约束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6593" y="2288840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电功率平衡：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022309" y="2288841"/>
                <a:ext cx="11796329" cy="717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光伏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联络线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三联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柴油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负荷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制冷机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𝑏𝑎𝑡</m:t>
                          </m:r>
                        </m:sub>
                      </m:sSub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zh-CN" altLang="zh-CN" i="1" dirty="0"/>
              </a:p>
              <a:p>
                <a:endParaRPr lang="zh-CN" altLang="zh-CN" i="1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309" y="2288841"/>
                <a:ext cx="11796329" cy="717632"/>
              </a:xfrm>
              <a:prstGeom prst="rect">
                <a:avLst/>
              </a:prstGeom>
              <a:blipFill rotWithShape="1">
                <a:blip r:embed="rId1"/>
                <a:stretch>
                  <a:fillRect l="-5" t="-42" r="4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953750" y="3345858"/>
                <a:ext cx="7099379" cy="994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制冷机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𝑐𝑜𝑙𝑑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 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三联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𝑐𝑜𝑙𝑑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 +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直燃机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𝑐𝑜𝑙𝑑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负荷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𝑐𝑜𝑙𝑑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i="1" dirty="0"/>
              </a:p>
              <a:p>
                <a:endParaRPr lang="zh-CN" altLang="zh-CN" sz="1800" i="1" kern="100" dirty="0">
                  <a:effectLst/>
                  <a:latin typeface="Cambria Math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750" y="3345858"/>
                <a:ext cx="7099379" cy="994631"/>
              </a:xfrm>
              <a:prstGeom prst="rect">
                <a:avLst/>
              </a:prstGeom>
              <a:blipFill rotWithShape="1">
                <a:blip r:embed="rId2"/>
                <a:stretch>
                  <a:fillRect l="-7" t="-4" r="8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953749" y="4359018"/>
                <a:ext cx="6926833" cy="625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三联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ℎ𝑒𝑎𝑡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 +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锅炉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ℎ𝑒𝑎𝑡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 +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直燃机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ℎ𝑒𝑎𝑡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 = </m:t>
                      </m:r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负荷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ℎ𝑒𝑎𝑡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zh-CN" i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749" y="4359018"/>
                <a:ext cx="6926833" cy="625299"/>
              </a:xfrm>
              <a:prstGeom prst="rect">
                <a:avLst/>
              </a:prstGeom>
              <a:blipFill rotWithShape="1">
                <a:blip r:embed="rId3"/>
                <a:stretch>
                  <a:fillRect l="-7" t="-60" r="2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484178" y="3353664"/>
            <a:ext cx="1452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冷功率平衡：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40026" y="4323912"/>
            <a:ext cx="14525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热功率平衡：</a:t>
            </a:r>
            <a:endParaRPr lang="zh-CN" altLang="en-US" dirty="0"/>
          </a:p>
        </p:txBody>
      </p:sp>
      <p:sp>
        <p:nvSpPr>
          <p:cNvPr id="4" name="矩形: 圆角 3"/>
          <p:cNvSpPr/>
          <p:nvPr/>
        </p:nvSpPr>
        <p:spPr>
          <a:xfrm>
            <a:off x="3169044" y="212279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-252941" y="1052437"/>
            <a:ext cx="294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1399" y="1726569"/>
            <a:ext cx="366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基准曲线求取：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180787" y="2522927"/>
                <a:ext cx="8091767" cy="2675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96</m:t>
                          </m:r>
                        </m:sup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  <m:t>三联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𝑒𝑙𝑒𝑐</m:t>
                                      </m:r>
                                    </m:sub>
                                  </m:s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）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％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热值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  <m:t>锅炉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ℎ𝑒𝑎𝑡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95</m:t>
                                  </m:r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％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热值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 (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  <m:t>直燃机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𝑐𝑜𝑙𝑑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（"/>
                                      <m:endChr m:val="）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+ 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  <m:t>直燃机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ℎ𝑒𝑎𝑡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95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)×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热值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柴油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 × 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柴油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  − 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柴油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 }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联络线</m:t>
                                  </m:r>
                                </m:sub>
                              </m:sSub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）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𝑝𝑟𝑖𝑐𝑒</m:t>
                                  </m:r>
                                </m:e>
                                <m: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电价</m:t>
                                  </m:r>
                                </m:sub>
                              </m:sSub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）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zh-CN" altLang="zh-CN" i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787" y="2522927"/>
                <a:ext cx="8091767" cy="2675220"/>
              </a:xfrm>
              <a:prstGeom prst="rect">
                <a:avLst/>
              </a:prstGeom>
              <a:blipFill rotWithShape="1">
                <a:blip r:embed="rId1"/>
                <a:stretch>
                  <a:fillRect l="-4" t="-3" r="-8095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/>
          <p:cNvSpPr/>
          <p:nvPr/>
        </p:nvSpPr>
        <p:spPr>
          <a:xfrm>
            <a:off x="3169044" y="212279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-252941" y="1052437"/>
            <a:ext cx="294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1399" y="1726569"/>
            <a:ext cx="366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削峰：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2146303" y="2511567"/>
                <a:ext cx="8091767" cy="3035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  <m:t>三联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𝑒𝑙𝑒𝑐</m:t>
                                      </m:r>
                                    </m:sub>
                                  </m:s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）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％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热值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+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  <m:t>锅炉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ℎ𝑒𝑎𝑡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95</m:t>
                                  </m:r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％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热值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  <m:t>直燃机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𝑐𝑜𝑙𝑑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（"/>
                                      <m:endChr m:val="）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+ 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  <m:t>直燃机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ℎ𝑒𝑎𝑡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95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)×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热值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柴油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 × 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柴油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  − 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柴油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 }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联络线</m:t>
                                  </m:r>
                                </m:sub>
                              </m:sSub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）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𝑝𝑟𝑖𝑐𝑒</m:t>
                                  </m:r>
                                </m:e>
                                <m: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电价</m:t>
                                  </m:r>
                                </m:sub>
                              </m:sSub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）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303" y="2511567"/>
                <a:ext cx="8091767" cy="3035639"/>
              </a:xfrm>
              <a:prstGeom prst="rect">
                <a:avLst/>
              </a:prstGeom>
              <a:blipFill rotWithShape="1">
                <a:blip r:embed="rId1"/>
                <a:stretch>
                  <a:fillRect t="-5" r="7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82757" y="2118456"/>
            <a:ext cx="288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电网不提供补贴时间段：</a:t>
            </a:r>
            <a:endParaRPr lang="zh-CN" altLang="en-US" sz="2000" dirty="0"/>
          </a:p>
        </p:txBody>
      </p:sp>
      <p:sp>
        <p:nvSpPr>
          <p:cNvPr id="5" name="矩形: 圆角 4"/>
          <p:cNvSpPr/>
          <p:nvPr/>
        </p:nvSpPr>
        <p:spPr>
          <a:xfrm>
            <a:off x="3169044" y="212279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_矩形 42"/>
          <p:cNvSpPr/>
          <p:nvPr/>
        </p:nvSpPr>
        <p:spPr>
          <a:xfrm rot="16200000">
            <a:off x="-1249327" y="1249327"/>
            <a:ext cx="6858000" cy="4359346"/>
          </a:xfrm>
          <a:prstGeom prst="rect">
            <a:avLst/>
          </a:prstGeom>
          <a:solidFill>
            <a:srgbClr val="18478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3" name="PA_矩形 29"/>
          <p:cNvSpPr/>
          <p:nvPr/>
        </p:nvSpPr>
        <p:spPr>
          <a:xfrm>
            <a:off x="-133725" y="3603174"/>
            <a:ext cx="4696747" cy="230832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虚拟电厂的优化运行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/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8240" y="941440"/>
            <a:ext cx="338746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     录</a:t>
            </a:r>
            <a:endParaRPr lang="en-US" altLang="zh-CN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013206" y="1451152"/>
            <a:ext cx="692417" cy="692417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013206" y="2644101"/>
            <a:ext cx="692417" cy="692417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017985" y="3837050"/>
            <a:ext cx="692417" cy="692417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24781" y="147419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6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24780" y="270178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6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824780" y="389956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6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5043965" y="5041600"/>
            <a:ext cx="692417" cy="692417"/>
          </a:xfrm>
          <a:prstGeom prst="ellipse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50760" y="510411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-252941" y="1052437"/>
            <a:ext cx="294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1399" y="1726569"/>
            <a:ext cx="3668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削峰：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959837" y="2511567"/>
                <a:ext cx="9278234" cy="33294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  <m:t>三联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𝑒𝑙𝑒𝑐</m:t>
                                      </m:r>
                                    </m:sub>
                                  </m:s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（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）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90</m:t>
                                  </m:r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％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热值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  <m:t>锅炉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ℎ𝑒𝑎𝑡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95</m:t>
                                  </m:r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％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热值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  <m:t>直燃机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𝑐𝑜𝑙𝑑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（"/>
                                          <m:endChr m:val="）"/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 + </m:t>
                                  </m:r>
                                  <m:f>
                                    <m:f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  <m:t>直燃机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ℎ𝑒𝑎𝑡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zh-CN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95</m:t>
                                      </m:r>
                                    </m:den>
                                  </m:f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热值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×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柴油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  <m:t>柴油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  <m:t>柴油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联络线</m:t>
                                  </m:r>
                                </m:sub>
                              </m:sSub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𝑝𝑟𝑖𝑐𝑒</m:t>
                                  </m:r>
                                </m:e>
                                <m: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电价</m:t>
                                  </m:r>
                                </m:sub>
                              </m:sSub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75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联络线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  <m:t>基准</m:t>
                                  </m:r>
                                </m:sub>
                              </m:sSub>
                              <m:d>
                                <m:dPr>
                                  <m:begChr m:val="（"/>
                                  <m:endChr m:val="）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eqArr>
                        </m:e>
                      </m:nary>
                    </m:oMath>
                  </m:oMathPara>
                </a14:m>
                <a:endParaRPr lang="zh-CN" altLang="zh-CN" i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837" y="2511567"/>
                <a:ext cx="9278234" cy="3329438"/>
              </a:xfrm>
              <a:prstGeom prst="rect">
                <a:avLst/>
              </a:prstGeom>
              <a:blipFill rotWithShape="1">
                <a:blip r:embed="rId1"/>
                <a:stretch>
                  <a:fillRect l="-4" t="-4" r="6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482757" y="2118456"/>
            <a:ext cx="2885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电网提供补贴时间段：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5097354" y="6085587"/>
                <a:ext cx="126797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𝑚𝑖𝑛𝐹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zh-CN" i="1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354" y="6085587"/>
                <a:ext cx="1267976" cy="553998"/>
              </a:xfrm>
              <a:prstGeom prst="rect">
                <a:avLst/>
              </a:prstGeom>
              <a:blipFill rotWithShape="1">
                <a:blip r:embed="rId2"/>
                <a:stretch>
                  <a:fillRect l="-16" t="-69" r="-1495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: 圆角 4"/>
          <p:cNvSpPr/>
          <p:nvPr/>
        </p:nvSpPr>
        <p:spPr>
          <a:xfrm>
            <a:off x="3169044" y="212279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-252941" y="1052437"/>
            <a:ext cx="294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目标函数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9168" y="2408110"/>
            <a:ext cx="125005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光伏出力提高十倍：将十倍的光伏出力代入求取基准曲线的方程求取即可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购置储能（不考虑辅助服务）：改变电池的最大容量和充放电功率，直至成本不再降低，记下此时的储能容量即可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购置储能后考虑辅助服务：按照原来求取削峰的方法，将改变后的储能以及重新求取出的基准曲线代入即可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矩形: 圆角 1"/>
          <p:cNvSpPr/>
          <p:nvPr/>
        </p:nvSpPr>
        <p:spPr>
          <a:xfrm>
            <a:off x="3169044" y="212279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_矩形 42"/>
          <p:cNvSpPr/>
          <p:nvPr/>
        </p:nvSpPr>
        <p:spPr>
          <a:xfrm rot="16200000">
            <a:off x="-1249327" y="1249327"/>
            <a:ext cx="6858000" cy="4359346"/>
          </a:xfrm>
          <a:prstGeom prst="rect">
            <a:avLst/>
          </a:prstGeom>
          <a:solidFill>
            <a:srgbClr val="18478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7100" y="3231809"/>
            <a:ext cx="361025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5027" y="903310"/>
            <a:ext cx="111761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1712" y="2400675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求解方法</a:t>
            </a:r>
            <a:endParaRPr lang="en-US" altLang="zh-CN" sz="54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11712" y="407014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算力分析</a:t>
            </a:r>
            <a:endParaRPr lang="en-US" altLang="zh-CN" sz="54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55140" y="4105275"/>
            <a:ext cx="8952230" cy="17475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本次任务是具有线性目标的混合整数规划， 称为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混合整数线性规划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MILP。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MLIP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CPLEX使用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分支定界法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（Branch and Bound）和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割平面法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（Cutting Plane），并结合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启发式搜索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（Heuristics）和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局部搜索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（Local Search）技术来提高求解效率。这些方法可以帮助求解器探索解空间并找到最优或近似最优解。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54505" y="2424430"/>
            <a:ext cx="895286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CPLEX是一款由IBM开发的数学规划求解器，IBM ILOG CPLEX 提供了用于求解线性规划 (LP) 和相关问题的 C、C++、Java、.NET 和 Python 库。 具体而言，它求解线性或二次约束优化问题，其中，要优化的目标可表达为线性函数或凸二次函数。 模型中的变量可声明为连续变量，或进一步约束为只能具有整数值。</a:t>
            </a:r>
            <a:endParaRPr lang="zh-CN" altLang="en-US" sz="20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69925" y="1333500"/>
            <a:ext cx="1003744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CPLEX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求解器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IBM® ILOG® CPLEX Optimizer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5886794" y="20632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49528" y="303996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7729" y="1312718"/>
            <a:ext cx="1650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优点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68425" y="2238376"/>
            <a:ext cx="8952230" cy="30124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稳定的算法、严格的测试、强大的错误处理机制、高精度的计算和广泛的实际应用经验保证了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cplex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求解结果的准确可靠。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CPLEX在解决线性规划（LP）、混合整数规划（MIP）、二次规划（QP）和二次约束规划（QCP）等问题上具有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极高的效率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处理大规模问题：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能够处理非常大型的数学规划问题，特别适用于具有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大量变量和约束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的复杂问题。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5886794" y="20632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49528" y="303996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02702" y="1313299"/>
            <a:ext cx="115177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数据读入</a:t>
            </a:r>
            <a:endParaRPr lang="zh-CN" altLang="en-US" sz="24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箭头: 下 3"/>
          <p:cNvSpPr/>
          <p:nvPr/>
        </p:nvSpPr>
        <p:spPr>
          <a:xfrm>
            <a:off x="2867688" y="2040720"/>
            <a:ext cx="565785" cy="6083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2994" y="2641583"/>
            <a:ext cx="822797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建立约束</a:t>
            </a:r>
            <a:endParaRPr lang="zh-CN" altLang="en-US" sz="24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39439" y="5806005"/>
            <a:ext cx="772062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求解器求解，得到优化结果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下 3"/>
          <p:cNvSpPr/>
          <p:nvPr/>
        </p:nvSpPr>
        <p:spPr>
          <a:xfrm>
            <a:off x="2935841" y="5089891"/>
            <a:ext cx="565785" cy="6083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361" y="1286968"/>
            <a:ext cx="3895753" cy="58102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074" y="2646736"/>
            <a:ext cx="7620056" cy="428628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511155" y="3816628"/>
            <a:ext cx="2425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确立目标函数</a:t>
            </a:r>
            <a:endParaRPr lang="zh-CN" altLang="en-US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下 16"/>
          <p:cNvSpPr/>
          <p:nvPr/>
        </p:nvSpPr>
        <p:spPr>
          <a:xfrm>
            <a:off x="2861062" y="3118880"/>
            <a:ext cx="565785" cy="6083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416" y="3742787"/>
            <a:ext cx="7667681" cy="137161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439" y="5804716"/>
            <a:ext cx="6063701" cy="634007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5886794" y="20632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49528" y="303996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0801" y="1226523"/>
            <a:ext cx="15814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运行时间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5886794" y="20632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49528" y="303996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55" r="966" b="35555"/>
          <a:stretch>
            <a:fillRect/>
          </a:stretch>
        </p:blipFill>
        <p:spPr>
          <a:xfrm>
            <a:off x="117764" y="1906903"/>
            <a:ext cx="12074236" cy="335972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58" r="966" b="8890"/>
          <a:stretch>
            <a:fillRect/>
          </a:stretch>
        </p:blipFill>
        <p:spPr>
          <a:xfrm>
            <a:off x="2154330" y="1790635"/>
            <a:ext cx="10037670" cy="428458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17729" y="1326572"/>
            <a:ext cx="519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为什么没有采用启发式算法？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30347" y="2653146"/>
            <a:ext cx="7079673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该问题为日前优化问题，对求解速度要求不高。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容易找到理论最优解。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5886794" y="20632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49528" y="303996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_矩形 42"/>
          <p:cNvSpPr/>
          <p:nvPr/>
        </p:nvSpPr>
        <p:spPr>
          <a:xfrm rot="16200000">
            <a:off x="-1249327" y="1249327"/>
            <a:ext cx="6858000" cy="4359346"/>
          </a:xfrm>
          <a:prstGeom prst="rect">
            <a:avLst/>
          </a:prstGeom>
          <a:solidFill>
            <a:srgbClr val="18478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7100" y="3231809"/>
            <a:ext cx="3610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5027" y="903310"/>
            <a:ext cx="111761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39420" y="1857417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出力曲线</a:t>
            </a:r>
            <a:endParaRPr lang="en-US" altLang="zh-CN" sz="54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39420" y="3156994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储能</a:t>
            </a:r>
            <a:endParaRPr lang="en-US" altLang="zh-CN" sz="54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39420" y="4293066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削峰补贴</a:t>
            </a:r>
            <a:endParaRPr lang="en-US" altLang="zh-CN" sz="54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9145" y="1128669"/>
            <a:ext cx="6572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一、无补贴，无光伏增加，无储能增加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156" y="1651889"/>
            <a:ext cx="8406118" cy="520611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671039" y="2598885"/>
            <a:ext cx="3520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三联系统满负荷出力出热，电制冷机出冷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71039" y="2091639"/>
            <a:ext cx="3799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电网出力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671038" y="3309247"/>
            <a:ext cx="37994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柴油机不出力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66374" y="5997178"/>
            <a:ext cx="2590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总成本：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59324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587277" y="4065228"/>
            <a:ext cx="36047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电网电价：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0.37~0.98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/kWh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三联系统电价：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0.6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/kWh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，烟气可利用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柴油机电价：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/kWh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，有开机费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_矩形 42"/>
          <p:cNvSpPr/>
          <p:nvPr/>
        </p:nvSpPr>
        <p:spPr>
          <a:xfrm rot="16200000">
            <a:off x="-1249327" y="1249327"/>
            <a:ext cx="6858000" cy="4359346"/>
          </a:xfrm>
          <a:prstGeom prst="rect">
            <a:avLst/>
          </a:prstGeom>
          <a:solidFill>
            <a:srgbClr val="18478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7100" y="3231809"/>
            <a:ext cx="3610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5027" y="903310"/>
            <a:ext cx="111761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1712" y="2449164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多能系统</a:t>
            </a:r>
            <a:endParaRPr lang="zh-CN" altLang="en-US" sz="54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1712" y="3776449"/>
            <a:ext cx="2926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虚拟电厂</a:t>
            </a:r>
            <a:endParaRPr lang="zh-CN" altLang="en-US" sz="54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564" y="1166200"/>
            <a:ext cx="6885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一、无补贴，无光伏增加，无储能增加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972" y="1689420"/>
            <a:ext cx="8417676" cy="511604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981117" y="2294063"/>
            <a:ext cx="2998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联络线功率与电价反相关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564" y="1166200"/>
            <a:ext cx="7230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一、无补贴，无光伏增加，无储能增加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18" y="1689420"/>
            <a:ext cx="8159350" cy="512391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62854" y="2373559"/>
            <a:ext cx="3729146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三联系统出力制热，电制冷机和直燃机制冷</a:t>
            </a:r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8462854" y="3773576"/>
            <a:ext cx="37994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三联系统制冷制热无成本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锅炉制热成本：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0.25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/kWh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直燃机制热成本：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/kWh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，制冷成本：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0.13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/kWh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制冷机制冷成本：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0.07~0.18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/kWh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564" y="1166200"/>
            <a:ext cx="7230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一、无补贴，无光伏增加，无储能增加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62854" y="2373559"/>
            <a:ext cx="3729146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电价低时充电，电价高时放电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23" y="1689420"/>
            <a:ext cx="8082955" cy="5119205"/>
          </a:xfrm>
          <a:prstGeom prst="rect">
            <a:avLst/>
          </a:prstGeom>
        </p:spPr>
      </p:pic>
      <p:sp>
        <p:nvSpPr>
          <p:cNvPr id="10" name="矩形: 圆角 9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563" y="1166200"/>
            <a:ext cx="8205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二、增加补贴 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0.75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/kWh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00-16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3364" y="2387520"/>
            <a:ext cx="3729146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柴油机、蓄电池集中在补贴时段出力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051" y="1689420"/>
            <a:ext cx="8357262" cy="502127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93364" y="3126047"/>
            <a:ext cx="3729146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电网高峰时段出力减小</a:t>
            </a:r>
            <a:endParaRPr lang="zh-CN" altLang="en-US" sz="1600" dirty="0"/>
          </a:p>
        </p:txBody>
      </p:sp>
      <p:sp>
        <p:nvSpPr>
          <p:cNvPr id="11" name="矩形: 圆角 10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563" y="1166200"/>
            <a:ext cx="8205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二、增加补贴 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0.75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/kWh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00-16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72" y="1757567"/>
            <a:ext cx="7833964" cy="5017305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563" y="1166200"/>
            <a:ext cx="8205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二、增加补贴 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0.75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/kWh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00-16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89" y="1766405"/>
            <a:ext cx="8021432" cy="4946122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816567" y="4023107"/>
            <a:ext cx="259033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总成本：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57503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563" y="1166200"/>
            <a:ext cx="8205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三、光伏出力提高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32819" y="2375806"/>
            <a:ext cx="1849054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光伏全时段出力</a:t>
            </a:r>
            <a:endParaRPr lang="zh-CN" altLang="en-US" sz="16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363" y="1720611"/>
            <a:ext cx="8217826" cy="509340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32819" y="4103884"/>
            <a:ext cx="316576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总成本：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54189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32819" y="5220775"/>
            <a:ext cx="3306782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瓦的成本计算，该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2MW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光伏约半年回本</a:t>
            </a:r>
            <a:endParaRPr lang="zh-CN" altLang="en-US" sz="1600" dirty="0"/>
          </a:p>
        </p:txBody>
      </p:sp>
      <p:sp>
        <p:nvSpPr>
          <p:cNvPr id="12" name="矩形: 圆角 11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563" y="1166200"/>
            <a:ext cx="8205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三、光伏出力提高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58" y="1764347"/>
            <a:ext cx="6016426" cy="37289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98473" y="5754535"/>
            <a:ext cx="4322716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通过减少联络线功率消纳可再生能源</a:t>
            </a:r>
            <a:endParaRPr lang="zh-CN" alt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047" y="1764348"/>
            <a:ext cx="6021049" cy="3728980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563" y="1166200"/>
            <a:ext cx="8205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三、购买储能，无补贴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3364" y="2387520"/>
            <a:ext cx="3255291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储能容量越大，日成本越低，但会饱和</a:t>
            </a:r>
            <a:endParaRPr lang="zh-CN" altLang="en-US" sz="1600" dirty="0"/>
          </a:p>
        </p:txBody>
      </p:sp>
      <p:sp>
        <p:nvSpPr>
          <p:cNvPr id="10" name="文本框 9"/>
          <p:cNvSpPr txBox="1"/>
          <p:nvPr/>
        </p:nvSpPr>
        <p:spPr>
          <a:xfrm>
            <a:off x="8493364" y="4138429"/>
            <a:ext cx="3255291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购置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57MWh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储能，总成本减少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17881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天，约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8.7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回本</a:t>
            </a:r>
            <a:endParaRPr lang="zh-CN" altLang="en-US" sz="16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8538" y="1738746"/>
            <a:ext cx="7809850" cy="5029200"/>
          </a:xfrm>
          <a:prstGeom prst="rect">
            <a:avLst/>
          </a:prstGeom>
        </p:spPr>
      </p:pic>
      <p:sp>
        <p:nvSpPr>
          <p:cNvPr id="15" name="矩形: 圆角 14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563" y="1166200"/>
            <a:ext cx="8205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三、购买储能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(57MWh)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，无补贴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3364" y="2387520"/>
            <a:ext cx="3255291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蓄电池出力为主，电价低时充电，电价高时放电</a:t>
            </a:r>
            <a:endParaRPr lang="zh-CN" altLang="en-US" sz="16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727" y="1689420"/>
            <a:ext cx="7845754" cy="507769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493364" y="3791061"/>
            <a:ext cx="316576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总成本：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36308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18000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: 圆角 10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79715" y="1035399"/>
            <a:ext cx="16078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多能系统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4390" y="1761490"/>
            <a:ext cx="4566920" cy="1929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多能源系统是指冷热电气水等多种能源系统在能源生产、传输、消耗等环节耦合而形成的一种新的能源系统观。其具有以下优势：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提高能源利用效率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：通过协调和优化系统内的各种能源资源，可以避免能源的浪费和低效利用。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降低能源消耗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：通过合理的规划和配置能源资源，可以减少不必要的能源消耗，降低对环境的影响。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增强系统的稳定性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：通过优化调度，可以有效地应对系统内的实时能源需求变化和不确定性因素，增强系统的稳定性。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5521" r="5923"/>
          <a:stretch>
            <a:fillRect/>
          </a:stretch>
        </p:blipFill>
        <p:spPr>
          <a:xfrm>
            <a:off x="5720080" y="1035685"/>
            <a:ext cx="6152515" cy="4394200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300177" y="180067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8266" y="256936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3043" y="266947"/>
            <a:ext cx="1895062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89148" y="268714"/>
            <a:ext cx="1895062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563" y="1166200"/>
            <a:ext cx="8205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三、购买储能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(57MWh)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，无补贴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3364" y="2387520"/>
            <a:ext cx="3255291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电价低时充电，电价高时放电</a:t>
            </a:r>
            <a:endParaRPr lang="zh-CN" altLang="en-US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555" y="1689420"/>
            <a:ext cx="8085809" cy="5075507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563" y="1166200"/>
            <a:ext cx="8205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三、购买储能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(57MWh)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，无补贴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018" y="1689420"/>
            <a:ext cx="8159350" cy="5123916"/>
          </a:xfrm>
          <a:prstGeom prst="rect">
            <a:avLst/>
          </a:prstGeom>
        </p:spPr>
      </p:pic>
      <p:sp>
        <p:nvSpPr>
          <p:cNvPr id="9" name="矩形: 圆角 8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563" y="1166200"/>
            <a:ext cx="8205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三、购买储能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(57MWh)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，无补贴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3005" y="1725803"/>
            <a:ext cx="7664922" cy="504214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740" y="1705481"/>
            <a:ext cx="977950" cy="17780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493364" y="2387520"/>
            <a:ext cx="3255291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蓄电池出力为主，电价低时充电，电价高时放电</a:t>
            </a:r>
            <a:endParaRPr lang="zh-CN" altLang="en-US" sz="1600" dirty="0"/>
          </a:p>
        </p:txBody>
      </p:sp>
      <p:sp>
        <p:nvSpPr>
          <p:cNvPr id="9" name="矩形: 圆角 8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563" y="1166200"/>
            <a:ext cx="8205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三、购买储能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(57MWh)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，有补贴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3364" y="2387520"/>
            <a:ext cx="3255291" cy="79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蓄电池出力为主，电价低时充电，电价高时放电</a:t>
            </a:r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8493364" y="3791061"/>
            <a:ext cx="316576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总成本：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28264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相比未补贴减少约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727" y="1689420"/>
            <a:ext cx="7845754" cy="5077691"/>
          </a:xfrm>
          <a:prstGeom prst="rect">
            <a:avLst/>
          </a:prstGeom>
        </p:spPr>
      </p:pic>
      <p:sp>
        <p:nvSpPr>
          <p:cNvPr id="11" name="矩形: 圆角 10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563" y="1166200"/>
            <a:ext cx="8205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三、购买储能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(57MWh)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，有补贴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872" y="1771421"/>
            <a:ext cx="7833964" cy="5017305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4563" y="1166200"/>
            <a:ext cx="8205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三、购买储能</a:t>
            </a:r>
            <a:r>
              <a:rPr lang="en-US" altLang="zh-CN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(57MWh)</a:t>
            </a:r>
            <a:r>
              <a:rPr lang="zh-CN" altLang="en-US" sz="28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，有补贴</a:t>
            </a:r>
            <a:endParaRPr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93364" y="2387520"/>
            <a:ext cx="3255291" cy="422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高峰时段不买电</a:t>
            </a:r>
            <a:endParaRPr lang="zh-CN" altLang="en-US" sz="1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0455" y="1720591"/>
            <a:ext cx="7794522" cy="501534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493364" y="3791061"/>
            <a:ext cx="3165764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总成本：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28264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天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相比未补贴减少约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9319728" y="237294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01505" y="304849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072" y="1003852"/>
            <a:ext cx="4571999" cy="2561440"/>
          </a:xfrm>
          <a:prstGeom prst="rect">
            <a:avLst/>
          </a:prstGeom>
          <a:effectLst>
            <a:softEdge rad="558800"/>
          </a:effectLst>
        </p:spPr>
      </p:pic>
      <p:sp>
        <p:nvSpPr>
          <p:cNvPr id="3" name="PA_矩形 37"/>
          <p:cNvSpPr/>
          <p:nvPr/>
        </p:nvSpPr>
        <p:spPr>
          <a:xfrm rot="2700000">
            <a:off x="1881971" y="3946153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PA_矩形 38"/>
          <p:cNvSpPr/>
          <p:nvPr/>
        </p:nvSpPr>
        <p:spPr>
          <a:xfrm rot="2700000">
            <a:off x="932899" y="4119242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PA_矩形 41"/>
          <p:cNvSpPr/>
          <p:nvPr/>
        </p:nvSpPr>
        <p:spPr>
          <a:xfrm rot="13500000">
            <a:off x="8830661" y="3912642"/>
            <a:ext cx="1489274" cy="1489277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4" name="PA_矩形 42"/>
          <p:cNvSpPr/>
          <p:nvPr/>
        </p:nvSpPr>
        <p:spPr>
          <a:xfrm rot="13500000">
            <a:off x="10125914" y="4085734"/>
            <a:ext cx="1143093" cy="1143095"/>
          </a:xfrm>
          <a:prstGeom prst="rect">
            <a:avLst/>
          </a:prstGeom>
          <a:solidFill>
            <a:srgbClr val="18478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2" name="PA_矩形 29"/>
          <p:cNvSpPr/>
          <p:nvPr/>
        </p:nvSpPr>
        <p:spPr>
          <a:xfrm>
            <a:off x="3309418" y="2486050"/>
            <a:ext cx="5623378" cy="257698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60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谢谢大家</a:t>
            </a:r>
            <a:endParaRPr lang="en-US" altLang="zh-CN" sz="60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恳请批评指正</a:t>
            </a:r>
            <a:endParaRPr lang="zh-CN" altLang="en-US" sz="54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</a:endParaRPr>
          </a:p>
        </p:txBody>
      </p:sp>
      <p:sp>
        <p:nvSpPr>
          <p:cNvPr id="24" name="矩形: 圆角 23"/>
          <p:cNvSpPr/>
          <p:nvPr/>
        </p:nvSpPr>
        <p:spPr>
          <a:xfrm>
            <a:off x="277092" y="208722"/>
            <a:ext cx="11688030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虚拟电厂的优化运行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670154" y="5715078"/>
            <a:ext cx="484216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曹书俊 华海洲 刘琎 朱思丞</a:t>
            </a:r>
            <a:endParaRPr lang="en-US" altLang="zh-CN" sz="2000" dirty="0">
              <a:solidFill>
                <a:schemeClr val="accent5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79715" y="1035399"/>
            <a:ext cx="16078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多能系统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2635" y="1761490"/>
            <a:ext cx="4403090" cy="3616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题中的多能工业园区可通过调整园区内的各发电设备，在实现园区内负荷平衡的基础上参与辅助服务市场，为电力系统提供灵活性，赚取辅助服务收益，同时提升电力系统运行的安全性、经济性。然而，由于综合能源系统是一种有较多变量、特性复杂、随机性强、多时间尺度的非线性系统，其规划问题较传统能源规划问题更为复杂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55" y="1761173"/>
            <a:ext cx="5491480" cy="3076575"/>
          </a:xfrm>
          <a:prstGeom prst="rect">
            <a:avLst/>
          </a:prstGeom>
        </p:spPr>
      </p:pic>
      <p:sp>
        <p:nvSpPr>
          <p:cNvPr id="8" name="矩形: 圆角 7"/>
          <p:cNvSpPr/>
          <p:nvPr/>
        </p:nvSpPr>
        <p:spPr>
          <a:xfrm>
            <a:off x="300177" y="180067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8266" y="256936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3043" y="266947"/>
            <a:ext cx="1895062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89148" y="268714"/>
            <a:ext cx="1895062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79715" y="1035399"/>
            <a:ext cx="160783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虚拟电厂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20495" y="1761490"/>
            <a:ext cx="3741420" cy="1929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虚拟电厂是一种通过先进信息通信技术和软件系统，实现分布式电源、储能系统、可控负荷、电动汽车等分布式能源资源的聚合和协调优化，以作为一个特殊电厂参与电力市场和电网运行的电源协调管理系统。它并不是真正意义上的发电厂，而是一种智能电网技术，通过通信和聚合的方式，将分散的能源资源整合起来，参与电网运行，实现能源的高效利用和共享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00177" y="180067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8266" y="256936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3043" y="266947"/>
            <a:ext cx="1895062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89148" y="268714"/>
            <a:ext cx="1895062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03240" y="1825625"/>
            <a:ext cx="5763895" cy="32073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420495" y="1761490"/>
            <a:ext cx="8168640" cy="1929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多能园区相当于虚拟电厂中的上游部分，通过对电网发布的调峰需求做出响应来获得相应的经济利益。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本题通过调控园区内的内燃机、溴化锂、燃气锅炉、电制冷机、直燃机、蓄电池、光伏发电等资源同时考虑电网分时电价、调峰需求等的影响，设计合理方案，使运营成本最低。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300177" y="180067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08266" y="256936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83043" y="266947"/>
            <a:ext cx="1895062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89148" y="268714"/>
            <a:ext cx="1895062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A_矩形 42"/>
          <p:cNvSpPr/>
          <p:nvPr/>
        </p:nvSpPr>
        <p:spPr>
          <a:xfrm rot="16200000">
            <a:off x="-1249327" y="1249327"/>
            <a:ext cx="6858000" cy="4359346"/>
          </a:xfrm>
          <a:prstGeom prst="rect">
            <a:avLst/>
          </a:prstGeom>
          <a:solidFill>
            <a:srgbClr val="18478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7100" y="3231809"/>
            <a:ext cx="36102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65027" y="903310"/>
            <a:ext cx="1117614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11712" y="2449164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  <a:endParaRPr lang="en-US" altLang="zh-CN" sz="54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511712" y="3776449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目标函数</a:t>
            </a:r>
            <a:endParaRPr lang="en-US" altLang="zh-CN" sz="54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479715" y="1035399"/>
            <a:ext cx="16078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元件约束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52368" y="2262391"/>
            <a:ext cx="8501060" cy="1997236"/>
          </a:xfrm>
          <a:prstGeom prst="rect">
            <a:avLst/>
          </a:prstGeom>
        </p:spPr>
      </p:pic>
      <p:sp>
        <p:nvSpPr>
          <p:cNvPr id="2" name="矩形: 圆角 1"/>
          <p:cNvSpPr/>
          <p:nvPr/>
        </p:nvSpPr>
        <p:spPr>
          <a:xfrm>
            <a:off x="3169044" y="212279"/>
            <a:ext cx="2321238" cy="795130"/>
          </a:xfrm>
          <a:prstGeom prst="roundRect">
            <a:avLst/>
          </a:prstGeom>
          <a:solidFill>
            <a:srgbClr val="1847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数学建模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81398" y="304850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问题背景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26128" y="311838"/>
            <a:ext cx="1895061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算法实现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13044" y="311838"/>
            <a:ext cx="2426084" cy="6460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rgbClr val="1847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结果分析</a:t>
            </a:r>
            <a:endParaRPr lang="zh-CN" altLang="en-US" sz="3200" b="1" dirty="0">
              <a:solidFill>
                <a:srgbClr val="1847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ags/tag1.xml><?xml version="1.0" encoding="utf-8"?>
<p:tagLst xmlns:p="http://schemas.openxmlformats.org/presentationml/2006/main">
  <p:tag name="COMMONDATA" val="eyJoZGlkIjoiMDJmMjA5NzQ5MTQ4ZTc5ODZmY2IzMmU2YzJjZDEyNWUifQ=="/>
  <p:tag name="RESOURCE_RECORD_KEY" val="{&quot;13&quot;:[4705195,20209618,20174685]}"/>
  <p:tag name="commondata" val="eyJoZGlkIjoiMjFlNDg1ODgzZjQ3Y2FhZDFkOTE1NmE5ZTdmN2Y3NjI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6012</Words>
  <Application>WPS 演示</Application>
  <PresentationFormat>宽屏</PresentationFormat>
  <Paragraphs>684</Paragraphs>
  <Slides>46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Open Sans</vt:lpstr>
      <vt:lpstr>Segoe Print</vt:lpstr>
      <vt:lpstr>Cambria Math</vt:lpstr>
      <vt:lpstr>Times New Roman</vt:lpstr>
      <vt:lpstr>Calibri</vt:lpstr>
      <vt:lpstr>Arial Unicode MS</vt:lpstr>
      <vt:lpstr>Calibri Light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CHENYING0907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几何图形PPT</dc:title>
  <dc:creator>李润豪</dc:creator>
  <cp:keywords>RP</cp:keywords>
  <dc:description>RP</dc:description>
  <dc:subject>RP</dc:subject>
  <cp:category>RP</cp:category>
  <cp:lastModifiedBy>朱思丞</cp:lastModifiedBy>
  <cp:revision>541</cp:revision>
  <dcterms:created xsi:type="dcterms:W3CDTF">2016-06-30T07:01:00Z</dcterms:created>
  <dcterms:modified xsi:type="dcterms:W3CDTF">2024-05-30T16:31:55Z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6A7AB3D41A694BC18ABBD9E55FD0637B_12</vt:lpwstr>
  </property>
</Properties>
</file>