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03" r:id="rId2"/>
    <p:sldId id="302" r:id="rId3"/>
    <p:sldId id="304" r:id="rId4"/>
    <p:sldId id="305" r:id="rId5"/>
    <p:sldId id="306" r:id="rId6"/>
    <p:sldId id="307" r:id="rId7"/>
    <p:sldId id="308" r:id="rId8"/>
    <p:sldId id="309" r:id="rId9"/>
    <p:sldId id="310" r:id="rId10"/>
    <p:sldId id="311" r:id="rId11"/>
    <p:sldId id="312" r:id="rId12"/>
    <p:sldId id="313" r:id="rId13"/>
    <p:sldId id="314" r:id="rId14"/>
    <p:sldId id="299" r:id="rId15"/>
    <p:sldId id="285" r:id="rId16"/>
    <p:sldId id="286" r:id="rId17"/>
    <p:sldId id="287" r:id="rId18"/>
    <p:sldId id="288" r:id="rId19"/>
    <p:sldId id="289" r:id="rId20"/>
    <p:sldId id="290" r:id="rId21"/>
    <p:sldId id="291" r:id="rId22"/>
    <p:sldId id="300" r:id="rId23"/>
    <p:sldId id="292" r:id="rId24"/>
    <p:sldId id="293" r:id="rId25"/>
    <p:sldId id="294" r:id="rId26"/>
    <p:sldId id="295" r:id="rId27"/>
    <p:sldId id="296" r:id="rId28"/>
    <p:sldId id="297" r:id="rId29"/>
    <p:sldId id="301" r:id="rId30"/>
    <p:sldId id="298" r:id="rId31"/>
    <p:sldId id="315" r:id="rId32"/>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FC"/>
    <a:srgbClr val="E5E5E5"/>
    <a:srgbClr val="6C448A"/>
    <a:srgbClr val="FF9600"/>
    <a:srgbClr val="E2E2E2"/>
    <a:srgbClr val="543071"/>
    <a:srgbClr val="8C73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2"/>
      </p:cViewPr>
      <p:guideLst>
        <p:guide orient="horz" pos="2160"/>
        <p:guide pos="384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16ED3F-361A-44AF-BEE8-6477106C788D}" type="datetimeFigureOut">
              <a:rPr lang="zh-CN" altLang="en-US" smtClean="0"/>
              <a:t>2024/5/30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7EA00E-6ADE-4A9D-A6EE-55A12B6C9A03}" type="slidenum">
              <a:rPr lang="zh-CN" altLang="en-US" smtClean="0"/>
              <a:t>‹#›</a:t>
            </a:fld>
            <a:endParaRPr lang="zh-CN" altLang="en-US"/>
          </a:p>
        </p:txBody>
      </p:sp>
    </p:spTree>
    <p:extLst>
      <p:ext uri="{BB962C8B-B14F-4D97-AF65-F5344CB8AC3E}">
        <p14:creationId xmlns:p14="http://schemas.microsoft.com/office/powerpoint/2010/main" val="766551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grpSp>
        <p:nvGrpSpPr>
          <p:cNvPr id="7" name="组合 6">
            <a:extLst>
              <a:ext uri="{FF2B5EF4-FFF2-40B4-BE49-F238E27FC236}">
                <a16:creationId xmlns:a16="http://schemas.microsoft.com/office/drawing/2014/main" id="{B953C76E-EEB6-4951-A3B9-BC05B9084764}"/>
              </a:ext>
            </a:extLst>
          </p:cNvPr>
          <p:cNvGrpSpPr/>
          <p:nvPr userDrawn="1"/>
        </p:nvGrpSpPr>
        <p:grpSpPr>
          <a:xfrm>
            <a:off x="9232900" y="6461125"/>
            <a:ext cx="2959100" cy="396875"/>
            <a:chOff x="9259" y="10212"/>
            <a:chExt cx="4660" cy="625"/>
          </a:xfrm>
        </p:grpSpPr>
        <p:sp>
          <p:nvSpPr>
            <p:cNvPr id="8" name="矩形 7">
              <a:extLst>
                <a:ext uri="{FF2B5EF4-FFF2-40B4-BE49-F238E27FC236}">
                  <a16:creationId xmlns:a16="http://schemas.microsoft.com/office/drawing/2014/main" id="{E527A64D-9C68-4BED-A3C2-F59750A1F599}"/>
                </a:ext>
              </a:extLst>
            </p:cNvPr>
            <p:cNvSpPr/>
            <p:nvPr/>
          </p:nvSpPr>
          <p:spPr>
            <a:xfrm>
              <a:off x="13448" y="10212"/>
              <a:ext cx="471" cy="601"/>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51BCE5D9-EC50-4A66-9229-CF56657581F9}"/>
                </a:ext>
              </a:extLst>
            </p:cNvPr>
            <p:cNvSpPr txBox="1"/>
            <p:nvPr/>
          </p:nvSpPr>
          <p:spPr>
            <a:xfrm>
              <a:off x="9259" y="10212"/>
              <a:ext cx="4660" cy="582"/>
            </a:xfrm>
            <a:prstGeom prst="rect">
              <a:avLst/>
            </a:prstGeom>
            <a:noFill/>
          </p:spPr>
          <p:txBody>
            <a:bodyPr wrap="square" rtlCol="0">
              <a:spAutoFit/>
            </a:bodyPr>
            <a:lstStyle/>
            <a:p>
              <a:r>
                <a:rPr lang="en-US" altLang="zh-CN" dirty="0"/>
                <a:t>    </a:t>
              </a:r>
              <a:r>
                <a:rPr lang="en-US" altLang="zh-CN" dirty="0">
                  <a:latin typeface="微软雅黑" panose="020B0503020204020204" charset="-122"/>
                  <a:ea typeface="微软雅黑" panose="020B0503020204020204" charset="-122"/>
                </a:rPr>
                <a:t> </a:t>
              </a:r>
              <a:r>
                <a:rPr lang="en-US" altLang="zh-CN" sz="1400" dirty="0">
                  <a:latin typeface="微软雅黑" panose="020B0503020204020204" charset="-122"/>
                  <a:ea typeface="微软雅黑" panose="020B0503020204020204" charset="-122"/>
                  <a:sym typeface="+mn-ea"/>
                </a:rPr>
                <a:t>20XX</a:t>
              </a:r>
              <a:r>
                <a:rPr lang="zh-CN" altLang="en-US" sz="1400" dirty="0">
                  <a:latin typeface="微软雅黑" panose="020B0503020204020204" charset="-122"/>
                  <a:ea typeface="微软雅黑" panose="020B0503020204020204" charset="-122"/>
                  <a:sym typeface="+mn-ea"/>
                </a:rPr>
                <a:t>级</a:t>
              </a:r>
              <a:r>
                <a:rPr lang="zh-CN" altLang="en-US" sz="1400" dirty="0">
                  <a:latin typeface="微软雅黑" panose="020B0503020204020204" charset="-122"/>
                  <a:ea typeface="微软雅黑" panose="020B0503020204020204" charset="-122"/>
                </a:rPr>
                <a:t>建筑学专业毕业答辩</a:t>
              </a:r>
            </a:p>
          </p:txBody>
        </p:sp>
        <p:sp>
          <p:nvSpPr>
            <p:cNvPr id="10" name="文本框 9">
              <a:extLst>
                <a:ext uri="{FF2B5EF4-FFF2-40B4-BE49-F238E27FC236}">
                  <a16:creationId xmlns:a16="http://schemas.microsoft.com/office/drawing/2014/main" id="{0B444FAB-68C9-4A58-90DC-BBE03EFD2B35}"/>
                </a:ext>
              </a:extLst>
            </p:cNvPr>
            <p:cNvSpPr txBox="1"/>
            <p:nvPr/>
          </p:nvSpPr>
          <p:spPr>
            <a:xfrm>
              <a:off x="13438" y="10257"/>
              <a:ext cx="357" cy="580"/>
            </a:xfrm>
            <a:prstGeom prst="rect">
              <a:avLst/>
            </a:prstGeom>
            <a:noFill/>
          </p:spPr>
          <p:txBody>
            <a:bodyPr wrap="square" rtlCol="0">
              <a:spAutoFit/>
            </a:bodyPr>
            <a:lstStyle/>
            <a:p>
              <a:r>
                <a:rPr lang="en-US" altLang="zh-CN">
                  <a:solidFill>
                    <a:schemeClr val="bg1"/>
                  </a:solidFill>
                </a:rPr>
                <a:t>1</a:t>
              </a:r>
            </a:p>
          </p:txBody>
        </p:sp>
      </p:grpSp>
    </p:spTree>
    <p:extLst>
      <p:ext uri="{BB962C8B-B14F-4D97-AF65-F5344CB8AC3E}">
        <p14:creationId xmlns:p14="http://schemas.microsoft.com/office/powerpoint/2010/main" val="305182762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2024/5/30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2024/5/30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2024/5/30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2024/5/30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0.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61A203B-9990-49CD-A9F6-BFB245CC0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119745"/>
            <a:ext cx="12191999" cy="3251200"/>
          </a:xfrm>
          <a:prstGeom prst="rect">
            <a:avLst/>
          </a:prstGeom>
        </p:spPr>
      </p:pic>
      <p:sp>
        <p:nvSpPr>
          <p:cNvPr id="9" name="矩形 8">
            <a:extLst>
              <a:ext uri="{FF2B5EF4-FFF2-40B4-BE49-F238E27FC236}">
                <a16:creationId xmlns:a16="http://schemas.microsoft.com/office/drawing/2014/main" id="{3265B677-E017-44B1-B923-F154D0DF138A}"/>
              </a:ext>
            </a:extLst>
          </p:cNvPr>
          <p:cNvSpPr/>
          <p:nvPr/>
        </p:nvSpPr>
        <p:spPr>
          <a:xfrm>
            <a:off x="6631709" y="2909455"/>
            <a:ext cx="5190836" cy="2461490"/>
          </a:xfrm>
          <a:prstGeom prst="rect">
            <a:avLst/>
          </a:prstGeom>
          <a:solidFill>
            <a:srgbClr val="543071">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23039055-9CC4-439C-877F-D96C0D273952}"/>
              </a:ext>
            </a:extLst>
          </p:cNvPr>
          <p:cNvSpPr txBox="1"/>
          <p:nvPr/>
        </p:nvSpPr>
        <p:spPr>
          <a:xfrm>
            <a:off x="6931891" y="3526430"/>
            <a:ext cx="4765963" cy="1077218"/>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挑战性任务</a:t>
            </a:r>
            <a:endParaRPr lang="en-US" altLang="zh-CN" sz="3200" b="1" dirty="0">
              <a:solidFill>
                <a:schemeClr val="bg1"/>
              </a:solidFill>
              <a:latin typeface="微软雅黑" panose="020B0503020204020204" pitchFamily="34" charset="-122"/>
              <a:ea typeface="微软雅黑" panose="020B0503020204020204" pitchFamily="34" charset="-122"/>
            </a:endParaRPr>
          </a:p>
          <a:p>
            <a:r>
              <a:rPr lang="zh-CN" altLang="en-US" sz="3200" dirty="0">
                <a:solidFill>
                  <a:schemeClr val="bg1"/>
                </a:solidFill>
                <a:latin typeface="微软雅黑" panose="020B0503020204020204" pitchFamily="34" charset="-122"/>
                <a:ea typeface="微软雅黑" panose="020B0503020204020204" pitchFamily="34" charset="-122"/>
              </a:rPr>
              <a:t>园区多能系统的优化运行</a:t>
            </a:r>
          </a:p>
        </p:txBody>
      </p:sp>
      <p:sp>
        <p:nvSpPr>
          <p:cNvPr id="11" name="矩形 10">
            <a:extLst>
              <a:ext uri="{FF2B5EF4-FFF2-40B4-BE49-F238E27FC236}">
                <a16:creationId xmlns:a16="http://schemas.microsoft.com/office/drawing/2014/main" id="{E04C2DBB-01C7-42CB-A2A1-748D3C1D12A5}"/>
              </a:ext>
            </a:extLst>
          </p:cNvPr>
          <p:cNvSpPr/>
          <p:nvPr/>
        </p:nvSpPr>
        <p:spPr>
          <a:xfrm>
            <a:off x="1" y="2039361"/>
            <a:ext cx="12192000" cy="80384"/>
          </a:xfrm>
          <a:prstGeom prst="rect">
            <a:avLst/>
          </a:prstGeom>
          <a:solidFill>
            <a:srgbClr val="FF9600"/>
          </a:solidFill>
          <a:ln>
            <a:solidFill>
              <a:srgbClr val="FF9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4396541-9D20-413D-A964-D663D36DF34A}"/>
              </a:ext>
            </a:extLst>
          </p:cNvPr>
          <p:cNvSpPr/>
          <p:nvPr/>
        </p:nvSpPr>
        <p:spPr>
          <a:xfrm>
            <a:off x="1" y="5364605"/>
            <a:ext cx="12192000" cy="80384"/>
          </a:xfrm>
          <a:prstGeom prst="rect">
            <a:avLst/>
          </a:prstGeom>
          <a:solidFill>
            <a:srgbClr val="FF9600"/>
          </a:solidFill>
          <a:ln>
            <a:solidFill>
              <a:srgbClr val="FF9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a:extLst>
              <a:ext uri="{FF2B5EF4-FFF2-40B4-BE49-F238E27FC236}">
                <a16:creationId xmlns:a16="http://schemas.microsoft.com/office/drawing/2014/main" id="{1ADA38E7-7295-4939-9EFA-711422B281D2}"/>
              </a:ext>
            </a:extLst>
          </p:cNvPr>
          <p:cNvCxnSpPr/>
          <p:nvPr/>
        </p:nvCxnSpPr>
        <p:spPr>
          <a:xfrm>
            <a:off x="6825673" y="5140945"/>
            <a:ext cx="4872181" cy="0"/>
          </a:xfrm>
          <a:prstGeom prst="line">
            <a:avLst/>
          </a:prstGeom>
          <a:ln w="19050">
            <a:solidFill>
              <a:srgbClr val="8C739F"/>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30F53DE8-09AB-47C2-AAA5-5AE651794A2A}"/>
              </a:ext>
            </a:extLst>
          </p:cNvPr>
          <p:cNvSpPr txBox="1"/>
          <p:nvPr/>
        </p:nvSpPr>
        <p:spPr>
          <a:xfrm>
            <a:off x="4008583" y="5904921"/>
            <a:ext cx="2275606" cy="338554"/>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李昂 吴禹承 张一凯</a:t>
            </a:r>
          </a:p>
        </p:txBody>
      </p:sp>
      <p:sp>
        <p:nvSpPr>
          <p:cNvPr id="17" name="文本框 16">
            <a:extLst>
              <a:ext uri="{FF2B5EF4-FFF2-40B4-BE49-F238E27FC236}">
                <a16:creationId xmlns:a16="http://schemas.microsoft.com/office/drawing/2014/main" id="{106FF712-B61F-4129-911C-084B2312387C}"/>
              </a:ext>
            </a:extLst>
          </p:cNvPr>
          <p:cNvSpPr txBox="1"/>
          <p:nvPr/>
        </p:nvSpPr>
        <p:spPr>
          <a:xfrm>
            <a:off x="8784935" y="5904921"/>
            <a:ext cx="3557155" cy="338554"/>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2024-</a:t>
            </a:r>
            <a:r>
              <a:rPr lang="zh-CN" altLang="en-US" sz="1600" dirty="0">
                <a:latin typeface="微软雅黑" panose="020B0503020204020204" pitchFamily="34" charset="-122"/>
                <a:ea typeface="微软雅黑" panose="020B0503020204020204" pitchFamily="34" charset="-122"/>
              </a:rPr>
              <a:t>能源互联网导论</a:t>
            </a:r>
          </a:p>
        </p:txBody>
      </p:sp>
      <p:pic>
        <p:nvPicPr>
          <p:cNvPr id="19" name="图片 18">
            <a:extLst>
              <a:ext uri="{FF2B5EF4-FFF2-40B4-BE49-F238E27FC236}">
                <a16:creationId xmlns:a16="http://schemas.microsoft.com/office/drawing/2014/main" id="{E609AFDC-E024-4F6D-81C1-E150B67C80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821" y="367864"/>
            <a:ext cx="2161598" cy="668535"/>
          </a:xfrm>
          <a:prstGeom prst="rect">
            <a:avLst/>
          </a:prstGeom>
        </p:spPr>
      </p:pic>
      <p:sp>
        <p:nvSpPr>
          <p:cNvPr id="20" name="矩形 19">
            <a:extLst>
              <a:ext uri="{FF2B5EF4-FFF2-40B4-BE49-F238E27FC236}">
                <a16:creationId xmlns:a16="http://schemas.microsoft.com/office/drawing/2014/main" id="{0D4EC39D-1AF3-4BBB-BAA9-6F00AB0C7E7B}"/>
              </a:ext>
            </a:extLst>
          </p:cNvPr>
          <p:cNvSpPr/>
          <p:nvPr/>
        </p:nvSpPr>
        <p:spPr>
          <a:xfrm flipV="1">
            <a:off x="1" y="286531"/>
            <a:ext cx="277090" cy="831203"/>
          </a:xfrm>
          <a:prstGeom prst="rect">
            <a:avLst/>
          </a:prstGeom>
          <a:solidFill>
            <a:srgbClr val="FF9600"/>
          </a:solidFill>
          <a:ln>
            <a:solidFill>
              <a:srgbClr val="FF9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13339867"/>
      </p:ext>
    </p:extLst>
  </p:cSld>
  <p:clrMapOvr>
    <a:masterClrMapping/>
  </p:clrMapOvr>
  <p:transition advClick="0" advTm="2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a:extLst>
              <a:ext uri="{FF2B5EF4-FFF2-40B4-BE49-F238E27FC236}">
                <a16:creationId xmlns:a16="http://schemas.microsoft.com/office/drawing/2014/main" id="{18CDD7FA-09E3-4AF2-B927-622097F968CB}"/>
              </a:ext>
            </a:extLst>
          </p:cNvPr>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sp>
        <p:nvSpPr>
          <p:cNvPr id="11" name="TextBox 25">
            <a:extLst>
              <a:ext uri="{FF2B5EF4-FFF2-40B4-BE49-F238E27FC236}">
                <a16:creationId xmlns:a16="http://schemas.microsoft.com/office/drawing/2014/main" id="{9B14A69A-61CB-474E-A566-F61A84167974}"/>
              </a:ext>
            </a:extLst>
          </p:cNvPr>
          <p:cNvSpPr txBox="1"/>
          <p:nvPr/>
        </p:nvSpPr>
        <p:spPr>
          <a:xfrm>
            <a:off x="1048189" y="370160"/>
            <a:ext cx="2262158" cy="461665"/>
          </a:xfrm>
          <a:prstGeom prst="rect">
            <a:avLst/>
          </a:prstGeom>
          <a:noFill/>
          <a:ln>
            <a:noFill/>
          </a:ln>
        </p:spPr>
        <p:txBody>
          <a:bodyPr wrap="none" rtlCol="0">
            <a:spAutoFit/>
          </a:bodyPr>
          <a:lstStyle/>
          <a:p>
            <a:r>
              <a:rPr lang="zh-CN" altLang="en-US" sz="2400" b="1" spc="300" dirty="0">
                <a:solidFill>
                  <a:srgbClr val="6C448A"/>
                </a:solidFill>
                <a:latin typeface="微软雅黑" panose="020B0503020204020204" charset="-122"/>
                <a:ea typeface="微软雅黑" panose="020B0503020204020204" charset="-122"/>
              </a:rPr>
              <a:t>运行计划求解</a:t>
            </a:r>
          </a:p>
        </p:txBody>
      </p:sp>
      <p:pic>
        <p:nvPicPr>
          <p:cNvPr id="1026" name="Picture 2" descr="https://timgsa.baidu.com/timg?image&amp;quality=80&amp;size=b9999_10000&amp;sec=1516638700954&amp;di=3582ad7bb29c454e74160c8a2b77e056&amp;imgtype=0&amp;src=http%3A%2F%2Fb.hiphotos.baidu.com%2Fzhidao%2Fpic%2Fitem%2F80cb39dbb6fd526689e18a12ab18972bd50736e9.jpg">
            <a:extLst>
              <a:ext uri="{FF2B5EF4-FFF2-40B4-BE49-F238E27FC236}">
                <a16:creationId xmlns:a16="http://schemas.microsoft.com/office/drawing/2014/main" id="{FB89AE7B-AC51-476A-9358-AAA6930BAC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6D5C10CB-933C-C986-F3C7-4947CF920CFD}"/>
              </a:ext>
            </a:extLst>
          </p:cNvPr>
          <p:cNvPicPr>
            <a:picLocks noChangeAspect="1"/>
          </p:cNvPicPr>
          <p:nvPr/>
        </p:nvPicPr>
        <p:blipFill>
          <a:blip r:embed="rId3"/>
          <a:stretch>
            <a:fillRect/>
          </a:stretch>
        </p:blipFill>
        <p:spPr>
          <a:xfrm>
            <a:off x="113347" y="2674333"/>
            <a:ext cx="3508177" cy="2879978"/>
          </a:xfrm>
          <a:prstGeom prst="rect">
            <a:avLst/>
          </a:prstGeom>
        </p:spPr>
      </p:pic>
      <p:sp>
        <p:nvSpPr>
          <p:cNvPr id="6" name="文本框 5">
            <a:extLst>
              <a:ext uri="{FF2B5EF4-FFF2-40B4-BE49-F238E27FC236}">
                <a16:creationId xmlns:a16="http://schemas.microsoft.com/office/drawing/2014/main" id="{927D7ACB-D253-FA63-BD0D-C96A15DA41A6}"/>
              </a:ext>
            </a:extLst>
          </p:cNvPr>
          <p:cNvSpPr txBox="1"/>
          <p:nvPr/>
        </p:nvSpPr>
        <p:spPr>
          <a:xfrm>
            <a:off x="422652" y="2088377"/>
            <a:ext cx="6094520" cy="369332"/>
          </a:xfrm>
          <a:prstGeom prst="rect">
            <a:avLst/>
          </a:prstGeom>
          <a:noFill/>
        </p:spPr>
        <p:txBody>
          <a:bodyPr wrap="square">
            <a:spAutoFit/>
          </a:bodyPr>
          <a:lstStyle/>
          <a:p>
            <a:r>
              <a:rPr lang="zh-CN" altLang="zh-CN" sz="1800" dirty="0">
                <a:effectLst/>
                <a:latin typeface="Adobe 黑体 Std R" panose="020B0400000000000000" pitchFamily="34" charset="-122"/>
                <a:ea typeface="Adobe 黑体 Std R" panose="020B0400000000000000" pitchFamily="34" charset="-122"/>
                <a:cs typeface="Times New Roman" panose="02020603050405020304" pitchFamily="18" charset="0"/>
              </a:rPr>
              <a:t>划分出</a:t>
            </a:r>
            <a:r>
              <a:rPr lang="en-US" altLang="zh-CN" sz="1800" dirty="0">
                <a:effectLst/>
                <a:latin typeface="Adobe 黑体 Std R" panose="020B0400000000000000" pitchFamily="34" charset="-122"/>
                <a:ea typeface="Adobe 黑体 Std R" panose="020B0400000000000000" pitchFamily="34" charset="-122"/>
                <a:cs typeface="Times New Roman" panose="02020603050405020304" pitchFamily="18" charset="0"/>
              </a:rPr>
              <a:t>14</a:t>
            </a:r>
            <a:r>
              <a:rPr lang="zh-CN" altLang="zh-CN" sz="1800" dirty="0">
                <a:effectLst/>
                <a:latin typeface="Adobe 黑体 Std R" panose="020B0400000000000000" pitchFamily="34" charset="-122"/>
                <a:ea typeface="Adobe 黑体 Std R" panose="020B0400000000000000" pitchFamily="34" charset="-122"/>
                <a:cs typeface="Times New Roman" panose="02020603050405020304" pitchFamily="18" charset="0"/>
              </a:rPr>
              <a:t>个时段即</a:t>
            </a:r>
            <a:r>
              <a:rPr lang="en-US" altLang="zh-CN" sz="1800" dirty="0">
                <a:effectLst/>
                <a:latin typeface="Adobe 黑体 Std R" panose="020B0400000000000000" pitchFamily="34" charset="-122"/>
                <a:ea typeface="Adobe 黑体 Std R" panose="020B0400000000000000" pitchFamily="34" charset="-122"/>
                <a:cs typeface="Times New Roman" panose="02020603050405020304" pitchFamily="18" charset="0"/>
              </a:rPr>
              <a:t>14</a:t>
            </a:r>
            <a:r>
              <a:rPr lang="zh-CN" altLang="zh-CN" sz="1800" dirty="0">
                <a:effectLst/>
                <a:latin typeface="Adobe 黑体 Std R" panose="020B0400000000000000" pitchFamily="34" charset="-122"/>
                <a:ea typeface="Adobe 黑体 Std R" panose="020B0400000000000000" pitchFamily="34" charset="-122"/>
                <a:cs typeface="Times New Roman" panose="02020603050405020304" pitchFamily="18" charset="0"/>
              </a:rPr>
              <a:t>个方程组</a:t>
            </a:r>
            <a:endParaRPr lang="zh-CN" altLang="en-US" dirty="0">
              <a:latin typeface="Adobe 黑体 Std R" panose="020B0400000000000000" pitchFamily="34" charset="-122"/>
              <a:ea typeface="Adobe 黑体 Std R" panose="020B0400000000000000" pitchFamily="34" charset="-122"/>
            </a:endParaRPr>
          </a:p>
        </p:txBody>
      </p:sp>
      <p:pic>
        <p:nvPicPr>
          <p:cNvPr id="7" name="图片 6">
            <a:extLst>
              <a:ext uri="{FF2B5EF4-FFF2-40B4-BE49-F238E27FC236}">
                <a16:creationId xmlns:a16="http://schemas.microsoft.com/office/drawing/2014/main" id="{3C69BED5-09E6-47C5-0312-BB8829D2BB61}"/>
              </a:ext>
            </a:extLst>
          </p:cNvPr>
          <p:cNvPicPr>
            <a:picLocks noChangeAspect="1"/>
          </p:cNvPicPr>
          <p:nvPr/>
        </p:nvPicPr>
        <p:blipFill>
          <a:blip r:embed="rId4"/>
          <a:stretch>
            <a:fillRect/>
          </a:stretch>
        </p:blipFill>
        <p:spPr>
          <a:xfrm>
            <a:off x="3928360" y="2104813"/>
            <a:ext cx="7958205" cy="4099826"/>
          </a:xfrm>
          <a:prstGeom prst="rect">
            <a:avLst/>
          </a:prstGeom>
          <a:ln>
            <a:solidFill>
              <a:schemeClr val="tx1"/>
            </a:solidFill>
          </a:ln>
        </p:spPr>
      </p:pic>
      <p:sp>
        <p:nvSpPr>
          <p:cNvPr id="12" name="文本框 11">
            <a:extLst>
              <a:ext uri="{FF2B5EF4-FFF2-40B4-BE49-F238E27FC236}">
                <a16:creationId xmlns:a16="http://schemas.microsoft.com/office/drawing/2014/main" id="{0CD497A1-4617-128A-82AC-40EA595BEFD9}"/>
              </a:ext>
            </a:extLst>
          </p:cNvPr>
          <p:cNvSpPr txBox="1"/>
          <p:nvPr/>
        </p:nvSpPr>
        <p:spPr>
          <a:xfrm>
            <a:off x="3808520" y="1167714"/>
            <a:ext cx="7958205" cy="584775"/>
          </a:xfrm>
          <a:prstGeom prst="rect">
            <a:avLst/>
          </a:prstGeom>
          <a:noFill/>
        </p:spPr>
        <p:txBody>
          <a:bodyPr wrap="square" rtlCol="0">
            <a:spAutoFit/>
          </a:bodyPr>
          <a:lstStyle/>
          <a:p>
            <a:r>
              <a:rPr lang="zh-CN" altLang="en-US" sz="3200" b="1" dirty="0">
                <a:latin typeface="Adobe 黑体 Std R" panose="020B0400000000000000" pitchFamily="34" charset="-122"/>
                <a:ea typeface="Adobe 黑体 Std R" panose="020B0400000000000000" pitchFamily="34" charset="-122"/>
              </a:rPr>
              <a:t>５９７３９　￥／日　</a:t>
            </a:r>
            <a:r>
              <a:rPr lang="zh-CN" altLang="en-US" sz="3200" b="1" dirty="0">
                <a:solidFill>
                  <a:srgbClr val="FF0000"/>
                </a:solidFill>
                <a:latin typeface="Adobe 黑体 Std R" panose="020B0400000000000000" pitchFamily="34" charset="-122"/>
                <a:ea typeface="Adobe 黑体 Std R" panose="020B0400000000000000" pitchFamily="34" charset="-122"/>
              </a:rPr>
              <a:t> ↓２００００＋￥</a:t>
            </a:r>
            <a:endParaRPr lang="zh-CN" altLang="en-US" sz="3200" b="1" dirty="0">
              <a:latin typeface="Adobe 黑体 Std R" panose="020B0400000000000000" pitchFamily="34" charset="-122"/>
              <a:ea typeface="Adobe 黑体 Std R" panose="020B0400000000000000" pitchFamily="34" charset="-122"/>
            </a:endParaRPr>
          </a:p>
        </p:txBody>
      </p:sp>
      <p:sp>
        <p:nvSpPr>
          <p:cNvPr id="14" name="文本框 13">
            <a:extLst>
              <a:ext uri="{FF2B5EF4-FFF2-40B4-BE49-F238E27FC236}">
                <a16:creationId xmlns:a16="http://schemas.microsoft.com/office/drawing/2014/main" id="{1412B52E-BC17-9DA1-5418-BB7F39AF3B02}"/>
              </a:ext>
            </a:extLst>
          </p:cNvPr>
          <p:cNvSpPr txBox="1"/>
          <p:nvPr/>
        </p:nvSpPr>
        <p:spPr>
          <a:xfrm>
            <a:off x="3928360" y="1697335"/>
            <a:ext cx="7257504" cy="338554"/>
          </a:xfrm>
          <a:prstGeom prst="rect">
            <a:avLst/>
          </a:prstGeom>
          <a:noFill/>
        </p:spPr>
        <p:txBody>
          <a:bodyPr wrap="square">
            <a:spAutoFit/>
          </a:bodyPr>
          <a:lstStyle/>
          <a:p>
            <a:r>
              <a:rPr lang="zh-CN" altLang="en-US" sz="1600" dirty="0">
                <a:latin typeface="Adobe 黑体 Std R" panose="020B0400000000000000" pitchFamily="34" charset="-122"/>
                <a:ea typeface="Adobe 黑体 Std R" panose="020B0400000000000000" pitchFamily="34" charset="-122"/>
                <a:cs typeface="Times New Roman" panose="02020603050405020304" pitchFamily="18" charset="0"/>
              </a:rPr>
              <a:t>即使不考虑制冷直接全部购电，也要显著高于直接这个优化后的结果</a:t>
            </a:r>
            <a:endParaRPr lang="zh-CN" altLang="en-US" sz="1600" dirty="0">
              <a:latin typeface="Adobe 黑体 Std R" panose="020B0400000000000000" pitchFamily="34" charset="-122"/>
              <a:ea typeface="Adobe 黑体 Std R" panose="020B0400000000000000" pitchFamily="34" charset="-122"/>
            </a:endParaRPr>
          </a:p>
        </p:txBody>
      </p:sp>
    </p:spTree>
    <p:extLst>
      <p:ext uri="{BB962C8B-B14F-4D97-AF65-F5344CB8AC3E}">
        <p14:creationId xmlns:p14="http://schemas.microsoft.com/office/powerpoint/2010/main" val="2879758998"/>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righ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a:extLst>
              <a:ext uri="{FF2B5EF4-FFF2-40B4-BE49-F238E27FC236}">
                <a16:creationId xmlns:a16="http://schemas.microsoft.com/office/drawing/2014/main" id="{18CDD7FA-09E3-4AF2-B927-622097F968CB}"/>
              </a:ext>
            </a:extLst>
          </p:cNvPr>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sp>
        <p:nvSpPr>
          <p:cNvPr id="11" name="TextBox 25">
            <a:extLst>
              <a:ext uri="{FF2B5EF4-FFF2-40B4-BE49-F238E27FC236}">
                <a16:creationId xmlns:a16="http://schemas.microsoft.com/office/drawing/2014/main" id="{9B14A69A-61CB-474E-A566-F61A84167974}"/>
              </a:ext>
            </a:extLst>
          </p:cNvPr>
          <p:cNvSpPr txBox="1"/>
          <p:nvPr/>
        </p:nvSpPr>
        <p:spPr>
          <a:xfrm>
            <a:off x="1048189" y="370160"/>
            <a:ext cx="2262158" cy="461665"/>
          </a:xfrm>
          <a:prstGeom prst="rect">
            <a:avLst/>
          </a:prstGeom>
          <a:noFill/>
          <a:ln>
            <a:noFill/>
          </a:ln>
        </p:spPr>
        <p:txBody>
          <a:bodyPr wrap="none" rtlCol="0">
            <a:spAutoFit/>
          </a:bodyPr>
          <a:lstStyle/>
          <a:p>
            <a:r>
              <a:rPr lang="zh-CN" altLang="en-US" sz="2400" b="1" spc="300" dirty="0">
                <a:solidFill>
                  <a:srgbClr val="6C448A"/>
                </a:solidFill>
                <a:latin typeface="微软雅黑" panose="020B0503020204020204" charset="-122"/>
                <a:ea typeface="微软雅黑" panose="020B0503020204020204" charset="-122"/>
              </a:rPr>
              <a:t>进一步的优化</a:t>
            </a:r>
          </a:p>
        </p:txBody>
      </p:sp>
      <p:pic>
        <p:nvPicPr>
          <p:cNvPr id="1026" name="Picture 2" descr="https://timgsa.baidu.com/timg?image&amp;quality=80&amp;size=b9999_10000&amp;sec=1516638700954&amp;di=3582ad7bb29c454e74160c8a2b77e056&amp;imgtype=0&amp;src=http%3A%2F%2Fb.hiphotos.baidu.com%2Fzhidao%2Fpic%2Fitem%2F80cb39dbb6fd526689e18a12ab18972bd50736e9.jpg">
            <a:extLst>
              <a:ext uri="{FF2B5EF4-FFF2-40B4-BE49-F238E27FC236}">
                <a16:creationId xmlns:a16="http://schemas.microsoft.com/office/drawing/2014/main" id="{FB89AE7B-AC51-476A-9358-AAA6930BAC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927D7ACB-D253-FA63-BD0D-C96A15DA41A6}"/>
              </a:ext>
            </a:extLst>
          </p:cNvPr>
          <p:cNvSpPr txBox="1"/>
          <p:nvPr/>
        </p:nvSpPr>
        <p:spPr>
          <a:xfrm>
            <a:off x="342682" y="1787067"/>
            <a:ext cx="3776556" cy="1169551"/>
          </a:xfrm>
          <a:prstGeom prst="rect">
            <a:avLst/>
          </a:prstGeom>
          <a:noFill/>
        </p:spPr>
        <p:txBody>
          <a:bodyPr wrap="square">
            <a:spAutoFit/>
          </a:bodyPr>
          <a:lstStyle/>
          <a:p>
            <a:r>
              <a:rPr lang="zh-CN" altLang="zh-CN" sz="1400" dirty="0">
                <a:effectLst/>
                <a:latin typeface="Adobe 黑体 Std R" panose="020B0400000000000000" pitchFamily="34" charset="-122"/>
                <a:ea typeface="Adobe 黑体 Std R" panose="020B0400000000000000" pitchFamily="34" charset="-122"/>
                <a:cs typeface="Times New Roman" panose="02020603050405020304" pitchFamily="18" charset="0"/>
              </a:rPr>
              <a:t>但其实不难发现，本策略在供电上基本达到了最优，但对于供冷热的细节处还有一些可以优化的地方，例如可以在一档电价的时候让燃气机</a:t>
            </a:r>
            <a:r>
              <a:rPr lang="en-US" altLang="zh-CN" sz="1400" dirty="0">
                <a:effectLst/>
                <a:latin typeface="Adobe 黑体 Std R" panose="020B0400000000000000" pitchFamily="34" charset="-122"/>
                <a:ea typeface="Adobe 黑体 Std R" panose="020B0400000000000000" pitchFamily="34" charset="-122"/>
                <a:cs typeface="Times New Roman" panose="02020603050405020304" pitchFamily="18" charset="0"/>
              </a:rPr>
              <a:t>-</a:t>
            </a:r>
            <a:r>
              <a:rPr lang="zh-CN" altLang="zh-CN" sz="1400" dirty="0">
                <a:effectLst/>
                <a:latin typeface="Adobe 黑体 Std R" panose="020B0400000000000000" pitchFamily="34" charset="-122"/>
                <a:ea typeface="Adobe 黑体 Std R" panose="020B0400000000000000" pitchFamily="34" charset="-122"/>
                <a:cs typeface="Times New Roman" panose="02020603050405020304" pitchFamily="18" charset="0"/>
              </a:rPr>
              <a:t>溴化锂提前运行参与到供热中，或是让溴化锂更加灵活的参与到供冷供热的切换中。</a:t>
            </a:r>
            <a:endParaRPr lang="zh-CN" altLang="en-US" sz="1400" dirty="0">
              <a:latin typeface="Adobe 黑体 Std R" panose="020B0400000000000000" pitchFamily="34" charset="-122"/>
              <a:ea typeface="Adobe 黑体 Std R" panose="020B0400000000000000" pitchFamily="34" charset="-122"/>
            </a:endParaRPr>
          </a:p>
        </p:txBody>
      </p:sp>
      <p:pic>
        <p:nvPicPr>
          <p:cNvPr id="19" name="图片 18">
            <a:extLst>
              <a:ext uri="{FF2B5EF4-FFF2-40B4-BE49-F238E27FC236}">
                <a16:creationId xmlns:a16="http://schemas.microsoft.com/office/drawing/2014/main" id="{77038612-AA50-84C4-53DD-2B750C9A8F21}"/>
              </a:ext>
            </a:extLst>
          </p:cNvPr>
          <p:cNvPicPr>
            <a:picLocks noChangeAspect="1"/>
          </p:cNvPicPr>
          <p:nvPr/>
        </p:nvPicPr>
        <p:blipFill>
          <a:blip r:embed="rId3"/>
          <a:stretch>
            <a:fillRect/>
          </a:stretch>
        </p:blipFill>
        <p:spPr>
          <a:xfrm>
            <a:off x="227272" y="3218083"/>
            <a:ext cx="4096108" cy="2046374"/>
          </a:xfrm>
          <a:prstGeom prst="rect">
            <a:avLst/>
          </a:prstGeom>
          <a:ln>
            <a:solidFill>
              <a:schemeClr val="tx1"/>
            </a:solidFill>
          </a:ln>
        </p:spPr>
      </p:pic>
      <p:pic>
        <p:nvPicPr>
          <p:cNvPr id="2" name="图片 1">
            <a:extLst>
              <a:ext uri="{FF2B5EF4-FFF2-40B4-BE49-F238E27FC236}">
                <a16:creationId xmlns:a16="http://schemas.microsoft.com/office/drawing/2014/main" id="{B1C050A4-1FF5-F59C-2A02-44B7B18365D9}"/>
              </a:ext>
            </a:extLst>
          </p:cNvPr>
          <p:cNvPicPr>
            <a:picLocks noChangeAspect="1"/>
          </p:cNvPicPr>
          <p:nvPr/>
        </p:nvPicPr>
        <p:blipFill>
          <a:blip r:embed="rId4"/>
          <a:stretch>
            <a:fillRect/>
          </a:stretch>
        </p:blipFill>
        <p:spPr>
          <a:xfrm>
            <a:off x="4468752" y="2143397"/>
            <a:ext cx="7584753" cy="3866343"/>
          </a:xfrm>
          <a:prstGeom prst="rect">
            <a:avLst/>
          </a:prstGeom>
          <a:ln>
            <a:solidFill>
              <a:schemeClr val="tx1"/>
            </a:solidFill>
          </a:ln>
        </p:spPr>
      </p:pic>
      <p:sp>
        <p:nvSpPr>
          <p:cNvPr id="3" name="文本框 2">
            <a:extLst>
              <a:ext uri="{FF2B5EF4-FFF2-40B4-BE49-F238E27FC236}">
                <a16:creationId xmlns:a16="http://schemas.microsoft.com/office/drawing/2014/main" id="{FC505B22-8910-7391-B1CD-2660D1F48433}"/>
              </a:ext>
            </a:extLst>
          </p:cNvPr>
          <p:cNvSpPr txBox="1"/>
          <p:nvPr/>
        </p:nvSpPr>
        <p:spPr>
          <a:xfrm>
            <a:off x="4398074" y="1787067"/>
            <a:ext cx="4958990" cy="307777"/>
          </a:xfrm>
          <a:prstGeom prst="rect">
            <a:avLst/>
          </a:prstGeom>
          <a:noFill/>
        </p:spPr>
        <p:txBody>
          <a:bodyPr wrap="square">
            <a:spAutoFit/>
          </a:bodyPr>
          <a:lstStyle/>
          <a:p>
            <a:r>
              <a:rPr lang="zh-CN" altLang="en-US" sz="1400" dirty="0">
                <a:latin typeface="Adobe 黑体 Std R" panose="020B0400000000000000" pitchFamily="34" charset="-122"/>
                <a:ea typeface="Adobe 黑体 Std R" panose="020B0400000000000000" pitchFamily="34" charset="-122"/>
              </a:rPr>
              <a:t>Ｙａｌｍｉｐ＋ｇｕｒｏｂｉ　规划求解，趋势基本一致</a:t>
            </a:r>
          </a:p>
        </p:txBody>
      </p:sp>
      <p:sp>
        <p:nvSpPr>
          <p:cNvPr id="5" name="文本框 4">
            <a:extLst>
              <a:ext uri="{FF2B5EF4-FFF2-40B4-BE49-F238E27FC236}">
                <a16:creationId xmlns:a16="http://schemas.microsoft.com/office/drawing/2014/main" id="{71FE72D7-4490-ADEC-8978-591B1A96089F}"/>
              </a:ext>
            </a:extLst>
          </p:cNvPr>
          <p:cNvSpPr txBox="1"/>
          <p:nvPr/>
        </p:nvSpPr>
        <p:spPr>
          <a:xfrm>
            <a:off x="4323380" y="1109726"/>
            <a:ext cx="7137692" cy="584775"/>
          </a:xfrm>
          <a:prstGeom prst="rect">
            <a:avLst/>
          </a:prstGeom>
          <a:noFill/>
        </p:spPr>
        <p:txBody>
          <a:bodyPr wrap="square" rtlCol="0">
            <a:spAutoFit/>
          </a:bodyPr>
          <a:lstStyle/>
          <a:p>
            <a:r>
              <a:rPr lang="zh-CN" altLang="en-US" sz="3200" b="1" dirty="0">
                <a:latin typeface="Adobe 黑体 Std R" panose="020B0400000000000000" pitchFamily="34" charset="-122"/>
                <a:ea typeface="Adobe 黑体 Std R" panose="020B0400000000000000" pitchFamily="34" charset="-122"/>
              </a:rPr>
              <a:t>５９２５８　￥／日　　</a:t>
            </a:r>
            <a:r>
              <a:rPr lang="zh-CN" altLang="en-US" sz="3200" b="1" dirty="0">
                <a:solidFill>
                  <a:srgbClr val="FF0000"/>
                </a:solidFill>
                <a:latin typeface="Adobe 黑体 Std R" panose="020B0400000000000000" pitchFamily="34" charset="-122"/>
                <a:ea typeface="Adobe 黑体 Std R" panose="020B0400000000000000" pitchFamily="34" charset="-122"/>
              </a:rPr>
              <a:t>↓４８１￥</a:t>
            </a:r>
          </a:p>
        </p:txBody>
      </p:sp>
    </p:spTree>
    <p:extLst>
      <p:ext uri="{BB962C8B-B14F-4D97-AF65-F5344CB8AC3E}">
        <p14:creationId xmlns:p14="http://schemas.microsoft.com/office/powerpoint/2010/main" val="2030844240"/>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righ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a:extLst>
              <a:ext uri="{FF2B5EF4-FFF2-40B4-BE49-F238E27FC236}">
                <a16:creationId xmlns:a16="http://schemas.microsoft.com/office/drawing/2014/main" id="{18CDD7FA-09E3-4AF2-B927-622097F968CB}"/>
              </a:ext>
            </a:extLst>
          </p:cNvPr>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sp>
        <p:nvSpPr>
          <p:cNvPr id="11" name="TextBox 25">
            <a:extLst>
              <a:ext uri="{FF2B5EF4-FFF2-40B4-BE49-F238E27FC236}">
                <a16:creationId xmlns:a16="http://schemas.microsoft.com/office/drawing/2014/main" id="{9B14A69A-61CB-474E-A566-F61A84167974}"/>
              </a:ext>
            </a:extLst>
          </p:cNvPr>
          <p:cNvSpPr txBox="1"/>
          <p:nvPr/>
        </p:nvSpPr>
        <p:spPr>
          <a:xfrm>
            <a:off x="1048189" y="370160"/>
            <a:ext cx="877163" cy="461665"/>
          </a:xfrm>
          <a:prstGeom prst="rect">
            <a:avLst/>
          </a:prstGeom>
          <a:noFill/>
          <a:ln>
            <a:noFill/>
          </a:ln>
        </p:spPr>
        <p:txBody>
          <a:bodyPr wrap="none" rtlCol="0">
            <a:spAutoFit/>
          </a:bodyPr>
          <a:lstStyle/>
          <a:p>
            <a:r>
              <a:rPr lang="zh-CN" altLang="en-US" sz="2400" b="1" spc="300" dirty="0">
                <a:solidFill>
                  <a:srgbClr val="6C448A"/>
                </a:solidFill>
                <a:latin typeface="微软雅黑" panose="020B0503020204020204" charset="-122"/>
                <a:ea typeface="微软雅黑" panose="020B0503020204020204" charset="-122"/>
              </a:rPr>
              <a:t>讨论</a:t>
            </a:r>
          </a:p>
        </p:txBody>
      </p:sp>
      <p:pic>
        <p:nvPicPr>
          <p:cNvPr id="1026" name="Picture 2" descr="https://timgsa.baidu.com/timg?image&amp;quality=80&amp;size=b9999_10000&amp;sec=1516638700954&amp;di=3582ad7bb29c454e74160c8a2b77e056&amp;imgtype=0&amp;src=http%3A%2F%2Fb.hiphotos.baidu.com%2Fzhidao%2Fpic%2Fitem%2F80cb39dbb6fd526689e18a12ab18972bd50736e9.jpg">
            <a:extLst>
              <a:ext uri="{FF2B5EF4-FFF2-40B4-BE49-F238E27FC236}">
                <a16:creationId xmlns:a16="http://schemas.microsoft.com/office/drawing/2014/main" id="{FB89AE7B-AC51-476A-9358-AAA6930BAC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927D7ACB-D253-FA63-BD0D-C96A15DA41A6}"/>
              </a:ext>
            </a:extLst>
          </p:cNvPr>
          <p:cNvSpPr txBox="1"/>
          <p:nvPr/>
        </p:nvSpPr>
        <p:spPr>
          <a:xfrm>
            <a:off x="3204545" y="2336529"/>
            <a:ext cx="7505179" cy="2354940"/>
          </a:xfrm>
          <a:prstGeom prst="rect">
            <a:avLst/>
          </a:prstGeom>
          <a:noFill/>
        </p:spPr>
        <p:txBody>
          <a:bodyPr wrap="square">
            <a:spAutoFit/>
          </a:bodyPr>
          <a:lstStyle/>
          <a:p>
            <a:pPr indent="266700" algn="just">
              <a:lnSpc>
                <a:spcPct val="150000"/>
              </a:lnSpc>
            </a:pPr>
            <a:r>
              <a:rPr lang="zh-CN" altLang="zh-CN" sz="2000" kern="100" dirty="0">
                <a:effectLst/>
                <a:latin typeface="Adobe 黑体 Std R" panose="020B0400000000000000" pitchFamily="34" charset="-122"/>
                <a:ea typeface="Adobe 黑体 Std R" panose="020B0400000000000000" pitchFamily="34" charset="-122"/>
                <a:cs typeface="Times New Roman" panose="02020603050405020304" pitchFamily="18" charset="0"/>
              </a:rPr>
              <a:t>如果从成本来看，显然是后者更优，一年大约可以节省</a:t>
            </a:r>
            <a:r>
              <a:rPr lang="en-US" altLang="zh-CN" sz="2000" kern="100" dirty="0">
                <a:effectLst/>
                <a:latin typeface="Adobe 黑体 Std R" panose="020B0400000000000000" pitchFamily="34" charset="-122"/>
                <a:ea typeface="Adobe 黑体 Std R" panose="020B0400000000000000" pitchFamily="34" charset="-122"/>
                <a:cs typeface="Times New Roman" panose="02020603050405020304" pitchFamily="18" charset="0"/>
              </a:rPr>
              <a:t>17</a:t>
            </a:r>
            <a:r>
              <a:rPr lang="zh-CN" altLang="zh-CN" sz="2000" kern="100" dirty="0">
                <a:effectLst/>
                <a:latin typeface="Adobe 黑体 Std R" panose="020B0400000000000000" pitchFamily="34" charset="-122"/>
                <a:ea typeface="Adobe 黑体 Std R" panose="020B0400000000000000" pitchFamily="34" charset="-122"/>
                <a:cs typeface="Times New Roman" panose="02020603050405020304" pitchFamily="18" charset="0"/>
              </a:rPr>
              <a:t>万多的用能成本，但其实这个差距很小（＜</a:t>
            </a:r>
            <a:r>
              <a:rPr lang="en-US" altLang="zh-CN" sz="2000" kern="100" dirty="0">
                <a:effectLst/>
                <a:latin typeface="Adobe 黑体 Std R" panose="020B0400000000000000" pitchFamily="34" charset="-122"/>
                <a:ea typeface="Adobe 黑体 Std R" panose="020B0400000000000000" pitchFamily="34" charset="-122"/>
                <a:cs typeface="Times New Roman" panose="02020603050405020304" pitchFamily="18" charset="0"/>
              </a:rPr>
              <a:t>1%</a:t>
            </a:r>
            <a:r>
              <a:rPr lang="zh-CN" altLang="zh-CN" sz="2000" kern="100" dirty="0">
                <a:effectLst/>
                <a:latin typeface="Adobe 黑体 Std R" panose="020B0400000000000000" pitchFamily="34" charset="-122"/>
                <a:ea typeface="Adobe 黑体 Std R" panose="020B0400000000000000" pitchFamily="34" charset="-122"/>
                <a:cs typeface="Times New Roman" panose="02020603050405020304" pitchFamily="18" charset="0"/>
              </a:rPr>
              <a:t>），且优化后的策略对烟气的浪费较多，用气量更多，而且系统运行中部分设备频繁启停和切换，在实际中考虑环保、设备损耗等因素，可能也会偏好于基本的策略。</a:t>
            </a:r>
          </a:p>
        </p:txBody>
      </p:sp>
      <p:grpSp>
        <p:nvGrpSpPr>
          <p:cNvPr id="4" name="组合 3">
            <a:extLst>
              <a:ext uri="{FF2B5EF4-FFF2-40B4-BE49-F238E27FC236}">
                <a16:creationId xmlns:a16="http://schemas.microsoft.com/office/drawing/2014/main" id="{3E4A6A77-B848-2BD8-8841-ADB512D4D5D3}"/>
              </a:ext>
            </a:extLst>
          </p:cNvPr>
          <p:cNvGrpSpPr/>
          <p:nvPr/>
        </p:nvGrpSpPr>
        <p:grpSpPr>
          <a:xfrm>
            <a:off x="1048189" y="2073123"/>
            <a:ext cx="1652886" cy="2711754"/>
            <a:chOff x="8631953" y="1679412"/>
            <a:chExt cx="2419633" cy="3969693"/>
          </a:xfrm>
          <a:solidFill>
            <a:srgbClr val="6C448A"/>
          </a:solidFill>
        </p:grpSpPr>
        <p:sp>
          <p:nvSpPr>
            <p:cNvPr id="7" name="Freeform 22">
              <a:extLst>
                <a:ext uri="{FF2B5EF4-FFF2-40B4-BE49-F238E27FC236}">
                  <a16:creationId xmlns:a16="http://schemas.microsoft.com/office/drawing/2014/main" id="{B865E1F9-3CA9-93E4-FB30-9A3062DDB991}"/>
                </a:ext>
              </a:extLst>
            </p:cNvPr>
            <p:cNvSpPr/>
            <p:nvPr/>
          </p:nvSpPr>
          <p:spPr bwMode="auto">
            <a:xfrm>
              <a:off x="9968359" y="1846062"/>
              <a:ext cx="1069" cy="0"/>
            </a:xfrm>
            <a:custGeom>
              <a:avLst/>
              <a:gdLst>
                <a:gd name="T0" fmla="*/ 0 w 4"/>
                <a:gd name="T1" fmla="*/ 2 w 4"/>
                <a:gd name="T2" fmla="*/ 4 w 4"/>
                <a:gd name="T3" fmla="*/ 0 w 4"/>
              </a:gdLst>
              <a:ahLst/>
              <a:cxnLst>
                <a:cxn ang="0">
                  <a:pos x="T0" y="0"/>
                </a:cxn>
                <a:cxn ang="0">
                  <a:pos x="T1" y="0"/>
                </a:cxn>
                <a:cxn ang="0">
                  <a:pos x="T2" y="0"/>
                </a:cxn>
                <a:cxn ang="0">
                  <a:pos x="T3" y="0"/>
                </a:cxn>
              </a:cxnLst>
              <a:rect l="0" t="0" r="r" b="b"/>
              <a:pathLst>
                <a:path w="4">
                  <a:moveTo>
                    <a:pt x="0" y="0"/>
                  </a:moveTo>
                  <a:cubicBezTo>
                    <a:pt x="0" y="0"/>
                    <a:pt x="2" y="0"/>
                    <a:pt x="2" y="0"/>
                  </a:cubicBezTo>
                  <a:lnTo>
                    <a:pt x="4" y="0"/>
                  </a:lnTo>
                  <a:lnTo>
                    <a:pt x="0" y="0"/>
                  </a:lnTo>
                  <a:close/>
                </a:path>
              </a:pathLst>
            </a:cu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8" name="Freeform 23">
              <a:extLst>
                <a:ext uri="{FF2B5EF4-FFF2-40B4-BE49-F238E27FC236}">
                  <a16:creationId xmlns:a16="http://schemas.microsoft.com/office/drawing/2014/main" id="{817DBD7D-A8A8-E62C-2D92-787266C7CEF9}"/>
                </a:ext>
              </a:extLst>
            </p:cNvPr>
            <p:cNvSpPr/>
            <p:nvPr/>
          </p:nvSpPr>
          <p:spPr bwMode="auto">
            <a:xfrm flipH="1">
              <a:off x="9714110" y="1846062"/>
              <a:ext cx="0" cy="0"/>
            </a:xfrm>
            <a:custGeom>
              <a:avLst/>
              <a:gdLst>
                <a:gd name="T0" fmla="*/ 0 w 3"/>
                <a:gd name="T1" fmla="*/ 0 w 3"/>
                <a:gd name="T2" fmla="*/ 3 w 3"/>
                <a:gd name="T3" fmla="*/ 0 w 3"/>
              </a:gdLst>
              <a:ahLst/>
              <a:cxnLst>
                <a:cxn ang="0">
                  <a:pos x="T0" y="0"/>
                </a:cxn>
                <a:cxn ang="0">
                  <a:pos x="T1" y="0"/>
                </a:cxn>
                <a:cxn ang="0">
                  <a:pos x="T2" y="0"/>
                </a:cxn>
                <a:cxn ang="0">
                  <a:pos x="T3" y="0"/>
                </a:cxn>
              </a:cxnLst>
              <a:rect l="0" t="0" r="r" b="b"/>
              <a:pathLst>
                <a:path w="3">
                  <a:moveTo>
                    <a:pt x="0" y="0"/>
                  </a:moveTo>
                  <a:lnTo>
                    <a:pt x="0" y="0"/>
                  </a:lnTo>
                  <a:cubicBezTo>
                    <a:pt x="1" y="0"/>
                    <a:pt x="2" y="0"/>
                    <a:pt x="3" y="0"/>
                  </a:cubicBezTo>
                  <a:lnTo>
                    <a:pt x="0" y="0"/>
                  </a:lnTo>
                  <a:close/>
                </a:path>
              </a:pathLst>
            </a:cu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0" name="Freeform 21">
              <a:extLst>
                <a:ext uri="{FF2B5EF4-FFF2-40B4-BE49-F238E27FC236}">
                  <a16:creationId xmlns:a16="http://schemas.microsoft.com/office/drawing/2014/main" id="{C92A6B81-0A21-898A-37C7-66199FB91525}"/>
                </a:ext>
              </a:extLst>
            </p:cNvPr>
            <p:cNvSpPr>
              <a:spLocks noEditPoints="1"/>
            </p:cNvSpPr>
            <p:nvPr/>
          </p:nvSpPr>
          <p:spPr bwMode="auto">
            <a:xfrm>
              <a:off x="8631953" y="1679412"/>
              <a:ext cx="2419633" cy="3114009"/>
            </a:xfrm>
            <a:custGeom>
              <a:avLst/>
              <a:gdLst>
                <a:gd name="T0" fmla="*/ 15500 w 17509"/>
                <a:gd name="T1" fmla="*/ 12945 h 22569"/>
                <a:gd name="T2" fmla="*/ 13648 w 17509"/>
                <a:gd name="T3" fmla="*/ 15646 h 22569"/>
                <a:gd name="T4" fmla="*/ 12686 w 17509"/>
                <a:gd name="T5" fmla="*/ 16707 h 22569"/>
                <a:gd name="T6" fmla="*/ 12045 w 17509"/>
                <a:gd name="T7" fmla="*/ 18000 h 22569"/>
                <a:gd name="T8" fmla="*/ 11850 w 17509"/>
                <a:gd name="T9" fmla="*/ 20372 h 22569"/>
                <a:gd name="T10" fmla="*/ 11851 w 17509"/>
                <a:gd name="T11" fmla="*/ 20445 h 22569"/>
                <a:gd name="T12" fmla="*/ 11209 w 17509"/>
                <a:gd name="T13" fmla="*/ 21086 h 22569"/>
                <a:gd name="T14" fmla="*/ 6299 w 17509"/>
                <a:gd name="T15" fmla="*/ 21086 h 22569"/>
                <a:gd name="T16" fmla="*/ 5844 w 17509"/>
                <a:gd name="T17" fmla="*/ 20897 h 22569"/>
                <a:gd name="T18" fmla="*/ 5657 w 17509"/>
                <a:gd name="T19" fmla="*/ 20445 h 22569"/>
                <a:gd name="T20" fmla="*/ 5657 w 17509"/>
                <a:gd name="T21" fmla="*/ 20369 h 22569"/>
                <a:gd name="T22" fmla="*/ 5462 w 17509"/>
                <a:gd name="T23" fmla="*/ 18000 h 22569"/>
                <a:gd name="T24" fmla="*/ 5094 w 17509"/>
                <a:gd name="T25" fmla="*/ 17092 h 22569"/>
                <a:gd name="T26" fmla="*/ 4029 w 17509"/>
                <a:gd name="T27" fmla="*/ 15822 h 22569"/>
                <a:gd name="T28" fmla="*/ 2329 w 17509"/>
                <a:gd name="T29" fmla="*/ 13637 h 22569"/>
                <a:gd name="T30" fmla="*/ 1484 w 17509"/>
                <a:gd name="T31" fmla="*/ 9931 h 22569"/>
                <a:gd name="T32" fmla="*/ 2954 w 17509"/>
                <a:gd name="T33" fmla="*/ 5541 h 22569"/>
                <a:gd name="T34" fmla="*/ 6683 w 17509"/>
                <a:gd name="T35" fmla="*/ 2948 h 22569"/>
                <a:gd name="T36" fmla="*/ 6868 w 17509"/>
                <a:gd name="T37" fmla="*/ 2892 h 22569"/>
                <a:gd name="T38" fmla="*/ 7985 w 17509"/>
                <a:gd name="T39" fmla="*/ 2684 h 22569"/>
                <a:gd name="T40" fmla="*/ 7987 w 17509"/>
                <a:gd name="T41" fmla="*/ 2684 h 22569"/>
                <a:gd name="T42" fmla="*/ 8059 w 17509"/>
                <a:gd name="T43" fmla="*/ 2676 h 22569"/>
                <a:gd name="T44" fmla="*/ 8716 w 17509"/>
                <a:gd name="T45" fmla="*/ 2639 h 22569"/>
                <a:gd name="T46" fmla="*/ 8755 w 17509"/>
                <a:gd name="T47" fmla="*/ 2643 h 22569"/>
                <a:gd name="T48" fmla="*/ 8793 w 17509"/>
                <a:gd name="T49" fmla="*/ 2641 h 22569"/>
                <a:gd name="T50" fmla="*/ 9450 w 17509"/>
                <a:gd name="T51" fmla="*/ 2676 h 22569"/>
                <a:gd name="T52" fmla="*/ 9448 w 17509"/>
                <a:gd name="T53" fmla="*/ 2676 h 22569"/>
                <a:gd name="T54" fmla="*/ 9520 w 17509"/>
                <a:gd name="T55" fmla="*/ 2684 h 22569"/>
                <a:gd name="T56" fmla="*/ 9522 w 17509"/>
                <a:gd name="T57" fmla="*/ 2684 h 22569"/>
                <a:gd name="T58" fmla="*/ 10638 w 17509"/>
                <a:gd name="T59" fmla="*/ 2892 h 22569"/>
                <a:gd name="T60" fmla="*/ 10825 w 17509"/>
                <a:gd name="T61" fmla="*/ 2948 h 22569"/>
                <a:gd name="T62" fmla="*/ 14553 w 17509"/>
                <a:gd name="T63" fmla="*/ 5541 h 22569"/>
                <a:gd name="T64" fmla="*/ 16023 w 17509"/>
                <a:gd name="T65" fmla="*/ 9931 h 22569"/>
                <a:gd name="T66" fmla="*/ 15500 w 17509"/>
                <a:gd name="T67" fmla="*/ 12945 h 22569"/>
                <a:gd name="T68" fmla="*/ 17507 w 17509"/>
                <a:gd name="T69" fmla="*/ 9931 h 22569"/>
                <a:gd name="T70" fmla="*/ 15734 w 17509"/>
                <a:gd name="T71" fmla="*/ 4645 h 22569"/>
                <a:gd name="T72" fmla="*/ 1773 w 17509"/>
                <a:gd name="T73" fmla="*/ 4645 h 22569"/>
                <a:gd name="T74" fmla="*/ 0 w 17509"/>
                <a:gd name="T75" fmla="*/ 9931 h 22569"/>
                <a:gd name="T76" fmla="*/ 628 w 17509"/>
                <a:gd name="T77" fmla="*/ 13491 h 22569"/>
                <a:gd name="T78" fmla="*/ 2782 w 17509"/>
                <a:gd name="T79" fmla="*/ 16665 h 22569"/>
                <a:gd name="T80" fmla="*/ 3655 w 17509"/>
                <a:gd name="T81" fmla="*/ 17623 h 22569"/>
                <a:gd name="T82" fmla="*/ 4005 w 17509"/>
                <a:gd name="T83" fmla="*/ 18273 h 22569"/>
                <a:gd name="T84" fmla="*/ 4174 w 17509"/>
                <a:gd name="T85" fmla="*/ 20369 h 22569"/>
                <a:gd name="T86" fmla="*/ 4174 w 17509"/>
                <a:gd name="T87" fmla="*/ 20420 h 22569"/>
                <a:gd name="T88" fmla="*/ 4174 w 17509"/>
                <a:gd name="T89" fmla="*/ 20435 h 22569"/>
                <a:gd name="T90" fmla="*/ 4174 w 17509"/>
                <a:gd name="T91" fmla="*/ 20440 h 22569"/>
                <a:gd name="T92" fmla="*/ 4174 w 17509"/>
                <a:gd name="T93" fmla="*/ 20445 h 22569"/>
                <a:gd name="T94" fmla="*/ 6299 w 17509"/>
                <a:gd name="T95" fmla="*/ 22569 h 22569"/>
                <a:gd name="T96" fmla="*/ 11209 w 17509"/>
                <a:gd name="T97" fmla="*/ 22569 h 22569"/>
                <a:gd name="T98" fmla="*/ 13333 w 17509"/>
                <a:gd name="T99" fmla="*/ 20445 h 22569"/>
                <a:gd name="T100" fmla="*/ 13333 w 17509"/>
                <a:gd name="T101" fmla="*/ 20440 h 22569"/>
                <a:gd name="T102" fmla="*/ 13333 w 17509"/>
                <a:gd name="T103" fmla="*/ 20434 h 22569"/>
                <a:gd name="T104" fmla="*/ 13333 w 17509"/>
                <a:gd name="T105" fmla="*/ 20420 h 22569"/>
                <a:gd name="T106" fmla="*/ 13333 w 17509"/>
                <a:gd name="T107" fmla="*/ 20372 h 22569"/>
                <a:gd name="T108" fmla="*/ 13503 w 17509"/>
                <a:gd name="T109" fmla="*/ 18274 h 22569"/>
                <a:gd name="T110" fmla="*/ 13673 w 17509"/>
                <a:gd name="T111" fmla="*/ 17875 h 22569"/>
                <a:gd name="T112" fmla="*/ 14553 w 17509"/>
                <a:gd name="T113" fmla="*/ 16847 h 22569"/>
                <a:gd name="T114" fmla="*/ 16486 w 17509"/>
                <a:gd name="T115" fmla="*/ 14338 h 22569"/>
                <a:gd name="T116" fmla="*/ 17507 w 17509"/>
                <a:gd name="T117" fmla="*/ 9931 h 22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509" h="22569">
                  <a:moveTo>
                    <a:pt x="15500" y="12945"/>
                  </a:moveTo>
                  <a:cubicBezTo>
                    <a:pt x="15031" y="14128"/>
                    <a:pt x="14327" y="14928"/>
                    <a:pt x="13648" y="15646"/>
                  </a:cubicBezTo>
                  <a:cubicBezTo>
                    <a:pt x="13309" y="16005"/>
                    <a:pt x="12976" y="16339"/>
                    <a:pt x="12686" y="16707"/>
                  </a:cubicBezTo>
                  <a:cubicBezTo>
                    <a:pt x="12399" y="17072"/>
                    <a:pt x="12143" y="17489"/>
                    <a:pt x="12045" y="18000"/>
                  </a:cubicBezTo>
                  <a:cubicBezTo>
                    <a:pt x="11859" y="18996"/>
                    <a:pt x="11852" y="20066"/>
                    <a:pt x="11850" y="20372"/>
                  </a:cubicBezTo>
                  <a:cubicBezTo>
                    <a:pt x="11850" y="20413"/>
                    <a:pt x="11851" y="20435"/>
                    <a:pt x="11851" y="20445"/>
                  </a:cubicBezTo>
                  <a:cubicBezTo>
                    <a:pt x="11849" y="20799"/>
                    <a:pt x="11564" y="21085"/>
                    <a:pt x="11209" y="21086"/>
                  </a:cubicBezTo>
                  <a:lnTo>
                    <a:pt x="6299" y="21086"/>
                  </a:lnTo>
                  <a:cubicBezTo>
                    <a:pt x="6119" y="21086"/>
                    <a:pt x="5962" y="21015"/>
                    <a:pt x="5844" y="20897"/>
                  </a:cubicBezTo>
                  <a:cubicBezTo>
                    <a:pt x="5727" y="20779"/>
                    <a:pt x="5657" y="20625"/>
                    <a:pt x="5657" y="20445"/>
                  </a:cubicBezTo>
                  <a:cubicBezTo>
                    <a:pt x="5657" y="20435"/>
                    <a:pt x="5657" y="20412"/>
                    <a:pt x="5657" y="20369"/>
                  </a:cubicBezTo>
                  <a:cubicBezTo>
                    <a:pt x="5656" y="20061"/>
                    <a:pt x="5647" y="18994"/>
                    <a:pt x="5462" y="18000"/>
                  </a:cubicBezTo>
                  <a:cubicBezTo>
                    <a:pt x="5398" y="17661"/>
                    <a:pt x="5261" y="17359"/>
                    <a:pt x="5094" y="17092"/>
                  </a:cubicBezTo>
                  <a:cubicBezTo>
                    <a:pt x="4798" y="16622"/>
                    <a:pt x="4420" y="16237"/>
                    <a:pt x="4029" y="15822"/>
                  </a:cubicBezTo>
                  <a:cubicBezTo>
                    <a:pt x="3439" y="15207"/>
                    <a:pt x="2815" y="14544"/>
                    <a:pt x="2329" y="13637"/>
                  </a:cubicBezTo>
                  <a:cubicBezTo>
                    <a:pt x="1845" y="12731"/>
                    <a:pt x="1485" y="11579"/>
                    <a:pt x="1484" y="9931"/>
                  </a:cubicBezTo>
                  <a:cubicBezTo>
                    <a:pt x="1484" y="8279"/>
                    <a:pt x="2030" y="6763"/>
                    <a:pt x="2954" y="5541"/>
                  </a:cubicBezTo>
                  <a:cubicBezTo>
                    <a:pt x="3879" y="4319"/>
                    <a:pt x="5180" y="3397"/>
                    <a:pt x="6683" y="2948"/>
                  </a:cubicBezTo>
                  <a:lnTo>
                    <a:pt x="6868" y="2892"/>
                  </a:lnTo>
                  <a:cubicBezTo>
                    <a:pt x="7230" y="2798"/>
                    <a:pt x="7602" y="2724"/>
                    <a:pt x="7985" y="2684"/>
                  </a:cubicBezTo>
                  <a:lnTo>
                    <a:pt x="7987" y="2684"/>
                  </a:lnTo>
                  <a:lnTo>
                    <a:pt x="8059" y="2676"/>
                  </a:lnTo>
                  <a:cubicBezTo>
                    <a:pt x="8283" y="2654"/>
                    <a:pt x="8501" y="2641"/>
                    <a:pt x="8716" y="2639"/>
                  </a:cubicBezTo>
                  <a:lnTo>
                    <a:pt x="8755" y="2643"/>
                  </a:lnTo>
                  <a:lnTo>
                    <a:pt x="8793" y="2641"/>
                  </a:lnTo>
                  <a:cubicBezTo>
                    <a:pt x="9007" y="2641"/>
                    <a:pt x="9226" y="2654"/>
                    <a:pt x="9450" y="2676"/>
                  </a:cubicBezTo>
                  <a:lnTo>
                    <a:pt x="9448" y="2676"/>
                  </a:lnTo>
                  <a:lnTo>
                    <a:pt x="9520" y="2684"/>
                  </a:lnTo>
                  <a:lnTo>
                    <a:pt x="9522" y="2684"/>
                  </a:lnTo>
                  <a:cubicBezTo>
                    <a:pt x="9905" y="2724"/>
                    <a:pt x="10277" y="2797"/>
                    <a:pt x="10638" y="2892"/>
                  </a:cubicBezTo>
                  <a:lnTo>
                    <a:pt x="10825" y="2948"/>
                  </a:lnTo>
                  <a:cubicBezTo>
                    <a:pt x="12327" y="3397"/>
                    <a:pt x="13628" y="4319"/>
                    <a:pt x="14553" y="5541"/>
                  </a:cubicBezTo>
                  <a:cubicBezTo>
                    <a:pt x="15476" y="6763"/>
                    <a:pt x="16023" y="8279"/>
                    <a:pt x="16023" y="9931"/>
                  </a:cubicBezTo>
                  <a:cubicBezTo>
                    <a:pt x="16023" y="11186"/>
                    <a:pt x="15812" y="12155"/>
                    <a:pt x="15500" y="12945"/>
                  </a:cubicBezTo>
                  <a:close/>
                  <a:moveTo>
                    <a:pt x="17507" y="9931"/>
                  </a:moveTo>
                  <a:cubicBezTo>
                    <a:pt x="17507" y="7948"/>
                    <a:pt x="16847" y="6114"/>
                    <a:pt x="15734" y="4645"/>
                  </a:cubicBezTo>
                  <a:cubicBezTo>
                    <a:pt x="12226" y="8"/>
                    <a:pt x="5290" y="0"/>
                    <a:pt x="1773" y="4645"/>
                  </a:cubicBezTo>
                  <a:cubicBezTo>
                    <a:pt x="661" y="6114"/>
                    <a:pt x="0" y="7948"/>
                    <a:pt x="0" y="9931"/>
                  </a:cubicBezTo>
                  <a:cubicBezTo>
                    <a:pt x="0" y="11354"/>
                    <a:pt x="245" y="12523"/>
                    <a:pt x="628" y="13491"/>
                  </a:cubicBezTo>
                  <a:cubicBezTo>
                    <a:pt x="1202" y="14942"/>
                    <a:pt x="2079" y="15922"/>
                    <a:pt x="2782" y="16665"/>
                  </a:cubicBezTo>
                  <a:cubicBezTo>
                    <a:pt x="3135" y="17036"/>
                    <a:pt x="3445" y="17353"/>
                    <a:pt x="3655" y="17623"/>
                  </a:cubicBezTo>
                  <a:cubicBezTo>
                    <a:pt x="3870" y="17895"/>
                    <a:pt x="3975" y="18106"/>
                    <a:pt x="4005" y="18273"/>
                  </a:cubicBezTo>
                  <a:cubicBezTo>
                    <a:pt x="4158" y="19085"/>
                    <a:pt x="4174" y="20109"/>
                    <a:pt x="4174" y="20369"/>
                  </a:cubicBezTo>
                  <a:lnTo>
                    <a:pt x="4174" y="20420"/>
                  </a:lnTo>
                  <a:lnTo>
                    <a:pt x="4174" y="20435"/>
                  </a:lnTo>
                  <a:lnTo>
                    <a:pt x="4174" y="20440"/>
                  </a:lnTo>
                  <a:lnTo>
                    <a:pt x="4174" y="20445"/>
                  </a:lnTo>
                  <a:cubicBezTo>
                    <a:pt x="4174" y="21620"/>
                    <a:pt x="5125" y="22568"/>
                    <a:pt x="6299" y="22569"/>
                  </a:cubicBezTo>
                  <a:lnTo>
                    <a:pt x="11209" y="22569"/>
                  </a:lnTo>
                  <a:cubicBezTo>
                    <a:pt x="12383" y="22568"/>
                    <a:pt x="13333" y="21618"/>
                    <a:pt x="13333" y="20445"/>
                  </a:cubicBezTo>
                  <a:lnTo>
                    <a:pt x="13333" y="20440"/>
                  </a:lnTo>
                  <a:lnTo>
                    <a:pt x="13333" y="20434"/>
                  </a:lnTo>
                  <a:lnTo>
                    <a:pt x="13333" y="20420"/>
                  </a:lnTo>
                  <a:lnTo>
                    <a:pt x="13333" y="20372"/>
                  </a:lnTo>
                  <a:cubicBezTo>
                    <a:pt x="13333" y="20115"/>
                    <a:pt x="13349" y="19088"/>
                    <a:pt x="13503" y="18274"/>
                  </a:cubicBezTo>
                  <a:cubicBezTo>
                    <a:pt x="13524" y="18161"/>
                    <a:pt x="13574" y="18033"/>
                    <a:pt x="13673" y="17875"/>
                  </a:cubicBezTo>
                  <a:cubicBezTo>
                    <a:pt x="13840" y="17600"/>
                    <a:pt x="14158" y="17258"/>
                    <a:pt x="14553" y="16847"/>
                  </a:cubicBezTo>
                  <a:cubicBezTo>
                    <a:pt x="15141" y="16228"/>
                    <a:pt x="15891" y="15448"/>
                    <a:pt x="16486" y="14338"/>
                  </a:cubicBezTo>
                  <a:cubicBezTo>
                    <a:pt x="17082" y="13230"/>
                    <a:pt x="17509" y="11799"/>
                    <a:pt x="17507" y="9931"/>
                  </a:cubicBezTo>
                  <a:close/>
                </a:path>
              </a:pathLst>
            </a:cu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2" name="Freeform 24">
              <a:extLst>
                <a:ext uri="{FF2B5EF4-FFF2-40B4-BE49-F238E27FC236}">
                  <a16:creationId xmlns:a16="http://schemas.microsoft.com/office/drawing/2014/main" id="{D781AB50-263A-A9D8-0558-943533C9741A}"/>
                </a:ext>
              </a:extLst>
            </p:cNvPr>
            <p:cNvSpPr/>
            <p:nvPr/>
          </p:nvSpPr>
          <p:spPr bwMode="auto">
            <a:xfrm>
              <a:off x="9378674" y="4873541"/>
              <a:ext cx="925122" cy="252112"/>
            </a:xfrm>
            <a:custGeom>
              <a:avLst/>
              <a:gdLst>
                <a:gd name="T0" fmla="*/ 5785 w 6697"/>
                <a:gd name="T1" fmla="*/ 0 h 1826"/>
                <a:gd name="T2" fmla="*/ 914 w 6697"/>
                <a:gd name="T3" fmla="*/ 0 h 1826"/>
                <a:gd name="T4" fmla="*/ 0 w 6697"/>
                <a:gd name="T5" fmla="*/ 914 h 1826"/>
                <a:gd name="T6" fmla="*/ 914 w 6697"/>
                <a:gd name="T7" fmla="*/ 1826 h 1826"/>
                <a:gd name="T8" fmla="*/ 5785 w 6697"/>
                <a:gd name="T9" fmla="*/ 1826 h 1826"/>
                <a:gd name="T10" fmla="*/ 6697 w 6697"/>
                <a:gd name="T11" fmla="*/ 914 h 1826"/>
                <a:gd name="T12" fmla="*/ 5785 w 6697"/>
                <a:gd name="T13" fmla="*/ 0 h 1826"/>
              </a:gdLst>
              <a:ahLst/>
              <a:cxnLst>
                <a:cxn ang="0">
                  <a:pos x="T0" y="T1"/>
                </a:cxn>
                <a:cxn ang="0">
                  <a:pos x="T2" y="T3"/>
                </a:cxn>
                <a:cxn ang="0">
                  <a:pos x="T4" y="T5"/>
                </a:cxn>
                <a:cxn ang="0">
                  <a:pos x="T6" y="T7"/>
                </a:cxn>
                <a:cxn ang="0">
                  <a:pos x="T8" y="T9"/>
                </a:cxn>
                <a:cxn ang="0">
                  <a:pos x="T10" y="T11"/>
                </a:cxn>
                <a:cxn ang="0">
                  <a:pos x="T12" y="T13"/>
                </a:cxn>
              </a:cxnLst>
              <a:rect l="0" t="0" r="r" b="b"/>
              <a:pathLst>
                <a:path w="6697" h="1826">
                  <a:moveTo>
                    <a:pt x="5785" y="0"/>
                  </a:moveTo>
                  <a:lnTo>
                    <a:pt x="914" y="0"/>
                  </a:lnTo>
                  <a:cubicBezTo>
                    <a:pt x="410" y="0"/>
                    <a:pt x="0" y="407"/>
                    <a:pt x="0" y="914"/>
                  </a:cubicBezTo>
                  <a:cubicBezTo>
                    <a:pt x="0" y="1416"/>
                    <a:pt x="410" y="1826"/>
                    <a:pt x="914" y="1826"/>
                  </a:cubicBezTo>
                  <a:lnTo>
                    <a:pt x="5785" y="1826"/>
                  </a:lnTo>
                  <a:cubicBezTo>
                    <a:pt x="6288" y="1826"/>
                    <a:pt x="6697" y="1416"/>
                    <a:pt x="6697" y="914"/>
                  </a:cubicBezTo>
                  <a:cubicBezTo>
                    <a:pt x="6697" y="407"/>
                    <a:pt x="6288" y="0"/>
                    <a:pt x="5785" y="0"/>
                  </a:cubicBezTo>
                  <a:close/>
                </a:path>
              </a:pathLst>
            </a:cu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3" name="Freeform 25">
              <a:extLst>
                <a:ext uri="{FF2B5EF4-FFF2-40B4-BE49-F238E27FC236}">
                  <a16:creationId xmlns:a16="http://schemas.microsoft.com/office/drawing/2014/main" id="{211D8CD6-2505-6EF1-5E14-F7687F8C2065}"/>
                </a:ext>
              </a:extLst>
            </p:cNvPr>
            <p:cNvSpPr/>
            <p:nvPr/>
          </p:nvSpPr>
          <p:spPr bwMode="auto">
            <a:xfrm>
              <a:off x="9378674" y="5191885"/>
              <a:ext cx="925122" cy="252112"/>
            </a:xfrm>
            <a:custGeom>
              <a:avLst/>
              <a:gdLst>
                <a:gd name="T0" fmla="*/ 5785 w 6697"/>
                <a:gd name="T1" fmla="*/ 0 h 1825"/>
                <a:gd name="T2" fmla="*/ 914 w 6697"/>
                <a:gd name="T3" fmla="*/ 0 h 1825"/>
                <a:gd name="T4" fmla="*/ 0 w 6697"/>
                <a:gd name="T5" fmla="*/ 911 h 1825"/>
                <a:gd name="T6" fmla="*/ 914 w 6697"/>
                <a:gd name="T7" fmla="*/ 1825 h 1825"/>
                <a:gd name="T8" fmla="*/ 5785 w 6697"/>
                <a:gd name="T9" fmla="*/ 1825 h 1825"/>
                <a:gd name="T10" fmla="*/ 6697 w 6697"/>
                <a:gd name="T11" fmla="*/ 911 h 1825"/>
                <a:gd name="T12" fmla="*/ 5785 w 6697"/>
                <a:gd name="T13" fmla="*/ 0 h 1825"/>
              </a:gdLst>
              <a:ahLst/>
              <a:cxnLst>
                <a:cxn ang="0">
                  <a:pos x="T0" y="T1"/>
                </a:cxn>
                <a:cxn ang="0">
                  <a:pos x="T2" y="T3"/>
                </a:cxn>
                <a:cxn ang="0">
                  <a:pos x="T4" y="T5"/>
                </a:cxn>
                <a:cxn ang="0">
                  <a:pos x="T6" y="T7"/>
                </a:cxn>
                <a:cxn ang="0">
                  <a:pos x="T8" y="T9"/>
                </a:cxn>
                <a:cxn ang="0">
                  <a:pos x="T10" y="T11"/>
                </a:cxn>
                <a:cxn ang="0">
                  <a:pos x="T12" y="T13"/>
                </a:cxn>
              </a:cxnLst>
              <a:rect l="0" t="0" r="r" b="b"/>
              <a:pathLst>
                <a:path w="6697" h="1825">
                  <a:moveTo>
                    <a:pt x="5785" y="0"/>
                  </a:moveTo>
                  <a:lnTo>
                    <a:pt x="914" y="0"/>
                  </a:lnTo>
                  <a:cubicBezTo>
                    <a:pt x="410" y="0"/>
                    <a:pt x="0" y="407"/>
                    <a:pt x="0" y="911"/>
                  </a:cubicBezTo>
                  <a:cubicBezTo>
                    <a:pt x="0" y="1416"/>
                    <a:pt x="410" y="1825"/>
                    <a:pt x="914" y="1825"/>
                  </a:cubicBezTo>
                  <a:lnTo>
                    <a:pt x="5785" y="1825"/>
                  </a:lnTo>
                  <a:cubicBezTo>
                    <a:pt x="6288" y="1825"/>
                    <a:pt x="6697" y="1416"/>
                    <a:pt x="6697" y="911"/>
                  </a:cubicBezTo>
                  <a:cubicBezTo>
                    <a:pt x="6697" y="407"/>
                    <a:pt x="6288" y="0"/>
                    <a:pt x="5785" y="0"/>
                  </a:cubicBezTo>
                  <a:close/>
                </a:path>
              </a:pathLst>
            </a:cu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4" name="Freeform 26">
              <a:extLst>
                <a:ext uri="{FF2B5EF4-FFF2-40B4-BE49-F238E27FC236}">
                  <a16:creationId xmlns:a16="http://schemas.microsoft.com/office/drawing/2014/main" id="{19B0019A-112A-C0D3-476C-7290A0D2B11A}"/>
                </a:ext>
              </a:extLst>
            </p:cNvPr>
            <p:cNvSpPr/>
            <p:nvPr/>
          </p:nvSpPr>
          <p:spPr bwMode="auto">
            <a:xfrm>
              <a:off x="9552802" y="5512366"/>
              <a:ext cx="576866" cy="136739"/>
            </a:xfrm>
            <a:custGeom>
              <a:avLst/>
              <a:gdLst>
                <a:gd name="T0" fmla="*/ 2515 w 4174"/>
                <a:gd name="T1" fmla="*/ 0 h 996"/>
                <a:gd name="T2" fmla="*/ 1661 w 4174"/>
                <a:gd name="T3" fmla="*/ 0 h 996"/>
                <a:gd name="T4" fmla="*/ 6 w 4174"/>
                <a:gd name="T5" fmla="*/ 0 h 996"/>
                <a:gd name="T6" fmla="*/ 0 w 4174"/>
                <a:gd name="T7" fmla="*/ 83 h 996"/>
                <a:gd name="T8" fmla="*/ 1493 w 4174"/>
                <a:gd name="T9" fmla="*/ 996 h 996"/>
                <a:gd name="T10" fmla="*/ 1624 w 4174"/>
                <a:gd name="T11" fmla="*/ 996 h 996"/>
                <a:gd name="T12" fmla="*/ 2552 w 4174"/>
                <a:gd name="T13" fmla="*/ 996 h 996"/>
                <a:gd name="T14" fmla="*/ 2683 w 4174"/>
                <a:gd name="T15" fmla="*/ 996 h 996"/>
                <a:gd name="T16" fmla="*/ 4174 w 4174"/>
                <a:gd name="T17" fmla="*/ 83 h 996"/>
                <a:gd name="T18" fmla="*/ 4170 w 4174"/>
                <a:gd name="T19" fmla="*/ 0 h 996"/>
                <a:gd name="T20" fmla="*/ 2515 w 4174"/>
                <a:gd name="T21" fmla="*/ 0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74" h="996">
                  <a:moveTo>
                    <a:pt x="2515" y="0"/>
                  </a:moveTo>
                  <a:lnTo>
                    <a:pt x="1661" y="0"/>
                  </a:lnTo>
                  <a:lnTo>
                    <a:pt x="6" y="0"/>
                  </a:lnTo>
                  <a:cubicBezTo>
                    <a:pt x="5" y="28"/>
                    <a:pt x="0" y="54"/>
                    <a:pt x="0" y="83"/>
                  </a:cubicBezTo>
                  <a:cubicBezTo>
                    <a:pt x="0" y="587"/>
                    <a:pt x="775" y="996"/>
                    <a:pt x="1493" y="996"/>
                  </a:cubicBezTo>
                  <a:lnTo>
                    <a:pt x="1624" y="996"/>
                  </a:lnTo>
                  <a:lnTo>
                    <a:pt x="2552" y="996"/>
                  </a:lnTo>
                  <a:lnTo>
                    <a:pt x="2683" y="996"/>
                  </a:lnTo>
                  <a:cubicBezTo>
                    <a:pt x="3400" y="996"/>
                    <a:pt x="4174" y="587"/>
                    <a:pt x="4174" y="83"/>
                  </a:cubicBezTo>
                  <a:cubicBezTo>
                    <a:pt x="4174" y="54"/>
                    <a:pt x="4170" y="28"/>
                    <a:pt x="4170" y="0"/>
                  </a:cubicBezTo>
                  <a:lnTo>
                    <a:pt x="2515" y="0"/>
                  </a:lnTo>
                  <a:close/>
                </a:path>
              </a:pathLst>
            </a:custGeom>
            <a:grp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spTree>
    <p:extLst>
      <p:ext uri="{BB962C8B-B14F-4D97-AF65-F5344CB8AC3E}">
        <p14:creationId xmlns:p14="http://schemas.microsoft.com/office/powerpoint/2010/main" val="1059276434"/>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right)">
                                      <p:cBhvr>
                                        <p:cTn id="12" dur="500"/>
                                        <p:tgtEl>
                                          <p:spTgt spid="11"/>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53"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par>
                                <p:cTn id="22" presetID="42" presetClass="path" presetSubtype="0" accel="50000" decel="50000" fill="hold" nodeType="withEffect">
                                  <p:stCondLst>
                                    <p:cond delay="0"/>
                                  </p:stCondLst>
                                  <p:childTnLst>
                                    <p:animMotion origin="layout" path="M 4.16667E-6 0 L 4.16667E-6 0.19514 " pathEditMode="relative" rAng="0" ptsTypes="AA">
                                      <p:cBhvr>
                                        <p:cTn id="23" dur="500" spd="-100000" fill="hold"/>
                                        <p:tgtEl>
                                          <p:spTgt spid="4"/>
                                        </p:tgtEl>
                                        <p:attrNameLst>
                                          <p:attrName>ppt_x</p:attrName>
                                          <p:attrName>ppt_y</p:attrName>
                                        </p:attrNameLst>
                                      </p:cBhvr>
                                      <p:rCtr x="0" y="974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a:extLst>
              <a:ext uri="{FF2B5EF4-FFF2-40B4-BE49-F238E27FC236}">
                <a16:creationId xmlns:a16="http://schemas.microsoft.com/office/drawing/2014/main" id="{18CDD7FA-09E3-4AF2-B927-622097F968CB}"/>
              </a:ext>
            </a:extLst>
          </p:cNvPr>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sp>
        <p:nvSpPr>
          <p:cNvPr id="11" name="TextBox 25">
            <a:extLst>
              <a:ext uri="{FF2B5EF4-FFF2-40B4-BE49-F238E27FC236}">
                <a16:creationId xmlns:a16="http://schemas.microsoft.com/office/drawing/2014/main" id="{9B14A69A-61CB-474E-A566-F61A84167974}"/>
              </a:ext>
            </a:extLst>
          </p:cNvPr>
          <p:cNvSpPr txBox="1"/>
          <p:nvPr/>
        </p:nvSpPr>
        <p:spPr>
          <a:xfrm>
            <a:off x="1048189" y="370160"/>
            <a:ext cx="3300904" cy="461665"/>
          </a:xfrm>
          <a:prstGeom prst="rect">
            <a:avLst/>
          </a:prstGeom>
          <a:noFill/>
          <a:ln>
            <a:noFill/>
          </a:ln>
        </p:spPr>
        <p:txBody>
          <a:bodyPr wrap="none" rtlCol="0">
            <a:spAutoFit/>
          </a:bodyPr>
          <a:lstStyle/>
          <a:p>
            <a:r>
              <a:rPr lang="zh-CN" altLang="en-US" sz="2400" b="1" spc="300" dirty="0">
                <a:solidFill>
                  <a:srgbClr val="6C448A"/>
                </a:solidFill>
                <a:latin typeface="微软雅黑" panose="020B0503020204020204" charset="-122"/>
                <a:ea typeface="微软雅黑" panose="020B0503020204020204" charset="-122"/>
              </a:rPr>
              <a:t>附加：光伏十倍出力</a:t>
            </a:r>
          </a:p>
        </p:txBody>
      </p:sp>
      <p:pic>
        <p:nvPicPr>
          <p:cNvPr id="1026" name="Picture 2" descr="https://timgsa.baidu.com/timg?image&amp;quality=80&amp;size=b9999_10000&amp;sec=1516638700954&amp;di=3582ad7bb29c454e74160c8a2b77e056&amp;imgtype=0&amp;src=http%3A%2F%2Fb.hiphotos.baidu.com%2Fzhidao%2Fpic%2Fitem%2F80cb39dbb6fd526689e18a12ab18972bd50736e9.jpg">
            <a:extLst>
              <a:ext uri="{FF2B5EF4-FFF2-40B4-BE49-F238E27FC236}">
                <a16:creationId xmlns:a16="http://schemas.microsoft.com/office/drawing/2014/main" id="{FB89AE7B-AC51-476A-9358-AAA6930BAC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927D7ACB-D253-FA63-BD0D-C96A15DA41A6}"/>
              </a:ext>
            </a:extLst>
          </p:cNvPr>
          <p:cNvSpPr txBox="1"/>
          <p:nvPr/>
        </p:nvSpPr>
        <p:spPr>
          <a:xfrm>
            <a:off x="1881895" y="1169547"/>
            <a:ext cx="8638143" cy="1754326"/>
          </a:xfrm>
          <a:prstGeom prst="rect">
            <a:avLst/>
          </a:prstGeom>
          <a:noFill/>
        </p:spPr>
        <p:txBody>
          <a:bodyPr wrap="square">
            <a:spAutoFit/>
          </a:bodyPr>
          <a:lstStyle/>
          <a:p>
            <a:pPr indent="266700" algn="just"/>
            <a:r>
              <a:rPr lang="zh-CN" altLang="en-US" sz="1800" kern="100" dirty="0">
                <a:effectLst/>
                <a:latin typeface="Adobe 黑体 Std R" panose="020B0400000000000000" pitchFamily="34" charset="-122"/>
                <a:ea typeface="Adobe 黑体 Std R" panose="020B0400000000000000" pitchFamily="34" charset="-122"/>
                <a:cs typeface="Times New Roman" panose="02020603050405020304" pitchFamily="18" charset="0"/>
              </a:rPr>
              <a:t>　当光伏容量为原来的</a:t>
            </a:r>
            <a:r>
              <a:rPr lang="en-US" altLang="zh-CN" sz="1800" kern="100" dirty="0">
                <a:effectLst/>
                <a:latin typeface="Adobe 黑体 Std R" panose="020B0400000000000000" pitchFamily="34" charset="-122"/>
                <a:ea typeface="Adobe 黑体 Std R" panose="020B0400000000000000" pitchFamily="34" charset="-122"/>
                <a:cs typeface="Times New Roman" panose="02020603050405020304" pitchFamily="18" charset="0"/>
              </a:rPr>
              <a:t>10</a:t>
            </a:r>
            <a:r>
              <a:rPr lang="zh-CN" altLang="en-US" sz="1800" kern="100" dirty="0">
                <a:effectLst/>
                <a:latin typeface="Adobe 黑体 Std R" panose="020B0400000000000000" pitchFamily="34" charset="-122"/>
                <a:ea typeface="Adobe 黑体 Std R" panose="020B0400000000000000" pitchFamily="34" charset="-122"/>
                <a:cs typeface="Times New Roman" panose="02020603050405020304" pitchFamily="18" charset="0"/>
              </a:rPr>
              <a:t>倍的时候，即使电池出力和内燃机出力加和，园区内发电量都不会满足净电负荷，仍需要进行购电。而如果加入柴油机可以满足园区需要，但并不经济，因此还是需要进行购电。原有的运行策略不发生改变。</a:t>
            </a:r>
            <a:endParaRPr lang="en-US" altLang="zh-CN" sz="1800" kern="100" dirty="0">
              <a:effectLst/>
              <a:latin typeface="Adobe 黑体 Std R" panose="020B0400000000000000" pitchFamily="34" charset="-122"/>
              <a:ea typeface="Adobe 黑体 Std R" panose="020B0400000000000000" pitchFamily="34" charset="-122"/>
              <a:cs typeface="Times New Roman" panose="02020603050405020304" pitchFamily="18" charset="0"/>
            </a:endParaRPr>
          </a:p>
          <a:p>
            <a:pPr indent="266700" algn="just"/>
            <a:r>
              <a:rPr lang="zh-CN" altLang="en-US" sz="1800" kern="100" dirty="0">
                <a:effectLst/>
                <a:latin typeface="Adobe 黑体 Std R" panose="020B0400000000000000" pitchFamily="34" charset="-122"/>
                <a:ea typeface="Adobe 黑体 Std R" panose="020B0400000000000000" pitchFamily="34" charset="-122"/>
                <a:cs typeface="Times New Roman" panose="02020603050405020304" pitchFamily="18" charset="0"/>
              </a:rPr>
              <a:t>　可见光伏出力在显著提高后，不但呈现了平抑峰谷的态势，还在光伏出力多的中午产生了购电最小值，用气量则基本不变，从而消纳了可再生能源。此时每日相比于之前减少了</a:t>
            </a:r>
            <a:r>
              <a:rPr lang="en-US" altLang="zh-CN" sz="1800" kern="100" dirty="0">
                <a:effectLst/>
                <a:latin typeface="Adobe 黑体 Std R" panose="020B0400000000000000" pitchFamily="34" charset="-122"/>
                <a:ea typeface="Adobe 黑体 Std R" panose="020B0400000000000000" pitchFamily="34" charset="-122"/>
                <a:cs typeface="Times New Roman" panose="02020603050405020304" pitchFamily="18" charset="0"/>
              </a:rPr>
              <a:t>5134</a:t>
            </a:r>
            <a:r>
              <a:rPr lang="zh-CN" altLang="en-US" sz="1800" kern="100" dirty="0">
                <a:effectLst/>
                <a:latin typeface="Adobe 黑体 Std R" panose="020B0400000000000000" pitchFamily="34" charset="-122"/>
                <a:ea typeface="Adobe 黑体 Std R" panose="020B0400000000000000" pitchFamily="34" charset="-122"/>
                <a:cs typeface="Times New Roman" panose="02020603050405020304" pitchFamily="18" charset="0"/>
              </a:rPr>
              <a:t>元的成本。</a:t>
            </a:r>
            <a:endParaRPr lang="zh-CN" altLang="zh-CN" sz="1800" kern="100" dirty="0">
              <a:effectLst/>
              <a:latin typeface="Adobe 黑体 Std R" panose="020B0400000000000000" pitchFamily="34" charset="-122"/>
              <a:ea typeface="Adobe 黑体 Std R" panose="020B0400000000000000"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3EEEBC6B-8C3A-D4C3-1B48-083683D2F493}"/>
              </a:ext>
            </a:extLst>
          </p:cNvPr>
          <p:cNvPicPr>
            <a:picLocks noChangeAspect="1"/>
          </p:cNvPicPr>
          <p:nvPr/>
        </p:nvPicPr>
        <p:blipFill>
          <a:blip r:embed="rId3"/>
          <a:stretch>
            <a:fillRect/>
          </a:stretch>
        </p:blipFill>
        <p:spPr>
          <a:xfrm>
            <a:off x="422682" y="3118644"/>
            <a:ext cx="5274310" cy="2830830"/>
          </a:xfrm>
          <a:prstGeom prst="rect">
            <a:avLst/>
          </a:prstGeom>
          <a:ln>
            <a:solidFill>
              <a:schemeClr val="tx1"/>
            </a:solidFill>
          </a:ln>
        </p:spPr>
      </p:pic>
      <p:pic>
        <p:nvPicPr>
          <p:cNvPr id="3" name="图片 2">
            <a:extLst>
              <a:ext uri="{FF2B5EF4-FFF2-40B4-BE49-F238E27FC236}">
                <a16:creationId xmlns:a16="http://schemas.microsoft.com/office/drawing/2014/main" id="{7CFB7A2B-BDA4-09C0-209F-B2036FF0591F}"/>
              </a:ext>
            </a:extLst>
          </p:cNvPr>
          <p:cNvPicPr>
            <a:picLocks noChangeAspect="1"/>
          </p:cNvPicPr>
          <p:nvPr/>
        </p:nvPicPr>
        <p:blipFill>
          <a:blip r:embed="rId4"/>
          <a:stretch>
            <a:fillRect/>
          </a:stretch>
        </p:blipFill>
        <p:spPr>
          <a:xfrm>
            <a:off x="5997859" y="3118644"/>
            <a:ext cx="5274310" cy="2861310"/>
          </a:xfrm>
          <a:prstGeom prst="rect">
            <a:avLst/>
          </a:prstGeom>
          <a:ln>
            <a:solidFill>
              <a:schemeClr val="tx1"/>
            </a:solidFill>
          </a:ln>
        </p:spPr>
      </p:pic>
      <p:sp>
        <p:nvSpPr>
          <p:cNvPr id="5" name="文本框 4">
            <a:extLst>
              <a:ext uri="{FF2B5EF4-FFF2-40B4-BE49-F238E27FC236}">
                <a16:creationId xmlns:a16="http://schemas.microsoft.com/office/drawing/2014/main" id="{71B12969-35F9-55A7-714F-0B50E5597714}"/>
              </a:ext>
            </a:extLst>
          </p:cNvPr>
          <p:cNvSpPr txBox="1"/>
          <p:nvPr/>
        </p:nvSpPr>
        <p:spPr>
          <a:xfrm>
            <a:off x="738002" y="6101615"/>
            <a:ext cx="4958990" cy="307777"/>
          </a:xfrm>
          <a:prstGeom prst="rect">
            <a:avLst/>
          </a:prstGeom>
          <a:noFill/>
        </p:spPr>
        <p:txBody>
          <a:bodyPr wrap="square">
            <a:spAutoFit/>
          </a:bodyPr>
          <a:lstStyle/>
          <a:p>
            <a:pPr algn="ctr"/>
            <a:r>
              <a:rPr lang="zh-CN" altLang="en-US" sz="1400" dirty="0">
                <a:latin typeface="Adobe 黑体 Std R" panose="020B0400000000000000" pitchFamily="34" charset="-122"/>
                <a:ea typeface="Adobe 黑体 Std R" panose="020B0400000000000000" pitchFamily="34" charset="-122"/>
              </a:rPr>
              <a:t>基本运行策略：５４６０５￥</a:t>
            </a:r>
          </a:p>
        </p:txBody>
      </p:sp>
      <p:sp>
        <p:nvSpPr>
          <p:cNvPr id="15" name="文本框 14">
            <a:extLst>
              <a:ext uri="{FF2B5EF4-FFF2-40B4-BE49-F238E27FC236}">
                <a16:creationId xmlns:a16="http://schemas.microsoft.com/office/drawing/2014/main" id="{6406C870-1B03-834C-AB27-EAABE2F83B09}"/>
              </a:ext>
            </a:extLst>
          </p:cNvPr>
          <p:cNvSpPr txBox="1"/>
          <p:nvPr/>
        </p:nvSpPr>
        <p:spPr>
          <a:xfrm>
            <a:off x="6121668" y="6101615"/>
            <a:ext cx="4958990" cy="307777"/>
          </a:xfrm>
          <a:prstGeom prst="rect">
            <a:avLst/>
          </a:prstGeom>
          <a:noFill/>
        </p:spPr>
        <p:txBody>
          <a:bodyPr wrap="square">
            <a:spAutoFit/>
          </a:bodyPr>
          <a:lstStyle/>
          <a:p>
            <a:pPr algn="ctr"/>
            <a:r>
              <a:rPr lang="zh-CN" altLang="en-US" sz="1400" dirty="0">
                <a:latin typeface="Adobe 黑体 Std R" panose="020B0400000000000000" pitchFamily="34" charset="-122"/>
                <a:ea typeface="Adobe 黑体 Std R" panose="020B0400000000000000" pitchFamily="34" charset="-122"/>
              </a:rPr>
              <a:t>优化后的运行策略：５４１２４￥</a:t>
            </a:r>
          </a:p>
        </p:txBody>
      </p:sp>
    </p:spTree>
    <p:extLst>
      <p:ext uri="{BB962C8B-B14F-4D97-AF65-F5344CB8AC3E}">
        <p14:creationId xmlns:p14="http://schemas.microsoft.com/office/powerpoint/2010/main" val="3878867767"/>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righ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EAEB229-E41F-4921-B93E-9D5D15072DB4}"/>
              </a:ext>
            </a:extLst>
          </p:cNvPr>
          <p:cNvSpPr/>
          <p:nvPr/>
        </p:nvSpPr>
        <p:spPr>
          <a:xfrm>
            <a:off x="126366" y="2361565"/>
            <a:ext cx="4359008" cy="1583690"/>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5" name="组合 4">
            <a:extLst>
              <a:ext uri="{FF2B5EF4-FFF2-40B4-BE49-F238E27FC236}">
                <a16:creationId xmlns:a16="http://schemas.microsoft.com/office/drawing/2014/main" id="{6045C783-6E36-4040-8A44-A717859CCBF5}"/>
              </a:ext>
            </a:extLst>
          </p:cNvPr>
          <p:cNvGrpSpPr/>
          <p:nvPr/>
        </p:nvGrpSpPr>
        <p:grpSpPr>
          <a:xfrm>
            <a:off x="4947449" y="2261232"/>
            <a:ext cx="3216387" cy="1001954"/>
            <a:chOff x="3773160" y="1275716"/>
            <a:chExt cx="3216564" cy="751331"/>
          </a:xfrm>
        </p:grpSpPr>
        <p:sp>
          <p:nvSpPr>
            <p:cNvPr id="6" name="TextBox 4">
              <a:extLst>
                <a:ext uri="{FF2B5EF4-FFF2-40B4-BE49-F238E27FC236}">
                  <a16:creationId xmlns:a16="http://schemas.microsoft.com/office/drawing/2014/main" id="{E704C2F5-B7CF-4EB8-A91C-3A9632C8D50C}"/>
                </a:ext>
              </a:extLst>
            </p:cNvPr>
            <p:cNvSpPr txBox="1"/>
            <p:nvPr/>
          </p:nvSpPr>
          <p:spPr>
            <a:xfrm>
              <a:off x="3773160" y="1275716"/>
              <a:ext cx="138571" cy="398115"/>
            </a:xfrm>
            <a:prstGeom prst="rect">
              <a:avLst/>
            </a:prstGeom>
            <a:noFill/>
          </p:spPr>
          <p:txBody>
            <a:bodyPr wrap="none" lIns="68580" tIns="34290" rIns="68580" bIns="34290" rtlCol="0">
              <a:spAutoFit/>
            </a:bodyPr>
            <a:lstStyle/>
            <a:p>
              <a:endParaRPr lang="en-US" altLang="zh-CN" sz="3000" dirty="0">
                <a:solidFill>
                  <a:srgbClr val="6C448A"/>
                </a:solidFill>
                <a:latin typeface="Impact" panose="020B0806030902050204" pitchFamily="34" charset="0"/>
              </a:endParaRPr>
            </a:p>
          </p:txBody>
        </p:sp>
        <p:sp>
          <p:nvSpPr>
            <p:cNvPr id="7" name="文本框 6">
              <a:extLst>
                <a:ext uri="{FF2B5EF4-FFF2-40B4-BE49-F238E27FC236}">
                  <a16:creationId xmlns:a16="http://schemas.microsoft.com/office/drawing/2014/main" id="{01D7C66A-F136-4245-BF2F-5E1BCEECBB72}"/>
                </a:ext>
              </a:extLst>
            </p:cNvPr>
            <p:cNvSpPr txBox="1"/>
            <p:nvPr/>
          </p:nvSpPr>
          <p:spPr>
            <a:xfrm>
              <a:off x="3773282" y="1698169"/>
              <a:ext cx="3216442" cy="328878"/>
            </a:xfrm>
            <a:prstGeom prst="rect">
              <a:avLst/>
            </a:prstGeom>
            <a:noFill/>
          </p:spPr>
          <p:txBody>
            <a:bodyPr wrap="none" lIns="68580" tIns="34290" rIns="68580" bIns="34290" rtlCol="0">
              <a:spAutoFit/>
            </a:bodyPr>
            <a:lstStyle/>
            <a:p>
              <a:r>
                <a:rPr lang="zh-CN" altLang="en-US" sz="2400" b="1" dirty="0">
                  <a:latin typeface="微软雅黑" panose="020B0503020204020204" charset="-122"/>
                  <a:ea typeface="微软雅黑" panose="020B0503020204020204" charset="-122"/>
                </a:rPr>
                <a:t>多能园区提供调峰能力</a:t>
              </a:r>
              <a:endParaRPr lang="zh-CN" altLang="en-US" sz="2400" b="1" dirty="0">
                <a:solidFill>
                  <a:schemeClr val="tx1"/>
                </a:solidFill>
                <a:latin typeface="微软雅黑" panose="020B0503020204020204" charset="-122"/>
                <a:ea typeface="微软雅黑" panose="020B0503020204020204" charset="-122"/>
              </a:endParaRPr>
            </a:p>
          </p:txBody>
        </p:sp>
      </p:grpSp>
      <p:sp>
        <p:nvSpPr>
          <p:cNvPr id="8" name="矩形 7">
            <a:extLst>
              <a:ext uri="{FF2B5EF4-FFF2-40B4-BE49-F238E27FC236}">
                <a16:creationId xmlns:a16="http://schemas.microsoft.com/office/drawing/2014/main" id="{4580C509-C4E3-4F7E-B967-1CBAB1E5A686}"/>
              </a:ext>
            </a:extLst>
          </p:cNvPr>
          <p:cNvSpPr/>
          <p:nvPr/>
        </p:nvSpPr>
        <p:spPr>
          <a:xfrm>
            <a:off x="0" y="2008505"/>
            <a:ext cx="12192000" cy="252727"/>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9" name="Text Box 64">
            <a:extLst>
              <a:ext uri="{FF2B5EF4-FFF2-40B4-BE49-F238E27FC236}">
                <a16:creationId xmlns:a16="http://schemas.microsoft.com/office/drawing/2014/main" id="{ED576924-1C1F-4C45-B5CE-BC63D30E2D1F}"/>
              </a:ext>
            </a:extLst>
          </p:cNvPr>
          <p:cNvSpPr txBox="1">
            <a:spLocks noChangeArrowheads="1"/>
          </p:cNvSpPr>
          <p:nvPr/>
        </p:nvSpPr>
        <p:spPr bwMode="auto">
          <a:xfrm>
            <a:off x="1004703" y="2661763"/>
            <a:ext cx="2070735" cy="975995"/>
          </a:xfrm>
          <a:prstGeom prst="rect">
            <a:avLst/>
          </a:prstGeom>
          <a:noFill/>
          <a:ln w="9525">
            <a:noFill/>
            <a:miter lim="800000"/>
          </a:ln>
        </p:spPr>
        <p:txBody>
          <a:bodyPr wrap="square" lIns="68580" tIns="34290" rIns="68580" bIns="34290">
            <a:spAutoFit/>
          </a:bodyPr>
          <a:lstStyle/>
          <a:p>
            <a:r>
              <a:rPr lang="zh-CN" altLang="en-US" sz="3200" b="1" dirty="0">
                <a:solidFill>
                  <a:schemeClr val="bg1"/>
                </a:solidFill>
                <a:latin typeface="微软雅黑" panose="020B0503020204020204" charset="-122"/>
                <a:ea typeface="微软雅黑" panose="020B0503020204020204" charset="-122"/>
              </a:rPr>
              <a:t>第二部分</a:t>
            </a:r>
          </a:p>
          <a:p>
            <a:endParaRPr lang="en-US" altLang="zh-CN" sz="2700" b="1" dirty="0">
              <a:solidFill>
                <a:srgbClr val="679E2A"/>
              </a:solidFill>
              <a:latin typeface="微软雅黑" panose="020B0503020204020204" charset="-122"/>
              <a:ea typeface="微软雅黑" panose="020B0503020204020204" charset="-122"/>
            </a:endParaRPr>
          </a:p>
        </p:txBody>
      </p:sp>
      <p:sp>
        <p:nvSpPr>
          <p:cNvPr id="10" name="矩形 9">
            <a:extLst>
              <a:ext uri="{FF2B5EF4-FFF2-40B4-BE49-F238E27FC236}">
                <a16:creationId xmlns:a16="http://schemas.microsoft.com/office/drawing/2014/main" id="{5622AB1B-CDC8-4409-B7C8-E64C7D55F807}"/>
              </a:ext>
            </a:extLst>
          </p:cNvPr>
          <p:cNvSpPr/>
          <p:nvPr/>
        </p:nvSpPr>
        <p:spPr>
          <a:xfrm>
            <a:off x="4672497" y="2357756"/>
            <a:ext cx="200025" cy="1584012"/>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a:extLst>
              <a:ext uri="{FF2B5EF4-FFF2-40B4-BE49-F238E27FC236}">
                <a16:creationId xmlns:a16="http://schemas.microsoft.com/office/drawing/2014/main" id="{09567AE7-A1FA-46E0-A6D5-4A13058995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821" y="367864"/>
            <a:ext cx="2161598" cy="668535"/>
          </a:xfrm>
          <a:prstGeom prst="rect">
            <a:avLst/>
          </a:prstGeom>
        </p:spPr>
      </p:pic>
      <p:sp>
        <p:nvSpPr>
          <p:cNvPr id="3" name="TextBox 23">
            <a:extLst>
              <a:ext uri="{FF2B5EF4-FFF2-40B4-BE49-F238E27FC236}">
                <a16:creationId xmlns:a16="http://schemas.microsoft.com/office/drawing/2014/main" id="{19B3FA82-6C84-B1C8-3EAA-21AE4E5506CB}"/>
              </a:ext>
            </a:extLst>
          </p:cNvPr>
          <p:cNvSpPr txBox="1"/>
          <p:nvPr/>
        </p:nvSpPr>
        <p:spPr>
          <a:xfrm>
            <a:off x="5827562" y="3947161"/>
            <a:ext cx="1393651" cy="377026"/>
          </a:xfrm>
          <a:prstGeom prst="rect">
            <a:avLst/>
          </a:prstGeom>
          <a:noFill/>
        </p:spPr>
        <p:txBody>
          <a:bodyPr wrap="none" lIns="68580" tIns="34290" rIns="68580" bIns="34290" rtlCol="0">
            <a:spAutoFit/>
          </a:bodyPr>
          <a:lstStyle/>
          <a:p>
            <a:pPr marL="214630" indent="-214630">
              <a:buFont typeface="Wingdings" panose="05000000000000000000" pitchFamily="2" charset="2"/>
              <a:buChar char="p"/>
            </a:pPr>
            <a:r>
              <a:rPr lang="zh-CN" altLang="en-US" sz="2000" dirty="0">
                <a:solidFill>
                  <a:schemeClr val="tx1"/>
                </a:solidFill>
                <a:latin typeface="微软雅黑" panose="020B0503020204020204" charset="-122"/>
                <a:ea typeface="微软雅黑" panose="020B0503020204020204" charset="-122"/>
              </a:rPr>
              <a:t>　吴禹承</a:t>
            </a:r>
          </a:p>
        </p:txBody>
      </p:sp>
    </p:spTree>
    <p:extLst>
      <p:ext uri="{BB962C8B-B14F-4D97-AF65-F5344CB8AC3E}">
        <p14:creationId xmlns:p14="http://schemas.microsoft.com/office/powerpoint/2010/main" val="575397519"/>
      </p:ext>
    </p:extLst>
  </p:cSld>
  <p:clrMapOvr>
    <a:masterClrMapping/>
  </p:clrMapOvr>
  <p:transition advClick="0" advTm="2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a:extLst>
              <a:ext uri="{FF2B5EF4-FFF2-40B4-BE49-F238E27FC236}">
                <a16:creationId xmlns:a16="http://schemas.microsoft.com/office/drawing/2014/main" id="{18CDD7FA-09E3-4AF2-B927-622097F968CB}"/>
              </a:ext>
            </a:extLst>
          </p:cNvPr>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sp>
        <p:nvSpPr>
          <p:cNvPr id="11" name="TextBox 25">
            <a:extLst>
              <a:ext uri="{FF2B5EF4-FFF2-40B4-BE49-F238E27FC236}">
                <a16:creationId xmlns:a16="http://schemas.microsoft.com/office/drawing/2014/main" id="{9B14A69A-61CB-474E-A566-F61A84167974}"/>
              </a:ext>
            </a:extLst>
          </p:cNvPr>
          <p:cNvSpPr txBox="1"/>
          <p:nvPr/>
        </p:nvSpPr>
        <p:spPr>
          <a:xfrm>
            <a:off x="1048189" y="370160"/>
            <a:ext cx="7850226" cy="830997"/>
          </a:xfrm>
          <a:prstGeom prst="rect">
            <a:avLst/>
          </a:prstGeom>
          <a:noFill/>
          <a:ln>
            <a:noFill/>
          </a:ln>
        </p:spPr>
        <p:txBody>
          <a:bodyPr wrap="none" rtlCol="0">
            <a:spAutoFit/>
          </a:bodyPr>
          <a:lstStyle/>
          <a:p>
            <a:r>
              <a:rPr lang="zh-CN" altLang="en-US" sz="2400" b="1" spc="300" dirty="0">
                <a:solidFill>
                  <a:srgbClr val="6C448A"/>
                </a:solidFill>
                <a:latin typeface="微软雅黑" panose="020B0503020204020204" charset="-122"/>
                <a:ea typeface="微软雅黑" panose="020B0503020204020204" charset="-122"/>
              </a:rPr>
              <a:t>多能园区提供调峰能力</a:t>
            </a:r>
            <a:r>
              <a:rPr lang="en-US" altLang="zh-CN" sz="2400" b="1" spc="300" dirty="0">
                <a:solidFill>
                  <a:srgbClr val="6C448A"/>
                </a:solidFill>
                <a:latin typeface="微软雅黑" panose="020B0503020204020204" charset="-122"/>
                <a:ea typeface="微软雅黑" panose="020B0503020204020204" charset="-122"/>
              </a:rPr>
              <a:t>——</a:t>
            </a:r>
            <a:r>
              <a:rPr lang="zh-CN" altLang="en-US" sz="2400" b="1" spc="300" dirty="0">
                <a:solidFill>
                  <a:srgbClr val="6C448A"/>
                </a:solidFill>
                <a:latin typeface="微软雅黑" panose="020B0503020204020204" charset="-122"/>
                <a:ea typeface="微软雅黑" panose="020B0503020204020204" charset="-122"/>
              </a:rPr>
              <a:t>多能园区能源系统建模</a:t>
            </a:r>
          </a:p>
          <a:p>
            <a:endParaRPr lang="zh-CN" altLang="en-US" sz="2400" b="1" spc="300" dirty="0">
              <a:solidFill>
                <a:srgbClr val="6C448A"/>
              </a:solidFill>
              <a:latin typeface="微软雅黑" panose="020B0503020204020204" charset="-122"/>
              <a:ea typeface="微软雅黑" panose="020B0503020204020204" charset="-122"/>
            </a:endParaRPr>
          </a:p>
        </p:txBody>
      </p:sp>
      <p:cxnSp>
        <p:nvCxnSpPr>
          <p:cNvPr id="13" name="直接连接符 12">
            <a:extLst>
              <a:ext uri="{FF2B5EF4-FFF2-40B4-BE49-F238E27FC236}">
                <a16:creationId xmlns:a16="http://schemas.microsoft.com/office/drawing/2014/main" id="{6DB00326-F9F7-4527-9697-8BE812B1C6E0}"/>
              </a:ext>
            </a:extLst>
          </p:cNvPr>
          <p:cNvCxnSpPr/>
          <p:nvPr/>
        </p:nvCxnSpPr>
        <p:spPr>
          <a:xfrm flipH="1">
            <a:off x="2578087" y="465919"/>
            <a:ext cx="0" cy="288002"/>
          </a:xfrm>
          <a:prstGeom prst="line">
            <a:avLst/>
          </a:prstGeom>
        </p:spPr>
        <p:style>
          <a:lnRef idx="1">
            <a:schemeClr val="dk1"/>
          </a:lnRef>
          <a:fillRef idx="0">
            <a:schemeClr val="dk1"/>
          </a:fillRef>
          <a:effectRef idx="0">
            <a:schemeClr val="dk1"/>
          </a:effectRef>
          <a:fontRef idx="minor">
            <a:schemeClr val="tx1"/>
          </a:fontRef>
        </p:style>
      </p:cxnSp>
      <p:pic>
        <p:nvPicPr>
          <p:cNvPr id="1026" name="Picture 2" descr="https://timgsa.baidu.com/timg?image&amp;quality=80&amp;size=b9999_10000&amp;sec=1516638700954&amp;di=3582ad7bb29c454e74160c8a2b77e056&amp;imgtype=0&amp;src=http%3A%2F%2Fb.hiphotos.baidu.com%2Fzhidao%2Fpic%2Fitem%2F80cb39dbb6fd526689e18a12ab18972bd50736e9.jpg">
            <a:extLst>
              <a:ext uri="{FF2B5EF4-FFF2-40B4-BE49-F238E27FC236}">
                <a16:creationId xmlns:a16="http://schemas.microsoft.com/office/drawing/2014/main" id="{FB89AE7B-AC51-476A-9358-AAA6930BAC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2E87F659-99C0-C4B1-9756-F5C5B73B74D0}"/>
              </a:ext>
            </a:extLst>
          </p:cNvPr>
          <p:cNvSpPr txBox="1"/>
          <p:nvPr/>
        </p:nvSpPr>
        <p:spPr>
          <a:xfrm>
            <a:off x="353221" y="1083292"/>
            <a:ext cx="5008102" cy="461665"/>
          </a:xfrm>
          <a:prstGeom prst="rect">
            <a:avLst/>
          </a:prstGeom>
          <a:noFill/>
        </p:spPr>
        <p:txBody>
          <a:bodyPr wrap="none" rtlCol="0">
            <a:spAutoFit/>
          </a:bodyPr>
          <a:lstStyle/>
          <a:p>
            <a:r>
              <a:rPr lang="zh-CN" altLang="en-US" sz="2400" dirty="0"/>
              <a:t>内燃机</a:t>
            </a:r>
            <a:r>
              <a:rPr lang="en-US" altLang="zh-CN" sz="2400" dirty="0"/>
              <a:t>—</a:t>
            </a:r>
            <a:r>
              <a:rPr lang="en-US" altLang="zh-CN" sz="2400" dirty="0" err="1"/>
              <a:t>LiBr</a:t>
            </a:r>
            <a:r>
              <a:rPr lang="en-US" altLang="zh-CN" sz="2400" dirty="0"/>
              <a:t> </a:t>
            </a:r>
            <a:r>
              <a:rPr lang="zh-CN" altLang="en-US" sz="2400" dirty="0"/>
              <a:t>冷热电三联能源系统：</a:t>
            </a:r>
          </a:p>
        </p:txBody>
      </p:sp>
      <p:pic>
        <p:nvPicPr>
          <p:cNvPr id="5" name="图片 4">
            <a:extLst>
              <a:ext uri="{FF2B5EF4-FFF2-40B4-BE49-F238E27FC236}">
                <a16:creationId xmlns:a16="http://schemas.microsoft.com/office/drawing/2014/main" id="{7EC07E74-9A77-A502-0211-FC519509081A}"/>
              </a:ext>
            </a:extLst>
          </p:cNvPr>
          <p:cNvPicPr>
            <a:picLocks noChangeAspect="1"/>
          </p:cNvPicPr>
          <p:nvPr/>
        </p:nvPicPr>
        <p:blipFill rotWithShape="1">
          <a:blip r:embed="rId3"/>
          <a:srcRect r="39894"/>
          <a:stretch/>
        </p:blipFill>
        <p:spPr>
          <a:xfrm>
            <a:off x="7785650" y="1679257"/>
            <a:ext cx="3763619" cy="836810"/>
          </a:xfrm>
          <a:prstGeom prst="rect">
            <a:avLst/>
          </a:prstGeom>
        </p:spPr>
      </p:pic>
      <p:pic>
        <p:nvPicPr>
          <p:cNvPr id="7" name="图片 6">
            <a:extLst>
              <a:ext uri="{FF2B5EF4-FFF2-40B4-BE49-F238E27FC236}">
                <a16:creationId xmlns:a16="http://schemas.microsoft.com/office/drawing/2014/main" id="{A01B05E9-3E02-3B8B-B8B1-0A08B9788463}"/>
              </a:ext>
            </a:extLst>
          </p:cNvPr>
          <p:cNvPicPr>
            <a:picLocks noChangeAspect="1"/>
          </p:cNvPicPr>
          <p:nvPr/>
        </p:nvPicPr>
        <p:blipFill rotWithShape="1">
          <a:blip r:embed="rId3"/>
          <a:srcRect l="67717"/>
          <a:stretch/>
        </p:blipFill>
        <p:spPr>
          <a:xfrm>
            <a:off x="7785650" y="2526006"/>
            <a:ext cx="2664214" cy="1102906"/>
          </a:xfrm>
          <a:prstGeom prst="rect">
            <a:avLst/>
          </a:prstGeom>
        </p:spPr>
      </p:pic>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B1F1C5B6-71C1-8704-E1BD-D6A8F86D48AC}"/>
                  </a:ext>
                </a:extLst>
              </p:cNvPr>
              <p:cNvSpPr txBox="1"/>
              <p:nvPr/>
            </p:nvSpPr>
            <p:spPr>
              <a:xfrm>
                <a:off x="861929" y="1782899"/>
                <a:ext cx="6096000" cy="1308179"/>
              </a:xfrm>
              <a:prstGeom prst="rect">
                <a:avLst/>
              </a:prstGeom>
              <a:noFill/>
            </p:spPr>
            <p:txBody>
              <a:bodyPr wrap="square">
                <a:spAutoFit/>
              </a:bodyPr>
              <a:lstStyle/>
              <a:p>
                <a:pPr algn="just">
                  <a:lnSpc>
                    <a:spcPts val="2400"/>
                  </a:lnSpc>
                </a:pPr>
                <a:r>
                  <a:rPr lang="zh-CN"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设内燃机单位时间耗气</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𝑔</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𝑛𝑒</m:t>
                        </m:r>
                        <m:r>
                          <m:rPr>
                            <m:sty m:val="p"/>
                          </m:rP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i</m:t>
                        </m:r>
                      </m:sub>
                    </m:sSub>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b="0" i="1" kern="100" smtClean="0">
                            <a:effectLst/>
                            <a:latin typeface="Cambria Math" panose="02040503050406030204" pitchFamily="18" charset="0"/>
                            <a:ea typeface="Cambria Math" panose="02040503050406030204" pitchFamily="18" charset="0"/>
                            <a:cs typeface="Times New Roman" panose="02020603050405020304" pitchFamily="18" charset="0"/>
                          </a:rPr>
                          <m:t> </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𝑚</m:t>
                        </m:r>
                      </m:e>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3</m:t>
                        </m:r>
                      </m:sup>
                    </m:s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oMath>
                </a14:m>
                <a:r>
                  <a:rPr lang="zh-CN"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，内燃机电功率</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𝑃</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𝑒𝑛𝑒𝑖</m:t>
                        </m:r>
                      </m:sub>
                    </m:sSub>
                    <m:r>
                      <a:rPr lang="en-US" altLang="zh-CN" sz="1800" b="0" i="0" kern="100" smtClean="0">
                        <a:effectLst/>
                        <a:latin typeface="Cambria Math" panose="02040503050406030204" pitchFamily="18" charset="0"/>
                        <a:ea typeface="等线" panose="02010600030101010101" pitchFamily="2" charset="-122"/>
                        <a:cs typeface="Times New Roman" panose="02020603050405020304" pitchFamily="18" charset="0"/>
                      </a:rPr>
                      <m:t> </m:t>
                    </m:r>
                    <m:r>
                      <m:rPr>
                        <m:sty m:val="p"/>
                      </m:rP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kW</m:t>
                    </m:r>
                  </m:oMath>
                </a14:m>
                <a:r>
                  <a:rPr lang="zh-CN"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，烟气功率与电功率成正比关系。设</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0-1</a:t>
                </a:r>
                <a:r>
                  <a:rPr lang="zh-CN"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变量</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𝑐𝑜𝑙𝑑</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800" b="0" i="1" kern="100" smtClean="0">
                        <a:effectLst/>
                        <a:latin typeface="Cambria Math" panose="02040503050406030204" pitchFamily="18" charset="0"/>
                        <a:ea typeface="等线" panose="02010600030101010101" pitchFamily="2" charset="-122"/>
                        <a:cs typeface="Times New Roman" panose="02020603050405020304" pitchFamily="18" charset="0"/>
                      </a:rPr>
                      <m:t> </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h𝑒𝑎𝑡</m:t>
                        </m:r>
                      </m:sub>
                    </m:sSub>
                  </m:oMath>
                </a14:m>
                <a:r>
                  <a:rPr lang="zh-CN"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，三联机组热功率</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𝑃</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h𝑒𝑎𝑡</m:t>
                        </m:r>
                      </m:sub>
                    </m:sSub>
                    <m:r>
                      <a:rPr lang="en-US" altLang="zh-CN" sz="1800" b="0" i="0" kern="100" smtClean="0">
                        <a:effectLst/>
                        <a:latin typeface="Cambria Math" panose="02040503050406030204" pitchFamily="18" charset="0"/>
                        <a:ea typeface="等线" panose="02010600030101010101" pitchFamily="2" charset="-122"/>
                        <a:cs typeface="Times New Roman" panose="02020603050405020304" pitchFamily="18" charset="0"/>
                      </a:rPr>
                      <m:t> </m:t>
                    </m:r>
                    <m:r>
                      <m:rPr>
                        <m:sty m:val="p"/>
                      </m:rPr>
                      <a:rPr lang="en-US" altLang="zh-CN" kern="100">
                        <a:latin typeface="Cambria Math" panose="02040503050406030204" pitchFamily="18" charset="0"/>
                        <a:ea typeface="等线" panose="02010600030101010101" pitchFamily="2" charset="-122"/>
                        <a:cs typeface="Times New Roman" panose="02020603050405020304" pitchFamily="18" charset="0"/>
                      </a:rPr>
                      <m:t>kW</m:t>
                    </m:r>
                  </m:oMath>
                </a14:m>
                <a:r>
                  <a:rPr lang="zh-CN"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，制冷功率</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𝑃</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𝑐𝑜𝑙𝑑</m:t>
                        </m:r>
                      </m:sub>
                    </m:sSub>
                  </m:oMath>
                </a14:m>
                <a:r>
                  <a:rPr lang="en-US" altLang="zh-CN" kern="100" dirty="0">
                    <a:latin typeface="Times New Roman" panose="02020603050405020304" pitchFamily="18" charset="0"/>
                    <a:ea typeface="等线" panose="02010600030101010101" pitchFamily="2" charset="-122"/>
                    <a:cs typeface="Times New Roman" panose="02020603050405020304" pitchFamily="18" charset="0"/>
                  </a:rPr>
                  <a:t> </a:t>
                </a:r>
                <a14:m>
                  <m:oMath xmlns:m="http://schemas.openxmlformats.org/officeDocument/2006/math">
                    <m:r>
                      <m:rPr>
                        <m:sty m:val="p"/>
                      </m:rPr>
                      <a:rPr lang="en-US" altLang="zh-CN" kern="100">
                        <a:latin typeface="Cambria Math" panose="02040503050406030204" pitchFamily="18" charset="0"/>
                        <a:ea typeface="等线" panose="02010600030101010101" pitchFamily="2" charset="-122"/>
                        <a:cs typeface="Times New Roman" panose="02020603050405020304" pitchFamily="18" charset="0"/>
                      </a:rPr>
                      <m:t>kW</m:t>
                    </m:r>
                    <m:r>
                      <a:rPr lang="en-US" altLang="zh-CN" i="1" kern="100">
                        <a:latin typeface="Cambria Math" panose="02040503050406030204" pitchFamily="18" charset="0"/>
                        <a:ea typeface="等线" panose="02010600030101010101" pitchFamily="2" charset="-122"/>
                        <a:cs typeface="Times New Roman" panose="02020603050405020304" pitchFamily="18" charset="0"/>
                      </a:rPr>
                      <m:t> </m:t>
                    </m:r>
                  </m:oMath>
                </a14:m>
                <a:r>
                  <a:rPr lang="zh-CN"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，则三联机组</a:t>
                </a:r>
                <a:r>
                  <a:rPr lang="zh-CN" altLang="en-US" sz="1800" kern="100" dirty="0">
                    <a:effectLst/>
                    <a:latin typeface="Times New Roman" panose="02020603050405020304" pitchFamily="18" charset="0"/>
                    <a:ea typeface="等线" panose="02010600030101010101" pitchFamily="2" charset="-122"/>
                    <a:cs typeface="Times New Roman" panose="02020603050405020304" pitchFamily="18" charset="0"/>
                  </a:rPr>
                  <a:t>每个时段都</a:t>
                </a:r>
                <a:r>
                  <a:rPr lang="zh-CN"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需要满足以下约束：</a:t>
                </a:r>
              </a:p>
            </p:txBody>
          </p:sp>
        </mc:Choice>
        <mc:Fallback xmlns="">
          <p:sp>
            <p:nvSpPr>
              <p:cNvPr id="17" name="文本框 16">
                <a:extLst>
                  <a:ext uri="{FF2B5EF4-FFF2-40B4-BE49-F238E27FC236}">
                    <a16:creationId xmlns:a16="http://schemas.microsoft.com/office/drawing/2014/main" id="{B1F1C5B6-71C1-8704-E1BD-D6A8F86D48AC}"/>
                  </a:ext>
                </a:extLst>
              </p:cNvPr>
              <p:cNvSpPr txBox="1">
                <a:spLocks noRot="1" noChangeAspect="1" noMove="1" noResize="1" noEditPoints="1" noAdjustHandles="1" noChangeArrowheads="1" noChangeShapeType="1" noTextEdit="1"/>
              </p:cNvSpPr>
              <p:nvPr/>
            </p:nvSpPr>
            <p:spPr>
              <a:xfrm>
                <a:off x="861929" y="1782899"/>
                <a:ext cx="6096000" cy="1308179"/>
              </a:xfrm>
              <a:prstGeom prst="rect">
                <a:avLst/>
              </a:prstGeom>
              <a:blipFill>
                <a:blip r:embed="rId4"/>
                <a:stretch>
                  <a:fillRect l="-800" t="-930" r="-4600" b="-65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98BE0EF7-F998-AD94-D963-B31A0A6FF01C}"/>
                  </a:ext>
                </a:extLst>
              </p:cNvPr>
              <p:cNvSpPr txBox="1"/>
              <p:nvPr/>
            </p:nvSpPr>
            <p:spPr>
              <a:xfrm>
                <a:off x="921564" y="3672820"/>
                <a:ext cx="7751983" cy="2147896"/>
              </a:xfrm>
              <a:prstGeom prst="rect">
                <a:avLst/>
              </a:prstGeom>
              <a:noFill/>
            </p:spPr>
            <p:txBody>
              <a:bodyPr wrap="square">
                <a:spAutoFit/>
              </a:bodyPr>
              <a:lstStyle/>
              <a:p>
                <a:pPr algn="just"/>
                <a14:m>
                  <m:oMath xmlns:m="http://schemas.openxmlformats.org/officeDocument/2006/math">
                    <m:sSub>
                      <m:sSub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𝑐𝑜𝑙𝑑</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h𝑒𝑎𝑡</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oMath>
                </a14:m>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制冷或制热只能选择一种</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14:m>
                  <m:oMath xmlns:m="http://schemas.openxmlformats.org/officeDocument/2006/math">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0≤</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𝑃</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𝑒𝑛𝑒𝑖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≤1067</m:t>
                    </m:r>
                  </m:oMath>
                </a14:m>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发电功率约束</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14:m>
                  <m:oMath xmlns:m="http://schemas.openxmlformats.org/officeDocument/2006/math">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0≤</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𝑃</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h𝑒𝑎𝑡</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≤1140</m:t>
                    </m:r>
                  </m:oMath>
                </a14:m>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制热功率约束</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14:m>
                  <m:oMath xmlns:m="http://schemas.openxmlformats.org/officeDocument/2006/math">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0≤</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𝑃</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𝑐𝑜𝑙𝑑</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≤1200</m:t>
                    </m:r>
                  </m:oMath>
                </a14:m>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制冷功率约束</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𝑃</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h𝑒𝑎𝑡</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≤0.9×1.1293</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𝑃</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𝑒𝑛𝑒𝑖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h𝑒𝑎𝑡</m:t>
                        </m:r>
                      </m:sub>
                    </m:sSub>
                  </m:oMath>
                </a14:m>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最大制热功率限制</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𝑃</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𝑐𝑜𝑙𝑑</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≤1.2×1.1293</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𝑃</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𝑒𝑛𝑒𝑖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𝑐𝑜𝑙𝑑</m:t>
                        </m:r>
                      </m:sub>
                    </m:sSub>
                  </m:oMath>
                </a14:m>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最大制冷功率限制</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𝑔</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𝑛𝑒</m:t>
                        </m:r>
                        <m:r>
                          <m:rPr>
                            <m:sty m:val="p"/>
                          </m:rP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i</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𝑃</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𝑒𝑛𝑒𝑖</m:t>
                            </m:r>
                          </m:sub>
                        </m:sSub>
                      </m:num>
                      <m:den>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34000×0.409</m:t>
                        </m:r>
                      </m:den>
                    </m:f>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m:t>
                    </m:r>
                  </m:oMath>
                </a14:m>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用气量</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20" name="文本框 19">
                <a:extLst>
                  <a:ext uri="{FF2B5EF4-FFF2-40B4-BE49-F238E27FC236}">
                    <a16:creationId xmlns:a16="http://schemas.microsoft.com/office/drawing/2014/main" id="{98BE0EF7-F998-AD94-D963-B31A0A6FF01C}"/>
                  </a:ext>
                </a:extLst>
              </p:cNvPr>
              <p:cNvSpPr txBox="1">
                <a:spLocks noRot="1" noChangeAspect="1" noMove="1" noResize="1" noEditPoints="1" noAdjustHandles="1" noChangeArrowheads="1" noChangeShapeType="1" noTextEdit="1"/>
              </p:cNvSpPr>
              <p:nvPr/>
            </p:nvSpPr>
            <p:spPr>
              <a:xfrm>
                <a:off x="921564" y="3672820"/>
                <a:ext cx="7751983" cy="2147896"/>
              </a:xfrm>
              <a:prstGeom prst="rect">
                <a:avLst/>
              </a:prstGeom>
              <a:blipFill>
                <a:blip r:embed="rId5"/>
                <a:stretch>
                  <a:fillRect t="-1416" b="-8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69580647"/>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right)">
                                      <p:cBhvr>
                                        <p:cTn id="12" dur="500"/>
                                        <p:tgtEl>
                                          <p:spTgt spid="11"/>
                                        </p:tgtEl>
                                      </p:cBhvr>
                                    </p:animEffect>
                                  </p:childTnLst>
                                </p:cTn>
                              </p:par>
                              <p:par>
                                <p:cTn id="13" presetID="1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p:tgtEl>
                                          <p:spTgt spid="13"/>
                                        </p:tgtEl>
                                        <p:attrNameLst>
                                          <p:attrName>ppt_x</p:attrName>
                                        </p:attrNameLst>
                                      </p:cBhvr>
                                      <p:tavLst>
                                        <p:tav tm="0">
                                          <p:val>
                                            <p:strVal val="#ppt_x-#ppt_w*1.125000"/>
                                          </p:val>
                                        </p:tav>
                                        <p:tav tm="100000">
                                          <p:val>
                                            <p:strVal val="#ppt_x"/>
                                          </p:val>
                                        </p:tav>
                                      </p:tavLst>
                                    </p:anim>
                                    <p:animEffect transition="in" filter="wipe(right)">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a:extLst>
              <a:ext uri="{FF2B5EF4-FFF2-40B4-BE49-F238E27FC236}">
                <a16:creationId xmlns:a16="http://schemas.microsoft.com/office/drawing/2014/main" id="{18CDD7FA-09E3-4AF2-B927-622097F968CB}"/>
              </a:ext>
            </a:extLst>
          </p:cNvPr>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sp>
        <p:nvSpPr>
          <p:cNvPr id="11" name="TextBox 25">
            <a:extLst>
              <a:ext uri="{FF2B5EF4-FFF2-40B4-BE49-F238E27FC236}">
                <a16:creationId xmlns:a16="http://schemas.microsoft.com/office/drawing/2014/main" id="{9B14A69A-61CB-474E-A566-F61A84167974}"/>
              </a:ext>
            </a:extLst>
          </p:cNvPr>
          <p:cNvSpPr txBox="1"/>
          <p:nvPr/>
        </p:nvSpPr>
        <p:spPr>
          <a:xfrm>
            <a:off x="1048189" y="370160"/>
            <a:ext cx="7850226" cy="830997"/>
          </a:xfrm>
          <a:prstGeom prst="rect">
            <a:avLst/>
          </a:prstGeom>
          <a:noFill/>
          <a:ln>
            <a:noFill/>
          </a:ln>
        </p:spPr>
        <p:txBody>
          <a:bodyPr wrap="none" rtlCol="0">
            <a:spAutoFit/>
          </a:bodyPr>
          <a:lstStyle/>
          <a:p>
            <a:r>
              <a:rPr lang="zh-CN" altLang="en-US" sz="2400" b="1" spc="300" dirty="0">
                <a:solidFill>
                  <a:srgbClr val="6C448A"/>
                </a:solidFill>
                <a:latin typeface="微软雅黑" panose="020B0503020204020204" charset="-122"/>
                <a:ea typeface="微软雅黑" panose="020B0503020204020204" charset="-122"/>
              </a:rPr>
              <a:t>多能园区提供调峰能力</a:t>
            </a:r>
            <a:r>
              <a:rPr lang="en-US" altLang="zh-CN" sz="2400" b="1" spc="300" dirty="0">
                <a:solidFill>
                  <a:srgbClr val="6C448A"/>
                </a:solidFill>
                <a:latin typeface="微软雅黑" panose="020B0503020204020204" charset="-122"/>
                <a:ea typeface="微软雅黑" panose="020B0503020204020204" charset="-122"/>
              </a:rPr>
              <a:t>——</a:t>
            </a:r>
            <a:r>
              <a:rPr lang="zh-CN" altLang="en-US" sz="2400" b="1" spc="300" dirty="0">
                <a:solidFill>
                  <a:srgbClr val="6C448A"/>
                </a:solidFill>
                <a:latin typeface="微软雅黑" panose="020B0503020204020204" charset="-122"/>
                <a:ea typeface="微软雅黑" panose="020B0503020204020204" charset="-122"/>
              </a:rPr>
              <a:t>多能园区能源系统建模</a:t>
            </a:r>
          </a:p>
          <a:p>
            <a:endParaRPr lang="zh-CN" altLang="en-US" sz="2400" b="1" spc="300" dirty="0">
              <a:solidFill>
                <a:srgbClr val="6C448A"/>
              </a:solidFill>
              <a:latin typeface="微软雅黑" panose="020B0503020204020204" charset="-122"/>
              <a:ea typeface="微软雅黑" panose="020B0503020204020204" charset="-122"/>
            </a:endParaRPr>
          </a:p>
        </p:txBody>
      </p:sp>
      <p:cxnSp>
        <p:nvCxnSpPr>
          <p:cNvPr id="13" name="直接连接符 12">
            <a:extLst>
              <a:ext uri="{FF2B5EF4-FFF2-40B4-BE49-F238E27FC236}">
                <a16:creationId xmlns:a16="http://schemas.microsoft.com/office/drawing/2014/main" id="{6DB00326-F9F7-4527-9697-8BE812B1C6E0}"/>
              </a:ext>
            </a:extLst>
          </p:cNvPr>
          <p:cNvCxnSpPr/>
          <p:nvPr/>
        </p:nvCxnSpPr>
        <p:spPr>
          <a:xfrm flipH="1">
            <a:off x="2578087" y="465919"/>
            <a:ext cx="0" cy="288002"/>
          </a:xfrm>
          <a:prstGeom prst="line">
            <a:avLst/>
          </a:prstGeom>
        </p:spPr>
        <p:style>
          <a:lnRef idx="1">
            <a:schemeClr val="dk1"/>
          </a:lnRef>
          <a:fillRef idx="0">
            <a:schemeClr val="dk1"/>
          </a:fillRef>
          <a:effectRef idx="0">
            <a:schemeClr val="dk1"/>
          </a:effectRef>
          <a:fontRef idx="minor">
            <a:schemeClr val="tx1"/>
          </a:fontRef>
        </p:style>
      </p:cxnSp>
      <p:pic>
        <p:nvPicPr>
          <p:cNvPr id="1026" name="Picture 2" descr="https://timgsa.baidu.com/timg?image&amp;quality=80&amp;size=b9999_10000&amp;sec=1516638700954&amp;di=3582ad7bb29c454e74160c8a2b77e056&amp;imgtype=0&amp;src=http%3A%2F%2Fb.hiphotos.baidu.com%2Fzhidao%2Fpic%2Fitem%2F80cb39dbb6fd526689e18a12ab18972bd50736e9.jpg">
            <a:extLst>
              <a:ext uri="{FF2B5EF4-FFF2-40B4-BE49-F238E27FC236}">
                <a16:creationId xmlns:a16="http://schemas.microsoft.com/office/drawing/2014/main" id="{FB89AE7B-AC51-476A-9358-AAA6930BAC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2E87F659-99C0-C4B1-9756-F5C5B73B74D0}"/>
              </a:ext>
            </a:extLst>
          </p:cNvPr>
          <p:cNvSpPr txBox="1"/>
          <p:nvPr/>
        </p:nvSpPr>
        <p:spPr>
          <a:xfrm>
            <a:off x="341497" y="1103828"/>
            <a:ext cx="1723549" cy="461665"/>
          </a:xfrm>
          <a:prstGeom prst="rect">
            <a:avLst/>
          </a:prstGeom>
          <a:noFill/>
        </p:spPr>
        <p:txBody>
          <a:bodyPr wrap="none" rtlCol="0">
            <a:spAutoFit/>
          </a:bodyPr>
          <a:lstStyle/>
          <a:p>
            <a:r>
              <a:rPr lang="zh-CN" altLang="en-US" sz="2400" dirty="0"/>
              <a:t>燃气锅炉：</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B1F1C5B6-71C1-8704-E1BD-D6A8F86D48AC}"/>
                  </a:ext>
                </a:extLst>
              </p:cNvPr>
              <p:cNvSpPr txBox="1"/>
              <p:nvPr/>
            </p:nvSpPr>
            <p:spPr>
              <a:xfrm>
                <a:off x="775252" y="1750810"/>
                <a:ext cx="6096000" cy="683392"/>
              </a:xfrm>
              <a:prstGeom prst="rect">
                <a:avLst/>
              </a:prstGeom>
              <a:noFill/>
            </p:spPr>
            <p:txBody>
              <a:bodyPr wrap="square">
                <a:spAutoFit/>
              </a:bodyPr>
              <a:lstStyle/>
              <a:p>
                <a:pPr algn="just">
                  <a:lnSpc>
                    <a:spcPts val="2400"/>
                  </a:lnSpc>
                </a:pPr>
                <a:r>
                  <a:rPr lang="zh-CN" altLang="zh-CN" dirty="0"/>
                  <a:t>两台燃气锅炉效率相同，合并成一台进行建模，设单位时间耗气</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𝑟𝑎𝑛</m:t>
                        </m:r>
                      </m:sub>
                    </m:sSub>
                    <m:sSup>
                      <m:sSupPr>
                        <m:ctrlPr>
                          <a:rPr lang="zh-CN" altLang="zh-CN" i="1">
                            <a:latin typeface="Cambria Math" panose="02040503050406030204" pitchFamily="18" charset="0"/>
                          </a:rPr>
                        </m:ctrlPr>
                      </m:sSupPr>
                      <m:e>
                        <m:r>
                          <a:rPr lang="en-US" altLang="zh-CN" i="1">
                            <a:latin typeface="Cambria Math" panose="02040503050406030204" pitchFamily="18" charset="0"/>
                          </a:rPr>
                          <m:t>𝑚</m:t>
                        </m:r>
                      </m:e>
                      <m:sup>
                        <m:r>
                          <a:rPr lang="en-US" altLang="zh-CN" i="1">
                            <a:latin typeface="Cambria Math" panose="02040503050406030204" pitchFamily="18" charset="0"/>
                          </a:rPr>
                          <m:t>3</m:t>
                        </m:r>
                      </m:sup>
                    </m:sSup>
                    <m:r>
                      <a:rPr lang="en-US" altLang="zh-CN" i="1">
                        <a:latin typeface="Cambria Math" panose="02040503050406030204" pitchFamily="18" charset="0"/>
                      </a:rPr>
                      <m:t>/</m:t>
                    </m:r>
                    <m:r>
                      <a:rPr lang="en-US" altLang="zh-CN" i="1">
                        <a:latin typeface="Cambria Math" panose="02040503050406030204" pitchFamily="18" charset="0"/>
                      </a:rPr>
                      <m:t>𝑠</m:t>
                    </m:r>
                  </m:oMath>
                </a14:m>
                <a:r>
                  <a:rPr lang="zh-CN" altLang="zh-CN" dirty="0"/>
                  <a:t>，热功率</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h𝑒𝑎𝑡</m:t>
                        </m:r>
                      </m:sub>
                    </m:sSub>
                    <m:r>
                      <a:rPr lang="en-US" altLang="zh-CN" i="1">
                        <a:latin typeface="Cambria Math" panose="02040503050406030204" pitchFamily="18" charset="0"/>
                      </a:rPr>
                      <m:t>𝑘𝑊</m:t>
                    </m:r>
                  </m:oMath>
                </a14:m>
                <a:r>
                  <a:rPr lang="zh-CN" altLang="zh-CN" dirty="0"/>
                  <a:t>。满足以下约束：</a:t>
                </a:r>
                <a:endParaRPr lang="zh-CN"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7" name="文本框 16">
                <a:extLst>
                  <a:ext uri="{FF2B5EF4-FFF2-40B4-BE49-F238E27FC236}">
                    <a16:creationId xmlns:a16="http://schemas.microsoft.com/office/drawing/2014/main" id="{B1F1C5B6-71C1-8704-E1BD-D6A8F86D48AC}"/>
                  </a:ext>
                </a:extLst>
              </p:cNvPr>
              <p:cNvSpPr txBox="1">
                <a:spLocks noRot="1" noChangeAspect="1" noMove="1" noResize="1" noEditPoints="1" noAdjustHandles="1" noChangeArrowheads="1" noChangeShapeType="1" noTextEdit="1"/>
              </p:cNvSpPr>
              <p:nvPr/>
            </p:nvSpPr>
            <p:spPr>
              <a:xfrm>
                <a:off x="775252" y="1750810"/>
                <a:ext cx="6096000" cy="683392"/>
              </a:xfrm>
              <a:prstGeom prst="rect">
                <a:avLst/>
              </a:prstGeom>
              <a:blipFill>
                <a:blip r:embed="rId3"/>
                <a:stretch>
                  <a:fillRect l="-800" t="-5357" r="-900" b="-116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98BE0EF7-F998-AD94-D963-B31A0A6FF01C}"/>
                  </a:ext>
                </a:extLst>
              </p:cNvPr>
              <p:cNvSpPr txBox="1"/>
              <p:nvPr/>
            </p:nvSpPr>
            <p:spPr>
              <a:xfrm>
                <a:off x="775252" y="2619023"/>
                <a:ext cx="6645966" cy="646331"/>
              </a:xfrm>
              <a:prstGeom prst="rect">
                <a:avLst/>
              </a:prstGeom>
              <a:noFill/>
            </p:spPr>
            <p:txBody>
              <a:bodyPr wrap="square">
                <a:spAutoFit/>
              </a:bodyPr>
              <a:lstStyle/>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h𝑒𝑎𝑡</m:t>
                        </m:r>
                      </m:sub>
                    </m:sSub>
                    <m:r>
                      <a:rPr lang="en-US" altLang="zh-CN" i="1">
                        <a:latin typeface="Cambria Math" panose="02040503050406030204" pitchFamily="18" charset="0"/>
                      </a:rPr>
                      <m:t>=0.95</m:t>
                    </m:r>
                    <m:sSub>
                      <m:sSubPr>
                        <m:ctrlPr>
                          <a:rPr lang="zh-CN"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𝑟𝑎𝑛</m:t>
                        </m:r>
                      </m:sub>
                    </m:sSub>
                    <m:r>
                      <a:rPr lang="en-US" altLang="zh-CN" i="1">
                        <a:latin typeface="Cambria Math" panose="02040503050406030204" pitchFamily="18" charset="0"/>
                      </a:rPr>
                      <m:t>×34000</m:t>
                    </m:r>
                  </m:oMath>
                </a14:m>
                <a:r>
                  <a:rPr lang="en-US" altLang="zh-CN" dirty="0"/>
                  <a:t>		</a:t>
                </a:r>
                <a:r>
                  <a:rPr lang="zh-CN" altLang="en-US" dirty="0"/>
                  <a:t>用气量</a:t>
                </a:r>
                <a:endParaRPr lang="zh-CN" altLang="zh-CN" dirty="0"/>
              </a:p>
              <a:p>
                <a14:m>
                  <m:oMath xmlns:m="http://schemas.openxmlformats.org/officeDocument/2006/math">
                    <m:r>
                      <a:rPr lang="en-US" altLang="zh-CN" i="1">
                        <a:latin typeface="Cambria Math" panose="02040503050406030204" pitchFamily="18" charset="0"/>
                      </a:rPr>
                      <m:t>0</m:t>
                    </m:r>
                    <m:sSub>
                      <m:sSubPr>
                        <m:ctrlPr>
                          <a:rPr lang="zh-CN"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𝑃</m:t>
                        </m:r>
                      </m:e>
                      <m:sub>
                        <m:r>
                          <a:rPr lang="en-US" altLang="zh-CN" i="1">
                            <a:latin typeface="Cambria Math" panose="02040503050406030204" pitchFamily="18" charset="0"/>
                          </a:rPr>
                          <m:t>h𝑒𝑎𝑡</m:t>
                        </m:r>
                      </m:sub>
                    </m:sSub>
                    <m:r>
                      <a:rPr lang="en-US" altLang="zh-CN" i="1">
                        <a:latin typeface="Cambria Math" panose="02040503050406030204" pitchFamily="18" charset="0"/>
                      </a:rPr>
                      <m:t>≤7000</m:t>
                    </m:r>
                  </m:oMath>
                </a14:m>
                <a:r>
                  <a:rPr lang="en-US" altLang="zh-CN" dirty="0"/>
                  <a:t>			</a:t>
                </a:r>
                <a:r>
                  <a:rPr lang="zh-CN" altLang="en-US" dirty="0"/>
                  <a:t>制热功率约束</a:t>
                </a:r>
                <a:endParaRPr lang="zh-CN" altLang="zh-CN" dirty="0"/>
              </a:p>
            </p:txBody>
          </p:sp>
        </mc:Choice>
        <mc:Fallback xmlns="">
          <p:sp>
            <p:nvSpPr>
              <p:cNvPr id="20" name="文本框 19">
                <a:extLst>
                  <a:ext uri="{FF2B5EF4-FFF2-40B4-BE49-F238E27FC236}">
                    <a16:creationId xmlns:a16="http://schemas.microsoft.com/office/drawing/2014/main" id="{98BE0EF7-F998-AD94-D963-B31A0A6FF01C}"/>
                  </a:ext>
                </a:extLst>
              </p:cNvPr>
              <p:cNvSpPr txBox="1">
                <a:spLocks noRot="1" noChangeAspect="1" noMove="1" noResize="1" noEditPoints="1" noAdjustHandles="1" noChangeArrowheads="1" noChangeShapeType="1" noTextEdit="1"/>
              </p:cNvSpPr>
              <p:nvPr/>
            </p:nvSpPr>
            <p:spPr>
              <a:xfrm>
                <a:off x="775252" y="2619023"/>
                <a:ext cx="6645966" cy="646331"/>
              </a:xfrm>
              <a:prstGeom prst="rect">
                <a:avLst/>
              </a:prstGeom>
              <a:blipFill>
                <a:blip r:embed="rId4"/>
                <a:stretch>
                  <a:fillRect t="-8491" b="-11321"/>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3D5CBA58-BFB7-DFD9-CFEC-965F6E9D618E}"/>
              </a:ext>
            </a:extLst>
          </p:cNvPr>
          <p:cNvPicPr>
            <a:picLocks noChangeAspect="1"/>
          </p:cNvPicPr>
          <p:nvPr/>
        </p:nvPicPr>
        <p:blipFill>
          <a:blip r:embed="rId5"/>
          <a:stretch>
            <a:fillRect/>
          </a:stretch>
        </p:blipFill>
        <p:spPr>
          <a:xfrm>
            <a:off x="7399790" y="1821061"/>
            <a:ext cx="4367419" cy="705551"/>
          </a:xfrm>
          <a:prstGeom prst="rect">
            <a:avLst/>
          </a:prstGeom>
        </p:spPr>
      </p:pic>
      <p:sp>
        <p:nvSpPr>
          <p:cNvPr id="8" name="文本框 7">
            <a:extLst>
              <a:ext uri="{FF2B5EF4-FFF2-40B4-BE49-F238E27FC236}">
                <a16:creationId xmlns:a16="http://schemas.microsoft.com/office/drawing/2014/main" id="{80ED315B-3E6B-FE38-FA41-D3A2B5D033D1}"/>
              </a:ext>
            </a:extLst>
          </p:cNvPr>
          <p:cNvSpPr txBox="1"/>
          <p:nvPr/>
        </p:nvSpPr>
        <p:spPr>
          <a:xfrm>
            <a:off x="341497" y="3621235"/>
            <a:ext cx="1723549" cy="461665"/>
          </a:xfrm>
          <a:prstGeom prst="rect">
            <a:avLst/>
          </a:prstGeom>
          <a:noFill/>
        </p:spPr>
        <p:txBody>
          <a:bodyPr wrap="none" rtlCol="0">
            <a:spAutoFit/>
          </a:bodyPr>
          <a:lstStyle/>
          <a:p>
            <a:r>
              <a:rPr lang="zh-CN" altLang="en-US" sz="2400" dirty="0"/>
              <a:t>电制冷机：</a:t>
            </a:r>
          </a:p>
        </p:txBody>
      </p:sp>
      <p:pic>
        <p:nvPicPr>
          <p:cNvPr id="10" name="图片 9">
            <a:extLst>
              <a:ext uri="{FF2B5EF4-FFF2-40B4-BE49-F238E27FC236}">
                <a16:creationId xmlns:a16="http://schemas.microsoft.com/office/drawing/2014/main" id="{0FA9E47C-2757-ADA2-C91A-1804BD459462}"/>
              </a:ext>
            </a:extLst>
          </p:cNvPr>
          <p:cNvPicPr>
            <a:picLocks noChangeAspect="1"/>
          </p:cNvPicPr>
          <p:nvPr/>
        </p:nvPicPr>
        <p:blipFill>
          <a:blip r:embed="rId6"/>
          <a:stretch>
            <a:fillRect/>
          </a:stretch>
        </p:blipFill>
        <p:spPr>
          <a:xfrm>
            <a:off x="7421218" y="4397749"/>
            <a:ext cx="4345991" cy="646327"/>
          </a:xfrm>
          <a:prstGeom prst="rect">
            <a:avLst/>
          </a:prstGeom>
        </p:spPr>
      </p:pic>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0C88348F-B558-06A2-B997-72B32E94F599}"/>
                  </a:ext>
                </a:extLst>
              </p:cNvPr>
              <p:cNvSpPr txBox="1"/>
              <p:nvPr/>
            </p:nvSpPr>
            <p:spPr>
              <a:xfrm>
                <a:off x="775251" y="4311782"/>
                <a:ext cx="6281531" cy="646331"/>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电制冷机可合并为一台进行建模。设其电功率为</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𝑃</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𝑒</m:t>
                        </m:r>
                      </m:sub>
                    </m:sSub>
                    <m:r>
                      <a:rPr lang="en-US" altLang="zh-CN" i="1">
                        <a:latin typeface="Cambria Math" panose="02040503050406030204" pitchFamily="18" charset="0"/>
                      </a:rPr>
                      <m:t>𝑘𝑊</m:t>
                    </m:r>
                    <m:r>
                      <a:rPr lang="en-US" altLang="zh-CN" i="1">
                        <a:latin typeface="Cambria Math" panose="02040503050406030204" pitchFamily="18" charset="0"/>
                      </a:rPr>
                      <m:t> </m:t>
                    </m:r>
                  </m:oMath>
                </a14:m>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，制冷功率为</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𝑃</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𝑐𝑜𝑙𝑑</m:t>
                        </m:r>
                      </m:sub>
                    </m:sSub>
                  </m:oMath>
                </a14:m>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14:m>
                  <m:oMath xmlns:m="http://schemas.openxmlformats.org/officeDocument/2006/math">
                    <m:r>
                      <a:rPr lang="en-US" altLang="zh-CN" i="1">
                        <a:latin typeface="Cambria Math" panose="02040503050406030204" pitchFamily="18" charset="0"/>
                      </a:rPr>
                      <m:t>𝑘𝑊</m:t>
                    </m:r>
                    <m:r>
                      <a:rPr lang="en-US" altLang="zh-CN" i="1">
                        <a:latin typeface="Cambria Math" panose="02040503050406030204" pitchFamily="18" charset="0"/>
                      </a:rPr>
                      <m:t> </m:t>
                    </m:r>
                  </m:oMath>
                </a14:m>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，需满足以下约束：</a:t>
                </a:r>
              </a:p>
            </p:txBody>
          </p:sp>
        </mc:Choice>
        <mc:Fallback xmlns="">
          <p:sp>
            <p:nvSpPr>
              <p:cNvPr id="15" name="文本框 14">
                <a:extLst>
                  <a:ext uri="{FF2B5EF4-FFF2-40B4-BE49-F238E27FC236}">
                    <a16:creationId xmlns:a16="http://schemas.microsoft.com/office/drawing/2014/main" id="{0C88348F-B558-06A2-B997-72B32E94F599}"/>
                  </a:ext>
                </a:extLst>
              </p:cNvPr>
              <p:cNvSpPr txBox="1">
                <a:spLocks noRot="1" noChangeAspect="1" noMove="1" noResize="1" noEditPoints="1" noAdjustHandles="1" noChangeArrowheads="1" noChangeShapeType="1" noTextEdit="1"/>
              </p:cNvSpPr>
              <p:nvPr/>
            </p:nvSpPr>
            <p:spPr>
              <a:xfrm>
                <a:off x="775251" y="4311782"/>
                <a:ext cx="6281531" cy="646331"/>
              </a:xfrm>
              <a:prstGeom prst="rect">
                <a:avLst/>
              </a:prstGeom>
              <a:blipFill>
                <a:blip r:embed="rId7"/>
                <a:stretch>
                  <a:fillRect l="-776" t="-4717" r="-776"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2B39E240-7803-DC4A-D07C-0D0BAC8273FE}"/>
                  </a:ext>
                </a:extLst>
              </p:cNvPr>
              <p:cNvSpPr txBox="1"/>
              <p:nvPr/>
            </p:nvSpPr>
            <p:spPr>
              <a:xfrm>
                <a:off x="775252" y="5272127"/>
                <a:ext cx="6096000" cy="646331"/>
              </a:xfrm>
              <a:prstGeom prst="rect">
                <a:avLst/>
              </a:prstGeom>
              <a:noFill/>
            </p:spPr>
            <p:txBody>
              <a:bodyPr wrap="square">
                <a:spAutoFit/>
              </a:bodyPr>
              <a:lstStyle/>
              <a:p>
                <a:pPr algn="just"/>
                <a14:m>
                  <m:oMath xmlns:m="http://schemas.openxmlformats.org/officeDocument/2006/math">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0≤</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𝑃</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𝑐𝑜𝑙𝑑</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≤2244</m:t>
                    </m:r>
                  </m:oMath>
                </a14:m>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制冷功率约束</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𝑃</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𝑐𝑜𝑙𝑑</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=5.24</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𝑃</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𝑒</m:t>
                        </m:r>
                      </m:sub>
                    </m:sSub>
                  </m:oMath>
                </a14:m>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用电功率</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19" name="文本框 18">
                <a:extLst>
                  <a:ext uri="{FF2B5EF4-FFF2-40B4-BE49-F238E27FC236}">
                    <a16:creationId xmlns:a16="http://schemas.microsoft.com/office/drawing/2014/main" id="{2B39E240-7803-DC4A-D07C-0D0BAC8273FE}"/>
                  </a:ext>
                </a:extLst>
              </p:cNvPr>
              <p:cNvSpPr txBox="1">
                <a:spLocks noRot="1" noChangeAspect="1" noMove="1" noResize="1" noEditPoints="1" noAdjustHandles="1" noChangeArrowheads="1" noChangeShapeType="1" noTextEdit="1"/>
              </p:cNvSpPr>
              <p:nvPr/>
            </p:nvSpPr>
            <p:spPr>
              <a:xfrm>
                <a:off x="775252" y="5272127"/>
                <a:ext cx="6096000" cy="646331"/>
              </a:xfrm>
              <a:prstGeom prst="rect">
                <a:avLst/>
              </a:prstGeom>
              <a:blipFill>
                <a:blip r:embed="rId8"/>
                <a:stretch>
                  <a:fillRect t="-5660"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19861802"/>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right)">
                                      <p:cBhvr>
                                        <p:cTn id="12" dur="500"/>
                                        <p:tgtEl>
                                          <p:spTgt spid="11"/>
                                        </p:tgtEl>
                                      </p:cBhvr>
                                    </p:animEffect>
                                  </p:childTnLst>
                                </p:cTn>
                              </p:par>
                              <p:par>
                                <p:cTn id="13" presetID="1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p:tgtEl>
                                          <p:spTgt spid="13"/>
                                        </p:tgtEl>
                                        <p:attrNameLst>
                                          <p:attrName>ppt_x</p:attrName>
                                        </p:attrNameLst>
                                      </p:cBhvr>
                                      <p:tavLst>
                                        <p:tav tm="0">
                                          <p:val>
                                            <p:strVal val="#ppt_x-#ppt_w*1.125000"/>
                                          </p:val>
                                        </p:tav>
                                        <p:tav tm="100000">
                                          <p:val>
                                            <p:strVal val="#ppt_x"/>
                                          </p:val>
                                        </p:tav>
                                      </p:tavLst>
                                    </p:anim>
                                    <p:animEffect transition="in" filter="wipe(right)">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a:extLst>
              <a:ext uri="{FF2B5EF4-FFF2-40B4-BE49-F238E27FC236}">
                <a16:creationId xmlns:a16="http://schemas.microsoft.com/office/drawing/2014/main" id="{18CDD7FA-09E3-4AF2-B927-622097F968CB}"/>
              </a:ext>
            </a:extLst>
          </p:cNvPr>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sp>
        <p:nvSpPr>
          <p:cNvPr id="11" name="TextBox 25">
            <a:extLst>
              <a:ext uri="{FF2B5EF4-FFF2-40B4-BE49-F238E27FC236}">
                <a16:creationId xmlns:a16="http://schemas.microsoft.com/office/drawing/2014/main" id="{9B14A69A-61CB-474E-A566-F61A84167974}"/>
              </a:ext>
            </a:extLst>
          </p:cNvPr>
          <p:cNvSpPr txBox="1"/>
          <p:nvPr/>
        </p:nvSpPr>
        <p:spPr>
          <a:xfrm>
            <a:off x="1048189" y="370160"/>
            <a:ext cx="7850226" cy="830997"/>
          </a:xfrm>
          <a:prstGeom prst="rect">
            <a:avLst/>
          </a:prstGeom>
          <a:noFill/>
          <a:ln>
            <a:noFill/>
          </a:ln>
        </p:spPr>
        <p:txBody>
          <a:bodyPr wrap="none" rtlCol="0">
            <a:spAutoFit/>
          </a:bodyPr>
          <a:lstStyle/>
          <a:p>
            <a:r>
              <a:rPr lang="zh-CN" altLang="en-US" sz="2400" b="1" spc="300" dirty="0">
                <a:solidFill>
                  <a:srgbClr val="6C448A"/>
                </a:solidFill>
                <a:latin typeface="微软雅黑" panose="020B0503020204020204" charset="-122"/>
                <a:ea typeface="微软雅黑" panose="020B0503020204020204" charset="-122"/>
              </a:rPr>
              <a:t>多能园区提供调峰能力</a:t>
            </a:r>
            <a:r>
              <a:rPr lang="en-US" altLang="zh-CN" sz="2400" b="1" spc="300" dirty="0">
                <a:solidFill>
                  <a:srgbClr val="6C448A"/>
                </a:solidFill>
                <a:latin typeface="微软雅黑" panose="020B0503020204020204" charset="-122"/>
                <a:ea typeface="微软雅黑" panose="020B0503020204020204" charset="-122"/>
              </a:rPr>
              <a:t>——</a:t>
            </a:r>
            <a:r>
              <a:rPr lang="zh-CN" altLang="en-US" sz="2400" b="1" spc="300" dirty="0">
                <a:solidFill>
                  <a:srgbClr val="6C448A"/>
                </a:solidFill>
                <a:latin typeface="微软雅黑" panose="020B0503020204020204" charset="-122"/>
                <a:ea typeface="微软雅黑" panose="020B0503020204020204" charset="-122"/>
              </a:rPr>
              <a:t>多能园区能源系统建模</a:t>
            </a:r>
          </a:p>
          <a:p>
            <a:endParaRPr lang="zh-CN" altLang="en-US" sz="2400" b="1" spc="300" dirty="0">
              <a:solidFill>
                <a:srgbClr val="6C448A"/>
              </a:solidFill>
              <a:latin typeface="微软雅黑" panose="020B0503020204020204" charset="-122"/>
              <a:ea typeface="微软雅黑" panose="020B0503020204020204" charset="-122"/>
            </a:endParaRPr>
          </a:p>
        </p:txBody>
      </p:sp>
      <p:cxnSp>
        <p:nvCxnSpPr>
          <p:cNvPr id="13" name="直接连接符 12">
            <a:extLst>
              <a:ext uri="{FF2B5EF4-FFF2-40B4-BE49-F238E27FC236}">
                <a16:creationId xmlns:a16="http://schemas.microsoft.com/office/drawing/2014/main" id="{6DB00326-F9F7-4527-9697-8BE812B1C6E0}"/>
              </a:ext>
            </a:extLst>
          </p:cNvPr>
          <p:cNvCxnSpPr/>
          <p:nvPr/>
        </p:nvCxnSpPr>
        <p:spPr>
          <a:xfrm flipH="1">
            <a:off x="2578087" y="465919"/>
            <a:ext cx="0" cy="288002"/>
          </a:xfrm>
          <a:prstGeom prst="line">
            <a:avLst/>
          </a:prstGeom>
        </p:spPr>
        <p:style>
          <a:lnRef idx="1">
            <a:schemeClr val="dk1"/>
          </a:lnRef>
          <a:fillRef idx="0">
            <a:schemeClr val="dk1"/>
          </a:fillRef>
          <a:effectRef idx="0">
            <a:schemeClr val="dk1"/>
          </a:effectRef>
          <a:fontRef idx="minor">
            <a:schemeClr val="tx1"/>
          </a:fontRef>
        </p:style>
      </p:cxnSp>
      <p:pic>
        <p:nvPicPr>
          <p:cNvPr id="1026" name="Picture 2" descr="https://timgsa.baidu.com/timg?image&amp;quality=80&amp;size=b9999_10000&amp;sec=1516638700954&amp;di=3582ad7bb29c454e74160c8a2b77e056&amp;imgtype=0&amp;src=http%3A%2F%2Fb.hiphotos.baidu.com%2Fzhidao%2Fpic%2Fitem%2F80cb39dbb6fd526689e18a12ab18972bd50736e9.jpg">
            <a:extLst>
              <a:ext uri="{FF2B5EF4-FFF2-40B4-BE49-F238E27FC236}">
                <a16:creationId xmlns:a16="http://schemas.microsoft.com/office/drawing/2014/main" id="{FB89AE7B-AC51-476A-9358-AAA6930BAC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2E87F659-99C0-C4B1-9756-F5C5B73B74D0}"/>
              </a:ext>
            </a:extLst>
          </p:cNvPr>
          <p:cNvSpPr txBox="1"/>
          <p:nvPr/>
        </p:nvSpPr>
        <p:spPr>
          <a:xfrm>
            <a:off x="482175" y="1035233"/>
            <a:ext cx="1415772" cy="461665"/>
          </a:xfrm>
          <a:prstGeom prst="rect">
            <a:avLst/>
          </a:prstGeom>
          <a:noFill/>
        </p:spPr>
        <p:txBody>
          <a:bodyPr wrap="none" rtlCol="0">
            <a:spAutoFit/>
          </a:bodyPr>
          <a:lstStyle/>
          <a:p>
            <a:r>
              <a:rPr lang="zh-CN" altLang="en-US" sz="2400" dirty="0"/>
              <a:t>直燃机：</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B1F1C5B6-71C1-8704-E1BD-D6A8F86D48AC}"/>
                  </a:ext>
                </a:extLst>
              </p:cNvPr>
              <p:cNvSpPr txBox="1"/>
              <p:nvPr/>
            </p:nvSpPr>
            <p:spPr>
              <a:xfrm>
                <a:off x="775252" y="1444968"/>
                <a:ext cx="6096000" cy="990015"/>
              </a:xfrm>
              <a:prstGeom prst="rect">
                <a:avLst/>
              </a:prstGeom>
              <a:noFill/>
            </p:spPr>
            <p:txBody>
              <a:bodyPr wrap="square">
                <a:spAutoFit/>
              </a:bodyPr>
              <a:lstStyle/>
              <a:p>
                <a:pPr algn="just">
                  <a:lnSpc>
                    <a:spcPts val="2400"/>
                  </a:lnSpc>
                </a:pPr>
                <a:r>
                  <a:rPr lang="zh-CN" altLang="zh-CN" dirty="0"/>
                  <a:t>设内燃机单位时间耗气</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𝑔</m:t>
                        </m:r>
                      </m:e>
                      <m:sub>
                        <m:r>
                          <m:rPr>
                            <m:sty m:val="p"/>
                          </m:rPr>
                          <a:rPr lang="en-US" altLang="zh-CN">
                            <a:latin typeface="Cambria Math" panose="02040503050406030204" pitchFamily="18" charset="0"/>
                          </a:rPr>
                          <m:t>zhi</m:t>
                        </m:r>
                      </m:sub>
                    </m:sSub>
                    <m:sSup>
                      <m:sSupPr>
                        <m:ctrlPr>
                          <a:rPr lang="zh-CN" altLang="zh-CN" i="1">
                            <a:latin typeface="Cambria Math" panose="02040503050406030204" pitchFamily="18" charset="0"/>
                          </a:rPr>
                        </m:ctrlPr>
                      </m:sSupPr>
                      <m:e>
                        <m:r>
                          <a:rPr lang="en-US" altLang="zh-CN" i="1">
                            <a:latin typeface="Cambria Math" panose="02040503050406030204" pitchFamily="18" charset="0"/>
                          </a:rPr>
                          <m:t>𝑚</m:t>
                        </m:r>
                      </m:e>
                      <m:sup>
                        <m:r>
                          <a:rPr lang="en-US" altLang="zh-CN" i="1">
                            <a:latin typeface="Cambria Math" panose="02040503050406030204" pitchFamily="18" charset="0"/>
                          </a:rPr>
                          <m:t>3</m:t>
                        </m:r>
                      </m:sup>
                    </m:sSup>
                    <m:r>
                      <a:rPr lang="en-US" altLang="zh-CN" i="1">
                        <a:latin typeface="Cambria Math" panose="02040503050406030204" pitchFamily="18" charset="0"/>
                      </a:rPr>
                      <m:t>/</m:t>
                    </m:r>
                    <m:r>
                      <a:rPr lang="en-US" altLang="zh-CN" i="1">
                        <a:latin typeface="Cambria Math" panose="02040503050406030204" pitchFamily="18" charset="0"/>
                      </a:rPr>
                      <m:t>𝑠</m:t>
                    </m:r>
                  </m:oMath>
                </a14:m>
                <a:r>
                  <a:rPr lang="zh-CN" altLang="zh-CN" dirty="0"/>
                  <a:t>，设</a:t>
                </a:r>
                <a:r>
                  <a:rPr lang="en-US" altLang="zh-CN" dirty="0"/>
                  <a:t>0-1</a:t>
                </a:r>
                <a:r>
                  <a:rPr lang="zh-CN" altLang="zh-CN" dirty="0"/>
                  <a:t>变量</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𝑐𝑜𝑙𝑑</m:t>
                        </m:r>
                      </m:sub>
                    </m:sSub>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b="0" i="1" smtClean="0">
                            <a:latin typeface="Cambria Math" panose="02040503050406030204" pitchFamily="18" charset="0"/>
                          </a:rPr>
                          <m:t> </m:t>
                        </m:r>
                        <m:r>
                          <a:rPr lang="en-US" altLang="zh-CN" i="1">
                            <a:latin typeface="Cambria Math" panose="02040503050406030204" pitchFamily="18" charset="0"/>
                          </a:rPr>
                          <m:t>𝑠</m:t>
                        </m:r>
                      </m:e>
                      <m:sub>
                        <m:r>
                          <a:rPr lang="en-US" altLang="zh-CN" i="1">
                            <a:latin typeface="Cambria Math" panose="02040503050406030204" pitchFamily="18" charset="0"/>
                          </a:rPr>
                          <m:t>h𝑒𝑎𝑡</m:t>
                        </m:r>
                      </m:sub>
                    </m:sSub>
                  </m:oMath>
                </a14:m>
                <a:r>
                  <a:rPr lang="zh-CN" altLang="zh-CN" dirty="0"/>
                  <a:t>，制热功率</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h𝑒𝑎𝑡</m:t>
                        </m:r>
                      </m:sub>
                    </m:sSub>
                  </m:oMath>
                </a14:m>
                <a:r>
                  <a:rPr lang="en-US" altLang="zh-CN" dirty="0"/>
                  <a:t>kW</a:t>
                </a:r>
                <a:r>
                  <a:rPr lang="zh-CN" altLang="zh-CN" dirty="0"/>
                  <a:t>，制冷功率</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𝑐𝑜𝑙𝑑</m:t>
                        </m:r>
                      </m:sub>
                    </m:sSub>
                  </m:oMath>
                </a14:m>
                <a:r>
                  <a:rPr lang="en-US" altLang="zh-CN" dirty="0"/>
                  <a:t>kW</a:t>
                </a:r>
                <a:r>
                  <a:rPr lang="zh-CN" altLang="zh-CN" dirty="0"/>
                  <a:t>，直燃机需要满足以下约束：</a:t>
                </a:r>
                <a:endParaRPr lang="zh-CN"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7" name="文本框 16">
                <a:extLst>
                  <a:ext uri="{FF2B5EF4-FFF2-40B4-BE49-F238E27FC236}">
                    <a16:creationId xmlns:a16="http://schemas.microsoft.com/office/drawing/2014/main" id="{B1F1C5B6-71C1-8704-E1BD-D6A8F86D48AC}"/>
                  </a:ext>
                </a:extLst>
              </p:cNvPr>
              <p:cNvSpPr txBox="1">
                <a:spLocks noRot="1" noChangeAspect="1" noMove="1" noResize="1" noEditPoints="1" noAdjustHandles="1" noChangeArrowheads="1" noChangeShapeType="1" noTextEdit="1"/>
              </p:cNvSpPr>
              <p:nvPr/>
            </p:nvSpPr>
            <p:spPr>
              <a:xfrm>
                <a:off x="775252" y="1444968"/>
                <a:ext cx="6096000" cy="990015"/>
              </a:xfrm>
              <a:prstGeom prst="rect">
                <a:avLst/>
              </a:prstGeom>
              <a:blipFill>
                <a:blip r:embed="rId3"/>
                <a:stretch>
                  <a:fillRect l="-800" t="-3704" r="-900" b="-80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98BE0EF7-F998-AD94-D963-B31A0A6FF01C}"/>
                  </a:ext>
                </a:extLst>
              </p:cNvPr>
              <p:cNvSpPr txBox="1"/>
              <p:nvPr/>
            </p:nvSpPr>
            <p:spPr>
              <a:xfrm>
                <a:off x="775252" y="2418526"/>
                <a:ext cx="7751983" cy="1477328"/>
              </a:xfrm>
              <a:prstGeom prst="rect">
                <a:avLst/>
              </a:prstGeom>
              <a:noFill/>
            </p:spPr>
            <p:txBody>
              <a:bodyPr wrap="square">
                <a:spAutoFit/>
              </a:bodyPr>
              <a:lstStyle/>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𝑐𝑜𝑙𝑑</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h𝑒𝑎𝑡</m:t>
                        </m:r>
                      </m:sub>
                    </m:sSub>
                    <m:r>
                      <a:rPr lang="en-US" altLang="zh-CN" i="1">
                        <a:latin typeface="Cambria Math" panose="02040503050406030204" pitchFamily="18" charset="0"/>
                      </a:rPr>
                      <m:t>≤1</m:t>
                    </m:r>
                  </m:oMath>
                </a14:m>
                <a:r>
                  <a:rPr lang="en-US" altLang="zh-CN" dirty="0"/>
                  <a:t>			</a:t>
                </a:r>
                <a:r>
                  <a:rPr lang="zh-CN" altLang="en-US" dirty="0"/>
                  <a:t>制冷或制热只能选择一种</a:t>
                </a:r>
                <a:endParaRPr lang="zh-CN" altLang="zh-CN" dirty="0"/>
              </a:p>
              <a:p>
                <a14:m>
                  <m:oMath xmlns:m="http://schemas.openxmlformats.org/officeDocument/2006/math">
                    <m:r>
                      <a:rPr lang="en-US" altLang="zh-CN" i="1">
                        <a:latin typeface="Cambria Math" panose="02040503050406030204" pitchFamily="18" charset="0"/>
                      </a:rPr>
                      <m:t>0≤</m:t>
                    </m:r>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h𝑒𝑎𝑡</m:t>
                        </m:r>
                      </m:sub>
                    </m:sSub>
                    <m:r>
                      <a:rPr lang="en-US" altLang="zh-CN" i="1">
                        <a:latin typeface="Cambria Math" panose="02040503050406030204" pitchFamily="18" charset="0"/>
                      </a:rPr>
                      <m:t>≤1070</m:t>
                    </m:r>
                  </m:oMath>
                </a14:m>
                <a:r>
                  <a:rPr lang="en-US" altLang="zh-CN" dirty="0"/>
                  <a:t>			</a:t>
                </a:r>
                <a:r>
                  <a:rPr lang="zh-CN" altLang="en-US" dirty="0"/>
                  <a:t>制热功率限制</a:t>
                </a:r>
                <a:endParaRPr lang="zh-CN" altLang="zh-CN" dirty="0"/>
              </a:p>
              <a:p>
                <a14:m>
                  <m:oMath xmlns:m="http://schemas.openxmlformats.org/officeDocument/2006/math">
                    <m:r>
                      <a:rPr lang="en-US" altLang="zh-CN" i="1">
                        <a:latin typeface="Cambria Math" panose="02040503050406030204" pitchFamily="18" charset="0"/>
                      </a:rPr>
                      <m:t>0≤</m:t>
                    </m:r>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𝑐𝑜𝑙𝑑</m:t>
                        </m:r>
                      </m:sub>
                    </m:sSub>
                    <m:r>
                      <a:rPr lang="en-US" altLang="zh-CN" i="1">
                        <a:latin typeface="Cambria Math" panose="02040503050406030204" pitchFamily="18" charset="0"/>
                      </a:rPr>
                      <m:t>≤1163</m:t>
                    </m:r>
                  </m:oMath>
                </a14:m>
                <a:r>
                  <a:rPr lang="en-US" altLang="zh-CN" dirty="0"/>
                  <a:t>			</a:t>
                </a:r>
                <a:r>
                  <a:rPr lang="zh-CN" altLang="en-US" dirty="0"/>
                  <a:t>制冷功率限制</a:t>
                </a:r>
                <a:endParaRPr lang="zh-CN" altLang="zh-CN" dirty="0"/>
              </a:p>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h𝑒𝑎𝑡</m:t>
                        </m:r>
                      </m:sub>
                    </m:sSub>
                    <m:r>
                      <a:rPr lang="en-US" altLang="zh-CN" i="1">
                        <a:latin typeface="Cambria Math" panose="02040503050406030204" pitchFamily="18" charset="0"/>
                      </a:rPr>
                      <m:t>=0.85×34000</m:t>
                    </m:r>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h𝑒𝑎𝑡</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𝑔</m:t>
                        </m:r>
                      </m:e>
                      <m:sub>
                        <m:r>
                          <m:rPr>
                            <m:sty m:val="p"/>
                          </m:rPr>
                          <a:rPr lang="en-US" altLang="zh-CN">
                            <a:latin typeface="Cambria Math" panose="02040503050406030204" pitchFamily="18" charset="0"/>
                          </a:rPr>
                          <m:t>zhi</m:t>
                        </m:r>
                      </m:sub>
                    </m:sSub>
                  </m:oMath>
                </a14:m>
                <a:r>
                  <a:rPr lang="en-US" altLang="zh-CN" dirty="0"/>
                  <a:t>	</a:t>
                </a:r>
                <a:r>
                  <a:rPr lang="zh-CN" altLang="en-US" dirty="0"/>
                  <a:t>制热功率与用气量关系</a:t>
                </a:r>
                <a:endParaRPr lang="zh-CN" altLang="zh-CN" dirty="0"/>
              </a:p>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m:rPr>
                            <m:sty m:val="p"/>
                          </m:rPr>
                          <a:rPr lang="en-US" altLang="zh-CN" i="1">
                            <a:latin typeface="Cambria Math" panose="02040503050406030204" pitchFamily="18" charset="0"/>
                          </a:rPr>
                          <m:t>cold</m:t>
                        </m:r>
                      </m:sub>
                    </m:sSub>
                    <m:r>
                      <a:rPr lang="en-US" altLang="zh-CN" i="1">
                        <a:latin typeface="Cambria Math" panose="02040503050406030204" pitchFamily="18" charset="0"/>
                      </a:rPr>
                      <m:t>=2×34000</m:t>
                    </m:r>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𝑐𝑜𝑙𝑑</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𝑔</m:t>
                        </m:r>
                      </m:e>
                      <m:sub>
                        <m:r>
                          <m:rPr>
                            <m:sty m:val="p"/>
                          </m:rPr>
                          <a:rPr lang="en-US" altLang="zh-CN">
                            <a:latin typeface="Cambria Math" panose="02040503050406030204" pitchFamily="18" charset="0"/>
                          </a:rPr>
                          <m:t>zhi</m:t>
                        </m:r>
                      </m:sub>
                    </m:sSub>
                  </m:oMath>
                </a14:m>
                <a:r>
                  <a:rPr lang="en-US" altLang="zh-CN" dirty="0"/>
                  <a:t>	</a:t>
                </a:r>
                <a:r>
                  <a:rPr lang="zh-CN" altLang="en-US" dirty="0"/>
                  <a:t>制冷功率与用气量关系</a:t>
                </a:r>
                <a:endParaRPr lang="zh-CN" altLang="zh-CN" dirty="0"/>
              </a:p>
            </p:txBody>
          </p:sp>
        </mc:Choice>
        <mc:Fallback xmlns="">
          <p:sp>
            <p:nvSpPr>
              <p:cNvPr id="20" name="文本框 19">
                <a:extLst>
                  <a:ext uri="{FF2B5EF4-FFF2-40B4-BE49-F238E27FC236}">
                    <a16:creationId xmlns:a16="http://schemas.microsoft.com/office/drawing/2014/main" id="{98BE0EF7-F998-AD94-D963-B31A0A6FF01C}"/>
                  </a:ext>
                </a:extLst>
              </p:cNvPr>
              <p:cNvSpPr txBox="1">
                <a:spLocks noRot="1" noChangeAspect="1" noMove="1" noResize="1" noEditPoints="1" noAdjustHandles="1" noChangeArrowheads="1" noChangeShapeType="1" noTextEdit="1"/>
              </p:cNvSpPr>
              <p:nvPr/>
            </p:nvSpPr>
            <p:spPr>
              <a:xfrm>
                <a:off x="775252" y="2418526"/>
                <a:ext cx="7751983" cy="1477328"/>
              </a:xfrm>
              <a:prstGeom prst="rect">
                <a:avLst/>
              </a:prstGeom>
              <a:blipFill>
                <a:blip r:embed="rId4"/>
                <a:stretch>
                  <a:fillRect t="-3719" b="-4545"/>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FC941CD9-BC75-2F83-F8A7-8FBA214B26E4}"/>
              </a:ext>
            </a:extLst>
          </p:cNvPr>
          <p:cNvPicPr>
            <a:picLocks noChangeAspect="1"/>
          </p:cNvPicPr>
          <p:nvPr/>
        </p:nvPicPr>
        <p:blipFill>
          <a:blip r:embed="rId5"/>
          <a:stretch>
            <a:fillRect/>
          </a:stretch>
        </p:blipFill>
        <p:spPr>
          <a:xfrm>
            <a:off x="7805530" y="1538845"/>
            <a:ext cx="4081035" cy="1048660"/>
          </a:xfrm>
          <a:prstGeom prst="rect">
            <a:avLst/>
          </a:prstGeom>
        </p:spPr>
      </p:pic>
      <p:sp>
        <p:nvSpPr>
          <p:cNvPr id="8" name="文本框 7">
            <a:extLst>
              <a:ext uri="{FF2B5EF4-FFF2-40B4-BE49-F238E27FC236}">
                <a16:creationId xmlns:a16="http://schemas.microsoft.com/office/drawing/2014/main" id="{4D93BC01-FEA6-42E0-D8BB-9170ABD9147A}"/>
              </a:ext>
            </a:extLst>
          </p:cNvPr>
          <p:cNvSpPr txBox="1"/>
          <p:nvPr/>
        </p:nvSpPr>
        <p:spPr>
          <a:xfrm>
            <a:off x="482175" y="3976624"/>
            <a:ext cx="2031325" cy="461665"/>
          </a:xfrm>
          <a:prstGeom prst="rect">
            <a:avLst/>
          </a:prstGeom>
          <a:noFill/>
        </p:spPr>
        <p:txBody>
          <a:bodyPr wrap="none" rtlCol="0">
            <a:spAutoFit/>
          </a:bodyPr>
          <a:lstStyle/>
          <a:p>
            <a:r>
              <a:rPr lang="zh-CN" altLang="en-US" sz="2400" dirty="0"/>
              <a:t>柴油发电机：</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48A29236-089D-A6DE-0A32-E7CB6ECECCC9}"/>
                  </a:ext>
                </a:extLst>
              </p:cNvPr>
              <p:cNvSpPr txBox="1"/>
              <p:nvPr/>
            </p:nvSpPr>
            <p:spPr>
              <a:xfrm>
                <a:off x="775252" y="4482674"/>
                <a:ext cx="6659218" cy="923330"/>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设</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0-1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变量</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𝑜𝑛</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 </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𝑠𝑡𝑎𝑟𝑡</m:t>
                        </m:r>
                      </m:sub>
                    </m:sSub>
                  </m:oMath>
                </a14:m>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𝑜𝑛</m:t>
                        </m:r>
                      </m:sub>
                    </m:sSub>
                  </m:oMath>
                </a14:m>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表示某个时段柴油机的状态，</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𝑠𝑡𝑎𝑟𝑡</m:t>
                        </m:r>
                      </m:sub>
                    </m:sSub>
                  </m:oMath>
                </a14:m>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表示某个时段是否发生柴油机开启事件，</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𝑃</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𝑒</m:t>
                        </m:r>
                      </m:sub>
                    </m:sSub>
                  </m:oMath>
                </a14:m>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为柴油机发出的电功率，则柴油机的约束条件如下：</a:t>
                </a:r>
              </a:p>
            </p:txBody>
          </p:sp>
        </mc:Choice>
        <mc:Fallback xmlns="">
          <p:sp>
            <p:nvSpPr>
              <p:cNvPr id="14" name="文本框 13">
                <a:extLst>
                  <a:ext uri="{FF2B5EF4-FFF2-40B4-BE49-F238E27FC236}">
                    <a16:creationId xmlns:a16="http://schemas.microsoft.com/office/drawing/2014/main" id="{48A29236-089D-A6DE-0A32-E7CB6ECECCC9}"/>
                  </a:ext>
                </a:extLst>
              </p:cNvPr>
              <p:cNvSpPr txBox="1">
                <a:spLocks noRot="1" noChangeAspect="1" noMove="1" noResize="1" noEditPoints="1" noAdjustHandles="1" noChangeArrowheads="1" noChangeShapeType="1" noTextEdit="1"/>
              </p:cNvSpPr>
              <p:nvPr/>
            </p:nvSpPr>
            <p:spPr>
              <a:xfrm>
                <a:off x="775252" y="4482674"/>
                <a:ext cx="6659218" cy="923330"/>
              </a:xfrm>
              <a:prstGeom prst="rect">
                <a:avLst/>
              </a:prstGeom>
              <a:blipFill>
                <a:blip r:embed="rId6"/>
                <a:stretch>
                  <a:fillRect l="-732" t="-3289" r="-4117" b="-9211"/>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04DF39A0-AFFB-42AA-E850-244D19D9ED7E}"/>
              </a:ext>
            </a:extLst>
          </p:cNvPr>
          <p:cNvPicPr>
            <a:picLocks noChangeAspect="1"/>
          </p:cNvPicPr>
          <p:nvPr/>
        </p:nvPicPr>
        <p:blipFill rotWithShape="1">
          <a:blip r:embed="rId7"/>
          <a:srcRect r="27426"/>
          <a:stretch/>
        </p:blipFill>
        <p:spPr>
          <a:xfrm>
            <a:off x="7805530" y="4438289"/>
            <a:ext cx="3961765" cy="1175771"/>
          </a:xfrm>
          <a:prstGeom prst="rect">
            <a:avLst/>
          </a:prstGeom>
        </p:spPr>
      </p:pic>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A52AFA89-EFD0-BDAB-42D4-100930B33FEF}"/>
                  </a:ext>
                </a:extLst>
              </p:cNvPr>
              <p:cNvSpPr txBox="1"/>
              <p:nvPr/>
            </p:nvSpPr>
            <p:spPr>
              <a:xfrm>
                <a:off x="788212" y="5406004"/>
                <a:ext cx="7196517" cy="1278748"/>
              </a:xfrm>
              <a:prstGeom prst="rect">
                <a:avLst/>
              </a:prstGeom>
              <a:noFill/>
            </p:spPr>
            <p:txBody>
              <a:bodyPr wrap="square">
                <a:spAutoFit/>
              </a:bodyPr>
              <a:lstStyle/>
              <a:p>
                <a:pPr algn="just"/>
                <a14:m>
                  <m:oMath xmlns:m="http://schemas.openxmlformats.org/officeDocument/2006/math">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400</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𝑜𝑛</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𝑃</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𝑒</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≤1000</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𝑜𝑛</m:t>
                        </m:r>
                      </m:sub>
                    </m:sSub>
                  </m:oMath>
                </a14:m>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柴油发电机电功率约束</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𝑠𝑡𝑎𝑟𝑡</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e>
                        </m:d>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≤0.5</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𝑜𝑛</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e>
                            </m:d>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𝑜𝑛</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e>
                            </m:d>
                          </m:sub>
                        </m:sSub>
                      </m:e>
                    </m:d>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+0.5</m:t>
                    </m:r>
                  </m:oMath>
                </a14:m>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𝑠𝑡𝑎𝑟𝑡</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e>
                        </m:d>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𝑜𝑛</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e>
                        </m:d>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𝑜𝑛</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e>
                        </m:d>
                      </m:sub>
                    </m:sSub>
                  </m:oMath>
                </a14:m>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某时段柴油机是否开启</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𝑜𝑛</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e>
                        </m:d>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=0</m:t>
                    </m:r>
                  </m:oMath>
                </a14:m>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初始柴油机关闭</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19" name="文本框 18">
                <a:extLst>
                  <a:ext uri="{FF2B5EF4-FFF2-40B4-BE49-F238E27FC236}">
                    <a16:creationId xmlns:a16="http://schemas.microsoft.com/office/drawing/2014/main" id="{A52AFA89-EFD0-BDAB-42D4-100930B33FEF}"/>
                  </a:ext>
                </a:extLst>
              </p:cNvPr>
              <p:cNvSpPr txBox="1">
                <a:spLocks noRot="1" noChangeAspect="1" noMove="1" noResize="1" noEditPoints="1" noAdjustHandles="1" noChangeArrowheads="1" noChangeShapeType="1" noTextEdit="1"/>
              </p:cNvSpPr>
              <p:nvPr/>
            </p:nvSpPr>
            <p:spPr>
              <a:xfrm>
                <a:off x="788212" y="5406004"/>
                <a:ext cx="7196517" cy="1278748"/>
              </a:xfrm>
              <a:prstGeom prst="rect">
                <a:avLst/>
              </a:prstGeom>
              <a:blipFill>
                <a:blip r:embed="rId8"/>
                <a:stretch>
                  <a:fillRect t="-2857" b="-52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38260268"/>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right)">
                                      <p:cBhvr>
                                        <p:cTn id="12" dur="500"/>
                                        <p:tgtEl>
                                          <p:spTgt spid="11"/>
                                        </p:tgtEl>
                                      </p:cBhvr>
                                    </p:animEffect>
                                  </p:childTnLst>
                                </p:cTn>
                              </p:par>
                              <p:par>
                                <p:cTn id="13" presetID="1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p:tgtEl>
                                          <p:spTgt spid="13"/>
                                        </p:tgtEl>
                                        <p:attrNameLst>
                                          <p:attrName>ppt_x</p:attrName>
                                        </p:attrNameLst>
                                      </p:cBhvr>
                                      <p:tavLst>
                                        <p:tav tm="0">
                                          <p:val>
                                            <p:strVal val="#ppt_x-#ppt_w*1.125000"/>
                                          </p:val>
                                        </p:tav>
                                        <p:tav tm="100000">
                                          <p:val>
                                            <p:strVal val="#ppt_x"/>
                                          </p:val>
                                        </p:tav>
                                      </p:tavLst>
                                    </p:anim>
                                    <p:animEffect transition="in" filter="wipe(right)">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a:extLst>
              <a:ext uri="{FF2B5EF4-FFF2-40B4-BE49-F238E27FC236}">
                <a16:creationId xmlns:a16="http://schemas.microsoft.com/office/drawing/2014/main" id="{18CDD7FA-09E3-4AF2-B927-622097F968CB}"/>
              </a:ext>
            </a:extLst>
          </p:cNvPr>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sp>
        <p:nvSpPr>
          <p:cNvPr id="11" name="TextBox 25">
            <a:extLst>
              <a:ext uri="{FF2B5EF4-FFF2-40B4-BE49-F238E27FC236}">
                <a16:creationId xmlns:a16="http://schemas.microsoft.com/office/drawing/2014/main" id="{9B14A69A-61CB-474E-A566-F61A84167974}"/>
              </a:ext>
            </a:extLst>
          </p:cNvPr>
          <p:cNvSpPr txBox="1"/>
          <p:nvPr/>
        </p:nvSpPr>
        <p:spPr>
          <a:xfrm>
            <a:off x="1048189" y="370160"/>
            <a:ext cx="7850226" cy="830997"/>
          </a:xfrm>
          <a:prstGeom prst="rect">
            <a:avLst/>
          </a:prstGeom>
          <a:noFill/>
          <a:ln>
            <a:noFill/>
          </a:ln>
        </p:spPr>
        <p:txBody>
          <a:bodyPr wrap="none" rtlCol="0">
            <a:spAutoFit/>
          </a:bodyPr>
          <a:lstStyle/>
          <a:p>
            <a:r>
              <a:rPr lang="zh-CN" altLang="en-US" sz="2400" b="1" spc="300" dirty="0">
                <a:solidFill>
                  <a:srgbClr val="6C448A"/>
                </a:solidFill>
                <a:latin typeface="微软雅黑" panose="020B0503020204020204" charset="-122"/>
                <a:ea typeface="微软雅黑" panose="020B0503020204020204" charset="-122"/>
              </a:rPr>
              <a:t>多能园区提供调峰能力</a:t>
            </a:r>
            <a:r>
              <a:rPr lang="en-US" altLang="zh-CN" sz="2400" b="1" spc="300" dirty="0">
                <a:solidFill>
                  <a:srgbClr val="6C448A"/>
                </a:solidFill>
                <a:latin typeface="微软雅黑" panose="020B0503020204020204" charset="-122"/>
                <a:ea typeface="微软雅黑" panose="020B0503020204020204" charset="-122"/>
              </a:rPr>
              <a:t>——</a:t>
            </a:r>
            <a:r>
              <a:rPr lang="zh-CN" altLang="en-US" sz="2400" b="1" spc="300" dirty="0">
                <a:solidFill>
                  <a:srgbClr val="6C448A"/>
                </a:solidFill>
                <a:latin typeface="微软雅黑" panose="020B0503020204020204" charset="-122"/>
                <a:ea typeface="微软雅黑" panose="020B0503020204020204" charset="-122"/>
              </a:rPr>
              <a:t>多能园区能源系统建模</a:t>
            </a:r>
          </a:p>
          <a:p>
            <a:endParaRPr lang="zh-CN" altLang="en-US" sz="2400" b="1" spc="300" dirty="0">
              <a:solidFill>
                <a:srgbClr val="6C448A"/>
              </a:solidFill>
              <a:latin typeface="微软雅黑" panose="020B0503020204020204" charset="-122"/>
              <a:ea typeface="微软雅黑" panose="020B0503020204020204" charset="-122"/>
            </a:endParaRPr>
          </a:p>
        </p:txBody>
      </p:sp>
      <p:cxnSp>
        <p:nvCxnSpPr>
          <p:cNvPr id="13" name="直接连接符 12">
            <a:extLst>
              <a:ext uri="{FF2B5EF4-FFF2-40B4-BE49-F238E27FC236}">
                <a16:creationId xmlns:a16="http://schemas.microsoft.com/office/drawing/2014/main" id="{6DB00326-F9F7-4527-9697-8BE812B1C6E0}"/>
              </a:ext>
            </a:extLst>
          </p:cNvPr>
          <p:cNvCxnSpPr/>
          <p:nvPr/>
        </p:nvCxnSpPr>
        <p:spPr>
          <a:xfrm flipH="1">
            <a:off x="2578087" y="465919"/>
            <a:ext cx="0" cy="288002"/>
          </a:xfrm>
          <a:prstGeom prst="line">
            <a:avLst/>
          </a:prstGeom>
        </p:spPr>
        <p:style>
          <a:lnRef idx="1">
            <a:schemeClr val="dk1"/>
          </a:lnRef>
          <a:fillRef idx="0">
            <a:schemeClr val="dk1"/>
          </a:fillRef>
          <a:effectRef idx="0">
            <a:schemeClr val="dk1"/>
          </a:effectRef>
          <a:fontRef idx="minor">
            <a:schemeClr val="tx1"/>
          </a:fontRef>
        </p:style>
      </p:cxnSp>
      <p:pic>
        <p:nvPicPr>
          <p:cNvPr id="1026" name="Picture 2" descr="https://timgsa.baidu.com/timg?image&amp;quality=80&amp;size=b9999_10000&amp;sec=1516638700954&amp;di=3582ad7bb29c454e74160c8a2b77e056&amp;imgtype=0&amp;src=http%3A%2F%2Fb.hiphotos.baidu.com%2Fzhidao%2Fpic%2Fitem%2F80cb39dbb6fd526689e18a12ab18972bd50736e9.jpg">
            <a:extLst>
              <a:ext uri="{FF2B5EF4-FFF2-40B4-BE49-F238E27FC236}">
                <a16:creationId xmlns:a16="http://schemas.microsoft.com/office/drawing/2014/main" id="{FB89AE7B-AC51-476A-9358-AAA6930BAC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2E87F659-99C0-C4B1-9756-F5C5B73B74D0}"/>
              </a:ext>
            </a:extLst>
          </p:cNvPr>
          <p:cNvSpPr txBox="1"/>
          <p:nvPr/>
        </p:nvSpPr>
        <p:spPr>
          <a:xfrm>
            <a:off x="482175" y="1035233"/>
            <a:ext cx="1415772" cy="461665"/>
          </a:xfrm>
          <a:prstGeom prst="rect">
            <a:avLst/>
          </a:prstGeom>
          <a:noFill/>
        </p:spPr>
        <p:txBody>
          <a:bodyPr wrap="none" rtlCol="0">
            <a:spAutoFit/>
          </a:bodyPr>
          <a:lstStyle/>
          <a:p>
            <a:r>
              <a:rPr lang="zh-CN" altLang="en-US" sz="2400" dirty="0"/>
              <a:t>蓄电池：</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B1F1C5B6-71C1-8704-E1BD-D6A8F86D48AC}"/>
                  </a:ext>
                </a:extLst>
              </p:cNvPr>
              <p:cNvSpPr txBox="1"/>
              <p:nvPr/>
            </p:nvSpPr>
            <p:spPr>
              <a:xfrm>
                <a:off x="775252" y="1444968"/>
                <a:ext cx="6096000" cy="687368"/>
              </a:xfrm>
              <a:prstGeom prst="rect">
                <a:avLst/>
              </a:prstGeom>
              <a:noFill/>
            </p:spPr>
            <p:txBody>
              <a:bodyPr wrap="square">
                <a:spAutoFit/>
              </a:bodyPr>
              <a:lstStyle/>
              <a:p>
                <a:pPr algn="just">
                  <a:lnSpc>
                    <a:spcPts val="2400"/>
                  </a:lnSpc>
                </a:pPr>
                <a:r>
                  <a:rPr lang="zh-CN" altLang="zh-CN" dirty="0"/>
                  <a:t>设蓄电池与外界交换的电功率为</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𝑒</m:t>
                        </m:r>
                      </m:sub>
                    </m:sSub>
                  </m:oMath>
                </a14:m>
                <a:r>
                  <a:rPr lang="en-US" altLang="zh-CN" dirty="0"/>
                  <a:t>kW(</a:t>
                </a:r>
                <a:r>
                  <a:rPr lang="zh-CN" altLang="zh-CN" dirty="0"/>
                  <a:t>以蓄电池释放功率为正</a:t>
                </a:r>
                <a:r>
                  <a:rPr lang="en-US" altLang="zh-CN" dirty="0"/>
                  <a:t>)</a:t>
                </a:r>
                <a:r>
                  <a:rPr lang="zh-CN" altLang="zh-CN" dirty="0"/>
                  <a:t>，</a:t>
                </a:r>
                <a:r>
                  <a:rPr lang="en-US" altLang="zh-CN" dirty="0"/>
                  <a:t>0-1</a:t>
                </a:r>
                <a:r>
                  <a:rPr lang="zh-CN" altLang="zh-CN" dirty="0"/>
                  <a:t>变量</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𝑖𝑛</m:t>
                        </m:r>
                      </m:sub>
                    </m:sSub>
                    <m:r>
                      <a:rPr lang="en-US" altLang="zh-CN" i="1">
                        <a:latin typeface="Cambria Math" panose="02040503050406030204" pitchFamily="18" charset="0"/>
                      </a:rPr>
                      <m:t> ,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𝑜𝑢𝑡</m:t>
                        </m:r>
                      </m:sub>
                    </m:sSub>
                  </m:oMath>
                </a14:m>
                <a:r>
                  <a:rPr lang="zh-CN" altLang="zh-CN" dirty="0"/>
                  <a:t>，则蓄电池满足以下约束：</a:t>
                </a:r>
                <a:endParaRPr lang="zh-CN"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7" name="文本框 16">
                <a:extLst>
                  <a:ext uri="{FF2B5EF4-FFF2-40B4-BE49-F238E27FC236}">
                    <a16:creationId xmlns:a16="http://schemas.microsoft.com/office/drawing/2014/main" id="{B1F1C5B6-71C1-8704-E1BD-D6A8F86D48AC}"/>
                  </a:ext>
                </a:extLst>
              </p:cNvPr>
              <p:cNvSpPr txBox="1">
                <a:spLocks noRot="1" noChangeAspect="1" noMove="1" noResize="1" noEditPoints="1" noAdjustHandles="1" noChangeArrowheads="1" noChangeShapeType="1" noTextEdit="1"/>
              </p:cNvSpPr>
              <p:nvPr/>
            </p:nvSpPr>
            <p:spPr>
              <a:xfrm>
                <a:off x="775252" y="1444968"/>
                <a:ext cx="6096000" cy="687368"/>
              </a:xfrm>
              <a:prstGeom prst="rect">
                <a:avLst/>
              </a:prstGeom>
              <a:blipFill>
                <a:blip r:embed="rId3"/>
                <a:stretch>
                  <a:fillRect l="-800" t="-5310" r="-900" b="-141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98BE0EF7-F998-AD94-D963-B31A0A6FF01C}"/>
                  </a:ext>
                </a:extLst>
              </p:cNvPr>
              <p:cNvSpPr txBox="1"/>
              <p:nvPr/>
            </p:nvSpPr>
            <p:spPr>
              <a:xfrm>
                <a:off x="775252" y="2190786"/>
                <a:ext cx="7751983" cy="646331"/>
              </a:xfrm>
              <a:prstGeom prst="rect">
                <a:avLst/>
              </a:prstGeom>
              <a:noFill/>
            </p:spPr>
            <p:txBody>
              <a:bodyPr wrap="square">
                <a:spAutoFit/>
              </a:bodyPr>
              <a:lstStyle/>
              <a:p>
                <a14:m>
                  <m:oMath xmlns:m="http://schemas.openxmlformats.org/officeDocument/2006/math">
                    <m:sSub>
                      <m:sSubPr>
                        <m:ctrlPr>
                          <a:rPr lang="zh-CN" altLang="zh-CN" i="1" smtClean="0">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𝑖𝑛</m:t>
                        </m:r>
                      </m:sub>
                    </m:sSub>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𝑜𝑢𝑡</m:t>
                        </m:r>
                      </m:sub>
                    </m:sSub>
                    <m:r>
                      <a:rPr lang="en-US" altLang="zh-CN" i="1">
                        <a:latin typeface="Cambria Math" panose="02040503050406030204" pitchFamily="18" charset="0"/>
                      </a:rPr>
                      <m:t>≤1</m:t>
                    </m:r>
                  </m:oMath>
                </a14:m>
                <a:r>
                  <a:rPr lang="en-US" altLang="zh-CN" dirty="0"/>
                  <a:t>		</a:t>
                </a:r>
                <a:r>
                  <a:rPr lang="zh-CN" altLang="en-US" dirty="0"/>
                  <a:t>充电</a:t>
                </a:r>
                <a:r>
                  <a:rPr lang="en-US" altLang="zh-CN" dirty="0"/>
                  <a:t>/</a:t>
                </a:r>
                <a:r>
                  <a:rPr lang="zh-CN" altLang="en-US" dirty="0"/>
                  <a:t>放电状态约束</a:t>
                </a:r>
                <a:endParaRPr lang="zh-CN" altLang="zh-CN" dirty="0"/>
              </a:p>
              <a:p>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−300</m:t>
                        </m:r>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𝑖𝑛</m:t>
                            </m:r>
                          </m:sub>
                        </m:sSub>
                        <m:r>
                          <a:rPr lang="en-US" altLang="zh-CN" i="1">
                            <a:latin typeface="Cambria Math" panose="02040503050406030204" pitchFamily="18" charset="0"/>
                          </a:rPr>
                          <m:t>≤</m:t>
                        </m:r>
                        <m:r>
                          <a:rPr lang="en-US" altLang="zh-CN" i="1">
                            <a:latin typeface="Cambria Math" panose="02040503050406030204" pitchFamily="18" charset="0"/>
                          </a:rPr>
                          <m:t>𝑃</m:t>
                        </m:r>
                      </m:e>
                      <m:sub>
                        <m:r>
                          <a:rPr lang="en-US" altLang="zh-CN" i="1">
                            <a:latin typeface="Cambria Math" panose="02040503050406030204" pitchFamily="18" charset="0"/>
                          </a:rPr>
                          <m:t>𝑒</m:t>
                        </m:r>
                      </m:sub>
                    </m:sSub>
                    <m:r>
                      <a:rPr lang="en-US" altLang="zh-CN" i="1">
                        <a:latin typeface="Cambria Math" panose="02040503050406030204" pitchFamily="18" charset="0"/>
                      </a:rPr>
                      <m:t>≤300</m:t>
                    </m:r>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𝑜𝑢𝑡</m:t>
                        </m:r>
                      </m:sub>
                    </m:sSub>
                  </m:oMath>
                </a14:m>
                <a:r>
                  <a:rPr lang="en-US" altLang="zh-CN" dirty="0"/>
                  <a:t>	</a:t>
                </a:r>
                <a:r>
                  <a:rPr lang="zh-CN" altLang="en-US" dirty="0"/>
                  <a:t>电功率约束</a:t>
                </a:r>
                <a:endParaRPr lang="zh-CN" altLang="zh-CN" dirty="0"/>
              </a:p>
            </p:txBody>
          </p:sp>
        </mc:Choice>
        <mc:Fallback xmlns="">
          <p:sp>
            <p:nvSpPr>
              <p:cNvPr id="20" name="文本框 19">
                <a:extLst>
                  <a:ext uri="{FF2B5EF4-FFF2-40B4-BE49-F238E27FC236}">
                    <a16:creationId xmlns:a16="http://schemas.microsoft.com/office/drawing/2014/main" id="{98BE0EF7-F998-AD94-D963-B31A0A6FF01C}"/>
                  </a:ext>
                </a:extLst>
              </p:cNvPr>
              <p:cNvSpPr txBox="1">
                <a:spLocks noRot="1" noChangeAspect="1" noMove="1" noResize="1" noEditPoints="1" noAdjustHandles="1" noChangeArrowheads="1" noChangeShapeType="1" noTextEdit="1"/>
              </p:cNvSpPr>
              <p:nvPr/>
            </p:nvSpPr>
            <p:spPr>
              <a:xfrm>
                <a:off x="775252" y="2190786"/>
                <a:ext cx="7751983" cy="646331"/>
              </a:xfrm>
              <a:prstGeom prst="rect">
                <a:avLst/>
              </a:prstGeom>
              <a:blipFill>
                <a:blip r:embed="rId4"/>
                <a:stretch>
                  <a:fillRect t="-7547" b="-11321"/>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4D93BC01-FEA6-42E0-D8BB-9170ABD9147A}"/>
              </a:ext>
            </a:extLst>
          </p:cNvPr>
          <p:cNvSpPr txBox="1"/>
          <p:nvPr/>
        </p:nvSpPr>
        <p:spPr>
          <a:xfrm>
            <a:off x="482175" y="4580094"/>
            <a:ext cx="2954655" cy="461665"/>
          </a:xfrm>
          <a:prstGeom prst="rect">
            <a:avLst/>
          </a:prstGeom>
          <a:noFill/>
        </p:spPr>
        <p:txBody>
          <a:bodyPr wrap="none" rtlCol="0">
            <a:spAutoFit/>
          </a:bodyPr>
          <a:lstStyle/>
          <a:p>
            <a:r>
              <a:rPr lang="zh-CN" altLang="en-US" sz="2400" dirty="0"/>
              <a:t>单个时段功率约束：</a:t>
            </a:r>
          </a:p>
        </p:txBody>
      </p:sp>
      <p:pic>
        <p:nvPicPr>
          <p:cNvPr id="5" name="图片 4">
            <a:extLst>
              <a:ext uri="{FF2B5EF4-FFF2-40B4-BE49-F238E27FC236}">
                <a16:creationId xmlns:a16="http://schemas.microsoft.com/office/drawing/2014/main" id="{D74FC305-9FFD-434E-2B9C-D064B3AA8D9A}"/>
              </a:ext>
            </a:extLst>
          </p:cNvPr>
          <p:cNvPicPr>
            <a:picLocks noChangeAspect="1"/>
          </p:cNvPicPr>
          <p:nvPr/>
        </p:nvPicPr>
        <p:blipFill>
          <a:blip r:embed="rId5"/>
          <a:stretch>
            <a:fillRect/>
          </a:stretch>
        </p:blipFill>
        <p:spPr>
          <a:xfrm>
            <a:off x="7613237" y="1482935"/>
            <a:ext cx="4346349" cy="1008824"/>
          </a:xfrm>
          <a:prstGeom prst="rect">
            <a:avLst/>
          </a:prstGeom>
        </p:spPr>
      </p:pic>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0AB3325B-A360-4A4E-90C6-6035F59471F8}"/>
                  </a:ext>
                </a:extLst>
              </p:cNvPr>
              <p:cNvSpPr txBox="1"/>
              <p:nvPr/>
            </p:nvSpPr>
            <p:spPr>
              <a:xfrm>
                <a:off x="775252" y="2825984"/>
                <a:ext cx="11293656" cy="1310808"/>
              </a:xfrm>
              <a:prstGeom prst="rect">
                <a:avLst/>
              </a:prstGeom>
              <a:noFill/>
            </p:spPr>
            <p:txBody>
              <a:bodyPr wrap="square">
                <a:spAutoFit/>
              </a:bodyPr>
              <a:lstStyle/>
              <a:p>
                <a:pPr algn="just">
                  <a:lnSpc>
                    <a:spcPct val="150000"/>
                  </a:lnSpc>
                </a:pPr>
                <a:r>
                  <a:rPr lang="zh-CN" altLang="en-US" dirty="0"/>
                  <a:t>蓄电池电量约束</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en-US" altLang="zh-CN" sz="1800" i="1" kern="100" dirty="0">
                  <a:effectLst/>
                  <a:latin typeface="Cambria Math" panose="02040503050406030204" pitchFamily="18" charset="0"/>
                  <a:ea typeface="Cambria Math" panose="02040503050406030204" pitchFamily="18" charset="0"/>
                  <a:cs typeface="Times New Roman" panose="02020603050405020304" pitchFamily="18" charset="0"/>
                </a:endParaRPr>
              </a:p>
              <a:p>
                <a:pPr algn="just">
                  <a:lnSpc>
                    <a:spcPct val="150000"/>
                  </a:lnSpc>
                </a:pPr>
                <a14:m>
                  <m:oMath xmlns:m="http://schemas.openxmlformats.org/officeDocument/2006/math">
                    <m:nary>
                      <m:naryPr>
                        <m:chr m:val="∑"/>
                        <m:limLoc m:val="undOvr"/>
                        <m:grow m:val="on"/>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𝑘</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p>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m:t>
                        </m:r>
                      </m:e>
                    </m:nary>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𝑃</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𝑒</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𝑘</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ub>
                        </m:sSub>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𝑆</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𝑖𝑛</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𝑘</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×0.25×0.99×0.9999</m:t>
                        </m:r>
                      </m:e>
                    </m:d>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nary>
                      <m:naryPr>
                        <m:chr m:val="∑"/>
                        <m:limLoc m:val="undOvr"/>
                        <m:grow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𝑘</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p>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m:t>
                        </m:r>
                      </m:e>
                    </m:nary>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𝑃</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𝑒</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𝑘</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ub>
                        </m:sSub>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𝑆</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𝑜𝑢𝑡</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𝑘</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×0.25/0.99</m:t>
                        </m:r>
                      </m:e>
                    </m:d>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≥0</m:t>
                    </m:r>
                  </m:oMath>
                </a14:m>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ts val="2400"/>
                  </a:lnSpc>
                </a:pPr>
                <a14:m>
                  <m:oMath xmlns:m="http://schemas.openxmlformats.org/officeDocument/2006/math">
                    <m:nary>
                      <m:naryPr>
                        <m:chr m:val="∑"/>
                        <m:limLoc m:val="undOvr"/>
                        <m:grow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𝑘</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p>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m:t>
                        </m:r>
                      </m:e>
                    </m:nary>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𝑃</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𝑒</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𝑘</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ub>
                        </m:sSub>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𝑆</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𝑖𝑛</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𝑘</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×0.25×0.99×0.9999</m:t>
                        </m:r>
                      </m:e>
                    </m:d>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nary>
                      <m:naryPr>
                        <m:chr m:val="∑"/>
                        <m:limLoc m:val="undOvr"/>
                        <m:grow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𝑘</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p>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m:t>
                        </m:r>
                      </m:e>
                    </m:nary>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𝑃</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𝑒</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𝑘</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ub>
                        </m:sSub>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𝑆</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𝑜𝑢𝑡</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𝑘</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×0.25/0.99</m:t>
                        </m:r>
                      </m:e>
                    </m:d>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i="1" kern="100">
                        <a:latin typeface="Cambria Math" panose="02040503050406030204" pitchFamily="18" charset="0"/>
                        <a:ea typeface="等线" panose="02010600030101010101" pitchFamily="2" charset="-122"/>
                        <a:cs typeface="Times New Roman" panose="02020603050405020304" pitchFamily="18" charset="0"/>
                      </a:rPr>
                      <m:t>10</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00</m:t>
                    </m:r>
                  </m:oMath>
                </a14:m>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i</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=1, 2</a:t>
                </a:r>
                <a:r>
                  <a:rPr lang="zh-CN" altLang="zh-CN" dirty="0">
                    <a:latin typeface="Times New Roman" panose="02020603050405020304" pitchFamily="18" charset="0"/>
                    <a:cs typeface="Times New Roman" panose="02020603050405020304" pitchFamily="18" charset="0"/>
                  </a:rPr>
                  <a:t> … </a:t>
                </a:r>
                <a:r>
                  <a:rPr lang="en-US" altLang="zh-CN" dirty="0">
                    <a:latin typeface="Times New Roman" panose="02020603050405020304" pitchFamily="18" charset="0"/>
                    <a:cs typeface="Times New Roman" panose="02020603050405020304" pitchFamily="18" charset="0"/>
                  </a:rPr>
                  <a:t>96</a:t>
                </a:r>
                <a:endParaRPr lang="zh-CN"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0AB3325B-A360-4A4E-90C6-6035F59471F8}"/>
                  </a:ext>
                </a:extLst>
              </p:cNvPr>
              <p:cNvSpPr txBox="1">
                <a:spLocks noRot="1" noChangeAspect="1" noMove="1" noResize="1" noEditPoints="1" noAdjustHandles="1" noChangeArrowheads="1" noChangeShapeType="1" noTextEdit="1"/>
              </p:cNvSpPr>
              <p:nvPr/>
            </p:nvSpPr>
            <p:spPr>
              <a:xfrm>
                <a:off x="775252" y="2825984"/>
                <a:ext cx="11293656" cy="1310808"/>
              </a:xfrm>
              <a:prstGeom prst="rect">
                <a:avLst/>
              </a:prstGeom>
              <a:blipFill>
                <a:blip r:embed="rId6"/>
                <a:stretch>
                  <a:fillRect l="-2968" b="-497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FEC97C1E-27B2-13FD-30DD-D8260D8E7E79}"/>
                  </a:ext>
                </a:extLst>
              </p:cNvPr>
              <p:cNvSpPr txBox="1"/>
              <p:nvPr/>
            </p:nvSpPr>
            <p:spPr>
              <a:xfrm>
                <a:off x="609013" y="5137158"/>
                <a:ext cx="9894864" cy="1003352"/>
              </a:xfrm>
              <a:prstGeom prst="rect">
                <a:avLst/>
              </a:prstGeom>
              <a:noFill/>
            </p:spPr>
            <p:txBody>
              <a:bodyPr wrap="square">
                <a:spAutoFit/>
              </a:bodyPr>
              <a:lstStyle/>
              <a:p>
                <a:pPr algn="just"/>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𝑃</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𝑙𝑖h𝑒𝑎𝑡</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𝑃</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𝑟𝑎𝑛h𝑒𝑎𝑡</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𝑃</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𝑧h𝑖h𝑒𝑎𝑡</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𝑃</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h𝑒𝑎𝑡𝑙𝑜𝑎𝑑</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e>
                        </m:d>
                      </m:sub>
                    </m:sSub>
                  </m:oMath>
                </a14:m>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kern="100" dirty="0">
                    <a:latin typeface="等线" panose="02010600030101010101" pitchFamily="2" charset="-122"/>
                    <a:ea typeface="等线" panose="02010600030101010101" pitchFamily="2" charset="-122"/>
                    <a:cs typeface="Times New Roman" panose="02020603050405020304" pitchFamily="18" charset="0"/>
                  </a:rPr>
                  <a:t>热约束</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𝑃</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𝑙𝑖𝑐𝑜𝑙𝑑</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𝑃</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𝑑𝑧𝑙𝑐𝑜𝑙𝑑</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𝑃</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𝑧h𝑖𝑐𝑜𝑙𝑑</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𝑃</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𝑐𝑜𝑙𝑑𝑙𝑜𝑎𝑑</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e>
                        </m:d>
                      </m:sub>
                    </m:sSub>
                  </m:oMath>
                </a14:m>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kern="100" dirty="0">
                    <a:latin typeface="等线" panose="02010600030101010101" pitchFamily="2" charset="-122"/>
                    <a:ea typeface="等线" panose="02010600030101010101" pitchFamily="2" charset="-122"/>
                    <a:cs typeface="Times New Roman" panose="02020603050405020304" pitchFamily="18" charset="0"/>
                  </a:rPr>
                  <a:t>冷约束</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𝑃</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𝑒𝑛𝑒𝑖</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𝑃</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𝑒𝑠𝑜𝑙𝑎𝑟</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e>
                        </m:d>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𝑃</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𝑒𝑐h𝑎𝑖</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e>
                        </m:d>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𝑃</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𝑒𝑝𝑢𝑟𝑐h𝑎𝑠𝑒</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e>
                        </m:d>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𝑃</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𝑒𝑥𝑢</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e>
                        </m:d>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𝑃</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𝑒𝑙𝑜𝑎𝑑</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e>
                        </m:d>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𝑃</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𝑒𝑑𝑧𝑙</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e>
                        </m:d>
                      </m:sub>
                    </m:sSub>
                  </m:oMath>
                </a14:m>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kern="100" dirty="0">
                    <a:latin typeface="等线" panose="02010600030101010101" pitchFamily="2" charset="-122"/>
                    <a:ea typeface="等线" panose="02010600030101010101" pitchFamily="2" charset="-122"/>
                    <a:cs typeface="Times New Roman" panose="02020603050405020304" pitchFamily="18" charset="0"/>
                  </a:rPr>
                  <a:t>电约束</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22" name="文本框 21">
                <a:extLst>
                  <a:ext uri="{FF2B5EF4-FFF2-40B4-BE49-F238E27FC236}">
                    <a16:creationId xmlns:a16="http://schemas.microsoft.com/office/drawing/2014/main" id="{FEC97C1E-27B2-13FD-30DD-D8260D8E7E79}"/>
                  </a:ext>
                </a:extLst>
              </p:cNvPr>
              <p:cNvSpPr txBox="1">
                <a:spLocks noRot="1" noChangeAspect="1" noMove="1" noResize="1" noEditPoints="1" noAdjustHandles="1" noChangeArrowheads="1" noChangeShapeType="1" noTextEdit="1"/>
              </p:cNvSpPr>
              <p:nvPr/>
            </p:nvSpPr>
            <p:spPr>
              <a:xfrm>
                <a:off x="609013" y="5137158"/>
                <a:ext cx="9894864" cy="1003352"/>
              </a:xfrm>
              <a:prstGeom prst="rect">
                <a:avLst/>
              </a:prstGeom>
              <a:blipFill>
                <a:blip r:embed="rId7"/>
                <a:stretch>
                  <a:fillRect t="-3049" b="-67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36624334"/>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right)">
                                      <p:cBhvr>
                                        <p:cTn id="12" dur="500"/>
                                        <p:tgtEl>
                                          <p:spTgt spid="11"/>
                                        </p:tgtEl>
                                      </p:cBhvr>
                                    </p:animEffect>
                                  </p:childTnLst>
                                </p:cTn>
                              </p:par>
                              <p:par>
                                <p:cTn id="13" presetID="1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p:tgtEl>
                                          <p:spTgt spid="13"/>
                                        </p:tgtEl>
                                        <p:attrNameLst>
                                          <p:attrName>ppt_x</p:attrName>
                                        </p:attrNameLst>
                                      </p:cBhvr>
                                      <p:tavLst>
                                        <p:tav tm="0">
                                          <p:val>
                                            <p:strVal val="#ppt_x-#ppt_w*1.125000"/>
                                          </p:val>
                                        </p:tav>
                                        <p:tav tm="100000">
                                          <p:val>
                                            <p:strVal val="#ppt_x"/>
                                          </p:val>
                                        </p:tav>
                                      </p:tavLst>
                                    </p:anim>
                                    <p:animEffect transition="in" filter="wipe(right)">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a:extLst>
              <a:ext uri="{FF2B5EF4-FFF2-40B4-BE49-F238E27FC236}">
                <a16:creationId xmlns:a16="http://schemas.microsoft.com/office/drawing/2014/main" id="{18CDD7FA-09E3-4AF2-B927-622097F968CB}"/>
              </a:ext>
            </a:extLst>
          </p:cNvPr>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sp>
        <p:nvSpPr>
          <p:cNvPr id="11" name="TextBox 25">
            <a:extLst>
              <a:ext uri="{FF2B5EF4-FFF2-40B4-BE49-F238E27FC236}">
                <a16:creationId xmlns:a16="http://schemas.microsoft.com/office/drawing/2014/main" id="{9B14A69A-61CB-474E-A566-F61A84167974}"/>
              </a:ext>
            </a:extLst>
          </p:cNvPr>
          <p:cNvSpPr txBox="1"/>
          <p:nvPr/>
        </p:nvSpPr>
        <p:spPr>
          <a:xfrm>
            <a:off x="1048189" y="370160"/>
            <a:ext cx="6465231" cy="830997"/>
          </a:xfrm>
          <a:prstGeom prst="rect">
            <a:avLst/>
          </a:prstGeom>
          <a:noFill/>
          <a:ln>
            <a:noFill/>
          </a:ln>
        </p:spPr>
        <p:txBody>
          <a:bodyPr wrap="none" rtlCol="0">
            <a:spAutoFit/>
          </a:bodyPr>
          <a:lstStyle/>
          <a:p>
            <a:r>
              <a:rPr lang="zh-CN" altLang="en-US" sz="2400" b="1" spc="300" dirty="0">
                <a:solidFill>
                  <a:srgbClr val="6C448A"/>
                </a:solidFill>
                <a:latin typeface="微软雅黑" panose="020B0503020204020204" charset="-122"/>
                <a:ea typeface="微软雅黑" panose="020B0503020204020204" charset="-122"/>
              </a:rPr>
              <a:t>多能园区提供调峰能力</a:t>
            </a:r>
            <a:r>
              <a:rPr lang="en-US" altLang="zh-CN" sz="2400" b="1" spc="300" dirty="0">
                <a:solidFill>
                  <a:srgbClr val="6C448A"/>
                </a:solidFill>
                <a:latin typeface="微软雅黑" panose="020B0503020204020204" charset="-122"/>
                <a:ea typeface="微软雅黑" panose="020B0503020204020204" charset="-122"/>
              </a:rPr>
              <a:t>——</a:t>
            </a:r>
            <a:r>
              <a:rPr lang="zh-CN" altLang="en-US" sz="2400" b="1" spc="300" dirty="0">
                <a:solidFill>
                  <a:srgbClr val="6C448A"/>
                </a:solidFill>
                <a:latin typeface="微软雅黑" panose="020B0503020204020204" charset="-122"/>
                <a:ea typeface="微软雅黑" panose="020B0503020204020204" charset="-122"/>
              </a:rPr>
              <a:t>调峰能力计算</a:t>
            </a:r>
          </a:p>
          <a:p>
            <a:endParaRPr lang="zh-CN" altLang="en-US" sz="2400" b="1" spc="300" dirty="0">
              <a:solidFill>
                <a:srgbClr val="6C448A"/>
              </a:solidFill>
              <a:latin typeface="微软雅黑" panose="020B0503020204020204" charset="-122"/>
              <a:ea typeface="微软雅黑" panose="020B0503020204020204" charset="-122"/>
            </a:endParaRPr>
          </a:p>
        </p:txBody>
      </p:sp>
      <p:cxnSp>
        <p:nvCxnSpPr>
          <p:cNvPr id="13" name="直接连接符 12">
            <a:extLst>
              <a:ext uri="{FF2B5EF4-FFF2-40B4-BE49-F238E27FC236}">
                <a16:creationId xmlns:a16="http://schemas.microsoft.com/office/drawing/2014/main" id="{6DB00326-F9F7-4527-9697-8BE812B1C6E0}"/>
              </a:ext>
            </a:extLst>
          </p:cNvPr>
          <p:cNvCxnSpPr/>
          <p:nvPr/>
        </p:nvCxnSpPr>
        <p:spPr>
          <a:xfrm flipH="1">
            <a:off x="2578087" y="465919"/>
            <a:ext cx="0" cy="288002"/>
          </a:xfrm>
          <a:prstGeom prst="line">
            <a:avLst/>
          </a:prstGeom>
        </p:spPr>
        <p:style>
          <a:lnRef idx="1">
            <a:schemeClr val="dk1"/>
          </a:lnRef>
          <a:fillRef idx="0">
            <a:schemeClr val="dk1"/>
          </a:fillRef>
          <a:effectRef idx="0">
            <a:schemeClr val="dk1"/>
          </a:effectRef>
          <a:fontRef idx="minor">
            <a:schemeClr val="tx1"/>
          </a:fontRef>
        </p:style>
      </p:cxnSp>
      <p:pic>
        <p:nvPicPr>
          <p:cNvPr id="1026" name="Picture 2" descr="https://timgsa.baidu.com/timg?image&amp;quality=80&amp;size=b9999_10000&amp;sec=1516638700954&amp;di=3582ad7bb29c454e74160c8a2b77e056&amp;imgtype=0&amp;src=http%3A%2F%2Fb.hiphotos.baidu.com%2Fzhidao%2Fpic%2Fitem%2F80cb39dbb6fd526689e18a12ab18972bd50736e9.jpg">
            <a:extLst>
              <a:ext uri="{FF2B5EF4-FFF2-40B4-BE49-F238E27FC236}">
                <a16:creationId xmlns:a16="http://schemas.microsoft.com/office/drawing/2014/main" id="{FB89AE7B-AC51-476A-9358-AAA6930BAC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2E87F659-99C0-C4B1-9756-F5C5B73B74D0}"/>
              </a:ext>
            </a:extLst>
          </p:cNvPr>
          <p:cNvSpPr txBox="1"/>
          <p:nvPr/>
        </p:nvSpPr>
        <p:spPr>
          <a:xfrm>
            <a:off x="390941" y="1053599"/>
            <a:ext cx="8792792" cy="400110"/>
          </a:xfrm>
          <a:prstGeom prst="rect">
            <a:avLst/>
          </a:prstGeom>
          <a:noFill/>
        </p:spPr>
        <p:txBody>
          <a:bodyPr wrap="none" rtlCol="0">
            <a:spAutoFit/>
          </a:bodyPr>
          <a:lstStyle/>
          <a:p>
            <a:r>
              <a:rPr lang="zh-CN" altLang="en-US" sz="2000" dirty="0"/>
              <a:t>求解</a:t>
            </a:r>
            <a:r>
              <a:rPr lang="en-US" altLang="zh-CN" sz="2000" dirty="0"/>
              <a:t>15-18</a:t>
            </a:r>
            <a:r>
              <a:rPr lang="zh-CN" altLang="en-US" sz="2000" dirty="0"/>
              <a:t>时多能园区的调峰能力，则以</a:t>
            </a:r>
            <a:r>
              <a:rPr lang="en-US" altLang="zh-CN" sz="2000" dirty="0"/>
              <a:t>15-18</a:t>
            </a:r>
            <a:r>
              <a:rPr lang="zh-CN" altLang="en-US" sz="2000" dirty="0"/>
              <a:t>时园区购电量最小为优化目标</a:t>
            </a:r>
            <a:r>
              <a:rPr lang="zh-CN" altLang="en-US" dirty="0"/>
              <a:t>：</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126593B-28BF-9F11-39EF-D9251B84C22F}"/>
                  </a:ext>
                </a:extLst>
              </p:cNvPr>
              <p:cNvSpPr txBox="1"/>
              <p:nvPr/>
            </p:nvSpPr>
            <p:spPr>
              <a:xfrm>
                <a:off x="749833" y="1524512"/>
                <a:ext cx="7502769" cy="403700"/>
              </a:xfrm>
              <a:prstGeom prst="rect">
                <a:avLst/>
              </a:prstGeom>
              <a:noFill/>
            </p:spPr>
            <p:txBody>
              <a:bodyPr wrap="square" rtlCol="0">
                <a:spAutoFit/>
              </a:bodyPr>
              <a:lstStyle/>
              <a:p>
                <a:r>
                  <a:rPr lang="zh-CN" altLang="en-US" dirty="0"/>
                  <a:t>目标函数：</a:t>
                </a:r>
                <a14:m>
                  <m:oMath xmlns:m="http://schemas.openxmlformats.org/officeDocument/2006/math">
                    <m:r>
                      <m:rPr>
                        <m:sty m:val="p"/>
                      </m:rPr>
                      <a:rPr lang="en-US" altLang="zh-CN" sz="1800" kern="100" smtClean="0">
                        <a:effectLst/>
                        <a:latin typeface="Cambria Math" panose="02040503050406030204" pitchFamily="18" charset="0"/>
                        <a:ea typeface="等线" panose="02010600030101010101" pitchFamily="2" charset="-122"/>
                        <a:cs typeface="Times New Roman" panose="02020603050405020304" pitchFamily="18" charset="0"/>
                      </a:rPr>
                      <m:t>min</m:t>
                    </m:r>
                    <m:r>
                      <a:rPr lang="en-US" altLang="zh-CN" sz="1800" kern="100" smtClean="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nary>
                      <m:naryPr>
                        <m:chr m:val="∑"/>
                        <m:limLoc m:val="undOvr"/>
                        <m:grow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𝑘</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=61</m:t>
                        </m:r>
                      </m:sub>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72</m:t>
                        </m:r>
                      </m:sup>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m:t>
                        </m:r>
                      </m:e>
                    </m:nary>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𝑃</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𝑒</m:t>
                        </m:r>
                        <m:r>
                          <a:rPr lang="en-US" altLang="zh-CN" sz="1800" b="0" i="1" kern="100" smtClean="0">
                            <a:effectLst/>
                            <a:latin typeface="Cambria Math" panose="02040503050406030204" pitchFamily="18" charset="0"/>
                            <a:ea typeface="等线" panose="02010600030101010101" pitchFamily="2" charset="-122"/>
                            <a:cs typeface="Times New Roman" panose="02020603050405020304" pitchFamily="18" charset="0"/>
                          </a:rPr>
                          <m:t>_</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𝑝𝑢𝑟𝑐h𝑎𝑠𝑒</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𝑘</m:t>
                            </m:r>
                          </m:e>
                        </m:d>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oMath>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5126593B-28BF-9F11-39EF-D9251B84C22F}"/>
                  </a:ext>
                </a:extLst>
              </p:cNvPr>
              <p:cNvSpPr txBox="1">
                <a:spLocks noRot="1" noChangeAspect="1" noMove="1" noResize="1" noEditPoints="1" noAdjustHandles="1" noChangeArrowheads="1" noChangeShapeType="1" noTextEdit="1"/>
              </p:cNvSpPr>
              <p:nvPr/>
            </p:nvSpPr>
            <p:spPr>
              <a:xfrm>
                <a:off x="749833" y="1524512"/>
                <a:ext cx="7502769" cy="403700"/>
              </a:xfrm>
              <a:prstGeom prst="rect">
                <a:avLst/>
              </a:prstGeom>
              <a:blipFill>
                <a:blip r:embed="rId3"/>
                <a:stretch>
                  <a:fillRect l="-650" t="-106061" b="-166667"/>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68A8E87D-3216-1604-A063-59FC140FA860}"/>
              </a:ext>
            </a:extLst>
          </p:cNvPr>
          <p:cNvSpPr txBox="1"/>
          <p:nvPr/>
        </p:nvSpPr>
        <p:spPr>
          <a:xfrm>
            <a:off x="724382" y="2101745"/>
            <a:ext cx="6789038" cy="369332"/>
          </a:xfrm>
          <a:prstGeom prst="rect">
            <a:avLst/>
          </a:prstGeom>
          <a:noFill/>
        </p:spPr>
        <p:txBody>
          <a:bodyPr wrap="none" rtlCol="0">
            <a:spAutoFit/>
          </a:bodyPr>
          <a:lstStyle/>
          <a:p>
            <a:r>
              <a:rPr lang="zh-CN" altLang="en-US" dirty="0"/>
              <a:t>利用</a:t>
            </a:r>
            <a:r>
              <a:rPr lang="en-US" altLang="zh-CN" dirty="0" err="1"/>
              <a:t>MATLAB+Yamip+Gurobi</a:t>
            </a:r>
            <a:r>
              <a:rPr lang="zh-CN" altLang="en-US" dirty="0"/>
              <a:t>求解优化问题，得到园区的用电情况：</a:t>
            </a:r>
          </a:p>
        </p:txBody>
      </p:sp>
      <p:pic>
        <p:nvPicPr>
          <p:cNvPr id="10" name="图片 9">
            <a:extLst>
              <a:ext uri="{FF2B5EF4-FFF2-40B4-BE49-F238E27FC236}">
                <a16:creationId xmlns:a16="http://schemas.microsoft.com/office/drawing/2014/main" id="{4995F288-3EC7-795A-A9E2-8844A59B508D}"/>
              </a:ext>
            </a:extLst>
          </p:cNvPr>
          <p:cNvPicPr>
            <a:picLocks noChangeAspect="1"/>
          </p:cNvPicPr>
          <p:nvPr/>
        </p:nvPicPr>
        <p:blipFill>
          <a:blip r:embed="rId4"/>
          <a:stretch>
            <a:fillRect/>
          </a:stretch>
        </p:blipFill>
        <p:spPr>
          <a:xfrm>
            <a:off x="269632" y="2643560"/>
            <a:ext cx="5586046" cy="3619565"/>
          </a:xfrm>
          <a:prstGeom prst="rect">
            <a:avLst/>
          </a:prstGeom>
        </p:spPr>
      </p:pic>
      <p:pic>
        <p:nvPicPr>
          <p:cNvPr id="14" name="图片 13">
            <a:extLst>
              <a:ext uri="{FF2B5EF4-FFF2-40B4-BE49-F238E27FC236}">
                <a16:creationId xmlns:a16="http://schemas.microsoft.com/office/drawing/2014/main" id="{22F1E3F6-639F-BAB4-2739-00BE9BEF911D}"/>
              </a:ext>
            </a:extLst>
          </p:cNvPr>
          <p:cNvPicPr>
            <a:picLocks noChangeAspect="1"/>
          </p:cNvPicPr>
          <p:nvPr/>
        </p:nvPicPr>
        <p:blipFill>
          <a:blip r:embed="rId5"/>
          <a:stretch>
            <a:fillRect/>
          </a:stretch>
        </p:blipFill>
        <p:spPr>
          <a:xfrm>
            <a:off x="6002215" y="2663127"/>
            <a:ext cx="6119512" cy="1911887"/>
          </a:xfrm>
          <a:prstGeom prst="rect">
            <a:avLst/>
          </a:prstGeom>
        </p:spPr>
      </p:pic>
      <p:sp>
        <p:nvSpPr>
          <p:cNvPr id="15" name="文本框 14">
            <a:extLst>
              <a:ext uri="{FF2B5EF4-FFF2-40B4-BE49-F238E27FC236}">
                <a16:creationId xmlns:a16="http://schemas.microsoft.com/office/drawing/2014/main" id="{3267E531-06C3-E417-5C45-96677011063D}"/>
              </a:ext>
            </a:extLst>
          </p:cNvPr>
          <p:cNvSpPr txBox="1"/>
          <p:nvPr/>
        </p:nvSpPr>
        <p:spPr>
          <a:xfrm>
            <a:off x="6090139" y="4768602"/>
            <a:ext cx="6034004" cy="1908215"/>
          </a:xfrm>
          <a:prstGeom prst="rect">
            <a:avLst/>
          </a:prstGeom>
          <a:noFill/>
        </p:spPr>
        <p:txBody>
          <a:bodyPr wrap="square" rtlCol="0">
            <a:spAutoFit/>
          </a:bodyPr>
          <a:lstStyle/>
          <a:p>
            <a:pPr>
              <a:lnSpc>
                <a:spcPts val="2400"/>
              </a:lnSpc>
            </a:pPr>
            <a:r>
              <a:rPr lang="en-US" altLang="zh-CN" dirty="0"/>
              <a:t>15-18</a:t>
            </a:r>
            <a:r>
              <a:rPr lang="zh-CN" altLang="en-US" dirty="0"/>
              <a:t>时，为尽量减小购电量，内燃机、柴油机发电功率增加到最大值，蓄电池满功率释放电能，可替代电负荷（电制冷机）停运，使园区购电量达到最低。</a:t>
            </a:r>
            <a:endParaRPr lang="en-US" altLang="zh-CN" dirty="0"/>
          </a:p>
          <a:p>
            <a:pPr>
              <a:lnSpc>
                <a:spcPts val="2400"/>
              </a:lnSpc>
            </a:pPr>
            <a:r>
              <a:rPr lang="zh-CN" altLang="en-US" dirty="0"/>
              <a:t>相比原有运行计划，最大调峰时</a:t>
            </a:r>
            <a:r>
              <a:rPr lang="en-US" altLang="zh-CN" dirty="0"/>
              <a:t>15-18</a:t>
            </a:r>
            <a:r>
              <a:rPr lang="zh-CN" altLang="en-US" dirty="0"/>
              <a:t>时联络线购电量共减小约</a:t>
            </a:r>
            <a:r>
              <a:rPr lang="en-US" altLang="zh-CN" dirty="0"/>
              <a:t>5847kWh.</a:t>
            </a:r>
          </a:p>
          <a:p>
            <a:endParaRPr lang="zh-CN" altLang="en-US" dirty="0"/>
          </a:p>
        </p:txBody>
      </p:sp>
    </p:spTree>
    <p:extLst>
      <p:ext uri="{BB962C8B-B14F-4D97-AF65-F5344CB8AC3E}">
        <p14:creationId xmlns:p14="http://schemas.microsoft.com/office/powerpoint/2010/main" val="4245205311"/>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right)">
                                      <p:cBhvr>
                                        <p:cTn id="12" dur="500"/>
                                        <p:tgtEl>
                                          <p:spTgt spid="11"/>
                                        </p:tgtEl>
                                      </p:cBhvr>
                                    </p:animEffect>
                                  </p:childTnLst>
                                </p:cTn>
                              </p:par>
                              <p:par>
                                <p:cTn id="13" presetID="1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p:tgtEl>
                                          <p:spTgt spid="13"/>
                                        </p:tgtEl>
                                        <p:attrNameLst>
                                          <p:attrName>ppt_x</p:attrName>
                                        </p:attrNameLst>
                                      </p:cBhvr>
                                      <p:tavLst>
                                        <p:tav tm="0">
                                          <p:val>
                                            <p:strVal val="#ppt_x-#ppt_w*1.125000"/>
                                          </p:val>
                                        </p:tav>
                                        <p:tav tm="100000">
                                          <p:val>
                                            <p:strVal val="#ppt_x"/>
                                          </p:val>
                                        </p:tav>
                                      </p:tavLst>
                                    </p:anim>
                                    <p:animEffect transition="in" filter="wipe(right)">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a:extLst>
              <a:ext uri="{FF2B5EF4-FFF2-40B4-BE49-F238E27FC236}">
                <a16:creationId xmlns:a16="http://schemas.microsoft.com/office/drawing/2014/main" id="{18CDD7FA-09E3-4AF2-B927-622097F968CB}"/>
              </a:ext>
            </a:extLst>
          </p:cNvPr>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sp>
        <p:nvSpPr>
          <p:cNvPr id="11" name="TextBox 25">
            <a:extLst>
              <a:ext uri="{FF2B5EF4-FFF2-40B4-BE49-F238E27FC236}">
                <a16:creationId xmlns:a16="http://schemas.microsoft.com/office/drawing/2014/main" id="{9B14A69A-61CB-474E-A566-F61A84167974}"/>
              </a:ext>
            </a:extLst>
          </p:cNvPr>
          <p:cNvSpPr txBox="1"/>
          <p:nvPr/>
        </p:nvSpPr>
        <p:spPr>
          <a:xfrm>
            <a:off x="1048189" y="370160"/>
            <a:ext cx="877163" cy="461665"/>
          </a:xfrm>
          <a:prstGeom prst="rect">
            <a:avLst/>
          </a:prstGeom>
          <a:noFill/>
          <a:ln>
            <a:noFill/>
          </a:ln>
        </p:spPr>
        <p:txBody>
          <a:bodyPr wrap="none" rtlCol="0">
            <a:spAutoFit/>
          </a:bodyPr>
          <a:lstStyle/>
          <a:p>
            <a:r>
              <a:rPr lang="zh-CN" altLang="en-US" sz="2400" b="1" spc="300" dirty="0">
                <a:solidFill>
                  <a:srgbClr val="6C448A"/>
                </a:solidFill>
                <a:latin typeface="微软雅黑" panose="020B0503020204020204" charset="-122"/>
                <a:ea typeface="微软雅黑" panose="020B0503020204020204" charset="-122"/>
              </a:rPr>
              <a:t>目录</a:t>
            </a:r>
          </a:p>
        </p:txBody>
      </p:sp>
      <p:pic>
        <p:nvPicPr>
          <p:cNvPr id="1026" name="Picture 2" descr="https://timgsa.baidu.com/timg?image&amp;quality=80&amp;size=b9999_10000&amp;sec=1516638700954&amp;di=3582ad7bb29c454e74160c8a2b77e056&amp;imgtype=0&amp;src=http%3A%2F%2Fb.hiphotos.baidu.com%2Fzhidao%2Fpic%2Fitem%2F80cb39dbb6fd526689e18a12ab18972bd50736e9.jpg">
            <a:extLst>
              <a:ext uri="{FF2B5EF4-FFF2-40B4-BE49-F238E27FC236}">
                <a16:creationId xmlns:a16="http://schemas.microsoft.com/office/drawing/2014/main" id="{FB89AE7B-AC51-476A-9358-AAA6930BAC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8D615D6D-B8B5-8CC7-2B3A-6DEB6C4B8248}"/>
              </a:ext>
            </a:extLst>
          </p:cNvPr>
          <p:cNvSpPr txBox="1"/>
          <p:nvPr/>
        </p:nvSpPr>
        <p:spPr>
          <a:xfrm>
            <a:off x="1323485" y="1028737"/>
            <a:ext cx="9068500" cy="4163063"/>
          </a:xfrm>
          <a:prstGeom prst="rect">
            <a:avLst/>
          </a:prstGeom>
          <a:noFill/>
        </p:spPr>
        <p:txBody>
          <a:bodyPr wrap="square" rtlCol="0">
            <a:spAutoFit/>
          </a:bodyPr>
          <a:lstStyle/>
          <a:p>
            <a:endParaRPr lang="zh-CN" altLang="en-US" b="1" spc="300" dirty="0">
              <a:solidFill>
                <a:srgbClr val="6C448A"/>
              </a:solidFill>
              <a:latin typeface="微软雅黑" panose="020B0503020204020204" charset="-122"/>
              <a:ea typeface="微软雅黑" panose="020B0503020204020204" charset="-122"/>
            </a:endParaRPr>
          </a:p>
          <a:p>
            <a:pPr marL="457200" indent="-457200">
              <a:lnSpc>
                <a:spcPct val="200000"/>
              </a:lnSpc>
              <a:buFont typeface="Arial" panose="020B0604020202020204" pitchFamily="34" charset="0"/>
              <a:buChar char="•"/>
            </a:pPr>
            <a:r>
              <a:rPr lang="zh-CN" altLang="en-US" sz="3200" b="1" dirty="0"/>
              <a:t>确定运行计划</a:t>
            </a:r>
            <a:endParaRPr lang="en-US" altLang="zh-CN" sz="3200" b="1" dirty="0"/>
          </a:p>
          <a:p>
            <a:pPr marL="457200" indent="-457200">
              <a:lnSpc>
                <a:spcPct val="200000"/>
              </a:lnSpc>
              <a:buFont typeface="Arial" panose="020B0604020202020204" pitchFamily="34" charset="0"/>
              <a:buChar char="•"/>
            </a:pPr>
            <a:r>
              <a:rPr lang="zh-CN" altLang="en-US" sz="3200" b="1" dirty="0"/>
              <a:t>多能园区提供调峰能力</a:t>
            </a:r>
            <a:endParaRPr lang="en-US" altLang="zh-CN" sz="3200" b="1" dirty="0"/>
          </a:p>
          <a:p>
            <a:pPr marL="457200" indent="-457200">
              <a:lnSpc>
                <a:spcPct val="200000"/>
              </a:lnSpc>
              <a:buFont typeface="Arial" panose="020B0604020202020204" pitchFamily="34" charset="0"/>
              <a:buChar char="•"/>
            </a:pPr>
            <a:r>
              <a:rPr lang="zh-CN" altLang="en-US" sz="3200" b="1" dirty="0"/>
              <a:t>引入储能</a:t>
            </a:r>
            <a:endParaRPr lang="en-US" altLang="zh-CN" sz="3200" b="1" dirty="0"/>
          </a:p>
          <a:p>
            <a:pPr marL="457200" indent="-457200">
              <a:lnSpc>
                <a:spcPct val="200000"/>
              </a:lnSpc>
              <a:buFont typeface="Arial" panose="020B0604020202020204" pitchFamily="34" charset="0"/>
              <a:buChar char="•"/>
            </a:pPr>
            <a:r>
              <a:rPr lang="zh-CN" altLang="en-US" sz="3200" b="1" dirty="0"/>
              <a:t>总结</a:t>
            </a:r>
            <a:endParaRPr lang="en-US" altLang="zh-CN" sz="3200" b="1" dirty="0"/>
          </a:p>
        </p:txBody>
      </p:sp>
      <p:sp>
        <p:nvSpPr>
          <p:cNvPr id="5" name="矩形 4">
            <a:extLst>
              <a:ext uri="{FF2B5EF4-FFF2-40B4-BE49-F238E27FC236}">
                <a16:creationId xmlns:a16="http://schemas.microsoft.com/office/drawing/2014/main" id="{565792E2-104B-73FD-BA29-DB1559ECA14A}"/>
              </a:ext>
            </a:extLst>
          </p:cNvPr>
          <p:cNvSpPr/>
          <p:nvPr/>
        </p:nvSpPr>
        <p:spPr>
          <a:xfrm>
            <a:off x="6995825" y="2595854"/>
            <a:ext cx="4662140" cy="2210783"/>
          </a:xfrm>
          <a:prstGeom prst="rect">
            <a:avLst/>
          </a:prstGeom>
          <a:solidFill>
            <a:srgbClr val="543071">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34BF1C39-89ED-313C-4F52-94323ECFD750}"/>
              </a:ext>
            </a:extLst>
          </p:cNvPr>
          <p:cNvPicPr>
            <a:picLocks noChangeAspect="1"/>
          </p:cNvPicPr>
          <p:nvPr/>
        </p:nvPicPr>
        <p:blipFill rotWithShape="1">
          <a:blip r:embed="rId3">
            <a:extLst>
              <a:ext uri="{28A0092B-C50C-407E-A947-70E740481C1C}">
                <a14:useLocalDpi xmlns:a14="http://schemas.microsoft.com/office/drawing/2010/main" val="0"/>
              </a:ext>
            </a:extLst>
          </a:blip>
          <a:srcRect r="40930"/>
          <a:stretch/>
        </p:blipFill>
        <p:spPr>
          <a:xfrm>
            <a:off x="6645728" y="2233165"/>
            <a:ext cx="4751615" cy="2145066"/>
          </a:xfrm>
          <a:prstGeom prst="rect">
            <a:avLst/>
          </a:prstGeom>
        </p:spPr>
      </p:pic>
    </p:spTree>
    <p:extLst>
      <p:ext uri="{BB962C8B-B14F-4D97-AF65-F5344CB8AC3E}">
        <p14:creationId xmlns:p14="http://schemas.microsoft.com/office/powerpoint/2010/main" val="1204249872"/>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righ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a:extLst>
              <a:ext uri="{FF2B5EF4-FFF2-40B4-BE49-F238E27FC236}">
                <a16:creationId xmlns:a16="http://schemas.microsoft.com/office/drawing/2014/main" id="{18CDD7FA-09E3-4AF2-B927-622097F968CB}"/>
              </a:ext>
            </a:extLst>
          </p:cNvPr>
          <p:cNvCxnSpPr/>
          <p:nvPr/>
        </p:nvCxnSpPr>
        <p:spPr>
          <a:xfrm>
            <a:off x="1104680" y="901014"/>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sp>
        <p:nvSpPr>
          <p:cNvPr id="11" name="TextBox 25">
            <a:extLst>
              <a:ext uri="{FF2B5EF4-FFF2-40B4-BE49-F238E27FC236}">
                <a16:creationId xmlns:a16="http://schemas.microsoft.com/office/drawing/2014/main" id="{9B14A69A-61CB-474E-A566-F61A84167974}"/>
              </a:ext>
            </a:extLst>
          </p:cNvPr>
          <p:cNvSpPr txBox="1"/>
          <p:nvPr/>
        </p:nvSpPr>
        <p:spPr>
          <a:xfrm>
            <a:off x="1048189" y="370160"/>
            <a:ext cx="8542723" cy="830997"/>
          </a:xfrm>
          <a:prstGeom prst="rect">
            <a:avLst/>
          </a:prstGeom>
          <a:noFill/>
          <a:ln>
            <a:noFill/>
          </a:ln>
        </p:spPr>
        <p:txBody>
          <a:bodyPr wrap="none" rtlCol="0">
            <a:spAutoFit/>
          </a:bodyPr>
          <a:lstStyle/>
          <a:p>
            <a:r>
              <a:rPr lang="zh-CN" altLang="en-US" sz="2400" b="1" spc="300" dirty="0">
                <a:solidFill>
                  <a:srgbClr val="6C448A"/>
                </a:solidFill>
                <a:latin typeface="微软雅黑" panose="020B0503020204020204" charset="-122"/>
                <a:ea typeface="微软雅黑" panose="020B0503020204020204" charset="-122"/>
              </a:rPr>
              <a:t>多能园区提供调峰能力</a:t>
            </a:r>
            <a:r>
              <a:rPr lang="en-US" altLang="zh-CN" sz="2400" b="1" spc="300" dirty="0">
                <a:solidFill>
                  <a:srgbClr val="6C448A"/>
                </a:solidFill>
                <a:latin typeface="微软雅黑" panose="020B0503020204020204" charset="-122"/>
                <a:ea typeface="微软雅黑" panose="020B0503020204020204" charset="-122"/>
              </a:rPr>
              <a:t>——</a:t>
            </a:r>
            <a:r>
              <a:rPr lang="zh-CN" altLang="en-US" sz="2400" b="1" spc="300" dirty="0">
                <a:solidFill>
                  <a:srgbClr val="6C448A"/>
                </a:solidFill>
                <a:latin typeface="微软雅黑" panose="020B0503020204020204" charset="-122"/>
                <a:ea typeface="微软雅黑" panose="020B0503020204020204" charset="-122"/>
              </a:rPr>
              <a:t>调峰补贴下的最优运行策略</a:t>
            </a:r>
          </a:p>
          <a:p>
            <a:endParaRPr lang="zh-CN" altLang="en-US" sz="2400" b="1" spc="300" dirty="0">
              <a:solidFill>
                <a:srgbClr val="6C448A"/>
              </a:solidFill>
              <a:latin typeface="微软雅黑" panose="020B0503020204020204" charset="-122"/>
              <a:ea typeface="微软雅黑" panose="020B0503020204020204" charset="-122"/>
            </a:endParaRPr>
          </a:p>
        </p:txBody>
      </p:sp>
      <p:cxnSp>
        <p:nvCxnSpPr>
          <p:cNvPr id="13" name="直接连接符 12">
            <a:extLst>
              <a:ext uri="{FF2B5EF4-FFF2-40B4-BE49-F238E27FC236}">
                <a16:creationId xmlns:a16="http://schemas.microsoft.com/office/drawing/2014/main" id="{6DB00326-F9F7-4527-9697-8BE812B1C6E0}"/>
              </a:ext>
            </a:extLst>
          </p:cNvPr>
          <p:cNvCxnSpPr/>
          <p:nvPr/>
        </p:nvCxnSpPr>
        <p:spPr>
          <a:xfrm flipH="1">
            <a:off x="2578087" y="465919"/>
            <a:ext cx="0" cy="288002"/>
          </a:xfrm>
          <a:prstGeom prst="line">
            <a:avLst/>
          </a:prstGeom>
        </p:spPr>
        <p:style>
          <a:lnRef idx="1">
            <a:schemeClr val="dk1"/>
          </a:lnRef>
          <a:fillRef idx="0">
            <a:schemeClr val="dk1"/>
          </a:fillRef>
          <a:effectRef idx="0">
            <a:schemeClr val="dk1"/>
          </a:effectRef>
          <a:fontRef idx="minor">
            <a:schemeClr val="tx1"/>
          </a:fontRef>
        </p:style>
      </p:cxnSp>
      <p:pic>
        <p:nvPicPr>
          <p:cNvPr id="1026" name="Picture 2" descr="https://timgsa.baidu.com/timg?image&amp;quality=80&amp;size=b9999_10000&amp;sec=1516638700954&amp;di=3582ad7bb29c454e74160c8a2b77e056&amp;imgtype=0&amp;src=http%3A%2F%2Fb.hiphotos.baidu.com%2Fzhidao%2Fpic%2Fitem%2F80cb39dbb6fd526689e18a12ab18972bd50736e9.jpg">
            <a:extLst>
              <a:ext uri="{FF2B5EF4-FFF2-40B4-BE49-F238E27FC236}">
                <a16:creationId xmlns:a16="http://schemas.microsoft.com/office/drawing/2014/main" id="{FB89AE7B-AC51-476A-9358-AAA6930BAC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2E87F659-99C0-C4B1-9756-F5C5B73B74D0}"/>
              </a:ext>
            </a:extLst>
          </p:cNvPr>
          <p:cNvSpPr txBox="1"/>
          <p:nvPr/>
        </p:nvSpPr>
        <p:spPr>
          <a:xfrm>
            <a:off x="562710" y="1296530"/>
            <a:ext cx="10839009" cy="646331"/>
          </a:xfrm>
          <a:prstGeom prst="rect">
            <a:avLst/>
          </a:prstGeom>
          <a:noFill/>
        </p:spPr>
        <p:txBody>
          <a:bodyPr wrap="square" rtlCol="0">
            <a:spAutoFit/>
          </a:bodyPr>
          <a:lstStyle/>
          <a:p>
            <a:r>
              <a:rPr lang="en-US" altLang="zh-CN" dirty="0"/>
              <a:t>15-18</a:t>
            </a:r>
            <a:r>
              <a:rPr lang="zh-CN" altLang="en-US" dirty="0"/>
              <a:t>时，每减小购电</a:t>
            </a:r>
            <a:r>
              <a:rPr lang="en-US" altLang="zh-CN" dirty="0"/>
              <a:t>1kWh</a:t>
            </a:r>
            <a:r>
              <a:rPr lang="zh-CN" altLang="en-US" dirty="0"/>
              <a:t>，园区将获得电网补贴</a:t>
            </a:r>
            <a:r>
              <a:rPr lang="en-US" altLang="zh-CN" dirty="0"/>
              <a:t>0.75</a:t>
            </a:r>
            <a:r>
              <a:rPr lang="zh-CN" altLang="en-US" dirty="0"/>
              <a:t>元。边际用电成本变成（原电价</a:t>
            </a:r>
            <a:r>
              <a:rPr lang="en-US" altLang="zh-CN" dirty="0"/>
              <a:t>+0.75</a:t>
            </a:r>
            <a:r>
              <a:rPr lang="zh-CN" altLang="en-US" dirty="0"/>
              <a:t>）元，可视为此时的等效电价</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126593B-28BF-9F11-39EF-D9251B84C22F}"/>
                  </a:ext>
                </a:extLst>
              </p:cNvPr>
              <p:cNvSpPr txBox="1"/>
              <p:nvPr/>
            </p:nvSpPr>
            <p:spPr>
              <a:xfrm>
                <a:off x="562710" y="2222745"/>
                <a:ext cx="11242494" cy="1630575"/>
              </a:xfrm>
              <a:prstGeom prst="rect">
                <a:avLst/>
              </a:prstGeom>
              <a:noFill/>
            </p:spPr>
            <p:txBody>
              <a:bodyPr wrap="square" rtlCol="0">
                <a:spAutoFit/>
              </a:bodyPr>
              <a:lstStyle/>
              <a:p>
                <a:r>
                  <a:rPr lang="zh-CN" altLang="en-US" dirty="0"/>
                  <a:t>目标函数：</a:t>
                </a:r>
                <a:endParaRPr lang="en-US" altLang="zh-CN" dirty="0"/>
              </a:p>
              <a:p>
                <a:pPr/>
                <a14:m>
                  <m:oMathPara xmlns:m="http://schemas.openxmlformats.org/officeDocument/2006/math">
                    <m:oMathParaPr>
                      <m:jc m:val="centerGroup"/>
                    </m:oMathParaPr>
                    <m:oMath xmlns:m="http://schemas.openxmlformats.org/officeDocument/2006/math">
                      <m:r>
                        <a:rPr lang="en-US" altLang="zh-CN" sz="1600" i="1">
                          <a:latin typeface="Cambria Math" panose="02040503050406030204" pitchFamily="18" charset="0"/>
                        </a:rPr>
                        <m:t>𝑐𝑜𝑠𝑡</m:t>
                      </m:r>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)=900</m:t>
                      </m:r>
                      <m:d>
                        <m:dPr>
                          <m:ctrlPr>
                            <a:rPr lang="zh-CN" altLang="zh-CN" sz="1600" i="1">
                              <a:latin typeface="Cambria Math" panose="02040503050406030204" pitchFamily="18" charset="0"/>
                            </a:rPr>
                          </m:ctrlPr>
                        </m:dPr>
                        <m:e>
                          <m:r>
                            <a:rPr lang="en-US" altLang="zh-CN" sz="1600" i="1">
                              <a:latin typeface="Cambria Math" panose="02040503050406030204" pitchFamily="18" charset="0"/>
                            </a:rPr>
                            <m:t>2.47</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𝑔</m:t>
                              </m:r>
                            </m:e>
                            <m:sub>
                              <m:r>
                                <a:rPr lang="en-US" altLang="zh-CN" sz="1600" i="1">
                                  <a:latin typeface="Cambria Math" panose="02040503050406030204" pitchFamily="18" charset="0"/>
                                </a:rPr>
                                <m:t>𝑛𝑒𝑖</m:t>
                              </m:r>
                            </m:sub>
                          </m:sSub>
                          <m:d>
                            <m:dPr>
                              <m:ctrlPr>
                                <a:rPr lang="zh-CN" altLang="zh-CN" sz="1600" i="1">
                                  <a:latin typeface="Cambria Math" panose="02040503050406030204" pitchFamily="18" charset="0"/>
                                </a:rPr>
                              </m:ctrlPr>
                            </m:dPr>
                            <m:e>
                              <m:r>
                                <a:rPr lang="en-US" altLang="zh-CN" sz="1600" i="1">
                                  <a:latin typeface="Cambria Math" panose="02040503050406030204" pitchFamily="18" charset="0"/>
                                </a:rPr>
                                <m:t>𝑡</m:t>
                              </m:r>
                            </m:e>
                          </m:d>
                          <m:r>
                            <a:rPr lang="en-US" altLang="zh-CN" sz="1600" i="1">
                              <a:latin typeface="Cambria Math" panose="02040503050406030204" pitchFamily="18" charset="0"/>
                            </a:rPr>
                            <m:t>+2.26</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𝑔</m:t>
                              </m:r>
                            </m:e>
                            <m:sub>
                              <m:r>
                                <a:rPr lang="en-US" altLang="zh-CN" sz="1600" i="1">
                                  <a:latin typeface="Cambria Math" panose="02040503050406030204" pitchFamily="18" charset="0"/>
                                </a:rPr>
                                <m:t>𝑟𝑎𝑛</m:t>
                              </m:r>
                            </m:sub>
                          </m:sSub>
                          <m:d>
                            <m:dPr>
                              <m:ctrlPr>
                                <a:rPr lang="zh-CN" altLang="zh-CN" sz="1600" i="1">
                                  <a:latin typeface="Cambria Math" panose="02040503050406030204" pitchFamily="18" charset="0"/>
                                </a:rPr>
                              </m:ctrlPr>
                            </m:dPr>
                            <m:e>
                              <m:r>
                                <a:rPr lang="en-US" altLang="zh-CN" sz="1600" i="1">
                                  <a:latin typeface="Cambria Math" panose="02040503050406030204" pitchFamily="18" charset="0"/>
                                </a:rPr>
                                <m:t>𝑡</m:t>
                              </m:r>
                            </m:e>
                          </m:d>
                          <m:r>
                            <a:rPr lang="en-US" altLang="zh-CN" sz="1600" i="1">
                              <a:latin typeface="Cambria Math" panose="02040503050406030204" pitchFamily="18" charset="0"/>
                            </a:rPr>
                            <m:t>+2.5</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𝑔</m:t>
                              </m:r>
                            </m:e>
                            <m:sub>
                              <m:r>
                                <a:rPr lang="en-US" altLang="zh-CN" sz="1600" i="1">
                                  <a:latin typeface="Cambria Math" panose="02040503050406030204" pitchFamily="18" charset="0"/>
                                </a:rPr>
                                <m:t>𝑧h𝑖</m:t>
                              </m:r>
                            </m:sub>
                          </m:sSub>
                          <m:d>
                            <m:dPr>
                              <m:ctrlPr>
                                <a:rPr lang="zh-CN" altLang="zh-CN" sz="1600" i="1">
                                  <a:latin typeface="Cambria Math" panose="02040503050406030204" pitchFamily="18" charset="0"/>
                                </a:rPr>
                              </m:ctrlPr>
                            </m:dPr>
                            <m:e>
                              <m:r>
                                <a:rPr lang="en-US" altLang="zh-CN" sz="1600" i="1">
                                  <a:latin typeface="Cambria Math" panose="02040503050406030204" pitchFamily="18" charset="0"/>
                                </a:rPr>
                                <m:t>𝑡</m:t>
                              </m:r>
                            </m:e>
                          </m:d>
                        </m:e>
                      </m:d>
                      <m:r>
                        <a:rPr lang="en-US" altLang="zh-CN" sz="1600" i="1">
                          <a:latin typeface="Cambria Math" panose="02040503050406030204" pitchFamily="18" charset="0"/>
                        </a:rPr>
                        <m:t>+1000</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𝑠𝑡𝑎𝑟𝑡</m:t>
                          </m:r>
                        </m:sub>
                      </m:sSub>
                      <m:d>
                        <m:dPr>
                          <m:ctrlPr>
                            <a:rPr lang="zh-CN" altLang="zh-CN" sz="1600" i="1">
                              <a:latin typeface="Cambria Math" panose="02040503050406030204" pitchFamily="18" charset="0"/>
                            </a:rPr>
                          </m:ctrlPr>
                        </m:dPr>
                        <m:e>
                          <m:r>
                            <a:rPr lang="en-US" altLang="zh-CN" sz="1600" i="1">
                              <a:latin typeface="Cambria Math" panose="02040503050406030204" pitchFamily="18" charset="0"/>
                            </a:rPr>
                            <m:t>𝑡</m:t>
                          </m:r>
                        </m:e>
                      </m:d>
                      <m:r>
                        <a:rPr lang="en-US" altLang="zh-CN" sz="1600" i="1">
                          <a:latin typeface="Cambria Math" panose="02040503050406030204" pitchFamily="18" charset="0"/>
                        </a:rPr>
                        <m:t>+0.25</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𝑃</m:t>
                          </m:r>
                        </m:e>
                        <m:sub>
                          <m:r>
                            <a:rPr lang="en-US" altLang="zh-CN" sz="1600" i="1">
                              <a:latin typeface="Cambria Math" panose="02040503050406030204" pitchFamily="18" charset="0"/>
                            </a:rPr>
                            <m:t>𝑒𝑐h𝑎𝑖</m:t>
                          </m:r>
                        </m:sub>
                      </m:sSub>
                      <m:d>
                        <m:dPr>
                          <m:ctrlPr>
                            <a:rPr lang="zh-CN" altLang="zh-CN" sz="1600" i="1">
                              <a:latin typeface="Cambria Math" panose="02040503050406030204" pitchFamily="18" charset="0"/>
                            </a:rPr>
                          </m:ctrlPr>
                        </m:dPr>
                        <m:e>
                          <m:r>
                            <a:rPr lang="en-US" altLang="zh-CN" sz="1600" i="1">
                              <a:latin typeface="Cambria Math" panose="02040503050406030204" pitchFamily="18" charset="0"/>
                            </a:rPr>
                            <m:t>𝑡</m:t>
                          </m:r>
                        </m:e>
                      </m:d>
                      <m:r>
                        <a:rPr lang="en-US" altLang="zh-CN" sz="1600" i="1">
                          <a:latin typeface="Cambria Math" panose="02040503050406030204" pitchFamily="18" charset="0"/>
                        </a:rPr>
                        <m:t>+0.25</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𝑃</m:t>
                          </m:r>
                        </m:e>
                        <m:sub>
                          <m:r>
                            <a:rPr lang="en-US" altLang="zh-CN" sz="1600" i="1">
                              <a:latin typeface="Cambria Math" panose="02040503050406030204" pitchFamily="18" charset="0"/>
                            </a:rPr>
                            <m:t>𝑒𝑝𝑢𝑟𝑐h𝑎𝑠𝑒</m:t>
                          </m:r>
                        </m:sub>
                      </m:sSub>
                      <m:d>
                        <m:dPr>
                          <m:ctrlPr>
                            <a:rPr lang="zh-CN" altLang="zh-CN" sz="1600" i="1">
                              <a:latin typeface="Cambria Math" panose="02040503050406030204" pitchFamily="18" charset="0"/>
                            </a:rPr>
                          </m:ctrlPr>
                        </m:dPr>
                        <m:e>
                          <m:r>
                            <a:rPr lang="en-US" altLang="zh-CN" sz="1600" i="1">
                              <a:latin typeface="Cambria Math" panose="02040503050406030204" pitchFamily="18" charset="0"/>
                            </a:rPr>
                            <m:t>𝑡</m:t>
                          </m:r>
                        </m:e>
                      </m:d>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𝑒</m:t>
                          </m:r>
                        </m:e>
                        <m:sub>
                          <m:r>
                            <a:rPr lang="en-US" altLang="zh-CN" sz="1600" i="1">
                              <a:latin typeface="Cambria Math" panose="02040503050406030204" pitchFamily="18" charset="0"/>
                            </a:rPr>
                            <m:t>𝑝𝑟𝑖𝑐𝑒</m:t>
                          </m:r>
                        </m:sub>
                      </m:sSub>
                      <m:r>
                        <a:rPr lang="en-US" altLang="zh-CN" sz="1600" i="1">
                          <a:latin typeface="Cambria Math" panose="02040503050406030204" pitchFamily="18" charset="0"/>
                        </a:rPr>
                        <m:t>(</m:t>
                      </m:r>
                      <m:r>
                        <a:rPr lang="en-US" altLang="zh-CN" sz="1600" i="1">
                          <a:latin typeface="Cambria Math" panose="02040503050406030204" pitchFamily="18" charset="0"/>
                        </a:rPr>
                        <m:t>𝑡</m:t>
                      </m:r>
                      <m:r>
                        <a:rPr lang="en-US" altLang="zh-CN" sz="1600" i="1">
                          <a:latin typeface="Cambria Math" panose="02040503050406030204" pitchFamily="18" charset="0"/>
                        </a:rPr>
                        <m:t>)</m:t>
                      </m:r>
                    </m:oMath>
                  </m:oMathPara>
                </a14:m>
                <a:endParaRPr lang="zh-CN" altLang="zh-CN" sz="1600" dirty="0"/>
              </a:p>
              <a:p>
                <a:pPr/>
                <a14:m>
                  <m:oMathPara xmlns:m="http://schemas.openxmlformats.org/officeDocument/2006/math">
                    <m:oMathParaPr>
                      <m:jc m:val="centerGroup"/>
                    </m:oMathParaPr>
                    <m:oMath xmlns:m="http://schemas.openxmlformats.org/officeDocument/2006/math">
                      <m:r>
                        <m:rPr>
                          <m:sty m:val="p"/>
                        </m:rPr>
                        <a:rPr lang="en-US" altLang="zh-CN" sz="1600">
                          <a:latin typeface="Cambria Math" panose="02040503050406030204" pitchFamily="18" charset="0"/>
                        </a:rPr>
                        <m:t>min</m:t>
                      </m:r>
                      <m:r>
                        <a:rPr lang="en-US" altLang="zh-CN" sz="1600" i="1">
                          <a:latin typeface="Cambria Math" panose="02040503050406030204" pitchFamily="18" charset="0"/>
                        </a:rPr>
                        <m:t>{</m:t>
                      </m:r>
                      <m:nary>
                        <m:naryPr>
                          <m:chr m:val="∑"/>
                          <m:limLoc m:val="undOvr"/>
                          <m:grow m:val="on"/>
                          <m:ctrlPr>
                            <a:rPr lang="zh-CN" altLang="zh-CN" sz="1600" i="1">
                              <a:latin typeface="Cambria Math" panose="02040503050406030204" pitchFamily="18" charset="0"/>
                            </a:rPr>
                          </m:ctrlPr>
                        </m:naryPr>
                        <m:sub>
                          <m:r>
                            <a:rPr lang="en-US" altLang="zh-CN" sz="1600" i="1">
                              <a:latin typeface="Cambria Math" panose="02040503050406030204" pitchFamily="18" charset="0"/>
                            </a:rPr>
                            <m:t>𝑘</m:t>
                          </m:r>
                          <m:r>
                            <a:rPr lang="en-US" altLang="zh-CN" sz="1600" i="1">
                              <a:latin typeface="Cambria Math" panose="02040503050406030204" pitchFamily="18" charset="0"/>
                            </a:rPr>
                            <m:t>=1</m:t>
                          </m:r>
                        </m:sub>
                        <m:sup>
                          <m:r>
                            <a:rPr lang="en-US" altLang="zh-CN" sz="1600" i="1">
                              <a:latin typeface="Cambria Math" panose="02040503050406030204" pitchFamily="18" charset="0"/>
                            </a:rPr>
                            <m:t>96</m:t>
                          </m:r>
                        </m:sup>
                        <m:e>
                          <m:r>
                            <a:rPr lang="en-US" altLang="zh-CN" sz="1600" i="1">
                              <a:latin typeface="Cambria Math" panose="02040503050406030204" pitchFamily="18" charset="0"/>
                            </a:rPr>
                            <m:t> </m:t>
                          </m:r>
                        </m:e>
                      </m:nary>
                      <m:r>
                        <a:rPr lang="en-US" altLang="zh-CN" sz="1600" i="1">
                          <a:latin typeface="Cambria Math" panose="02040503050406030204" pitchFamily="18" charset="0"/>
                        </a:rPr>
                        <m:t>𝑐𝑜𝑠𝑡</m:t>
                      </m:r>
                      <m:r>
                        <a:rPr lang="en-US" altLang="zh-CN" sz="1600" i="1">
                          <a:latin typeface="Cambria Math" panose="02040503050406030204" pitchFamily="18" charset="0"/>
                        </a:rPr>
                        <m:t>(</m:t>
                      </m:r>
                      <m:r>
                        <a:rPr lang="en-US" altLang="zh-CN" sz="1600" i="1">
                          <a:latin typeface="Cambria Math" panose="02040503050406030204" pitchFamily="18" charset="0"/>
                        </a:rPr>
                        <m:t>𝑘</m:t>
                      </m:r>
                      <m:r>
                        <a:rPr lang="en-US" altLang="zh-CN" sz="1600" i="1">
                          <a:latin typeface="Cambria Math" panose="02040503050406030204" pitchFamily="18" charset="0"/>
                        </a:rPr>
                        <m:t>)}</m:t>
                      </m:r>
                    </m:oMath>
                  </m:oMathPara>
                </a14:m>
                <a:endParaRPr lang="zh-CN" altLang="zh-CN" sz="1600" dirty="0"/>
              </a:p>
              <a:p>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5126593B-28BF-9F11-39EF-D9251B84C22F}"/>
                  </a:ext>
                </a:extLst>
              </p:cNvPr>
              <p:cNvSpPr txBox="1">
                <a:spLocks noRot="1" noChangeAspect="1" noMove="1" noResize="1" noEditPoints="1" noAdjustHandles="1" noChangeArrowheads="1" noChangeShapeType="1" noTextEdit="1"/>
              </p:cNvSpPr>
              <p:nvPr/>
            </p:nvSpPr>
            <p:spPr>
              <a:xfrm>
                <a:off x="562710" y="2222745"/>
                <a:ext cx="11242494" cy="1630575"/>
              </a:xfrm>
              <a:prstGeom prst="rect">
                <a:avLst/>
              </a:prstGeom>
              <a:blipFill>
                <a:blip r:embed="rId3"/>
                <a:stretch>
                  <a:fillRect l="-434" t="-3371"/>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68A8E87D-3216-1604-A063-59FC140FA860}"/>
              </a:ext>
            </a:extLst>
          </p:cNvPr>
          <p:cNvSpPr txBox="1"/>
          <p:nvPr/>
        </p:nvSpPr>
        <p:spPr>
          <a:xfrm>
            <a:off x="562710" y="3948538"/>
            <a:ext cx="7250703" cy="369332"/>
          </a:xfrm>
          <a:prstGeom prst="rect">
            <a:avLst/>
          </a:prstGeom>
          <a:noFill/>
        </p:spPr>
        <p:txBody>
          <a:bodyPr wrap="none" rtlCol="0">
            <a:spAutoFit/>
          </a:bodyPr>
          <a:lstStyle/>
          <a:p>
            <a:r>
              <a:rPr lang="zh-CN" altLang="en-US" dirty="0"/>
              <a:t>利用</a:t>
            </a:r>
            <a:r>
              <a:rPr lang="en-US" altLang="zh-CN" dirty="0" err="1"/>
              <a:t>MATLAB+Yamip+Gurobi</a:t>
            </a:r>
            <a:r>
              <a:rPr lang="zh-CN" altLang="en-US" dirty="0"/>
              <a:t>求解优化问题，得到园区的能源调度情况：</a:t>
            </a:r>
          </a:p>
        </p:txBody>
      </p:sp>
      <p:pic>
        <p:nvPicPr>
          <p:cNvPr id="6" name="图片 5">
            <a:extLst>
              <a:ext uri="{FF2B5EF4-FFF2-40B4-BE49-F238E27FC236}">
                <a16:creationId xmlns:a16="http://schemas.microsoft.com/office/drawing/2014/main" id="{0CBFD0D9-4CD7-9C87-EA7B-64120DAAA041}"/>
              </a:ext>
            </a:extLst>
          </p:cNvPr>
          <p:cNvPicPr>
            <a:picLocks noChangeAspect="1"/>
          </p:cNvPicPr>
          <p:nvPr/>
        </p:nvPicPr>
        <p:blipFill>
          <a:blip r:embed="rId4"/>
          <a:stretch>
            <a:fillRect/>
          </a:stretch>
        </p:blipFill>
        <p:spPr>
          <a:xfrm>
            <a:off x="1007229" y="4317870"/>
            <a:ext cx="10353455" cy="2428903"/>
          </a:xfrm>
          <a:prstGeom prst="rect">
            <a:avLst/>
          </a:prstGeom>
        </p:spPr>
      </p:pic>
    </p:spTree>
    <p:extLst>
      <p:ext uri="{BB962C8B-B14F-4D97-AF65-F5344CB8AC3E}">
        <p14:creationId xmlns:p14="http://schemas.microsoft.com/office/powerpoint/2010/main" val="3863753374"/>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right)">
                                      <p:cBhvr>
                                        <p:cTn id="12" dur="500"/>
                                        <p:tgtEl>
                                          <p:spTgt spid="11"/>
                                        </p:tgtEl>
                                      </p:cBhvr>
                                    </p:animEffect>
                                  </p:childTnLst>
                                </p:cTn>
                              </p:par>
                              <p:par>
                                <p:cTn id="13" presetID="1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p:tgtEl>
                                          <p:spTgt spid="13"/>
                                        </p:tgtEl>
                                        <p:attrNameLst>
                                          <p:attrName>ppt_x</p:attrName>
                                        </p:attrNameLst>
                                      </p:cBhvr>
                                      <p:tavLst>
                                        <p:tav tm="0">
                                          <p:val>
                                            <p:strVal val="#ppt_x-#ppt_w*1.125000"/>
                                          </p:val>
                                        </p:tav>
                                        <p:tav tm="100000">
                                          <p:val>
                                            <p:strVal val="#ppt_x"/>
                                          </p:val>
                                        </p:tav>
                                      </p:tavLst>
                                    </p:anim>
                                    <p:animEffect transition="in" filter="wipe(right)">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a:extLst>
              <a:ext uri="{FF2B5EF4-FFF2-40B4-BE49-F238E27FC236}">
                <a16:creationId xmlns:a16="http://schemas.microsoft.com/office/drawing/2014/main" id="{18CDD7FA-09E3-4AF2-B927-622097F968CB}"/>
              </a:ext>
            </a:extLst>
          </p:cNvPr>
          <p:cNvCxnSpPr/>
          <p:nvPr/>
        </p:nvCxnSpPr>
        <p:spPr>
          <a:xfrm>
            <a:off x="1104680" y="901014"/>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sp>
        <p:nvSpPr>
          <p:cNvPr id="11" name="TextBox 25">
            <a:extLst>
              <a:ext uri="{FF2B5EF4-FFF2-40B4-BE49-F238E27FC236}">
                <a16:creationId xmlns:a16="http://schemas.microsoft.com/office/drawing/2014/main" id="{9B14A69A-61CB-474E-A566-F61A84167974}"/>
              </a:ext>
            </a:extLst>
          </p:cNvPr>
          <p:cNvSpPr txBox="1"/>
          <p:nvPr/>
        </p:nvSpPr>
        <p:spPr>
          <a:xfrm>
            <a:off x="1048189" y="370160"/>
            <a:ext cx="8542723" cy="830997"/>
          </a:xfrm>
          <a:prstGeom prst="rect">
            <a:avLst/>
          </a:prstGeom>
          <a:noFill/>
          <a:ln>
            <a:noFill/>
          </a:ln>
        </p:spPr>
        <p:txBody>
          <a:bodyPr wrap="none" rtlCol="0">
            <a:spAutoFit/>
          </a:bodyPr>
          <a:lstStyle/>
          <a:p>
            <a:r>
              <a:rPr lang="zh-CN" altLang="en-US" sz="2400" b="1" spc="300" dirty="0">
                <a:solidFill>
                  <a:srgbClr val="6C448A"/>
                </a:solidFill>
                <a:latin typeface="微软雅黑" panose="020B0503020204020204" charset="-122"/>
                <a:ea typeface="微软雅黑" panose="020B0503020204020204" charset="-122"/>
              </a:rPr>
              <a:t>多能园区提供调峰能力</a:t>
            </a:r>
            <a:r>
              <a:rPr lang="en-US" altLang="zh-CN" sz="2400" b="1" spc="300" dirty="0">
                <a:solidFill>
                  <a:srgbClr val="6C448A"/>
                </a:solidFill>
                <a:latin typeface="微软雅黑" panose="020B0503020204020204" charset="-122"/>
                <a:ea typeface="微软雅黑" panose="020B0503020204020204" charset="-122"/>
              </a:rPr>
              <a:t>——</a:t>
            </a:r>
            <a:r>
              <a:rPr lang="zh-CN" altLang="en-US" sz="2400" b="1" spc="300" dirty="0">
                <a:solidFill>
                  <a:srgbClr val="6C448A"/>
                </a:solidFill>
                <a:latin typeface="微软雅黑" panose="020B0503020204020204" charset="-122"/>
                <a:ea typeface="微软雅黑" panose="020B0503020204020204" charset="-122"/>
              </a:rPr>
              <a:t>调峰补贴下的最优运行策略</a:t>
            </a:r>
          </a:p>
          <a:p>
            <a:endParaRPr lang="zh-CN" altLang="en-US" sz="2400" b="1" spc="300" dirty="0">
              <a:solidFill>
                <a:srgbClr val="6C448A"/>
              </a:solidFill>
              <a:latin typeface="微软雅黑" panose="020B0503020204020204" charset="-122"/>
              <a:ea typeface="微软雅黑" panose="020B0503020204020204" charset="-122"/>
            </a:endParaRPr>
          </a:p>
        </p:txBody>
      </p:sp>
      <p:cxnSp>
        <p:nvCxnSpPr>
          <p:cNvPr id="13" name="直接连接符 12">
            <a:extLst>
              <a:ext uri="{FF2B5EF4-FFF2-40B4-BE49-F238E27FC236}">
                <a16:creationId xmlns:a16="http://schemas.microsoft.com/office/drawing/2014/main" id="{6DB00326-F9F7-4527-9697-8BE812B1C6E0}"/>
              </a:ext>
            </a:extLst>
          </p:cNvPr>
          <p:cNvCxnSpPr/>
          <p:nvPr/>
        </p:nvCxnSpPr>
        <p:spPr>
          <a:xfrm flipH="1">
            <a:off x="2578087" y="465919"/>
            <a:ext cx="0" cy="288002"/>
          </a:xfrm>
          <a:prstGeom prst="line">
            <a:avLst/>
          </a:prstGeom>
        </p:spPr>
        <p:style>
          <a:lnRef idx="1">
            <a:schemeClr val="dk1"/>
          </a:lnRef>
          <a:fillRef idx="0">
            <a:schemeClr val="dk1"/>
          </a:fillRef>
          <a:effectRef idx="0">
            <a:schemeClr val="dk1"/>
          </a:effectRef>
          <a:fontRef idx="minor">
            <a:schemeClr val="tx1"/>
          </a:fontRef>
        </p:style>
      </p:cxnSp>
      <p:pic>
        <p:nvPicPr>
          <p:cNvPr id="1026" name="Picture 2" descr="https://timgsa.baidu.com/timg?image&amp;quality=80&amp;size=b9999_10000&amp;sec=1516638700954&amp;di=3582ad7bb29c454e74160c8a2b77e056&amp;imgtype=0&amp;src=http%3A%2F%2Fb.hiphotos.baidu.com%2Fzhidao%2Fpic%2Fitem%2F80cb39dbb6fd526689e18a12ab18972bd50736e9.jpg">
            <a:extLst>
              <a:ext uri="{FF2B5EF4-FFF2-40B4-BE49-F238E27FC236}">
                <a16:creationId xmlns:a16="http://schemas.microsoft.com/office/drawing/2014/main" id="{FB89AE7B-AC51-476A-9358-AAA6930BAC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9BECCAB4-DA9D-A671-BBE9-796792D443E1}"/>
              </a:ext>
            </a:extLst>
          </p:cNvPr>
          <p:cNvPicPr>
            <a:picLocks noChangeAspect="1"/>
          </p:cNvPicPr>
          <p:nvPr/>
        </p:nvPicPr>
        <p:blipFill>
          <a:blip r:embed="rId3"/>
          <a:stretch>
            <a:fillRect/>
          </a:stretch>
        </p:blipFill>
        <p:spPr>
          <a:xfrm>
            <a:off x="999172" y="955607"/>
            <a:ext cx="9999784" cy="2471180"/>
          </a:xfrm>
          <a:prstGeom prst="rect">
            <a:avLst/>
          </a:prstGeom>
        </p:spPr>
      </p:pic>
      <p:pic>
        <p:nvPicPr>
          <p:cNvPr id="8" name="图片 7">
            <a:extLst>
              <a:ext uri="{FF2B5EF4-FFF2-40B4-BE49-F238E27FC236}">
                <a16:creationId xmlns:a16="http://schemas.microsoft.com/office/drawing/2014/main" id="{2B9B8EBC-EC10-3E6A-367A-773DE3DAF250}"/>
              </a:ext>
            </a:extLst>
          </p:cNvPr>
          <p:cNvPicPr>
            <a:picLocks noChangeAspect="1"/>
          </p:cNvPicPr>
          <p:nvPr/>
        </p:nvPicPr>
        <p:blipFill>
          <a:blip r:embed="rId4"/>
          <a:stretch>
            <a:fillRect/>
          </a:stretch>
        </p:blipFill>
        <p:spPr>
          <a:xfrm>
            <a:off x="999172" y="3250941"/>
            <a:ext cx="9999784" cy="2530199"/>
          </a:xfrm>
          <a:prstGeom prst="rect">
            <a:avLst/>
          </a:prstGeom>
        </p:spPr>
      </p:pic>
      <p:sp>
        <p:nvSpPr>
          <p:cNvPr id="10" name="文本框 9">
            <a:extLst>
              <a:ext uri="{FF2B5EF4-FFF2-40B4-BE49-F238E27FC236}">
                <a16:creationId xmlns:a16="http://schemas.microsoft.com/office/drawing/2014/main" id="{509F3B00-1103-174F-AA14-5DD34208480B}"/>
              </a:ext>
            </a:extLst>
          </p:cNvPr>
          <p:cNvSpPr txBox="1"/>
          <p:nvPr/>
        </p:nvSpPr>
        <p:spPr>
          <a:xfrm>
            <a:off x="773724" y="5818064"/>
            <a:ext cx="11148646" cy="923330"/>
          </a:xfrm>
          <a:prstGeom prst="rect">
            <a:avLst/>
          </a:prstGeom>
          <a:noFill/>
        </p:spPr>
        <p:txBody>
          <a:bodyPr wrap="square" rtlCol="0">
            <a:spAutoFit/>
          </a:bodyPr>
          <a:lstStyle/>
          <a:p>
            <a:r>
              <a:rPr lang="en-US" altLang="zh-CN" dirty="0"/>
              <a:t>15-18</a:t>
            </a:r>
            <a:r>
              <a:rPr lang="zh-CN" altLang="en-US" dirty="0"/>
              <a:t>时用电情况与最大调峰时相同，蓄电池在电价最低时先充满电，在</a:t>
            </a:r>
            <a:r>
              <a:rPr lang="en-US" altLang="zh-CN" dirty="0"/>
              <a:t>15-18</a:t>
            </a:r>
            <a:r>
              <a:rPr lang="zh-CN" altLang="en-US" dirty="0"/>
              <a:t>时放电，剩余电量在</a:t>
            </a:r>
            <a:r>
              <a:rPr lang="en-US" altLang="zh-CN" dirty="0"/>
              <a:t>21</a:t>
            </a:r>
            <a:r>
              <a:rPr lang="zh-CN" altLang="en-US" dirty="0"/>
              <a:t>时（电价</a:t>
            </a:r>
            <a:r>
              <a:rPr lang="en-US" altLang="zh-CN" dirty="0"/>
              <a:t>0.988</a:t>
            </a:r>
            <a:r>
              <a:rPr lang="zh-CN" altLang="en-US" dirty="0"/>
              <a:t>元）前释放完毕。</a:t>
            </a:r>
            <a:r>
              <a:rPr lang="en-US" altLang="zh-CN" dirty="0"/>
              <a:t>15-18</a:t>
            </a:r>
            <a:r>
              <a:rPr lang="zh-CN" altLang="en-US" dirty="0"/>
              <a:t>时制冷由直燃机和</a:t>
            </a:r>
            <a:r>
              <a:rPr lang="en-US" altLang="zh-CN" dirty="0" err="1"/>
              <a:t>LiBr</a:t>
            </a:r>
            <a:r>
              <a:rPr lang="zh-CN" altLang="en-US" dirty="0"/>
              <a:t>提供，制热由燃气锅炉提供。补贴后，园区总用能成本为</a:t>
            </a:r>
            <a:r>
              <a:rPr lang="en-US" altLang="zh-CN" dirty="0"/>
              <a:t>57542</a:t>
            </a:r>
            <a:r>
              <a:rPr lang="zh-CN" altLang="en-US" dirty="0"/>
              <a:t>元。</a:t>
            </a:r>
          </a:p>
        </p:txBody>
      </p:sp>
    </p:spTree>
    <p:extLst>
      <p:ext uri="{BB962C8B-B14F-4D97-AF65-F5344CB8AC3E}">
        <p14:creationId xmlns:p14="http://schemas.microsoft.com/office/powerpoint/2010/main" val="51990048"/>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right)">
                                      <p:cBhvr>
                                        <p:cTn id="12" dur="500"/>
                                        <p:tgtEl>
                                          <p:spTgt spid="11"/>
                                        </p:tgtEl>
                                      </p:cBhvr>
                                    </p:animEffect>
                                  </p:childTnLst>
                                </p:cTn>
                              </p:par>
                              <p:par>
                                <p:cTn id="13" presetID="1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p:tgtEl>
                                          <p:spTgt spid="13"/>
                                        </p:tgtEl>
                                        <p:attrNameLst>
                                          <p:attrName>ppt_x</p:attrName>
                                        </p:attrNameLst>
                                      </p:cBhvr>
                                      <p:tavLst>
                                        <p:tav tm="0">
                                          <p:val>
                                            <p:strVal val="#ppt_x-#ppt_w*1.125000"/>
                                          </p:val>
                                        </p:tav>
                                        <p:tav tm="100000">
                                          <p:val>
                                            <p:strVal val="#ppt_x"/>
                                          </p:val>
                                        </p:tav>
                                      </p:tavLst>
                                    </p:anim>
                                    <p:animEffect transition="in" filter="wipe(right)">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EAEB229-E41F-4921-B93E-9D5D15072DB4}"/>
              </a:ext>
            </a:extLst>
          </p:cNvPr>
          <p:cNvSpPr/>
          <p:nvPr/>
        </p:nvSpPr>
        <p:spPr>
          <a:xfrm>
            <a:off x="126366" y="2361565"/>
            <a:ext cx="4359008" cy="1583690"/>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5" name="组合 4">
            <a:extLst>
              <a:ext uri="{FF2B5EF4-FFF2-40B4-BE49-F238E27FC236}">
                <a16:creationId xmlns:a16="http://schemas.microsoft.com/office/drawing/2014/main" id="{6045C783-6E36-4040-8A44-A717859CCBF5}"/>
              </a:ext>
            </a:extLst>
          </p:cNvPr>
          <p:cNvGrpSpPr/>
          <p:nvPr/>
        </p:nvGrpSpPr>
        <p:grpSpPr>
          <a:xfrm>
            <a:off x="4947448" y="2261232"/>
            <a:ext cx="1369728" cy="1001954"/>
            <a:chOff x="3773160" y="1275716"/>
            <a:chExt cx="1369804" cy="751331"/>
          </a:xfrm>
        </p:grpSpPr>
        <p:sp>
          <p:nvSpPr>
            <p:cNvPr id="6" name="TextBox 4">
              <a:extLst>
                <a:ext uri="{FF2B5EF4-FFF2-40B4-BE49-F238E27FC236}">
                  <a16:creationId xmlns:a16="http://schemas.microsoft.com/office/drawing/2014/main" id="{E704C2F5-B7CF-4EB8-A91C-3A9632C8D50C}"/>
                </a:ext>
              </a:extLst>
            </p:cNvPr>
            <p:cNvSpPr txBox="1"/>
            <p:nvPr/>
          </p:nvSpPr>
          <p:spPr>
            <a:xfrm>
              <a:off x="3773160" y="1275716"/>
              <a:ext cx="138571" cy="398115"/>
            </a:xfrm>
            <a:prstGeom prst="rect">
              <a:avLst/>
            </a:prstGeom>
            <a:noFill/>
          </p:spPr>
          <p:txBody>
            <a:bodyPr wrap="none" lIns="68580" tIns="34290" rIns="68580" bIns="34290" rtlCol="0">
              <a:spAutoFit/>
            </a:bodyPr>
            <a:lstStyle/>
            <a:p>
              <a:endParaRPr lang="en-US" altLang="zh-CN" sz="3000" dirty="0">
                <a:solidFill>
                  <a:srgbClr val="6C448A"/>
                </a:solidFill>
                <a:latin typeface="Impact" panose="020B0806030902050204" pitchFamily="34" charset="0"/>
              </a:endParaRPr>
            </a:p>
          </p:txBody>
        </p:sp>
        <p:sp>
          <p:nvSpPr>
            <p:cNvPr id="7" name="文本框 6">
              <a:extLst>
                <a:ext uri="{FF2B5EF4-FFF2-40B4-BE49-F238E27FC236}">
                  <a16:creationId xmlns:a16="http://schemas.microsoft.com/office/drawing/2014/main" id="{01D7C66A-F136-4245-BF2F-5E1BCEECBB72}"/>
                </a:ext>
              </a:extLst>
            </p:cNvPr>
            <p:cNvSpPr txBox="1"/>
            <p:nvPr/>
          </p:nvSpPr>
          <p:spPr>
            <a:xfrm>
              <a:off x="3773282" y="1698169"/>
              <a:ext cx="1369682" cy="328878"/>
            </a:xfrm>
            <a:prstGeom prst="rect">
              <a:avLst/>
            </a:prstGeom>
            <a:noFill/>
          </p:spPr>
          <p:txBody>
            <a:bodyPr wrap="none" lIns="68580" tIns="34290" rIns="68580" bIns="34290" rtlCol="0">
              <a:spAutoFit/>
            </a:bodyPr>
            <a:lstStyle/>
            <a:p>
              <a:r>
                <a:rPr lang="zh-CN" altLang="en-US" sz="2400" b="1" dirty="0">
                  <a:latin typeface="微软雅黑" panose="020B0503020204020204" charset="-122"/>
                  <a:ea typeface="微软雅黑" panose="020B0503020204020204" charset="-122"/>
                </a:rPr>
                <a:t>引入储能</a:t>
              </a:r>
              <a:endParaRPr lang="zh-CN" altLang="en-US" sz="2400" b="1" dirty="0">
                <a:solidFill>
                  <a:schemeClr val="tx1"/>
                </a:solidFill>
                <a:latin typeface="微软雅黑" panose="020B0503020204020204" charset="-122"/>
                <a:ea typeface="微软雅黑" panose="020B0503020204020204" charset="-122"/>
              </a:endParaRPr>
            </a:p>
          </p:txBody>
        </p:sp>
      </p:grpSp>
      <p:sp>
        <p:nvSpPr>
          <p:cNvPr id="8" name="矩形 7">
            <a:extLst>
              <a:ext uri="{FF2B5EF4-FFF2-40B4-BE49-F238E27FC236}">
                <a16:creationId xmlns:a16="http://schemas.microsoft.com/office/drawing/2014/main" id="{4580C509-C4E3-4F7E-B967-1CBAB1E5A686}"/>
              </a:ext>
            </a:extLst>
          </p:cNvPr>
          <p:cNvSpPr/>
          <p:nvPr/>
        </p:nvSpPr>
        <p:spPr>
          <a:xfrm>
            <a:off x="0" y="2008505"/>
            <a:ext cx="12192000" cy="252727"/>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9" name="Text Box 64">
            <a:extLst>
              <a:ext uri="{FF2B5EF4-FFF2-40B4-BE49-F238E27FC236}">
                <a16:creationId xmlns:a16="http://schemas.microsoft.com/office/drawing/2014/main" id="{ED576924-1C1F-4C45-B5CE-BC63D30E2D1F}"/>
              </a:ext>
            </a:extLst>
          </p:cNvPr>
          <p:cNvSpPr txBox="1">
            <a:spLocks noChangeArrowheads="1"/>
          </p:cNvSpPr>
          <p:nvPr/>
        </p:nvSpPr>
        <p:spPr bwMode="auto">
          <a:xfrm>
            <a:off x="1004703" y="2661763"/>
            <a:ext cx="2070735" cy="975995"/>
          </a:xfrm>
          <a:prstGeom prst="rect">
            <a:avLst/>
          </a:prstGeom>
          <a:noFill/>
          <a:ln w="9525">
            <a:noFill/>
            <a:miter lim="800000"/>
          </a:ln>
        </p:spPr>
        <p:txBody>
          <a:bodyPr wrap="square" lIns="68580" tIns="34290" rIns="68580" bIns="34290">
            <a:spAutoFit/>
          </a:bodyPr>
          <a:lstStyle/>
          <a:p>
            <a:r>
              <a:rPr lang="zh-CN" altLang="en-US" sz="3200" b="1" dirty="0">
                <a:solidFill>
                  <a:schemeClr val="bg1"/>
                </a:solidFill>
                <a:latin typeface="微软雅黑" panose="020B0503020204020204" charset="-122"/>
                <a:ea typeface="微软雅黑" panose="020B0503020204020204" charset="-122"/>
              </a:rPr>
              <a:t>第三部分</a:t>
            </a:r>
          </a:p>
          <a:p>
            <a:endParaRPr lang="en-US" altLang="zh-CN" sz="2700" b="1" dirty="0">
              <a:solidFill>
                <a:srgbClr val="679E2A"/>
              </a:solidFill>
              <a:latin typeface="微软雅黑" panose="020B0503020204020204" charset="-122"/>
              <a:ea typeface="微软雅黑" panose="020B0503020204020204" charset="-122"/>
            </a:endParaRPr>
          </a:p>
        </p:txBody>
      </p:sp>
      <p:sp>
        <p:nvSpPr>
          <p:cNvPr id="10" name="矩形 9">
            <a:extLst>
              <a:ext uri="{FF2B5EF4-FFF2-40B4-BE49-F238E27FC236}">
                <a16:creationId xmlns:a16="http://schemas.microsoft.com/office/drawing/2014/main" id="{5622AB1B-CDC8-4409-B7C8-E64C7D55F807}"/>
              </a:ext>
            </a:extLst>
          </p:cNvPr>
          <p:cNvSpPr/>
          <p:nvPr/>
        </p:nvSpPr>
        <p:spPr>
          <a:xfrm>
            <a:off x="4672497" y="2357756"/>
            <a:ext cx="200025" cy="1584012"/>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a:extLst>
              <a:ext uri="{FF2B5EF4-FFF2-40B4-BE49-F238E27FC236}">
                <a16:creationId xmlns:a16="http://schemas.microsoft.com/office/drawing/2014/main" id="{09567AE7-A1FA-46E0-A6D5-4A13058995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821" y="367864"/>
            <a:ext cx="2161598" cy="668535"/>
          </a:xfrm>
          <a:prstGeom prst="rect">
            <a:avLst/>
          </a:prstGeom>
        </p:spPr>
      </p:pic>
      <p:sp>
        <p:nvSpPr>
          <p:cNvPr id="3" name="TextBox 23">
            <a:extLst>
              <a:ext uri="{FF2B5EF4-FFF2-40B4-BE49-F238E27FC236}">
                <a16:creationId xmlns:a16="http://schemas.microsoft.com/office/drawing/2014/main" id="{0660B1C1-80F4-0BFD-1A98-56B950AF57AD}"/>
              </a:ext>
            </a:extLst>
          </p:cNvPr>
          <p:cNvSpPr txBox="1"/>
          <p:nvPr/>
        </p:nvSpPr>
        <p:spPr>
          <a:xfrm>
            <a:off x="5827562" y="3947161"/>
            <a:ext cx="1393651" cy="377026"/>
          </a:xfrm>
          <a:prstGeom prst="rect">
            <a:avLst/>
          </a:prstGeom>
          <a:noFill/>
        </p:spPr>
        <p:txBody>
          <a:bodyPr wrap="none" lIns="68580" tIns="34290" rIns="68580" bIns="34290" rtlCol="0">
            <a:spAutoFit/>
          </a:bodyPr>
          <a:lstStyle/>
          <a:p>
            <a:pPr marL="214630" indent="-214630">
              <a:buFont typeface="Wingdings" panose="05000000000000000000" pitchFamily="2" charset="2"/>
              <a:buChar char="p"/>
            </a:pPr>
            <a:r>
              <a:rPr lang="zh-CN" altLang="en-US" sz="2000" dirty="0">
                <a:solidFill>
                  <a:schemeClr val="tx1"/>
                </a:solidFill>
                <a:latin typeface="微软雅黑" panose="020B0503020204020204" charset="-122"/>
                <a:ea typeface="微软雅黑" panose="020B0503020204020204" charset="-122"/>
              </a:rPr>
              <a:t>　张一凯</a:t>
            </a:r>
          </a:p>
        </p:txBody>
      </p:sp>
    </p:spTree>
    <p:extLst>
      <p:ext uri="{BB962C8B-B14F-4D97-AF65-F5344CB8AC3E}">
        <p14:creationId xmlns:p14="http://schemas.microsoft.com/office/powerpoint/2010/main" val="2919257587"/>
      </p:ext>
    </p:extLst>
  </p:cSld>
  <p:clrMapOvr>
    <a:masterClrMapping/>
  </p:clrMapOvr>
  <p:transition advClick="0" advTm="200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a:extLst>
              <a:ext uri="{FF2B5EF4-FFF2-40B4-BE49-F238E27FC236}">
                <a16:creationId xmlns:a16="http://schemas.microsoft.com/office/drawing/2014/main" id="{18CDD7FA-09E3-4AF2-B927-622097F968CB}"/>
              </a:ext>
            </a:extLst>
          </p:cNvPr>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sp>
        <p:nvSpPr>
          <p:cNvPr id="11" name="TextBox 25">
            <a:extLst>
              <a:ext uri="{FF2B5EF4-FFF2-40B4-BE49-F238E27FC236}">
                <a16:creationId xmlns:a16="http://schemas.microsoft.com/office/drawing/2014/main" id="{9B14A69A-61CB-474E-A566-F61A84167974}"/>
              </a:ext>
            </a:extLst>
          </p:cNvPr>
          <p:cNvSpPr txBox="1"/>
          <p:nvPr/>
        </p:nvSpPr>
        <p:spPr>
          <a:xfrm>
            <a:off x="1048189" y="370160"/>
            <a:ext cx="4685898" cy="461665"/>
          </a:xfrm>
          <a:prstGeom prst="rect">
            <a:avLst/>
          </a:prstGeom>
          <a:noFill/>
          <a:ln>
            <a:noFill/>
          </a:ln>
        </p:spPr>
        <p:txBody>
          <a:bodyPr wrap="none" rtlCol="0">
            <a:spAutoFit/>
          </a:bodyPr>
          <a:lstStyle/>
          <a:p>
            <a:r>
              <a:rPr lang="zh-CN" altLang="en-US" sz="2400" b="1" spc="300" dirty="0">
                <a:solidFill>
                  <a:srgbClr val="6C448A"/>
                </a:solidFill>
                <a:latin typeface="微软雅黑" panose="020B0503020204020204" charset="-122"/>
                <a:ea typeface="微软雅黑" panose="020B0503020204020204" charset="-122"/>
              </a:rPr>
              <a:t>引进储能：不考虑辅助服务时</a:t>
            </a:r>
          </a:p>
        </p:txBody>
      </p:sp>
      <p:cxnSp>
        <p:nvCxnSpPr>
          <p:cNvPr id="13" name="直接连接符 12">
            <a:extLst>
              <a:ext uri="{FF2B5EF4-FFF2-40B4-BE49-F238E27FC236}">
                <a16:creationId xmlns:a16="http://schemas.microsoft.com/office/drawing/2014/main" id="{6DB00326-F9F7-4527-9697-8BE812B1C6E0}"/>
              </a:ext>
            </a:extLst>
          </p:cNvPr>
          <p:cNvCxnSpPr/>
          <p:nvPr/>
        </p:nvCxnSpPr>
        <p:spPr>
          <a:xfrm flipH="1">
            <a:off x="2578087" y="465919"/>
            <a:ext cx="0" cy="288002"/>
          </a:xfrm>
          <a:prstGeom prst="line">
            <a:avLst/>
          </a:prstGeom>
        </p:spPr>
        <p:style>
          <a:lnRef idx="1">
            <a:schemeClr val="dk1"/>
          </a:lnRef>
          <a:fillRef idx="0">
            <a:schemeClr val="dk1"/>
          </a:fillRef>
          <a:effectRef idx="0">
            <a:schemeClr val="dk1"/>
          </a:effectRef>
          <a:fontRef idx="minor">
            <a:schemeClr val="tx1"/>
          </a:fontRef>
        </p:style>
      </p:cxnSp>
      <p:pic>
        <p:nvPicPr>
          <p:cNvPr id="1026" name="Picture 2" descr="https://timgsa.baidu.com/timg?image&amp;quality=80&amp;size=b9999_10000&amp;sec=1516638700954&amp;di=3582ad7bb29c454e74160c8a2b77e056&amp;imgtype=0&amp;src=http%3A%2F%2Fb.hiphotos.baidu.com%2Fzhidao%2Fpic%2Fitem%2F80cb39dbb6fd526689e18a12ab18972bd50736e9.jpg">
            <a:extLst>
              <a:ext uri="{FF2B5EF4-FFF2-40B4-BE49-F238E27FC236}">
                <a16:creationId xmlns:a16="http://schemas.microsoft.com/office/drawing/2014/main" id="{FB89AE7B-AC51-476A-9358-AAA6930BAC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AE9B4AC3-1A69-A2AA-4971-BA27FF38AB70}"/>
              </a:ext>
            </a:extLst>
          </p:cNvPr>
          <p:cNvSpPr txBox="1"/>
          <p:nvPr/>
        </p:nvSpPr>
        <p:spPr>
          <a:xfrm>
            <a:off x="1147779" y="1016646"/>
            <a:ext cx="10001190" cy="1477328"/>
          </a:xfrm>
          <a:prstGeom prst="rect">
            <a:avLst/>
          </a:prstGeom>
          <a:noFill/>
        </p:spPr>
        <p:txBody>
          <a:bodyPr wrap="square" rtlCol="0">
            <a:spAutoFit/>
          </a:bodyPr>
          <a:lstStyle/>
          <a:p>
            <a:r>
              <a:rPr lang="zh-CN" altLang="en-US" dirty="0"/>
              <a:t>初步判断：</a:t>
            </a:r>
            <a:endParaRPr lang="en-US" altLang="zh-CN" dirty="0"/>
          </a:p>
          <a:p>
            <a:r>
              <a:rPr lang="zh-CN" altLang="en-US" dirty="0"/>
              <a:t>在任务一中，由于蓄电池容量限制，在第一档电价购电</a:t>
            </a:r>
            <a:r>
              <a:rPr lang="en-US" altLang="zh-CN" dirty="0"/>
              <a:t>3.5</a:t>
            </a:r>
            <a:r>
              <a:rPr lang="zh-CN" altLang="en-US" dirty="0"/>
              <a:t>小时后便无法继续为蓄电池充电；而从预测数据中可以看出，三档电价在一天内时间分配均匀，各</a:t>
            </a:r>
            <a:r>
              <a:rPr lang="en-US" altLang="zh-CN" dirty="0"/>
              <a:t>8</a:t>
            </a:r>
            <a:r>
              <a:rPr lang="zh-CN" altLang="en-US" dirty="0"/>
              <a:t>小时，若能增加一定的储能容量，在第一档电价时为蓄电池充入更多电能，在第三档电价时进行放电减少购电量，就能够节约一定的成本。</a:t>
            </a:r>
          </a:p>
        </p:txBody>
      </p:sp>
      <p:pic>
        <p:nvPicPr>
          <p:cNvPr id="3" name="图片 2">
            <a:extLst>
              <a:ext uri="{FF2B5EF4-FFF2-40B4-BE49-F238E27FC236}">
                <a16:creationId xmlns:a16="http://schemas.microsoft.com/office/drawing/2014/main" id="{51037B13-D03B-B0A4-5DD3-C52AE1766685}"/>
              </a:ext>
            </a:extLst>
          </p:cNvPr>
          <p:cNvPicPr>
            <a:picLocks noChangeAspect="1"/>
          </p:cNvPicPr>
          <p:nvPr/>
        </p:nvPicPr>
        <p:blipFill>
          <a:blip r:embed="rId3"/>
          <a:stretch>
            <a:fillRect/>
          </a:stretch>
        </p:blipFill>
        <p:spPr>
          <a:xfrm>
            <a:off x="2432262" y="2662359"/>
            <a:ext cx="6603650" cy="3549084"/>
          </a:xfrm>
          <a:prstGeom prst="rect">
            <a:avLst/>
          </a:prstGeom>
          <a:ln>
            <a:solidFill>
              <a:schemeClr val="tx1"/>
            </a:solidFill>
          </a:ln>
        </p:spPr>
      </p:pic>
    </p:spTree>
    <p:extLst>
      <p:ext uri="{BB962C8B-B14F-4D97-AF65-F5344CB8AC3E}">
        <p14:creationId xmlns:p14="http://schemas.microsoft.com/office/powerpoint/2010/main" val="1994636993"/>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right)">
                                      <p:cBhvr>
                                        <p:cTn id="12" dur="500"/>
                                        <p:tgtEl>
                                          <p:spTgt spid="11"/>
                                        </p:tgtEl>
                                      </p:cBhvr>
                                    </p:animEffect>
                                  </p:childTnLst>
                                </p:cTn>
                              </p:par>
                              <p:par>
                                <p:cTn id="13" presetID="1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p:tgtEl>
                                          <p:spTgt spid="13"/>
                                        </p:tgtEl>
                                        <p:attrNameLst>
                                          <p:attrName>ppt_x</p:attrName>
                                        </p:attrNameLst>
                                      </p:cBhvr>
                                      <p:tavLst>
                                        <p:tav tm="0">
                                          <p:val>
                                            <p:strVal val="#ppt_x-#ppt_w*1.125000"/>
                                          </p:val>
                                        </p:tav>
                                        <p:tav tm="100000">
                                          <p:val>
                                            <p:strVal val="#ppt_x"/>
                                          </p:val>
                                        </p:tav>
                                      </p:tavLst>
                                    </p:anim>
                                    <p:animEffect transition="in" filter="wipe(right)">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a:extLst>
              <a:ext uri="{FF2B5EF4-FFF2-40B4-BE49-F238E27FC236}">
                <a16:creationId xmlns:a16="http://schemas.microsoft.com/office/drawing/2014/main" id="{18CDD7FA-09E3-4AF2-B927-622097F968CB}"/>
              </a:ext>
            </a:extLst>
          </p:cNvPr>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sp>
        <p:nvSpPr>
          <p:cNvPr id="11" name="TextBox 25">
            <a:extLst>
              <a:ext uri="{FF2B5EF4-FFF2-40B4-BE49-F238E27FC236}">
                <a16:creationId xmlns:a16="http://schemas.microsoft.com/office/drawing/2014/main" id="{9B14A69A-61CB-474E-A566-F61A84167974}"/>
              </a:ext>
            </a:extLst>
          </p:cNvPr>
          <p:cNvSpPr txBox="1"/>
          <p:nvPr/>
        </p:nvSpPr>
        <p:spPr>
          <a:xfrm>
            <a:off x="1048189" y="370160"/>
            <a:ext cx="4685898" cy="461665"/>
          </a:xfrm>
          <a:prstGeom prst="rect">
            <a:avLst/>
          </a:prstGeom>
          <a:noFill/>
          <a:ln>
            <a:noFill/>
          </a:ln>
        </p:spPr>
        <p:txBody>
          <a:bodyPr wrap="none" rtlCol="0">
            <a:spAutoFit/>
          </a:bodyPr>
          <a:lstStyle/>
          <a:p>
            <a:r>
              <a:rPr lang="zh-CN" altLang="en-US" sz="2400" b="1" spc="300" dirty="0">
                <a:solidFill>
                  <a:srgbClr val="6C448A"/>
                </a:solidFill>
                <a:latin typeface="微软雅黑" panose="020B0503020204020204" charset="-122"/>
                <a:ea typeface="微软雅黑" panose="020B0503020204020204" charset="-122"/>
              </a:rPr>
              <a:t>引进储能：不考虑辅助服务时</a:t>
            </a:r>
          </a:p>
        </p:txBody>
      </p:sp>
      <p:cxnSp>
        <p:nvCxnSpPr>
          <p:cNvPr id="13" name="直接连接符 12">
            <a:extLst>
              <a:ext uri="{FF2B5EF4-FFF2-40B4-BE49-F238E27FC236}">
                <a16:creationId xmlns:a16="http://schemas.microsoft.com/office/drawing/2014/main" id="{6DB00326-F9F7-4527-9697-8BE812B1C6E0}"/>
              </a:ext>
            </a:extLst>
          </p:cNvPr>
          <p:cNvCxnSpPr/>
          <p:nvPr/>
        </p:nvCxnSpPr>
        <p:spPr>
          <a:xfrm flipH="1">
            <a:off x="2578087" y="465919"/>
            <a:ext cx="0" cy="288002"/>
          </a:xfrm>
          <a:prstGeom prst="line">
            <a:avLst/>
          </a:prstGeom>
        </p:spPr>
        <p:style>
          <a:lnRef idx="1">
            <a:schemeClr val="dk1"/>
          </a:lnRef>
          <a:fillRef idx="0">
            <a:schemeClr val="dk1"/>
          </a:fillRef>
          <a:effectRef idx="0">
            <a:schemeClr val="dk1"/>
          </a:effectRef>
          <a:fontRef idx="minor">
            <a:schemeClr val="tx1"/>
          </a:fontRef>
        </p:style>
      </p:cxnSp>
      <p:pic>
        <p:nvPicPr>
          <p:cNvPr id="1026" name="Picture 2" descr="https://timgsa.baidu.com/timg?image&amp;quality=80&amp;size=b9999_10000&amp;sec=1516638700954&amp;di=3582ad7bb29c454e74160c8a2b77e056&amp;imgtype=0&amp;src=http%3A%2F%2Fb.hiphotos.baidu.com%2Fzhidao%2Fpic%2Fitem%2F80cb39dbb6fd526689e18a12ab18972bd50736e9.jpg">
            <a:extLst>
              <a:ext uri="{FF2B5EF4-FFF2-40B4-BE49-F238E27FC236}">
                <a16:creationId xmlns:a16="http://schemas.microsoft.com/office/drawing/2014/main" id="{FB89AE7B-AC51-476A-9358-AAA6930BAC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AE9B4AC3-1A69-A2AA-4971-BA27FF38AB70}"/>
              </a:ext>
            </a:extLst>
          </p:cNvPr>
          <p:cNvSpPr txBox="1"/>
          <p:nvPr/>
        </p:nvSpPr>
        <p:spPr>
          <a:xfrm>
            <a:off x="1147779" y="1016646"/>
            <a:ext cx="10001190" cy="2031325"/>
          </a:xfrm>
          <a:prstGeom prst="rect">
            <a:avLst/>
          </a:prstGeom>
          <a:noFill/>
        </p:spPr>
        <p:txBody>
          <a:bodyPr wrap="square" rtlCol="0">
            <a:spAutoFit/>
          </a:bodyPr>
          <a:lstStyle/>
          <a:p>
            <a:r>
              <a:rPr lang="zh-CN" altLang="en-US" dirty="0"/>
              <a:t>引入储能：</a:t>
            </a:r>
            <a:endParaRPr lang="en-US" altLang="zh-CN" dirty="0"/>
          </a:p>
          <a:p>
            <a:r>
              <a:rPr lang="zh-CN" altLang="en-US" dirty="0"/>
              <a:t>园区原有储能容量（即蓄电池容量）为</a:t>
            </a:r>
            <a:r>
              <a:rPr lang="en-US" altLang="zh-CN" dirty="0"/>
              <a:t>1000Kwh</a:t>
            </a:r>
            <a:r>
              <a:rPr lang="zh-CN" altLang="en-US" dirty="0"/>
              <a:t>（</a:t>
            </a:r>
            <a:r>
              <a:rPr lang="en-US" altLang="zh-CN" dirty="0"/>
              <a:t>1Mwh</a:t>
            </a:r>
            <a:r>
              <a:rPr lang="zh-CN" altLang="en-US" dirty="0"/>
              <a:t>），而若要使得在第一档电价的</a:t>
            </a:r>
            <a:r>
              <a:rPr lang="en-US" altLang="zh-CN" dirty="0"/>
              <a:t>8</a:t>
            </a:r>
            <a:r>
              <a:rPr lang="zh-CN" altLang="en-US" dirty="0"/>
              <a:t>个小时内都能对蓄电池进行充电，便需要</a:t>
            </a:r>
            <a:r>
              <a:rPr lang="en-US" altLang="zh-CN" dirty="0"/>
              <a:t>300</a:t>
            </a:r>
            <a:r>
              <a:rPr lang="zh-CN" altLang="en-US" dirty="0"/>
              <a:t>*</a:t>
            </a:r>
            <a:r>
              <a:rPr lang="en-US" altLang="zh-CN" dirty="0"/>
              <a:t>8=2400Kwh=2.4Mwh</a:t>
            </a:r>
            <a:r>
              <a:rPr lang="zh-CN" altLang="en-US" dirty="0"/>
              <a:t>的总容量，也即购入</a:t>
            </a:r>
            <a:r>
              <a:rPr lang="en-US" altLang="zh-CN" dirty="0"/>
              <a:t>1.4Mwh</a:t>
            </a:r>
            <a:r>
              <a:rPr lang="zh-CN" altLang="en-US" dirty="0"/>
              <a:t>的储能。由此可得，购置新储能的成本为</a:t>
            </a:r>
            <a:r>
              <a:rPr lang="en-US" altLang="zh-CN" dirty="0"/>
              <a:t>1.4</a:t>
            </a:r>
            <a:r>
              <a:rPr lang="zh-CN" altLang="en-US" dirty="0"/>
              <a:t>*</a:t>
            </a:r>
            <a:r>
              <a:rPr lang="en-US" altLang="zh-CN" dirty="0"/>
              <a:t>100=140</a:t>
            </a:r>
            <a:r>
              <a:rPr lang="zh-CN" altLang="en-US" dirty="0"/>
              <a:t>（万元）。</a:t>
            </a:r>
            <a:endParaRPr lang="en-US" altLang="zh-CN" dirty="0"/>
          </a:p>
          <a:p>
            <a:r>
              <a:rPr lang="zh-CN" altLang="en-US" dirty="0"/>
              <a:t>引入储能后，任务一中的购电方案改变为如下右图（左图为任务一中购电方案），可以看出：在第一档电价时，引入储能后园区购入了更多的电能储存在蓄电池中；在第三档电价时，蓄电池能够持续放电，减少园区购电</a:t>
            </a:r>
          </a:p>
        </p:txBody>
      </p:sp>
      <p:pic>
        <p:nvPicPr>
          <p:cNvPr id="6" name="图片 5">
            <a:extLst>
              <a:ext uri="{FF2B5EF4-FFF2-40B4-BE49-F238E27FC236}">
                <a16:creationId xmlns:a16="http://schemas.microsoft.com/office/drawing/2014/main" id="{7C4A4AA8-FD72-B6B3-8134-B3E11384B252}"/>
              </a:ext>
            </a:extLst>
          </p:cNvPr>
          <p:cNvPicPr>
            <a:picLocks noChangeAspect="1"/>
          </p:cNvPicPr>
          <p:nvPr/>
        </p:nvPicPr>
        <p:blipFill>
          <a:blip r:embed="rId3"/>
          <a:stretch>
            <a:fillRect/>
          </a:stretch>
        </p:blipFill>
        <p:spPr>
          <a:xfrm>
            <a:off x="530866" y="3213306"/>
            <a:ext cx="5203221" cy="2796434"/>
          </a:xfrm>
          <a:prstGeom prst="rect">
            <a:avLst/>
          </a:prstGeom>
          <a:ln>
            <a:solidFill>
              <a:schemeClr val="tx1"/>
            </a:solidFill>
          </a:ln>
        </p:spPr>
      </p:pic>
      <p:pic>
        <p:nvPicPr>
          <p:cNvPr id="8" name="图片 7">
            <a:extLst>
              <a:ext uri="{FF2B5EF4-FFF2-40B4-BE49-F238E27FC236}">
                <a16:creationId xmlns:a16="http://schemas.microsoft.com/office/drawing/2014/main" id="{DC778F75-9810-9DD1-9471-757FB08FDBF8}"/>
              </a:ext>
            </a:extLst>
          </p:cNvPr>
          <p:cNvPicPr>
            <a:picLocks noChangeAspect="1"/>
          </p:cNvPicPr>
          <p:nvPr/>
        </p:nvPicPr>
        <p:blipFill>
          <a:blip r:embed="rId4"/>
          <a:stretch>
            <a:fillRect/>
          </a:stretch>
        </p:blipFill>
        <p:spPr>
          <a:xfrm>
            <a:off x="5791736" y="3150824"/>
            <a:ext cx="5203221" cy="2921398"/>
          </a:xfrm>
          <a:prstGeom prst="rect">
            <a:avLst/>
          </a:prstGeom>
        </p:spPr>
      </p:pic>
    </p:spTree>
    <p:extLst>
      <p:ext uri="{BB962C8B-B14F-4D97-AF65-F5344CB8AC3E}">
        <p14:creationId xmlns:p14="http://schemas.microsoft.com/office/powerpoint/2010/main" val="2620537997"/>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right)">
                                      <p:cBhvr>
                                        <p:cTn id="12" dur="500"/>
                                        <p:tgtEl>
                                          <p:spTgt spid="11"/>
                                        </p:tgtEl>
                                      </p:cBhvr>
                                    </p:animEffect>
                                  </p:childTnLst>
                                </p:cTn>
                              </p:par>
                              <p:par>
                                <p:cTn id="13" presetID="1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p:tgtEl>
                                          <p:spTgt spid="13"/>
                                        </p:tgtEl>
                                        <p:attrNameLst>
                                          <p:attrName>ppt_x</p:attrName>
                                        </p:attrNameLst>
                                      </p:cBhvr>
                                      <p:tavLst>
                                        <p:tav tm="0">
                                          <p:val>
                                            <p:strVal val="#ppt_x-#ppt_w*1.125000"/>
                                          </p:val>
                                        </p:tav>
                                        <p:tav tm="100000">
                                          <p:val>
                                            <p:strVal val="#ppt_x"/>
                                          </p:val>
                                        </p:tav>
                                      </p:tavLst>
                                    </p:anim>
                                    <p:animEffect transition="in" filter="wipe(right)">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a:extLst>
              <a:ext uri="{FF2B5EF4-FFF2-40B4-BE49-F238E27FC236}">
                <a16:creationId xmlns:a16="http://schemas.microsoft.com/office/drawing/2014/main" id="{18CDD7FA-09E3-4AF2-B927-622097F968CB}"/>
              </a:ext>
            </a:extLst>
          </p:cNvPr>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sp>
        <p:nvSpPr>
          <p:cNvPr id="11" name="TextBox 25">
            <a:extLst>
              <a:ext uri="{FF2B5EF4-FFF2-40B4-BE49-F238E27FC236}">
                <a16:creationId xmlns:a16="http://schemas.microsoft.com/office/drawing/2014/main" id="{9B14A69A-61CB-474E-A566-F61A84167974}"/>
              </a:ext>
            </a:extLst>
          </p:cNvPr>
          <p:cNvSpPr txBox="1"/>
          <p:nvPr/>
        </p:nvSpPr>
        <p:spPr>
          <a:xfrm>
            <a:off x="1048189" y="370160"/>
            <a:ext cx="4685898" cy="461665"/>
          </a:xfrm>
          <a:prstGeom prst="rect">
            <a:avLst/>
          </a:prstGeom>
          <a:noFill/>
          <a:ln>
            <a:noFill/>
          </a:ln>
        </p:spPr>
        <p:txBody>
          <a:bodyPr wrap="none" rtlCol="0">
            <a:spAutoFit/>
          </a:bodyPr>
          <a:lstStyle/>
          <a:p>
            <a:r>
              <a:rPr lang="zh-CN" altLang="en-US" sz="2400" b="1" spc="300" dirty="0">
                <a:solidFill>
                  <a:srgbClr val="6C448A"/>
                </a:solidFill>
                <a:latin typeface="微软雅黑" panose="020B0503020204020204" charset="-122"/>
                <a:ea typeface="微软雅黑" panose="020B0503020204020204" charset="-122"/>
              </a:rPr>
              <a:t>引进储能：不考虑辅助服务时</a:t>
            </a:r>
          </a:p>
        </p:txBody>
      </p:sp>
      <p:cxnSp>
        <p:nvCxnSpPr>
          <p:cNvPr id="13" name="直接连接符 12">
            <a:extLst>
              <a:ext uri="{FF2B5EF4-FFF2-40B4-BE49-F238E27FC236}">
                <a16:creationId xmlns:a16="http://schemas.microsoft.com/office/drawing/2014/main" id="{6DB00326-F9F7-4527-9697-8BE812B1C6E0}"/>
              </a:ext>
            </a:extLst>
          </p:cNvPr>
          <p:cNvCxnSpPr/>
          <p:nvPr/>
        </p:nvCxnSpPr>
        <p:spPr>
          <a:xfrm flipH="1">
            <a:off x="2578087" y="465919"/>
            <a:ext cx="0" cy="288002"/>
          </a:xfrm>
          <a:prstGeom prst="line">
            <a:avLst/>
          </a:prstGeom>
        </p:spPr>
        <p:style>
          <a:lnRef idx="1">
            <a:schemeClr val="dk1"/>
          </a:lnRef>
          <a:fillRef idx="0">
            <a:schemeClr val="dk1"/>
          </a:fillRef>
          <a:effectRef idx="0">
            <a:schemeClr val="dk1"/>
          </a:effectRef>
          <a:fontRef idx="minor">
            <a:schemeClr val="tx1"/>
          </a:fontRef>
        </p:style>
      </p:cxnSp>
      <p:pic>
        <p:nvPicPr>
          <p:cNvPr id="1026" name="Picture 2" descr="https://timgsa.baidu.com/timg?image&amp;quality=80&amp;size=b9999_10000&amp;sec=1516638700954&amp;di=3582ad7bb29c454e74160c8a2b77e056&amp;imgtype=0&amp;src=http%3A%2F%2Fb.hiphotos.baidu.com%2Fzhidao%2Fpic%2Fitem%2F80cb39dbb6fd526689e18a12ab18972bd50736e9.jpg">
            <a:extLst>
              <a:ext uri="{FF2B5EF4-FFF2-40B4-BE49-F238E27FC236}">
                <a16:creationId xmlns:a16="http://schemas.microsoft.com/office/drawing/2014/main" id="{FB89AE7B-AC51-476A-9358-AAA6930BAC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E9B4AC3-1A69-A2AA-4971-BA27FF38AB70}"/>
                  </a:ext>
                </a:extLst>
              </p:cNvPr>
              <p:cNvSpPr txBox="1"/>
              <p:nvPr/>
            </p:nvSpPr>
            <p:spPr>
              <a:xfrm>
                <a:off x="1147779" y="1016646"/>
                <a:ext cx="10001190" cy="1431610"/>
              </a:xfrm>
              <a:prstGeom prst="rect">
                <a:avLst/>
              </a:prstGeom>
              <a:noFill/>
            </p:spPr>
            <p:txBody>
              <a:bodyPr wrap="square" rtlCol="0">
                <a:spAutoFit/>
              </a:bodyPr>
              <a:lstStyle/>
              <a:p>
                <a:r>
                  <a:rPr lang="zh-CN" altLang="en-US" dirty="0"/>
                  <a:t>效果：</a:t>
                </a:r>
                <a:endParaRPr lang="en-US" altLang="zh-CN" dirty="0"/>
              </a:p>
              <a:p>
                <a:r>
                  <a:rPr lang="zh-CN" altLang="en-US" dirty="0"/>
                  <a:t>经过计算，在引入</a:t>
                </a:r>
                <a:r>
                  <a:rPr lang="en-US" altLang="zh-CN" dirty="0"/>
                  <a:t>1.4Mwh</a:t>
                </a:r>
                <a:r>
                  <a:rPr lang="zh-CN" altLang="en-US" dirty="0"/>
                  <a:t>的储能后，园区购电成本为</a:t>
                </a:r>
                <a:r>
                  <a:rPr lang="en-US" altLang="zh-CN" dirty="0"/>
                  <a:t>59166</a:t>
                </a:r>
                <a:r>
                  <a:rPr lang="zh-CN" altLang="en-US" dirty="0"/>
                  <a:t>元</a:t>
                </a:r>
                <a:r>
                  <a:rPr lang="en-US" altLang="zh-CN" dirty="0"/>
                  <a:t>/</a:t>
                </a:r>
                <a:r>
                  <a:rPr lang="zh-CN" altLang="en-US" dirty="0"/>
                  <a:t>日，相较于任务一的购电方案成本</a:t>
                </a:r>
                <a:r>
                  <a:rPr lang="en-US" altLang="zh-CN" dirty="0"/>
                  <a:t>59739</a:t>
                </a:r>
                <a:r>
                  <a:rPr lang="zh-CN" altLang="en-US" dirty="0"/>
                  <a:t>元</a:t>
                </a:r>
                <a:r>
                  <a:rPr lang="en-US" altLang="zh-CN" dirty="0"/>
                  <a:t>/</a:t>
                </a:r>
                <a:r>
                  <a:rPr lang="zh-CN" altLang="en-US" dirty="0"/>
                  <a:t>日，能够节省的成本为</a:t>
                </a:r>
                <a:r>
                  <a:rPr lang="en-US" altLang="zh-CN" dirty="0"/>
                  <a:t>573</a:t>
                </a:r>
                <a:r>
                  <a:rPr lang="zh-CN" altLang="en-US" dirty="0"/>
                  <a:t>元</a:t>
                </a:r>
                <a:r>
                  <a:rPr lang="en-US" altLang="zh-CN" dirty="0"/>
                  <a:t>/</a:t>
                </a:r>
                <a:r>
                  <a:rPr lang="zh-CN" altLang="en-US" dirty="0"/>
                  <a:t>日。因此，对于购置储能的成本，需要</a:t>
                </a:r>
                <a14:m>
                  <m:oMath xmlns:m="http://schemas.openxmlformats.org/officeDocument/2006/math">
                    <m:f>
                      <m:fPr>
                        <m:ctrlPr>
                          <a:rPr lang="en-US" altLang="zh-CN" i="1" smtClean="0">
                            <a:latin typeface="Cambria Math" panose="02040503050406030204" pitchFamily="18" charset="0"/>
                          </a:rPr>
                        </m:ctrlPr>
                      </m:fPr>
                      <m:num>
                        <m:f>
                          <m:fPr>
                            <m:ctrlPr>
                              <a:rPr lang="en-US" altLang="zh-CN" i="1" smtClean="0">
                                <a:latin typeface="Cambria Math" panose="02040503050406030204" pitchFamily="18" charset="0"/>
                              </a:rPr>
                            </m:ctrlPr>
                          </m:fPr>
                          <m:num>
                            <m:r>
                              <a:rPr lang="en-US" altLang="zh-CN" i="1">
                                <a:latin typeface="Cambria Math" panose="02040503050406030204" pitchFamily="18" charset="0"/>
                              </a:rPr>
                              <m:t>1</m:t>
                            </m:r>
                            <m:r>
                              <a:rPr lang="en-US" altLang="zh-CN" i="1" smtClean="0">
                                <a:latin typeface="Cambria Math" panose="02040503050406030204" pitchFamily="18" charset="0"/>
                              </a:rPr>
                              <m:t>4</m:t>
                            </m:r>
                            <m:r>
                              <a:rPr lang="en-US" altLang="zh-CN" i="1">
                                <a:latin typeface="Cambria Math" panose="02040503050406030204" pitchFamily="18" charset="0"/>
                              </a:rPr>
                              <m:t>0</m:t>
                            </m:r>
                            <m:r>
                              <a:rPr lang="en-US" altLang="zh-CN" i="1" smtClean="0">
                                <a:latin typeface="Cambria Math" panose="02040503050406030204" pitchFamily="18" charset="0"/>
                              </a:rPr>
                              <m:t>0</m:t>
                            </m:r>
                            <m:r>
                              <a:rPr lang="en-US" altLang="zh-CN" i="1">
                                <a:latin typeface="Cambria Math" panose="02040503050406030204" pitchFamily="18" charset="0"/>
                              </a:rPr>
                              <m:t>0</m:t>
                            </m:r>
                            <m:r>
                              <a:rPr lang="en-US" altLang="zh-CN" i="1" smtClean="0">
                                <a:latin typeface="Cambria Math" panose="02040503050406030204" pitchFamily="18" charset="0"/>
                              </a:rPr>
                              <m:t>0</m:t>
                            </m:r>
                            <m:r>
                              <a:rPr lang="en-US" altLang="zh-CN" i="1">
                                <a:latin typeface="Cambria Math" panose="02040503050406030204" pitchFamily="18" charset="0"/>
                              </a:rPr>
                              <m:t>0</m:t>
                            </m:r>
                          </m:num>
                          <m:den>
                            <m:r>
                              <a:rPr lang="en-US" altLang="zh-CN" i="1">
                                <a:latin typeface="Cambria Math" panose="02040503050406030204" pitchFamily="18" charset="0"/>
                              </a:rPr>
                              <m:t>5</m:t>
                            </m:r>
                            <m:r>
                              <a:rPr lang="en-US" altLang="zh-CN" i="1" smtClean="0">
                                <a:latin typeface="Cambria Math" panose="02040503050406030204" pitchFamily="18" charset="0"/>
                              </a:rPr>
                              <m:t>7</m:t>
                            </m:r>
                            <m:r>
                              <a:rPr lang="en-US" altLang="zh-CN" i="1">
                                <a:latin typeface="Cambria Math" panose="02040503050406030204" pitchFamily="18" charset="0"/>
                              </a:rPr>
                              <m:t>3</m:t>
                            </m:r>
                          </m:den>
                        </m:f>
                      </m:num>
                      <m:den>
                        <m:r>
                          <a:rPr lang="en-US" altLang="zh-CN" i="1">
                            <a:latin typeface="Cambria Math" panose="02040503050406030204" pitchFamily="18" charset="0"/>
                          </a:rPr>
                          <m:t>3</m:t>
                        </m:r>
                        <m:r>
                          <a:rPr lang="en-US" altLang="zh-CN" i="1" smtClean="0">
                            <a:latin typeface="Cambria Math" panose="02040503050406030204" pitchFamily="18" charset="0"/>
                          </a:rPr>
                          <m:t>6</m:t>
                        </m:r>
                        <m:r>
                          <a:rPr lang="en-US" altLang="zh-CN" i="1">
                            <a:latin typeface="Cambria Math" panose="02040503050406030204" pitchFamily="18" charset="0"/>
                          </a:rPr>
                          <m:t>5</m:t>
                        </m:r>
                      </m:den>
                    </m:f>
                    <m:r>
                      <a:rPr lang="en-US" altLang="zh-CN" i="1">
                        <a:latin typeface="Cambria Math" panose="02040503050406030204" pitchFamily="18" charset="0"/>
                      </a:rPr>
                      <m:t>=</m:t>
                    </m:r>
                  </m:oMath>
                </a14:m>
                <a:r>
                  <a:rPr lang="en-US" altLang="zh-CN" dirty="0"/>
                  <a:t>6.69</a:t>
                </a:r>
                <a:r>
                  <a:rPr lang="zh-CN" altLang="en-US" dirty="0"/>
                  <a:t>年能够回本。</a:t>
                </a:r>
              </a:p>
            </p:txBody>
          </p:sp>
        </mc:Choice>
        <mc:Fallback xmlns="">
          <p:sp>
            <p:nvSpPr>
              <p:cNvPr id="2" name="文本框 1">
                <a:extLst>
                  <a:ext uri="{FF2B5EF4-FFF2-40B4-BE49-F238E27FC236}">
                    <a16:creationId xmlns:a16="http://schemas.microsoft.com/office/drawing/2014/main" id="{AE9B4AC3-1A69-A2AA-4971-BA27FF38AB70}"/>
                  </a:ext>
                </a:extLst>
              </p:cNvPr>
              <p:cNvSpPr txBox="1">
                <a:spLocks noRot="1" noChangeAspect="1" noMove="1" noResize="1" noEditPoints="1" noAdjustHandles="1" noChangeArrowheads="1" noChangeShapeType="1" noTextEdit="1"/>
              </p:cNvSpPr>
              <p:nvPr/>
            </p:nvSpPr>
            <p:spPr>
              <a:xfrm>
                <a:off x="1147779" y="1016646"/>
                <a:ext cx="10001190" cy="1431610"/>
              </a:xfrm>
              <a:prstGeom prst="rect">
                <a:avLst/>
              </a:prstGeom>
              <a:blipFill>
                <a:blip r:embed="rId3"/>
                <a:stretch>
                  <a:fillRect l="-488" t="-3830" b="-4255"/>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966BFE72-0BA2-B724-7338-A4C35BC07B47}"/>
              </a:ext>
            </a:extLst>
          </p:cNvPr>
          <p:cNvPicPr>
            <a:picLocks noChangeAspect="1"/>
          </p:cNvPicPr>
          <p:nvPr/>
        </p:nvPicPr>
        <p:blipFill>
          <a:blip r:embed="rId4"/>
          <a:stretch>
            <a:fillRect/>
          </a:stretch>
        </p:blipFill>
        <p:spPr>
          <a:xfrm>
            <a:off x="1048189" y="2877746"/>
            <a:ext cx="5203221" cy="2796434"/>
          </a:xfrm>
          <a:prstGeom prst="rect">
            <a:avLst/>
          </a:prstGeom>
          <a:ln>
            <a:solidFill>
              <a:schemeClr val="tx1"/>
            </a:solidFill>
          </a:ln>
        </p:spPr>
      </p:pic>
      <p:pic>
        <p:nvPicPr>
          <p:cNvPr id="5" name="图片 4">
            <a:extLst>
              <a:ext uri="{FF2B5EF4-FFF2-40B4-BE49-F238E27FC236}">
                <a16:creationId xmlns:a16="http://schemas.microsoft.com/office/drawing/2014/main" id="{F63160F0-20DC-9EFE-3A4D-B3DC31990F29}"/>
              </a:ext>
            </a:extLst>
          </p:cNvPr>
          <p:cNvPicPr>
            <a:picLocks noChangeAspect="1"/>
          </p:cNvPicPr>
          <p:nvPr/>
        </p:nvPicPr>
        <p:blipFill>
          <a:blip r:embed="rId5"/>
          <a:stretch>
            <a:fillRect/>
          </a:stretch>
        </p:blipFill>
        <p:spPr>
          <a:xfrm>
            <a:off x="6395743" y="2815264"/>
            <a:ext cx="5203221" cy="2921398"/>
          </a:xfrm>
          <a:prstGeom prst="rect">
            <a:avLst/>
          </a:prstGeom>
        </p:spPr>
      </p:pic>
    </p:spTree>
    <p:extLst>
      <p:ext uri="{BB962C8B-B14F-4D97-AF65-F5344CB8AC3E}">
        <p14:creationId xmlns:p14="http://schemas.microsoft.com/office/powerpoint/2010/main" val="1294815051"/>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right)">
                                      <p:cBhvr>
                                        <p:cTn id="12" dur="500"/>
                                        <p:tgtEl>
                                          <p:spTgt spid="11"/>
                                        </p:tgtEl>
                                      </p:cBhvr>
                                    </p:animEffect>
                                  </p:childTnLst>
                                </p:cTn>
                              </p:par>
                              <p:par>
                                <p:cTn id="13" presetID="1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p:tgtEl>
                                          <p:spTgt spid="13"/>
                                        </p:tgtEl>
                                        <p:attrNameLst>
                                          <p:attrName>ppt_x</p:attrName>
                                        </p:attrNameLst>
                                      </p:cBhvr>
                                      <p:tavLst>
                                        <p:tav tm="0">
                                          <p:val>
                                            <p:strVal val="#ppt_x-#ppt_w*1.125000"/>
                                          </p:val>
                                        </p:tav>
                                        <p:tav tm="100000">
                                          <p:val>
                                            <p:strVal val="#ppt_x"/>
                                          </p:val>
                                        </p:tav>
                                      </p:tavLst>
                                    </p:anim>
                                    <p:animEffect transition="in" filter="wipe(right)">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a:extLst>
              <a:ext uri="{FF2B5EF4-FFF2-40B4-BE49-F238E27FC236}">
                <a16:creationId xmlns:a16="http://schemas.microsoft.com/office/drawing/2014/main" id="{18CDD7FA-09E3-4AF2-B927-622097F968CB}"/>
              </a:ext>
            </a:extLst>
          </p:cNvPr>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sp>
        <p:nvSpPr>
          <p:cNvPr id="11" name="TextBox 25">
            <a:extLst>
              <a:ext uri="{FF2B5EF4-FFF2-40B4-BE49-F238E27FC236}">
                <a16:creationId xmlns:a16="http://schemas.microsoft.com/office/drawing/2014/main" id="{9B14A69A-61CB-474E-A566-F61A84167974}"/>
              </a:ext>
            </a:extLst>
          </p:cNvPr>
          <p:cNvSpPr txBox="1"/>
          <p:nvPr/>
        </p:nvSpPr>
        <p:spPr>
          <a:xfrm>
            <a:off x="1048189" y="370160"/>
            <a:ext cx="4339650" cy="461665"/>
          </a:xfrm>
          <a:prstGeom prst="rect">
            <a:avLst/>
          </a:prstGeom>
          <a:noFill/>
          <a:ln>
            <a:noFill/>
          </a:ln>
        </p:spPr>
        <p:txBody>
          <a:bodyPr wrap="none" rtlCol="0">
            <a:spAutoFit/>
          </a:bodyPr>
          <a:lstStyle/>
          <a:p>
            <a:r>
              <a:rPr lang="zh-CN" altLang="en-US" sz="2400" b="1" spc="300" dirty="0">
                <a:solidFill>
                  <a:srgbClr val="6C448A"/>
                </a:solidFill>
                <a:latin typeface="微软雅黑" panose="020B0503020204020204" charset="-122"/>
                <a:ea typeface="微软雅黑" panose="020B0503020204020204" charset="-122"/>
              </a:rPr>
              <a:t>引进储能：考虑辅助服务时</a:t>
            </a:r>
          </a:p>
        </p:txBody>
      </p:sp>
      <p:cxnSp>
        <p:nvCxnSpPr>
          <p:cNvPr id="13" name="直接连接符 12">
            <a:extLst>
              <a:ext uri="{FF2B5EF4-FFF2-40B4-BE49-F238E27FC236}">
                <a16:creationId xmlns:a16="http://schemas.microsoft.com/office/drawing/2014/main" id="{6DB00326-F9F7-4527-9697-8BE812B1C6E0}"/>
              </a:ext>
            </a:extLst>
          </p:cNvPr>
          <p:cNvCxnSpPr/>
          <p:nvPr/>
        </p:nvCxnSpPr>
        <p:spPr>
          <a:xfrm flipH="1">
            <a:off x="2578087" y="465919"/>
            <a:ext cx="0" cy="288002"/>
          </a:xfrm>
          <a:prstGeom prst="line">
            <a:avLst/>
          </a:prstGeom>
        </p:spPr>
        <p:style>
          <a:lnRef idx="1">
            <a:schemeClr val="dk1"/>
          </a:lnRef>
          <a:fillRef idx="0">
            <a:schemeClr val="dk1"/>
          </a:fillRef>
          <a:effectRef idx="0">
            <a:schemeClr val="dk1"/>
          </a:effectRef>
          <a:fontRef idx="minor">
            <a:schemeClr val="tx1"/>
          </a:fontRef>
        </p:style>
      </p:cxnSp>
      <p:pic>
        <p:nvPicPr>
          <p:cNvPr id="1026" name="Picture 2" descr="https://timgsa.baidu.com/timg?image&amp;quality=80&amp;size=b9999_10000&amp;sec=1516638700954&amp;di=3582ad7bb29c454e74160c8a2b77e056&amp;imgtype=0&amp;src=http%3A%2F%2Fb.hiphotos.baidu.com%2Fzhidao%2Fpic%2Fitem%2F80cb39dbb6fd526689e18a12ab18972bd50736e9.jpg">
            <a:extLst>
              <a:ext uri="{FF2B5EF4-FFF2-40B4-BE49-F238E27FC236}">
                <a16:creationId xmlns:a16="http://schemas.microsoft.com/office/drawing/2014/main" id="{FB89AE7B-AC51-476A-9358-AAA6930BAC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AE9B4AC3-1A69-A2AA-4971-BA27FF38AB70}"/>
              </a:ext>
            </a:extLst>
          </p:cNvPr>
          <p:cNvSpPr txBox="1"/>
          <p:nvPr/>
        </p:nvSpPr>
        <p:spPr>
          <a:xfrm>
            <a:off x="1147779" y="1016646"/>
            <a:ext cx="10001190" cy="1477328"/>
          </a:xfrm>
          <a:prstGeom prst="rect">
            <a:avLst/>
          </a:prstGeom>
          <a:noFill/>
        </p:spPr>
        <p:txBody>
          <a:bodyPr wrap="square" rtlCol="0">
            <a:spAutoFit/>
          </a:bodyPr>
          <a:lstStyle/>
          <a:p>
            <a:r>
              <a:rPr lang="zh-CN" altLang="en-US" dirty="0"/>
              <a:t>初步判断：</a:t>
            </a:r>
            <a:endParaRPr lang="en-US" altLang="zh-CN" dirty="0"/>
          </a:p>
          <a:p>
            <a:r>
              <a:rPr lang="zh-CN" altLang="zh-CN" sz="1800" kern="100" dirty="0">
                <a:effectLst/>
                <a:latin typeface="+mn-ea"/>
                <a:cs typeface="Times New Roman" panose="02020603050405020304" pitchFamily="18" charset="0"/>
              </a:rPr>
              <a:t>从任务二中可以看出，参与调峰服务并受到补贴后，若要优化购电方案以减少用能成本，最直观的方法便是在第一档电价为蓄电池储电以减少第三档电价时段购电量的基础上，再在非调峰时段的第二档电价时段购入电量进行储电，以减少在调峰时段的购电量，减小联络线输电功率，并获得补贴。</a:t>
            </a:r>
          </a:p>
        </p:txBody>
      </p:sp>
      <p:pic>
        <p:nvPicPr>
          <p:cNvPr id="5" name="图片 4">
            <a:extLst>
              <a:ext uri="{FF2B5EF4-FFF2-40B4-BE49-F238E27FC236}">
                <a16:creationId xmlns:a16="http://schemas.microsoft.com/office/drawing/2014/main" id="{DAC4268C-0CC3-DDB1-00E3-14BCC9522B7E}"/>
              </a:ext>
            </a:extLst>
          </p:cNvPr>
          <p:cNvPicPr>
            <a:picLocks noChangeAspect="1"/>
          </p:cNvPicPr>
          <p:nvPr/>
        </p:nvPicPr>
        <p:blipFill>
          <a:blip r:embed="rId3"/>
          <a:stretch>
            <a:fillRect/>
          </a:stretch>
        </p:blipFill>
        <p:spPr>
          <a:xfrm>
            <a:off x="2189285" y="2662359"/>
            <a:ext cx="7605346" cy="4013053"/>
          </a:xfrm>
          <a:prstGeom prst="rect">
            <a:avLst/>
          </a:prstGeom>
        </p:spPr>
      </p:pic>
    </p:spTree>
    <p:extLst>
      <p:ext uri="{BB962C8B-B14F-4D97-AF65-F5344CB8AC3E}">
        <p14:creationId xmlns:p14="http://schemas.microsoft.com/office/powerpoint/2010/main" val="2838758229"/>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right)">
                                      <p:cBhvr>
                                        <p:cTn id="12" dur="500"/>
                                        <p:tgtEl>
                                          <p:spTgt spid="11"/>
                                        </p:tgtEl>
                                      </p:cBhvr>
                                    </p:animEffect>
                                  </p:childTnLst>
                                </p:cTn>
                              </p:par>
                              <p:par>
                                <p:cTn id="13" presetID="1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p:tgtEl>
                                          <p:spTgt spid="13"/>
                                        </p:tgtEl>
                                        <p:attrNameLst>
                                          <p:attrName>ppt_x</p:attrName>
                                        </p:attrNameLst>
                                      </p:cBhvr>
                                      <p:tavLst>
                                        <p:tav tm="0">
                                          <p:val>
                                            <p:strVal val="#ppt_x-#ppt_w*1.125000"/>
                                          </p:val>
                                        </p:tav>
                                        <p:tav tm="100000">
                                          <p:val>
                                            <p:strVal val="#ppt_x"/>
                                          </p:val>
                                        </p:tav>
                                      </p:tavLst>
                                    </p:anim>
                                    <p:animEffect transition="in" filter="wipe(right)">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a:extLst>
              <a:ext uri="{FF2B5EF4-FFF2-40B4-BE49-F238E27FC236}">
                <a16:creationId xmlns:a16="http://schemas.microsoft.com/office/drawing/2014/main" id="{18CDD7FA-09E3-4AF2-B927-622097F968CB}"/>
              </a:ext>
            </a:extLst>
          </p:cNvPr>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sp>
        <p:nvSpPr>
          <p:cNvPr id="11" name="TextBox 25">
            <a:extLst>
              <a:ext uri="{FF2B5EF4-FFF2-40B4-BE49-F238E27FC236}">
                <a16:creationId xmlns:a16="http://schemas.microsoft.com/office/drawing/2014/main" id="{9B14A69A-61CB-474E-A566-F61A84167974}"/>
              </a:ext>
            </a:extLst>
          </p:cNvPr>
          <p:cNvSpPr txBox="1"/>
          <p:nvPr/>
        </p:nvSpPr>
        <p:spPr>
          <a:xfrm>
            <a:off x="1048189" y="370160"/>
            <a:ext cx="4685898" cy="461665"/>
          </a:xfrm>
          <a:prstGeom prst="rect">
            <a:avLst/>
          </a:prstGeom>
          <a:noFill/>
          <a:ln>
            <a:noFill/>
          </a:ln>
        </p:spPr>
        <p:txBody>
          <a:bodyPr wrap="none" rtlCol="0">
            <a:spAutoFit/>
          </a:bodyPr>
          <a:lstStyle/>
          <a:p>
            <a:r>
              <a:rPr lang="zh-CN" altLang="en-US" sz="2400" b="1" spc="300" dirty="0">
                <a:solidFill>
                  <a:srgbClr val="6C448A"/>
                </a:solidFill>
                <a:latin typeface="微软雅黑" panose="020B0503020204020204" charset="-122"/>
                <a:ea typeface="微软雅黑" panose="020B0503020204020204" charset="-122"/>
              </a:rPr>
              <a:t>引进储能：不考虑辅助服务时</a:t>
            </a:r>
          </a:p>
        </p:txBody>
      </p:sp>
      <p:cxnSp>
        <p:nvCxnSpPr>
          <p:cNvPr id="13" name="直接连接符 12">
            <a:extLst>
              <a:ext uri="{FF2B5EF4-FFF2-40B4-BE49-F238E27FC236}">
                <a16:creationId xmlns:a16="http://schemas.microsoft.com/office/drawing/2014/main" id="{6DB00326-F9F7-4527-9697-8BE812B1C6E0}"/>
              </a:ext>
            </a:extLst>
          </p:cNvPr>
          <p:cNvCxnSpPr/>
          <p:nvPr/>
        </p:nvCxnSpPr>
        <p:spPr>
          <a:xfrm flipH="1">
            <a:off x="2578087" y="465919"/>
            <a:ext cx="0" cy="288002"/>
          </a:xfrm>
          <a:prstGeom prst="line">
            <a:avLst/>
          </a:prstGeom>
        </p:spPr>
        <p:style>
          <a:lnRef idx="1">
            <a:schemeClr val="dk1"/>
          </a:lnRef>
          <a:fillRef idx="0">
            <a:schemeClr val="dk1"/>
          </a:fillRef>
          <a:effectRef idx="0">
            <a:schemeClr val="dk1"/>
          </a:effectRef>
          <a:fontRef idx="minor">
            <a:schemeClr val="tx1"/>
          </a:fontRef>
        </p:style>
      </p:cxnSp>
      <p:pic>
        <p:nvPicPr>
          <p:cNvPr id="1026" name="Picture 2" descr="https://timgsa.baidu.com/timg?image&amp;quality=80&amp;size=b9999_10000&amp;sec=1516638700954&amp;di=3582ad7bb29c454e74160c8a2b77e056&amp;imgtype=0&amp;src=http%3A%2F%2Fb.hiphotos.baidu.com%2Fzhidao%2Fpic%2Fitem%2F80cb39dbb6fd526689e18a12ab18972bd50736e9.jpg">
            <a:extLst>
              <a:ext uri="{FF2B5EF4-FFF2-40B4-BE49-F238E27FC236}">
                <a16:creationId xmlns:a16="http://schemas.microsoft.com/office/drawing/2014/main" id="{FB89AE7B-AC51-476A-9358-AAA6930BAC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AE9B4AC3-1A69-A2AA-4971-BA27FF38AB70}"/>
              </a:ext>
            </a:extLst>
          </p:cNvPr>
          <p:cNvSpPr txBox="1"/>
          <p:nvPr/>
        </p:nvSpPr>
        <p:spPr>
          <a:xfrm>
            <a:off x="1147779" y="1016646"/>
            <a:ext cx="10001190" cy="1477328"/>
          </a:xfrm>
          <a:prstGeom prst="rect">
            <a:avLst/>
          </a:prstGeom>
          <a:noFill/>
        </p:spPr>
        <p:txBody>
          <a:bodyPr wrap="square" rtlCol="0">
            <a:spAutoFit/>
          </a:bodyPr>
          <a:lstStyle/>
          <a:p>
            <a:r>
              <a:rPr lang="zh-CN" altLang="en-US" dirty="0"/>
              <a:t>引入储能：</a:t>
            </a:r>
            <a:endParaRPr lang="en-US" altLang="zh-CN" dirty="0"/>
          </a:p>
          <a:p>
            <a:pPr indent="266700" algn="just"/>
            <a:r>
              <a:rPr lang="zh-CN" altLang="zh-CN" sz="1800" kern="100" dirty="0">
                <a:effectLst/>
                <a:latin typeface="+mn-ea"/>
                <a:cs typeface="Times New Roman" panose="02020603050405020304" pitchFamily="18" charset="0"/>
              </a:rPr>
              <a:t>从预测数据中可以看出，可以在一天中第一段第二档电价时段进行购电储电，然后在</a:t>
            </a:r>
            <a:r>
              <a:rPr lang="en-US" altLang="zh-CN" sz="1800" kern="100" dirty="0">
                <a:effectLst/>
                <a:latin typeface="+mn-ea"/>
                <a:cs typeface="Times New Roman" panose="02020603050405020304" pitchFamily="18" charset="0"/>
              </a:rPr>
              <a:t>15</a:t>
            </a:r>
            <a:r>
              <a:rPr lang="zh-CN" altLang="zh-CN" sz="1800" kern="100" dirty="0">
                <a:effectLst/>
                <a:latin typeface="+mn-ea"/>
                <a:cs typeface="Times New Roman" panose="02020603050405020304" pitchFamily="18" charset="0"/>
              </a:rPr>
              <a:t>：</a:t>
            </a:r>
            <a:r>
              <a:rPr lang="en-US" altLang="zh-CN" sz="1800" kern="100" dirty="0">
                <a:effectLst/>
                <a:latin typeface="+mn-ea"/>
                <a:cs typeface="Times New Roman" panose="02020603050405020304" pitchFamily="18" charset="0"/>
              </a:rPr>
              <a:t>00-18</a:t>
            </a:r>
            <a:r>
              <a:rPr lang="zh-CN" altLang="zh-CN" sz="1800" kern="100" dirty="0">
                <a:effectLst/>
                <a:latin typeface="+mn-ea"/>
                <a:cs typeface="Times New Roman" panose="02020603050405020304" pitchFamily="18" charset="0"/>
              </a:rPr>
              <a:t>：</a:t>
            </a:r>
            <a:r>
              <a:rPr lang="en-US" altLang="zh-CN" sz="1800" kern="100" dirty="0">
                <a:effectLst/>
                <a:latin typeface="+mn-ea"/>
                <a:cs typeface="Times New Roman" panose="02020603050405020304" pitchFamily="18" charset="0"/>
              </a:rPr>
              <a:t>00</a:t>
            </a:r>
            <a:r>
              <a:rPr lang="zh-CN" altLang="zh-CN" sz="1800" kern="100" dirty="0">
                <a:effectLst/>
                <a:latin typeface="+mn-ea"/>
                <a:cs typeface="Times New Roman" panose="02020603050405020304" pitchFamily="18" charset="0"/>
              </a:rPr>
              <a:t>进行放电。由此，一共需要</a:t>
            </a:r>
            <a:r>
              <a:rPr lang="en-US" altLang="zh-CN" sz="1800" kern="100" dirty="0">
                <a:effectLst/>
                <a:latin typeface="+mn-ea"/>
                <a:cs typeface="Times New Roman" panose="02020603050405020304" pitchFamily="18" charset="0"/>
              </a:rPr>
              <a:t>3000Kwh=3Mwh</a:t>
            </a:r>
            <a:r>
              <a:rPr lang="zh-CN" altLang="zh-CN" sz="1800" kern="100" dirty="0">
                <a:effectLst/>
                <a:latin typeface="+mn-ea"/>
                <a:cs typeface="Times New Roman" panose="02020603050405020304" pitchFamily="18" charset="0"/>
              </a:rPr>
              <a:t>的储能容量，需要再购入</a:t>
            </a:r>
            <a:r>
              <a:rPr lang="en-US" altLang="zh-CN" sz="1800" kern="100" dirty="0">
                <a:effectLst/>
                <a:latin typeface="+mn-ea"/>
                <a:cs typeface="Times New Roman" panose="02020603050405020304" pitchFamily="18" charset="0"/>
              </a:rPr>
              <a:t>2Mwh</a:t>
            </a:r>
            <a:r>
              <a:rPr lang="zh-CN" altLang="zh-CN" sz="1800" kern="100" dirty="0">
                <a:effectLst/>
                <a:latin typeface="+mn-ea"/>
                <a:cs typeface="Times New Roman" panose="02020603050405020304" pitchFamily="18" charset="0"/>
              </a:rPr>
              <a:t>的储能，购置储能成本为</a:t>
            </a:r>
            <a:r>
              <a:rPr lang="en-US" altLang="zh-CN" sz="1800" kern="100" dirty="0">
                <a:effectLst/>
                <a:latin typeface="+mn-ea"/>
                <a:cs typeface="Times New Roman" panose="02020603050405020304" pitchFamily="18" charset="0"/>
              </a:rPr>
              <a:t>200</a:t>
            </a:r>
            <a:r>
              <a:rPr lang="zh-CN" altLang="zh-CN" sz="1800" kern="100" dirty="0">
                <a:effectLst/>
                <a:latin typeface="+mn-ea"/>
                <a:cs typeface="Times New Roman" panose="02020603050405020304" pitchFamily="18" charset="0"/>
              </a:rPr>
              <a:t>（万元）。</a:t>
            </a:r>
            <a:r>
              <a:rPr lang="zh-CN" altLang="zh-CN" sz="1800" dirty="0">
                <a:effectLst/>
                <a:latin typeface="+mn-ea"/>
                <a:cs typeface="Times New Roman" panose="02020603050405020304" pitchFamily="18" charset="0"/>
              </a:rPr>
              <a:t>利用</a:t>
            </a:r>
            <a:r>
              <a:rPr lang="en-US" altLang="zh-CN" sz="1800" dirty="0" err="1">
                <a:effectLst/>
                <a:latin typeface="+mn-ea"/>
                <a:cs typeface="Times New Roman" panose="02020603050405020304" pitchFamily="18" charset="0"/>
              </a:rPr>
              <a:t>matlab+yamip+gurobi</a:t>
            </a:r>
            <a:r>
              <a:rPr lang="zh-CN" altLang="zh-CN" sz="1800" dirty="0">
                <a:effectLst/>
                <a:latin typeface="+mn-ea"/>
                <a:cs typeface="Times New Roman" panose="02020603050405020304" pitchFamily="18" charset="0"/>
              </a:rPr>
              <a:t>，修改蓄电池储能容量为</a:t>
            </a:r>
            <a:r>
              <a:rPr lang="en-US" altLang="zh-CN" sz="1800" dirty="0">
                <a:effectLst/>
                <a:latin typeface="+mn-ea"/>
                <a:cs typeface="Times New Roman" panose="02020603050405020304" pitchFamily="18" charset="0"/>
              </a:rPr>
              <a:t>3000Kwh</a:t>
            </a:r>
            <a:r>
              <a:rPr lang="zh-CN" altLang="zh-CN" sz="1800" dirty="0">
                <a:effectLst/>
                <a:latin typeface="+mn-ea"/>
                <a:cs typeface="Times New Roman" panose="02020603050405020304" pitchFamily="18" charset="0"/>
              </a:rPr>
              <a:t>，可以得到购电情况以及蓄电池充放电情况如下：</a:t>
            </a:r>
            <a:endParaRPr lang="zh-CN" altLang="en-US" dirty="0">
              <a:latin typeface="+mn-ea"/>
            </a:endParaRPr>
          </a:p>
        </p:txBody>
      </p:sp>
      <p:pic>
        <p:nvPicPr>
          <p:cNvPr id="3" name="图片 2">
            <a:extLst>
              <a:ext uri="{FF2B5EF4-FFF2-40B4-BE49-F238E27FC236}">
                <a16:creationId xmlns:a16="http://schemas.microsoft.com/office/drawing/2014/main" id="{0D758320-9181-6246-5034-B24034FE6186}"/>
              </a:ext>
            </a:extLst>
          </p:cNvPr>
          <p:cNvPicPr>
            <a:picLocks noChangeAspect="1"/>
          </p:cNvPicPr>
          <p:nvPr/>
        </p:nvPicPr>
        <p:blipFill>
          <a:blip r:embed="rId3"/>
          <a:stretch>
            <a:fillRect/>
          </a:stretch>
        </p:blipFill>
        <p:spPr>
          <a:xfrm>
            <a:off x="622890" y="2903327"/>
            <a:ext cx="5536496" cy="2921399"/>
          </a:xfrm>
          <a:prstGeom prst="rect">
            <a:avLst/>
          </a:prstGeom>
        </p:spPr>
      </p:pic>
      <p:pic>
        <p:nvPicPr>
          <p:cNvPr id="5" name="图片 4">
            <a:extLst>
              <a:ext uri="{FF2B5EF4-FFF2-40B4-BE49-F238E27FC236}">
                <a16:creationId xmlns:a16="http://schemas.microsoft.com/office/drawing/2014/main" id="{B562F25C-A8D1-1D9A-9BA2-60A36FC87449}"/>
              </a:ext>
            </a:extLst>
          </p:cNvPr>
          <p:cNvPicPr>
            <a:picLocks noChangeAspect="1"/>
          </p:cNvPicPr>
          <p:nvPr/>
        </p:nvPicPr>
        <p:blipFill>
          <a:blip r:embed="rId4"/>
          <a:stretch>
            <a:fillRect/>
          </a:stretch>
        </p:blipFill>
        <p:spPr>
          <a:xfrm>
            <a:off x="6290650" y="2919954"/>
            <a:ext cx="5361397" cy="2921400"/>
          </a:xfrm>
          <a:prstGeom prst="rect">
            <a:avLst/>
          </a:prstGeom>
        </p:spPr>
      </p:pic>
    </p:spTree>
    <p:extLst>
      <p:ext uri="{BB962C8B-B14F-4D97-AF65-F5344CB8AC3E}">
        <p14:creationId xmlns:p14="http://schemas.microsoft.com/office/powerpoint/2010/main" val="2996667776"/>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right)">
                                      <p:cBhvr>
                                        <p:cTn id="12" dur="500"/>
                                        <p:tgtEl>
                                          <p:spTgt spid="11"/>
                                        </p:tgtEl>
                                      </p:cBhvr>
                                    </p:animEffect>
                                  </p:childTnLst>
                                </p:cTn>
                              </p:par>
                              <p:par>
                                <p:cTn id="13" presetID="1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p:tgtEl>
                                          <p:spTgt spid="13"/>
                                        </p:tgtEl>
                                        <p:attrNameLst>
                                          <p:attrName>ppt_x</p:attrName>
                                        </p:attrNameLst>
                                      </p:cBhvr>
                                      <p:tavLst>
                                        <p:tav tm="0">
                                          <p:val>
                                            <p:strVal val="#ppt_x-#ppt_w*1.125000"/>
                                          </p:val>
                                        </p:tav>
                                        <p:tav tm="100000">
                                          <p:val>
                                            <p:strVal val="#ppt_x"/>
                                          </p:val>
                                        </p:tav>
                                      </p:tavLst>
                                    </p:anim>
                                    <p:animEffect transition="in" filter="wipe(right)">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a:extLst>
              <a:ext uri="{FF2B5EF4-FFF2-40B4-BE49-F238E27FC236}">
                <a16:creationId xmlns:a16="http://schemas.microsoft.com/office/drawing/2014/main" id="{18CDD7FA-09E3-4AF2-B927-622097F968CB}"/>
              </a:ext>
            </a:extLst>
          </p:cNvPr>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sp>
        <p:nvSpPr>
          <p:cNvPr id="11" name="TextBox 25">
            <a:extLst>
              <a:ext uri="{FF2B5EF4-FFF2-40B4-BE49-F238E27FC236}">
                <a16:creationId xmlns:a16="http://schemas.microsoft.com/office/drawing/2014/main" id="{9B14A69A-61CB-474E-A566-F61A84167974}"/>
              </a:ext>
            </a:extLst>
          </p:cNvPr>
          <p:cNvSpPr txBox="1"/>
          <p:nvPr/>
        </p:nvSpPr>
        <p:spPr>
          <a:xfrm>
            <a:off x="1048189" y="370160"/>
            <a:ext cx="4685898" cy="461665"/>
          </a:xfrm>
          <a:prstGeom prst="rect">
            <a:avLst/>
          </a:prstGeom>
          <a:noFill/>
          <a:ln>
            <a:noFill/>
          </a:ln>
        </p:spPr>
        <p:txBody>
          <a:bodyPr wrap="none" rtlCol="0">
            <a:spAutoFit/>
          </a:bodyPr>
          <a:lstStyle/>
          <a:p>
            <a:r>
              <a:rPr lang="zh-CN" altLang="en-US" sz="2400" b="1" spc="300" dirty="0">
                <a:solidFill>
                  <a:srgbClr val="6C448A"/>
                </a:solidFill>
                <a:latin typeface="微软雅黑" panose="020B0503020204020204" charset="-122"/>
                <a:ea typeface="微软雅黑" panose="020B0503020204020204" charset="-122"/>
              </a:rPr>
              <a:t>引进储能：不考虑辅助服务时</a:t>
            </a:r>
          </a:p>
        </p:txBody>
      </p:sp>
      <p:cxnSp>
        <p:nvCxnSpPr>
          <p:cNvPr id="13" name="直接连接符 12">
            <a:extLst>
              <a:ext uri="{FF2B5EF4-FFF2-40B4-BE49-F238E27FC236}">
                <a16:creationId xmlns:a16="http://schemas.microsoft.com/office/drawing/2014/main" id="{6DB00326-F9F7-4527-9697-8BE812B1C6E0}"/>
              </a:ext>
            </a:extLst>
          </p:cNvPr>
          <p:cNvCxnSpPr/>
          <p:nvPr/>
        </p:nvCxnSpPr>
        <p:spPr>
          <a:xfrm flipH="1">
            <a:off x="2578087" y="465919"/>
            <a:ext cx="0" cy="288002"/>
          </a:xfrm>
          <a:prstGeom prst="line">
            <a:avLst/>
          </a:prstGeom>
        </p:spPr>
        <p:style>
          <a:lnRef idx="1">
            <a:schemeClr val="dk1"/>
          </a:lnRef>
          <a:fillRef idx="0">
            <a:schemeClr val="dk1"/>
          </a:fillRef>
          <a:effectRef idx="0">
            <a:schemeClr val="dk1"/>
          </a:effectRef>
          <a:fontRef idx="minor">
            <a:schemeClr val="tx1"/>
          </a:fontRef>
        </p:style>
      </p:cxnSp>
      <p:pic>
        <p:nvPicPr>
          <p:cNvPr id="1026" name="Picture 2" descr="https://timgsa.baidu.com/timg?image&amp;quality=80&amp;size=b9999_10000&amp;sec=1516638700954&amp;di=3582ad7bb29c454e74160c8a2b77e056&amp;imgtype=0&amp;src=http%3A%2F%2Fb.hiphotos.baidu.com%2Fzhidao%2Fpic%2Fitem%2F80cb39dbb6fd526689e18a12ab18972bd50736e9.jpg">
            <a:extLst>
              <a:ext uri="{FF2B5EF4-FFF2-40B4-BE49-F238E27FC236}">
                <a16:creationId xmlns:a16="http://schemas.microsoft.com/office/drawing/2014/main" id="{FB89AE7B-AC51-476A-9358-AAA6930BAC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E9B4AC3-1A69-A2AA-4971-BA27FF38AB70}"/>
                  </a:ext>
                </a:extLst>
              </p:cNvPr>
              <p:cNvSpPr txBox="1"/>
              <p:nvPr/>
            </p:nvSpPr>
            <p:spPr>
              <a:xfrm>
                <a:off x="1147779" y="1016646"/>
                <a:ext cx="10001190" cy="1431610"/>
              </a:xfrm>
              <a:prstGeom prst="rect">
                <a:avLst/>
              </a:prstGeom>
              <a:noFill/>
            </p:spPr>
            <p:txBody>
              <a:bodyPr wrap="square" rtlCol="0">
                <a:spAutoFit/>
              </a:bodyPr>
              <a:lstStyle/>
              <a:p>
                <a:r>
                  <a:rPr lang="zh-CN" altLang="en-US" dirty="0"/>
                  <a:t>效果：</a:t>
                </a:r>
                <a:endParaRPr lang="en-US" altLang="zh-CN" dirty="0"/>
              </a:p>
              <a:p>
                <a:r>
                  <a:rPr lang="zh-CN" altLang="en-US" dirty="0"/>
                  <a:t>经过计算，在引入</a:t>
                </a:r>
                <a:r>
                  <a:rPr lang="en-US" altLang="zh-CN" dirty="0"/>
                  <a:t>2Mwh</a:t>
                </a:r>
                <a:r>
                  <a:rPr lang="zh-CN" altLang="en-US" dirty="0"/>
                  <a:t>的储能后，园区购电成本为</a:t>
                </a:r>
                <a:r>
                  <a:rPr lang="en-US" altLang="zh-CN" dirty="0"/>
                  <a:t>56638</a:t>
                </a:r>
                <a:r>
                  <a:rPr lang="zh-CN" altLang="en-US" dirty="0"/>
                  <a:t>元</a:t>
                </a:r>
                <a:r>
                  <a:rPr lang="en-US" altLang="zh-CN" dirty="0"/>
                  <a:t>/</a:t>
                </a:r>
                <a:r>
                  <a:rPr lang="zh-CN" altLang="en-US" dirty="0"/>
                  <a:t>日，相较于任务一的购电方案成本</a:t>
                </a:r>
                <a:r>
                  <a:rPr lang="en-US" altLang="zh-CN" dirty="0"/>
                  <a:t>57542</a:t>
                </a:r>
                <a:r>
                  <a:rPr lang="zh-CN" altLang="en-US" dirty="0"/>
                  <a:t>元</a:t>
                </a:r>
                <a:r>
                  <a:rPr lang="en-US" altLang="zh-CN" dirty="0"/>
                  <a:t>/</a:t>
                </a:r>
                <a:r>
                  <a:rPr lang="zh-CN" altLang="en-US" dirty="0"/>
                  <a:t>日，能够节省的成本为</a:t>
                </a:r>
                <a:r>
                  <a:rPr lang="en-US" altLang="zh-CN" dirty="0"/>
                  <a:t>904</a:t>
                </a:r>
                <a:r>
                  <a:rPr lang="zh-CN" altLang="en-US" dirty="0"/>
                  <a:t>元</a:t>
                </a:r>
                <a:r>
                  <a:rPr lang="en-US" altLang="zh-CN" dirty="0"/>
                  <a:t>/</a:t>
                </a:r>
                <a:r>
                  <a:rPr lang="zh-CN" altLang="en-US" dirty="0"/>
                  <a:t>日。因此，对于购置储能的成本，需要</a:t>
                </a:r>
                <a14:m>
                  <m:oMath xmlns:m="http://schemas.openxmlformats.org/officeDocument/2006/math">
                    <m:f>
                      <m:fPr>
                        <m:ctrlPr>
                          <a:rPr lang="en-US" altLang="zh-CN" i="1" smtClean="0">
                            <a:latin typeface="Cambria Math" panose="02040503050406030204" pitchFamily="18" charset="0"/>
                          </a:rPr>
                        </m:ctrlPr>
                      </m:fPr>
                      <m:num>
                        <m:f>
                          <m:fPr>
                            <m:ctrlPr>
                              <a:rPr lang="en-US" altLang="zh-CN" i="1" smtClean="0">
                                <a:latin typeface="Cambria Math" panose="02040503050406030204" pitchFamily="18" charset="0"/>
                              </a:rPr>
                            </m:ctrlPr>
                          </m:fPr>
                          <m:num>
                            <m:r>
                              <a:rPr lang="en-US" altLang="zh-CN" i="1">
                                <a:latin typeface="Cambria Math" panose="02040503050406030204" pitchFamily="18" charset="0"/>
                              </a:rPr>
                              <m:t>2</m:t>
                            </m:r>
                            <m:r>
                              <a:rPr lang="en-US" altLang="zh-CN" i="1" smtClean="0">
                                <a:latin typeface="Cambria Math" panose="02040503050406030204" pitchFamily="18" charset="0"/>
                              </a:rPr>
                              <m:t>0</m:t>
                            </m:r>
                            <m:r>
                              <a:rPr lang="en-US" altLang="zh-CN" i="1">
                                <a:latin typeface="Cambria Math" panose="02040503050406030204" pitchFamily="18" charset="0"/>
                              </a:rPr>
                              <m:t>0</m:t>
                            </m:r>
                            <m:r>
                              <a:rPr lang="en-US" altLang="zh-CN" i="1" smtClean="0">
                                <a:latin typeface="Cambria Math" panose="02040503050406030204" pitchFamily="18" charset="0"/>
                              </a:rPr>
                              <m:t>0</m:t>
                            </m:r>
                            <m:r>
                              <a:rPr lang="en-US" altLang="zh-CN" i="1">
                                <a:latin typeface="Cambria Math" panose="02040503050406030204" pitchFamily="18" charset="0"/>
                              </a:rPr>
                              <m:t>0</m:t>
                            </m:r>
                            <m:r>
                              <a:rPr lang="en-US" altLang="zh-CN" i="1" smtClean="0">
                                <a:latin typeface="Cambria Math" panose="02040503050406030204" pitchFamily="18" charset="0"/>
                              </a:rPr>
                              <m:t>0</m:t>
                            </m:r>
                            <m:r>
                              <a:rPr lang="en-US" altLang="zh-CN" i="1">
                                <a:latin typeface="Cambria Math" panose="02040503050406030204" pitchFamily="18" charset="0"/>
                              </a:rPr>
                              <m:t>0</m:t>
                            </m:r>
                          </m:num>
                          <m:den>
                            <m:r>
                              <a:rPr lang="en-US" altLang="zh-CN" i="1">
                                <a:latin typeface="Cambria Math" panose="02040503050406030204" pitchFamily="18" charset="0"/>
                              </a:rPr>
                              <m:t>904</m:t>
                            </m:r>
                          </m:den>
                        </m:f>
                      </m:num>
                      <m:den>
                        <m:r>
                          <a:rPr lang="en-US" altLang="zh-CN" i="1">
                            <a:latin typeface="Cambria Math" panose="02040503050406030204" pitchFamily="18" charset="0"/>
                          </a:rPr>
                          <m:t>3</m:t>
                        </m:r>
                        <m:r>
                          <a:rPr lang="en-US" altLang="zh-CN" i="1" smtClean="0">
                            <a:latin typeface="Cambria Math" panose="02040503050406030204" pitchFamily="18" charset="0"/>
                          </a:rPr>
                          <m:t>6</m:t>
                        </m:r>
                        <m:r>
                          <a:rPr lang="en-US" altLang="zh-CN" i="1">
                            <a:latin typeface="Cambria Math" panose="02040503050406030204" pitchFamily="18" charset="0"/>
                          </a:rPr>
                          <m:t>5</m:t>
                        </m:r>
                      </m:den>
                    </m:f>
                    <m:r>
                      <a:rPr lang="en-US" altLang="zh-CN" i="1">
                        <a:latin typeface="Cambria Math" panose="02040503050406030204" pitchFamily="18" charset="0"/>
                      </a:rPr>
                      <m:t>=</m:t>
                    </m:r>
                  </m:oMath>
                </a14:m>
                <a:r>
                  <a:rPr lang="en-US" altLang="zh-CN" dirty="0"/>
                  <a:t>6.06</a:t>
                </a:r>
                <a:r>
                  <a:rPr lang="zh-CN" altLang="en-US" dirty="0"/>
                  <a:t>年能够回本。</a:t>
                </a:r>
              </a:p>
            </p:txBody>
          </p:sp>
        </mc:Choice>
        <mc:Fallback xmlns="">
          <p:sp>
            <p:nvSpPr>
              <p:cNvPr id="2" name="文本框 1">
                <a:extLst>
                  <a:ext uri="{FF2B5EF4-FFF2-40B4-BE49-F238E27FC236}">
                    <a16:creationId xmlns:a16="http://schemas.microsoft.com/office/drawing/2014/main" id="{AE9B4AC3-1A69-A2AA-4971-BA27FF38AB70}"/>
                  </a:ext>
                </a:extLst>
              </p:cNvPr>
              <p:cNvSpPr txBox="1">
                <a:spLocks noRot="1" noChangeAspect="1" noMove="1" noResize="1" noEditPoints="1" noAdjustHandles="1" noChangeArrowheads="1" noChangeShapeType="1" noTextEdit="1"/>
              </p:cNvSpPr>
              <p:nvPr/>
            </p:nvSpPr>
            <p:spPr>
              <a:xfrm>
                <a:off x="1147779" y="1016646"/>
                <a:ext cx="10001190" cy="1431610"/>
              </a:xfrm>
              <a:prstGeom prst="rect">
                <a:avLst/>
              </a:prstGeom>
              <a:blipFill>
                <a:blip r:embed="rId3"/>
                <a:stretch>
                  <a:fillRect l="-488" t="-3830" b="-4255"/>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0D758320-9181-6246-5034-B24034FE6186}"/>
              </a:ext>
            </a:extLst>
          </p:cNvPr>
          <p:cNvPicPr>
            <a:picLocks noChangeAspect="1"/>
          </p:cNvPicPr>
          <p:nvPr/>
        </p:nvPicPr>
        <p:blipFill>
          <a:blip r:embed="rId4"/>
          <a:stretch>
            <a:fillRect/>
          </a:stretch>
        </p:blipFill>
        <p:spPr>
          <a:xfrm>
            <a:off x="622890" y="2903327"/>
            <a:ext cx="5536496" cy="2921399"/>
          </a:xfrm>
          <a:prstGeom prst="rect">
            <a:avLst/>
          </a:prstGeom>
        </p:spPr>
      </p:pic>
      <p:pic>
        <p:nvPicPr>
          <p:cNvPr id="5" name="图片 4">
            <a:extLst>
              <a:ext uri="{FF2B5EF4-FFF2-40B4-BE49-F238E27FC236}">
                <a16:creationId xmlns:a16="http://schemas.microsoft.com/office/drawing/2014/main" id="{B562F25C-A8D1-1D9A-9BA2-60A36FC87449}"/>
              </a:ext>
            </a:extLst>
          </p:cNvPr>
          <p:cNvPicPr>
            <a:picLocks noChangeAspect="1"/>
          </p:cNvPicPr>
          <p:nvPr/>
        </p:nvPicPr>
        <p:blipFill>
          <a:blip r:embed="rId5"/>
          <a:stretch>
            <a:fillRect/>
          </a:stretch>
        </p:blipFill>
        <p:spPr>
          <a:xfrm>
            <a:off x="6290650" y="2919954"/>
            <a:ext cx="5361397" cy="2921400"/>
          </a:xfrm>
          <a:prstGeom prst="rect">
            <a:avLst/>
          </a:prstGeom>
        </p:spPr>
      </p:pic>
    </p:spTree>
    <p:extLst>
      <p:ext uri="{BB962C8B-B14F-4D97-AF65-F5344CB8AC3E}">
        <p14:creationId xmlns:p14="http://schemas.microsoft.com/office/powerpoint/2010/main" val="2336606527"/>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right)">
                                      <p:cBhvr>
                                        <p:cTn id="12" dur="500"/>
                                        <p:tgtEl>
                                          <p:spTgt spid="11"/>
                                        </p:tgtEl>
                                      </p:cBhvr>
                                    </p:animEffect>
                                  </p:childTnLst>
                                </p:cTn>
                              </p:par>
                              <p:par>
                                <p:cTn id="13" presetID="1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p:tgtEl>
                                          <p:spTgt spid="13"/>
                                        </p:tgtEl>
                                        <p:attrNameLst>
                                          <p:attrName>ppt_x</p:attrName>
                                        </p:attrNameLst>
                                      </p:cBhvr>
                                      <p:tavLst>
                                        <p:tav tm="0">
                                          <p:val>
                                            <p:strVal val="#ppt_x-#ppt_w*1.125000"/>
                                          </p:val>
                                        </p:tav>
                                        <p:tav tm="100000">
                                          <p:val>
                                            <p:strVal val="#ppt_x"/>
                                          </p:val>
                                        </p:tav>
                                      </p:tavLst>
                                    </p:anim>
                                    <p:animEffect transition="in" filter="wipe(right)">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EAEB229-E41F-4921-B93E-9D5D15072DB4}"/>
              </a:ext>
            </a:extLst>
          </p:cNvPr>
          <p:cNvSpPr/>
          <p:nvPr/>
        </p:nvSpPr>
        <p:spPr>
          <a:xfrm>
            <a:off x="126366" y="2361565"/>
            <a:ext cx="4359008" cy="1583690"/>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5" name="组合 4">
            <a:extLst>
              <a:ext uri="{FF2B5EF4-FFF2-40B4-BE49-F238E27FC236}">
                <a16:creationId xmlns:a16="http://schemas.microsoft.com/office/drawing/2014/main" id="{6045C783-6E36-4040-8A44-A717859CCBF5}"/>
              </a:ext>
            </a:extLst>
          </p:cNvPr>
          <p:cNvGrpSpPr/>
          <p:nvPr/>
        </p:nvGrpSpPr>
        <p:grpSpPr>
          <a:xfrm>
            <a:off x="4947452" y="2261232"/>
            <a:ext cx="754175" cy="1001954"/>
            <a:chOff x="3773160" y="1275716"/>
            <a:chExt cx="754216" cy="751331"/>
          </a:xfrm>
        </p:grpSpPr>
        <p:sp>
          <p:nvSpPr>
            <p:cNvPr id="6" name="TextBox 4">
              <a:extLst>
                <a:ext uri="{FF2B5EF4-FFF2-40B4-BE49-F238E27FC236}">
                  <a16:creationId xmlns:a16="http://schemas.microsoft.com/office/drawing/2014/main" id="{E704C2F5-B7CF-4EB8-A91C-3A9632C8D50C}"/>
                </a:ext>
              </a:extLst>
            </p:cNvPr>
            <p:cNvSpPr txBox="1"/>
            <p:nvPr/>
          </p:nvSpPr>
          <p:spPr>
            <a:xfrm>
              <a:off x="3773160" y="1275716"/>
              <a:ext cx="138571" cy="398115"/>
            </a:xfrm>
            <a:prstGeom prst="rect">
              <a:avLst/>
            </a:prstGeom>
            <a:noFill/>
          </p:spPr>
          <p:txBody>
            <a:bodyPr wrap="none" lIns="68580" tIns="34290" rIns="68580" bIns="34290" rtlCol="0">
              <a:spAutoFit/>
            </a:bodyPr>
            <a:lstStyle/>
            <a:p>
              <a:endParaRPr lang="en-US" altLang="zh-CN" sz="3000" dirty="0">
                <a:solidFill>
                  <a:srgbClr val="6C448A"/>
                </a:solidFill>
                <a:latin typeface="Impact" panose="020B0806030902050204" pitchFamily="34" charset="0"/>
              </a:endParaRPr>
            </a:p>
          </p:txBody>
        </p:sp>
        <p:sp>
          <p:nvSpPr>
            <p:cNvPr id="7" name="文本框 6">
              <a:extLst>
                <a:ext uri="{FF2B5EF4-FFF2-40B4-BE49-F238E27FC236}">
                  <a16:creationId xmlns:a16="http://schemas.microsoft.com/office/drawing/2014/main" id="{01D7C66A-F136-4245-BF2F-5E1BCEECBB72}"/>
                </a:ext>
              </a:extLst>
            </p:cNvPr>
            <p:cNvSpPr txBox="1"/>
            <p:nvPr/>
          </p:nvSpPr>
          <p:spPr>
            <a:xfrm>
              <a:off x="3773282" y="1698169"/>
              <a:ext cx="754094" cy="328878"/>
            </a:xfrm>
            <a:prstGeom prst="rect">
              <a:avLst/>
            </a:prstGeom>
            <a:noFill/>
          </p:spPr>
          <p:txBody>
            <a:bodyPr wrap="none" lIns="68580" tIns="34290" rIns="68580" bIns="34290" rtlCol="0">
              <a:spAutoFit/>
            </a:bodyPr>
            <a:lstStyle/>
            <a:p>
              <a:r>
                <a:rPr lang="zh-CN" altLang="en-US" sz="2400" b="1" dirty="0">
                  <a:latin typeface="微软雅黑" panose="020B0503020204020204" charset="-122"/>
                  <a:ea typeface="微软雅黑" panose="020B0503020204020204" charset="-122"/>
                </a:rPr>
                <a:t>总结</a:t>
              </a:r>
              <a:endParaRPr lang="zh-CN" altLang="en-US" sz="2400" b="1" dirty="0">
                <a:solidFill>
                  <a:schemeClr val="tx1"/>
                </a:solidFill>
                <a:latin typeface="微软雅黑" panose="020B0503020204020204" charset="-122"/>
                <a:ea typeface="微软雅黑" panose="020B0503020204020204" charset="-122"/>
              </a:endParaRPr>
            </a:p>
          </p:txBody>
        </p:sp>
      </p:grpSp>
      <p:sp>
        <p:nvSpPr>
          <p:cNvPr id="8" name="矩形 7">
            <a:extLst>
              <a:ext uri="{FF2B5EF4-FFF2-40B4-BE49-F238E27FC236}">
                <a16:creationId xmlns:a16="http://schemas.microsoft.com/office/drawing/2014/main" id="{4580C509-C4E3-4F7E-B967-1CBAB1E5A686}"/>
              </a:ext>
            </a:extLst>
          </p:cNvPr>
          <p:cNvSpPr/>
          <p:nvPr/>
        </p:nvSpPr>
        <p:spPr>
          <a:xfrm>
            <a:off x="0" y="2008505"/>
            <a:ext cx="12192000" cy="252727"/>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9" name="Text Box 64">
            <a:extLst>
              <a:ext uri="{FF2B5EF4-FFF2-40B4-BE49-F238E27FC236}">
                <a16:creationId xmlns:a16="http://schemas.microsoft.com/office/drawing/2014/main" id="{ED576924-1C1F-4C45-B5CE-BC63D30E2D1F}"/>
              </a:ext>
            </a:extLst>
          </p:cNvPr>
          <p:cNvSpPr txBox="1">
            <a:spLocks noChangeArrowheads="1"/>
          </p:cNvSpPr>
          <p:nvPr/>
        </p:nvSpPr>
        <p:spPr bwMode="auto">
          <a:xfrm>
            <a:off x="1004703" y="2661763"/>
            <a:ext cx="2070735" cy="975995"/>
          </a:xfrm>
          <a:prstGeom prst="rect">
            <a:avLst/>
          </a:prstGeom>
          <a:noFill/>
          <a:ln w="9525">
            <a:noFill/>
            <a:miter lim="800000"/>
          </a:ln>
        </p:spPr>
        <p:txBody>
          <a:bodyPr wrap="square" lIns="68580" tIns="34290" rIns="68580" bIns="34290">
            <a:spAutoFit/>
          </a:bodyPr>
          <a:lstStyle/>
          <a:p>
            <a:r>
              <a:rPr lang="zh-CN" altLang="en-US" sz="3200" b="1" dirty="0">
                <a:solidFill>
                  <a:schemeClr val="bg1"/>
                </a:solidFill>
                <a:latin typeface="微软雅黑" panose="020B0503020204020204" charset="-122"/>
                <a:ea typeface="微软雅黑" panose="020B0503020204020204" charset="-122"/>
              </a:rPr>
              <a:t>第四部分</a:t>
            </a:r>
          </a:p>
          <a:p>
            <a:endParaRPr lang="en-US" altLang="zh-CN" sz="2700" b="1" dirty="0">
              <a:solidFill>
                <a:srgbClr val="679E2A"/>
              </a:solidFill>
              <a:latin typeface="微软雅黑" panose="020B0503020204020204" charset="-122"/>
              <a:ea typeface="微软雅黑" panose="020B0503020204020204" charset="-122"/>
            </a:endParaRPr>
          </a:p>
        </p:txBody>
      </p:sp>
      <p:sp>
        <p:nvSpPr>
          <p:cNvPr id="10" name="矩形 9">
            <a:extLst>
              <a:ext uri="{FF2B5EF4-FFF2-40B4-BE49-F238E27FC236}">
                <a16:creationId xmlns:a16="http://schemas.microsoft.com/office/drawing/2014/main" id="{5622AB1B-CDC8-4409-B7C8-E64C7D55F807}"/>
              </a:ext>
            </a:extLst>
          </p:cNvPr>
          <p:cNvSpPr/>
          <p:nvPr/>
        </p:nvSpPr>
        <p:spPr>
          <a:xfrm>
            <a:off x="4672497" y="2357756"/>
            <a:ext cx="200025" cy="1584012"/>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a:extLst>
              <a:ext uri="{FF2B5EF4-FFF2-40B4-BE49-F238E27FC236}">
                <a16:creationId xmlns:a16="http://schemas.microsoft.com/office/drawing/2014/main" id="{09567AE7-A1FA-46E0-A6D5-4A13058995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821" y="367864"/>
            <a:ext cx="2161598" cy="668535"/>
          </a:xfrm>
          <a:prstGeom prst="rect">
            <a:avLst/>
          </a:prstGeom>
        </p:spPr>
      </p:pic>
    </p:spTree>
    <p:extLst>
      <p:ext uri="{BB962C8B-B14F-4D97-AF65-F5344CB8AC3E}">
        <p14:creationId xmlns:p14="http://schemas.microsoft.com/office/powerpoint/2010/main" val="3414913747"/>
      </p:ext>
    </p:extLst>
  </p:cSld>
  <p:clrMapOvr>
    <a:masterClrMapping/>
  </p:clrMapOvr>
  <p:transition advClick="0" advTm="2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EAEB229-E41F-4921-B93E-9D5D15072DB4}"/>
              </a:ext>
            </a:extLst>
          </p:cNvPr>
          <p:cNvSpPr/>
          <p:nvPr/>
        </p:nvSpPr>
        <p:spPr>
          <a:xfrm>
            <a:off x="126366" y="2361565"/>
            <a:ext cx="4359008" cy="1583690"/>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 name="TextBox 23">
            <a:extLst>
              <a:ext uri="{FF2B5EF4-FFF2-40B4-BE49-F238E27FC236}">
                <a16:creationId xmlns:a16="http://schemas.microsoft.com/office/drawing/2014/main" id="{448CEA04-79AB-4A0E-831D-7B6B071A79BD}"/>
              </a:ext>
            </a:extLst>
          </p:cNvPr>
          <p:cNvSpPr txBox="1"/>
          <p:nvPr/>
        </p:nvSpPr>
        <p:spPr>
          <a:xfrm>
            <a:off x="5827562" y="3947161"/>
            <a:ext cx="1137171" cy="377026"/>
          </a:xfrm>
          <a:prstGeom prst="rect">
            <a:avLst/>
          </a:prstGeom>
          <a:noFill/>
        </p:spPr>
        <p:txBody>
          <a:bodyPr wrap="none" lIns="68580" tIns="34290" rIns="68580" bIns="34290" rtlCol="0">
            <a:spAutoFit/>
          </a:bodyPr>
          <a:lstStyle/>
          <a:p>
            <a:pPr marL="214630" indent="-214630">
              <a:buFont typeface="Wingdings" panose="05000000000000000000" pitchFamily="2" charset="2"/>
              <a:buChar char="p"/>
            </a:pPr>
            <a:r>
              <a:rPr lang="zh-CN" altLang="en-US" sz="2000" dirty="0">
                <a:solidFill>
                  <a:schemeClr val="tx1"/>
                </a:solidFill>
                <a:latin typeface="微软雅黑" panose="020B0503020204020204" charset="-122"/>
                <a:ea typeface="微软雅黑" panose="020B0503020204020204" charset="-122"/>
              </a:rPr>
              <a:t>　李昂</a:t>
            </a:r>
          </a:p>
        </p:txBody>
      </p:sp>
      <p:grpSp>
        <p:nvGrpSpPr>
          <p:cNvPr id="5" name="组合 4">
            <a:extLst>
              <a:ext uri="{FF2B5EF4-FFF2-40B4-BE49-F238E27FC236}">
                <a16:creationId xmlns:a16="http://schemas.microsoft.com/office/drawing/2014/main" id="{6045C783-6E36-4040-8A44-A717859CCBF5}"/>
              </a:ext>
            </a:extLst>
          </p:cNvPr>
          <p:cNvGrpSpPr/>
          <p:nvPr/>
        </p:nvGrpSpPr>
        <p:grpSpPr>
          <a:xfrm>
            <a:off x="4947453" y="2261232"/>
            <a:ext cx="1985281" cy="1001954"/>
            <a:chOff x="3773160" y="1275716"/>
            <a:chExt cx="1985388" cy="751331"/>
          </a:xfrm>
        </p:grpSpPr>
        <p:sp>
          <p:nvSpPr>
            <p:cNvPr id="6" name="TextBox 4">
              <a:extLst>
                <a:ext uri="{FF2B5EF4-FFF2-40B4-BE49-F238E27FC236}">
                  <a16:creationId xmlns:a16="http://schemas.microsoft.com/office/drawing/2014/main" id="{E704C2F5-B7CF-4EB8-A91C-3A9632C8D50C}"/>
                </a:ext>
              </a:extLst>
            </p:cNvPr>
            <p:cNvSpPr txBox="1"/>
            <p:nvPr/>
          </p:nvSpPr>
          <p:spPr>
            <a:xfrm>
              <a:off x="3773160" y="1275716"/>
              <a:ext cx="138572" cy="398115"/>
            </a:xfrm>
            <a:prstGeom prst="rect">
              <a:avLst/>
            </a:prstGeom>
            <a:noFill/>
          </p:spPr>
          <p:txBody>
            <a:bodyPr wrap="none" lIns="68580" tIns="34290" rIns="68580" bIns="34290" rtlCol="0">
              <a:spAutoFit/>
            </a:bodyPr>
            <a:lstStyle/>
            <a:p>
              <a:endParaRPr lang="en-US" altLang="zh-CN" sz="3000" dirty="0">
                <a:solidFill>
                  <a:srgbClr val="6C448A"/>
                </a:solidFill>
                <a:latin typeface="Impact" panose="020B0806030902050204" pitchFamily="34" charset="0"/>
              </a:endParaRPr>
            </a:p>
          </p:txBody>
        </p:sp>
        <p:sp>
          <p:nvSpPr>
            <p:cNvPr id="7" name="文本框 6">
              <a:extLst>
                <a:ext uri="{FF2B5EF4-FFF2-40B4-BE49-F238E27FC236}">
                  <a16:creationId xmlns:a16="http://schemas.microsoft.com/office/drawing/2014/main" id="{01D7C66A-F136-4245-BF2F-5E1BCEECBB72}"/>
                </a:ext>
              </a:extLst>
            </p:cNvPr>
            <p:cNvSpPr txBox="1"/>
            <p:nvPr/>
          </p:nvSpPr>
          <p:spPr>
            <a:xfrm>
              <a:off x="3773282" y="1698169"/>
              <a:ext cx="1985266" cy="328878"/>
            </a:xfrm>
            <a:prstGeom prst="rect">
              <a:avLst/>
            </a:prstGeom>
            <a:noFill/>
          </p:spPr>
          <p:txBody>
            <a:bodyPr wrap="none" lIns="68580" tIns="34290" rIns="68580" bIns="34290" rtlCol="0">
              <a:spAutoFit/>
            </a:bodyPr>
            <a:lstStyle/>
            <a:p>
              <a:r>
                <a:rPr lang="zh-CN" altLang="en-US" sz="2400" b="1" dirty="0">
                  <a:latin typeface="微软雅黑" panose="020B0503020204020204" charset="-122"/>
                  <a:ea typeface="微软雅黑" panose="020B0503020204020204" charset="-122"/>
                </a:rPr>
                <a:t>确定运行计划</a:t>
              </a:r>
              <a:endParaRPr lang="zh-CN" altLang="en-US" sz="2400" b="1" dirty="0">
                <a:solidFill>
                  <a:schemeClr val="tx1"/>
                </a:solidFill>
                <a:latin typeface="微软雅黑" panose="020B0503020204020204" charset="-122"/>
                <a:ea typeface="微软雅黑" panose="020B0503020204020204" charset="-122"/>
              </a:endParaRPr>
            </a:p>
          </p:txBody>
        </p:sp>
      </p:grpSp>
      <p:sp>
        <p:nvSpPr>
          <p:cNvPr id="8" name="矩形 7">
            <a:extLst>
              <a:ext uri="{FF2B5EF4-FFF2-40B4-BE49-F238E27FC236}">
                <a16:creationId xmlns:a16="http://schemas.microsoft.com/office/drawing/2014/main" id="{4580C509-C4E3-4F7E-B967-1CBAB1E5A686}"/>
              </a:ext>
            </a:extLst>
          </p:cNvPr>
          <p:cNvSpPr/>
          <p:nvPr/>
        </p:nvSpPr>
        <p:spPr>
          <a:xfrm>
            <a:off x="0" y="2008505"/>
            <a:ext cx="12192000" cy="252727"/>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9" name="Text Box 64">
            <a:extLst>
              <a:ext uri="{FF2B5EF4-FFF2-40B4-BE49-F238E27FC236}">
                <a16:creationId xmlns:a16="http://schemas.microsoft.com/office/drawing/2014/main" id="{ED576924-1C1F-4C45-B5CE-BC63D30E2D1F}"/>
              </a:ext>
            </a:extLst>
          </p:cNvPr>
          <p:cNvSpPr txBox="1">
            <a:spLocks noChangeArrowheads="1"/>
          </p:cNvSpPr>
          <p:nvPr/>
        </p:nvSpPr>
        <p:spPr bwMode="auto">
          <a:xfrm>
            <a:off x="1004703" y="2661763"/>
            <a:ext cx="2070735" cy="975995"/>
          </a:xfrm>
          <a:prstGeom prst="rect">
            <a:avLst/>
          </a:prstGeom>
          <a:noFill/>
          <a:ln w="9525">
            <a:noFill/>
            <a:miter lim="800000"/>
          </a:ln>
        </p:spPr>
        <p:txBody>
          <a:bodyPr wrap="square" lIns="68580" tIns="34290" rIns="68580" bIns="34290">
            <a:spAutoFit/>
          </a:bodyPr>
          <a:lstStyle/>
          <a:p>
            <a:r>
              <a:rPr lang="zh-CN" altLang="en-US" sz="3200" b="1" dirty="0">
                <a:solidFill>
                  <a:schemeClr val="bg1"/>
                </a:solidFill>
                <a:latin typeface="微软雅黑" panose="020B0503020204020204" charset="-122"/>
                <a:ea typeface="微软雅黑" panose="020B0503020204020204" charset="-122"/>
              </a:rPr>
              <a:t>第一部分</a:t>
            </a:r>
          </a:p>
          <a:p>
            <a:endParaRPr lang="en-US" altLang="zh-CN" sz="2700" b="1" dirty="0">
              <a:solidFill>
                <a:srgbClr val="679E2A"/>
              </a:solidFill>
              <a:latin typeface="微软雅黑" panose="020B0503020204020204" charset="-122"/>
              <a:ea typeface="微软雅黑" panose="020B0503020204020204" charset="-122"/>
            </a:endParaRPr>
          </a:p>
        </p:txBody>
      </p:sp>
      <p:sp>
        <p:nvSpPr>
          <p:cNvPr id="10" name="矩形 9">
            <a:extLst>
              <a:ext uri="{FF2B5EF4-FFF2-40B4-BE49-F238E27FC236}">
                <a16:creationId xmlns:a16="http://schemas.microsoft.com/office/drawing/2014/main" id="{5622AB1B-CDC8-4409-B7C8-E64C7D55F807}"/>
              </a:ext>
            </a:extLst>
          </p:cNvPr>
          <p:cNvSpPr/>
          <p:nvPr/>
        </p:nvSpPr>
        <p:spPr>
          <a:xfrm>
            <a:off x="4672497" y="2357756"/>
            <a:ext cx="200025" cy="1584012"/>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a:extLst>
              <a:ext uri="{FF2B5EF4-FFF2-40B4-BE49-F238E27FC236}">
                <a16:creationId xmlns:a16="http://schemas.microsoft.com/office/drawing/2014/main" id="{09567AE7-A1FA-46E0-A6D5-4A13058995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821" y="367864"/>
            <a:ext cx="2161598" cy="668535"/>
          </a:xfrm>
          <a:prstGeom prst="rect">
            <a:avLst/>
          </a:prstGeom>
        </p:spPr>
      </p:pic>
      <p:grpSp>
        <p:nvGrpSpPr>
          <p:cNvPr id="23" name="组合 22">
            <a:extLst>
              <a:ext uri="{FF2B5EF4-FFF2-40B4-BE49-F238E27FC236}">
                <a16:creationId xmlns:a16="http://schemas.microsoft.com/office/drawing/2014/main" id="{E2D595AC-9070-4C7E-9520-CDA97EA6A44D}"/>
              </a:ext>
            </a:extLst>
          </p:cNvPr>
          <p:cNvGrpSpPr/>
          <p:nvPr/>
        </p:nvGrpSpPr>
        <p:grpSpPr>
          <a:xfrm>
            <a:off x="9232900" y="6461125"/>
            <a:ext cx="2959100" cy="396875"/>
            <a:chOff x="9259" y="10212"/>
            <a:chExt cx="4660" cy="625"/>
          </a:xfrm>
        </p:grpSpPr>
        <p:sp>
          <p:nvSpPr>
            <p:cNvPr id="24" name="矩形 23">
              <a:extLst>
                <a:ext uri="{FF2B5EF4-FFF2-40B4-BE49-F238E27FC236}">
                  <a16:creationId xmlns:a16="http://schemas.microsoft.com/office/drawing/2014/main" id="{CDF2502D-52DE-4296-B830-AF6F1D35FC2D}"/>
                </a:ext>
              </a:extLst>
            </p:cNvPr>
            <p:cNvSpPr/>
            <p:nvPr/>
          </p:nvSpPr>
          <p:spPr>
            <a:xfrm>
              <a:off x="13448" y="10212"/>
              <a:ext cx="471" cy="601"/>
            </a:xfrm>
            <a:prstGeom prst="rect">
              <a:avLst/>
            </a:prstGeom>
            <a:solidFill>
              <a:srgbClr val="6C448A"/>
            </a:solidFill>
            <a:ln>
              <a:solidFill>
                <a:srgbClr val="6C44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3B07FEB9-84A5-4A96-871A-35C56D37C245}"/>
                </a:ext>
              </a:extLst>
            </p:cNvPr>
            <p:cNvSpPr txBox="1"/>
            <p:nvPr/>
          </p:nvSpPr>
          <p:spPr>
            <a:xfrm>
              <a:off x="9259" y="10212"/>
              <a:ext cx="4660" cy="582"/>
            </a:xfrm>
            <a:prstGeom prst="rect">
              <a:avLst/>
            </a:prstGeom>
            <a:noFill/>
          </p:spPr>
          <p:txBody>
            <a:bodyPr wrap="square" rtlCol="0">
              <a:spAutoFit/>
            </a:bodyPr>
            <a:lstStyle/>
            <a:p>
              <a:r>
                <a:rPr lang="en-US" altLang="zh-CN" dirty="0"/>
                <a:t>    </a:t>
              </a:r>
              <a:r>
                <a:rPr lang="en-US" altLang="zh-CN" dirty="0">
                  <a:latin typeface="微软雅黑" panose="020B0503020204020204" charset="-122"/>
                  <a:ea typeface="微软雅黑" panose="020B0503020204020204" charset="-122"/>
                </a:rPr>
                <a:t> </a:t>
              </a:r>
              <a:r>
                <a:rPr lang="en-US" altLang="zh-CN" sz="1400" dirty="0">
                  <a:latin typeface="微软雅黑" panose="020B0503020204020204" charset="-122"/>
                  <a:ea typeface="微软雅黑" panose="020B0503020204020204" charset="-122"/>
                  <a:sym typeface="+mn-ea"/>
                </a:rPr>
                <a:t>20XX</a:t>
              </a:r>
              <a:r>
                <a:rPr lang="zh-CN" altLang="en-US" sz="1400" dirty="0">
                  <a:latin typeface="微软雅黑" panose="020B0503020204020204" charset="-122"/>
                  <a:ea typeface="微软雅黑" panose="020B0503020204020204" charset="-122"/>
                  <a:sym typeface="+mn-ea"/>
                </a:rPr>
                <a:t>级</a:t>
              </a:r>
              <a:r>
                <a:rPr lang="zh-CN" altLang="en-US" sz="1400" dirty="0">
                  <a:latin typeface="微软雅黑" panose="020B0503020204020204" charset="-122"/>
                  <a:ea typeface="微软雅黑" panose="020B0503020204020204" charset="-122"/>
                </a:rPr>
                <a:t>建筑学专业毕业答辩</a:t>
              </a:r>
            </a:p>
          </p:txBody>
        </p:sp>
        <p:sp>
          <p:nvSpPr>
            <p:cNvPr id="26" name="文本框 25">
              <a:extLst>
                <a:ext uri="{FF2B5EF4-FFF2-40B4-BE49-F238E27FC236}">
                  <a16:creationId xmlns:a16="http://schemas.microsoft.com/office/drawing/2014/main" id="{D7B0ECB4-F83B-4B89-AB4D-FA74B0A684B1}"/>
                </a:ext>
              </a:extLst>
            </p:cNvPr>
            <p:cNvSpPr txBox="1"/>
            <p:nvPr/>
          </p:nvSpPr>
          <p:spPr>
            <a:xfrm>
              <a:off x="13438" y="10257"/>
              <a:ext cx="357" cy="580"/>
            </a:xfrm>
            <a:prstGeom prst="rect">
              <a:avLst/>
            </a:prstGeom>
            <a:noFill/>
          </p:spPr>
          <p:txBody>
            <a:bodyPr wrap="square" rtlCol="0">
              <a:spAutoFit/>
            </a:bodyPr>
            <a:lstStyle/>
            <a:p>
              <a:r>
                <a:rPr lang="en-US" altLang="zh-CN">
                  <a:solidFill>
                    <a:schemeClr val="bg1"/>
                  </a:solidFill>
                </a:rPr>
                <a:t>1</a:t>
              </a:r>
            </a:p>
          </p:txBody>
        </p:sp>
      </p:grpSp>
    </p:spTree>
    <p:extLst>
      <p:ext uri="{BB962C8B-B14F-4D97-AF65-F5344CB8AC3E}">
        <p14:creationId xmlns:p14="http://schemas.microsoft.com/office/powerpoint/2010/main" val="2060940881"/>
      </p:ext>
    </p:extLst>
  </p:cSld>
  <p:clrMapOvr>
    <a:masterClrMapping/>
  </p:clrMapOvr>
  <p:transition advClick="0" advTm="200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a:extLst>
              <a:ext uri="{FF2B5EF4-FFF2-40B4-BE49-F238E27FC236}">
                <a16:creationId xmlns:a16="http://schemas.microsoft.com/office/drawing/2014/main" id="{18CDD7FA-09E3-4AF2-B927-622097F968CB}"/>
              </a:ext>
            </a:extLst>
          </p:cNvPr>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sp>
        <p:nvSpPr>
          <p:cNvPr id="11" name="TextBox 25">
            <a:extLst>
              <a:ext uri="{FF2B5EF4-FFF2-40B4-BE49-F238E27FC236}">
                <a16:creationId xmlns:a16="http://schemas.microsoft.com/office/drawing/2014/main" id="{9B14A69A-61CB-474E-A566-F61A84167974}"/>
              </a:ext>
            </a:extLst>
          </p:cNvPr>
          <p:cNvSpPr txBox="1"/>
          <p:nvPr/>
        </p:nvSpPr>
        <p:spPr>
          <a:xfrm>
            <a:off x="1048189" y="370160"/>
            <a:ext cx="877163" cy="461665"/>
          </a:xfrm>
          <a:prstGeom prst="rect">
            <a:avLst/>
          </a:prstGeom>
          <a:noFill/>
          <a:ln>
            <a:noFill/>
          </a:ln>
        </p:spPr>
        <p:txBody>
          <a:bodyPr wrap="none" rtlCol="0">
            <a:spAutoFit/>
          </a:bodyPr>
          <a:lstStyle/>
          <a:p>
            <a:r>
              <a:rPr lang="zh-CN" altLang="en-US" sz="2400" b="1" spc="300" dirty="0">
                <a:solidFill>
                  <a:srgbClr val="6C448A"/>
                </a:solidFill>
                <a:latin typeface="微软雅黑" panose="020B0503020204020204" charset="-122"/>
                <a:ea typeface="微软雅黑" panose="020B0503020204020204" charset="-122"/>
              </a:rPr>
              <a:t>总结</a:t>
            </a:r>
          </a:p>
        </p:txBody>
      </p:sp>
      <p:pic>
        <p:nvPicPr>
          <p:cNvPr id="1026" name="Picture 2" descr="https://timgsa.baidu.com/timg?image&amp;quality=80&amp;size=b9999_10000&amp;sec=1516638700954&amp;di=3582ad7bb29c454e74160c8a2b77e056&amp;imgtype=0&amp;src=http%3A%2F%2Fb.hiphotos.baidu.com%2Fzhidao%2Fpic%2Fitem%2F80cb39dbb6fd526689e18a12ab18972bd50736e9.jpg">
            <a:extLst>
              <a:ext uri="{FF2B5EF4-FFF2-40B4-BE49-F238E27FC236}">
                <a16:creationId xmlns:a16="http://schemas.microsoft.com/office/drawing/2014/main" id="{FB89AE7B-AC51-476A-9358-AAA6930BAC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7ECB4E11-3853-D749-D39C-1B5494CC6722}"/>
              </a:ext>
            </a:extLst>
          </p:cNvPr>
          <p:cNvSpPr txBox="1"/>
          <p:nvPr/>
        </p:nvSpPr>
        <p:spPr>
          <a:xfrm>
            <a:off x="808124" y="353725"/>
            <a:ext cx="11270529" cy="5892254"/>
          </a:xfrm>
          <a:prstGeom prst="rect">
            <a:avLst/>
          </a:prstGeom>
          <a:noFill/>
        </p:spPr>
        <p:txBody>
          <a:bodyPr wrap="square" rtlCol="0">
            <a:spAutoFit/>
          </a:bodyPr>
          <a:lstStyle/>
          <a:p>
            <a:pPr>
              <a:lnSpc>
                <a:spcPct val="200000"/>
              </a:lnSpc>
            </a:pPr>
            <a:endParaRPr lang="zh-CN" altLang="en-US" sz="2400" b="1" spc="300" dirty="0">
              <a:solidFill>
                <a:srgbClr val="6C448A"/>
              </a:solidFill>
              <a:latin typeface="微软雅黑" panose="020B0503020204020204" charset="-122"/>
              <a:ea typeface="微软雅黑" panose="020B0503020204020204" charset="-122"/>
            </a:endParaRPr>
          </a:p>
          <a:p>
            <a:pPr marL="285750" indent="-285750">
              <a:lnSpc>
                <a:spcPct val="200000"/>
              </a:lnSpc>
              <a:buFont typeface="Arial" panose="020B0604020202020204" pitchFamily="34" charset="0"/>
              <a:buChar char="•"/>
            </a:pPr>
            <a:r>
              <a:rPr lang="zh-CN" altLang="en-US" sz="2400" dirty="0">
                <a:solidFill>
                  <a:srgbClr val="1F2328"/>
                </a:solidFill>
                <a:highlight>
                  <a:srgbClr val="FFFFFF"/>
                </a:highlight>
                <a:latin typeface="-apple-system"/>
              </a:rPr>
              <a:t>根据预测数据，以错开电价高峰为基本思路，得出了初步的最优运行计划为</a:t>
            </a:r>
            <a:r>
              <a:rPr lang="en-US" altLang="zh-CN" sz="2400" b="1" dirty="0">
                <a:solidFill>
                  <a:srgbClr val="1F2328"/>
                </a:solidFill>
                <a:highlight>
                  <a:srgbClr val="FFFFFF"/>
                </a:highlight>
                <a:latin typeface="-apple-system"/>
              </a:rPr>
              <a:t>59258</a:t>
            </a:r>
            <a:r>
              <a:rPr lang="zh-CN" altLang="en-US" sz="2400" dirty="0">
                <a:solidFill>
                  <a:srgbClr val="1F2328"/>
                </a:solidFill>
                <a:highlight>
                  <a:srgbClr val="FFFFFF"/>
                </a:highlight>
                <a:latin typeface="-apple-system"/>
              </a:rPr>
              <a:t>元；</a:t>
            </a:r>
            <a:endParaRPr lang="en-US" altLang="zh-CN" sz="2400" b="0" i="0" dirty="0">
              <a:solidFill>
                <a:srgbClr val="1F2328"/>
              </a:solidFill>
              <a:effectLst/>
              <a:highlight>
                <a:srgbClr val="FFFFFF"/>
              </a:highlight>
              <a:latin typeface="-apple-system"/>
            </a:endParaRPr>
          </a:p>
          <a:p>
            <a:pPr marL="285750" indent="-285750">
              <a:lnSpc>
                <a:spcPct val="200000"/>
              </a:lnSpc>
              <a:buFont typeface="Arial" panose="020B0604020202020204" pitchFamily="34" charset="0"/>
              <a:buChar char="•"/>
            </a:pPr>
            <a:r>
              <a:rPr lang="zh-CN" altLang="en-US" sz="2400" b="0" i="0" dirty="0">
                <a:solidFill>
                  <a:srgbClr val="1F2328"/>
                </a:solidFill>
                <a:effectLst/>
                <a:highlight>
                  <a:srgbClr val="FFFFFF"/>
                </a:highlight>
                <a:latin typeface="-apple-system"/>
              </a:rPr>
              <a:t>通过建立多能园区能源系统模型，分析了不同时间段的调峰能力，并得出了最大调峰时园区购电量减小约</a:t>
            </a:r>
            <a:r>
              <a:rPr lang="en-US" altLang="zh-CN" sz="2400" b="1" i="0" dirty="0">
                <a:solidFill>
                  <a:srgbClr val="1F2328"/>
                </a:solidFill>
                <a:effectLst/>
                <a:highlight>
                  <a:srgbClr val="FFFFFF"/>
                </a:highlight>
                <a:latin typeface="-apple-system"/>
              </a:rPr>
              <a:t>5847</a:t>
            </a:r>
            <a:r>
              <a:rPr lang="en-US" altLang="zh-CN" sz="2400" b="0" i="0" dirty="0">
                <a:solidFill>
                  <a:srgbClr val="1F2328"/>
                </a:solidFill>
                <a:effectLst/>
                <a:highlight>
                  <a:srgbClr val="FFFFFF"/>
                </a:highlight>
                <a:latin typeface="-apple-system"/>
              </a:rPr>
              <a:t>kWh</a:t>
            </a:r>
            <a:r>
              <a:rPr lang="zh-CN" altLang="en-US" sz="2400" b="0" i="0" dirty="0">
                <a:solidFill>
                  <a:srgbClr val="1F2328"/>
                </a:solidFill>
                <a:effectLst/>
                <a:highlight>
                  <a:srgbClr val="FFFFFF"/>
                </a:highlight>
                <a:latin typeface="-apple-system"/>
              </a:rPr>
              <a:t>的结论。随后，通过考虑调峰补贴，进一步优化了园区的运行策略，并使总用能成本降低至</a:t>
            </a:r>
            <a:r>
              <a:rPr lang="en-US" altLang="zh-CN" sz="2400" b="1" i="0" dirty="0">
                <a:solidFill>
                  <a:srgbClr val="1F2328"/>
                </a:solidFill>
                <a:effectLst/>
                <a:highlight>
                  <a:srgbClr val="FFFFFF"/>
                </a:highlight>
                <a:latin typeface="-apple-system"/>
              </a:rPr>
              <a:t>57542</a:t>
            </a:r>
            <a:r>
              <a:rPr lang="zh-CN" altLang="en-US" sz="2400" b="0" i="0" dirty="0">
                <a:solidFill>
                  <a:srgbClr val="1F2328"/>
                </a:solidFill>
                <a:effectLst/>
                <a:highlight>
                  <a:srgbClr val="FFFFFF"/>
                </a:highlight>
                <a:latin typeface="-apple-system"/>
              </a:rPr>
              <a:t>元；</a:t>
            </a:r>
            <a:endParaRPr lang="en-US" altLang="zh-CN" sz="2400" b="0" i="0" dirty="0">
              <a:solidFill>
                <a:srgbClr val="1F2328"/>
              </a:solidFill>
              <a:effectLst/>
              <a:highlight>
                <a:srgbClr val="FFFFFF"/>
              </a:highlight>
              <a:latin typeface="-apple-system"/>
            </a:endParaRPr>
          </a:p>
          <a:p>
            <a:pPr marL="285750" indent="-285750">
              <a:lnSpc>
                <a:spcPct val="200000"/>
              </a:lnSpc>
              <a:buFont typeface="Arial" panose="020B0604020202020204" pitchFamily="34" charset="0"/>
              <a:buChar char="•"/>
            </a:pPr>
            <a:r>
              <a:rPr lang="zh-CN" altLang="en-US" sz="2400" dirty="0"/>
              <a:t>引入储能的思路本质上是对任务一思路的延续，即最大程度上让第一档电价与第三档电价“一一对应”，使得成本最小化；</a:t>
            </a:r>
          </a:p>
        </p:txBody>
      </p:sp>
    </p:spTree>
    <p:extLst>
      <p:ext uri="{BB962C8B-B14F-4D97-AF65-F5344CB8AC3E}">
        <p14:creationId xmlns:p14="http://schemas.microsoft.com/office/powerpoint/2010/main" val="2828760147"/>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righ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61A203B-9990-49CD-A9F6-BFB245CC0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119745"/>
            <a:ext cx="12191999" cy="3251200"/>
          </a:xfrm>
          <a:prstGeom prst="rect">
            <a:avLst/>
          </a:prstGeom>
        </p:spPr>
      </p:pic>
      <p:sp>
        <p:nvSpPr>
          <p:cNvPr id="9" name="矩形 8">
            <a:extLst>
              <a:ext uri="{FF2B5EF4-FFF2-40B4-BE49-F238E27FC236}">
                <a16:creationId xmlns:a16="http://schemas.microsoft.com/office/drawing/2014/main" id="{3265B677-E017-44B1-B923-F154D0DF138A}"/>
              </a:ext>
            </a:extLst>
          </p:cNvPr>
          <p:cNvSpPr/>
          <p:nvPr/>
        </p:nvSpPr>
        <p:spPr>
          <a:xfrm>
            <a:off x="6631709" y="2909455"/>
            <a:ext cx="5190836" cy="2461490"/>
          </a:xfrm>
          <a:prstGeom prst="rect">
            <a:avLst/>
          </a:prstGeom>
          <a:solidFill>
            <a:srgbClr val="543071">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23039055-9CC4-439C-877F-D96C0D273952}"/>
              </a:ext>
            </a:extLst>
          </p:cNvPr>
          <p:cNvSpPr txBox="1"/>
          <p:nvPr/>
        </p:nvSpPr>
        <p:spPr>
          <a:xfrm>
            <a:off x="6931891" y="3526430"/>
            <a:ext cx="4765963" cy="1077218"/>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感谢聆听！</a:t>
            </a:r>
            <a:endParaRPr lang="en-US" altLang="zh-CN" sz="3200" b="1" dirty="0">
              <a:solidFill>
                <a:schemeClr val="bg1"/>
              </a:solidFill>
              <a:latin typeface="微软雅黑" panose="020B0503020204020204" pitchFamily="34" charset="-122"/>
              <a:ea typeface="微软雅黑" panose="020B0503020204020204" pitchFamily="34" charset="-122"/>
            </a:endParaRPr>
          </a:p>
          <a:p>
            <a:r>
              <a:rPr lang="zh-CN" altLang="en-US" sz="3200" b="1" dirty="0">
                <a:solidFill>
                  <a:schemeClr val="bg1"/>
                </a:solidFill>
                <a:latin typeface="微软雅黑" panose="020B0503020204020204" pitchFamily="34" charset="-122"/>
                <a:ea typeface="微软雅黑" panose="020B0503020204020204" pitchFamily="34" charset="-122"/>
              </a:rPr>
              <a:t>敬请批评与指正！</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E04C2DBB-01C7-42CB-A2A1-748D3C1D12A5}"/>
              </a:ext>
            </a:extLst>
          </p:cNvPr>
          <p:cNvSpPr/>
          <p:nvPr/>
        </p:nvSpPr>
        <p:spPr>
          <a:xfrm>
            <a:off x="1" y="2039361"/>
            <a:ext cx="12192000" cy="80384"/>
          </a:xfrm>
          <a:prstGeom prst="rect">
            <a:avLst/>
          </a:prstGeom>
          <a:solidFill>
            <a:srgbClr val="FF9600"/>
          </a:solidFill>
          <a:ln>
            <a:solidFill>
              <a:srgbClr val="FF9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4396541-9D20-413D-A964-D663D36DF34A}"/>
              </a:ext>
            </a:extLst>
          </p:cNvPr>
          <p:cNvSpPr/>
          <p:nvPr/>
        </p:nvSpPr>
        <p:spPr>
          <a:xfrm>
            <a:off x="1" y="5364605"/>
            <a:ext cx="12192000" cy="80384"/>
          </a:xfrm>
          <a:prstGeom prst="rect">
            <a:avLst/>
          </a:prstGeom>
          <a:solidFill>
            <a:srgbClr val="FF9600"/>
          </a:solidFill>
          <a:ln>
            <a:solidFill>
              <a:srgbClr val="FF9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a:extLst>
              <a:ext uri="{FF2B5EF4-FFF2-40B4-BE49-F238E27FC236}">
                <a16:creationId xmlns:a16="http://schemas.microsoft.com/office/drawing/2014/main" id="{1ADA38E7-7295-4939-9EFA-711422B281D2}"/>
              </a:ext>
            </a:extLst>
          </p:cNvPr>
          <p:cNvCxnSpPr/>
          <p:nvPr/>
        </p:nvCxnSpPr>
        <p:spPr>
          <a:xfrm>
            <a:off x="6825673" y="5140945"/>
            <a:ext cx="4872181" cy="0"/>
          </a:xfrm>
          <a:prstGeom prst="line">
            <a:avLst/>
          </a:prstGeom>
          <a:ln w="19050">
            <a:solidFill>
              <a:srgbClr val="8C739F"/>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30F53DE8-09AB-47C2-AAA5-5AE651794A2A}"/>
              </a:ext>
            </a:extLst>
          </p:cNvPr>
          <p:cNvSpPr txBox="1"/>
          <p:nvPr/>
        </p:nvSpPr>
        <p:spPr>
          <a:xfrm>
            <a:off x="4008583" y="5904921"/>
            <a:ext cx="2275606" cy="338554"/>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李昂 吴禹承 张一凯</a:t>
            </a:r>
          </a:p>
        </p:txBody>
      </p:sp>
      <p:sp>
        <p:nvSpPr>
          <p:cNvPr id="17" name="文本框 16">
            <a:extLst>
              <a:ext uri="{FF2B5EF4-FFF2-40B4-BE49-F238E27FC236}">
                <a16:creationId xmlns:a16="http://schemas.microsoft.com/office/drawing/2014/main" id="{106FF712-B61F-4129-911C-084B2312387C}"/>
              </a:ext>
            </a:extLst>
          </p:cNvPr>
          <p:cNvSpPr txBox="1"/>
          <p:nvPr/>
        </p:nvSpPr>
        <p:spPr>
          <a:xfrm>
            <a:off x="8784935" y="5904921"/>
            <a:ext cx="3557155" cy="338554"/>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2024-</a:t>
            </a:r>
            <a:r>
              <a:rPr lang="zh-CN" altLang="en-US" sz="1600" dirty="0">
                <a:latin typeface="微软雅黑" panose="020B0503020204020204" pitchFamily="34" charset="-122"/>
                <a:ea typeface="微软雅黑" panose="020B0503020204020204" pitchFamily="34" charset="-122"/>
              </a:rPr>
              <a:t>能源互联网导论</a:t>
            </a:r>
          </a:p>
        </p:txBody>
      </p:sp>
      <p:pic>
        <p:nvPicPr>
          <p:cNvPr id="19" name="图片 18">
            <a:extLst>
              <a:ext uri="{FF2B5EF4-FFF2-40B4-BE49-F238E27FC236}">
                <a16:creationId xmlns:a16="http://schemas.microsoft.com/office/drawing/2014/main" id="{E609AFDC-E024-4F6D-81C1-E150B67C80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821" y="367864"/>
            <a:ext cx="2161598" cy="668535"/>
          </a:xfrm>
          <a:prstGeom prst="rect">
            <a:avLst/>
          </a:prstGeom>
        </p:spPr>
      </p:pic>
      <p:sp>
        <p:nvSpPr>
          <p:cNvPr id="20" name="矩形 19">
            <a:extLst>
              <a:ext uri="{FF2B5EF4-FFF2-40B4-BE49-F238E27FC236}">
                <a16:creationId xmlns:a16="http://schemas.microsoft.com/office/drawing/2014/main" id="{0D4EC39D-1AF3-4BBB-BAA9-6F00AB0C7E7B}"/>
              </a:ext>
            </a:extLst>
          </p:cNvPr>
          <p:cNvSpPr/>
          <p:nvPr/>
        </p:nvSpPr>
        <p:spPr>
          <a:xfrm flipV="1">
            <a:off x="1" y="286531"/>
            <a:ext cx="277090" cy="831203"/>
          </a:xfrm>
          <a:prstGeom prst="rect">
            <a:avLst/>
          </a:prstGeom>
          <a:solidFill>
            <a:srgbClr val="FF9600"/>
          </a:solidFill>
          <a:ln>
            <a:solidFill>
              <a:srgbClr val="FF9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63080122"/>
      </p:ext>
    </p:extLst>
  </p:cSld>
  <p:clrMapOvr>
    <a:masterClrMapping/>
  </p:clrMapOvr>
  <p:transition advClick="0" advTm="2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a:extLst>
              <a:ext uri="{FF2B5EF4-FFF2-40B4-BE49-F238E27FC236}">
                <a16:creationId xmlns:a16="http://schemas.microsoft.com/office/drawing/2014/main" id="{18CDD7FA-09E3-4AF2-B927-622097F968CB}"/>
              </a:ext>
            </a:extLst>
          </p:cNvPr>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sp>
        <p:nvSpPr>
          <p:cNvPr id="11" name="TextBox 25">
            <a:extLst>
              <a:ext uri="{FF2B5EF4-FFF2-40B4-BE49-F238E27FC236}">
                <a16:creationId xmlns:a16="http://schemas.microsoft.com/office/drawing/2014/main" id="{9B14A69A-61CB-474E-A566-F61A84167974}"/>
              </a:ext>
            </a:extLst>
          </p:cNvPr>
          <p:cNvSpPr txBox="1"/>
          <p:nvPr/>
        </p:nvSpPr>
        <p:spPr>
          <a:xfrm>
            <a:off x="1048189" y="370160"/>
            <a:ext cx="1569660" cy="461665"/>
          </a:xfrm>
          <a:prstGeom prst="rect">
            <a:avLst/>
          </a:prstGeom>
          <a:noFill/>
          <a:ln>
            <a:noFill/>
          </a:ln>
        </p:spPr>
        <p:txBody>
          <a:bodyPr wrap="none" rtlCol="0">
            <a:spAutoFit/>
          </a:bodyPr>
          <a:lstStyle/>
          <a:p>
            <a:r>
              <a:rPr lang="zh-CN" altLang="en-US" sz="2400" b="1" spc="300" dirty="0">
                <a:solidFill>
                  <a:srgbClr val="6C448A"/>
                </a:solidFill>
                <a:latin typeface="微软雅黑" panose="020B0503020204020204" charset="-122"/>
                <a:ea typeface="微软雅黑" panose="020B0503020204020204" charset="-122"/>
              </a:rPr>
              <a:t>任务背景</a:t>
            </a:r>
          </a:p>
        </p:txBody>
      </p:sp>
      <p:pic>
        <p:nvPicPr>
          <p:cNvPr id="1026" name="Picture 2" descr="https://timgsa.baidu.com/timg?image&amp;quality=80&amp;size=b9999_10000&amp;sec=1516638700954&amp;di=3582ad7bb29c454e74160c8a2b77e056&amp;imgtype=0&amp;src=http%3A%2F%2Fb.hiphotos.baidu.com%2Fzhidao%2Fpic%2Fitem%2F80cb39dbb6fd526689e18a12ab18972bd50736e9.jpg">
            <a:extLst>
              <a:ext uri="{FF2B5EF4-FFF2-40B4-BE49-F238E27FC236}">
                <a16:creationId xmlns:a16="http://schemas.microsoft.com/office/drawing/2014/main" id="{FB89AE7B-AC51-476A-9358-AAA6930BAC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a:extLst>
              <a:ext uri="{FF2B5EF4-FFF2-40B4-BE49-F238E27FC236}">
                <a16:creationId xmlns:a16="http://schemas.microsoft.com/office/drawing/2014/main" id="{A748A234-6274-E532-E812-4391C98F54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38965" y="2279070"/>
            <a:ext cx="9729144" cy="4279792"/>
          </a:xfrm>
          <a:prstGeom prst="rect">
            <a:avLst/>
          </a:prstGeom>
          <a:ln>
            <a:solidFill>
              <a:schemeClr val="tx1"/>
            </a:solidFill>
          </a:ln>
        </p:spPr>
      </p:pic>
      <p:sp>
        <p:nvSpPr>
          <p:cNvPr id="435" name="文本框 434">
            <a:extLst>
              <a:ext uri="{FF2B5EF4-FFF2-40B4-BE49-F238E27FC236}">
                <a16:creationId xmlns:a16="http://schemas.microsoft.com/office/drawing/2014/main" id="{C4C2FDF2-F05A-4158-A486-99D2D50AF694}"/>
              </a:ext>
            </a:extLst>
          </p:cNvPr>
          <p:cNvSpPr txBox="1"/>
          <p:nvPr/>
        </p:nvSpPr>
        <p:spPr>
          <a:xfrm>
            <a:off x="1314519" y="1130830"/>
            <a:ext cx="9853590" cy="1077218"/>
          </a:xfrm>
          <a:prstGeom prst="rect">
            <a:avLst/>
          </a:prstGeom>
          <a:noFill/>
        </p:spPr>
        <p:txBody>
          <a:bodyPr wrap="square" rtlCol="0">
            <a:spAutoFit/>
          </a:bodyPr>
          <a:lstStyle/>
          <a:p>
            <a:pPr indent="266700"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多能工业园区可通过调整园区内的各发电设备，在实现园区内负荷平衡的基础上参与辅助服务市场，为电力系统提供灵活性，赚取辅助服务收益，同时提升电力系统运行的安全性、经济性。本任务面向一个多能园区，通过联络线和电网连接，作为园区管理者，如何通过调控园区内的内燃机、溴化锂、燃气锅炉、电制冷机、直燃机、蓄电池、光伏发电等资源，使运营成本最低？</a:t>
            </a:r>
          </a:p>
        </p:txBody>
      </p:sp>
    </p:spTree>
    <p:extLst>
      <p:ext uri="{BB962C8B-B14F-4D97-AF65-F5344CB8AC3E}">
        <p14:creationId xmlns:p14="http://schemas.microsoft.com/office/powerpoint/2010/main" val="693636770"/>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righ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a:extLst>
              <a:ext uri="{FF2B5EF4-FFF2-40B4-BE49-F238E27FC236}">
                <a16:creationId xmlns:a16="http://schemas.microsoft.com/office/drawing/2014/main" id="{18CDD7FA-09E3-4AF2-B927-622097F968CB}"/>
              </a:ext>
            </a:extLst>
          </p:cNvPr>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sp>
        <p:nvSpPr>
          <p:cNvPr id="11" name="TextBox 25">
            <a:extLst>
              <a:ext uri="{FF2B5EF4-FFF2-40B4-BE49-F238E27FC236}">
                <a16:creationId xmlns:a16="http://schemas.microsoft.com/office/drawing/2014/main" id="{9B14A69A-61CB-474E-A566-F61A84167974}"/>
              </a:ext>
            </a:extLst>
          </p:cNvPr>
          <p:cNvSpPr txBox="1"/>
          <p:nvPr/>
        </p:nvSpPr>
        <p:spPr>
          <a:xfrm>
            <a:off x="1048189" y="370160"/>
            <a:ext cx="1569660" cy="461665"/>
          </a:xfrm>
          <a:prstGeom prst="rect">
            <a:avLst/>
          </a:prstGeom>
          <a:noFill/>
          <a:ln>
            <a:noFill/>
          </a:ln>
        </p:spPr>
        <p:txBody>
          <a:bodyPr wrap="none" rtlCol="0">
            <a:spAutoFit/>
          </a:bodyPr>
          <a:lstStyle/>
          <a:p>
            <a:r>
              <a:rPr lang="zh-CN" altLang="en-US" sz="2400" b="1" spc="300" dirty="0">
                <a:solidFill>
                  <a:srgbClr val="6C448A"/>
                </a:solidFill>
                <a:latin typeface="微软雅黑" panose="020B0503020204020204" charset="-122"/>
                <a:ea typeface="微软雅黑" panose="020B0503020204020204" charset="-122"/>
              </a:rPr>
              <a:t>用能数据</a:t>
            </a:r>
          </a:p>
        </p:txBody>
      </p:sp>
      <p:pic>
        <p:nvPicPr>
          <p:cNvPr id="1026" name="Picture 2" descr="https://timgsa.baidu.com/timg?image&amp;quality=80&amp;size=b9999_10000&amp;sec=1516638700954&amp;di=3582ad7bb29c454e74160c8a2b77e056&amp;imgtype=0&amp;src=http%3A%2F%2Fb.hiphotos.baidu.com%2Fzhidao%2Fpic%2Fitem%2F80cb39dbb6fd526689e18a12ab18972bd50736e9.jpg">
            <a:extLst>
              <a:ext uri="{FF2B5EF4-FFF2-40B4-BE49-F238E27FC236}">
                <a16:creationId xmlns:a16="http://schemas.microsoft.com/office/drawing/2014/main" id="{FB89AE7B-AC51-476A-9358-AAA6930BAC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92936B99-5380-F798-043C-78869E6F5E4A}"/>
              </a:ext>
            </a:extLst>
          </p:cNvPr>
          <p:cNvPicPr>
            <a:picLocks noChangeAspect="1"/>
          </p:cNvPicPr>
          <p:nvPr/>
        </p:nvPicPr>
        <p:blipFill>
          <a:blip r:embed="rId3"/>
          <a:stretch>
            <a:fillRect/>
          </a:stretch>
        </p:blipFill>
        <p:spPr>
          <a:xfrm>
            <a:off x="609013" y="1438702"/>
            <a:ext cx="9354106" cy="4732236"/>
          </a:xfrm>
          <a:prstGeom prst="rect">
            <a:avLst/>
          </a:prstGeom>
          <a:ln>
            <a:solidFill>
              <a:schemeClr val="tx1"/>
            </a:solidFill>
          </a:ln>
        </p:spPr>
      </p:pic>
      <p:sp>
        <p:nvSpPr>
          <p:cNvPr id="435" name="文本框 434">
            <a:extLst>
              <a:ext uri="{FF2B5EF4-FFF2-40B4-BE49-F238E27FC236}">
                <a16:creationId xmlns:a16="http://schemas.microsoft.com/office/drawing/2014/main" id="{C4C2FDF2-F05A-4158-A486-99D2D50AF694}"/>
              </a:ext>
            </a:extLst>
          </p:cNvPr>
          <p:cNvSpPr txBox="1"/>
          <p:nvPr/>
        </p:nvSpPr>
        <p:spPr>
          <a:xfrm>
            <a:off x="9919940" y="2125130"/>
            <a:ext cx="2387469" cy="2978701"/>
          </a:xfrm>
          <a:prstGeom prst="rect">
            <a:avLst/>
          </a:prstGeom>
          <a:noFill/>
        </p:spPr>
        <p:txBody>
          <a:bodyPr wrap="square" rtlCol="0">
            <a:spAutoFit/>
          </a:bodyPr>
          <a:lstStyle/>
          <a:p>
            <a:pPr indent="266700" algn="just">
              <a:lnSpc>
                <a:spcPct val="200000"/>
              </a:lnSpc>
            </a:pPr>
            <a:r>
              <a:rPr lang="zh-CN" altLang="en-US" sz="1600" b="1" kern="100" dirty="0">
                <a:effectLst/>
                <a:latin typeface="等线" panose="02010600030101010101" pitchFamily="2" charset="-122"/>
                <a:ea typeface="等线" panose="02010600030101010101" pitchFamily="2" charset="-122"/>
                <a:cs typeface="Times New Roman" panose="02020603050405020304" pitchFamily="18" charset="0"/>
              </a:rPr>
              <a:t>电价</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：马鞍形</a:t>
            </a:r>
            <a:endPar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200000"/>
              </a:lnSpc>
            </a:pPr>
            <a:r>
              <a:rPr lang="zh-CN" altLang="en-US" sz="1600" b="1" kern="100" dirty="0">
                <a:latin typeface="等线" panose="02010600030101010101" pitchFamily="2" charset="-122"/>
                <a:ea typeface="等线" panose="02010600030101010101" pitchFamily="2" charset="-122"/>
                <a:cs typeface="Times New Roman" panose="02020603050405020304" pitchFamily="18" charset="0"/>
              </a:rPr>
              <a:t>电负荷</a:t>
            </a:r>
            <a:r>
              <a:rPr lang="zh-CN" altLang="en-US" sz="1600" kern="100" dirty="0">
                <a:latin typeface="等线" panose="02010600030101010101" pitchFamily="2" charset="-122"/>
                <a:ea typeface="等线" panose="02010600030101010101" pitchFamily="2" charset="-122"/>
                <a:cs typeface="Times New Roman" panose="02020603050405020304" pitchFamily="18" charset="0"/>
              </a:rPr>
              <a:t>：山峰状</a:t>
            </a:r>
            <a:endParaRPr lang="en-US" altLang="zh-CN" sz="1600"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200000"/>
              </a:lnSpc>
            </a:pPr>
            <a:r>
              <a:rPr lang="zh-CN" altLang="en-US" sz="1600" b="1" kern="100" dirty="0">
                <a:effectLst/>
                <a:latin typeface="等线" panose="02010600030101010101" pitchFamily="2" charset="-122"/>
                <a:ea typeface="等线" panose="02010600030101010101" pitchFamily="2" charset="-122"/>
                <a:cs typeface="Times New Roman" panose="02020603050405020304" pitchFamily="18" charset="0"/>
              </a:rPr>
              <a:t>光伏</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倍时很小</a:t>
            </a:r>
            <a:endPar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200000"/>
              </a:lnSpc>
            </a:pP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10</a:t>
            </a:r>
            <a:r>
              <a:rPr lang="zh-CN" altLang="en-US" sz="1600" kern="100" dirty="0">
                <a:latin typeface="等线" panose="02010600030101010101" pitchFamily="2" charset="-122"/>
                <a:ea typeface="等线" panose="02010600030101010101" pitchFamily="2" charset="-122"/>
                <a:cs typeface="Times New Roman" panose="02020603050405020304" pitchFamily="18" charset="0"/>
              </a:rPr>
              <a:t>倍时波动很大</a:t>
            </a:r>
            <a:endPar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200000"/>
              </a:lnSpc>
            </a:pPr>
            <a:r>
              <a:rPr lang="zh-CN" altLang="en-US" sz="1600" b="1" kern="100" dirty="0">
                <a:latin typeface="等线" panose="02010600030101010101" pitchFamily="2" charset="-122"/>
                <a:ea typeface="等线" panose="02010600030101010101" pitchFamily="2" charset="-122"/>
                <a:cs typeface="Times New Roman" panose="02020603050405020304" pitchFamily="18" charset="0"/>
              </a:rPr>
              <a:t>用热</a:t>
            </a:r>
            <a:r>
              <a:rPr lang="zh-CN" altLang="en-US" sz="1600" kern="100" dirty="0">
                <a:latin typeface="等线" panose="02010600030101010101" pitchFamily="2" charset="-122"/>
                <a:ea typeface="等线" panose="02010600030101010101" pitchFamily="2" charset="-122"/>
                <a:cs typeface="Times New Roman" panose="02020603050405020304" pitchFamily="18" charset="0"/>
              </a:rPr>
              <a:t>：很稳定</a:t>
            </a:r>
            <a:endParaRPr lang="en-US" altLang="zh-CN" sz="1600"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200000"/>
              </a:lnSpc>
            </a:pPr>
            <a:r>
              <a:rPr lang="zh-CN" altLang="en-US" sz="1600" b="1" kern="100" dirty="0">
                <a:effectLst/>
                <a:latin typeface="等线" panose="02010600030101010101" pitchFamily="2" charset="-122"/>
                <a:ea typeface="等线" panose="02010600030101010101" pitchFamily="2" charset="-122"/>
                <a:cs typeface="Times New Roman" panose="02020603050405020304" pitchFamily="18" charset="0"/>
              </a:rPr>
              <a:t>用冷</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：工作时段</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02D2EC52-7CF8-F19A-B823-B8E981D909F2}"/>
              </a:ext>
            </a:extLst>
          </p:cNvPr>
          <p:cNvSpPr txBox="1"/>
          <p:nvPr/>
        </p:nvSpPr>
        <p:spPr>
          <a:xfrm>
            <a:off x="6710885" y="6170938"/>
            <a:ext cx="6152224" cy="307777"/>
          </a:xfrm>
          <a:prstGeom prst="rect">
            <a:avLst/>
          </a:prstGeom>
          <a:noFill/>
        </p:spPr>
        <p:txBody>
          <a:bodyPr wrap="square">
            <a:spAutoFit/>
          </a:bodyPr>
          <a:lstStyle/>
          <a:p>
            <a:pPr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（供热温度统一</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95</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℃，供冷温度统一</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7</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1440375218"/>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righ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a:extLst>
              <a:ext uri="{FF2B5EF4-FFF2-40B4-BE49-F238E27FC236}">
                <a16:creationId xmlns:a16="http://schemas.microsoft.com/office/drawing/2014/main" id="{18CDD7FA-09E3-4AF2-B927-622097F968CB}"/>
              </a:ext>
            </a:extLst>
          </p:cNvPr>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sp>
        <p:nvSpPr>
          <p:cNvPr id="11" name="TextBox 25">
            <a:extLst>
              <a:ext uri="{FF2B5EF4-FFF2-40B4-BE49-F238E27FC236}">
                <a16:creationId xmlns:a16="http://schemas.microsoft.com/office/drawing/2014/main" id="{9B14A69A-61CB-474E-A566-F61A84167974}"/>
              </a:ext>
            </a:extLst>
          </p:cNvPr>
          <p:cNvSpPr txBox="1"/>
          <p:nvPr/>
        </p:nvSpPr>
        <p:spPr>
          <a:xfrm>
            <a:off x="1048189" y="370160"/>
            <a:ext cx="2781531" cy="461665"/>
          </a:xfrm>
          <a:prstGeom prst="rect">
            <a:avLst/>
          </a:prstGeom>
          <a:noFill/>
          <a:ln>
            <a:noFill/>
          </a:ln>
        </p:spPr>
        <p:txBody>
          <a:bodyPr wrap="none" rtlCol="0">
            <a:spAutoFit/>
          </a:bodyPr>
          <a:lstStyle/>
          <a:p>
            <a:r>
              <a:rPr lang="zh-CN" altLang="en-US" sz="2400" b="1" spc="300" dirty="0">
                <a:solidFill>
                  <a:srgbClr val="6C448A"/>
                </a:solidFill>
                <a:latin typeface="微软雅黑" panose="020B0503020204020204" charset="-122"/>
                <a:ea typeface="微软雅黑" panose="020B0503020204020204" charset="-122"/>
              </a:rPr>
              <a:t>经济性核算</a:t>
            </a:r>
            <a:r>
              <a:rPr lang="en-US" altLang="zh-CN" sz="2400" b="1" spc="300" dirty="0">
                <a:solidFill>
                  <a:srgbClr val="6C448A"/>
                </a:solidFill>
                <a:latin typeface="微软雅黑" panose="020B0503020204020204" charset="-122"/>
                <a:ea typeface="微软雅黑" panose="020B0503020204020204" charset="-122"/>
              </a:rPr>
              <a:t>-</a:t>
            </a:r>
            <a:r>
              <a:rPr lang="zh-CN" altLang="en-US" sz="2400" b="1" spc="300" dirty="0">
                <a:solidFill>
                  <a:srgbClr val="6C448A"/>
                </a:solidFill>
                <a:latin typeface="微软雅黑" panose="020B0503020204020204" charset="-122"/>
                <a:ea typeface="微软雅黑" panose="020B0503020204020204" charset="-122"/>
              </a:rPr>
              <a:t>用电</a:t>
            </a:r>
          </a:p>
        </p:txBody>
      </p:sp>
      <p:pic>
        <p:nvPicPr>
          <p:cNvPr id="1026" name="Picture 2" descr="https://timgsa.baidu.com/timg?image&amp;quality=80&amp;size=b9999_10000&amp;sec=1516638700954&amp;di=3582ad7bb29c454e74160c8a2b77e056&amp;imgtype=0&amp;src=http%3A%2F%2Fb.hiphotos.baidu.com%2Fzhidao%2Fpic%2Fitem%2F80cb39dbb6fd526689e18a12ab18972bd50736e9.jpg">
            <a:extLst>
              <a:ext uri="{FF2B5EF4-FFF2-40B4-BE49-F238E27FC236}">
                <a16:creationId xmlns:a16="http://schemas.microsoft.com/office/drawing/2014/main" id="{FB89AE7B-AC51-476A-9358-AAA6930BAC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DFE6F25E-8419-6ACB-E59F-9A26914EEB05}"/>
                  </a:ext>
                </a:extLst>
              </p:cNvPr>
              <p:cNvSpPr txBox="1"/>
              <p:nvPr/>
            </p:nvSpPr>
            <p:spPr>
              <a:xfrm>
                <a:off x="1048188" y="1466598"/>
                <a:ext cx="10528293" cy="4374531"/>
              </a:xfrm>
              <a:prstGeom prst="rect">
                <a:avLst/>
              </a:prstGeom>
              <a:noFill/>
            </p:spPr>
            <p:txBody>
              <a:bodyPr wrap="square" rtlCol="0">
                <a:spAutoFit/>
              </a:bodyPr>
              <a:lstStyle/>
              <a:p>
                <a:pPr indent="266700" algn="just">
                  <a:lnSpc>
                    <a:spcPct val="200000"/>
                  </a:lnSpc>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供电方法：购电、柴油发电机发电、光伏发电、蓄电池放电、内燃机燃气发电</a:t>
                </a:r>
              </a:p>
              <a:p>
                <a:pPr indent="266700" algn="just">
                  <a:lnSpc>
                    <a:spcPct val="200000"/>
                  </a:lnSpc>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购电：</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存在三档阶梯电价为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0.3766/0.677/0.9864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元</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/kWh;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（无限）</a:t>
                </a:r>
              </a:p>
              <a:p>
                <a:pPr indent="266700" algn="just">
                  <a:lnSpc>
                    <a:spcPct val="200000"/>
                  </a:lnSpc>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柴油发电机：</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存在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元的启动成本，电价略大于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元</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/kWh;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400-1000kW</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indent="266700" algn="just">
                  <a:lnSpc>
                    <a:spcPct val="200000"/>
                  </a:lnSpc>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光伏：</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成本</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元</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/kWh;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（波动，小于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200kW</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indent="266700" algn="just">
                  <a:lnSpc>
                    <a:spcPct val="200000"/>
                  </a:lnSpc>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蓄电池：</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99%-99.99%-99%</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300kW/1000kWh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200000"/>
                  </a:lnSpc>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内燃机：</a:t>
                </a:r>
                <a14:m>
                  <m:oMath xmlns:m="http://schemas.openxmlformats.org/officeDocument/2006/math">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2.47</m:t>
                            </m:r>
                          </m:num>
                          <m:den>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34∗</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10</m:t>
                                </m:r>
                              </m:e>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6</m:t>
                                </m:r>
                              </m:sup>
                            </m:s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∗0.4090</m:t>
                            </m:r>
                          </m:den>
                        </m:f>
                      </m:num>
                      <m:den>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3.6∗</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10</m:t>
                            </m:r>
                          </m:e>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6</m:t>
                            </m:r>
                          </m:sup>
                        </m:sSup>
                      </m:den>
                    </m:f>
                  </m:oMath>
                </a14:m>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=0.6394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元</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/kWh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伴生</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1.129kWh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的可利用热量；（</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1067kW</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indent="266700" algn="just">
                  <a:lnSpc>
                    <a:spcPct val="200000"/>
                  </a:lnSpc>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DFE6F25E-8419-6ACB-E59F-9A26914EEB05}"/>
                  </a:ext>
                </a:extLst>
              </p:cNvPr>
              <p:cNvSpPr txBox="1">
                <a:spLocks noRot="1" noChangeAspect="1" noMove="1" noResize="1" noEditPoints="1" noAdjustHandles="1" noChangeArrowheads="1" noChangeShapeType="1" noTextEdit="1"/>
              </p:cNvSpPr>
              <p:nvPr/>
            </p:nvSpPr>
            <p:spPr>
              <a:xfrm>
                <a:off x="1048188" y="1466598"/>
                <a:ext cx="10528293" cy="4374531"/>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01784530"/>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righ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a:extLst>
              <a:ext uri="{FF2B5EF4-FFF2-40B4-BE49-F238E27FC236}">
                <a16:creationId xmlns:a16="http://schemas.microsoft.com/office/drawing/2014/main" id="{18CDD7FA-09E3-4AF2-B927-622097F968CB}"/>
              </a:ext>
            </a:extLst>
          </p:cNvPr>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sp>
        <p:nvSpPr>
          <p:cNvPr id="11" name="TextBox 25">
            <a:extLst>
              <a:ext uri="{FF2B5EF4-FFF2-40B4-BE49-F238E27FC236}">
                <a16:creationId xmlns:a16="http://schemas.microsoft.com/office/drawing/2014/main" id="{9B14A69A-61CB-474E-A566-F61A84167974}"/>
              </a:ext>
            </a:extLst>
          </p:cNvPr>
          <p:cNvSpPr txBox="1"/>
          <p:nvPr/>
        </p:nvSpPr>
        <p:spPr>
          <a:xfrm>
            <a:off x="1048189" y="370160"/>
            <a:ext cx="2781531" cy="461665"/>
          </a:xfrm>
          <a:prstGeom prst="rect">
            <a:avLst/>
          </a:prstGeom>
          <a:noFill/>
          <a:ln>
            <a:noFill/>
          </a:ln>
        </p:spPr>
        <p:txBody>
          <a:bodyPr wrap="none" rtlCol="0">
            <a:spAutoFit/>
          </a:bodyPr>
          <a:lstStyle/>
          <a:p>
            <a:r>
              <a:rPr lang="zh-CN" altLang="en-US" sz="2400" b="1" spc="300" dirty="0">
                <a:solidFill>
                  <a:srgbClr val="6C448A"/>
                </a:solidFill>
                <a:latin typeface="微软雅黑" panose="020B0503020204020204" charset="-122"/>
                <a:ea typeface="微软雅黑" panose="020B0503020204020204" charset="-122"/>
              </a:rPr>
              <a:t>经济性核算</a:t>
            </a:r>
            <a:r>
              <a:rPr lang="en-US" altLang="zh-CN" sz="2400" b="1" spc="300" dirty="0">
                <a:solidFill>
                  <a:srgbClr val="6C448A"/>
                </a:solidFill>
                <a:latin typeface="微软雅黑" panose="020B0503020204020204" charset="-122"/>
                <a:ea typeface="微软雅黑" panose="020B0503020204020204" charset="-122"/>
              </a:rPr>
              <a:t>-</a:t>
            </a:r>
            <a:r>
              <a:rPr lang="zh-CN" altLang="en-US" sz="2400" b="1" spc="300" dirty="0">
                <a:solidFill>
                  <a:srgbClr val="6C448A"/>
                </a:solidFill>
                <a:latin typeface="微软雅黑" panose="020B0503020204020204" charset="-122"/>
                <a:ea typeface="微软雅黑" panose="020B0503020204020204" charset="-122"/>
              </a:rPr>
              <a:t>用冷</a:t>
            </a:r>
          </a:p>
        </p:txBody>
      </p:sp>
      <p:pic>
        <p:nvPicPr>
          <p:cNvPr id="1026" name="Picture 2" descr="https://timgsa.baidu.com/timg?image&amp;quality=80&amp;size=b9999_10000&amp;sec=1516638700954&amp;di=3582ad7bb29c454e74160c8a2b77e056&amp;imgtype=0&amp;src=http%3A%2F%2Fb.hiphotos.baidu.com%2Fzhidao%2Fpic%2Fitem%2F80cb39dbb6fd526689e18a12ab18972bd50736e9.jpg">
            <a:extLst>
              <a:ext uri="{FF2B5EF4-FFF2-40B4-BE49-F238E27FC236}">
                <a16:creationId xmlns:a16="http://schemas.microsoft.com/office/drawing/2014/main" id="{FB89AE7B-AC51-476A-9358-AAA6930BAC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DFE6F25E-8419-6ACB-E59F-9A26914EEB05}"/>
                  </a:ext>
                </a:extLst>
              </p:cNvPr>
              <p:cNvSpPr txBox="1"/>
              <p:nvPr/>
            </p:nvSpPr>
            <p:spPr>
              <a:xfrm>
                <a:off x="1048188" y="1466598"/>
                <a:ext cx="11593613" cy="3826560"/>
              </a:xfrm>
              <a:prstGeom prst="rect">
                <a:avLst/>
              </a:prstGeom>
              <a:noFill/>
            </p:spPr>
            <p:txBody>
              <a:bodyPr wrap="square" rtlCol="0">
                <a:spAutoFit/>
              </a:bodyPr>
              <a:lstStyle/>
              <a:p>
                <a:pPr algn="just">
                  <a:lnSpc>
                    <a:spcPct val="200000"/>
                  </a:lnSpc>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供冷方法：电制冷机（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台相同）、废气</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溴化锂吸收供能、直燃机</a:t>
                </a:r>
              </a:p>
              <a:p>
                <a:pPr algn="just">
                  <a:lnSpc>
                    <a:spcPct val="200000"/>
                  </a:lnSpc>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电制冷机：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1kWh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电能对应</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5.24kWh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制冷量；（</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1122kW*2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lnSpc>
                    <a:spcPct val="200000"/>
                  </a:lnSpc>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溴化锂：</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1.129kWh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烟气可利用热能对应</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1.3548kWh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制冷量；</a:t>
                </a:r>
              </a:p>
              <a:p>
                <a:pPr marL="266700" indent="266700" algn="just">
                  <a:lnSpc>
                    <a:spcPct val="200000"/>
                  </a:lnSpc>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1200kW</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为溴化锂系统的功率上限）</a:t>
                </a:r>
              </a:p>
              <a:p>
                <a:pPr algn="just">
                  <a:lnSpc>
                    <a:spcPct val="200000"/>
                  </a:lnSpc>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直燃机：</a:t>
                </a:r>
                <a14:m>
                  <m:oMath xmlns:m="http://schemas.openxmlformats.org/officeDocument/2006/math">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2.5</m:t>
                            </m:r>
                          </m:num>
                          <m:den>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34∗</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10</m:t>
                                </m:r>
                              </m:e>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6</m:t>
                                </m:r>
                              </m:sup>
                            </m:s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∗2</m:t>
                            </m:r>
                          </m:den>
                        </m:f>
                      </m:num>
                      <m:den>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3.6∗</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10</m:t>
                            </m:r>
                          </m:e>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6</m:t>
                            </m:r>
                          </m:sup>
                        </m:sSup>
                      </m:den>
                    </m:f>
                  </m:oMath>
                </a14:m>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=0.1324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元</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/kWh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制冷量；（</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1163kW</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indent="266700" algn="just">
                  <a:lnSpc>
                    <a:spcPct val="200000"/>
                  </a:lnSpc>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DFE6F25E-8419-6ACB-E59F-9A26914EEB05}"/>
                  </a:ext>
                </a:extLst>
              </p:cNvPr>
              <p:cNvSpPr txBox="1">
                <a:spLocks noRot="1" noChangeAspect="1" noMove="1" noResize="1" noEditPoints="1" noAdjustHandles="1" noChangeArrowheads="1" noChangeShapeType="1" noTextEdit="1"/>
              </p:cNvSpPr>
              <p:nvPr/>
            </p:nvSpPr>
            <p:spPr>
              <a:xfrm>
                <a:off x="1048188" y="1466598"/>
                <a:ext cx="11593613" cy="3826560"/>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74896424"/>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righ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a:extLst>
              <a:ext uri="{FF2B5EF4-FFF2-40B4-BE49-F238E27FC236}">
                <a16:creationId xmlns:a16="http://schemas.microsoft.com/office/drawing/2014/main" id="{18CDD7FA-09E3-4AF2-B927-622097F968CB}"/>
              </a:ext>
            </a:extLst>
          </p:cNvPr>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sp>
        <p:nvSpPr>
          <p:cNvPr id="11" name="TextBox 25">
            <a:extLst>
              <a:ext uri="{FF2B5EF4-FFF2-40B4-BE49-F238E27FC236}">
                <a16:creationId xmlns:a16="http://schemas.microsoft.com/office/drawing/2014/main" id="{9B14A69A-61CB-474E-A566-F61A84167974}"/>
              </a:ext>
            </a:extLst>
          </p:cNvPr>
          <p:cNvSpPr txBox="1"/>
          <p:nvPr/>
        </p:nvSpPr>
        <p:spPr>
          <a:xfrm>
            <a:off x="1048189" y="370160"/>
            <a:ext cx="2781531" cy="461665"/>
          </a:xfrm>
          <a:prstGeom prst="rect">
            <a:avLst/>
          </a:prstGeom>
          <a:noFill/>
          <a:ln>
            <a:noFill/>
          </a:ln>
        </p:spPr>
        <p:txBody>
          <a:bodyPr wrap="none" rtlCol="0">
            <a:spAutoFit/>
          </a:bodyPr>
          <a:lstStyle/>
          <a:p>
            <a:r>
              <a:rPr lang="zh-CN" altLang="en-US" sz="2400" b="1" spc="300" dirty="0">
                <a:solidFill>
                  <a:srgbClr val="6C448A"/>
                </a:solidFill>
                <a:latin typeface="微软雅黑" panose="020B0503020204020204" charset="-122"/>
                <a:ea typeface="微软雅黑" panose="020B0503020204020204" charset="-122"/>
              </a:rPr>
              <a:t>经济性核算</a:t>
            </a:r>
            <a:r>
              <a:rPr lang="en-US" altLang="zh-CN" sz="2400" b="1" spc="300" dirty="0">
                <a:solidFill>
                  <a:srgbClr val="6C448A"/>
                </a:solidFill>
                <a:latin typeface="微软雅黑" panose="020B0503020204020204" charset="-122"/>
                <a:ea typeface="微软雅黑" panose="020B0503020204020204" charset="-122"/>
              </a:rPr>
              <a:t>-</a:t>
            </a:r>
            <a:r>
              <a:rPr lang="zh-CN" altLang="en-US" sz="2400" b="1" spc="300" dirty="0">
                <a:solidFill>
                  <a:srgbClr val="6C448A"/>
                </a:solidFill>
                <a:latin typeface="微软雅黑" panose="020B0503020204020204" charset="-122"/>
                <a:ea typeface="微软雅黑" panose="020B0503020204020204" charset="-122"/>
              </a:rPr>
              <a:t>供热</a:t>
            </a:r>
          </a:p>
        </p:txBody>
      </p:sp>
      <p:pic>
        <p:nvPicPr>
          <p:cNvPr id="1026" name="Picture 2" descr="https://timgsa.baidu.com/timg?image&amp;quality=80&amp;size=b9999_10000&amp;sec=1516638700954&amp;di=3582ad7bb29c454e74160c8a2b77e056&amp;imgtype=0&amp;src=http%3A%2F%2Fb.hiphotos.baidu.com%2Fzhidao%2Fpic%2Fitem%2F80cb39dbb6fd526689e18a12ab18972bd50736e9.jpg">
            <a:extLst>
              <a:ext uri="{FF2B5EF4-FFF2-40B4-BE49-F238E27FC236}">
                <a16:creationId xmlns:a16="http://schemas.microsoft.com/office/drawing/2014/main" id="{FB89AE7B-AC51-476A-9358-AAA6930BAC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DFE6F25E-8419-6ACB-E59F-9A26914EEB05}"/>
                  </a:ext>
                </a:extLst>
              </p:cNvPr>
              <p:cNvSpPr txBox="1"/>
              <p:nvPr/>
            </p:nvSpPr>
            <p:spPr>
              <a:xfrm>
                <a:off x="1048189" y="1466598"/>
                <a:ext cx="9747058" cy="4308102"/>
              </a:xfrm>
              <a:prstGeom prst="rect">
                <a:avLst/>
              </a:prstGeom>
              <a:noFill/>
            </p:spPr>
            <p:txBody>
              <a:bodyPr wrap="square" rtlCol="0">
                <a:spAutoFit/>
              </a:bodyPr>
              <a:lstStyle/>
              <a:p>
                <a:pPr algn="just">
                  <a:lnSpc>
                    <a:spcPct val="200000"/>
                  </a:lnSpc>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供热方法：燃气锅炉（两台不同）、废气</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溴化锂吸收供能、直燃机</a:t>
                </a:r>
              </a:p>
              <a:p>
                <a:pPr algn="just">
                  <a:lnSpc>
                    <a:spcPct val="200000"/>
                  </a:lnSpc>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燃气锅炉：</a:t>
                </a:r>
                <a14:m>
                  <m:oMath xmlns:m="http://schemas.openxmlformats.org/officeDocument/2006/math">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2.26</m:t>
                            </m:r>
                          </m:num>
                          <m:den>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34∗</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10</m:t>
                                </m:r>
                              </m:e>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6</m:t>
                                </m:r>
                              </m:sup>
                            </m:s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∗0.95</m:t>
                            </m:r>
                          </m:den>
                        </m:f>
                      </m:num>
                      <m:den>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3.6∗</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10</m:t>
                            </m:r>
                          </m:e>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6</m:t>
                            </m:r>
                          </m:sup>
                        </m:sSup>
                      </m:den>
                    </m:f>
                  </m:oMath>
                </a14:m>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=0.2519</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元</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/kWh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制热量；（</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2800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4200kW</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lnSpc>
                    <a:spcPct val="200000"/>
                  </a:lnSpc>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溴化锂：</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1.129kWh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烟气可利用热能对应</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1.0161kWh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制热量；</a:t>
                </a:r>
              </a:p>
              <a:p>
                <a:pPr marL="266700" indent="266700" algn="just">
                  <a:lnSpc>
                    <a:spcPct val="200000"/>
                  </a:lnSpc>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1085kW</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为烟气中能量的上限）</a:t>
                </a:r>
              </a:p>
              <a:p>
                <a:pPr marL="266700" indent="266700" algn="just">
                  <a:lnSpc>
                    <a:spcPct val="200000"/>
                  </a:lnSpc>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直燃机：</a:t>
                </a:r>
                <a14:m>
                  <m:oMath xmlns:m="http://schemas.openxmlformats.org/officeDocument/2006/math">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2.5</m:t>
                            </m:r>
                          </m:num>
                          <m:den>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34∗</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10</m:t>
                                </m:r>
                              </m:e>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6</m:t>
                                </m:r>
                              </m:sup>
                            </m:s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∗0.85</m:t>
                            </m:r>
                          </m:den>
                        </m:f>
                      </m:num>
                      <m:den>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3.6∗</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10</m:t>
                            </m:r>
                          </m:e>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6</m:t>
                            </m:r>
                          </m:sup>
                        </m:sSup>
                      </m:den>
                    </m:f>
                  </m:oMath>
                </a14:m>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=0.3114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元</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/kWh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制热量；（</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1070kW</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indent="266700" algn="just">
                  <a:lnSpc>
                    <a:spcPct val="200000"/>
                  </a:lnSpc>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DFE6F25E-8419-6ACB-E59F-9A26914EEB05}"/>
                  </a:ext>
                </a:extLst>
              </p:cNvPr>
              <p:cNvSpPr txBox="1">
                <a:spLocks noRot="1" noChangeAspect="1" noMove="1" noResize="1" noEditPoints="1" noAdjustHandles="1" noChangeArrowheads="1" noChangeShapeType="1" noTextEdit="1"/>
              </p:cNvSpPr>
              <p:nvPr/>
            </p:nvSpPr>
            <p:spPr>
              <a:xfrm>
                <a:off x="1048189" y="1466598"/>
                <a:ext cx="9747058" cy="4308102"/>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64657523"/>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righ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a:extLst>
              <a:ext uri="{FF2B5EF4-FFF2-40B4-BE49-F238E27FC236}">
                <a16:creationId xmlns:a16="http://schemas.microsoft.com/office/drawing/2014/main" id="{18CDD7FA-09E3-4AF2-B927-622097F968CB}"/>
              </a:ext>
            </a:extLst>
          </p:cNvPr>
          <p:cNvCxnSpPr/>
          <p:nvPr/>
        </p:nvCxnSpPr>
        <p:spPr>
          <a:xfrm>
            <a:off x="1147779" y="848260"/>
            <a:ext cx="10738786" cy="0"/>
          </a:xfrm>
          <a:prstGeom prst="line">
            <a:avLst/>
          </a:prstGeom>
          <a:ln w="28575" cmpd="sng">
            <a:solidFill>
              <a:srgbClr val="6C448A"/>
            </a:solidFill>
            <a:prstDash val="solid"/>
          </a:ln>
        </p:spPr>
        <p:style>
          <a:lnRef idx="1">
            <a:schemeClr val="accent1"/>
          </a:lnRef>
          <a:fillRef idx="0">
            <a:schemeClr val="accent1"/>
          </a:fillRef>
          <a:effectRef idx="0">
            <a:schemeClr val="accent1"/>
          </a:effectRef>
          <a:fontRef idx="minor">
            <a:schemeClr val="tx1"/>
          </a:fontRef>
        </p:style>
      </p:cxnSp>
      <p:sp>
        <p:nvSpPr>
          <p:cNvPr id="11" name="TextBox 25">
            <a:extLst>
              <a:ext uri="{FF2B5EF4-FFF2-40B4-BE49-F238E27FC236}">
                <a16:creationId xmlns:a16="http://schemas.microsoft.com/office/drawing/2014/main" id="{9B14A69A-61CB-474E-A566-F61A84167974}"/>
              </a:ext>
            </a:extLst>
          </p:cNvPr>
          <p:cNvSpPr txBox="1"/>
          <p:nvPr/>
        </p:nvSpPr>
        <p:spPr>
          <a:xfrm>
            <a:off x="1048189" y="370160"/>
            <a:ext cx="3300904" cy="461665"/>
          </a:xfrm>
          <a:prstGeom prst="rect">
            <a:avLst/>
          </a:prstGeom>
          <a:noFill/>
          <a:ln>
            <a:noFill/>
          </a:ln>
        </p:spPr>
        <p:txBody>
          <a:bodyPr wrap="none" rtlCol="0">
            <a:spAutoFit/>
          </a:bodyPr>
          <a:lstStyle/>
          <a:p>
            <a:r>
              <a:rPr lang="zh-CN" altLang="en-US" sz="2400" b="1" spc="300" dirty="0">
                <a:solidFill>
                  <a:srgbClr val="6C448A"/>
                </a:solidFill>
                <a:latin typeface="微软雅黑" panose="020B0503020204020204" charset="-122"/>
                <a:ea typeface="微软雅黑" panose="020B0503020204020204" charset="-122"/>
              </a:rPr>
              <a:t>确定基本的运行计划</a:t>
            </a:r>
          </a:p>
        </p:txBody>
      </p:sp>
      <p:pic>
        <p:nvPicPr>
          <p:cNvPr id="1026" name="Picture 2" descr="https://timgsa.baidu.com/timg?image&amp;quality=80&amp;size=b9999_10000&amp;sec=1516638700954&amp;di=3582ad7bb29c454e74160c8a2b77e056&amp;imgtype=0&amp;src=http%3A%2F%2Fb.hiphotos.baidu.com%2Fzhidao%2Fpic%2Fitem%2F80cb39dbb6fd526689e18a12ab18972bd50736e9.jpg">
            <a:extLst>
              <a:ext uri="{FF2B5EF4-FFF2-40B4-BE49-F238E27FC236}">
                <a16:creationId xmlns:a16="http://schemas.microsoft.com/office/drawing/2014/main" id="{FB89AE7B-AC51-476A-9358-AAA6930BAC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7" y="173248"/>
            <a:ext cx="991333" cy="843398"/>
          </a:xfrm>
          <a:prstGeom prst="rect">
            <a:avLst/>
          </a:prstGeom>
          <a:noFill/>
          <a:extLst>
            <a:ext uri="{909E8E84-426E-40DD-AFC4-6F175D3DCCD1}">
              <a14:hiddenFill xmlns:a14="http://schemas.microsoft.com/office/drawing/2010/main">
                <a:solidFill>
                  <a:srgbClr val="FFFFFF"/>
                </a:solidFill>
              </a14:hiddenFill>
            </a:ext>
          </a:extLst>
        </p:spPr>
      </p:pic>
      <p:sp>
        <p:nvSpPr>
          <p:cNvPr id="4" name="任意形状 6">
            <a:extLst>
              <a:ext uri="{FF2B5EF4-FFF2-40B4-BE49-F238E27FC236}">
                <a16:creationId xmlns:a16="http://schemas.microsoft.com/office/drawing/2014/main" id="{E9DC67F9-3DCD-6DAF-5D21-915799CADDD5}"/>
              </a:ext>
            </a:extLst>
          </p:cNvPr>
          <p:cNvSpPr/>
          <p:nvPr/>
        </p:nvSpPr>
        <p:spPr>
          <a:xfrm>
            <a:off x="1216591" y="1455939"/>
            <a:ext cx="9656345" cy="1731477"/>
          </a:xfrm>
          <a:custGeom>
            <a:avLst/>
            <a:gdLst>
              <a:gd name="connsiteX0" fmla="*/ 0 w 1685037"/>
              <a:gd name="connsiteY0" fmla="*/ 138980 h 1389803"/>
              <a:gd name="connsiteX1" fmla="*/ 138980 w 1685037"/>
              <a:gd name="connsiteY1" fmla="*/ 0 h 1389803"/>
              <a:gd name="connsiteX2" fmla="*/ 1546057 w 1685037"/>
              <a:gd name="connsiteY2" fmla="*/ 0 h 1389803"/>
              <a:gd name="connsiteX3" fmla="*/ 1685037 w 1685037"/>
              <a:gd name="connsiteY3" fmla="*/ 138980 h 1389803"/>
              <a:gd name="connsiteX4" fmla="*/ 1685037 w 1685037"/>
              <a:gd name="connsiteY4" fmla="*/ 1250823 h 1389803"/>
              <a:gd name="connsiteX5" fmla="*/ 1546057 w 1685037"/>
              <a:gd name="connsiteY5" fmla="*/ 1389803 h 1389803"/>
              <a:gd name="connsiteX6" fmla="*/ 138980 w 1685037"/>
              <a:gd name="connsiteY6" fmla="*/ 1389803 h 1389803"/>
              <a:gd name="connsiteX7" fmla="*/ 0 w 1685037"/>
              <a:gd name="connsiteY7" fmla="*/ 1250823 h 1389803"/>
              <a:gd name="connsiteX8" fmla="*/ 0 w 1685037"/>
              <a:gd name="connsiteY8" fmla="*/ 138980 h 138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5037" h="1389803">
                <a:moveTo>
                  <a:pt x="0" y="138980"/>
                </a:moveTo>
                <a:cubicBezTo>
                  <a:pt x="0" y="62223"/>
                  <a:pt x="62223" y="0"/>
                  <a:pt x="138980" y="0"/>
                </a:cubicBezTo>
                <a:lnTo>
                  <a:pt x="1546057" y="0"/>
                </a:lnTo>
                <a:cubicBezTo>
                  <a:pt x="1622814" y="0"/>
                  <a:pt x="1685037" y="62223"/>
                  <a:pt x="1685037" y="138980"/>
                </a:cubicBezTo>
                <a:lnTo>
                  <a:pt x="1685037" y="1250823"/>
                </a:lnTo>
                <a:cubicBezTo>
                  <a:pt x="1685037" y="1327580"/>
                  <a:pt x="1622814" y="1389803"/>
                  <a:pt x="1546057" y="1389803"/>
                </a:cubicBezTo>
                <a:lnTo>
                  <a:pt x="138980" y="1389803"/>
                </a:lnTo>
                <a:cubicBezTo>
                  <a:pt x="62223" y="1389803"/>
                  <a:pt x="0" y="1327580"/>
                  <a:pt x="0" y="1250823"/>
                </a:cubicBezTo>
                <a:lnTo>
                  <a:pt x="0" y="138980"/>
                </a:lnTo>
                <a:close/>
              </a:path>
            </a:pathLst>
          </a:custGeom>
          <a:ln w="28575">
            <a:solidFill>
              <a:srgbClr val="6C448A"/>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133" tIns="89133" rIns="89133" bIns="386948" numCol="1" spcCol="1270" anchor="t" anchorCtr="0">
            <a:noAutofit/>
          </a:bodyPr>
          <a:lstStyle/>
          <a:p>
            <a:pPr marL="285750" lvl="1" indent="-285750" algn="l" defTabSz="1333500">
              <a:lnSpc>
                <a:spcPct val="90000"/>
              </a:lnSpc>
              <a:spcBef>
                <a:spcPct val="0"/>
              </a:spcBef>
              <a:spcAft>
                <a:spcPct val="15000"/>
              </a:spcAft>
              <a:buChar char="•"/>
            </a:pPr>
            <a:endParaRPr lang="zh-CN" altLang="en-US" sz="3000" kern="1200"/>
          </a:p>
          <a:p>
            <a:pPr marL="285750" lvl="1" indent="-285750" algn="l" defTabSz="1333500">
              <a:lnSpc>
                <a:spcPct val="90000"/>
              </a:lnSpc>
              <a:spcBef>
                <a:spcPct val="0"/>
              </a:spcBef>
              <a:spcAft>
                <a:spcPct val="15000"/>
              </a:spcAft>
              <a:buChar char="•"/>
            </a:pPr>
            <a:endParaRPr lang="zh-CN" altLang="en-US" sz="3000" kern="1200"/>
          </a:p>
        </p:txBody>
      </p:sp>
      <p:sp>
        <p:nvSpPr>
          <p:cNvPr id="5" name="任意形状 10">
            <a:extLst>
              <a:ext uri="{FF2B5EF4-FFF2-40B4-BE49-F238E27FC236}">
                <a16:creationId xmlns:a16="http://schemas.microsoft.com/office/drawing/2014/main" id="{C0D3623D-1927-2912-67E0-1E01B02162B3}"/>
              </a:ext>
            </a:extLst>
          </p:cNvPr>
          <p:cNvSpPr/>
          <p:nvPr/>
        </p:nvSpPr>
        <p:spPr>
          <a:xfrm>
            <a:off x="797968" y="1274438"/>
            <a:ext cx="1634167" cy="461665"/>
          </a:xfrm>
          <a:custGeom>
            <a:avLst/>
            <a:gdLst>
              <a:gd name="connsiteX0" fmla="*/ 0 w 1497810"/>
              <a:gd name="connsiteY0" fmla="*/ 59563 h 595630"/>
              <a:gd name="connsiteX1" fmla="*/ 59563 w 1497810"/>
              <a:gd name="connsiteY1" fmla="*/ 0 h 595630"/>
              <a:gd name="connsiteX2" fmla="*/ 1438247 w 1497810"/>
              <a:gd name="connsiteY2" fmla="*/ 0 h 595630"/>
              <a:gd name="connsiteX3" fmla="*/ 1497810 w 1497810"/>
              <a:gd name="connsiteY3" fmla="*/ 59563 h 595630"/>
              <a:gd name="connsiteX4" fmla="*/ 1497810 w 1497810"/>
              <a:gd name="connsiteY4" fmla="*/ 536067 h 595630"/>
              <a:gd name="connsiteX5" fmla="*/ 1438247 w 1497810"/>
              <a:gd name="connsiteY5" fmla="*/ 595630 h 595630"/>
              <a:gd name="connsiteX6" fmla="*/ 59563 w 1497810"/>
              <a:gd name="connsiteY6" fmla="*/ 595630 h 595630"/>
              <a:gd name="connsiteX7" fmla="*/ 0 w 1497810"/>
              <a:gd name="connsiteY7" fmla="*/ 536067 h 595630"/>
              <a:gd name="connsiteX8" fmla="*/ 0 w 1497810"/>
              <a:gd name="connsiteY8" fmla="*/ 59563 h 59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810" h="595630">
                <a:moveTo>
                  <a:pt x="0" y="59563"/>
                </a:moveTo>
                <a:cubicBezTo>
                  <a:pt x="0" y="26667"/>
                  <a:pt x="26667" y="0"/>
                  <a:pt x="59563" y="0"/>
                </a:cubicBezTo>
                <a:lnTo>
                  <a:pt x="1438247" y="0"/>
                </a:lnTo>
                <a:cubicBezTo>
                  <a:pt x="1471143" y="0"/>
                  <a:pt x="1497810" y="26667"/>
                  <a:pt x="1497810" y="59563"/>
                </a:cubicBezTo>
                <a:lnTo>
                  <a:pt x="1497810" y="536067"/>
                </a:lnTo>
                <a:cubicBezTo>
                  <a:pt x="1497810" y="568963"/>
                  <a:pt x="1471143" y="595630"/>
                  <a:pt x="1438247" y="595630"/>
                </a:cubicBezTo>
                <a:lnTo>
                  <a:pt x="59563" y="595630"/>
                </a:lnTo>
                <a:cubicBezTo>
                  <a:pt x="26667" y="595630"/>
                  <a:pt x="0" y="568963"/>
                  <a:pt x="0" y="536067"/>
                </a:cubicBezTo>
                <a:lnTo>
                  <a:pt x="0" y="59563"/>
                </a:lnTo>
                <a:close/>
              </a:path>
            </a:pathLst>
          </a:custGeom>
          <a:solidFill>
            <a:srgbClr val="6C448A"/>
          </a:solidFill>
          <a:ln>
            <a:solidFill>
              <a:srgbClr val="6C448A"/>
            </a:solid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310" tIns="59355" rIns="80310" bIns="59355" numCol="1" spcCol="1270" anchor="ctr" anchorCtr="0">
            <a:noAutofit/>
          </a:bodyPr>
          <a:lstStyle/>
          <a:p>
            <a:pPr lvl="0" algn="ctr" defTabSz="1466850">
              <a:lnSpc>
                <a:spcPct val="90000"/>
              </a:lnSpc>
              <a:spcBef>
                <a:spcPct val="0"/>
              </a:spcBef>
              <a:spcAft>
                <a:spcPct val="35000"/>
              </a:spcAft>
            </a:pPr>
            <a:r>
              <a:rPr lang="zh-CN" altLang="en-US" sz="2800" kern="1200" dirty="0"/>
              <a:t>用电</a:t>
            </a:r>
          </a:p>
        </p:txBody>
      </p:sp>
      <p:sp>
        <p:nvSpPr>
          <p:cNvPr id="6" name="矩形 5">
            <a:extLst>
              <a:ext uri="{FF2B5EF4-FFF2-40B4-BE49-F238E27FC236}">
                <a16:creationId xmlns:a16="http://schemas.microsoft.com/office/drawing/2014/main" id="{819745D5-759E-CE0E-C458-545C5345A148}"/>
              </a:ext>
            </a:extLst>
          </p:cNvPr>
          <p:cNvSpPr/>
          <p:nvPr/>
        </p:nvSpPr>
        <p:spPr>
          <a:xfrm>
            <a:off x="1615052" y="4471931"/>
            <a:ext cx="1719944" cy="348750"/>
          </a:xfrm>
          <a:prstGeom prst="rect">
            <a:avLst/>
          </a:prstGeom>
        </p:spPr>
        <p:txBody>
          <a:bodyPr wrap="square">
            <a:spAutoFit/>
          </a:bodyPr>
          <a:lstStyle/>
          <a:p>
            <a:pPr algn="ctr" defTabSz="609585">
              <a:lnSpc>
                <a:spcPct val="130000"/>
              </a:lnSpc>
            </a:pPr>
            <a:r>
              <a:rPr lang="zh-CN" altLang="en-US" sz="1400" b="1">
                <a:solidFill>
                  <a:schemeClr val="bg1"/>
                </a:solidFill>
                <a:ea typeface="微软雅黑" panose="020B0503020204020204" charset="-122"/>
              </a:rPr>
              <a:t>点击此处添加标题</a:t>
            </a:r>
            <a:endParaRPr lang="en-US" altLang="zh-CN" sz="1400" b="1">
              <a:solidFill>
                <a:schemeClr val="bg1"/>
              </a:solidFill>
              <a:ea typeface="微软雅黑" panose="020B0503020204020204" charset="-122"/>
            </a:endParaRPr>
          </a:p>
        </p:txBody>
      </p:sp>
      <p:sp>
        <p:nvSpPr>
          <p:cNvPr id="7" name="文本框 6">
            <a:extLst>
              <a:ext uri="{FF2B5EF4-FFF2-40B4-BE49-F238E27FC236}">
                <a16:creationId xmlns:a16="http://schemas.microsoft.com/office/drawing/2014/main" id="{CA6A9BE8-B8B7-93FE-BCC1-1B569DBD7344}"/>
              </a:ext>
            </a:extLst>
          </p:cNvPr>
          <p:cNvSpPr txBox="1"/>
          <p:nvPr/>
        </p:nvSpPr>
        <p:spPr>
          <a:xfrm>
            <a:off x="1501463" y="1787074"/>
            <a:ext cx="9189073" cy="1200329"/>
          </a:xfrm>
          <a:prstGeom prst="rect">
            <a:avLst/>
          </a:prstGeom>
          <a:noFill/>
        </p:spPr>
        <p:txBody>
          <a:bodyPr wrap="square" rtlCol="0">
            <a:spAutoFit/>
          </a:bodyPr>
          <a:lstStyle/>
          <a:p>
            <a:r>
              <a:rPr lang="zh-CN" altLang="en-US" dirty="0"/>
              <a:t>　　</a:t>
            </a:r>
            <a:r>
              <a:rPr lang="zh-CN" altLang="zh-CN" dirty="0"/>
              <a:t>供电负荷在</a:t>
            </a:r>
            <a:r>
              <a:rPr lang="en-US" altLang="zh-CN" dirty="0"/>
              <a:t>3000-4200kW</a:t>
            </a:r>
            <a:r>
              <a:rPr lang="zh-CN" altLang="zh-CN" dirty="0"/>
              <a:t>之间（不含制冷机等设备）。在第一档电价时候仅进行购电，并且将蓄电池充满。在第二档电价时候，内燃机进行满发，其余进行购电。第三档电价时候蓄电池进行出力，内燃机满发，其余进行购电。在中午的第二档电价的波谷，再对蓄电池进行充电。光伏在有出力的时候进行全部消纳。柴油发电机则全程不进行使用。</a:t>
            </a:r>
          </a:p>
        </p:txBody>
      </p:sp>
      <p:sp>
        <p:nvSpPr>
          <p:cNvPr id="8" name="任意形状 6">
            <a:extLst>
              <a:ext uri="{FF2B5EF4-FFF2-40B4-BE49-F238E27FC236}">
                <a16:creationId xmlns:a16="http://schemas.microsoft.com/office/drawing/2014/main" id="{D7425C08-203D-1929-D003-F041B333E038}"/>
              </a:ext>
            </a:extLst>
          </p:cNvPr>
          <p:cNvSpPr/>
          <p:nvPr/>
        </p:nvSpPr>
        <p:spPr>
          <a:xfrm>
            <a:off x="1216591" y="3500039"/>
            <a:ext cx="9656345" cy="1400435"/>
          </a:xfrm>
          <a:custGeom>
            <a:avLst/>
            <a:gdLst>
              <a:gd name="connsiteX0" fmla="*/ 0 w 1685037"/>
              <a:gd name="connsiteY0" fmla="*/ 138980 h 1389803"/>
              <a:gd name="connsiteX1" fmla="*/ 138980 w 1685037"/>
              <a:gd name="connsiteY1" fmla="*/ 0 h 1389803"/>
              <a:gd name="connsiteX2" fmla="*/ 1546057 w 1685037"/>
              <a:gd name="connsiteY2" fmla="*/ 0 h 1389803"/>
              <a:gd name="connsiteX3" fmla="*/ 1685037 w 1685037"/>
              <a:gd name="connsiteY3" fmla="*/ 138980 h 1389803"/>
              <a:gd name="connsiteX4" fmla="*/ 1685037 w 1685037"/>
              <a:gd name="connsiteY4" fmla="*/ 1250823 h 1389803"/>
              <a:gd name="connsiteX5" fmla="*/ 1546057 w 1685037"/>
              <a:gd name="connsiteY5" fmla="*/ 1389803 h 1389803"/>
              <a:gd name="connsiteX6" fmla="*/ 138980 w 1685037"/>
              <a:gd name="connsiteY6" fmla="*/ 1389803 h 1389803"/>
              <a:gd name="connsiteX7" fmla="*/ 0 w 1685037"/>
              <a:gd name="connsiteY7" fmla="*/ 1250823 h 1389803"/>
              <a:gd name="connsiteX8" fmla="*/ 0 w 1685037"/>
              <a:gd name="connsiteY8" fmla="*/ 138980 h 138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5037" h="1389803">
                <a:moveTo>
                  <a:pt x="0" y="138980"/>
                </a:moveTo>
                <a:cubicBezTo>
                  <a:pt x="0" y="62223"/>
                  <a:pt x="62223" y="0"/>
                  <a:pt x="138980" y="0"/>
                </a:cubicBezTo>
                <a:lnTo>
                  <a:pt x="1546057" y="0"/>
                </a:lnTo>
                <a:cubicBezTo>
                  <a:pt x="1622814" y="0"/>
                  <a:pt x="1685037" y="62223"/>
                  <a:pt x="1685037" y="138980"/>
                </a:cubicBezTo>
                <a:lnTo>
                  <a:pt x="1685037" y="1250823"/>
                </a:lnTo>
                <a:cubicBezTo>
                  <a:pt x="1685037" y="1327580"/>
                  <a:pt x="1622814" y="1389803"/>
                  <a:pt x="1546057" y="1389803"/>
                </a:cubicBezTo>
                <a:lnTo>
                  <a:pt x="138980" y="1389803"/>
                </a:lnTo>
                <a:cubicBezTo>
                  <a:pt x="62223" y="1389803"/>
                  <a:pt x="0" y="1327580"/>
                  <a:pt x="0" y="1250823"/>
                </a:cubicBezTo>
                <a:lnTo>
                  <a:pt x="0" y="138980"/>
                </a:lnTo>
                <a:close/>
              </a:path>
            </a:pathLst>
          </a:custGeom>
          <a:ln w="28575">
            <a:solidFill>
              <a:srgbClr val="6C448A"/>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133" tIns="89133" rIns="89133" bIns="386948" numCol="1" spcCol="1270" anchor="t" anchorCtr="0">
            <a:noAutofit/>
          </a:bodyPr>
          <a:lstStyle/>
          <a:p>
            <a:pPr marL="285750" lvl="1" indent="-285750" algn="l" defTabSz="1333500">
              <a:lnSpc>
                <a:spcPct val="90000"/>
              </a:lnSpc>
              <a:spcBef>
                <a:spcPct val="0"/>
              </a:spcBef>
              <a:spcAft>
                <a:spcPct val="15000"/>
              </a:spcAft>
              <a:buChar char="•"/>
            </a:pPr>
            <a:endParaRPr lang="zh-CN" altLang="en-US" sz="3000" kern="1200"/>
          </a:p>
          <a:p>
            <a:pPr marL="285750" lvl="1" indent="-285750" algn="l" defTabSz="1333500">
              <a:lnSpc>
                <a:spcPct val="90000"/>
              </a:lnSpc>
              <a:spcBef>
                <a:spcPct val="0"/>
              </a:spcBef>
              <a:spcAft>
                <a:spcPct val="15000"/>
              </a:spcAft>
              <a:buChar char="•"/>
            </a:pPr>
            <a:endParaRPr lang="zh-CN" altLang="en-US" sz="3000" kern="1200"/>
          </a:p>
        </p:txBody>
      </p:sp>
      <p:sp>
        <p:nvSpPr>
          <p:cNvPr id="10" name="任意形状 10">
            <a:extLst>
              <a:ext uri="{FF2B5EF4-FFF2-40B4-BE49-F238E27FC236}">
                <a16:creationId xmlns:a16="http://schemas.microsoft.com/office/drawing/2014/main" id="{214B02CC-C84A-89AE-A63E-5331F9F6663A}"/>
              </a:ext>
            </a:extLst>
          </p:cNvPr>
          <p:cNvSpPr/>
          <p:nvPr/>
        </p:nvSpPr>
        <p:spPr>
          <a:xfrm>
            <a:off x="797968" y="3318538"/>
            <a:ext cx="1634167" cy="461665"/>
          </a:xfrm>
          <a:custGeom>
            <a:avLst/>
            <a:gdLst>
              <a:gd name="connsiteX0" fmla="*/ 0 w 1497810"/>
              <a:gd name="connsiteY0" fmla="*/ 59563 h 595630"/>
              <a:gd name="connsiteX1" fmla="*/ 59563 w 1497810"/>
              <a:gd name="connsiteY1" fmla="*/ 0 h 595630"/>
              <a:gd name="connsiteX2" fmla="*/ 1438247 w 1497810"/>
              <a:gd name="connsiteY2" fmla="*/ 0 h 595630"/>
              <a:gd name="connsiteX3" fmla="*/ 1497810 w 1497810"/>
              <a:gd name="connsiteY3" fmla="*/ 59563 h 595630"/>
              <a:gd name="connsiteX4" fmla="*/ 1497810 w 1497810"/>
              <a:gd name="connsiteY4" fmla="*/ 536067 h 595630"/>
              <a:gd name="connsiteX5" fmla="*/ 1438247 w 1497810"/>
              <a:gd name="connsiteY5" fmla="*/ 595630 h 595630"/>
              <a:gd name="connsiteX6" fmla="*/ 59563 w 1497810"/>
              <a:gd name="connsiteY6" fmla="*/ 595630 h 595630"/>
              <a:gd name="connsiteX7" fmla="*/ 0 w 1497810"/>
              <a:gd name="connsiteY7" fmla="*/ 536067 h 595630"/>
              <a:gd name="connsiteX8" fmla="*/ 0 w 1497810"/>
              <a:gd name="connsiteY8" fmla="*/ 59563 h 59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810" h="595630">
                <a:moveTo>
                  <a:pt x="0" y="59563"/>
                </a:moveTo>
                <a:cubicBezTo>
                  <a:pt x="0" y="26667"/>
                  <a:pt x="26667" y="0"/>
                  <a:pt x="59563" y="0"/>
                </a:cubicBezTo>
                <a:lnTo>
                  <a:pt x="1438247" y="0"/>
                </a:lnTo>
                <a:cubicBezTo>
                  <a:pt x="1471143" y="0"/>
                  <a:pt x="1497810" y="26667"/>
                  <a:pt x="1497810" y="59563"/>
                </a:cubicBezTo>
                <a:lnTo>
                  <a:pt x="1497810" y="536067"/>
                </a:lnTo>
                <a:cubicBezTo>
                  <a:pt x="1497810" y="568963"/>
                  <a:pt x="1471143" y="595630"/>
                  <a:pt x="1438247" y="595630"/>
                </a:cubicBezTo>
                <a:lnTo>
                  <a:pt x="59563" y="595630"/>
                </a:lnTo>
                <a:cubicBezTo>
                  <a:pt x="26667" y="595630"/>
                  <a:pt x="0" y="568963"/>
                  <a:pt x="0" y="536067"/>
                </a:cubicBezTo>
                <a:lnTo>
                  <a:pt x="0" y="59563"/>
                </a:lnTo>
                <a:close/>
              </a:path>
            </a:pathLst>
          </a:custGeom>
          <a:solidFill>
            <a:srgbClr val="6C448A"/>
          </a:solidFill>
          <a:ln>
            <a:solidFill>
              <a:srgbClr val="6C448A"/>
            </a:solid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310" tIns="59355" rIns="80310" bIns="59355" numCol="1" spcCol="1270" anchor="ctr" anchorCtr="0">
            <a:noAutofit/>
          </a:bodyPr>
          <a:lstStyle/>
          <a:p>
            <a:pPr lvl="0" algn="ctr" defTabSz="1466850">
              <a:lnSpc>
                <a:spcPct val="90000"/>
              </a:lnSpc>
              <a:spcBef>
                <a:spcPct val="0"/>
              </a:spcBef>
              <a:spcAft>
                <a:spcPct val="35000"/>
              </a:spcAft>
            </a:pPr>
            <a:r>
              <a:rPr lang="zh-CN" altLang="en-US" sz="2800" kern="1200" dirty="0"/>
              <a:t>用冷</a:t>
            </a:r>
          </a:p>
        </p:txBody>
      </p:sp>
      <p:sp>
        <p:nvSpPr>
          <p:cNvPr id="12" name="文本框 11">
            <a:extLst>
              <a:ext uri="{FF2B5EF4-FFF2-40B4-BE49-F238E27FC236}">
                <a16:creationId xmlns:a16="http://schemas.microsoft.com/office/drawing/2014/main" id="{D558536B-3748-A5A4-2829-A48DDC51CF29}"/>
              </a:ext>
            </a:extLst>
          </p:cNvPr>
          <p:cNvSpPr txBox="1"/>
          <p:nvPr/>
        </p:nvSpPr>
        <p:spPr>
          <a:xfrm>
            <a:off x="1501463" y="3831174"/>
            <a:ext cx="9189073" cy="923330"/>
          </a:xfrm>
          <a:prstGeom prst="rect">
            <a:avLst/>
          </a:prstGeom>
          <a:noFill/>
        </p:spPr>
        <p:txBody>
          <a:bodyPr wrap="square" rtlCol="0">
            <a:spAutoFit/>
          </a:bodyPr>
          <a:lstStyle/>
          <a:p>
            <a:r>
              <a:rPr lang="zh-CN" altLang="zh-CN" dirty="0"/>
              <a:t>供冷负荷在</a:t>
            </a:r>
            <a:r>
              <a:rPr lang="en-US" altLang="zh-CN" dirty="0"/>
              <a:t>0-2000kW</a:t>
            </a:r>
            <a:r>
              <a:rPr lang="zh-CN" altLang="zh-CN" dirty="0"/>
              <a:t>之间，且高负荷的时候基本处于高电价时段。即使电制冷机以购电价格计算，直燃机也仅在第三档电价的时候有优势，因此在一二档电价只使用电制冷机即可，第三档电价优先使用直燃机。溴化锂</a:t>
            </a:r>
            <a:r>
              <a:rPr lang="zh-CN" altLang="en-US" dirty="0"/>
              <a:t>工作时</a:t>
            </a:r>
            <a:r>
              <a:rPr lang="zh-CN" altLang="zh-CN" dirty="0"/>
              <a:t>，如果供冷负荷超过供热负荷，则全部供冷。</a:t>
            </a:r>
          </a:p>
        </p:txBody>
      </p:sp>
      <p:sp>
        <p:nvSpPr>
          <p:cNvPr id="14" name="矩形 13">
            <a:extLst>
              <a:ext uri="{FF2B5EF4-FFF2-40B4-BE49-F238E27FC236}">
                <a16:creationId xmlns:a16="http://schemas.microsoft.com/office/drawing/2014/main" id="{C338CBA1-BF29-7A41-3E14-082229018349}"/>
              </a:ext>
            </a:extLst>
          </p:cNvPr>
          <p:cNvSpPr/>
          <p:nvPr/>
        </p:nvSpPr>
        <p:spPr>
          <a:xfrm>
            <a:off x="1615052" y="6184989"/>
            <a:ext cx="1719944" cy="348750"/>
          </a:xfrm>
          <a:prstGeom prst="rect">
            <a:avLst/>
          </a:prstGeom>
        </p:spPr>
        <p:txBody>
          <a:bodyPr wrap="square">
            <a:spAutoFit/>
          </a:bodyPr>
          <a:lstStyle/>
          <a:p>
            <a:pPr algn="ctr" defTabSz="609585">
              <a:lnSpc>
                <a:spcPct val="130000"/>
              </a:lnSpc>
            </a:pPr>
            <a:r>
              <a:rPr lang="zh-CN" altLang="en-US" sz="1400" b="1">
                <a:solidFill>
                  <a:schemeClr val="bg1"/>
                </a:solidFill>
                <a:ea typeface="微软雅黑" panose="020B0503020204020204" charset="-122"/>
              </a:rPr>
              <a:t>点击此处添加标题</a:t>
            </a:r>
            <a:endParaRPr lang="en-US" altLang="zh-CN" sz="1400" b="1">
              <a:solidFill>
                <a:schemeClr val="bg1"/>
              </a:solidFill>
              <a:ea typeface="微软雅黑" panose="020B0503020204020204" charset="-122"/>
            </a:endParaRPr>
          </a:p>
        </p:txBody>
      </p:sp>
      <p:sp>
        <p:nvSpPr>
          <p:cNvPr id="15" name="任意形状 6">
            <a:extLst>
              <a:ext uri="{FF2B5EF4-FFF2-40B4-BE49-F238E27FC236}">
                <a16:creationId xmlns:a16="http://schemas.microsoft.com/office/drawing/2014/main" id="{0F3A72BB-FBE4-4D39-92CA-6B9A01CDCB5B}"/>
              </a:ext>
            </a:extLst>
          </p:cNvPr>
          <p:cNvSpPr/>
          <p:nvPr/>
        </p:nvSpPr>
        <p:spPr>
          <a:xfrm>
            <a:off x="1216591" y="5213098"/>
            <a:ext cx="9656345" cy="1178984"/>
          </a:xfrm>
          <a:custGeom>
            <a:avLst/>
            <a:gdLst>
              <a:gd name="connsiteX0" fmla="*/ 0 w 1685037"/>
              <a:gd name="connsiteY0" fmla="*/ 138980 h 1389803"/>
              <a:gd name="connsiteX1" fmla="*/ 138980 w 1685037"/>
              <a:gd name="connsiteY1" fmla="*/ 0 h 1389803"/>
              <a:gd name="connsiteX2" fmla="*/ 1546057 w 1685037"/>
              <a:gd name="connsiteY2" fmla="*/ 0 h 1389803"/>
              <a:gd name="connsiteX3" fmla="*/ 1685037 w 1685037"/>
              <a:gd name="connsiteY3" fmla="*/ 138980 h 1389803"/>
              <a:gd name="connsiteX4" fmla="*/ 1685037 w 1685037"/>
              <a:gd name="connsiteY4" fmla="*/ 1250823 h 1389803"/>
              <a:gd name="connsiteX5" fmla="*/ 1546057 w 1685037"/>
              <a:gd name="connsiteY5" fmla="*/ 1389803 h 1389803"/>
              <a:gd name="connsiteX6" fmla="*/ 138980 w 1685037"/>
              <a:gd name="connsiteY6" fmla="*/ 1389803 h 1389803"/>
              <a:gd name="connsiteX7" fmla="*/ 0 w 1685037"/>
              <a:gd name="connsiteY7" fmla="*/ 1250823 h 1389803"/>
              <a:gd name="connsiteX8" fmla="*/ 0 w 1685037"/>
              <a:gd name="connsiteY8" fmla="*/ 138980 h 138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5037" h="1389803">
                <a:moveTo>
                  <a:pt x="0" y="138980"/>
                </a:moveTo>
                <a:cubicBezTo>
                  <a:pt x="0" y="62223"/>
                  <a:pt x="62223" y="0"/>
                  <a:pt x="138980" y="0"/>
                </a:cubicBezTo>
                <a:lnTo>
                  <a:pt x="1546057" y="0"/>
                </a:lnTo>
                <a:cubicBezTo>
                  <a:pt x="1622814" y="0"/>
                  <a:pt x="1685037" y="62223"/>
                  <a:pt x="1685037" y="138980"/>
                </a:cubicBezTo>
                <a:lnTo>
                  <a:pt x="1685037" y="1250823"/>
                </a:lnTo>
                <a:cubicBezTo>
                  <a:pt x="1685037" y="1327580"/>
                  <a:pt x="1622814" y="1389803"/>
                  <a:pt x="1546057" y="1389803"/>
                </a:cubicBezTo>
                <a:lnTo>
                  <a:pt x="138980" y="1389803"/>
                </a:lnTo>
                <a:cubicBezTo>
                  <a:pt x="62223" y="1389803"/>
                  <a:pt x="0" y="1327580"/>
                  <a:pt x="0" y="1250823"/>
                </a:cubicBezTo>
                <a:lnTo>
                  <a:pt x="0" y="138980"/>
                </a:lnTo>
                <a:close/>
              </a:path>
            </a:pathLst>
          </a:custGeom>
          <a:ln w="28575">
            <a:solidFill>
              <a:srgbClr val="6C448A"/>
            </a:solidFill>
          </a:ln>
        </p:spPr>
        <p:style>
          <a:lnRef idx="1">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133" tIns="89133" rIns="89133" bIns="386948" numCol="1" spcCol="1270" anchor="t" anchorCtr="0">
            <a:noAutofit/>
          </a:bodyPr>
          <a:lstStyle/>
          <a:p>
            <a:pPr marL="285750" lvl="1" indent="-285750" algn="l" defTabSz="1333500">
              <a:lnSpc>
                <a:spcPct val="90000"/>
              </a:lnSpc>
              <a:spcBef>
                <a:spcPct val="0"/>
              </a:spcBef>
              <a:spcAft>
                <a:spcPct val="15000"/>
              </a:spcAft>
              <a:buChar char="•"/>
            </a:pPr>
            <a:endParaRPr lang="zh-CN" altLang="en-US" sz="3000" kern="1200"/>
          </a:p>
          <a:p>
            <a:pPr marL="285750" lvl="1" indent="-285750" algn="l" defTabSz="1333500">
              <a:lnSpc>
                <a:spcPct val="90000"/>
              </a:lnSpc>
              <a:spcBef>
                <a:spcPct val="0"/>
              </a:spcBef>
              <a:spcAft>
                <a:spcPct val="15000"/>
              </a:spcAft>
              <a:buChar char="•"/>
            </a:pPr>
            <a:endParaRPr lang="zh-CN" altLang="en-US" sz="3000" kern="1200"/>
          </a:p>
        </p:txBody>
      </p:sp>
      <p:sp>
        <p:nvSpPr>
          <p:cNvPr id="16" name="任意形状 10">
            <a:extLst>
              <a:ext uri="{FF2B5EF4-FFF2-40B4-BE49-F238E27FC236}">
                <a16:creationId xmlns:a16="http://schemas.microsoft.com/office/drawing/2014/main" id="{4FBB6A25-6D39-DF48-3DAF-8975C1FB13E8}"/>
              </a:ext>
            </a:extLst>
          </p:cNvPr>
          <p:cNvSpPr/>
          <p:nvPr/>
        </p:nvSpPr>
        <p:spPr>
          <a:xfrm>
            <a:off x="797968" y="5031596"/>
            <a:ext cx="1634167" cy="461665"/>
          </a:xfrm>
          <a:custGeom>
            <a:avLst/>
            <a:gdLst>
              <a:gd name="connsiteX0" fmla="*/ 0 w 1497810"/>
              <a:gd name="connsiteY0" fmla="*/ 59563 h 595630"/>
              <a:gd name="connsiteX1" fmla="*/ 59563 w 1497810"/>
              <a:gd name="connsiteY1" fmla="*/ 0 h 595630"/>
              <a:gd name="connsiteX2" fmla="*/ 1438247 w 1497810"/>
              <a:gd name="connsiteY2" fmla="*/ 0 h 595630"/>
              <a:gd name="connsiteX3" fmla="*/ 1497810 w 1497810"/>
              <a:gd name="connsiteY3" fmla="*/ 59563 h 595630"/>
              <a:gd name="connsiteX4" fmla="*/ 1497810 w 1497810"/>
              <a:gd name="connsiteY4" fmla="*/ 536067 h 595630"/>
              <a:gd name="connsiteX5" fmla="*/ 1438247 w 1497810"/>
              <a:gd name="connsiteY5" fmla="*/ 595630 h 595630"/>
              <a:gd name="connsiteX6" fmla="*/ 59563 w 1497810"/>
              <a:gd name="connsiteY6" fmla="*/ 595630 h 595630"/>
              <a:gd name="connsiteX7" fmla="*/ 0 w 1497810"/>
              <a:gd name="connsiteY7" fmla="*/ 536067 h 595630"/>
              <a:gd name="connsiteX8" fmla="*/ 0 w 1497810"/>
              <a:gd name="connsiteY8" fmla="*/ 59563 h 59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7810" h="595630">
                <a:moveTo>
                  <a:pt x="0" y="59563"/>
                </a:moveTo>
                <a:cubicBezTo>
                  <a:pt x="0" y="26667"/>
                  <a:pt x="26667" y="0"/>
                  <a:pt x="59563" y="0"/>
                </a:cubicBezTo>
                <a:lnTo>
                  <a:pt x="1438247" y="0"/>
                </a:lnTo>
                <a:cubicBezTo>
                  <a:pt x="1471143" y="0"/>
                  <a:pt x="1497810" y="26667"/>
                  <a:pt x="1497810" y="59563"/>
                </a:cubicBezTo>
                <a:lnTo>
                  <a:pt x="1497810" y="536067"/>
                </a:lnTo>
                <a:cubicBezTo>
                  <a:pt x="1497810" y="568963"/>
                  <a:pt x="1471143" y="595630"/>
                  <a:pt x="1438247" y="595630"/>
                </a:cubicBezTo>
                <a:lnTo>
                  <a:pt x="59563" y="595630"/>
                </a:lnTo>
                <a:cubicBezTo>
                  <a:pt x="26667" y="595630"/>
                  <a:pt x="0" y="568963"/>
                  <a:pt x="0" y="536067"/>
                </a:cubicBezTo>
                <a:lnTo>
                  <a:pt x="0" y="59563"/>
                </a:lnTo>
                <a:close/>
              </a:path>
            </a:pathLst>
          </a:custGeom>
          <a:solidFill>
            <a:srgbClr val="6C448A"/>
          </a:solidFill>
          <a:ln>
            <a:solidFill>
              <a:srgbClr val="6C448A"/>
            </a:solidFill>
          </a:ln>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80310" tIns="59355" rIns="80310" bIns="59355" numCol="1" spcCol="1270" anchor="ctr" anchorCtr="0">
            <a:noAutofit/>
          </a:bodyPr>
          <a:lstStyle/>
          <a:p>
            <a:pPr lvl="0" algn="ctr" defTabSz="1466850">
              <a:lnSpc>
                <a:spcPct val="90000"/>
              </a:lnSpc>
              <a:spcBef>
                <a:spcPct val="0"/>
              </a:spcBef>
              <a:spcAft>
                <a:spcPct val="35000"/>
              </a:spcAft>
            </a:pPr>
            <a:r>
              <a:rPr lang="zh-CN" altLang="en-US" sz="2800" kern="1200" dirty="0"/>
              <a:t>用热</a:t>
            </a:r>
          </a:p>
        </p:txBody>
      </p:sp>
      <p:sp>
        <p:nvSpPr>
          <p:cNvPr id="17" name="文本框 16">
            <a:extLst>
              <a:ext uri="{FF2B5EF4-FFF2-40B4-BE49-F238E27FC236}">
                <a16:creationId xmlns:a16="http://schemas.microsoft.com/office/drawing/2014/main" id="{7B2424DF-1C53-D277-5986-AB99C30D9E32}"/>
              </a:ext>
            </a:extLst>
          </p:cNvPr>
          <p:cNvSpPr txBox="1"/>
          <p:nvPr/>
        </p:nvSpPr>
        <p:spPr>
          <a:xfrm>
            <a:off x="1501463" y="5544232"/>
            <a:ext cx="9189073" cy="646331"/>
          </a:xfrm>
          <a:prstGeom prst="rect">
            <a:avLst/>
          </a:prstGeom>
          <a:noFill/>
        </p:spPr>
        <p:txBody>
          <a:bodyPr wrap="square" rtlCol="0">
            <a:spAutoFit/>
          </a:bodyPr>
          <a:lstStyle/>
          <a:p>
            <a:r>
              <a:rPr lang="zh-CN" altLang="zh-CN" dirty="0"/>
              <a:t>供热负荷在</a:t>
            </a:r>
            <a:r>
              <a:rPr lang="en-US" altLang="zh-CN" dirty="0"/>
              <a:t>1000kW</a:t>
            </a:r>
            <a:r>
              <a:rPr lang="zh-CN" altLang="zh-CN" dirty="0"/>
              <a:t>以下且较为稳定。由于直燃机成本较高，且锅炉容量远高于负荷，优先使用较小的锅炉进行供热。溴化锂</a:t>
            </a:r>
            <a:r>
              <a:rPr lang="zh-CN" altLang="en-US" dirty="0"/>
              <a:t>工作时</a:t>
            </a:r>
            <a:r>
              <a:rPr lang="zh-CN" altLang="zh-CN" dirty="0"/>
              <a:t>，如果供热负荷超过供冷负荷，则全部供热。</a:t>
            </a:r>
          </a:p>
        </p:txBody>
      </p:sp>
    </p:spTree>
    <p:extLst>
      <p:ext uri="{BB962C8B-B14F-4D97-AF65-F5344CB8AC3E}">
        <p14:creationId xmlns:p14="http://schemas.microsoft.com/office/powerpoint/2010/main" val="2623037201"/>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righ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ags/tag1.xml><?xml version="1.0" encoding="utf-8"?>
<p:tagLst xmlns:a="http://schemas.openxmlformats.org/drawingml/2006/main" xmlns:r="http://schemas.openxmlformats.org/officeDocument/2006/relationships" xmlns:p="http://schemas.openxmlformats.org/presentationml/2006/main">
  <p:tag name="AS_NET" val="2.0.50727.5485"/>
  <p:tag name="AS_OS" val="Microsoft Windows NT 6.1.7601 Service Pack 1"/>
  <p:tag name="AS_RELEASE_DATE" val="2018.04.09"/>
  <p:tag name="AS_TITLE" val="Aspose.Slides for .NET 2.0"/>
  <p:tag name="AS_VERSION" val="18.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382</TotalTime>
  <Words>2764</Words>
  <Application>Microsoft Office PowerPoint</Application>
  <PresentationFormat>宽屏</PresentationFormat>
  <Paragraphs>163</Paragraphs>
  <Slides>31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31</vt:i4>
      </vt:variant>
    </vt:vector>
  </HeadingPairs>
  <TitlesOfParts>
    <vt:vector size="43" baseType="lpstr">
      <vt:lpstr>Adobe 黑体 Std R</vt:lpstr>
      <vt:lpstr>-apple-system</vt:lpstr>
      <vt:lpstr>等线</vt:lpstr>
      <vt:lpstr>微软雅黑</vt:lpstr>
      <vt:lpstr>Arial</vt:lpstr>
      <vt:lpstr>Calibri</vt:lpstr>
      <vt:lpstr>Calibri Light</vt:lpstr>
      <vt:lpstr>Cambria Math</vt:lpstr>
      <vt:lpstr>Impact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风云办公</Manager>
  <Company>上海剑姬网络科技有限公司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风云办公PPT模板</dc:title>
  <dc:creator>风云办公</dc:creator>
  <cp:keywords>风云办公</cp:keywords>
  <dc:description>风云办公 http://www.ppt118.com</dc:description>
  <cp:lastModifiedBy>Ang Li</cp:lastModifiedBy>
  <cp:revision>30</cp:revision>
  <dcterms:created xsi:type="dcterms:W3CDTF">2015-05-05T08:02:14Z</dcterms:created>
  <dcterms:modified xsi:type="dcterms:W3CDTF">2024-05-30T14:13:23Z</dcterms:modified>
</cp:coreProperties>
</file>