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313" r:id="rId6"/>
    <p:sldId id="314" r:id="rId7"/>
    <p:sldId id="264" r:id="rId8"/>
    <p:sldId id="288" r:id="rId9"/>
    <p:sldId id="289" r:id="rId10"/>
    <p:sldId id="290" r:id="rId11"/>
    <p:sldId id="291" r:id="rId12"/>
    <p:sldId id="292" r:id="rId13"/>
    <p:sldId id="293" r:id="rId14"/>
    <p:sldId id="261" r:id="rId15"/>
    <p:sldId id="271" r:id="rId16"/>
    <p:sldId id="295" r:id="rId17"/>
    <p:sldId id="296" r:id="rId18"/>
    <p:sldId id="262" r:id="rId19"/>
    <p:sldId id="275" r:id="rId20"/>
    <p:sldId id="276" r:id="rId21"/>
    <p:sldId id="263" r:id="rId22"/>
    <p:sldId id="279" r:id="rId23"/>
    <p:sldId id="280" r:id="rId24"/>
    <p:sldId id="311" r:id="rId25"/>
    <p:sldId id="309" r:id="rId26"/>
    <p:sldId id="312" r:id="rId27"/>
    <p:sldId id="259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博文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6BB"/>
    <a:srgbClr val="D1D3D4"/>
    <a:srgbClr val="404041"/>
    <a:srgbClr val="30C1D8"/>
    <a:srgbClr val="FFD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94465" autoAdjust="0"/>
  </p:normalViewPr>
  <p:slideViewPr>
    <p:cSldViewPr snapToGrid="0" showGuides="1">
      <p:cViewPr varScale="1">
        <p:scale>
          <a:sx n="104" d="100"/>
          <a:sy n="104" d="100"/>
        </p:scale>
        <p:origin x="436" y="72"/>
      </p:cViewPr>
      <p:guideLst>
        <p:guide orient="horz" pos="2160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47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23741\Desktop\secondary_past\&#33021;&#28304;&#20114;&#32852;&#32593;&#23548;&#35770;\&#35838;&#39064;1-&#22810;&#33021;&#22253;&#21306;&#19982;&#34394;&#25311;&#30005;&#21378;\&#35838;&#39064;1-&#22810;&#33021;&#22253;&#21306;&#19982;&#34394;&#25311;&#30005;&#21378;\&#38382;&#39064;&#20108;&#36816;&#34892;&#31574;&#3005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947368421053"/>
          <c:y val="0.0714611872146119"/>
          <c:w val="0.833210526315789"/>
          <c:h val="0.72384259259259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[问题二运行策略.xlsx]Sheet2!$BJ$3:$BU$3</c:f>
              <c:numCache>
                <c:formatCode>General</c:formatCode>
                <c:ptCount val="12"/>
                <c:pt idx="0">
                  <c:v>1981.6793893</c:v>
                </c:pt>
                <c:pt idx="1">
                  <c:v>1980.4645103</c:v>
                </c:pt>
                <c:pt idx="2">
                  <c:v>1979.2515179</c:v>
                </c:pt>
                <c:pt idx="3">
                  <c:v>1978.0370115</c:v>
                </c:pt>
                <c:pt idx="4">
                  <c:v>1976.8221324</c:v>
                </c:pt>
                <c:pt idx="5">
                  <c:v>1964.9301542</c:v>
                </c:pt>
                <c:pt idx="6">
                  <c:v>1953.0385492</c:v>
                </c:pt>
                <c:pt idx="7">
                  <c:v>1941.146571</c:v>
                </c:pt>
                <c:pt idx="8">
                  <c:v>1929.2549656</c:v>
                </c:pt>
                <c:pt idx="9">
                  <c:v>1915.1973347</c:v>
                </c:pt>
                <c:pt idx="10">
                  <c:v>1901.1400763</c:v>
                </c:pt>
                <c:pt idx="11">
                  <c:v>1887.082445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7686877"/>
        <c:axId val="442968390"/>
      </c:lineChart>
      <c:catAx>
        <c:axId val="53768687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15:00                                        16:30                                         17:45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0.1355"/>
              <c:y val="0.83497272957889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@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2968390"/>
        <c:crosses val="autoZero"/>
        <c:auto val="0"/>
        <c:lblAlgn val="ctr"/>
        <c:lblOffset val="100"/>
        <c:noMultiLvlLbl val="0"/>
      </c:catAx>
      <c:valAx>
        <c:axId val="4429683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调峰量</a:t>
                </a:r>
                <a:r>
                  <a:rPr lang="en-US" altLang="zh-CN"/>
                  <a:t>/kW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768687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D050B-98C9-4811-9676-4B9A1CF4BE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BF26-91D8-45B3-9E75-ED5F3DD8E6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更多精品素材：</a:t>
            </a:r>
            <a:r>
              <a:rPr lang="en-US" altLang="zh-CN" dirty="0"/>
              <a:t>http://shop248912786.taobao.com/index.htm  </a:t>
            </a:r>
            <a:r>
              <a:rPr lang="zh-CN" altLang="en-US"/>
              <a:t>（下拉可隐藏）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EBF26-91D8-45B3-9E75-ED5F3DD8E6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305E-F7BC-4044-9518-9B0995DFD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25F9-7DDB-449D-8139-387F84E14051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C:\Users\ASUS\Desktop\PPT\06  PPT\61清华大学\清华大学校徽LOGO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815" y="5940577"/>
            <a:ext cx="751976" cy="75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28.jpeg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Relationship Id="rId3" Type="http://schemas.openxmlformats.org/officeDocument/2006/relationships/image" Target="../media/image28.jpeg"/><Relationship Id="rId2" Type="http://schemas.openxmlformats.org/officeDocument/2006/relationships/tags" Target="../tags/tag3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28.jpeg"/><Relationship Id="rId2" Type="http://schemas.openxmlformats.org/officeDocument/2006/relationships/image" Target="../media/image36.jpeg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4551363" y="725366"/>
            <a:ext cx="2906713" cy="2906713"/>
          </a:xfrm>
          <a:custGeom>
            <a:avLst/>
            <a:gdLst>
              <a:gd name="T0" fmla="*/ 684 w 684"/>
              <a:gd name="T1" fmla="*/ 342 h 684"/>
              <a:gd name="T2" fmla="*/ 342 w 684"/>
              <a:gd name="T3" fmla="*/ 684 h 684"/>
              <a:gd name="T4" fmla="*/ 0 w 684"/>
              <a:gd name="T5" fmla="*/ 342 h 684"/>
              <a:gd name="T6" fmla="*/ 343 w 684"/>
              <a:gd name="T7" fmla="*/ 0 h 684"/>
              <a:gd name="T8" fmla="*/ 684 w 684"/>
              <a:gd name="T9" fmla="*/ 34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684">
                <a:moveTo>
                  <a:pt x="684" y="342"/>
                </a:moveTo>
                <a:cubicBezTo>
                  <a:pt x="684" y="531"/>
                  <a:pt x="531" y="684"/>
                  <a:pt x="342" y="684"/>
                </a:cubicBezTo>
                <a:cubicBezTo>
                  <a:pt x="153" y="684"/>
                  <a:pt x="0" y="531"/>
                  <a:pt x="0" y="342"/>
                </a:cubicBezTo>
                <a:cubicBezTo>
                  <a:pt x="0" y="153"/>
                  <a:pt x="154" y="0"/>
                  <a:pt x="343" y="0"/>
                </a:cubicBezTo>
                <a:cubicBezTo>
                  <a:pt x="531" y="0"/>
                  <a:pt x="684" y="153"/>
                  <a:pt x="684" y="342"/>
                </a:cubicBezTo>
              </a:path>
            </a:pathLst>
          </a:custGeom>
          <a:solidFill>
            <a:srgbClr val="FFD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843463" y="1047628"/>
            <a:ext cx="2317750" cy="2311400"/>
          </a:xfrm>
          <a:custGeom>
            <a:avLst/>
            <a:gdLst>
              <a:gd name="T0" fmla="*/ 273 w 545"/>
              <a:gd name="T1" fmla="*/ 544 h 544"/>
              <a:gd name="T2" fmla="*/ 273 w 545"/>
              <a:gd name="T3" fmla="*/ 532 h 544"/>
              <a:gd name="T4" fmla="*/ 296 w 545"/>
              <a:gd name="T5" fmla="*/ 543 h 544"/>
              <a:gd name="T6" fmla="*/ 202 w 545"/>
              <a:gd name="T7" fmla="*/ 535 h 544"/>
              <a:gd name="T8" fmla="*/ 362 w 545"/>
              <a:gd name="T9" fmla="*/ 516 h 544"/>
              <a:gd name="T10" fmla="*/ 362 w 545"/>
              <a:gd name="T11" fmla="*/ 516 h 544"/>
              <a:gd name="T12" fmla="*/ 184 w 545"/>
              <a:gd name="T13" fmla="*/ 516 h 544"/>
              <a:gd name="T14" fmla="*/ 388 w 545"/>
              <a:gd name="T15" fmla="*/ 519 h 544"/>
              <a:gd name="T16" fmla="*/ 117 w 545"/>
              <a:gd name="T17" fmla="*/ 495 h 544"/>
              <a:gd name="T18" fmla="*/ 440 w 545"/>
              <a:gd name="T19" fmla="*/ 471 h 544"/>
              <a:gd name="T20" fmla="*/ 448 w 545"/>
              <a:gd name="T21" fmla="*/ 480 h 544"/>
              <a:gd name="T22" fmla="*/ 98 w 545"/>
              <a:gd name="T23" fmla="*/ 481 h 544"/>
              <a:gd name="T24" fmla="*/ 456 w 545"/>
              <a:gd name="T25" fmla="*/ 456 h 544"/>
              <a:gd name="T26" fmla="*/ 60 w 545"/>
              <a:gd name="T27" fmla="*/ 421 h 544"/>
              <a:gd name="T28" fmla="*/ 60 w 545"/>
              <a:gd name="T29" fmla="*/ 421 h 544"/>
              <a:gd name="T30" fmla="*/ 508 w 545"/>
              <a:gd name="T31" fmla="*/ 408 h 544"/>
              <a:gd name="T32" fmla="*/ 37 w 545"/>
              <a:gd name="T33" fmla="*/ 408 h 544"/>
              <a:gd name="T34" fmla="*/ 508 w 545"/>
              <a:gd name="T35" fmla="*/ 382 h 544"/>
              <a:gd name="T36" fmla="*/ 21 w 545"/>
              <a:gd name="T37" fmla="*/ 339 h 544"/>
              <a:gd name="T38" fmla="*/ 28 w 545"/>
              <a:gd name="T39" fmla="*/ 361 h 544"/>
              <a:gd name="T40" fmla="*/ 536 w 545"/>
              <a:gd name="T41" fmla="*/ 342 h 544"/>
              <a:gd name="T42" fmla="*/ 1 w 545"/>
              <a:gd name="T43" fmla="*/ 296 h 544"/>
              <a:gd name="T44" fmla="*/ 533 w 545"/>
              <a:gd name="T45" fmla="*/ 271 h 544"/>
              <a:gd name="T46" fmla="*/ 533 w 545"/>
              <a:gd name="T47" fmla="*/ 271 h 544"/>
              <a:gd name="T48" fmla="*/ 545 w 545"/>
              <a:gd name="T49" fmla="*/ 272 h 544"/>
              <a:gd name="T50" fmla="*/ 0 w 545"/>
              <a:gd name="T51" fmla="*/ 272 h 544"/>
              <a:gd name="T52" fmla="*/ 1 w 545"/>
              <a:gd name="T53" fmla="*/ 249 h 544"/>
              <a:gd name="T54" fmla="*/ 544 w 545"/>
              <a:gd name="T55" fmla="*/ 247 h 544"/>
              <a:gd name="T56" fmla="*/ 16 w 545"/>
              <a:gd name="T57" fmla="*/ 227 h 544"/>
              <a:gd name="T58" fmla="*/ 528 w 545"/>
              <a:gd name="T59" fmla="*/ 178 h 544"/>
              <a:gd name="T60" fmla="*/ 528 w 545"/>
              <a:gd name="T61" fmla="*/ 178 h 544"/>
              <a:gd name="T62" fmla="*/ 37 w 545"/>
              <a:gd name="T63" fmla="*/ 162 h 544"/>
              <a:gd name="T64" fmla="*/ 508 w 545"/>
              <a:gd name="T65" fmla="*/ 161 h 544"/>
              <a:gd name="T66" fmla="*/ 37 w 545"/>
              <a:gd name="T67" fmla="*/ 136 h 544"/>
              <a:gd name="T68" fmla="*/ 471 w 545"/>
              <a:gd name="T69" fmla="*/ 104 h 544"/>
              <a:gd name="T70" fmla="*/ 481 w 545"/>
              <a:gd name="T71" fmla="*/ 96 h 544"/>
              <a:gd name="T72" fmla="*/ 481 w 545"/>
              <a:gd name="T73" fmla="*/ 96 h 544"/>
              <a:gd name="T74" fmla="*/ 88 w 545"/>
              <a:gd name="T75" fmla="*/ 88 h 544"/>
              <a:gd name="T76" fmla="*/ 439 w 545"/>
              <a:gd name="T77" fmla="*/ 72 h 544"/>
              <a:gd name="T78" fmla="*/ 456 w 545"/>
              <a:gd name="T79" fmla="*/ 88 h 544"/>
              <a:gd name="T80" fmla="*/ 97 w 545"/>
              <a:gd name="T81" fmla="*/ 64 h 544"/>
              <a:gd name="T82" fmla="*/ 408 w 545"/>
              <a:gd name="T83" fmla="*/ 36 h 544"/>
              <a:gd name="T84" fmla="*/ 408 w 545"/>
              <a:gd name="T85" fmla="*/ 36 h 544"/>
              <a:gd name="T86" fmla="*/ 361 w 545"/>
              <a:gd name="T87" fmla="*/ 27 h 544"/>
              <a:gd name="T88" fmla="*/ 162 w 545"/>
              <a:gd name="T89" fmla="*/ 36 h 544"/>
              <a:gd name="T90" fmla="*/ 382 w 545"/>
              <a:gd name="T91" fmla="*/ 36 h 544"/>
              <a:gd name="T92" fmla="*/ 179 w 545"/>
              <a:gd name="T93" fmla="*/ 16 h 544"/>
              <a:gd name="T94" fmla="*/ 319 w 545"/>
              <a:gd name="T95" fmla="*/ 4 h 544"/>
              <a:gd name="T96" fmla="*/ 319 w 545"/>
              <a:gd name="T97" fmla="*/ 4 h 544"/>
              <a:gd name="T98" fmla="*/ 249 w 545"/>
              <a:gd name="T99" fmla="*/ 13 h 544"/>
              <a:gd name="T100" fmla="*/ 272 w 545"/>
              <a:gd name="T101" fmla="*/ 0 h 544"/>
              <a:gd name="T102" fmla="*/ 296 w 545"/>
              <a:gd name="T103" fmla="*/ 1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44">
                <a:moveTo>
                  <a:pt x="250" y="531"/>
                </a:moveTo>
                <a:cubicBezTo>
                  <a:pt x="249" y="543"/>
                  <a:pt x="249" y="543"/>
                  <a:pt x="249" y="543"/>
                </a:cubicBezTo>
                <a:cubicBezTo>
                  <a:pt x="257" y="544"/>
                  <a:pt x="265" y="544"/>
                  <a:pt x="273" y="544"/>
                </a:cubicBezTo>
                <a:cubicBezTo>
                  <a:pt x="273" y="544"/>
                  <a:pt x="273" y="544"/>
                  <a:pt x="273" y="544"/>
                </a:cubicBezTo>
                <a:cubicBezTo>
                  <a:pt x="273" y="544"/>
                  <a:pt x="273" y="544"/>
                  <a:pt x="273" y="544"/>
                </a:cubicBezTo>
                <a:cubicBezTo>
                  <a:pt x="273" y="532"/>
                  <a:pt x="273" y="532"/>
                  <a:pt x="273" y="532"/>
                </a:cubicBezTo>
                <a:cubicBezTo>
                  <a:pt x="273" y="532"/>
                  <a:pt x="273" y="532"/>
                  <a:pt x="273" y="532"/>
                </a:cubicBezTo>
                <a:cubicBezTo>
                  <a:pt x="273" y="532"/>
                  <a:pt x="273" y="532"/>
                  <a:pt x="273" y="532"/>
                </a:cubicBezTo>
                <a:cubicBezTo>
                  <a:pt x="265" y="532"/>
                  <a:pt x="257" y="531"/>
                  <a:pt x="250" y="531"/>
                </a:cubicBezTo>
                <a:moveTo>
                  <a:pt x="318" y="528"/>
                </a:moveTo>
                <a:cubicBezTo>
                  <a:pt x="310" y="529"/>
                  <a:pt x="303" y="530"/>
                  <a:pt x="295" y="531"/>
                </a:cubicBezTo>
                <a:cubicBezTo>
                  <a:pt x="296" y="543"/>
                  <a:pt x="296" y="543"/>
                  <a:pt x="296" y="543"/>
                </a:cubicBezTo>
                <a:cubicBezTo>
                  <a:pt x="304" y="542"/>
                  <a:pt x="312" y="541"/>
                  <a:pt x="320" y="540"/>
                </a:cubicBezTo>
                <a:cubicBezTo>
                  <a:pt x="318" y="528"/>
                  <a:pt x="318" y="528"/>
                  <a:pt x="318" y="528"/>
                </a:cubicBezTo>
                <a:moveTo>
                  <a:pt x="205" y="523"/>
                </a:moveTo>
                <a:cubicBezTo>
                  <a:pt x="202" y="535"/>
                  <a:pt x="202" y="535"/>
                  <a:pt x="202" y="535"/>
                </a:cubicBezTo>
                <a:cubicBezTo>
                  <a:pt x="210" y="537"/>
                  <a:pt x="218" y="539"/>
                  <a:pt x="226" y="540"/>
                </a:cubicBezTo>
                <a:cubicBezTo>
                  <a:pt x="228" y="528"/>
                  <a:pt x="228" y="528"/>
                  <a:pt x="228" y="528"/>
                </a:cubicBezTo>
                <a:cubicBezTo>
                  <a:pt x="220" y="527"/>
                  <a:pt x="213" y="525"/>
                  <a:pt x="205" y="523"/>
                </a:cubicBezTo>
                <a:moveTo>
                  <a:pt x="362" y="516"/>
                </a:moveTo>
                <a:cubicBezTo>
                  <a:pt x="355" y="519"/>
                  <a:pt x="347" y="521"/>
                  <a:pt x="340" y="523"/>
                </a:cubicBezTo>
                <a:cubicBezTo>
                  <a:pt x="343" y="535"/>
                  <a:pt x="343" y="535"/>
                  <a:pt x="343" y="535"/>
                </a:cubicBezTo>
                <a:cubicBezTo>
                  <a:pt x="351" y="533"/>
                  <a:pt x="358" y="530"/>
                  <a:pt x="366" y="528"/>
                </a:cubicBezTo>
                <a:cubicBezTo>
                  <a:pt x="362" y="516"/>
                  <a:pt x="362" y="516"/>
                  <a:pt x="362" y="516"/>
                </a:cubicBezTo>
                <a:moveTo>
                  <a:pt x="163" y="508"/>
                </a:moveTo>
                <a:cubicBezTo>
                  <a:pt x="158" y="519"/>
                  <a:pt x="158" y="519"/>
                  <a:pt x="158" y="519"/>
                </a:cubicBezTo>
                <a:cubicBezTo>
                  <a:pt x="165" y="522"/>
                  <a:pt x="172" y="525"/>
                  <a:pt x="180" y="528"/>
                </a:cubicBezTo>
                <a:cubicBezTo>
                  <a:pt x="184" y="516"/>
                  <a:pt x="184" y="516"/>
                  <a:pt x="184" y="516"/>
                </a:cubicBezTo>
                <a:cubicBezTo>
                  <a:pt x="177" y="514"/>
                  <a:pt x="170" y="511"/>
                  <a:pt x="163" y="508"/>
                </a:cubicBezTo>
                <a:moveTo>
                  <a:pt x="403" y="497"/>
                </a:moveTo>
                <a:cubicBezTo>
                  <a:pt x="396" y="501"/>
                  <a:pt x="389" y="504"/>
                  <a:pt x="383" y="507"/>
                </a:cubicBezTo>
                <a:cubicBezTo>
                  <a:pt x="388" y="519"/>
                  <a:pt x="388" y="519"/>
                  <a:pt x="388" y="519"/>
                </a:cubicBezTo>
                <a:cubicBezTo>
                  <a:pt x="395" y="515"/>
                  <a:pt x="402" y="511"/>
                  <a:pt x="409" y="508"/>
                </a:cubicBezTo>
                <a:cubicBezTo>
                  <a:pt x="403" y="497"/>
                  <a:pt x="403" y="497"/>
                  <a:pt x="403" y="497"/>
                </a:cubicBezTo>
                <a:moveTo>
                  <a:pt x="124" y="485"/>
                </a:moveTo>
                <a:cubicBezTo>
                  <a:pt x="117" y="495"/>
                  <a:pt x="117" y="495"/>
                  <a:pt x="117" y="495"/>
                </a:cubicBezTo>
                <a:cubicBezTo>
                  <a:pt x="123" y="500"/>
                  <a:pt x="130" y="504"/>
                  <a:pt x="137" y="508"/>
                </a:cubicBezTo>
                <a:cubicBezTo>
                  <a:pt x="143" y="497"/>
                  <a:pt x="143" y="497"/>
                  <a:pt x="143" y="497"/>
                </a:cubicBezTo>
                <a:cubicBezTo>
                  <a:pt x="136" y="493"/>
                  <a:pt x="130" y="489"/>
                  <a:pt x="124" y="485"/>
                </a:cubicBezTo>
                <a:moveTo>
                  <a:pt x="440" y="471"/>
                </a:moveTo>
                <a:cubicBezTo>
                  <a:pt x="440" y="471"/>
                  <a:pt x="440" y="471"/>
                  <a:pt x="440" y="471"/>
                </a:cubicBezTo>
                <a:cubicBezTo>
                  <a:pt x="434" y="476"/>
                  <a:pt x="428" y="480"/>
                  <a:pt x="422" y="485"/>
                </a:cubicBezTo>
                <a:cubicBezTo>
                  <a:pt x="429" y="495"/>
                  <a:pt x="429" y="495"/>
                  <a:pt x="429" y="495"/>
                </a:cubicBezTo>
                <a:cubicBezTo>
                  <a:pt x="435" y="490"/>
                  <a:pt x="442" y="485"/>
                  <a:pt x="448" y="480"/>
                </a:cubicBezTo>
                <a:cubicBezTo>
                  <a:pt x="440" y="471"/>
                  <a:pt x="440" y="471"/>
                  <a:pt x="440" y="471"/>
                </a:cubicBezTo>
                <a:moveTo>
                  <a:pt x="89" y="456"/>
                </a:moveTo>
                <a:cubicBezTo>
                  <a:pt x="80" y="465"/>
                  <a:pt x="80" y="465"/>
                  <a:pt x="80" y="465"/>
                </a:cubicBezTo>
                <a:cubicBezTo>
                  <a:pt x="86" y="470"/>
                  <a:pt x="92" y="475"/>
                  <a:pt x="98" y="481"/>
                </a:cubicBezTo>
                <a:cubicBezTo>
                  <a:pt x="106" y="471"/>
                  <a:pt x="106" y="471"/>
                  <a:pt x="106" y="471"/>
                </a:cubicBezTo>
                <a:cubicBezTo>
                  <a:pt x="100" y="466"/>
                  <a:pt x="94" y="461"/>
                  <a:pt x="89" y="456"/>
                </a:cubicBezTo>
                <a:moveTo>
                  <a:pt x="472" y="439"/>
                </a:moveTo>
                <a:cubicBezTo>
                  <a:pt x="467" y="445"/>
                  <a:pt x="462" y="450"/>
                  <a:pt x="456" y="456"/>
                </a:cubicBezTo>
                <a:cubicBezTo>
                  <a:pt x="465" y="464"/>
                  <a:pt x="465" y="464"/>
                  <a:pt x="465" y="464"/>
                </a:cubicBezTo>
                <a:cubicBezTo>
                  <a:pt x="471" y="459"/>
                  <a:pt x="476" y="453"/>
                  <a:pt x="481" y="447"/>
                </a:cubicBezTo>
                <a:cubicBezTo>
                  <a:pt x="472" y="439"/>
                  <a:pt x="472" y="439"/>
                  <a:pt x="472" y="439"/>
                </a:cubicBezTo>
                <a:moveTo>
                  <a:pt x="60" y="421"/>
                </a:moveTo>
                <a:cubicBezTo>
                  <a:pt x="50" y="428"/>
                  <a:pt x="50" y="428"/>
                  <a:pt x="50" y="428"/>
                </a:cubicBezTo>
                <a:cubicBezTo>
                  <a:pt x="54" y="435"/>
                  <a:pt x="59" y="441"/>
                  <a:pt x="64" y="447"/>
                </a:cubicBezTo>
                <a:cubicBezTo>
                  <a:pt x="74" y="439"/>
                  <a:pt x="74" y="439"/>
                  <a:pt x="74" y="439"/>
                </a:cubicBezTo>
                <a:cubicBezTo>
                  <a:pt x="69" y="433"/>
                  <a:pt x="64" y="427"/>
                  <a:pt x="60" y="421"/>
                </a:cubicBezTo>
                <a:moveTo>
                  <a:pt x="498" y="402"/>
                </a:moveTo>
                <a:cubicBezTo>
                  <a:pt x="494" y="408"/>
                  <a:pt x="490" y="415"/>
                  <a:pt x="486" y="421"/>
                </a:cubicBezTo>
                <a:cubicBezTo>
                  <a:pt x="496" y="428"/>
                  <a:pt x="496" y="428"/>
                  <a:pt x="496" y="428"/>
                </a:cubicBezTo>
                <a:cubicBezTo>
                  <a:pt x="500" y="421"/>
                  <a:pt x="504" y="415"/>
                  <a:pt x="508" y="408"/>
                </a:cubicBezTo>
                <a:cubicBezTo>
                  <a:pt x="498" y="402"/>
                  <a:pt x="498" y="402"/>
                  <a:pt x="498" y="402"/>
                </a:cubicBezTo>
                <a:moveTo>
                  <a:pt x="37" y="382"/>
                </a:moveTo>
                <a:cubicBezTo>
                  <a:pt x="26" y="387"/>
                  <a:pt x="26" y="387"/>
                  <a:pt x="26" y="387"/>
                </a:cubicBezTo>
                <a:cubicBezTo>
                  <a:pt x="29" y="394"/>
                  <a:pt x="33" y="401"/>
                  <a:pt x="37" y="408"/>
                </a:cubicBezTo>
                <a:cubicBezTo>
                  <a:pt x="48" y="402"/>
                  <a:pt x="48" y="402"/>
                  <a:pt x="48" y="402"/>
                </a:cubicBezTo>
                <a:cubicBezTo>
                  <a:pt x="44" y="396"/>
                  <a:pt x="40" y="389"/>
                  <a:pt x="37" y="382"/>
                </a:cubicBezTo>
                <a:moveTo>
                  <a:pt x="517" y="361"/>
                </a:moveTo>
                <a:cubicBezTo>
                  <a:pt x="514" y="368"/>
                  <a:pt x="511" y="375"/>
                  <a:pt x="508" y="382"/>
                </a:cubicBezTo>
                <a:cubicBezTo>
                  <a:pt x="519" y="387"/>
                  <a:pt x="519" y="387"/>
                  <a:pt x="519" y="387"/>
                </a:cubicBezTo>
                <a:cubicBezTo>
                  <a:pt x="523" y="380"/>
                  <a:pt x="526" y="372"/>
                  <a:pt x="528" y="365"/>
                </a:cubicBezTo>
                <a:cubicBezTo>
                  <a:pt x="517" y="361"/>
                  <a:pt x="517" y="361"/>
                  <a:pt x="517" y="361"/>
                </a:cubicBezTo>
                <a:moveTo>
                  <a:pt x="21" y="339"/>
                </a:moveTo>
                <a:cubicBezTo>
                  <a:pt x="10" y="343"/>
                  <a:pt x="10" y="343"/>
                  <a:pt x="10" y="343"/>
                </a:cubicBezTo>
                <a:cubicBezTo>
                  <a:pt x="12" y="350"/>
                  <a:pt x="14" y="358"/>
                  <a:pt x="17" y="365"/>
                </a:cubicBezTo>
                <a:cubicBezTo>
                  <a:pt x="28" y="361"/>
                  <a:pt x="28" y="361"/>
                  <a:pt x="28" y="361"/>
                </a:cubicBezTo>
                <a:cubicBezTo>
                  <a:pt x="28" y="361"/>
                  <a:pt x="28" y="361"/>
                  <a:pt x="28" y="361"/>
                </a:cubicBezTo>
                <a:cubicBezTo>
                  <a:pt x="26" y="354"/>
                  <a:pt x="23" y="347"/>
                  <a:pt x="21" y="339"/>
                </a:cubicBezTo>
                <a:moveTo>
                  <a:pt x="529" y="317"/>
                </a:moveTo>
                <a:cubicBezTo>
                  <a:pt x="527" y="324"/>
                  <a:pt x="526" y="332"/>
                  <a:pt x="524" y="339"/>
                </a:cubicBezTo>
                <a:cubicBezTo>
                  <a:pt x="536" y="342"/>
                  <a:pt x="536" y="342"/>
                  <a:pt x="536" y="342"/>
                </a:cubicBezTo>
                <a:cubicBezTo>
                  <a:pt x="538" y="335"/>
                  <a:pt x="539" y="327"/>
                  <a:pt x="541" y="319"/>
                </a:cubicBezTo>
                <a:cubicBezTo>
                  <a:pt x="529" y="317"/>
                  <a:pt x="529" y="317"/>
                  <a:pt x="529" y="317"/>
                </a:cubicBezTo>
                <a:moveTo>
                  <a:pt x="14" y="295"/>
                </a:moveTo>
                <a:cubicBezTo>
                  <a:pt x="1" y="296"/>
                  <a:pt x="1" y="296"/>
                  <a:pt x="1" y="296"/>
                </a:cubicBezTo>
                <a:cubicBezTo>
                  <a:pt x="2" y="304"/>
                  <a:pt x="3" y="312"/>
                  <a:pt x="5" y="319"/>
                </a:cubicBezTo>
                <a:cubicBezTo>
                  <a:pt x="17" y="317"/>
                  <a:pt x="17" y="317"/>
                  <a:pt x="17" y="317"/>
                </a:cubicBezTo>
                <a:cubicBezTo>
                  <a:pt x="15" y="310"/>
                  <a:pt x="14" y="302"/>
                  <a:pt x="14" y="295"/>
                </a:cubicBezTo>
                <a:moveTo>
                  <a:pt x="533" y="271"/>
                </a:moveTo>
                <a:cubicBezTo>
                  <a:pt x="533" y="271"/>
                  <a:pt x="533" y="271"/>
                  <a:pt x="533" y="271"/>
                </a:cubicBezTo>
                <a:cubicBezTo>
                  <a:pt x="533" y="271"/>
                  <a:pt x="533" y="271"/>
                  <a:pt x="533" y="271"/>
                </a:cubicBezTo>
                <a:moveTo>
                  <a:pt x="545" y="271"/>
                </a:moveTo>
                <a:cubicBezTo>
                  <a:pt x="533" y="271"/>
                  <a:pt x="533" y="271"/>
                  <a:pt x="533" y="271"/>
                </a:cubicBezTo>
                <a:cubicBezTo>
                  <a:pt x="533" y="272"/>
                  <a:pt x="533" y="272"/>
                  <a:pt x="533" y="272"/>
                </a:cubicBezTo>
                <a:cubicBezTo>
                  <a:pt x="533" y="279"/>
                  <a:pt x="532" y="287"/>
                  <a:pt x="532" y="294"/>
                </a:cubicBezTo>
                <a:cubicBezTo>
                  <a:pt x="544" y="296"/>
                  <a:pt x="544" y="296"/>
                  <a:pt x="544" y="296"/>
                </a:cubicBezTo>
                <a:cubicBezTo>
                  <a:pt x="544" y="288"/>
                  <a:pt x="545" y="280"/>
                  <a:pt x="545" y="272"/>
                </a:cubicBezTo>
                <a:cubicBezTo>
                  <a:pt x="545" y="271"/>
                  <a:pt x="545" y="271"/>
                  <a:pt x="545" y="271"/>
                </a:cubicBezTo>
                <a:moveTo>
                  <a:pt x="1" y="249"/>
                </a:moveTo>
                <a:cubicBezTo>
                  <a:pt x="1" y="256"/>
                  <a:pt x="0" y="264"/>
                  <a:pt x="0" y="272"/>
                </a:cubicBezTo>
                <a:cubicBezTo>
                  <a:pt x="0" y="272"/>
                  <a:pt x="0" y="272"/>
                  <a:pt x="0" y="272"/>
                </a:cubicBezTo>
                <a:cubicBezTo>
                  <a:pt x="13" y="272"/>
                  <a:pt x="13" y="272"/>
                  <a:pt x="13" y="272"/>
                </a:cubicBezTo>
                <a:cubicBezTo>
                  <a:pt x="13" y="272"/>
                  <a:pt x="13" y="272"/>
                  <a:pt x="13" y="272"/>
                </a:cubicBezTo>
                <a:cubicBezTo>
                  <a:pt x="13" y="264"/>
                  <a:pt x="13" y="257"/>
                  <a:pt x="14" y="250"/>
                </a:cubicBezTo>
                <a:cubicBezTo>
                  <a:pt x="1" y="249"/>
                  <a:pt x="1" y="249"/>
                  <a:pt x="1" y="249"/>
                </a:cubicBezTo>
                <a:moveTo>
                  <a:pt x="540" y="224"/>
                </a:moveTo>
                <a:cubicBezTo>
                  <a:pt x="528" y="226"/>
                  <a:pt x="528" y="226"/>
                  <a:pt x="528" y="226"/>
                </a:cubicBezTo>
                <a:cubicBezTo>
                  <a:pt x="530" y="233"/>
                  <a:pt x="531" y="241"/>
                  <a:pt x="531" y="248"/>
                </a:cubicBezTo>
                <a:cubicBezTo>
                  <a:pt x="544" y="247"/>
                  <a:pt x="544" y="247"/>
                  <a:pt x="544" y="247"/>
                </a:cubicBezTo>
                <a:cubicBezTo>
                  <a:pt x="543" y="239"/>
                  <a:pt x="542" y="232"/>
                  <a:pt x="540" y="224"/>
                </a:cubicBezTo>
                <a:moveTo>
                  <a:pt x="9" y="202"/>
                </a:moveTo>
                <a:cubicBezTo>
                  <a:pt x="7" y="209"/>
                  <a:pt x="6" y="217"/>
                  <a:pt x="4" y="225"/>
                </a:cubicBezTo>
                <a:cubicBezTo>
                  <a:pt x="16" y="227"/>
                  <a:pt x="16" y="227"/>
                  <a:pt x="16" y="227"/>
                </a:cubicBezTo>
                <a:cubicBezTo>
                  <a:pt x="16" y="227"/>
                  <a:pt x="16" y="227"/>
                  <a:pt x="16" y="227"/>
                </a:cubicBezTo>
                <a:cubicBezTo>
                  <a:pt x="18" y="220"/>
                  <a:pt x="19" y="212"/>
                  <a:pt x="21" y="205"/>
                </a:cubicBezTo>
                <a:cubicBezTo>
                  <a:pt x="9" y="202"/>
                  <a:pt x="9" y="202"/>
                  <a:pt x="9" y="202"/>
                </a:cubicBezTo>
                <a:moveTo>
                  <a:pt x="528" y="178"/>
                </a:moveTo>
                <a:cubicBezTo>
                  <a:pt x="517" y="182"/>
                  <a:pt x="517" y="182"/>
                  <a:pt x="517" y="182"/>
                </a:cubicBezTo>
                <a:cubicBezTo>
                  <a:pt x="519" y="189"/>
                  <a:pt x="522" y="196"/>
                  <a:pt x="524" y="204"/>
                </a:cubicBezTo>
                <a:cubicBezTo>
                  <a:pt x="535" y="201"/>
                  <a:pt x="535" y="201"/>
                  <a:pt x="535" y="201"/>
                </a:cubicBezTo>
                <a:cubicBezTo>
                  <a:pt x="533" y="193"/>
                  <a:pt x="531" y="185"/>
                  <a:pt x="528" y="178"/>
                </a:cubicBezTo>
                <a:moveTo>
                  <a:pt x="26" y="157"/>
                </a:moveTo>
                <a:cubicBezTo>
                  <a:pt x="22" y="164"/>
                  <a:pt x="19" y="172"/>
                  <a:pt x="17" y="179"/>
                </a:cubicBezTo>
                <a:cubicBezTo>
                  <a:pt x="28" y="183"/>
                  <a:pt x="28" y="183"/>
                  <a:pt x="28" y="183"/>
                </a:cubicBezTo>
                <a:cubicBezTo>
                  <a:pt x="31" y="176"/>
                  <a:pt x="33" y="169"/>
                  <a:pt x="37" y="162"/>
                </a:cubicBezTo>
                <a:cubicBezTo>
                  <a:pt x="26" y="157"/>
                  <a:pt x="26" y="157"/>
                  <a:pt x="26" y="157"/>
                </a:cubicBezTo>
                <a:moveTo>
                  <a:pt x="508" y="135"/>
                </a:moveTo>
                <a:cubicBezTo>
                  <a:pt x="497" y="141"/>
                  <a:pt x="497" y="141"/>
                  <a:pt x="497" y="141"/>
                </a:cubicBezTo>
                <a:cubicBezTo>
                  <a:pt x="501" y="148"/>
                  <a:pt x="505" y="154"/>
                  <a:pt x="508" y="161"/>
                </a:cubicBezTo>
                <a:cubicBezTo>
                  <a:pt x="519" y="156"/>
                  <a:pt x="519" y="156"/>
                  <a:pt x="519" y="156"/>
                </a:cubicBezTo>
                <a:cubicBezTo>
                  <a:pt x="516" y="149"/>
                  <a:pt x="512" y="142"/>
                  <a:pt x="508" y="135"/>
                </a:cubicBezTo>
                <a:moveTo>
                  <a:pt x="49" y="116"/>
                </a:moveTo>
                <a:cubicBezTo>
                  <a:pt x="45" y="123"/>
                  <a:pt x="41" y="129"/>
                  <a:pt x="37" y="136"/>
                </a:cubicBezTo>
                <a:cubicBezTo>
                  <a:pt x="47" y="142"/>
                  <a:pt x="47" y="142"/>
                  <a:pt x="47" y="142"/>
                </a:cubicBezTo>
                <a:cubicBezTo>
                  <a:pt x="51" y="136"/>
                  <a:pt x="55" y="129"/>
                  <a:pt x="59" y="123"/>
                </a:cubicBezTo>
                <a:cubicBezTo>
                  <a:pt x="49" y="116"/>
                  <a:pt x="49" y="116"/>
                  <a:pt x="49" y="116"/>
                </a:cubicBezTo>
                <a:moveTo>
                  <a:pt x="471" y="104"/>
                </a:moveTo>
                <a:cubicBezTo>
                  <a:pt x="471" y="104"/>
                  <a:pt x="471" y="104"/>
                  <a:pt x="471" y="104"/>
                </a:cubicBezTo>
                <a:cubicBezTo>
                  <a:pt x="471" y="104"/>
                  <a:pt x="471" y="104"/>
                  <a:pt x="471" y="104"/>
                </a:cubicBezTo>
                <a:cubicBezTo>
                  <a:pt x="471" y="104"/>
                  <a:pt x="471" y="104"/>
                  <a:pt x="471" y="104"/>
                </a:cubicBezTo>
                <a:moveTo>
                  <a:pt x="481" y="96"/>
                </a:moveTo>
                <a:cubicBezTo>
                  <a:pt x="471" y="104"/>
                  <a:pt x="471" y="104"/>
                  <a:pt x="471" y="104"/>
                </a:cubicBezTo>
                <a:cubicBezTo>
                  <a:pt x="476" y="110"/>
                  <a:pt x="481" y="116"/>
                  <a:pt x="485" y="122"/>
                </a:cubicBezTo>
                <a:cubicBezTo>
                  <a:pt x="495" y="115"/>
                  <a:pt x="495" y="115"/>
                  <a:pt x="495" y="115"/>
                </a:cubicBezTo>
                <a:cubicBezTo>
                  <a:pt x="491" y="109"/>
                  <a:pt x="486" y="102"/>
                  <a:pt x="481" y="96"/>
                </a:cubicBezTo>
                <a:moveTo>
                  <a:pt x="80" y="80"/>
                </a:moveTo>
                <a:cubicBezTo>
                  <a:pt x="74" y="85"/>
                  <a:pt x="69" y="91"/>
                  <a:pt x="64" y="97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8" y="99"/>
                  <a:pt x="83" y="94"/>
                  <a:pt x="88" y="88"/>
                </a:cubicBezTo>
                <a:cubicBezTo>
                  <a:pt x="80" y="80"/>
                  <a:pt x="80" y="80"/>
                  <a:pt x="80" y="80"/>
                </a:cubicBezTo>
                <a:moveTo>
                  <a:pt x="439" y="72"/>
                </a:moveTo>
                <a:cubicBezTo>
                  <a:pt x="439" y="72"/>
                  <a:pt x="439" y="72"/>
                  <a:pt x="439" y="72"/>
                </a:cubicBezTo>
                <a:cubicBezTo>
                  <a:pt x="439" y="72"/>
                  <a:pt x="439" y="72"/>
                  <a:pt x="439" y="72"/>
                </a:cubicBezTo>
                <a:cubicBezTo>
                  <a:pt x="439" y="72"/>
                  <a:pt x="439" y="72"/>
                  <a:pt x="439" y="72"/>
                </a:cubicBezTo>
                <a:moveTo>
                  <a:pt x="447" y="63"/>
                </a:moveTo>
                <a:cubicBezTo>
                  <a:pt x="439" y="72"/>
                  <a:pt x="439" y="72"/>
                  <a:pt x="439" y="72"/>
                </a:cubicBezTo>
                <a:cubicBezTo>
                  <a:pt x="445" y="77"/>
                  <a:pt x="451" y="82"/>
                  <a:pt x="456" y="88"/>
                </a:cubicBezTo>
                <a:cubicBezTo>
                  <a:pt x="465" y="79"/>
                  <a:pt x="465" y="79"/>
                  <a:pt x="465" y="79"/>
                </a:cubicBezTo>
                <a:cubicBezTo>
                  <a:pt x="459" y="73"/>
                  <a:pt x="453" y="68"/>
                  <a:pt x="447" y="63"/>
                </a:cubicBezTo>
                <a:moveTo>
                  <a:pt x="116" y="49"/>
                </a:moveTo>
                <a:cubicBezTo>
                  <a:pt x="110" y="54"/>
                  <a:pt x="103" y="59"/>
                  <a:pt x="97" y="64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11" y="68"/>
                  <a:pt x="117" y="64"/>
                  <a:pt x="123" y="59"/>
                </a:cubicBezTo>
                <a:cubicBezTo>
                  <a:pt x="116" y="49"/>
                  <a:pt x="116" y="49"/>
                  <a:pt x="116" y="49"/>
                </a:cubicBezTo>
                <a:moveTo>
                  <a:pt x="408" y="36"/>
                </a:moveTo>
                <a:cubicBezTo>
                  <a:pt x="402" y="46"/>
                  <a:pt x="402" y="46"/>
                  <a:pt x="402" y="46"/>
                </a:cubicBezTo>
                <a:cubicBezTo>
                  <a:pt x="409" y="50"/>
                  <a:pt x="415" y="54"/>
                  <a:pt x="421" y="58"/>
                </a:cubicBezTo>
                <a:cubicBezTo>
                  <a:pt x="428" y="48"/>
                  <a:pt x="428" y="48"/>
                  <a:pt x="428" y="48"/>
                </a:cubicBezTo>
                <a:cubicBezTo>
                  <a:pt x="422" y="44"/>
                  <a:pt x="415" y="40"/>
                  <a:pt x="408" y="36"/>
                </a:cubicBezTo>
                <a:moveTo>
                  <a:pt x="361" y="27"/>
                </a:moveTo>
                <a:cubicBezTo>
                  <a:pt x="361" y="27"/>
                  <a:pt x="361" y="27"/>
                  <a:pt x="361" y="27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361" y="27"/>
                  <a:pt x="361" y="27"/>
                  <a:pt x="361" y="27"/>
                </a:cubicBezTo>
                <a:moveTo>
                  <a:pt x="157" y="25"/>
                </a:moveTo>
                <a:cubicBezTo>
                  <a:pt x="150" y="29"/>
                  <a:pt x="143" y="32"/>
                  <a:pt x="136" y="36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9" y="43"/>
                  <a:pt x="155" y="40"/>
                  <a:pt x="162" y="36"/>
                </a:cubicBezTo>
                <a:cubicBezTo>
                  <a:pt x="157" y="25"/>
                  <a:pt x="157" y="25"/>
                  <a:pt x="157" y="25"/>
                </a:cubicBezTo>
                <a:moveTo>
                  <a:pt x="365" y="16"/>
                </a:moveTo>
                <a:cubicBezTo>
                  <a:pt x="361" y="27"/>
                  <a:pt x="361" y="27"/>
                  <a:pt x="361" y="27"/>
                </a:cubicBezTo>
                <a:cubicBezTo>
                  <a:pt x="368" y="30"/>
                  <a:pt x="375" y="33"/>
                  <a:pt x="382" y="36"/>
                </a:cubicBezTo>
                <a:cubicBezTo>
                  <a:pt x="387" y="25"/>
                  <a:pt x="387" y="25"/>
                  <a:pt x="387" y="25"/>
                </a:cubicBezTo>
                <a:cubicBezTo>
                  <a:pt x="380" y="21"/>
                  <a:pt x="372" y="18"/>
                  <a:pt x="365" y="16"/>
                </a:cubicBezTo>
                <a:moveTo>
                  <a:pt x="202" y="9"/>
                </a:moveTo>
                <a:cubicBezTo>
                  <a:pt x="194" y="11"/>
                  <a:pt x="186" y="13"/>
                  <a:pt x="179" y="16"/>
                </a:cubicBezTo>
                <a:cubicBezTo>
                  <a:pt x="183" y="28"/>
                  <a:pt x="183" y="28"/>
                  <a:pt x="183" y="28"/>
                </a:cubicBezTo>
                <a:cubicBezTo>
                  <a:pt x="190" y="25"/>
                  <a:pt x="197" y="23"/>
                  <a:pt x="205" y="21"/>
                </a:cubicBezTo>
                <a:cubicBezTo>
                  <a:pt x="202" y="9"/>
                  <a:pt x="202" y="9"/>
                  <a:pt x="202" y="9"/>
                </a:cubicBezTo>
                <a:moveTo>
                  <a:pt x="319" y="4"/>
                </a:moveTo>
                <a:cubicBezTo>
                  <a:pt x="317" y="16"/>
                  <a:pt x="317" y="16"/>
                  <a:pt x="317" y="16"/>
                </a:cubicBezTo>
                <a:cubicBezTo>
                  <a:pt x="325" y="17"/>
                  <a:pt x="332" y="19"/>
                  <a:pt x="339" y="21"/>
                </a:cubicBezTo>
                <a:cubicBezTo>
                  <a:pt x="342" y="9"/>
                  <a:pt x="342" y="9"/>
                  <a:pt x="342" y="9"/>
                </a:cubicBezTo>
                <a:cubicBezTo>
                  <a:pt x="335" y="7"/>
                  <a:pt x="327" y="5"/>
                  <a:pt x="319" y="4"/>
                </a:cubicBezTo>
                <a:moveTo>
                  <a:pt x="248" y="1"/>
                </a:moveTo>
                <a:cubicBezTo>
                  <a:pt x="240" y="1"/>
                  <a:pt x="232" y="2"/>
                  <a:pt x="225" y="4"/>
                </a:cubicBezTo>
                <a:cubicBezTo>
                  <a:pt x="227" y="16"/>
                  <a:pt x="227" y="16"/>
                  <a:pt x="227" y="16"/>
                </a:cubicBezTo>
                <a:cubicBezTo>
                  <a:pt x="234" y="15"/>
                  <a:pt x="242" y="14"/>
                  <a:pt x="249" y="13"/>
                </a:cubicBezTo>
                <a:cubicBezTo>
                  <a:pt x="248" y="1"/>
                  <a:pt x="248" y="1"/>
                  <a:pt x="248" y="1"/>
                </a:cubicBezTo>
                <a:moveTo>
                  <a:pt x="273" y="0"/>
                </a:moveTo>
                <a:cubicBezTo>
                  <a:pt x="273" y="0"/>
                  <a:pt x="273" y="0"/>
                  <a:pt x="273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72" y="12"/>
                  <a:pt x="272" y="12"/>
                  <a:pt x="272" y="12"/>
                </a:cubicBezTo>
                <a:cubicBezTo>
                  <a:pt x="273" y="12"/>
                  <a:pt x="273" y="12"/>
                  <a:pt x="273" y="12"/>
                </a:cubicBezTo>
                <a:cubicBezTo>
                  <a:pt x="280" y="12"/>
                  <a:pt x="287" y="12"/>
                  <a:pt x="295" y="13"/>
                </a:cubicBezTo>
                <a:cubicBezTo>
                  <a:pt x="296" y="1"/>
                  <a:pt x="296" y="1"/>
                  <a:pt x="296" y="1"/>
                </a:cubicBezTo>
                <a:cubicBezTo>
                  <a:pt x="288" y="0"/>
                  <a:pt x="280" y="0"/>
                  <a:pt x="273" y="0"/>
                </a:cubicBezTo>
              </a:path>
            </a:pathLst>
          </a:custGeom>
          <a:solidFill>
            <a:srgbClr val="F5E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5210175" y="1341316"/>
            <a:ext cx="1593850" cy="1597025"/>
          </a:xfrm>
          <a:custGeom>
            <a:avLst/>
            <a:gdLst>
              <a:gd name="T0" fmla="*/ 187 w 375"/>
              <a:gd name="T1" fmla="*/ 376 h 376"/>
              <a:gd name="T2" fmla="*/ 187 w 375"/>
              <a:gd name="T3" fmla="*/ 364 h 376"/>
              <a:gd name="T4" fmla="*/ 210 w 375"/>
              <a:gd name="T5" fmla="*/ 362 h 376"/>
              <a:gd name="T6" fmla="*/ 233 w 375"/>
              <a:gd name="T7" fmla="*/ 358 h 376"/>
              <a:gd name="T8" fmla="*/ 139 w 375"/>
              <a:gd name="T9" fmla="*/ 369 h 376"/>
              <a:gd name="T10" fmla="*/ 275 w 375"/>
              <a:gd name="T11" fmla="*/ 340 h 376"/>
              <a:gd name="T12" fmla="*/ 281 w 375"/>
              <a:gd name="T13" fmla="*/ 351 h 376"/>
              <a:gd name="T14" fmla="*/ 73 w 375"/>
              <a:gd name="T15" fmla="*/ 337 h 376"/>
              <a:gd name="T16" fmla="*/ 81 w 375"/>
              <a:gd name="T17" fmla="*/ 327 h 376"/>
              <a:gd name="T18" fmla="*/ 302 w 375"/>
              <a:gd name="T19" fmla="*/ 337 h 376"/>
              <a:gd name="T20" fmla="*/ 48 w 375"/>
              <a:gd name="T21" fmla="*/ 295 h 376"/>
              <a:gd name="T22" fmla="*/ 63 w 375"/>
              <a:gd name="T23" fmla="*/ 312 h 376"/>
              <a:gd name="T24" fmla="*/ 35 w 375"/>
              <a:gd name="T25" fmla="*/ 276 h 376"/>
              <a:gd name="T26" fmla="*/ 339 w 375"/>
              <a:gd name="T27" fmla="*/ 276 h 376"/>
              <a:gd name="T28" fmla="*/ 350 w 375"/>
              <a:gd name="T29" fmla="*/ 282 h 376"/>
              <a:gd name="T30" fmla="*/ 14 w 375"/>
              <a:gd name="T31" fmla="*/ 260 h 376"/>
              <a:gd name="T32" fmla="*/ 25 w 375"/>
              <a:gd name="T33" fmla="*/ 256 h 376"/>
              <a:gd name="T34" fmla="*/ 361 w 375"/>
              <a:gd name="T35" fmla="*/ 260 h 376"/>
              <a:gd name="T36" fmla="*/ 13 w 375"/>
              <a:gd name="T37" fmla="*/ 211 h 376"/>
              <a:gd name="T38" fmla="*/ 18 w 375"/>
              <a:gd name="T39" fmla="*/ 234 h 376"/>
              <a:gd name="T40" fmla="*/ 375 w 375"/>
              <a:gd name="T41" fmla="*/ 187 h 376"/>
              <a:gd name="T42" fmla="*/ 361 w 375"/>
              <a:gd name="T43" fmla="*/ 211 h 376"/>
              <a:gd name="T44" fmla="*/ 375 w 375"/>
              <a:gd name="T45" fmla="*/ 187 h 376"/>
              <a:gd name="T46" fmla="*/ 0 w 375"/>
              <a:gd name="T47" fmla="*/ 188 h 376"/>
              <a:gd name="T48" fmla="*/ 13 w 375"/>
              <a:gd name="T49" fmla="*/ 166 h 376"/>
              <a:gd name="T50" fmla="*/ 357 w 375"/>
              <a:gd name="T51" fmla="*/ 142 h 376"/>
              <a:gd name="T52" fmla="*/ 368 w 375"/>
              <a:gd name="T53" fmla="*/ 139 h 376"/>
              <a:gd name="T54" fmla="*/ 18 w 375"/>
              <a:gd name="T55" fmla="*/ 143 h 376"/>
              <a:gd name="T56" fmla="*/ 349 w 375"/>
              <a:gd name="T57" fmla="*/ 94 h 376"/>
              <a:gd name="T58" fmla="*/ 360 w 375"/>
              <a:gd name="T59" fmla="*/ 116 h 376"/>
              <a:gd name="T60" fmla="*/ 24 w 375"/>
              <a:gd name="T61" fmla="*/ 95 h 376"/>
              <a:gd name="T62" fmla="*/ 38 w 375"/>
              <a:gd name="T63" fmla="*/ 74 h 376"/>
              <a:gd name="T64" fmla="*/ 326 w 375"/>
              <a:gd name="T65" fmla="*/ 81 h 376"/>
              <a:gd name="T66" fmla="*/ 73 w 375"/>
              <a:gd name="T67" fmla="*/ 39 h 376"/>
              <a:gd name="T68" fmla="*/ 63 w 375"/>
              <a:gd name="T69" fmla="*/ 64 h 376"/>
              <a:gd name="T70" fmla="*/ 274 w 375"/>
              <a:gd name="T71" fmla="*/ 36 h 376"/>
              <a:gd name="T72" fmla="*/ 274 w 375"/>
              <a:gd name="T73" fmla="*/ 36 h 376"/>
              <a:gd name="T74" fmla="*/ 294 w 375"/>
              <a:gd name="T75" fmla="*/ 49 h 376"/>
              <a:gd name="T76" fmla="*/ 115 w 375"/>
              <a:gd name="T77" fmla="*/ 15 h 376"/>
              <a:gd name="T78" fmla="*/ 120 w 375"/>
              <a:gd name="T79" fmla="*/ 26 h 376"/>
              <a:gd name="T80" fmla="*/ 232 w 375"/>
              <a:gd name="T81" fmla="*/ 18 h 376"/>
              <a:gd name="T82" fmla="*/ 235 w 375"/>
              <a:gd name="T83" fmla="*/ 7 h 376"/>
              <a:gd name="T84" fmla="*/ 141 w 375"/>
              <a:gd name="T85" fmla="*/ 19 h 376"/>
              <a:gd name="T86" fmla="*/ 187 w 375"/>
              <a:gd name="T87" fmla="*/ 0 h 376"/>
              <a:gd name="T88" fmla="*/ 187 w 375"/>
              <a:gd name="T89" fmla="*/ 13 h 376"/>
              <a:gd name="T90" fmla="*/ 187 w 375"/>
              <a:gd name="T91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75" h="376">
                <a:moveTo>
                  <a:pt x="165" y="362"/>
                </a:moveTo>
                <a:cubicBezTo>
                  <a:pt x="163" y="374"/>
                  <a:pt x="163" y="374"/>
                  <a:pt x="163" y="374"/>
                </a:cubicBezTo>
                <a:cubicBezTo>
                  <a:pt x="171" y="375"/>
                  <a:pt x="179" y="376"/>
                  <a:pt x="187" y="376"/>
                </a:cubicBezTo>
                <a:cubicBezTo>
                  <a:pt x="187" y="376"/>
                  <a:pt x="187" y="376"/>
                  <a:pt x="187" y="376"/>
                </a:cubicBezTo>
                <a:cubicBezTo>
                  <a:pt x="187" y="364"/>
                  <a:pt x="187" y="364"/>
                  <a:pt x="187" y="364"/>
                </a:cubicBezTo>
                <a:cubicBezTo>
                  <a:pt x="187" y="364"/>
                  <a:pt x="187" y="364"/>
                  <a:pt x="187" y="364"/>
                </a:cubicBezTo>
                <a:cubicBezTo>
                  <a:pt x="180" y="364"/>
                  <a:pt x="172" y="363"/>
                  <a:pt x="165" y="362"/>
                </a:cubicBezTo>
                <a:moveTo>
                  <a:pt x="233" y="358"/>
                </a:moveTo>
                <a:cubicBezTo>
                  <a:pt x="225" y="360"/>
                  <a:pt x="218" y="361"/>
                  <a:pt x="210" y="362"/>
                </a:cubicBezTo>
                <a:cubicBezTo>
                  <a:pt x="212" y="374"/>
                  <a:pt x="212" y="374"/>
                  <a:pt x="212" y="374"/>
                </a:cubicBezTo>
                <a:cubicBezTo>
                  <a:pt x="220" y="373"/>
                  <a:pt x="228" y="371"/>
                  <a:pt x="236" y="369"/>
                </a:cubicBezTo>
                <a:cubicBezTo>
                  <a:pt x="233" y="358"/>
                  <a:pt x="233" y="358"/>
                  <a:pt x="233" y="358"/>
                </a:cubicBezTo>
                <a:moveTo>
                  <a:pt x="120" y="350"/>
                </a:moveTo>
                <a:cubicBezTo>
                  <a:pt x="116" y="362"/>
                  <a:pt x="116" y="362"/>
                  <a:pt x="116" y="362"/>
                </a:cubicBezTo>
                <a:cubicBezTo>
                  <a:pt x="123" y="365"/>
                  <a:pt x="131" y="367"/>
                  <a:pt x="139" y="369"/>
                </a:cubicBezTo>
                <a:cubicBezTo>
                  <a:pt x="142" y="358"/>
                  <a:pt x="142" y="358"/>
                  <a:pt x="142" y="358"/>
                </a:cubicBezTo>
                <a:cubicBezTo>
                  <a:pt x="135" y="356"/>
                  <a:pt x="127" y="353"/>
                  <a:pt x="120" y="350"/>
                </a:cubicBezTo>
                <a:moveTo>
                  <a:pt x="275" y="340"/>
                </a:moveTo>
                <a:cubicBezTo>
                  <a:pt x="268" y="344"/>
                  <a:pt x="262" y="347"/>
                  <a:pt x="255" y="350"/>
                </a:cubicBezTo>
                <a:cubicBezTo>
                  <a:pt x="259" y="361"/>
                  <a:pt x="259" y="361"/>
                  <a:pt x="259" y="361"/>
                </a:cubicBezTo>
                <a:cubicBezTo>
                  <a:pt x="267" y="358"/>
                  <a:pt x="274" y="355"/>
                  <a:pt x="281" y="351"/>
                </a:cubicBezTo>
                <a:cubicBezTo>
                  <a:pt x="275" y="340"/>
                  <a:pt x="275" y="340"/>
                  <a:pt x="275" y="340"/>
                </a:cubicBezTo>
                <a:moveTo>
                  <a:pt x="81" y="327"/>
                </a:moveTo>
                <a:cubicBezTo>
                  <a:pt x="73" y="337"/>
                  <a:pt x="73" y="337"/>
                  <a:pt x="73" y="337"/>
                </a:cubicBezTo>
                <a:cubicBezTo>
                  <a:pt x="80" y="342"/>
                  <a:pt x="86" y="347"/>
                  <a:pt x="94" y="351"/>
                </a:cubicBezTo>
                <a:cubicBezTo>
                  <a:pt x="100" y="340"/>
                  <a:pt x="100" y="340"/>
                  <a:pt x="100" y="340"/>
                </a:cubicBezTo>
                <a:cubicBezTo>
                  <a:pt x="93" y="336"/>
                  <a:pt x="87" y="332"/>
                  <a:pt x="81" y="327"/>
                </a:cubicBezTo>
                <a:moveTo>
                  <a:pt x="311" y="312"/>
                </a:moveTo>
                <a:cubicBezTo>
                  <a:pt x="306" y="318"/>
                  <a:pt x="300" y="323"/>
                  <a:pt x="294" y="327"/>
                </a:cubicBezTo>
                <a:cubicBezTo>
                  <a:pt x="302" y="337"/>
                  <a:pt x="302" y="337"/>
                  <a:pt x="302" y="337"/>
                </a:cubicBezTo>
                <a:cubicBezTo>
                  <a:pt x="308" y="332"/>
                  <a:pt x="314" y="327"/>
                  <a:pt x="320" y="321"/>
                </a:cubicBezTo>
                <a:cubicBezTo>
                  <a:pt x="311" y="312"/>
                  <a:pt x="311" y="312"/>
                  <a:pt x="311" y="312"/>
                </a:cubicBezTo>
                <a:moveTo>
                  <a:pt x="48" y="295"/>
                </a:moveTo>
                <a:cubicBezTo>
                  <a:pt x="39" y="303"/>
                  <a:pt x="39" y="303"/>
                  <a:pt x="39" y="303"/>
                </a:cubicBezTo>
                <a:cubicBezTo>
                  <a:pt x="44" y="309"/>
                  <a:pt x="49" y="315"/>
                  <a:pt x="55" y="321"/>
                </a:cubicBezTo>
                <a:cubicBezTo>
                  <a:pt x="63" y="312"/>
                  <a:pt x="63" y="312"/>
                  <a:pt x="63" y="312"/>
                </a:cubicBezTo>
                <a:cubicBezTo>
                  <a:pt x="58" y="307"/>
                  <a:pt x="53" y="301"/>
                  <a:pt x="48" y="295"/>
                </a:cubicBezTo>
                <a:moveTo>
                  <a:pt x="35" y="276"/>
                </a:moveTo>
                <a:cubicBezTo>
                  <a:pt x="35" y="276"/>
                  <a:pt x="35" y="276"/>
                  <a:pt x="35" y="276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5" y="276"/>
                  <a:pt x="35" y="276"/>
                  <a:pt x="35" y="276"/>
                </a:cubicBezTo>
                <a:moveTo>
                  <a:pt x="339" y="276"/>
                </a:moveTo>
                <a:cubicBezTo>
                  <a:pt x="335" y="282"/>
                  <a:pt x="331" y="289"/>
                  <a:pt x="326" y="295"/>
                </a:cubicBezTo>
                <a:cubicBezTo>
                  <a:pt x="336" y="302"/>
                  <a:pt x="336" y="302"/>
                  <a:pt x="336" y="302"/>
                </a:cubicBezTo>
                <a:cubicBezTo>
                  <a:pt x="341" y="296"/>
                  <a:pt x="346" y="289"/>
                  <a:pt x="350" y="282"/>
                </a:cubicBezTo>
                <a:cubicBezTo>
                  <a:pt x="339" y="276"/>
                  <a:pt x="339" y="276"/>
                  <a:pt x="339" y="276"/>
                </a:cubicBezTo>
                <a:moveTo>
                  <a:pt x="25" y="256"/>
                </a:moveTo>
                <a:cubicBezTo>
                  <a:pt x="14" y="260"/>
                  <a:pt x="14" y="260"/>
                  <a:pt x="14" y="260"/>
                </a:cubicBezTo>
                <a:cubicBezTo>
                  <a:pt x="17" y="268"/>
                  <a:pt x="21" y="275"/>
                  <a:pt x="25" y="282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2" y="269"/>
                  <a:pt x="28" y="263"/>
                  <a:pt x="25" y="256"/>
                </a:cubicBezTo>
                <a:moveTo>
                  <a:pt x="357" y="233"/>
                </a:moveTo>
                <a:cubicBezTo>
                  <a:pt x="355" y="241"/>
                  <a:pt x="352" y="248"/>
                  <a:pt x="349" y="255"/>
                </a:cubicBezTo>
                <a:cubicBezTo>
                  <a:pt x="361" y="260"/>
                  <a:pt x="361" y="260"/>
                  <a:pt x="361" y="260"/>
                </a:cubicBezTo>
                <a:cubicBezTo>
                  <a:pt x="364" y="252"/>
                  <a:pt x="366" y="245"/>
                  <a:pt x="369" y="237"/>
                </a:cubicBezTo>
                <a:cubicBezTo>
                  <a:pt x="357" y="233"/>
                  <a:pt x="357" y="233"/>
                  <a:pt x="357" y="233"/>
                </a:cubicBezTo>
                <a:moveTo>
                  <a:pt x="13" y="211"/>
                </a:moveTo>
                <a:cubicBezTo>
                  <a:pt x="1" y="213"/>
                  <a:pt x="1" y="213"/>
                  <a:pt x="1" y="213"/>
                </a:cubicBezTo>
                <a:cubicBezTo>
                  <a:pt x="2" y="221"/>
                  <a:pt x="4" y="229"/>
                  <a:pt x="6" y="237"/>
                </a:cubicBezTo>
                <a:cubicBezTo>
                  <a:pt x="18" y="234"/>
                  <a:pt x="18" y="234"/>
                  <a:pt x="18" y="234"/>
                </a:cubicBezTo>
                <a:cubicBezTo>
                  <a:pt x="18" y="234"/>
                  <a:pt x="18" y="234"/>
                  <a:pt x="18" y="234"/>
                </a:cubicBezTo>
                <a:cubicBezTo>
                  <a:pt x="16" y="227"/>
                  <a:pt x="14" y="219"/>
                  <a:pt x="13" y="211"/>
                </a:cubicBezTo>
                <a:moveTo>
                  <a:pt x="375" y="187"/>
                </a:moveTo>
                <a:cubicBezTo>
                  <a:pt x="363" y="187"/>
                  <a:pt x="363" y="187"/>
                  <a:pt x="363" y="187"/>
                </a:cubicBezTo>
                <a:cubicBezTo>
                  <a:pt x="363" y="188"/>
                  <a:pt x="363" y="188"/>
                  <a:pt x="363" y="188"/>
                </a:cubicBezTo>
                <a:cubicBezTo>
                  <a:pt x="363" y="196"/>
                  <a:pt x="362" y="203"/>
                  <a:pt x="361" y="211"/>
                </a:cubicBezTo>
                <a:cubicBezTo>
                  <a:pt x="373" y="213"/>
                  <a:pt x="373" y="213"/>
                  <a:pt x="373" y="213"/>
                </a:cubicBezTo>
                <a:cubicBezTo>
                  <a:pt x="374" y="205"/>
                  <a:pt x="375" y="196"/>
                  <a:pt x="375" y="188"/>
                </a:cubicBezTo>
                <a:cubicBezTo>
                  <a:pt x="375" y="187"/>
                  <a:pt x="375" y="187"/>
                  <a:pt x="375" y="187"/>
                </a:cubicBezTo>
                <a:moveTo>
                  <a:pt x="1" y="164"/>
                </a:moveTo>
                <a:cubicBezTo>
                  <a:pt x="0" y="172"/>
                  <a:pt x="0" y="180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12" y="188"/>
                  <a:pt x="12" y="188"/>
                  <a:pt x="12" y="188"/>
                </a:cubicBezTo>
                <a:cubicBezTo>
                  <a:pt x="12" y="188"/>
                  <a:pt x="12" y="188"/>
                  <a:pt x="12" y="188"/>
                </a:cubicBezTo>
                <a:cubicBezTo>
                  <a:pt x="12" y="180"/>
                  <a:pt x="12" y="173"/>
                  <a:pt x="13" y="166"/>
                </a:cubicBezTo>
                <a:cubicBezTo>
                  <a:pt x="1" y="164"/>
                  <a:pt x="1" y="164"/>
                  <a:pt x="1" y="164"/>
                </a:cubicBezTo>
                <a:moveTo>
                  <a:pt x="368" y="139"/>
                </a:moveTo>
                <a:cubicBezTo>
                  <a:pt x="357" y="142"/>
                  <a:pt x="357" y="142"/>
                  <a:pt x="357" y="142"/>
                </a:cubicBezTo>
                <a:cubicBezTo>
                  <a:pt x="359" y="149"/>
                  <a:pt x="360" y="157"/>
                  <a:pt x="361" y="164"/>
                </a:cubicBezTo>
                <a:cubicBezTo>
                  <a:pt x="373" y="163"/>
                  <a:pt x="373" y="163"/>
                  <a:pt x="373" y="163"/>
                </a:cubicBezTo>
                <a:cubicBezTo>
                  <a:pt x="372" y="155"/>
                  <a:pt x="370" y="147"/>
                  <a:pt x="368" y="139"/>
                </a:cubicBezTo>
                <a:moveTo>
                  <a:pt x="14" y="117"/>
                </a:moveTo>
                <a:cubicBezTo>
                  <a:pt x="11" y="124"/>
                  <a:pt x="8" y="132"/>
                  <a:pt x="6" y="140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20" y="136"/>
                  <a:pt x="22" y="128"/>
                  <a:pt x="25" y="121"/>
                </a:cubicBezTo>
                <a:cubicBezTo>
                  <a:pt x="14" y="117"/>
                  <a:pt x="14" y="117"/>
                  <a:pt x="14" y="117"/>
                </a:cubicBezTo>
                <a:moveTo>
                  <a:pt x="349" y="94"/>
                </a:moveTo>
                <a:cubicBezTo>
                  <a:pt x="339" y="100"/>
                  <a:pt x="339" y="100"/>
                  <a:pt x="339" y="100"/>
                </a:cubicBezTo>
                <a:cubicBezTo>
                  <a:pt x="343" y="106"/>
                  <a:pt x="346" y="113"/>
                  <a:pt x="349" y="120"/>
                </a:cubicBezTo>
                <a:cubicBezTo>
                  <a:pt x="360" y="116"/>
                  <a:pt x="360" y="116"/>
                  <a:pt x="360" y="116"/>
                </a:cubicBezTo>
                <a:cubicBezTo>
                  <a:pt x="357" y="108"/>
                  <a:pt x="354" y="101"/>
                  <a:pt x="349" y="94"/>
                </a:cubicBezTo>
                <a:moveTo>
                  <a:pt x="38" y="74"/>
                </a:moveTo>
                <a:cubicBezTo>
                  <a:pt x="33" y="81"/>
                  <a:pt x="29" y="88"/>
                  <a:pt x="24" y="95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9" y="94"/>
                  <a:pt x="43" y="88"/>
                  <a:pt x="48" y="82"/>
                </a:cubicBezTo>
                <a:cubicBezTo>
                  <a:pt x="38" y="74"/>
                  <a:pt x="38" y="74"/>
                  <a:pt x="38" y="74"/>
                </a:cubicBezTo>
                <a:moveTo>
                  <a:pt x="319" y="55"/>
                </a:moveTo>
                <a:cubicBezTo>
                  <a:pt x="311" y="64"/>
                  <a:pt x="311" y="64"/>
                  <a:pt x="311" y="64"/>
                </a:cubicBezTo>
                <a:cubicBezTo>
                  <a:pt x="316" y="69"/>
                  <a:pt x="321" y="75"/>
                  <a:pt x="326" y="81"/>
                </a:cubicBezTo>
                <a:cubicBezTo>
                  <a:pt x="336" y="73"/>
                  <a:pt x="336" y="73"/>
                  <a:pt x="336" y="73"/>
                </a:cubicBezTo>
                <a:cubicBezTo>
                  <a:pt x="331" y="67"/>
                  <a:pt x="325" y="61"/>
                  <a:pt x="319" y="55"/>
                </a:cubicBezTo>
                <a:moveTo>
                  <a:pt x="73" y="39"/>
                </a:moveTo>
                <a:cubicBezTo>
                  <a:pt x="66" y="45"/>
                  <a:pt x="60" y="50"/>
                  <a:pt x="54" y="56"/>
                </a:cubicBezTo>
                <a:cubicBezTo>
                  <a:pt x="63" y="64"/>
                  <a:pt x="63" y="64"/>
                  <a:pt x="63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8" y="59"/>
                  <a:pt x="74" y="54"/>
                  <a:pt x="80" y="49"/>
                </a:cubicBezTo>
                <a:cubicBezTo>
                  <a:pt x="73" y="39"/>
                  <a:pt x="73" y="39"/>
                  <a:pt x="73" y="39"/>
                </a:cubicBezTo>
                <a:moveTo>
                  <a:pt x="274" y="36"/>
                </a:moveTo>
                <a:cubicBezTo>
                  <a:pt x="274" y="36"/>
                  <a:pt x="274" y="36"/>
                  <a:pt x="274" y="36"/>
                </a:cubicBezTo>
                <a:cubicBezTo>
                  <a:pt x="274" y="36"/>
                  <a:pt x="274" y="36"/>
                  <a:pt x="274" y="36"/>
                </a:cubicBezTo>
                <a:cubicBezTo>
                  <a:pt x="274" y="36"/>
                  <a:pt x="274" y="36"/>
                  <a:pt x="274" y="36"/>
                </a:cubicBezTo>
                <a:moveTo>
                  <a:pt x="281" y="25"/>
                </a:moveTo>
                <a:cubicBezTo>
                  <a:pt x="274" y="36"/>
                  <a:pt x="274" y="36"/>
                  <a:pt x="274" y="36"/>
                </a:cubicBezTo>
                <a:cubicBezTo>
                  <a:pt x="281" y="40"/>
                  <a:pt x="288" y="44"/>
                  <a:pt x="294" y="49"/>
                </a:cubicBezTo>
                <a:cubicBezTo>
                  <a:pt x="301" y="39"/>
                  <a:pt x="301" y="39"/>
                  <a:pt x="301" y="39"/>
                </a:cubicBezTo>
                <a:cubicBezTo>
                  <a:pt x="294" y="34"/>
                  <a:pt x="288" y="29"/>
                  <a:pt x="281" y="25"/>
                </a:cubicBezTo>
                <a:moveTo>
                  <a:pt x="115" y="15"/>
                </a:moveTo>
                <a:cubicBezTo>
                  <a:pt x="107" y="18"/>
                  <a:pt x="100" y="22"/>
                  <a:pt x="93" y="26"/>
                </a:cubicBezTo>
                <a:cubicBezTo>
                  <a:pt x="99" y="36"/>
                  <a:pt x="99" y="36"/>
                  <a:pt x="99" y="36"/>
                </a:cubicBezTo>
                <a:cubicBezTo>
                  <a:pt x="106" y="33"/>
                  <a:pt x="113" y="29"/>
                  <a:pt x="120" y="26"/>
                </a:cubicBezTo>
                <a:cubicBezTo>
                  <a:pt x="115" y="15"/>
                  <a:pt x="115" y="15"/>
                  <a:pt x="115" y="15"/>
                </a:cubicBezTo>
                <a:moveTo>
                  <a:pt x="235" y="7"/>
                </a:moveTo>
                <a:cubicBezTo>
                  <a:pt x="232" y="18"/>
                  <a:pt x="232" y="18"/>
                  <a:pt x="232" y="18"/>
                </a:cubicBezTo>
                <a:cubicBezTo>
                  <a:pt x="240" y="20"/>
                  <a:pt x="247" y="23"/>
                  <a:pt x="254" y="26"/>
                </a:cubicBezTo>
                <a:cubicBezTo>
                  <a:pt x="259" y="14"/>
                  <a:pt x="259" y="14"/>
                  <a:pt x="259" y="14"/>
                </a:cubicBezTo>
                <a:cubicBezTo>
                  <a:pt x="251" y="11"/>
                  <a:pt x="243" y="9"/>
                  <a:pt x="235" y="7"/>
                </a:cubicBezTo>
                <a:moveTo>
                  <a:pt x="162" y="2"/>
                </a:moveTo>
                <a:cubicBezTo>
                  <a:pt x="154" y="3"/>
                  <a:pt x="146" y="5"/>
                  <a:pt x="138" y="7"/>
                </a:cubicBezTo>
                <a:cubicBezTo>
                  <a:pt x="141" y="19"/>
                  <a:pt x="141" y="19"/>
                  <a:pt x="141" y="19"/>
                </a:cubicBezTo>
                <a:cubicBezTo>
                  <a:pt x="149" y="17"/>
                  <a:pt x="156" y="15"/>
                  <a:pt x="164" y="14"/>
                </a:cubicBezTo>
                <a:cubicBezTo>
                  <a:pt x="162" y="2"/>
                  <a:pt x="162" y="2"/>
                  <a:pt x="162" y="2"/>
                </a:cubicBezTo>
                <a:moveTo>
                  <a:pt x="187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3"/>
                  <a:pt x="187" y="13"/>
                  <a:pt x="187" y="13"/>
                </a:cubicBezTo>
                <a:cubicBezTo>
                  <a:pt x="187" y="13"/>
                  <a:pt x="187" y="13"/>
                  <a:pt x="187" y="13"/>
                </a:cubicBezTo>
                <a:cubicBezTo>
                  <a:pt x="195" y="13"/>
                  <a:pt x="202" y="13"/>
                  <a:pt x="210" y="14"/>
                </a:cubicBezTo>
                <a:cubicBezTo>
                  <a:pt x="211" y="2"/>
                  <a:pt x="211" y="2"/>
                  <a:pt x="211" y="2"/>
                </a:cubicBezTo>
                <a:cubicBezTo>
                  <a:pt x="203" y="1"/>
                  <a:pt x="195" y="0"/>
                  <a:pt x="187" y="0"/>
                </a:cubicBezTo>
              </a:path>
            </a:pathLst>
          </a:custGeom>
          <a:solidFill>
            <a:srgbClr val="F5E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4835525" y="1549278"/>
            <a:ext cx="2351088" cy="1423988"/>
          </a:xfrm>
          <a:custGeom>
            <a:avLst/>
            <a:gdLst>
              <a:gd name="T0" fmla="*/ 726 w 1481"/>
              <a:gd name="T1" fmla="*/ 0 h 897"/>
              <a:gd name="T2" fmla="*/ 0 w 1481"/>
              <a:gd name="T3" fmla="*/ 455 h 897"/>
              <a:gd name="T4" fmla="*/ 212 w 1481"/>
              <a:gd name="T5" fmla="*/ 578 h 897"/>
              <a:gd name="T6" fmla="*/ 755 w 1481"/>
              <a:gd name="T7" fmla="*/ 897 h 897"/>
              <a:gd name="T8" fmla="*/ 1264 w 1481"/>
              <a:gd name="T9" fmla="*/ 586 h 897"/>
              <a:gd name="T10" fmla="*/ 1481 w 1481"/>
              <a:gd name="T11" fmla="*/ 455 h 897"/>
              <a:gd name="T12" fmla="*/ 726 w 1481"/>
              <a:gd name="T13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1" h="897">
                <a:moveTo>
                  <a:pt x="726" y="0"/>
                </a:moveTo>
                <a:lnTo>
                  <a:pt x="0" y="455"/>
                </a:lnTo>
                <a:lnTo>
                  <a:pt x="212" y="578"/>
                </a:lnTo>
                <a:lnTo>
                  <a:pt x="755" y="897"/>
                </a:lnTo>
                <a:lnTo>
                  <a:pt x="1264" y="586"/>
                </a:lnTo>
                <a:lnTo>
                  <a:pt x="1481" y="455"/>
                </a:lnTo>
                <a:lnTo>
                  <a:pt x="726" y="0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4805363" y="1519116"/>
            <a:ext cx="2409825" cy="1482725"/>
          </a:xfrm>
          <a:custGeom>
            <a:avLst/>
            <a:gdLst>
              <a:gd name="T0" fmla="*/ 278 w 567"/>
              <a:gd name="T1" fmla="*/ 7 h 349"/>
              <a:gd name="T2" fmla="*/ 275 w 567"/>
              <a:gd name="T3" fmla="*/ 1 h 349"/>
              <a:gd name="T4" fmla="*/ 4 w 567"/>
              <a:gd name="T5" fmla="*/ 171 h 349"/>
              <a:gd name="T6" fmla="*/ 0 w 567"/>
              <a:gd name="T7" fmla="*/ 177 h 349"/>
              <a:gd name="T8" fmla="*/ 4 w 567"/>
              <a:gd name="T9" fmla="*/ 183 h 349"/>
              <a:gd name="T10" fmla="*/ 82 w 567"/>
              <a:gd name="T11" fmla="*/ 229 h 349"/>
              <a:gd name="T12" fmla="*/ 285 w 567"/>
              <a:gd name="T13" fmla="*/ 348 h 349"/>
              <a:gd name="T14" fmla="*/ 292 w 567"/>
              <a:gd name="T15" fmla="*/ 348 h 349"/>
              <a:gd name="T16" fmla="*/ 482 w 567"/>
              <a:gd name="T17" fmla="*/ 232 h 349"/>
              <a:gd name="T18" fmla="*/ 563 w 567"/>
              <a:gd name="T19" fmla="*/ 183 h 349"/>
              <a:gd name="T20" fmla="*/ 567 w 567"/>
              <a:gd name="T21" fmla="*/ 177 h 349"/>
              <a:gd name="T22" fmla="*/ 563 w 567"/>
              <a:gd name="T23" fmla="*/ 171 h 349"/>
              <a:gd name="T24" fmla="*/ 282 w 567"/>
              <a:gd name="T25" fmla="*/ 1 h 349"/>
              <a:gd name="T26" fmla="*/ 275 w 567"/>
              <a:gd name="T27" fmla="*/ 1 h 349"/>
              <a:gd name="T28" fmla="*/ 278 w 567"/>
              <a:gd name="T29" fmla="*/ 7 h 349"/>
              <a:gd name="T30" fmla="*/ 275 w 567"/>
              <a:gd name="T31" fmla="*/ 13 h 349"/>
              <a:gd name="T32" fmla="*/ 546 w 567"/>
              <a:gd name="T33" fmla="*/ 177 h 349"/>
              <a:gd name="T34" fmla="*/ 475 w 567"/>
              <a:gd name="T35" fmla="*/ 220 h 349"/>
              <a:gd name="T36" fmla="*/ 288 w 567"/>
              <a:gd name="T37" fmla="*/ 334 h 349"/>
              <a:gd name="T38" fmla="*/ 89 w 567"/>
              <a:gd name="T39" fmla="*/ 217 h 349"/>
              <a:gd name="T40" fmla="*/ 21 w 567"/>
              <a:gd name="T41" fmla="*/ 177 h 349"/>
              <a:gd name="T42" fmla="*/ 282 w 567"/>
              <a:gd name="T43" fmla="*/ 13 h 349"/>
              <a:gd name="T44" fmla="*/ 278 w 567"/>
              <a:gd name="T45" fmla="*/ 7 h 349"/>
              <a:gd name="T46" fmla="*/ 275 w 567"/>
              <a:gd name="T47" fmla="*/ 13 h 349"/>
              <a:gd name="T48" fmla="*/ 278 w 567"/>
              <a:gd name="T49" fmla="*/ 7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7" h="349">
                <a:moveTo>
                  <a:pt x="278" y="7"/>
                </a:moveTo>
                <a:cubicBezTo>
                  <a:pt x="275" y="1"/>
                  <a:pt x="275" y="1"/>
                  <a:pt x="275" y="1"/>
                </a:cubicBezTo>
                <a:cubicBezTo>
                  <a:pt x="4" y="171"/>
                  <a:pt x="4" y="171"/>
                  <a:pt x="4" y="171"/>
                </a:cubicBezTo>
                <a:cubicBezTo>
                  <a:pt x="1" y="172"/>
                  <a:pt x="0" y="174"/>
                  <a:pt x="0" y="177"/>
                </a:cubicBezTo>
                <a:cubicBezTo>
                  <a:pt x="0" y="179"/>
                  <a:pt x="2" y="182"/>
                  <a:pt x="4" y="183"/>
                </a:cubicBezTo>
                <a:cubicBezTo>
                  <a:pt x="82" y="229"/>
                  <a:pt x="82" y="229"/>
                  <a:pt x="82" y="229"/>
                </a:cubicBezTo>
                <a:cubicBezTo>
                  <a:pt x="285" y="348"/>
                  <a:pt x="285" y="348"/>
                  <a:pt x="285" y="348"/>
                </a:cubicBezTo>
                <a:cubicBezTo>
                  <a:pt x="287" y="349"/>
                  <a:pt x="290" y="349"/>
                  <a:pt x="292" y="348"/>
                </a:cubicBezTo>
                <a:cubicBezTo>
                  <a:pt x="482" y="232"/>
                  <a:pt x="482" y="232"/>
                  <a:pt x="482" y="232"/>
                </a:cubicBezTo>
                <a:cubicBezTo>
                  <a:pt x="563" y="183"/>
                  <a:pt x="563" y="183"/>
                  <a:pt x="563" y="183"/>
                </a:cubicBezTo>
                <a:cubicBezTo>
                  <a:pt x="565" y="182"/>
                  <a:pt x="567" y="179"/>
                  <a:pt x="567" y="177"/>
                </a:cubicBezTo>
                <a:cubicBezTo>
                  <a:pt x="567" y="174"/>
                  <a:pt x="565" y="172"/>
                  <a:pt x="563" y="171"/>
                </a:cubicBezTo>
                <a:cubicBezTo>
                  <a:pt x="282" y="1"/>
                  <a:pt x="282" y="1"/>
                  <a:pt x="282" y="1"/>
                </a:cubicBezTo>
                <a:cubicBezTo>
                  <a:pt x="280" y="0"/>
                  <a:pt x="277" y="0"/>
                  <a:pt x="275" y="1"/>
                </a:cubicBezTo>
                <a:cubicBezTo>
                  <a:pt x="278" y="7"/>
                  <a:pt x="278" y="7"/>
                  <a:pt x="278" y="7"/>
                </a:cubicBezTo>
                <a:cubicBezTo>
                  <a:pt x="275" y="13"/>
                  <a:pt x="275" y="13"/>
                  <a:pt x="275" y="13"/>
                </a:cubicBezTo>
                <a:cubicBezTo>
                  <a:pt x="546" y="177"/>
                  <a:pt x="546" y="177"/>
                  <a:pt x="546" y="177"/>
                </a:cubicBezTo>
                <a:cubicBezTo>
                  <a:pt x="475" y="220"/>
                  <a:pt x="475" y="220"/>
                  <a:pt x="475" y="220"/>
                </a:cubicBezTo>
                <a:cubicBezTo>
                  <a:pt x="288" y="334"/>
                  <a:pt x="288" y="334"/>
                  <a:pt x="288" y="334"/>
                </a:cubicBezTo>
                <a:cubicBezTo>
                  <a:pt x="89" y="217"/>
                  <a:pt x="89" y="217"/>
                  <a:pt x="89" y="217"/>
                </a:cubicBezTo>
                <a:cubicBezTo>
                  <a:pt x="21" y="177"/>
                  <a:pt x="21" y="177"/>
                  <a:pt x="21" y="177"/>
                </a:cubicBezTo>
                <a:cubicBezTo>
                  <a:pt x="282" y="13"/>
                  <a:pt x="282" y="13"/>
                  <a:pt x="282" y="13"/>
                </a:cubicBezTo>
                <a:cubicBezTo>
                  <a:pt x="278" y="7"/>
                  <a:pt x="278" y="7"/>
                  <a:pt x="278" y="7"/>
                </a:cubicBezTo>
                <a:cubicBezTo>
                  <a:pt x="275" y="13"/>
                  <a:pt x="275" y="13"/>
                  <a:pt x="275" y="13"/>
                </a:cubicBezTo>
                <a:lnTo>
                  <a:pt x="278" y="7"/>
                </a:ln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5238750" y="1739778"/>
            <a:ext cx="808038" cy="663575"/>
          </a:xfrm>
          <a:custGeom>
            <a:avLst/>
            <a:gdLst>
              <a:gd name="T0" fmla="*/ 183 w 190"/>
              <a:gd name="T1" fmla="*/ 0 h 156"/>
              <a:gd name="T2" fmla="*/ 3 w 190"/>
              <a:gd name="T3" fmla="*/ 114 h 156"/>
              <a:gd name="T4" fmla="*/ 0 w 190"/>
              <a:gd name="T5" fmla="*/ 120 h 156"/>
              <a:gd name="T6" fmla="*/ 3 w 190"/>
              <a:gd name="T7" fmla="*/ 126 h 156"/>
              <a:gd name="T8" fmla="*/ 55 w 190"/>
              <a:gd name="T9" fmla="*/ 156 h 156"/>
              <a:gd name="T10" fmla="*/ 62 w 190"/>
              <a:gd name="T11" fmla="*/ 144 h 156"/>
              <a:gd name="T12" fmla="*/ 20 w 190"/>
              <a:gd name="T13" fmla="*/ 119 h 156"/>
              <a:gd name="T14" fmla="*/ 190 w 190"/>
              <a:gd name="T15" fmla="*/ 12 h 156"/>
              <a:gd name="T16" fmla="*/ 183 w 190"/>
              <a:gd name="T17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156">
                <a:moveTo>
                  <a:pt x="183" y="0"/>
                </a:moveTo>
                <a:cubicBezTo>
                  <a:pt x="3" y="114"/>
                  <a:pt x="3" y="114"/>
                  <a:pt x="3" y="114"/>
                </a:cubicBezTo>
                <a:cubicBezTo>
                  <a:pt x="1" y="115"/>
                  <a:pt x="0" y="117"/>
                  <a:pt x="0" y="120"/>
                </a:cubicBezTo>
                <a:cubicBezTo>
                  <a:pt x="0" y="122"/>
                  <a:pt x="1" y="124"/>
                  <a:pt x="3" y="126"/>
                </a:cubicBezTo>
                <a:cubicBezTo>
                  <a:pt x="55" y="156"/>
                  <a:pt x="55" y="156"/>
                  <a:pt x="55" y="156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190" y="12"/>
                  <a:pt x="190" y="12"/>
                  <a:pt x="190" y="12"/>
                </a:cubicBezTo>
                <a:cubicBezTo>
                  <a:pt x="183" y="0"/>
                  <a:pt x="183" y="0"/>
                  <a:pt x="183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5172075" y="2466853"/>
            <a:ext cx="1670050" cy="1241425"/>
          </a:xfrm>
          <a:custGeom>
            <a:avLst/>
            <a:gdLst>
              <a:gd name="T0" fmla="*/ 0 w 1052"/>
              <a:gd name="T1" fmla="*/ 0 h 782"/>
              <a:gd name="T2" fmla="*/ 0 w 1052"/>
              <a:gd name="T3" fmla="*/ 782 h 782"/>
              <a:gd name="T4" fmla="*/ 1052 w 1052"/>
              <a:gd name="T5" fmla="*/ 782 h 782"/>
              <a:gd name="T6" fmla="*/ 1052 w 1052"/>
              <a:gd name="T7" fmla="*/ 8 h 782"/>
              <a:gd name="T8" fmla="*/ 543 w 1052"/>
              <a:gd name="T9" fmla="*/ 319 h 782"/>
              <a:gd name="T10" fmla="*/ 0 w 1052"/>
              <a:gd name="T11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2" h="782">
                <a:moveTo>
                  <a:pt x="0" y="0"/>
                </a:moveTo>
                <a:lnTo>
                  <a:pt x="0" y="782"/>
                </a:lnTo>
                <a:lnTo>
                  <a:pt x="1052" y="782"/>
                </a:lnTo>
                <a:lnTo>
                  <a:pt x="1052" y="8"/>
                </a:lnTo>
                <a:lnTo>
                  <a:pt x="543" y="319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141913" y="2433516"/>
            <a:ext cx="1730375" cy="1304925"/>
          </a:xfrm>
          <a:custGeom>
            <a:avLst/>
            <a:gdLst>
              <a:gd name="T0" fmla="*/ 7 w 407"/>
              <a:gd name="T1" fmla="*/ 8 h 307"/>
              <a:gd name="T2" fmla="*/ 0 w 407"/>
              <a:gd name="T3" fmla="*/ 8 h 307"/>
              <a:gd name="T4" fmla="*/ 0 w 407"/>
              <a:gd name="T5" fmla="*/ 300 h 307"/>
              <a:gd name="T6" fmla="*/ 2 w 407"/>
              <a:gd name="T7" fmla="*/ 305 h 307"/>
              <a:gd name="T8" fmla="*/ 7 w 407"/>
              <a:gd name="T9" fmla="*/ 307 h 307"/>
              <a:gd name="T10" fmla="*/ 400 w 407"/>
              <a:gd name="T11" fmla="*/ 307 h 307"/>
              <a:gd name="T12" fmla="*/ 405 w 407"/>
              <a:gd name="T13" fmla="*/ 305 h 307"/>
              <a:gd name="T14" fmla="*/ 407 w 407"/>
              <a:gd name="T15" fmla="*/ 300 h 307"/>
              <a:gd name="T16" fmla="*/ 407 w 407"/>
              <a:gd name="T17" fmla="*/ 11 h 307"/>
              <a:gd name="T18" fmla="*/ 403 w 407"/>
              <a:gd name="T19" fmla="*/ 5 h 307"/>
              <a:gd name="T20" fmla="*/ 396 w 407"/>
              <a:gd name="T21" fmla="*/ 5 h 307"/>
              <a:gd name="T22" fmla="*/ 209 w 407"/>
              <a:gd name="T23" fmla="*/ 119 h 307"/>
              <a:gd name="T24" fmla="*/ 10 w 407"/>
              <a:gd name="T25" fmla="*/ 2 h 307"/>
              <a:gd name="T26" fmla="*/ 3 w 407"/>
              <a:gd name="T27" fmla="*/ 2 h 307"/>
              <a:gd name="T28" fmla="*/ 0 w 407"/>
              <a:gd name="T29" fmla="*/ 8 h 307"/>
              <a:gd name="T30" fmla="*/ 7 w 407"/>
              <a:gd name="T31" fmla="*/ 8 h 307"/>
              <a:gd name="T32" fmla="*/ 3 w 407"/>
              <a:gd name="T33" fmla="*/ 14 h 307"/>
              <a:gd name="T34" fmla="*/ 206 w 407"/>
              <a:gd name="T35" fmla="*/ 133 h 307"/>
              <a:gd name="T36" fmla="*/ 213 w 407"/>
              <a:gd name="T37" fmla="*/ 133 h 307"/>
              <a:gd name="T38" fmla="*/ 393 w 407"/>
              <a:gd name="T39" fmla="*/ 24 h 307"/>
              <a:gd name="T40" fmla="*/ 393 w 407"/>
              <a:gd name="T41" fmla="*/ 293 h 307"/>
              <a:gd name="T42" fmla="*/ 14 w 407"/>
              <a:gd name="T43" fmla="*/ 293 h 307"/>
              <a:gd name="T44" fmla="*/ 14 w 407"/>
              <a:gd name="T45" fmla="*/ 8 h 307"/>
              <a:gd name="T46" fmla="*/ 7 w 407"/>
              <a:gd name="T47" fmla="*/ 8 h 307"/>
              <a:gd name="T48" fmla="*/ 3 w 407"/>
              <a:gd name="T49" fmla="*/ 14 h 307"/>
              <a:gd name="T50" fmla="*/ 7 w 407"/>
              <a:gd name="T51" fmla="*/ 8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7" h="307">
                <a:moveTo>
                  <a:pt x="7" y="8"/>
                </a:moveTo>
                <a:cubicBezTo>
                  <a:pt x="0" y="8"/>
                  <a:pt x="0" y="8"/>
                  <a:pt x="0" y="8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02"/>
                  <a:pt x="0" y="303"/>
                  <a:pt x="2" y="305"/>
                </a:cubicBezTo>
                <a:cubicBezTo>
                  <a:pt x="3" y="306"/>
                  <a:pt x="5" y="307"/>
                  <a:pt x="7" y="307"/>
                </a:cubicBezTo>
                <a:cubicBezTo>
                  <a:pt x="400" y="307"/>
                  <a:pt x="400" y="307"/>
                  <a:pt x="400" y="307"/>
                </a:cubicBezTo>
                <a:cubicBezTo>
                  <a:pt x="402" y="307"/>
                  <a:pt x="403" y="306"/>
                  <a:pt x="405" y="305"/>
                </a:cubicBezTo>
                <a:cubicBezTo>
                  <a:pt x="406" y="303"/>
                  <a:pt x="407" y="302"/>
                  <a:pt x="407" y="300"/>
                </a:cubicBezTo>
                <a:cubicBezTo>
                  <a:pt x="407" y="11"/>
                  <a:pt x="407" y="11"/>
                  <a:pt x="407" y="11"/>
                </a:cubicBezTo>
                <a:cubicBezTo>
                  <a:pt x="407" y="8"/>
                  <a:pt x="405" y="6"/>
                  <a:pt x="403" y="5"/>
                </a:cubicBezTo>
                <a:cubicBezTo>
                  <a:pt x="401" y="4"/>
                  <a:pt x="398" y="4"/>
                  <a:pt x="396" y="5"/>
                </a:cubicBezTo>
                <a:cubicBezTo>
                  <a:pt x="209" y="119"/>
                  <a:pt x="209" y="119"/>
                  <a:pt x="209" y="119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5" y="0"/>
                  <a:pt x="3" y="2"/>
                </a:cubicBezTo>
                <a:cubicBezTo>
                  <a:pt x="1" y="3"/>
                  <a:pt x="0" y="5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14"/>
                  <a:pt x="3" y="14"/>
                  <a:pt x="3" y="14"/>
                </a:cubicBezTo>
                <a:cubicBezTo>
                  <a:pt x="206" y="133"/>
                  <a:pt x="206" y="133"/>
                  <a:pt x="206" y="133"/>
                </a:cubicBezTo>
                <a:cubicBezTo>
                  <a:pt x="208" y="134"/>
                  <a:pt x="211" y="134"/>
                  <a:pt x="213" y="133"/>
                </a:cubicBezTo>
                <a:cubicBezTo>
                  <a:pt x="393" y="24"/>
                  <a:pt x="393" y="24"/>
                  <a:pt x="393" y="24"/>
                </a:cubicBezTo>
                <a:cubicBezTo>
                  <a:pt x="393" y="293"/>
                  <a:pt x="393" y="293"/>
                  <a:pt x="393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14" y="8"/>
                  <a:pt x="14" y="8"/>
                  <a:pt x="14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14"/>
                  <a:pt x="3" y="14"/>
                  <a:pt x="3" y="14"/>
                </a:cubicBezTo>
                <a:lnTo>
                  <a:pt x="7" y="8"/>
                </a:ln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477000" y="2233491"/>
            <a:ext cx="735013" cy="739775"/>
          </a:xfrm>
          <a:custGeom>
            <a:avLst/>
            <a:gdLst>
              <a:gd name="T0" fmla="*/ 0 w 173"/>
              <a:gd name="T1" fmla="*/ 13 h 174"/>
              <a:gd name="T2" fmla="*/ 159 w 173"/>
              <a:gd name="T3" fmla="*/ 99 h 174"/>
              <a:gd name="T4" fmla="*/ 159 w 173"/>
              <a:gd name="T5" fmla="*/ 174 h 174"/>
              <a:gd name="T6" fmla="*/ 173 w 173"/>
              <a:gd name="T7" fmla="*/ 174 h 174"/>
              <a:gd name="T8" fmla="*/ 173 w 173"/>
              <a:gd name="T9" fmla="*/ 95 h 174"/>
              <a:gd name="T10" fmla="*/ 170 w 173"/>
              <a:gd name="T11" fmla="*/ 88 h 174"/>
              <a:gd name="T12" fmla="*/ 6 w 173"/>
              <a:gd name="T13" fmla="*/ 0 h 174"/>
              <a:gd name="T14" fmla="*/ 0 w 173"/>
              <a:gd name="T15" fmla="*/ 1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174">
                <a:moveTo>
                  <a:pt x="0" y="13"/>
                </a:moveTo>
                <a:cubicBezTo>
                  <a:pt x="159" y="99"/>
                  <a:pt x="159" y="99"/>
                  <a:pt x="159" y="99"/>
                </a:cubicBezTo>
                <a:cubicBezTo>
                  <a:pt x="159" y="174"/>
                  <a:pt x="159" y="174"/>
                  <a:pt x="159" y="174"/>
                </a:cubicBezTo>
                <a:cubicBezTo>
                  <a:pt x="173" y="174"/>
                  <a:pt x="173" y="174"/>
                  <a:pt x="173" y="174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92"/>
                  <a:pt x="172" y="90"/>
                  <a:pt x="170" y="88"/>
                </a:cubicBezTo>
                <a:cubicBezTo>
                  <a:pt x="6" y="0"/>
                  <a:pt x="6" y="0"/>
                  <a:pt x="6" y="0"/>
                </a:cubicBezTo>
                <a:cubicBezTo>
                  <a:pt x="0" y="13"/>
                  <a:pt x="0" y="13"/>
                  <a:pt x="0" y="13"/>
                </a:cubicBez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083425" y="2973266"/>
            <a:ext cx="196850" cy="555625"/>
          </a:xfrm>
          <a:prstGeom prst="rect">
            <a:avLst/>
          </a:prstGeom>
          <a:solidFill>
            <a:srgbClr val="30C1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5"/>
          <p:cNvSpPr/>
          <p:nvPr/>
        </p:nvSpPr>
        <p:spPr bwMode="auto">
          <a:xfrm>
            <a:off x="7054850" y="2943103"/>
            <a:ext cx="254000" cy="615950"/>
          </a:xfrm>
          <a:custGeom>
            <a:avLst/>
            <a:gdLst>
              <a:gd name="T0" fmla="*/ 53 w 60"/>
              <a:gd name="T1" fmla="*/ 138 h 145"/>
              <a:gd name="T2" fmla="*/ 53 w 60"/>
              <a:gd name="T3" fmla="*/ 131 h 145"/>
              <a:gd name="T4" fmla="*/ 14 w 60"/>
              <a:gd name="T5" fmla="*/ 131 h 145"/>
              <a:gd name="T6" fmla="*/ 14 w 60"/>
              <a:gd name="T7" fmla="*/ 14 h 145"/>
              <a:gd name="T8" fmla="*/ 46 w 60"/>
              <a:gd name="T9" fmla="*/ 14 h 145"/>
              <a:gd name="T10" fmla="*/ 46 w 60"/>
              <a:gd name="T11" fmla="*/ 138 h 145"/>
              <a:gd name="T12" fmla="*/ 53 w 60"/>
              <a:gd name="T13" fmla="*/ 138 h 145"/>
              <a:gd name="T14" fmla="*/ 53 w 60"/>
              <a:gd name="T15" fmla="*/ 131 h 145"/>
              <a:gd name="T16" fmla="*/ 53 w 60"/>
              <a:gd name="T17" fmla="*/ 138 h 145"/>
              <a:gd name="T18" fmla="*/ 60 w 60"/>
              <a:gd name="T19" fmla="*/ 138 h 145"/>
              <a:gd name="T20" fmla="*/ 60 w 60"/>
              <a:gd name="T21" fmla="*/ 7 h 145"/>
              <a:gd name="T22" fmla="*/ 58 w 60"/>
              <a:gd name="T23" fmla="*/ 2 h 145"/>
              <a:gd name="T24" fmla="*/ 53 w 60"/>
              <a:gd name="T25" fmla="*/ 0 h 145"/>
              <a:gd name="T26" fmla="*/ 7 w 60"/>
              <a:gd name="T27" fmla="*/ 0 h 145"/>
              <a:gd name="T28" fmla="*/ 2 w 60"/>
              <a:gd name="T29" fmla="*/ 2 h 145"/>
              <a:gd name="T30" fmla="*/ 0 w 60"/>
              <a:gd name="T31" fmla="*/ 7 h 145"/>
              <a:gd name="T32" fmla="*/ 0 w 60"/>
              <a:gd name="T33" fmla="*/ 138 h 145"/>
              <a:gd name="T34" fmla="*/ 2 w 60"/>
              <a:gd name="T35" fmla="*/ 143 h 145"/>
              <a:gd name="T36" fmla="*/ 7 w 60"/>
              <a:gd name="T37" fmla="*/ 145 h 145"/>
              <a:gd name="T38" fmla="*/ 53 w 60"/>
              <a:gd name="T39" fmla="*/ 145 h 145"/>
              <a:gd name="T40" fmla="*/ 58 w 60"/>
              <a:gd name="T41" fmla="*/ 143 h 145"/>
              <a:gd name="T42" fmla="*/ 60 w 60"/>
              <a:gd name="T43" fmla="*/ 138 h 145"/>
              <a:gd name="T44" fmla="*/ 53 w 60"/>
              <a:gd name="T45" fmla="*/ 13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" h="145">
                <a:moveTo>
                  <a:pt x="53" y="138"/>
                </a:moveTo>
                <a:cubicBezTo>
                  <a:pt x="53" y="131"/>
                  <a:pt x="53" y="131"/>
                  <a:pt x="53" y="131"/>
                </a:cubicBezTo>
                <a:cubicBezTo>
                  <a:pt x="14" y="131"/>
                  <a:pt x="14" y="131"/>
                  <a:pt x="14" y="131"/>
                </a:cubicBezTo>
                <a:cubicBezTo>
                  <a:pt x="14" y="14"/>
                  <a:pt x="14" y="14"/>
                  <a:pt x="14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53" y="138"/>
                  <a:pt x="53" y="138"/>
                  <a:pt x="53" y="138"/>
                </a:cubicBezTo>
                <a:cubicBezTo>
                  <a:pt x="53" y="131"/>
                  <a:pt x="53" y="131"/>
                  <a:pt x="53" y="131"/>
                </a:cubicBezTo>
                <a:cubicBezTo>
                  <a:pt x="53" y="138"/>
                  <a:pt x="53" y="138"/>
                  <a:pt x="53" y="138"/>
                </a:cubicBezTo>
                <a:cubicBezTo>
                  <a:pt x="60" y="138"/>
                  <a:pt x="60" y="138"/>
                  <a:pt x="60" y="138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5"/>
                  <a:pt x="60" y="3"/>
                  <a:pt x="58" y="2"/>
                </a:cubicBezTo>
                <a:cubicBezTo>
                  <a:pt x="57" y="0"/>
                  <a:pt x="55" y="0"/>
                  <a:pt x="53" y="0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3" y="0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0"/>
                  <a:pt x="1" y="142"/>
                  <a:pt x="2" y="143"/>
                </a:cubicBezTo>
                <a:cubicBezTo>
                  <a:pt x="3" y="144"/>
                  <a:pt x="5" y="145"/>
                  <a:pt x="7" y="145"/>
                </a:cubicBezTo>
                <a:cubicBezTo>
                  <a:pt x="53" y="145"/>
                  <a:pt x="53" y="145"/>
                  <a:pt x="53" y="145"/>
                </a:cubicBezTo>
                <a:cubicBezTo>
                  <a:pt x="55" y="145"/>
                  <a:pt x="57" y="144"/>
                  <a:pt x="58" y="143"/>
                </a:cubicBezTo>
                <a:cubicBezTo>
                  <a:pt x="60" y="142"/>
                  <a:pt x="60" y="140"/>
                  <a:pt x="60" y="138"/>
                </a:cubicBezTo>
                <a:lnTo>
                  <a:pt x="53" y="138"/>
                </a:ln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491038" y="826966"/>
            <a:ext cx="982662" cy="854075"/>
            <a:chOff x="4491038" y="981076"/>
            <a:chExt cx="982662" cy="854075"/>
          </a:xfrm>
        </p:grpSpPr>
        <p:sp>
          <p:nvSpPr>
            <p:cNvPr id="18" name="Freeform 16"/>
            <p:cNvSpPr/>
            <p:nvPr/>
          </p:nvSpPr>
          <p:spPr bwMode="auto">
            <a:xfrm>
              <a:off x="4513263" y="1001713"/>
              <a:ext cx="752475" cy="450850"/>
            </a:xfrm>
            <a:custGeom>
              <a:avLst/>
              <a:gdLst>
                <a:gd name="T0" fmla="*/ 166 w 474"/>
                <a:gd name="T1" fmla="*/ 0 h 284"/>
                <a:gd name="T2" fmla="*/ 0 w 474"/>
                <a:gd name="T3" fmla="*/ 252 h 284"/>
                <a:gd name="T4" fmla="*/ 85 w 474"/>
                <a:gd name="T5" fmla="*/ 263 h 284"/>
                <a:gd name="T6" fmla="*/ 305 w 474"/>
                <a:gd name="T7" fmla="*/ 284 h 284"/>
                <a:gd name="T8" fmla="*/ 423 w 474"/>
                <a:gd name="T9" fmla="*/ 110 h 284"/>
                <a:gd name="T10" fmla="*/ 474 w 474"/>
                <a:gd name="T11" fmla="*/ 35 h 284"/>
                <a:gd name="T12" fmla="*/ 166 w 474"/>
                <a:gd name="T1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284">
                  <a:moveTo>
                    <a:pt x="166" y="0"/>
                  </a:moveTo>
                  <a:lnTo>
                    <a:pt x="0" y="252"/>
                  </a:lnTo>
                  <a:lnTo>
                    <a:pt x="85" y="263"/>
                  </a:lnTo>
                  <a:lnTo>
                    <a:pt x="305" y="284"/>
                  </a:lnTo>
                  <a:lnTo>
                    <a:pt x="423" y="110"/>
                  </a:lnTo>
                  <a:lnTo>
                    <a:pt x="474" y="3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491038" y="981076"/>
              <a:ext cx="795338" cy="492125"/>
            </a:xfrm>
            <a:custGeom>
              <a:avLst/>
              <a:gdLst>
                <a:gd name="T0" fmla="*/ 67 w 187"/>
                <a:gd name="T1" fmla="*/ 5 h 116"/>
                <a:gd name="T2" fmla="*/ 63 w 187"/>
                <a:gd name="T3" fmla="*/ 2 h 116"/>
                <a:gd name="T4" fmla="*/ 1 w 187"/>
                <a:gd name="T5" fmla="*/ 97 h 116"/>
                <a:gd name="T6" fmla="*/ 1 w 187"/>
                <a:gd name="T7" fmla="*/ 101 h 116"/>
                <a:gd name="T8" fmla="*/ 4 w 187"/>
                <a:gd name="T9" fmla="*/ 104 h 116"/>
                <a:gd name="T10" fmla="*/ 36 w 187"/>
                <a:gd name="T11" fmla="*/ 107 h 116"/>
                <a:gd name="T12" fmla="*/ 36 w 187"/>
                <a:gd name="T13" fmla="*/ 107 h 116"/>
                <a:gd name="T14" fmla="*/ 119 w 187"/>
                <a:gd name="T15" fmla="*/ 116 h 116"/>
                <a:gd name="T16" fmla="*/ 123 w 187"/>
                <a:gd name="T17" fmla="*/ 113 h 116"/>
                <a:gd name="T18" fmla="*/ 167 w 187"/>
                <a:gd name="T19" fmla="*/ 48 h 116"/>
                <a:gd name="T20" fmla="*/ 186 w 187"/>
                <a:gd name="T21" fmla="*/ 21 h 116"/>
                <a:gd name="T22" fmla="*/ 186 w 187"/>
                <a:gd name="T23" fmla="*/ 16 h 116"/>
                <a:gd name="T24" fmla="*/ 183 w 187"/>
                <a:gd name="T25" fmla="*/ 13 h 116"/>
                <a:gd name="T26" fmla="*/ 67 w 187"/>
                <a:gd name="T27" fmla="*/ 0 h 116"/>
                <a:gd name="T28" fmla="*/ 63 w 187"/>
                <a:gd name="T29" fmla="*/ 2 h 116"/>
                <a:gd name="T30" fmla="*/ 67 w 187"/>
                <a:gd name="T31" fmla="*/ 5 h 116"/>
                <a:gd name="T32" fmla="*/ 66 w 187"/>
                <a:gd name="T33" fmla="*/ 10 h 116"/>
                <a:gd name="T34" fmla="*/ 174 w 187"/>
                <a:gd name="T35" fmla="*/ 22 h 116"/>
                <a:gd name="T36" fmla="*/ 159 w 187"/>
                <a:gd name="T37" fmla="*/ 43 h 116"/>
                <a:gd name="T38" fmla="*/ 117 w 187"/>
                <a:gd name="T39" fmla="*/ 106 h 116"/>
                <a:gd name="T40" fmla="*/ 37 w 187"/>
                <a:gd name="T41" fmla="*/ 98 h 116"/>
                <a:gd name="T42" fmla="*/ 37 w 187"/>
                <a:gd name="T43" fmla="*/ 98 h 116"/>
                <a:gd name="T44" fmla="*/ 13 w 187"/>
                <a:gd name="T45" fmla="*/ 95 h 116"/>
                <a:gd name="T46" fmla="*/ 71 w 187"/>
                <a:gd name="T47" fmla="*/ 8 h 116"/>
                <a:gd name="T48" fmla="*/ 67 w 187"/>
                <a:gd name="T49" fmla="*/ 5 h 116"/>
                <a:gd name="T50" fmla="*/ 66 w 187"/>
                <a:gd name="T51" fmla="*/ 10 h 116"/>
                <a:gd name="T52" fmla="*/ 67 w 187"/>
                <a:gd name="T53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7" h="116">
                  <a:moveTo>
                    <a:pt x="67" y="5"/>
                  </a:moveTo>
                  <a:cubicBezTo>
                    <a:pt x="63" y="2"/>
                    <a:pt x="63" y="2"/>
                    <a:pt x="63" y="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98"/>
                    <a:pt x="0" y="100"/>
                    <a:pt x="1" y="101"/>
                  </a:cubicBezTo>
                  <a:cubicBezTo>
                    <a:pt x="1" y="103"/>
                    <a:pt x="3" y="104"/>
                    <a:pt x="4" y="104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1" y="116"/>
                    <a:pt x="122" y="115"/>
                    <a:pt x="123" y="113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87" y="19"/>
                    <a:pt x="187" y="18"/>
                    <a:pt x="186" y="16"/>
                  </a:cubicBezTo>
                  <a:cubicBezTo>
                    <a:pt x="186" y="15"/>
                    <a:pt x="184" y="14"/>
                    <a:pt x="183" y="1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4" y="1"/>
                    <a:pt x="63" y="2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174" y="22"/>
                    <a:pt x="174" y="22"/>
                    <a:pt x="174" y="2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7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627563" y="1052513"/>
              <a:ext cx="212725" cy="311150"/>
            </a:xfrm>
            <a:custGeom>
              <a:avLst/>
              <a:gdLst>
                <a:gd name="T0" fmla="*/ 42 w 50"/>
                <a:gd name="T1" fmla="*/ 0 h 73"/>
                <a:gd name="T2" fmla="*/ 1 w 50"/>
                <a:gd name="T3" fmla="*/ 63 h 73"/>
                <a:gd name="T4" fmla="*/ 0 w 50"/>
                <a:gd name="T5" fmla="*/ 68 h 73"/>
                <a:gd name="T6" fmla="*/ 4 w 50"/>
                <a:gd name="T7" fmla="*/ 70 h 73"/>
                <a:gd name="T8" fmla="*/ 25 w 50"/>
                <a:gd name="T9" fmla="*/ 73 h 73"/>
                <a:gd name="T10" fmla="*/ 26 w 50"/>
                <a:gd name="T11" fmla="*/ 63 h 73"/>
                <a:gd name="T12" fmla="*/ 13 w 50"/>
                <a:gd name="T13" fmla="*/ 62 h 73"/>
                <a:gd name="T14" fmla="*/ 50 w 50"/>
                <a:gd name="T15" fmla="*/ 6 h 73"/>
                <a:gd name="T16" fmla="*/ 42 w 50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3">
                  <a:moveTo>
                    <a:pt x="42" y="0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1" y="69"/>
                    <a:pt x="3" y="70"/>
                    <a:pt x="4" y="70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2" y="0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4648200" y="1176338"/>
              <a:ext cx="719138" cy="636588"/>
            </a:xfrm>
            <a:custGeom>
              <a:avLst/>
              <a:gdLst>
                <a:gd name="T0" fmla="*/ 0 w 453"/>
                <a:gd name="T1" fmla="*/ 153 h 401"/>
                <a:gd name="T2" fmla="*/ 115 w 453"/>
                <a:gd name="T3" fmla="*/ 401 h 401"/>
                <a:gd name="T4" fmla="*/ 453 w 453"/>
                <a:gd name="T5" fmla="*/ 246 h 401"/>
                <a:gd name="T6" fmla="*/ 338 w 453"/>
                <a:gd name="T7" fmla="*/ 0 h 401"/>
                <a:gd name="T8" fmla="*/ 220 w 453"/>
                <a:gd name="T9" fmla="*/ 174 h 401"/>
                <a:gd name="T10" fmla="*/ 0 w 453"/>
                <a:gd name="T11" fmla="*/ 15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401">
                  <a:moveTo>
                    <a:pt x="0" y="153"/>
                  </a:moveTo>
                  <a:lnTo>
                    <a:pt x="115" y="401"/>
                  </a:lnTo>
                  <a:lnTo>
                    <a:pt x="453" y="246"/>
                  </a:lnTo>
                  <a:lnTo>
                    <a:pt x="338" y="0"/>
                  </a:lnTo>
                  <a:lnTo>
                    <a:pt x="220" y="174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4627563" y="1155701"/>
              <a:ext cx="760413" cy="679450"/>
            </a:xfrm>
            <a:custGeom>
              <a:avLst/>
              <a:gdLst>
                <a:gd name="T0" fmla="*/ 5 w 179"/>
                <a:gd name="T1" fmla="*/ 62 h 160"/>
                <a:gd name="T2" fmla="*/ 1 w 179"/>
                <a:gd name="T3" fmla="*/ 63 h 160"/>
                <a:gd name="T4" fmla="*/ 44 w 179"/>
                <a:gd name="T5" fmla="*/ 157 h 160"/>
                <a:gd name="T6" fmla="*/ 46 w 179"/>
                <a:gd name="T7" fmla="*/ 160 h 160"/>
                <a:gd name="T8" fmla="*/ 50 w 179"/>
                <a:gd name="T9" fmla="*/ 159 h 160"/>
                <a:gd name="T10" fmla="*/ 176 w 179"/>
                <a:gd name="T11" fmla="*/ 102 h 160"/>
                <a:gd name="T12" fmla="*/ 178 w 179"/>
                <a:gd name="T13" fmla="*/ 95 h 160"/>
                <a:gd name="T14" fmla="*/ 136 w 179"/>
                <a:gd name="T15" fmla="*/ 3 h 160"/>
                <a:gd name="T16" fmla="*/ 132 w 179"/>
                <a:gd name="T17" fmla="*/ 0 h 160"/>
                <a:gd name="T18" fmla="*/ 127 w 179"/>
                <a:gd name="T19" fmla="*/ 2 h 160"/>
                <a:gd name="T20" fmla="*/ 85 w 179"/>
                <a:gd name="T21" fmla="*/ 65 h 160"/>
                <a:gd name="T22" fmla="*/ 5 w 179"/>
                <a:gd name="T23" fmla="*/ 57 h 160"/>
                <a:gd name="T24" fmla="*/ 1 w 179"/>
                <a:gd name="T25" fmla="*/ 59 h 160"/>
                <a:gd name="T26" fmla="*/ 1 w 179"/>
                <a:gd name="T27" fmla="*/ 63 h 160"/>
                <a:gd name="T28" fmla="*/ 5 w 179"/>
                <a:gd name="T29" fmla="*/ 62 h 160"/>
                <a:gd name="T30" fmla="*/ 4 w 179"/>
                <a:gd name="T31" fmla="*/ 66 h 160"/>
                <a:gd name="T32" fmla="*/ 87 w 179"/>
                <a:gd name="T33" fmla="*/ 75 h 160"/>
                <a:gd name="T34" fmla="*/ 91 w 179"/>
                <a:gd name="T35" fmla="*/ 72 h 160"/>
                <a:gd name="T36" fmla="*/ 131 w 179"/>
                <a:gd name="T37" fmla="*/ 14 h 160"/>
                <a:gd name="T38" fmla="*/ 168 w 179"/>
                <a:gd name="T39" fmla="*/ 95 h 160"/>
                <a:gd name="T40" fmla="*/ 50 w 179"/>
                <a:gd name="T41" fmla="*/ 149 h 160"/>
                <a:gd name="T42" fmla="*/ 9 w 179"/>
                <a:gd name="T43" fmla="*/ 60 h 160"/>
                <a:gd name="T44" fmla="*/ 5 w 179"/>
                <a:gd name="T45" fmla="*/ 62 h 160"/>
                <a:gd name="T46" fmla="*/ 4 w 179"/>
                <a:gd name="T47" fmla="*/ 66 h 160"/>
                <a:gd name="T48" fmla="*/ 5 w 179"/>
                <a:gd name="T49" fmla="*/ 6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9" h="160">
                  <a:moveTo>
                    <a:pt x="5" y="62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4" y="158"/>
                    <a:pt x="45" y="159"/>
                    <a:pt x="46" y="160"/>
                  </a:cubicBezTo>
                  <a:cubicBezTo>
                    <a:pt x="47" y="160"/>
                    <a:pt x="49" y="160"/>
                    <a:pt x="50" y="159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8" y="100"/>
                    <a:pt x="179" y="98"/>
                    <a:pt x="178" y="95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135" y="1"/>
                    <a:pt x="133" y="0"/>
                    <a:pt x="132" y="0"/>
                  </a:cubicBezTo>
                  <a:cubicBezTo>
                    <a:pt x="130" y="0"/>
                    <a:pt x="128" y="1"/>
                    <a:pt x="127" y="2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7"/>
                    <a:pt x="2" y="57"/>
                    <a:pt x="1" y="59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9" y="75"/>
                    <a:pt x="90" y="74"/>
                    <a:pt x="91" y="72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6"/>
                    <a:pt x="4" y="66"/>
                    <a:pt x="4" y="66"/>
                  </a:cubicBezTo>
                  <a:lnTo>
                    <a:pt x="5" y="6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010150" y="1108076"/>
              <a:ext cx="344488" cy="152400"/>
            </a:xfrm>
            <a:custGeom>
              <a:avLst/>
              <a:gdLst>
                <a:gd name="T0" fmla="*/ 0 w 81"/>
                <a:gd name="T1" fmla="*/ 10 h 36"/>
                <a:gd name="T2" fmla="*/ 62 w 81"/>
                <a:gd name="T3" fmla="*/ 14 h 36"/>
                <a:gd name="T4" fmla="*/ 73 w 81"/>
                <a:gd name="T5" fmla="*/ 36 h 36"/>
                <a:gd name="T6" fmla="*/ 81 w 81"/>
                <a:gd name="T7" fmla="*/ 33 h 36"/>
                <a:gd name="T8" fmla="*/ 70 w 81"/>
                <a:gd name="T9" fmla="*/ 7 h 36"/>
                <a:gd name="T10" fmla="*/ 66 w 81"/>
                <a:gd name="T11" fmla="*/ 4 h 36"/>
                <a:gd name="T12" fmla="*/ 0 w 81"/>
                <a:gd name="T13" fmla="*/ 0 h 36"/>
                <a:gd name="T14" fmla="*/ 0 w 81"/>
                <a:gd name="T15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36">
                  <a:moveTo>
                    <a:pt x="0" y="10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9" y="6"/>
                    <a:pt x="68" y="5"/>
                    <a:pt x="6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307013" y="1239838"/>
              <a:ext cx="144463" cy="207963"/>
            </a:xfrm>
            <a:custGeom>
              <a:avLst/>
              <a:gdLst>
                <a:gd name="T0" fmla="*/ 91 w 91"/>
                <a:gd name="T1" fmla="*/ 113 h 131"/>
                <a:gd name="T2" fmla="*/ 51 w 91"/>
                <a:gd name="T3" fmla="*/ 131 h 131"/>
                <a:gd name="T4" fmla="*/ 0 w 91"/>
                <a:gd name="T5" fmla="*/ 19 h 131"/>
                <a:gd name="T6" fmla="*/ 40 w 91"/>
                <a:gd name="T7" fmla="*/ 0 h 131"/>
                <a:gd name="T8" fmla="*/ 91 w 91"/>
                <a:gd name="T9" fmla="*/ 11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31">
                  <a:moveTo>
                    <a:pt x="91" y="113"/>
                  </a:moveTo>
                  <a:lnTo>
                    <a:pt x="51" y="131"/>
                  </a:lnTo>
                  <a:lnTo>
                    <a:pt x="0" y="19"/>
                  </a:lnTo>
                  <a:lnTo>
                    <a:pt x="40" y="0"/>
                  </a:lnTo>
                  <a:lnTo>
                    <a:pt x="91" y="113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286375" y="1219201"/>
              <a:ext cx="187325" cy="250825"/>
            </a:xfrm>
            <a:custGeom>
              <a:avLst/>
              <a:gdLst>
                <a:gd name="T0" fmla="*/ 39 w 44"/>
                <a:gd name="T1" fmla="*/ 47 h 59"/>
                <a:gd name="T2" fmla="*/ 37 w 44"/>
                <a:gd name="T3" fmla="*/ 43 h 59"/>
                <a:gd name="T4" fmla="*/ 26 w 44"/>
                <a:gd name="T5" fmla="*/ 48 h 59"/>
                <a:gd name="T6" fmla="*/ 11 w 44"/>
                <a:gd name="T7" fmla="*/ 14 h 59"/>
                <a:gd name="T8" fmla="*/ 17 w 44"/>
                <a:gd name="T9" fmla="*/ 11 h 59"/>
                <a:gd name="T10" fmla="*/ 35 w 44"/>
                <a:gd name="T11" fmla="*/ 49 h 59"/>
                <a:gd name="T12" fmla="*/ 39 w 44"/>
                <a:gd name="T13" fmla="*/ 47 h 59"/>
                <a:gd name="T14" fmla="*/ 37 w 44"/>
                <a:gd name="T15" fmla="*/ 43 h 59"/>
                <a:gd name="T16" fmla="*/ 39 w 44"/>
                <a:gd name="T17" fmla="*/ 47 h 59"/>
                <a:gd name="T18" fmla="*/ 43 w 44"/>
                <a:gd name="T19" fmla="*/ 45 h 59"/>
                <a:gd name="T20" fmla="*/ 24 w 44"/>
                <a:gd name="T21" fmla="*/ 3 h 59"/>
                <a:gd name="T22" fmla="*/ 18 w 44"/>
                <a:gd name="T23" fmla="*/ 1 h 59"/>
                <a:gd name="T24" fmla="*/ 3 w 44"/>
                <a:gd name="T25" fmla="*/ 8 h 59"/>
                <a:gd name="T26" fmla="*/ 0 w 44"/>
                <a:gd name="T27" fmla="*/ 10 h 59"/>
                <a:gd name="T28" fmla="*/ 0 w 44"/>
                <a:gd name="T29" fmla="*/ 14 h 59"/>
                <a:gd name="T30" fmla="*/ 20 w 44"/>
                <a:gd name="T31" fmla="*/ 56 h 59"/>
                <a:gd name="T32" fmla="*/ 26 w 44"/>
                <a:gd name="T33" fmla="*/ 58 h 59"/>
                <a:gd name="T34" fmla="*/ 41 w 44"/>
                <a:gd name="T35" fmla="*/ 51 h 59"/>
                <a:gd name="T36" fmla="*/ 43 w 44"/>
                <a:gd name="T37" fmla="*/ 49 h 59"/>
                <a:gd name="T38" fmla="*/ 43 w 44"/>
                <a:gd name="T39" fmla="*/ 45 h 59"/>
                <a:gd name="T40" fmla="*/ 39 w 44"/>
                <a:gd name="T41" fmla="*/ 4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59">
                  <a:moveTo>
                    <a:pt x="39" y="47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1"/>
                    <a:pt x="20" y="0"/>
                    <a:pt x="18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8"/>
                    <a:pt x="24" y="59"/>
                    <a:pt x="26" y="58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2" y="51"/>
                    <a:pt x="43" y="50"/>
                    <a:pt x="43" y="49"/>
                  </a:cubicBezTo>
                  <a:cubicBezTo>
                    <a:pt x="44" y="48"/>
                    <a:pt x="44" y="46"/>
                    <a:pt x="43" y="45"/>
                  </a:cubicBezTo>
                  <a:lnTo>
                    <a:pt x="39" y="4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902325" y="461841"/>
            <a:ext cx="747713" cy="747712"/>
            <a:chOff x="5902325" y="615951"/>
            <a:chExt cx="747713" cy="747712"/>
          </a:xfrm>
        </p:grpSpPr>
        <p:sp>
          <p:nvSpPr>
            <p:cNvPr id="26" name="Freeform 24"/>
            <p:cNvSpPr/>
            <p:nvPr/>
          </p:nvSpPr>
          <p:spPr bwMode="auto">
            <a:xfrm>
              <a:off x="5924550" y="636588"/>
              <a:ext cx="704850" cy="433388"/>
            </a:xfrm>
            <a:custGeom>
              <a:avLst/>
              <a:gdLst>
                <a:gd name="T0" fmla="*/ 248 w 444"/>
                <a:gd name="T1" fmla="*/ 0 h 273"/>
                <a:gd name="T2" fmla="*/ 0 w 444"/>
                <a:gd name="T3" fmla="*/ 88 h 273"/>
                <a:gd name="T4" fmla="*/ 56 w 444"/>
                <a:gd name="T5" fmla="*/ 139 h 273"/>
                <a:gd name="T6" fmla="*/ 195 w 444"/>
                <a:gd name="T7" fmla="*/ 273 h 273"/>
                <a:gd name="T8" fmla="*/ 369 w 444"/>
                <a:gd name="T9" fmla="*/ 214 h 273"/>
                <a:gd name="T10" fmla="*/ 444 w 444"/>
                <a:gd name="T11" fmla="*/ 190 h 273"/>
                <a:gd name="T12" fmla="*/ 248 w 444"/>
                <a:gd name="T1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273">
                  <a:moveTo>
                    <a:pt x="248" y="0"/>
                  </a:moveTo>
                  <a:lnTo>
                    <a:pt x="0" y="88"/>
                  </a:lnTo>
                  <a:lnTo>
                    <a:pt x="56" y="139"/>
                  </a:lnTo>
                  <a:lnTo>
                    <a:pt x="195" y="273"/>
                  </a:lnTo>
                  <a:lnTo>
                    <a:pt x="369" y="214"/>
                  </a:lnTo>
                  <a:lnTo>
                    <a:pt x="444" y="19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902325" y="615951"/>
              <a:ext cx="747713" cy="474663"/>
            </a:xfrm>
            <a:custGeom>
              <a:avLst/>
              <a:gdLst>
                <a:gd name="T0" fmla="*/ 98 w 176"/>
                <a:gd name="T1" fmla="*/ 5 h 112"/>
                <a:gd name="T2" fmla="*/ 97 w 176"/>
                <a:gd name="T3" fmla="*/ 1 h 112"/>
                <a:gd name="T4" fmla="*/ 4 w 176"/>
                <a:gd name="T5" fmla="*/ 34 h 112"/>
                <a:gd name="T6" fmla="*/ 1 w 176"/>
                <a:gd name="T7" fmla="*/ 37 h 112"/>
                <a:gd name="T8" fmla="*/ 2 w 176"/>
                <a:gd name="T9" fmla="*/ 41 h 112"/>
                <a:gd name="T10" fmla="*/ 22 w 176"/>
                <a:gd name="T11" fmla="*/ 61 h 112"/>
                <a:gd name="T12" fmla="*/ 75 w 176"/>
                <a:gd name="T13" fmla="*/ 110 h 112"/>
                <a:gd name="T14" fmla="*/ 80 w 176"/>
                <a:gd name="T15" fmla="*/ 111 h 112"/>
                <a:gd name="T16" fmla="*/ 145 w 176"/>
                <a:gd name="T17" fmla="*/ 89 h 112"/>
                <a:gd name="T18" fmla="*/ 173 w 176"/>
                <a:gd name="T19" fmla="*/ 80 h 112"/>
                <a:gd name="T20" fmla="*/ 176 w 176"/>
                <a:gd name="T21" fmla="*/ 77 h 112"/>
                <a:gd name="T22" fmla="*/ 174 w 176"/>
                <a:gd name="T23" fmla="*/ 72 h 112"/>
                <a:gd name="T24" fmla="*/ 101 w 176"/>
                <a:gd name="T25" fmla="*/ 2 h 112"/>
                <a:gd name="T26" fmla="*/ 97 w 176"/>
                <a:gd name="T27" fmla="*/ 1 h 112"/>
                <a:gd name="T28" fmla="*/ 98 w 176"/>
                <a:gd name="T29" fmla="*/ 5 h 112"/>
                <a:gd name="T30" fmla="*/ 95 w 176"/>
                <a:gd name="T31" fmla="*/ 9 h 112"/>
                <a:gd name="T32" fmla="*/ 162 w 176"/>
                <a:gd name="T33" fmla="*/ 74 h 112"/>
                <a:gd name="T34" fmla="*/ 142 w 176"/>
                <a:gd name="T35" fmla="*/ 80 h 112"/>
                <a:gd name="T36" fmla="*/ 80 w 176"/>
                <a:gd name="T37" fmla="*/ 101 h 112"/>
                <a:gd name="T38" fmla="*/ 29 w 176"/>
                <a:gd name="T39" fmla="*/ 54 h 112"/>
                <a:gd name="T40" fmla="*/ 14 w 176"/>
                <a:gd name="T41" fmla="*/ 40 h 112"/>
                <a:gd name="T42" fmla="*/ 100 w 176"/>
                <a:gd name="T43" fmla="*/ 10 h 112"/>
                <a:gd name="T44" fmla="*/ 98 w 176"/>
                <a:gd name="T45" fmla="*/ 5 h 112"/>
                <a:gd name="T46" fmla="*/ 95 w 176"/>
                <a:gd name="T47" fmla="*/ 9 h 112"/>
                <a:gd name="T48" fmla="*/ 98 w 176"/>
                <a:gd name="T49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112">
                  <a:moveTo>
                    <a:pt x="98" y="5"/>
                  </a:moveTo>
                  <a:cubicBezTo>
                    <a:pt x="97" y="1"/>
                    <a:pt x="97" y="1"/>
                    <a:pt x="97" y="1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4"/>
                    <a:pt x="1" y="35"/>
                    <a:pt x="1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6" y="111"/>
                    <a:pt x="78" y="112"/>
                    <a:pt x="80" y="111"/>
                  </a:cubicBezTo>
                  <a:cubicBezTo>
                    <a:pt x="145" y="89"/>
                    <a:pt x="145" y="89"/>
                    <a:pt x="145" y="89"/>
                  </a:cubicBezTo>
                  <a:cubicBezTo>
                    <a:pt x="173" y="80"/>
                    <a:pt x="173" y="80"/>
                    <a:pt x="173" y="80"/>
                  </a:cubicBezTo>
                  <a:cubicBezTo>
                    <a:pt x="174" y="80"/>
                    <a:pt x="175" y="78"/>
                    <a:pt x="176" y="77"/>
                  </a:cubicBezTo>
                  <a:cubicBezTo>
                    <a:pt x="176" y="75"/>
                    <a:pt x="176" y="73"/>
                    <a:pt x="174" y="7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7" y="1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42" y="80"/>
                    <a:pt x="142" y="80"/>
                    <a:pt x="142" y="80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5" y="9"/>
                    <a:pt x="95" y="9"/>
                    <a:pt x="95" y="9"/>
                  </a:cubicBezTo>
                  <a:lnTo>
                    <a:pt x="98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034088" y="687388"/>
              <a:ext cx="288925" cy="179388"/>
            </a:xfrm>
            <a:custGeom>
              <a:avLst/>
              <a:gdLst>
                <a:gd name="T0" fmla="*/ 65 w 68"/>
                <a:gd name="T1" fmla="*/ 0 h 42"/>
                <a:gd name="T2" fmla="*/ 3 w 68"/>
                <a:gd name="T3" fmla="*/ 22 h 42"/>
                <a:gd name="T4" fmla="*/ 0 w 68"/>
                <a:gd name="T5" fmla="*/ 25 h 42"/>
                <a:gd name="T6" fmla="*/ 2 w 68"/>
                <a:gd name="T7" fmla="*/ 30 h 42"/>
                <a:gd name="T8" fmla="*/ 15 w 68"/>
                <a:gd name="T9" fmla="*/ 42 h 42"/>
                <a:gd name="T10" fmla="*/ 22 w 68"/>
                <a:gd name="T11" fmla="*/ 36 h 42"/>
                <a:gd name="T12" fmla="*/ 14 w 68"/>
                <a:gd name="T13" fmla="*/ 28 h 42"/>
                <a:gd name="T14" fmla="*/ 68 w 68"/>
                <a:gd name="T15" fmla="*/ 9 h 42"/>
                <a:gd name="T16" fmla="*/ 65 w 68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2">
                  <a:moveTo>
                    <a:pt x="65" y="0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4"/>
                    <a:pt x="0" y="25"/>
                  </a:cubicBezTo>
                  <a:cubicBezTo>
                    <a:pt x="0" y="27"/>
                    <a:pt x="1" y="29"/>
                    <a:pt x="2" y="3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5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5927725" y="857251"/>
              <a:ext cx="582613" cy="488950"/>
            </a:xfrm>
            <a:custGeom>
              <a:avLst/>
              <a:gdLst>
                <a:gd name="T0" fmla="*/ 54 w 367"/>
                <a:gd name="T1" fmla="*/ 0 h 308"/>
                <a:gd name="T2" fmla="*/ 0 w 367"/>
                <a:gd name="T3" fmla="*/ 236 h 308"/>
                <a:gd name="T4" fmla="*/ 316 w 367"/>
                <a:gd name="T5" fmla="*/ 308 h 308"/>
                <a:gd name="T6" fmla="*/ 367 w 367"/>
                <a:gd name="T7" fmla="*/ 75 h 308"/>
                <a:gd name="T8" fmla="*/ 193 w 367"/>
                <a:gd name="T9" fmla="*/ 134 h 308"/>
                <a:gd name="T10" fmla="*/ 54 w 367"/>
                <a:gd name="T1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308">
                  <a:moveTo>
                    <a:pt x="54" y="0"/>
                  </a:moveTo>
                  <a:lnTo>
                    <a:pt x="0" y="236"/>
                  </a:lnTo>
                  <a:lnTo>
                    <a:pt x="316" y="308"/>
                  </a:lnTo>
                  <a:lnTo>
                    <a:pt x="367" y="75"/>
                  </a:lnTo>
                  <a:lnTo>
                    <a:pt x="193" y="1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907088" y="836613"/>
              <a:ext cx="623888" cy="527050"/>
            </a:xfrm>
            <a:custGeom>
              <a:avLst/>
              <a:gdLst>
                <a:gd name="T0" fmla="*/ 25 w 147"/>
                <a:gd name="T1" fmla="*/ 5 h 124"/>
                <a:gd name="T2" fmla="*/ 20 w 147"/>
                <a:gd name="T3" fmla="*/ 4 h 124"/>
                <a:gd name="T4" fmla="*/ 0 w 147"/>
                <a:gd name="T5" fmla="*/ 92 h 124"/>
                <a:gd name="T6" fmla="*/ 4 w 147"/>
                <a:gd name="T7" fmla="*/ 97 h 124"/>
                <a:gd name="T8" fmla="*/ 122 w 147"/>
                <a:gd name="T9" fmla="*/ 124 h 124"/>
                <a:gd name="T10" fmla="*/ 125 w 147"/>
                <a:gd name="T11" fmla="*/ 124 h 124"/>
                <a:gd name="T12" fmla="*/ 127 w 147"/>
                <a:gd name="T13" fmla="*/ 121 h 124"/>
                <a:gd name="T14" fmla="*/ 147 w 147"/>
                <a:gd name="T15" fmla="*/ 34 h 124"/>
                <a:gd name="T16" fmla="*/ 146 w 147"/>
                <a:gd name="T17" fmla="*/ 29 h 124"/>
                <a:gd name="T18" fmla="*/ 141 w 147"/>
                <a:gd name="T19" fmla="*/ 28 h 124"/>
                <a:gd name="T20" fmla="*/ 79 w 147"/>
                <a:gd name="T21" fmla="*/ 49 h 124"/>
                <a:gd name="T22" fmla="*/ 28 w 147"/>
                <a:gd name="T23" fmla="*/ 2 h 124"/>
                <a:gd name="T24" fmla="*/ 23 w 147"/>
                <a:gd name="T25" fmla="*/ 1 h 124"/>
                <a:gd name="T26" fmla="*/ 20 w 147"/>
                <a:gd name="T27" fmla="*/ 4 h 124"/>
                <a:gd name="T28" fmla="*/ 25 w 147"/>
                <a:gd name="T29" fmla="*/ 5 h 124"/>
                <a:gd name="T30" fmla="*/ 21 w 147"/>
                <a:gd name="T31" fmla="*/ 9 h 124"/>
                <a:gd name="T32" fmla="*/ 74 w 147"/>
                <a:gd name="T33" fmla="*/ 58 h 124"/>
                <a:gd name="T34" fmla="*/ 79 w 147"/>
                <a:gd name="T35" fmla="*/ 59 h 124"/>
                <a:gd name="T36" fmla="*/ 136 w 147"/>
                <a:gd name="T37" fmla="*/ 40 h 124"/>
                <a:gd name="T38" fmla="*/ 119 w 147"/>
                <a:gd name="T39" fmla="*/ 114 h 124"/>
                <a:gd name="T40" fmla="*/ 10 w 147"/>
                <a:gd name="T41" fmla="*/ 89 h 124"/>
                <a:gd name="T42" fmla="*/ 29 w 147"/>
                <a:gd name="T43" fmla="*/ 6 h 124"/>
                <a:gd name="T44" fmla="*/ 25 w 147"/>
                <a:gd name="T45" fmla="*/ 5 h 124"/>
                <a:gd name="T46" fmla="*/ 21 w 147"/>
                <a:gd name="T47" fmla="*/ 9 h 124"/>
                <a:gd name="T48" fmla="*/ 25 w 147"/>
                <a:gd name="T49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24">
                  <a:moveTo>
                    <a:pt x="25" y="5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1" y="97"/>
                    <a:pt x="4" y="97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3" y="124"/>
                    <a:pt x="124" y="124"/>
                    <a:pt x="125" y="124"/>
                  </a:cubicBezTo>
                  <a:cubicBezTo>
                    <a:pt x="126" y="123"/>
                    <a:pt x="127" y="122"/>
                    <a:pt x="127" y="121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47" y="32"/>
                    <a:pt x="147" y="31"/>
                    <a:pt x="146" y="29"/>
                  </a:cubicBezTo>
                  <a:cubicBezTo>
                    <a:pt x="144" y="28"/>
                    <a:pt x="143" y="28"/>
                    <a:pt x="141" y="28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1"/>
                    <a:pt x="25" y="0"/>
                    <a:pt x="23" y="1"/>
                  </a:cubicBezTo>
                  <a:cubicBezTo>
                    <a:pt x="22" y="1"/>
                    <a:pt x="20" y="2"/>
                    <a:pt x="20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5" y="59"/>
                    <a:pt x="77" y="60"/>
                    <a:pt x="79" y="59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0" y="89"/>
                    <a:pt x="10" y="89"/>
                    <a:pt x="10" y="8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1" y="9"/>
                    <a:pt x="21" y="9"/>
                    <a:pt x="21" y="9"/>
                  </a:cubicBezTo>
                  <a:lnTo>
                    <a:pt x="25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6403975" y="836613"/>
              <a:ext cx="217488" cy="279400"/>
            </a:xfrm>
            <a:custGeom>
              <a:avLst/>
              <a:gdLst>
                <a:gd name="T0" fmla="*/ 0 w 51"/>
                <a:gd name="T1" fmla="*/ 7 h 66"/>
                <a:gd name="T2" fmla="*/ 40 w 51"/>
                <a:gd name="T3" fmla="*/ 43 h 66"/>
                <a:gd name="T4" fmla="*/ 36 w 51"/>
                <a:gd name="T5" fmla="*/ 64 h 66"/>
                <a:gd name="T6" fmla="*/ 45 w 51"/>
                <a:gd name="T7" fmla="*/ 66 h 66"/>
                <a:gd name="T8" fmla="*/ 50 w 51"/>
                <a:gd name="T9" fmla="*/ 42 h 66"/>
                <a:gd name="T10" fmla="*/ 49 w 51"/>
                <a:gd name="T11" fmla="*/ 38 h 66"/>
                <a:gd name="T12" fmla="*/ 6 w 51"/>
                <a:gd name="T13" fmla="*/ 0 h 66"/>
                <a:gd name="T14" fmla="*/ 0 w 51"/>
                <a:gd name="T1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66">
                  <a:moveTo>
                    <a:pt x="0" y="7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0"/>
                    <a:pt x="50" y="39"/>
                    <a:pt x="49" y="3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6505575" y="1103313"/>
              <a:ext cx="98425" cy="184150"/>
            </a:xfrm>
            <a:custGeom>
              <a:avLst/>
              <a:gdLst>
                <a:gd name="T0" fmla="*/ 38 w 62"/>
                <a:gd name="T1" fmla="*/ 116 h 116"/>
                <a:gd name="T2" fmla="*/ 0 w 62"/>
                <a:gd name="T3" fmla="*/ 108 h 116"/>
                <a:gd name="T4" fmla="*/ 24 w 62"/>
                <a:gd name="T5" fmla="*/ 0 h 116"/>
                <a:gd name="T6" fmla="*/ 62 w 62"/>
                <a:gd name="T7" fmla="*/ 8 h 116"/>
                <a:gd name="T8" fmla="*/ 38 w 6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16">
                  <a:moveTo>
                    <a:pt x="38" y="116"/>
                  </a:moveTo>
                  <a:lnTo>
                    <a:pt x="0" y="108"/>
                  </a:lnTo>
                  <a:lnTo>
                    <a:pt x="24" y="0"/>
                  </a:lnTo>
                  <a:lnTo>
                    <a:pt x="62" y="8"/>
                  </a:lnTo>
                  <a:lnTo>
                    <a:pt x="38" y="116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6489700" y="1082676"/>
              <a:ext cx="134938" cy="225425"/>
            </a:xfrm>
            <a:custGeom>
              <a:avLst/>
              <a:gdLst>
                <a:gd name="T0" fmla="*/ 18 w 32"/>
                <a:gd name="T1" fmla="*/ 48 h 53"/>
                <a:gd name="T2" fmla="*/ 19 w 32"/>
                <a:gd name="T3" fmla="*/ 43 h 53"/>
                <a:gd name="T4" fmla="*/ 10 w 32"/>
                <a:gd name="T5" fmla="*/ 41 h 53"/>
                <a:gd name="T6" fmla="*/ 17 w 32"/>
                <a:gd name="T7" fmla="*/ 11 h 53"/>
                <a:gd name="T8" fmla="*/ 22 w 32"/>
                <a:gd name="T9" fmla="*/ 12 h 53"/>
                <a:gd name="T10" fmla="*/ 14 w 32"/>
                <a:gd name="T11" fmla="*/ 47 h 53"/>
                <a:gd name="T12" fmla="*/ 18 w 32"/>
                <a:gd name="T13" fmla="*/ 48 h 53"/>
                <a:gd name="T14" fmla="*/ 19 w 32"/>
                <a:gd name="T15" fmla="*/ 43 h 53"/>
                <a:gd name="T16" fmla="*/ 18 w 32"/>
                <a:gd name="T17" fmla="*/ 48 h 53"/>
                <a:gd name="T18" fmla="*/ 23 w 32"/>
                <a:gd name="T19" fmla="*/ 49 h 53"/>
                <a:gd name="T20" fmla="*/ 32 w 32"/>
                <a:gd name="T21" fmla="*/ 9 h 53"/>
                <a:gd name="T22" fmla="*/ 31 w 32"/>
                <a:gd name="T23" fmla="*/ 6 h 53"/>
                <a:gd name="T24" fmla="*/ 28 w 32"/>
                <a:gd name="T25" fmla="*/ 4 h 53"/>
                <a:gd name="T26" fmla="*/ 14 w 32"/>
                <a:gd name="T27" fmla="*/ 1 h 53"/>
                <a:gd name="T28" fmla="*/ 9 w 32"/>
                <a:gd name="T29" fmla="*/ 4 h 53"/>
                <a:gd name="T30" fmla="*/ 0 w 32"/>
                <a:gd name="T31" fmla="*/ 44 h 53"/>
                <a:gd name="T32" fmla="*/ 0 w 32"/>
                <a:gd name="T33" fmla="*/ 47 h 53"/>
                <a:gd name="T34" fmla="*/ 3 w 32"/>
                <a:gd name="T35" fmla="*/ 49 h 53"/>
                <a:gd name="T36" fmla="*/ 17 w 32"/>
                <a:gd name="T37" fmla="*/ 52 h 53"/>
                <a:gd name="T38" fmla="*/ 23 w 32"/>
                <a:gd name="T39" fmla="*/ 49 h 53"/>
                <a:gd name="T40" fmla="*/ 18 w 32"/>
                <a:gd name="T41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3">
                  <a:moveTo>
                    <a:pt x="18" y="48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7"/>
                    <a:pt x="31" y="6"/>
                  </a:cubicBezTo>
                  <a:cubicBezTo>
                    <a:pt x="31" y="5"/>
                    <a:pt x="29" y="4"/>
                    <a:pt x="28" y="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9" y="2"/>
                    <a:pt x="9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6"/>
                    <a:pt x="0" y="47"/>
                  </a:cubicBezTo>
                  <a:cubicBezTo>
                    <a:pt x="1" y="48"/>
                    <a:pt x="2" y="49"/>
                    <a:pt x="3" y="49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0" y="53"/>
                    <a:pt x="22" y="51"/>
                    <a:pt x="23" y="49"/>
                  </a:cubicBezTo>
                  <a:lnTo>
                    <a:pt x="18" y="4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13563" y="1146053"/>
            <a:ext cx="787400" cy="687388"/>
            <a:chOff x="6913563" y="1300163"/>
            <a:chExt cx="787400" cy="687388"/>
          </a:xfrm>
        </p:grpSpPr>
        <p:sp>
          <p:nvSpPr>
            <p:cNvPr id="34" name="Freeform 32"/>
            <p:cNvSpPr/>
            <p:nvPr/>
          </p:nvSpPr>
          <p:spPr bwMode="auto">
            <a:xfrm>
              <a:off x="6935788" y="1320801"/>
              <a:ext cx="590550" cy="352425"/>
            </a:xfrm>
            <a:custGeom>
              <a:avLst/>
              <a:gdLst>
                <a:gd name="T0" fmla="*/ 126 w 372"/>
                <a:gd name="T1" fmla="*/ 0 h 222"/>
                <a:gd name="T2" fmla="*/ 0 w 372"/>
                <a:gd name="T3" fmla="*/ 203 h 222"/>
                <a:gd name="T4" fmla="*/ 67 w 372"/>
                <a:gd name="T5" fmla="*/ 209 h 222"/>
                <a:gd name="T6" fmla="*/ 243 w 372"/>
                <a:gd name="T7" fmla="*/ 222 h 222"/>
                <a:gd name="T8" fmla="*/ 332 w 372"/>
                <a:gd name="T9" fmla="*/ 83 h 222"/>
                <a:gd name="T10" fmla="*/ 372 w 372"/>
                <a:gd name="T11" fmla="*/ 21 h 222"/>
                <a:gd name="T12" fmla="*/ 126 w 372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222">
                  <a:moveTo>
                    <a:pt x="126" y="0"/>
                  </a:moveTo>
                  <a:lnTo>
                    <a:pt x="0" y="203"/>
                  </a:lnTo>
                  <a:lnTo>
                    <a:pt x="67" y="209"/>
                  </a:lnTo>
                  <a:lnTo>
                    <a:pt x="243" y="222"/>
                  </a:lnTo>
                  <a:lnTo>
                    <a:pt x="332" y="83"/>
                  </a:lnTo>
                  <a:lnTo>
                    <a:pt x="372" y="2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6913563" y="1300163"/>
              <a:ext cx="633413" cy="395288"/>
            </a:xfrm>
            <a:custGeom>
              <a:avLst/>
              <a:gdLst>
                <a:gd name="T0" fmla="*/ 52 w 149"/>
                <a:gd name="T1" fmla="*/ 5 h 93"/>
                <a:gd name="T2" fmla="*/ 48 w 149"/>
                <a:gd name="T3" fmla="*/ 3 h 93"/>
                <a:gd name="T4" fmla="*/ 1 w 149"/>
                <a:gd name="T5" fmla="*/ 79 h 93"/>
                <a:gd name="T6" fmla="*/ 1 w 149"/>
                <a:gd name="T7" fmla="*/ 83 h 93"/>
                <a:gd name="T8" fmla="*/ 4 w 149"/>
                <a:gd name="T9" fmla="*/ 86 h 93"/>
                <a:gd name="T10" fmla="*/ 30 w 149"/>
                <a:gd name="T11" fmla="*/ 88 h 93"/>
                <a:gd name="T12" fmla="*/ 95 w 149"/>
                <a:gd name="T13" fmla="*/ 93 h 93"/>
                <a:gd name="T14" fmla="*/ 100 w 149"/>
                <a:gd name="T15" fmla="*/ 91 h 93"/>
                <a:gd name="T16" fmla="*/ 133 w 149"/>
                <a:gd name="T17" fmla="*/ 38 h 93"/>
                <a:gd name="T18" fmla="*/ 148 w 149"/>
                <a:gd name="T19" fmla="*/ 16 h 93"/>
                <a:gd name="T20" fmla="*/ 148 w 149"/>
                <a:gd name="T21" fmla="*/ 11 h 93"/>
                <a:gd name="T22" fmla="*/ 144 w 149"/>
                <a:gd name="T23" fmla="*/ 9 h 93"/>
                <a:gd name="T24" fmla="*/ 53 w 149"/>
                <a:gd name="T25" fmla="*/ 1 h 93"/>
                <a:gd name="T26" fmla="*/ 48 w 149"/>
                <a:gd name="T27" fmla="*/ 3 h 93"/>
                <a:gd name="T28" fmla="*/ 52 w 149"/>
                <a:gd name="T29" fmla="*/ 5 h 93"/>
                <a:gd name="T30" fmla="*/ 52 w 149"/>
                <a:gd name="T31" fmla="*/ 10 h 93"/>
                <a:gd name="T32" fmla="*/ 136 w 149"/>
                <a:gd name="T33" fmla="*/ 17 h 93"/>
                <a:gd name="T34" fmla="*/ 125 w 149"/>
                <a:gd name="T35" fmla="*/ 33 h 93"/>
                <a:gd name="T36" fmla="*/ 93 w 149"/>
                <a:gd name="T37" fmla="*/ 83 h 93"/>
                <a:gd name="T38" fmla="*/ 31 w 149"/>
                <a:gd name="T39" fmla="*/ 79 h 93"/>
                <a:gd name="T40" fmla="*/ 13 w 149"/>
                <a:gd name="T41" fmla="*/ 77 h 93"/>
                <a:gd name="T42" fmla="*/ 56 w 149"/>
                <a:gd name="T43" fmla="*/ 8 h 93"/>
                <a:gd name="T44" fmla="*/ 52 w 149"/>
                <a:gd name="T45" fmla="*/ 5 h 93"/>
                <a:gd name="T46" fmla="*/ 52 w 149"/>
                <a:gd name="T47" fmla="*/ 10 h 93"/>
                <a:gd name="T48" fmla="*/ 52 w 149"/>
                <a:gd name="T49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93">
                  <a:moveTo>
                    <a:pt x="52" y="5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0"/>
                    <a:pt x="0" y="82"/>
                    <a:pt x="1" y="83"/>
                  </a:cubicBezTo>
                  <a:cubicBezTo>
                    <a:pt x="1" y="85"/>
                    <a:pt x="3" y="86"/>
                    <a:pt x="4" y="86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7" y="93"/>
                    <a:pt x="99" y="92"/>
                    <a:pt x="100" y="91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49" y="15"/>
                    <a:pt x="149" y="13"/>
                    <a:pt x="148" y="11"/>
                  </a:cubicBezTo>
                  <a:cubicBezTo>
                    <a:pt x="147" y="10"/>
                    <a:pt x="146" y="9"/>
                    <a:pt x="144" y="9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9" y="1"/>
                    <a:pt x="48" y="3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10"/>
                    <a:pt x="52" y="10"/>
                    <a:pt x="52" y="10"/>
                  </a:cubicBezTo>
                  <a:lnTo>
                    <a:pt x="52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7019925" y="1358901"/>
              <a:ext cx="169863" cy="255588"/>
            </a:xfrm>
            <a:custGeom>
              <a:avLst/>
              <a:gdLst>
                <a:gd name="T0" fmla="*/ 32 w 40"/>
                <a:gd name="T1" fmla="*/ 0 h 60"/>
                <a:gd name="T2" fmla="*/ 1 w 40"/>
                <a:gd name="T3" fmla="*/ 51 h 60"/>
                <a:gd name="T4" fmla="*/ 0 w 40"/>
                <a:gd name="T5" fmla="*/ 56 h 60"/>
                <a:gd name="T6" fmla="*/ 4 w 40"/>
                <a:gd name="T7" fmla="*/ 58 h 60"/>
                <a:gd name="T8" fmla="*/ 21 w 40"/>
                <a:gd name="T9" fmla="*/ 60 h 60"/>
                <a:gd name="T10" fmla="*/ 22 w 40"/>
                <a:gd name="T11" fmla="*/ 50 h 60"/>
                <a:gd name="T12" fmla="*/ 13 w 40"/>
                <a:gd name="T13" fmla="*/ 49 h 60"/>
                <a:gd name="T14" fmla="*/ 40 w 40"/>
                <a:gd name="T15" fmla="*/ 5 h 60"/>
                <a:gd name="T16" fmla="*/ 32 w 4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0">
                  <a:moveTo>
                    <a:pt x="32" y="0"/>
                  </a:move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0" y="54"/>
                    <a:pt x="0" y="56"/>
                  </a:cubicBezTo>
                  <a:cubicBezTo>
                    <a:pt x="1" y="57"/>
                    <a:pt x="3" y="58"/>
                    <a:pt x="4" y="58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7042150" y="1452563"/>
              <a:ext cx="573088" cy="514350"/>
            </a:xfrm>
            <a:custGeom>
              <a:avLst/>
              <a:gdLst>
                <a:gd name="T0" fmla="*/ 0 w 361"/>
                <a:gd name="T1" fmla="*/ 126 h 324"/>
                <a:gd name="T2" fmla="*/ 96 w 361"/>
                <a:gd name="T3" fmla="*/ 324 h 324"/>
                <a:gd name="T4" fmla="*/ 361 w 361"/>
                <a:gd name="T5" fmla="*/ 193 h 324"/>
                <a:gd name="T6" fmla="*/ 265 w 361"/>
                <a:gd name="T7" fmla="*/ 0 h 324"/>
                <a:gd name="T8" fmla="*/ 176 w 361"/>
                <a:gd name="T9" fmla="*/ 139 h 324"/>
                <a:gd name="T10" fmla="*/ 0 w 361"/>
                <a:gd name="T11" fmla="*/ 12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324">
                  <a:moveTo>
                    <a:pt x="0" y="126"/>
                  </a:moveTo>
                  <a:lnTo>
                    <a:pt x="96" y="324"/>
                  </a:lnTo>
                  <a:lnTo>
                    <a:pt x="361" y="193"/>
                  </a:lnTo>
                  <a:lnTo>
                    <a:pt x="265" y="0"/>
                  </a:lnTo>
                  <a:lnTo>
                    <a:pt x="176" y="13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7019925" y="1431926"/>
              <a:ext cx="615950" cy="555625"/>
            </a:xfrm>
            <a:custGeom>
              <a:avLst/>
              <a:gdLst>
                <a:gd name="T0" fmla="*/ 5 w 145"/>
                <a:gd name="T1" fmla="*/ 52 h 131"/>
                <a:gd name="T2" fmla="*/ 1 w 145"/>
                <a:gd name="T3" fmla="*/ 54 h 131"/>
                <a:gd name="T4" fmla="*/ 37 w 145"/>
                <a:gd name="T5" fmla="*/ 128 h 131"/>
                <a:gd name="T6" fmla="*/ 39 w 145"/>
                <a:gd name="T7" fmla="*/ 130 h 131"/>
                <a:gd name="T8" fmla="*/ 43 w 145"/>
                <a:gd name="T9" fmla="*/ 130 h 131"/>
                <a:gd name="T10" fmla="*/ 142 w 145"/>
                <a:gd name="T11" fmla="*/ 82 h 131"/>
                <a:gd name="T12" fmla="*/ 144 w 145"/>
                <a:gd name="T13" fmla="*/ 79 h 131"/>
                <a:gd name="T14" fmla="*/ 144 w 145"/>
                <a:gd name="T15" fmla="*/ 75 h 131"/>
                <a:gd name="T16" fmla="*/ 109 w 145"/>
                <a:gd name="T17" fmla="*/ 3 h 131"/>
                <a:gd name="T18" fmla="*/ 105 w 145"/>
                <a:gd name="T19" fmla="*/ 0 h 131"/>
                <a:gd name="T20" fmla="*/ 100 w 145"/>
                <a:gd name="T21" fmla="*/ 2 h 131"/>
                <a:gd name="T22" fmla="*/ 68 w 145"/>
                <a:gd name="T23" fmla="*/ 52 h 131"/>
                <a:gd name="T24" fmla="*/ 6 w 145"/>
                <a:gd name="T25" fmla="*/ 48 h 131"/>
                <a:gd name="T26" fmla="*/ 1 w 145"/>
                <a:gd name="T27" fmla="*/ 50 h 131"/>
                <a:gd name="T28" fmla="*/ 1 w 145"/>
                <a:gd name="T29" fmla="*/ 54 h 131"/>
                <a:gd name="T30" fmla="*/ 5 w 145"/>
                <a:gd name="T31" fmla="*/ 52 h 131"/>
                <a:gd name="T32" fmla="*/ 5 w 145"/>
                <a:gd name="T33" fmla="*/ 57 h 131"/>
                <a:gd name="T34" fmla="*/ 70 w 145"/>
                <a:gd name="T35" fmla="*/ 62 h 131"/>
                <a:gd name="T36" fmla="*/ 75 w 145"/>
                <a:gd name="T37" fmla="*/ 60 h 131"/>
                <a:gd name="T38" fmla="*/ 104 w 145"/>
                <a:gd name="T39" fmla="*/ 14 h 131"/>
                <a:gd name="T40" fmla="*/ 134 w 145"/>
                <a:gd name="T41" fmla="*/ 75 h 131"/>
                <a:gd name="T42" fmla="*/ 43 w 145"/>
                <a:gd name="T43" fmla="*/ 119 h 131"/>
                <a:gd name="T44" fmla="*/ 9 w 145"/>
                <a:gd name="T45" fmla="*/ 50 h 131"/>
                <a:gd name="T46" fmla="*/ 5 w 145"/>
                <a:gd name="T47" fmla="*/ 52 h 131"/>
                <a:gd name="T48" fmla="*/ 5 w 145"/>
                <a:gd name="T49" fmla="*/ 57 h 131"/>
                <a:gd name="T50" fmla="*/ 5 w 145"/>
                <a:gd name="T51" fmla="*/ 5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31">
                  <a:moveTo>
                    <a:pt x="5" y="52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9"/>
                    <a:pt x="38" y="130"/>
                    <a:pt x="39" y="130"/>
                  </a:cubicBezTo>
                  <a:cubicBezTo>
                    <a:pt x="41" y="131"/>
                    <a:pt x="42" y="130"/>
                    <a:pt x="43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43" y="81"/>
                    <a:pt x="144" y="80"/>
                    <a:pt x="144" y="79"/>
                  </a:cubicBezTo>
                  <a:cubicBezTo>
                    <a:pt x="145" y="78"/>
                    <a:pt x="145" y="76"/>
                    <a:pt x="144" y="75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8" y="1"/>
                    <a:pt x="106" y="0"/>
                    <a:pt x="105" y="0"/>
                  </a:cubicBezTo>
                  <a:cubicBezTo>
                    <a:pt x="103" y="0"/>
                    <a:pt x="101" y="1"/>
                    <a:pt x="100" y="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4" y="47"/>
                    <a:pt x="2" y="48"/>
                    <a:pt x="1" y="50"/>
                  </a:cubicBezTo>
                  <a:cubicBezTo>
                    <a:pt x="0" y="51"/>
                    <a:pt x="0" y="53"/>
                    <a:pt x="1" y="5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2"/>
                    <a:pt x="74" y="61"/>
                    <a:pt x="75" y="6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7"/>
                    <a:pt x="5" y="57"/>
                    <a:pt x="5" y="57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7321550" y="1397001"/>
              <a:ext cx="280988" cy="123825"/>
            </a:xfrm>
            <a:custGeom>
              <a:avLst/>
              <a:gdLst>
                <a:gd name="T0" fmla="*/ 0 w 66"/>
                <a:gd name="T1" fmla="*/ 10 h 29"/>
                <a:gd name="T2" fmla="*/ 49 w 66"/>
                <a:gd name="T3" fmla="*/ 12 h 29"/>
                <a:gd name="T4" fmla="*/ 58 w 66"/>
                <a:gd name="T5" fmla="*/ 29 h 29"/>
                <a:gd name="T6" fmla="*/ 66 w 66"/>
                <a:gd name="T7" fmla="*/ 25 h 29"/>
                <a:gd name="T8" fmla="*/ 57 w 66"/>
                <a:gd name="T9" fmla="*/ 5 h 29"/>
                <a:gd name="T10" fmla="*/ 53 w 66"/>
                <a:gd name="T11" fmla="*/ 2 h 29"/>
                <a:gd name="T12" fmla="*/ 1 w 66"/>
                <a:gd name="T13" fmla="*/ 0 h 29"/>
                <a:gd name="T14" fmla="*/ 0 w 66"/>
                <a:gd name="T15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9">
                  <a:moveTo>
                    <a:pt x="0" y="10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6" y="3"/>
                    <a:pt x="54" y="2"/>
                    <a:pt x="5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7559675" y="1498601"/>
              <a:ext cx="119063" cy="166688"/>
            </a:xfrm>
            <a:custGeom>
              <a:avLst/>
              <a:gdLst>
                <a:gd name="T0" fmla="*/ 75 w 75"/>
                <a:gd name="T1" fmla="*/ 89 h 105"/>
                <a:gd name="T2" fmla="*/ 43 w 75"/>
                <a:gd name="T3" fmla="*/ 105 h 105"/>
                <a:gd name="T4" fmla="*/ 0 w 75"/>
                <a:gd name="T5" fmla="*/ 16 h 105"/>
                <a:gd name="T6" fmla="*/ 32 w 75"/>
                <a:gd name="T7" fmla="*/ 0 h 105"/>
                <a:gd name="T8" fmla="*/ 75 w 75"/>
                <a:gd name="T9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">
                  <a:moveTo>
                    <a:pt x="75" y="89"/>
                  </a:moveTo>
                  <a:lnTo>
                    <a:pt x="43" y="105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75" y="89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7543800" y="1477963"/>
              <a:ext cx="157163" cy="207963"/>
            </a:xfrm>
            <a:custGeom>
              <a:avLst/>
              <a:gdLst>
                <a:gd name="T0" fmla="*/ 32 w 37"/>
                <a:gd name="T1" fmla="*/ 38 h 49"/>
                <a:gd name="T2" fmla="*/ 30 w 37"/>
                <a:gd name="T3" fmla="*/ 34 h 49"/>
                <a:gd name="T4" fmla="*/ 23 w 37"/>
                <a:gd name="T5" fmla="*/ 38 h 49"/>
                <a:gd name="T6" fmla="*/ 11 w 37"/>
                <a:gd name="T7" fmla="*/ 13 h 49"/>
                <a:gd name="T8" fmla="*/ 14 w 37"/>
                <a:gd name="T9" fmla="*/ 11 h 49"/>
                <a:gd name="T10" fmla="*/ 28 w 37"/>
                <a:gd name="T11" fmla="*/ 40 h 49"/>
                <a:gd name="T12" fmla="*/ 32 w 37"/>
                <a:gd name="T13" fmla="*/ 38 h 49"/>
                <a:gd name="T14" fmla="*/ 30 w 37"/>
                <a:gd name="T15" fmla="*/ 34 h 49"/>
                <a:gd name="T16" fmla="*/ 32 w 37"/>
                <a:gd name="T17" fmla="*/ 38 h 49"/>
                <a:gd name="T18" fmla="*/ 36 w 37"/>
                <a:gd name="T19" fmla="*/ 36 h 49"/>
                <a:gd name="T20" fmla="*/ 20 w 37"/>
                <a:gd name="T21" fmla="*/ 3 h 49"/>
                <a:gd name="T22" fmla="*/ 14 w 37"/>
                <a:gd name="T23" fmla="*/ 1 h 49"/>
                <a:gd name="T24" fmla="*/ 2 w 37"/>
                <a:gd name="T25" fmla="*/ 7 h 49"/>
                <a:gd name="T26" fmla="*/ 0 w 37"/>
                <a:gd name="T27" fmla="*/ 9 h 49"/>
                <a:gd name="T28" fmla="*/ 0 w 37"/>
                <a:gd name="T29" fmla="*/ 13 h 49"/>
                <a:gd name="T30" fmla="*/ 16 w 37"/>
                <a:gd name="T31" fmla="*/ 46 h 49"/>
                <a:gd name="T32" fmla="*/ 23 w 37"/>
                <a:gd name="T33" fmla="*/ 48 h 49"/>
                <a:gd name="T34" fmla="*/ 34 w 37"/>
                <a:gd name="T35" fmla="*/ 42 h 49"/>
                <a:gd name="T36" fmla="*/ 37 w 37"/>
                <a:gd name="T37" fmla="*/ 40 h 49"/>
                <a:gd name="T38" fmla="*/ 36 w 37"/>
                <a:gd name="T39" fmla="*/ 36 h 49"/>
                <a:gd name="T40" fmla="*/ 32 w 37"/>
                <a:gd name="T41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9">
                  <a:moveTo>
                    <a:pt x="32" y="38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1"/>
                    <a:pt x="16" y="0"/>
                    <a:pt x="14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7" y="48"/>
                    <a:pt x="20" y="49"/>
                    <a:pt x="23" y="4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5" y="42"/>
                    <a:pt x="36" y="41"/>
                    <a:pt x="37" y="40"/>
                  </a:cubicBezTo>
                  <a:cubicBezTo>
                    <a:pt x="37" y="38"/>
                    <a:pt x="37" y="37"/>
                    <a:pt x="36" y="36"/>
                  </a:cubicBezTo>
                  <a:lnTo>
                    <a:pt x="32" y="3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" y="5935062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Presenters: </a:t>
            </a:r>
            <a:r>
              <a:rPr lang="zh-CN" altLang="en-US" sz="3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陈若旭 张博文 黄俣升</a:t>
            </a:r>
            <a:endParaRPr lang="zh-CN" altLang="en-US" sz="36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124069" y="5578499"/>
            <a:ext cx="594878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4"/>
          <p:cNvSpPr txBox="1"/>
          <p:nvPr/>
        </p:nvSpPr>
        <p:spPr>
          <a:xfrm>
            <a:off x="1" y="3763273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6000" dirty="0"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挑战性任务</a:t>
            </a:r>
            <a:endParaRPr lang="en-US" altLang="zh-CN" sz="6000" dirty="0"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6000" dirty="0"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虚拟电厂</a:t>
            </a:r>
            <a:endParaRPr lang="en-US" altLang="zh-CN" sz="6000" dirty="0"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具体建模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9" y="1091547"/>
            <a:ext cx="5758850" cy="16337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764" y="744675"/>
            <a:ext cx="5814477" cy="18756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93" y="2713149"/>
            <a:ext cx="3407616" cy="18946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403" y="5723595"/>
            <a:ext cx="4559129" cy="9650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8403" y="4814112"/>
            <a:ext cx="3582321" cy="8630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2" y="4830160"/>
            <a:ext cx="7421011" cy="1629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具体建模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139502"/>
            <a:ext cx="6518969" cy="15111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972" y="1139500"/>
            <a:ext cx="5175693" cy="2101409"/>
          </a:xfrm>
          <a:prstGeom prst="rect">
            <a:avLst/>
          </a:prstGeom>
        </p:spPr>
      </p:pic>
      <p:pic>
        <p:nvPicPr>
          <p:cNvPr id="17" name="图片 16" descr="C:\Users\张博文\Pictures\Screenshots\屏幕截图 2024-05-29 224426.png屏幕截图 2024-05-29 2244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565413" y="5315385"/>
            <a:ext cx="7449567" cy="12617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94" y="2654756"/>
            <a:ext cx="6002503" cy="2601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具体建模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13674"/>
          <a:stretch>
            <a:fillRect/>
          </a:stretch>
        </p:blipFill>
        <p:spPr>
          <a:xfrm>
            <a:off x="0" y="1350879"/>
            <a:ext cx="12192000" cy="16546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36" y="3900222"/>
            <a:ext cx="11324419" cy="938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3406391" y="3978383"/>
            <a:ext cx="5285433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运行情况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运行情况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D:\0_zbw\大二春课程\大能导\挑战性任务\课题1-多能园区与虚拟电厂\问题一电功率平衡.jpg问题一电功率平衡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0294" y="289813"/>
            <a:ext cx="10411382" cy="6075005"/>
          </a:xfrm>
          <a:prstGeom prst="rect">
            <a:avLst/>
          </a:prstGeom>
        </p:spPr>
      </p:pic>
      <p:sp>
        <p:nvSpPr>
          <p:cNvPr id="2" name="MH_Entry_1"/>
          <p:cNvSpPr/>
          <p:nvPr>
            <p:custDataLst>
              <p:tags r:id="rId3"/>
            </p:custDataLst>
          </p:nvPr>
        </p:nvSpPr>
        <p:spPr>
          <a:xfrm>
            <a:off x="3070322" y="3255960"/>
            <a:ext cx="5285433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最终运营成本：</a:t>
            </a:r>
            <a:r>
              <a:rPr lang="en-US" altLang="zh-CN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59264</a:t>
            </a:r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运行情况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D:\0_zbw\大二春课程\大能导\挑战性任务\课题1-多能园区与虚拟电厂\问题一冷功率平衡.jpg问题一冷功率平衡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9074" y="318"/>
            <a:ext cx="1175385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运行情况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D:\0_zbw\大二春课程\大能导\挑战性任务\课题1-多能园区与虚拟电厂\问题一热功率平衡.jpg问题一热功率平衡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9074" y="0"/>
            <a:ext cx="1175385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387143" y="3571684"/>
            <a:ext cx="11353372" cy="1510210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调峰功能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2915165" y="245369"/>
            <a:ext cx="6453670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调峰功能：思路及结果预测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40715" y="4043045"/>
            <a:ext cx="286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调峰的本质是改变电价！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0231" y="1330119"/>
            <a:ext cx="3229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90204" pitchFamily="34" charset="0"/>
                <a:ea typeface="微软雅黑" panose="020B0503020204020204" pitchFamily="34" charset="-122"/>
                <a:cs typeface="Impact" panose="020B0806030902050204"/>
              </a:rPr>
              <a:t>我们的视角：园区视角</a:t>
            </a:r>
            <a:endParaRPr kumimoji="1" lang="zh-CN" altLang="en-US" sz="2400" b="1" dirty="0">
              <a:solidFill>
                <a:srgbClr val="36393E"/>
              </a:solidFill>
              <a:latin typeface="Century Gothic" panose="020B050202020209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1823085" y="1986915"/>
            <a:ext cx="504190" cy="56324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5285" y="2747645"/>
            <a:ext cx="339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调峰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需求如何改变决策？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823085" y="3343910"/>
            <a:ext cx="504190" cy="56324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1823085" y="4757420"/>
            <a:ext cx="504190" cy="56324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2100" y="5523230"/>
            <a:ext cx="356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修改成本函数使之符合新情况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885" y="1442720"/>
            <a:ext cx="31095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电网购电价格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各机组工作成本价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839460" y="3072130"/>
            <a:ext cx="504190" cy="56324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36440" y="3819525"/>
            <a:ext cx="31102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电网购电价格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各机组工作成本价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电网补贴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858260" y="3258185"/>
            <a:ext cx="918210" cy="7848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650480" y="3232785"/>
            <a:ext cx="918210" cy="7848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712200" y="1844675"/>
            <a:ext cx="31095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在调峰时间内，上一问机组若已满功率启动，则不具备调峰能力；若未启动，则需满足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补贴金额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机器成本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电价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机组才有可能启动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同时满足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电制冷（热）成本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其他方式制冷（热）成本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补贴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的电制冷（热）关闭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3" grpId="0" bldLvl="0" animBg="1"/>
      <p:bldP spid="6" grpId="1"/>
      <p:bldP spid="8" grpId="0" bldLvl="0" animBg="1"/>
      <p:bldP spid="9" grpId="0" bldLvl="0" animBg="1"/>
      <p:bldP spid="11" grpId="0"/>
      <p:bldP spid="12" grpId="0"/>
      <p:bldP spid="13" grpId="0" animBg="1"/>
      <p:bldP spid="18" grpId="0"/>
      <p:bldP spid="19" grpId="0" animBg="1"/>
      <p:bldP spid="20" grpId="0" bldLvl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2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调峰功能：成果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91@|5FFC:16777215|FBC:16777215|LFC:16777215|LBC:16777215"/>
          <p:cNvSpPr>
            <a:spLocks noChangeAspect="1"/>
          </p:cNvSpPr>
          <p:nvPr/>
        </p:nvSpPr>
        <p:spPr bwMode="auto">
          <a:xfrm>
            <a:off x="4852988" y="4613275"/>
            <a:ext cx="358775" cy="395288"/>
          </a:xfrm>
          <a:custGeom>
            <a:avLst/>
            <a:gdLst>
              <a:gd name="T0" fmla="*/ 21421 w 21483"/>
              <a:gd name="T1" fmla="*/ 4387 h 21600"/>
              <a:gd name="T2" fmla="*/ 14732 w 21483"/>
              <a:gd name="T3" fmla="*/ 18748 h 21600"/>
              <a:gd name="T4" fmla="*/ 6064 w 21483"/>
              <a:gd name="T5" fmla="*/ 19682 h 21600"/>
              <a:gd name="T6" fmla="*/ 5058 w 21483"/>
              <a:gd name="T7" fmla="*/ 19075 h 21600"/>
              <a:gd name="T8" fmla="*/ 3857 w 21483"/>
              <a:gd name="T9" fmla="*/ 18465 h 21600"/>
              <a:gd name="T10" fmla="*/ 3287 w 21483"/>
              <a:gd name="T11" fmla="*/ 19174 h 21600"/>
              <a:gd name="T12" fmla="*/ 2760 w 21483"/>
              <a:gd name="T13" fmla="*/ 20179 h 21600"/>
              <a:gd name="T14" fmla="*/ 2213 w 21483"/>
              <a:gd name="T15" fmla="*/ 21182 h 21600"/>
              <a:gd name="T16" fmla="*/ 1450 w 21483"/>
              <a:gd name="T17" fmla="*/ 21599 h 21600"/>
              <a:gd name="T18" fmla="*/ 521 w 21483"/>
              <a:gd name="T19" fmla="*/ 21097 h 21600"/>
              <a:gd name="T20" fmla="*/ 184 w 21483"/>
              <a:gd name="T21" fmla="*/ 20408 h 21600"/>
              <a:gd name="T22" fmla="*/ 699 w 21483"/>
              <a:gd name="T23" fmla="*/ 18152 h 21600"/>
              <a:gd name="T24" fmla="*/ 2061 w 21483"/>
              <a:gd name="T25" fmla="*/ 16692 h 21600"/>
              <a:gd name="T26" fmla="*/ 2367 w 21483"/>
              <a:gd name="T27" fmla="*/ 15949 h 21600"/>
              <a:gd name="T28" fmla="*/ 2128 w 21483"/>
              <a:gd name="T29" fmla="*/ 15241 h 21600"/>
              <a:gd name="T30" fmla="*/ 2166 w 21483"/>
              <a:gd name="T31" fmla="*/ 10774 h 21600"/>
              <a:gd name="T32" fmla="*/ 5694 w 21483"/>
              <a:gd name="T33" fmla="*/ 4986 h 21600"/>
              <a:gd name="T34" fmla="*/ 10336 w 21483"/>
              <a:gd name="T35" fmla="*/ 2894 h 21600"/>
              <a:gd name="T36" fmla="*/ 14037 w 21483"/>
              <a:gd name="T37" fmla="*/ 2772 h 21600"/>
              <a:gd name="T38" fmla="*/ 16740 w 21483"/>
              <a:gd name="T39" fmla="*/ 2239 h 21600"/>
              <a:gd name="T40" fmla="*/ 18125 w 21483"/>
              <a:gd name="T41" fmla="*/ 948 h 21600"/>
              <a:gd name="T42" fmla="*/ 19028 w 21483"/>
              <a:gd name="T43" fmla="*/ 129 h 21600"/>
              <a:gd name="T44" fmla="*/ 20163 w 21483"/>
              <a:gd name="T45" fmla="*/ 155 h 21600"/>
              <a:gd name="T46" fmla="*/ 15350 w 21483"/>
              <a:gd name="T47" fmla="*/ 9977 h 21600"/>
              <a:gd name="T48" fmla="*/ 16291 w 21483"/>
              <a:gd name="T49" fmla="*/ 8953 h 21600"/>
              <a:gd name="T50" fmla="*/ 15418 w 21483"/>
              <a:gd name="T51" fmla="*/ 7815 h 21600"/>
              <a:gd name="T52" fmla="*/ 9550 w 21483"/>
              <a:gd name="T53" fmla="*/ 9032 h 21600"/>
              <a:gd name="T54" fmla="*/ 4732 w 21483"/>
              <a:gd name="T55" fmla="*/ 13518 h 21600"/>
              <a:gd name="T56" fmla="*/ 4821 w 21483"/>
              <a:gd name="T57" fmla="*/ 15063 h 21600"/>
              <a:gd name="T58" fmla="*/ 6087 w 21483"/>
              <a:gd name="T59" fmla="*/ 14953 h 21600"/>
              <a:gd name="T60" fmla="*/ 10259 w 21483"/>
              <a:gd name="T61" fmla="*/ 11005 h 21600"/>
              <a:gd name="T62" fmla="*/ 15350 w 21483"/>
              <a:gd name="T63" fmla="*/ 99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1578" tIns="101578" rIns="101578" bIns="101578" anchor="ctr"/>
          <a:lstStyle/>
          <a:p>
            <a:endParaRPr lang="zh-CN" altLang="en-US"/>
          </a:p>
        </p:txBody>
      </p:sp>
      <p:pic>
        <p:nvPicPr>
          <p:cNvPr id="6" name="图片 5" descr="D:\0_zbw\大二春课程\大能导\挑战性任务\课题1-多能园区与虚拟电厂\问题一电功率平衡.jpg问题一电功率平衡"/>
          <p:cNvPicPr>
            <a:picLocks noChangeAspect="1"/>
          </p:cNvPicPr>
          <p:nvPr/>
        </p:nvPicPr>
        <p:blipFill rotWithShape="1">
          <a:blip r:embed="rId3"/>
          <a:srcRect l="7479" r="9083"/>
          <a:stretch>
            <a:fillRect/>
          </a:stretch>
        </p:blipFill>
        <p:spPr>
          <a:xfrm>
            <a:off x="176530" y="740410"/>
            <a:ext cx="5681345" cy="3973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l="7591" r="8485"/>
          <a:stretch>
            <a:fillRect/>
          </a:stretch>
        </p:blipFill>
        <p:spPr>
          <a:xfrm>
            <a:off x="5940425" y="779145"/>
            <a:ext cx="5659120" cy="3934460"/>
          </a:xfrm>
          <a:prstGeom prst="rect">
            <a:avLst/>
          </a:prstGeom>
        </p:spPr>
      </p:pic>
      <p:pic>
        <p:nvPicPr>
          <p:cNvPr id="9" name="图片 8" descr="问题二（10倍光伏）冷功率平衡"/>
          <p:cNvPicPr>
            <a:picLocks noChangeAspect="1"/>
          </p:cNvPicPr>
          <p:nvPr/>
        </p:nvPicPr>
        <p:blipFill>
          <a:blip r:embed="rId5"/>
          <a:srcRect l="7272" r="8790"/>
          <a:stretch>
            <a:fillRect/>
          </a:stretch>
        </p:blipFill>
        <p:spPr>
          <a:xfrm>
            <a:off x="5693410" y="2673985"/>
            <a:ext cx="6017260" cy="4182745"/>
          </a:xfrm>
          <a:prstGeom prst="rect">
            <a:avLst/>
          </a:prstGeom>
        </p:spPr>
      </p:pic>
      <p:pic>
        <p:nvPicPr>
          <p:cNvPr id="10" name="图片 9" descr="问题一（10倍光伏）冷功率平衡"/>
          <p:cNvPicPr>
            <a:picLocks noChangeAspect="1"/>
          </p:cNvPicPr>
          <p:nvPr/>
        </p:nvPicPr>
        <p:blipFill>
          <a:blip r:embed="rId6"/>
          <a:srcRect l="8152" r="8476"/>
          <a:stretch>
            <a:fillRect/>
          </a:stretch>
        </p:blipFill>
        <p:spPr>
          <a:xfrm>
            <a:off x="108585" y="2673985"/>
            <a:ext cx="5697855" cy="3987800"/>
          </a:xfrm>
          <a:prstGeom prst="rect">
            <a:avLst/>
          </a:prstGeom>
        </p:spPr>
      </p:pic>
      <p:graphicFrame>
        <p:nvGraphicFramePr>
          <p:cNvPr id="11" name="图表 10"/>
          <p:cNvGraphicFramePr/>
          <p:nvPr/>
        </p:nvGraphicFramePr>
        <p:xfrm>
          <a:off x="2693670" y="1481455"/>
          <a:ext cx="6499860" cy="3995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1"/>
          <p:cNvSpPr/>
          <p:nvPr/>
        </p:nvSpPr>
        <p:spPr bwMode="auto">
          <a:xfrm>
            <a:off x="8966753" y="3090966"/>
            <a:ext cx="2616077" cy="2606532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31"/>
          <p:cNvSpPr/>
          <p:nvPr/>
        </p:nvSpPr>
        <p:spPr bwMode="auto">
          <a:xfrm>
            <a:off x="586822" y="3090966"/>
            <a:ext cx="2616077" cy="2606532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31"/>
          <p:cNvSpPr/>
          <p:nvPr/>
        </p:nvSpPr>
        <p:spPr bwMode="auto">
          <a:xfrm>
            <a:off x="3380132" y="3081465"/>
            <a:ext cx="2616077" cy="2606532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31"/>
          <p:cNvSpPr/>
          <p:nvPr/>
        </p:nvSpPr>
        <p:spPr bwMode="auto">
          <a:xfrm>
            <a:off x="6216719" y="3081465"/>
            <a:ext cx="2616077" cy="2606532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MH_Others_1"/>
          <p:cNvSpPr txBox="1"/>
          <p:nvPr>
            <p:custDataLst>
              <p:tags r:id="rId1"/>
            </p:custDataLst>
          </p:nvPr>
        </p:nvSpPr>
        <p:spPr>
          <a:xfrm>
            <a:off x="5283728" y="1470273"/>
            <a:ext cx="2660967" cy="55049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zh-CN" sz="4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spc="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412986" y="4473849"/>
            <a:ext cx="3107313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建模思路</a:t>
            </a:r>
            <a:endParaRPr lang="zh-CN" altLang="en-US" sz="24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Number_1"/>
          <p:cNvSpPr/>
          <p:nvPr>
            <p:custDataLst>
              <p:tags r:id="rId3"/>
            </p:custDataLst>
          </p:nvPr>
        </p:nvSpPr>
        <p:spPr>
          <a:xfrm>
            <a:off x="1519771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MH_Entry_1"/>
          <p:cNvSpPr/>
          <p:nvPr>
            <p:custDataLst>
              <p:tags r:id="rId4"/>
            </p:custDataLst>
          </p:nvPr>
        </p:nvSpPr>
        <p:spPr>
          <a:xfrm>
            <a:off x="3124271" y="4507440"/>
            <a:ext cx="3107313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sz="24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Number_1"/>
          <p:cNvSpPr/>
          <p:nvPr>
            <p:custDataLst>
              <p:tags r:id="rId5"/>
            </p:custDataLst>
          </p:nvPr>
        </p:nvSpPr>
        <p:spPr>
          <a:xfrm>
            <a:off x="4268232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MH_Entry_1"/>
          <p:cNvSpPr/>
          <p:nvPr>
            <p:custDataLst>
              <p:tags r:id="rId6"/>
            </p:custDataLst>
          </p:nvPr>
        </p:nvSpPr>
        <p:spPr>
          <a:xfrm>
            <a:off x="6030133" y="4507440"/>
            <a:ext cx="2989250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调峰功能</a:t>
            </a:r>
            <a:endParaRPr lang="zh-CN" altLang="en-US" sz="24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Number_1"/>
          <p:cNvSpPr/>
          <p:nvPr>
            <p:custDataLst>
              <p:tags r:id="rId7"/>
            </p:custDataLst>
          </p:nvPr>
        </p:nvSpPr>
        <p:spPr>
          <a:xfrm>
            <a:off x="7132399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MH_Entry_1"/>
          <p:cNvSpPr/>
          <p:nvPr>
            <p:custDataLst>
              <p:tags r:id="rId8"/>
            </p:custDataLst>
          </p:nvPr>
        </p:nvSpPr>
        <p:spPr>
          <a:xfrm>
            <a:off x="9122580" y="4524349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拓展任务</a:t>
            </a:r>
            <a:endParaRPr lang="zh-CN" altLang="en-US" sz="24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Number_1"/>
          <p:cNvSpPr/>
          <p:nvPr>
            <p:custDataLst>
              <p:tags r:id="rId9"/>
            </p:custDataLst>
          </p:nvPr>
        </p:nvSpPr>
        <p:spPr>
          <a:xfrm>
            <a:off x="9876060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3912016" y="2196197"/>
            <a:ext cx="4355881" cy="9849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3149865" y="913242"/>
            <a:ext cx="1619696" cy="1560028"/>
            <a:chOff x="831851" y="-312738"/>
            <a:chExt cx="3275013" cy="3154364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200151" y="-312738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2730501" y="1919288"/>
              <a:ext cx="322263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2730501" y="1919288"/>
              <a:ext cx="322263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514601" y="1919288"/>
              <a:ext cx="12700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2514601" y="1919288"/>
              <a:ext cx="12700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3321051" y="893762"/>
              <a:ext cx="731838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3321051" y="893762"/>
              <a:ext cx="731838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790826" y="-109538"/>
              <a:ext cx="696913" cy="60325"/>
            </a:xfrm>
            <a:custGeom>
              <a:avLst/>
              <a:gdLst>
                <a:gd name="T0" fmla="*/ 142 w 164"/>
                <a:gd name="T1" fmla="*/ 0 h 14"/>
                <a:gd name="T2" fmla="*/ 0 w 164"/>
                <a:gd name="T3" fmla="*/ 0 h 14"/>
                <a:gd name="T4" fmla="*/ 0 w 164"/>
                <a:gd name="T5" fmla="*/ 14 h 14"/>
                <a:gd name="T6" fmla="*/ 164 w 164"/>
                <a:gd name="T7" fmla="*/ 14 h 14"/>
                <a:gd name="T8" fmla="*/ 142 w 1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4"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57" y="9"/>
                    <a:pt x="150" y="4"/>
                    <a:pt x="142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3894138" y="690562"/>
              <a:ext cx="161925" cy="58738"/>
            </a:xfrm>
            <a:custGeom>
              <a:avLst/>
              <a:gdLst>
                <a:gd name="T0" fmla="*/ 33 w 38"/>
                <a:gd name="T1" fmla="*/ 0 h 14"/>
                <a:gd name="T2" fmla="*/ 0 w 38"/>
                <a:gd name="T3" fmla="*/ 0 h 14"/>
                <a:gd name="T4" fmla="*/ 0 w 38"/>
                <a:gd name="T5" fmla="*/ 14 h 14"/>
                <a:gd name="T6" fmla="*/ 38 w 38"/>
                <a:gd name="T7" fmla="*/ 14 h 14"/>
                <a:gd name="T8" fmla="*/ 33 w 3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9"/>
                    <a:pt x="35" y="5"/>
                    <a:pt x="33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576638" y="1489075"/>
              <a:ext cx="215900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576638" y="1489075"/>
              <a:ext cx="21590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1489076" y="893762"/>
              <a:ext cx="493713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1489076" y="893762"/>
              <a:ext cx="49371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2330451" y="65087"/>
              <a:ext cx="111125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2330451" y="65087"/>
              <a:ext cx="111125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20"/>
            <p:cNvSpPr>
              <a:spLocks noChangeArrowheads="1"/>
            </p:cNvSpPr>
            <p:nvPr/>
          </p:nvSpPr>
          <p:spPr bwMode="auto">
            <a:xfrm>
              <a:off x="2459038" y="1004887"/>
              <a:ext cx="31750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2459038" y="1004887"/>
              <a:ext cx="31750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2170113" y="358775"/>
              <a:ext cx="317500" cy="63500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2170113" y="358775"/>
              <a:ext cx="31750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2751138" y="536575"/>
              <a:ext cx="319088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2751138" y="536575"/>
              <a:ext cx="319088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1387476" y="371475"/>
              <a:ext cx="263525" cy="58738"/>
            </a:xfrm>
            <a:custGeom>
              <a:avLst/>
              <a:gdLst>
                <a:gd name="T0" fmla="*/ 62 w 62"/>
                <a:gd name="T1" fmla="*/ 0 h 14"/>
                <a:gd name="T2" fmla="*/ 8 w 62"/>
                <a:gd name="T3" fmla="*/ 0 h 14"/>
                <a:gd name="T4" fmla="*/ 0 w 62"/>
                <a:gd name="T5" fmla="*/ 14 h 14"/>
                <a:gd name="T6" fmla="*/ 62 w 62"/>
                <a:gd name="T7" fmla="*/ 14 h 14"/>
                <a:gd name="T8" fmla="*/ 62 w 6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">
                  <a:moveTo>
                    <a:pt x="6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4"/>
                    <a:pt x="2" y="9"/>
                    <a:pt x="0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7"/>
            <p:cNvSpPr>
              <a:spLocks noChangeArrowheads="1"/>
            </p:cNvSpPr>
            <p:nvPr/>
          </p:nvSpPr>
          <p:spPr bwMode="auto">
            <a:xfrm>
              <a:off x="2811463" y="1289050"/>
              <a:ext cx="233363" cy="60325"/>
            </a:xfrm>
            <a:prstGeom prst="rect">
              <a:avLst/>
            </a:pr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28"/>
            <p:cNvSpPr>
              <a:spLocks noChangeArrowheads="1"/>
            </p:cNvSpPr>
            <p:nvPr/>
          </p:nvSpPr>
          <p:spPr bwMode="auto">
            <a:xfrm>
              <a:off x="2811463" y="1289050"/>
              <a:ext cx="23336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860426" y="800100"/>
              <a:ext cx="2974975" cy="2011363"/>
            </a:xfrm>
            <a:custGeom>
              <a:avLst/>
              <a:gdLst>
                <a:gd name="T0" fmla="*/ 629 w 700"/>
                <a:gd name="T1" fmla="*/ 314 h 473"/>
                <a:gd name="T2" fmla="*/ 629 w 700"/>
                <a:gd name="T3" fmla="*/ 314 h 473"/>
                <a:gd name="T4" fmla="*/ 567 w 700"/>
                <a:gd name="T5" fmla="*/ 252 h 473"/>
                <a:gd name="T6" fmla="*/ 523 w 700"/>
                <a:gd name="T7" fmla="*/ 271 h 473"/>
                <a:gd name="T8" fmla="*/ 462 w 700"/>
                <a:gd name="T9" fmla="*/ 219 h 473"/>
                <a:gd name="T10" fmla="*/ 414 w 700"/>
                <a:gd name="T11" fmla="*/ 242 h 473"/>
                <a:gd name="T12" fmla="*/ 378 w 700"/>
                <a:gd name="T13" fmla="*/ 207 h 473"/>
                <a:gd name="T14" fmla="*/ 412 w 700"/>
                <a:gd name="T15" fmla="*/ 140 h 473"/>
                <a:gd name="T16" fmla="*/ 358 w 700"/>
                <a:gd name="T17" fmla="*/ 86 h 473"/>
                <a:gd name="T18" fmla="*/ 283 w 700"/>
                <a:gd name="T19" fmla="*/ 111 h 473"/>
                <a:gd name="T20" fmla="*/ 247 w 700"/>
                <a:gd name="T21" fmla="*/ 73 h 473"/>
                <a:gd name="T22" fmla="*/ 247 w 700"/>
                <a:gd name="T23" fmla="*/ 68 h 473"/>
                <a:gd name="T24" fmla="*/ 186 w 700"/>
                <a:gd name="T25" fmla="*/ 6 h 473"/>
                <a:gd name="T26" fmla="*/ 139 w 700"/>
                <a:gd name="T27" fmla="*/ 27 h 473"/>
                <a:gd name="T28" fmla="*/ 80 w 700"/>
                <a:gd name="T29" fmla="*/ 0 h 473"/>
                <a:gd name="T30" fmla="*/ 0 w 700"/>
                <a:gd name="T31" fmla="*/ 80 h 473"/>
                <a:gd name="T32" fmla="*/ 58 w 700"/>
                <a:gd name="T33" fmla="*/ 157 h 473"/>
                <a:gd name="T34" fmla="*/ 38 w 700"/>
                <a:gd name="T35" fmla="*/ 208 h 473"/>
                <a:gd name="T36" fmla="*/ 112 w 700"/>
                <a:gd name="T37" fmla="*/ 282 h 473"/>
                <a:gd name="T38" fmla="*/ 180 w 700"/>
                <a:gd name="T39" fmla="*/ 361 h 473"/>
                <a:gd name="T40" fmla="*/ 247 w 700"/>
                <a:gd name="T41" fmla="*/ 427 h 473"/>
                <a:gd name="T42" fmla="*/ 293 w 700"/>
                <a:gd name="T43" fmla="*/ 409 h 473"/>
                <a:gd name="T44" fmla="*/ 358 w 700"/>
                <a:gd name="T45" fmla="*/ 460 h 473"/>
                <a:gd name="T46" fmla="*/ 481 w 700"/>
                <a:gd name="T47" fmla="*/ 440 h 473"/>
                <a:gd name="T48" fmla="*/ 543 w 700"/>
                <a:gd name="T49" fmla="*/ 412 h 473"/>
                <a:gd name="T50" fmla="*/ 620 w 700"/>
                <a:gd name="T51" fmla="*/ 473 h 473"/>
                <a:gd name="T52" fmla="*/ 700 w 700"/>
                <a:gd name="T53" fmla="*/ 393 h 473"/>
                <a:gd name="T54" fmla="*/ 629 w 700"/>
                <a:gd name="T55" fmla="*/ 31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0" h="473">
                  <a:moveTo>
                    <a:pt x="629" y="314"/>
                  </a:moveTo>
                  <a:cubicBezTo>
                    <a:pt x="629" y="314"/>
                    <a:pt x="629" y="314"/>
                    <a:pt x="629" y="314"/>
                  </a:cubicBezTo>
                  <a:cubicBezTo>
                    <a:pt x="629" y="280"/>
                    <a:pt x="601" y="252"/>
                    <a:pt x="567" y="252"/>
                  </a:cubicBezTo>
                  <a:cubicBezTo>
                    <a:pt x="550" y="252"/>
                    <a:pt x="534" y="260"/>
                    <a:pt x="523" y="271"/>
                  </a:cubicBezTo>
                  <a:cubicBezTo>
                    <a:pt x="518" y="242"/>
                    <a:pt x="493" y="219"/>
                    <a:pt x="462" y="219"/>
                  </a:cubicBezTo>
                  <a:cubicBezTo>
                    <a:pt x="443" y="219"/>
                    <a:pt x="425" y="228"/>
                    <a:pt x="414" y="242"/>
                  </a:cubicBezTo>
                  <a:cubicBezTo>
                    <a:pt x="408" y="233"/>
                    <a:pt x="387" y="212"/>
                    <a:pt x="378" y="207"/>
                  </a:cubicBezTo>
                  <a:cubicBezTo>
                    <a:pt x="412" y="140"/>
                    <a:pt x="412" y="140"/>
                    <a:pt x="412" y="140"/>
                  </a:cubicBezTo>
                  <a:cubicBezTo>
                    <a:pt x="358" y="86"/>
                    <a:pt x="358" y="86"/>
                    <a:pt x="358" y="86"/>
                  </a:cubicBezTo>
                  <a:cubicBezTo>
                    <a:pt x="283" y="111"/>
                    <a:pt x="283" y="111"/>
                    <a:pt x="283" y="111"/>
                  </a:cubicBezTo>
                  <a:cubicBezTo>
                    <a:pt x="276" y="99"/>
                    <a:pt x="258" y="80"/>
                    <a:pt x="247" y="73"/>
                  </a:cubicBezTo>
                  <a:cubicBezTo>
                    <a:pt x="247" y="71"/>
                    <a:pt x="247" y="69"/>
                    <a:pt x="247" y="68"/>
                  </a:cubicBezTo>
                  <a:cubicBezTo>
                    <a:pt x="247" y="34"/>
                    <a:pt x="220" y="6"/>
                    <a:pt x="186" y="6"/>
                  </a:cubicBezTo>
                  <a:cubicBezTo>
                    <a:pt x="167" y="6"/>
                    <a:pt x="151" y="14"/>
                    <a:pt x="139" y="27"/>
                  </a:cubicBezTo>
                  <a:cubicBezTo>
                    <a:pt x="125" y="10"/>
                    <a:pt x="10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16"/>
                    <a:pt x="25" y="147"/>
                    <a:pt x="58" y="157"/>
                  </a:cubicBezTo>
                  <a:cubicBezTo>
                    <a:pt x="45" y="170"/>
                    <a:pt x="38" y="188"/>
                    <a:pt x="38" y="208"/>
                  </a:cubicBezTo>
                  <a:cubicBezTo>
                    <a:pt x="38" y="249"/>
                    <a:pt x="71" y="282"/>
                    <a:pt x="112" y="282"/>
                  </a:cubicBezTo>
                  <a:cubicBezTo>
                    <a:pt x="125" y="282"/>
                    <a:pt x="180" y="348"/>
                    <a:pt x="180" y="361"/>
                  </a:cubicBezTo>
                  <a:cubicBezTo>
                    <a:pt x="180" y="397"/>
                    <a:pt x="210" y="427"/>
                    <a:pt x="247" y="427"/>
                  </a:cubicBezTo>
                  <a:cubicBezTo>
                    <a:pt x="265" y="427"/>
                    <a:pt x="281" y="420"/>
                    <a:pt x="293" y="409"/>
                  </a:cubicBezTo>
                  <a:cubicBezTo>
                    <a:pt x="300" y="438"/>
                    <a:pt x="327" y="460"/>
                    <a:pt x="358" y="460"/>
                  </a:cubicBezTo>
                  <a:cubicBezTo>
                    <a:pt x="388" y="460"/>
                    <a:pt x="458" y="440"/>
                    <a:pt x="481" y="440"/>
                  </a:cubicBezTo>
                  <a:cubicBezTo>
                    <a:pt x="506" y="440"/>
                    <a:pt x="528" y="429"/>
                    <a:pt x="543" y="412"/>
                  </a:cubicBezTo>
                  <a:cubicBezTo>
                    <a:pt x="551" y="447"/>
                    <a:pt x="582" y="473"/>
                    <a:pt x="620" y="473"/>
                  </a:cubicBezTo>
                  <a:cubicBezTo>
                    <a:pt x="664" y="473"/>
                    <a:pt x="700" y="438"/>
                    <a:pt x="700" y="393"/>
                  </a:cubicBezTo>
                  <a:cubicBezTo>
                    <a:pt x="700" y="352"/>
                    <a:pt x="669" y="318"/>
                    <a:pt x="629" y="314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831851" y="771525"/>
              <a:ext cx="3033713" cy="2070101"/>
            </a:xfrm>
            <a:custGeom>
              <a:avLst/>
              <a:gdLst>
                <a:gd name="T0" fmla="*/ 643 w 714"/>
                <a:gd name="T1" fmla="*/ 321 h 487"/>
                <a:gd name="T2" fmla="*/ 525 w 714"/>
                <a:gd name="T3" fmla="*/ 273 h 487"/>
                <a:gd name="T4" fmla="*/ 514 w 714"/>
                <a:gd name="T5" fmla="*/ 236 h 487"/>
                <a:gd name="T6" fmla="*/ 421 w 714"/>
                <a:gd name="T7" fmla="*/ 249 h 487"/>
                <a:gd name="T8" fmla="*/ 403 w 714"/>
                <a:gd name="T9" fmla="*/ 220 h 487"/>
                <a:gd name="T10" fmla="*/ 385 w 714"/>
                <a:gd name="T11" fmla="*/ 214 h 487"/>
                <a:gd name="T12" fmla="*/ 424 w 714"/>
                <a:gd name="T13" fmla="*/ 142 h 487"/>
                <a:gd name="T14" fmla="*/ 288 w 714"/>
                <a:gd name="T15" fmla="*/ 112 h 487"/>
                <a:gd name="T16" fmla="*/ 279 w 714"/>
                <a:gd name="T17" fmla="*/ 93 h 487"/>
                <a:gd name="T18" fmla="*/ 261 w 714"/>
                <a:gd name="T19" fmla="*/ 81 h 487"/>
                <a:gd name="T20" fmla="*/ 141 w 714"/>
                <a:gd name="T21" fmla="*/ 29 h 487"/>
                <a:gd name="T22" fmla="*/ 87 w 714"/>
                <a:gd name="T23" fmla="*/ 0 h 487"/>
                <a:gd name="T24" fmla="*/ 63 w 714"/>
                <a:gd name="T25" fmla="*/ 170 h 487"/>
                <a:gd name="T26" fmla="*/ 37 w 714"/>
                <a:gd name="T27" fmla="*/ 215 h 487"/>
                <a:gd name="T28" fmla="*/ 118 w 714"/>
                <a:gd name="T29" fmla="*/ 296 h 487"/>
                <a:gd name="T30" fmla="*/ 118 w 714"/>
                <a:gd name="T31" fmla="*/ 296 h 487"/>
                <a:gd name="T32" fmla="*/ 118 w 714"/>
                <a:gd name="T33" fmla="*/ 296 h 487"/>
                <a:gd name="T34" fmla="*/ 119 w 714"/>
                <a:gd name="T35" fmla="*/ 296 h 487"/>
                <a:gd name="T36" fmla="*/ 169 w 714"/>
                <a:gd name="T37" fmla="*/ 348 h 487"/>
                <a:gd name="T38" fmla="*/ 180 w 714"/>
                <a:gd name="T39" fmla="*/ 368 h 487"/>
                <a:gd name="T40" fmla="*/ 180 w 714"/>
                <a:gd name="T41" fmla="*/ 368 h 487"/>
                <a:gd name="T42" fmla="*/ 180 w 714"/>
                <a:gd name="T43" fmla="*/ 368 h 487"/>
                <a:gd name="T44" fmla="*/ 300 w 714"/>
                <a:gd name="T45" fmla="*/ 416 h 487"/>
                <a:gd name="T46" fmla="*/ 365 w 714"/>
                <a:gd name="T47" fmla="*/ 474 h 487"/>
                <a:gd name="T48" fmla="*/ 472 w 714"/>
                <a:gd name="T49" fmla="*/ 456 h 487"/>
                <a:gd name="T50" fmla="*/ 550 w 714"/>
                <a:gd name="T51" fmla="*/ 419 h 487"/>
                <a:gd name="T52" fmla="*/ 627 w 714"/>
                <a:gd name="T53" fmla="*/ 487 h 487"/>
                <a:gd name="T54" fmla="*/ 636 w 714"/>
                <a:gd name="T55" fmla="*/ 321 h 487"/>
                <a:gd name="T56" fmla="*/ 635 w 714"/>
                <a:gd name="T57" fmla="*/ 328 h 487"/>
                <a:gd name="T58" fmla="*/ 627 w 714"/>
                <a:gd name="T59" fmla="*/ 473 h 487"/>
                <a:gd name="T60" fmla="*/ 551 w 714"/>
                <a:gd name="T61" fmla="*/ 412 h 487"/>
                <a:gd name="T62" fmla="*/ 462 w 714"/>
                <a:gd name="T63" fmla="*/ 444 h 487"/>
                <a:gd name="T64" fmla="*/ 365 w 714"/>
                <a:gd name="T65" fmla="*/ 460 h 487"/>
                <a:gd name="T66" fmla="*/ 302 w 714"/>
                <a:gd name="T67" fmla="*/ 409 h 487"/>
                <a:gd name="T68" fmla="*/ 212 w 714"/>
                <a:gd name="T69" fmla="*/ 410 h 487"/>
                <a:gd name="T70" fmla="*/ 189 w 714"/>
                <a:gd name="T71" fmla="*/ 353 h 487"/>
                <a:gd name="T72" fmla="*/ 132 w 714"/>
                <a:gd name="T73" fmla="*/ 287 h 487"/>
                <a:gd name="T74" fmla="*/ 71 w 714"/>
                <a:gd name="T75" fmla="*/ 262 h 487"/>
                <a:gd name="T76" fmla="*/ 72 w 714"/>
                <a:gd name="T77" fmla="*/ 162 h 487"/>
                <a:gd name="T78" fmla="*/ 14 w 714"/>
                <a:gd name="T79" fmla="*/ 87 h 487"/>
                <a:gd name="T80" fmla="*/ 141 w 714"/>
                <a:gd name="T81" fmla="*/ 38 h 487"/>
                <a:gd name="T82" fmla="*/ 193 w 714"/>
                <a:gd name="T83" fmla="*/ 20 h 487"/>
                <a:gd name="T84" fmla="*/ 247 w 714"/>
                <a:gd name="T85" fmla="*/ 79 h 487"/>
                <a:gd name="T86" fmla="*/ 284 w 714"/>
                <a:gd name="T87" fmla="*/ 122 h 487"/>
                <a:gd name="T88" fmla="*/ 410 w 714"/>
                <a:gd name="T89" fmla="*/ 149 h 487"/>
                <a:gd name="T90" fmla="*/ 389 w 714"/>
                <a:gd name="T91" fmla="*/ 226 h 487"/>
                <a:gd name="T92" fmla="*/ 415 w 714"/>
                <a:gd name="T93" fmla="*/ 253 h 487"/>
                <a:gd name="T94" fmla="*/ 469 w 714"/>
                <a:gd name="T95" fmla="*/ 233 h 487"/>
                <a:gd name="T96" fmla="*/ 528 w 714"/>
                <a:gd name="T97" fmla="*/ 285 h 487"/>
                <a:gd name="T98" fmla="*/ 613 w 714"/>
                <a:gd name="T99" fmla="*/ 282 h 487"/>
                <a:gd name="T100" fmla="*/ 629 w 714"/>
                <a:gd name="T101" fmla="*/ 321 h 487"/>
                <a:gd name="T102" fmla="*/ 636 w 714"/>
                <a:gd name="T103" fmla="*/ 321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4" h="487">
                  <a:moveTo>
                    <a:pt x="636" y="321"/>
                  </a:moveTo>
                  <a:cubicBezTo>
                    <a:pt x="643" y="321"/>
                    <a:pt x="643" y="321"/>
                    <a:pt x="643" y="321"/>
                  </a:cubicBezTo>
                  <a:cubicBezTo>
                    <a:pt x="643" y="321"/>
                    <a:pt x="643" y="321"/>
                    <a:pt x="643" y="321"/>
                  </a:cubicBezTo>
                  <a:cubicBezTo>
                    <a:pt x="643" y="321"/>
                    <a:pt x="643" y="321"/>
                    <a:pt x="643" y="321"/>
                  </a:cubicBezTo>
                  <a:cubicBezTo>
                    <a:pt x="643" y="283"/>
                    <a:pt x="612" y="252"/>
                    <a:pt x="574" y="252"/>
                  </a:cubicBezTo>
                  <a:cubicBezTo>
                    <a:pt x="555" y="252"/>
                    <a:pt x="537" y="260"/>
                    <a:pt x="525" y="273"/>
                  </a:cubicBezTo>
                  <a:cubicBezTo>
                    <a:pt x="530" y="278"/>
                    <a:pt x="530" y="278"/>
                    <a:pt x="530" y="278"/>
                  </a:cubicBezTo>
                  <a:cubicBezTo>
                    <a:pt x="537" y="277"/>
                    <a:pt x="537" y="277"/>
                    <a:pt x="537" y="277"/>
                  </a:cubicBezTo>
                  <a:cubicBezTo>
                    <a:pt x="534" y="261"/>
                    <a:pt x="526" y="246"/>
                    <a:pt x="514" y="236"/>
                  </a:cubicBezTo>
                  <a:cubicBezTo>
                    <a:pt x="502" y="225"/>
                    <a:pt x="486" y="219"/>
                    <a:pt x="469" y="219"/>
                  </a:cubicBezTo>
                  <a:cubicBezTo>
                    <a:pt x="447" y="219"/>
                    <a:pt x="428" y="229"/>
                    <a:pt x="415" y="245"/>
                  </a:cubicBezTo>
                  <a:cubicBezTo>
                    <a:pt x="421" y="249"/>
                    <a:pt x="421" y="249"/>
                    <a:pt x="421" y="249"/>
                  </a:cubicBezTo>
                  <a:cubicBezTo>
                    <a:pt x="427" y="246"/>
                    <a:pt x="427" y="246"/>
                    <a:pt x="427" y="246"/>
                  </a:cubicBezTo>
                  <a:cubicBezTo>
                    <a:pt x="425" y="243"/>
                    <a:pt x="422" y="240"/>
                    <a:pt x="419" y="236"/>
                  </a:cubicBezTo>
                  <a:cubicBezTo>
                    <a:pt x="415" y="231"/>
                    <a:pt x="409" y="225"/>
                    <a:pt x="403" y="220"/>
                  </a:cubicBezTo>
                  <a:cubicBezTo>
                    <a:pt x="401" y="217"/>
                    <a:pt x="398" y="215"/>
                    <a:pt x="395" y="213"/>
                  </a:cubicBezTo>
                  <a:cubicBezTo>
                    <a:pt x="393" y="211"/>
                    <a:pt x="391" y="209"/>
                    <a:pt x="388" y="208"/>
                  </a:cubicBezTo>
                  <a:cubicBezTo>
                    <a:pt x="385" y="214"/>
                    <a:pt x="385" y="214"/>
                    <a:pt x="385" y="214"/>
                  </a:cubicBezTo>
                  <a:cubicBezTo>
                    <a:pt x="391" y="217"/>
                    <a:pt x="391" y="217"/>
                    <a:pt x="391" y="217"/>
                  </a:cubicBezTo>
                  <a:cubicBezTo>
                    <a:pt x="425" y="151"/>
                    <a:pt x="425" y="151"/>
                    <a:pt x="425" y="151"/>
                  </a:cubicBezTo>
                  <a:cubicBezTo>
                    <a:pt x="427" y="148"/>
                    <a:pt x="426" y="145"/>
                    <a:pt x="424" y="142"/>
                  </a:cubicBezTo>
                  <a:cubicBezTo>
                    <a:pt x="370" y="88"/>
                    <a:pt x="370" y="88"/>
                    <a:pt x="370" y="88"/>
                  </a:cubicBezTo>
                  <a:cubicBezTo>
                    <a:pt x="368" y="87"/>
                    <a:pt x="366" y="86"/>
                    <a:pt x="363" y="87"/>
                  </a:cubicBezTo>
                  <a:cubicBezTo>
                    <a:pt x="288" y="112"/>
                    <a:pt x="288" y="112"/>
                    <a:pt x="288" y="112"/>
                  </a:cubicBezTo>
                  <a:cubicBezTo>
                    <a:pt x="290" y="118"/>
                    <a:pt x="290" y="118"/>
                    <a:pt x="290" y="118"/>
                  </a:cubicBezTo>
                  <a:cubicBezTo>
                    <a:pt x="296" y="115"/>
                    <a:pt x="296" y="115"/>
                    <a:pt x="296" y="115"/>
                  </a:cubicBezTo>
                  <a:cubicBezTo>
                    <a:pt x="292" y="108"/>
                    <a:pt x="286" y="100"/>
                    <a:pt x="279" y="93"/>
                  </a:cubicBezTo>
                  <a:cubicBezTo>
                    <a:pt x="272" y="85"/>
                    <a:pt x="264" y="78"/>
                    <a:pt x="258" y="74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1" y="79"/>
                    <a:pt x="261" y="77"/>
                    <a:pt x="261" y="75"/>
                  </a:cubicBezTo>
                  <a:cubicBezTo>
                    <a:pt x="261" y="37"/>
                    <a:pt x="230" y="6"/>
                    <a:pt x="193" y="6"/>
                  </a:cubicBezTo>
                  <a:cubicBezTo>
                    <a:pt x="172" y="6"/>
                    <a:pt x="154" y="15"/>
                    <a:pt x="141" y="2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36" y="11"/>
                    <a:pt x="113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07"/>
                    <a:pt x="7" y="125"/>
                    <a:pt x="18" y="140"/>
                  </a:cubicBezTo>
                  <a:cubicBezTo>
                    <a:pt x="29" y="154"/>
                    <a:pt x="45" y="165"/>
                    <a:pt x="63" y="170"/>
                  </a:cubicBezTo>
                  <a:cubicBezTo>
                    <a:pt x="65" y="164"/>
                    <a:pt x="65" y="164"/>
                    <a:pt x="65" y="164"/>
                  </a:cubicBezTo>
                  <a:cubicBezTo>
                    <a:pt x="60" y="159"/>
                    <a:pt x="60" y="159"/>
                    <a:pt x="60" y="159"/>
                  </a:cubicBezTo>
                  <a:cubicBezTo>
                    <a:pt x="46" y="173"/>
                    <a:pt x="37" y="193"/>
                    <a:pt x="37" y="215"/>
                  </a:cubicBezTo>
                  <a:cubicBezTo>
                    <a:pt x="37" y="260"/>
                    <a:pt x="74" y="296"/>
                    <a:pt x="119" y="296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9" y="296"/>
                    <a:pt x="119" y="296"/>
                    <a:pt x="119" y="296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8" y="295"/>
                    <a:pt x="118" y="295"/>
                    <a:pt x="118" y="295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8" y="295"/>
                    <a:pt x="118" y="295"/>
                    <a:pt x="118" y="295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9" y="296"/>
                    <a:pt x="119" y="296"/>
                    <a:pt x="119" y="296"/>
                  </a:cubicBezTo>
                  <a:cubicBezTo>
                    <a:pt x="120" y="296"/>
                    <a:pt x="122" y="298"/>
                    <a:pt x="124" y="300"/>
                  </a:cubicBezTo>
                  <a:cubicBezTo>
                    <a:pt x="129" y="303"/>
                    <a:pt x="135" y="309"/>
                    <a:pt x="142" y="316"/>
                  </a:cubicBezTo>
                  <a:cubicBezTo>
                    <a:pt x="151" y="326"/>
                    <a:pt x="161" y="338"/>
                    <a:pt x="169" y="348"/>
                  </a:cubicBezTo>
                  <a:cubicBezTo>
                    <a:pt x="172" y="353"/>
                    <a:pt x="176" y="358"/>
                    <a:pt x="178" y="362"/>
                  </a:cubicBezTo>
                  <a:cubicBezTo>
                    <a:pt x="179" y="364"/>
                    <a:pt x="179" y="365"/>
                    <a:pt x="180" y="366"/>
                  </a:cubicBezTo>
                  <a:cubicBezTo>
                    <a:pt x="180" y="367"/>
                    <a:pt x="180" y="367"/>
                    <a:pt x="180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2" y="368"/>
                    <a:pt x="182" y="368"/>
                    <a:pt x="182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2" y="368"/>
                    <a:pt x="182" y="368"/>
                    <a:pt x="182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0" y="408"/>
                    <a:pt x="213" y="441"/>
                    <a:pt x="254" y="441"/>
                  </a:cubicBezTo>
                  <a:cubicBezTo>
                    <a:pt x="274" y="441"/>
                    <a:pt x="292" y="433"/>
                    <a:pt x="305" y="421"/>
                  </a:cubicBezTo>
                  <a:cubicBezTo>
                    <a:pt x="300" y="416"/>
                    <a:pt x="300" y="416"/>
                    <a:pt x="300" y="416"/>
                  </a:cubicBezTo>
                  <a:cubicBezTo>
                    <a:pt x="293" y="417"/>
                    <a:pt x="293" y="417"/>
                    <a:pt x="293" y="417"/>
                  </a:cubicBezTo>
                  <a:cubicBezTo>
                    <a:pt x="297" y="434"/>
                    <a:pt x="306" y="448"/>
                    <a:pt x="319" y="458"/>
                  </a:cubicBezTo>
                  <a:cubicBezTo>
                    <a:pt x="332" y="468"/>
                    <a:pt x="348" y="474"/>
                    <a:pt x="365" y="474"/>
                  </a:cubicBezTo>
                  <a:cubicBezTo>
                    <a:pt x="373" y="474"/>
                    <a:pt x="384" y="473"/>
                    <a:pt x="395" y="471"/>
                  </a:cubicBezTo>
                  <a:cubicBezTo>
                    <a:pt x="412" y="468"/>
                    <a:pt x="431" y="464"/>
                    <a:pt x="448" y="461"/>
                  </a:cubicBezTo>
                  <a:cubicBezTo>
                    <a:pt x="457" y="459"/>
                    <a:pt x="465" y="457"/>
                    <a:pt x="472" y="456"/>
                  </a:cubicBezTo>
                  <a:cubicBezTo>
                    <a:pt x="479" y="455"/>
                    <a:pt x="484" y="454"/>
                    <a:pt x="488" y="454"/>
                  </a:cubicBezTo>
                  <a:cubicBezTo>
                    <a:pt x="515" y="454"/>
                    <a:pt x="539" y="442"/>
                    <a:pt x="555" y="423"/>
                  </a:cubicBezTo>
                  <a:cubicBezTo>
                    <a:pt x="550" y="419"/>
                    <a:pt x="550" y="419"/>
                    <a:pt x="550" y="419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7" y="440"/>
                    <a:pt x="558" y="456"/>
                    <a:pt x="573" y="468"/>
                  </a:cubicBezTo>
                  <a:cubicBezTo>
                    <a:pt x="588" y="480"/>
                    <a:pt x="607" y="487"/>
                    <a:pt x="627" y="487"/>
                  </a:cubicBezTo>
                  <a:cubicBezTo>
                    <a:pt x="675" y="487"/>
                    <a:pt x="714" y="448"/>
                    <a:pt x="714" y="400"/>
                  </a:cubicBezTo>
                  <a:cubicBezTo>
                    <a:pt x="714" y="356"/>
                    <a:pt x="680" y="319"/>
                    <a:pt x="637" y="314"/>
                  </a:cubicBezTo>
                  <a:cubicBezTo>
                    <a:pt x="636" y="321"/>
                    <a:pt x="636" y="321"/>
                    <a:pt x="636" y="321"/>
                  </a:cubicBezTo>
                  <a:cubicBezTo>
                    <a:pt x="643" y="321"/>
                    <a:pt x="643" y="321"/>
                    <a:pt x="643" y="321"/>
                  </a:cubicBezTo>
                  <a:cubicBezTo>
                    <a:pt x="636" y="321"/>
                    <a:pt x="636" y="321"/>
                    <a:pt x="636" y="321"/>
                  </a:cubicBezTo>
                  <a:cubicBezTo>
                    <a:pt x="635" y="328"/>
                    <a:pt x="635" y="328"/>
                    <a:pt x="635" y="328"/>
                  </a:cubicBezTo>
                  <a:cubicBezTo>
                    <a:pt x="672" y="332"/>
                    <a:pt x="700" y="363"/>
                    <a:pt x="700" y="400"/>
                  </a:cubicBezTo>
                  <a:cubicBezTo>
                    <a:pt x="700" y="421"/>
                    <a:pt x="692" y="439"/>
                    <a:pt x="679" y="452"/>
                  </a:cubicBezTo>
                  <a:cubicBezTo>
                    <a:pt x="666" y="465"/>
                    <a:pt x="647" y="473"/>
                    <a:pt x="627" y="473"/>
                  </a:cubicBezTo>
                  <a:cubicBezTo>
                    <a:pt x="610" y="473"/>
                    <a:pt x="594" y="467"/>
                    <a:pt x="582" y="457"/>
                  </a:cubicBezTo>
                  <a:cubicBezTo>
                    <a:pt x="569" y="447"/>
                    <a:pt x="560" y="433"/>
                    <a:pt x="556" y="417"/>
                  </a:cubicBezTo>
                  <a:cubicBezTo>
                    <a:pt x="556" y="414"/>
                    <a:pt x="554" y="412"/>
                    <a:pt x="551" y="412"/>
                  </a:cubicBezTo>
                  <a:cubicBezTo>
                    <a:pt x="549" y="411"/>
                    <a:pt x="546" y="412"/>
                    <a:pt x="544" y="414"/>
                  </a:cubicBezTo>
                  <a:cubicBezTo>
                    <a:pt x="531" y="430"/>
                    <a:pt x="511" y="440"/>
                    <a:pt x="488" y="440"/>
                  </a:cubicBezTo>
                  <a:cubicBezTo>
                    <a:pt x="481" y="440"/>
                    <a:pt x="472" y="442"/>
                    <a:pt x="462" y="444"/>
                  </a:cubicBezTo>
                  <a:cubicBezTo>
                    <a:pt x="446" y="446"/>
                    <a:pt x="427" y="451"/>
                    <a:pt x="410" y="454"/>
                  </a:cubicBezTo>
                  <a:cubicBezTo>
                    <a:pt x="401" y="456"/>
                    <a:pt x="392" y="457"/>
                    <a:pt x="385" y="458"/>
                  </a:cubicBezTo>
                  <a:cubicBezTo>
                    <a:pt x="377" y="460"/>
                    <a:pt x="370" y="460"/>
                    <a:pt x="365" y="460"/>
                  </a:cubicBezTo>
                  <a:cubicBezTo>
                    <a:pt x="351" y="460"/>
                    <a:pt x="338" y="455"/>
                    <a:pt x="328" y="447"/>
                  </a:cubicBezTo>
                  <a:cubicBezTo>
                    <a:pt x="318" y="439"/>
                    <a:pt x="310" y="427"/>
                    <a:pt x="307" y="414"/>
                  </a:cubicBezTo>
                  <a:cubicBezTo>
                    <a:pt x="307" y="412"/>
                    <a:pt x="305" y="410"/>
                    <a:pt x="302" y="409"/>
                  </a:cubicBezTo>
                  <a:cubicBezTo>
                    <a:pt x="300" y="408"/>
                    <a:pt x="297" y="409"/>
                    <a:pt x="295" y="411"/>
                  </a:cubicBezTo>
                  <a:cubicBezTo>
                    <a:pt x="285" y="421"/>
                    <a:pt x="270" y="427"/>
                    <a:pt x="254" y="427"/>
                  </a:cubicBezTo>
                  <a:cubicBezTo>
                    <a:pt x="238" y="427"/>
                    <a:pt x="223" y="421"/>
                    <a:pt x="212" y="410"/>
                  </a:cubicBezTo>
                  <a:cubicBezTo>
                    <a:pt x="201" y="399"/>
                    <a:pt x="194" y="384"/>
                    <a:pt x="194" y="368"/>
                  </a:cubicBezTo>
                  <a:cubicBezTo>
                    <a:pt x="194" y="365"/>
                    <a:pt x="194" y="364"/>
                    <a:pt x="193" y="362"/>
                  </a:cubicBezTo>
                  <a:cubicBezTo>
                    <a:pt x="192" y="359"/>
                    <a:pt x="191" y="356"/>
                    <a:pt x="189" y="353"/>
                  </a:cubicBezTo>
                  <a:cubicBezTo>
                    <a:pt x="185" y="347"/>
                    <a:pt x="180" y="340"/>
                    <a:pt x="174" y="332"/>
                  </a:cubicBezTo>
                  <a:cubicBezTo>
                    <a:pt x="165" y="321"/>
                    <a:pt x="155" y="309"/>
                    <a:pt x="145" y="299"/>
                  </a:cubicBezTo>
                  <a:cubicBezTo>
                    <a:pt x="140" y="294"/>
                    <a:pt x="136" y="290"/>
                    <a:pt x="132" y="287"/>
                  </a:cubicBezTo>
                  <a:cubicBezTo>
                    <a:pt x="129" y="286"/>
                    <a:pt x="128" y="285"/>
                    <a:pt x="125" y="284"/>
                  </a:cubicBezTo>
                  <a:cubicBezTo>
                    <a:pt x="123" y="283"/>
                    <a:pt x="121" y="282"/>
                    <a:pt x="119" y="282"/>
                  </a:cubicBezTo>
                  <a:cubicBezTo>
                    <a:pt x="100" y="282"/>
                    <a:pt x="83" y="274"/>
                    <a:pt x="71" y="262"/>
                  </a:cubicBezTo>
                  <a:cubicBezTo>
                    <a:pt x="59" y="250"/>
                    <a:pt x="52" y="233"/>
                    <a:pt x="52" y="215"/>
                  </a:cubicBezTo>
                  <a:cubicBezTo>
                    <a:pt x="52" y="197"/>
                    <a:pt x="59" y="181"/>
                    <a:pt x="70" y="169"/>
                  </a:cubicBezTo>
                  <a:cubicBezTo>
                    <a:pt x="72" y="167"/>
                    <a:pt x="72" y="164"/>
                    <a:pt x="72" y="162"/>
                  </a:cubicBezTo>
                  <a:cubicBezTo>
                    <a:pt x="71" y="159"/>
                    <a:pt x="69" y="158"/>
                    <a:pt x="67" y="157"/>
                  </a:cubicBezTo>
                  <a:cubicBezTo>
                    <a:pt x="52" y="153"/>
                    <a:pt x="39" y="143"/>
                    <a:pt x="29" y="131"/>
                  </a:cubicBezTo>
                  <a:cubicBezTo>
                    <a:pt x="20" y="119"/>
                    <a:pt x="14" y="104"/>
                    <a:pt x="14" y="87"/>
                  </a:cubicBezTo>
                  <a:cubicBezTo>
                    <a:pt x="14" y="67"/>
                    <a:pt x="22" y="49"/>
                    <a:pt x="36" y="36"/>
                  </a:cubicBezTo>
                  <a:cubicBezTo>
                    <a:pt x="49" y="22"/>
                    <a:pt x="67" y="14"/>
                    <a:pt x="87" y="14"/>
                  </a:cubicBezTo>
                  <a:cubicBezTo>
                    <a:pt x="109" y="14"/>
                    <a:pt x="128" y="24"/>
                    <a:pt x="141" y="38"/>
                  </a:cubicBezTo>
                  <a:cubicBezTo>
                    <a:pt x="143" y="40"/>
                    <a:pt x="145" y="41"/>
                    <a:pt x="147" y="41"/>
                  </a:cubicBezTo>
                  <a:cubicBezTo>
                    <a:pt x="149" y="41"/>
                    <a:pt x="150" y="40"/>
                    <a:pt x="152" y="38"/>
                  </a:cubicBezTo>
                  <a:cubicBezTo>
                    <a:pt x="162" y="27"/>
                    <a:pt x="176" y="20"/>
                    <a:pt x="193" y="20"/>
                  </a:cubicBezTo>
                  <a:cubicBezTo>
                    <a:pt x="208" y="20"/>
                    <a:pt x="221" y="26"/>
                    <a:pt x="231" y="36"/>
                  </a:cubicBezTo>
                  <a:cubicBezTo>
                    <a:pt x="241" y="46"/>
                    <a:pt x="247" y="59"/>
                    <a:pt x="247" y="75"/>
                  </a:cubicBezTo>
                  <a:cubicBezTo>
                    <a:pt x="247" y="76"/>
                    <a:pt x="247" y="78"/>
                    <a:pt x="247" y="79"/>
                  </a:cubicBezTo>
                  <a:cubicBezTo>
                    <a:pt x="247" y="82"/>
                    <a:pt x="248" y="85"/>
                    <a:pt x="250" y="86"/>
                  </a:cubicBezTo>
                  <a:cubicBezTo>
                    <a:pt x="255" y="89"/>
                    <a:pt x="262" y="95"/>
                    <a:pt x="269" y="102"/>
                  </a:cubicBezTo>
                  <a:cubicBezTo>
                    <a:pt x="275" y="109"/>
                    <a:pt x="281" y="117"/>
                    <a:pt x="284" y="122"/>
                  </a:cubicBezTo>
                  <a:cubicBezTo>
                    <a:pt x="285" y="125"/>
                    <a:pt x="289" y="126"/>
                    <a:pt x="292" y="125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410" y="149"/>
                    <a:pt x="410" y="149"/>
                    <a:pt x="410" y="149"/>
                  </a:cubicBezTo>
                  <a:cubicBezTo>
                    <a:pt x="378" y="210"/>
                    <a:pt x="378" y="210"/>
                    <a:pt x="378" y="210"/>
                  </a:cubicBezTo>
                  <a:cubicBezTo>
                    <a:pt x="377" y="214"/>
                    <a:pt x="378" y="217"/>
                    <a:pt x="381" y="219"/>
                  </a:cubicBezTo>
                  <a:cubicBezTo>
                    <a:pt x="382" y="221"/>
                    <a:pt x="385" y="223"/>
                    <a:pt x="389" y="226"/>
                  </a:cubicBezTo>
                  <a:cubicBezTo>
                    <a:pt x="393" y="230"/>
                    <a:pt x="399" y="235"/>
                    <a:pt x="404" y="241"/>
                  </a:cubicBezTo>
                  <a:cubicBezTo>
                    <a:pt x="407" y="243"/>
                    <a:pt x="409" y="246"/>
                    <a:pt x="411" y="248"/>
                  </a:cubicBezTo>
                  <a:cubicBezTo>
                    <a:pt x="413" y="250"/>
                    <a:pt x="414" y="252"/>
                    <a:pt x="415" y="253"/>
                  </a:cubicBezTo>
                  <a:cubicBezTo>
                    <a:pt x="416" y="255"/>
                    <a:pt x="418" y="256"/>
                    <a:pt x="421" y="256"/>
                  </a:cubicBezTo>
                  <a:cubicBezTo>
                    <a:pt x="423" y="257"/>
                    <a:pt x="425" y="256"/>
                    <a:pt x="426" y="254"/>
                  </a:cubicBezTo>
                  <a:cubicBezTo>
                    <a:pt x="436" y="241"/>
                    <a:pt x="452" y="233"/>
                    <a:pt x="469" y="233"/>
                  </a:cubicBezTo>
                  <a:cubicBezTo>
                    <a:pt x="483" y="233"/>
                    <a:pt x="495" y="238"/>
                    <a:pt x="505" y="246"/>
                  </a:cubicBezTo>
                  <a:cubicBezTo>
                    <a:pt x="514" y="255"/>
                    <a:pt x="521" y="266"/>
                    <a:pt x="523" y="279"/>
                  </a:cubicBezTo>
                  <a:cubicBezTo>
                    <a:pt x="523" y="282"/>
                    <a:pt x="525" y="284"/>
                    <a:pt x="528" y="285"/>
                  </a:cubicBezTo>
                  <a:cubicBezTo>
                    <a:pt x="530" y="286"/>
                    <a:pt x="533" y="285"/>
                    <a:pt x="535" y="283"/>
                  </a:cubicBezTo>
                  <a:cubicBezTo>
                    <a:pt x="545" y="273"/>
                    <a:pt x="559" y="266"/>
                    <a:pt x="574" y="266"/>
                  </a:cubicBezTo>
                  <a:cubicBezTo>
                    <a:pt x="589" y="266"/>
                    <a:pt x="603" y="273"/>
                    <a:pt x="613" y="282"/>
                  </a:cubicBezTo>
                  <a:cubicBezTo>
                    <a:pt x="623" y="292"/>
                    <a:pt x="629" y="306"/>
                    <a:pt x="629" y="321"/>
                  </a:cubicBezTo>
                  <a:cubicBezTo>
                    <a:pt x="636" y="321"/>
                    <a:pt x="636" y="321"/>
                    <a:pt x="636" y="321"/>
                  </a:cubicBezTo>
                  <a:cubicBezTo>
                    <a:pt x="629" y="321"/>
                    <a:pt x="629" y="321"/>
                    <a:pt x="629" y="321"/>
                  </a:cubicBezTo>
                  <a:cubicBezTo>
                    <a:pt x="629" y="321"/>
                    <a:pt x="629" y="321"/>
                    <a:pt x="629" y="321"/>
                  </a:cubicBezTo>
                  <a:cubicBezTo>
                    <a:pt x="629" y="324"/>
                    <a:pt x="631" y="328"/>
                    <a:pt x="635" y="328"/>
                  </a:cubicBezTo>
                  <a:lnTo>
                    <a:pt x="636" y="32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2330451" y="-109538"/>
              <a:ext cx="1654175" cy="1778001"/>
            </a:xfrm>
            <a:custGeom>
              <a:avLst/>
              <a:gdLst>
                <a:gd name="T0" fmla="*/ 387 w 389"/>
                <a:gd name="T1" fmla="*/ 3 h 418"/>
                <a:gd name="T2" fmla="*/ 381 w 389"/>
                <a:gd name="T3" fmla="*/ 1 h 418"/>
                <a:gd name="T4" fmla="*/ 315 w 389"/>
                <a:gd name="T5" fmla="*/ 18 h 418"/>
                <a:gd name="T6" fmla="*/ 315 w 389"/>
                <a:gd name="T7" fmla="*/ 18 h 418"/>
                <a:gd name="T8" fmla="*/ 313 w 389"/>
                <a:gd name="T9" fmla="*/ 18 h 418"/>
                <a:gd name="T10" fmla="*/ 313 w 389"/>
                <a:gd name="T11" fmla="*/ 18 h 418"/>
                <a:gd name="T12" fmla="*/ 312 w 389"/>
                <a:gd name="T13" fmla="*/ 19 h 418"/>
                <a:gd name="T14" fmla="*/ 312 w 389"/>
                <a:gd name="T15" fmla="*/ 19 h 418"/>
                <a:gd name="T16" fmla="*/ 312 w 389"/>
                <a:gd name="T17" fmla="*/ 20 h 418"/>
                <a:gd name="T18" fmla="*/ 234 w 389"/>
                <a:gd name="T19" fmla="*/ 102 h 418"/>
                <a:gd name="T20" fmla="*/ 72 w 389"/>
                <a:gd name="T21" fmla="*/ 165 h 418"/>
                <a:gd name="T22" fmla="*/ 4 w 389"/>
                <a:gd name="T23" fmla="*/ 191 h 418"/>
                <a:gd name="T24" fmla="*/ 0 w 389"/>
                <a:gd name="T25" fmla="*/ 197 h 418"/>
                <a:gd name="T26" fmla="*/ 2 w 389"/>
                <a:gd name="T27" fmla="*/ 203 h 418"/>
                <a:gd name="T28" fmla="*/ 71 w 389"/>
                <a:gd name="T29" fmla="*/ 277 h 418"/>
                <a:gd name="T30" fmla="*/ 37 w 389"/>
                <a:gd name="T31" fmla="*/ 315 h 418"/>
                <a:gd name="T32" fmla="*/ 37 w 389"/>
                <a:gd name="T33" fmla="*/ 325 h 418"/>
                <a:gd name="T34" fmla="*/ 87 w 389"/>
                <a:gd name="T35" fmla="*/ 378 h 418"/>
                <a:gd name="T36" fmla="*/ 91 w 389"/>
                <a:gd name="T37" fmla="*/ 381 h 418"/>
                <a:gd name="T38" fmla="*/ 96 w 389"/>
                <a:gd name="T39" fmla="*/ 378 h 418"/>
                <a:gd name="T40" fmla="*/ 131 w 389"/>
                <a:gd name="T41" fmla="*/ 341 h 418"/>
                <a:gd name="T42" fmla="*/ 200 w 389"/>
                <a:gd name="T43" fmla="*/ 415 h 418"/>
                <a:gd name="T44" fmla="*/ 205 w 389"/>
                <a:gd name="T45" fmla="*/ 418 h 418"/>
                <a:gd name="T46" fmla="*/ 206 w 389"/>
                <a:gd name="T47" fmla="*/ 417 h 418"/>
                <a:gd name="T48" fmla="*/ 211 w 389"/>
                <a:gd name="T49" fmla="*/ 413 h 418"/>
                <a:gd name="T50" fmla="*/ 235 w 389"/>
                <a:gd name="T51" fmla="*/ 341 h 418"/>
                <a:gd name="T52" fmla="*/ 235 w 389"/>
                <a:gd name="T53" fmla="*/ 341 h 418"/>
                <a:gd name="T54" fmla="*/ 294 w 389"/>
                <a:gd name="T55" fmla="*/ 167 h 418"/>
                <a:gd name="T56" fmla="*/ 371 w 389"/>
                <a:gd name="T57" fmla="*/ 83 h 418"/>
                <a:gd name="T58" fmla="*/ 371 w 389"/>
                <a:gd name="T59" fmla="*/ 83 h 418"/>
                <a:gd name="T60" fmla="*/ 373 w 389"/>
                <a:gd name="T61" fmla="*/ 81 h 418"/>
                <a:gd name="T62" fmla="*/ 373 w 389"/>
                <a:gd name="T63" fmla="*/ 81 h 418"/>
                <a:gd name="T64" fmla="*/ 373 w 389"/>
                <a:gd name="T65" fmla="*/ 80 h 418"/>
                <a:gd name="T66" fmla="*/ 388 w 389"/>
                <a:gd name="T67" fmla="*/ 9 h 418"/>
                <a:gd name="T68" fmla="*/ 387 w 389"/>
                <a:gd name="T69" fmla="*/ 3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9" h="418">
                  <a:moveTo>
                    <a:pt x="387" y="3"/>
                  </a:moveTo>
                  <a:cubicBezTo>
                    <a:pt x="385" y="1"/>
                    <a:pt x="383" y="0"/>
                    <a:pt x="381" y="1"/>
                  </a:cubicBezTo>
                  <a:cubicBezTo>
                    <a:pt x="315" y="18"/>
                    <a:pt x="315" y="18"/>
                    <a:pt x="315" y="18"/>
                  </a:cubicBezTo>
                  <a:cubicBezTo>
                    <a:pt x="315" y="18"/>
                    <a:pt x="315" y="18"/>
                    <a:pt x="315" y="18"/>
                  </a:cubicBezTo>
                  <a:cubicBezTo>
                    <a:pt x="314" y="18"/>
                    <a:pt x="314" y="18"/>
                    <a:pt x="313" y="18"/>
                  </a:cubicBezTo>
                  <a:cubicBezTo>
                    <a:pt x="313" y="18"/>
                    <a:pt x="313" y="18"/>
                    <a:pt x="313" y="18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234" y="102"/>
                    <a:pt x="234" y="102"/>
                    <a:pt x="234" y="102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2" y="192"/>
                    <a:pt x="1" y="194"/>
                    <a:pt x="0" y="197"/>
                  </a:cubicBezTo>
                  <a:cubicBezTo>
                    <a:pt x="0" y="199"/>
                    <a:pt x="0" y="201"/>
                    <a:pt x="2" y="203"/>
                  </a:cubicBezTo>
                  <a:cubicBezTo>
                    <a:pt x="71" y="277"/>
                    <a:pt x="71" y="277"/>
                    <a:pt x="71" y="277"/>
                  </a:cubicBezTo>
                  <a:cubicBezTo>
                    <a:pt x="37" y="315"/>
                    <a:pt x="37" y="315"/>
                    <a:pt x="37" y="315"/>
                  </a:cubicBezTo>
                  <a:cubicBezTo>
                    <a:pt x="34" y="317"/>
                    <a:pt x="34" y="322"/>
                    <a:pt x="37" y="325"/>
                  </a:cubicBezTo>
                  <a:cubicBezTo>
                    <a:pt x="87" y="378"/>
                    <a:pt x="87" y="378"/>
                    <a:pt x="87" y="378"/>
                  </a:cubicBezTo>
                  <a:cubicBezTo>
                    <a:pt x="88" y="380"/>
                    <a:pt x="90" y="381"/>
                    <a:pt x="91" y="381"/>
                  </a:cubicBezTo>
                  <a:cubicBezTo>
                    <a:pt x="93" y="381"/>
                    <a:pt x="95" y="380"/>
                    <a:pt x="96" y="378"/>
                  </a:cubicBezTo>
                  <a:cubicBezTo>
                    <a:pt x="131" y="341"/>
                    <a:pt x="131" y="341"/>
                    <a:pt x="131" y="341"/>
                  </a:cubicBezTo>
                  <a:cubicBezTo>
                    <a:pt x="200" y="415"/>
                    <a:pt x="200" y="415"/>
                    <a:pt x="200" y="415"/>
                  </a:cubicBezTo>
                  <a:cubicBezTo>
                    <a:pt x="201" y="417"/>
                    <a:pt x="203" y="418"/>
                    <a:pt x="205" y="418"/>
                  </a:cubicBezTo>
                  <a:cubicBezTo>
                    <a:pt x="205" y="418"/>
                    <a:pt x="206" y="418"/>
                    <a:pt x="206" y="417"/>
                  </a:cubicBezTo>
                  <a:cubicBezTo>
                    <a:pt x="208" y="417"/>
                    <a:pt x="210" y="415"/>
                    <a:pt x="211" y="413"/>
                  </a:cubicBezTo>
                  <a:cubicBezTo>
                    <a:pt x="235" y="341"/>
                    <a:pt x="235" y="341"/>
                    <a:pt x="235" y="341"/>
                  </a:cubicBezTo>
                  <a:cubicBezTo>
                    <a:pt x="235" y="341"/>
                    <a:pt x="235" y="341"/>
                    <a:pt x="235" y="341"/>
                  </a:cubicBezTo>
                  <a:cubicBezTo>
                    <a:pt x="294" y="167"/>
                    <a:pt x="294" y="167"/>
                    <a:pt x="294" y="167"/>
                  </a:cubicBezTo>
                  <a:cubicBezTo>
                    <a:pt x="371" y="83"/>
                    <a:pt x="371" y="83"/>
                    <a:pt x="371" y="83"/>
                  </a:cubicBezTo>
                  <a:cubicBezTo>
                    <a:pt x="371" y="83"/>
                    <a:pt x="371" y="83"/>
                    <a:pt x="371" y="83"/>
                  </a:cubicBezTo>
                  <a:cubicBezTo>
                    <a:pt x="372" y="83"/>
                    <a:pt x="372" y="82"/>
                    <a:pt x="373" y="81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73" y="80"/>
                    <a:pt x="373" y="80"/>
                    <a:pt x="373" y="80"/>
                  </a:cubicBezTo>
                  <a:cubicBezTo>
                    <a:pt x="388" y="9"/>
                    <a:pt x="388" y="9"/>
                    <a:pt x="388" y="9"/>
                  </a:cubicBezTo>
                  <a:cubicBezTo>
                    <a:pt x="389" y="7"/>
                    <a:pt x="388" y="5"/>
                    <a:pt x="387" y="3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"/>
            <p:cNvSpPr/>
            <p:nvPr/>
          </p:nvSpPr>
          <p:spPr bwMode="auto">
            <a:xfrm>
              <a:off x="1412876" y="1136650"/>
              <a:ext cx="260350" cy="322263"/>
            </a:xfrm>
            <a:custGeom>
              <a:avLst/>
              <a:gdLst>
                <a:gd name="T0" fmla="*/ 2 w 61"/>
                <a:gd name="T1" fmla="*/ 14 h 76"/>
                <a:gd name="T2" fmla="*/ 9 w 61"/>
                <a:gd name="T3" fmla="*/ 14 h 76"/>
                <a:gd name="T4" fmla="*/ 39 w 61"/>
                <a:gd name="T5" fmla="*/ 28 h 76"/>
                <a:gd name="T6" fmla="*/ 47 w 61"/>
                <a:gd name="T7" fmla="*/ 52 h 76"/>
                <a:gd name="T8" fmla="*/ 43 w 61"/>
                <a:gd name="T9" fmla="*/ 69 h 76"/>
                <a:gd name="T10" fmla="*/ 55 w 61"/>
                <a:gd name="T11" fmla="*/ 76 h 76"/>
                <a:gd name="T12" fmla="*/ 61 w 61"/>
                <a:gd name="T13" fmla="*/ 52 h 76"/>
                <a:gd name="T14" fmla="*/ 50 w 61"/>
                <a:gd name="T15" fmla="*/ 19 h 76"/>
                <a:gd name="T16" fmla="*/ 9 w 61"/>
                <a:gd name="T17" fmla="*/ 0 h 76"/>
                <a:gd name="T18" fmla="*/ 0 w 61"/>
                <a:gd name="T19" fmla="*/ 1 h 76"/>
                <a:gd name="T20" fmla="*/ 2 w 61"/>
                <a:gd name="T2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76">
                  <a:moveTo>
                    <a:pt x="2" y="14"/>
                  </a:moveTo>
                  <a:cubicBezTo>
                    <a:pt x="5" y="14"/>
                    <a:pt x="7" y="14"/>
                    <a:pt x="9" y="14"/>
                  </a:cubicBezTo>
                  <a:cubicBezTo>
                    <a:pt x="20" y="14"/>
                    <a:pt x="31" y="19"/>
                    <a:pt x="39" y="28"/>
                  </a:cubicBezTo>
                  <a:cubicBezTo>
                    <a:pt x="44" y="35"/>
                    <a:pt x="47" y="44"/>
                    <a:pt x="47" y="52"/>
                  </a:cubicBezTo>
                  <a:cubicBezTo>
                    <a:pt x="47" y="58"/>
                    <a:pt x="45" y="64"/>
                    <a:pt x="43" y="69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9" y="68"/>
                    <a:pt x="61" y="60"/>
                    <a:pt x="61" y="52"/>
                  </a:cubicBezTo>
                  <a:cubicBezTo>
                    <a:pt x="61" y="40"/>
                    <a:pt x="57" y="29"/>
                    <a:pt x="50" y="19"/>
                  </a:cubicBezTo>
                  <a:cubicBezTo>
                    <a:pt x="39" y="7"/>
                    <a:pt x="24" y="0"/>
                    <a:pt x="9" y="0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1592263" y="1744663"/>
              <a:ext cx="147638" cy="187325"/>
            </a:xfrm>
            <a:custGeom>
              <a:avLst/>
              <a:gdLst>
                <a:gd name="T0" fmla="*/ 3 w 35"/>
                <a:gd name="T1" fmla="*/ 15 h 44"/>
                <a:gd name="T2" fmla="*/ 5 w 35"/>
                <a:gd name="T3" fmla="*/ 14 h 44"/>
                <a:gd name="T4" fmla="*/ 18 w 35"/>
                <a:gd name="T5" fmla="*/ 20 h 44"/>
                <a:gd name="T6" fmla="*/ 21 w 35"/>
                <a:gd name="T7" fmla="*/ 30 h 44"/>
                <a:gd name="T8" fmla="*/ 20 w 35"/>
                <a:gd name="T9" fmla="*/ 38 h 44"/>
                <a:gd name="T10" fmla="*/ 32 w 35"/>
                <a:gd name="T11" fmla="*/ 44 h 44"/>
                <a:gd name="T12" fmla="*/ 35 w 35"/>
                <a:gd name="T13" fmla="*/ 30 h 44"/>
                <a:gd name="T14" fmla="*/ 29 w 35"/>
                <a:gd name="T15" fmla="*/ 12 h 44"/>
                <a:gd name="T16" fmla="*/ 5 w 35"/>
                <a:gd name="T17" fmla="*/ 0 h 44"/>
                <a:gd name="T18" fmla="*/ 0 w 35"/>
                <a:gd name="T19" fmla="*/ 1 h 44"/>
                <a:gd name="T20" fmla="*/ 3 w 35"/>
                <a:gd name="T21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4">
                  <a:moveTo>
                    <a:pt x="3" y="15"/>
                  </a:moveTo>
                  <a:cubicBezTo>
                    <a:pt x="4" y="14"/>
                    <a:pt x="4" y="14"/>
                    <a:pt x="5" y="14"/>
                  </a:cubicBezTo>
                  <a:cubicBezTo>
                    <a:pt x="10" y="14"/>
                    <a:pt x="15" y="16"/>
                    <a:pt x="18" y="20"/>
                  </a:cubicBezTo>
                  <a:cubicBezTo>
                    <a:pt x="20" y="23"/>
                    <a:pt x="21" y="27"/>
                    <a:pt x="21" y="30"/>
                  </a:cubicBezTo>
                  <a:cubicBezTo>
                    <a:pt x="21" y="33"/>
                    <a:pt x="21" y="35"/>
                    <a:pt x="20" y="38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0"/>
                    <a:pt x="35" y="35"/>
                    <a:pt x="35" y="30"/>
                  </a:cubicBezTo>
                  <a:cubicBezTo>
                    <a:pt x="35" y="24"/>
                    <a:pt x="33" y="17"/>
                    <a:pt x="29" y="12"/>
                  </a:cubicBezTo>
                  <a:cubicBezTo>
                    <a:pt x="23" y="4"/>
                    <a:pt x="14" y="0"/>
                    <a:pt x="5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2020888" y="1489075"/>
              <a:ext cx="255588" cy="319088"/>
            </a:xfrm>
            <a:custGeom>
              <a:avLst/>
              <a:gdLst>
                <a:gd name="T0" fmla="*/ 2 w 60"/>
                <a:gd name="T1" fmla="*/ 14 h 75"/>
                <a:gd name="T2" fmla="*/ 9 w 60"/>
                <a:gd name="T3" fmla="*/ 14 h 75"/>
                <a:gd name="T4" fmla="*/ 38 w 60"/>
                <a:gd name="T5" fmla="*/ 28 h 75"/>
                <a:gd name="T6" fmla="*/ 46 w 60"/>
                <a:gd name="T7" fmla="*/ 51 h 75"/>
                <a:gd name="T8" fmla="*/ 42 w 60"/>
                <a:gd name="T9" fmla="*/ 69 h 75"/>
                <a:gd name="T10" fmla="*/ 55 w 60"/>
                <a:gd name="T11" fmla="*/ 75 h 75"/>
                <a:gd name="T12" fmla="*/ 60 w 60"/>
                <a:gd name="T13" fmla="*/ 51 h 75"/>
                <a:gd name="T14" fmla="*/ 49 w 60"/>
                <a:gd name="T15" fmla="*/ 19 h 75"/>
                <a:gd name="T16" fmla="*/ 9 w 60"/>
                <a:gd name="T17" fmla="*/ 0 h 75"/>
                <a:gd name="T18" fmla="*/ 0 w 60"/>
                <a:gd name="T19" fmla="*/ 1 h 75"/>
                <a:gd name="T20" fmla="*/ 2 w 60"/>
                <a:gd name="T21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75">
                  <a:moveTo>
                    <a:pt x="2" y="14"/>
                  </a:moveTo>
                  <a:cubicBezTo>
                    <a:pt x="4" y="14"/>
                    <a:pt x="7" y="14"/>
                    <a:pt x="9" y="14"/>
                  </a:cubicBezTo>
                  <a:cubicBezTo>
                    <a:pt x="20" y="14"/>
                    <a:pt x="31" y="19"/>
                    <a:pt x="38" y="28"/>
                  </a:cubicBezTo>
                  <a:cubicBezTo>
                    <a:pt x="44" y="35"/>
                    <a:pt x="46" y="43"/>
                    <a:pt x="46" y="51"/>
                  </a:cubicBezTo>
                  <a:cubicBezTo>
                    <a:pt x="46" y="57"/>
                    <a:pt x="45" y="63"/>
                    <a:pt x="42" y="6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9" y="68"/>
                    <a:pt x="60" y="60"/>
                    <a:pt x="60" y="51"/>
                  </a:cubicBezTo>
                  <a:cubicBezTo>
                    <a:pt x="60" y="40"/>
                    <a:pt x="57" y="29"/>
                    <a:pt x="49" y="19"/>
                  </a:cubicBezTo>
                  <a:cubicBezTo>
                    <a:pt x="39" y="6"/>
                    <a:pt x="24" y="0"/>
                    <a:pt x="9" y="0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5"/>
            <p:cNvSpPr/>
            <p:nvPr/>
          </p:nvSpPr>
          <p:spPr bwMode="auto">
            <a:xfrm>
              <a:off x="2339976" y="2309813"/>
              <a:ext cx="207963" cy="123825"/>
            </a:xfrm>
            <a:custGeom>
              <a:avLst/>
              <a:gdLst>
                <a:gd name="T0" fmla="*/ 9 w 49"/>
                <a:gd name="T1" fmla="*/ 18 h 29"/>
                <a:gd name="T2" fmla="*/ 19 w 49"/>
                <a:gd name="T3" fmla="*/ 14 h 29"/>
                <a:gd name="T4" fmla="*/ 25 w 49"/>
                <a:gd name="T5" fmla="*/ 15 h 29"/>
                <a:gd name="T6" fmla="*/ 25 w 49"/>
                <a:gd name="T7" fmla="*/ 15 h 29"/>
                <a:gd name="T8" fmla="*/ 32 w 49"/>
                <a:gd name="T9" fmla="*/ 21 h 29"/>
                <a:gd name="T10" fmla="*/ 35 w 49"/>
                <a:gd name="T11" fmla="*/ 29 h 29"/>
                <a:gd name="T12" fmla="*/ 49 w 49"/>
                <a:gd name="T13" fmla="*/ 29 h 29"/>
                <a:gd name="T14" fmla="*/ 43 w 49"/>
                <a:gd name="T15" fmla="*/ 13 h 29"/>
                <a:gd name="T16" fmla="*/ 30 w 49"/>
                <a:gd name="T17" fmla="*/ 2 h 29"/>
                <a:gd name="T18" fmla="*/ 30 w 49"/>
                <a:gd name="T19" fmla="*/ 2 h 29"/>
                <a:gd name="T20" fmla="*/ 19 w 49"/>
                <a:gd name="T21" fmla="*/ 0 h 29"/>
                <a:gd name="T22" fmla="*/ 0 w 49"/>
                <a:gd name="T23" fmla="*/ 7 h 29"/>
                <a:gd name="T24" fmla="*/ 9 w 49"/>
                <a:gd name="T25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9">
                  <a:moveTo>
                    <a:pt x="9" y="18"/>
                  </a:moveTo>
                  <a:cubicBezTo>
                    <a:pt x="12" y="16"/>
                    <a:pt x="15" y="14"/>
                    <a:pt x="19" y="14"/>
                  </a:cubicBezTo>
                  <a:cubicBezTo>
                    <a:pt x="21" y="14"/>
                    <a:pt x="23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8" y="17"/>
                    <a:pt x="30" y="19"/>
                    <a:pt x="32" y="21"/>
                  </a:cubicBezTo>
                  <a:cubicBezTo>
                    <a:pt x="34" y="24"/>
                    <a:pt x="35" y="26"/>
                    <a:pt x="35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3"/>
                    <a:pt x="47" y="18"/>
                    <a:pt x="43" y="13"/>
                  </a:cubicBezTo>
                  <a:cubicBezTo>
                    <a:pt x="40" y="8"/>
                    <a:pt x="36" y="4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6" y="1"/>
                    <a:pt x="23" y="0"/>
                    <a:pt x="19" y="0"/>
                  </a:cubicBezTo>
                  <a:cubicBezTo>
                    <a:pt x="12" y="0"/>
                    <a:pt x="5" y="3"/>
                    <a:pt x="0" y="7"/>
                  </a:cubicBezTo>
                  <a:cubicBezTo>
                    <a:pt x="9" y="18"/>
                    <a:pt x="9" y="18"/>
                    <a:pt x="9" y="1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2012951" y="1990725"/>
              <a:ext cx="185738" cy="144463"/>
            </a:xfrm>
            <a:custGeom>
              <a:avLst/>
              <a:gdLst>
                <a:gd name="T0" fmla="*/ 7 w 44"/>
                <a:gd name="T1" fmla="*/ 16 h 34"/>
                <a:gd name="T2" fmla="*/ 14 w 44"/>
                <a:gd name="T3" fmla="*/ 14 h 34"/>
                <a:gd name="T4" fmla="*/ 23 w 44"/>
                <a:gd name="T5" fmla="*/ 16 h 34"/>
                <a:gd name="T6" fmla="*/ 30 w 44"/>
                <a:gd name="T7" fmla="*/ 30 h 34"/>
                <a:gd name="T8" fmla="*/ 30 w 44"/>
                <a:gd name="T9" fmla="*/ 32 h 34"/>
                <a:gd name="T10" fmla="*/ 44 w 44"/>
                <a:gd name="T11" fmla="*/ 34 h 34"/>
                <a:gd name="T12" fmla="*/ 44 w 44"/>
                <a:gd name="T13" fmla="*/ 30 h 34"/>
                <a:gd name="T14" fmla="*/ 30 w 44"/>
                <a:gd name="T15" fmla="*/ 4 h 34"/>
                <a:gd name="T16" fmla="*/ 14 w 44"/>
                <a:gd name="T17" fmla="*/ 0 h 34"/>
                <a:gd name="T18" fmla="*/ 0 w 44"/>
                <a:gd name="T19" fmla="*/ 3 h 34"/>
                <a:gd name="T20" fmla="*/ 7 w 44"/>
                <a:gd name="T21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4">
                  <a:moveTo>
                    <a:pt x="7" y="16"/>
                  </a:moveTo>
                  <a:cubicBezTo>
                    <a:pt x="9" y="14"/>
                    <a:pt x="12" y="14"/>
                    <a:pt x="14" y="14"/>
                  </a:cubicBezTo>
                  <a:cubicBezTo>
                    <a:pt x="17" y="14"/>
                    <a:pt x="20" y="15"/>
                    <a:pt x="23" y="16"/>
                  </a:cubicBezTo>
                  <a:cubicBezTo>
                    <a:pt x="28" y="19"/>
                    <a:pt x="30" y="24"/>
                    <a:pt x="30" y="30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3"/>
                    <a:pt x="44" y="31"/>
                    <a:pt x="44" y="30"/>
                  </a:cubicBezTo>
                  <a:cubicBezTo>
                    <a:pt x="44" y="20"/>
                    <a:pt x="39" y="10"/>
                    <a:pt x="30" y="4"/>
                  </a:cubicBezTo>
                  <a:cubicBezTo>
                    <a:pt x="25" y="1"/>
                    <a:pt x="20" y="0"/>
                    <a:pt x="14" y="0"/>
                  </a:cubicBezTo>
                  <a:cubicBezTo>
                    <a:pt x="9" y="0"/>
                    <a:pt x="4" y="1"/>
                    <a:pt x="0" y="3"/>
                  </a:cubicBezTo>
                  <a:cubicBezTo>
                    <a:pt x="7" y="16"/>
                    <a:pt x="7" y="16"/>
                    <a:pt x="7" y="16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2700338" y="2114550"/>
              <a:ext cx="382588" cy="187325"/>
            </a:xfrm>
            <a:custGeom>
              <a:avLst/>
              <a:gdLst>
                <a:gd name="T0" fmla="*/ 10 w 90"/>
                <a:gd name="T1" fmla="*/ 28 h 44"/>
                <a:gd name="T2" fmla="*/ 39 w 90"/>
                <a:gd name="T3" fmla="*/ 14 h 44"/>
                <a:gd name="T4" fmla="*/ 47 w 90"/>
                <a:gd name="T5" fmla="*/ 15 h 44"/>
                <a:gd name="T6" fmla="*/ 77 w 90"/>
                <a:gd name="T7" fmla="*/ 44 h 44"/>
                <a:gd name="T8" fmla="*/ 90 w 90"/>
                <a:gd name="T9" fmla="*/ 41 h 44"/>
                <a:gd name="T10" fmla="*/ 50 w 90"/>
                <a:gd name="T11" fmla="*/ 1 h 44"/>
                <a:gd name="T12" fmla="*/ 39 w 90"/>
                <a:gd name="T13" fmla="*/ 0 h 44"/>
                <a:gd name="T14" fmla="*/ 0 w 90"/>
                <a:gd name="T15" fmla="*/ 19 h 44"/>
                <a:gd name="T16" fmla="*/ 10 w 90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4">
                  <a:moveTo>
                    <a:pt x="10" y="28"/>
                  </a:moveTo>
                  <a:cubicBezTo>
                    <a:pt x="18" y="19"/>
                    <a:pt x="28" y="14"/>
                    <a:pt x="39" y="14"/>
                  </a:cubicBezTo>
                  <a:cubicBezTo>
                    <a:pt x="42" y="14"/>
                    <a:pt x="44" y="15"/>
                    <a:pt x="47" y="15"/>
                  </a:cubicBezTo>
                  <a:cubicBezTo>
                    <a:pt x="62" y="18"/>
                    <a:pt x="73" y="30"/>
                    <a:pt x="77" y="44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6" y="21"/>
                    <a:pt x="71" y="5"/>
                    <a:pt x="50" y="1"/>
                  </a:cubicBezTo>
                  <a:cubicBezTo>
                    <a:pt x="46" y="1"/>
                    <a:pt x="43" y="0"/>
                    <a:pt x="39" y="0"/>
                  </a:cubicBezTo>
                  <a:cubicBezTo>
                    <a:pt x="24" y="0"/>
                    <a:pt x="9" y="7"/>
                    <a:pt x="0" y="19"/>
                  </a:cubicBezTo>
                  <a:cubicBezTo>
                    <a:pt x="10" y="28"/>
                    <a:pt x="10" y="28"/>
                    <a:pt x="10" y="2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8"/>
            <p:cNvSpPr/>
            <p:nvPr/>
          </p:nvSpPr>
          <p:spPr bwMode="auto">
            <a:xfrm>
              <a:off x="2560638" y="-87313"/>
              <a:ext cx="1189038" cy="1189038"/>
            </a:xfrm>
            <a:custGeom>
              <a:avLst/>
              <a:gdLst>
                <a:gd name="T0" fmla="*/ 749 w 749"/>
                <a:gd name="T1" fmla="*/ 72 h 749"/>
                <a:gd name="T2" fmla="*/ 677 w 749"/>
                <a:gd name="T3" fmla="*/ 0 h 749"/>
                <a:gd name="T4" fmla="*/ 0 w 749"/>
                <a:gd name="T5" fmla="*/ 677 h 749"/>
                <a:gd name="T6" fmla="*/ 72 w 749"/>
                <a:gd name="T7" fmla="*/ 749 h 749"/>
                <a:gd name="T8" fmla="*/ 749 w 749"/>
                <a:gd name="T9" fmla="*/ 72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749">
                  <a:moveTo>
                    <a:pt x="749" y="72"/>
                  </a:moveTo>
                  <a:lnTo>
                    <a:pt x="677" y="0"/>
                  </a:lnTo>
                  <a:lnTo>
                    <a:pt x="0" y="677"/>
                  </a:lnTo>
                  <a:lnTo>
                    <a:pt x="72" y="749"/>
                  </a:lnTo>
                  <a:lnTo>
                    <a:pt x="749" y="72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2530476" y="-117475"/>
              <a:ext cx="1254125" cy="1254125"/>
            </a:xfrm>
            <a:custGeom>
              <a:avLst/>
              <a:gdLst>
                <a:gd name="T0" fmla="*/ 287 w 295"/>
                <a:gd name="T1" fmla="*/ 34 h 295"/>
                <a:gd name="T2" fmla="*/ 292 w 295"/>
                <a:gd name="T3" fmla="*/ 29 h 295"/>
                <a:gd name="T4" fmla="*/ 265 w 295"/>
                <a:gd name="T5" fmla="*/ 2 h 295"/>
                <a:gd name="T6" fmla="*/ 260 w 295"/>
                <a:gd name="T7" fmla="*/ 0 h 295"/>
                <a:gd name="T8" fmla="*/ 255 w 295"/>
                <a:gd name="T9" fmla="*/ 2 h 295"/>
                <a:gd name="T10" fmla="*/ 3 w 295"/>
                <a:gd name="T11" fmla="*/ 255 h 295"/>
                <a:gd name="T12" fmla="*/ 0 w 295"/>
                <a:gd name="T13" fmla="*/ 260 h 295"/>
                <a:gd name="T14" fmla="*/ 3 w 295"/>
                <a:gd name="T15" fmla="*/ 265 h 295"/>
                <a:gd name="T16" fmla="*/ 29 w 295"/>
                <a:gd name="T17" fmla="*/ 292 h 295"/>
                <a:gd name="T18" fmla="*/ 39 w 295"/>
                <a:gd name="T19" fmla="*/ 292 h 295"/>
                <a:gd name="T20" fmla="*/ 292 w 295"/>
                <a:gd name="T21" fmla="*/ 39 h 295"/>
                <a:gd name="T22" fmla="*/ 292 w 295"/>
                <a:gd name="T23" fmla="*/ 29 h 295"/>
                <a:gd name="T24" fmla="*/ 287 w 295"/>
                <a:gd name="T25" fmla="*/ 34 h 295"/>
                <a:gd name="T26" fmla="*/ 282 w 295"/>
                <a:gd name="T27" fmla="*/ 29 h 295"/>
                <a:gd name="T28" fmla="*/ 34 w 295"/>
                <a:gd name="T29" fmla="*/ 277 h 295"/>
                <a:gd name="T30" fmla="*/ 17 w 295"/>
                <a:gd name="T31" fmla="*/ 260 h 295"/>
                <a:gd name="T32" fmla="*/ 260 w 295"/>
                <a:gd name="T33" fmla="*/ 17 h 295"/>
                <a:gd name="T34" fmla="*/ 282 w 295"/>
                <a:gd name="T35" fmla="*/ 39 h 295"/>
                <a:gd name="T36" fmla="*/ 287 w 295"/>
                <a:gd name="T37" fmla="*/ 34 h 295"/>
                <a:gd name="T38" fmla="*/ 282 w 295"/>
                <a:gd name="T39" fmla="*/ 29 h 295"/>
                <a:gd name="T40" fmla="*/ 287 w 295"/>
                <a:gd name="T41" fmla="*/ 3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295">
                  <a:moveTo>
                    <a:pt x="287" y="34"/>
                  </a:moveTo>
                  <a:cubicBezTo>
                    <a:pt x="292" y="29"/>
                    <a:pt x="292" y="29"/>
                    <a:pt x="292" y="29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4" y="1"/>
                    <a:pt x="262" y="0"/>
                    <a:pt x="260" y="0"/>
                  </a:cubicBezTo>
                  <a:cubicBezTo>
                    <a:pt x="258" y="0"/>
                    <a:pt x="257" y="1"/>
                    <a:pt x="255" y="2"/>
                  </a:cubicBezTo>
                  <a:cubicBezTo>
                    <a:pt x="3" y="255"/>
                    <a:pt x="3" y="255"/>
                    <a:pt x="3" y="255"/>
                  </a:cubicBezTo>
                  <a:cubicBezTo>
                    <a:pt x="1" y="256"/>
                    <a:pt x="0" y="258"/>
                    <a:pt x="0" y="260"/>
                  </a:cubicBezTo>
                  <a:cubicBezTo>
                    <a:pt x="0" y="262"/>
                    <a:pt x="1" y="264"/>
                    <a:pt x="3" y="265"/>
                  </a:cubicBezTo>
                  <a:cubicBezTo>
                    <a:pt x="29" y="292"/>
                    <a:pt x="29" y="292"/>
                    <a:pt x="29" y="292"/>
                  </a:cubicBezTo>
                  <a:cubicBezTo>
                    <a:pt x="32" y="295"/>
                    <a:pt x="37" y="295"/>
                    <a:pt x="39" y="292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5" y="36"/>
                    <a:pt x="295" y="32"/>
                    <a:pt x="292" y="29"/>
                  </a:cubicBezTo>
                  <a:cubicBezTo>
                    <a:pt x="287" y="34"/>
                    <a:pt x="287" y="34"/>
                    <a:pt x="287" y="34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7" y="34"/>
                    <a:pt x="287" y="34"/>
                    <a:pt x="287" y="34"/>
                  </a:cubicBezTo>
                  <a:cubicBezTo>
                    <a:pt x="282" y="29"/>
                    <a:pt x="282" y="29"/>
                    <a:pt x="282" y="29"/>
                  </a:cubicBezTo>
                  <a:lnTo>
                    <a:pt x="287" y="3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2674938" y="26987"/>
              <a:ext cx="1190625" cy="1190625"/>
            </a:xfrm>
            <a:custGeom>
              <a:avLst/>
              <a:gdLst>
                <a:gd name="T0" fmla="*/ 0 w 750"/>
                <a:gd name="T1" fmla="*/ 677 h 750"/>
                <a:gd name="T2" fmla="*/ 73 w 750"/>
                <a:gd name="T3" fmla="*/ 750 h 750"/>
                <a:gd name="T4" fmla="*/ 750 w 750"/>
                <a:gd name="T5" fmla="*/ 72 h 750"/>
                <a:gd name="T6" fmla="*/ 677 w 750"/>
                <a:gd name="T7" fmla="*/ 0 h 750"/>
                <a:gd name="T8" fmla="*/ 0 w 750"/>
                <a:gd name="T9" fmla="*/ 677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750">
                  <a:moveTo>
                    <a:pt x="0" y="677"/>
                  </a:moveTo>
                  <a:lnTo>
                    <a:pt x="73" y="750"/>
                  </a:lnTo>
                  <a:lnTo>
                    <a:pt x="750" y="72"/>
                  </a:lnTo>
                  <a:lnTo>
                    <a:pt x="677" y="0"/>
                  </a:lnTo>
                  <a:lnTo>
                    <a:pt x="0" y="677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1"/>
            <p:cNvSpPr/>
            <p:nvPr/>
          </p:nvSpPr>
          <p:spPr bwMode="auto">
            <a:xfrm>
              <a:off x="2646363" y="-3175"/>
              <a:ext cx="1247775" cy="1250950"/>
            </a:xfrm>
            <a:custGeom>
              <a:avLst/>
              <a:gdLst>
                <a:gd name="T0" fmla="*/ 7 w 294"/>
                <a:gd name="T1" fmla="*/ 260 h 294"/>
                <a:gd name="T2" fmla="*/ 2 w 294"/>
                <a:gd name="T3" fmla="*/ 265 h 294"/>
                <a:gd name="T4" fmla="*/ 29 w 294"/>
                <a:gd name="T5" fmla="*/ 292 h 294"/>
                <a:gd name="T6" fmla="*/ 34 w 294"/>
                <a:gd name="T7" fmla="*/ 294 h 294"/>
                <a:gd name="T8" fmla="*/ 39 w 294"/>
                <a:gd name="T9" fmla="*/ 292 h 294"/>
                <a:gd name="T10" fmla="*/ 292 w 294"/>
                <a:gd name="T11" fmla="*/ 39 h 294"/>
                <a:gd name="T12" fmla="*/ 294 w 294"/>
                <a:gd name="T13" fmla="*/ 34 h 294"/>
                <a:gd name="T14" fmla="*/ 292 w 294"/>
                <a:gd name="T15" fmla="*/ 29 h 294"/>
                <a:gd name="T16" fmla="*/ 265 w 294"/>
                <a:gd name="T17" fmla="*/ 2 h 294"/>
                <a:gd name="T18" fmla="*/ 255 w 294"/>
                <a:gd name="T19" fmla="*/ 2 h 294"/>
                <a:gd name="T20" fmla="*/ 2 w 294"/>
                <a:gd name="T21" fmla="*/ 255 h 294"/>
                <a:gd name="T22" fmla="*/ 2 w 294"/>
                <a:gd name="T23" fmla="*/ 265 h 294"/>
                <a:gd name="T24" fmla="*/ 7 w 294"/>
                <a:gd name="T25" fmla="*/ 260 h 294"/>
                <a:gd name="T26" fmla="*/ 12 w 294"/>
                <a:gd name="T27" fmla="*/ 265 h 294"/>
                <a:gd name="T28" fmla="*/ 260 w 294"/>
                <a:gd name="T29" fmla="*/ 17 h 294"/>
                <a:gd name="T30" fmla="*/ 277 w 294"/>
                <a:gd name="T31" fmla="*/ 34 h 294"/>
                <a:gd name="T32" fmla="*/ 34 w 294"/>
                <a:gd name="T33" fmla="*/ 277 h 294"/>
                <a:gd name="T34" fmla="*/ 12 w 294"/>
                <a:gd name="T35" fmla="*/ 255 h 294"/>
                <a:gd name="T36" fmla="*/ 7 w 294"/>
                <a:gd name="T37" fmla="*/ 260 h 294"/>
                <a:gd name="T38" fmla="*/ 12 w 294"/>
                <a:gd name="T39" fmla="*/ 265 h 294"/>
                <a:gd name="T40" fmla="*/ 7 w 294"/>
                <a:gd name="T41" fmla="*/ 26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4" h="294">
                  <a:moveTo>
                    <a:pt x="7" y="260"/>
                  </a:moveTo>
                  <a:cubicBezTo>
                    <a:pt x="2" y="265"/>
                    <a:pt x="2" y="265"/>
                    <a:pt x="2" y="265"/>
                  </a:cubicBezTo>
                  <a:cubicBezTo>
                    <a:pt x="29" y="292"/>
                    <a:pt x="29" y="292"/>
                    <a:pt x="29" y="292"/>
                  </a:cubicBezTo>
                  <a:cubicBezTo>
                    <a:pt x="31" y="293"/>
                    <a:pt x="33" y="294"/>
                    <a:pt x="34" y="294"/>
                  </a:cubicBezTo>
                  <a:cubicBezTo>
                    <a:pt x="36" y="294"/>
                    <a:pt x="38" y="293"/>
                    <a:pt x="39" y="292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3" y="38"/>
                    <a:pt x="294" y="36"/>
                    <a:pt x="294" y="34"/>
                  </a:cubicBezTo>
                  <a:cubicBezTo>
                    <a:pt x="294" y="32"/>
                    <a:pt x="293" y="31"/>
                    <a:pt x="292" y="29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2" y="0"/>
                    <a:pt x="258" y="0"/>
                    <a:pt x="255" y="2"/>
                  </a:cubicBezTo>
                  <a:cubicBezTo>
                    <a:pt x="2" y="255"/>
                    <a:pt x="2" y="255"/>
                    <a:pt x="2" y="255"/>
                  </a:cubicBezTo>
                  <a:cubicBezTo>
                    <a:pt x="0" y="258"/>
                    <a:pt x="0" y="262"/>
                    <a:pt x="2" y="265"/>
                  </a:cubicBezTo>
                  <a:cubicBezTo>
                    <a:pt x="7" y="260"/>
                    <a:pt x="7" y="260"/>
                    <a:pt x="7" y="260"/>
                  </a:cubicBezTo>
                  <a:cubicBezTo>
                    <a:pt x="12" y="265"/>
                    <a:pt x="12" y="265"/>
                    <a:pt x="12" y="265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77" y="34"/>
                    <a:pt x="277" y="34"/>
                    <a:pt x="277" y="34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7" y="260"/>
                    <a:pt x="7" y="260"/>
                    <a:pt x="7" y="260"/>
                  </a:cubicBezTo>
                  <a:cubicBezTo>
                    <a:pt x="12" y="265"/>
                    <a:pt x="12" y="265"/>
                    <a:pt x="12" y="265"/>
                  </a:cubicBezTo>
                  <a:lnTo>
                    <a:pt x="7" y="26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3635376" y="-155575"/>
              <a:ext cx="301625" cy="296863"/>
            </a:xfrm>
            <a:custGeom>
              <a:avLst/>
              <a:gdLst>
                <a:gd name="T0" fmla="*/ 0 w 190"/>
                <a:gd name="T1" fmla="*/ 43 h 187"/>
                <a:gd name="T2" fmla="*/ 72 w 190"/>
                <a:gd name="T3" fmla="*/ 115 h 187"/>
                <a:gd name="T4" fmla="*/ 145 w 190"/>
                <a:gd name="T5" fmla="*/ 187 h 187"/>
                <a:gd name="T6" fmla="*/ 190 w 190"/>
                <a:gd name="T7" fmla="*/ 0 h 187"/>
                <a:gd name="T8" fmla="*/ 0 w 190"/>
                <a:gd name="T9" fmla="*/ 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7">
                  <a:moveTo>
                    <a:pt x="0" y="43"/>
                  </a:moveTo>
                  <a:lnTo>
                    <a:pt x="72" y="115"/>
                  </a:lnTo>
                  <a:lnTo>
                    <a:pt x="145" y="187"/>
                  </a:lnTo>
                  <a:lnTo>
                    <a:pt x="19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3605213" y="-188913"/>
              <a:ext cx="361950" cy="365125"/>
            </a:xfrm>
            <a:custGeom>
              <a:avLst/>
              <a:gdLst>
                <a:gd name="T0" fmla="*/ 7 w 85"/>
                <a:gd name="T1" fmla="*/ 24 h 86"/>
                <a:gd name="T2" fmla="*/ 2 w 85"/>
                <a:gd name="T3" fmla="*/ 29 h 86"/>
                <a:gd name="T4" fmla="*/ 29 w 85"/>
                <a:gd name="T5" fmla="*/ 56 h 86"/>
                <a:gd name="T6" fmla="*/ 56 w 85"/>
                <a:gd name="T7" fmla="*/ 83 h 86"/>
                <a:gd name="T8" fmla="*/ 63 w 85"/>
                <a:gd name="T9" fmla="*/ 85 h 86"/>
                <a:gd name="T10" fmla="*/ 68 w 85"/>
                <a:gd name="T11" fmla="*/ 80 h 86"/>
                <a:gd name="T12" fmla="*/ 85 w 85"/>
                <a:gd name="T13" fmla="*/ 9 h 86"/>
                <a:gd name="T14" fmla="*/ 83 w 85"/>
                <a:gd name="T15" fmla="*/ 3 h 86"/>
                <a:gd name="T16" fmla="*/ 76 w 85"/>
                <a:gd name="T17" fmla="*/ 1 h 86"/>
                <a:gd name="T18" fmla="*/ 6 w 85"/>
                <a:gd name="T19" fmla="*/ 17 h 86"/>
                <a:gd name="T20" fmla="*/ 1 w 85"/>
                <a:gd name="T21" fmla="*/ 22 h 86"/>
                <a:gd name="T22" fmla="*/ 2 w 85"/>
                <a:gd name="T23" fmla="*/ 29 h 86"/>
                <a:gd name="T24" fmla="*/ 7 w 85"/>
                <a:gd name="T25" fmla="*/ 24 h 86"/>
                <a:gd name="T26" fmla="*/ 9 w 85"/>
                <a:gd name="T27" fmla="*/ 31 h 86"/>
                <a:gd name="T28" fmla="*/ 68 w 85"/>
                <a:gd name="T29" fmla="*/ 17 h 86"/>
                <a:gd name="T30" fmla="*/ 57 w 85"/>
                <a:gd name="T31" fmla="*/ 64 h 86"/>
                <a:gd name="T32" fmla="*/ 39 w 85"/>
                <a:gd name="T33" fmla="*/ 46 h 86"/>
                <a:gd name="T34" fmla="*/ 12 w 85"/>
                <a:gd name="T35" fmla="*/ 19 h 86"/>
                <a:gd name="T36" fmla="*/ 7 w 85"/>
                <a:gd name="T37" fmla="*/ 24 h 86"/>
                <a:gd name="T38" fmla="*/ 9 w 85"/>
                <a:gd name="T39" fmla="*/ 31 h 86"/>
                <a:gd name="T40" fmla="*/ 7 w 85"/>
                <a:gd name="T41" fmla="*/ 2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86">
                  <a:moveTo>
                    <a:pt x="7" y="24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8" y="85"/>
                    <a:pt x="61" y="86"/>
                    <a:pt x="63" y="85"/>
                  </a:cubicBezTo>
                  <a:cubicBezTo>
                    <a:pt x="66" y="84"/>
                    <a:pt x="67" y="82"/>
                    <a:pt x="68" y="80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7"/>
                    <a:pt x="85" y="4"/>
                    <a:pt x="83" y="3"/>
                  </a:cubicBezTo>
                  <a:cubicBezTo>
                    <a:pt x="81" y="1"/>
                    <a:pt x="79" y="0"/>
                    <a:pt x="76" y="1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9" y="31"/>
                    <a:pt x="9" y="31"/>
                    <a:pt x="9" y="31"/>
                  </a:cubicBezTo>
                  <a:lnTo>
                    <a:pt x="7" y="2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2382838" y="987425"/>
              <a:ext cx="407988" cy="407988"/>
            </a:xfrm>
            <a:custGeom>
              <a:avLst/>
              <a:gdLst>
                <a:gd name="T0" fmla="*/ 112 w 257"/>
                <a:gd name="T1" fmla="*/ 0 h 257"/>
                <a:gd name="T2" fmla="*/ 0 w 257"/>
                <a:gd name="T3" fmla="*/ 113 h 257"/>
                <a:gd name="T4" fmla="*/ 144 w 257"/>
                <a:gd name="T5" fmla="*/ 257 h 257"/>
                <a:gd name="T6" fmla="*/ 257 w 257"/>
                <a:gd name="T7" fmla="*/ 145 h 257"/>
                <a:gd name="T8" fmla="*/ 184 w 257"/>
                <a:gd name="T9" fmla="*/ 72 h 257"/>
                <a:gd name="T10" fmla="*/ 112 w 25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" h="257">
                  <a:moveTo>
                    <a:pt x="112" y="0"/>
                  </a:moveTo>
                  <a:lnTo>
                    <a:pt x="0" y="113"/>
                  </a:lnTo>
                  <a:lnTo>
                    <a:pt x="144" y="257"/>
                  </a:lnTo>
                  <a:lnTo>
                    <a:pt x="257" y="145"/>
                  </a:lnTo>
                  <a:lnTo>
                    <a:pt x="184" y="7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2347913" y="954087"/>
              <a:ext cx="471488" cy="471488"/>
            </a:xfrm>
            <a:custGeom>
              <a:avLst/>
              <a:gdLst>
                <a:gd name="T0" fmla="*/ 50 w 111"/>
                <a:gd name="T1" fmla="*/ 8 h 111"/>
                <a:gd name="T2" fmla="*/ 46 w 111"/>
                <a:gd name="T3" fmla="*/ 3 h 111"/>
                <a:gd name="T4" fmla="*/ 3 w 111"/>
                <a:gd name="T5" fmla="*/ 45 h 111"/>
                <a:gd name="T6" fmla="*/ 3 w 111"/>
                <a:gd name="T7" fmla="*/ 55 h 111"/>
                <a:gd name="T8" fmla="*/ 57 w 111"/>
                <a:gd name="T9" fmla="*/ 109 h 111"/>
                <a:gd name="T10" fmla="*/ 62 w 111"/>
                <a:gd name="T11" fmla="*/ 111 h 111"/>
                <a:gd name="T12" fmla="*/ 67 w 111"/>
                <a:gd name="T13" fmla="*/ 109 h 111"/>
                <a:gd name="T14" fmla="*/ 109 w 111"/>
                <a:gd name="T15" fmla="*/ 67 h 111"/>
                <a:gd name="T16" fmla="*/ 111 w 111"/>
                <a:gd name="T17" fmla="*/ 62 h 111"/>
                <a:gd name="T18" fmla="*/ 109 w 111"/>
                <a:gd name="T19" fmla="*/ 57 h 111"/>
                <a:gd name="T20" fmla="*/ 82 w 111"/>
                <a:gd name="T21" fmla="*/ 30 h 111"/>
                <a:gd name="T22" fmla="*/ 55 w 111"/>
                <a:gd name="T23" fmla="*/ 3 h 111"/>
                <a:gd name="T24" fmla="*/ 46 w 111"/>
                <a:gd name="T25" fmla="*/ 3 h 111"/>
                <a:gd name="T26" fmla="*/ 50 w 111"/>
                <a:gd name="T27" fmla="*/ 8 h 111"/>
                <a:gd name="T28" fmla="*/ 46 w 111"/>
                <a:gd name="T29" fmla="*/ 13 h 111"/>
                <a:gd name="T30" fmla="*/ 72 w 111"/>
                <a:gd name="T31" fmla="*/ 40 h 111"/>
                <a:gd name="T32" fmla="*/ 94 w 111"/>
                <a:gd name="T33" fmla="*/ 62 h 111"/>
                <a:gd name="T34" fmla="*/ 62 w 111"/>
                <a:gd name="T35" fmla="*/ 94 h 111"/>
                <a:gd name="T36" fmla="*/ 18 w 111"/>
                <a:gd name="T37" fmla="*/ 50 h 111"/>
                <a:gd name="T38" fmla="*/ 55 w 111"/>
                <a:gd name="T39" fmla="*/ 13 h 111"/>
                <a:gd name="T40" fmla="*/ 50 w 111"/>
                <a:gd name="T41" fmla="*/ 8 h 111"/>
                <a:gd name="T42" fmla="*/ 46 w 111"/>
                <a:gd name="T43" fmla="*/ 13 h 111"/>
                <a:gd name="T44" fmla="*/ 50 w 111"/>
                <a:gd name="T45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11">
                  <a:moveTo>
                    <a:pt x="50" y="8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8"/>
                    <a:pt x="0" y="53"/>
                    <a:pt x="3" y="55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58" y="111"/>
                    <a:pt x="60" y="111"/>
                    <a:pt x="62" y="111"/>
                  </a:cubicBezTo>
                  <a:cubicBezTo>
                    <a:pt x="64" y="111"/>
                    <a:pt x="66" y="111"/>
                    <a:pt x="67" y="109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11" y="66"/>
                    <a:pt x="111" y="64"/>
                    <a:pt x="111" y="62"/>
                  </a:cubicBezTo>
                  <a:cubicBezTo>
                    <a:pt x="111" y="60"/>
                    <a:pt x="111" y="58"/>
                    <a:pt x="109" y="57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0"/>
                    <a:pt x="48" y="0"/>
                    <a:pt x="46" y="3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6" y="13"/>
                    <a:pt x="46" y="13"/>
                    <a:pt x="46" y="13"/>
                  </a:cubicBezTo>
                  <a:lnTo>
                    <a:pt x="50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/>
            <p:nvPr/>
          </p:nvSpPr>
          <p:spPr bwMode="auto">
            <a:xfrm>
              <a:off x="2790826" y="1009650"/>
              <a:ext cx="449263" cy="542925"/>
            </a:xfrm>
            <a:custGeom>
              <a:avLst/>
              <a:gdLst>
                <a:gd name="T0" fmla="*/ 131 w 283"/>
                <a:gd name="T1" fmla="*/ 0 h 342"/>
                <a:gd name="T2" fmla="*/ 0 w 283"/>
                <a:gd name="T3" fmla="*/ 131 h 342"/>
                <a:gd name="T4" fmla="*/ 214 w 283"/>
                <a:gd name="T5" fmla="*/ 342 h 342"/>
                <a:gd name="T6" fmla="*/ 283 w 283"/>
                <a:gd name="T7" fmla="*/ 150 h 342"/>
                <a:gd name="T8" fmla="*/ 131 w 283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342">
                  <a:moveTo>
                    <a:pt x="131" y="0"/>
                  </a:moveTo>
                  <a:lnTo>
                    <a:pt x="0" y="131"/>
                  </a:lnTo>
                  <a:lnTo>
                    <a:pt x="214" y="342"/>
                  </a:lnTo>
                  <a:lnTo>
                    <a:pt x="283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/>
            <p:nvPr/>
          </p:nvSpPr>
          <p:spPr bwMode="auto">
            <a:xfrm>
              <a:off x="2760663" y="979487"/>
              <a:ext cx="509588" cy="608013"/>
            </a:xfrm>
            <a:custGeom>
              <a:avLst/>
              <a:gdLst>
                <a:gd name="T0" fmla="*/ 56 w 120"/>
                <a:gd name="T1" fmla="*/ 7 h 143"/>
                <a:gd name="T2" fmla="*/ 51 w 120"/>
                <a:gd name="T3" fmla="*/ 2 h 143"/>
                <a:gd name="T4" fmla="*/ 2 w 120"/>
                <a:gd name="T5" fmla="*/ 51 h 143"/>
                <a:gd name="T6" fmla="*/ 2 w 120"/>
                <a:gd name="T7" fmla="*/ 61 h 143"/>
                <a:gd name="T8" fmla="*/ 82 w 120"/>
                <a:gd name="T9" fmla="*/ 140 h 143"/>
                <a:gd name="T10" fmla="*/ 88 w 120"/>
                <a:gd name="T11" fmla="*/ 142 h 143"/>
                <a:gd name="T12" fmla="*/ 93 w 120"/>
                <a:gd name="T13" fmla="*/ 138 h 143"/>
                <a:gd name="T14" fmla="*/ 119 w 120"/>
                <a:gd name="T15" fmla="*/ 66 h 143"/>
                <a:gd name="T16" fmla="*/ 118 w 120"/>
                <a:gd name="T17" fmla="*/ 58 h 143"/>
                <a:gd name="T18" fmla="*/ 61 w 120"/>
                <a:gd name="T19" fmla="*/ 2 h 143"/>
                <a:gd name="T20" fmla="*/ 56 w 120"/>
                <a:gd name="T21" fmla="*/ 0 h 143"/>
                <a:gd name="T22" fmla="*/ 51 w 120"/>
                <a:gd name="T23" fmla="*/ 2 h 143"/>
                <a:gd name="T24" fmla="*/ 56 w 120"/>
                <a:gd name="T25" fmla="*/ 7 h 143"/>
                <a:gd name="T26" fmla="*/ 51 w 120"/>
                <a:gd name="T27" fmla="*/ 12 h 143"/>
                <a:gd name="T28" fmla="*/ 104 w 120"/>
                <a:gd name="T29" fmla="*/ 65 h 143"/>
                <a:gd name="T30" fmla="*/ 84 w 120"/>
                <a:gd name="T31" fmla="*/ 123 h 143"/>
                <a:gd name="T32" fmla="*/ 17 w 120"/>
                <a:gd name="T33" fmla="*/ 56 h 143"/>
                <a:gd name="T34" fmla="*/ 61 w 120"/>
                <a:gd name="T35" fmla="*/ 12 h 143"/>
                <a:gd name="T36" fmla="*/ 56 w 120"/>
                <a:gd name="T37" fmla="*/ 7 h 143"/>
                <a:gd name="T38" fmla="*/ 51 w 120"/>
                <a:gd name="T39" fmla="*/ 12 h 143"/>
                <a:gd name="T40" fmla="*/ 56 w 120"/>
                <a:gd name="T41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43">
                  <a:moveTo>
                    <a:pt x="56" y="7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4"/>
                    <a:pt x="0" y="58"/>
                    <a:pt x="2" y="61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83" y="142"/>
                    <a:pt x="86" y="143"/>
                    <a:pt x="88" y="142"/>
                  </a:cubicBezTo>
                  <a:cubicBezTo>
                    <a:pt x="91" y="142"/>
                    <a:pt x="92" y="140"/>
                    <a:pt x="93" y="138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20" y="63"/>
                    <a:pt x="120" y="60"/>
                    <a:pt x="118" y="5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1"/>
                    <a:pt x="58" y="0"/>
                    <a:pt x="56" y="0"/>
                  </a:cubicBezTo>
                  <a:cubicBezTo>
                    <a:pt x="54" y="0"/>
                    <a:pt x="53" y="1"/>
                    <a:pt x="51" y="2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1" y="12"/>
                    <a:pt x="51" y="12"/>
                    <a:pt x="51" y="12"/>
                  </a:cubicBezTo>
                  <a:lnTo>
                    <a:pt x="56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/>
            <p:nvPr/>
          </p:nvSpPr>
          <p:spPr bwMode="auto">
            <a:xfrm>
              <a:off x="2998788" y="503237"/>
              <a:ext cx="509588" cy="744538"/>
            </a:xfrm>
            <a:custGeom>
              <a:avLst/>
              <a:gdLst>
                <a:gd name="T0" fmla="*/ 321 w 321"/>
                <a:gd name="T1" fmla="*/ 0 h 469"/>
                <a:gd name="T2" fmla="*/ 0 w 321"/>
                <a:gd name="T3" fmla="*/ 319 h 469"/>
                <a:gd name="T4" fmla="*/ 152 w 321"/>
                <a:gd name="T5" fmla="*/ 469 h 469"/>
                <a:gd name="T6" fmla="*/ 321 w 321"/>
                <a:gd name="T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469">
                  <a:moveTo>
                    <a:pt x="321" y="0"/>
                  </a:moveTo>
                  <a:lnTo>
                    <a:pt x="0" y="319"/>
                  </a:lnTo>
                  <a:lnTo>
                    <a:pt x="152" y="46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/>
            <p:nvPr/>
          </p:nvSpPr>
          <p:spPr bwMode="auto">
            <a:xfrm>
              <a:off x="2968626" y="469900"/>
              <a:ext cx="573088" cy="811213"/>
            </a:xfrm>
            <a:custGeom>
              <a:avLst/>
              <a:gdLst>
                <a:gd name="T0" fmla="*/ 127 w 135"/>
                <a:gd name="T1" fmla="*/ 8 h 191"/>
                <a:gd name="T2" fmla="*/ 122 w 135"/>
                <a:gd name="T3" fmla="*/ 3 h 191"/>
                <a:gd name="T4" fmla="*/ 2 w 135"/>
                <a:gd name="T5" fmla="*/ 122 h 191"/>
                <a:gd name="T6" fmla="*/ 0 w 135"/>
                <a:gd name="T7" fmla="*/ 127 h 191"/>
                <a:gd name="T8" fmla="*/ 2 w 135"/>
                <a:gd name="T9" fmla="*/ 132 h 191"/>
                <a:gd name="T10" fmla="*/ 59 w 135"/>
                <a:gd name="T11" fmla="*/ 188 h 191"/>
                <a:gd name="T12" fmla="*/ 65 w 135"/>
                <a:gd name="T13" fmla="*/ 190 h 191"/>
                <a:gd name="T14" fmla="*/ 70 w 135"/>
                <a:gd name="T15" fmla="*/ 186 h 191"/>
                <a:gd name="T16" fmla="*/ 133 w 135"/>
                <a:gd name="T17" fmla="*/ 10 h 191"/>
                <a:gd name="T18" fmla="*/ 131 w 135"/>
                <a:gd name="T19" fmla="*/ 2 h 191"/>
                <a:gd name="T20" fmla="*/ 122 w 135"/>
                <a:gd name="T21" fmla="*/ 3 h 191"/>
                <a:gd name="T22" fmla="*/ 127 w 135"/>
                <a:gd name="T23" fmla="*/ 8 h 191"/>
                <a:gd name="T24" fmla="*/ 120 w 135"/>
                <a:gd name="T25" fmla="*/ 5 h 191"/>
                <a:gd name="T26" fmla="*/ 61 w 135"/>
                <a:gd name="T27" fmla="*/ 171 h 191"/>
                <a:gd name="T28" fmla="*/ 17 w 135"/>
                <a:gd name="T29" fmla="*/ 127 h 191"/>
                <a:gd name="T30" fmla="*/ 132 w 135"/>
                <a:gd name="T31" fmla="*/ 13 h 191"/>
                <a:gd name="T32" fmla="*/ 127 w 135"/>
                <a:gd name="T33" fmla="*/ 8 h 191"/>
                <a:gd name="T34" fmla="*/ 120 w 135"/>
                <a:gd name="T35" fmla="*/ 5 h 191"/>
                <a:gd name="T36" fmla="*/ 127 w 135"/>
                <a:gd name="T37" fmla="*/ 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191">
                  <a:moveTo>
                    <a:pt x="127" y="8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29"/>
                    <a:pt x="1" y="131"/>
                    <a:pt x="2" y="132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60" y="190"/>
                    <a:pt x="63" y="191"/>
                    <a:pt x="65" y="190"/>
                  </a:cubicBezTo>
                  <a:cubicBezTo>
                    <a:pt x="68" y="190"/>
                    <a:pt x="69" y="188"/>
                    <a:pt x="70" y="186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5" y="7"/>
                    <a:pt x="133" y="3"/>
                    <a:pt x="131" y="2"/>
                  </a:cubicBezTo>
                  <a:cubicBezTo>
                    <a:pt x="128" y="0"/>
                    <a:pt x="124" y="0"/>
                    <a:pt x="122" y="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0" y="5"/>
                    <a:pt x="120" y="5"/>
                    <a:pt x="120" y="5"/>
                  </a:cubicBezTo>
                  <a:lnTo>
                    <a:pt x="12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0"/>
            <p:cNvSpPr/>
            <p:nvPr/>
          </p:nvSpPr>
          <p:spPr bwMode="auto">
            <a:xfrm>
              <a:off x="2530476" y="269875"/>
              <a:ext cx="747713" cy="509588"/>
            </a:xfrm>
            <a:custGeom>
              <a:avLst/>
              <a:gdLst>
                <a:gd name="T0" fmla="*/ 0 w 471"/>
                <a:gd name="T1" fmla="*/ 171 h 321"/>
                <a:gd name="T2" fmla="*/ 150 w 471"/>
                <a:gd name="T3" fmla="*/ 321 h 321"/>
                <a:gd name="T4" fmla="*/ 471 w 471"/>
                <a:gd name="T5" fmla="*/ 0 h 321"/>
                <a:gd name="T6" fmla="*/ 0 w 471"/>
                <a:gd name="T7" fmla="*/ 17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321">
                  <a:moveTo>
                    <a:pt x="0" y="171"/>
                  </a:moveTo>
                  <a:lnTo>
                    <a:pt x="150" y="321"/>
                  </a:lnTo>
                  <a:lnTo>
                    <a:pt x="471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/>
            <p:nvPr/>
          </p:nvSpPr>
          <p:spPr bwMode="auto">
            <a:xfrm>
              <a:off x="2501901" y="239712"/>
              <a:ext cx="811213" cy="573088"/>
            </a:xfrm>
            <a:custGeom>
              <a:avLst/>
              <a:gdLst>
                <a:gd name="T0" fmla="*/ 7 w 191"/>
                <a:gd name="T1" fmla="*/ 71 h 135"/>
                <a:gd name="T2" fmla="*/ 2 w 191"/>
                <a:gd name="T3" fmla="*/ 76 h 135"/>
                <a:gd name="T4" fmla="*/ 58 w 191"/>
                <a:gd name="T5" fmla="*/ 132 h 135"/>
                <a:gd name="T6" fmla="*/ 68 w 191"/>
                <a:gd name="T7" fmla="*/ 132 h 135"/>
                <a:gd name="T8" fmla="*/ 188 w 191"/>
                <a:gd name="T9" fmla="*/ 12 h 135"/>
                <a:gd name="T10" fmla="*/ 189 w 191"/>
                <a:gd name="T11" fmla="*/ 4 h 135"/>
                <a:gd name="T12" fmla="*/ 181 w 191"/>
                <a:gd name="T13" fmla="*/ 1 h 135"/>
                <a:gd name="T14" fmla="*/ 5 w 191"/>
                <a:gd name="T15" fmla="*/ 64 h 135"/>
                <a:gd name="T16" fmla="*/ 0 w 191"/>
                <a:gd name="T17" fmla="*/ 69 h 135"/>
                <a:gd name="T18" fmla="*/ 2 w 191"/>
                <a:gd name="T19" fmla="*/ 76 h 135"/>
                <a:gd name="T20" fmla="*/ 7 w 191"/>
                <a:gd name="T21" fmla="*/ 71 h 135"/>
                <a:gd name="T22" fmla="*/ 10 w 191"/>
                <a:gd name="T23" fmla="*/ 78 h 135"/>
                <a:gd name="T24" fmla="*/ 156 w 191"/>
                <a:gd name="T25" fmla="*/ 25 h 135"/>
                <a:gd name="T26" fmla="*/ 63 w 191"/>
                <a:gd name="T27" fmla="*/ 117 h 135"/>
                <a:gd name="T28" fmla="*/ 12 w 191"/>
                <a:gd name="T29" fmla="*/ 66 h 135"/>
                <a:gd name="T30" fmla="*/ 7 w 191"/>
                <a:gd name="T31" fmla="*/ 71 h 135"/>
                <a:gd name="T32" fmla="*/ 10 w 191"/>
                <a:gd name="T33" fmla="*/ 78 h 135"/>
                <a:gd name="T34" fmla="*/ 7 w 191"/>
                <a:gd name="T35" fmla="*/ 7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135">
                  <a:moveTo>
                    <a:pt x="7" y="71"/>
                  </a:moveTo>
                  <a:cubicBezTo>
                    <a:pt x="2" y="76"/>
                    <a:pt x="2" y="76"/>
                    <a:pt x="2" y="76"/>
                  </a:cubicBezTo>
                  <a:cubicBezTo>
                    <a:pt x="58" y="132"/>
                    <a:pt x="58" y="132"/>
                    <a:pt x="58" y="132"/>
                  </a:cubicBezTo>
                  <a:cubicBezTo>
                    <a:pt x="61" y="135"/>
                    <a:pt x="66" y="135"/>
                    <a:pt x="68" y="132"/>
                  </a:cubicBezTo>
                  <a:cubicBezTo>
                    <a:pt x="188" y="12"/>
                    <a:pt x="188" y="12"/>
                    <a:pt x="188" y="12"/>
                  </a:cubicBezTo>
                  <a:cubicBezTo>
                    <a:pt x="191" y="10"/>
                    <a:pt x="191" y="6"/>
                    <a:pt x="189" y="4"/>
                  </a:cubicBezTo>
                  <a:cubicBezTo>
                    <a:pt x="187" y="1"/>
                    <a:pt x="184" y="0"/>
                    <a:pt x="181" y="1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3" y="65"/>
                    <a:pt x="1" y="67"/>
                    <a:pt x="0" y="69"/>
                  </a:cubicBezTo>
                  <a:cubicBezTo>
                    <a:pt x="0" y="72"/>
                    <a:pt x="0" y="74"/>
                    <a:pt x="2" y="76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0" y="78"/>
                    <a:pt x="10" y="78"/>
                    <a:pt x="10" y="78"/>
                  </a:cubicBezTo>
                  <a:lnTo>
                    <a:pt x="7" y="7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2"/>
            <p:cNvSpPr/>
            <p:nvPr/>
          </p:nvSpPr>
          <p:spPr bwMode="auto">
            <a:xfrm>
              <a:off x="2225676" y="541337"/>
              <a:ext cx="542925" cy="446088"/>
            </a:xfrm>
            <a:custGeom>
              <a:avLst/>
              <a:gdLst>
                <a:gd name="T0" fmla="*/ 0 w 342"/>
                <a:gd name="T1" fmla="*/ 70 h 281"/>
                <a:gd name="T2" fmla="*/ 211 w 342"/>
                <a:gd name="T3" fmla="*/ 281 h 281"/>
                <a:gd name="T4" fmla="*/ 342 w 342"/>
                <a:gd name="T5" fmla="*/ 150 h 281"/>
                <a:gd name="T6" fmla="*/ 192 w 342"/>
                <a:gd name="T7" fmla="*/ 0 h 281"/>
                <a:gd name="T8" fmla="*/ 0 w 342"/>
                <a:gd name="T9" fmla="*/ 7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81">
                  <a:moveTo>
                    <a:pt x="0" y="70"/>
                  </a:moveTo>
                  <a:lnTo>
                    <a:pt x="211" y="281"/>
                  </a:lnTo>
                  <a:lnTo>
                    <a:pt x="342" y="150"/>
                  </a:lnTo>
                  <a:lnTo>
                    <a:pt x="192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/>
            <p:nvPr/>
          </p:nvSpPr>
          <p:spPr bwMode="auto">
            <a:xfrm>
              <a:off x="2195513" y="508000"/>
              <a:ext cx="608013" cy="509588"/>
            </a:xfrm>
            <a:custGeom>
              <a:avLst/>
              <a:gdLst>
                <a:gd name="T0" fmla="*/ 7 w 143"/>
                <a:gd name="T1" fmla="*/ 34 h 120"/>
                <a:gd name="T2" fmla="*/ 2 w 143"/>
                <a:gd name="T3" fmla="*/ 39 h 120"/>
                <a:gd name="T4" fmla="*/ 82 w 143"/>
                <a:gd name="T5" fmla="*/ 118 h 120"/>
                <a:gd name="T6" fmla="*/ 86 w 143"/>
                <a:gd name="T7" fmla="*/ 120 h 120"/>
                <a:gd name="T8" fmla="*/ 91 w 143"/>
                <a:gd name="T9" fmla="*/ 118 h 120"/>
                <a:gd name="T10" fmla="*/ 140 w 143"/>
                <a:gd name="T11" fmla="*/ 69 h 120"/>
                <a:gd name="T12" fmla="*/ 143 w 143"/>
                <a:gd name="T13" fmla="*/ 64 h 120"/>
                <a:gd name="T14" fmla="*/ 140 w 143"/>
                <a:gd name="T15" fmla="*/ 59 h 120"/>
                <a:gd name="T16" fmla="*/ 84 w 143"/>
                <a:gd name="T17" fmla="*/ 3 h 120"/>
                <a:gd name="T18" fmla="*/ 77 w 143"/>
                <a:gd name="T19" fmla="*/ 1 h 120"/>
                <a:gd name="T20" fmla="*/ 5 w 143"/>
                <a:gd name="T21" fmla="*/ 27 h 120"/>
                <a:gd name="T22" fmla="*/ 0 w 143"/>
                <a:gd name="T23" fmla="*/ 32 h 120"/>
                <a:gd name="T24" fmla="*/ 2 w 143"/>
                <a:gd name="T25" fmla="*/ 39 h 120"/>
                <a:gd name="T26" fmla="*/ 7 w 143"/>
                <a:gd name="T27" fmla="*/ 34 h 120"/>
                <a:gd name="T28" fmla="*/ 10 w 143"/>
                <a:gd name="T29" fmla="*/ 40 h 120"/>
                <a:gd name="T30" fmla="*/ 77 w 143"/>
                <a:gd name="T31" fmla="*/ 16 h 120"/>
                <a:gd name="T32" fmla="*/ 125 w 143"/>
                <a:gd name="T33" fmla="*/ 64 h 120"/>
                <a:gd name="T34" fmla="*/ 86 w 143"/>
                <a:gd name="T35" fmla="*/ 103 h 120"/>
                <a:gd name="T36" fmla="*/ 12 w 143"/>
                <a:gd name="T37" fmla="*/ 29 h 120"/>
                <a:gd name="T38" fmla="*/ 7 w 143"/>
                <a:gd name="T39" fmla="*/ 34 h 120"/>
                <a:gd name="T40" fmla="*/ 10 w 143"/>
                <a:gd name="T41" fmla="*/ 40 h 120"/>
                <a:gd name="T42" fmla="*/ 7 w 143"/>
                <a:gd name="T43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120">
                  <a:moveTo>
                    <a:pt x="7" y="34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3" y="119"/>
                    <a:pt x="85" y="120"/>
                    <a:pt x="86" y="120"/>
                  </a:cubicBezTo>
                  <a:cubicBezTo>
                    <a:pt x="88" y="120"/>
                    <a:pt x="90" y="119"/>
                    <a:pt x="91" y="118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42" y="68"/>
                    <a:pt x="143" y="66"/>
                    <a:pt x="143" y="64"/>
                  </a:cubicBezTo>
                  <a:cubicBezTo>
                    <a:pt x="143" y="62"/>
                    <a:pt x="142" y="61"/>
                    <a:pt x="140" y="59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2" y="1"/>
                    <a:pt x="79" y="0"/>
                    <a:pt x="77" y="1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8"/>
                    <a:pt x="1" y="30"/>
                    <a:pt x="0" y="32"/>
                  </a:cubicBezTo>
                  <a:cubicBezTo>
                    <a:pt x="0" y="35"/>
                    <a:pt x="1" y="37"/>
                    <a:pt x="2" y="3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40"/>
                    <a:pt x="10" y="40"/>
                    <a:pt x="10" y="4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3" grpId="0"/>
      <p:bldP spid="14" grpId="0" animBg="1"/>
      <p:bldP spid="17" grpId="0"/>
      <p:bldP spid="18" grpId="0" animBg="1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254500" y="3978383"/>
            <a:ext cx="369715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拓展任务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3537834" y="277314"/>
            <a:ext cx="5795380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60375" y="1052195"/>
            <a:ext cx="7898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+mn-lt"/>
                <a:cs typeface="+mn-lt"/>
                <a:sym typeface="+mn-ea"/>
              </a:rPr>
              <a:t>问题：</a:t>
            </a:r>
            <a:r>
              <a:rPr lang="en-US" altLang="zh-CN" sz="2800" b="1" dirty="0">
                <a:ea typeface="+mn-lt"/>
                <a:cs typeface="+mn-lt"/>
                <a:sym typeface="+mn-ea"/>
              </a:rPr>
              <a:t>若光伏出力提高10倍，重新求解运行计划，分析系统是如何消纳可再生能源的。</a:t>
            </a:r>
            <a:endParaRPr lang="en-US" altLang="zh-CN" sz="2800" b="1" dirty="0">
              <a:ea typeface="+mn-lt"/>
              <a:cs typeface="+mn-lt"/>
              <a:sym typeface="+mn-ea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3348781" y="237914"/>
            <a:ext cx="5494438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Question 3(1)</a:t>
            </a:r>
            <a:endParaRPr lang="zh-CN" altLang="en-US" sz="40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屏幕截图 2024-05-28 2208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209165"/>
            <a:ext cx="8029575" cy="76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0375" y="4121150"/>
            <a:ext cx="4549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模型不变，只需将输入的光伏出力向量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PV_input</a:t>
            </a:r>
            <a:r>
              <a:rPr lang="zh-CN" altLang="en-US" dirty="0"/>
              <a:t>所有元素</a:t>
            </a:r>
            <a:r>
              <a:rPr lang="en-US" altLang="zh-CN" dirty="0"/>
              <a:t>*10</a:t>
            </a:r>
            <a:r>
              <a:rPr lang="zh-CN" altLang="en-US" dirty="0"/>
              <a:t>，重新计算即可</a:t>
            </a:r>
            <a:endParaRPr lang="zh-CN" altLang="en-US" dirty="0"/>
          </a:p>
        </p:txBody>
      </p:sp>
      <p:pic>
        <p:nvPicPr>
          <p:cNvPr id="10" name="图片 9" descr="屏幕截图 2024-05-28 221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75" y="2941955"/>
            <a:ext cx="4862195" cy="383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61010" y="238125"/>
            <a:ext cx="11362690" cy="498475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无补贴</a:t>
            </a:r>
            <a:r>
              <a:rPr lang="en-US" altLang="zh-CN" sz="4000" b="1" dirty="0">
                <a:solidFill>
                  <a:schemeClr val="tx1"/>
                </a:solidFill>
              </a:rPr>
              <a:t>+</a:t>
            </a:r>
            <a:r>
              <a:rPr lang="zh-CN" altLang="en-US" sz="4000" b="1" dirty="0">
                <a:solidFill>
                  <a:schemeClr val="tx1"/>
                </a:solidFill>
              </a:rPr>
              <a:t>配置储能</a:t>
            </a:r>
            <a:r>
              <a:rPr lang="en-US" altLang="zh-CN" sz="4000" b="1" dirty="0">
                <a:solidFill>
                  <a:schemeClr val="tx1"/>
                </a:solidFill>
              </a:rPr>
              <a:t>+10</a:t>
            </a:r>
            <a:r>
              <a:rPr lang="zh-CN" altLang="en-US" sz="4000" b="1" dirty="0">
                <a:solidFill>
                  <a:schemeClr val="tx1"/>
                </a:solidFill>
              </a:rPr>
              <a:t>倍光伏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D:\0_zbw\大二春课程\大能导\挑战性任务\课题1-多能园区与虚拟电厂\问题一（10倍光伏）电功率平衡.jpg问题一（10倍光伏）电功率平衡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64568" y="1036955"/>
            <a:ext cx="5960110" cy="3477895"/>
          </a:xfrm>
          <a:prstGeom prst="rect">
            <a:avLst/>
          </a:prstGeom>
        </p:spPr>
      </p:pic>
      <p:pic>
        <p:nvPicPr>
          <p:cNvPr id="3" name="图片 2" descr="D:\0_zbw\大二春课程\大能导\挑战性任务\课题1-多能园区与虚拟电厂\问题一电功率平衡.jpg问题一电功率平衡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4313" y="3113723"/>
            <a:ext cx="5785485" cy="33756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70660" y="1517650"/>
            <a:ext cx="3343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原来的光伏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424420" y="5512435"/>
            <a:ext cx="3343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10</a:t>
            </a:r>
            <a:r>
              <a:rPr lang="zh-CN" altLang="en-US" sz="2800"/>
              <a:t>倍光伏</a:t>
            </a:r>
            <a:endParaRPr lang="zh-CN" altLang="en-US" sz="2800"/>
          </a:p>
        </p:txBody>
      </p:sp>
      <p:sp>
        <p:nvSpPr>
          <p:cNvPr id="10" name="上箭头 9"/>
          <p:cNvSpPr/>
          <p:nvPr/>
        </p:nvSpPr>
        <p:spPr>
          <a:xfrm>
            <a:off x="8679815" y="4843145"/>
            <a:ext cx="831850" cy="5911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679065" y="2125980"/>
            <a:ext cx="925830" cy="608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1945" y="787400"/>
            <a:ext cx="2486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电功率平衡：</a:t>
            </a:r>
            <a:endParaRPr lang="zh-CN" altLang="en-US" sz="3200" dirty="0"/>
          </a:p>
        </p:txBody>
      </p:sp>
      <p:pic>
        <p:nvPicPr>
          <p:cNvPr id="13" name="图片 12" descr="C:\Users\张博文\Pictures\Screenshots\屏幕截图 2024-05-29 224730.png屏幕截图 2024-05-29 2247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94665" y="1370965"/>
            <a:ext cx="88455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/>
      <p:bldP spid="9" grpId="0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61010" y="238125"/>
            <a:ext cx="11362690" cy="498475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有补贴</a:t>
            </a:r>
            <a:r>
              <a:rPr lang="en-US" altLang="zh-CN" sz="4000" b="1" dirty="0">
                <a:solidFill>
                  <a:schemeClr val="tx1"/>
                </a:solidFill>
              </a:rPr>
              <a:t>+</a:t>
            </a:r>
            <a:r>
              <a:rPr lang="zh-CN" altLang="en-US" sz="4000" b="1" dirty="0">
                <a:solidFill>
                  <a:schemeClr val="tx1"/>
                </a:solidFill>
              </a:rPr>
              <a:t>配置储能</a:t>
            </a:r>
            <a:r>
              <a:rPr lang="en-US" altLang="zh-CN" sz="4000" b="1" dirty="0">
                <a:solidFill>
                  <a:schemeClr val="tx1"/>
                </a:solidFill>
              </a:rPr>
              <a:t>+10</a:t>
            </a:r>
            <a:r>
              <a:rPr lang="zh-CN" altLang="en-US" sz="4000" b="1" dirty="0">
                <a:solidFill>
                  <a:schemeClr val="tx1"/>
                </a:solidFill>
              </a:rPr>
              <a:t>倍光伏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D:\0_zbw\大二春课程\大能导\挑战性任务\课题1-多能园区与虚拟电厂\问题二（10倍光伏）电功率平衡.jpg问题二（10倍光伏）电功率平衡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953" y="1123633"/>
            <a:ext cx="5726430" cy="3341370"/>
          </a:xfrm>
          <a:prstGeom prst="rect">
            <a:avLst/>
          </a:prstGeom>
        </p:spPr>
      </p:pic>
      <p:pic>
        <p:nvPicPr>
          <p:cNvPr id="3" name="图片 2" descr="D:\0_zbw\大二春课程\大能导\挑战性任务\课题1-多能园区与虚拟电厂\问题二电功率平衡.jpg问题二电功率平衡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2263" y="3214053"/>
            <a:ext cx="5509895" cy="3214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5890" y="1517650"/>
            <a:ext cx="3343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原来的光伏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288530" y="5512435"/>
            <a:ext cx="3343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10</a:t>
            </a:r>
            <a:r>
              <a:rPr lang="zh-CN" altLang="en-US" sz="2800"/>
              <a:t>倍光伏</a:t>
            </a:r>
            <a:endParaRPr lang="zh-CN" altLang="en-US" sz="2800"/>
          </a:p>
        </p:txBody>
      </p:sp>
      <p:sp>
        <p:nvSpPr>
          <p:cNvPr id="10" name="上箭头 9"/>
          <p:cNvSpPr/>
          <p:nvPr/>
        </p:nvSpPr>
        <p:spPr>
          <a:xfrm>
            <a:off x="8543925" y="4843145"/>
            <a:ext cx="831850" cy="5911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614295" y="2125980"/>
            <a:ext cx="925830" cy="608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1945" y="787400"/>
            <a:ext cx="2486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电功率平衡：</a:t>
            </a:r>
            <a:endParaRPr lang="zh-CN" altLang="en-US" sz="3200"/>
          </a:p>
        </p:txBody>
      </p:sp>
      <p:pic>
        <p:nvPicPr>
          <p:cNvPr id="6" name="图片 5" descr="C:\Users\张博文\Pictures\Screenshots\屏幕截图 2024-05-29 224730.png屏幕截图 2024-05-29 2247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94665" y="1370965"/>
            <a:ext cx="88455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/>
      <p:bldP spid="9" grpId="0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Entry_1"/>
          <p:cNvSpPr/>
          <p:nvPr>
            <p:custDataLst>
              <p:tags r:id="rId1"/>
            </p:custDataLst>
          </p:nvPr>
        </p:nvSpPr>
        <p:spPr>
          <a:xfrm>
            <a:off x="461010" y="238125"/>
            <a:ext cx="11362690" cy="498475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有</a:t>
            </a:r>
            <a:r>
              <a:rPr lang="en-US" altLang="zh-CN" sz="4000" b="1" dirty="0">
                <a:solidFill>
                  <a:schemeClr val="tx1"/>
                </a:solidFill>
              </a:rPr>
              <a:t>/</a:t>
            </a:r>
            <a:r>
              <a:rPr lang="zh-CN" altLang="en-US" sz="4000" b="1" dirty="0">
                <a:solidFill>
                  <a:schemeClr val="tx1"/>
                </a:solidFill>
              </a:rPr>
              <a:t>无补贴</a:t>
            </a:r>
            <a:r>
              <a:rPr lang="en-US" altLang="zh-CN" sz="4000" b="1" dirty="0">
                <a:solidFill>
                  <a:schemeClr val="tx1"/>
                </a:solidFill>
              </a:rPr>
              <a:t>+10</a:t>
            </a:r>
            <a:r>
              <a:rPr lang="zh-CN" altLang="en-US" sz="4000" b="1" dirty="0">
                <a:solidFill>
                  <a:schemeClr val="tx1"/>
                </a:solidFill>
              </a:rPr>
              <a:t>倍光伏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460375" y="1052195"/>
            <a:ext cx="107181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+mn-lt"/>
                <a:cs typeface="+mn-lt"/>
                <a:sym typeface="+mn-ea"/>
              </a:rPr>
              <a:t>问题：</a:t>
            </a:r>
            <a:r>
              <a:rPr lang="en-US" altLang="zh-CN" sz="2800" b="1" dirty="0">
                <a:ea typeface="+mn-lt"/>
                <a:cs typeface="+mn-lt"/>
                <a:sym typeface="+mn-ea"/>
              </a:rPr>
              <a:t>园区是否需要购置储能？若需要，大约多少年可以收回成本？（储能购置价格为100万元/MWh的价格）</a:t>
            </a:r>
            <a:endParaRPr lang="en-US" altLang="zh-CN" sz="2800" b="1" dirty="0">
              <a:ea typeface="+mn-lt"/>
              <a:cs typeface="+mn-lt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1010" y="2219960"/>
            <a:ext cx="939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要点：对比有无储能场景下每天用能的总成本，计算投资回报时间</a:t>
            </a:r>
            <a:endParaRPr lang="zh-CN" altLang="en-US" sz="2400"/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461010" y="2880360"/>
          <a:ext cx="11176635" cy="271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820"/>
                <a:gridCol w="1682115"/>
                <a:gridCol w="1811655"/>
                <a:gridCol w="2331974"/>
                <a:gridCol w="2092071"/>
              </a:tblGrid>
              <a:tr h="1256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有无补贴</a:t>
                      </a:r>
                      <a:r>
                        <a:rPr lang="en-US" altLang="zh-CN"/>
                        <a:t>\</a:t>
                      </a:r>
                      <a:r>
                        <a:rPr lang="zh-CN" altLang="en-US"/>
                        <a:t>每天支出</a:t>
                      </a:r>
                      <a:r>
                        <a:rPr lang="en-US" altLang="zh-CN"/>
                        <a:t>\</a:t>
                      </a:r>
                      <a:r>
                        <a:rPr lang="zh-CN" altLang="en-US"/>
                        <a:t>有无储能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有储能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无储能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储能每天省的钱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元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回本时间</a:t>
                      </a:r>
                      <a:endParaRPr lang="zh-CN" altLang="en-US"/>
                    </a:p>
                  </a:txBody>
                  <a:tcPr anchor="ctr"/>
                </a:tc>
              </a:tr>
              <a:tr h="7118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有补贴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50014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53401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3387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295</a:t>
                      </a:r>
                      <a:r>
                        <a:rPr lang="zh-CN" altLang="en-US"/>
                        <a:t>天</a:t>
                      </a:r>
                      <a:r>
                        <a:rPr lang="en-US" altLang="zh-CN"/>
                        <a:t>≈0.81</a:t>
                      </a:r>
                      <a:r>
                        <a:rPr lang="zh-CN" altLang="en-US"/>
                        <a:t>年</a:t>
                      </a:r>
                      <a:endParaRPr lang="zh-CN" altLang="en-US"/>
                    </a:p>
                  </a:txBody>
                  <a:tcPr anchor="ctr"/>
                </a:tc>
              </a:tr>
              <a:tr h="7473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无补贴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54130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54981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851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1167</a:t>
                      </a:r>
                      <a:r>
                        <a:rPr lang="zh-CN" altLang="en-US"/>
                        <a:t>天</a:t>
                      </a:r>
                      <a:r>
                        <a:rPr lang="en-US" altLang="zh-CN"/>
                        <a:t>≈3.20</a:t>
                      </a:r>
                      <a:r>
                        <a:rPr lang="zh-CN" altLang="en-US"/>
                        <a:t>年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721485" y="5825490"/>
            <a:ext cx="8195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1MWh</a:t>
            </a:r>
            <a:r>
              <a:rPr lang="zh-CN" altLang="en-US" sz="2400"/>
              <a:t>储能固定资本</a:t>
            </a:r>
            <a:r>
              <a:rPr lang="en-US" altLang="zh-CN" sz="2400"/>
              <a:t>100</a:t>
            </a:r>
            <a:r>
              <a:rPr lang="zh-CN" altLang="en-US" sz="2400"/>
              <a:t>万元，每天省下</a:t>
            </a:r>
            <a:r>
              <a:rPr lang="en-US" altLang="zh-CN" sz="2400"/>
              <a:t>x</a:t>
            </a:r>
            <a:r>
              <a:rPr lang="zh-CN" altLang="en-US" sz="2400"/>
              <a:t>元钱，</a:t>
            </a:r>
            <a:endParaRPr lang="zh-CN" altLang="en-US" sz="2400"/>
          </a:p>
          <a:p>
            <a:pPr algn="ctr"/>
            <a:r>
              <a:rPr lang="zh-CN" altLang="en-US" sz="2400"/>
              <a:t>则回本时间为</a:t>
            </a:r>
            <a:r>
              <a:rPr lang="en-US" altLang="zh-CN" sz="2400"/>
              <a:t>100</a:t>
            </a:r>
            <a:r>
              <a:rPr lang="zh-CN" altLang="en-US" sz="2400"/>
              <a:t>万</a:t>
            </a:r>
            <a:r>
              <a:rPr lang="en-US" altLang="zh-CN" sz="2400"/>
              <a:t>/x</a:t>
            </a:r>
            <a:r>
              <a:rPr lang="zh-CN" altLang="en-US" sz="2400"/>
              <a:t>天</a:t>
            </a:r>
            <a:r>
              <a:rPr lang="en-US" altLang="zh-CN" sz="2400"/>
              <a:t>=100</a:t>
            </a:r>
            <a:r>
              <a:rPr lang="zh-CN" altLang="en-US" sz="2400"/>
              <a:t>万</a:t>
            </a:r>
            <a:r>
              <a:rPr lang="en-US" altLang="zh-CN" sz="2400"/>
              <a:t>/365x</a:t>
            </a:r>
            <a:r>
              <a:rPr lang="zh-CN" altLang="en-US" sz="2400"/>
              <a:t>年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Entry_1"/>
          <p:cNvSpPr/>
          <p:nvPr>
            <p:custDataLst>
              <p:tags r:id="rId1"/>
            </p:custDataLst>
          </p:nvPr>
        </p:nvSpPr>
        <p:spPr>
          <a:xfrm>
            <a:off x="461010" y="238125"/>
            <a:ext cx="11362690" cy="498475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得出结论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1027430"/>
            <a:ext cx="619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分析系统是如何消纳可再生能源的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600" y="3392805"/>
            <a:ext cx="3529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园区是否需要购置储能？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14730" y="1640205"/>
            <a:ext cx="971550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本场景中，电负荷（以及用电的制冷制热设备）始终高于同一时间段的光伏发电，因此主要通过减少购电量来消纳光伏。</a:t>
            </a: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zh-CN" altLang="en-US" sz="2400" dirty="0"/>
              <a:t>若光伏有余电，则可以通过储能存储，或上网卖出。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1014730" y="4048125"/>
            <a:ext cx="1047623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/>
              <a:t>一般蓄电池储能寿命</a:t>
            </a:r>
            <a:r>
              <a:rPr lang="en-US" altLang="zh-CN" sz="2400"/>
              <a:t>&gt;3.2</a:t>
            </a:r>
            <a:r>
              <a:rPr lang="zh-CN" altLang="en-US" sz="2400"/>
              <a:t>年（与电池材料、工作环境、充放电频率有关），因此无论是否有调峰补贴，装备储能都是有利的；但有补贴时储能优势更大。本场景中，</a:t>
            </a:r>
            <a:r>
              <a:rPr lang="en-US" altLang="zh-CN" sz="2400"/>
              <a:t>1MWh</a:t>
            </a:r>
            <a:r>
              <a:rPr lang="zh-CN" altLang="en-US" sz="2400"/>
              <a:t>储能容量和</a:t>
            </a:r>
            <a:r>
              <a:rPr lang="en-US" altLang="zh-CN" sz="2400"/>
              <a:t>300kW</a:t>
            </a:r>
            <a:r>
              <a:rPr lang="zh-CN" altLang="en-US" sz="2400"/>
              <a:t>最大充放电功率并未被充分利用。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在已知设备寿命的前提下，可以求出储能最优容量配置。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68835" y="1749656"/>
            <a:ext cx="1854330" cy="1990037"/>
            <a:chOff x="869952" y="3908426"/>
            <a:chExt cx="2906712" cy="3119438"/>
          </a:xfrm>
        </p:grpSpPr>
        <p:sp>
          <p:nvSpPr>
            <p:cNvPr id="5" name="Oval 70"/>
            <p:cNvSpPr>
              <a:spLocks noChangeArrowheads="1"/>
            </p:cNvSpPr>
            <p:nvPr/>
          </p:nvSpPr>
          <p:spPr bwMode="auto">
            <a:xfrm>
              <a:off x="869952" y="3908426"/>
              <a:ext cx="2906712" cy="2906714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" name="Rectangle 71"/>
            <p:cNvSpPr>
              <a:spLocks noChangeArrowheads="1"/>
            </p:cNvSpPr>
            <p:nvPr/>
          </p:nvSpPr>
          <p:spPr bwMode="auto">
            <a:xfrm>
              <a:off x="2360613" y="6569076"/>
              <a:ext cx="34925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2"/>
            <p:cNvSpPr>
              <a:spLocks noChangeArrowheads="1"/>
            </p:cNvSpPr>
            <p:nvPr/>
          </p:nvSpPr>
          <p:spPr bwMode="auto">
            <a:xfrm>
              <a:off x="2360613" y="6569076"/>
              <a:ext cx="3492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2132013" y="6569076"/>
              <a:ext cx="13493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74"/>
            <p:cNvSpPr>
              <a:spLocks noChangeArrowheads="1"/>
            </p:cNvSpPr>
            <p:nvPr/>
          </p:nvSpPr>
          <p:spPr bwMode="auto">
            <a:xfrm>
              <a:off x="2132013" y="6569076"/>
              <a:ext cx="13493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5"/>
            <p:cNvSpPr/>
            <p:nvPr/>
          </p:nvSpPr>
          <p:spPr bwMode="auto">
            <a:xfrm>
              <a:off x="2994026" y="5545138"/>
              <a:ext cx="769938" cy="58738"/>
            </a:xfrm>
            <a:custGeom>
              <a:avLst/>
              <a:gdLst>
                <a:gd name="T0" fmla="*/ 181 w 181"/>
                <a:gd name="T1" fmla="*/ 0 h 14"/>
                <a:gd name="T2" fmla="*/ 0 w 181"/>
                <a:gd name="T3" fmla="*/ 0 h 14"/>
                <a:gd name="T4" fmla="*/ 0 w 181"/>
                <a:gd name="T5" fmla="*/ 14 h 14"/>
                <a:gd name="T6" fmla="*/ 179 w 181"/>
                <a:gd name="T7" fmla="*/ 14 h 14"/>
                <a:gd name="T8" fmla="*/ 181 w 18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4">
                  <a:moveTo>
                    <a:pt x="1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80" y="10"/>
                    <a:pt x="181" y="5"/>
                    <a:pt x="181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76"/>
            <p:cNvSpPr>
              <a:spLocks noChangeArrowheads="1"/>
            </p:cNvSpPr>
            <p:nvPr/>
          </p:nvSpPr>
          <p:spPr bwMode="auto">
            <a:xfrm>
              <a:off x="2428876" y="4541838"/>
              <a:ext cx="78263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77"/>
            <p:cNvSpPr>
              <a:spLocks noChangeArrowheads="1"/>
            </p:cNvSpPr>
            <p:nvPr/>
          </p:nvSpPr>
          <p:spPr bwMode="auto">
            <a:xfrm>
              <a:off x="2428876" y="4541838"/>
              <a:ext cx="78263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8"/>
            <p:cNvSpPr/>
            <p:nvPr/>
          </p:nvSpPr>
          <p:spPr bwMode="auto">
            <a:xfrm>
              <a:off x="3609976" y="5345113"/>
              <a:ext cx="166688" cy="58738"/>
            </a:xfrm>
            <a:custGeom>
              <a:avLst/>
              <a:gdLst>
                <a:gd name="T0" fmla="*/ 39 w 39"/>
                <a:gd name="T1" fmla="*/ 0 h 14"/>
                <a:gd name="T2" fmla="*/ 0 w 39"/>
                <a:gd name="T3" fmla="*/ 0 h 14"/>
                <a:gd name="T4" fmla="*/ 0 w 39"/>
                <a:gd name="T5" fmla="*/ 14 h 14"/>
                <a:gd name="T6" fmla="*/ 39 w 39"/>
                <a:gd name="T7" fmla="*/ 14 h 14"/>
                <a:gd name="T8" fmla="*/ 39 w 39"/>
                <a:gd name="T9" fmla="*/ 4 h 14"/>
                <a:gd name="T10" fmla="*/ 39 w 3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4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0"/>
                    <a:pt x="39" y="7"/>
                    <a:pt x="39" y="4"/>
                  </a:cubicBezTo>
                  <a:cubicBezTo>
                    <a:pt x="39" y="3"/>
                    <a:pt x="39" y="1"/>
                    <a:pt x="39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79"/>
            <p:cNvSpPr>
              <a:spLocks noChangeArrowheads="1"/>
            </p:cNvSpPr>
            <p:nvPr/>
          </p:nvSpPr>
          <p:spPr bwMode="auto">
            <a:xfrm>
              <a:off x="2220913" y="3959226"/>
              <a:ext cx="23018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2220913" y="3959226"/>
              <a:ext cx="23018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1"/>
            <p:cNvSpPr/>
            <p:nvPr/>
          </p:nvSpPr>
          <p:spPr bwMode="auto">
            <a:xfrm>
              <a:off x="1450976" y="4137026"/>
              <a:ext cx="225425" cy="60325"/>
            </a:xfrm>
            <a:custGeom>
              <a:avLst/>
              <a:gdLst>
                <a:gd name="T0" fmla="*/ 53 w 53"/>
                <a:gd name="T1" fmla="*/ 0 h 14"/>
                <a:gd name="T2" fmla="*/ 21 w 53"/>
                <a:gd name="T3" fmla="*/ 0 h 14"/>
                <a:gd name="T4" fmla="*/ 0 w 53"/>
                <a:gd name="T5" fmla="*/ 14 h 14"/>
                <a:gd name="T6" fmla="*/ 53 w 53"/>
                <a:gd name="T7" fmla="*/ 14 h 14"/>
                <a:gd name="T8" fmla="*/ 53 w 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4">
                  <a:moveTo>
                    <a:pt x="5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4" y="5"/>
                    <a:pt x="7" y="9"/>
                    <a:pt x="0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3270251" y="6138863"/>
              <a:ext cx="230188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3270251" y="6138863"/>
              <a:ext cx="230188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1035051" y="5545138"/>
              <a:ext cx="52705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>
              <a:off x="1035051" y="5545138"/>
              <a:ext cx="5270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6"/>
            <p:cNvSpPr/>
            <p:nvPr/>
          </p:nvSpPr>
          <p:spPr bwMode="auto">
            <a:xfrm>
              <a:off x="2833688" y="4137026"/>
              <a:ext cx="360363" cy="60325"/>
            </a:xfrm>
            <a:custGeom>
              <a:avLst/>
              <a:gdLst>
                <a:gd name="T0" fmla="*/ 65 w 85"/>
                <a:gd name="T1" fmla="*/ 0 h 14"/>
                <a:gd name="T2" fmla="*/ 0 w 85"/>
                <a:gd name="T3" fmla="*/ 0 h 14"/>
                <a:gd name="T4" fmla="*/ 0 w 85"/>
                <a:gd name="T5" fmla="*/ 14 h 14"/>
                <a:gd name="T6" fmla="*/ 85 w 85"/>
                <a:gd name="T7" fmla="*/ 14 h 14"/>
                <a:gd name="T8" fmla="*/ 65 w 8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4">
                  <a:moveTo>
                    <a:pt x="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79" y="9"/>
                    <a:pt x="72" y="5"/>
                    <a:pt x="65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>
              <a:off x="1931988" y="4714876"/>
              <a:ext cx="119063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88"/>
            <p:cNvSpPr>
              <a:spLocks noChangeArrowheads="1"/>
            </p:cNvSpPr>
            <p:nvPr/>
          </p:nvSpPr>
          <p:spPr bwMode="auto">
            <a:xfrm>
              <a:off x="1931988" y="4714876"/>
              <a:ext cx="11906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2071688" y="5654676"/>
              <a:ext cx="339725" cy="63500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90"/>
            <p:cNvSpPr>
              <a:spLocks noChangeArrowheads="1"/>
            </p:cNvSpPr>
            <p:nvPr/>
          </p:nvSpPr>
          <p:spPr bwMode="auto">
            <a:xfrm>
              <a:off x="2071688" y="5654676"/>
              <a:ext cx="339725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91"/>
            <p:cNvSpPr>
              <a:spLocks noChangeArrowheads="1"/>
            </p:cNvSpPr>
            <p:nvPr/>
          </p:nvSpPr>
          <p:spPr bwMode="auto">
            <a:xfrm>
              <a:off x="1762126" y="5013326"/>
              <a:ext cx="34448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92"/>
            <p:cNvSpPr>
              <a:spLocks noChangeArrowheads="1"/>
            </p:cNvSpPr>
            <p:nvPr/>
          </p:nvSpPr>
          <p:spPr bwMode="auto">
            <a:xfrm>
              <a:off x="1762126" y="5013326"/>
              <a:ext cx="34448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93"/>
            <p:cNvSpPr>
              <a:spLocks noChangeArrowheads="1"/>
            </p:cNvSpPr>
            <p:nvPr/>
          </p:nvSpPr>
          <p:spPr bwMode="auto">
            <a:xfrm>
              <a:off x="2386013" y="5191126"/>
              <a:ext cx="341313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94"/>
            <p:cNvSpPr>
              <a:spLocks noChangeArrowheads="1"/>
            </p:cNvSpPr>
            <p:nvPr/>
          </p:nvSpPr>
          <p:spPr bwMode="auto">
            <a:xfrm>
              <a:off x="2386013" y="5191126"/>
              <a:ext cx="34131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5"/>
            <p:cNvSpPr/>
            <p:nvPr/>
          </p:nvSpPr>
          <p:spPr bwMode="auto">
            <a:xfrm>
              <a:off x="898526" y="5021263"/>
              <a:ext cx="306388" cy="60325"/>
            </a:xfrm>
            <a:custGeom>
              <a:avLst/>
              <a:gdLst>
                <a:gd name="T0" fmla="*/ 72 w 72"/>
                <a:gd name="T1" fmla="*/ 0 h 14"/>
                <a:gd name="T2" fmla="*/ 3 w 72"/>
                <a:gd name="T3" fmla="*/ 0 h 14"/>
                <a:gd name="T4" fmla="*/ 0 w 72"/>
                <a:gd name="T5" fmla="*/ 14 h 14"/>
                <a:gd name="T6" fmla="*/ 72 w 72"/>
                <a:gd name="T7" fmla="*/ 14 h 14"/>
                <a:gd name="T8" fmla="*/ 72 w 7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4">
                  <a:moveTo>
                    <a:pt x="7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5"/>
                    <a:pt x="0" y="10"/>
                    <a:pt x="0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6"/>
            <p:cNvSpPr>
              <a:spLocks noChangeArrowheads="1"/>
            </p:cNvSpPr>
            <p:nvPr/>
          </p:nvSpPr>
          <p:spPr bwMode="auto">
            <a:xfrm>
              <a:off x="2451101" y="5943601"/>
              <a:ext cx="250825" cy="60325"/>
            </a:xfrm>
            <a:prstGeom prst="rect">
              <a:avLst/>
            </a:pr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97"/>
            <p:cNvSpPr>
              <a:spLocks noChangeArrowheads="1"/>
            </p:cNvSpPr>
            <p:nvPr/>
          </p:nvSpPr>
          <p:spPr bwMode="auto">
            <a:xfrm>
              <a:off x="2451101" y="5943601"/>
              <a:ext cx="250825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8"/>
            <p:cNvSpPr>
              <a:spLocks noEditPoints="1"/>
            </p:cNvSpPr>
            <p:nvPr/>
          </p:nvSpPr>
          <p:spPr bwMode="auto">
            <a:xfrm>
              <a:off x="1039813" y="6100763"/>
              <a:ext cx="2570163" cy="769938"/>
            </a:xfrm>
            <a:custGeom>
              <a:avLst/>
              <a:gdLst>
                <a:gd name="T0" fmla="*/ 1619 w 1619"/>
                <a:gd name="T1" fmla="*/ 0 h 485"/>
                <a:gd name="T2" fmla="*/ 0 w 1619"/>
                <a:gd name="T3" fmla="*/ 0 h 485"/>
                <a:gd name="T4" fmla="*/ 0 w 1619"/>
                <a:gd name="T5" fmla="*/ 113 h 485"/>
                <a:gd name="T6" fmla="*/ 163 w 1619"/>
                <a:gd name="T7" fmla="*/ 113 h 485"/>
                <a:gd name="T8" fmla="*/ 163 w 1619"/>
                <a:gd name="T9" fmla="*/ 209 h 485"/>
                <a:gd name="T10" fmla="*/ 171 w 1619"/>
                <a:gd name="T11" fmla="*/ 209 h 485"/>
                <a:gd name="T12" fmla="*/ 238 w 1619"/>
                <a:gd name="T13" fmla="*/ 209 h 485"/>
                <a:gd name="T14" fmla="*/ 873 w 1619"/>
                <a:gd name="T15" fmla="*/ 209 h 485"/>
                <a:gd name="T16" fmla="*/ 873 w 1619"/>
                <a:gd name="T17" fmla="*/ 485 h 485"/>
                <a:gd name="T18" fmla="*/ 956 w 1619"/>
                <a:gd name="T19" fmla="*/ 485 h 485"/>
                <a:gd name="T20" fmla="*/ 956 w 1619"/>
                <a:gd name="T21" fmla="*/ 209 h 485"/>
                <a:gd name="T22" fmla="*/ 1312 w 1619"/>
                <a:gd name="T23" fmla="*/ 209 h 485"/>
                <a:gd name="T24" fmla="*/ 1424 w 1619"/>
                <a:gd name="T25" fmla="*/ 209 h 485"/>
                <a:gd name="T26" fmla="*/ 1424 w 1619"/>
                <a:gd name="T27" fmla="*/ 131 h 485"/>
                <a:gd name="T28" fmla="*/ 1424 w 1619"/>
                <a:gd name="T29" fmla="*/ 113 h 485"/>
                <a:gd name="T30" fmla="*/ 1619 w 1619"/>
                <a:gd name="T31" fmla="*/ 113 h 485"/>
                <a:gd name="T32" fmla="*/ 1619 w 1619"/>
                <a:gd name="T33" fmla="*/ 0 h 485"/>
                <a:gd name="T34" fmla="*/ 238 w 1619"/>
                <a:gd name="T35" fmla="*/ 131 h 485"/>
                <a:gd name="T36" fmla="*/ 238 w 1619"/>
                <a:gd name="T37" fmla="*/ 113 h 485"/>
                <a:gd name="T38" fmla="*/ 873 w 1619"/>
                <a:gd name="T39" fmla="*/ 113 h 485"/>
                <a:gd name="T40" fmla="*/ 873 w 1619"/>
                <a:gd name="T41" fmla="*/ 131 h 485"/>
                <a:gd name="T42" fmla="*/ 238 w 1619"/>
                <a:gd name="T43" fmla="*/ 131 h 485"/>
                <a:gd name="T44" fmla="*/ 1312 w 1619"/>
                <a:gd name="T45" fmla="*/ 131 h 485"/>
                <a:gd name="T46" fmla="*/ 956 w 1619"/>
                <a:gd name="T47" fmla="*/ 131 h 485"/>
                <a:gd name="T48" fmla="*/ 956 w 1619"/>
                <a:gd name="T49" fmla="*/ 113 h 485"/>
                <a:gd name="T50" fmla="*/ 1312 w 1619"/>
                <a:gd name="T51" fmla="*/ 113 h 485"/>
                <a:gd name="T52" fmla="*/ 1312 w 1619"/>
                <a:gd name="T53" fmla="*/ 13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9" h="485">
                  <a:moveTo>
                    <a:pt x="1619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163" y="113"/>
                  </a:lnTo>
                  <a:lnTo>
                    <a:pt x="163" y="209"/>
                  </a:lnTo>
                  <a:lnTo>
                    <a:pt x="171" y="209"/>
                  </a:lnTo>
                  <a:lnTo>
                    <a:pt x="238" y="209"/>
                  </a:lnTo>
                  <a:lnTo>
                    <a:pt x="873" y="209"/>
                  </a:lnTo>
                  <a:lnTo>
                    <a:pt x="873" y="485"/>
                  </a:lnTo>
                  <a:lnTo>
                    <a:pt x="956" y="485"/>
                  </a:lnTo>
                  <a:lnTo>
                    <a:pt x="956" y="209"/>
                  </a:lnTo>
                  <a:lnTo>
                    <a:pt x="1312" y="209"/>
                  </a:lnTo>
                  <a:lnTo>
                    <a:pt x="1424" y="209"/>
                  </a:lnTo>
                  <a:lnTo>
                    <a:pt x="1424" y="131"/>
                  </a:lnTo>
                  <a:lnTo>
                    <a:pt x="1424" y="113"/>
                  </a:lnTo>
                  <a:lnTo>
                    <a:pt x="1619" y="113"/>
                  </a:lnTo>
                  <a:lnTo>
                    <a:pt x="1619" y="0"/>
                  </a:lnTo>
                  <a:close/>
                  <a:moveTo>
                    <a:pt x="238" y="131"/>
                  </a:moveTo>
                  <a:lnTo>
                    <a:pt x="238" y="113"/>
                  </a:lnTo>
                  <a:lnTo>
                    <a:pt x="873" y="113"/>
                  </a:lnTo>
                  <a:lnTo>
                    <a:pt x="873" y="131"/>
                  </a:lnTo>
                  <a:lnTo>
                    <a:pt x="238" y="131"/>
                  </a:lnTo>
                  <a:close/>
                  <a:moveTo>
                    <a:pt x="1312" y="131"/>
                  </a:moveTo>
                  <a:lnTo>
                    <a:pt x="956" y="131"/>
                  </a:lnTo>
                  <a:lnTo>
                    <a:pt x="956" y="113"/>
                  </a:lnTo>
                  <a:lnTo>
                    <a:pt x="1312" y="113"/>
                  </a:lnTo>
                  <a:lnTo>
                    <a:pt x="1312" y="131"/>
                  </a:ln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99"/>
            <p:cNvSpPr>
              <a:spLocks noChangeArrowheads="1"/>
            </p:cNvSpPr>
            <p:nvPr/>
          </p:nvSpPr>
          <p:spPr bwMode="auto">
            <a:xfrm>
              <a:off x="2147888" y="6361113"/>
              <a:ext cx="315913" cy="636588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0"/>
            <p:cNvSpPr/>
            <p:nvPr/>
          </p:nvSpPr>
          <p:spPr bwMode="auto">
            <a:xfrm>
              <a:off x="2119313" y="6330951"/>
              <a:ext cx="373063" cy="696913"/>
            </a:xfrm>
            <a:custGeom>
              <a:avLst/>
              <a:gdLst>
                <a:gd name="T0" fmla="*/ 81 w 88"/>
                <a:gd name="T1" fmla="*/ 157 h 164"/>
                <a:gd name="T2" fmla="*/ 81 w 88"/>
                <a:gd name="T3" fmla="*/ 150 h 164"/>
                <a:gd name="T4" fmla="*/ 14 w 88"/>
                <a:gd name="T5" fmla="*/ 150 h 164"/>
                <a:gd name="T6" fmla="*/ 14 w 88"/>
                <a:gd name="T7" fmla="*/ 14 h 164"/>
                <a:gd name="T8" fmla="*/ 74 w 88"/>
                <a:gd name="T9" fmla="*/ 14 h 164"/>
                <a:gd name="T10" fmla="*/ 74 w 88"/>
                <a:gd name="T11" fmla="*/ 157 h 164"/>
                <a:gd name="T12" fmla="*/ 81 w 88"/>
                <a:gd name="T13" fmla="*/ 157 h 164"/>
                <a:gd name="T14" fmla="*/ 81 w 88"/>
                <a:gd name="T15" fmla="*/ 150 h 164"/>
                <a:gd name="T16" fmla="*/ 81 w 88"/>
                <a:gd name="T17" fmla="*/ 157 h 164"/>
                <a:gd name="T18" fmla="*/ 88 w 88"/>
                <a:gd name="T19" fmla="*/ 157 h 164"/>
                <a:gd name="T20" fmla="*/ 88 w 88"/>
                <a:gd name="T21" fmla="*/ 7 h 164"/>
                <a:gd name="T22" fmla="*/ 86 w 88"/>
                <a:gd name="T23" fmla="*/ 2 h 164"/>
                <a:gd name="T24" fmla="*/ 81 w 88"/>
                <a:gd name="T25" fmla="*/ 0 h 164"/>
                <a:gd name="T26" fmla="*/ 7 w 88"/>
                <a:gd name="T27" fmla="*/ 0 h 164"/>
                <a:gd name="T28" fmla="*/ 2 w 88"/>
                <a:gd name="T29" fmla="*/ 2 h 164"/>
                <a:gd name="T30" fmla="*/ 0 w 88"/>
                <a:gd name="T31" fmla="*/ 7 h 164"/>
                <a:gd name="T32" fmla="*/ 0 w 88"/>
                <a:gd name="T33" fmla="*/ 157 h 164"/>
                <a:gd name="T34" fmla="*/ 2 w 88"/>
                <a:gd name="T35" fmla="*/ 162 h 164"/>
                <a:gd name="T36" fmla="*/ 7 w 88"/>
                <a:gd name="T37" fmla="*/ 164 h 164"/>
                <a:gd name="T38" fmla="*/ 81 w 88"/>
                <a:gd name="T39" fmla="*/ 164 h 164"/>
                <a:gd name="T40" fmla="*/ 86 w 88"/>
                <a:gd name="T41" fmla="*/ 162 h 164"/>
                <a:gd name="T42" fmla="*/ 88 w 88"/>
                <a:gd name="T43" fmla="*/ 157 h 164"/>
                <a:gd name="T44" fmla="*/ 81 w 88"/>
                <a:gd name="T45" fmla="*/ 15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" h="164">
                  <a:moveTo>
                    <a:pt x="81" y="157"/>
                  </a:moveTo>
                  <a:cubicBezTo>
                    <a:pt x="81" y="150"/>
                    <a:pt x="81" y="150"/>
                    <a:pt x="81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57"/>
                    <a:pt x="74" y="157"/>
                    <a:pt x="74" y="157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5"/>
                    <a:pt x="87" y="3"/>
                    <a:pt x="86" y="2"/>
                  </a:cubicBezTo>
                  <a:cubicBezTo>
                    <a:pt x="84" y="1"/>
                    <a:pt x="83" y="0"/>
                    <a:pt x="8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9"/>
                    <a:pt x="1" y="161"/>
                    <a:pt x="2" y="162"/>
                  </a:cubicBezTo>
                  <a:cubicBezTo>
                    <a:pt x="4" y="163"/>
                    <a:pt x="6" y="164"/>
                    <a:pt x="7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3" y="164"/>
                    <a:pt x="84" y="163"/>
                    <a:pt x="86" y="162"/>
                  </a:cubicBezTo>
                  <a:cubicBezTo>
                    <a:pt x="87" y="161"/>
                    <a:pt x="88" y="159"/>
                    <a:pt x="88" y="157"/>
                  </a:cubicBezTo>
                  <a:lnTo>
                    <a:pt x="81" y="15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1"/>
            <p:cNvSpPr/>
            <p:nvPr/>
          </p:nvSpPr>
          <p:spPr bwMode="auto">
            <a:xfrm>
              <a:off x="2398713" y="4187826"/>
              <a:ext cx="1157288" cy="425450"/>
            </a:xfrm>
            <a:custGeom>
              <a:avLst/>
              <a:gdLst>
                <a:gd name="T0" fmla="*/ 140 w 729"/>
                <a:gd name="T1" fmla="*/ 94 h 268"/>
                <a:gd name="T2" fmla="*/ 140 w 729"/>
                <a:gd name="T3" fmla="*/ 0 h 268"/>
                <a:gd name="T4" fmla="*/ 0 w 729"/>
                <a:gd name="T5" fmla="*/ 0 h 268"/>
                <a:gd name="T6" fmla="*/ 0 w 729"/>
                <a:gd name="T7" fmla="*/ 94 h 268"/>
                <a:gd name="T8" fmla="*/ 0 w 729"/>
                <a:gd name="T9" fmla="*/ 228 h 268"/>
                <a:gd name="T10" fmla="*/ 0 w 729"/>
                <a:gd name="T11" fmla="*/ 268 h 268"/>
                <a:gd name="T12" fmla="*/ 729 w 729"/>
                <a:gd name="T13" fmla="*/ 268 h 268"/>
                <a:gd name="T14" fmla="*/ 729 w 729"/>
                <a:gd name="T15" fmla="*/ 94 h 268"/>
                <a:gd name="T16" fmla="*/ 140 w 729"/>
                <a:gd name="T17" fmla="*/ 9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9" h="268">
                  <a:moveTo>
                    <a:pt x="140" y="94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0" y="228"/>
                  </a:lnTo>
                  <a:lnTo>
                    <a:pt x="0" y="268"/>
                  </a:lnTo>
                  <a:lnTo>
                    <a:pt x="729" y="268"/>
                  </a:lnTo>
                  <a:lnTo>
                    <a:pt x="729" y="94"/>
                  </a:lnTo>
                  <a:lnTo>
                    <a:pt x="140" y="94"/>
                  </a:ln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02"/>
            <p:cNvSpPr>
              <a:spLocks noChangeArrowheads="1"/>
            </p:cNvSpPr>
            <p:nvPr/>
          </p:nvSpPr>
          <p:spPr bwMode="auto">
            <a:xfrm>
              <a:off x="2225676" y="6450013"/>
              <a:ext cx="53975" cy="187325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3"/>
            <p:cNvSpPr/>
            <p:nvPr/>
          </p:nvSpPr>
          <p:spPr bwMode="auto">
            <a:xfrm>
              <a:off x="2225676" y="6450013"/>
              <a:ext cx="53975" cy="187325"/>
            </a:xfrm>
            <a:custGeom>
              <a:avLst/>
              <a:gdLst>
                <a:gd name="T0" fmla="*/ 0 w 34"/>
                <a:gd name="T1" fmla="*/ 0 h 118"/>
                <a:gd name="T2" fmla="*/ 0 w 34"/>
                <a:gd name="T3" fmla="*/ 118 h 118"/>
                <a:gd name="T4" fmla="*/ 34 w 34"/>
                <a:gd name="T5" fmla="*/ 118 h 118"/>
                <a:gd name="T6" fmla="*/ 34 w 3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8">
                  <a:moveTo>
                    <a:pt x="0" y="0"/>
                  </a:moveTo>
                  <a:lnTo>
                    <a:pt x="0" y="118"/>
                  </a:lnTo>
                  <a:lnTo>
                    <a:pt x="34" y="118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04"/>
            <p:cNvSpPr>
              <a:spLocks noChangeArrowheads="1"/>
            </p:cNvSpPr>
            <p:nvPr/>
          </p:nvSpPr>
          <p:spPr bwMode="auto">
            <a:xfrm>
              <a:off x="2225676" y="6678613"/>
              <a:ext cx="53975" cy="55563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5"/>
            <p:cNvSpPr/>
            <p:nvPr/>
          </p:nvSpPr>
          <p:spPr bwMode="auto">
            <a:xfrm>
              <a:off x="2225676" y="6678613"/>
              <a:ext cx="53975" cy="55563"/>
            </a:xfrm>
            <a:custGeom>
              <a:avLst/>
              <a:gdLst>
                <a:gd name="T0" fmla="*/ 0 w 34"/>
                <a:gd name="T1" fmla="*/ 0 h 35"/>
                <a:gd name="T2" fmla="*/ 0 w 34"/>
                <a:gd name="T3" fmla="*/ 35 h 35"/>
                <a:gd name="T4" fmla="*/ 34 w 34"/>
                <a:gd name="T5" fmla="*/ 35 h 35"/>
                <a:gd name="T6" fmla="*/ 34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0" y="0"/>
                  </a:moveTo>
                  <a:lnTo>
                    <a:pt x="0" y="35"/>
                  </a:lnTo>
                  <a:lnTo>
                    <a:pt x="34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6"/>
            <p:cNvSpPr/>
            <p:nvPr/>
          </p:nvSpPr>
          <p:spPr bwMode="auto">
            <a:xfrm>
              <a:off x="1379538" y="6062663"/>
              <a:ext cx="1852613" cy="298450"/>
            </a:xfrm>
            <a:custGeom>
              <a:avLst/>
              <a:gdLst>
                <a:gd name="T0" fmla="*/ 0 w 1167"/>
                <a:gd name="T1" fmla="*/ 0 h 188"/>
                <a:gd name="T2" fmla="*/ 0 w 1167"/>
                <a:gd name="T3" fmla="*/ 94 h 188"/>
                <a:gd name="T4" fmla="*/ 0 w 1167"/>
                <a:gd name="T5" fmla="*/ 188 h 188"/>
                <a:gd name="T6" fmla="*/ 1167 w 1167"/>
                <a:gd name="T7" fmla="*/ 188 h 188"/>
                <a:gd name="T8" fmla="*/ 1167 w 1167"/>
                <a:gd name="T9" fmla="*/ 94 h 188"/>
                <a:gd name="T10" fmla="*/ 1167 w 1167"/>
                <a:gd name="T11" fmla="*/ 0 h 188"/>
                <a:gd name="T12" fmla="*/ 0 w 1167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7" h="188">
                  <a:moveTo>
                    <a:pt x="0" y="0"/>
                  </a:moveTo>
                  <a:lnTo>
                    <a:pt x="0" y="94"/>
                  </a:lnTo>
                  <a:lnTo>
                    <a:pt x="0" y="188"/>
                  </a:lnTo>
                  <a:lnTo>
                    <a:pt x="1167" y="188"/>
                  </a:lnTo>
                  <a:lnTo>
                    <a:pt x="1167" y="94"/>
                  </a:lnTo>
                  <a:lnTo>
                    <a:pt x="11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7"/>
            <p:cNvSpPr/>
            <p:nvPr/>
          </p:nvSpPr>
          <p:spPr bwMode="auto">
            <a:xfrm>
              <a:off x="1349376" y="6032501"/>
              <a:ext cx="1912938" cy="357188"/>
            </a:xfrm>
            <a:custGeom>
              <a:avLst/>
              <a:gdLst>
                <a:gd name="T0" fmla="*/ 7 w 450"/>
                <a:gd name="T1" fmla="*/ 7 h 84"/>
                <a:gd name="T2" fmla="*/ 0 w 450"/>
                <a:gd name="T3" fmla="*/ 7 h 84"/>
                <a:gd name="T4" fmla="*/ 0 w 450"/>
                <a:gd name="T5" fmla="*/ 42 h 84"/>
                <a:gd name="T6" fmla="*/ 0 w 450"/>
                <a:gd name="T7" fmla="*/ 77 h 84"/>
                <a:gd name="T8" fmla="*/ 2 w 450"/>
                <a:gd name="T9" fmla="*/ 82 h 84"/>
                <a:gd name="T10" fmla="*/ 7 w 450"/>
                <a:gd name="T11" fmla="*/ 84 h 84"/>
                <a:gd name="T12" fmla="*/ 443 w 450"/>
                <a:gd name="T13" fmla="*/ 84 h 84"/>
                <a:gd name="T14" fmla="*/ 448 w 450"/>
                <a:gd name="T15" fmla="*/ 82 h 84"/>
                <a:gd name="T16" fmla="*/ 450 w 450"/>
                <a:gd name="T17" fmla="*/ 77 h 84"/>
                <a:gd name="T18" fmla="*/ 450 w 450"/>
                <a:gd name="T19" fmla="*/ 42 h 84"/>
                <a:gd name="T20" fmla="*/ 450 w 450"/>
                <a:gd name="T21" fmla="*/ 7 h 84"/>
                <a:gd name="T22" fmla="*/ 448 w 450"/>
                <a:gd name="T23" fmla="*/ 2 h 84"/>
                <a:gd name="T24" fmla="*/ 443 w 450"/>
                <a:gd name="T25" fmla="*/ 0 h 84"/>
                <a:gd name="T26" fmla="*/ 7 w 450"/>
                <a:gd name="T27" fmla="*/ 0 h 84"/>
                <a:gd name="T28" fmla="*/ 2 w 450"/>
                <a:gd name="T29" fmla="*/ 2 h 84"/>
                <a:gd name="T30" fmla="*/ 0 w 450"/>
                <a:gd name="T31" fmla="*/ 7 h 84"/>
                <a:gd name="T32" fmla="*/ 7 w 450"/>
                <a:gd name="T33" fmla="*/ 7 h 84"/>
                <a:gd name="T34" fmla="*/ 7 w 450"/>
                <a:gd name="T35" fmla="*/ 14 h 84"/>
                <a:gd name="T36" fmla="*/ 436 w 450"/>
                <a:gd name="T37" fmla="*/ 14 h 84"/>
                <a:gd name="T38" fmla="*/ 436 w 450"/>
                <a:gd name="T39" fmla="*/ 42 h 84"/>
                <a:gd name="T40" fmla="*/ 436 w 450"/>
                <a:gd name="T41" fmla="*/ 70 h 84"/>
                <a:gd name="T42" fmla="*/ 14 w 450"/>
                <a:gd name="T43" fmla="*/ 70 h 84"/>
                <a:gd name="T44" fmla="*/ 14 w 450"/>
                <a:gd name="T45" fmla="*/ 42 h 84"/>
                <a:gd name="T46" fmla="*/ 14 w 450"/>
                <a:gd name="T47" fmla="*/ 7 h 84"/>
                <a:gd name="T48" fmla="*/ 7 w 450"/>
                <a:gd name="T49" fmla="*/ 7 h 84"/>
                <a:gd name="T50" fmla="*/ 7 w 450"/>
                <a:gd name="T51" fmla="*/ 14 h 84"/>
                <a:gd name="T52" fmla="*/ 7 w 450"/>
                <a:gd name="T53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0" h="84">
                  <a:moveTo>
                    <a:pt x="7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2" y="82"/>
                  </a:cubicBezTo>
                  <a:cubicBezTo>
                    <a:pt x="4" y="83"/>
                    <a:pt x="6" y="84"/>
                    <a:pt x="7" y="84"/>
                  </a:cubicBezTo>
                  <a:cubicBezTo>
                    <a:pt x="443" y="84"/>
                    <a:pt x="443" y="84"/>
                    <a:pt x="443" y="84"/>
                  </a:cubicBezTo>
                  <a:cubicBezTo>
                    <a:pt x="445" y="84"/>
                    <a:pt x="446" y="83"/>
                    <a:pt x="448" y="82"/>
                  </a:cubicBezTo>
                  <a:cubicBezTo>
                    <a:pt x="449" y="81"/>
                    <a:pt x="450" y="79"/>
                    <a:pt x="450" y="77"/>
                  </a:cubicBezTo>
                  <a:cubicBezTo>
                    <a:pt x="450" y="42"/>
                    <a:pt x="450" y="42"/>
                    <a:pt x="450" y="42"/>
                  </a:cubicBezTo>
                  <a:cubicBezTo>
                    <a:pt x="450" y="7"/>
                    <a:pt x="450" y="7"/>
                    <a:pt x="450" y="7"/>
                  </a:cubicBezTo>
                  <a:cubicBezTo>
                    <a:pt x="450" y="5"/>
                    <a:pt x="449" y="3"/>
                    <a:pt x="448" y="2"/>
                  </a:cubicBezTo>
                  <a:cubicBezTo>
                    <a:pt x="446" y="0"/>
                    <a:pt x="445" y="0"/>
                    <a:pt x="44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36" y="14"/>
                    <a:pt x="436" y="14"/>
                    <a:pt x="436" y="14"/>
                  </a:cubicBezTo>
                  <a:cubicBezTo>
                    <a:pt x="436" y="42"/>
                    <a:pt x="436" y="42"/>
                    <a:pt x="436" y="42"/>
                  </a:cubicBezTo>
                  <a:cubicBezTo>
                    <a:pt x="436" y="70"/>
                    <a:pt x="436" y="70"/>
                    <a:pt x="436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8"/>
            <p:cNvSpPr/>
            <p:nvPr/>
          </p:nvSpPr>
          <p:spPr bwMode="auto">
            <a:xfrm>
              <a:off x="1093788" y="4425951"/>
              <a:ext cx="2424113" cy="1785938"/>
            </a:xfrm>
            <a:custGeom>
              <a:avLst/>
              <a:gdLst>
                <a:gd name="T0" fmla="*/ 0 w 1527"/>
                <a:gd name="T1" fmla="*/ 0 h 1125"/>
                <a:gd name="T2" fmla="*/ 0 w 1527"/>
                <a:gd name="T3" fmla="*/ 1125 h 1125"/>
                <a:gd name="T4" fmla="*/ 180 w 1527"/>
                <a:gd name="T5" fmla="*/ 1125 h 1125"/>
                <a:gd name="T6" fmla="*/ 180 w 1527"/>
                <a:gd name="T7" fmla="*/ 1031 h 1125"/>
                <a:gd name="T8" fmla="*/ 1347 w 1527"/>
                <a:gd name="T9" fmla="*/ 1031 h 1125"/>
                <a:gd name="T10" fmla="*/ 1347 w 1527"/>
                <a:gd name="T11" fmla="*/ 1125 h 1125"/>
                <a:gd name="T12" fmla="*/ 1527 w 1527"/>
                <a:gd name="T13" fmla="*/ 1125 h 1125"/>
                <a:gd name="T14" fmla="*/ 1527 w 1527"/>
                <a:gd name="T15" fmla="*/ 0 h 1125"/>
                <a:gd name="T16" fmla="*/ 0 w 1527"/>
                <a:gd name="T17" fmla="*/ 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7" h="1125">
                  <a:moveTo>
                    <a:pt x="0" y="0"/>
                  </a:moveTo>
                  <a:lnTo>
                    <a:pt x="0" y="1125"/>
                  </a:lnTo>
                  <a:lnTo>
                    <a:pt x="180" y="1125"/>
                  </a:lnTo>
                  <a:lnTo>
                    <a:pt x="180" y="1031"/>
                  </a:lnTo>
                  <a:lnTo>
                    <a:pt x="1347" y="1031"/>
                  </a:lnTo>
                  <a:lnTo>
                    <a:pt x="1347" y="1125"/>
                  </a:lnTo>
                  <a:lnTo>
                    <a:pt x="1527" y="1125"/>
                  </a:lnTo>
                  <a:lnTo>
                    <a:pt x="15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9"/>
            <p:cNvSpPr/>
            <p:nvPr/>
          </p:nvSpPr>
          <p:spPr bwMode="auto">
            <a:xfrm>
              <a:off x="1065213" y="4397376"/>
              <a:ext cx="2481263" cy="1844675"/>
            </a:xfrm>
            <a:custGeom>
              <a:avLst/>
              <a:gdLst>
                <a:gd name="T0" fmla="*/ 7 w 584"/>
                <a:gd name="T1" fmla="*/ 7 h 434"/>
                <a:gd name="T2" fmla="*/ 0 w 584"/>
                <a:gd name="T3" fmla="*/ 7 h 434"/>
                <a:gd name="T4" fmla="*/ 0 w 584"/>
                <a:gd name="T5" fmla="*/ 427 h 434"/>
                <a:gd name="T6" fmla="*/ 2 w 584"/>
                <a:gd name="T7" fmla="*/ 432 h 434"/>
                <a:gd name="T8" fmla="*/ 7 w 584"/>
                <a:gd name="T9" fmla="*/ 434 h 434"/>
                <a:gd name="T10" fmla="*/ 74 w 584"/>
                <a:gd name="T11" fmla="*/ 434 h 434"/>
                <a:gd name="T12" fmla="*/ 79 w 584"/>
                <a:gd name="T13" fmla="*/ 432 h 434"/>
                <a:gd name="T14" fmla="*/ 81 w 584"/>
                <a:gd name="T15" fmla="*/ 427 h 434"/>
                <a:gd name="T16" fmla="*/ 81 w 584"/>
                <a:gd name="T17" fmla="*/ 399 h 434"/>
                <a:gd name="T18" fmla="*/ 503 w 584"/>
                <a:gd name="T19" fmla="*/ 399 h 434"/>
                <a:gd name="T20" fmla="*/ 503 w 584"/>
                <a:gd name="T21" fmla="*/ 427 h 434"/>
                <a:gd name="T22" fmla="*/ 505 w 584"/>
                <a:gd name="T23" fmla="*/ 432 h 434"/>
                <a:gd name="T24" fmla="*/ 510 w 584"/>
                <a:gd name="T25" fmla="*/ 434 h 434"/>
                <a:gd name="T26" fmla="*/ 577 w 584"/>
                <a:gd name="T27" fmla="*/ 434 h 434"/>
                <a:gd name="T28" fmla="*/ 582 w 584"/>
                <a:gd name="T29" fmla="*/ 432 h 434"/>
                <a:gd name="T30" fmla="*/ 584 w 584"/>
                <a:gd name="T31" fmla="*/ 427 h 434"/>
                <a:gd name="T32" fmla="*/ 584 w 584"/>
                <a:gd name="T33" fmla="*/ 7 h 434"/>
                <a:gd name="T34" fmla="*/ 582 w 584"/>
                <a:gd name="T35" fmla="*/ 2 h 434"/>
                <a:gd name="T36" fmla="*/ 577 w 584"/>
                <a:gd name="T37" fmla="*/ 0 h 434"/>
                <a:gd name="T38" fmla="*/ 7 w 584"/>
                <a:gd name="T39" fmla="*/ 0 h 434"/>
                <a:gd name="T40" fmla="*/ 2 w 584"/>
                <a:gd name="T41" fmla="*/ 2 h 434"/>
                <a:gd name="T42" fmla="*/ 0 w 584"/>
                <a:gd name="T43" fmla="*/ 7 h 434"/>
                <a:gd name="T44" fmla="*/ 7 w 584"/>
                <a:gd name="T45" fmla="*/ 7 h 434"/>
                <a:gd name="T46" fmla="*/ 7 w 584"/>
                <a:gd name="T47" fmla="*/ 14 h 434"/>
                <a:gd name="T48" fmla="*/ 570 w 584"/>
                <a:gd name="T49" fmla="*/ 14 h 434"/>
                <a:gd name="T50" fmla="*/ 570 w 584"/>
                <a:gd name="T51" fmla="*/ 420 h 434"/>
                <a:gd name="T52" fmla="*/ 517 w 584"/>
                <a:gd name="T53" fmla="*/ 420 h 434"/>
                <a:gd name="T54" fmla="*/ 517 w 584"/>
                <a:gd name="T55" fmla="*/ 392 h 434"/>
                <a:gd name="T56" fmla="*/ 515 w 584"/>
                <a:gd name="T57" fmla="*/ 387 h 434"/>
                <a:gd name="T58" fmla="*/ 510 w 584"/>
                <a:gd name="T59" fmla="*/ 385 h 434"/>
                <a:gd name="T60" fmla="*/ 74 w 584"/>
                <a:gd name="T61" fmla="*/ 385 h 434"/>
                <a:gd name="T62" fmla="*/ 69 w 584"/>
                <a:gd name="T63" fmla="*/ 387 h 434"/>
                <a:gd name="T64" fmla="*/ 67 w 584"/>
                <a:gd name="T65" fmla="*/ 392 h 434"/>
                <a:gd name="T66" fmla="*/ 67 w 584"/>
                <a:gd name="T67" fmla="*/ 420 h 434"/>
                <a:gd name="T68" fmla="*/ 14 w 584"/>
                <a:gd name="T69" fmla="*/ 420 h 434"/>
                <a:gd name="T70" fmla="*/ 14 w 584"/>
                <a:gd name="T71" fmla="*/ 7 h 434"/>
                <a:gd name="T72" fmla="*/ 7 w 584"/>
                <a:gd name="T73" fmla="*/ 7 h 434"/>
                <a:gd name="T74" fmla="*/ 7 w 584"/>
                <a:gd name="T75" fmla="*/ 14 h 434"/>
                <a:gd name="T76" fmla="*/ 7 w 584"/>
                <a:gd name="T77" fmla="*/ 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4" h="434">
                  <a:moveTo>
                    <a:pt x="7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29"/>
                    <a:pt x="1" y="430"/>
                    <a:pt x="2" y="432"/>
                  </a:cubicBezTo>
                  <a:cubicBezTo>
                    <a:pt x="3" y="433"/>
                    <a:pt x="5" y="434"/>
                    <a:pt x="7" y="434"/>
                  </a:cubicBezTo>
                  <a:cubicBezTo>
                    <a:pt x="74" y="434"/>
                    <a:pt x="74" y="434"/>
                    <a:pt x="74" y="434"/>
                  </a:cubicBezTo>
                  <a:cubicBezTo>
                    <a:pt x="76" y="434"/>
                    <a:pt x="78" y="433"/>
                    <a:pt x="79" y="432"/>
                  </a:cubicBezTo>
                  <a:cubicBezTo>
                    <a:pt x="81" y="430"/>
                    <a:pt x="81" y="429"/>
                    <a:pt x="81" y="427"/>
                  </a:cubicBezTo>
                  <a:cubicBezTo>
                    <a:pt x="81" y="399"/>
                    <a:pt x="81" y="399"/>
                    <a:pt x="81" y="399"/>
                  </a:cubicBezTo>
                  <a:cubicBezTo>
                    <a:pt x="503" y="399"/>
                    <a:pt x="503" y="399"/>
                    <a:pt x="503" y="399"/>
                  </a:cubicBezTo>
                  <a:cubicBezTo>
                    <a:pt x="503" y="427"/>
                    <a:pt x="503" y="427"/>
                    <a:pt x="503" y="427"/>
                  </a:cubicBezTo>
                  <a:cubicBezTo>
                    <a:pt x="503" y="429"/>
                    <a:pt x="504" y="430"/>
                    <a:pt x="505" y="432"/>
                  </a:cubicBezTo>
                  <a:cubicBezTo>
                    <a:pt x="506" y="433"/>
                    <a:pt x="508" y="434"/>
                    <a:pt x="510" y="434"/>
                  </a:cubicBezTo>
                  <a:cubicBezTo>
                    <a:pt x="577" y="434"/>
                    <a:pt x="577" y="434"/>
                    <a:pt x="577" y="434"/>
                  </a:cubicBezTo>
                  <a:cubicBezTo>
                    <a:pt x="579" y="434"/>
                    <a:pt x="581" y="433"/>
                    <a:pt x="582" y="432"/>
                  </a:cubicBezTo>
                  <a:cubicBezTo>
                    <a:pt x="583" y="430"/>
                    <a:pt x="584" y="429"/>
                    <a:pt x="584" y="427"/>
                  </a:cubicBezTo>
                  <a:cubicBezTo>
                    <a:pt x="584" y="7"/>
                    <a:pt x="584" y="7"/>
                    <a:pt x="584" y="7"/>
                  </a:cubicBezTo>
                  <a:cubicBezTo>
                    <a:pt x="584" y="5"/>
                    <a:pt x="583" y="3"/>
                    <a:pt x="582" y="2"/>
                  </a:cubicBezTo>
                  <a:cubicBezTo>
                    <a:pt x="581" y="1"/>
                    <a:pt x="579" y="0"/>
                    <a:pt x="5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70" y="420"/>
                    <a:pt x="570" y="420"/>
                    <a:pt x="570" y="420"/>
                  </a:cubicBezTo>
                  <a:cubicBezTo>
                    <a:pt x="517" y="420"/>
                    <a:pt x="517" y="420"/>
                    <a:pt x="517" y="420"/>
                  </a:cubicBezTo>
                  <a:cubicBezTo>
                    <a:pt x="517" y="392"/>
                    <a:pt x="517" y="392"/>
                    <a:pt x="517" y="392"/>
                  </a:cubicBezTo>
                  <a:cubicBezTo>
                    <a:pt x="517" y="390"/>
                    <a:pt x="516" y="388"/>
                    <a:pt x="515" y="387"/>
                  </a:cubicBezTo>
                  <a:cubicBezTo>
                    <a:pt x="513" y="385"/>
                    <a:pt x="512" y="385"/>
                    <a:pt x="510" y="385"/>
                  </a:cubicBezTo>
                  <a:cubicBezTo>
                    <a:pt x="74" y="385"/>
                    <a:pt x="74" y="385"/>
                    <a:pt x="74" y="385"/>
                  </a:cubicBezTo>
                  <a:cubicBezTo>
                    <a:pt x="73" y="385"/>
                    <a:pt x="71" y="385"/>
                    <a:pt x="69" y="387"/>
                  </a:cubicBezTo>
                  <a:cubicBezTo>
                    <a:pt x="68" y="388"/>
                    <a:pt x="67" y="390"/>
                    <a:pt x="67" y="392"/>
                  </a:cubicBezTo>
                  <a:cubicBezTo>
                    <a:pt x="67" y="420"/>
                    <a:pt x="67" y="420"/>
                    <a:pt x="67" y="420"/>
                  </a:cubicBezTo>
                  <a:cubicBezTo>
                    <a:pt x="14" y="420"/>
                    <a:pt x="14" y="420"/>
                    <a:pt x="14" y="42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2089151" y="4167188"/>
              <a:ext cx="433388" cy="258763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11"/>
            <p:cNvSpPr/>
            <p:nvPr/>
          </p:nvSpPr>
          <p:spPr bwMode="auto">
            <a:xfrm>
              <a:off x="2058988" y="4137026"/>
              <a:ext cx="493713" cy="319088"/>
            </a:xfrm>
            <a:custGeom>
              <a:avLst/>
              <a:gdLst>
                <a:gd name="T0" fmla="*/ 109 w 116"/>
                <a:gd name="T1" fmla="*/ 7 h 75"/>
                <a:gd name="T2" fmla="*/ 109 w 116"/>
                <a:gd name="T3" fmla="*/ 0 h 75"/>
                <a:gd name="T4" fmla="*/ 7 w 116"/>
                <a:gd name="T5" fmla="*/ 0 h 75"/>
                <a:gd name="T6" fmla="*/ 2 w 116"/>
                <a:gd name="T7" fmla="*/ 2 h 75"/>
                <a:gd name="T8" fmla="*/ 0 w 116"/>
                <a:gd name="T9" fmla="*/ 7 h 75"/>
                <a:gd name="T10" fmla="*/ 0 w 116"/>
                <a:gd name="T11" fmla="*/ 68 h 75"/>
                <a:gd name="T12" fmla="*/ 2 w 116"/>
                <a:gd name="T13" fmla="*/ 73 h 75"/>
                <a:gd name="T14" fmla="*/ 7 w 116"/>
                <a:gd name="T15" fmla="*/ 75 h 75"/>
                <a:gd name="T16" fmla="*/ 109 w 116"/>
                <a:gd name="T17" fmla="*/ 75 h 75"/>
                <a:gd name="T18" fmla="*/ 114 w 116"/>
                <a:gd name="T19" fmla="*/ 73 h 75"/>
                <a:gd name="T20" fmla="*/ 116 w 116"/>
                <a:gd name="T21" fmla="*/ 68 h 75"/>
                <a:gd name="T22" fmla="*/ 116 w 116"/>
                <a:gd name="T23" fmla="*/ 7 h 75"/>
                <a:gd name="T24" fmla="*/ 114 w 116"/>
                <a:gd name="T25" fmla="*/ 2 h 75"/>
                <a:gd name="T26" fmla="*/ 109 w 116"/>
                <a:gd name="T27" fmla="*/ 0 h 75"/>
                <a:gd name="T28" fmla="*/ 109 w 116"/>
                <a:gd name="T29" fmla="*/ 7 h 75"/>
                <a:gd name="T30" fmla="*/ 102 w 116"/>
                <a:gd name="T31" fmla="*/ 7 h 75"/>
                <a:gd name="T32" fmla="*/ 102 w 116"/>
                <a:gd name="T33" fmla="*/ 61 h 75"/>
                <a:gd name="T34" fmla="*/ 14 w 116"/>
                <a:gd name="T35" fmla="*/ 61 h 75"/>
                <a:gd name="T36" fmla="*/ 14 w 116"/>
                <a:gd name="T37" fmla="*/ 14 h 75"/>
                <a:gd name="T38" fmla="*/ 109 w 116"/>
                <a:gd name="T39" fmla="*/ 14 h 75"/>
                <a:gd name="T40" fmla="*/ 109 w 116"/>
                <a:gd name="T41" fmla="*/ 7 h 75"/>
                <a:gd name="T42" fmla="*/ 102 w 116"/>
                <a:gd name="T43" fmla="*/ 7 h 75"/>
                <a:gd name="T44" fmla="*/ 109 w 116"/>
                <a:gd name="T45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75">
                  <a:moveTo>
                    <a:pt x="109" y="7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0" y="72"/>
                    <a:pt x="2" y="73"/>
                  </a:cubicBezTo>
                  <a:cubicBezTo>
                    <a:pt x="3" y="74"/>
                    <a:pt x="5" y="75"/>
                    <a:pt x="7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5"/>
                    <a:pt x="113" y="74"/>
                    <a:pt x="114" y="73"/>
                  </a:cubicBezTo>
                  <a:cubicBezTo>
                    <a:pt x="116" y="72"/>
                    <a:pt x="116" y="70"/>
                    <a:pt x="116" y="68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5"/>
                    <a:pt x="116" y="4"/>
                    <a:pt x="114" y="2"/>
                  </a:cubicBezTo>
                  <a:cubicBezTo>
                    <a:pt x="113" y="1"/>
                    <a:pt x="111" y="0"/>
                    <a:pt x="109" y="0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2" y="7"/>
                    <a:pt x="102" y="7"/>
                    <a:pt x="102" y="7"/>
                  </a:cubicBezTo>
                  <a:lnTo>
                    <a:pt x="109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2"/>
            <p:cNvSpPr/>
            <p:nvPr/>
          </p:nvSpPr>
          <p:spPr bwMode="auto">
            <a:xfrm>
              <a:off x="1592263" y="4694238"/>
              <a:ext cx="773113" cy="773113"/>
            </a:xfrm>
            <a:custGeom>
              <a:avLst/>
              <a:gdLst>
                <a:gd name="T0" fmla="*/ 175 w 182"/>
                <a:gd name="T1" fmla="*/ 91 h 182"/>
                <a:gd name="T2" fmla="*/ 168 w 182"/>
                <a:gd name="T3" fmla="*/ 91 h 182"/>
                <a:gd name="T4" fmla="*/ 145 w 182"/>
                <a:gd name="T5" fmla="*/ 145 h 182"/>
                <a:gd name="T6" fmla="*/ 91 w 182"/>
                <a:gd name="T7" fmla="*/ 168 h 182"/>
                <a:gd name="T8" fmla="*/ 36 w 182"/>
                <a:gd name="T9" fmla="*/ 145 h 182"/>
                <a:gd name="T10" fmla="*/ 14 w 182"/>
                <a:gd name="T11" fmla="*/ 91 h 182"/>
                <a:gd name="T12" fmla="*/ 36 w 182"/>
                <a:gd name="T13" fmla="*/ 36 h 182"/>
                <a:gd name="T14" fmla="*/ 91 w 182"/>
                <a:gd name="T15" fmla="*/ 14 h 182"/>
                <a:gd name="T16" fmla="*/ 145 w 182"/>
                <a:gd name="T17" fmla="*/ 36 h 182"/>
                <a:gd name="T18" fmla="*/ 168 w 182"/>
                <a:gd name="T19" fmla="*/ 91 h 182"/>
                <a:gd name="T20" fmla="*/ 175 w 182"/>
                <a:gd name="T21" fmla="*/ 91 h 182"/>
                <a:gd name="T22" fmla="*/ 182 w 182"/>
                <a:gd name="T23" fmla="*/ 91 h 182"/>
                <a:gd name="T24" fmla="*/ 91 w 182"/>
                <a:gd name="T25" fmla="*/ 0 h 182"/>
                <a:gd name="T26" fmla="*/ 0 w 182"/>
                <a:gd name="T27" fmla="*/ 91 h 182"/>
                <a:gd name="T28" fmla="*/ 91 w 182"/>
                <a:gd name="T29" fmla="*/ 182 h 182"/>
                <a:gd name="T30" fmla="*/ 182 w 182"/>
                <a:gd name="T31" fmla="*/ 91 h 182"/>
                <a:gd name="T32" fmla="*/ 175 w 182"/>
                <a:gd name="T33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182">
                  <a:moveTo>
                    <a:pt x="175" y="91"/>
                  </a:moveTo>
                  <a:cubicBezTo>
                    <a:pt x="168" y="91"/>
                    <a:pt x="168" y="91"/>
                    <a:pt x="168" y="91"/>
                  </a:cubicBezTo>
                  <a:cubicBezTo>
                    <a:pt x="168" y="112"/>
                    <a:pt x="159" y="131"/>
                    <a:pt x="145" y="145"/>
                  </a:cubicBezTo>
                  <a:cubicBezTo>
                    <a:pt x="131" y="159"/>
                    <a:pt x="112" y="168"/>
                    <a:pt x="91" y="168"/>
                  </a:cubicBezTo>
                  <a:cubicBezTo>
                    <a:pt x="70" y="168"/>
                    <a:pt x="50" y="159"/>
                    <a:pt x="36" y="145"/>
                  </a:cubicBezTo>
                  <a:cubicBezTo>
                    <a:pt x="23" y="131"/>
                    <a:pt x="14" y="112"/>
                    <a:pt x="14" y="91"/>
                  </a:cubicBezTo>
                  <a:cubicBezTo>
                    <a:pt x="14" y="69"/>
                    <a:pt x="23" y="50"/>
                    <a:pt x="36" y="36"/>
                  </a:cubicBezTo>
                  <a:cubicBezTo>
                    <a:pt x="50" y="22"/>
                    <a:pt x="70" y="14"/>
                    <a:pt x="91" y="14"/>
                  </a:cubicBezTo>
                  <a:cubicBezTo>
                    <a:pt x="112" y="14"/>
                    <a:pt x="131" y="22"/>
                    <a:pt x="145" y="36"/>
                  </a:cubicBezTo>
                  <a:cubicBezTo>
                    <a:pt x="159" y="50"/>
                    <a:pt x="168" y="69"/>
                    <a:pt x="168" y="91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2" y="40"/>
                    <a:pt x="141" y="0"/>
                    <a:pt x="91" y="0"/>
                  </a:cubicBezTo>
                  <a:cubicBezTo>
                    <a:pt x="41" y="0"/>
                    <a:pt x="0" y="40"/>
                    <a:pt x="0" y="91"/>
                  </a:cubicBezTo>
                  <a:cubicBezTo>
                    <a:pt x="0" y="141"/>
                    <a:pt x="41" y="182"/>
                    <a:pt x="91" y="182"/>
                  </a:cubicBezTo>
                  <a:cubicBezTo>
                    <a:pt x="141" y="182"/>
                    <a:pt x="182" y="141"/>
                    <a:pt x="182" y="91"/>
                  </a:cubicBezTo>
                  <a:lnTo>
                    <a:pt x="175" y="9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3"/>
            <p:cNvSpPr/>
            <p:nvPr/>
          </p:nvSpPr>
          <p:spPr bwMode="auto">
            <a:xfrm>
              <a:off x="2025651" y="4953001"/>
              <a:ext cx="666750" cy="668338"/>
            </a:xfrm>
            <a:custGeom>
              <a:avLst/>
              <a:gdLst>
                <a:gd name="T0" fmla="*/ 150 w 157"/>
                <a:gd name="T1" fmla="*/ 150 h 157"/>
                <a:gd name="T2" fmla="*/ 150 w 157"/>
                <a:gd name="T3" fmla="*/ 143 h 157"/>
                <a:gd name="T4" fmla="*/ 14 w 157"/>
                <a:gd name="T5" fmla="*/ 143 h 157"/>
                <a:gd name="T6" fmla="*/ 14 w 157"/>
                <a:gd name="T7" fmla="*/ 14 h 157"/>
                <a:gd name="T8" fmla="*/ 143 w 157"/>
                <a:gd name="T9" fmla="*/ 14 h 157"/>
                <a:gd name="T10" fmla="*/ 143 w 157"/>
                <a:gd name="T11" fmla="*/ 150 h 157"/>
                <a:gd name="T12" fmla="*/ 150 w 157"/>
                <a:gd name="T13" fmla="*/ 150 h 157"/>
                <a:gd name="T14" fmla="*/ 150 w 157"/>
                <a:gd name="T15" fmla="*/ 143 h 157"/>
                <a:gd name="T16" fmla="*/ 150 w 157"/>
                <a:gd name="T17" fmla="*/ 150 h 157"/>
                <a:gd name="T18" fmla="*/ 157 w 157"/>
                <a:gd name="T19" fmla="*/ 150 h 157"/>
                <a:gd name="T20" fmla="*/ 157 w 157"/>
                <a:gd name="T21" fmla="*/ 7 h 157"/>
                <a:gd name="T22" fmla="*/ 155 w 157"/>
                <a:gd name="T23" fmla="*/ 2 h 157"/>
                <a:gd name="T24" fmla="*/ 150 w 157"/>
                <a:gd name="T25" fmla="*/ 0 h 157"/>
                <a:gd name="T26" fmla="*/ 7 w 157"/>
                <a:gd name="T27" fmla="*/ 0 h 157"/>
                <a:gd name="T28" fmla="*/ 2 w 157"/>
                <a:gd name="T29" fmla="*/ 2 h 157"/>
                <a:gd name="T30" fmla="*/ 0 w 157"/>
                <a:gd name="T31" fmla="*/ 7 h 157"/>
                <a:gd name="T32" fmla="*/ 0 w 157"/>
                <a:gd name="T33" fmla="*/ 150 h 157"/>
                <a:gd name="T34" fmla="*/ 2 w 157"/>
                <a:gd name="T35" fmla="*/ 155 h 157"/>
                <a:gd name="T36" fmla="*/ 7 w 157"/>
                <a:gd name="T37" fmla="*/ 157 h 157"/>
                <a:gd name="T38" fmla="*/ 150 w 157"/>
                <a:gd name="T39" fmla="*/ 157 h 157"/>
                <a:gd name="T40" fmla="*/ 155 w 157"/>
                <a:gd name="T41" fmla="*/ 155 h 157"/>
                <a:gd name="T42" fmla="*/ 157 w 157"/>
                <a:gd name="T43" fmla="*/ 150 h 157"/>
                <a:gd name="T44" fmla="*/ 150 w 157"/>
                <a:gd name="T45" fmla="*/ 15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7">
                  <a:moveTo>
                    <a:pt x="150" y="150"/>
                  </a:moveTo>
                  <a:cubicBezTo>
                    <a:pt x="150" y="143"/>
                    <a:pt x="150" y="143"/>
                    <a:pt x="150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7" y="150"/>
                    <a:pt x="157" y="150"/>
                    <a:pt x="157" y="150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5"/>
                    <a:pt x="156" y="3"/>
                    <a:pt x="155" y="2"/>
                  </a:cubicBezTo>
                  <a:cubicBezTo>
                    <a:pt x="154" y="1"/>
                    <a:pt x="152" y="0"/>
                    <a:pt x="15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2"/>
                    <a:pt x="1" y="154"/>
                    <a:pt x="2" y="155"/>
                  </a:cubicBezTo>
                  <a:cubicBezTo>
                    <a:pt x="3" y="156"/>
                    <a:pt x="5" y="157"/>
                    <a:pt x="7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52" y="157"/>
                    <a:pt x="154" y="156"/>
                    <a:pt x="155" y="155"/>
                  </a:cubicBezTo>
                  <a:cubicBezTo>
                    <a:pt x="156" y="154"/>
                    <a:pt x="157" y="152"/>
                    <a:pt x="157" y="150"/>
                  </a:cubicBezTo>
                  <a:lnTo>
                    <a:pt x="150" y="15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4"/>
            <p:cNvSpPr/>
            <p:nvPr/>
          </p:nvSpPr>
          <p:spPr bwMode="auto">
            <a:xfrm>
              <a:off x="2357438" y="4648201"/>
              <a:ext cx="671513" cy="671513"/>
            </a:xfrm>
            <a:custGeom>
              <a:avLst/>
              <a:gdLst>
                <a:gd name="T0" fmla="*/ 150 w 158"/>
                <a:gd name="T1" fmla="*/ 151 h 158"/>
                <a:gd name="T2" fmla="*/ 150 w 158"/>
                <a:gd name="T3" fmla="*/ 144 h 158"/>
                <a:gd name="T4" fmla="*/ 19 w 158"/>
                <a:gd name="T5" fmla="*/ 144 h 158"/>
                <a:gd name="T6" fmla="*/ 79 w 158"/>
                <a:gd name="T7" fmla="*/ 23 h 158"/>
                <a:gd name="T8" fmla="*/ 144 w 158"/>
                <a:gd name="T9" fmla="*/ 154 h 158"/>
                <a:gd name="T10" fmla="*/ 150 w 158"/>
                <a:gd name="T11" fmla="*/ 151 h 158"/>
                <a:gd name="T12" fmla="*/ 150 w 158"/>
                <a:gd name="T13" fmla="*/ 144 h 158"/>
                <a:gd name="T14" fmla="*/ 150 w 158"/>
                <a:gd name="T15" fmla="*/ 151 h 158"/>
                <a:gd name="T16" fmla="*/ 157 w 158"/>
                <a:gd name="T17" fmla="*/ 147 h 158"/>
                <a:gd name="T18" fmla="*/ 85 w 158"/>
                <a:gd name="T19" fmla="*/ 4 h 158"/>
                <a:gd name="T20" fmla="*/ 79 w 158"/>
                <a:gd name="T21" fmla="*/ 0 h 158"/>
                <a:gd name="T22" fmla="*/ 72 w 158"/>
                <a:gd name="T23" fmla="*/ 4 h 158"/>
                <a:gd name="T24" fmla="*/ 1 w 158"/>
                <a:gd name="T25" fmla="*/ 147 h 158"/>
                <a:gd name="T26" fmla="*/ 1 w 158"/>
                <a:gd name="T27" fmla="*/ 154 h 158"/>
                <a:gd name="T28" fmla="*/ 7 w 158"/>
                <a:gd name="T29" fmla="*/ 158 h 158"/>
                <a:gd name="T30" fmla="*/ 150 w 158"/>
                <a:gd name="T31" fmla="*/ 158 h 158"/>
                <a:gd name="T32" fmla="*/ 156 w 158"/>
                <a:gd name="T33" fmla="*/ 154 h 158"/>
                <a:gd name="T34" fmla="*/ 157 w 158"/>
                <a:gd name="T35" fmla="*/ 147 h 158"/>
                <a:gd name="T36" fmla="*/ 150 w 158"/>
                <a:gd name="T37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158">
                  <a:moveTo>
                    <a:pt x="150" y="151"/>
                  </a:moveTo>
                  <a:cubicBezTo>
                    <a:pt x="150" y="144"/>
                    <a:pt x="150" y="144"/>
                    <a:pt x="150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7" y="147"/>
                    <a:pt x="157" y="147"/>
                    <a:pt x="157" y="147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2"/>
                    <a:pt x="81" y="0"/>
                    <a:pt x="79" y="0"/>
                  </a:cubicBezTo>
                  <a:cubicBezTo>
                    <a:pt x="76" y="0"/>
                    <a:pt x="74" y="2"/>
                    <a:pt x="72" y="4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50"/>
                    <a:pt x="0" y="152"/>
                    <a:pt x="1" y="154"/>
                  </a:cubicBezTo>
                  <a:cubicBezTo>
                    <a:pt x="2" y="156"/>
                    <a:pt x="5" y="158"/>
                    <a:pt x="7" y="158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53" y="158"/>
                    <a:pt x="155" y="156"/>
                    <a:pt x="156" y="154"/>
                  </a:cubicBezTo>
                  <a:cubicBezTo>
                    <a:pt x="158" y="152"/>
                    <a:pt x="158" y="150"/>
                    <a:pt x="157" y="147"/>
                  </a:cubicBezTo>
                  <a:lnTo>
                    <a:pt x="150" y="15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5"/>
            <p:cNvSpPr/>
            <p:nvPr/>
          </p:nvSpPr>
          <p:spPr bwMode="auto">
            <a:xfrm>
              <a:off x="1782763" y="5756276"/>
              <a:ext cx="1063625" cy="141288"/>
            </a:xfrm>
            <a:custGeom>
              <a:avLst/>
              <a:gdLst>
                <a:gd name="T0" fmla="*/ 0 w 250"/>
                <a:gd name="T1" fmla="*/ 14 h 33"/>
                <a:gd name="T2" fmla="*/ 12 w 250"/>
                <a:gd name="T3" fmla="*/ 17 h 33"/>
                <a:gd name="T4" fmla="*/ 18 w 250"/>
                <a:gd name="T5" fmla="*/ 21 h 33"/>
                <a:gd name="T6" fmla="*/ 30 w 250"/>
                <a:gd name="T7" fmla="*/ 29 h 33"/>
                <a:gd name="T8" fmla="*/ 50 w 250"/>
                <a:gd name="T9" fmla="*/ 33 h 33"/>
                <a:gd name="T10" fmla="*/ 68 w 250"/>
                <a:gd name="T11" fmla="*/ 30 h 33"/>
                <a:gd name="T12" fmla="*/ 77 w 250"/>
                <a:gd name="T13" fmla="*/ 24 h 33"/>
                <a:gd name="T14" fmla="*/ 87 w 250"/>
                <a:gd name="T15" fmla="*/ 17 h 33"/>
                <a:gd name="T16" fmla="*/ 100 w 250"/>
                <a:gd name="T17" fmla="*/ 14 h 33"/>
                <a:gd name="T18" fmla="*/ 112 w 250"/>
                <a:gd name="T19" fmla="*/ 17 h 33"/>
                <a:gd name="T20" fmla="*/ 118 w 250"/>
                <a:gd name="T21" fmla="*/ 21 h 33"/>
                <a:gd name="T22" fmla="*/ 130 w 250"/>
                <a:gd name="T23" fmla="*/ 29 h 33"/>
                <a:gd name="T24" fmla="*/ 150 w 250"/>
                <a:gd name="T25" fmla="*/ 33 h 33"/>
                <a:gd name="T26" fmla="*/ 168 w 250"/>
                <a:gd name="T27" fmla="*/ 30 h 33"/>
                <a:gd name="T28" fmla="*/ 177 w 250"/>
                <a:gd name="T29" fmla="*/ 24 h 33"/>
                <a:gd name="T30" fmla="*/ 187 w 250"/>
                <a:gd name="T31" fmla="*/ 17 h 33"/>
                <a:gd name="T32" fmla="*/ 200 w 250"/>
                <a:gd name="T33" fmla="*/ 14 h 33"/>
                <a:gd name="T34" fmla="*/ 212 w 250"/>
                <a:gd name="T35" fmla="*/ 17 h 33"/>
                <a:gd name="T36" fmla="*/ 218 w 250"/>
                <a:gd name="T37" fmla="*/ 21 h 33"/>
                <a:gd name="T38" fmla="*/ 230 w 250"/>
                <a:gd name="T39" fmla="*/ 29 h 33"/>
                <a:gd name="T40" fmla="*/ 250 w 250"/>
                <a:gd name="T41" fmla="*/ 33 h 33"/>
                <a:gd name="T42" fmla="*/ 250 w 250"/>
                <a:gd name="T43" fmla="*/ 19 h 33"/>
                <a:gd name="T44" fmla="*/ 238 w 250"/>
                <a:gd name="T45" fmla="*/ 17 h 33"/>
                <a:gd name="T46" fmla="*/ 231 w 250"/>
                <a:gd name="T47" fmla="*/ 13 h 33"/>
                <a:gd name="T48" fmla="*/ 219 w 250"/>
                <a:gd name="T49" fmla="*/ 5 h 33"/>
                <a:gd name="T50" fmla="*/ 200 w 250"/>
                <a:gd name="T51" fmla="*/ 0 h 33"/>
                <a:gd name="T52" fmla="*/ 182 w 250"/>
                <a:gd name="T53" fmla="*/ 4 h 33"/>
                <a:gd name="T54" fmla="*/ 173 w 250"/>
                <a:gd name="T55" fmla="*/ 9 h 33"/>
                <a:gd name="T56" fmla="*/ 163 w 250"/>
                <a:gd name="T57" fmla="*/ 16 h 33"/>
                <a:gd name="T58" fmla="*/ 150 w 250"/>
                <a:gd name="T59" fmla="*/ 19 h 33"/>
                <a:gd name="T60" fmla="*/ 138 w 250"/>
                <a:gd name="T61" fmla="*/ 17 h 33"/>
                <a:gd name="T62" fmla="*/ 131 w 250"/>
                <a:gd name="T63" fmla="*/ 13 h 33"/>
                <a:gd name="T64" fmla="*/ 119 w 250"/>
                <a:gd name="T65" fmla="*/ 5 h 33"/>
                <a:gd name="T66" fmla="*/ 100 w 250"/>
                <a:gd name="T67" fmla="*/ 0 h 33"/>
                <a:gd name="T68" fmla="*/ 82 w 250"/>
                <a:gd name="T69" fmla="*/ 4 h 33"/>
                <a:gd name="T70" fmla="*/ 73 w 250"/>
                <a:gd name="T71" fmla="*/ 9 h 33"/>
                <a:gd name="T72" fmla="*/ 63 w 250"/>
                <a:gd name="T73" fmla="*/ 16 h 33"/>
                <a:gd name="T74" fmla="*/ 50 w 250"/>
                <a:gd name="T75" fmla="*/ 19 h 33"/>
                <a:gd name="T76" fmla="*/ 38 w 250"/>
                <a:gd name="T77" fmla="*/ 17 h 33"/>
                <a:gd name="T78" fmla="*/ 31 w 250"/>
                <a:gd name="T79" fmla="*/ 13 h 33"/>
                <a:gd name="T80" fmla="*/ 19 w 250"/>
                <a:gd name="T81" fmla="*/ 5 h 33"/>
                <a:gd name="T82" fmla="*/ 0 w 250"/>
                <a:gd name="T83" fmla="*/ 0 h 33"/>
                <a:gd name="T84" fmla="*/ 0 w 250"/>
                <a:gd name="T8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33">
                  <a:moveTo>
                    <a:pt x="0" y="14"/>
                  </a:moveTo>
                  <a:cubicBezTo>
                    <a:pt x="5" y="14"/>
                    <a:pt x="9" y="15"/>
                    <a:pt x="12" y="17"/>
                  </a:cubicBezTo>
                  <a:cubicBezTo>
                    <a:pt x="14" y="18"/>
                    <a:pt x="16" y="19"/>
                    <a:pt x="18" y="21"/>
                  </a:cubicBezTo>
                  <a:cubicBezTo>
                    <a:pt x="22" y="23"/>
                    <a:pt x="25" y="26"/>
                    <a:pt x="30" y="29"/>
                  </a:cubicBezTo>
                  <a:cubicBezTo>
                    <a:pt x="35" y="31"/>
                    <a:pt x="42" y="33"/>
                    <a:pt x="50" y="33"/>
                  </a:cubicBezTo>
                  <a:cubicBezTo>
                    <a:pt x="57" y="33"/>
                    <a:pt x="63" y="32"/>
                    <a:pt x="68" y="30"/>
                  </a:cubicBezTo>
                  <a:cubicBezTo>
                    <a:pt x="71" y="28"/>
                    <a:pt x="74" y="26"/>
                    <a:pt x="77" y="24"/>
                  </a:cubicBezTo>
                  <a:cubicBezTo>
                    <a:pt x="80" y="21"/>
                    <a:pt x="83" y="19"/>
                    <a:pt x="87" y="17"/>
                  </a:cubicBezTo>
                  <a:cubicBezTo>
                    <a:pt x="90" y="16"/>
                    <a:pt x="94" y="14"/>
                    <a:pt x="100" y="14"/>
                  </a:cubicBezTo>
                  <a:cubicBezTo>
                    <a:pt x="105" y="14"/>
                    <a:pt x="109" y="15"/>
                    <a:pt x="112" y="17"/>
                  </a:cubicBezTo>
                  <a:cubicBezTo>
                    <a:pt x="114" y="18"/>
                    <a:pt x="116" y="19"/>
                    <a:pt x="118" y="21"/>
                  </a:cubicBezTo>
                  <a:cubicBezTo>
                    <a:pt x="122" y="23"/>
                    <a:pt x="125" y="26"/>
                    <a:pt x="130" y="29"/>
                  </a:cubicBezTo>
                  <a:cubicBezTo>
                    <a:pt x="135" y="31"/>
                    <a:pt x="142" y="33"/>
                    <a:pt x="150" y="33"/>
                  </a:cubicBezTo>
                  <a:cubicBezTo>
                    <a:pt x="157" y="33"/>
                    <a:pt x="163" y="32"/>
                    <a:pt x="168" y="30"/>
                  </a:cubicBezTo>
                  <a:cubicBezTo>
                    <a:pt x="171" y="28"/>
                    <a:pt x="174" y="26"/>
                    <a:pt x="177" y="24"/>
                  </a:cubicBezTo>
                  <a:cubicBezTo>
                    <a:pt x="181" y="21"/>
                    <a:pt x="184" y="19"/>
                    <a:pt x="187" y="17"/>
                  </a:cubicBezTo>
                  <a:cubicBezTo>
                    <a:pt x="190" y="16"/>
                    <a:pt x="194" y="14"/>
                    <a:pt x="200" y="14"/>
                  </a:cubicBezTo>
                  <a:cubicBezTo>
                    <a:pt x="205" y="14"/>
                    <a:pt x="209" y="15"/>
                    <a:pt x="212" y="17"/>
                  </a:cubicBezTo>
                  <a:cubicBezTo>
                    <a:pt x="214" y="18"/>
                    <a:pt x="216" y="19"/>
                    <a:pt x="218" y="21"/>
                  </a:cubicBezTo>
                  <a:cubicBezTo>
                    <a:pt x="222" y="23"/>
                    <a:pt x="225" y="26"/>
                    <a:pt x="230" y="29"/>
                  </a:cubicBezTo>
                  <a:cubicBezTo>
                    <a:pt x="236" y="31"/>
                    <a:pt x="242" y="33"/>
                    <a:pt x="250" y="33"/>
                  </a:cubicBezTo>
                  <a:cubicBezTo>
                    <a:pt x="250" y="19"/>
                    <a:pt x="250" y="19"/>
                    <a:pt x="250" y="19"/>
                  </a:cubicBezTo>
                  <a:cubicBezTo>
                    <a:pt x="245" y="19"/>
                    <a:pt x="241" y="18"/>
                    <a:pt x="238" y="17"/>
                  </a:cubicBezTo>
                  <a:cubicBezTo>
                    <a:pt x="236" y="16"/>
                    <a:pt x="234" y="14"/>
                    <a:pt x="231" y="13"/>
                  </a:cubicBezTo>
                  <a:cubicBezTo>
                    <a:pt x="228" y="10"/>
                    <a:pt x="224" y="7"/>
                    <a:pt x="219" y="5"/>
                  </a:cubicBezTo>
                  <a:cubicBezTo>
                    <a:pt x="214" y="2"/>
                    <a:pt x="208" y="0"/>
                    <a:pt x="200" y="0"/>
                  </a:cubicBezTo>
                  <a:cubicBezTo>
                    <a:pt x="193" y="0"/>
                    <a:pt x="187" y="2"/>
                    <a:pt x="182" y="4"/>
                  </a:cubicBezTo>
                  <a:cubicBezTo>
                    <a:pt x="179" y="5"/>
                    <a:pt x="176" y="7"/>
                    <a:pt x="173" y="9"/>
                  </a:cubicBezTo>
                  <a:cubicBezTo>
                    <a:pt x="169" y="12"/>
                    <a:pt x="166" y="15"/>
                    <a:pt x="163" y="16"/>
                  </a:cubicBezTo>
                  <a:cubicBezTo>
                    <a:pt x="160" y="18"/>
                    <a:pt x="156" y="19"/>
                    <a:pt x="150" y="19"/>
                  </a:cubicBezTo>
                  <a:cubicBezTo>
                    <a:pt x="144" y="19"/>
                    <a:pt x="141" y="18"/>
                    <a:pt x="138" y="17"/>
                  </a:cubicBezTo>
                  <a:cubicBezTo>
                    <a:pt x="136" y="16"/>
                    <a:pt x="134" y="14"/>
                    <a:pt x="131" y="13"/>
                  </a:cubicBezTo>
                  <a:cubicBezTo>
                    <a:pt x="128" y="10"/>
                    <a:pt x="124" y="7"/>
                    <a:pt x="119" y="5"/>
                  </a:cubicBezTo>
                  <a:cubicBezTo>
                    <a:pt x="114" y="2"/>
                    <a:pt x="108" y="0"/>
                    <a:pt x="100" y="0"/>
                  </a:cubicBezTo>
                  <a:cubicBezTo>
                    <a:pt x="93" y="0"/>
                    <a:pt x="87" y="2"/>
                    <a:pt x="82" y="4"/>
                  </a:cubicBezTo>
                  <a:cubicBezTo>
                    <a:pt x="79" y="5"/>
                    <a:pt x="76" y="7"/>
                    <a:pt x="73" y="9"/>
                  </a:cubicBezTo>
                  <a:cubicBezTo>
                    <a:pt x="69" y="12"/>
                    <a:pt x="66" y="15"/>
                    <a:pt x="63" y="16"/>
                  </a:cubicBezTo>
                  <a:cubicBezTo>
                    <a:pt x="60" y="18"/>
                    <a:pt x="56" y="19"/>
                    <a:pt x="50" y="19"/>
                  </a:cubicBezTo>
                  <a:cubicBezTo>
                    <a:pt x="44" y="19"/>
                    <a:pt x="41" y="18"/>
                    <a:pt x="38" y="17"/>
                  </a:cubicBezTo>
                  <a:cubicBezTo>
                    <a:pt x="36" y="16"/>
                    <a:pt x="34" y="14"/>
                    <a:pt x="31" y="13"/>
                  </a:cubicBezTo>
                  <a:cubicBezTo>
                    <a:pt x="28" y="10"/>
                    <a:pt x="24" y="7"/>
                    <a:pt x="19" y="5"/>
                  </a:cubicBezTo>
                  <a:cubicBezTo>
                    <a:pt x="14" y="2"/>
                    <a:pt x="8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116"/>
            <p:cNvSpPr>
              <a:spLocks noChangeArrowheads="1"/>
            </p:cNvSpPr>
            <p:nvPr/>
          </p:nvSpPr>
          <p:spPr bwMode="auto">
            <a:xfrm>
              <a:off x="1476376" y="6181726"/>
              <a:ext cx="1654175" cy="55563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7"/>
            <p:cNvSpPr/>
            <p:nvPr/>
          </p:nvSpPr>
          <p:spPr bwMode="auto">
            <a:xfrm>
              <a:off x="1476376" y="6181726"/>
              <a:ext cx="1654175" cy="55563"/>
            </a:xfrm>
            <a:custGeom>
              <a:avLst/>
              <a:gdLst>
                <a:gd name="T0" fmla="*/ 0 w 1042"/>
                <a:gd name="T1" fmla="*/ 35 h 35"/>
                <a:gd name="T2" fmla="*/ 1042 w 1042"/>
                <a:gd name="T3" fmla="*/ 35 h 35"/>
                <a:gd name="T4" fmla="*/ 1042 w 1042"/>
                <a:gd name="T5" fmla="*/ 0 h 35"/>
                <a:gd name="T6" fmla="*/ 0 w 1042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2" h="35">
                  <a:moveTo>
                    <a:pt x="0" y="35"/>
                  </a:moveTo>
                  <a:lnTo>
                    <a:pt x="1042" y="35"/>
                  </a:lnTo>
                  <a:lnTo>
                    <a:pt x="104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066319" y="3815648"/>
            <a:ext cx="8382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4756149" y="4660313"/>
            <a:ext cx="2679700" cy="0"/>
          </a:xfrm>
          <a:prstGeom prst="line">
            <a:avLst/>
          </a:prstGeom>
          <a:ln>
            <a:solidFill>
              <a:srgbClr val="CBA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3638275" y="3978120"/>
            <a:ext cx="4983768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建模思路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896"/>
            <a:ext cx="12094305" cy="615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设备数据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938"/>
            <a:ext cx="12192000" cy="2809656"/>
          </a:xfrm>
          <a:prstGeom prst="rect">
            <a:avLst/>
          </a:prstGeom>
        </p:spPr>
      </p:pic>
      <p:sp>
        <p:nvSpPr>
          <p:cNvPr id="8" name="MH_Entry_1"/>
          <p:cNvSpPr/>
          <p:nvPr>
            <p:custDataLst>
              <p:tags r:id="rId3"/>
            </p:custDataLst>
          </p:nvPr>
        </p:nvSpPr>
        <p:spPr>
          <a:xfrm>
            <a:off x="2245683" y="4527542"/>
            <a:ext cx="7700633" cy="1266789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处理工具：</a:t>
            </a:r>
            <a:r>
              <a:rPr lang="en-US" altLang="zh-CN" sz="2800" spc="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endParaRPr lang="en-US" altLang="zh-CN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拟合工具：</a:t>
            </a:r>
            <a:r>
              <a:rPr lang="en-US" altLang="zh-CN" sz="2800" spc="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gurobi</a:t>
            </a:r>
            <a:endParaRPr lang="en-US" altLang="zh-CN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spc="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TOOLBOX:yalmip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建模思路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 descr="e7d195523061f1c09e9d68d7cf438b91ef959ecb14fc25d26BBA7F7DBC18E55DFF4014AF651F0BF2569D4B6C1DA7F1A4683A481403BD872FC687266AD13265C1DE7C373772FD8728ABDD69ADD03BFF5BE2862BC891DBB79E0A12267BEBE766AC10CA97BF716AF855CD0C33CD7D7409B4968D98FD63ACC4F561AA21CD1968BC5CB1AD47F45B1EE409BE4C5A0A0E6278F8"/>
          <p:cNvSpPr/>
          <p:nvPr/>
        </p:nvSpPr>
        <p:spPr>
          <a:xfrm>
            <a:off x="1121472" y="1147081"/>
            <a:ext cx="10702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三大平衡：用电平衡，制热平衡，制冷平衡</a:t>
            </a:r>
            <a:endParaRPr lang="zh-CN" altLang="en-US" sz="4000" dirty="0">
              <a:solidFill>
                <a:srgbClr val="294668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矩形 21" descr="e7d195523061f1c09e9d68d7cf438b91ef959ecb14fc25d26BBA7F7DBC18E55DFF4014AF651F0BF2569D4B6C1DA7F1A4683A481403BD872FC687266AD13265C1DE7C373772FD8728ABDD69ADD03BFF5BE2862BC891DBB79E0A12267BEBE766AC10CA97BF716AF855CD0C33CD7D7409B4968D98FD63ACC4F561AA21CD1968BC5CB1AD47F45B1EE409BE4C5A0A0E6278F8"/>
          <p:cNvSpPr/>
          <p:nvPr/>
        </p:nvSpPr>
        <p:spPr>
          <a:xfrm>
            <a:off x="915288" y="3713922"/>
            <a:ext cx="2727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设施分类</a:t>
            </a:r>
            <a:endParaRPr lang="en-US" altLang="zh-CN" sz="4000" dirty="0">
              <a:solidFill>
                <a:srgbClr val="294668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3424881" y="2018924"/>
            <a:ext cx="1201420" cy="4077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358605" y="2076558"/>
            <a:ext cx="674151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用电：成本来自购电和发电</a:t>
            </a:r>
            <a:endParaRPr lang="en-US" altLang="zh-CN" sz="4000" dirty="0">
              <a:solidFill>
                <a:srgbClr val="294668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58606" y="3101995"/>
            <a:ext cx="626695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用气：相当于直接烧钱</a:t>
            </a:r>
            <a:endParaRPr lang="en-US" altLang="zh-CN" sz="4000" dirty="0">
              <a:solidFill>
                <a:srgbClr val="294668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8606" y="4118806"/>
            <a:ext cx="757489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制冷：制冷器，</a:t>
            </a:r>
            <a:r>
              <a:rPr lang="zh-CN" altLang="en-US" sz="400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溴化锂</a:t>
            </a: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，</a:t>
            </a:r>
            <a:r>
              <a:rPr lang="zh-CN" altLang="en-US" sz="4000" dirty="0">
                <a:solidFill>
                  <a:srgbClr val="00B0F0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直燃机</a:t>
            </a:r>
            <a:endParaRPr lang="en-US" altLang="zh-CN" sz="4000" dirty="0">
              <a:solidFill>
                <a:srgbClr val="00B0F0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8605" y="5159792"/>
            <a:ext cx="757489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制热：锅炉，</a:t>
            </a:r>
            <a:r>
              <a:rPr lang="zh-CN" altLang="en-US" sz="400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溴化锂</a:t>
            </a: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，</a:t>
            </a:r>
            <a:r>
              <a:rPr lang="zh-CN" altLang="en-US" sz="4000" dirty="0">
                <a:solidFill>
                  <a:srgbClr val="00B0F0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直燃机</a:t>
            </a:r>
            <a:endParaRPr lang="en-US" altLang="zh-CN" sz="4000" dirty="0">
              <a:solidFill>
                <a:srgbClr val="00B0F0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2" grpId="0"/>
      <p:bldP spid="23" grpId="0" animBg="1"/>
      <p:bldP spid="24" grpId="0"/>
      <p:bldP spid="2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建模思路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 descr="e7d195523061f1c09e9d68d7cf438b91ef959ecb14fc25d26BBA7F7DBC18E55DFF4014AF651F0BF2569D4B6C1DA7F1A4683A481403BD872FC687266AD13265C1DE7C373772FD8728ABDD69ADD03BFF5BE2862BC891DBB79E0A12267BEBE766AC10CA97BF716AF855CD0C33CD7D7409B4968D98FD63ACC4F561AA21CD1968BC5CB1AD47F45B1EE409BE4C5A0A0E6278F8"/>
          <p:cNvSpPr/>
          <p:nvPr/>
        </p:nvSpPr>
        <p:spPr>
          <a:xfrm>
            <a:off x="1121472" y="1147081"/>
            <a:ext cx="10702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目标函数：成本最低（来自购电、发电和燃气）</a:t>
            </a:r>
            <a:endParaRPr lang="zh-CN" altLang="en-US" sz="4000" dirty="0">
              <a:solidFill>
                <a:srgbClr val="294668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矩形 21" descr="e7d195523061f1c09e9d68d7cf438b91ef959ecb14fc25d26BBA7F7DBC18E55DFF4014AF651F0BF2569D4B6C1DA7F1A4683A481403BD872FC687266AD13265C1DE7C373772FD8728ABDD69ADD03BFF5BE2862BC891DBB79E0A12267BEBE766AC10CA97BF716AF855CD0C33CD7D7409B4968D98FD63ACC4F561AA21CD1968BC5CB1AD47F45B1EE409BE4C5A0A0E6278F8"/>
          <p:cNvSpPr/>
          <p:nvPr/>
        </p:nvSpPr>
        <p:spPr>
          <a:xfrm>
            <a:off x="915288" y="3713922"/>
            <a:ext cx="2727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限制条件</a:t>
            </a:r>
            <a:endParaRPr lang="en-US" altLang="zh-CN" sz="4000" dirty="0">
              <a:solidFill>
                <a:srgbClr val="294668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3424881" y="2018924"/>
            <a:ext cx="1201420" cy="4077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358605" y="2281362"/>
            <a:ext cx="783339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自身限制：额定功率，功率</a:t>
            </a:r>
            <a:r>
              <a:rPr lang="en-US" altLang="zh-CN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&gt;=0</a:t>
            </a:r>
            <a:endParaRPr lang="en-US" altLang="zh-CN" sz="4000" dirty="0">
              <a:solidFill>
                <a:srgbClr val="294668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58605" y="3424750"/>
            <a:ext cx="626695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平衡：三大平衡需要保证</a:t>
            </a:r>
            <a:endParaRPr lang="en-US" altLang="zh-CN" sz="4000" dirty="0">
              <a:solidFill>
                <a:srgbClr val="294668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8605" y="4492328"/>
            <a:ext cx="71929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294668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特殊：</a:t>
            </a:r>
            <a:r>
              <a:rPr lang="zh-CN" altLang="en-US" sz="400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溴化锂输入功率小于内燃机产热功率</a:t>
            </a:r>
            <a:endParaRPr lang="en-US" altLang="zh-CN" sz="4000" dirty="0">
              <a:solidFill>
                <a:srgbClr val="00B0F0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2" grpId="0"/>
      <p:bldP spid="23" grpId="0" animBg="1"/>
      <p:bldP spid="24" grpId="0"/>
      <p:bldP spid="2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具体建模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2" y="1179295"/>
            <a:ext cx="7392432" cy="16385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26" y="936374"/>
            <a:ext cx="2565372" cy="6541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919" y="1831586"/>
            <a:ext cx="2716479" cy="9862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92" y="4004588"/>
            <a:ext cx="4552391" cy="155342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035" y="2742659"/>
            <a:ext cx="3655178" cy="16385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3041" y="4398319"/>
            <a:ext cx="4453056" cy="2153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具体建模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18" y="603196"/>
            <a:ext cx="3766872" cy="9373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624" y="1557029"/>
            <a:ext cx="2743166" cy="10153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77" y="1071886"/>
            <a:ext cx="7106642" cy="11336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92" y="3027484"/>
            <a:ext cx="4578924" cy="10153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0716" y="4566016"/>
            <a:ext cx="3817659" cy="130416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74" y="3872854"/>
            <a:ext cx="7468642" cy="1133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MH" val="20150516230504"/>
  <p:tag name="MH_LIBRARY" val="CONTENTS"/>
  <p:tag name="MH_TYPE" val="OTHERS"/>
  <p:tag name="ID" val="545812"/>
</p:tagLst>
</file>

<file path=ppt/tags/tag10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4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5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6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8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9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0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1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3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4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5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6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7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8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9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1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3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4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5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  <p:tag name="KSO_WM_BEAUTIFY_FLAG" val=""/>
</p:tagLst>
</file>

<file path=ppt/tags/tag36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TABLE_BEAUTIFY" val="smartTable{0b220ea8-bd8a-4ab5-b194-55c68b31d9e9}"/>
  <p:tag name="TABLE_ENDDRAG_ORIGIN_RECT" val="880*216"/>
  <p:tag name="TABLE_ENDDRAG_RECT" val="36*226*880*216"/>
</p:tagLst>
</file>

<file path=ppt/tags/tag45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COMMONDATA" val="eyJoZGlkIjoiZGZhNWRhYmY1MTdiZWIzZmQ3NDBiNDc3Y2NjNDQ4MTEifQ=="/>
</p:tagLst>
</file>

<file path=ppt/tags/tag5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简约教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C1D8"/>
      </a:accent1>
      <a:accent2>
        <a:srgbClr val="404040"/>
      </a:accent2>
      <a:accent3>
        <a:srgbClr val="AFB6BB"/>
      </a:accent3>
      <a:accent4>
        <a:srgbClr val="FFD64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WPS 演示</Application>
  <PresentationFormat>宽屏</PresentationFormat>
  <Paragraphs>197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</vt:lpstr>
      <vt:lpstr>Calibri</vt:lpstr>
      <vt:lpstr>Times New Roman</vt:lpstr>
      <vt:lpstr>等线</vt:lpstr>
      <vt:lpstr>Arial Unicode MS</vt:lpstr>
      <vt:lpstr>等线 Light</vt:lpstr>
      <vt:lpstr>Century Gothic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2022010437</cp:lastModifiedBy>
  <cp:revision>59</cp:revision>
  <dcterms:created xsi:type="dcterms:W3CDTF">2017-08-07T02:09:00Z</dcterms:created>
  <dcterms:modified xsi:type="dcterms:W3CDTF">2024-05-30T07:32:18Z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A8D1024E1F2845B59FE156248ECC45CF_12</vt:lpwstr>
  </property>
</Properties>
</file>