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87" r:id="rId11"/>
    <p:sldId id="389" r:id="rId12"/>
    <p:sldId id="391" r:id="rId13"/>
    <p:sldId id="396" r:id="rId14"/>
    <p:sldId id="392" r:id="rId15"/>
    <p:sldId id="393" r:id="rId16"/>
    <p:sldId id="394" r:id="rId17"/>
    <p:sldId id="390" r:id="rId18"/>
    <p:sldId id="395" r:id="rId19"/>
    <p:sldId id="259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75" y="651"/>
      </p:cViewPr>
      <p:guideLst>
        <p:guide orient="horz" pos="2160"/>
        <p:guide pos="38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33.wdp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2068"/>
          </a:xfrm>
          <a:prstGeom prst="rect">
            <a:avLst/>
          </a:prstGeom>
        </p:spPr>
      </p:pic>
      <p:sp>
        <p:nvSpPr>
          <p:cNvPr id="11" name="文本框 20"/>
          <p:cNvSpPr txBox="1">
            <a:spLocks noChangeArrowheads="1"/>
          </p:cNvSpPr>
          <p:nvPr/>
        </p:nvSpPr>
        <p:spPr bwMode="auto">
          <a:xfrm>
            <a:off x="3452495" y="4914900"/>
            <a:ext cx="5161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成员：孟祥威、刘豪杰、邱天宇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371363" y="2663007"/>
            <a:ext cx="11449272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6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能源互联网导论挑战性任务</a:t>
            </a:r>
            <a:endParaRPr lang="zh-CN" altLang="en-US" sz="60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4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——园区多能系统的优化运行</a:t>
            </a:r>
            <a:endParaRPr lang="zh-CN" altLang="en-US" sz="48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703512" y="4725144"/>
            <a:ext cx="86596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21" y="6237312"/>
            <a:ext cx="3541231" cy="375804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3939020" y="836712"/>
            <a:ext cx="4313958" cy="1607025"/>
            <a:chOff x="3508717" y="612595"/>
            <a:chExt cx="4313958" cy="160702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717" y="612595"/>
              <a:ext cx="1607025" cy="160702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4898" y="766929"/>
              <a:ext cx="2667777" cy="1026068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5138959" y="1771315"/>
              <a:ext cx="2613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</a:rPr>
                <a:t>TSINGHUA UNIVERSITY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9" y="6313693"/>
            <a:ext cx="3541231" cy="375804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899160" y="1628775"/>
            <a:ext cx="10441940" cy="4439920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839416" y="1556792"/>
            <a:ext cx="444459" cy="46425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5C30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93"/>
          <p:cNvSpPr/>
          <p:nvPr/>
        </p:nvSpPr>
        <p:spPr>
          <a:xfrm rot="10800000">
            <a:off x="11030897" y="5733126"/>
            <a:ext cx="411062" cy="43662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5C30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260648"/>
            <a:ext cx="3935760" cy="986336"/>
            <a:chOff x="0" y="260648"/>
            <a:chExt cx="3935760" cy="986336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767408" y="900409"/>
              <a:ext cx="3168352" cy="0"/>
            </a:xfrm>
            <a:prstGeom prst="line">
              <a:avLst/>
            </a:prstGeom>
            <a:ln w="31750">
              <a:gradFill flip="none" rotWithShape="1">
                <a:gsLst>
                  <a:gs pos="20000">
                    <a:srgbClr val="5C307D"/>
                  </a:gs>
                  <a:gs pos="67000">
                    <a:srgbClr val="5C307D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0" y="260648"/>
              <a:ext cx="3286943" cy="986336"/>
              <a:chOff x="0" y="260648"/>
              <a:chExt cx="3286943" cy="98633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0" y="374221"/>
                <a:ext cx="551384" cy="792088"/>
              </a:xfrm>
              <a:prstGeom prst="rect">
                <a:avLst/>
              </a:prstGeom>
              <a:solidFill>
                <a:srgbClr val="5C30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695400" y="260648"/>
                <a:ext cx="2591543" cy="986336"/>
                <a:chOff x="623392" y="310880"/>
                <a:chExt cx="2591543" cy="986336"/>
              </a:xfrm>
            </p:grpSpPr>
            <p:sp>
              <p:nvSpPr>
                <p:cNvPr id="23" name="文本框 22"/>
                <p:cNvSpPr txBox="1"/>
                <p:nvPr/>
              </p:nvSpPr>
              <p:spPr>
                <a:xfrm>
                  <a:off x="623392" y="310880"/>
                  <a:ext cx="1605280" cy="5835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任务</a:t>
                  </a:r>
                  <a:r>
                    <a:rPr lang="en-US" altLang="zh-CN" sz="3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2-1</a:t>
                  </a:r>
                  <a:endPara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623392" y="989439"/>
                  <a:ext cx="25915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spc="300" dirty="0"/>
                    <a:t>TSINGHUA UNIVERSITY</a:t>
                  </a:r>
                  <a:endParaRPr lang="zh-CN" altLang="en-US" sz="1400" spc="300" dirty="0"/>
                </a:p>
              </p:txBody>
            </p:sp>
          </p:grpSp>
        </p:grpSp>
      </p:grpSp>
      <p:sp>
        <p:nvSpPr>
          <p:cNvPr id="25" name="文本框 24"/>
          <p:cNvSpPr txBox="1"/>
          <p:nvPr/>
        </p:nvSpPr>
        <p:spPr>
          <a:xfrm>
            <a:off x="10560496" y="6343596"/>
            <a:ext cx="135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rPr>
              <a:t>January 12</a:t>
            </a:r>
            <a:r>
              <a:rPr kumimoji="0" lang="en-US" altLang="zh-CN" sz="1800" b="1" i="0" u="none" strike="noStrike" kern="0" cap="none" spc="0" normalizeH="0" baseline="3000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rPr>
              <a:t>th</a:t>
            </a:r>
            <a:endParaRPr kumimoji="0" lang="zh-CN" altLang="en-US" sz="1800" b="1" i="0" u="none" strike="noStrike" kern="0" cap="none" spc="0" normalizeH="0" baseline="3000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120336" y="223622"/>
            <a:ext cx="2661939" cy="991619"/>
            <a:chOff x="3508717" y="612595"/>
            <a:chExt cx="4313957" cy="1607025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508717" y="612595"/>
              <a:ext cx="1607024" cy="1607025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54899" y="700575"/>
              <a:ext cx="2667775" cy="102607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5138959" y="1682842"/>
              <a:ext cx="2613226" cy="448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200" dirty="0"/>
                <a:t>TSINGHUA UNIVERSITY</a:t>
              </a:r>
              <a:endParaRPr lang="zh-CN" altLang="en-US" sz="1200" dirty="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615" y="2114550"/>
            <a:ext cx="5385435" cy="3649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1900" y="2128520"/>
            <a:ext cx="4951095" cy="34309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59785" y="1701165"/>
            <a:ext cx="5782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最大调峰量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柴油发电机剩余功率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+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储能容量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9" y="6313693"/>
            <a:ext cx="3541231" cy="375804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899160" y="1628775"/>
            <a:ext cx="10441940" cy="4439920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839416" y="1556792"/>
            <a:ext cx="444459" cy="46425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5C30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93"/>
          <p:cNvSpPr/>
          <p:nvPr/>
        </p:nvSpPr>
        <p:spPr>
          <a:xfrm rot="10800000">
            <a:off x="11030897" y="5733126"/>
            <a:ext cx="411062" cy="43662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5C30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260648"/>
            <a:ext cx="3935760" cy="986336"/>
            <a:chOff x="0" y="260648"/>
            <a:chExt cx="3935760" cy="986336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767408" y="900409"/>
              <a:ext cx="3168352" cy="0"/>
            </a:xfrm>
            <a:prstGeom prst="line">
              <a:avLst/>
            </a:prstGeom>
            <a:ln w="31750">
              <a:gradFill flip="none" rotWithShape="1">
                <a:gsLst>
                  <a:gs pos="20000">
                    <a:srgbClr val="5C307D"/>
                  </a:gs>
                  <a:gs pos="67000">
                    <a:srgbClr val="5C307D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0" y="260648"/>
              <a:ext cx="3286943" cy="986336"/>
              <a:chOff x="0" y="260648"/>
              <a:chExt cx="3286943" cy="98633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0" y="374221"/>
                <a:ext cx="551384" cy="792088"/>
              </a:xfrm>
              <a:prstGeom prst="rect">
                <a:avLst/>
              </a:prstGeom>
              <a:solidFill>
                <a:srgbClr val="5C30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695400" y="260648"/>
                <a:ext cx="2591543" cy="986336"/>
                <a:chOff x="623392" y="310880"/>
                <a:chExt cx="2591543" cy="986336"/>
              </a:xfrm>
            </p:grpSpPr>
            <p:sp>
              <p:nvSpPr>
                <p:cNvPr id="23" name="文本框 22"/>
                <p:cNvSpPr txBox="1"/>
                <p:nvPr/>
              </p:nvSpPr>
              <p:spPr>
                <a:xfrm>
                  <a:off x="623392" y="310880"/>
                  <a:ext cx="1605280" cy="5835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任务</a:t>
                  </a:r>
                  <a:r>
                    <a:rPr lang="en-US" altLang="zh-CN" sz="3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2-2</a:t>
                  </a:r>
                  <a:endPara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623392" y="989439"/>
                  <a:ext cx="25915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spc="300" dirty="0"/>
                    <a:t>TSINGHUA UNIVERSITY</a:t>
                  </a:r>
                  <a:endParaRPr lang="zh-CN" altLang="en-US" sz="1400" spc="300" dirty="0"/>
                </a:p>
              </p:txBody>
            </p:sp>
          </p:grpSp>
        </p:grpSp>
      </p:grpSp>
      <p:sp>
        <p:nvSpPr>
          <p:cNvPr id="25" name="文本框 24"/>
          <p:cNvSpPr txBox="1"/>
          <p:nvPr/>
        </p:nvSpPr>
        <p:spPr>
          <a:xfrm>
            <a:off x="10560496" y="6343596"/>
            <a:ext cx="135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rPr>
              <a:t>January 12</a:t>
            </a:r>
            <a:r>
              <a:rPr kumimoji="0" lang="en-US" altLang="zh-CN" sz="1800" b="1" i="0" u="none" strike="noStrike" kern="0" cap="none" spc="0" normalizeH="0" baseline="3000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rPr>
              <a:t>th</a:t>
            </a:r>
            <a:endParaRPr kumimoji="0" lang="zh-CN" altLang="en-US" sz="1800" b="1" i="0" u="none" strike="noStrike" kern="0" cap="none" spc="0" normalizeH="0" baseline="3000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120336" y="223622"/>
            <a:ext cx="2661939" cy="991619"/>
            <a:chOff x="3508717" y="612595"/>
            <a:chExt cx="4313957" cy="1607025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508717" y="612595"/>
              <a:ext cx="1607024" cy="1607025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54899" y="700575"/>
              <a:ext cx="2667775" cy="102607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5138959" y="1682842"/>
              <a:ext cx="2613226" cy="448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200" dirty="0"/>
                <a:t>TSINGHUA UNIVERSITY</a:t>
              </a:r>
              <a:endParaRPr lang="zh-CN" altLang="en-US" sz="1200" dirty="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055370" y="1772920"/>
            <a:ext cx="99339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新增约束：15：00-18：00中的联络线功率小于基准曲线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370" y="2421255"/>
            <a:ext cx="10010140" cy="3136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55370" y="2997200"/>
            <a:ext cx="49028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新目标函数：加入补贴项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1995" y="3658235"/>
            <a:ext cx="8735060" cy="178689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9" y="6313693"/>
            <a:ext cx="3541231" cy="375804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899160" y="1628775"/>
            <a:ext cx="10441940" cy="4439920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839416" y="1556792"/>
            <a:ext cx="444459" cy="46425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5C30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93"/>
          <p:cNvSpPr/>
          <p:nvPr/>
        </p:nvSpPr>
        <p:spPr>
          <a:xfrm rot="10800000">
            <a:off x="11030897" y="5733126"/>
            <a:ext cx="411062" cy="43662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5C30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260648"/>
            <a:ext cx="3935760" cy="986336"/>
            <a:chOff x="0" y="260648"/>
            <a:chExt cx="3935760" cy="986336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767408" y="900409"/>
              <a:ext cx="3168352" cy="0"/>
            </a:xfrm>
            <a:prstGeom prst="line">
              <a:avLst/>
            </a:prstGeom>
            <a:ln w="31750">
              <a:gradFill flip="none" rotWithShape="1">
                <a:gsLst>
                  <a:gs pos="20000">
                    <a:srgbClr val="5C307D"/>
                  </a:gs>
                  <a:gs pos="67000">
                    <a:srgbClr val="5C307D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0" y="260648"/>
              <a:ext cx="3286943" cy="986336"/>
              <a:chOff x="0" y="260648"/>
              <a:chExt cx="3286943" cy="98633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0" y="374221"/>
                <a:ext cx="551384" cy="792088"/>
              </a:xfrm>
              <a:prstGeom prst="rect">
                <a:avLst/>
              </a:prstGeom>
              <a:solidFill>
                <a:srgbClr val="5C30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695400" y="260648"/>
                <a:ext cx="2591543" cy="986336"/>
                <a:chOff x="623392" y="310880"/>
                <a:chExt cx="2591543" cy="986336"/>
              </a:xfrm>
            </p:grpSpPr>
            <p:sp>
              <p:nvSpPr>
                <p:cNvPr id="23" name="文本框 22"/>
                <p:cNvSpPr txBox="1"/>
                <p:nvPr/>
              </p:nvSpPr>
              <p:spPr>
                <a:xfrm>
                  <a:off x="623392" y="310880"/>
                  <a:ext cx="1605280" cy="5835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任务</a:t>
                  </a:r>
                  <a:r>
                    <a:rPr lang="en-US" altLang="zh-CN" sz="3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2-2</a:t>
                  </a:r>
                  <a:endPara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623392" y="989439"/>
                  <a:ext cx="25915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spc="300" dirty="0"/>
                    <a:t>TSINGHUA UNIVERSITY</a:t>
                  </a:r>
                  <a:endParaRPr lang="zh-CN" altLang="en-US" sz="1400" spc="300" dirty="0"/>
                </a:p>
              </p:txBody>
            </p:sp>
          </p:grpSp>
        </p:grpSp>
      </p:grpSp>
      <p:sp>
        <p:nvSpPr>
          <p:cNvPr id="25" name="文本框 24"/>
          <p:cNvSpPr txBox="1"/>
          <p:nvPr/>
        </p:nvSpPr>
        <p:spPr>
          <a:xfrm>
            <a:off x="10560496" y="6343596"/>
            <a:ext cx="135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rPr>
              <a:t>January 12</a:t>
            </a:r>
            <a:r>
              <a:rPr kumimoji="0" lang="en-US" altLang="zh-CN" sz="1800" b="1" i="0" u="none" strike="noStrike" kern="0" cap="none" spc="0" normalizeH="0" baseline="3000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rPr>
              <a:t>th</a:t>
            </a:r>
            <a:endParaRPr kumimoji="0" lang="zh-CN" altLang="en-US" sz="1800" b="1" i="0" u="none" strike="noStrike" kern="0" cap="none" spc="0" normalizeH="0" baseline="3000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120336" y="223622"/>
            <a:ext cx="2661939" cy="991619"/>
            <a:chOff x="3508717" y="612595"/>
            <a:chExt cx="4313957" cy="1607025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508717" y="612595"/>
              <a:ext cx="1607024" cy="1607025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54899" y="700575"/>
              <a:ext cx="2667775" cy="102607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5138959" y="1682842"/>
              <a:ext cx="2613226" cy="448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200" dirty="0"/>
                <a:t>TSINGHUA UNIVERSITY</a:t>
              </a:r>
              <a:endParaRPr lang="zh-CN" altLang="en-US" sz="1200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615" y="1988820"/>
            <a:ext cx="4810125" cy="3829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8345" y="1989455"/>
            <a:ext cx="5448300" cy="38100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9" y="6313693"/>
            <a:ext cx="3541231" cy="375804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899160" y="1628775"/>
            <a:ext cx="10441940" cy="4439920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839416" y="1556792"/>
            <a:ext cx="444459" cy="46425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5C30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93"/>
          <p:cNvSpPr/>
          <p:nvPr/>
        </p:nvSpPr>
        <p:spPr>
          <a:xfrm rot="10800000">
            <a:off x="11030897" y="5733126"/>
            <a:ext cx="411062" cy="43662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5C30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260648"/>
            <a:ext cx="3935760" cy="986336"/>
            <a:chOff x="0" y="260648"/>
            <a:chExt cx="3935760" cy="986336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767408" y="900409"/>
              <a:ext cx="3168352" cy="0"/>
            </a:xfrm>
            <a:prstGeom prst="line">
              <a:avLst/>
            </a:prstGeom>
            <a:ln w="31750">
              <a:gradFill flip="none" rotWithShape="1">
                <a:gsLst>
                  <a:gs pos="20000">
                    <a:srgbClr val="5C307D"/>
                  </a:gs>
                  <a:gs pos="67000">
                    <a:srgbClr val="5C307D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0" y="260648"/>
              <a:ext cx="3286943" cy="986336"/>
              <a:chOff x="0" y="260648"/>
              <a:chExt cx="3286943" cy="98633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0" y="374221"/>
                <a:ext cx="551384" cy="792088"/>
              </a:xfrm>
              <a:prstGeom prst="rect">
                <a:avLst/>
              </a:prstGeom>
              <a:solidFill>
                <a:srgbClr val="5C30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695400" y="260648"/>
                <a:ext cx="2591543" cy="986336"/>
                <a:chOff x="623392" y="310880"/>
                <a:chExt cx="2591543" cy="986336"/>
              </a:xfrm>
            </p:grpSpPr>
            <p:sp>
              <p:nvSpPr>
                <p:cNvPr id="23" name="文本框 22"/>
                <p:cNvSpPr txBox="1"/>
                <p:nvPr/>
              </p:nvSpPr>
              <p:spPr>
                <a:xfrm>
                  <a:off x="623392" y="310880"/>
                  <a:ext cx="1605280" cy="5835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任务</a:t>
                  </a:r>
                  <a:r>
                    <a:rPr lang="en-US" altLang="zh-CN" sz="3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2-2</a:t>
                  </a:r>
                  <a:endPara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623392" y="989439"/>
                  <a:ext cx="25915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spc="300" dirty="0"/>
                    <a:t>TSINGHUA UNIVERSITY</a:t>
                  </a:r>
                  <a:endParaRPr lang="zh-CN" altLang="en-US" sz="1400" spc="300" dirty="0"/>
                </a:p>
              </p:txBody>
            </p:sp>
          </p:grpSp>
        </p:grpSp>
      </p:grpSp>
      <p:sp>
        <p:nvSpPr>
          <p:cNvPr id="25" name="文本框 24"/>
          <p:cNvSpPr txBox="1"/>
          <p:nvPr/>
        </p:nvSpPr>
        <p:spPr>
          <a:xfrm>
            <a:off x="10560496" y="6343596"/>
            <a:ext cx="135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rPr>
              <a:t>January 12</a:t>
            </a:r>
            <a:r>
              <a:rPr kumimoji="0" lang="en-US" altLang="zh-CN" sz="1800" b="1" i="0" u="none" strike="noStrike" kern="0" cap="none" spc="0" normalizeH="0" baseline="3000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rPr>
              <a:t>th</a:t>
            </a:r>
            <a:endParaRPr kumimoji="0" lang="zh-CN" altLang="en-US" sz="1800" b="1" i="0" u="none" strike="noStrike" kern="0" cap="none" spc="0" normalizeH="0" baseline="3000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120336" y="223622"/>
            <a:ext cx="2661939" cy="991619"/>
            <a:chOff x="3508717" y="612595"/>
            <a:chExt cx="4313957" cy="1607025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508717" y="612595"/>
              <a:ext cx="1607024" cy="1607025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54899" y="700575"/>
              <a:ext cx="2667775" cy="102607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5138959" y="1682842"/>
              <a:ext cx="2613226" cy="448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200" dirty="0"/>
                <a:t>TSINGHUA UNIVERSITY</a:t>
              </a:r>
              <a:endParaRPr lang="zh-CN" altLang="en-US" sz="1200" dirty="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9515" y="1918335"/>
            <a:ext cx="5724525" cy="3895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05395" y="3429000"/>
            <a:ext cx="29330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总成本: 54635.5473元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调峰量: 7.705MWh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9" y="6313693"/>
            <a:ext cx="3541231" cy="375804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899160" y="1628775"/>
            <a:ext cx="10441940" cy="4439920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839416" y="1556792"/>
            <a:ext cx="444459" cy="46425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5C30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93"/>
          <p:cNvSpPr/>
          <p:nvPr/>
        </p:nvSpPr>
        <p:spPr>
          <a:xfrm rot="10800000">
            <a:off x="11030897" y="5733126"/>
            <a:ext cx="411062" cy="43662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5C30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260648"/>
            <a:ext cx="3935760" cy="986336"/>
            <a:chOff x="0" y="260648"/>
            <a:chExt cx="3935760" cy="986336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767408" y="900409"/>
              <a:ext cx="3168352" cy="0"/>
            </a:xfrm>
            <a:prstGeom prst="line">
              <a:avLst/>
            </a:prstGeom>
            <a:ln w="31750">
              <a:gradFill flip="none" rotWithShape="1">
                <a:gsLst>
                  <a:gs pos="20000">
                    <a:srgbClr val="5C307D"/>
                  </a:gs>
                  <a:gs pos="67000">
                    <a:srgbClr val="5C307D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0" y="260648"/>
              <a:ext cx="3286943" cy="986336"/>
              <a:chOff x="0" y="260648"/>
              <a:chExt cx="3286943" cy="98633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0" y="374221"/>
                <a:ext cx="551384" cy="792088"/>
              </a:xfrm>
              <a:prstGeom prst="rect">
                <a:avLst/>
              </a:prstGeom>
              <a:solidFill>
                <a:srgbClr val="5C30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695400" y="260648"/>
                <a:ext cx="2591543" cy="986336"/>
                <a:chOff x="623392" y="310880"/>
                <a:chExt cx="2591543" cy="986336"/>
              </a:xfrm>
            </p:grpSpPr>
            <p:sp>
              <p:nvSpPr>
                <p:cNvPr id="23" name="文本框 22"/>
                <p:cNvSpPr txBox="1"/>
                <p:nvPr/>
              </p:nvSpPr>
              <p:spPr>
                <a:xfrm>
                  <a:off x="623392" y="310880"/>
                  <a:ext cx="1605280" cy="5835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任务</a:t>
                  </a:r>
                  <a:r>
                    <a:rPr lang="en-US" altLang="zh-CN" sz="3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3-1</a:t>
                  </a:r>
                  <a:endPara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623392" y="989439"/>
                  <a:ext cx="25915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spc="300" dirty="0"/>
                    <a:t>TSINGHUA UNIVERSITY</a:t>
                  </a:r>
                  <a:endParaRPr lang="zh-CN" altLang="en-US" sz="1400" spc="300" dirty="0"/>
                </a:p>
              </p:txBody>
            </p:sp>
          </p:grpSp>
        </p:grpSp>
      </p:grpSp>
      <p:sp>
        <p:nvSpPr>
          <p:cNvPr id="25" name="文本框 24"/>
          <p:cNvSpPr txBox="1"/>
          <p:nvPr/>
        </p:nvSpPr>
        <p:spPr>
          <a:xfrm>
            <a:off x="10560496" y="6343596"/>
            <a:ext cx="135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rPr>
              <a:t>January 12</a:t>
            </a:r>
            <a:r>
              <a:rPr kumimoji="0" lang="en-US" altLang="zh-CN" sz="1800" b="1" i="0" u="none" strike="noStrike" kern="0" cap="none" spc="0" normalizeH="0" baseline="3000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rPr>
              <a:t>th</a:t>
            </a:r>
            <a:endParaRPr kumimoji="0" lang="zh-CN" altLang="en-US" sz="1800" b="1" i="0" u="none" strike="noStrike" kern="0" cap="none" spc="0" normalizeH="0" baseline="3000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120336" y="223622"/>
            <a:ext cx="2661939" cy="991619"/>
            <a:chOff x="3508717" y="612595"/>
            <a:chExt cx="4313957" cy="1607025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508717" y="612595"/>
              <a:ext cx="1607024" cy="1607025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54899" y="700575"/>
              <a:ext cx="2667775" cy="102607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5138959" y="1682842"/>
              <a:ext cx="2613226" cy="448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200" dirty="0"/>
                <a:t>TSINGHUA UNIVERSITY</a:t>
              </a:r>
              <a:endParaRPr lang="zh-CN" altLang="en-US" sz="1200" dirty="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005" y="1941195"/>
            <a:ext cx="4762500" cy="3905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490" y="1941195"/>
            <a:ext cx="5276850" cy="394906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9" y="6313693"/>
            <a:ext cx="3541231" cy="375804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899160" y="1628775"/>
            <a:ext cx="10441940" cy="4439920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839416" y="1556792"/>
            <a:ext cx="444459" cy="46425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5C30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93"/>
          <p:cNvSpPr/>
          <p:nvPr/>
        </p:nvSpPr>
        <p:spPr>
          <a:xfrm rot="10800000">
            <a:off x="11030897" y="5733126"/>
            <a:ext cx="411062" cy="43662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5C30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260648"/>
            <a:ext cx="3935760" cy="986336"/>
            <a:chOff x="0" y="260648"/>
            <a:chExt cx="3935760" cy="986336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767408" y="900409"/>
              <a:ext cx="3168352" cy="0"/>
            </a:xfrm>
            <a:prstGeom prst="line">
              <a:avLst/>
            </a:prstGeom>
            <a:ln w="31750">
              <a:gradFill flip="none" rotWithShape="1">
                <a:gsLst>
                  <a:gs pos="20000">
                    <a:srgbClr val="5C307D"/>
                  </a:gs>
                  <a:gs pos="67000">
                    <a:srgbClr val="5C307D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0" y="260648"/>
              <a:ext cx="3286943" cy="986336"/>
              <a:chOff x="0" y="260648"/>
              <a:chExt cx="3286943" cy="98633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0" y="374221"/>
                <a:ext cx="551384" cy="792088"/>
              </a:xfrm>
              <a:prstGeom prst="rect">
                <a:avLst/>
              </a:prstGeom>
              <a:solidFill>
                <a:srgbClr val="5C30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695400" y="260648"/>
                <a:ext cx="2591543" cy="986336"/>
                <a:chOff x="623392" y="310880"/>
                <a:chExt cx="2591543" cy="986336"/>
              </a:xfrm>
            </p:grpSpPr>
            <p:sp>
              <p:nvSpPr>
                <p:cNvPr id="23" name="文本框 22"/>
                <p:cNvSpPr txBox="1"/>
                <p:nvPr/>
              </p:nvSpPr>
              <p:spPr>
                <a:xfrm>
                  <a:off x="623392" y="310880"/>
                  <a:ext cx="1605280" cy="5835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任务</a:t>
                  </a:r>
                  <a:r>
                    <a:rPr lang="en-US" altLang="zh-CN" sz="3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3-1</a:t>
                  </a:r>
                  <a:endPara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623392" y="989439"/>
                  <a:ext cx="25915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spc="300" dirty="0"/>
                    <a:t>TSINGHUA UNIVERSITY</a:t>
                  </a:r>
                  <a:endParaRPr lang="zh-CN" altLang="en-US" sz="1400" spc="300" dirty="0"/>
                </a:p>
              </p:txBody>
            </p:sp>
          </p:grpSp>
        </p:grpSp>
      </p:grpSp>
      <p:sp>
        <p:nvSpPr>
          <p:cNvPr id="25" name="文本框 24"/>
          <p:cNvSpPr txBox="1"/>
          <p:nvPr/>
        </p:nvSpPr>
        <p:spPr>
          <a:xfrm>
            <a:off x="10560496" y="6343596"/>
            <a:ext cx="135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rPr>
              <a:t>January 12</a:t>
            </a:r>
            <a:r>
              <a:rPr kumimoji="0" lang="en-US" altLang="zh-CN" sz="1800" b="1" i="0" u="none" strike="noStrike" kern="0" cap="none" spc="0" normalizeH="0" baseline="3000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rPr>
              <a:t>th</a:t>
            </a:r>
            <a:endParaRPr kumimoji="0" lang="zh-CN" altLang="en-US" sz="1800" b="1" i="0" u="none" strike="noStrike" kern="0" cap="none" spc="0" normalizeH="0" baseline="3000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120336" y="223622"/>
            <a:ext cx="2661939" cy="991619"/>
            <a:chOff x="3508717" y="612595"/>
            <a:chExt cx="4313957" cy="1607025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508717" y="612595"/>
              <a:ext cx="1607024" cy="1607025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54899" y="700575"/>
              <a:ext cx="2667775" cy="102607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5138959" y="1682842"/>
              <a:ext cx="2613226" cy="448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200" dirty="0"/>
                <a:t>TSINGHUA UNIVERSITY</a:t>
              </a:r>
              <a:endParaRPr lang="zh-CN" altLang="en-US" sz="1200" dirty="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970" y="1903730"/>
            <a:ext cx="4743450" cy="3924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32245" y="3068955"/>
            <a:ext cx="402844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十倍光伏出力后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无明显弃光现象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购电减少，总成本相应降低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总成本: 53924.5306元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9" y="6313693"/>
            <a:ext cx="3541231" cy="375804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899160" y="1628775"/>
            <a:ext cx="10441940" cy="4439920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839416" y="1556792"/>
            <a:ext cx="444459" cy="46425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5C30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93"/>
          <p:cNvSpPr/>
          <p:nvPr/>
        </p:nvSpPr>
        <p:spPr>
          <a:xfrm rot="10800000">
            <a:off x="11030897" y="5733126"/>
            <a:ext cx="411062" cy="43662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5C30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260648"/>
            <a:ext cx="3935760" cy="986336"/>
            <a:chOff x="0" y="260648"/>
            <a:chExt cx="3935760" cy="986336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767408" y="900409"/>
              <a:ext cx="3168352" cy="0"/>
            </a:xfrm>
            <a:prstGeom prst="line">
              <a:avLst/>
            </a:prstGeom>
            <a:ln w="31750">
              <a:gradFill flip="none" rotWithShape="1">
                <a:gsLst>
                  <a:gs pos="20000">
                    <a:srgbClr val="5C307D"/>
                  </a:gs>
                  <a:gs pos="67000">
                    <a:srgbClr val="5C307D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0" y="260648"/>
              <a:ext cx="3286943" cy="986336"/>
              <a:chOff x="0" y="260648"/>
              <a:chExt cx="3286943" cy="98633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0" y="374221"/>
                <a:ext cx="551384" cy="792088"/>
              </a:xfrm>
              <a:prstGeom prst="rect">
                <a:avLst/>
              </a:prstGeom>
              <a:solidFill>
                <a:srgbClr val="5C30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695400" y="260648"/>
                <a:ext cx="2591543" cy="986336"/>
                <a:chOff x="623392" y="310880"/>
                <a:chExt cx="2591543" cy="986336"/>
              </a:xfrm>
            </p:grpSpPr>
            <p:sp>
              <p:nvSpPr>
                <p:cNvPr id="23" name="文本框 22"/>
                <p:cNvSpPr txBox="1"/>
                <p:nvPr/>
              </p:nvSpPr>
              <p:spPr>
                <a:xfrm>
                  <a:off x="623392" y="310880"/>
                  <a:ext cx="1605280" cy="5835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任务</a:t>
                  </a:r>
                  <a:r>
                    <a:rPr lang="en-US" altLang="zh-CN" sz="3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3-2</a:t>
                  </a:r>
                  <a:endPara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623392" y="989439"/>
                  <a:ext cx="25915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spc="300" dirty="0"/>
                    <a:t>TSINGHUA UNIVERSITY</a:t>
                  </a:r>
                  <a:endParaRPr lang="zh-CN" altLang="en-US" sz="1400" spc="300" dirty="0"/>
                </a:p>
              </p:txBody>
            </p:sp>
          </p:grpSp>
        </p:grpSp>
      </p:grpSp>
      <p:sp>
        <p:nvSpPr>
          <p:cNvPr id="25" name="文本框 24"/>
          <p:cNvSpPr txBox="1"/>
          <p:nvPr/>
        </p:nvSpPr>
        <p:spPr>
          <a:xfrm>
            <a:off x="10560496" y="6343596"/>
            <a:ext cx="135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rPr>
              <a:t>January 12</a:t>
            </a:r>
            <a:r>
              <a:rPr kumimoji="0" lang="en-US" altLang="zh-CN" sz="1800" b="1" i="0" u="none" strike="noStrike" kern="0" cap="none" spc="0" normalizeH="0" baseline="3000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rPr>
              <a:t>th</a:t>
            </a:r>
            <a:endParaRPr kumimoji="0" lang="zh-CN" altLang="en-US" sz="1800" b="1" i="0" u="none" strike="noStrike" kern="0" cap="none" spc="0" normalizeH="0" baseline="3000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120336" y="223622"/>
            <a:ext cx="2661939" cy="991619"/>
            <a:chOff x="3508717" y="612595"/>
            <a:chExt cx="4313957" cy="1607025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508717" y="612595"/>
              <a:ext cx="1607024" cy="1607025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54899" y="700575"/>
              <a:ext cx="2667775" cy="102607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5138959" y="1682842"/>
              <a:ext cx="2613226" cy="448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200" dirty="0"/>
                <a:t>TSINGHUA UNIVERSITY</a:t>
              </a:r>
              <a:endParaRPr lang="zh-CN" altLang="en-US" sz="1200" dirty="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919605" y="1917065"/>
            <a:ext cx="7976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考虑新建储能寿命为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年，在总成本中考虑储能的全生命周期成本，求解得：新建储能容量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079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MWh  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495" y="2943225"/>
            <a:ext cx="5995670" cy="14770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91360" y="4869180"/>
            <a:ext cx="7976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新建储能后，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总成本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含全生命周期成本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: 53638.1238元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建设一个1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079</a:t>
            </a:r>
            <a:r>
              <a:rPr 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M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Wh的储能站，需要7年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6.11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000">
                <a:latin typeface="微软雅黑" panose="020B0503020204020204" pitchFamily="34" charset="-122"/>
                <a:ea typeface="微软雅黑" panose="020B0503020204020204" pitchFamily="34" charset="-122"/>
              </a:rPr>
              <a:t>回本</a:t>
            </a:r>
            <a:endParaRPr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9" y="6313693"/>
            <a:ext cx="3541231" cy="375804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899160" y="1628775"/>
            <a:ext cx="10441940" cy="4439920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839416" y="1556792"/>
            <a:ext cx="444459" cy="46425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5C30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93"/>
          <p:cNvSpPr/>
          <p:nvPr/>
        </p:nvSpPr>
        <p:spPr>
          <a:xfrm rot="10800000">
            <a:off x="11030897" y="5733126"/>
            <a:ext cx="411062" cy="43662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5C30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260648"/>
            <a:ext cx="3935760" cy="986336"/>
            <a:chOff x="0" y="260648"/>
            <a:chExt cx="3935760" cy="986336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767408" y="900409"/>
              <a:ext cx="3168352" cy="0"/>
            </a:xfrm>
            <a:prstGeom prst="line">
              <a:avLst/>
            </a:prstGeom>
            <a:ln w="31750">
              <a:gradFill flip="none" rotWithShape="1">
                <a:gsLst>
                  <a:gs pos="20000">
                    <a:srgbClr val="5C307D"/>
                  </a:gs>
                  <a:gs pos="67000">
                    <a:srgbClr val="5C307D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0" y="260648"/>
              <a:ext cx="3286943" cy="986336"/>
              <a:chOff x="0" y="260648"/>
              <a:chExt cx="3286943" cy="98633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0" y="374221"/>
                <a:ext cx="551384" cy="792088"/>
              </a:xfrm>
              <a:prstGeom prst="rect">
                <a:avLst/>
              </a:prstGeom>
              <a:solidFill>
                <a:srgbClr val="5C30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695400" y="260648"/>
                <a:ext cx="2591543" cy="986336"/>
                <a:chOff x="623392" y="310880"/>
                <a:chExt cx="2591543" cy="986336"/>
              </a:xfrm>
            </p:grpSpPr>
            <p:sp>
              <p:nvSpPr>
                <p:cNvPr id="23" name="文本框 22"/>
                <p:cNvSpPr txBox="1"/>
                <p:nvPr/>
              </p:nvSpPr>
              <p:spPr>
                <a:xfrm>
                  <a:off x="623392" y="310880"/>
                  <a:ext cx="1605280" cy="5835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任务</a:t>
                  </a:r>
                  <a:r>
                    <a:rPr lang="en-US" altLang="zh-CN" sz="3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3-2</a:t>
                  </a:r>
                  <a:endPara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623392" y="989439"/>
                  <a:ext cx="25915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spc="300" dirty="0"/>
                    <a:t>TSINGHUA UNIVERSITY</a:t>
                  </a:r>
                  <a:endParaRPr lang="zh-CN" altLang="en-US" sz="1400" spc="300" dirty="0"/>
                </a:p>
              </p:txBody>
            </p:sp>
          </p:grpSp>
        </p:grpSp>
      </p:grpSp>
      <p:sp>
        <p:nvSpPr>
          <p:cNvPr id="25" name="文本框 24"/>
          <p:cNvSpPr txBox="1"/>
          <p:nvPr/>
        </p:nvSpPr>
        <p:spPr>
          <a:xfrm>
            <a:off x="10560496" y="6343596"/>
            <a:ext cx="135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rPr>
              <a:t>January 12</a:t>
            </a:r>
            <a:r>
              <a:rPr kumimoji="0" lang="en-US" altLang="zh-CN" sz="1800" b="1" i="0" u="none" strike="noStrike" kern="0" cap="none" spc="0" normalizeH="0" baseline="3000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rPr>
              <a:t>th</a:t>
            </a:r>
            <a:endParaRPr kumimoji="0" lang="zh-CN" altLang="en-US" sz="1800" b="1" i="0" u="none" strike="noStrike" kern="0" cap="none" spc="0" normalizeH="0" baseline="3000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120336" y="223622"/>
            <a:ext cx="2661939" cy="991619"/>
            <a:chOff x="3508717" y="612595"/>
            <a:chExt cx="4313957" cy="1607025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508717" y="612595"/>
              <a:ext cx="1607024" cy="1607025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54899" y="700575"/>
              <a:ext cx="2667775" cy="102607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5138959" y="1682842"/>
              <a:ext cx="2613226" cy="448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200" dirty="0"/>
                <a:t>TSINGHUA UNIVERSITY</a:t>
              </a:r>
              <a:endParaRPr lang="zh-CN" altLang="en-US" sz="1200" dirty="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615" y="1988820"/>
            <a:ext cx="4838700" cy="3886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0100" y="1988820"/>
            <a:ext cx="5362575" cy="38481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990"/>
            <a:ext cx="12192000" cy="687299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21772" y="2765714"/>
            <a:ext cx="10748455" cy="1608313"/>
            <a:chOff x="805712" y="2348880"/>
            <a:chExt cx="10580573" cy="1608313"/>
          </a:xfrm>
        </p:grpSpPr>
        <p:sp>
          <p:nvSpPr>
            <p:cNvPr id="12" name="文本框 11"/>
            <p:cNvSpPr txBox="1"/>
            <p:nvPr/>
          </p:nvSpPr>
          <p:spPr>
            <a:xfrm>
              <a:off x="805712" y="2348880"/>
              <a:ext cx="10580573" cy="1419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8000" b="1" spc="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汇报完毕 感谢聆听</a:t>
              </a:r>
              <a:r>
                <a:rPr lang="zh-CN" altLang="en-US" sz="8000" b="1" i="1" spc="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！</a:t>
              </a:r>
              <a:endParaRPr lang="zh-CN" altLang="en-US" sz="8000" b="1" i="1" spc="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559468" y="3957193"/>
              <a:ext cx="843511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21" y="6237312"/>
            <a:ext cx="3541231" cy="375804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3939020" y="1146861"/>
            <a:ext cx="4313958" cy="1607025"/>
            <a:chOff x="3508717" y="612595"/>
            <a:chExt cx="4313958" cy="1607025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717" y="612595"/>
              <a:ext cx="1607025" cy="1607025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4898" y="766929"/>
              <a:ext cx="2667777" cy="102606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5138959" y="1771315"/>
              <a:ext cx="2613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</a:rPr>
                <a:t>TSINGHUA UNIVERSITY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559496" y="4645901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en-US" altLang="zh-CN" b="1" spc="200" dirty="0">
                <a:solidFill>
                  <a:prstClr val="white"/>
                </a:solidFill>
                <a:latin typeface="Calibri Light" panose="020F0302020204030204" pitchFamily="34" charset="0"/>
                <a:ea typeface="思源黑体 CN Light"/>
                <a:cs typeface="Segoe UI Light" panose="020B0502040204020203" pitchFamily="34" charset="0"/>
              </a:rPr>
              <a:t>THANKS FOR YOUR LISTENING</a:t>
            </a:r>
            <a:r>
              <a:rPr lang="en-US" altLang="zh-CN" b="1" i="1" spc="200" dirty="0">
                <a:solidFill>
                  <a:prstClr val="white"/>
                </a:solidFill>
                <a:latin typeface="Calibri Light" panose="020F0302020204030204" pitchFamily="34" charset="0"/>
                <a:ea typeface="思源黑体 CN Light"/>
                <a:cs typeface="Segoe UI Light" panose="020B0502040204020203" pitchFamily="34" charset="0"/>
              </a:rPr>
              <a:t>!</a:t>
            </a:r>
            <a:endParaRPr lang="zh-CN" altLang="en-US" b="1" i="1" spc="200" dirty="0">
              <a:solidFill>
                <a:prstClr val="white"/>
              </a:solidFill>
              <a:latin typeface="Calibri Light" panose="020F0302020204030204" pitchFamily="34" charset="0"/>
              <a:ea typeface="思源黑体 CN Light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9" y="6313693"/>
            <a:ext cx="3541231" cy="375804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899160" y="1628775"/>
            <a:ext cx="4812030" cy="4439920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TextBox 42"/>
          <p:cNvSpPr txBox="1"/>
          <p:nvPr/>
        </p:nvSpPr>
        <p:spPr>
          <a:xfrm>
            <a:off x="1229360" y="1845310"/>
            <a:ext cx="4189095" cy="40627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685800">
              <a:lnSpc>
                <a:spcPct val="120000"/>
              </a:lnSpc>
            </a:pPr>
            <a:r>
              <a:rPr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能工业园区可通过调整园区内的各发电设备，在实现园区内负荷平衡的基础上参与辅助服务市场，为电力系统提供灵活性，赚取辅助服务收益，同时提升电力系统运行的安全性、经济性。本任务面向一个多能园区，通过联络线和电网连接，作为园区管理者，如何通过调控园区内的内燃机、溴化锂、燃气锅炉、电制冷机、直燃机、蓄电池、光伏发电等资源，使运营成本最低？</a:t>
            </a:r>
            <a:endParaRPr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839416" y="1556792"/>
            <a:ext cx="444459" cy="46425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5C30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93"/>
          <p:cNvSpPr/>
          <p:nvPr/>
        </p:nvSpPr>
        <p:spPr>
          <a:xfrm rot="10800000">
            <a:off x="5376222" y="5733126"/>
            <a:ext cx="411062" cy="43662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5C30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260648"/>
            <a:ext cx="3935760" cy="986336"/>
            <a:chOff x="0" y="260648"/>
            <a:chExt cx="3935760" cy="986336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767408" y="900409"/>
              <a:ext cx="3168352" cy="0"/>
            </a:xfrm>
            <a:prstGeom prst="line">
              <a:avLst/>
            </a:prstGeom>
            <a:ln w="31750">
              <a:gradFill flip="none" rotWithShape="1">
                <a:gsLst>
                  <a:gs pos="20000">
                    <a:srgbClr val="5C307D"/>
                  </a:gs>
                  <a:gs pos="67000">
                    <a:srgbClr val="5C307D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0" y="260648"/>
              <a:ext cx="3286943" cy="986336"/>
              <a:chOff x="0" y="260648"/>
              <a:chExt cx="3286943" cy="98633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0" y="374221"/>
                <a:ext cx="551384" cy="792088"/>
              </a:xfrm>
              <a:prstGeom prst="rect">
                <a:avLst/>
              </a:prstGeom>
              <a:solidFill>
                <a:srgbClr val="5C30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695400" y="260648"/>
                <a:ext cx="2591543" cy="986336"/>
                <a:chOff x="623392" y="310880"/>
                <a:chExt cx="2591543" cy="986336"/>
              </a:xfrm>
            </p:grpSpPr>
            <p:sp>
              <p:nvSpPr>
                <p:cNvPr id="23" name="文本框 22"/>
                <p:cNvSpPr txBox="1"/>
                <p:nvPr/>
              </p:nvSpPr>
              <p:spPr>
                <a:xfrm>
                  <a:off x="623392" y="310880"/>
                  <a:ext cx="1808480" cy="5835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任务背景</a:t>
                  </a:r>
                  <a:endParaRPr lang="zh-CN" altLang="en-US" sz="32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623392" y="989439"/>
                  <a:ext cx="25915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spc="300" dirty="0"/>
                    <a:t>TSINGHUA UNIVERSITY</a:t>
                  </a:r>
                  <a:endParaRPr lang="zh-CN" altLang="en-US" sz="1400" spc="300" dirty="0"/>
                </a:p>
              </p:txBody>
            </p:sp>
          </p:grpSp>
        </p:grpSp>
      </p:grpSp>
      <p:sp>
        <p:nvSpPr>
          <p:cNvPr id="25" name="文本框 24"/>
          <p:cNvSpPr txBox="1"/>
          <p:nvPr/>
        </p:nvSpPr>
        <p:spPr>
          <a:xfrm>
            <a:off x="10560496" y="6343596"/>
            <a:ext cx="135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rPr>
              <a:t>January 12</a:t>
            </a:r>
            <a:r>
              <a:rPr kumimoji="0" lang="en-US" altLang="zh-CN" sz="1800" b="1" i="0" u="none" strike="noStrike" kern="0" cap="none" spc="0" normalizeH="0" baseline="3000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rPr>
              <a:t>th</a:t>
            </a:r>
            <a:endParaRPr kumimoji="0" lang="zh-CN" altLang="en-US" sz="1800" b="1" i="0" u="none" strike="noStrike" kern="0" cap="none" spc="0" normalizeH="0" baseline="3000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120336" y="223622"/>
            <a:ext cx="2661939" cy="991619"/>
            <a:chOff x="3508717" y="612595"/>
            <a:chExt cx="4313957" cy="1607025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508717" y="612595"/>
              <a:ext cx="1607024" cy="1607025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54899" y="700575"/>
              <a:ext cx="2667775" cy="102607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5138959" y="1682842"/>
              <a:ext cx="2613226" cy="448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200" dirty="0"/>
                <a:t>TSINGHUA UNIVERSITY</a:t>
              </a:r>
              <a:endParaRPr lang="zh-CN" altLang="en-US" sz="1200" dirty="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9625" y="1750695"/>
            <a:ext cx="6149340" cy="400240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9" y="6313693"/>
            <a:ext cx="3541231" cy="375804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899160" y="1628775"/>
            <a:ext cx="10441940" cy="4439920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TextBox 42"/>
          <p:cNvSpPr txBox="1"/>
          <p:nvPr/>
        </p:nvSpPr>
        <p:spPr>
          <a:xfrm>
            <a:off x="1229360" y="1845310"/>
            <a:ext cx="9543415" cy="40627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685800">
              <a:lnSpc>
                <a:spcPct val="120000"/>
              </a:lnSpc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能园区参数及次日预测数据如excel附表，该多能园区需保证冷、热在园区内平衡，可以通过联络线与上级电网交换电量。请求出园区自身的最优运行计划，对比园区对外联络线功率与分时电价的趋势关系。（日前优化问题，决定次日运行计划）</a:t>
            </a:r>
            <a:endParaRPr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0000"/>
              </a:lnSpc>
            </a:pPr>
            <a:r>
              <a:rPr 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任务建模：</a:t>
            </a:r>
            <a:endParaRPr 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0000"/>
              </a:lnSpc>
            </a:pPr>
            <a:r>
              <a:rPr 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内燃机：考虑天然气成本、发电、烟气供给溴化锂；</a:t>
            </a:r>
            <a:endParaRPr lang="zh-CN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0000"/>
              </a:lnSpc>
            </a:pPr>
            <a:r>
              <a:rPr 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溴化锂：考虑烟气功率、制冷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制热；</a:t>
            </a:r>
            <a:endParaRPr lang="zh-CN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0000"/>
              </a:lnSpc>
            </a:pPr>
            <a:r>
              <a:rPr 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直燃机：考虑天然气成本、制冷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制热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0000"/>
              </a:lnSpc>
            </a:pPr>
            <a:r>
              <a:rPr 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燃气锅炉：考虑天然气成本、制热；</a:t>
            </a:r>
            <a:endParaRPr lang="zh-CN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0000"/>
              </a:lnSpc>
            </a:pPr>
            <a:r>
              <a:rPr 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柴油发电机：考虑启动成本和发电成本、发电；</a:t>
            </a:r>
            <a:endParaRPr lang="zh-CN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0000"/>
              </a:lnSpc>
            </a:pPr>
            <a:r>
              <a:rPr 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蓄电池：充电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放电；</a:t>
            </a: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0000"/>
              </a:lnSpc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制冷机：制冷。</a:t>
            </a: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839416" y="1556792"/>
            <a:ext cx="444459" cy="46425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5C30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93"/>
          <p:cNvSpPr/>
          <p:nvPr/>
        </p:nvSpPr>
        <p:spPr>
          <a:xfrm rot="10800000">
            <a:off x="11030897" y="5733126"/>
            <a:ext cx="411062" cy="43662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5C30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260648"/>
            <a:ext cx="3935760" cy="986336"/>
            <a:chOff x="0" y="260648"/>
            <a:chExt cx="3935760" cy="986336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767408" y="900409"/>
              <a:ext cx="3168352" cy="0"/>
            </a:xfrm>
            <a:prstGeom prst="line">
              <a:avLst/>
            </a:prstGeom>
            <a:ln w="31750">
              <a:gradFill flip="none" rotWithShape="1">
                <a:gsLst>
                  <a:gs pos="20000">
                    <a:srgbClr val="5C307D"/>
                  </a:gs>
                  <a:gs pos="67000">
                    <a:srgbClr val="5C307D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0" y="260648"/>
              <a:ext cx="3286943" cy="986336"/>
              <a:chOff x="0" y="260648"/>
              <a:chExt cx="3286943" cy="98633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0" y="374221"/>
                <a:ext cx="551384" cy="792088"/>
              </a:xfrm>
              <a:prstGeom prst="rect">
                <a:avLst/>
              </a:prstGeom>
              <a:solidFill>
                <a:srgbClr val="5C30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695400" y="260648"/>
                <a:ext cx="2591543" cy="986336"/>
                <a:chOff x="623392" y="310880"/>
                <a:chExt cx="2591543" cy="986336"/>
              </a:xfrm>
            </p:grpSpPr>
            <p:sp>
              <p:nvSpPr>
                <p:cNvPr id="23" name="文本框 22"/>
                <p:cNvSpPr txBox="1"/>
                <p:nvPr/>
              </p:nvSpPr>
              <p:spPr>
                <a:xfrm>
                  <a:off x="623392" y="310880"/>
                  <a:ext cx="1198880" cy="5835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任务</a:t>
                  </a:r>
                  <a:r>
                    <a:rPr lang="en-US" altLang="zh-CN" sz="3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</a:t>
                  </a:r>
                  <a:endPara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623392" y="989439"/>
                  <a:ext cx="25915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spc="300" dirty="0"/>
                    <a:t>TSINGHUA UNIVERSITY</a:t>
                  </a:r>
                  <a:endParaRPr lang="zh-CN" altLang="en-US" sz="1400" spc="300" dirty="0"/>
                </a:p>
              </p:txBody>
            </p:sp>
          </p:grpSp>
        </p:grpSp>
      </p:grpSp>
      <p:sp>
        <p:nvSpPr>
          <p:cNvPr id="25" name="文本框 24"/>
          <p:cNvSpPr txBox="1"/>
          <p:nvPr/>
        </p:nvSpPr>
        <p:spPr>
          <a:xfrm>
            <a:off x="10560496" y="6343596"/>
            <a:ext cx="135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rPr>
              <a:t>January 12</a:t>
            </a:r>
            <a:r>
              <a:rPr kumimoji="0" lang="en-US" altLang="zh-CN" sz="1800" b="1" i="0" u="none" strike="noStrike" kern="0" cap="none" spc="0" normalizeH="0" baseline="3000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rPr>
              <a:t>th</a:t>
            </a:r>
            <a:endParaRPr kumimoji="0" lang="zh-CN" altLang="en-US" sz="1800" b="1" i="0" u="none" strike="noStrike" kern="0" cap="none" spc="0" normalizeH="0" baseline="3000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120336" y="223622"/>
            <a:ext cx="2661939" cy="991619"/>
            <a:chOff x="3508717" y="612595"/>
            <a:chExt cx="4313957" cy="1607025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508717" y="612595"/>
              <a:ext cx="1607024" cy="1607025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54899" y="700575"/>
              <a:ext cx="2667775" cy="102607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5138959" y="1682842"/>
              <a:ext cx="2613226" cy="448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200" dirty="0"/>
                <a:t>TSINGHUA UNIVERSITY</a:t>
              </a:r>
              <a:endParaRPr lang="zh-CN" altLang="en-US" sz="1200" dirty="0"/>
            </a:p>
          </p:txBody>
        </p:sp>
      </p:grp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9" y="6313693"/>
            <a:ext cx="3541231" cy="375804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899160" y="1628775"/>
            <a:ext cx="3545205" cy="4534535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TextBox 42"/>
          <p:cNvSpPr txBox="1"/>
          <p:nvPr/>
        </p:nvSpPr>
        <p:spPr>
          <a:xfrm>
            <a:off x="1229360" y="1845310"/>
            <a:ext cx="2912745" cy="33235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685800">
              <a:lnSpc>
                <a:spcPct val="120000"/>
              </a:lnSpc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参数定义</a:t>
            </a:r>
            <a:endParaRPr lang="zh-CN" alt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0000"/>
              </a:lnSpc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定义成本、额定值等数据；</a:t>
            </a: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0000"/>
              </a:lnSpc>
            </a:pP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0000"/>
              </a:lnSpc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决策变量</a:t>
            </a:r>
            <a:endParaRPr lang="zh-CN" alt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0000"/>
              </a:lnSpc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、各设备发电量、用电量、供冷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供热量；</a:t>
            </a: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0000"/>
              </a:lnSpc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变量：供冷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供热，充电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放电，开启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0000"/>
              </a:lnSpc>
            </a:pP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839416" y="1556792"/>
            <a:ext cx="444459" cy="46425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5C30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93"/>
          <p:cNvSpPr/>
          <p:nvPr/>
        </p:nvSpPr>
        <p:spPr>
          <a:xfrm rot="10800000">
            <a:off x="4080187" y="5809326"/>
            <a:ext cx="411062" cy="43662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5C30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260648"/>
            <a:ext cx="3935760" cy="986336"/>
            <a:chOff x="0" y="260648"/>
            <a:chExt cx="3935760" cy="986336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767408" y="900409"/>
              <a:ext cx="3168352" cy="0"/>
            </a:xfrm>
            <a:prstGeom prst="line">
              <a:avLst/>
            </a:prstGeom>
            <a:ln w="31750">
              <a:gradFill flip="none" rotWithShape="1">
                <a:gsLst>
                  <a:gs pos="20000">
                    <a:srgbClr val="5C307D"/>
                  </a:gs>
                  <a:gs pos="67000">
                    <a:srgbClr val="5C307D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0" y="260648"/>
              <a:ext cx="3286943" cy="986336"/>
              <a:chOff x="0" y="260648"/>
              <a:chExt cx="3286943" cy="98633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0" y="374221"/>
                <a:ext cx="551384" cy="792088"/>
              </a:xfrm>
              <a:prstGeom prst="rect">
                <a:avLst/>
              </a:prstGeom>
              <a:solidFill>
                <a:srgbClr val="5C30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695400" y="260648"/>
                <a:ext cx="2591543" cy="986336"/>
                <a:chOff x="623392" y="310880"/>
                <a:chExt cx="2591543" cy="986336"/>
              </a:xfrm>
            </p:grpSpPr>
            <p:sp>
              <p:nvSpPr>
                <p:cNvPr id="23" name="文本框 22"/>
                <p:cNvSpPr txBox="1"/>
                <p:nvPr/>
              </p:nvSpPr>
              <p:spPr>
                <a:xfrm>
                  <a:off x="623392" y="310880"/>
                  <a:ext cx="1198880" cy="5835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任务</a:t>
                  </a:r>
                  <a:r>
                    <a:rPr lang="en-US" altLang="zh-CN" sz="3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</a:t>
                  </a:r>
                  <a:endPara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623392" y="989439"/>
                  <a:ext cx="25915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spc="300" dirty="0"/>
                    <a:t>TSINGHUA UNIVERSITY</a:t>
                  </a:r>
                  <a:endParaRPr lang="zh-CN" altLang="en-US" sz="1400" spc="300" dirty="0"/>
                </a:p>
              </p:txBody>
            </p:sp>
          </p:grpSp>
        </p:grpSp>
      </p:grpSp>
      <p:sp>
        <p:nvSpPr>
          <p:cNvPr id="25" name="文本框 24"/>
          <p:cNvSpPr txBox="1"/>
          <p:nvPr/>
        </p:nvSpPr>
        <p:spPr>
          <a:xfrm>
            <a:off x="10560496" y="6343596"/>
            <a:ext cx="135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rPr>
              <a:t>January 12</a:t>
            </a:r>
            <a:r>
              <a:rPr kumimoji="0" lang="en-US" altLang="zh-CN" sz="1800" b="1" i="0" u="none" strike="noStrike" kern="0" cap="none" spc="0" normalizeH="0" baseline="3000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rPr>
              <a:t>th</a:t>
            </a:r>
            <a:endParaRPr kumimoji="0" lang="zh-CN" altLang="en-US" sz="1800" b="1" i="0" u="none" strike="noStrike" kern="0" cap="none" spc="0" normalizeH="0" baseline="3000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120336" y="223622"/>
            <a:ext cx="2661939" cy="991619"/>
            <a:chOff x="3508717" y="612595"/>
            <a:chExt cx="4313957" cy="1607025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508717" y="612595"/>
              <a:ext cx="1607024" cy="1607025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54899" y="700575"/>
              <a:ext cx="2667775" cy="102607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5138959" y="1682842"/>
              <a:ext cx="2613226" cy="448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200" dirty="0"/>
                <a:t>TSINGHUA UNIVERSITY</a:t>
              </a:r>
              <a:endParaRPr lang="zh-CN" altLang="en-US" sz="1200" dirty="0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475" y="836930"/>
            <a:ext cx="3096895" cy="5740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2125" y="1638935"/>
            <a:ext cx="3444875" cy="397764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9" y="6313693"/>
            <a:ext cx="3541231" cy="375804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899160" y="1628775"/>
            <a:ext cx="10441940" cy="4439920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TextBox 42"/>
          <p:cNvSpPr txBox="1"/>
          <p:nvPr/>
        </p:nvSpPr>
        <p:spPr>
          <a:xfrm>
            <a:off x="1229360" y="1845310"/>
            <a:ext cx="9543415" cy="443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685800">
              <a:lnSpc>
                <a:spcPct val="120000"/>
              </a:lnSpc>
            </a:pPr>
            <a:r>
              <a:rPr 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约束条件</a:t>
            </a:r>
            <a:endParaRPr 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0000"/>
              </a:lnSpc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、功率约束</a:t>
            </a: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>
              <a:lnSpc>
                <a:spcPct val="120000"/>
              </a:lnSpc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内燃机发电功率约束</a:t>
            </a: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>
              <a:lnSpc>
                <a:spcPct val="120000"/>
              </a:lnSpc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溴化锂供冷/供热功率约束</a:t>
            </a: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>
              <a:lnSpc>
                <a:spcPct val="120000"/>
              </a:lnSpc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溴化锂可利用烟气最大值约束</a:t>
            </a: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>
              <a:lnSpc>
                <a:spcPct val="120000"/>
              </a:lnSpc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柴油发电机发电功率约束</a:t>
            </a: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>
              <a:lnSpc>
                <a:spcPct val="120000"/>
              </a:lnSpc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直燃机供冷/供热功率约束</a:t>
            </a: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>
              <a:lnSpc>
                <a:spcPct val="120000"/>
              </a:lnSpc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电制冷机供冷功率约束</a:t>
            </a: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>
              <a:lnSpc>
                <a:spcPct val="120000"/>
              </a:lnSpc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燃气锅炉供热功率约束</a:t>
            </a: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>
              <a:lnSpc>
                <a:spcPct val="120000"/>
              </a:lnSpc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光伏出力约束</a:t>
            </a: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0000"/>
              </a:lnSpc>
            </a:pPr>
            <a:endParaRPr 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0000"/>
              </a:lnSpc>
            </a:pPr>
            <a:endParaRPr 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839416" y="1556792"/>
            <a:ext cx="444459" cy="46425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5C30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93"/>
          <p:cNvSpPr/>
          <p:nvPr/>
        </p:nvSpPr>
        <p:spPr>
          <a:xfrm rot="10800000">
            <a:off x="11030897" y="5733126"/>
            <a:ext cx="411062" cy="43662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5C30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260648"/>
            <a:ext cx="3935760" cy="986336"/>
            <a:chOff x="0" y="260648"/>
            <a:chExt cx="3935760" cy="986336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767408" y="900409"/>
              <a:ext cx="3168352" cy="0"/>
            </a:xfrm>
            <a:prstGeom prst="line">
              <a:avLst/>
            </a:prstGeom>
            <a:ln w="31750">
              <a:gradFill flip="none" rotWithShape="1">
                <a:gsLst>
                  <a:gs pos="20000">
                    <a:srgbClr val="5C307D"/>
                  </a:gs>
                  <a:gs pos="67000">
                    <a:srgbClr val="5C307D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0" y="260648"/>
              <a:ext cx="3286943" cy="986336"/>
              <a:chOff x="0" y="260648"/>
              <a:chExt cx="3286943" cy="98633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0" y="374221"/>
                <a:ext cx="551384" cy="792088"/>
              </a:xfrm>
              <a:prstGeom prst="rect">
                <a:avLst/>
              </a:prstGeom>
              <a:solidFill>
                <a:srgbClr val="5C30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695400" y="260648"/>
                <a:ext cx="2591543" cy="986336"/>
                <a:chOff x="623392" y="310880"/>
                <a:chExt cx="2591543" cy="986336"/>
              </a:xfrm>
            </p:grpSpPr>
            <p:sp>
              <p:nvSpPr>
                <p:cNvPr id="23" name="文本框 22"/>
                <p:cNvSpPr txBox="1"/>
                <p:nvPr/>
              </p:nvSpPr>
              <p:spPr>
                <a:xfrm>
                  <a:off x="623392" y="310880"/>
                  <a:ext cx="1198880" cy="5835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任务</a:t>
                  </a:r>
                  <a:r>
                    <a:rPr lang="en-US" altLang="zh-CN" sz="3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</a:t>
                  </a:r>
                  <a:endPara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623392" y="989439"/>
                  <a:ext cx="25915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spc="300" dirty="0"/>
                    <a:t>TSINGHUA UNIVERSITY</a:t>
                  </a:r>
                  <a:endParaRPr lang="zh-CN" altLang="en-US" sz="1400" spc="300" dirty="0"/>
                </a:p>
              </p:txBody>
            </p:sp>
          </p:grpSp>
        </p:grpSp>
      </p:grpSp>
      <p:sp>
        <p:nvSpPr>
          <p:cNvPr id="25" name="文本框 24"/>
          <p:cNvSpPr txBox="1"/>
          <p:nvPr/>
        </p:nvSpPr>
        <p:spPr>
          <a:xfrm>
            <a:off x="10560496" y="6343596"/>
            <a:ext cx="135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rPr>
              <a:t>January 12</a:t>
            </a:r>
            <a:r>
              <a:rPr kumimoji="0" lang="en-US" altLang="zh-CN" sz="1800" b="1" i="0" u="none" strike="noStrike" kern="0" cap="none" spc="0" normalizeH="0" baseline="3000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rPr>
              <a:t>th</a:t>
            </a:r>
            <a:endParaRPr kumimoji="0" lang="zh-CN" altLang="en-US" sz="1800" b="1" i="0" u="none" strike="noStrike" kern="0" cap="none" spc="0" normalizeH="0" baseline="3000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120336" y="223622"/>
            <a:ext cx="2661939" cy="991619"/>
            <a:chOff x="3508717" y="612595"/>
            <a:chExt cx="4313957" cy="1607025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508717" y="612595"/>
              <a:ext cx="1607024" cy="1607025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54899" y="700575"/>
              <a:ext cx="2667775" cy="102607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5138959" y="1682842"/>
              <a:ext cx="2613226" cy="448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200" dirty="0"/>
                <a:t>TSINGHUA UNIVERSITY</a:t>
              </a:r>
              <a:endParaRPr lang="zh-CN" altLang="en-US" sz="1200" dirty="0"/>
            </a:p>
          </p:txBody>
        </p:sp>
      </p:grp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9" y="6313693"/>
            <a:ext cx="3541231" cy="375804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899160" y="1628775"/>
            <a:ext cx="10441940" cy="4439920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TextBox 42"/>
          <p:cNvSpPr txBox="1"/>
          <p:nvPr/>
        </p:nvSpPr>
        <p:spPr>
          <a:xfrm>
            <a:off x="1229360" y="1845310"/>
            <a:ext cx="9543415" cy="447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 defTabSz="685800">
              <a:lnSpc>
                <a:spcPct val="120000"/>
              </a:lnSpc>
            </a:pPr>
            <a:r>
              <a:rPr 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例：直燃机供冷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供热功率约束</a:t>
            </a:r>
            <a:endParaRPr lang="zh-CN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0000"/>
              </a:lnSpc>
            </a:pPr>
            <a:endParaRPr lang="zh-CN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839416" y="1556792"/>
            <a:ext cx="444459" cy="46425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5C30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93"/>
          <p:cNvSpPr/>
          <p:nvPr/>
        </p:nvSpPr>
        <p:spPr>
          <a:xfrm rot="10800000">
            <a:off x="11030897" y="5733126"/>
            <a:ext cx="411062" cy="43662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5C30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260648"/>
            <a:ext cx="3935760" cy="986336"/>
            <a:chOff x="0" y="260648"/>
            <a:chExt cx="3935760" cy="986336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767408" y="900409"/>
              <a:ext cx="3168352" cy="0"/>
            </a:xfrm>
            <a:prstGeom prst="line">
              <a:avLst/>
            </a:prstGeom>
            <a:ln w="31750">
              <a:gradFill flip="none" rotWithShape="1">
                <a:gsLst>
                  <a:gs pos="20000">
                    <a:srgbClr val="5C307D"/>
                  </a:gs>
                  <a:gs pos="67000">
                    <a:srgbClr val="5C307D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0" y="260648"/>
              <a:ext cx="3286943" cy="986336"/>
              <a:chOff x="0" y="260648"/>
              <a:chExt cx="3286943" cy="98633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0" y="374221"/>
                <a:ext cx="551384" cy="792088"/>
              </a:xfrm>
              <a:prstGeom prst="rect">
                <a:avLst/>
              </a:prstGeom>
              <a:solidFill>
                <a:srgbClr val="5C30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695400" y="260648"/>
                <a:ext cx="2591543" cy="986336"/>
                <a:chOff x="623392" y="310880"/>
                <a:chExt cx="2591543" cy="986336"/>
              </a:xfrm>
            </p:grpSpPr>
            <p:sp>
              <p:nvSpPr>
                <p:cNvPr id="23" name="文本框 22"/>
                <p:cNvSpPr txBox="1"/>
                <p:nvPr/>
              </p:nvSpPr>
              <p:spPr>
                <a:xfrm>
                  <a:off x="623392" y="310880"/>
                  <a:ext cx="1198880" cy="5835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任务</a:t>
                  </a:r>
                  <a:r>
                    <a:rPr lang="en-US" altLang="zh-CN" sz="3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</a:t>
                  </a:r>
                  <a:endPara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623392" y="989439"/>
                  <a:ext cx="25915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spc="300" dirty="0"/>
                    <a:t>TSINGHUA UNIVERSITY</a:t>
                  </a:r>
                  <a:endParaRPr lang="zh-CN" altLang="en-US" sz="1400" spc="300" dirty="0"/>
                </a:p>
              </p:txBody>
            </p:sp>
          </p:grpSp>
        </p:grpSp>
      </p:grpSp>
      <p:sp>
        <p:nvSpPr>
          <p:cNvPr id="25" name="文本框 24"/>
          <p:cNvSpPr txBox="1"/>
          <p:nvPr/>
        </p:nvSpPr>
        <p:spPr>
          <a:xfrm>
            <a:off x="10560496" y="6343596"/>
            <a:ext cx="135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rPr>
              <a:t>January 12</a:t>
            </a:r>
            <a:r>
              <a:rPr kumimoji="0" lang="en-US" altLang="zh-CN" sz="1800" b="1" i="0" u="none" strike="noStrike" kern="0" cap="none" spc="0" normalizeH="0" baseline="3000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rPr>
              <a:t>th</a:t>
            </a:r>
            <a:endParaRPr kumimoji="0" lang="zh-CN" altLang="en-US" sz="1800" b="1" i="0" u="none" strike="noStrike" kern="0" cap="none" spc="0" normalizeH="0" baseline="3000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120336" y="223622"/>
            <a:ext cx="2661939" cy="991619"/>
            <a:chOff x="3508717" y="612595"/>
            <a:chExt cx="4313957" cy="1607025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508717" y="612595"/>
              <a:ext cx="1607024" cy="1607025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54899" y="700575"/>
              <a:ext cx="2667775" cy="102607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5138959" y="1682842"/>
              <a:ext cx="2613226" cy="448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200" dirty="0"/>
                <a:t>TSINGHUA UNIVERSITY</a:t>
              </a:r>
              <a:endParaRPr lang="zh-CN" altLang="en-US" sz="1200" dirty="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070" y="2292350"/>
            <a:ext cx="5662295" cy="425450"/>
          </a:xfrm>
          <a:prstGeom prst="rect">
            <a:avLst/>
          </a:prstGeom>
        </p:spPr>
      </p:pic>
      <p:sp>
        <p:nvSpPr>
          <p:cNvPr id="6" name="TextBox 42"/>
          <p:cNvSpPr txBox="1"/>
          <p:nvPr/>
        </p:nvSpPr>
        <p:spPr>
          <a:xfrm>
            <a:off x="1229360" y="2781300"/>
            <a:ext cx="9543415" cy="4718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algn="just" defTabSz="685800">
              <a:lnSpc>
                <a:spcPct val="120000"/>
              </a:lnSpc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、储能运行约束（蓄电池）</a:t>
            </a: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0000"/>
              </a:lnSpc>
            </a:pPr>
            <a:endParaRPr lang="zh-CN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0000"/>
              </a:lnSpc>
            </a:pPr>
            <a:endParaRPr lang="zh-CN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070" y="3270885"/>
            <a:ext cx="7779385" cy="229489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9" y="6313693"/>
            <a:ext cx="3541231" cy="375804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899160" y="1628775"/>
            <a:ext cx="10441940" cy="4439920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TextBox 42"/>
          <p:cNvSpPr txBox="1"/>
          <p:nvPr/>
        </p:nvSpPr>
        <p:spPr>
          <a:xfrm>
            <a:off x="1229360" y="1845310"/>
            <a:ext cx="9543415" cy="4470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just" defTabSz="685800">
              <a:lnSpc>
                <a:spcPct val="120000"/>
              </a:lnSpc>
            </a:pPr>
            <a:endParaRPr lang="zh-CN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839416" y="1556792"/>
            <a:ext cx="444459" cy="46425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5C30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93"/>
          <p:cNvSpPr/>
          <p:nvPr/>
        </p:nvSpPr>
        <p:spPr>
          <a:xfrm rot="10800000">
            <a:off x="11030897" y="5733126"/>
            <a:ext cx="411062" cy="43662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5C30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260648"/>
            <a:ext cx="3935760" cy="986336"/>
            <a:chOff x="0" y="260648"/>
            <a:chExt cx="3935760" cy="986336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767408" y="900409"/>
              <a:ext cx="3168352" cy="0"/>
            </a:xfrm>
            <a:prstGeom prst="line">
              <a:avLst/>
            </a:prstGeom>
            <a:ln w="31750">
              <a:gradFill flip="none" rotWithShape="1">
                <a:gsLst>
                  <a:gs pos="20000">
                    <a:srgbClr val="5C307D"/>
                  </a:gs>
                  <a:gs pos="67000">
                    <a:srgbClr val="5C307D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0" y="260648"/>
              <a:ext cx="3286943" cy="986336"/>
              <a:chOff x="0" y="260648"/>
              <a:chExt cx="3286943" cy="98633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0" y="374221"/>
                <a:ext cx="551384" cy="792088"/>
              </a:xfrm>
              <a:prstGeom prst="rect">
                <a:avLst/>
              </a:prstGeom>
              <a:solidFill>
                <a:srgbClr val="5C30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695400" y="260648"/>
                <a:ext cx="2591543" cy="986336"/>
                <a:chOff x="623392" y="310880"/>
                <a:chExt cx="2591543" cy="986336"/>
              </a:xfrm>
            </p:grpSpPr>
            <p:sp>
              <p:nvSpPr>
                <p:cNvPr id="23" name="文本框 22"/>
                <p:cNvSpPr txBox="1"/>
                <p:nvPr/>
              </p:nvSpPr>
              <p:spPr>
                <a:xfrm>
                  <a:off x="623392" y="310880"/>
                  <a:ext cx="1198880" cy="5835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任务</a:t>
                  </a:r>
                  <a:r>
                    <a:rPr lang="en-US" altLang="zh-CN" sz="3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</a:t>
                  </a:r>
                  <a:endPara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623392" y="989439"/>
                  <a:ext cx="25915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spc="300" dirty="0"/>
                    <a:t>TSINGHUA UNIVERSITY</a:t>
                  </a:r>
                  <a:endParaRPr lang="zh-CN" altLang="en-US" sz="1400" spc="300" dirty="0"/>
                </a:p>
              </p:txBody>
            </p:sp>
          </p:grpSp>
        </p:grpSp>
      </p:grpSp>
      <p:sp>
        <p:nvSpPr>
          <p:cNvPr id="25" name="文本框 24"/>
          <p:cNvSpPr txBox="1"/>
          <p:nvPr/>
        </p:nvSpPr>
        <p:spPr>
          <a:xfrm>
            <a:off x="10560496" y="6343596"/>
            <a:ext cx="135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rPr>
              <a:t>January 12</a:t>
            </a:r>
            <a:r>
              <a:rPr kumimoji="0" lang="en-US" altLang="zh-CN" sz="1800" b="1" i="0" u="none" strike="noStrike" kern="0" cap="none" spc="0" normalizeH="0" baseline="3000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rPr>
              <a:t>th</a:t>
            </a:r>
            <a:endParaRPr kumimoji="0" lang="zh-CN" altLang="en-US" sz="1800" b="1" i="0" u="none" strike="noStrike" kern="0" cap="none" spc="0" normalizeH="0" baseline="3000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120336" y="223622"/>
            <a:ext cx="2661939" cy="991619"/>
            <a:chOff x="3508717" y="612595"/>
            <a:chExt cx="4313957" cy="1607025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508717" y="612595"/>
              <a:ext cx="1607024" cy="1607025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54899" y="700575"/>
              <a:ext cx="2667775" cy="102607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5138959" y="1682842"/>
              <a:ext cx="2613226" cy="448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200" dirty="0"/>
                <a:t>TSINGHUA UNIVERSITY</a:t>
              </a:r>
              <a:endParaRPr lang="zh-CN" altLang="en-US" sz="1200" dirty="0"/>
            </a:p>
          </p:txBody>
        </p:sp>
      </p:grpSp>
      <p:sp>
        <p:nvSpPr>
          <p:cNvPr id="6" name="TextBox 42"/>
          <p:cNvSpPr txBox="1"/>
          <p:nvPr/>
        </p:nvSpPr>
        <p:spPr>
          <a:xfrm>
            <a:off x="1343025" y="2976880"/>
            <a:ext cx="9543415" cy="14916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algn="just" defTabSz="685800">
              <a:lnSpc>
                <a:spcPct val="120000"/>
              </a:lnSpc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即蓄电池的充放电功率小于等于额定值，且满足每天充电总量等于放电总量，每时刻总电量不超过蓄电池容量。</a:t>
            </a: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0000"/>
              </a:lnSpc>
            </a:pP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0000"/>
              </a:lnSpc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、平衡约束</a:t>
            </a:r>
            <a:endParaRPr lang="zh-CN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0000"/>
              </a:lnSpc>
            </a:pPr>
            <a:endParaRPr lang="zh-CN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025" y="1845310"/>
            <a:ext cx="7375525" cy="958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3025" y="4565650"/>
            <a:ext cx="8700135" cy="105918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9" y="6313693"/>
            <a:ext cx="3541231" cy="375804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899160" y="1628775"/>
            <a:ext cx="10441940" cy="4439920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TextBox 42"/>
          <p:cNvSpPr txBox="1"/>
          <p:nvPr/>
        </p:nvSpPr>
        <p:spPr>
          <a:xfrm>
            <a:off x="1229360" y="1845310"/>
            <a:ext cx="9543415" cy="40627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defTabSz="685800">
              <a:lnSpc>
                <a:spcPct val="120000"/>
              </a:lnSpc>
            </a:pPr>
            <a:r>
              <a:rPr 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目标函数</a:t>
            </a:r>
            <a:endParaRPr 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>
              <a:lnSpc>
                <a:spcPct val="120000"/>
              </a:lnSpc>
            </a:pPr>
            <a:r>
              <a:rPr 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总成本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购电成本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天然气成本</a:t>
            </a: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柴油发电机成本</a:t>
            </a:r>
            <a:endParaRPr 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0000"/>
              </a:lnSpc>
            </a:pPr>
            <a:endParaRPr 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0000"/>
              </a:lnSpc>
            </a:pPr>
            <a:endParaRPr 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0000"/>
              </a:lnSpc>
            </a:pPr>
            <a:endParaRPr 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0000"/>
              </a:lnSpc>
            </a:pPr>
            <a:r>
              <a:rPr 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YALMIP</a:t>
            </a: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endParaRPr 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0000"/>
              </a:lnSpc>
            </a:pPr>
            <a:endParaRPr 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0000"/>
              </a:lnSpc>
            </a:pPr>
            <a:endParaRPr 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0000"/>
              </a:lnSpc>
            </a:pPr>
            <a:endParaRPr 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685800">
              <a:lnSpc>
                <a:spcPct val="120000"/>
              </a:lnSpc>
            </a:pPr>
            <a:r>
              <a:rPr 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求解最低成本：</a:t>
            </a:r>
            <a:endParaRPr 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685800">
              <a:lnSpc>
                <a:spcPct val="120000"/>
              </a:lnSpc>
            </a:pPr>
            <a:r>
              <a:rPr lang="en-US" altLang="zh-CN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59058.8821</a:t>
            </a: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zh-CN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839416" y="1556792"/>
            <a:ext cx="444459" cy="46425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5C30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93"/>
          <p:cNvSpPr/>
          <p:nvPr/>
        </p:nvSpPr>
        <p:spPr>
          <a:xfrm rot="10800000">
            <a:off x="11030897" y="5733126"/>
            <a:ext cx="411062" cy="43662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5C30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260648"/>
            <a:ext cx="3935760" cy="986336"/>
            <a:chOff x="0" y="260648"/>
            <a:chExt cx="3935760" cy="986336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767408" y="900409"/>
              <a:ext cx="3168352" cy="0"/>
            </a:xfrm>
            <a:prstGeom prst="line">
              <a:avLst/>
            </a:prstGeom>
            <a:ln w="31750">
              <a:gradFill flip="none" rotWithShape="1">
                <a:gsLst>
                  <a:gs pos="20000">
                    <a:srgbClr val="5C307D"/>
                  </a:gs>
                  <a:gs pos="67000">
                    <a:srgbClr val="5C307D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0" y="260648"/>
              <a:ext cx="3286943" cy="986336"/>
              <a:chOff x="0" y="260648"/>
              <a:chExt cx="3286943" cy="98633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0" y="374221"/>
                <a:ext cx="551384" cy="792088"/>
              </a:xfrm>
              <a:prstGeom prst="rect">
                <a:avLst/>
              </a:prstGeom>
              <a:solidFill>
                <a:srgbClr val="5C30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695400" y="260648"/>
                <a:ext cx="2591543" cy="986336"/>
                <a:chOff x="623392" y="310880"/>
                <a:chExt cx="2591543" cy="986336"/>
              </a:xfrm>
            </p:grpSpPr>
            <p:sp>
              <p:nvSpPr>
                <p:cNvPr id="23" name="文本框 22"/>
                <p:cNvSpPr txBox="1"/>
                <p:nvPr/>
              </p:nvSpPr>
              <p:spPr>
                <a:xfrm>
                  <a:off x="623392" y="310880"/>
                  <a:ext cx="1198880" cy="5835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任务</a:t>
                  </a:r>
                  <a:r>
                    <a:rPr lang="en-US" altLang="zh-CN" sz="3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</a:t>
                  </a:r>
                  <a:endPara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623392" y="989439"/>
                  <a:ext cx="25915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spc="300" dirty="0"/>
                    <a:t>TSINGHUA UNIVERSITY</a:t>
                  </a:r>
                  <a:endParaRPr lang="zh-CN" altLang="en-US" sz="1400" spc="300" dirty="0"/>
                </a:p>
              </p:txBody>
            </p:sp>
          </p:grpSp>
        </p:grpSp>
      </p:grpSp>
      <p:sp>
        <p:nvSpPr>
          <p:cNvPr id="25" name="文本框 24"/>
          <p:cNvSpPr txBox="1"/>
          <p:nvPr/>
        </p:nvSpPr>
        <p:spPr>
          <a:xfrm>
            <a:off x="10560496" y="6343596"/>
            <a:ext cx="135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rPr>
              <a:t>January 12</a:t>
            </a:r>
            <a:r>
              <a:rPr kumimoji="0" lang="en-US" altLang="zh-CN" sz="1800" b="1" i="0" u="none" strike="noStrike" kern="0" cap="none" spc="0" normalizeH="0" baseline="3000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rPr>
              <a:t>th</a:t>
            </a:r>
            <a:endParaRPr kumimoji="0" lang="zh-CN" altLang="en-US" sz="1800" b="1" i="0" u="none" strike="noStrike" kern="0" cap="none" spc="0" normalizeH="0" baseline="3000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120336" y="223622"/>
            <a:ext cx="2661939" cy="991619"/>
            <a:chOff x="3508717" y="612595"/>
            <a:chExt cx="4313957" cy="1607025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508717" y="612595"/>
              <a:ext cx="1607024" cy="1607025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54899" y="700575"/>
              <a:ext cx="2667775" cy="102607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5138959" y="1682842"/>
              <a:ext cx="2613226" cy="448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200" dirty="0"/>
                <a:t>TSINGHUA UNIVERSITY</a:t>
              </a:r>
              <a:endParaRPr lang="zh-CN" altLang="en-US" sz="1200" dirty="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5640" y="2708910"/>
            <a:ext cx="5619750" cy="806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2565" y="3933190"/>
            <a:ext cx="4025900" cy="118745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9" y="6313693"/>
            <a:ext cx="3541231" cy="375804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899160" y="1628775"/>
            <a:ext cx="10441940" cy="4439920"/>
          </a:xfrm>
          <a:prstGeom prst="roundRect">
            <a:avLst>
              <a:gd name="adj" fmla="val 0"/>
            </a:avLst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矩形 93"/>
          <p:cNvSpPr/>
          <p:nvPr/>
        </p:nvSpPr>
        <p:spPr>
          <a:xfrm>
            <a:off x="839416" y="1556792"/>
            <a:ext cx="444459" cy="464254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5C30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93"/>
          <p:cNvSpPr/>
          <p:nvPr/>
        </p:nvSpPr>
        <p:spPr>
          <a:xfrm rot="10800000">
            <a:off x="11030897" y="5733126"/>
            <a:ext cx="411062" cy="436622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rgbClr val="5C307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0" y="260648"/>
            <a:ext cx="3935760" cy="986336"/>
            <a:chOff x="0" y="260648"/>
            <a:chExt cx="3935760" cy="986336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767408" y="900409"/>
              <a:ext cx="3168352" cy="0"/>
            </a:xfrm>
            <a:prstGeom prst="line">
              <a:avLst/>
            </a:prstGeom>
            <a:ln w="31750">
              <a:gradFill flip="none" rotWithShape="1">
                <a:gsLst>
                  <a:gs pos="20000">
                    <a:srgbClr val="5C307D"/>
                  </a:gs>
                  <a:gs pos="67000">
                    <a:srgbClr val="5C307D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0" y="260648"/>
              <a:ext cx="3286943" cy="986336"/>
              <a:chOff x="0" y="260648"/>
              <a:chExt cx="3286943" cy="98633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0" y="374221"/>
                <a:ext cx="551384" cy="792088"/>
              </a:xfrm>
              <a:prstGeom prst="rect">
                <a:avLst/>
              </a:prstGeom>
              <a:solidFill>
                <a:srgbClr val="5C30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695400" y="260648"/>
                <a:ext cx="2591543" cy="986336"/>
                <a:chOff x="623392" y="310880"/>
                <a:chExt cx="2591543" cy="986336"/>
              </a:xfrm>
            </p:grpSpPr>
            <p:sp>
              <p:nvSpPr>
                <p:cNvPr id="23" name="文本框 22"/>
                <p:cNvSpPr txBox="1"/>
                <p:nvPr/>
              </p:nvSpPr>
              <p:spPr>
                <a:xfrm>
                  <a:off x="623392" y="310880"/>
                  <a:ext cx="1198880" cy="5835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3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任务</a:t>
                  </a:r>
                  <a:r>
                    <a:rPr lang="en-US" altLang="zh-CN" sz="32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</a:t>
                  </a:r>
                  <a:endPara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623392" y="989439"/>
                  <a:ext cx="259154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spc="300" dirty="0"/>
                    <a:t>TSINGHUA UNIVERSITY</a:t>
                  </a:r>
                  <a:endParaRPr lang="zh-CN" altLang="en-US" sz="1400" spc="300" dirty="0"/>
                </a:p>
              </p:txBody>
            </p:sp>
          </p:grpSp>
        </p:grpSp>
      </p:grpSp>
      <p:sp>
        <p:nvSpPr>
          <p:cNvPr id="25" name="文本框 24"/>
          <p:cNvSpPr txBox="1"/>
          <p:nvPr/>
        </p:nvSpPr>
        <p:spPr>
          <a:xfrm>
            <a:off x="10560496" y="6343596"/>
            <a:ext cx="135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rPr>
              <a:t>January 12</a:t>
            </a:r>
            <a:r>
              <a:rPr kumimoji="0" lang="en-US" altLang="zh-CN" sz="1800" b="1" i="0" u="none" strike="noStrike" kern="0" cap="none" spc="0" normalizeH="0" baseline="3000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</a:rPr>
              <a:t>th</a:t>
            </a:r>
            <a:endParaRPr kumimoji="0" lang="zh-CN" altLang="en-US" sz="1800" b="1" i="0" u="none" strike="noStrike" kern="0" cap="none" spc="0" normalizeH="0" baseline="3000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9120336" y="223622"/>
            <a:ext cx="2661939" cy="991619"/>
            <a:chOff x="3508717" y="612595"/>
            <a:chExt cx="4313957" cy="1607025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508717" y="612595"/>
              <a:ext cx="1607024" cy="1607025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54899" y="700575"/>
              <a:ext cx="2667775" cy="102607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5138959" y="1682842"/>
              <a:ext cx="2613226" cy="448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200" dirty="0"/>
                <a:t>TSINGHUA UNIVERSITY</a:t>
              </a:r>
              <a:endParaRPr lang="zh-CN" altLang="en-US" sz="1200" dirty="0"/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700" y="2019300"/>
            <a:ext cx="5124450" cy="35509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370" y="2055495"/>
            <a:ext cx="5053330" cy="341312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tags/tag1.xml><?xml version="1.0" encoding="utf-8"?>
<p:tagLst xmlns:p="http://schemas.openxmlformats.org/presentationml/2006/main">
  <p:tag name="commondata" val="eyJoZGlkIjoiMDU0MDUxZjUyMzAzYzUxZTI0YTJmMDIwZWEwZTdhZT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1922</Words>
  <Application>WPS 演示</Application>
  <PresentationFormat>宽屏</PresentationFormat>
  <Paragraphs>219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3" baseType="lpstr">
      <vt:lpstr>Arial</vt:lpstr>
      <vt:lpstr>宋体</vt:lpstr>
      <vt:lpstr>Wingdings</vt:lpstr>
      <vt:lpstr>Calibri</vt:lpstr>
      <vt:lpstr>微软雅黑</vt:lpstr>
      <vt:lpstr>Calibri</vt:lpstr>
      <vt:lpstr>黑体</vt:lpstr>
      <vt:lpstr>Arial</vt:lpstr>
      <vt:lpstr>Arial Unicode MS</vt:lpstr>
      <vt:lpstr>Calibri Light</vt:lpstr>
      <vt:lpstr>微软雅黑 Light</vt:lpstr>
      <vt:lpstr>Calibri Light</vt:lpstr>
      <vt:lpstr>方正宋刻本秀楷简体</vt:lpstr>
      <vt:lpstr>Gill Sans</vt:lpstr>
      <vt:lpstr>Aharoni</vt:lpstr>
      <vt:lpstr>Yu Gothic UI Semibold</vt:lpstr>
      <vt:lpstr>Swiss911 UCm BT</vt:lpstr>
      <vt:lpstr>等线</vt:lpstr>
      <vt:lpstr>思源黑体 CN Light</vt:lpstr>
      <vt:lpstr>Segoe UI Light</vt:lpstr>
      <vt:lpstr>Gill Sans MT</vt:lpstr>
      <vt:lpstr>华文细黑</vt:lpstr>
      <vt:lpstr>方正姚体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靳笑笑</cp:lastModifiedBy>
  <cp:revision>78</cp:revision>
  <dcterms:created xsi:type="dcterms:W3CDTF">2018-11-22T05:44:00Z</dcterms:created>
  <dcterms:modified xsi:type="dcterms:W3CDTF">2024-05-30T17:24:52Z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BDB4B384A5E04927A11413ADDBA8CBEB_12</vt:lpwstr>
  </property>
  <property fmtid="{D5CDD505-2E9C-101B-9397-08002B2CF9AE}" pid="3" name="KSOProductBuildVer">
    <vt:lpwstr>2052-12.1.0.16929</vt:lpwstr>
  </property>
</Properties>
</file>