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258" r:id="rId5"/>
    <p:sldId id="268" r:id="rId6"/>
    <p:sldId id="287" r:id="rId7"/>
    <p:sldId id="264" r:id="rId8"/>
    <p:sldId id="288" r:id="rId9"/>
    <p:sldId id="289" r:id="rId10"/>
    <p:sldId id="290" r:id="rId11"/>
    <p:sldId id="291"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292" r:id="rId27"/>
    <p:sldId id="293" r:id="rId28"/>
    <p:sldId id="294" r:id="rId29"/>
    <p:sldId id="295" r:id="rId30"/>
    <p:sldId id="296" r:id="rId31"/>
    <p:sldId id="297" r:id="rId32"/>
    <p:sldId id="298"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0"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9CD2"/>
    <a:srgbClr val="AFB6BB"/>
    <a:srgbClr val="D1D3D4"/>
    <a:srgbClr val="404041"/>
    <a:srgbClr val="30C1D8"/>
    <a:srgbClr val="FFD6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5" autoAdjust="0"/>
    <p:restoredTop sz="94465" autoAdjust="0"/>
  </p:normalViewPr>
  <p:slideViewPr>
    <p:cSldViewPr snapToGrid="0" showGuides="1">
      <p:cViewPr varScale="1">
        <p:scale>
          <a:sx n="55" d="100"/>
          <a:sy n="55" d="100"/>
        </p:scale>
        <p:origin x="60" y="1116"/>
      </p:cViewPr>
      <p:guideLst>
        <p:guide orient="horz" pos="2060"/>
        <p:guide pos="3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4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D050B-98C9-4811-9676-4B9A1CF4BE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0EBF26-91D8-45B3-9E75-ED5F3DD8E6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更多精品素材：</a:t>
            </a:r>
            <a:r>
              <a:rPr lang="en-US" altLang="zh-CN" dirty="0"/>
              <a:t>http://shop248912786.taobao.com/index.htm  </a:t>
            </a:r>
            <a:r>
              <a:rPr lang="zh-CN" altLang="en-US"/>
              <a:t>（下拉可隐藏）</a:t>
            </a:r>
            <a:endParaRPr lang="zh-CN" altLang="en-US"/>
          </a:p>
        </p:txBody>
      </p:sp>
      <p:sp>
        <p:nvSpPr>
          <p:cNvPr id="4" name="灯片编号占位符 3"/>
          <p:cNvSpPr>
            <a:spLocks noGrp="1"/>
          </p:cNvSpPr>
          <p:nvPr>
            <p:ph type="sldNum" sz="quarter" idx="10"/>
          </p:nvPr>
        </p:nvSpPr>
        <p:spPr/>
        <p:txBody>
          <a:bodyPr/>
          <a:lstStyle/>
          <a:p>
            <a:fld id="{4B0EBF26-91D8-45B3-9E75-ED5F3DD8E6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BFC305E-F7BC-4044-9518-9B0995DFD8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C305E-F7BC-4044-9518-9B0995DFD80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25F9-7DDB-449D-8139-387F84E14051}" type="slidenum">
              <a:rPr lang="zh-CN" altLang="en-US" smtClean="0"/>
            </a:fld>
            <a:endParaRPr lang="zh-CN" altLang="en-US"/>
          </a:p>
        </p:txBody>
      </p:sp>
      <p:pic>
        <p:nvPicPr>
          <p:cNvPr id="1026" name="Picture 2" descr="C:\Users\ASUS\Desktop\PPT\06  PPT\61清华大学\清华大学校徽LOGO.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085815" y="5940577"/>
            <a:ext cx="751976" cy="75449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6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s>
</file>

<file path=ppt/slides/_rels/slide1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2" Type="http://schemas.openxmlformats.org/officeDocument/2006/relationships/slideLayout" Target="../slideLayouts/slideLayout2.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5" Type="http://schemas.openxmlformats.org/officeDocument/2006/relationships/slideLayout" Target="../slideLayouts/slideLayout2.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tags" Target="../tags/tag96.xml"/><Relationship Id="rId21" Type="http://schemas.openxmlformats.org/officeDocument/2006/relationships/tags" Target="../tags/tag95.xml"/><Relationship Id="rId20" Type="http://schemas.openxmlformats.org/officeDocument/2006/relationships/tags" Target="../tags/tag94.xml"/><Relationship Id="rId2" Type="http://schemas.openxmlformats.org/officeDocument/2006/relationships/tags" Target="../tags/tag76.xml"/><Relationship Id="rId19" Type="http://schemas.openxmlformats.org/officeDocument/2006/relationships/tags" Target="../tags/tag93.xml"/><Relationship Id="rId18" Type="http://schemas.openxmlformats.org/officeDocument/2006/relationships/tags" Target="../tags/tag92.xml"/><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9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10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0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0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04.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2.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image" Target="../media/image19.png"/><Relationship Id="rId1" Type="http://schemas.openxmlformats.org/officeDocument/2006/relationships/tags" Target="../tags/tag108.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tags" Target="../tags/tag111.xml"/><Relationship Id="rId1" Type="http://schemas.openxmlformats.org/officeDocument/2006/relationships/tags" Target="../tags/tag110.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tags" Target="../tags/tag113.xml"/><Relationship Id="rId1" Type="http://schemas.openxmlformats.org/officeDocument/2006/relationships/tags" Target="../tags/tag11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115.xml"/><Relationship Id="rId1" Type="http://schemas.openxmlformats.org/officeDocument/2006/relationships/tags" Target="../tags/tag11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118.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tags" Target="../tags/tag125.xml"/><Relationship Id="rId3" Type="http://schemas.openxmlformats.org/officeDocument/2006/relationships/image" Target="../media/image24.png"/><Relationship Id="rId2" Type="http://schemas.openxmlformats.org/officeDocument/2006/relationships/tags" Target="../tags/tag124.xml"/><Relationship Id="rId1" Type="http://schemas.openxmlformats.org/officeDocument/2006/relationships/tags" Target="../tags/tag123.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128.xml"/><Relationship Id="rId3" Type="http://schemas.openxmlformats.org/officeDocument/2006/relationships/image" Target="../media/image26.png"/><Relationship Id="rId2" Type="http://schemas.openxmlformats.org/officeDocument/2006/relationships/tags" Target="../tags/tag127.xml"/><Relationship Id="rId1" Type="http://schemas.openxmlformats.org/officeDocument/2006/relationships/tags" Target="../tags/tag1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0.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5" Type="http://schemas.openxmlformats.org/officeDocument/2006/relationships/slideLayout" Target="../slideLayouts/slideLayout2.xml"/><Relationship Id="rId14" Type="http://schemas.openxmlformats.org/officeDocument/2006/relationships/tags" Target="../tags/tag142.xml"/><Relationship Id="rId13" Type="http://schemas.openxmlformats.org/officeDocument/2006/relationships/tags" Target="../tags/tag141.xml"/><Relationship Id="rId12" Type="http://schemas.openxmlformats.org/officeDocument/2006/relationships/tags" Target="../tags/tag14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tags" Target="../tags/tag1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3" Type="http://schemas.openxmlformats.org/officeDocument/2006/relationships/slideLayout" Target="../slideLayouts/slideLayout2.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1" Type="http://schemas.openxmlformats.org/officeDocument/2006/relationships/slideLayout" Target="../slideLayouts/slideLayout2.xml"/><Relationship Id="rId10" Type="http://schemas.openxmlformats.org/officeDocument/2006/relationships/image" Target="../media/image2.png"/><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6" Type="http://schemas.openxmlformats.org/officeDocument/2006/relationships/slideLayout" Target="../slideLayouts/slideLayout2.xml"/><Relationship Id="rId25" Type="http://schemas.openxmlformats.org/officeDocument/2006/relationships/tags" Target="../tags/tag58.xml"/><Relationship Id="rId24" Type="http://schemas.openxmlformats.org/officeDocument/2006/relationships/tags" Target="../tags/tag57.xml"/><Relationship Id="rId23" Type="http://schemas.openxmlformats.org/officeDocument/2006/relationships/tags" Target="../tags/tag56.xml"/><Relationship Id="rId22" Type="http://schemas.openxmlformats.org/officeDocument/2006/relationships/tags" Target="../tags/tag55.xml"/><Relationship Id="rId21" Type="http://schemas.openxmlformats.org/officeDocument/2006/relationships/tags" Target="../tags/tag54.xml"/><Relationship Id="rId20" Type="http://schemas.openxmlformats.org/officeDocument/2006/relationships/tags" Target="../tags/tag53.xml"/><Relationship Id="rId2" Type="http://schemas.openxmlformats.org/officeDocument/2006/relationships/tags" Target="../tags/tag35.xml"/><Relationship Id="rId19" Type="http://schemas.openxmlformats.org/officeDocument/2006/relationships/tags" Target="../tags/tag52.xml"/><Relationship Id="rId18" Type="http://schemas.openxmlformats.org/officeDocument/2006/relationships/tags" Target="../tags/tag51.xml"/><Relationship Id="rId17" Type="http://schemas.openxmlformats.org/officeDocument/2006/relationships/tags" Target="../tags/tag50.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5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551363" y="725366"/>
            <a:ext cx="2906713" cy="2906713"/>
          </a:xfrm>
          <a:custGeom>
            <a:avLst/>
            <a:gdLst>
              <a:gd name="T0" fmla="*/ 684 w 684"/>
              <a:gd name="T1" fmla="*/ 342 h 684"/>
              <a:gd name="T2" fmla="*/ 342 w 684"/>
              <a:gd name="T3" fmla="*/ 684 h 684"/>
              <a:gd name="T4" fmla="*/ 0 w 684"/>
              <a:gd name="T5" fmla="*/ 342 h 684"/>
              <a:gd name="T6" fmla="*/ 343 w 684"/>
              <a:gd name="T7" fmla="*/ 0 h 684"/>
              <a:gd name="T8" fmla="*/ 684 w 684"/>
              <a:gd name="T9" fmla="*/ 342 h 684"/>
            </a:gdLst>
            <a:ahLst/>
            <a:cxnLst>
              <a:cxn ang="0">
                <a:pos x="T0" y="T1"/>
              </a:cxn>
              <a:cxn ang="0">
                <a:pos x="T2" y="T3"/>
              </a:cxn>
              <a:cxn ang="0">
                <a:pos x="T4" y="T5"/>
              </a:cxn>
              <a:cxn ang="0">
                <a:pos x="T6" y="T7"/>
              </a:cxn>
              <a:cxn ang="0">
                <a:pos x="T8" y="T9"/>
              </a:cxn>
            </a:cxnLst>
            <a:rect l="0" t="0" r="r" b="b"/>
            <a:pathLst>
              <a:path w="684" h="684">
                <a:moveTo>
                  <a:pt x="684" y="342"/>
                </a:moveTo>
                <a:cubicBezTo>
                  <a:pt x="684" y="531"/>
                  <a:pt x="531" y="684"/>
                  <a:pt x="342" y="684"/>
                </a:cubicBezTo>
                <a:cubicBezTo>
                  <a:pt x="153" y="684"/>
                  <a:pt x="0" y="531"/>
                  <a:pt x="0" y="342"/>
                </a:cubicBezTo>
                <a:cubicBezTo>
                  <a:pt x="0" y="153"/>
                  <a:pt x="154" y="0"/>
                  <a:pt x="343" y="0"/>
                </a:cubicBezTo>
                <a:cubicBezTo>
                  <a:pt x="531" y="0"/>
                  <a:pt x="684" y="153"/>
                  <a:pt x="684" y="342"/>
                </a:cubicBezTo>
              </a:path>
            </a:pathLst>
          </a:cu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4843463" y="1047628"/>
            <a:ext cx="2317750" cy="2311400"/>
          </a:xfrm>
          <a:custGeom>
            <a:avLst/>
            <a:gdLst>
              <a:gd name="T0" fmla="*/ 273 w 545"/>
              <a:gd name="T1" fmla="*/ 544 h 544"/>
              <a:gd name="T2" fmla="*/ 273 w 545"/>
              <a:gd name="T3" fmla="*/ 532 h 544"/>
              <a:gd name="T4" fmla="*/ 296 w 545"/>
              <a:gd name="T5" fmla="*/ 543 h 544"/>
              <a:gd name="T6" fmla="*/ 202 w 545"/>
              <a:gd name="T7" fmla="*/ 535 h 544"/>
              <a:gd name="T8" fmla="*/ 362 w 545"/>
              <a:gd name="T9" fmla="*/ 516 h 544"/>
              <a:gd name="T10" fmla="*/ 362 w 545"/>
              <a:gd name="T11" fmla="*/ 516 h 544"/>
              <a:gd name="T12" fmla="*/ 184 w 545"/>
              <a:gd name="T13" fmla="*/ 516 h 544"/>
              <a:gd name="T14" fmla="*/ 388 w 545"/>
              <a:gd name="T15" fmla="*/ 519 h 544"/>
              <a:gd name="T16" fmla="*/ 117 w 545"/>
              <a:gd name="T17" fmla="*/ 495 h 544"/>
              <a:gd name="T18" fmla="*/ 440 w 545"/>
              <a:gd name="T19" fmla="*/ 471 h 544"/>
              <a:gd name="T20" fmla="*/ 448 w 545"/>
              <a:gd name="T21" fmla="*/ 480 h 544"/>
              <a:gd name="T22" fmla="*/ 98 w 545"/>
              <a:gd name="T23" fmla="*/ 481 h 544"/>
              <a:gd name="T24" fmla="*/ 456 w 545"/>
              <a:gd name="T25" fmla="*/ 456 h 544"/>
              <a:gd name="T26" fmla="*/ 60 w 545"/>
              <a:gd name="T27" fmla="*/ 421 h 544"/>
              <a:gd name="T28" fmla="*/ 60 w 545"/>
              <a:gd name="T29" fmla="*/ 421 h 544"/>
              <a:gd name="T30" fmla="*/ 508 w 545"/>
              <a:gd name="T31" fmla="*/ 408 h 544"/>
              <a:gd name="T32" fmla="*/ 37 w 545"/>
              <a:gd name="T33" fmla="*/ 408 h 544"/>
              <a:gd name="T34" fmla="*/ 508 w 545"/>
              <a:gd name="T35" fmla="*/ 382 h 544"/>
              <a:gd name="T36" fmla="*/ 21 w 545"/>
              <a:gd name="T37" fmla="*/ 339 h 544"/>
              <a:gd name="T38" fmla="*/ 28 w 545"/>
              <a:gd name="T39" fmla="*/ 361 h 544"/>
              <a:gd name="T40" fmla="*/ 536 w 545"/>
              <a:gd name="T41" fmla="*/ 342 h 544"/>
              <a:gd name="T42" fmla="*/ 1 w 545"/>
              <a:gd name="T43" fmla="*/ 296 h 544"/>
              <a:gd name="T44" fmla="*/ 533 w 545"/>
              <a:gd name="T45" fmla="*/ 271 h 544"/>
              <a:gd name="T46" fmla="*/ 533 w 545"/>
              <a:gd name="T47" fmla="*/ 271 h 544"/>
              <a:gd name="T48" fmla="*/ 545 w 545"/>
              <a:gd name="T49" fmla="*/ 272 h 544"/>
              <a:gd name="T50" fmla="*/ 0 w 545"/>
              <a:gd name="T51" fmla="*/ 272 h 544"/>
              <a:gd name="T52" fmla="*/ 1 w 545"/>
              <a:gd name="T53" fmla="*/ 249 h 544"/>
              <a:gd name="T54" fmla="*/ 544 w 545"/>
              <a:gd name="T55" fmla="*/ 247 h 544"/>
              <a:gd name="T56" fmla="*/ 16 w 545"/>
              <a:gd name="T57" fmla="*/ 227 h 544"/>
              <a:gd name="T58" fmla="*/ 528 w 545"/>
              <a:gd name="T59" fmla="*/ 178 h 544"/>
              <a:gd name="T60" fmla="*/ 528 w 545"/>
              <a:gd name="T61" fmla="*/ 178 h 544"/>
              <a:gd name="T62" fmla="*/ 37 w 545"/>
              <a:gd name="T63" fmla="*/ 162 h 544"/>
              <a:gd name="T64" fmla="*/ 508 w 545"/>
              <a:gd name="T65" fmla="*/ 161 h 544"/>
              <a:gd name="T66" fmla="*/ 37 w 545"/>
              <a:gd name="T67" fmla="*/ 136 h 544"/>
              <a:gd name="T68" fmla="*/ 471 w 545"/>
              <a:gd name="T69" fmla="*/ 104 h 544"/>
              <a:gd name="T70" fmla="*/ 481 w 545"/>
              <a:gd name="T71" fmla="*/ 96 h 544"/>
              <a:gd name="T72" fmla="*/ 481 w 545"/>
              <a:gd name="T73" fmla="*/ 96 h 544"/>
              <a:gd name="T74" fmla="*/ 88 w 545"/>
              <a:gd name="T75" fmla="*/ 88 h 544"/>
              <a:gd name="T76" fmla="*/ 439 w 545"/>
              <a:gd name="T77" fmla="*/ 72 h 544"/>
              <a:gd name="T78" fmla="*/ 456 w 545"/>
              <a:gd name="T79" fmla="*/ 88 h 544"/>
              <a:gd name="T80" fmla="*/ 97 w 545"/>
              <a:gd name="T81" fmla="*/ 64 h 544"/>
              <a:gd name="T82" fmla="*/ 408 w 545"/>
              <a:gd name="T83" fmla="*/ 36 h 544"/>
              <a:gd name="T84" fmla="*/ 408 w 545"/>
              <a:gd name="T85" fmla="*/ 36 h 544"/>
              <a:gd name="T86" fmla="*/ 361 w 545"/>
              <a:gd name="T87" fmla="*/ 27 h 544"/>
              <a:gd name="T88" fmla="*/ 162 w 545"/>
              <a:gd name="T89" fmla="*/ 36 h 544"/>
              <a:gd name="T90" fmla="*/ 382 w 545"/>
              <a:gd name="T91" fmla="*/ 36 h 544"/>
              <a:gd name="T92" fmla="*/ 179 w 545"/>
              <a:gd name="T93" fmla="*/ 16 h 544"/>
              <a:gd name="T94" fmla="*/ 319 w 545"/>
              <a:gd name="T95" fmla="*/ 4 h 544"/>
              <a:gd name="T96" fmla="*/ 319 w 545"/>
              <a:gd name="T97" fmla="*/ 4 h 544"/>
              <a:gd name="T98" fmla="*/ 249 w 545"/>
              <a:gd name="T99" fmla="*/ 13 h 544"/>
              <a:gd name="T100" fmla="*/ 272 w 545"/>
              <a:gd name="T101" fmla="*/ 0 h 544"/>
              <a:gd name="T102" fmla="*/ 296 w 545"/>
              <a:gd name="T103" fmla="*/ 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5" h="544">
                <a:moveTo>
                  <a:pt x="250" y="531"/>
                </a:moveTo>
                <a:cubicBezTo>
                  <a:pt x="249" y="543"/>
                  <a:pt x="249" y="543"/>
                  <a:pt x="249" y="543"/>
                </a:cubicBezTo>
                <a:cubicBezTo>
                  <a:pt x="257" y="544"/>
                  <a:pt x="265" y="544"/>
                  <a:pt x="273" y="544"/>
                </a:cubicBezTo>
                <a:cubicBezTo>
                  <a:pt x="273" y="544"/>
                  <a:pt x="273" y="544"/>
                  <a:pt x="273" y="544"/>
                </a:cubicBezTo>
                <a:cubicBezTo>
                  <a:pt x="273" y="544"/>
                  <a:pt x="273" y="544"/>
                  <a:pt x="273" y="544"/>
                </a:cubicBezTo>
                <a:cubicBezTo>
                  <a:pt x="273" y="532"/>
                  <a:pt x="273" y="532"/>
                  <a:pt x="273" y="532"/>
                </a:cubicBezTo>
                <a:cubicBezTo>
                  <a:pt x="273" y="532"/>
                  <a:pt x="273" y="532"/>
                  <a:pt x="273" y="532"/>
                </a:cubicBezTo>
                <a:cubicBezTo>
                  <a:pt x="273" y="532"/>
                  <a:pt x="273" y="532"/>
                  <a:pt x="273" y="532"/>
                </a:cubicBezTo>
                <a:cubicBezTo>
                  <a:pt x="265" y="532"/>
                  <a:pt x="257" y="531"/>
                  <a:pt x="250" y="531"/>
                </a:cubicBezTo>
                <a:moveTo>
                  <a:pt x="318" y="528"/>
                </a:moveTo>
                <a:cubicBezTo>
                  <a:pt x="310" y="529"/>
                  <a:pt x="303" y="530"/>
                  <a:pt x="295" y="531"/>
                </a:cubicBezTo>
                <a:cubicBezTo>
                  <a:pt x="296" y="543"/>
                  <a:pt x="296" y="543"/>
                  <a:pt x="296" y="543"/>
                </a:cubicBezTo>
                <a:cubicBezTo>
                  <a:pt x="304" y="542"/>
                  <a:pt x="312" y="541"/>
                  <a:pt x="320" y="540"/>
                </a:cubicBezTo>
                <a:cubicBezTo>
                  <a:pt x="318" y="528"/>
                  <a:pt x="318" y="528"/>
                  <a:pt x="318" y="528"/>
                </a:cubicBezTo>
                <a:moveTo>
                  <a:pt x="205" y="523"/>
                </a:moveTo>
                <a:cubicBezTo>
                  <a:pt x="202" y="535"/>
                  <a:pt x="202" y="535"/>
                  <a:pt x="202" y="535"/>
                </a:cubicBezTo>
                <a:cubicBezTo>
                  <a:pt x="210" y="537"/>
                  <a:pt x="218" y="539"/>
                  <a:pt x="226" y="540"/>
                </a:cubicBezTo>
                <a:cubicBezTo>
                  <a:pt x="228" y="528"/>
                  <a:pt x="228" y="528"/>
                  <a:pt x="228" y="528"/>
                </a:cubicBezTo>
                <a:cubicBezTo>
                  <a:pt x="220" y="527"/>
                  <a:pt x="213" y="525"/>
                  <a:pt x="205" y="523"/>
                </a:cubicBezTo>
                <a:moveTo>
                  <a:pt x="362" y="516"/>
                </a:moveTo>
                <a:cubicBezTo>
                  <a:pt x="355" y="519"/>
                  <a:pt x="347" y="521"/>
                  <a:pt x="340" y="523"/>
                </a:cubicBezTo>
                <a:cubicBezTo>
                  <a:pt x="343" y="535"/>
                  <a:pt x="343" y="535"/>
                  <a:pt x="343" y="535"/>
                </a:cubicBezTo>
                <a:cubicBezTo>
                  <a:pt x="351" y="533"/>
                  <a:pt x="358" y="530"/>
                  <a:pt x="366" y="528"/>
                </a:cubicBezTo>
                <a:cubicBezTo>
                  <a:pt x="362" y="516"/>
                  <a:pt x="362" y="516"/>
                  <a:pt x="362" y="516"/>
                </a:cubicBezTo>
                <a:moveTo>
                  <a:pt x="163" y="508"/>
                </a:moveTo>
                <a:cubicBezTo>
                  <a:pt x="158" y="519"/>
                  <a:pt x="158" y="519"/>
                  <a:pt x="158" y="519"/>
                </a:cubicBezTo>
                <a:cubicBezTo>
                  <a:pt x="165" y="522"/>
                  <a:pt x="172" y="525"/>
                  <a:pt x="180" y="528"/>
                </a:cubicBezTo>
                <a:cubicBezTo>
                  <a:pt x="184" y="516"/>
                  <a:pt x="184" y="516"/>
                  <a:pt x="184" y="516"/>
                </a:cubicBezTo>
                <a:cubicBezTo>
                  <a:pt x="177" y="514"/>
                  <a:pt x="170" y="511"/>
                  <a:pt x="163" y="508"/>
                </a:cubicBezTo>
                <a:moveTo>
                  <a:pt x="403" y="497"/>
                </a:moveTo>
                <a:cubicBezTo>
                  <a:pt x="396" y="501"/>
                  <a:pt x="389" y="504"/>
                  <a:pt x="383" y="507"/>
                </a:cubicBezTo>
                <a:cubicBezTo>
                  <a:pt x="388" y="519"/>
                  <a:pt x="388" y="519"/>
                  <a:pt x="388" y="519"/>
                </a:cubicBezTo>
                <a:cubicBezTo>
                  <a:pt x="395" y="515"/>
                  <a:pt x="402" y="511"/>
                  <a:pt x="409" y="508"/>
                </a:cubicBezTo>
                <a:cubicBezTo>
                  <a:pt x="403" y="497"/>
                  <a:pt x="403" y="497"/>
                  <a:pt x="403" y="497"/>
                </a:cubicBezTo>
                <a:moveTo>
                  <a:pt x="124" y="485"/>
                </a:moveTo>
                <a:cubicBezTo>
                  <a:pt x="117" y="495"/>
                  <a:pt x="117" y="495"/>
                  <a:pt x="117" y="495"/>
                </a:cubicBezTo>
                <a:cubicBezTo>
                  <a:pt x="123" y="500"/>
                  <a:pt x="130" y="504"/>
                  <a:pt x="137" y="508"/>
                </a:cubicBezTo>
                <a:cubicBezTo>
                  <a:pt x="143" y="497"/>
                  <a:pt x="143" y="497"/>
                  <a:pt x="143" y="497"/>
                </a:cubicBezTo>
                <a:cubicBezTo>
                  <a:pt x="136" y="493"/>
                  <a:pt x="130" y="489"/>
                  <a:pt x="124" y="485"/>
                </a:cubicBezTo>
                <a:moveTo>
                  <a:pt x="440" y="471"/>
                </a:moveTo>
                <a:cubicBezTo>
                  <a:pt x="440" y="471"/>
                  <a:pt x="440" y="471"/>
                  <a:pt x="440" y="471"/>
                </a:cubicBezTo>
                <a:cubicBezTo>
                  <a:pt x="434" y="476"/>
                  <a:pt x="428" y="480"/>
                  <a:pt x="422" y="485"/>
                </a:cubicBezTo>
                <a:cubicBezTo>
                  <a:pt x="429" y="495"/>
                  <a:pt x="429" y="495"/>
                  <a:pt x="429" y="495"/>
                </a:cubicBezTo>
                <a:cubicBezTo>
                  <a:pt x="435" y="490"/>
                  <a:pt x="442" y="485"/>
                  <a:pt x="448" y="480"/>
                </a:cubicBezTo>
                <a:cubicBezTo>
                  <a:pt x="440" y="471"/>
                  <a:pt x="440" y="471"/>
                  <a:pt x="440" y="471"/>
                </a:cubicBezTo>
                <a:moveTo>
                  <a:pt x="89" y="456"/>
                </a:moveTo>
                <a:cubicBezTo>
                  <a:pt x="80" y="465"/>
                  <a:pt x="80" y="465"/>
                  <a:pt x="80" y="465"/>
                </a:cubicBezTo>
                <a:cubicBezTo>
                  <a:pt x="86" y="470"/>
                  <a:pt x="92" y="475"/>
                  <a:pt x="98" y="481"/>
                </a:cubicBezTo>
                <a:cubicBezTo>
                  <a:pt x="106" y="471"/>
                  <a:pt x="106" y="471"/>
                  <a:pt x="106" y="471"/>
                </a:cubicBezTo>
                <a:cubicBezTo>
                  <a:pt x="100" y="466"/>
                  <a:pt x="94" y="461"/>
                  <a:pt x="89" y="456"/>
                </a:cubicBezTo>
                <a:moveTo>
                  <a:pt x="472" y="439"/>
                </a:moveTo>
                <a:cubicBezTo>
                  <a:pt x="467" y="445"/>
                  <a:pt x="462" y="450"/>
                  <a:pt x="456" y="456"/>
                </a:cubicBezTo>
                <a:cubicBezTo>
                  <a:pt x="465" y="464"/>
                  <a:pt x="465" y="464"/>
                  <a:pt x="465" y="464"/>
                </a:cubicBezTo>
                <a:cubicBezTo>
                  <a:pt x="471" y="459"/>
                  <a:pt x="476" y="453"/>
                  <a:pt x="481" y="447"/>
                </a:cubicBezTo>
                <a:cubicBezTo>
                  <a:pt x="472" y="439"/>
                  <a:pt x="472" y="439"/>
                  <a:pt x="472" y="439"/>
                </a:cubicBezTo>
                <a:moveTo>
                  <a:pt x="60" y="421"/>
                </a:moveTo>
                <a:cubicBezTo>
                  <a:pt x="50" y="428"/>
                  <a:pt x="50" y="428"/>
                  <a:pt x="50" y="428"/>
                </a:cubicBezTo>
                <a:cubicBezTo>
                  <a:pt x="54" y="435"/>
                  <a:pt x="59" y="441"/>
                  <a:pt x="64" y="447"/>
                </a:cubicBezTo>
                <a:cubicBezTo>
                  <a:pt x="74" y="439"/>
                  <a:pt x="74" y="439"/>
                  <a:pt x="74" y="439"/>
                </a:cubicBezTo>
                <a:cubicBezTo>
                  <a:pt x="69" y="433"/>
                  <a:pt x="64" y="427"/>
                  <a:pt x="60" y="421"/>
                </a:cubicBezTo>
                <a:moveTo>
                  <a:pt x="498" y="402"/>
                </a:moveTo>
                <a:cubicBezTo>
                  <a:pt x="494" y="408"/>
                  <a:pt x="490" y="415"/>
                  <a:pt x="486" y="421"/>
                </a:cubicBezTo>
                <a:cubicBezTo>
                  <a:pt x="496" y="428"/>
                  <a:pt x="496" y="428"/>
                  <a:pt x="496" y="428"/>
                </a:cubicBezTo>
                <a:cubicBezTo>
                  <a:pt x="500" y="421"/>
                  <a:pt x="504" y="415"/>
                  <a:pt x="508" y="408"/>
                </a:cubicBezTo>
                <a:cubicBezTo>
                  <a:pt x="498" y="402"/>
                  <a:pt x="498" y="402"/>
                  <a:pt x="498" y="402"/>
                </a:cubicBezTo>
                <a:moveTo>
                  <a:pt x="37" y="382"/>
                </a:moveTo>
                <a:cubicBezTo>
                  <a:pt x="26" y="387"/>
                  <a:pt x="26" y="387"/>
                  <a:pt x="26" y="387"/>
                </a:cubicBezTo>
                <a:cubicBezTo>
                  <a:pt x="29" y="394"/>
                  <a:pt x="33" y="401"/>
                  <a:pt x="37" y="408"/>
                </a:cubicBezTo>
                <a:cubicBezTo>
                  <a:pt x="48" y="402"/>
                  <a:pt x="48" y="402"/>
                  <a:pt x="48" y="402"/>
                </a:cubicBezTo>
                <a:cubicBezTo>
                  <a:pt x="44" y="396"/>
                  <a:pt x="40" y="389"/>
                  <a:pt x="37" y="382"/>
                </a:cubicBezTo>
                <a:moveTo>
                  <a:pt x="517" y="361"/>
                </a:moveTo>
                <a:cubicBezTo>
                  <a:pt x="514" y="368"/>
                  <a:pt x="511" y="375"/>
                  <a:pt x="508" y="382"/>
                </a:cubicBezTo>
                <a:cubicBezTo>
                  <a:pt x="519" y="387"/>
                  <a:pt x="519" y="387"/>
                  <a:pt x="519" y="387"/>
                </a:cubicBezTo>
                <a:cubicBezTo>
                  <a:pt x="523" y="380"/>
                  <a:pt x="526" y="372"/>
                  <a:pt x="528" y="365"/>
                </a:cubicBezTo>
                <a:cubicBezTo>
                  <a:pt x="517" y="361"/>
                  <a:pt x="517" y="361"/>
                  <a:pt x="517" y="361"/>
                </a:cubicBezTo>
                <a:moveTo>
                  <a:pt x="21" y="339"/>
                </a:moveTo>
                <a:cubicBezTo>
                  <a:pt x="10" y="343"/>
                  <a:pt x="10" y="343"/>
                  <a:pt x="10" y="343"/>
                </a:cubicBezTo>
                <a:cubicBezTo>
                  <a:pt x="12" y="350"/>
                  <a:pt x="14" y="358"/>
                  <a:pt x="17" y="365"/>
                </a:cubicBezTo>
                <a:cubicBezTo>
                  <a:pt x="28" y="361"/>
                  <a:pt x="28" y="361"/>
                  <a:pt x="28" y="361"/>
                </a:cubicBezTo>
                <a:cubicBezTo>
                  <a:pt x="28" y="361"/>
                  <a:pt x="28" y="361"/>
                  <a:pt x="28" y="361"/>
                </a:cubicBezTo>
                <a:cubicBezTo>
                  <a:pt x="26" y="354"/>
                  <a:pt x="23" y="347"/>
                  <a:pt x="21" y="339"/>
                </a:cubicBezTo>
                <a:moveTo>
                  <a:pt x="529" y="317"/>
                </a:moveTo>
                <a:cubicBezTo>
                  <a:pt x="527" y="324"/>
                  <a:pt x="526" y="332"/>
                  <a:pt x="524" y="339"/>
                </a:cubicBezTo>
                <a:cubicBezTo>
                  <a:pt x="536" y="342"/>
                  <a:pt x="536" y="342"/>
                  <a:pt x="536" y="342"/>
                </a:cubicBezTo>
                <a:cubicBezTo>
                  <a:pt x="538" y="335"/>
                  <a:pt x="539" y="327"/>
                  <a:pt x="541" y="319"/>
                </a:cubicBezTo>
                <a:cubicBezTo>
                  <a:pt x="529" y="317"/>
                  <a:pt x="529" y="317"/>
                  <a:pt x="529" y="317"/>
                </a:cubicBezTo>
                <a:moveTo>
                  <a:pt x="14" y="295"/>
                </a:moveTo>
                <a:cubicBezTo>
                  <a:pt x="1" y="296"/>
                  <a:pt x="1" y="296"/>
                  <a:pt x="1" y="296"/>
                </a:cubicBezTo>
                <a:cubicBezTo>
                  <a:pt x="2" y="304"/>
                  <a:pt x="3" y="312"/>
                  <a:pt x="5" y="319"/>
                </a:cubicBezTo>
                <a:cubicBezTo>
                  <a:pt x="17" y="317"/>
                  <a:pt x="17" y="317"/>
                  <a:pt x="17" y="317"/>
                </a:cubicBezTo>
                <a:cubicBezTo>
                  <a:pt x="15" y="310"/>
                  <a:pt x="14" y="302"/>
                  <a:pt x="14" y="295"/>
                </a:cubicBezTo>
                <a:moveTo>
                  <a:pt x="533" y="271"/>
                </a:moveTo>
                <a:cubicBezTo>
                  <a:pt x="533" y="271"/>
                  <a:pt x="533" y="271"/>
                  <a:pt x="533" y="271"/>
                </a:cubicBezTo>
                <a:cubicBezTo>
                  <a:pt x="533" y="271"/>
                  <a:pt x="533" y="271"/>
                  <a:pt x="533" y="271"/>
                </a:cubicBezTo>
                <a:moveTo>
                  <a:pt x="545" y="271"/>
                </a:moveTo>
                <a:cubicBezTo>
                  <a:pt x="533" y="271"/>
                  <a:pt x="533" y="271"/>
                  <a:pt x="533" y="271"/>
                </a:cubicBezTo>
                <a:cubicBezTo>
                  <a:pt x="533" y="272"/>
                  <a:pt x="533" y="272"/>
                  <a:pt x="533" y="272"/>
                </a:cubicBezTo>
                <a:cubicBezTo>
                  <a:pt x="533" y="279"/>
                  <a:pt x="532" y="287"/>
                  <a:pt x="532" y="294"/>
                </a:cubicBezTo>
                <a:cubicBezTo>
                  <a:pt x="544" y="296"/>
                  <a:pt x="544" y="296"/>
                  <a:pt x="544" y="296"/>
                </a:cubicBezTo>
                <a:cubicBezTo>
                  <a:pt x="544" y="288"/>
                  <a:pt x="545" y="280"/>
                  <a:pt x="545" y="272"/>
                </a:cubicBezTo>
                <a:cubicBezTo>
                  <a:pt x="545" y="271"/>
                  <a:pt x="545" y="271"/>
                  <a:pt x="545" y="271"/>
                </a:cubicBezTo>
                <a:moveTo>
                  <a:pt x="1" y="249"/>
                </a:moveTo>
                <a:cubicBezTo>
                  <a:pt x="1" y="256"/>
                  <a:pt x="0" y="264"/>
                  <a:pt x="0" y="272"/>
                </a:cubicBezTo>
                <a:cubicBezTo>
                  <a:pt x="0" y="272"/>
                  <a:pt x="0" y="272"/>
                  <a:pt x="0" y="272"/>
                </a:cubicBezTo>
                <a:cubicBezTo>
                  <a:pt x="13" y="272"/>
                  <a:pt x="13" y="272"/>
                  <a:pt x="13" y="272"/>
                </a:cubicBezTo>
                <a:cubicBezTo>
                  <a:pt x="13" y="272"/>
                  <a:pt x="13" y="272"/>
                  <a:pt x="13" y="272"/>
                </a:cubicBezTo>
                <a:cubicBezTo>
                  <a:pt x="13" y="264"/>
                  <a:pt x="13" y="257"/>
                  <a:pt x="14" y="250"/>
                </a:cubicBezTo>
                <a:cubicBezTo>
                  <a:pt x="1" y="249"/>
                  <a:pt x="1" y="249"/>
                  <a:pt x="1" y="249"/>
                </a:cubicBezTo>
                <a:moveTo>
                  <a:pt x="540" y="224"/>
                </a:moveTo>
                <a:cubicBezTo>
                  <a:pt x="528" y="226"/>
                  <a:pt x="528" y="226"/>
                  <a:pt x="528" y="226"/>
                </a:cubicBezTo>
                <a:cubicBezTo>
                  <a:pt x="530" y="233"/>
                  <a:pt x="531" y="241"/>
                  <a:pt x="531" y="248"/>
                </a:cubicBezTo>
                <a:cubicBezTo>
                  <a:pt x="544" y="247"/>
                  <a:pt x="544" y="247"/>
                  <a:pt x="544" y="247"/>
                </a:cubicBezTo>
                <a:cubicBezTo>
                  <a:pt x="543" y="239"/>
                  <a:pt x="542" y="232"/>
                  <a:pt x="540" y="224"/>
                </a:cubicBezTo>
                <a:moveTo>
                  <a:pt x="9" y="202"/>
                </a:moveTo>
                <a:cubicBezTo>
                  <a:pt x="7" y="209"/>
                  <a:pt x="6" y="217"/>
                  <a:pt x="4" y="225"/>
                </a:cubicBezTo>
                <a:cubicBezTo>
                  <a:pt x="16" y="227"/>
                  <a:pt x="16" y="227"/>
                  <a:pt x="16" y="227"/>
                </a:cubicBezTo>
                <a:cubicBezTo>
                  <a:pt x="16" y="227"/>
                  <a:pt x="16" y="227"/>
                  <a:pt x="16" y="227"/>
                </a:cubicBezTo>
                <a:cubicBezTo>
                  <a:pt x="18" y="220"/>
                  <a:pt x="19" y="212"/>
                  <a:pt x="21" y="205"/>
                </a:cubicBezTo>
                <a:cubicBezTo>
                  <a:pt x="9" y="202"/>
                  <a:pt x="9" y="202"/>
                  <a:pt x="9" y="202"/>
                </a:cubicBezTo>
                <a:moveTo>
                  <a:pt x="528" y="178"/>
                </a:moveTo>
                <a:cubicBezTo>
                  <a:pt x="517" y="182"/>
                  <a:pt x="517" y="182"/>
                  <a:pt x="517" y="182"/>
                </a:cubicBezTo>
                <a:cubicBezTo>
                  <a:pt x="519" y="189"/>
                  <a:pt x="522" y="196"/>
                  <a:pt x="524" y="204"/>
                </a:cubicBezTo>
                <a:cubicBezTo>
                  <a:pt x="535" y="201"/>
                  <a:pt x="535" y="201"/>
                  <a:pt x="535" y="201"/>
                </a:cubicBezTo>
                <a:cubicBezTo>
                  <a:pt x="533" y="193"/>
                  <a:pt x="531" y="185"/>
                  <a:pt x="528" y="178"/>
                </a:cubicBezTo>
                <a:moveTo>
                  <a:pt x="26" y="157"/>
                </a:moveTo>
                <a:cubicBezTo>
                  <a:pt x="22" y="164"/>
                  <a:pt x="19" y="172"/>
                  <a:pt x="17" y="179"/>
                </a:cubicBezTo>
                <a:cubicBezTo>
                  <a:pt x="28" y="183"/>
                  <a:pt x="28" y="183"/>
                  <a:pt x="28" y="183"/>
                </a:cubicBezTo>
                <a:cubicBezTo>
                  <a:pt x="31" y="176"/>
                  <a:pt x="33" y="169"/>
                  <a:pt x="37" y="162"/>
                </a:cubicBezTo>
                <a:cubicBezTo>
                  <a:pt x="26" y="157"/>
                  <a:pt x="26" y="157"/>
                  <a:pt x="26" y="157"/>
                </a:cubicBezTo>
                <a:moveTo>
                  <a:pt x="508" y="135"/>
                </a:moveTo>
                <a:cubicBezTo>
                  <a:pt x="497" y="141"/>
                  <a:pt x="497" y="141"/>
                  <a:pt x="497" y="141"/>
                </a:cubicBezTo>
                <a:cubicBezTo>
                  <a:pt x="501" y="148"/>
                  <a:pt x="505" y="154"/>
                  <a:pt x="508" y="161"/>
                </a:cubicBezTo>
                <a:cubicBezTo>
                  <a:pt x="519" y="156"/>
                  <a:pt x="519" y="156"/>
                  <a:pt x="519" y="156"/>
                </a:cubicBezTo>
                <a:cubicBezTo>
                  <a:pt x="516" y="149"/>
                  <a:pt x="512" y="142"/>
                  <a:pt x="508" y="135"/>
                </a:cubicBezTo>
                <a:moveTo>
                  <a:pt x="49" y="116"/>
                </a:moveTo>
                <a:cubicBezTo>
                  <a:pt x="45" y="123"/>
                  <a:pt x="41" y="129"/>
                  <a:pt x="37" y="136"/>
                </a:cubicBezTo>
                <a:cubicBezTo>
                  <a:pt x="47" y="142"/>
                  <a:pt x="47" y="142"/>
                  <a:pt x="47" y="142"/>
                </a:cubicBezTo>
                <a:cubicBezTo>
                  <a:pt x="51" y="136"/>
                  <a:pt x="55" y="129"/>
                  <a:pt x="59" y="123"/>
                </a:cubicBezTo>
                <a:cubicBezTo>
                  <a:pt x="49" y="116"/>
                  <a:pt x="49" y="116"/>
                  <a:pt x="49" y="116"/>
                </a:cubicBezTo>
                <a:moveTo>
                  <a:pt x="471" y="104"/>
                </a:moveTo>
                <a:cubicBezTo>
                  <a:pt x="471" y="104"/>
                  <a:pt x="471" y="104"/>
                  <a:pt x="471" y="104"/>
                </a:cubicBezTo>
                <a:cubicBezTo>
                  <a:pt x="471" y="104"/>
                  <a:pt x="471" y="104"/>
                  <a:pt x="471" y="104"/>
                </a:cubicBezTo>
                <a:cubicBezTo>
                  <a:pt x="471" y="104"/>
                  <a:pt x="471" y="104"/>
                  <a:pt x="471" y="104"/>
                </a:cubicBezTo>
                <a:moveTo>
                  <a:pt x="481" y="96"/>
                </a:moveTo>
                <a:cubicBezTo>
                  <a:pt x="471" y="104"/>
                  <a:pt x="471" y="104"/>
                  <a:pt x="471" y="104"/>
                </a:cubicBezTo>
                <a:cubicBezTo>
                  <a:pt x="476" y="110"/>
                  <a:pt x="481" y="116"/>
                  <a:pt x="485" y="122"/>
                </a:cubicBezTo>
                <a:cubicBezTo>
                  <a:pt x="495" y="115"/>
                  <a:pt x="495" y="115"/>
                  <a:pt x="495" y="115"/>
                </a:cubicBezTo>
                <a:cubicBezTo>
                  <a:pt x="491" y="109"/>
                  <a:pt x="486" y="102"/>
                  <a:pt x="481" y="96"/>
                </a:cubicBezTo>
                <a:moveTo>
                  <a:pt x="80" y="80"/>
                </a:moveTo>
                <a:cubicBezTo>
                  <a:pt x="74" y="85"/>
                  <a:pt x="69" y="91"/>
                  <a:pt x="64" y="97"/>
                </a:cubicBezTo>
                <a:cubicBezTo>
                  <a:pt x="73" y="105"/>
                  <a:pt x="73" y="105"/>
                  <a:pt x="73" y="105"/>
                </a:cubicBezTo>
                <a:cubicBezTo>
                  <a:pt x="78" y="99"/>
                  <a:pt x="83" y="94"/>
                  <a:pt x="88" y="88"/>
                </a:cubicBezTo>
                <a:cubicBezTo>
                  <a:pt x="80" y="80"/>
                  <a:pt x="80" y="80"/>
                  <a:pt x="80" y="80"/>
                </a:cubicBezTo>
                <a:moveTo>
                  <a:pt x="439" y="72"/>
                </a:moveTo>
                <a:cubicBezTo>
                  <a:pt x="439" y="72"/>
                  <a:pt x="439" y="72"/>
                  <a:pt x="439" y="72"/>
                </a:cubicBezTo>
                <a:cubicBezTo>
                  <a:pt x="439" y="72"/>
                  <a:pt x="439" y="72"/>
                  <a:pt x="439" y="72"/>
                </a:cubicBezTo>
                <a:cubicBezTo>
                  <a:pt x="439" y="72"/>
                  <a:pt x="439" y="72"/>
                  <a:pt x="439" y="72"/>
                </a:cubicBezTo>
                <a:moveTo>
                  <a:pt x="447" y="63"/>
                </a:moveTo>
                <a:cubicBezTo>
                  <a:pt x="439" y="72"/>
                  <a:pt x="439" y="72"/>
                  <a:pt x="439" y="72"/>
                </a:cubicBezTo>
                <a:cubicBezTo>
                  <a:pt x="445" y="77"/>
                  <a:pt x="451" y="82"/>
                  <a:pt x="456" y="88"/>
                </a:cubicBezTo>
                <a:cubicBezTo>
                  <a:pt x="465" y="79"/>
                  <a:pt x="465" y="79"/>
                  <a:pt x="465" y="79"/>
                </a:cubicBezTo>
                <a:cubicBezTo>
                  <a:pt x="459" y="73"/>
                  <a:pt x="453" y="68"/>
                  <a:pt x="447" y="63"/>
                </a:cubicBezTo>
                <a:moveTo>
                  <a:pt x="116" y="49"/>
                </a:moveTo>
                <a:cubicBezTo>
                  <a:pt x="110" y="54"/>
                  <a:pt x="103" y="59"/>
                  <a:pt x="97" y="64"/>
                </a:cubicBezTo>
                <a:cubicBezTo>
                  <a:pt x="105" y="73"/>
                  <a:pt x="105" y="73"/>
                  <a:pt x="105" y="73"/>
                </a:cubicBezTo>
                <a:cubicBezTo>
                  <a:pt x="111" y="68"/>
                  <a:pt x="117" y="64"/>
                  <a:pt x="123" y="59"/>
                </a:cubicBezTo>
                <a:cubicBezTo>
                  <a:pt x="116" y="49"/>
                  <a:pt x="116" y="49"/>
                  <a:pt x="116" y="49"/>
                </a:cubicBezTo>
                <a:moveTo>
                  <a:pt x="408" y="36"/>
                </a:moveTo>
                <a:cubicBezTo>
                  <a:pt x="402" y="46"/>
                  <a:pt x="402" y="46"/>
                  <a:pt x="402" y="46"/>
                </a:cubicBezTo>
                <a:cubicBezTo>
                  <a:pt x="409" y="50"/>
                  <a:pt x="415" y="54"/>
                  <a:pt x="421" y="58"/>
                </a:cubicBezTo>
                <a:cubicBezTo>
                  <a:pt x="428" y="48"/>
                  <a:pt x="428" y="48"/>
                  <a:pt x="428" y="48"/>
                </a:cubicBezTo>
                <a:cubicBezTo>
                  <a:pt x="422" y="44"/>
                  <a:pt x="415" y="40"/>
                  <a:pt x="408" y="36"/>
                </a:cubicBezTo>
                <a:moveTo>
                  <a:pt x="361" y="27"/>
                </a:moveTo>
                <a:cubicBezTo>
                  <a:pt x="361" y="27"/>
                  <a:pt x="361" y="27"/>
                  <a:pt x="361" y="27"/>
                </a:cubicBezTo>
                <a:cubicBezTo>
                  <a:pt x="361" y="27"/>
                  <a:pt x="361" y="27"/>
                  <a:pt x="361" y="27"/>
                </a:cubicBezTo>
                <a:cubicBezTo>
                  <a:pt x="361" y="27"/>
                  <a:pt x="361" y="27"/>
                  <a:pt x="361" y="27"/>
                </a:cubicBezTo>
                <a:moveTo>
                  <a:pt x="157" y="25"/>
                </a:moveTo>
                <a:cubicBezTo>
                  <a:pt x="150" y="29"/>
                  <a:pt x="143" y="32"/>
                  <a:pt x="136" y="36"/>
                </a:cubicBezTo>
                <a:cubicBezTo>
                  <a:pt x="142" y="47"/>
                  <a:pt x="142" y="47"/>
                  <a:pt x="142" y="47"/>
                </a:cubicBezTo>
                <a:cubicBezTo>
                  <a:pt x="149" y="43"/>
                  <a:pt x="155" y="40"/>
                  <a:pt x="162" y="36"/>
                </a:cubicBezTo>
                <a:cubicBezTo>
                  <a:pt x="157" y="25"/>
                  <a:pt x="157" y="25"/>
                  <a:pt x="157" y="25"/>
                </a:cubicBezTo>
                <a:moveTo>
                  <a:pt x="365" y="16"/>
                </a:moveTo>
                <a:cubicBezTo>
                  <a:pt x="361" y="27"/>
                  <a:pt x="361" y="27"/>
                  <a:pt x="361" y="27"/>
                </a:cubicBezTo>
                <a:cubicBezTo>
                  <a:pt x="368" y="30"/>
                  <a:pt x="375" y="33"/>
                  <a:pt x="382" y="36"/>
                </a:cubicBezTo>
                <a:cubicBezTo>
                  <a:pt x="387" y="25"/>
                  <a:pt x="387" y="25"/>
                  <a:pt x="387" y="25"/>
                </a:cubicBezTo>
                <a:cubicBezTo>
                  <a:pt x="380" y="21"/>
                  <a:pt x="372" y="18"/>
                  <a:pt x="365" y="16"/>
                </a:cubicBezTo>
                <a:moveTo>
                  <a:pt x="202" y="9"/>
                </a:moveTo>
                <a:cubicBezTo>
                  <a:pt x="194" y="11"/>
                  <a:pt x="186" y="13"/>
                  <a:pt x="179" y="16"/>
                </a:cubicBezTo>
                <a:cubicBezTo>
                  <a:pt x="183" y="28"/>
                  <a:pt x="183" y="28"/>
                  <a:pt x="183" y="28"/>
                </a:cubicBezTo>
                <a:cubicBezTo>
                  <a:pt x="190" y="25"/>
                  <a:pt x="197" y="23"/>
                  <a:pt x="205" y="21"/>
                </a:cubicBezTo>
                <a:cubicBezTo>
                  <a:pt x="202" y="9"/>
                  <a:pt x="202" y="9"/>
                  <a:pt x="202" y="9"/>
                </a:cubicBezTo>
                <a:moveTo>
                  <a:pt x="319" y="4"/>
                </a:moveTo>
                <a:cubicBezTo>
                  <a:pt x="317" y="16"/>
                  <a:pt x="317" y="16"/>
                  <a:pt x="317" y="16"/>
                </a:cubicBezTo>
                <a:cubicBezTo>
                  <a:pt x="325" y="17"/>
                  <a:pt x="332" y="19"/>
                  <a:pt x="339" y="21"/>
                </a:cubicBezTo>
                <a:cubicBezTo>
                  <a:pt x="342" y="9"/>
                  <a:pt x="342" y="9"/>
                  <a:pt x="342" y="9"/>
                </a:cubicBezTo>
                <a:cubicBezTo>
                  <a:pt x="335" y="7"/>
                  <a:pt x="327" y="5"/>
                  <a:pt x="319" y="4"/>
                </a:cubicBezTo>
                <a:moveTo>
                  <a:pt x="248" y="1"/>
                </a:moveTo>
                <a:cubicBezTo>
                  <a:pt x="240" y="1"/>
                  <a:pt x="232" y="2"/>
                  <a:pt x="225" y="4"/>
                </a:cubicBezTo>
                <a:cubicBezTo>
                  <a:pt x="227" y="16"/>
                  <a:pt x="227" y="16"/>
                  <a:pt x="227" y="16"/>
                </a:cubicBezTo>
                <a:cubicBezTo>
                  <a:pt x="234" y="15"/>
                  <a:pt x="242" y="14"/>
                  <a:pt x="249" y="13"/>
                </a:cubicBezTo>
                <a:cubicBezTo>
                  <a:pt x="248" y="1"/>
                  <a:pt x="248" y="1"/>
                  <a:pt x="248" y="1"/>
                </a:cubicBezTo>
                <a:moveTo>
                  <a:pt x="273" y="0"/>
                </a:moveTo>
                <a:cubicBezTo>
                  <a:pt x="273" y="0"/>
                  <a:pt x="273" y="0"/>
                  <a:pt x="273" y="0"/>
                </a:cubicBezTo>
                <a:cubicBezTo>
                  <a:pt x="272" y="0"/>
                  <a:pt x="272" y="0"/>
                  <a:pt x="272" y="0"/>
                </a:cubicBezTo>
                <a:cubicBezTo>
                  <a:pt x="272" y="12"/>
                  <a:pt x="272" y="12"/>
                  <a:pt x="272" y="12"/>
                </a:cubicBezTo>
                <a:cubicBezTo>
                  <a:pt x="273" y="12"/>
                  <a:pt x="273" y="12"/>
                  <a:pt x="273" y="12"/>
                </a:cubicBezTo>
                <a:cubicBezTo>
                  <a:pt x="280" y="12"/>
                  <a:pt x="287" y="12"/>
                  <a:pt x="295" y="13"/>
                </a:cubicBezTo>
                <a:cubicBezTo>
                  <a:pt x="296" y="1"/>
                  <a:pt x="296" y="1"/>
                  <a:pt x="296" y="1"/>
                </a:cubicBezTo>
                <a:cubicBezTo>
                  <a:pt x="288" y="0"/>
                  <a:pt x="280" y="0"/>
                  <a:pt x="273"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5210175" y="1341316"/>
            <a:ext cx="1593850" cy="1597025"/>
          </a:xfrm>
          <a:custGeom>
            <a:avLst/>
            <a:gdLst>
              <a:gd name="T0" fmla="*/ 187 w 375"/>
              <a:gd name="T1" fmla="*/ 376 h 376"/>
              <a:gd name="T2" fmla="*/ 187 w 375"/>
              <a:gd name="T3" fmla="*/ 364 h 376"/>
              <a:gd name="T4" fmla="*/ 210 w 375"/>
              <a:gd name="T5" fmla="*/ 362 h 376"/>
              <a:gd name="T6" fmla="*/ 233 w 375"/>
              <a:gd name="T7" fmla="*/ 358 h 376"/>
              <a:gd name="T8" fmla="*/ 139 w 375"/>
              <a:gd name="T9" fmla="*/ 369 h 376"/>
              <a:gd name="T10" fmla="*/ 275 w 375"/>
              <a:gd name="T11" fmla="*/ 340 h 376"/>
              <a:gd name="T12" fmla="*/ 281 w 375"/>
              <a:gd name="T13" fmla="*/ 351 h 376"/>
              <a:gd name="T14" fmla="*/ 73 w 375"/>
              <a:gd name="T15" fmla="*/ 337 h 376"/>
              <a:gd name="T16" fmla="*/ 81 w 375"/>
              <a:gd name="T17" fmla="*/ 327 h 376"/>
              <a:gd name="T18" fmla="*/ 302 w 375"/>
              <a:gd name="T19" fmla="*/ 337 h 376"/>
              <a:gd name="T20" fmla="*/ 48 w 375"/>
              <a:gd name="T21" fmla="*/ 295 h 376"/>
              <a:gd name="T22" fmla="*/ 63 w 375"/>
              <a:gd name="T23" fmla="*/ 312 h 376"/>
              <a:gd name="T24" fmla="*/ 35 w 375"/>
              <a:gd name="T25" fmla="*/ 276 h 376"/>
              <a:gd name="T26" fmla="*/ 339 w 375"/>
              <a:gd name="T27" fmla="*/ 276 h 376"/>
              <a:gd name="T28" fmla="*/ 350 w 375"/>
              <a:gd name="T29" fmla="*/ 282 h 376"/>
              <a:gd name="T30" fmla="*/ 14 w 375"/>
              <a:gd name="T31" fmla="*/ 260 h 376"/>
              <a:gd name="T32" fmla="*/ 25 w 375"/>
              <a:gd name="T33" fmla="*/ 256 h 376"/>
              <a:gd name="T34" fmla="*/ 361 w 375"/>
              <a:gd name="T35" fmla="*/ 260 h 376"/>
              <a:gd name="T36" fmla="*/ 13 w 375"/>
              <a:gd name="T37" fmla="*/ 211 h 376"/>
              <a:gd name="T38" fmla="*/ 18 w 375"/>
              <a:gd name="T39" fmla="*/ 234 h 376"/>
              <a:gd name="T40" fmla="*/ 375 w 375"/>
              <a:gd name="T41" fmla="*/ 187 h 376"/>
              <a:gd name="T42" fmla="*/ 361 w 375"/>
              <a:gd name="T43" fmla="*/ 211 h 376"/>
              <a:gd name="T44" fmla="*/ 375 w 375"/>
              <a:gd name="T45" fmla="*/ 187 h 376"/>
              <a:gd name="T46" fmla="*/ 0 w 375"/>
              <a:gd name="T47" fmla="*/ 188 h 376"/>
              <a:gd name="T48" fmla="*/ 13 w 375"/>
              <a:gd name="T49" fmla="*/ 166 h 376"/>
              <a:gd name="T50" fmla="*/ 357 w 375"/>
              <a:gd name="T51" fmla="*/ 142 h 376"/>
              <a:gd name="T52" fmla="*/ 368 w 375"/>
              <a:gd name="T53" fmla="*/ 139 h 376"/>
              <a:gd name="T54" fmla="*/ 18 w 375"/>
              <a:gd name="T55" fmla="*/ 143 h 376"/>
              <a:gd name="T56" fmla="*/ 349 w 375"/>
              <a:gd name="T57" fmla="*/ 94 h 376"/>
              <a:gd name="T58" fmla="*/ 360 w 375"/>
              <a:gd name="T59" fmla="*/ 116 h 376"/>
              <a:gd name="T60" fmla="*/ 24 w 375"/>
              <a:gd name="T61" fmla="*/ 95 h 376"/>
              <a:gd name="T62" fmla="*/ 38 w 375"/>
              <a:gd name="T63" fmla="*/ 74 h 376"/>
              <a:gd name="T64" fmla="*/ 326 w 375"/>
              <a:gd name="T65" fmla="*/ 81 h 376"/>
              <a:gd name="T66" fmla="*/ 73 w 375"/>
              <a:gd name="T67" fmla="*/ 39 h 376"/>
              <a:gd name="T68" fmla="*/ 63 w 375"/>
              <a:gd name="T69" fmla="*/ 64 h 376"/>
              <a:gd name="T70" fmla="*/ 274 w 375"/>
              <a:gd name="T71" fmla="*/ 36 h 376"/>
              <a:gd name="T72" fmla="*/ 274 w 375"/>
              <a:gd name="T73" fmla="*/ 36 h 376"/>
              <a:gd name="T74" fmla="*/ 294 w 375"/>
              <a:gd name="T75" fmla="*/ 49 h 376"/>
              <a:gd name="T76" fmla="*/ 115 w 375"/>
              <a:gd name="T77" fmla="*/ 15 h 376"/>
              <a:gd name="T78" fmla="*/ 120 w 375"/>
              <a:gd name="T79" fmla="*/ 26 h 376"/>
              <a:gd name="T80" fmla="*/ 232 w 375"/>
              <a:gd name="T81" fmla="*/ 18 h 376"/>
              <a:gd name="T82" fmla="*/ 235 w 375"/>
              <a:gd name="T83" fmla="*/ 7 h 376"/>
              <a:gd name="T84" fmla="*/ 141 w 375"/>
              <a:gd name="T85" fmla="*/ 19 h 376"/>
              <a:gd name="T86" fmla="*/ 187 w 375"/>
              <a:gd name="T87" fmla="*/ 0 h 376"/>
              <a:gd name="T88" fmla="*/ 187 w 375"/>
              <a:gd name="T89" fmla="*/ 13 h 376"/>
              <a:gd name="T90" fmla="*/ 187 w 375"/>
              <a:gd name="T91"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5" h="376">
                <a:moveTo>
                  <a:pt x="165" y="362"/>
                </a:moveTo>
                <a:cubicBezTo>
                  <a:pt x="163" y="374"/>
                  <a:pt x="163" y="374"/>
                  <a:pt x="163" y="374"/>
                </a:cubicBezTo>
                <a:cubicBezTo>
                  <a:pt x="171" y="375"/>
                  <a:pt x="179" y="376"/>
                  <a:pt x="187" y="376"/>
                </a:cubicBezTo>
                <a:cubicBezTo>
                  <a:pt x="187" y="376"/>
                  <a:pt x="187" y="376"/>
                  <a:pt x="187" y="376"/>
                </a:cubicBezTo>
                <a:cubicBezTo>
                  <a:pt x="187" y="364"/>
                  <a:pt x="187" y="364"/>
                  <a:pt x="187" y="364"/>
                </a:cubicBezTo>
                <a:cubicBezTo>
                  <a:pt x="187" y="364"/>
                  <a:pt x="187" y="364"/>
                  <a:pt x="187" y="364"/>
                </a:cubicBezTo>
                <a:cubicBezTo>
                  <a:pt x="180" y="364"/>
                  <a:pt x="172" y="363"/>
                  <a:pt x="165" y="362"/>
                </a:cubicBezTo>
                <a:moveTo>
                  <a:pt x="233" y="358"/>
                </a:moveTo>
                <a:cubicBezTo>
                  <a:pt x="225" y="360"/>
                  <a:pt x="218" y="361"/>
                  <a:pt x="210" y="362"/>
                </a:cubicBezTo>
                <a:cubicBezTo>
                  <a:pt x="212" y="374"/>
                  <a:pt x="212" y="374"/>
                  <a:pt x="212" y="374"/>
                </a:cubicBezTo>
                <a:cubicBezTo>
                  <a:pt x="220" y="373"/>
                  <a:pt x="228" y="371"/>
                  <a:pt x="236" y="369"/>
                </a:cubicBezTo>
                <a:cubicBezTo>
                  <a:pt x="233" y="358"/>
                  <a:pt x="233" y="358"/>
                  <a:pt x="233" y="358"/>
                </a:cubicBezTo>
                <a:moveTo>
                  <a:pt x="120" y="350"/>
                </a:moveTo>
                <a:cubicBezTo>
                  <a:pt x="116" y="362"/>
                  <a:pt x="116" y="362"/>
                  <a:pt x="116" y="362"/>
                </a:cubicBezTo>
                <a:cubicBezTo>
                  <a:pt x="123" y="365"/>
                  <a:pt x="131" y="367"/>
                  <a:pt x="139" y="369"/>
                </a:cubicBezTo>
                <a:cubicBezTo>
                  <a:pt x="142" y="358"/>
                  <a:pt x="142" y="358"/>
                  <a:pt x="142" y="358"/>
                </a:cubicBezTo>
                <a:cubicBezTo>
                  <a:pt x="135" y="356"/>
                  <a:pt x="127" y="353"/>
                  <a:pt x="120" y="350"/>
                </a:cubicBezTo>
                <a:moveTo>
                  <a:pt x="275" y="340"/>
                </a:moveTo>
                <a:cubicBezTo>
                  <a:pt x="268" y="344"/>
                  <a:pt x="262" y="347"/>
                  <a:pt x="255" y="350"/>
                </a:cubicBezTo>
                <a:cubicBezTo>
                  <a:pt x="259" y="361"/>
                  <a:pt x="259" y="361"/>
                  <a:pt x="259" y="361"/>
                </a:cubicBezTo>
                <a:cubicBezTo>
                  <a:pt x="267" y="358"/>
                  <a:pt x="274" y="355"/>
                  <a:pt x="281" y="351"/>
                </a:cubicBezTo>
                <a:cubicBezTo>
                  <a:pt x="275" y="340"/>
                  <a:pt x="275" y="340"/>
                  <a:pt x="275" y="340"/>
                </a:cubicBezTo>
                <a:moveTo>
                  <a:pt x="81" y="327"/>
                </a:moveTo>
                <a:cubicBezTo>
                  <a:pt x="73" y="337"/>
                  <a:pt x="73" y="337"/>
                  <a:pt x="73" y="337"/>
                </a:cubicBezTo>
                <a:cubicBezTo>
                  <a:pt x="80" y="342"/>
                  <a:pt x="86" y="347"/>
                  <a:pt x="94" y="351"/>
                </a:cubicBezTo>
                <a:cubicBezTo>
                  <a:pt x="100" y="340"/>
                  <a:pt x="100" y="340"/>
                  <a:pt x="100" y="340"/>
                </a:cubicBezTo>
                <a:cubicBezTo>
                  <a:pt x="93" y="336"/>
                  <a:pt x="87" y="332"/>
                  <a:pt x="81" y="327"/>
                </a:cubicBezTo>
                <a:moveTo>
                  <a:pt x="311" y="312"/>
                </a:moveTo>
                <a:cubicBezTo>
                  <a:pt x="306" y="318"/>
                  <a:pt x="300" y="323"/>
                  <a:pt x="294" y="327"/>
                </a:cubicBezTo>
                <a:cubicBezTo>
                  <a:pt x="302" y="337"/>
                  <a:pt x="302" y="337"/>
                  <a:pt x="302" y="337"/>
                </a:cubicBezTo>
                <a:cubicBezTo>
                  <a:pt x="308" y="332"/>
                  <a:pt x="314" y="327"/>
                  <a:pt x="320" y="321"/>
                </a:cubicBezTo>
                <a:cubicBezTo>
                  <a:pt x="311" y="312"/>
                  <a:pt x="311" y="312"/>
                  <a:pt x="311" y="312"/>
                </a:cubicBezTo>
                <a:moveTo>
                  <a:pt x="48" y="295"/>
                </a:moveTo>
                <a:cubicBezTo>
                  <a:pt x="39" y="303"/>
                  <a:pt x="39" y="303"/>
                  <a:pt x="39" y="303"/>
                </a:cubicBezTo>
                <a:cubicBezTo>
                  <a:pt x="44" y="309"/>
                  <a:pt x="49" y="315"/>
                  <a:pt x="55" y="321"/>
                </a:cubicBezTo>
                <a:cubicBezTo>
                  <a:pt x="63" y="312"/>
                  <a:pt x="63" y="312"/>
                  <a:pt x="63" y="312"/>
                </a:cubicBezTo>
                <a:cubicBezTo>
                  <a:pt x="58" y="307"/>
                  <a:pt x="53" y="301"/>
                  <a:pt x="48" y="295"/>
                </a:cubicBezTo>
                <a:moveTo>
                  <a:pt x="35" y="276"/>
                </a:moveTo>
                <a:cubicBezTo>
                  <a:pt x="35" y="276"/>
                  <a:pt x="35" y="276"/>
                  <a:pt x="35" y="276"/>
                </a:cubicBezTo>
                <a:cubicBezTo>
                  <a:pt x="35" y="276"/>
                  <a:pt x="35" y="276"/>
                  <a:pt x="35" y="276"/>
                </a:cubicBezTo>
                <a:cubicBezTo>
                  <a:pt x="35" y="276"/>
                  <a:pt x="35" y="276"/>
                  <a:pt x="35" y="276"/>
                </a:cubicBezTo>
                <a:moveTo>
                  <a:pt x="339" y="276"/>
                </a:moveTo>
                <a:cubicBezTo>
                  <a:pt x="335" y="282"/>
                  <a:pt x="331" y="289"/>
                  <a:pt x="326" y="295"/>
                </a:cubicBezTo>
                <a:cubicBezTo>
                  <a:pt x="336" y="302"/>
                  <a:pt x="336" y="302"/>
                  <a:pt x="336" y="302"/>
                </a:cubicBezTo>
                <a:cubicBezTo>
                  <a:pt x="341" y="296"/>
                  <a:pt x="346" y="289"/>
                  <a:pt x="350" y="282"/>
                </a:cubicBezTo>
                <a:cubicBezTo>
                  <a:pt x="339" y="276"/>
                  <a:pt x="339" y="276"/>
                  <a:pt x="339" y="276"/>
                </a:cubicBezTo>
                <a:moveTo>
                  <a:pt x="25" y="256"/>
                </a:moveTo>
                <a:cubicBezTo>
                  <a:pt x="14" y="260"/>
                  <a:pt x="14" y="260"/>
                  <a:pt x="14" y="260"/>
                </a:cubicBezTo>
                <a:cubicBezTo>
                  <a:pt x="17" y="268"/>
                  <a:pt x="21" y="275"/>
                  <a:pt x="25" y="282"/>
                </a:cubicBezTo>
                <a:cubicBezTo>
                  <a:pt x="35" y="276"/>
                  <a:pt x="35" y="276"/>
                  <a:pt x="35" y="276"/>
                </a:cubicBezTo>
                <a:cubicBezTo>
                  <a:pt x="32" y="269"/>
                  <a:pt x="28" y="263"/>
                  <a:pt x="25" y="256"/>
                </a:cubicBezTo>
                <a:moveTo>
                  <a:pt x="357" y="233"/>
                </a:moveTo>
                <a:cubicBezTo>
                  <a:pt x="355" y="241"/>
                  <a:pt x="352" y="248"/>
                  <a:pt x="349" y="255"/>
                </a:cubicBezTo>
                <a:cubicBezTo>
                  <a:pt x="361" y="260"/>
                  <a:pt x="361" y="260"/>
                  <a:pt x="361" y="260"/>
                </a:cubicBezTo>
                <a:cubicBezTo>
                  <a:pt x="364" y="252"/>
                  <a:pt x="366" y="245"/>
                  <a:pt x="369" y="237"/>
                </a:cubicBezTo>
                <a:cubicBezTo>
                  <a:pt x="357" y="233"/>
                  <a:pt x="357" y="233"/>
                  <a:pt x="357" y="233"/>
                </a:cubicBezTo>
                <a:moveTo>
                  <a:pt x="13" y="211"/>
                </a:moveTo>
                <a:cubicBezTo>
                  <a:pt x="1" y="213"/>
                  <a:pt x="1" y="213"/>
                  <a:pt x="1" y="213"/>
                </a:cubicBezTo>
                <a:cubicBezTo>
                  <a:pt x="2" y="221"/>
                  <a:pt x="4" y="229"/>
                  <a:pt x="6" y="237"/>
                </a:cubicBezTo>
                <a:cubicBezTo>
                  <a:pt x="18" y="234"/>
                  <a:pt x="18" y="234"/>
                  <a:pt x="18" y="234"/>
                </a:cubicBezTo>
                <a:cubicBezTo>
                  <a:pt x="18" y="234"/>
                  <a:pt x="18" y="234"/>
                  <a:pt x="18" y="234"/>
                </a:cubicBezTo>
                <a:cubicBezTo>
                  <a:pt x="16" y="227"/>
                  <a:pt x="14" y="219"/>
                  <a:pt x="13" y="211"/>
                </a:cubicBezTo>
                <a:moveTo>
                  <a:pt x="375" y="187"/>
                </a:moveTo>
                <a:cubicBezTo>
                  <a:pt x="363" y="187"/>
                  <a:pt x="363" y="187"/>
                  <a:pt x="363" y="187"/>
                </a:cubicBezTo>
                <a:cubicBezTo>
                  <a:pt x="363" y="188"/>
                  <a:pt x="363" y="188"/>
                  <a:pt x="363" y="188"/>
                </a:cubicBezTo>
                <a:cubicBezTo>
                  <a:pt x="363" y="196"/>
                  <a:pt x="362" y="203"/>
                  <a:pt x="361" y="211"/>
                </a:cubicBezTo>
                <a:cubicBezTo>
                  <a:pt x="373" y="213"/>
                  <a:pt x="373" y="213"/>
                  <a:pt x="373" y="213"/>
                </a:cubicBezTo>
                <a:cubicBezTo>
                  <a:pt x="374" y="205"/>
                  <a:pt x="375" y="196"/>
                  <a:pt x="375" y="188"/>
                </a:cubicBezTo>
                <a:cubicBezTo>
                  <a:pt x="375" y="187"/>
                  <a:pt x="375" y="187"/>
                  <a:pt x="375" y="187"/>
                </a:cubicBezTo>
                <a:moveTo>
                  <a:pt x="1" y="164"/>
                </a:moveTo>
                <a:cubicBezTo>
                  <a:pt x="0" y="172"/>
                  <a:pt x="0" y="180"/>
                  <a:pt x="0" y="188"/>
                </a:cubicBezTo>
                <a:cubicBezTo>
                  <a:pt x="0" y="188"/>
                  <a:pt x="0" y="188"/>
                  <a:pt x="0" y="188"/>
                </a:cubicBezTo>
                <a:cubicBezTo>
                  <a:pt x="12" y="188"/>
                  <a:pt x="12" y="188"/>
                  <a:pt x="12" y="188"/>
                </a:cubicBezTo>
                <a:cubicBezTo>
                  <a:pt x="12" y="188"/>
                  <a:pt x="12" y="188"/>
                  <a:pt x="12" y="188"/>
                </a:cubicBezTo>
                <a:cubicBezTo>
                  <a:pt x="12" y="180"/>
                  <a:pt x="12" y="173"/>
                  <a:pt x="13" y="166"/>
                </a:cubicBezTo>
                <a:cubicBezTo>
                  <a:pt x="1" y="164"/>
                  <a:pt x="1" y="164"/>
                  <a:pt x="1" y="164"/>
                </a:cubicBezTo>
                <a:moveTo>
                  <a:pt x="368" y="139"/>
                </a:moveTo>
                <a:cubicBezTo>
                  <a:pt x="357" y="142"/>
                  <a:pt x="357" y="142"/>
                  <a:pt x="357" y="142"/>
                </a:cubicBezTo>
                <a:cubicBezTo>
                  <a:pt x="359" y="149"/>
                  <a:pt x="360" y="157"/>
                  <a:pt x="361" y="164"/>
                </a:cubicBezTo>
                <a:cubicBezTo>
                  <a:pt x="373" y="163"/>
                  <a:pt x="373" y="163"/>
                  <a:pt x="373" y="163"/>
                </a:cubicBezTo>
                <a:cubicBezTo>
                  <a:pt x="372" y="155"/>
                  <a:pt x="370" y="147"/>
                  <a:pt x="368" y="139"/>
                </a:cubicBezTo>
                <a:moveTo>
                  <a:pt x="14" y="117"/>
                </a:moveTo>
                <a:cubicBezTo>
                  <a:pt x="11" y="124"/>
                  <a:pt x="8" y="132"/>
                  <a:pt x="6" y="140"/>
                </a:cubicBezTo>
                <a:cubicBezTo>
                  <a:pt x="18" y="143"/>
                  <a:pt x="18" y="143"/>
                  <a:pt x="18" y="143"/>
                </a:cubicBezTo>
                <a:cubicBezTo>
                  <a:pt x="20" y="136"/>
                  <a:pt x="22" y="128"/>
                  <a:pt x="25" y="121"/>
                </a:cubicBezTo>
                <a:cubicBezTo>
                  <a:pt x="14" y="117"/>
                  <a:pt x="14" y="117"/>
                  <a:pt x="14" y="117"/>
                </a:cubicBezTo>
                <a:moveTo>
                  <a:pt x="349" y="94"/>
                </a:moveTo>
                <a:cubicBezTo>
                  <a:pt x="339" y="100"/>
                  <a:pt x="339" y="100"/>
                  <a:pt x="339" y="100"/>
                </a:cubicBezTo>
                <a:cubicBezTo>
                  <a:pt x="343" y="106"/>
                  <a:pt x="346" y="113"/>
                  <a:pt x="349" y="120"/>
                </a:cubicBezTo>
                <a:cubicBezTo>
                  <a:pt x="360" y="116"/>
                  <a:pt x="360" y="116"/>
                  <a:pt x="360" y="116"/>
                </a:cubicBezTo>
                <a:cubicBezTo>
                  <a:pt x="357" y="108"/>
                  <a:pt x="354" y="101"/>
                  <a:pt x="349" y="94"/>
                </a:cubicBezTo>
                <a:moveTo>
                  <a:pt x="38" y="74"/>
                </a:moveTo>
                <a:cubicBezTo>
                  <a:pt x="33" y="81"/>
                  <a:pt x="29" y="88"/>
                  <a:pt x="24" y="95"/>
                </a:cubicBezTo>
                <a:cubicBezTo>
                  <a:pt x="35" y="101"/>
                  <a:pt x="35" y="101"/>
                  <a:pt x="35" y="101"/>
                </a:cubicBezTo>
                <a:cubicBezTo>
                  <a:pt x="39" y="94"/>
                  <a:pt x="43" y="88"/>
                  <a:pt x="48" y="82"/>
                </a:cubicBezTo>
                <a:cubicBezTo>
                  <a:pt x="38" y="74"/>
                  <a:pt x="38" y="74"/>
                  <a:pt x="38" y="74"/>
                </a:cubicBezTo>
                <a:moveTo>
                  <a:pt x="319" y="55"/>
                </a:moveTo>
                <a:cubicBezTo>
                  <a:pt x="311" y="64"/>
                  <a:pt x="311" y="64"/>
                  <a:pt x="311" y="64"/>
                </a:cubicBezTo>
                <a:cubicBezTo>
                  <a:pt x="316" y="69"/>
                  <a:pt x="321" y="75"/>
                  <a:pt x="326" y="81"/>
                </a:cubicBezTo>
                <a:cubicBezTo>
                  <a:pt x="336" y="73"/>
                  <a:pt x="336" y="73"/>
                  <a:pt x="336" y="73"/>
                </a:cubicBezTo>
                <a:cubicBezTo>
                  <a:pt x="331" y="67"/>
                  <a:pt x="325" y="61"/>
                  <a:pt x="319" y="55"/>
                </a:cubicBezTo>
                <a:moveTo>
                  <a:pt x="73" y="39"/>
                </a:moveTo>
                <a:cubicBezTo>
                  <a:pt x="66" y="45"/>
                  <a:pt x="60" y="50"/>
                  <a:pt x="54" y="56"/>
                </a:cubicBezTo>
                <a:cubicBezTo>
                  <a:pt x="63" y="64"/>
                  <a:pt x="63" y="64"/>
                  <a:pt x="63" y="64"/>
                </a:cubicBezTo>
                <a:cubicBezTo>
                  <a:pt x="63" y="64"/>
                  <a:pt x="63" y="64"/>
                  <a:pt x="63" y="64"/>
                </a:cubicBezTo>
                <a:cubicBezTo>
                  <a:pt x="68" y="59"/>
                  <a:pt x="74" y="54"/>
                  <a:pt x="80" y="49"/>
                </a:cubicBezTo>
                <a:cubicBezTo>
                  <a:pt x="73" y="39"/>
                  <a:pt x="73" y="39"/>
                  <a:pt x="73" y="39"/>
                </a:cubicBezTo>
                <a:moveTo>
                  <a:pt x="274" y="36"/>
                </a:moveTo>
                <a:cubicBezTo>
                  <a:pt x="274" y="36"/>
                  <a:pt x="274" y="36"/>
                  <a:pt x="274" y="36"/>
                </a:cubicBezTo>
                <a:cubicBezTo>
                  <a:pt x="274" y="36"/>
                  <a:pt x="274" y="36"/>
                  <a:pt x="274" y="36"/>
                </a:cubicBezTo>
                <a:cubicBezTo>
                  <a:pt x="274" y="36"/>
                  <a:pt x="274" y="36"/>
                  <a:pt x="274" y="36"/>
                </a:cubicBezTo>
                <a:moveTo>
                  <a:pt x="281" y="25"/>
                </a:moveTo>
                <a:cubicBezTo>
                  <a:pt x="274" y="36"/>
                  <a:pt x="274" y="36"/>
                  <a:pt x="274" y="36"/>
                </a:cubicBezTo>
                <a:cubicBezTo>
                  <a:pt x="281" y="40"/>
                  <a:pt x="288" y="44"/>
                  <a:pt x="294" y="49"/>
                </a:cubicBezTo>
                <a:cubicBezTo>
                  <a:pt x="301" y="39"/>
                  <a:pt x="301" y="39"/>
                  <a:pt x="301" y="39"/>
                </a:cubicBezTo>
                <a:cubicBezTo>
                  <a:pt x="294" y="34"/>
                  <a:pt x="288" y="29"/>
                  <a:pt x="281" y="25"/>
                </a:cubicBezTo>
                <a:moveTo>
                  <a:pt x="115" y="15"/>
                </a:moveTo>
                <a:cubicBezTo>
                  <a:pt x="107" y="18"/>
                  <a:pt x="100" y="22"/>
                  <a:pt x="93" y="26"/>
                </a:cubicBezTo>
                <a:cubicBezTo>
                  <a:pt x="99" y="36"/>
                  <a:pt x="99" y="36"/>
                  <a:pt x="99" y="36"/>
                </a:cubicBezTo>
                <a:cubicBezTo>
                  <a:pt x="106" y="33"/>
                  <a:pt x="113" y="29"/>
                  <a:pt x="120" y="26"/>
                </a:cubicBezTo>
                <a:cubicBezTo>
                  <a:pt x="115" y="15"/>
                  <a:pt x="115" y="15"/>
                  <a:pt x="115" y="15"/>
                </a:cubicBezTo>
                <a:moveTo>
                  <a:pt x="235" y="7"/>
                </a:moveTo>
                <a:cubicBezTo>
                  <a:pt x="232" y="18"/>
                  <a:pt x="232" y="18"/>
                  <a:pt x="232" y="18"/>
                </a:cubicBezTo>
                <a:cubicBezTo>
                  <a:pt x="240" y="20"/>
                  <a:pt x="247" y="23"/>
                  <a:pt x="254" y="26"/>
                </a:cubicBezTo>
                <a:cubicBezTo>
                  <a:pt x="259" y="14"/>
                  <a:pt x="259" y="14"/>
                  <a:pt x="259" y="14"/>
                </a:cubicBezTo>
                <a:cubicBezTo>
                  <a:pt x="251" y="11"/>
                  <a:pt x="243" y="9"/>
                  <a:pt x="235" y="7"/>
                </a:cubicBezTo>
                <a:moveTo>
                  <a:pt x="162" y="2"/>
                </a:moveTo>
                <a:cubicBezTo>
                  <a:pt x="154" y="3"/>
                  <a:pt x="146" y="5"/>
                  <a:pt x="138" y="7"/>
                </a:cubicBezTo>
                <a:cubicBezTo>
                  <a:pt x="141" y="19"/>
                  <a:pt x="141" y="19"/>
                  <a:pt x="141" y="19"/>
                </a:cubicBezTo>
                <a:cubicBezTo>
                  <a:pt x="149" y="17"/>
                  <a:pt x="156" y="15"/>
                  <a:pt x="164" y="14"/>
                </a:cubicBezTo>
                <a:cubicBezTo>
                  <a:pt x="162" y="2"/>
                  <a:pt x="162" y="2"/>
                  <a:pt x="162" y="2"/>
                </a:cubicBezTo>
                <a:moveTo>
                  <a:pt x="187" y="0"/>
                </a:moveTo>
                <a:cubicBezTo>
                  <a:pt x="187" y="0"/>
                  <a:pt x="187" y="0"/>
                  <a:pt x="187" y="0"/>
                </a:cubicBezTo>
                <a:cubicBezTo>
                  <a:pt x="187" y="13"/>
                  <a:pt x="187" y="13"/>
                  <a:pt x="187" y="13"/>
                </a:cubicBezTo>
                <a:cubicBezTo>
                  <a:pt x="187" y="13"/>
                  <a:pt x="187" y="13"/>
                  <a:pt x="187" y="13"/>
                </a:cubicBezTo>
                <a:cubicBezTo>
                  <a:pt x="195" y="13"/>
                  <a:pt x="202" y="13"/>
                  <a:pt x="210" y="14"/>
                </a:cubicBezTo>
                <a:cubicBezTo>
                  <a:pt x="211" y="2"/>
                  <a:pt x="211" y="2"/>
                  <a:pt x="211" y="2"/>
                </a:cubicBezTo>
                <a:cubicBezTo>
                  <a:pt x="203" y="1"/>
                  <a:pt x="195" y="0"/>
                  <a:pt x="187"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835525" y="1549278"/>
            <a:ext cx="2351088" cy="1423988"/>
          </a:xfrm>
          <a:custGeom>
            <a:avLst/>
            <a:gdLst>
              <a:gd name="T0" fmla="*/ 726 w 1481"/>
              <a:gd name="T1" fmla="*/ 0 h 897"/>
              <a:gd name="T2" fmla="*/ 0 w 1481"/>
              <a:gd name="T3" fmla="*/ 455 h 897"/>
              <a:gd name="T4" fmla="*/ 212 w 1481"/>
              <a:gd name="T5" fmla="*/ 578 h 897"/>
              <a:gd name="T6" fmla="*/ 755 w 1481"/>
              <a:gd name="T7" fmla="*/ 897 h 897"/>
              <a:gd name="T8" fmla="*/ 1264 w 1481"/>
              <a:gd name="T9" fmla="*/ 586 h 897"/>
              <a:gd name="T10" fmla="*/ 1481 w 1481"/>
              <a:gd name="T11" fmla="*/ 455 h 897"/>
              <a:gd name="T12" fmla="*/ 726 w 1481"/>
              <a:gd name="T13" fmla="*/ 0 h 897"/>
            </a:gdLst>
            <a:ahLst/>
            <a:cxnLst>
              <a:cxn ang="0">
                <a:pos x="T0" y="T1"/>
              </a:cxn>
              <a:cxn ang="0">
                <a:pos x="T2" y="T3"/>
              </a:cxn>
              <a:cxn ang="0">
                <a:pos x="T4" y="T5"/>
              </a:cxn>
              <a:cxn ang="0">
                <a:pos x="T6" y="T7"/>
              </a:cxn>
              <a:cxn ang="0">
                <a:pos x="T8" y="T9"/>
              </a:cxn>
              <a:cxn ang="0">
                <a:pos x="T10" y="T11"/>
              </a:cxn>
              <a:cxn ang="0">
                <a:pos x="T12" y="T13"/>
              </a:cxn>
            </a:cxnLst>
            <a:rect l="0" t="0" r="r" b="b"/>
            <a:pathLst>
              <a:path w="1481" h="897">
                <a:moveTo>
                  <a:pt x="726" y="0"/>
                </a:moveTo>
                <a:lnTo>
                  <a:pt x="0" y="455"/>
                </a:lnTo>
                <a:lnTo>
                  <a:pt x="212" y="578"/>
                </a:lnTo>
                <a:lnTo>
                  <a:pt x="755" y="897"/>
                </a:lnTo>
                <a:lnTo>
                  <a:pt x="1264" y="586"/>
                </a:lnTo>
                <a:lnTo>
                  <a:pt x="1481" y="455"/>
                </a:lnTo>
                <a:lnTo>
                  <a:pt x="72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805363" y="1519116"/>
            <a:ext cx="2409825" cy="1482725"/>
          </a:xfrm>
          <a:custGeom>
            <a:avLst/>
            <a:gdLst>
              <a:gd name="T0" fmla="*/ 278 w 567"/>
              <a:gd name="T1" fmla="*/ 7 h 349"/>
              <a:gd name="T2" fmla="*/ 275 w 567"/>
              <a:gd name="T3" fmla="*/ 1 h 349"/>
              <a:gd name="T4" fmla="*/ 4 w 567"/>
              <a:gd name="T5" fmla="*/ 171 h 349"/>
              <a:gd name="T6" fmla="*/ 0 w 567"/>
              <a:gd name="T7" fmla="*/ 177 h 349"/>
              <a:gd name="T8" fmla="*/ 4 w 567"/>
              <a:gd name="T9" fmla="*/ 183 h 349"/>
              <a:gd name="T10" fmla="*/ 82 w 567"/>
              <a:gd name="T11" fmla="*/ 229 h 349"/>
              <a:gd name="T12" fmla="*/ 285 w 567"/>
              <a:gd name="T13" fmla="*/ 348 h 349"/>
              <a:gd name="T14" fmla="*/ 292 w 567"/>
              <a:gd name="T15" fmla="*/ 348 h 349"/>
              <a:gd name="T16" fmla="*/ 482 w 567"/>
              <a:gd name="T17" fmla="*/ 232 h 349"/>
              <a:gd name="T18" fmla="*/ 563 w 567"/>
              <a:gd name="T19" fmla="*/ 183 h 349"/>
              <a:gd name="T20" fmla="*/ 567 w 567"/>
              <a:gd name="T21" fmla="*/ 177 h 349"/>
              <a:gd name="T22" fmla="*/ 563 w 567"/>
              <a:gd name="T23" fmla="*/ 171 h 349"/>
              <a:gd name="T24" fmla="*/ 282 w 567"/>
              <a:gd name="T25" fmla="*/ 1 h 349"/>
              <a:gd name="T26" fmla="*/ 275 w 567"/>
              <a:gd name="T27" fmla="*/ 1 h 349"/>
              <a:gd name="T28" fmla="*/ 278 w 567"/>
              <a:gd name="T29" fmla="*/ 7 h 349"/>
              <a:gd name="T30" fmla="*/ 275 w 567"/>
              <a:gd name="T31" fmla="*/ 13 h 349"/>
              <a:gd name="T32" fmla="*/ 546 w 567"/>
              <a:gd name="T33" fmla="*/ 177 h 349"/>
              <a:gd name="T34" fmla="*/ 475 w 567"/>
              <a:gd name="T35" fmla="*/ 220 h 349"/>
              <a:gd name="T36" fmla="*/ 288 w 567"/>
              <a:gd name="T37" fmla="*/ 334 h 349"/>
              <a:gd name="T38" fmla="*/ 89 w 567"/>
              <a:gd name="T39" fmla="*/ 217 h 349"/>
              <a:gd name="T40" fmla="*/ 21 w 567"/>
              <a:gd name="T41" fmla="*/ 177 h 349"/>
              <a:gd name="T42" fmla="*/ 282 w 567"/>
              <a:gd name="T43" fmla="*/ 13 h 349"/>
              <a:gd name="T44" fmla="*/ 278 w 567"/>
              <a:gd name="T45" fmla="*/ 7 h 349"/>
              <a:gd name="T46" fmla="*/ 275 w 567"/>
              <a:gd name="T47" fmla="*/ 13 h 349"/>
              <a:gd name="T48" fmla="*/ 278 w 567"/>
              <a:gd name="T49" fmla="*/ 7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7" h="349">
                <a:moveTo>
                  <a:pt x="278" y="7"/>
                </a:moveTo>
                <a:cubicBezTo>
                  <a:pt x="275" y="1"/>
                  <a:pt x="275" y="1"/>
                  <a:pt x="275" y="1"/>
                </a:cubicBezTo>
                <a:cubicBezTo>
                  <a:pt x="4" y="171"/>
                  <a:pt x="4" y="171"/>
                  <a:pt x="4" y="171"/>
                </a:cubicBezTo>
                <a:cubicBezTo>
                  <a:pt x="1" y="172"/>
                  <a:pt x="0" y="174"/>
                  <a:pt x="0" y="177"/>
                </a:cubicBezTo>
                <a:cubicBezTo>
                  <a:pt x="0" y="179"/>
                  <a:pt x="2" y="182"/>
                  <a:pt x="4" y="183"/>
                </a:cubicBezTo>
                <a:cubicBezTo>
                  <a:pt x="82" y="229"/>
                  <a:pt x="82" y="229"/>
                  <a:pt x="82" y="229"/>
                </a:cubicBezTo>
                <a:cubicBezTo>
                  <a:pt x="285" y="348"/>
                  <a:pt x="285" y="348"/>
                  <a:pt x="285" y="348"/>
                </a:cubicBezTo>
                <a:cubicBezTo>
                  <a:pt x="287" y="349"/>
                  <a:pt x="290" y="349"/>
                  <a:pt x="292" y="348"/>
                </a:cubicBezTo>
                <a:cubicBezTo>
                  <a:pt x="482" y="232"/>
                  <a:pt x="482" y="232"/>
                  <a:pt x="482" y="232"/>
                </a:cubicBezTo>
                <a:cubicBezTo>
                  <a:pt x="563" y="183"/>
                  <a:pt x="563" y="183"/>
                  <a:pt x="563" y="183"/>
                </a:cubicBezTo>
                <a:cubicBezTo>
                  <a:pt x="565" y="182"/>
                  <a:pt x="567" y="179"/>
                  <a:pt x="567" y="177"/>
                </a:cubicBezTo>
                <a:cubicBezTo>
                  <a:pt x="567" y="174"/>
                  <a:pt x="565" y="172"/>
                  <a:pt x="563" y="171"/>
                </a:cubicBezTo>
                <a:cubicBezTo>
                  <a:pt x="282" y="1"/>
                  <a:pt x="282" y="1"/>
                  <a:pt x="282" y="1"/>
                </a:cubicBezTo>
                <a:cubicBezTo>
                  <a:pt x="280" y="0"/>
                  <a:pt x="277" y="0"/>
                  <a:pt x="275" y="1"/>
                </a:cubicBezTo>
                <a:cubicBezTo>
                  <a:pt x="278" y="7"/>
                  <a:pt x="278" y="7"/>
                  <a:pt x="278" y="7"/>
                </a:cubicBezTo>
                <a:cubicBezTo>
                  <a:pt x="275" y="13"/>
                  <a:pt x="275" y="13"/>
                  <a:pt x="275" y="13"/>
                </a:cubicBezTo>
                <a:cubicBezTo>
                  <a:pt x="546" y="177"/>
                  <a:pt x="546" y="177"/>
                  <a:pt x="546" y="177"/>
                </a:cubicBezTo>
                <a:cubicBezTo>
                  <a:pt x="475" y="220"/>
                  <a:pt x="475" y="220"/>
                  <a:pt x="475" y="220"/>
                </a:cubicBezTo>
                <a:cubicBezTo>
                  <a:pt x="288" y="334"/>
                  <a:pt x="288" y="334"/>
                  <a:pt x="288" y="334"/>
                </a:cubicBezTo>
                <a:cubicBezTo>
                  <a:pt x="89" y="217"/>
                  <a:pt x="89" y="217"/>
                  <a:pt x="89" y="217"/>
                </a:cubicBezTo>
                <a:cubicBezTo>
                  <a:pt x="21" y="177"/>
                  <a:pt x="21" y="177"/>
                  <a:pt x="21" y="177"/>
                </a:cubicBezTo>
                <a:cubicBezTo>
                  <a:pt x="282" y="13"/>
                  <a:pt x="282" y="13"/>
                  <a:pt x="282" y="13"/>
                </a:cubicBezTo>
                <a:cubicBezTo>
                  <a:pt x="278" y="7"/>
                  <a:pt x="278" y="7"/>
                  <a:pt x="278" y="7"/>
                </a:cubicBezTo>
                <a:cubicBezTo>
                  <a:pt x="275" y="13"/>
                  <a:pt x="275" y="13"/>
                  <a:pt x="275" y="13"/>
                </a:cubicBezTo>
                <a:lnTo>
                  <a:pt x="27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5238750" y="1739778"/>
            <a:ext cx="808038" cy="663575"/>
          </a:xfrm>
          <a:custGeom>
            <a:avLst/>
            <a:gdLst>
              <a:gd name="T0" fmla="*/ 183 w 190"/>
              <a:gd name="T1" fmla="*/ 0 h 156"/>
              <a:gd name="T2" fmla="*/ 3 w 190"/>
              <a:gd name="T3" fmla="*/ 114 h 156"/>
              <a:gd name="T4" fmla="*/ 0 w 190"/>
              <a:gd name="T5" fmla="*/ 120 h 156"/>
              <a:gd name="T6" fmla="*/ 3 w 190"/>
              <a:gd name="T7" fmla="*/ 126 h 156"/>
              <a:gd name="T8" fmla="*/ 55 w 190"/>
              <a:gd name="T9" fmla="*/ 156 h 156"/>
              <a:gd name="T10" fmla="*/ 62 w 190"/>
              <a:gd name="T11" fmla="*/ 144 h 156"/>
              <a:gd name="T12" fmla="*/ 20 w 190"/>
              <a:gd name="T13" fmla="*/ 119 h 156"/>
              <a:gd name="T14" fmla="*/ 190 w 190"/>
              <a:gd name="T15" fmla="*/ 12 h 156"/>
              <a:gd name="T16" fmla="*/ 183 w 190"/>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56">
                <a:moveTo>
                  <a:pt x="183" y="0"/>
                </a:moveTo>
                <a:cubicBezTo>
                  <a:pt x="3" y="114"/>
                  <a:pt x="3" y="114"/>
                  <a:pt x="3" y="114"/>
                </a:cubicBezTo>
                <a:cubicBezTo>
                  <a:pt x="1" y="115"/>
                  <a:pt x="0" y="117"/>
                  <a:pt x="0" y="120"/>
                </a:cubicBezTo>
                <a:cubicBezTo>
                  <a:pt x="0" y="122"/>
                  <a:pt x="1" y="124"/>
                  <a:pt x="3" y="126"/>
                </a:cubicBezTo>
                <a:cubicBezTo>
                  <a:pt x="55" y="156"/>
                  <a:pt x="55" y="156"/>
                  <a:pt x="55" y="156"/>
                </a:cubicBezTo>
                <a:cubicBezTo>
                  <a:pt x="62" y="144"/>
                  <a:pt x="62" y="144"/>
                  <a:pt x="62" y="144"/>
                </a:cubicBezTo>
                <a:cubicBezTo>
                  <a:pt x="20" y="119"/>
                  <a:pt x="20" y="119"/>
                  <a:pt x="20" y="119"/>
                </a:cubicBezTo>
                <a:cubicBezTo>
                  <a:pt x="190" y="12"/>
                  <a:pt x="190" y="12"/>
                  <a:pt x="190" y="12"/>
                </a:cubicBezTo>
                <a:cubicBezTo>
                  <a:pt x="183" y="0"/>
                  <a:pt x="183" y="0"/>
                  <a:pt x="18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5172075" y="2466853"/>
            <a:ext cx="1670050" cy="1241425"/>
          </a:xfrm>
          <a:custGeom>
            <a:avLst/>
            <a:gdLst>
              <a:gd name="T0" fmla="*/ 0 w 1052"/>
              <a:gd name="T1" fmla="*/ 0 h 782"/>
              <a:gd name="T2" fmla="*/ 0 w 1052"/>
              <a:gd name="T3" fmla="*/ 782 h 782"/>
              <a:gd name="T4" fmla="*/ 1052 w 1052"/>
              <a:gd name="T5" fmla="*/ 782 h 782"/>
              <a:gd name="T6" fmla="*/ 1052 w 1052"/>
              <a:gd name="T7" fmla="*/ 8 h 782"/>
              <a:gd name="T8" fmla="*/ 543 w 1052"/>
              <a:gd name="T9" fmla="*/ 319 h 782"/>
              <a:gd name="T10" fmla="*/ 0 w 1052"/>
              <a:gd name="T11" fmla="*/ 0 h 782"/>
            </a:gdLst>
            <a:ahLst/>
            <a:cxnLst>
              <a:cxn ang="0">
                <a:pos x="T0" y="T1"/>
              </a:cxn>
              <a:cxn ang="0">
                <a:pos x="T2" y="T3"/>
              </a:cxn>
              <a:cxn ang="0">
                <a:pos x="T4" y="T5"/>
              </a:cxn>
              <a:cxn ang="0">
                <a:pos x="T6" y="T7"/>
              </a:cxn>
              <a:cxn ang="0">
                <a:pos x="T8" y="T9"/>
              </a:cxn>
              <a:cxn ang="0">
                <a:pos x="T10" y="T11"/>
              </a:cxn>
            </a:cxnLst>
            <a:rect l="0" t="0" r="r" b="b"/>
            <a:pathLst>
              <a:path w="1052" h="782">
                <a:moveTo>
                  <a:pt x="0" y="0"/>
                </a:moveTo>
                <a:lnTo>
                  <a:pt x="0" y="782"/>
                </a:lnTo>
                <a:lnTo>
                  <a:pt x="1052" y="782"/>
                </a:lnTo>
                <a:lnTo>
                  <a:pt x="1052" y="8"/>
                </a:lnTo>
                <a:lnTo>
                  <a:pt x="543" y="319"/>
                </a:lnTo>
                <a:lnTo>
                  <a:pt x="0"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5141913" y="2433516"/>
            <a:ext cx="1730375" cy="1304925"/>
          </a:xfrm>
          <a:custGeom>
            <a:avLst/>
            <a:gdLst>
              <a:gd name="T0" fmla="*/ 7 w 407"/>
              <a:gd name="T1" fmla="*/ 8 h 307"/>
              <a:gd name="T2" fmla="*/ 0 w 407"/>
              <a:gd name="T3" fmla="*/ 8 h 307"/>
              <a:gd name="T4" fmla="*/ 0 w 407"/>
              <a:gd name="T5" fmla="*/ 300 h 307"/>
              <a:gd name="T6" fmla="*/ 2 w 407"/>
              <a:gd name="T7" fmla="*/ 305 h 307"/>
              <a:gd name="T8" fmla="*/ 7 w 407"/>
              <a:gd name="T9" fmla="*/ 307 h 307"/>
              <a:gd name="T10" fmla="*/ 400 w 407"/>
              <a:gd name="T11" fmla="*/ 307 h 307"/>
              <a:gd name="T12" fmla="*/ 405 w 407"/>
              <a:gd name="T13" fmla="*/ 305 h 307"/>
              <a:gd name="T14" fmla="*/ 407 w 407"/>
              <a:gd name="T15" fmla="*/ 300 h 307"/>
              <a:gd name="T16" fmla="*/ 407 w 407"/>
              <a:gd name="T17" fmla="*/ 11 h 307"/>
              <a:gd name="T18" fmla="*/ 403 w 407"/>
              <a:gd name="T19" fmla="*/ 5 h 307"/>
              <a:gd name="T20" fmla="*/ 396 w 407"/>
              <a:gd name="T21" fmla="*/ 5 h 307"/>
              <a:gd name="T22" fmla="*/ 209 w 407"/>
              <a:gd name="T23" fmla="*/ 119 h 307"/>
              <a:gd name="T24" fmla="*/ 10 w 407"/>
              <a:gd name="T25" fmla="*/ 2 h 307"/>
              <a:gd name="T26" fmla="*/ 3 w 407"/>
              <a:gd name="T27" fmla="*/ 2 h 307"/>
              <a:gd name="T28" fmla="*/ 0 w 407"/>
              <a:gd name="T29" fmla="*/ 8 h 307"/>
              <a:gd name="T30" fmla="*/ 7 w 407"/>
              <a:gd name="T31" fmla="*/ 8 h 307"/>
              <a:gd name="T32" fmla="*/ 3 w 407"/>
              <a:gd name="T33" fmla="*/ 14 h 307"/>
              <a:gd name="T34" fmla="*/ 206 w 407"/>
              <a:gd name="T35" fmla="*/ 133 h 307"/>
              <a:gd name="T36" fmla="*/ 213 w 407"/>
              <a:gd name="T37" fmla="*/ 133 h 307"/>
              <a:gd name="T38" fmla="*/ 393 w 407"/>
              <a:gd name="T39" fmla="*/ 24 h 307"/>
              <a:gd name="T40" fmla="*/ 393 w 407"/>
              <a:gd name="T41" fmla="*/ 293 h 307"/>
              <a:gd name="T42" fmla="*/ 14 w 407"/>
              <a:gd name="T43" fmla="*/ 293 h 307"/>
              <a:gd name="T44" fmla="*/ 14 w 407"/>
              <a:gd name="T45" fmla="*/ 8 h 307"/>
              <a:gd name="T46" fmla="*/ 7 w 407"/>
              <a:gd name="T47" fmla="*/ 8 h 307"/>
              <a:gd name="T48" fmla="*/ 3 w 407"/>
              <a:gd name="T49" fmla="*/ 14 h 307"/>
              <a:gd name="T50" fmla="*/ 7 w 407"/>
              <a:gd name="T51" fmla="*/ 8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7" h="307">
                <a:moveTo>
                  <a:pt x="7" y="8"/>
                </a:moveTo>
                <a:cubicBezTo>
                  <a:pt x="0" y="8"/>
                  <a:pt x="0" y="8"/>
                  <a:pt x="0" y="8"/>
                </a:cubicBezTo>
                <a:cubicBezTo>
                  <a:pt x="0" y="300"/>
                  <a:pt x="0" y="300"/>
                  <a:pt x="0" y="300"/>
                </a:cubicBezTo>
                <a:cubicBezTo>
                  <a:pt x="0" y="302"/>
                  <a:pt x="0" y="303"/>
                  <a:pt x="2" y="305"/>
                </a:cubicBezTo>
                <a:cubicBezTo>
                  <a:pt x="3" y="306"/>
                  <a:pt x="5" y="307"/>
                  <a:pt x="7" y="307"/>
                </a:cubicBezTo>
                <a:cubicBezTo>
                  <a:pt x="400" y="307"/>
                  <a:pt x="400" y="307"/>
                  <a:pt x="400" y="307"/>
                </a:cubicBezTo>
                <a:cubicBezTo>
                  <a:pt x="402" y="307"/>
                  <a:pt x="403" y="306"/>
                  <a:pt x="405" y="305"/>
                </a:cubicBezTo>
                <a:cubicBezTo>
                  <a:pt x="406" y="303"/>
                  <a:pt x="407" y="302"/>
                  <a:pt x="407" y="300"/>
                </a:cubicBezTo>
                <a:cubicBezTo>
                  <a:pt x="407" y="11"/>
                  <a:pt x="407" y="11"/>
                  <a:pt x="407" y="11"/>
                </a:cubicBezTo>
                <a:cubicBezTo>
                  <a:pt x="407" y="8"/>
                  <a:pt x="405" y="6"/>
                  <a:pt x="403" y="5"/>
                </a:cubicBezTo>
                <a:cubicBezTo>
                  <a:pt x="401" y="4"/>
                  <a:pt x="398" y="4"/>
                  <a:pt x="396" y="5"/>
                </a:cubicBezTo>
                <a:cubicBezTo>
                  <a:pt x="209" y="119"/>
                  <a:pt x="209" y="119"/>
                  <a:pt x="209" y="119"/>
                </a:cubicBezTo>
                <a:cubicBezTo>
                  <a:pt x="10" y="2"/>
                  <a:pt x="10" y="2"/>
                  <a:pt x="10" y="2"/>
                </a:cubicBezTo>
                <a:cubicBezTo>
                  <a:pt x="8" y="0"/>
                  <a:pt x="5" y="0"/>
                  <a:pt x="3" y="2"/>
                </a:cubicBezTo>
                <a:cubicBezTo>
                  <a:pt x="1" y="3"/>
                  <a:pt x="0" y="5"/>
                  <a:pt x="0" y="8"/>
                </a:cubicBezTo>
                <a:cubicBezTo>
                  <a:pt x="7" y="8"/>
                  <a:pt x="7" y="8"/>
                  <a:pt x="7" y="8"/>
                </a:cubicBezTo>
                <a:cubicBezTo>
                  <a:pt x="3" y="14"/>
                  <a:pt x="3" y="14"/>
                  <a:pt x="3" y="14"/>
                </a:cubicBezTo>
                <a:cubicBezTo>
                  <a:pt x="206" y="133"/>
                  <a:pt x="206" y="133"/>
                  <a:pt x="206" y="133"/>
                </a:cubicBezTo>
                <a:cubicBezTo>
                  <a:pt x="208" y="134"/>
                  <a:pt x="211" y="134"/>
                  <a:pt x="213" y="133"/>
                </a:cubicBezTo>
                <a:cubicBezTo>
                  <a:pt x="393" y="24"/>
                  <a:pt x="393" y="24"/>
                  <a:pt x="393" y="24"/>
                </a:cubicBezTo>
                <a:cubicBezTo>
                  <a:pt x="393" y="293"/>
                  <a:pt x="393" y="293"/>
                  <a:pt x="393" y="293"/>
                </a:cubicBezTo>
                <a:cubicBezTo>
                  <a:pt x="14" y="293"/>
                  <a:pt x="14" y="293"/>
                  <a:pt x="14" y="293"/>
                </a:cubicBezTo>
                <a:cubicBezTo>
                  <a:pt x="14" y="8"/>
                  <a:pt x="14" y="8"/>
                  <a:pt x="14" y="8"/>
                </a:cubicBezTo>
                <a:cubicBezTo>
                  <a:pt x="7" y="8"/>
                  <a:pt x="7" y="8"/>
                  <a:pt x="7" y="8"/>
                </a:cubicBezTo>
                <a:cubicBezTo>
                  <a:pt x="3" y="14"/>
                  <a:pt x="3" y="14"/>
                  <a:pt x="3" y="14"/>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6477000" y="2233491"/>
            <a:ext cx="735013" cy="739775"/>
          </a:xfrm>
          <a:custGeom>
            <a:avLst/>
            <a:gdLst>
              <a:gd name="T0" fmla="*/ 0 w 173"/>
              <a:gd name="T1" fmla="*/ 13 h 174"/>
              <a:gd name="T2" fmla="*/ 159 w 173"/>
              <a:gd name="T3" fmla="*/ 99 h 174"/>
              <a:gd name="T4" fmla="*/ 159 w 173"/>
              <a:gd name="T5" fmla="*/ 174 h 174"/>
              <a:gd name="T6" fmla="*/ 173 w 173"/>
              <a:gd name="T7" fmla="*/ 174 h 174"/>
              <a:gd name="T8" fmla="*/ 173 w 173"/>
              <a:gd name="T9" fmla="*/ 95 h 174"/>
              <a:gd name="T10" fmla="*/ 170 w 173"/>
              <a:gd name="T11" fmla="*/ 88 h 174"/>
              <a:gd name="T12" fmla="*/ 6 w 173"/>
              <a:gd name="T13" fmla="*/ 0 h 174"/>
              <a:gd name="T14" fmla="*/ 0 w 173"/>
              <a:gd name="T15" fmla="*/ 13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74">
                <a:moveTo>
                  <a:pt x="0" y="13"/>
                </a:moveTo>
                <a:cubicBezTo>
                  <a:pt x="159" y="99"/>
                  <a:pt x="159" y="99"/>
                  <a:pt x="159" y="99"/>
                </a:cubicBezTo>
                <a:cubicBezTo>
                  <a:pt x="159" y="174"/>
                  <a:pt x="159" y="174"/>
                  <a:pt x="159" y="174"/>
                </a:cubicBezTo>
                <a:cubicBezTo>
                  <a:pt x="173" y="174"/>
                  <a:pt x="173" y="174"/>
                  <a:pt x="173" y="174"/>
                </a:cubicBezTo>
                <a:cubicBezTo>
                  <a:pt x="173" y="95"/>
                  <a:pt x="173" y="95"/>
                  <a:pt x="173" y="95"/>
                </a:cubicBezTo>
                <a:cubicBezTo>
                  <a:pt x="173" y="92"/>
                  <a:pt x="172" y="90"/>
                  <a:pt x="170" y="88"/>
                </a:cubicBezTo>
                <a:cubicBezTo>
                  <a:pt x="6" y="0"/>
                  <a:pt x="6" y="0"/>
                  <a:pt x="6" y="0"/>
                </a:cubicBezTo>
                <a:cubicBezTo>
                  <a:pt x="0" y="13"/>
                  <a:pt x="0" y="13"/>
                  <a:pt x="0" y="13"/>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7083425" y="2973266"/>
            <a:ext cx="196850" cy="555625"/>
          </a:xfrm>
          <a:prstGeom prst="rect">
            <a:avLst/>
          </a:prstGeom>
          <a:solidFill>
            <a:srgbClr val="30C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7054850" y="2943103"/>
            <a:ext cx="254000" cy="615950"/>
          </a:xfrm>
          <a:custGeom>
            <a:avLst/>
            <a:gdLst>
              <a:gd name="T0" fmla="*/ 53 w 60"/>
              <a:gd name="T1" fmla="*/ 138 h 145"/>
              <a:gd name="T2" fmla="*/ 53 w 60"/>
              <a:gd name="T3" fmla="*/ 131 h 145"/>
              <a:gd name="T4" fmla="*/ 14 w 60"/>
              <a:gd name="T5" fmla="*/ 131 h 145"/>
              <a:gd name="T6" fmla="*/ 14 w 60"/>
              <a:gd name="T7" fmla="*/ 14 h 145"/>
              <a:gd name="T8" fmla="*/ 46 w 60"/>
              <a:gd name="T9" fmla="*/ 14 h 145"/>
              <a:gd name="T10" fmla="*/ 46 w 60"/>
              <a:gd name="T11" fmla="*/ 138 h 145"/>
              <a:gd name="T12" fmla="*/ 53 w 60"/>
              <a:gd name="T13" fmla="*/ 138 h 145"/>
              <a:gd name="T14" fmla="*/ 53 w 60"/>
              <a:gd name="T15" fmla="*/ 131 h 145"/>
              <a:gd name="T16" fmla="*/ 53 w 60"/>
              <a:gd name="T17" fmla="*/ 138 h 145"/>
              <a:gd name="T18" fmla="*/ 60 w 60"/>
              <a:gd name="T19" fmla="*/ 138 h 145"/>
              <a:gd name="T20" fmla="*/ 60 w 60"/>
              <a:gd name="T21" fmla="*/ 7 h 145"/>
              <a:gd name="T22" fmla="*/ 58 w 60"/>
              <a:gd name="T23" fmla="*/ 2 h 145"/>
              <a:gd name="T24" fmla="*/ 53 w 60"/>
              <a:gd name="T25" fmla="*/ 0 h 145"/>
              <a:gd name="T26" fmla="*/ 7 w 60"/>
              <a:gd name="T27" fmla="*/ 0 h 145"/>
              <a:gd name="T28" fmla="*/ 2 w 60"/>
              <a:gd name="T29" fmla="*/ 2 h 145"/>
              <a:gd name="T30" fmla="*/ 0 w 60"/>
              <a:gd name="T31" fmla="*/ 7 h 145"/>
              <a:gd name="T32" fmla="*/ 0 w 60"/>
              <a:gd name="T33" fmla="*/ 138 h 145"/>
              <a:gd name="T34" fmla="*/ 2 w 60"/>
              <a:gd name="T35" fmla="*/ 143 h 145"/>
              <a:gd name="T36" fmla="*/ 7 w 60"/>
              <a:gd name="T37" fmla="*/ 145 h 145"/>
              <a:gd name="T38" fmla="*/ 53 w 60"/>
              <a:gd name="T39" fmla="*/ 145 h 145"/>
              <a:gd name="T40" fmla="*/ 58 w 60"/>
              <a:gd name="T41" fmla="*/ 143 h 145"/>
              <a:gd name="T42" fmla="*/ 60 w 60"/>
              <a:gd name="T43" fmla="*/ 138 h 145"/>
              <a:gd name="T44" fmla="*/ 53 w 60"/>
              <a:gd name="T45"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45">
                <a:moveTo>
                  <a:pt x="53" y="138"/>
                </a:moveTo>
                <a:cubicBezTo>
                  <a:pt x="53" y="131"/>
                  <a:pt x="53" y="131"/>
                  <a:pt x="53" y="131"/>
                </a:cubicBezTo>
                <a:cubicBezTo>
                  <a:pt x="14" y="131"/>
                  <a:pt x="14" y="131"/>
                  <a:pt x="14" y="131"/>
                </a:cubicBezTo>
                <a:cubicBezTo>
                  <a:pt x="14" y="14"/>
                  <a:pt x="14" y="14"/>
                  <a:pt x="14" y="14"/>
                </a:cubicBezTo>
                <a:cubicBezTo>
                  <a:pt x="46" y="14"/>
                  <a:pt x="46" y="14"/>
                  <a:pt x="46" y="14"/>
                </a:cubicBezTo>
                <a:cubicBezTo>
                  <a:pt x="46" y="138"/>
                  <a:pt x="46" y="138"/>
                  <a:pt x="46" y="138"/>
                </a:cubicBezTo>
                <a:cubicBezTo>
                  <a:pt x="53" y="138"/>
                  <a:pt x="53" y="138"/>
                  <a:pt x="53" y="138"/>
                </a:cubicBezTo>
                <a:cubicBezTo>
                  <a:pt x="53" y="131"/>
                  <a:pt x="53" y="131"/>
                  <a:pt x="53" y="131"/>
                </a:cubicBezTo>
                <a:cubicBezTo>
                  <a:pt x="53" y="138"/>
                  <a:pt x="53" y="138"/>
                  <a:pt x="53" y="138"/>
                </a:cubicBezTo>
                <a:cubicBezTo>
                  <a:pt x="60" y="138"/>
                  <a:pt x="60" y="138"/>
                  <a:pt x="60" y="138"/>
                </a:cubicBezTo>
                <a:cubicBezTo>
                  <a:pt x="60" y="7"/>
                  <a:pt x="60" y="7"/>
                  <a:pt x="60" y="7"/>
                </a:cubicBezTo>
                <a:cubicBezTo>
                  <a:pt x="60" y="5"/>
                  <a:pt x="60" y="3"/>
                  <a:pt x="58" y="2"/>
                </a:cubicBezTo>
                <a:cubicBezTo>
                  <a:pt x="57" y="0"/>
                  <a:pt x="55" y="0"/>
                  <a:pt x="53" y="0"/>
                </a:cubicBezTo>
                <a:cubicBezTo>
                  <a:pt x="7" y="0"/>
                  <a:pt x="7" y="0"/>
                  <a:pt x="7" y="0"/>
                </a:cubicBezTo>
                <a:cubicBezTo>
                  <a:pt x="5" y="0"/>
                  <a:pt x="3" y="0"/>
                  <a:pt x="2" y="2"/>
                </a:cubicBezTo>
                <a:cubicBezTo>
                  <a:pt x="1" y="3"/>
                  <a:pt x="0" y="5"/>
                  <a:pt x="0" y="7"/>
                </a:cubicBezTo>
                <a:cubicBezTo>
                  <a:pt x="0" y="138"/>
                  <a:pt x="0" y="138"/>
                  <a:pt x="0" y="138"/>
                </a:cubicBezTo>
                <a:cubicBezTo>
                  <a:pt x="0" y="140"/>
                  <a:pt x="1" y="142"/>
                  <a:pt x="2" y="143"/>
                </a:cubicBezTo>
                <a:cubicBezTo>
                  <a:pt x="3" y="144"/>
                  <a:pt x="5" y="145"/>
                  <a:pt x="7" y="145"/>
                </a:cubicBezTo>
                <a:cubicBezTo>
                  <a:pt x="53" y="145"/>
                  <a:pt x="53" y="145"/>
                  <a:pt x="53" y="145"/>
                </a:cubicBezTo>
                <a:cubicBezTo>
                  <a:pt x="55" y="145"/>
                  <a:pt x="57" y="144"/>
                  <a:pt x="58" y="143"/>
                </a:cubicBezTo>
                <a:cubicBezTo>
                  <a:pt x="60" y="142"/>
                  <a:pt x="60" y="140"/>
                  <a:pt x="60" y="138"/>
                </a:cubicBezTo>
                <a:lnTo>
                  <a:pt x="53" y="13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4" name="组合 43"/>
          <p:cNvGrpSpPr/>
          <p:nvPr/>
        </p:nvGrpSpPr>
        <p:grpSpPr>
          <a:xfrm>
            <a:off x="4491038" y="826966"/>
            <a:ext cx="982662" cy="854075"/>
            <a:chOff x="4491038" y="981076"/>
            <a:chExt cx="982662" cy="854075"/>
          </a:xfrm>
        </p:grpSpPr>
        <p:sp>
          <p:nvSpPr>
            <p:cNvPr id="18" name="Freeform 16"/>
            <p:cNvSpPr/>
            <p:nvPr/>
          </p:nvSpPr>
          <p:spPr bwMode="auto">
            <a:xfrm>
              <a:off x="4513263" y="1001713"/>
              <a:ext cx="752475" cy="450850"/>
            </a:xfrm>
            <a:custGeom>
              <a:avLst/>
              <a:gdLst>
                <a:gd name="T0" fmla="*/ 166 w 474"/>
                <a:gd name="T1" fmla="*/ 0 h 284"/>
                <a:gd name="T2" fmla="*/ 0 w 474"/>
                <a:gd name="T3" fmla="*/ 252 h 284"/>
                <a:gd name="T4" fmla="*/ 85 w 474"/>
                <a:gd name="T5" fmla="*/ 263 h 284"/>
                <a:gd name="T6" fmla="*/ 305 w 474"/>
                <a:gd name="T7" fmla="*/ 284 h 284"/>
                <a:gd name="T8" fmla="*/ 423 w 474"/>
                <a:gd name="T9" fmla="*/ 110 h 284"/>
                <a:gd name="T10" fmla="*/ 474 w 474"/>
                <a:gd name="T11" fmla="*/ 35 h 284"/>
                <a:gd name="T12" fmla="*/ 166 w 474"/>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474" h="284">
                  <a:moveTo>
                    <a:pt x="166" y="0"/>
                  </a:moveTo>
                  <a:lnTo>
                    <a:pt x="0" y="252"/>
                  </a:lnTo>
                  <a:lnTo>
                    <a:pt x="85" y="263"/>
                  </a:lnTo>
                  <a:lnTo>
                    <a:pt x="305" y="284"/>
                  </a:lnTo>
                  <a:lnTo>
                    <a:pt x="423" y="110"/>
                  </a:lnTo>
                  <a:lnTo>
                    <a:pt x="474" y="35"/>
                  </a:lnTo>
                  <a:lnTo>
                    <a:pt x="16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491038" y="981076"/>
              <a:ext cx="795338" cy="492125"/>
            </a:xfrm>
            <a:custGeom>
              <a:avLst/>
              <a:gdLst>
                <a:gd name="T0" fmla="*/ 67 w 187"/>
                <a:gd name="T1" fmla="*/ 5 h 116"/>
                <a:gd name="T2" fmla="*/ 63 w 187"/>
                <a:gd name="T3" fmla="*/ 2 h 116"/>
                <a:gd name="T4" fmla="*/ 1 w 187"/>
                <a:gd name="T5" fmla="*/ 97 h 116"/>
                <a:gd name="T6" fmla="*/ 1 w 187"/>
                <a:gd name="T7" fmla="*/ 101 h 116"/>
                <a:gd name="T8" fmla="*/ 4 w 187"/>
                <a:gd name="T9" fmla="*/ 104 h 116"/>
                <a:gd name="T10" fmla="*/ 36 w 187"/>
                <a:gd name="T11" fmla="*/ 107 h 116"/>
                <a:gd name="T12" fmla="*/ 36 w 187"/>
                <a:gd name="T13" fmla="*/ 107 h 116"/>
                <a:gd name="T14" fmla="*/ 119 w 187"/>
                <a:gd name="T15" fmla="*/ 116 h 116"/>
                <a:gd name="T16" fmla="*/ 123 w 187"/>
                <a:gd name="T17" fmla="*/ 113 h 116"/>
                <a:gd name="T18" fmla="*/ 167 w 187"/>
                <a:gd name="T19" fmla="*/ 48 h 116"/>
                <a:gd name="T20" fmla="*/ 186 w 187"/>
                <a:gd name="T21" fmla="*/ 21 h 116"/>
                <a:gd name="T22" fmla="*/ 186 w 187"/>
                <a:gd name="T23" fmla="*/ 16 h 116"/>
                <a:gd name="T24" fmla="*/ 183 w 187"/>
                <a:gd name="T25" fmla="*/ 13 h 116"/>
                <a:gd name="T26" fmla="*/ 67 w 187"/>
                <a:gd name="T27" fmla="*/ 0 h 116"/>
                <a:gd name="T28" fmla="*/ 63 w 187"/>
                <a:gd name="T29" fmla="*/ 2 h 116"/>
                <a:gd name="T30" fmla="*/ 67 w 187"/>
                <a:gd name="T31" fmla="*/ 5 h 116"/>
                <a:gd name="T32" fmla="*/ 66 w 187"/>
                <a:gd name="T33" fmla="*/ 10 h 116"/>
                <a:gd name="T34" fmla="*/ 174 w 187"/>
                <a:gd name="T35" fmla="*/ 22 h 116"/>
                <a:gd name="T36" fmla="*/ 159 w 187"/>
                <a:gd name="T37" fmla="*/ 43 h 116"/>
                <a:gd name="T38" fmla="*/ 117 w 187"/>
                <a:gd name="T39" fmla="*/ 106 h 116"/>
                <a:gd name="T40" fmla="*/ 37 w 187"/>
                <a:gd name="T41" fmla="*/ 98 h 116"/>
                <a:gd name="T42" fmla="*/ 37 w 187"/>
                <a:gd name="T43" fmla="*/ 98 h 116"/>
                <a:gd name="T44" fmla="*/ 13 w 187"/>
                <a:gd name="T45" fmla="*/ 95 h 116"/>
                <a:gd name="T46" fmla="*/ 71 w 187"/>
                <a:gd name="T47" fmla="*/ 8 h 116"/>
                <a:gd name="T48" fmla="*/ 67 w 187"/>
                <a:gd name="T49" fmla="*/ 5 h 116"/>
                <a:gd name="T50" fmla="*/ 66 w 187"/>
                <a:gd name="T51" fmla="*/ 10 h 116"/>
                <a:gd name="T52" fmla="*/ 67 w 187"/>
                <a:gd name="T53" fmla="*/ 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7" h="116">
                  <a:moveTo>
                    <a:pt x="67" y="5"/>
                  </a:moveTo>
                  <a:cubicBezTo>
                    <a:pt x="63" y="2"/>
                    <a:pt x="63" y="2"/>
                    <a:pt x="63" y="2"/>
                  </a:cubicBezTo>
                  <a:cubicBezTo>
                    <a:pt x="1" y="97"/>
                    <a:pt x="1" y="97"/>
                    <a:pt x="1" y="97"/>
                  </a:cubicBezTo>
                  <a:cubicBezTo>
                    <a:pt x="0" y="98"/>
                    <a:pt x="0" y="100"/>
                    <a:pt x="1" y="101"/>
                  </a:cubicBezTo>
                  <a:cubicBezTo>
                    <a:pt x="1" y="103"/>
                    <a:pt x="3" y="104"/>
                    <a:pt x="4" y="104"/>
                  </a:cubicBezTo>
                  <a:cubicBezTo>
                    <a:pt x="36" y="107"/>
                    <a:pt x="36" y="107"/>
                    <a:pt x="36" y="107"/>
                  </a:cubicBezTo>
                  <a:cubicBezTo>
                    <a:pt x="36" y="107"/>
                    <a:pt x="36" y="107"/>
                    <a:pt x="36" y="107"/>
                  </a:cubicBezTo>
                  <a:cubicBezTo>
                    <a:pt x="119" y="116"/>
                    <a:pt x="119" y="116"/>
                    <a:pt x="119" y="116"/>
                  </a:cubicBezTo>
                  <a:cubicBezTo>
                    <a:pt x="121" y="116"/>
                    <a:pt x="122" y="115"/>
                    <a:pt x="123" y="113"/>
                  </a:cubicBezTo>
                  <a:cubicBezTo>
                    <a:pt x="167" y="48"/>
                    <a:pt x="167" y="48"/>
                    <a:pt x="167" y="48"/>
                  </a:cubicBezTo>
                  <a:cubicBezTo>
                    <a:pt x="186" y="21"/>
                    <a:pt x="186" y="21"/>
                    <a:pt x="186" y="21"/>
                  </a:cubicBezTo>
                  <a:cubicBezTo>
                    <a:pt x="187" y="19"/>
                    <a:pt x="187" y="18"/>
                    <a:pt x="186" y="16"/>
                  </a:cubicBezTo>
                  <a:cubicBezTo>
                    <a:pt x="186" y="15"/>
                    <a:pt x="184" y="14"/>
                    <a:pt x="183" y="13"/>
                  </a:cubicBezTo>
                  <a:cubicBezTo>
                    <a:pt x="67" y="0"/>
                    <a:pt x="67" y="0"/>
                    <a:pt x="67" y="0"/>
                  </a:cubicBezTo>
                  <a:cubicBezTo>
                    <a:pt x="66" y="0"/>
                    <a:pt x="64" y="1"/>
                    <a:pt x="63" y="2"/>
                  </a:cubicBezTo>
                  <a:cubicBezTo>
                    <a:pt x="67" y="5"/>
                    <a:pt x="67" y="5"/>
                    <a:pt x="67" y="5"/>
                  </a:cubicBezTo>
                  <a:cubicBezTo>
                    <a:pt x="66" y="10"/>
                    <a:pt x="66" y="10"/>
                    <a:pt x="66" y="10"/>
                  </a:cubicBezTo>
                  <a:cubicBezTo>
                    <a:pt x="174" y="22"/>
                    <a:pt x="174" y="22"/>
                    <a:pt x="174" y="22"/>
                  </a:cubicBezTo>
                  <a:cubicBezTo>
                    <a:pt x="159" y="43"/>
                    <a:pt x="159" y="43"/>
                    <a:pt x="159" y="43"/>
                  </a:cubicBezTo>
                  <a:cubicBezTo>
                    <a:pt x="117" y="106"/>
                    <a:pt x="117" y="106"/>
                    <a:pt x="117" y="106"/>
                  </a:cubicBezTo>
                  <a:cubicBezTo>
                    <a:pt x="37" y="98"/>
                    <a:pt x="37" y="98"/>
                    <a:pt x="37" y="98"/>
                  </a:cubicBezTo>
                  <a:cubicBezTo>
                    <a:pt x="37" y="98"/>
                    <a:pt x="37" y="98"/>
                    <a:pt x="37" y="98"/>
                  </a:cubicBezTo>
                  <a:cubicBezTo>
                    <a:pt x="13" y="95"/>
                    <a:pt x="13" y="95"/>
                    <a:pt x="13" y="95"/>
                  </a:cubicBezTo>
                  <a:cubicBezTo>
                    <a:pt x="71" y="8"/>
                    <a:pt x="71" y="8"/>
                    <a:pt x="71" y="8"/>
                  </a:cubicBezTo>
                  <a:cubicBezTo>
                    <a:pt x="67" y="5"/>
                    <a:pt x="67" y="5"/>
                    <a:pt x="67" y="5"/>
                  </a:cubicBezTo>
                  <a:cubicBezTo>
                    <a:pt x="66" y="10"/>
                    <a:pt x="66" y="10"/>
                    <a:pt x="66" y="10"/>
                  </a:cubicBezTo>
                  <a:lnTo>
                    <a:pt x="67"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7563" y="1052513"/>
              <a:ext cx="212725" cy="311150"/>
            </a:xfrm>
            <a:custGeom>
              <a:avLst/>
              <a:gdLst>
                <a:gd name="T0" fmla="*/ 42 w 50"/>
                <a:gd name="T1" fmla="*/ 0 h 73"/>
                <a:gd name="T2" fmla="*/ 1 w 50"/>
                <a:gd name="T3" fmla="*/ 63 h 73"/>
                <a:gd name="T4" fmla="*/ 0 w 50"/>
                <a:gd name="T5" fmla="*/ 68 h 73"/>
                <a:gd name="T6" fmla="*/ 4 w 50"/>
                <a:gd name="T7" fmla="*/ 70 h 73"/>
                <a:gd name="T8" fmla="*/ 25 w 50"/>
                <a:gd name="T9" fmla="*/ 73 h 73"/>
                <a:gd name="T10" fmla="*/ 26 w 50"/>
                <a:gd name="T11" fmla="*/ 63 h 73"/>
                <a:gd name="T12" fmla="*/ 13 w 50"/>
                <a:gd name="T13" fmla="*/ 62 h 73"/>
                <a:gd name="T14" fmla="*/ 50 w 50"/>
                <a:gd name="T15" fmla="*/ 6 h 73"/>
                <a:gd name="T16" fmla="*/ 42 w 50"/>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3">
                  <a:moveTo>
                    <a:pt x="42" y="0"/>
                  </a:moveTo>
                  <a:cubicBezTo>
                    <a:pt x="1" y="63"/>
                    <a:pt x="1" y="63"/>
                    <a:pt x="1" y="63"/>
                  </a:cubicBezTo>
                  <a:cubicBezTo>
                    <a:pt x="0" y="65"/>
                    <a:pt x="0" y="66"/>
                    <a:pt x="0" y="68"/>
                  </a:cubicBezTo>
                  <a:cubicBezTo>
                    <a:pt x="1" y="69"/>
                    <a:pt x="3" y="70"/>
                    <a:pt x="4" y="70"/>
                  </a:cubicBezTo>
                  <a:cubicBezTo>
                    <a:pt x="25" y="73"/>
                    <a:pt x="25" y="73"/>
                    <a:pt x="25" y="73"/>
                  </a:cubicBezTo>
                  <a:cubicBezTo>
                    <a:pt x="26" y="63"/>
                    <a:pt x="26" y="63"/>
                    <a:pt x="26" y="63"/>
                  </a:cubicBezTo>
                  <a:cubicBezTo>
                    <a:pt x="13" y="62"/>
                    <a:pt x="13" y="62"/>
                    <a:pt x="13" y="62"/>
                  </a:cubicBezTo>
                  <a:cubicBezTo>
                    <a:pt x="50" y="6"/>
                    <a:pt x="50" y="6"/>
                    <a:pt x="50" y="6"/>
                  </a:cubicBezTo>
                  <a:cubicBezTo>
                    <a:pt x="42" y="0"/>
                    <a:pt x="42" y="0"/>
                    <a:pt x="42"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4648200" y="1176338"/>
              <a:ext cx="719138" cy="636588"/>
            </a:xfrm>
            <a:custGeom>
              <a:avLst/>
              <a:gdLst>
                <a:gd name="T0" fmla="*/ 0 w 453"/>
                <a:gd name="T1" fmla="*/ 153 h 401"/>
                <a:gd name="T2" fmla="*/ 115 w 453"/>
                <a:gd name="T3" fmla="*/ 401 h 401"/>
                <a:gd name="T4" fmla="*/ 453 w 453"/>
                <a:gd name="T5" fmla="*/ 246 h 401"/>
                <a:gd name="T6" fmla="*/ 338 w 453"/>
                <a:gd name="T7" fmla="*/ 0 h 401"/>
                <a:gd name="T8" fmla="*/ 220 w 453"/>
                <a:gd name="T9" fmla="*/ 174 h 401"/>
                <a:gd name="T10" fmla="*/ 0 w 453"/>
                <a:gd name="T11" fmla="*/ 153 h 401"/>
              </a:gdLst>
              <a:ahLst/>
              <a:cxnLst>
                <a:cxn ang="0">
                  <a:pos x="T0" y="T1"/>
                </a:cxn>
                <a:cxn ang="0">
                  <a:pos x="T2" y="T3"/>
                </a:cxn>
                <a:cxn ang="0">
                  <a:pos x="T4" y="T5"/>
                </a:cxn>
                <a:cxn ang="0">
                  <a:pos x="T6" y="T7"/>
                </a:cxn>
                <a:cxn ang="0">
                  <a:pos x="T8" y="T9"/>
                </a:cxn>
                <a:cxn ang="0">
                  <a:pos x="T10" y="T11"/>
                </a:cxn>
              </a:cxnLst>
              <a:rect l="0" t="0" r="r" b="b"/>
              <a:pathLst>
                <a:path w="453" h="401">
                  <a:moveTo>
                    <a:pt x="0" y="153"/>
                  </a:moveTo>
                  <a:lnTo>
                    <a:pt x="115" y="401"/>
                  </a:lnTo>
                  <a:lnTo>
                    <a:pt x="453" y="246"/>
                  </a:lnTo>
                  <a:lnTo>
                    <a:pt x="338" y="0"/>
                  </a:lnTo>
                  <a:lnTo>
                    <a:pt x="220" y="174"/>
                  </a:lnTo>
                  <a:lnTo>
                    <a:pt x="0" y="153"/>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4627563" y="1155701"/>
              <a:ext cx="760413" cy="679450"/>
            </a:xfrm>
            <a:custGeom>
              <a:avLst/>
              <a:gdLst>
                <a:gd name="T0" fmla="*/ 5 w 179"/>
                <a:gd name="T1" fmla="*/ 62 h 160"/>
                <a:gd name="T2" fmla="*/ 1 w 179"/>
                <a:gd name="T3" fmla="*/ 63 h 160"/>
                <a:gd name="T4" fmla="*/ 44 w 179"/>
                <a:gd name="T5" fmla="*/ 157 h 160"/>
                <a:gd name="T6" fmla="*/ 46 w 179"/>
                <a:gd name="T7" fmla="*/ 160 h 160"/>
                <a:gd name="T8" fmla="*/ 50 w 179"/>
                <a:gd name="T9" fmla="*/ 159 h 160"/>
                <a:gd name="T10" fmla="*/ 176 w 179"/>
                <a:gd name="T11" fmla="*/ 102 h 160"/>
                <a:gd name="T12" fmla="*/ 178 w 179"/>
                <a:gd name="T13" fmla="*/ 95 h 160"/>
                <a:gd name="T14" fmla="*/ 136 w 179"/>
                <a:gd name="T15" fmla="*/ 3 h 160"/>
                <a:gd name="T16" fmla="*/ 132 w 179"/>
                <a:gd name="T17" fmla="*/ 0 h 160"/>
                <a:gd name="T18" fmla="*/ 127 w 179"/>
                <a:gd name="T19" fmla="*/ 2 h 160"/>
                <a:gd name="T20" fmla="*/ 85 w 179"/>
                <a:gd name="T21" fmla="*/ 65 h 160"/>
                <a:gd name="T22" fmla="*/ 5 w 179"/>
                <a:gd name="T23" fmla="*/ 57 h 160"/>
                <a:gd name="T24" fmla="*/ 1 w 179"/>
                <a:gd name="T25" fmla="*/ 59 h 160"/>
                <a:gd name="T26" fmla="*/ 1 w 179"/>
                <a:gd name="T27" fmla="*/ 63 h 160"/>
                <a:gd name="T28" fmla="*/ 5 w 179"/>
                <a:gd name="T29" fmla="*/ 62 h 160"/>
                <a:gd name="T30" fmla="*/ 4 w 179"/>
                <a:gd name="T31" fmla="*/ 66 h 160"/>
                <a:gd name="T32" fmla="*/ 87 w 179"/>
                <a:gd name="T33" fmla="*/ 75 h 160"/>
                <a:gd name="T34" fmla="*/ 91 w 179"/>
                <a:gd name="T35" fmla="*/ 72 h 160"/>
                <a:gd name="T36" fmla="*/ 131 w 179"/>
                <a:gd name="T37" fmla="*/ 14 h 160"/>
                <a:gd name="T38" fmla="*/ 168 w 179"/>
                <a:gd name="T39" fmla="*/ 95 h 160"/>
                <a:gd name="T40" fmla="*/ 50 w 179"/>
                <a:gd name="T41" fmla="*/ 149 h 160"/>
                <a:gd name="T42" fmla="*/ 9 w 179"/>
                <a:gd name="T43" fmla="*/ 60 h 160"/>
                <a:gd name="T44" fmla="*/ 5 w 179"/>
                <a:gd name="T45" fmla="*/ 62 h 160"/>
                <a:gd name="T46" fmla="*/ 4 w 179"/>
                <a:gd name="T47" fmla="*/ 66 h 160"/>
                <a:gd name="T48" fmla="*/ 5 w 179"/>
                <a:gd name="T49" fmla="*/ 6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9" h="160">
                  <a:moveTo>
                    <a:pt x="5" y="62"/>
                  </a:moveTo>
                  <a:cubicBezTo>
                    <a:pt x="1" y="63"/>
                    <a:pt x="1" y="63"/>
                    <a:pt x="1" y="63"/>
                  </a:cubicBezTo>
                  <a:cubicBezTo>
                    <a:pt x="44" y="157"/>
                    <a:pt x="44" y="157"/>
                    <a:pt x="44" y="157"/>
                  </a:cubicBezTo>
                  <a:cubicBezTo>
                    <a:pt x="44" y="158"/>
                    <a:pt x="45" y="159"/>
                    <a:pt x="46" y="160"/>
                  </a:cubicBezTo>
                  <a:cubicBezTo>
                    <a:pt x="47" y="160"/>
                    <a:pt x="49" y="160"/>
                    <a:pt x="50" y="159"/>
                  </a:cubicBezTo>
                  <a:cubicBezTo>
                    <a:pt x="176" y="102"/>
                    <a:pt x="176" y="102"/>
                    <a:pt x="176" y="102"/>
                  </a:cubicBezTo>
                  <a:cubicBezTo>
                    <a:pt x="178" y="100"/>
                    <a:pt x="179" y="98"/>
                    <a:pt x="178" y="95"/>
                  </a:cubicBezTo>
                  <a:cubicBezTo>
                    <a:pt x="136" y="3"/>
                    <a:pt x="136" y="3"/>
                    <a:pt x="136" y="3"/>
                  </a:cubicBezTo>
                  <a:cubicBezTo>
                    <a:pt x="135" y="1"/>
                    <a:pt x="133" y="0"/>
                    <a:pt x="132" y="0"/>
                  </a:cubicBezTo>
                  <a:cubicBezTo>
                    <a:pt x="130" y="0"/>
                    <a:pt x="128" y="1"/>
                    <a:pt x="127" y="2"/>
                  </a:cubicBezTo>
                  <a:cubicBezTo>
                    <a:pt x="85" y="65"/>
                    <a:pt x="85" y="65"/>
                    <a:pt x="85" y="65"/>
                  </a:cubicBezTo>
                  <a:cubicBezTo>
                    <a:pt x="5" y="57"/>
                    <a:pt x="5" y="57"/>
                    <a:pt x="5" y="57"/>
                  </a:cubicBezTo>
                  <a:cubicBezTo>
                    <a:pt x="4" y="57"/>
                    <a:pt x="2" y="57"/>
                    <a:pt x="1" y="59"/>
                  </a:cubicBezTo>
                  <a:cubicBezTo>
                    <a:pt x="0" y="60"/>
                    <a:pt x="0" y="62"/>
                    <a:pt x="1" y="63"/>
                  </a:cubicBezTo>
                  <a:cubicBezTo>
                    <a:pt x="5" y="62"/>
                    <a:pt x="5" y="62"/>
                    <a:pt x="5" y="62"/>
                  </a:cubicBezTo>
                  <a:cubicBezTo>
                    <a:pt x="4" y="66"/>
                    <a:pt x="4" y="66"/>
                    <a:pt x="4" y="66"/>
                  </a:cubicBezTo>
                  <a:cubicBezTo>
                    <a:pt x="87" y="75"/>
                    <a:pt x="87" y="75"/>
                    <a:pt x="87" y="75"/>
                  </a:cubicBezTo>
                  <a:cubicBezTo>
                    <a:pt x="89" y="75"/>
                    <a:pt x="90" y="74"/>
                    <a:pt x="91" y="72"/>
                  </a:cubicBezTo>
                  <a:cubicBezTo>
                    <a:pt x="131" y="14"/>
                    <a:pt x="131" y="14"/>
                    <a:pt x="131" y="14"/>
                  </a:cubicBezTo>
                  <a:cubicBezTo>
                    <a:pt x="168" y="95"/>
                    <a:pt x="168" y="95"/>
                    <a:pt x="168" y="95"/>
                  </a:cubicBezTo>
                  <a:cubicBezTo>
                    <a:pt x="50" y="149"/>
                    <a:pt x="50" y="149"/>
                    <a:pt x="50" y="149"/>
                  </a:cubicBezTo>
                  <a:cubicBezTo>
                    <a:pt x="9" y="60"/>
                    <a:pt x="9" y="60"/>
                    <a:pt x="9" y="60"/>
                  </a:cubicBezTo>
                  <a:cubicBezTo>
                    <a:pt x="5" y="62"/>
                    <a:pt x="5" y="62"/>
                    <a:pt x="5" y="62"/>
                  </a:cubicBezTo>
                  <a:cubicBezTo>
                    <a:pt x="4" y="66"/>
                    <a:pt x="4" y="66"/>
                    <a:pt x="4" y="66"/>
                  </a:cubicBezTo>
                  <a:lnTo>
                    <a:pt x="5" y="6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5010150" y="1108076"/>
              <a:ext cx="344488" cy="152400"/>
            </a:xfrm>
            <a:custGeom>
              <a:avLst/>
              <a:gdLst>
                <a:gd name="T0" fmla="*/ 0 w 81"/>
                <a:gd name="T1" fmla="*/ 10 h 36"/>
                <a:gd name="T2" fmla="*/ 62 w 81"/>
                <a:gd name="T3" fmla="*/ 14 h 36"/>
                <a:gd name="T4" fmla="*/ 73 w 81"/>
                <a:gd name="T5" fmla="*/ 36 h 36"/>
                <a:gd name="T6" fmla="*/ 81 w 81"/>
                <a:gd name="T7" fmla="*/ 33 h 36"/>
                <a:gd name="T8" fmla="*/ 70 w 81"/>
                <a:gd name="T9" fmla="*/ 7 h 36"/>
                <a:gd name="T10" fmla="*/ 66 w 81"/>
                <a:gd name="T11" fmla="*/ 4 h 36"/>
                <a:gd name="T12" fmla="*/ 0 w 81"/>
                <a:gd name="T13" fmla="*/ 0 h 36"/>
                <a:gd name="T14" fmla="*/ 0 w 81"/>
                <a:gd name="T15" fmla="*/ 1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36">
                  <a:moveTo>
                    <a:pt x="0" y="10"/>
                  </a:moveTo>
                  <a:cubicBezTo>
                    <a:pt x="62" y="14"/>
                    <a:pt x="62" y="14"/>
                    <a:pt x="62" y="14"/>
                  </a:cubicBezTo>
                  <a:cubicBezTo>
                    <a:pt x="73" y="36"/>
                    <a:pt x="73" y="36"/>
                    <a:pt x="73" y="36"/>
                  </a:cubicBezTo>
                  <a:cubicBezTo>
                    <a:pt x="81" y="33"/>
                    <a:pt x="81" y="33"/>
                    <a:pt x="81" y="33"/>
                  </a:cubicBezTo>
                  <a:cubicBezTo>
                    <a:pt x="70" y="7"/>
                    <a:pt x="70" y="7"/>
                    <a:pt x="70" y="7"/>
                  </a:cubicBezTo>
                  <a:cubicBezTo>
                    <a:pt x="69" y="6"/>
                    <a:pt x="68" y="5"/>
                    <a:pt x="66" y="4"/>
                  </a:cubicBezTo>
                  <a:cubicBezTo>
                    <a:pt x="0" y="0"/>
                    <a:pt x="0" y="0"/>
                    <a:pt x="0" y="0"/>
                  </a:cubicBezTo>
                  <a:cubicBezTo>
                    <a:pt x="0" y="10"/>
                    <a:pt x="0" y="10"/>
                    <a:pt x="0" y="10"/>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5307013" y="1239838"/>
              <a:ext cx="144463" cy="207963"/>
            </a:xfrm>
            <a:custGeom>
              <a:avLst/>
              <a:gdLst>
                <a:gd name="T0" fmla="*/ 91 w 91"/>
                <a:gd name="T1" fmla="*/ 113 h 131"/>
                <a:gd name="T2" fmla="*/ 51 w 91"/>
                <a:gd name="T3" fmla="*/ 131 h 131"/>
                <a:gd name="T4" fmla="*/ 0 w 91"/>
                <a:gd name="T5" fmla="*/ 19 h 131"/>
                <a:gd name="T6" fmla="*/ 40 w 91"/>
                <a:gd name="T7" fmla="*/ 0 h 131"/>
                <a:gd name="T8" fmla="*/ 91 w 91"/>
                <a:gd name="T9" fmla="*/ 113 h 131"/>
              </a:gdLst>
              <a:ahLst/>
              <a:cxnLst>
                <a:cxn ang="0">
                  <a:pos x="T0" y="T1"/>
                </a:cxn>
                <a:cxn ang="0">
                  <a:pos x="T2" y="T3"/>
                </a:cxn>
                <a:cxn ang="0">
                  <a:pos x="T4" y="T5"/>
                </a:cxn>
                <a:cxn ang="0">
                  <a:pos x="T6" y="T7"/>
                </a:cxn>
                <a:cxn ang="0">
                  <a:pos x="T8" y="T9"/>
                </a:cxn>
              </a:cxnLst>
              <a:rect l="0" t="0" r="r" b="b"/>
              <a:pathLst>
                <a:path w="91" h="131">
                  <a:moveTo>
                    <a:pt x="91" y="113"/>
                  </a:moveTo>
                  <a:lnTo>
                    <a:pt x="51" y="131"/>
                  </a:lnTo>
                  <a:lnTo>
                    <a:pt x="0" y="19"/>
                  </a:lnTo>
                  <a:lnTo>
                    <a:pt x="40" y="0"/>
                  </a:lnTo>
                  <a:lnTo>
                    <a:pt x="91" y="113"/>
                  </a:lnTo>
                  <a:close/>
                </a:path>
              </a:pathLst>
            </a:cu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5286375" y="1219201"/>
              <a:ext cx="187325" cy="250825"/>
            </a:xfrm>
            <a:custGeom>
              <a:avLst/>
              <a:gdLst>
                <a:gd name="T0" fmla="*/ 39 w 44"/>
                <a:gd name="T1" fmla="*/ 47 h 59"/>
                <a:gd name="T2" fmla="*/ 37 w 44"/>
                <a:gd name="T3" fmla="*/ 43 h 59"/>
                <a:gd name="T4" fmla="*/ 26 w 44"/>
                <a:gd name="T5" fmla="*/ 48 h 59"/>
                <a:gd name="T6" fmla="*/ 11 w 44"/>
                <a:gd name="T7" fmla="*/ 14 h 59"/>
                <a:gd name="T8" fmla="*/ 17 w 44"/>
                <a:gd name="T9" fmla="*/ 11 h 59"/>
                <a:gd name="T10" fmla="*/ 35 w 44"/>
                <a:gd name="T11" fmla="*/ 49 h 59"/>
                <a:gd name="T12" fmla="*/ 39 w 44"/>
                <a:gd name="T13" fmla="*/ 47 h 59"/>
                <a:gd name="T14" fmla="*/ 37 w 44"/>
                <a:gd name="T15" fmla="*/ 43 h 59"/>
                <a:gd name="T16" fmla="*/ 39 w 44"/>
                <a:gd name="T17" fmla="*/ 47 h 59"/>
                <a:gd name="T18" fmla="*/ 43 w 44"/>
                <a:gd name="T19" fmla="*/ 45 h 59"/>
                <a:gd name="T20" fmla="*/ 24 w 44"/>
                <a:gd name="T21" fmla="*/ 3 h 59"/>
                <a:gd name="T22" fmla="*/ 18 w 44"/>
                <a:gd name="T23" fmla="*/ 1 h 59"/>
                <a:gd name="T24" fmla="*/ 3 w 44"/>
                <a:gd name="T25" fmla="*/ 8 h 59"/>
                <a:gd name="T26" fmla="*/ 0 w 44"/>
                <a:gd name="T27" fmla="*/ 10 h 59"/>
                <a:gd name="T28" fmla="*/ 0 w 44"/>
                <a:gd name="T29" fmla="*/ 14 h 59"/>
                <a:gd name="T30" fmla="*/ 20 w 44"/>
                <a:gd name="T31" fmla="*/ 56 h 59"/>
                <a:gd name="T32" fmla="*/ 26 w 44"/>
                <a:gd name="T33" fmla="*/ 58 h 59"/>
                <a:gd name="T34" fmla="*/ 41 w 44"/>
                <a:gd name="T35" fmla="*/ 51 h 59"/>
                <a:gd name="T36" fmla="*/ 43 w 44"/>
                <a:gd name="T37" fmla="*/ 49 h 59"/>
                <a:gd name="T38" fmla="*/ 43 w 44"/>
                <a:gd name="T39" fmla="*/ 45 h 59"/>
                <a:gd name="T40" fmla="*/ 39 w 44"/>
                <a:gd name="T41" fmla="*/ 4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59">
                  <a:moveTo>
                    <a:pt x="39" y="47"/>
                  </a:moveTo>
                  <a:cubicBezTo>
                    <a:pt x="37" y="43"/>
                    <a:pt x="37" y="43"/>
                    <a:pt x="37" y="43"/>
                  </a:cubicBezTo>
                  <a:cubicBezTo>
                    <a:pt x="26" y="48"/>
                    <a:pt x="26" y="48"/>
                    <a:pt x="26" y="48"/>
                  </a:cubicBezTo>
                  <a:cubicBezTo>
                    <a:pt x="11" y="14"/>
                    <a:pt x="11" y="14"/>
                    <a:pt x="11" y="14"/>
                  </a:cubicBezTo>
                  <a:cubicBezTo>
                    <a:pt x="17" y="11"/>
                    <a:pt x="17" y="11"/>
                    <a:pt x="17" y="11"/>
                  </a:cubicBezTo>
                  <a:cubicBezTo>
                    <a:pt x="35" y="49"/>
                    <a:pt x="35" y="49"/>
                    <a:pt x="35" y="49"/>
                  </a:cubicBezTo>
                  <a:cubicBezTo>
                    <a:pt x="39" y="47"/>
                    <a:pt x="39" y="47"/>
                    <a:pt x="39" y="47"/>
                  </a:cubicBezTo>
                  <a:cubicBezTo>
                    <a:pt x="37" y="43"/>
                    <a:pt x="37" y="43"/>
                    <a:pt x="37" y="43"/>
                  </a:cubicBezTo>
                  <a:cubicBezTo>
                    <a:pt x="39" y="47"/>
                    <a:pt x="39" y="47"/>
                    <a:pt x="39" y="47"/>
                  </a:cubicBezTo>
                  <a:cubicBezTo>
                    <a:pt x="43" y="45"/>
                    <a:pt x="43" y="45"/>
                    <a:pt x="43" y="45"/>
                  </a:cubicBezTo>
                  <a:cubicBezTo>
                    <a:pt x="24" y="3"/>
                    <a:pt x="24" y="3"/>
                    <a:pt x="24" y="3"/>
                  </a:cubicBezTo>
                  <a:cubicBezTo>
                    <a:pt x="23" y="1"/>
                    <a:pt x="20" y="0"/>
                    <a:pt x="18" y="1"/>
                  </a:cubicBezTo>
                  <a:cubicBezTo>
                    <a:pt x="3" y="8"/>
                    <a:pt x="3" y="8"/>
                    <a:pt x="3" y="8"/>
                  </a:cubicBezTo>
                  <a:cubicBezTo>
                    <a:pt x="2" y="8"/>
                    <a:pt x="1" y="9"/>
                    <a:pt x="0" y="10"/>
                  </a:cubicBezTo>
                  <a:cubicBezTo>
                    <a:pt x="0" y="11"/>
                    <a:pt x="0" y="13"/>
                    <a:pt x="0" y="14"/>
                  </a:cubicBezTo>
                  <a:cubicBezTo>
                    <a:pt x="20" y="56"/>
                    <a:pt x="20" y="56"/>
                    <a:pt x="20" y="56"/>
                  </a:cubicBezTo>
                  <a:cubicBezTo>
                    <a:pt x="21" y="58"/>
                    <a:pt x="24" y="59"/>
                    <a:pt x="26" y="58"/>
                  </a:cubicBezTo>
                  <a:cubicBezTo>
                    <a:pt x="41" y="51"/>
                    <a:pt x="41" y="51"/>
                    <a:pt x="41" y="51"/>
                  </a:cubicBezTo>
                  <a:cubicBezTo>
                    <a:pt x="42" y="51"/>
                    <a:pt x="43" y="50"/>
                    <a:pt x="43" y="49"/>
                  </a:cubicBezTo>
                  <a:cubicBezTo>
                    <a:pt x="44" y="48"/>
                    <a:pt x="44" y="46"/>
                    <a:pt x="43" y="45"/>
                  </a:cubicBezTo>
                  <a:lnTo>
                    <a:pt x="39" y="4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902325" y="461841"/>
            <a:ext cx="747713" cy="747712"/>
            <a:chOff x="5902325" y="615951"/>
            <a:chExt cx="747713" cy="747712"/>
          </a:xfrm>
        </p:grpSpPr>
        <p:sp>
          <p:nvSpPr>
            <p:cNvPr id="26" name="Freeform 24"/>
            <p:cNvSpPr/>
            <p:nvPr/>
          </p:nvSpPr>
          <p:spPr bwMode="auto">
            <a:xfrm>
              <a:off x="5924550" y="636588"/>
              <a:ext cx="704850" cy="433388"/>
            </a:xfrm>
            <a:custGeom>
              <a:avLst/>
              <a:gdLst>
                <a:gd name="T0" fmla="*/ 248 w 444"/>
                <a:gd name="T1" fmla="*/ 0 h 273"/>
                <a:gd name="T2" fmla="*/ 0 w 444"/>
                <a:gd name="T3" fmla="*/ 88 h 273"/>
                <a:gd name="T4" fmla="*/ 56 w 444"/>
                <a:gd name="T5" fmla="*/ 139 h 273"/>
                <a:gd name="T6" fmla="*/ 195 w 444"/>
                <a:gd name="T7" fmla="*/ 273 h 273"/>
                <a:gd name="T8" fmla="*/ 369 w 444"/>
                <a:gd name="T9" fmla="*/ 214 h 273"/>
                <a:gd name="T10" fmla="*/ 444 w 444"/>
                <a:gd name="T11" fmla="*/ 190 h 273"/>
                <a:gd name="T12" fmla="*/ 248 w 4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444" h="273">
                  <a:moveTo>
                    <a:pt x="248" y="0"/>
                  </a:moveTo>
                  <a:lnTo>
                    <a:pt x="0" y="88"/>
                  </a:lnTo>
                  <a:lnTo>
                    <a:pt x="56" y="139"/>
                  </a:lnTo>
                  <a:lnTo>
                    <a:pt x="195" y="273"/>
                  </a:lnTo>
                  <a:lnTo>
                    <a:pt x="369" y="214"/>
                  </a:lnTo>
                  <a:lnTo>
                    <a:pt x="444" y="190"/>
                  </a:lnTo>
                  <a:lnTo>
                    <a:pt x="248"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5902325" y="615951"/>
              <a:ext cx="747713" cy="474663"/>
            </a:xfrm>
            <a:custGeom>
              <a:avLst/>
              <a:gdLst>
                <a:gd name="T0" fmla="*/ 98 w 176"/>
                <a:gd name="T1" fmla="*/ 5 h 112"/>
                <a:gd name="T2" fmla="*/ 97 w 176"/>
                <a:gd name="T3" fmla="*/ 1 h 112"/>
                <a:gd name="T4" fmla="*/ 4 w 176"/>
                <a:gd name="T5" fmla="*/ 34 h 112"/>
                <a:gd name="T6" fmla="*/ 1 w 176"/>
                <a:gd name="T7" fmla="*/ 37 h 112"/>
                <a:gd name="T8" fmla="*/ 2 w 176"/>
                <a:gd name="T9" fmla="*/ 41 h 112"/>
                <a:gd name="T10" fmla="*/ 22 w 176"/>
                <a:gd name="T11" fmla="*/ 61 h 112"/>
                <a:gd name="T12" fmla="*/ 75 w 176"/>
                <a:gd name="T13" fmla="*/ 110 h 112"/>
                <a:gd name="T14" fmla="*/ 80 w 176"/>
                <a:gd name="T15" fmla="*/ 111 h 112"/>
                <a:gd name="T16" fmla="*/ 145 w 176"/>
                <a:gd name="T17" fmla="*/ 89 h 112"/>
                <a:gd name="T18" fmla="*/ 173 w 176"/>
                <a:gd name="T19" fmla="*/ 80 h 112"/>
                <a:gd name="T20" fmla="*/ 176 w 176"/>
                <a:gd name="T21" fmla="*/ 77 h 112"/>
                <a:gd name="T22" fmla="*/ 174 w 176"/>
                <a:gd name="T23" fmla="*/ 72 h 112"/>
                <a:gd name="T24" fmla="*/ 101 w 176"/>
                <a:gd name="T25" fmla="*/ 2 h 112"/>
                <a:gd name="T26" fmla="*/ 97 w 176"/>
                <a:gd name="T27" fmla="*/ 1 h 112"/>
                <a:gd name="T28" fmla="*/ 98 w 176"/>
                <a:gd name="T29" fmla="*/ 5 h 112"/>
                <a:gd name="T30" fmla="*/ 95 w 176"/>
                <a:gd name="T31" fmla="*/ 9 h 112"/>
                <a:gd name="T32" fmla="*/ 162 w 176"/>
                <a:gd name="T33" fmla="*/ 74 h 112"/>
                <a:gd name="T34" fmla="*/ 142 w 176"/>
                <a:gd name="T35" fmla="*/ 80 h 112"/>
                <a:gd name="T36" fmla="*/ 80 w 176"/>
                <a:gd name="T37" fmla="*/ 101 h 112"/>
                <a:gd name="T38" fmla="*/ 29 w 176"/>
                <a:gd name="T39" fmla="*/ 54 h 112"/>
                <a:gd name="T40" fmla="*/ 14 w 176"/>
                <a:gd name="T41" fmla="*/ 40 h 112"/>
                <a:gd name="T42" fmla="*/ 100 w 176"/>
                <a:gd name="T43" fmla="*/ 10 h 112"/>
                <a:gd name="T44" fmla="*/ 98 w 176"/>
                <a:gd name="T45" fmla="*/ 5 h 112"/>
                <a:gd name="T46" fmla="*/ 95 w 176"/>
                <a:gd name="T47" fmla="*/ 9 h 112"/>
                <a:gd name="T48" fmla="*/ 98 w 176"/>
                <a:gd name="T49" fmla="*/ 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12">
                  <a:moveTo>
                    <a:pt x="98" y="5"/>
                  </a:moveTo>
                  <a:cubicBezTo>
                    <a:pt x="97" y="1"/>
                    <a:pt x="97" y="1"/>
                    <a:pt x="97" y="1"/>
                  </a:cubicBezTo>
                  <a:cubicBezTo>
                    <a:pt x="4" y="34"/>
                    <a:pt x="4" y="34"/>
                    <a:pt x="4" y="34"/>
                  </a:cubicBezTo>
                  <a:cubicBezTo>
                    <a:pt x="2" y="34"/>
                    <a:pt x="1" y="35"/>
                    <a:pt x="1" y="37"/>
                  </a:cubicBezTo>
                  <a:cubicBezTo>
                    <a:pt x="0" y="39"/>
                    <a:pt x="1" y="40"/>
                    <a:pt x="2" y="41"/>
                  </a:cubicBezTo>
                  <a:cubicBezTo>
                    <a:pt x="22" y="61"/>
                    <a:pt x="22" y="61"/>
                    <a:pt x="22" y="61"/>
                  </a:cubicBezTo>
                  <a:cubicBezTo>
                    <a:pt x="75" y="110"/>
                    <a:pt x="75" y="110"/>
                    <a:pt x="75" y="110"/>
                  </a:cubicBezTo>
                  <a:cubicBezTo>
                    <a:pt x="76" y="111"/>
                    <a:pt x="78" y="112"/>
                    <a:pt x="80" y="111"/>
                  </a:cubicBezTo>
                  <a:cubicBezTo>
                    <a:pt x="145" y="89"/>
                    <a:pt x="145" y="89"/>
                    <a:pt x="145" y="89"/>
                  </a:cubicBezTo>
                  <a:cubicBezTo>
                    <a:pt x="173" y="80"/>
                    <a:pt x="173" y="80"/>
                    <a:pt x="173" y="80"/>
                  </a:cubicBezTo>
                  <a:cubicBezTo>
                    <a:pt x="174" y="80"/>
                    <a:pt x="175" y="78"/>
                    <a:pt x="176" y="77"/>
                  </a:cubicBezTo>
                  <a:cubicBezTo>
                    <a:pt x="176" y="75"/>
                    <a:pt x="176" y="73"/>
                    <a:pt x="174" y="72"/>
                  </a:cubicBezTo>
                  <a:cubicBezTo>
                    <a:pt x="101" y="2"/>
                    <a:pt x="101" y="2"/>
                    <a:pt x="101" y="2"/>
                  </a:cubicBezTo>
                  <a:cubicBezTo>
                    <a:pt x="100" y="1"/>
                    <a:pt x="98" y="0"/>
                    <a:pt x="97" y="1"/>
                  </a:cubicBezTo>
                  <a:cubicBezTo>
                    <a:pt x="98" y="5"/>
                    <a:pt x="98" y="5"/>
                    <a:pt x="98" y="5"/>
                  </a:cubicBezTo>
                  <a:cubicBezTo>
                    <a:pt x="95" y="9"/>
                    <a:pt x="95" y="9"/>
                    <a:pt x="95" y="9"/>
                  </a:cubicBezTo>
                  <a:cubicBezTo>
                    <a:pt x="162" y="74"/>
                    <a:pt x="162" y="74"/>
                    <a:pt x="162" y="74"/>
                  </a:cubicBezTo>
                  <a:cubicBezTo>
                    <a:pt x="142" y="80"/>
                    <a:pt x="142" y="80"/>
                    <a:pt x="142" y="80"/>
                  </a:cubicBezTo>
                  <a:cubicBezTo>
                    <a:pt x="80" y="101"/>
                    <a:pt x="80" y="101"/>
                    <a:pt x="80" y="101"/>
                  </a:cubicBezTo>
                  <a:cubicBezTo>
                    <a:pt x="29" y="54"/>
                    <a:pt x="29" y="54"/>
                    <a:pt x="29" y="54"/>
                  </a:cubicBezTo>
                  <a:cubicBezTo>
                    <a:pt x="14" y="40"/>
                    <a:pt x="14" y="40"/>
                    <a:pt x="14" y="40"/>
                  </a:cubicBezTo>
                  <a:cubicBezTo>
                    <a:pt x="100" y="10"/>
                    <a:pt x="100" y="10"/>
                    <a:pt x="100" y="10"/>
                  </a:cubicBezTo>
                  <a:cubicBezTo>
                    <a:pt x="98" y="5"/>
                    <a:pt x="98" y="5"/>
                    <a:pt x="98" y="5"/>
                  </a:cubicBezTo>
                  <a:cubicBezTo>
                    <a:pt x="95" y="9"/>
                    <a:pt x="95" y="9"/>
                    <a:pt x="95" y="9"/>
                  </a:cubicBezTo>
                  <a:lnTo>
                    <a:pt x="98"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6034088" y="687388"/>
              <a:ext cx="288925" cy="179388"/>
            </a:xfrm>
            <a:custGeom>
              <a:avLst/>
              <a:gdLst>
                <a:gd name="T0" fmla="*/ 65 w 68"/>
                <a:gd name="T1" fmla="*/ 0 h 42"/>
                <a:gd name="T2" fmla="*/ 3 w 68"/>
                <a:gd name="T3" fmla="*/ 22 h 42"/>
                <a:gd name="T4" fmla="*/ 0 w 68"/>
                <a:gd name="T5" fmla="*/ 25 h 42"/>
                <a:gd name="T6" fmla="*/ 2 w 68"/>
                <a:gd name="T7" fmla="*/ 30 h 42"/>
                <a:gd name="T8" fmla="*/ 15 w 68"/>
                <a:gd name="T9" fmla="*/ 42 h 42"/>
                <a:gd name="T10" fmla="*/ 22 w 68"/>
                <a:gd name="T11" fmla="*/ 36 h 42"/>
                <a:gd name="T12" fmla="*/ 14 w 68"/>
                <a:gd name="T13" fmla="*/ 28 h 42"/>
                <a:gd name="T14" fmla="*/ 68 w 68"/>
                <a:gd name="T15" fmla="*/ 9 h 42"/>
                <a:gd name="T16" fmla="*/ 65 w 68"/>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2">
                  <a:moveTo>
                    <a:pt x="65" y="0"/>
                  </a:moveTo>
                  <a:cubicBezTo>
                    <a:pt x="3" y="22"/>
                    <a:pt x="3" y="22"/>
                    <a:pt x="3" y="22"/>
                  </a:cubicBezTo>
                  <a:cubicBezTo>
                    <a:pt x="2" y="22"/>
                    <a:pt x="1" y="24"/>
                    <a:pt x="0" y="25"/>
                  </a:cubicBezTo>
                  <a:cubicBezTo>
                    <a:pt x="0" y="27"/>
                    <a:pt x="1" y="29"/>
                    <a:pt x="2" y="30"/>
                  </a:cubicBezTo>
                  <a:cubicBezTo>
                    <a:pt x="15" y="42"/>
                    <a:pt x="15" y="42"/>
                    <a:pt x="15" y="42"/>
                  </a:cubicBezTo>
                  <a:cubicBezTo>
                    <a:pt x="22" y="36"/>
                    <a:pt x="22" y="36"/>
                    <a:pt x="22" y="36"/>
                  </a:cubicBezTo>
                  <a:cubicBezTo>
                    <a:pt x="14" y="28"/>
                    <a:pt x="14" y="28"/>
                    <a:pt x="14" y="28"/>
                  </a:cubicBezTo>
                  <a:cubicBezTo>
                    <a:pt x="68" y="9"/>
                    <a:pt x="68" y="9"/>
                    <a:pt x="68" y="9"/>
                  </a:cubicBezTo>
                  <a:cubicBezTo>
                    <a:pt x="65" y="0"/>
                    <a:pt x="65" y="0"/>
                    <a:pt x="65"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5927725" y="857251"/>
              <a:ext cx="582613" cy="488950"/>
            </a:xfrm>
            <a:custGeom>
              <a:avLst/>
              <a:gdLst>
                <a:gd name="T0" fmla="*/ 54 w 367"/>
                <a:gd name="T1" fmla="*/ 0 h 308"/>
                <a:gd name="T2" fmla="*/ 0 w 367"/>
                <a:gd name="T3" fmla="*/ 236 h 308"/>
                <a:gd name="T4" fmla="*/ 316 w 367"/>
                <a:gd name="T5" fmla="*/ 308 h 308"/>
                <a:gd name="T6" fmla="*/ 367 w 367"/>
                <a:gd name="T7" fmla="*/ 75 h 308"/>
                <a:gd name="T8" fmla="*/ 193 w 367"/>
                <a:gd name="T9" fmla="*/ 134 h 308"/>
                <a:gd name="T10" fmla="*/ 54 w 367"/>
                <a:gd name="T11" fmla="*/ 0 h 308"/>
              </a:gdLst>
              <a:ahLst/>
              <a:cxnLst>
                <a:cxn ang="0">
                  <a:pos x="T0" y="T1"/>
                </a:cxn>
                <a:cxn ang="0">
                  <a:pos x="T2" y="T3"/>
                </a:cxn>
                <a:cxn ang="0">
                  <a:pos x="T4" y="T5"/>
                </a:cxn>
                <a:cxn ang="0">
                  <a:pos x="T6" y="T7"/>
                </a:cxn>
                <a:cxn ang="0">
                  <a:pos x="T8" y="T9"/>
                </a:cxn>
                <a:cxn ang="0">
                  <a:pos x="T10" y="T11"/>
                </a:cxn>
              </a:cxnLst>
              <a:rect l="0" t="0" r="r" b="b"/>
              <a:pathLst>
                <a:path w="367" h="308">
                  <a:moveTo>
                    <a:pt x="54" y="0"/>
                  </a:moveTo>
                  <a:lnTo>
                    <a:pt x="0" y="236"/>
                  </a:lnTo>
                  <a:lnTo>
                    <a:pt x="316" y="308"/>
                  </a:lnTo>
                  <a:lnTo>
                    <a:pt x="367" y="75"/>
                  </a:lnTo>
                  <a:lnTo>
                    <a:pt x="193" y="134"/>
                  </a:lnTo>
                  <a:lnTo>
                    <a:pt x="54"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907088" y="836613"/>
              <a:ext cx="623888" cy="527050"/>
            </a:xfrm>
            <a:custGeom>
              <a:avLst/>
              <a:gdLst>
                <a:gd name="T0" fmla="*/ 25 w 147"/>
                <a:gd name="T1" fmla="*/ 5 h 124"/>
                <a:gd name="T2" fmla="*/ 20 w 147"/>
                <a:gd name="T3" fmla="*/ 4 h 124"/>
                <a:gd name="T4" fmla="*/ 0 w 147"/>
                <a:gd name="T5" fmla="*/ 92 h 124"/>
                <a:gd name="T6" fmla="*/ 4 w 147"/>
                <a:gd name="T7" fmla="*/ 97 h 124"/>
                <a:gd name="T8" fmla="*/ 122 w 147"/>
                <a:gd name="T9" fmla="*/ 124 h 124"/>
                <a:gd name="T10" fmla="*/ 125 w 147"/>
                <a:gd name="T11" fmla="*/ 124 h 124"/>
                <a:gd name="T12" fmla="*/ 127 w 147"/>
                <a:gd name="T13" fmla="*/ 121 h 124"/>
                <a:gd name="T14" fmla="*/ 147 w 147"/>
                <a:gd name="T15" fmla="*/ 34 h 124"/>
                <a:gd name="T16" fmla="*/ 146 w 147"/>
                <a:gd name="T17" fmla="*/ 29 h 124"/>
                <a:gd name="T18" fmla="*/ 141 w 147"/>
                <a:gd name="T19" fmla="*/ 28 h 124"/>
                <a:gd name="T20" fmla="*/ 79 w 147"/>
                <a:gd name="T21" fmla="*/ 49 h 124"/>
                <a:gd name="T22" fmla="*/ 28 w 147"/>
                <a:gd name="T23" fmla="*/ 2 h 124"/>
                <a:gd name="T24" fmla="*/ 23 w 147"/>
                <a:gd name="T25" fmla="*/ 1 h 124"/>
                <a:gd name="T26" fmla="*/ 20 w 147"/>
                <a:gd name="T27" fmla="*/ 4 h 124"/>
                <a:gd name="T28" fmla="*/ 25 w 147"/>
                <a:gd name="T29" fmla="*/ 5 h 124"/>
                <a:gd name="T30" fmla="*/ 21 w 147"/>
                <a:gd name="T31" fmla="*/ 9 h 124"/>
                <a:gd name="T32" fmla="*/ 74 w 147"/>
                <a:gd name="T33" fmla="*/ 58 h 124"/>
                <a:gd name="T34" fmla="*/ 79 w 147"/>
                <a:gd name="T35" fmla="*/ 59 h 124"/>
                <a:gd name="T36" fmla="*/ 136 w 147"/>
                <a:gd name="T37" fmla="*/ 40 h 124"/>
                <a:gd name="T38" fmla="*/ 119 w 147"/>
                <a:gd name="T39" fmla="*/ 114 h 124"/>
                <a:gd name="T40" fmla="*/ 10 w 147"/>
                <a:gd name="T41" fmla="*/ 89 h 124"/>
                <a:gd name="T42" fmla="*/ 29 w 147"/>
                <a:gd name="T43" fmla="*/ 6 h 124"/>
                <a:gd name="T44" fmla="*/ 25 w 147"/>
                <a:gd name="T45" fmla="*/ 5 h 124"/>
                <a:gd name="T46" fmla="*/ 21 w 147"/>
                <a:gd name="T47" fmla="*/ 9 h 124"/>
                <a:gd name="T48" fmla="*/ 25 w 147"/>
                <a:gd name="T4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124">
                  <a:moveTo>
                    <a:pt x="25" y="5"/>
                  </a:moveTo>
                  <a:cubicBezTo>
                    <a:pt x="20" y="4"/>
                    <a:pt x="20" y="4"/>
                    <a:pt x="20" y="4"/>
                  </a:cubicBezTo>
                  <a:cubicBezTo>
                    <a:pt x="0" y="92"/>
                    <a:pt x="0" y="92"/>
                    <a:pt x="0" y="92"/>
                  </a:cubicBezTo>
                  <a:cubicBezTo>
                    <a:pt x="0" y="94"/>
                    <a:pt x="1" y="97"/>
                    <a:pt x="4" y="97"/>
                  </a:cubicBezTo>
                  <a:cubicBezTo>
                    <a:pt x="122" y="124"/>
                    <a:pt x="122" y="124"/>
                    <a:pt x="122" y="124"/>
                  </a:cubicBezTo>
                  <a:cubicBezTo>
                    <a:pt x="123" y="124"/>
                    <a:pt x="124" y="124"/>
                    <a:pt x="125" y="124"/>
                  </a:cubicBezTo>
                  <a:cubicBezTo>
                    <a:pt x="126" y="123"/>
                    <a:pt x="127" y="122"/>
                    <a:pt x="127" y="121"/>
                  </a:cubicBezTo>
                  <a:cubicBezTo>
                    <a:pt x="147" y="34"/>
                    <a:pt x="147" y="34"/>
                    <a:pt x="147" y="34"/>
                  </a:cubicBezTo>
                  <a:cubicBezTo>
                    <a:pt x="147" y="32"/>
                    <a:pt x="147" y="31"/>
                    <a:pt x="146" y="29"/>
                  </a:cubicBezTo>
                  <a:cubicBezTo>
                    <a:pt x="144" y="28"/>
                    <a:pt x="143" y="28"/>
                    <a:pt x="141" y="28"/>
                  </a:cubicBezTo>
                  <a:cubicBezTo>
                    <a:pt x="79" y="49"/>
                    <a:pt x="79" y="49"/>
                    <a:pt x="79" y="49"/>
                  </a:cubicBezTo>
                  <a:cubicBezTo>
                    <a:pt x="28" y="2"/>
                    <a:pt x="28" y="2"/>
                    <a:pt x="28" y="2"/>
                  </a:cubicBezTo>
                  <a:cubicBezTo>
                    <a:pt x="27" y="1"/>
                    <a:pt x="25" y="0"/>
                    <a:pt x="23" y="1"/>
                  </a:cubicBezTo>
                  <a:cubicBezTo>
                    <a:pt x="22" y="1"/>
                    <a:pt x="20" y="2"/>
                    <a:pt x="20" y="4"/>
                  </a:cubicBezTo>
                  <a:cubicBezTo>
                    <a:pt x="25" y="5"/>
                    <a:pt x="25" y="5"/>
                    <a:pt x="25" y="5"/>
                  </a:cubicBezTo>
                  <a:cubicBezTo>
                    <a:pt x="21" y="9"/>
                    <a:pt x="21" y="9"/>
                    <a:pt x="21" y="9"/>
                  </a:cubicBezTo>
                  <a:cubicBezTo>
                    <a:pt x="74" y="58"/>
                    <a:pt x="74" y="58"/>
                    <a:pt x="74" y="58"/>
                  </a:cubicBezTo>
                  <a:cubicBezTo>
                    <a:pt x="75" y="59"/>
                    <a:pt x="77" y="60"/>
                    <a:pt x="79" y="59"/>
                  </a:cubicBezTo>
                  <a:cubicBezTo>
                    <a:pt x="136" y="40"/>
                    <a:pt x="136" y="40"/>
                    <a:pt x="136" y="40"/>
                  </a:cubicBezTo>
                  <a:cubicBezTo>
                    <a:pt x="119" y="114"/>
                    <a:pt x="119" y="114"/>
                    <a:pt x="119" y="114"/>
                  </a:cubicBezTo>
                  <a:cubicBezTo>
                    <a:pt x="10" y="89"/>
                    <a:pt x="10" y="89"/>
                    <a:pt x="10" y="89"/>
                  </a:cubicBezTo>
                  <a:cubicBezTo>
                    <a:pt x="29" y="6"/>
                    <a:pt x="29" y="6"/>
                    <a:pt x="29" y="6"/>
                  </a:cubicBezTo>
                  <a:cubicBezTo>
                    <a:pt x="25" y="5"/>
                    <a:pt x="25" y="5"/>
                    <a:pt x="25" y="5"/>
                  </a:cubicBezTo>
                  <a:cubicBezTo>
                    <a:pt x="21" y="9"/>
                    <a:pt x="21" y="9"/>
                    <a:pt x="21" y="9"/>
                  </a:cubicBezTo>
                  <a:lnTo>
                    <a:pt x="25"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6403975" y="836613"/>
              <a:ext cx="217488" cy="279400"/>
            </a:xfrm>
            <a:custGeom>
              <a:avLst/>
              <a:gdLst>
                <a:gd name="T0" fmla="*/ 0 w 51"/>
                <a:gd name="T1" fmla="*/ 7 h 66"/>
                <a:gd name="T2" fmla="*/ 40 w 51"/>
                <a:gd name="T3" fmla="*/ 43 h 66"/>
                <a:gd name="T4" fmla="*/ 36 w 51"/>
                <a:gd name="T5" fmla="*/ 64 h 66"/>
                <a:gd name="T6" fmla="*/ 45 w 51"/>
                <a:gd name="T7" fmla="*/ 66 h 66"/>
                <a:gd name="T8" fmla="*/ 50 w 51"/>
                <a:gd name="T9" fmla="*/ 42 h 66"/>
                <a:gd name="T10" fmla="*/ 49 w 51"/>
                <a:gd name="T11" fmla="*/ 38 h 66"/>
                <a:gd name="T12" fmla="*/ 6 w 51"/>
                <a:gd name="T13" fmla="*/ 0 h 66"/>
                <a:gd name="T14" fmla="*/ 0 w 51"/>
                <a:gd name="T15" fmla="*/ 7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66">
                  <a:moveTo>
                    <a:pt x="0" y="7"/>
                  </a:moveTo>
                  <a:cubicBezTo>
                    <a:pt x="40" y="43"/>
                    <a:pt x="40" y="43"/>
                    <a:pt x="40" y="43"/>
                  </a:cubicBezTo>
                  <a:cubicBezTo>
                    <a:pt x="36" y="64"/>
                    <a:pt x="36" y="64"/>
                    <a:pt x="36" y="64"/>
                  </a:cubicBezTo>
                  <a:cubicBezTo>
                    <a:pt x="45" y="66"/>
                    <a:pt x="45" y="66"/>
                    <a:pt x="45" y="66"/>
                  </a:cubicBezTo>
                  <a:cubicBezTo>
                    <a:pt x="50" y="42"/>
                    <a:pt x="50" y="42"/>
                    <a:pt x="50" y="42"/>
                  </a:cubicBezTo>
                  <a:cubicBezTo>
                    <a:pt x="51" y="40"/>
                    <a:pt x="50" y="39"/>
                    <a:pt x="49" y="38"/>
                  </a:cubicBezTo>
                  <a:cubicBezTo>
                    <a:pt x="6" y="0"/>
                    <a:pt x="6" y="0"/>
                    <a:pt x="6" y="0"/>
                  </a:cubicBezTo>
                  <a:cubicBezTo>
                    <a:pt x="0" y="7"/>
                    <a:pt x="0" y="7"/>
                    <a:pt x="0" y="7"/>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6505575" y="1103313"/>
              <a:ext cx="98425" cy="184150"/>
            </a:xfrm>
            <a:custGeom>
              <a:avLst/>
              <a:gdLst>
                <a:gd name="T0" fmla="*/ 38 w 62"/>
                <a:gd name="T1" fmla="*/ 116 h 116"/>
                <a:gd name="T2" fmla="*/ 0 w 62"/>
                <a:gd name="T3" fmla="*/ 108 h 116"/>
                <a:gd name="T4" fmla="*/ 24 w 62"/>
                <a:gd name="T5" fmla="*/ 0 h 116"/>
                <a:gd name="T6" fmla="*/ 62 w 62"/>
                <a:gd name="T7" fmla="*/ 8 h 116"/>
                <a:gd name="T8" fmla="*/ 38 w 62"/>
                <a:gd name="T9" fmla="*/ 116 h 116"/>
              </a:gdLst>
              <a:ahLst/>
              <a:cxnLst>
                <a:cxn ang="0">
                  <a:pos x="T0" y="T1"/>
                </a:cxn>
                <a:cxn ang="0">
                  <a:pos x="T2" y="T3"/>
                </a:cxn>
                <a:cxn ang="0">
                  <a:pos x="T4" y="T5"/>
                </a:cxn>
                <a:cxn ang="0">
                  <a:pos x="T6" y="T7"/>
                </a:cxn>
                <a:cxn ang="0">
                  <a:pos x="T8" y="T9"/>
                </a:cxn>
              </a:cxnLst>
              <a:rect l="0" t="0" r="r" b="b"/>
              <a:pathLst>
                <a:path w="62" h="116">
                  <a:moveTo>
                    <a:pt x="38" y="116"/>
                  </a:moveTo>
                  <a:lnTo>
                    <a:pt x="0" y="108"/>
                  </a:lnTo>
                  <a:lnTo>
                    <a:pt x="24" y="0"/>
                  </a:lnTo>
                  <a:lnTo>
                    <a:pt x="62" y="8"/>
                  </a:lnTo>
                  <a:lnTo>
                    <a:pt x="38" y="116"/>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6489700" y="1082676"/>
              <a:ext cx="134938" cy="225425"/>
            </a:xfrm>
            <a:custGeom>
              <a:avLst/>
              <a:gdLst>
                <a:gd name="T0" fmla="*/ 18 w 32"/>
                <a:gd name="T1" fmla="*/ 48 h 53"/>
                <a:gd name="T2" fmla="*/ 19 w 32"/>
                <a:gd name="T3" fmla="*/ 43 h 53"/>
                <a:gd name="T4" fmla="*/ 10 w 32"/>
                <a:gd name="T5" fmla="*/ 41 h 53"/>
                <a:gd name="T6" fmla="*/ 17 w 32"/>
                <a:gd name="T7" fmla="*/ 11 h 53"/>
                <a:gd name="T8" fmla="*/ 22 w 32"/>
                <a:gd name="T9" fmla="*/ 12 h 53"/>
                <a:gd name="T10" fmla="*/ 14 w 32"/>
                <a:gd name="T11" fmla="*/ 47 h 53"/>
                <a:gd name="T12" fmla="*/ 18 w 32"/>
                <a:gd name="T13" fmla="*/ 48 h 53"/>
                <a:gd name="T14" fmla="*/ 19 w 32"/>
                <a:gd name="T15" fmla="*/ 43 h 53"/>
                <a:gd name="T16" fmla="*/ 18 w 32"/>
                <a:gd name="T17" fmla="*/ 48 h 53"/>
                <a:gd name="T18" fmla="*/ 23 w 32"/>
                <a:gd name="T19" fmla="*/ 49 h 53"/>
                <a:gd name="T20" fmla="*/ 32 w 32"/>
                <a:gd name="T21" fmla="*/ 9 h 53"/>
                <a:gd name="T22" fmla="*/ 31 w 32"/>
                <a:gd name="T23" fmla="*/ 6 h 53"/>
                <a:gd name="T24" fmla="*/ 28 w 32"/>
                <a:gd name="T25" fmla="*/ 4 h 53"/>
                <a:gd name="T26" fmla="*/ 14 w 32"/>
                <a:gd name="T27" fmla="*/ 1 h 53"/>
                <a:gd name="T28" fmla="*/ 9 w 32"/>
                <a:gd name="T29" fmla="*/ 4 h 53"/>
                <a:gd name="T30" fmla="*/ 0 w 32"/>
                <a:gd name="T31" fmla="*/ 44 h 53"/>
                <a:gd name="T32" fmla="*/ 0 w 32"/>
                <a:gd name="T33" fmla="*/ 47 h 53"/>
                <a:gd name="T34" fmla="*/ 3 w 32"/>
                <a:gd name="T35" fmla="*/ 49 h 53"/>
                <a:gd name="T36" fmla="*/ 17 w 32"/>
                <a:gd name="T37" fmla="*/ 52 h 53"/>
                <a:gd name="T38" fmla="*/ 23 w 32"/>
                <a:gd name="T39" fmla="*/ 49 h 53"/>
                <a:gd name="T40" fmla="*/ 18 w 32"/>
                <a:gd name="T41"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3">
                  <a:moveTo>
                    <a:pt x="18" y="48"/>
                  </a:moveTo>
                  <a:cubicBezTo>
                    <a:pt x="19" y="43"/>
                    <a:pt x="19" y="43"/>
                    <a:pt x="19" y="43"/>
                  </a:cubicBezTo>
                  <a:cubicBezTo>
                    <a:pt x="10" y="41"/>
                    <a:pt x="10" y="41"/>
                    <a:pt x="10" y="41"/>
                  </a:cubicBezTo>
                  <a:cubicBezTo>
                    <a:pt x="17" y="11"/>
                    <a:pt x="17" y="11"/>
                    <a:pt x="17" y="11"/>
                  </a:cubicBezTo>
                  <a:cubicBezTo>
                    <a:pt x="22" y="12"/>
                    <a:pt x="22" y="12"/>
                    <a:pt x="22" y="12"/>
                  </a:cubicBezTo>
                  <a:cubicBezTo>
                    <a:pt x="14" y="47"/>
                    <a:pt x="14" y="47"/>
                    <a:pt x="14" y="47"/>
                  </a:cubicBezTo>
                  <a:cubicBezTo>
                    <a:pt x="18" y="48"/>
                    <a:pt x="18" y="48"/>
                    <a:pt x="18" y="48"/>
                  </a:cubicBezTo>
                  <a:cubicBezTo>
                    <a:pt x="19" y="43"/>
                    <a:pt x="19" y="43"/>
                    <a:pt x="19" y="43"/>
                  </a:cubicBezTo>
                  <a:cubicBezTo>
                    <a:pt x="18" y="48"/>
                    <a:pt x="18" y="48"/>
                    <a:pt x="18" y="48"/>
                  </a:cubicBezTo>
                  <a:cubicBezTo>
                    <a:pt x="23" y="49"/>
                    <a:pt x="23" y="49"/>
                    <a:pt x="23" y="49"/>
                  </a:cubicBezTo>
                  <a:cubicBezTo>
                    <a:pt x="32" y="9"/>
                    <a:pt x="32" y="9"/>
                    <a:pt x="32" y="9"/>
                  </a:cubicBezTo>
                  <a:cubicBezTo>
                    <a:pt x="32" y="8"/>
                    <a:pt x="32" y="7"/>
                    <a:pt x="31" y="6"/>
                  </a:cubicBezTo>
                  <a:cubicBezTo>
                    <a:pt x="31" y="5"/>
                    <a:pt x="29" y="4"/>
                    <a:pt x="28" y="4"/>
                  </a:cubicBezTo>
                  <a:cubicBezTo>
                    <a:pt x="14" y="1"/>
                    <a:pt x="14" y="1"/>
                    <a:pt x="14" y="1"/>
                  </a:cubicBezTo>
                  <a:cubicBezTo>
                    <a:pt x="12" y="0"/>
                    <a:pt x="9" y="2"/>
                    <a:pt x="9" y="4"/>
                  </a:cubicBezTo>
                  <a:cubicBezTo>
                    <a:pt x="0" y="44"/>
                    <a:pt x="0" y="44"/>
                    <a:pt x="0" y="44"/>
                  </a:cubicBezTo>
                  <a:cubicBezTo>
                    <a:pt x="0" y="45"/>
                    <a:pt x="0" y="46"/>
                    <a:pt x="0" y="47"/>
                  </a:cubicBezTo>
                  <a:cubicBezTo>
                    <a:pt x="1" y="48"/>
                    <a:pt x="2" y="49"/>
                    <a:pt x="3" y="49"/>
                  </a:cubicBezTo>
                  <a:cubicBezTo>
                    <a:pt x="17" y="52"/>
                    <a:pt x="17" y="52"/>
                    <a:pt x="17" y="52"/>
                  </a:cubicBezTo>
                  <a:cubicBezTo>
                    <a:pt x="20" y="53"/>
                    <a:pt x="22" y="51"/>
                    <a:pt x="23" y="49"/>
                  </a:cubicBezTo>
                  <a:lnTo>
                    <a:pt x="18" y="4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6913563" y="1146053"/>
            <a:ext cx="787400" cy="687388"/>
            <a:chOff x="6913563" y="1300163"/>
            <a:chExt cx="787400" cy="687388"/>
          </a:xfrm>
        </p:grpSpPr>
        <p:sp>
          <p:nvSpPr>
            <p:cNvPr id="34" name="Freeform 32"/>
            <p:cNvSpPr/>
            <p:nvPr/>
          </p:nvSpPr>
          <p:spPr bwMode="auto">
            <a:xfrm>
              <a:off x="6935788" y="1320801"/>
              <a:ext cx="590550" cy="352425"/>
            </a:xfrm>
            <a:custGeom>
              <a:avLst/>
              <a:gdLst>
                <a:gd name="T0" fmla="*/ 126 w 372"/>
                <a:gd name="T1" fmla="*/ 0 h 222"/>
                <a:gd name="T2" fmla="*/ 0 w 372"/>
                <a:gd name="T3" fmla="*/ 203 h 222"/>
                <a:gd name="T4" fmla="*/ 67 w 372"/>
                <a:gd name="T5" fmla="*/ 209 h 222"/>
                <a:gd name="T6" fmla="*/ 243 w 372"/>
                <a:gd name="T7" fmla="*/ 222 h 222"/>
                <a:gd name="T8" fmla="*/ 332 w 372"/>
                <a:gd name="T9" fmla="*/ 83 h 222"/>
                <a:gd name="T10" fmla="*/ 372 w 372"/>
                <a:gd name="T11" fmla="*/ 21 h 222"/>
                <a:gd name="T12" fmla="*/ 126 w 372"/>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372" h="222">
                  <a:moveTo>
                    <a:pt x="126" y="0"/>
                  </a:moveTo>
                  <a:lnTo>
                    <a:pt x="0" y="203"/>
                  </a:lnTo>
                  <a:lnTo>
                    <a:pt x="67" y="209"/>
                  </a:lnTo>
                  <a:lnTo>
                    <a:pt x="243" y="222"/>
                  </a:lnTo>
                  <a:lnTo>
                    <a:pt x="332" y="83"/>
                  </a:lnTo>
                  <a:lnTo>
                    <a:pt x="372" y="21"/>
                  </a:lnTo>
                  <a:lnTo>
                    <a:pt x="12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6913563" y="1300163"/>
              <a:ext cx="633413" cy="395288"/>
            </a:xfrm>
            <a:custGeom>
              <a:avLst/>
              <a:gdLst>
                <a:gd name="T0" fmla="*/ 52 w 149"/>
                <a:gd name="T1" fmla="*/ 5 h 93"/>
                <a:gd name="T2" fmla="*/ 48 w 149"/>
                <a:gd name="T3" fmla="*/ 3 h 93"/>
                <a:gd name="T4" fmla="*/ 1 w 149"/>
                <a:gd name="T5" fmla="*/ 79 h 93"/>
                <a:gd name="T6" fmla="*/ 1 w 149"/>
                <a:gd name="T7" fmla="*/ 83 h 93"/>
                <a:gd name="T8" fmla="*/ 4 w 149"/>
                <a:gd name="T9" fmla="*/ 86 h 93"/>
                <a:gd name="T10" fmla="*/ 30 w 149"/>
                <a:gd name="T11" fmla="*/ 88 h 93"/>
                <a:gd name="T12" fmla="*/ 95 w 149"/>
                <a:gd name="T13" fmla="*/ 93 h 93"/>
                <a:gd name="T14" fmla="*/ 100 w 149"/>
                <a:gd name="T15" fmla="*/ 91 h 93"/>
                <a:gd name="T16" fmla="*/ 133 w 149"/>
                <a:gd name="T17" fmla="*/ 38 h 93"/>
                <a:gd name="T18" fmla="*/ 148 w 149"/>
                <a:gd name="T19" fmla="*/ 16 h 93"/>
                <a:gd name="T20" fmla="*/ 148 w 149"/>
                <a:gd name="T21" fmla="*/ 11 h 93"/>
                <a:gd name="T22" fmla="*/ 144 w 149"/>
                <a:gd name="T23" fmla="*/ 9 h 93"/>
                <a:gd name="T24" fmla="*/ 53 w 149"/>
                <a:gd name="T25" fmla="*/ 1 h 93"/>
                <a:gd name="T26" fmla="*/ 48 w 149"/>
                <a:gd name="T27" fmla="*/ 3 h 93"/>
                <a:gd name="T28" fmla="*/ 52 w 149"/>
                <a:gd name="T29" fmla="*/ 5 h 93"/>
                <a:gd name="T30" fmla="*/ 52 w 149"/>
                <a:gd name="T31" fmla="*/ 10 h 93"/>
                <a:gd name="T32" fmla="*/ 136 w 149"/>
                <a:gd name="T33" fmla="*/ 17 h 93"/>
                <a:gd name="T34" fmla="*/ 125 w 149"/>
                <a:gd name="T35" fmla="*/ 33 h 93"/>
                <a:gd name="T36" fmla="*/ 93 w 149"/>
                <a:gd name="T37" fmla="*/ 83 h 93"/>
                <a:gd name="T38" fmla="*/ 31 w 149"/>
                <a:gd name="T39" fmla="*/ 79 h 93"/>
                <a:gd name="T40" fmla="*/ 13 w 149"/>
                <a:gd name="T41" fmla="*/ 77 h 93"/>
                <a:gd name="T42" fmla="*/ 56 w 149"/>
                <a:gd name="T43" fmla="*/ 8 h 93"/>
                <a:gd name="T44" fmla="*/ 52 w 149"/>
                <a:gd name="T45" fmla="*/ 5 h 93"/>
                <a:gd name="T46" fmla="*/ 52 w 149"/>
                <a:gd name="T47" fmla="*/ 10 h 93"/>
                <a:gd name="T48" fmla="*/ 52 w 149"/>
                <a:gd name="T4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93">
                  <a:moveTo>
                    <a:pt x="52" y="5"/>
                  </a:moveTo>
                  <a:cubicBezTo>
                    <a:pt x="48" y="3"/>
                    <a:pt x="48" y="3"/>
                    <a:pt x="48" y="3"/>
                  </a:cubicBezTo>
                  <a:cubicBezTo>
                    <a:pt x="1" y="79"/>
                    <a:pt x="1" y="79"/>
                    <a:pt x="1" y="79"/>
                  </a:cubicBezTo>
                  <a:cubicBezTo>
                    <a:pt x="0" y="80"/>
                    <a:pt x="0" y="82"/>
                    <a:pt x="1" y="83"/>
                  </a:cubicBezTo>
                  <a:cubicBezTo>
                    <a:pt x="1" y="85"/>
                    <a:pt x="3" y="86"/>
                    <a:pt x="4" y="86"/>
                  </a:cubicBezTo>
                  <a:cubicBezTo>
                    <a:pt x="30" y="88"/>
                    <a:pt x="30" y="88"/>
                    <a:pt x="30" y="88"/>
                  </a:cubicBezTo>
                  <a:cubicBezTo>
                    <a:pt x="95" y="93"/>
                    <a:pt x="95" y="93"/>
                    <a:pt x="95" y="93"/>
                  </a:cubicBezTo>
                  <a:cubicBezTo>
                    <a:pt x="97" y="93"/>
                    <a:pt x="99" y="92"/>
                    <a:pt x="100" y="91"/>
                  </a:cubicBezTo>
                  <a:cubicBezTo>
                    <a:pt x="133" y="38"/>
                    <a:pt x="133" y="38"/>
                    <a:pt x="133" y="38"/>
                  </a:cubicBezTo>
                  <a:cubicBezTo>
                    <a:pt x="148" y="16"/>
                    <a:pt x="148" y="16"/>
                    <a:pt x="148" y="16"/>
                  </a:cubicBezTo>
                  <a:cubicBezTo>
                    <a:pt x="149" y="15"/>
                    <a:pt x="149" y="13"/>
                    <a:pt x="148" y="11"/>
                  </a:cubicBezTo>
                  <a:cubicBezTo>
                    <a:pt x="147" y="10"/>
                    <a:pt x="146" y="9"/>
                    <a:pt x="144" y="9"/>
                  </a:cubicBezTo>
                  <a:cubicBezTo>
                    <a:pt x="53" y="1"/>
                    <a:pt x="53" y="1"/>
                    <a:pt x="53" y="1"/>
                  </a:cubicBezTo>
                  <a:cubicBezTo>
                    <a:pt x="51" y="0"/>
                    <a:pt x="49" y="1"/>
                    <a:pt x="48" y="3"/>
                  </a:cubicBezTo>
                  <a:cubicBezTo>
                    <a:pt x="52" y="5"/>
                    <a:pt x="52" y="5"/>
                    <a:pt x="52" y="5"/>
                  </a:cubicBezTo>
                  <a:cubicBezTo>
                    <a:pt x="52" y="10"/>
                    <a:pt x="52" y="10"/>
                    <a:pt x="52" y="10"/>
                  </a:cubicBezTo>
                  <a:cubicBezTo>
                    <a:pt x="136" y="17"/>
                    <a:pt x="136" y="17"/>
                    <a:pt x="136" y="17"/>
                  </a:cubicBezTo>
                  <a:cubicBezTo>
                    <a:pt x="125" y="33"/>
                    <a:pt x="125" y="33"/>
                    <a:pt x="125" y="33"/>
                  </a:cubicBezTo>
                  <a:cubicBezTo>
                    <a:pt x="93" y="83"/>
                    <a:pt x="93" y="83"/>
                    <a:pt x="93" y="83"/>
                  </a:cubicBezTo>
                  <a:cubicBezTo>
                    <a:pt x="31" y="79"/>
                    <a:pt x="31" y="79"/>
                    <a:pt x="31" y="79"/>
                  </a:cubicBezTo>
                  <a:cubicBezTo>
                    <a:pt x="13" y="77"/>
                    <a:pt x="13" y="77"/>
                    <a:pt x="13" y="77"/>
                  </a:cubicBezTo>
                  <a:cubicBezTo>
                    <a:pt x="56" y="8"/>
                    <a:pt x="56" y="8"/>
                    <a:pt x="56" y="8"/>
                  </a:cubicBezTo>
                  <a:cubicBezTo>
                    <a:pt x="52" y="5"/>
                    <a:pt x="52" y="5"/>
                    <a:pt x="52" y="5"/>
                  </a:cubicBezTo>
                  <a:cubicBezTo>
                    <a:pt x="52" y="10"/>
                    <a:pt x="52" y="10"/>
                    <a:pt x="52" y="10"/>
                  </a:cubicBezTo>
                  <a:lnTo>
                    <a:pt x="52"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7019925" y="1358901"/>
              <a:ext cx="169863" cy="255588"/>
            </a:xfrm>
            <a:custGeom>
              <a:avLst/>
              <a:gdLst>
                <a:gd name="T0" fmla="*/ 32 w 40"/>
                <a:gd name="T1" fmla="*/ 0 h 60"/>
                <a:gd name="T2" fmla="*/ 1 w 40"/>
                <a:gd name="T3" fmla="*/ 51 h 60"/>
                <a:gd name="T4" fmla="*/ 0 w 40"/>
                <a:gd name="T5" fmla="*/ 56 h 60"/>
                <a:gd name="T6" fmla="*/ 4 w 40"/>
                <a:gd name="T7" fmla="*/ 58 h 60"/>
                <a:gd name="T8" fmla="*/ 21 w 40"/>
                <a:gd name="T9" fmla="*/ 60 h 60"/>
                <a:gd name="T10" fmla="*/ 22 w 40"/>
                <a:gd name="T11" fmla="*/ 50 h 60"/>
                <a:gd name="T12" fmla="*/ 13 w 40"/>
                <a:gd name="T13" fmla="*/ 49 h 60"/>
                <a:gd name="T14" fmla="*/ 40 w 40"/>
                <a:gd name="T15" fmla="*/ 5 h 60"/>
                <a:gd name="T16" fmla="*/ 32 w 4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0">
                  <a:moveTo>
                    <a:pt x="32" y="0"/>
                  </a:moveTo>
                  <a:cubicBezTo>
                    <a:pt x="1" y="51"/>
                    <a:pt x="1" y="51"/>
                    <a:pt x="1" y="51"/>
                  </a:cubicBezTo>
                  <a:cubicBezTo>
                    <a:pt x="0" y="52"/>
                    <a:pt x="0" y="54"/>
                    <a:pt x="0" y="56"/>
                  </a:cubicBezTo>
                  <a:cubicBezTo>
                    <a:pt x="1" y="57"/>
                    <a:pt x="3" y="58"/>
                    <a:pt x="4" y="58"/>
                  </a:cubicBezTo>
                  <a:cubicBezTo>
                    <a:pt x="21" y="60"/>
                    <a:pt x="21" y="60"/>
                    <a:pt x="21" y="60"/>
                  </a:cubicBezTo>
                  <a:cubicBezTo>
                    <a:pt x="22" y="50"/>
                    <a:pt x="22" y="50"/>
                    <a:pt x="22" y="50"/>
                  </a:cubicBezTo>
                  <a:cubicBezTo>
                    <a:pt x="13" y="49"/>
                    <a:pt x="13" y="49"/>
                    <a:pt x="13" y="49"/>
                  </a:cubicBezTo>
                  <a:cubicBezTo>
                    <a:pt x="40" y="5"/>
                    <a:pt x="40" y="5"/>
                    <a:pt x="40" y="5"/>
                  </a:cubicBezTo>
                  <a:cubicBezTo>
                    <a:pt x="32" y="0"/>
                    <a:pt x="32" y="0"/>
                    <a:pt x="32"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7042150" y="1452563"/>
              <a:ext cx="573088" cy="514350"/>
            </a:xfrm>
            <a:custGeom>
              <a:avLst/>
              <a:gdLst>
                <a:gd name="T0" fmla="*/ 0 w 361"/>
                <a:gd name="T1" fmla="*/ 126 h 324"/>
                <a:gd name="T2" fmla="*/ 96 w 361"/>
                <a:gd name="T3" fmla="*/ 324 h 324"/>
                <a:gd name="T4" fmla="*/ 361 w 361"/>
                <a:gd name="T5" fmla="*/ 193 h 324"/>
                <a:gd name="T6" fmla="*/ 265 w 361"/>
                <a:gd name="T7" fmla="*/ 0 h 324"/>
                <a:gd name="T8" fmla="*/ 176 w 361"/>
                <a:gd name="T9" fmla="*/ 139 h 324"/>
                <a:gd name="T10" fmla="*/ 0 w 361"/>
                <a:gd name="T11" fmla="*/ 126 h 324"/>
              </a:gdLst>
              <a:ahLst/>
              <a:cxnLst>
                <a:cxn ang="0">
                  <a:pos x="T0" y="T1"/>
                </a:cxn>
                <a:cxn ang="0">
                  <a:pos x="T2" y="T3"/>
                </a:cxn>
                <a:cxn ang="0">
                  <a:pos x="T4" y="T5"/>
                </a:cxn>
                <a:cxn ang="0">
                  <a:pos x="T6" y="T7"/>
                </a:cxn>
                <a:cxn ang="0">
                  <a:pos x="T8" y="T9"/>
                </a:cxn>
                <a:cxn ang="0">
                  <a:pos x="T10" y="T11"/>
                </a:cxn>
              </a:cxnLst>
              <a:rect l="0" t="0" r="r" b="b"/>
              <a:pathLst>
                <a:path w="361" h="324">
                  <a:moveTo>
                    <a:pt x="0" y="126"/>
                  </a:moveTo>
                  <a:lnTo>
                    <a:pt x="96" y="324"/>
                  </a:lnTo>
                  <a:lnTo>
                    <a:pt x="361" y="193"/>
                  </a:lnTo>
                  <a:lnTo>
                    <a:pt x="265" y="0"/>
                  </a:lnTo>
                  <a:lnTo>
                    <a:pt x="176" y="139"/>
                  </a:lnTo>
                  <a:lnTo>
                    <a:pt x="0" y="126"/>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7019925" y="1431926"/>
              <a:ext cx="615950" cy="555625"/>
            </a:xfrm>
            <a:custGeom>
              <a:avLst/>
              <a:gdLst>
                <a:gd name="T0" fmla="*/ 5 w 145"/>
                <a:gd name="T1" fmla="*/ 52 h 131"/>
                <a:gd name="T2" fmla="*/ 1 w 145"/>
                <a:gd name="T3" fmla="*/ 54 h 131"/>
                <a:gd name="T4" fmla="*/ 37 w 145"/>
                <a:gd name="T5" fmla="*/ 128 h 131"/>
                <a:gd name="T6" fmla="*/ 39 w 145"/>
                <a:gd name="T7" fmla="*/ 130 h 131"/>
                <a:gd name="T8" fmla="*/ 43 w 145"/>
                <a:gd name="T9" fmla="*/ 130 h 131"/>
                <a:gd name="T10" fmla="*/ 142 w 145"/>
                <a:gd name="T11" fmla="*/ 82 h 131"/>
                <a:gd name="T12" fmla="*/ 144 w 145"/>
                <a:gd name="T13" fmla="*/ 79 h 131"/>
                <a:gd name="T14" fmla="*/ 144 w 145"/>
                <a:gd name="T15" fmla="*/ 75 h 131"/>
                <a:gd name="T16" fmla="*/ 109 w 145"/>
                <a:gd name="T17" fmla="*/ 3 h 131"/>
                <a:gd name="T18" fmla="*/ 105 w 145"/>
                <a:gd name="T19" fmla="*/ 0 h 131"/>
                <a:gd name="T20" fmla="*/ 100 w 145"/>
                <a:gd name="T21" fmla="*/ 2 h 131"/>
                <a:gd name="T22" fmla="*/ 68 w 145"/>
                <a:gd name="T23" fmla="*/ 52 h 131"/>
                <a:gd name="T24" fmla="*/ 6 w 145"/>
                <a:gd name="T25" fmla="*/ 48 h 131"/>
                <a:gd name="T26" fmla="*/ 1 w 145"/>
                <a:gd name="T27" fmla="*/ 50 h 131"/>
                <a:gd name="T28" fmla="*/ 1 w 145"/>
                <a:gd name="T29" fmla="*/ 54 h 131"/>
                <a:gd name="T30" fmla="*/ 5 w 145"/>
                <a:gd name="T31" fmla="*/ 52 h 131"/>
                <a:gd name="T32" fmla="*/ 5 w 145"/>
                <a:gd name="T33" fmla="*/ 57 h 131"/>
                <a:gd name="T34" fmla="*/ 70 w 145"/>
                <a:gd name="T35" fmla="*/ 62 h 131"/>
                <a:gd name="T36" fmla="*/ 75 w 145"/>
                <a:gd name="T37" fmla="*/ 60 h 131"/>
                <a:gd name="T38" fmla="*/ 104 w 145"/>
                <a:gd name="T39" fmla="*/ 14 h 131"/>
                <a:gd name="T40" fmla="*/ 134 w 145"/>
                <a:gd name="T41" fmla="*/ 75 h 131"/>
                <a:gd name="T42" fmla="*/ 43 w 145"/>
                <a:gd name="T43" fmla="*/ 119 h 131"/>
                <a:gd name="T44" fmla="*/ 9 w 145"/>
                <a:gd name="T45" fmla="*/ 50 h 131"/>
                <a:gd name="T46" fmla="*/ 5 w 145"/>
                <a:gd name="T47" fmla="*/ 52 h 131"/>
                <a:gd name="T48" fmla="*/ 5 w 145"/>
                <a:gd name="T49" fmla="*/ 57 h 131"/>
                <a:gd name="T50" fmla="*/ 5 w 145"/>
                <a:gd name="T51"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31">
                  <a:moveTo>
                    <a:pt x="5" y="52"/>
                  </a:moveTo>
                  <a:cubicBezTo>
                    <a:pt x="1" y="54"/>
                    <a:pt x="1" y="54"/>
                    <a:pt x="1" y="54"/>
                  </a:cubicBezTo>
                  <a:cubicBezTo>
                    <a:pt x="37" y="128"/>
                    <a:pt x="37" y="128"/>
                    <a:pt x="37" y="128"/>
                  </a:cubicBezTo>
                  <a:cubicBezTo>
                    <a:pt x="37" y="129"/>
                    <a:pt x="38" y="130"/>
                    <a:pt x="39" y="130"/>
                  </a:cubicBezTo>
                  <a:cubicBezTo>
                    <a:pt x="41" y="131"/>
                    <a:pt x="42" y="130"/>
                    <a:pt x="43" y="130"/>
                  </a:cubicBezTo>
                  <a:cubicBezTo>
                    <a:pt x="142" y="82"/>
                    <a:pt x="142" y="82"/>
                    <a:pt x="142" y="82"/>
                  </a:cubicBezTo>
                  <a:cubicBezTo>
                    <a:pt x="143" y="81"/>
                    <a:pt x="144" y="80"/>
                    <a:pt x="144" y="79"/>
                  </a:cubicBezTo>
                  <a:cubicBezTo>
                    <a:pt x="145" y="78"/>
                    <a:pt x="145" y="76"/>
                    <a:pt x="144" y="75"/>
                  </a:cubicBezTo>
                  <a:cubicBezTo>
                    <a:pt x="109" y="3"/>
                    <a:pt x="109" y="3"/>
                    <a:pt x="109" y="3"/>
                  </a:cubicBezTo>
                  <a:cubicBezTo>
                    <a:pt x="108" y="1"/>
                    <a:pt x="106" y="0"/>
                    <a:pt x="105" y="0"/>
                  </a:cubicBezTo>
                  <a:cubicBezTo>
                    <a:pt x="103" y="0"/>
                    <a:pt x="101" y="1"/>
                    <a:pt x="100" y="2"/>
                  </a:cubicBezTo>
                  <a:cubicBezTo>
                    <a:pt x="68" y="52"/>
                    <a:pt x="68" y="52"/>
                    <a:pt x="68" y="52"/>
                  </a:cubicBezTo>
                  <a:cubicBezTo>
                    <a:pt x="6" y="48"/>
                    <a:pt x="6" y="48"/>
                    <a:pt x="6" y="48"/>
                  </a:cubicBezTo>
                  <a:cubicBezTo>
                    <a:pt x="4" y="47"/>
                    <a:pt x="2" y="48"/>
                    <a:pt x="1" y="50"/>
                  </a:cubicBezTo>
                  <a:cubicBezTo>
                    <a:pt x="0" y="51"/>
                    <a:pt x="0" y="53"/>
                    <a:pt x="1" y="54"/>
                  </a:cubicBezTo>
                  <a:cubicBezTo>
                    <a:pt x="5" y="52"/>
                    <a:pt x="5" y="52"/>
                    <a:pt x="5" y="52"/>
                  </a:cubicBezTo>
                  <a:cubicBezTo>
                    <a:pt x="5" y="57"/>
                    <a:pt x="5" y="57"/>
                    <a:pt x="5" y="57"/>
                  </a:cubicBezTo>
                  <a:cubicBezTo>
                    <a:pt x="70" y="62"/>
                    <a:pt x="70" y="62"/>
                    <a:pt x="70" y="62"/>
                  </a:cubicBezTo>
                  <a:cubicBezTo>
                    <a:pt x="72" y="62"/>
                    <a:pt x="74" y="61"/>
                    <a:pt x="75" y="60"/>
                  </a:cubicBezTo>
                  <a:cubicBezTo>
                    <a:pt x="104" y="14"/>
                    <a:pt x="104" y="14"/>
                    <a:pt x="104" y="14"/>
                  </a:cubicBezTo>
                  <a:cubicBezTo>
                    <a:pt x="134" y="75"/>
                    <a:pt x="134" y="75"/>
                    <a:pt x="134" y="75"/>
                  </a:cubicBezTo>
                  <a:cubicBezTo>
                    <a:pt x="43" y="119"/>
                    <a:pt x="43" y="119"/>
                    <a:pt x="43" y="119"/>
                  </a:cubicBezTo>
                  <a:cubicBezTo>
                    <a:pt x="9" y="50"/>
                    <a:pt x="9" y="50"/>
                    <a:pt x="9" y="50"/>
                  </a:cubicBezTo>
                  <a:cubicBezTo>
                    <a:pt x="5" y="52"/>
                    <a:pt x="5" y="52"/>
                    <a:pt x="5" y="52"/>
                  </a:cubicBezTo>
                  <a:cubicBezTo>
                    <a:pt x="5" y="57"/>
                    <a:pt x="5" y="57"/>
                    <a:pt x="5" y="57"/>
                  </a:cubicBezTo>
                  <a:lnTo>
                    <a:pt x="5"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7321550" y="1397001"/>
              <a:ext cx="280988" cy="123825"/>
            </a:xfrm>
            <a:custGeom>
              <a:avLst/>
              <a:gdLst>
                <a:gd name="T0" fmla="*/ 0 w 66"/>
                <a:gd name="T1" fmla="*/ 10 h 29"/>
                <a:gd name="T2" fmla="*/ 49 w 66"/>
                <a:gd name="T3" fmla="*/ 12 h 29"/>
                <a:gd name="T4" fmla="*/ 58 w 66"/>
                <a:gd name="T5" fmla="*/ 29 h 29"/>
                <a:gd name="T6" fmla="*/ 66 w 66"/>
                <a:gd name="T7" fmla="*/ 25 h 29"/>
                <a:gd name="T8" fmla="*/ 57 w 66"/>
                <a:gd name="T9" fmla="*/ 5 h 29"/>
                <a:gd name="T10" fmla="*/ 53 w 66"/>
                <a:gd name="T11" fmla="*/ 2 h 29"/>
                <a:gd name="T12" fmla="*/ 1 w 66"/>
                <a:gd name="T13" fmla="*/ 0 h 29"/>
                <a:gd name="T14" fmla="*/ 0 w 66"/>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29">
                  <a:moveTo>
                    <a:pt x="0" y="10"/>
                  </a:moveTo>
                  <a:cubicBezTo>
                    <a:pt x="49" y="12"/>
                    <a:pt x="49" y="12"/>
                    <a:pt x="49" y="12"/>
                  </a:cubicBezTo>
                  <a:cubicBezTo>
                    <a:pt x="58" y="29"/>
                    <a:pt x="58" y="29"/>
                    <a:pt x="58" y="29"/>
                  </a:cubicBezTo>
                  <a:cubicBezTo>
                    <a:pt x="66" y="25"/>
                    <a:pt x="66" y="25"/>
                    <a:pt x="66" y="25"/>
                  </a:cubicBezTo>
                  <a:cubicBezTo>
                    <a:pt x="57" y="5"/>
                    <a:pt x="57" y="5"/>
                    <a:pt x="57" y="5"/>
                  </a:cubicBezTo>
                  <a:cubicBezTo>
                    <a:pt x="56" y="3"/>
                    <a:pt x="54" y="2"/>
                    <a:pt x="53" y="2"/>
                  </a:cubicBezTo>
                  <a:cubicBezTo>
                    <a:pt x="1" y="0"/>
                    <a:pt x="1" y="0"/>
                    <a:pt x="1" y="0"/>
                  </a:cubicBezTo>
                  <a:cubicBezTo>
                    <a:pt x="0" y="10"/>
                    <a:pt x="0" y="10"/>
                    <a:pt x="0" y="10"/>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7559675" y="1498601"/>
              <a:ext cx="119063" cy="166688"/>
            </a:xfrm>
            <a:custGeom>
              <a:avLst/>
              <a:gdLst>
                <a:gd name="T0" fmla="*/ 75 w 75"/>
                <a:gd name="T1" fmla="*/ 89 h 105"/>
                <a:gd name="T2" fmla="*/ 43 w 75"/>
                <a:gd name="T3" fmla="*/ 105 h 105"/>
                <a:gd name="T4" fmla="*/ 0 w 75"/>
                <a:gd name="T5" fmla="*/ 16 h 105"/>
                <a:gd name="T6" fmla="*/ 32 w 75"/>
                <a:gd name="T7" fmla="*/ 0 h 105"/>
                <a:gd name="T8" fmla="*/ 75 w 75"/>
                <a:gd name="T9" fmla="*/ 89 h 105"/>
              </a:gdLst>
              <a:ahLst/>
              <a:cxnLst>
                <a:cxn ang="0">
                  <a:pos x="T0" y="T1"/>
                </a:cxn>
                <a:cxn ang="0">
                  <a:pos x="T2" y="T3"/>
                </a:cxn>
                <a:cxn ang="0">
                  <a:pos x="T4" y="T5"/>
                </a:cxn>
                <a:cxn ang="0">
                  <a:pos x="T6" y="T7"/>
                </a:cxn>
                <a:cxn ang="0">
                  <a:pos x="T8" y="T9"/>
                </a:cxn>
              </a:cxnLst>
              <a:rect l="0" t="0" r="r" b="b"/>
              <a:pathLst>
                <a:path w="75" h="105">
                  <a:moveTo>
                    <a:pt x="75" y="89"/>
                  </a:moveTo>
                  <a:lnTo>
                    <a:pt x="43" y="105"/>
                  </a:lnTo>
                  <a:lnTo>
                    <a:pt x="0" y="16"/>
                  </a:lnTo>
                  <a:lnTo>
                    <a:pt x="32" y="0"/>
                  </a:lnTo>
                  <a:lnTo>
                    <a:pt x="75" y="89"/>
                  </a:lnTo>
                  <a:close/>
                </a:path>
              </a:pathLst>
            </a:cu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p:nvPr/>
          </p:nvSpPr>
          <p:spPr bwMode="auto">
            <a:xfrm>
              <a:off x="7543800" y="1477963"/>
              <a:ext cx="157163" cy="207963"/>
            </a:xfrm>
            <a:custGeom>
              <a:avLst/>
              <a:gdLst>
                <a:gd name="T0" fmla="*/ 32 w 37"/>
                <a:gd name="T1" fmla="*/ 38 h 49"/>
                <a:gd name="T2" fmla="*/ 30 w 37"/>
                <a:gd name="T3" fmla="*/ 34 h 49"/>
                <a:gd name="T4" fmla="*/ 23 w 37"/>
                <a:gd name="T5" fmla="*/ 38 h 49"/>
                <a:gd name="T6" fmla="*/ 11 w 37"/>
                <a:gd name="T7" fmla="*/ 13 h 49"/>
                <a:gd name="T8" fmla="*/ 14 w 37"/>
                <a:gd name="T9" fmla="*/ 11 h 49"/>
                <a:gd name="T10" fmla="*/ 28 w 37"/>
                <a:gd name="T11" fmla="*/ 40 h 49"/>
                <a:gd name="T12" fmla="*/ 32 w 37"/>
                <a:gd name="T13" fmla="*/ 38 h 49"/>
                <a:gd name="T14" fmla="*/ 30 w 37"/>
                <a:gd name="T15" fmla="*/ 34 h 49"/>
                <a:gd name="T16" fmla="*/ 32 w 37"/>
                <a:gd name="T17" fmla="*/ 38 h 49"/>
                <a:gd name="T18" fmla="*/ 36 w 37"/>
                <a:gd name="T19" fmla="*/ 36 h 49"/>
                <a:gd name="T20" fmla="*/ 20 w 37"/>
                <a:gd name="T21" fmla="*/ 3 h 49"/>
                <a:gd name="T22" fmla="*/ 14 w 37"/>
                <a:gd name="T23" fmla="*/ 1 h 49"/>
                <a:gd name="T24" fmla="*/ 2 w 37"/>
                <a:gd name="T25" fmla="*/ 7 h 49"/>
                <a:gd name="T26" fmla="*/ 0 w 37"/>
                <a:gd name="T27" fmla="*/ 9 h 49"/>
                <a:gd name="T28" fmla="*/ 0 w 37"/>
                <a:gd name="T29" fmla="*/ 13 h 49"/>
                <a:gd name="T30" fmla="*/ 16 w 37"/>
                <a:gd name="T31" fmla="*/ 46 h 49"/>
                <a:gd name="T32" fmla="*/ 23 w 37"/>
                <a:gd name="T33" fmla="*/ 48 h 49"/>
                <a:gd name="T34" fmla="*/ 34 w 37"/>
                <a:gd name="T35" fmla="*/ 42 h 49"/>
                <a:gd name="T36" fmla="*/ 37 w 37"/>
                <a:gd name="T37" fmla="*/ 40 h 49"/>
                <a:gd name="T38" fmla="*/ 36 w 37"/>
                <a:gd name="T39" fmla="*/ 36 h 49"/>
                <a:gd name="T40" fmla="*/ 32 w 37"/>
                <a:gd name="T41"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9">
                  <a:moveTo>
                    <a:pt x="32" y="38"/>
                  </a:moveTo>
                  <a:cubicBezTo>
                    <a:pt x="30" y="34"/>
                    <a:pt x="30" y="34"/>
                    <a:pt x="30" y="34"/>
                  </a:cubicBezTo>
                  <a:cubicBezTo>
                    <a:pt x="23" y="38"/>
                    <a:pt x="23" y="38"/>
                    <a:pt x="23" y="38"/>
                  </a:cubicBezTo>
                  <a:cubicBezTo>
                    <a:pt x="11" y="13"/>
                    <a:pt x="11" y="13"/>
                    <a:pt x="11" y="13"/>
                  </a:cubicBezTo>
                  <a:cubicBezTo>
                    <a:pt x="14" y="11"/>
                    <a:pt x="14" y="11"/>
                    <a:pt x="14" y="11"/>
                  </a:cubicBezTo>
                  <a:cubicBezTo>
                    <a:pt x="28" y="40"/>
                    <a:pt x="28" y="40"/>
                    <a:pt x="28" y="40"/>
                  </a:cubicBezTo>
                  <a:cubicBezTo>
                    <a:pt x="32" y="38"/>
                    <a:pt x="32" y="38"/>
                    <a:pt x="32" y="38"/>
                  </a:cubicBezTo>
                  <a:cubicBezTo>
                    <a:pt x="30" y="34"/>
                    <a:pt x="30" y="34"/>
                    <a:pt x="30" y="34"/>
                  </a:cubicBezTo>
                  <a:cubicBezTo>
                    <a:pt x="32" y="38"/>
                    <a:pt x="32" y="38"/>
                    <a:pt x="32" y="38"/>
                  </a:cubicBezTo>
                  <a:cubicBezTo>
                    <a:pt x="36" y="36"/>
                    <a:pt x="36" y="36"/>
                    <a:pt x="36" y="36"/>
                  </a:cubicBezTo>
                  <a:cubicBezTo>
                    <a:pt x="20" y="3"/>
                    <a:pt x="20" y="3"/>
                    <a:pt x="20" y="3"/>
                  </a:cubicBezTo>
                  <a:cubicBezTo>
                    <a:pt x="19" y="1"/>
                    <a:pt x="16" y="0"/>
                    <a:pt x="14" y="1"/>
                  </a:cubicBezTo>
                  <a:cubicBezTo>
                    <a:pt x="2" y="7"/>
                    <a:pt x="2" y="7"/>
                    <a:pt x="2" y="7"/>
                  </a:cubicBezTo>
                  <a:cubicBezTo>
                    <a:pt x="1" y="7"/>
                    <a:pt x="0" y="8"/>
                    <a:pt x="0" y="9"/>
                  </a:cubicBezTo>
                  <a:cubicBezTo>
                    <a:pt x="0" y="10"/>
                    <a:pt x="0" y="12"/>
                    <a:pt x="0" y="13"/>
                  </a:cubicBezTo>
                  <a:cubicBezTo>
                    <a:pt x="16" y="46"/>
                    <a:pt x="16" y="46"/>
                    <a:pt x="16" y="46"/>
                  </a:cubicBezTo>
                  <a:cubicBezTo>
                    <a:pt x="17" y="48"/>
                    <a:pt x="20" y="49"/>
                    <a:pt x="23" y="48"/>
                  </a:cubicBezTo>
                  <a:cubicBezTo>
                    <a:pt x="34" y="42"/>
                    <a:pt x="34" y="42"/>
                    <a:pt x="34" y="42"/>
                  </a:cubicBezTo>
                  <a:cubicBezTo>
                    <a:pt x="35" y="42"/>
                    <a:pt x="36" y="41"/>
                    <a:pt x="37" y="40"/>
                  </a:cubicBezTo>
                  <a:cubicBezTo>
                    <a:pt x="37" y="38"/>
                    <a:pt x="37" y="37"/>
                    <a:pt x="36" y="36"/>
                  </a:cubicBezTo>
                  <a:lnTo>
                    <a:pt x="32" y="3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5" name="文本框 44"/>
          <p:cNvSpPr txBox="1"/>
          <p:nvPr/>
        </p:nvSpPr>
        <p:spPr>
          <a:xfrm>
            <a:off x="2" y="5935062"/>
            <a:ext cx="12191998" cy="645160"/>
          </a:xfrm>
          <a:prstGeom prst="rect">
            <a:avLst/>
          </a:prstGeom>
          <a:noFill/>
        </p:spPr>
        <p:txBody>
          <a:bodyPr wrap="square" rtlCol="0">
            <a:spAutoFit/>
          </a:bodyPr>
          <a:lstStyle/>
          <a:p>
            <a:pPr algn="ctr"/>
            <a:r>
              <a:rPr lang="en-US" altLang="zh-CN"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Presenters: </a:t>
            </a:r>
            <a:r>
              <a:rPr lang="zh-CN" altLang="en-US"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贾沛霖</a:t>
            </a:r>
            <a:r>
              <a:rPr lang="en-US" altLang="zh-CN"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许昊然</a:t>
            </a:r>
            <a:r>
              <a:rPr lang="en-US" altLang="zh-CN"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何岱霖</a:t>
            </a:r>
            <a:endParaRPr lang="zh-CN" altLang="en-US"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3124069" y="5578499"/>
            <a:ext cx="594878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8" name="文本框 44"/>
          <p:cNvSpPr txBox="1"/>
          <p:nvPr/>
        </p:nvSpPr>
        <p:spPr>
          <a:xfrm>
            <a:off x="1" y="3763273"/>
            <a:ext cx="12191999" cy="1014730"/>
          </a:xfrm>
          <a:prstGeom prst="rect">
            <a:avLst/>
          </a:prstGeom>
          <a:noFill/>
        </p:spPr>
        <p:txBody>
          <a:bodyPr wrap="square" rtlCol="0">
            <a:spAutoFit/>
          </a:bodyPr>
          <a:lstStyle/>
          <a:p>
            <a:pPr algn="ctr" defTabSz="514350" fontAlgn="base">
              <a:spcBef>
                <a:spcPct val="0"/>
              </a:spcBef>
              <a:spcAft>
                <a:spcPct val="0"/>
              </a:spcAft>
              <a:tabLst>
                <a:tab pos="2149475" algn="l"/>
              </a:tabLst>
            </a:pPr>
            <a:r>
              <a:rPr lang="en-US" altLang="zh-CN" sz="6000" dirty="0">
                <a:latin typeface="Arial" panose="020B0604020202020204"/>
                <a:ea typeface="微软雅黑" panose="020B0503020204020204" pitchFamily="34" charset="-122"/>
                <a:sym typeface="Calibri" panose="020F0502020204030204" pitchFamily="34" charset="0"/>
              </a:rPr>
              <a:t>5</a:t>
            </a:r>
            <a:r>
              <a:rPr lang="zh-CN" altLang="en-US" sz="6000" dirty="0">
                <a:latin typeface="Arial" panose="020B0604020202020204"/>
                <a:ea typeface="微软雅黑" panose="020B0503020204020204" pitchFamily="34" charset="-122"/>
                <a:sym typeface="Calibri" panose="020F0502020204030204" pitchFamily="34" charset="0"/>
              </a:rPr>
              <a:t>组：电力负荷大数据</a:t>
            </a:r>
            <a:r>
              <a:rPr lang="zh-CN" altLang="en-US" sz="6000" dirty="0">
                <a:latin typeface="Arial" panose="020B0604020202020204"/>
                <a:ea typeface="微软雅黑" panose="020B0503020204020204" pitchFamily="34" charset="-122"/>
                <a:sym typeface="Calibri" panose="020F0502020204030204" pitchFamily="34" charset="0"/>
              </a:rPr>
              <a:t>分析</a:t>
            </a:r>
            <a:endParaRPr lang="zh-CN" altLang="en-US" sz="6000" dirty="0">
              <a:latin typeface="Arial" panose="020B0604020202020204"/>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3811270" y="245745"/>
            <a:ext cx="466725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小时聚类数据</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27760" y="836930"/>
            <a:ext cx="10034905" cy="368300"/>
          </a:xfrm>
          <a:prstGeom prst="rect">
            <a:avLst/>
          </a:prstGeom>
          <a:noFill/>
        </p:spPr>
        <p:txBody>
          <a:bodyPr wrap="square" rtlCol="0">
            <a:spAutoFit/>
          </a:bodyPr>
          <a:p>
            <a:r>
              <a:rPr lang="zh-CN" altLang="en-US"/>
              <a:t>以</a:t>
            </a:r>
            <a:r>
              <a:rPr lang="en-US" altLang="zh-CN"/>
              <a:t>4</a:t>
            </a:r>
            <a:r>
              <a:rPr lang="zh-CN" altLang="en-US"/>
              <a:t>为</a:t>
            </a:r>
            <a:r>
              <a:rPr lang="en-US" altLang="zh-CN"/>
              <a:t>k-means</a:t>
            </a:r>
            <a:r>
              <a:rPr lang="zh-CN" altLang="en-US"/>
              <a:t>的分类数，分为</a:t>
            </a:r>
            <a:r>
              <a:rPr lang="en-US" altLang="zh-CN"/>
              <a:t>4</a:t>
            </a:r>
            <a:r>
              <a:rPr lang="zh-CN" altLang="en-US"/>
              <a:t>中主要的用能</a:t>
            </a:r>
            <a:r>
              <a:rPr lang="zh-CN" altLang="en-US"/>
              <a:t>模式：</a:t>
            </a:r>
            <a:endParaRPr lang="zh-CN" altLang="en-US"/>
          </a:p>
        </p:txBody>
      </p:sp>
      <p:pic>
        <p:nvPicPr>
          <p:cNvPr id="6" name="图片 5"/>
          <p:cNvPicPr>
            <a:picLocks noChangeAspect="1"/>
          </p:cNvPicPr>
          <p:nvPr/>
        </p:nvPicPr>
        <p:blipFill>
          <a:blip r:embed="rId2"/>
          <a:stretch>
            <a:fillRect/>
          </a:stretch>
        </p:blipFill>
        <p:spPr>
          <a:xfrm>
            <a:off x="588645" y="1280160"/>
            <a:ext cx="5011420" cy="2658745"/>
          </a:xfrm>
          <a:prstGeom prst="rect">
            <a:avLst/>
          </a:prstGeom>
        </p:spPr>
      </p:pic>
      <p:pic>
        <p:nvPicPr>
          <p:cNvPr id="8" name="图片 7"/>
          <p:cNvPicPr>
            <a:picLocks noChangeAspect="1"/>
          </p:cNvPicPr>
          <p:nvPr/>
        </p:nvPicPr>
        <p:blipFill>
          <a:blip r:embed="rId3"/>
          <a:stretch>
            <a:fillRect/>
          </a:stretch>
        </p:blipFill>
        <p:spPr>
          <a:xfrm>
            <a:off x="6259830" y="1280160"/>
            <a:ext cx="5061585" cy="2670810"/>
          </a:xfrm>
          <a:prstGeom prst="rect">
            <a:avLst/>
          </a:prstGeom>
        </p:spPr>
      </p:pic>
      <p:pic>
        <p:nvPicPr>
          <p:cNvPr id="9" name="图片 8"/>
          <p:cNvPicPr>
            <a:picLocks noChangeAspect="1"/>
          </p:cNvPicPr>
          <p:nvPr/>
        </p:nvPicPr>
        <p:blipFill>
          <a:blip r:embed="rId4"/>
          <a:stretch>
            <a:fillRect/>
          </a:stretch>
        </p:blipFill>
        <p:spPr>
          <a:xfrm>
            <a:off x="588645" y="4128770"/>
            <a:ext cx="5042535" cy="2643505"/>
          </a:xfrm>
          <a:prstGeom prst="rect">
            <a:avLst/>
          </a:prstGeom>
        </p:spPr>
      </p:pic>
      <p:pic>
        <p:nvPicPr>
          <p:cNvPr id="10" name="图片 9"/>
          <p:cNvPicPr>
            <a:picLocks noChangeAspect="1"/>
          </p:cNvPicPr>
          <p:nvPr/>
        </p:nvPicPr>
        <p:blipFill>
          <a:blip r:embed="rId5"/>
          <a:stretch>
            <a:fillRect/>
          </a:stretch>
        </p:blipFill>
        <p:spPr>
          <a:xfrm>
            <a:off x="6259830" y="4025900"/>
            <a:ext cx="5061585" cy="2684780"/>
          </a:xfrm>
          <a:prstGeom prst="rect">
            <a:avLst/>
          </a:prstGeom>
        </p:spPr>
      </p:pic>
      <p:sp>
        <p:nvSpPr>
          <p:cNvPr id="11" name="文本框 10"/>
          <p:cNvSpPr txBox="1"/>
          <p:nvPr/>
        </p:nvSpPr>
        <p:spPr>
          <a:xfrm>
            <a:off x="3027680" y="4445000"/>
            <a:ext cx="4064000" cy="152400"/>
          </a:xfrm>
          <a:prstGeom prst="rect">
            <a:avLst/>
          </a:prstGeom>
          <a:noFill/>
        </p:spPr>
        <p:txBody>
          <a:bodyPr wrap="square" rtlCol="0">
            <a:spAutoFit/>
          </a:bodyPr>
          <a:p>
            <a:r>
              <a:rPr lang="en-US" altLang="zh-CN" sz="400" b="1"/>
              <a:t>3</a:t>
            </a:r>
            <a:endParaRPr lang="en-US" altLang="zh-CN" sz="400" b="1"/>
          </a:p>
        </p:txBody>
      </p:sp>
      <p:sp>
        <p:nvSpPr>
          <p:cNvPr id="12" name="文本框 11"/>
          <p:cNvSpPr txBox="1"/>
          <p:nvPr/>
        </p:nvSpPr>
        <p:spPr>
          <a:xfrm>
            <a:off x="3127375" y="2388870"/>
            <a:ext cx="946785" cy="368300"/>
          </a:xfrm>
          <a:prstGeom prst="rect">
            <a:avLst/>
          </a:prstGeom>
          <a:noFill/>
        </p:spPr>
        <p:txBody>
          <a:bodyPr wrap="square" rtlCol="0">
            <a:spAutoFit/>
          </a:bodyPr>
          <a:p>
            <a:r>
              <a:rPr lang="zh-CN" altLang="en-US"/>
              <a:t>夏令时</a:t>
            </a:r>
            <a:endParaRPr lang="zh-CN" altLang="en-US"/>
          </a:p>
        </p:txBody>
      </p:sp>
      <p:sp>
        <p:nvSpPr>
          <p:cNvPr id="13" name="文本框 12"/>
          <p:cNvSpPr txBox="1"/>
          <p:nvPr/>
        </p:nvSpPr>
        <p:spPr>
          <a:xfrm>
            <a:off x="9519920" y="2388870"/>
            <a:ext cx="946785" cy="368300"/>
          </a:xfrm>
          <a:prstGeom prst="rect">
            <a:avLst/>
          </a:prstGeom>
          <a:noFill/>
        </p:spPr>
        <p:txBody>
          <a:bodyPr wrap="square" rtlCol="0">
            <a:spAutoFit/>
          </a:bodyPr>
          <a:p>
            <a:r>
              <a:rPr lang="zh-CN" altLang="en-US"/>
              <a:t>冬令时</a:t>
            </a:r>
            <a:endParaRPr lang="zh-CN" altLang="en-US"/>
          </a:p>
        </p:txBody>
      </p:sp>
      <p:sp>
        <p:nvSpPr>
          <p:cNvPr id="14" name="文本框 13"/>
          <p:cNvSpPr txBox="1"/>
          <p:nvPr/>
        </p:nvSpPr>
        <p:spPr>
          <a:xfrm>
            <a:off x="3192780" y="4933950"/>
            <a:ext cx="946785" cy="368300"/>
          </a:xfrm>
          <a:prstGeom prst="rect">
            <a:avLst/>
          </a:prstGeom>
          <a:noFill/>
        </p:spPr>
        <p:txBody>
          <a:bodyPr wrap="square" rtlCol="0">
            <a:spAutoFit/>
          </a:bodyPr>
          <a:p>
            <a:r>
              <a:rPr lang="zh-CN" altLang="en-US"/>
              <a:t>白天</a:t>
            </a:r>
            <a:r>
              <a:rPr lang="zh-CN" altLang="en-US"/>
              <a:t>嗨</a:t>
            </a:r>
            <a:endParaRPr lang="zh-CN" altLang="en-US"/>
          </a:p>
        </p:txBody>
      </p:sp>
      <p:sp>
        <p:nvSpPr>
          <p:cNvPr id="16" name="文本框 15"/>
          <p:cNvSpPr txBox="1"/>
          <p:nvPr/>
        </p:nvSpPr>
        <p:spPr>
          <a:xfrm>
            <a:off x="9592310" y="4768850"/>
            <a:ext cx="946785" cy="368300"/>
          </a:xfrm>
          <a:prstGeom prst="rect">
            <a:avLst/>
          </a:prstGeom>
          <a:noFill/>
        </p:spPr>
        <p:txBody>
          <a:bodyPr wrap="square" rtlCol="0">
            <a:spAutoFit/>
          </a:bodyPr>
          <a:p>
            <a:r>
              <a:rPr lang="zh-CN" altLang="en-US"/>
              <a:t>晚上嗨</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3303270" y="3978275"/>
            <a:ext cx="601599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任务二：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5"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0" name="圆角矩形 39"/>
          <p:cNvSpPr/>
          <p:nvPr>
            <p:custDataLst>
              <p:tags r:id="rId2"/>
            </p:custDataLst>
          </p:nvPr>
        </p:nvSpPr>
        <p:spPr>
          <a:xfrm>
            <a:off x="6791643" y="1252538"/>
            <a:ext cx="4072890" cy="4354195"/>
          </a:xfrm>
          <a:prstGeom prst="roundRect">
            <a:avLst>
              <a:gd name="adj" fmla="val 13095"/>
            </a:avLst>
          </a:prstGeom>
          <a:solidFill>
            <a:srgbClr val="FFFFFF"/>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FFFF"/>
              </a:solidFill>
            </a:endParaRPr>
          </a:p>
        </p:txBody>
      </p:sp>
      <p:cxnSp>
        <p:nvCxnSpPr>
          <p:cNvPr id="41" name="直接连接符 40"/>
          <p:cNvCxnSpPr/>
          <p:nvPr>
            <p:custDataLst>
              <p:tags r:id="rId3"/>
            </p:custDataLst>
          </p:nvPr>
        </p:nvCxnSpPr>
        <p:spPr>
          <a:xfrm>
            <a:off x="8637588" y="5225733"/>
            <a:ext cx="381635" cy="0"/>
          </a:xfrm>
          <a:prstGeom prst="line">
            <a:avLst/>
          </a:prstGeom>
          <a:ln w="44450" cap="rnd">
            <a:solidFill>
              <a:schemeClr val="accent4"/>
            </a:solidFill>
          </a:ln>
        </p:spPr>
        <p:style>
          <a:lnRef idx="2">
            <a:schemeClr val="accent1"/>
          </a:lnRef>
          <a:fillRef idx="0">
            <a:srgbClr val="FFFFFF"/>
          </a:fillRef>
          <a:effectRef idx="0">
            <a:srgbClr val="FFFFFF"/>
          </a:effectRef>
          <a:fontRef idx="minor">
            <a:schemeClr val="tx1"/>
          </a:fontRef>
        </p:style>
      </p:cxnSp>
      <p:sp>
        <p:nvSpPr>
          <p:cNvPr id="42" name="圆角矩形 41"/>
          <p:cNvSpPr/>
          <p:nvPr>
            <p:custDataLst>
              <p:tags r:id="rId4"/>
            </p:custDataLst>
          </p:nvPr>
        </p:nvSpPr>
        <p:spPr>
          <a:xfrm>
            <a:off x="1273493" y="1251268"/>
            <a:ext cx="4072890" cy="4355465"/>
          </a:xfrm>
          <a:prstGeom prst="roundRect">
            <a:avLst>
              <a:gd name="adj" fmla="val 13095"/>
            </a:avLst>
          </a:prstGeom>
          <a:solidFill>
            <a:srgbClr val="FFFFFF"/>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FFFF"/>
              </a:solidFill>
            </a:endParaRPr>
          </a:p>
        </p:txBody>
      </p:sp>
      <p:cxnSp>
        <p:nvCxnSpPr>
          <p:cNvPr id="43" name="直接连接符 42"/>
          <p:cNvCxnSpPr/>
          <p:nvPr>
            <p:custDataLst>
              <p:tags r:id="rId5"/>
            </p:custDataLst>
          </p:nvPr>
        </p:nvCxnSpPr>
        <p:spPr>
          <a:xfrm>
            <a:off x="3174048" y="5225733"/>
            <a:ext cx="381635" cy="0"/>
          </a:xfrm>
          <a:prstGeom prst="line">
            <a:avLst/>
          </a:prstGeom>
          <a:ln w="44450" cap="rnd">
            <a:solidFill>
              <a:schemeClr val="accent4"/>
            </a:solidFill>
          </a:ln>
        </p:spPr>
        <p:style>
          <a:lnRef idx="2">
            <a:schemeClr val="accent1"/>
          </a:lnRef>
          <a:fillRef idx="0">
            <a:srgbClr val="FFFFFF"/>
          </a:fillRef>
          <a:effectRef idx="0">
            <a:srgbClr val="FFFFFF"/>
          </a:effectRef>
          <a:fontRef idx="minor">
            <a:schemeClr val="tx1"/>
          </a:fontRef>
        </p:style>
      </p:cxnSp>
      <p:sp>
        <p:nvSpPr>
          <p:cNvPr id="44" name="椭圆 43"/>
          <p:cNvSpPr/>
          <p:nvPr>
            <p:custDataLst>
              <p:tags r:id="rId6"/>
            </p:custDataLst>
          </p:nvPr>
        </p:nvSpPr>
        <p:spPr>
          <a:xfrm>
            <a:off x="8491538" y="1598613"/>
            <a:ext cx="673100" cy="673100"/>
          </a:xfrm>
          <a:prstGeom prst="ellipse">
            <a:avLst/>
          </a:prstGeom>
          <a:noFill/>
          <a:ln w="25400">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endParaRPr>
          </a:p>
        </p:txBody>
      </p:sp>
      <p:sp>
        <p:nvSpPr>
          <p:cNvPr id="45" name="图片 85" descr="343439383331313b343532303031393bd2b5bca8b9dcc0ed"/>
          <p:cNvSpPr/>
          <p:nvPr>
            <p:custDataLst>
              <p:tags r:id="rId7"/>
            </p:custDataLst>
          </p:nvPr>
        </p:nvSpPr>
        <p:spPr>
          <a:xfrm>
            <a:off x="8689023" y="1806258"/>
            <a:ext cx="278130" cy="257810"/>
          </a:xfrm>
          <a:custGeom>
            <a:avLst/>
            <a:gdLst>
              <a:gd name="connsiteX0" fmla="*/ 222543 w 251999"/>
              <a:gd name="connsiteY0" fmla="*/ 115 h 233941"/>
              <a:gd name="connsiteX1" fmla="*/ 29043 w 251999"/>
              <a:gd name="connsiteY1" fmla="*/ 115 h 233941"/>
              <a:gd name="connsiteX2" fmla="*/ 114 w 251999"/>
              <a:gd name="connsiteY2" fmla="*/ 29277 h 233941"/>
              <a:gd name="connsiteX3" fmla="*/ 114 w 251999"/>
              <a:gd name="connsiteY3" fmla="*/ 154996 h 233941"/>
              <a:gd name="connsiteX4" fmla="*/ 29043 w 251999"/>
              <a:gd name="connsiteY4" fmla="*/ 184157 h 233941"/>
              <a:gd name="connsiteX5" fmla="*/ 101686 w 251999"/>
              <a:gd name="connsiteY5" fmla="*/ 184157 h 233941"/>
              <a:gd name="connsiteX6" fmla="*/ 101686 w 251999"/>
              <a:gd name="connsiteY6" fmla="*/ 219800 h 233941"/>
              <a:gd name="connsiteX7" fmla="*/ 61828 w 251999"/>
              <a:gd name="connsiteY7" fmla="*/ 219800 h 233941"/>
              <a:gd name="connsiteX8" fmla="*/ 54757 w 251999"/>
              <a:gd name="connsiteY8" fmla="*/ 226928 h 233941"/>
              <a:gd name="connsiteX9" fmla="*/ 61828 w 251999"/>
              <a:gd name="connsiteY9" fmla="*/ 234057 h 233941"/>
              <a:gd name="connsiteX10" fmla="*/ 184614 w 251999"/>
              <a:gd name="connsiteY10" fmla="*/ 234057 h 233941"/>
              <a:gd name="connsiteX11" fmla="*/ 191685 w 251999"/>
              <a:gd name="connsiteY11" fmla="*/ 226928 h 233941"/>
              <a:gd name="connsiteX12" fmla="*/ 184614 w 251999"/>
              <a:gd name="connsiteY12" fmla="*/ 219800 h 233941"/>
              <a:gd name="connsiteX13" fmla="*/ 145400 w 251999"/>
              <a:gd name="connsiteY13" fmla="*/ 219800 h 233941"/>
              <a:gd name="connsiteX14" fmla="*/ 145400 w 251999"/>
              <a:gd name="connsiteY14" fmla="*/ 184157 h 233941"/>
              <a:gd name="connsiteX15" fmla="*/ 223185 w 251999"/>
              <a:gd name="connsiteY15" fmla="*/ 184157 h 233941"/>
              <a:gd name="connsiteX16" fmla="*/ 252114 w 251999"/>
              <a:gd name="connsiteY16" fmla="*/ 154996 h 233941"/>
              <a:gd name="connsiteX17" fmla="*/ 252114 w 251999"/>
              <a:gd name="connsiteY17" fmla="*/ 29277 h 233941"/>
              <a:gd name="connsiteX18" fmla="*/ 222543 w 251999"/>
              <a:gd name="connsiteY18" fmla="*/ 115 h 233941"/>
              <a:gd name="connsiteX19" fmla="*/ 209685 w 251999"/>
              <a:gd name="connsiteY19" fmla="*/ 43533 h 233941"/>
              <a:gd name="connsiteX20" fmla="*/ 209685 w 251999"/>
              <a:gd name="connsiteY20" fmla="*/ 43533 h 233941"/>
              <a:gd name="connsiteX21" fmla="*/ 209685 w 251999"/>
              <a:gd name="connsiteY21" fmla="*/ 44181 h 233941"/>
              <a:gd name="connsiteX22" fmla="*/ 137686 w 251999"/>
              <a:gd name="connsiteY22" fmla="*/ 140739 h 233941"/>
              <a:gd name="connsiteX23" fmla="*/ 135757 w 251999"/>
              <a:gd name="connsiteY23" fmla="*/ 139443 h 233941"/>
              <a:gd name="connsiteX24" fmla="*/ 79185 w 251999"/>
              <a:gd name="connsiteY24" fmla="*/ 97969 h 233941"/>
              <a:gd name="connsiteX25" fmla="*/ 59257 w 251999"/>
              <a:gd name="connsiteY25" fmla="*/ 123890 h 233941"/>
              <a:gd name="connsiteX26" fmla="*/ 50257 w 251999"/>
              <a:gd name="connsiteY26" fmla="*/ 127130 h 233941"/>
              <a:gd name="connsiteX27" fmla="*/ 45757 w 251999"/>
              <a:gd name="connsiteY27" fmla="*/ 117410 h 233941"/>
              <a:gd name="connsiteX28" fmla="*/ 46400 w 251999"/>
              <a:gd name="connsiteY28" fmla="*/ 116114 h 233941"/>
              <a:gd name="connsiteX29" fmla="*/ 73400 w 251999"/>
              <a:gd name="connsiteY29" fmla="*/ 80472 h 233941"/>
              <a:gd name="connsiteX30" fmla="*/ 75971 w 251999"/>
              <a:gd name="connsiteY30" fmla="*/ 77231 h 233941"/>
              <a:gd name="connsiteX31" fmla="*/ 134471 w 251999"/>
              <a:gd name="connsiteY31" fmla="*/ 120650 h 233941"/>
              <a:gd name="connsiteX32" fmla="*/ 198114 w 251999"/>
              <a:gd name="connsiteY32" fmla="*/ 35757 h 233941"/>
              <a:gd name="connsiteX33" fmla="*/ 205828 w 251999"/>
              <a:gd name="connsiteY33" fmla="*/ 34461 h 233941"/>
              <a:gd name="connsiteX34" fmla="*/ 209685 w 251999"/>
              <a:gd name="connsiteY34" fmla="*/ 43533 h 23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1999" h="233941">
                <a:moveTo>
                  <a:pt x="222543" y="115"/>
                </a:moveTo>
                <a:lnTo>
                  <a:pt x="29043" y="115"/>
                </a:lnTo>
                <a:cubicBezTo>
                  <a:pt x="12971" y="115"/>
                  <a:pt x="114" y="13076"/>
                  <a:pt x="114" y="29277"/>
                </a:cubicBezTo>
                <a:lnTo>
                  <a:pt x="114" y="154996"/>
                </a:lnTo>
                <a:cubicBezTo>
                  <a:pt x="114" y="171197"/>
                  <a:pt x="12971" y="184157"/>
                  <a:pt x="29043" y="184157"/>
                </a:cubicBezTo>
                <a:lnTo>
                  <a:pt x="101686" y="184157"/>
                </a:lnTo>
                <a:lnTo>
                  <a:pt x="101686" y="219800"/>
                </a:lnTo>
                <a:lnTo>
                  <a:pt x="61828" y="219800"/>
                </a:lnTo>
                <a:cubicBezTo>
                  <a:pt x="57971" y="219800"/>
                  <a:pt x="54757" y="223040"/>
                  <a:pt x="54757" y="226928"/>
                </a:cubicBezTo>
                <a:cubicBezTo>
                  <a:pt x="54757" y="230816"/>
                  <a:pt x="57971" y="234057"/>
                  <a:pt x="61828" y="234057"/>
                </a:cubicBezTo>
                <a:lnTo>
                  <a:pt x="184614" y="234057"/>
                </a:lnTo>
                <a:cubicBezTo>
                  <a:pt x="188471" y="234057"/>
                  <a:pt x="191685" y="230816"/>
                  <a:pt x="191685" y="226928"/>
                </a:cubicBezTo>
                <a:cubicBezTo>
                  <a:pt x="191685" y="223040"/>
                  <a:pt x="188471" y="219800"/>
                  <a:pt x="184614" y="219800"/>
                </a:cubicBezTo>
                <a:lnTo>
                  <a:pt x="145400" y="219800"/>
                </a:lnTo>
                <a:lnTo>
                  <a:pt x="145400" y="184157"/>
                </a:lnTo>
                <a:lnTo>
                  <a:pt x="223185" y="184157"/>
                </a:lnTo>
                <a:cubicBezTo>
                  <a:pt x="239257" y="184157"/>
                  <a:pt x="252114" y="171197"/>
                  <a:pt x="252114" y="154996"/>
                </a:cubicBezTo>
                <a:lnTo>
                  <a:pt x="252114" y="29277"/>
                </a:lnTo>
                <a:cubicBezTo>
                  <a:pt x="251471" y="13724"/>
                  <a:pt x="238614" y="115"/>
                  <a:pt x="222543" y="115"/>
                </a:cubicBezTo>
                <a:moveTo>
                  <a:pt x="209685" y="43533"/>
                </a:moveTo>
                <a:cubicBezTo>
                  <a:pt x="209685" y="43533"/>
                  <a:pt x="209685" y="44181"/>
                  <a:pt x="209685" y="43533"/>
                </a:cubicBezTo>
                <a:lnTo>
                  <a:pt x="209685" y="44181"/>
                </a:lnTo>
                <a:lnTo>
                  <a:pt x="137686" y="140739"/>
                </a:lnTo>
                <a:lnTo>
                  <a:pt x="135757" y="139443"/>
                </a:lnTo>
                <a:lnTo>
                  <a:pt x="79185" y="97969"/>
                </a:lnTo>
                <a:lnTo>
                  <a:pt x="59257" y="123890"/>
                </a:lnTo>
                <a:cubicBezTo>
                  <a:pt x="57328" y="127130"/>
                  <a:pt x="53471" y="128427"/>
                  <a:pt x="50257" y="127130"/>
                </a:cubicBezTo>
                <a:cubicBezTo>
                  <a:pt x="46400" y="125834"/>
                  <a:pt x="44471" y="121298"/>
                  <a:pt x="45757" y="117410"/>
                </a:cubicBezTo>
                <a:cubicBezTo>
                  <a:pt x="45757" y="116762"/>
                  <a:pt x="45757" y="116762"/>
                  <a:pt x="46400" y="116114"/>
                </a:cubicBezTo>
                <a:lnTo>
                  <a:pt x="73400" y="80472"/>
                </a:lnTo>
                <a:lnTo>
                  <a:pt x="75971" y="77231"/>
                </a:lnTo>
                <a:lnTo>
                  <a:pt x="134471" y="120650"/>
                </a:lnTo>
                <a:lnTo>
                  <a:pt x="198114" y="35757"/>
                </a:lnTo>
                <a:cubicBezTo>
                  <a:pt x="200043" y="33813"/>
                  <a:pt x="203257" y="33165"/>
                  <a:pt x="205828" y="34461"/>
                </a:cubicBezTo>
                <a:cubicBezTo>
                  <a:pt x="209685" y="35757"/>
                  <a:pt x="211614" y="39645"/>
                  <a:pt x="209685" y="43533"/>
                </a:cubicBezTo>
              </a:path>
            </a:pathLst>
          </a:custGeom>
          <a:solidFill>
            <a:schemeClr val="accent4"/>
          </a:solidFill>
          <a:ln w="8849" cap="flat">
            <a:noFill/>
            <a:prstDash val="solid"/>
            <a:miter/>
          </a:ln>
        </p:spPr>
        <p:txBody>
          <a:bodyPr rtlCol="0" anchor="ctr"/>
          <a:p>
            <a:endParaRPr lang="zh-CN" altLang="en-US">
              <a:solidFill>
                <a:schemeClr val="tx1"/>
              </a:solidFill>
            </a:endParaRPr>
          </a:p>
        </p:txBody>
      </p:sp>
      <p:sp>
        <p:nvSpPr>
          <p:cNvPr id="46" name="椭圆 45"/>
          <p:cNvSpPr/>
          <p:nvPr>
            <p:custDataLst>
              <p:tags r:id="rId8"/>
            </p:custDataLst>
          </p:nvPr>
        </p:nvSpPr>
        <p:spPr>
          <a:xfrm>
            <a:off x="3027998" y="1598613"/>
            <a:ext cx="673100" cy="673100"/>
          </a:xfrm>
          <a:prstGeom prst="ellipse">
            <a:avLst/>
          </a:prstGeom>
          <a:noFill/>
          <a:ln w="25400">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endParaRPr>
          </a:p>
        </p:txBody>
      </p:sp>
      <p:sp>
        <p:nvSpPr>
          <p:cNvPr id="47" name="图片 29" descr="343439383331313b343532303032303bb8f6c8cbd0c5cfa2"/>
          <p:cNvSpPr/>
          <p:nvPr>
            <p:custDataLst>
              <p:tags r:id="rId9"/>
            </p:custDataLst>
          </p:nvPr>
        </p:nvSpPr>
        <p:spPr>
          <a:xfrm>
            <a:off x="3225483" y="1796098"/>
            <a:ext cx="278130" cy="278130"/>
          </a:xfrm>
          <a:custGeom>
            <a:avLst/>
            <a:gdLst>
              <a:gd name="connsiteX0" fmla="*/ 228854 w 251898"/>
              <a:gd name="connsiteY0" fmla="*/ 114 h 251999"/>
              <a:gd name="connsiteX1" fmla="*/ 184163 w 251898"/>
              <a:gd name="connsiteY1" fmla="*/ 114 h 251999"/>
              <a:gd name="connsiteX2" fmla="*/ 182944 w 251898"/>
              <a:gd name="connsiteY2" fmla="*/ 114 h 251999"/>
              <a:gd name="connsiteX3" fmla="*/ 39524 w 251898"/>
              <a:gd name="connsiteY3" fmla="*/ 521 h 251999"/>
              <a:gd name="connsiteX4" fmla="*/ 16772 w 251898"/>
              <a:gd name="connsiteY4" fmla="*/ 23319 h 251999"/>
              <a:gd name="connsiteX5" fmla="*/ 16772 w 251898"/>
              <a:gd name="connsiteY5" fmla="*/ 57516 h 251999"/>
              <a:gd name="connsiteX6" fmla="*/ 42774 w 251898"/>
              <a:gd name="connsiteY6" fmla="*/ 57516 h 251999"/>
              <a:gd name="connsiteX7" fmla="*/ 51306 w 251898"/>
              <a:gd name="connsiteY7" fmla="*/ 66066 h 251999"/>
              <a:gd name="connsiteX8" fmla="*/ 51306 w 251898"/>
              <a:gd name="connsiteY8" fmla="*/ 71765 h 251999"/>
              <a:gd name="connsiteX9" fmla="*/ 42774 w 251898"/>
              <a:gd name="connsiteY9" fmla="*/ 80314 h 251999"/>
              <a:gd name="connsiteX10" fmla="*/ 39930 w 251898"/>
              <a:gd name="connsiteY10" fmla="*/ 80314 h 251999"/>
              <a:gd name="connsiteX11" fmla="*/ 39930 w 251898"/>
              <a:gd name="connsiteY11" fmla="*/ 77465 h 251999"/>
              <a:gd name="connsiteX12" fmla="*/ 31398 w 251898"/>
              <a:gd name="connsiteY12" fmla="*/ 68915 h 251999"/>
              <a:gd name="connsiteX13" fmla="*/ 7833 w 251898"/>
              <a:gd name="connsiteY13" fmla="*/ 68915 h 251999"/>
              <a:gd name="connsiteX14" fmla="*/ 520 w 251898"/>
              <a:gd name="connsiteY14" fmla="*/ 74615 h 251999"/>
              <a:gd name="connsiteX15" fmla="*/ 114 w 251898"/>
              <a:gd name="connsiteY15" fmla="*/ 77465 h 251999"/>
              <a:gd name="connsiteX16" fmla="*/ 114 w 251898"/>
              <a:gd name="connsiteY16" fmla="*/ 83164 h 251999"/>
              <a:gd name="connsiteX17" fmla="*/ 8646 w 251898"/>
              <a:gd name="connsiteY17" fmla="*/ 91713 h 251999"/>
              <a:gd name="connsiteX18" fmla="*/ 17178 w 251898"/>
              <a:gd name="connsiteY18" fmla="*/ 91713 h 251999"/>
              <a:gd name="connsiteX19" fmla="*/ 17178 w 251898"/>
              <a:gd name="connsiteY19" fmla="*/ 154815 h 251999"/>
              <a:gd name="connsiteX20" fmla="*/ 43181 w 251898"/>
              <a:gd name="connsiteY20" fmla="*/ 154815 h 251999"/>
              <a:gd name="connsiteX21" fmla="*/ 51713 w 251898"/>
              <a:gd name="connsiteY21" fmla="*/ 163365 h 251999"/>
              <a:gd name="connsiteX22" fmla="*/ 51713 w 251898"/>
              <a:gd name="connsiteY22" fmla="*/ 169064 h 251999"/>
              <a:gd name="connsiteX23" fmla="*/ 43181 w 251898"/>
              <a:gd name="connsiteY23" fmla="*/ 177613 h 251999"/>
              <a:gd name="connsiteX24" fmla="*/ 40337 w 251898"/>
              <a:gd name="connsiteY24" fmla="*/ 177613 h 251999"/>
              <a:gd name="connsiteX25" fmla="*/ 40337 w 251898"/>
              <a:gd name="connsiteY25" fmla="*/ 175171 h 251999"/>
              <a:gd name="connsiteX26" fmla="*/ 31804 w 251898"/>
              <a:gd name="connsiteY26" fmla="*/ 166621 h 251999"/>
              <a:gd name="connsiteX27" fmla="*/ 8240 w 251898"/>
              <a:gd name="connsiteY27" fmla="*/ 166621 h 251999"/>
              <a:gd name="connsiteX28" fmla="*/ 927 w 251898"/>
              <a:gd name="connsiteY28" fmla="*/ 172321 h 251999"/>
              <a:gd name="connsiteX29" fmla="*/ 520 w 251898"/>
              <a:gd name="connsiteY29" fmla="*/ 175171 h 251999"/>
              <a:gd name="connsiteX30" fmla="*/ 520 w 251898"/>
              <a:gd name="connsiteY30" fmla="*/ 180870 h 251999"/>
              <a:gd name="connsiteX31" fmla="*/ 9052 w 251898"/>
              <a:gd name="connsiteY31" fmla="*/ 189420 h 251999"/>
              <a:gd name="connsiteX32" fmla="*/ 17584 w 251898"/>
              <a:gd name="connsiteY32" fmla="*/ 189420 h 251999"/>
              <a:gd name="connsiteX33" fmla="*/ 17584 w 251898"/>
              <a:gd name="connsiteY33" fmla="*/ 229316 h 251999"/>
              <a:gd name="connsiteX34" fmla="*/ 40337 w 251898"/>
              <a:gd name="connsiteY34" fmla="*/ 252114 h 251999"/>
              <a:gd name="connsiteX35" fmla="*/ 229260 w 251898"/>
              <a:gd name="connsiteY35" fmla="*/ 252114 h 251999"/>
              <a:gd name="connsiteX36" fmla="*/ 252013 w 251898"/>
              <a:gd name="connsiteY36" fmla="*/ 229316 h 251999"/>
              <a:gd name="connsiteX37" fmla="*/ 252013 w 251898"/>
              <a:gd name="connsiteY37" fmla="*/ 22912 h 251999"/>
              <a:gd name="connsiteX38" fmla="*/ 228854 w 251898"/>
              <a:gd name="connsiteY38" fmla="*/ 114 h 251999"/>
              <a:gd name="connsiteX39" fmla="*/ 212197 w 251898"/>
              <a:gd name="connsiteY39" fmla="*/ 186569 h 251999"/>
              <a:gd name="connsiteX40" fmla="*/ 211791 w 251898"/>
              <a:gd name="connsiteY40" fmla="*/ 187791 h 251999"/>
              <a:gd name="connsiteX41" fmla="*/ 209353 w 251898"/>
              <a:gd name="connsiteY41" fmla="*/ 190641 h 251999"/>
              <a:gd name="connsiteX42" fmla="*/ 206915 w 251898"/>
              <a:gd name="connsiteY42" fmla="*/ 191862 h 251999"/>
              <a:gd name="connsiteX43" fmla="*/ 205290 w 251898"/>
              <a:gd name="connsiteY43" fmla="*/ 192269 h 251999"/>
              <a:gd name="connsiteX44" fmla="*/ 82591 w 251898"/>
              <a:gd name="connsiteY44" fmla="*/ 192269 h 251999"/>
              <a:gd name="connsiteX45" fmla="*/ 79747 w 251898"/>
              <a:gd name="connsiteY45" fmla="*/ 191048 h 251999"/>
              <a:gd name="connsiteX46" fmla="*/ 77715 w 251898"/>
              <a:gd name="connsiteY46" fmla="*/ 188198 h 251999"/>
              <a:gd name="connsiteX47" fmla="*/ 77309 w 251898"/>
              <a:gd name="connsiteY47" fmla="*/ 186976 h 251999"/>
              <a:gd name="connsiteX48" fmla="*/ 77309 w 251898"/>
              <a:gd name="connsiteY48" fmla="*/ 175578 h 251999"/>
              <a:gd name="connsiteX49" fmla="*/ 77309 w 251898"/>
              <a:gd name="connsiteY49" fmla="*/ 175171 h 251999"/>
              <a:gd name="connsiteX50" fmla="*/ 77715 w 251898"/>
              <a:gd name="connsiteY50" fmla="*/ 174763 h 251999"/>
              <a:gd name="connsiteX51" fmla="*/ 102093 w 251898"/>
              <a:gd name="connsiteY51" fmla="*/ 158072 h 251999"/>
              <a:gd name="connsiteX52" fmla="*/ 126063 w 251898"/>
              <a:gd name="connsiteY52" fmla="*/ 140567 h 251999"/>
              <a:gd name="connsiteX53" fmla="*/ 126063 w 251898"/>
              <a:gd name="connsiteY53" fmla="*/ 138124 h 251999"/>
              <a:gd name="connsiteX54" fmla="*/ 124845 w 251898"/>
              <a:gd name="connsiteY54" fmla="*/ 135274 h 251999"/>
              <a:gd name="connsiteX55" fmla="*/ 111844 w 251898"/>
              <a:gd name="connsiteY55" fmla="*/ 102298 h 251999"/>
              <a:gd name="connsiteX56" fmla="*/ 144752 w 251898"/>
              <a:gd name="connsiteY56" fmla="*/ 60773 h 251999"/>
              <a:gd name="connsiteX57" fmla="*/ 177662 w 251898"/>
              <a:gd name="connsiteY57" fmla="*/ 102298 h 251999"/>
              <a:gd name="connsiteX58" fmla="*/ 164661 w 251898"/>
              <a:gd name="connsiteY58" fmla="*/ 135274 h 251999"/>
              <a:gd name="connsiteX59" fmla="*/ 163442 w 251898"/>
              <a:gd name="connsiteY59" fmla="*/ 138124 h 251999"/>
              <a:gd name="connsiteX60" fmla="*/ 163442 w 251898"/>
              <a:gd name="connsiteY60" fmla="*/ 140567 h 251999"/>
              <a:gd name="connsiteX61" fmla="*/ 187413 w 251898"/>
              <a:gd name="connsiteY61" fmla="*/ 158072 h 251999"/>
              <a:gd name="connsiteX62" fmla="*/ 211791 w 251898"/>
              <a:gd name="connsiteY62" fmla="*/ 174763 h 251999"/>
              <a:gd name="connsiteX63" fmla="*/ 212197 w 251898"/>
              <a:gd name="connsiteY63" fmla="*/ 175171 h 251999"/>
              <a:gd name="connsiteX64" fmla="*/ 212197 w 251898"/>
              <a:gd name="connsiteY64" fmla="*/ 175578 h 251999"/>
              <a:gd name="connsiteX65" fmla="*/ 212197 w 251898"/>
              <a:gd name="connsiteY65" fmla="*/ 186569 h 25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1898" h="251999">
                <a:moveTo>
                  <a:pt x="228854" y="114"/>
                </a:moveTo>
                <a:lnTo>
                  <a:pt x="184163" y="114"/>
                </a:lnTo>
                <a:lnTo>
                  <a:pt x="182944" y="114"/>
                </a:lnTo>
                <a:lnTo>
                  <a:pt x="39524" y="521"/>
                </a:lnTo>
                <a:cubicBezTo>
                  <a:pt x="26929" y="521"/>
                  <a:pt x="16772" y="10699"/>
                  <a:pt x="16772" y="23319"/>
                </a:cubicBezTo>
                <a:lnTo>
                  <a:pt x="16772" y="57516"/>
                </a:lnTo>
                <a:lnTo>
                  <a:pt x="42774" y="57516"/>
                </a:lnTo>
                <a:cubicBezTo>
                  <a:pt x="47650" y="57516"/>
                  <a:pt x="51306" y="61180"/>
                  <a:pt x="51306" y="66066"/>
                </a:cubicBezTo>
                <a:lnTo>
                  <a:pt x="51306" y="71765"/>
                </a:lnTo>
                <a:cubicBezTo>
                  <a:pt x="51306" y="76650"/>
                  <a:pt x="47650" y="80314"/>
                  <a:pt x="42774" y="80314"/>
                </a:cubicBezTo>
                <a:lnTo>
                  <a:pt x="39930" y="80314"/>
                </a:lnTo>
                <a:lnTo>
                  <a:pt x="39930" y="77465"/>
                </a:lnTo>
                <a:cubicBezTo>
                  <a:pt x="39930" y="72579"/>
                  <a:pt x="36274" y="68915"/>
                  <a:pt x="31398" y="68915"/>
                </a:cubicBezTo>
                <a:lnTo>
                  <a:pt x="7833" y="68915"/>
                </a:lnTo>
                <a:cubicBezTo>
                  <a:pt x="4583" y="69322"/>
                  <a:pt x="1739" y="71358"/>
                  <a:pt x="520" y="74615"/>
                </a:cubicBezTo>
                <a:cubicBezTo>
                  <a:pt x="114" y="75429"/>
                  <a:pt x="114" y="76650"/>
                  <a:pt x="114" y="77465"/>
                </a:cubicBezTo>
                <a:lnTo>
                  <a:pt x="114" y="83164"/>
                </a:lnTo>
                <a:cubicBezTo>
                  <a:pt x="114" y="88049"/>
                  <a:pt x="3771" y="91713"/>
                  <a:pt x="8646" y="91713"/>
                </a:cubicBezTo>
                <a:lnTo>
                  <a:pt x="17178" y="91713"/>
                </a:lnTo>
                <a:lnTo>
                  <a:pt x="17178" y="154815"/>
                </a:lnTo>
                <a:lnTo>
                  <a:pt x="43181" y="154815"/>
                </a:lnTo>
                <a:cubicBezTo>
                  <a:pt x="48056" y="154815"/>
                  <a:pt x="51713" y="158479"/>
                  <a:pt x="51713" y="163365"/>
                </a:cubicBezTo>
                <a:lnTo>
                  <a:pt x="51713" y="169064"/>
                </a:lnTo>
                <a:cubicBezTo>
                  <a:pt x="51713" y="173949"/>
                  <a:pt x="48056" y="177613"/>
                  <a:pt x="43181" y="177613"/>
                </a:cubicBezTo>
                <a:lnTo>
                  <a:pt x="40337" y="177613"/>
                </a:lnTo>
                <a:lnTo>
                  <a:pt x="40337" y="175171"/>
                </a:lnTo>
                <a:cubicBezTo>
                  <a:pt x="40337" y="170286"/>
                  <a:pt x="36680" y="166621"/>
                  <a:pt x="31804" y="166621"/>
                </a:cubicBezTo>
                <a:lnTo>
                  <a:pt x="8240" y="166621"/>
                </a:lnTo>
                <a:cubicBezTo>
                  <a:pt x="4989" y="167028"/>
                  <a:pt x="2145" y="169064"/>
                  <a:pt x="927" y="172321"/>
                </a:cubicBezTo>
                <a:cubicBezTo>
                  <a:pt x="520" y="173135"/>
                  <a:pt x="520" y="174356"/>
                  <a:pt x="520" y="175171"/>
                </a:cubicBezTo>
                <a:lnTo>
                  <a:pt x="520" y="180870"/>
                </a:lnTo>
                <a:cubicBezTo>
                  <a:pt x="520" y="185755"/>
                  <a:pt x="4177" y="189420"/>
                  <a:pt x="9052" y="189420"/>
                </a:cubicBezTo>
                <a:lnTo>
                  <a:pt x="17584" y="189420"/>
                </a:lnTo>
                <a:lnTo>
                  <a:pt x="17584" y="229316"/>
                </a:lnTo>
                <a:cubicBezTo>
                  <a:pt x="17584" y="241937"/>
                  <a:pt x="27742" y="252114"/>
                  <a:pt x="40337" y="252114"/>
                </a:cubicBezTo>
                <a:lnTo>
                  <a:pt x="229260" y="252114"/>
                </a:lnTo>
                <a:cubicBezTo>
                  <a:pt x="241855" y="252114"/>
                  <a:pt x="252013" y="241937"/>
                  <a:pt x="252013" y="229316"/>
                </a:cubicBezTo>
                <a:lnTo>
                  <a:pt x="252013" y="22912"/>
                </a:lnTo>
                <a:cubicBezTo>
                  <a:pt x="251607" y="10292"/>
                  <a:pt x="241449" y="114"/>
                  <a:pt x="228854" y="114"/>
                </a:cubicBezTo>
                <a:moveTo>
                  <a:pt x="212197" y="186569"/>
                </a:moveTo>
                <a:cubicBezTo>
                  <a:pt x="212197" y="186569"/>
                  <a:pt x="211791" y="187384"/>
                  <a:pt x="211791" y="187791"/>
                </a:cubicBezTo>
                <a:cubicBezTo>
                  <a:pt x="211384" y="188605"/>
                  <a:pt x="210165" y="189827"/>
                  <a:pt x="209353" y="190641"/>
                </a:cubicBezTo>
                <a:lnTo>
                  <a:pt x="206915" y="191862"/>
                </a:lnTo>
                <a:lnTo>
                  <a:pt x="205290" y="192269"/>
                </a:lnTo>
                <a:lnTo>
                  <a:pt x="82591" y="192269"/>
                </a:lnTo>
                <a:cubicBezTo>
                  <a:pt x="81778" y="191862"/>
                  <a:pt x="80559" y="191455"/>
                  <a:pt x="79747" y="191048"/>
                </a:cubicBezTo>
                <a:cubicBezTo>
                  <a:pt x="78934" y="190641"/>
                  <a:pt x="78121" y="189420"/>
                  <a:pt x="77715" y="188198"/>
                </a:cubicBezTo>
                <a:cubicBezTo>
                  <a:pt x="77715" y="187791"/>
                  <a:pt x="77309" y="186976"/>
                  <a:pt x="77309" y="186976"/>
                </a:cubicBezTo>
                <a:cubicBezTo>
                  <a:pt x="76903" y="186569"/>
                  <a:pt x="75684" y="181278"/>
                  <a:pt x="77309" y="175578"/>
                </a:cubicBezTo>
                <a:lnTo>
                  <a:pt x="77309" y="175171"/>
                </a:lnTo>
                <a:lnTo>
                  <a:pt x="77715" y="174763"/>
                </a:lnTo>
                <a:cubicBezTo>
                  <a:pt x="81778" y="169472"/>
                  <a:pt x="91529" y="163772"/>
                  <a:pt x="102093" y="158072"/>
                </a:cubicBezTo>
                <a:cubicBezTo>
                  <a:pt x="111844" y="152780"/>
                  <a:pt x="126063" y="144637"/>
                  <a:pt x="126063" y="140567"/>
                </a:cubicBezTo>
                <a:lnTo>
                  <a:pt x="126063" y="138124"/>
                </a:lnTo>
                <a:cubicBezTo>
                  <a:pt x="126063" y="136902"/>
                  <a:pt x="125657" y="136088"/>
                  <a:pt x="124845" y="135274"/>
                </a:cubicBezTo>
                <a:cubicBezTo>
                  <a:pt x="116312" y="126724"/>
                  <a:pt x="111844" y="114918"/>
                  <a:pt x="111844" y="102298"/>
                </a:cubicBezTo>
                <a:cubicBezTo>
                  <a:pt x="111844" y="81943"/>
                  <a:pt x="115906" y="60773"/>
                  <a:pt x="144752" y="60773"/>
                </a:cubicBezTo>
                <a:cubicBezTo>
                  <a:pt x="173599" y="60773"/>
                  <a:pt x="177662" y="81536"/>
                  <a:pt x="177662" y="102298"/>
                </a:cubicBezTo>
                <a:cubicBezTo>
                  <a:pt x="177662" y="114918"/>
                  <a:pt x="173193" y="126724"/>
                  <a:pt x="164661" y="135274"/>
                </a:cubicBezTo>
                <a:cubicBezTo>
                  <a:pt x="163848" y="136088"/>
                  <a:pt x="163442" y="136902"/>
                  <a:pt x="163442" y="138124"/>
                </a:cubicBezTo>
                <a:lnTo>
                  <a:pt x="163442" y="140567"/>
                </a:lnTo>
                <a:cubicBezTo>
                  <a:pt x="163442" y="144637"/>
                  <a:pt x="178068" y="152780"/>
                  <a:pt x="187413" y="158072"/>
                </a:cubicBezTo>
                <a:cubicBezTo>
                  <a:pt x="197976" y="163772"/>
                  <a:pt x="207727" y="169472"/>
                  <a:pt x="211791" y="174763"/>
                </a:cubicBezTo>
                <a:lnTo>
                  <a:pt x="212197" y="175171"/>
                </a:lnTo>
                <a:lnTo>
                  <a:pt x="212197" y="175578"/>
                </a:lnTo>
                <a:cubicBezTo>
                  <a:pt x="214228" y="180870"/>
                  <a:pt x="212603" y="186162"/>
                  <a:pt x="212197" y="186569"/>
                </a:cubicBezTo>
              </a:path>
            </a:pathLst>
          </a:custGeom>
          <a:solidFill>
            <a:schemeClr val="accent4"/>
          </a:solidFill>
          <a:ln w="8847" cap="flat">
            <a:noFill/>
            <a:prstDash val="solid"/>
            <a:miter/>
          </a:ln>
        </p:spPr>
        <p:txBody>
          <a:bodyPr rtlCol="0" anchor="ctr"/>
          <a:p>
            <a:endParaRPr lang="zh-CN" altLang="en-US">
              <a:solidFill>
                <a:schemeClr val="tx1"/>
              </a:solidFill>
            </a:endParaRPr>
          </a:p>
        </p:txBody>
      </p:sp>
      <p:sp>
        <p:nvSpPr>
          <p:cNvPr id="48" name="矩形 47"/>
          <p:cNvSpPr/>
          <p:nvPr>
            <p:custDataLst>
              <p:tags r:id="rId10"/>
            </p:custDataLst>
          </p:nvPr>
        </p:nvSpPr>
        <p:spPr>
          <a:xfrm>
            <a:off x="1784668" y="2403158"/>
            <a:ext cx="3160395" cy="2599690"/>
          </a:xfrm>
          <a:prstGeom prst="rect">
            <a:avLst/>
          </a:prstGeom>
        </p:spPr>
        <p:txBody>
          <a:bodyPr wrap="square" lIns="0" tIns="0" rIns="0" bIns="0">
            <a:noAutofit/>
          </a:bodyPr>
          <a:p>
            <a:pPr algn="ctr">
              <a:lnSpc>
                <a:spcPct val="130000"/>
              </a:lnSpc>
              <a:spcBef>
                <a:spcPct val="0"/>
              </a:spcBef>
              <a:spcAft>
                <a:spcPct val="0"/>
              </a:spcAft>
            </a:pPr>
            <a:r>
              <a:rPr lang="zh-CN" altLang="en-US" sz="2400" b="1" dirty="0">
                <a:ln>
                  <a:noFill/>
                  <a:prstDash val="sysDot"/>
                </a:ln>
                <a:solidFill>
                  <a:srgbClr val="262626"/>
                </a:solidFill>
                <a:latin typeface="+mn-ea"/>
                <a:cs typeface="+mn-ea"/>
              </a:rPr>
              <a:t>利益主体：电网公司</a:t>
            </a:r>
            <a:endParaRPr lang="zh-CN" altLang="en-US" sz="2400" b="1" dirty="0">
              <a:ln>
                <a:noFill/>
                <a:prstDash val="sysDot"/>
              </a:ln>
              <a:solidFill>
                <a:srgbClr val="262626"/>
              </a:solidFill>
              <a:latin typeface="+mn-ea"/>
              <a:cs typeface="+mn-ea"/>
            </a:endParaRPr>
          </a:p>
          <a:p>
            <a:pPr algn="just">
              <a:lnSpc>
                <a:spcPct val="130000"/>
              </a:lnSpc>
              <a:spcBef>
                <a:spcPct val="0"/>
              </a:spcBef>
              <a:spcAft>
                <a:spcPct val="0"/>
              </a:spcAft>
            </a:pPr>
            <a:endParaRPr lang="zh-CN" altLang="en-US" sz="1400" dirty="0">
              <a:ln>
                <a:noFill/>
                <a:prstDash val="sysDot"/>
              </a:ln>
              <a:solidFill>
                <a:srgbClr val="262626"/>
              </a:solidFill>
              <a:latin typeface="+mn-ea"/>
              <a:cs typeface="+mn-ea"/>
            </a:endParaRPr>
          </a:p>
          <a:p>
            <a:pPr algn="just">
              <a:lnSpc>
                <a:spcPct val="130000"/>
              </a:lnSpc>
              <a:spcBef>
                <a:spcPct val="0"/>
              </a:spcBef>
              <a:spcAft>
                <a:spcPct val="0"/>
              </a:spcAft>
            </a:pPr>
            <a:r>
              <a:rPr lang="zh-CN" altLang="en-US" dirty="0">
                <a:ln>
                  <a:noFill/>
                  <a:prstDash val="sysDot"/>
                </a:ln>
                <a:solidFill>
                  <a:srgbClr val="262626"/>
                </a:solidFill>
                <a:latin typeface="+mn-ea"/>
                <a:cs typeface="+mn-ea"/>
              </a:rPr>
              <a:t>我们采用电网公司为利益主体。我们希望能通过利用灵活性资源，减小一天内用电负荷的峰谷差。同时，鼓励资源灵活分配的成本也应考虑在内。</a:t>
            </a:r>
            <a:endParaRPr lang="zh-CN" altLang="en-US" dirty="0">
              <a:ln>
                <a:noFill/>
                <a:prstDash val="sysDot"/>
              </a:ln>
              <a:solidFill>
                <a:srgbClr val="262626"/>
              </a:solidFill>
              <a:latin typeface="+mn-ea"/>
              <a:cs typeface="+mn-ea"/>
            </a:endParaRPr>
          </a:p>
        </p:txBody>
      </p:sp>
      <p:sp>
        <p:nvSpPr>
          <p:cNvPr id="49" name="矩形 48"/>
          <p:cNvSpPr/>
          <p:nvPr>
            <p:custDataLst>
              <p:tags r:id="rId11"/>
            </p:custDataLst>
          </p:nvPr>
        </p:nvSpPr>
        <p:spPr>
          <a:xfrm>
            <a:off x="7248208" y="2403158"/>
            <a:ext cx="3160395" cy="2599690"/>
          </a:xfrm>
          <a:prstGeom prst="rect">
            <a:avLst/>
          </a:prstGeom>
        </p:spPr>
        <p:txBody>
          <a:bodyPr wrap="square" lIns="0" tIns="0" rIns="0" bIns="0">
            <a:noAutofit/>
          </a:bodyPr>
          <a:p>
            <a:pPr algn="ctr">
              <a:lnSpc>
                <a:spcPct val="130000"/>
              </a:lnSpc>
              <a:buClrTx/>
              <a:buSzTx/>
              <a:buFontTx/>
            </a:pPr>
            <a:r>
              <a:rPr lang="zh-CN" altLang="en-US" sz="2400" b="1" dirty="0">
                <a:ln>
                  <a:noFill/>
                  <a:prstDash val="sysDot"/>
                </a:ln>
                <a:solidFill>
                  <a:srgbClr val="262626"/>
                </a:solidFill>
                <a:latin typeface="+mn-ea"/>
                <a:cs typeface="+mn-ea"/>
              </a:rPr>
              <a:t>激励条件：分时电价</a:t>
            </a:r>
            <a:endParaRPr lang="zh-CN" altLang="en-US" sz="1800" b="1" dirty="0">
              <a:ln>
                <a:noFill/>
                <a:prstDash val="sysDot"/>
              </a:ln>
              <a:solidFill>
                <a:srgbClr val="262626"/>
              </a:solidFill>
              <a:latin typeface="+mn-ea"/>
              <a:cs typeface="+mn-ea"/>
            </a:endParaRPr>
          </a:p>
          <a:p>
            <a:pPr algn="ctr">
              <a:lnSpc>
                <a:spcPct val="130000"/>
              </a:lnSpc>
              <a:buClrTx/>
              <a:buSzTx/>
              <a:buFontTx/>
            </a:pPr>
            <a:endParaRPr lang="zh-CN" altLang="en-US" sz="1800" dirty="0">
              <a:ln>
                <a:noFill/>
                <a:prstDash val="sysDot"/>
              </a:ln>
              <a:solidFill>
                <a:srgbClr val="262626"/>
              </a:solidFill>
              <a:latin typeface="+mn-ea"/>
              <a:cs typeface="+mn-ea"/>
            </a:endParaRPr>
          </a:p>
          <a:p>
            <a:pPr algn="l">
              <a:lnSpc>
                <a:spcPct val="130000"/>
              </a:lnSpc>
              <a:buClrTx/>
              <a:buSzTx/>
              <a:buFontTx/>
            </a:pPr>
            <a:r>
              <a:rPr lang="zh-CN" altLang="en-US" sz="1800" dirty="0">
                <a:ln>
                  <a:noFill/>
                  <a:prstDash val="sysDot"/>
                </a:ln>
                <a:solidFill>
                  <a:srgbClr val="262626"/>
                </a:solidFill>
                <a:latin typeface="+mn-ea"/>
                <a:cs typeface="+mn-ea"/>
              </a:rPr>
              <a:t>我们采用分时电价作为激励条件，其中高低电价的时间由典型聚类曲线</a:t>
            </a:r>
            <a:r>
              <a:rPr lang="zh-CN" altLang="en-US" sz="1800" dirty="0">
                <a:ln>
                  <a:noFill/>
                  <a:prstDash val="sysDot"/>
                </a:ln>
                <a:solidFill>
                  <a:srgbClr val="262626"/>
                </a:solidFill>
                <a:latin typeface="+mn-ea"/>
                <a:cs typeface="+mn-ea"/>
              </a:rPr>
              <a:t>决定。</a:t>
            </a:r>
            <a:endParaRPr lang="zh-CN" altLang="en-US" sz="1800" dirty="0">
              <a:ln>
                <a:noFill/>
                <a:prstDash val="sysDot"/>
              </a:ln>
              <a:solidFill>
                <a:srgbClr val="262626"/>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2"/>
            </p:custDataLst>
          </p:nvPr>
        </p:nvCxnSpPr>
        <p:spPr>
          <a:xfrm>
            <a:off x="2712085" y="2524760"/>
            <a:ext cx="1170305" cy="63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3" name="矩形 2"/>
          <p:cNvSpPr/>
          <p:nvPr>
            <p:custDataLst>
              <p:tags r:id="rId3"/>
            </p:custDataLst>
          </p:nvPr>
        </p:nvSpPr>
        <p:spPr>
          <a:xfrm>
            <a:off x="786765" y="4326255"/>
            <a:ext cx="2133600" cy="2112645"/>
          </a:xfrm>
          <a:prstGeom prst="rect">
            <a:avLst/>
          </a:prstGeom>
          <a:noFill/>
        </p:spPr>
        <p:txBody>
          <a:bodyPr wrap="square" lIns="0" tIns="0" rIns="0" bIns="0" rtlCol="0" anchor="t" anchorCtr="0">
            <a:noAutofit/>
          </a:bodyPr>
          <a:p>
            <a:pPr algn="ctr">
              <a:lnSpc>
                <a:spcPct val="140000"/>
              </a:lnSpc>
              <a:spcBef>
                <a:spcPct val="0"/>
              </a:spcBef>
              <a:spcAft>
                <a:spcPct val="0"/>
              </a:spcAft>
            </a:pPr>
            <a:r>
              <a:rPr lang="zh-CN" altLang="en-US" sz="1600" dirty="0">
                <a:solidFill>
                  <a:schemeClr val="tx1">
                    <a:lumMod val="85000"/>
                    <a:lumOff val="15000"/>
                  </a:schemeClr>
                </a:solidFill>
                <a:latin typeface="+mn-ea"/>
                <a:cs typeface="+mn-ea"/>
              </a:rPr>
              <a:t>无法改变的负荷。如夜间照明、冰箱供电等</a:t>
            </a:r>
            <a:endParaRPr lang="zh-CN" altLang="en-US" sz="1600" dirty="0">
              <a:solidFill>
                <a:schemeClr val="tx1">
                  <a:lumMod val="85000"/>
                  <a:lumOff val="15000"/>
                </a:schemeClr>
              </a:solidFill>
              <a:latin typeface="+mn-ea"/>
              <a:cs typeface="+mn-ea"/>
            </a:endParaRPr>
          </a:p>
        </p:txBody>
      </p:sp>
      <p:sp>
        <p:nvSpPr>
          <p:cNvPr id="36" name="矩形 35"/>
          <p:cNvSpPr/>
          <p:nvPr>
            <p:custDataLst>
              <p:tags r:id="rId4"/>
            </p:custDataLst>
          </p:nvPr>
        </p:nvSpPr>
        <p:spPr>
          <a:xfrm>
            <a:off x="786765" y="3843655"/>
            <a:ext cx="2134235" cy="407670"/>
          </a:xfrm>
          <a:prstGeom prst="rect">
            <a:avLst/>
          </a:prstGeom>
          <a:noFill/>
        </p:spPr>
        <p:txBody>
          <a:bodyPr wrap="square" lIns="0" tIns="0" rIns="0" bIns="0" rtlCol="0" anchor="ctr">
            <a:noAutofit/>
          </a:bodyPr>
          <a:p>
            <a:pPr algn="ctr">
              <a:spcBef>
                <a:spcPct val="0"/>
              </a:spcBef>
              <a:spcAft>
                <a:spcPct val="0"/>
              </a:spcAft>
            </a:pPr>
            <a:r>
              <a:rPr lang="zh-CN" altLang="en-US" sz="2000" b="1" dirty="0">
                <a:solidFill>
                  <a:schemeClr val="accent4"/>
                </a:solidFill>
                <a:latin typeface="+mn-ea"/>
                <a:cs typeface="+mn-ea"/>
              </a:rPr>
              <a:t>固定</a:t>
            </a:r>
            <a:r>
              <a:rPr lang="zh-CN" altLang="en-US" sz="2000" b="1" dirty="0">
                <a:solidFill>
                  <a:schemeClr val="accent4"/>
                </a:solidFill>
                <a:latin typeface="+mn-ea"/>
                <a:cs typeface="+mn-ea"/>
              </a:rPr>
              <a:t>负荷</a:t>
            </a:r>
            <a:endParaRPr lang="zh-CN" altLang="en-US" sz="2000" b="1" dirty="0">
              <a:solidFill>
                <a:schemeClr val="accent4"/>
              </a:solidFill>
              <a:latin typeface="+mn-ea"/>
              <a:cs typeface="+mn-ea"/>
            </a:endParaRPr>
          </a:p>
        </p:txBody>
      </p:sp>
      <p:sp>
        <p:nvSpPr>
          <p:cNvPr id="37" name="弧形 36"/>
          <p:cNvSpPr/>
          <p:nvPr>
            <p:custDataLst>
              <p:tags r:id="rId5"/>
            </p:custDataLst>
          </p:nvPr>
        </p:nvSpPr>
        <p:spPr>
          <a:xfrm>
            <a:off x="995680" y="1666875"/>
            <a:ext cx="1715770" cy="1715770"/>
          </a:xfrm>
          <a:prstGeom prst="arc">
            <a:avLst>
              <a:gd name="adj1" fmla="val 6396856"/>
              <a:gd name="adj2" fmla="val 4393793"/>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solidFill>
                <a:schemeClr val="lt1"/>
              </a:solidFill>
            </a:endParaRPr>
          </a:p>
        </p:txBody>
      </p:sp>
      <p:sp>
        <p:nvSpPr>
          <p:cNvPr id="38" name="椭圆 37"/>
          <p:cNvSpPr/>
          <p:nvPr>
            <p:custDataLst>
              <p:tags r:id="rId6"/>
            </p:custDataLst>
          </p:nvPr>
        </p:nvSpPr>
        <p:spPr>
          <a:xfrm>
            <a:off x="1613535" y="3115310"/>
            <a:ext cx="480695" cy="480695"/>
          </a:xfrm>
          <a:prstGeom prst="ellipse">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a:solidFill>
                  <a:schemeClr val="tx1">
                    <a:lumMod val="85000"/>
                    <a:lumOff val="15000"/>
                  </a:schemeClr>
                </a:solidFill>
                <a:latin typeface="+mn-ea"/>
                <a:cs typeface="+mn-ea"/>
                <a:sym typeface="+mn-ea"/>
              </a:rPr>
              <a:t>1</a:t>
            </a:r>
            <a:endParaRPr lang="en-US" altLang="zh-CN">
              <a:solidFill>
                <a:schemeClr val="tx1">
                  <a:lumMod val="85000"/>
                  <a:lumOff val="15000"/>
                </a:schemeClr>
              </a:solidFill>
              <a:latin typeface="+mn-ea"/>
              <a:cs typeface="+mn-ea"/>
              <a:sym typeface="+mn-ea"/>
            </a:endParaRPr>
          </a:p>
        </p:txBody>
      </p:sp>
      <p:sp>
        <p:nvSpPr>
          <p:cNvPr id="39" name="任意多边形: 形状 11"/>
          <p:cNvSpPr/>
          <p:nvPr>
            <p:custDataLst>
              <p:tags r:id="rId7"/>
            </p:custDataLst>
          </p:nvPr>
        </p:nvSpPr>
        <p:spPr>
          <a:xfrm>
            <a:off x="1618615" y="2302510"/>
            <a:ext cx="469900" cy="444695"/>
          </a:xfrm>
          <a:custGeom>
            <a:avLst/>
            <a:gdLst>
              <a:gd name="connsiteX0" fmla="*/ 284313 w 307888"/>
              <a:gd name="connsiteY0" fmla="*/ 960 h 280504"/>
              <a:gd name="connsiteX1" fmla="*/ 9999 w 307888"/>
              <a:gd name="connsiteY1" fmla="*/ 112273 h 280504"/>
              <a:gd name="connsiteX2" fmla="*/ 8310 w 307888"/>
              <a:gd name="connsiteY2" fmla="*/ 142575 h 280504"/>
              <a:gd name="connsiteX3" fmla="*/ 107194 w 307888"/>
              <a:gd name="connsiteY3" fmla="*/ 196210 h 280504"/>
              <a:gd name="connsiteX4" fmla="*/ 107194 w 307888"/>
              <a:gd name="connsiteY4" fmla="*/ 263391 h 280504"/>
              <a:gd name="connsiteX5" fmla="*/ 136305 w 307888"/>
              <a:gd name="connsiteY5" fmla="*/ 274771 h 280504"/>
              <a:gd name="connsiteX6" fmla="*/ 174920 w 307888"/>
              <a:gd name="connsiteY6" fmla="*/ 232942 h 280504"/>
              <a:gd name="connsiteX7" fmla="*/ 242867 w 307888"/>
              <a:gd name="connsiteY7" fmla="*/ 269794 h 280504"/>
              <a:gd name="connsiteX8" fmla="*/ 258233 w 307888"/>
              <a:gd name="connsiteY8" fmla="*/ 270121 h 280504"/>
              <a:gd name="connsiteX9" fmla="*/ 267421 w 307888"/>
              <a:gd name="connsiteY9" fmla="*/ 257800 h 280504"/>
              <a:gd name="connsiteX10" fmla="*/ 307174 w 307888"/>
              <a:gd name="connsiteY10" fmla="*/ 19268 h 280504"/>
              <a:gd name="connsiteX11" fmla="*/ 284313 w 307888"/>
              <a:gd name="connsiteY11" fmla="*/ 960 h 280504"/>
              <a:gd name="connsiteX12" fmla="*/ 243176 w 307888"/>
              <a:gd name="connsiteY12" fmla="*/ 44819 h 280504"/>
              <a:gd name="connsiteX13" fmla="*/ 115773 w 307888"/>
              <a:gd name="connsiteY13" fmla="*/ 172222 h 280504"/>
              <a:gd name="connsiteX14" fmla="*/ 35927 w 307888"/>
              <a:gd name="connsiteY14" fmla="*/ 128919 h 280504"/>
              <a:gd name="connsiteX15" fmla="*/ 243176 w 307888"/>
              <a:gd name="connsiteY15" fmla="*/ 44819 h 280504"/>
              <a:gd name="connsiteX16" fmla="*/ 132367 w 307888"/>
              <a:gd name="connsiteY16" fmla="*/ 241931 h 280504"/>
              <a:gd name="connsiteX17" fmla="*/ 132367 w 307888"/>
              <a:gd name="connsiteY17" fmla="*/ 209861 h 280504"/>
              <a:gd name="connsiteX18" fmla="*/ 152091 w 307888"/>
              <a:gd name="connsiteY18" fmla="*/ 220560 h 280504"/>
              <a:gd name="connsiteX19" fmla="*/ 132367 w 307888"/>
              <a:gd name="connsiteY19" fmla="*/ 241931 h 280504"/>
              <a:gd name="connsiteX20" fmla="*/ 244524 w 307888"/>
              <a:gd name="connsiteY20" fmla="*/ 242056 h 280504"/>
              <a:gd name="connsiteX21" fmla="*/ 138854 w 307888"/>
              <a:gd name="connsiteY21" fmla="*/ 184740 h 280504"/>
              <a:gd name="connsiteX22" fmla="*/ 277113 w 307888"/>
              <a:gd name="connsiteY22" fmla="*/ 46477 h 280504"/>
              <a:gd name="connsiteX23" fmla="*/ 244524 w 307888"/>
              <a:gd name="connsiteY23" fmla="*/ 242056 h 28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0" h="700">
                <a:moveTo>
                  <a:pt x="317" y="562"/>
                </a:moveTo>
                <a:cubicBezTo>
                  <a:pt x="317" y="569"/>
                  <a:pt x="318" y="615"/>
                  <a:pt x="317" y="622"/>
                </a:cubicBezTo>
                <a:cubicBezTo>
                  <a:pt x="315" y="636"/>
                  <a:pt x="310" y="649"/>
                  <a:pt x="302" y="661"/>
                </a:cubicBezTo>
                <a:lnTo>
                  <a:pt x="651" y="661"/>
                </a:lnTo>
                <a:cubicBezTo>
                  <a:pt x="678" y="661"/>
                  <a:pt x="700" y="639"/>
                  <a:pt x="700" y="611"/>
                </a:cubicBezTo>
                <a:lnTo>
                  <a:pt x="700" y="562"/>
                </a:lnTo>
                <a:lnTo>
                  <a:pt x="317" y="562"/>
                </a:lnTo>
                <a:close/>
                <a:moveTo>
                  <a:pt x="443" y="361"/>
                </a:moveTo>
                <a:lnTo>
                  <a:pt x="443" y="412"/>
                </a:lnTo>
                <a:lnTo>
                  <a:pt x="474" y="378"/>
                </a:lnTo>
                <a:lnTo>
                  <a:pt x="443" y="361"/>
                </a:lnTo>
                <a:close/>
                <a:moveTo>
                  <a:pt x="670" y="104"/>
                </a:moveTo>
                <a:lnTo>
                  <a:pt x="453" y="322"/>
                </a:lnTo>
                <a:lnTo>
                  <a:pt x="619" y="412"/>
                </a:lnTo>
                <a:lnTo>
                  <a:pt x="670" y="104"/>
                </a:lnTo>
                <a:close/>
                <a:moveTo>
                  <a:pt x="617" y="102"/>
                </a:moveTo>
                <a:lnTo>
                  <a:pt x="291" y="234"/>
                </a:lnTo>
                <a:lnTo>
                  <a:pt x="416" y="302"/>
                </a:lnTo>
                <a:lnTo>
                  <a:pt x="617" y="102"/>
                </a:lnTo>
                <a:close/>
                <a:moveTo>
                  <a:pt x="163" y="40"/>
                </a:moveTo>
                <a:cubicBezTo>
                  <a:pt x="186" y="77"/>
                  <a:pt x="176" y="94"/>
                  <a:pt x="178" y="156"/>
                </a:cubicBezTo>
                <a:lnTo>
                  <a:pt x="178" y="593"/>
                </a:lnTo>
                <a:cubicBezTo>
                  <a:pt x="180" y="601"/>
                  <a:pt x="171" y="633"/>
                  <a:pt x="203" y="654"/>
                </a:cubicBezTo>
                <a:cubicBezTo>
                  <a:pt x="239" y="675"/>
                  <a:pt x="277" y="645"/>
                  <a:pt x="277" y="614"/>
                </a:cubicBezTo>
                <a:cubicBezTo>
                  <a:pt x="278" y="608"/>
                  <a:pt x="277" y="610"/>
                  <a:pt x="278" y="602"/>
                </a:cubicBezTo>
                <a:cubicBezTo>
                  <a:pt x="278" y="573"/>
                  <a:pt x="275" y="561"/>
                  <a:pt x="281" y="545"/>
                </a:cubicBezTo>
                <a:cubicBezTo>
                  <a:pt x="288" y="530"/>
                  <a:pt x="304" y="522"/>
                  <a:pt x="317" y="522"/>
                </a:cubicBezTo>
                <a:lnTo>
                  <a:pt x="562" y="522"/>
                </a:lnTo>
                <a:lnTo>
                  <a:pt x="562" y="426"/>
                </a:lnTo>
                <a:lnTo>
                  <a:pt x="510" y="398"/>
                </a:lnTo>
                <a:lnTo>
                  <a:pt x="449" y="464"/>
                </a:lnTo>
                <a:cubicBezTo>
                  <a:pt x="432" y="481"/>
                  <a:pt x="403" y="470"/>
                  <a:pt x="403" y="446"/>
                </a:cubicBezTo>
                <a:lnTo>
                  <a:pt x="403" y="340"/>
                </a:lnTo>
                <a:lnTo>
                  <a:pt x="247" y="255"/>
                </a:lnTo>
                <a:cubicBezTo>
                  <a:pt x="228" y="245"/>
                  <a:pt x="229" y="216"/>
                  <a:pt x="250" y="208"/>
                </a:cubicBezTo>
                <a:lnTo>
                  <a:pt x="561" y="82"/>
                </a:lnTo>
                <a:lnTo>
                  <a:pt x="561" y="79"/>
                </a:lnTo>
                <a:cubicBezTo>
                  <a:pt x="556" y="57"/>
                  <a:pt x="536" y="40"/>
                  <a:pt x="512" y="40"/>
                </a:cubicBezTo>
                <a:lnTo>
                  <a:pt x="163" y="40"/>
                </a:lnTo>
                <a:close/>
                <a:moveTo>
                  <a:pt x="92" y="40"/>
                </a:moveTo>
                <a:cubicBezTo>
                  <a:pt x="88" y="39"/>
                  <a:pt x="85" y="40"/>
                  <a:pt x="82" y="40"/>
                </a:cubicBezTo>
                <a:cubicBezTo>
                  <a:pt x="62" y="43"/>
                  <a:pt x="46" y="58"/>
                  <a:pt x="41" y="78"/>
                </a:cubicBezTo>
                <a:cubicBezTo>
                  <a:pt x="38" y="96"/>
                  <a:pt x="40" y="91"/>
                  <a:pt x="40" y="118"/>
                </a:cubicBezTo>
                <a:cubicBezTo>
                  <a:pt x="40" y="157"/>
                  <a:pt x="40" y="225"/>
                  <a:pt x="40" y="225"/>
                </a:cubicBezTo>
                <a:lnTo>
                  <a:pt x="139" y="225"/>
                </a:lnTo>
                <a:lnTo>
                  <a:pt x="139" y="117"/>
                </a:lnTo>
                <a:cubicBezTo>
                  <a:pt x="138" y="92"/>
                  <a:pt x="140" y="97"/>
                  <a:pt x="138" y="80"/>
                </a:cubicBezTo>
                <a:cubicBezTo>
                  <a:pt x="134" y="58"/>
                  <a:pt x="114" y="41"/>
                  <a:pt x="92" y="40"/>
                </a:cubicBezTo>
                <a:close/>
                <a:moveTo>
                  <a:pt x="89" y="0"/>
                </a:moveTo>
                <a:lnTo>
                  <a:pt x="512" y="0"/>
                </a:lnTo>
                <a:cubicBezTo>
                  <a:pt x="552" y="0"/>
                  <a:pt x="585" y="26"/>
                  <a:pt x="597" y="62"/>
                </a:cubicBezTo>
                <a:lnTo>
                  <a:pt x="598" y="66"/>
                </a:lnTo>
                <a:lnTo>
                  <a:pt x="682" y="32"/>
                </a:lnTo>
                <a:cubicBezTo>
                  <a:pt x="701" y="25"/>
                  <a:pt x="721" y="41"/>
                  <a:pt x="718" y="61"/>
                </a:cubicBezTo>
                <a:lnTo>
                  <a:pt x="655" y="437"/>
                </a:lnTo>
                <a:cubicBezTo>
                  <a:pt x="654" y="445"/>
                  <a:pt x="648" y="453"/>
                  <a:pt x="641" y="456"/>
                </a:cubicBezTo>
                <a:cubicBezTo>
                  <a:pt x="633" y="460"/>
                  <a:pt x="624" y="460"/>
                  <a:pt x="617" y="456"/>
                </a:cubicBezTo>
                <a:lnTo>
                  <a:pt x="601" y="448"/>
                </a:lnTo>
                <a:lnTo>
                  <a:pt x="601" y="522"/>
                </a:lnTo>
                <a:lnTo>
                  <a:pt x="700" y="522"/>
                </a:lnTo>
                <a:cubicBezTo>
                  <a:pt x="722" y="522"/>
                  <a:pt x="740" y="540"/>
                  <a:pt x="740" y="562"/>
                </a:cubicBezTo>
                <a:lnTo>
                  <a:pt x="740" y="611"/>
                </a:lnTo>
                <a:cubicBezTo>
                  <a:pt x="740" y="660"/>
                  <a:pt x="700" y="700"/>
                  <a:pt x="651" y="700"/>
                </a:cubicBezTo>
                <a:lnTo>
                  <a:pt x="228" y="700"/>
                </a:lnTo>
                <a:cubicBezTo>
                  <a:pt x="158" y="698"/>
                  <a:pt x="136" y="636"/>
                  <a:pt x="139" y="605"/>
                </a:cubicBezTo>
                <a:cubicBezTo>
                  <a:pt x="139" y="563"/>
                  <a:pt x="139" y="264"/>
                  <a:pt x="139" y="264"/>
                </a:cubicBezTo>
                <a:lnTo>
                  <a:pt x="40" y="264"/>
                </a:lnTo>
                <a:cubicBezTo>
                  <a:pt x="18" y="264"/>
                  <a:pt x="0" y="247"/>
                  <a:pt x="0" y="225"/>
                </a:cubicBezTo>
                <a:lnTo>
                  <a:pt x="0" y="90"/>
                </a:lnTo>
                <a:cubicBezTo>
                  <a:pt x="0" y="41"/>
                  <a:pt x="39" y="0"/>
                  <a:pt x="89" y="0"/>
                </a:cubicBezTo>
                <a:close/>
              </a:path>
            </a:pathLst>
          </a:custGeom>
          <a:solidFill>
            <a:schemeClr val="accent4"/>
          </a:solidFill>
          <a:ln w="521" cap="flat">
            <a:noFill/>
            <a:prstDash val="solid"/>
            <a:miter/>
          </a:ln>
        </p:spPr>
        <p:txBody>
          <a:bodyPr wrap="square" rtlCol="0" anchor="ctr">
            <a:noAutofit/>
          </a:bodyPr>
          <a:p>
            <a:endParaRPr lang="zh-CN" altLang="en-US">
              <a:solidFill>
                <a:schemeClr val="tx1"/>
              </a:solidFill>
            </a:endParaRPr>
          </a:p>
        </p:txBody>
      </p:sp>
      <p:sp>
        <p:nvSpPr>
          <p:cNvPr id="40" name="弧形 39"/>
          <p:cNvSpPr/>
          <p:nvPr>
            <p:custDataLst>
              <p:tags r:id="rId8"/>
            </p:custDataLst>
          </p:nvPr>
        </p:nvSpPr>
        <p:spPr>
          <a:xfrm>
            <a:off x="3882390" y="1666875"/>
            <a:ext cx="1715770" cy="1715770"/>
          </a:xfrm>
          <a:prstGeom prst="arc">
            <a:avLst>
              <a:gd name="adj1" fmla="val 6395198"/>
              <a:gd name="adj2" fmla="val 4434572"/>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solidFill>
                <a:schemeClr val="lt1"/>
              </a:solidFill>
            </a:endParaRPr>
          </a:p>
        </p:txBody>
      </p:sp>
      <p:sp>
        <p:nvSpPr>
          <p:cNvPr id="41" name="椭圆 40"/>
          <p:cNvSpPr/>
          <p:nvPr>
            <p:custDataLst>
              <p:tags r:id="rId9"/>
            </p:custDataLst>
          </p:nvPr>
        </p:nvSpPr>
        <p:spPr>
          <a:xfrm>
            <a:off x="4499610" y="3115310"/>
            <a:ext cx="480695" cy="480695"/>
          </a:xfrm>
          <a:prstGeom prst="ellipse">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a:solidFill>
                  <a:schemeClr val="tx1">
                    <a:lumMod val="85000"/>
                    <a:lumOff val="15000"/>
                  </a:schemeClr>
                </a:solidFill>
                <a:latin typeface="+mn-ea"/>
                <a:cs typeface="+mn-ea"/>
                <a:sym typeface="+mn-ea"/>
              </a:rPr>
              <a:t>2</a:t>
            </a:r>
            <a:endParaRPr lang="en-US" altLang="zh-CN">
              <a:solidFill>
                <a:schemeClr val="tx1">
                  <a:lumMod val="85000"/>
                  <a:lumOff val="15000"/>
                </a:schemeClr>
              </a:solidFill>
              <a:latin typeface="+mn-ea"/>
              <a:cs typeface="+mn-ea"/>
              <a:sym typeface="+mn-ea"/>
            </a:endParaRPr>
          </a:p>
        </p:txBody>
      </p:sp>
      <p:sp>
        <p:nvSpPr>
          <p:cNvPr id="42" name="弧形 41"/>
          <p:cNvSpPr/>
          <p:nvPr>
            <p:custDataLst>
              <p:tags r:id="rId10"/>
            </p:custDataLst>
          </p:nvPr>
        </p:nvSpPr>
        <p:spPr>
          <a:xfrm>
            <a:off x="6768465" y="1666875"/>
            <a:ext cx="1715770" cy="1715770"/>
          </a:xfrm>
          <a:prstGeom prst="arc">
            <a:avLst>
              <a:gd name="adj1" fmla="val 6363719"/>
              <a:gd name="adj2" fmla="val 4422727"/>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endParaRPr>
          </a:p>
        </p:txBody>
      </p:sp>
      <p:sp>
        <p:nvSpPr>
          <p:cNvPr id="43" name="椭圆 42"/>
          <p:cNvSpPr/>
          <p:nvPr>
            <p:custDataLst>
              <p:tags r:id="rId11"/>
            </p:custDataLst>
          </p:nvPr>
        </p:nvSpPr>
        <p:spPr>
          <a:xfrm>
            <a:off x="7386320" y="3115310"/>
            <a:ext cx="480695" cy="480695"/>
          </a:xfrm>
          <a:prstGeom prst="ellipse">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a:solidFill>
                  <a:schemeClr val="tx1">
                    <a:lumMod val="85000"/>
                    <a:lumOff val="15000"/>
                  </a:schemeClr>
                </a:solidFill>
                <a:latin typeface="+mn-ea"/>
                <a:cs typeface="+mn-ea"/>
                <a:sym typeface="+mn-ea"/>
              </a:rPr>
              <a:t>3</a:t>
            </a:r>
            <a:endParaRPr lang="en-US" altLang="zh-CN">
              <a:solidFill>
                <a:schemeClr val="tx1">
                  <a:lumMod val="85000"/>
                  <a:lumOff val="15000"/>
                </a:schemeClr>
              </a:solidFill>
              <a:latin typeface="+mn-ea"/>
              <a:cs typeface="+mn-ea"/>
              <a:sym typeface="+mn-ea"/>
            </a:endParaRPr>
          </a:p>
        </p:txBody>
      </p:sp>
      <p:sp>
        <p:nvSpPr>
          <p:cNvPr id="44" name="任意多边形: 形状 20"/>
          <p:cNvSpPr/>
          <p:nvPr>
            <p:custDataLst>
              <p:tags r:id="rId12"/>
            </p:custDataLst>
          </p:nvPr>
        </p:nvSpPr>
        <p:spPr>
          <a:xfrm>
            <a:off x="7366635" y="2299335"/>
            <a:ext cx="517525" cy="450852"/>
          </a:xfrm>
          <a:custGeom>
            <a:avLst/>
            <a:gdLst>
              <a:gd name="connsiteX0" fmla="*/ -384 w 362130"/>
              <a:gd name="connsiteY0" fmla="*/ 89105 h 89320"/>
              <a:gd name="connsiteX1" fmla="*/ -384 w 362130"/>
              <a:gd name="connsiteY1" fmla="*/ 37366 h 89320"/>
              <a:gd name="connsiteX2" fmla="*/ 37197 w 362130"/>
              <a:gd name="connsiteY2" fmla="*/ -215 h 89320"/>
              <a:gd name="connsiteX3" fmla="*/ 324165 w 362130"/>
              <a:gd name="connsiteY3" fmla="*/ -215 h 89320"/>
              <a:gd name="connsiteX4" fmla="*/ 361747 w 362130"/>
              <a:gd name="connsiteY4" fmla="*/ 37366 h 89320"/>
              <a:gd name="connsiteX5" fmla="*/ 361747 w 362130"/>
              <a:gd name="connsiteY5" fmla="*/ 89105 h 89320"/>
              <a:gd name="connsiteX6" fmla="*/ 333561 w 362130"/>
              <a:gd name="connsiteY6" fmla="*/ 89105 h 89320"/>
              <a:gd name="connsiteX7" fmla="*/ 333561 w 362130"/>
              <a:gd name="connsiteY7" fmla="*/ 37366 h 89320"/>
              <a:gd name="connsiteX8" fmla="*/ 324165 w 362130"/>
              <a:gd name="connsiteY8" fmla="*/ 27971 h 89320"/>
              <a:gd name="connsiteX9" fmla="*/ 37197 w 362130"/>
              <a:gd name="connsiteY9" fmla="*/ 27971 h 89320"/>
              <a:gd name="connsiteX10" fmla="*/ 27802 w 362130"/>
              <a:gd name="connsiteY10" fmla="*/ 37366 h 89320"/>
              <a:gd name="connsiteX11" fmla="*/ 27802 w 362130"/>
              <a:gd name="connsiteY11" fmla="*/ 89105 h 89320"/>
              <a:gd name="connsiteX12" fmla="*/ -384 w 362130"/>
              <a:gd name="connsiteY12" fmla="*/ 89105 h 8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 h="710">
                <a:moveTo>
                  <a:pt x="59" y="255"/>
                </a:moveTo>
                <a:cubicBezTo>
                  <a:pt x="55" y="255"/>
                  <a:pt x="51" y="257"/>
                  <a:pt x="48" y="260"/>
                </a:cubicBezTo>
                <a:cubicBezTo>
                  <a:pt x="45" y="263"/>
                  <a:pt x="44" y="267"/>
                  <a:pt x="44" y="272"/>
                </a:cubicBezTo>
                <a:lnTo>
                  <a:pt x="83" y="652"/>
                </a:lnTo>
                <a:cubicBezTo>
                  <a:pt x="83" y="660"/>
                  <a:pt x="90" y="666"/>
                  <a:pt x="97" y="666"/>
                </a:cubicBezTo>
                <a:lnTo>
                  <a:pt x="718" y="666"/>
                </a:lnTo>
                <a:cubicBezTo>
                  <a:pt x="725" y="666"/>
                  <a:pt x="732" y="660"/>
                  <a:pt x="732" y="652"/>
                </a:cubicBezTo>
                <a:lnTo>
                  <a:pt x="771" y="272"/>
                </a:lnTo>
                <a:cubicBezTo>
                  <a:pt x="771" y="267"/>
                  <a:pt x="770" y="263"/>
                  <a:pt x="767" y="260"/>
                </a:cubicBezTo>
                <a:cubicBezTo>
                  <a:pt x="764" y="257"/>
                  <a:pt x="760" y="255"/>
                  <a:pt x="756" y="255"/>
                </a:cubicBezTo>
                <a:lnTo>
                  <a:pt x="59" y="255"/>
                </a:lnTo>
                <a:close/>
                <a:moveTo>
                  <a:pt x="693" y="152"/>
                </a:moveTo>
                <a:lnTo>
                  <a:pt x="693" y="211"/>
                </a:lnTo>
                <a:lnTo>
                  <a:pt x="734" y="211"/>
                </a:lnTo>
                <a:lnTo>
                  <a:pt x="734" y="167"/>
                </a:lnTo>
                <a:cubicBezTo>
                  <a:pt x="734" y="159"/>
                  <a:pt x="727" y="152"/>
                  <a:pt x="719" y="152"/>
                </a:cubicBezTo>
                <a:lnTo>
                  <a:pt x="693" y="152"/>
                </a:lnTo>
                <a:close/>
                <a:moveTo>
                  <a:pt x="182" y="115"/>
                </a:moveTo>
                <a:cubicBezTo>
                  <a:pt x="173" y="115"/>
                  <a:pt x="167" y="122"/>
                  <a:pt x="167" y="130"/>
                </a:cubicBezTo>
                <a:lnTo>
                  <a:pt x="167" y="211"/>
                </a:lnTo>
                <a:lnTo>
                  <a:pt x="648" y="211"/>
                </a:lnTo>
                <a:lnTo>
                  <a:pt x="648" y="130"/>
                </a:lnTo>
                <a:cubicBezTo>
                  <a:pt x="648" y="122"/>
                  <a:pt x="642" y="115"/>
                  <a:pt x="633" y="115"/>
                </a:cubicBezTo>
                <a:lnTo>
                  <a:pt x="182" y="115"/>
                </a:lnTo>
                <a:close/>
                <a:moveTo>
                  <a:pt x="96" y="44"/>
                </a:moveTo>
                <a:cubicBezTo>
                  <a:pt x="88" y="44"/>
                  <a:pt x="81" y="51"/>
                  <a:pt x="81" y="59"/>
                </a:cubicBezTo>
                <a:lnTo>
                  <a:pt x="81" y="211"/>
                </a:lnTo>
                <a:lnTo>
                  <a:pt x="122" y="211"/>
                </a:lnTo>
                <a:lnTo>
                  <a:pt x="122" y="130"/>
                </a:lnTo>
                <a:cubicBezTo>
                  <a:pt x="122" y="97"/>
                  <a:pt x="149" y="71"/>
                  <a:pt x="182" y="71"/>
                </a:cubicBezTo>
                <a:lnTo>
                  <a:pt x="375" y="71"/>
                </a:lnTo>
                <a:lnTo>
                  <a:pt x="373" y="57"/>
                </a:lnTo>
                <a:cubicBezTo>
                  <a:pt x="371" y="50"/>
                  <a:pt x="365" y="44"/>
                  <a:pt x="358" y="44"/>
                </a:cubicBezTo>
                <a:lnTo>
                  <a:pt x="96" y="44"/>
                </a:lnTo>
                <a:close/>
                <a:moveTo>
                  <a:pt x="96" y="0"/>
                </a:moveTo>
                <a:lnTo>
                  <a:pt x="358" y="0"/>
                </a:lnTo>
                <a:cubicBezTo>
                  <a:pt x="387" y="0"/>
                  <a:pt x="412" y="21"/>
                  <a:pt x="416" y="49"/>
                </a:cubicBezTo>
                <a:lnTo>
                  <a:pt x="420" y="71"/>
                </a:lnTo>
                <a:lnTo>
                  <a:pt x="633" y="71"/>
                </a:lnTo>
                <a:cubicBezTo>
                  <a:pt x="658" y="71"/>
                  <a:pt x="679" y="85"/>
                  <a:pt x="688" y="107"/>
                </a:cubicBezTo>
                <a:lnTo>
                  <a:pt x="688" y="108"/>
                </a:lnTo>
                <a:lnTo>
                  <a:pt x="719" y="108"/>
                </a:lnTo>
                <a:cubicBezTo>
                  <a:pt x="752" y="108"/>
                  <a:pt x="778" y="134"/>
                  <a:pt x="778" y="167"/>
                </a:cubicBezTo>
                <a:lnTo>
                  <a:pt x="778" y="215"/>
                </a:lnTo>
                <a:cubicBezTo>
                  <a:pt x="786" y="219"/>
                  <a:pt x="794" y="224"/>
                  <a:pt x="800" y="230"/>
                </a:cubicBezTo>
                <a:cubicBezTo>
                  <a:pt x="811" y="243"/>
                  <a:pt x="816" y="259"/>
                  <a:pt x="815" y="276"/>
                </a:cubicBezTo>
                <a:lnTo>
                  <a:pt x="776" y="657"/>
                </a:lnTo>
                <a:cubicBezTo>
                  <a:pt x="774" y="687"/>
                  <a:pt x="748" y="710"/>
                  <a:pt x="718" y="710"/>
                </a:cubicBezTo>
                <a:lnTo>
                  <a:pt x="97" y="710"/>
                </a:lnTo>
                <a:cubicBezTo>
                  <a:pt x="67" y="710"/>
                  <a:pt x="41" y="687"/>
                  <a:pt x="39" y="657"/>
                </a:cubicBezTo>
                <a:lnTo>
                  <a:pt x="0" y="276"/>
                </a:lnTo>
                <a:cubicBezTo>
                  <a:pt x="-2" y="250"/>
                  <a:pt x="13" y="225"/>
                  <a:pt x="37" y="215"/>
                </a:cubicBezTo>
                <a:lnTo>
                  <a:pt x="37" y="59"/>
                </a:lnTo>
                <a:cubicBezTo>
                  <a:pt x="37" y="27"/>
                  <a:pt x="63" y="0"/>
                  <a:pt x="96" y="0"/>
                </a:cubicBezTo>
                <a:close/>
                <a:moveTo>
                  <a:pt x="500" y="437"/>
                </a:moveTo>
                <a:lnTo>
                  <a:pt x="430" y="437"/>
                </a:lnTo>
                <a:lnTo>
                  <a:pt x="430" y="366"/>
                </a:lnTo>
                <a:cubicBezTo>
                  <a:pt x="430" y="354"/>
                  <a:pt x="420" y="344"/>
                  <a:pt x="408" y="344"/>
                </a:cubicBezTo>
                <a:cubicBezTo>
                  <a:pt x="395" y="344"/>
                  <a:pt x="385" y="354"/>
                  <a:pt x="385" y="366"/>
                </a:cubicBezTo>
                <a:lnTo>
                  <a:pt x="385" y="437"/>
                </a:lnTo>
                <a:lnTo>
                  <a:pt x="315" y="437"/>
                </a:lnTo>
                <a:cubicBezTo>
                  <a:pt x="302" y="437"/>
                  <a:pt x="293" y="447"/>
                  <a:pt x="293" y="459"/>
                </a:cubicBezTo>
                <a:cubicBezTo>
                  <a:pt x="293" y="471"/>
                  <a:pt x="302" y="481"/>
                  <a:pt x="315" y="481"/>
                </a:cubicBezTo>
                <a:lnTo>
                  <a:pt x="385" y="481"/>
                </a:lnTo>
                <a:lnTo>
                  <a:pt x="385" y="552"/>
                </a:lnTo>
                <a:cubicBezTo>
                  <a:pt x="385" y="564"/>
                  <a:pt x="395" y="574"/>
                  <a:pt x="408" y="574"/>
                </a:cubicBezTo>
                <a:cubicBezTo>
                  <a:pt x="420" y="574"/>
                  <a:pt x="430" y="564"/>
                  <a:pt x="430" y="552"/>
                </a:cubicBezTo>
                <a:lnTo>
                  <a:pt x="430" y="481"/>
                </a:lnTo>
                <a:lnTo>
                  <a:pt x="500" y="481"/>
                </a:lnTo>
                <a:cubicBezTo>
                  <a:pt x="513" y="481"/>
                  <a:pt x="523" y="471"/>
                  <a:pt x="523" y="459"/>
                </a:cubicBezTo>
                <a:cubicBezTo>
                  <a:pt x="523" y="447"/>
                  <a:pt x="513" y="437"/>
                  <a:pt x="500" y="437"/>
                </a:cubicBezTo>
                <a:close/>
              </a:path>
            </a:pathLst>
          </a:custGeom>
          <a:solidFill>
            <a:schemeClr val="accent4"/>
          </a:solidFill>
          <a:ln w="584" cap="flat">
            <a:noFill/>
            <a:prstDash val="solid"/>
            <a:miter/>
          </a:ln>
        </p:spPr>
        <p:txBody>
          <a:bodyPr wrap="square" rtlCol="0" anchor="ctr">
            <a:noAutofit/>
          </a:bodyPr>
          <a:p>
            <a:endParaRPr lang="zh-CN" altLang="en-US">
              <a:solidFill>
                <a:schemeClr val="tx1"/>
              </a:solidFill>
            </a:endParaRPr>
          </a:p>
        </p:txBody>
      </p:sp>
      <p:sp>
        <p:nvSpPr>
          <p:cNvPr id="45" name="弧形 44"/>
          <p:cNvSpPr/>
          <p:nvPr>
            <p:custDataLst>
              <p:tags r:id="rId13"/>
            </p:custDataLst>
          </p:nvPr>
        </p:nvSpPr>
        <p:spPr>
          <a:xfrm>
            <a:off x="9654540" y="1666875"/>
            <a:ext cx="1715770" cy="1715770"/>
          </a:xfrm>
          <a:prstGeom prst="arc">
            <a:avLst>
              <a:gd name="adj1" fmla="val 6372013"/>
              <a:gd name="adj2" fmla="val 4420194"/>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endParaRPr>
          </a:p>
        </p:txBody>
      </p:sp>
      <p:sp>
        <p:nvSpPr>
          <p:cNvPr id="46" name="椭圆 45"/>
          <p:cNvSpPr/>
          <p:nvPr>
            <p:custDataLst>
              <p:tags r:id="rId14"/>
            </p:custDataLst>
          </p:nvPr>
        </p:nvSpPr>
        <p:spPr>
          <a:xfrm>
            <a:off x="10272395" y="3115310"/>
            <a:ext cx="480695" cy="480695"/>
          </a:xfrm>
          <a:prstGeom prst="ellipse">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a:solidFill>
                  <a:schemeClr val="tx1">
                    <a:lumMod val="85000"/>
                    <a:lumOff val="15000"/>
                  </a:schemeClr>
                </a:solidFill>
                <a:latin typeface="+mn-ea"/>
                <a:cs typeface="+mn-ea"/>
                <a:sym typeface="+mn-ea"/>
              </a:rPr>
              <a:t>4</a:t>
            </a:r>
            <a:endParaRPr lang="en-US" altLang="zh-CN">
              <a:solidFill>
                <a:schemeClr val="tx1">
                  <a:lumMod val="85000"/>
                  <a:lumOff val="15000"/>
                </a:schemeClr>
              </a:solidFill>
              <a:latin typeface="+mn-ea"/>
              <a:cs typeface="+mn-ea"/>
              <a:sym typeface="+mn-ea"/>
            </a:endParaRPr>
          </a:p>
        </p:txBody>
      </p:sp>
      <p:sp>
        <p:nvSpPr>
          <p:cNvPr id="47" name="任意多边形: 形状 25"/>
          <p:cNvSpPr/>
          <p:nvPr>
            <p:custDataLst>
              <p:tags r:id="rId15"/>
            </p:custDataLst>
          </p:nvPr>
        </p:nvSpPr>
        <p:spPr>
          <a:xfrm>
            <a:off x="10280015" y="2291715"/>
            <a:ext cx="465121" cy="465121"/>
          </a:xfrm>
          <a:custGeom>
            <a:avLst/>
            <a:gdLst>
              <a:gd name="connsiteX0" fmla="*/ 171670 w 200135"/>
              <a:gd name="connsiteY0" fmla="*/ -229 h 200135"/>
              <a:gd name="connsiteX1" fmla="*/ 27387 w 200135"/>
              <a:gd name="connsiteY1" fmla="*/ -229 h 200135"/>
              <a:gd name="connsiteX2" fmla="*/ -539 w 200135"/>
              <a:gd name="connsiteY2" fmla="*/ 27697 h 200135"/>
              <a:gd name="connsiteX3" fmla="*/ -539 w 200135"/>
              <a:gd name="connsiteY3" fmla="*/ 83607 h 200135"/>
              <a:gd name="connsiteX4" fmla="*/ 27387 w 200135"/>
              <a:gd name="connsiteY4" fmla="*/ 86516 h 200135"/>
              <a:gd name="connsiteX5" fmla="*/ 27387 w 200135"/>
              <a:gd name="connsiteY5" fmla="*/ 27697 h 200135"/>
              <a:gd name="connsiteX6" fmla="*/ 171670 w 200135"/>
              <a:gd name="connsiteY6" fmla="*/ 27697 h 200135"/>
              <a:gd name="connsiteX7" fmla="*/ 171670 w 200135"/>
              <a:gd name="connsiteY7" fmla="*/ 171980 h 200135"/>
              <a:gd name="connsiteX8" fmla="*/ 148055 w 200135"/>
              <a:gd name="connsiteY8" fmla="*/ 171980 h 200135"/>
              <a:gd name="connsiteX9" fmla="*/ 161093 w 200135"/>
              <a:gd name="connsiteY9" fmla="*/ 199906 h 200135"/>
              <a:gd name="connsiteX10" fmla="*/ 171670 w 200135"/>
              <a:gd name="connsiteY10" fmla="*/ 199906 h 200135"/>
              <a:gd name="connsiteX11" fmla="*/ 199596 w 200135"/>
              <a:gd name="connsiteY11" fmla="*/ 171980 h 200135"/>
              <a:gd name="connsiteX12" fmla="*/ 199596 w 200135"/>
              <a:gd name="connsiteY12" fmla="*/ 27697 h 200135"/>
              <a:gd name="connsiteX13" fmla="*/ 171670 w 200135"/>
              <a:gd name="connsiteY13" fmla="*/ -229 h 2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2" h="732">
                <a:moveTo>
                  <a:pt x="44" y="461"/>
                </a:moveTo>
                <a:lnTo>
                  <a:pt x="44" y="688"/>
                </a:lnTo>
                <a:lnTo>
                  <a:pt x="271" y="688"/>
                </a:lnTo>
                <a:lnTo>
                  <a:pt x="271" y="652"/>
                </a:lnTo>
                <a:lnTo>
                  <a:pt x="267" y="649"/>
                </a:lnTo>
                <a:cubicBezTo>
                  <a:pt x="203" y="611"/>
                  <a:pt x="155" y="547"/>
                  <a:pt x="138" y="472"/>
                </a:cubicBezTo>
                <a:lnTo>
                  <a:pt x="136" y="461"/>
                </a:lnTo>
                <a:lnTo>
                  <a:pt x="44" y="461"/>
                </a:lnTo>
                <a:close/>
                <a:moveTo>
                  <a:pt x="557" y="388"/>
                </a:moveTo>
                <a:cubicBezTo>
                  <a:pt x="569" y="388"/>
                  <a:pt x="579" y="398"/>
                  <a:pt x="579" y="410"/>
                </a:cubicBezTo>
                <a:cubicBezTo>
                  <a:pt x="579" y="503"/>
                  <a:pt x="503" y="579"/>
                  <a:pt x="410" y="579"/>
                </a:cubicBezTo>
                <a:cubicBezTo>
                  <a:pt x="398" y="579"/>
                  <a:pt x="388" y="569"/>
                  <a:pt x="388" y="557"/>
                </a:cubicBezTo>
                <a:cubicBezTo>
                  <a:pt x="388" y="545"/>
                  <a:pt x="398" y="535"/>
                  <a:pt x="410" y="535"/>
                </a:cubicBezTo>
                <a:cubicBezTo>
                  <a:pt x="479" y="535"/>
                  <a:pt x="535" y="479"/>
                  <a:pt x="535" y="410"/>
                </a:cubicBezTo>
                <a:cubicBezTo>
                  <a:pt x="535" y="398"/>
                  <a:pt x="545" y="388"/>
                  <a:pt x="557" y="388"/>
                </a:cubicBezTo>
                <a:close/>
                <a:moveTo>
                  <a:pt x="410" y="176"/>
                </a:moveTo>
                <a:cubicBezTo>
                  <a:pt x="283" y="175"/>
                  <a:pt x="180" y="277"/>
                  <a:pt x="176" y="402"/>
                </a:cubicBezTo>
                <a:cubicBezTo>
                  <a:pt x="171" y="536"/>
                  <a:pt x="279" y="645"/>
                  <a:pt x="410" y="645"/>
                </a:cubicBezTo>
                <a:cubicBezTo>
                  <a:pt x="537" y="645"/>
                  <a:pt x="641" y="543"/>
                  <a:pt x="645" y="418"/>
                </a:cubicBezTo>
                <a:cubicBezTo>
                  <a:pt x="649" y="285"/>
                  <a:pt x="542" y="175"/>
                  <a:pt x="410" y="176"/>
                </a:cubicBezTo>
                <a:close/>
                <a:moveTo>
                  <a:pt x="461" y="44"/>
                </a:moveTo>
                <a:lnTo>
                  <a:pt x="461" y="136"/>
                </a:lnTo>
                <a:lnTo>
                  <a:pt x="466" y="137"/>
                </a:lnTo>
                <a:cubicBezTo>
                  <a:pt x="542" y="152"/>
                  <a:pt x="607" y="199"/>
                  <a:pt x="646" y="262"/>
                </a:cubicBezTo>
                <a:lnTo>
                  <a:pt x="652" y="271"/>
                </a:lnTo>
                <a:lnTo>
                  <a:pt x="688" y="271"/>
                </a:lnTo>
                <a:lnTo>
                  <a:pt x="688" y="44"/>
                </a:lnTo>
                <a:lnTo>
                  <a:pt x="461" y="44"/>
                </a:lnTo>
                <a:close/>
                <a:moveTo>
                  <a:pt x="44" y="44"/>
                </a:moveTo>
                <a:lnTo>
                  <a:pt x="44" y="271"/>
                </a:lnTo>
                <a:lnTo>
                  <a:pt x="169" y="271"/>
                </a:lnTo>
                <a:lnTo>
                  <a:pt x="170" y="269"/>
                </a:lnTo>
                <a:cubicBezTo>
                  <a:pt x="193" y="230"/>
                  <a:pt x="225" y="197"/>
                  <a:pt x="264" y="173"/>
                </a:cubicBezTo>
                <a:lnTo>
                  <a:pt x="271" y="169"/>
                </a:lnTo>
                <a:lnTo>
                  <a:pt x="271" y="44"/>
                </a:lnTo>
                <a:lnTo>
                  <a:pt x="44" y="44"/>
                </a:lnTo>
                <a:close/>
                <a:moveTo>
                  <a:pt x="44" y="0"/>
                </a:moveTo>
                <a:lnTo>
                  <a:pt x="271" y="0"/>
                </a:lnTo>
                <a:cubicBezTo>
                  <a:pt x="295" y="0"/>
                  <a:pt x="315" y="20"/>
                  <a:pt x="315" y="44"/>
                </a:cubicBezTo>
                <a:lnTo>
                  <a:pt x="315" y="148"/>
                </a:lnTo>
                <a:lnTo>
                  <a:pt x="326" y="144"/>
                </a:lnTo>
                <a:cubicBezTo>
                  <a:pt x="353" y="136"/>
                  <a:pt x="381" y="132"/>
                  <a:pt x="410" y="132"/>
                </a:cubicBezTo>
                <a:lnTo>
                  <a:pt x="417" y="132"/>
                </a:lnTo>
                <a:lnTo>
                  <a:pt x="417" y="44"/>
                </a:lnTo>
                <a:cubicBezTo>
                  <a:pt x="417" y="20"/>
                  <a:pt x="437" y="0"/>
                  <a:pt x="461" y="0"/>
                </a:cubicBezTo>
                <a:lnTo>
                  <a:pt x="688" y="0"/>
                </a:lnTo>
                <a:cubicBezTo>
                  <a:pt x="713" y="0"/>
                  <a:pt x="732" y="20"/>
                  <a:pt x="732" y="44"/>
                </a:cubicBezTo>
                <a:lnTo>
                  <a:pt x="732" y="271"/>
                </a:lnTo>
                <a:cubicBezTo>
                  <a:pt x="732" y="295"/>
                  <a:pt x="713" y="315"/>
                  <a:pt x="688" y="315"/>
                </a:cubicBezTo>
                <a:lnTo>
                  <a:pt x="672" y="315"/>
                </a:lnTo>
                <a:lnTo>
                  <a:pt x="675" y="322"/>
                </a:lnTo>
                <a:cubicBezTo>
                  <a:pt x="683" y="348"/>
                  <a:pt x="688" y="375"/>
                  <a:pt x="689" y="403"/>
                </a:cubicBezTo>
                <a:cubicBezTo>
                  <a:pt x="690" y="472"/>
                  <a:pt x="667" y="535"/>
                  <a:pt x="627" y="585"/>
                </a:cubicBezTo>
                <a:lnTo>
                  <a:pt x="622" y="591"/>
                </a:lnTo>
                <a:lnTo>
                  <a:pt x="726" y="695"/>
                </a:lnTo>
                <a:cubicBezTo>
                  <a:pt x="735" y="703"/>
                  <a:pt x="735" y="717"/>
                  <a:pt x="726" y="726"/>
                </a:cubicBezTo>
                <a:cubicBezTo>
                  <a:pt x="717" y="735"/>
                  <a:pt x="703" y="735"/>
                  <a:pt x="695" y="726"/>
                </a:cubicBezTo>
                <a:lnTo>
                  <a:pt x="591" y="622"/>
                </a:lnTo>
                <a:lnTo>
                  <a:pt x="589" y="624"/>
                </a:lnTo>
                <a:cubicBezTo>
                  <a:pt x="541" y="664"/>
                  <a:pt x="478" y="689"/>
                  <a:pt x="410" y="689"/>
                </a:cubicBezTo>
                <a:cubicBezTo>
                  <a:pt x="377" y="689"/>
                  <a:pt x="345" y="683"/>
                  <a:pt x="316" y="672"/>
                </a:cubicBezTo>
                <a:lnTo>
                  <a:pt x="315" y="672"/>
                </a:lnTo>
                <a:lnTo>
                  <a:pt x="315" y="688"/>
                </a:lnTo>
                <a:cubicBezTo>
                  <a:pt x="315" y="713"/>
                  <a:pt x="295" y="732"/>
                  <a:pt x="271" y="732"/>
                </a:cubicBezTo>
                <a:lnTo>
                  <a:pt x="44" y="732"/>
                </a:lnTo>
                <a:cubicBezTo>
                  <a:pt x="20" y="732"/>
                  <a:pt x="0" y="713"/>
                  <a:pt x="0" y="688"/>
                </a:cubicBezTo>
                <a:lnTo>
                  <a:pt x="0" y="461"/>
                </a:lnTo>
                <a:cubicBezTo>
                  <a:pt x="0" y="437"/>
                  <a:pt x="20" y="417"/>
                  <a:pt x="44" y="417"/>
                </a:cubicBezTo>
                <a:lnTo>
                  <a:pt x="132" y="417"/>
                </a:lnTo>
                <a:lnTo>
                  <a:pt x="132" y="417"/>
                </a:lnTo>
                <a:cubicBezTo>
                  <a:pt x="131" y="383"/>
                  <a:pt x="136" y="350"/>
                  <a:pt x="147" y="319"/>
                </a:cubicBezTo>
                <a:lnTo>
                  <a:pt x="148" y="315"/>
                </a:lnTo>
                <a:lnTo>
                  <a:pt x="44" y="315"/>
                </a:lnTo>
                <a:cubicBezTo>
                  <a:pt x="20" y="315"/>
                  <a:pt x="0" y="295"/>
                  <a:pt x="0" y="271"/>
                </a:cubicBezTo>
                <a:lnTo>
                  <a:pt x="0" y="44"/>
                </a:lnTo>
                <a:cubicBezTo>
                  <a:pt x="0" y="20"/>
                  <a:pt x="20" y="0"/>
                  <a:pt x="44" y="0"/>
                </a:cubicBezTo>
                <a:close/>
              </a:path>
            </a:pathLst>
          </a:custGeom>
          <a:solidFill>
            <a:schemeClr val="accent4"/>
          </a:solidFill>
          <a:ln w="571" cap="flat">
            <a:noFill/>
            <a:prstDash val="solid"/>
            <a:miter/>
          </a:ln>
        </p:spPr>
        <p:txBody>
          <a:bodyPr wrap="square" rtlCol="0" anchor="ctr">
            <a:noAutofit/>
          </a:bodyPr>
          <a:p>
            <a:endParaRPr lang="zh-CN" altLang="en-US">
              <a:solidFill>
                <a:schemeClr val="tx1"/>
              </a:solidFill>
            </a:endParaRPr>
          </a:p>
        </p:txBody>
      </p:sp>
      <p:sp>
        <p:nvSpPr>
          <p:cNvPr id="48" name="矩形 47"/>
          <p:cNvSpPr/>
          <p:nvPr>
            <p:custDataLst>
              <p:tags r:id="rId16"/>
            </p:custDataLst>
          </p:nvPr>
        </p:nvSpPr>
        <p:spPr>
          <a:xfrm>
            <a:off x="9453245" y="4327525"/>
            <a:ext cx="2133600" cy="2112645"/>
          </a:xfrm>
          <a:prstGeom prst="rect">
            <a:avLst/>
          </a:prstGeom>
          <a:noFill/>
        </p:spPr>
        <p:txBody>
          <a:bodyPr wrap="square" lIns="0" tIns="0" rIns="0" bIns="0" rtlCol="0" anchor="t" anchorCtr="0">
            <a:noAutofit/>
          </a:bodyPr>
          <a:p>
            <a:pPr algn="ctr">
              <a:lnSpc>
                <a:spcPct val="140000"/>
              </a:lnSpc>
              <a:spcBef>
                <a:spcPct val="0"/>
              </a:spcBef>
              <a:spcAft>
                <a:spcPct val="0"/>
              </a:spcAft>
            </a:pPr>
            <a:r>
              <a:rPr lang="zh-CN" altLang="en-US" sz="1600" dirty="0">
                <a:solidFill>
                  <a:schemeClr val="tx1">
                    <a:lumMod val="85000"/>
                    <a:lumOff val="15000"/>
                  </a:schemeClr>
                </a:solidFill>
                <a:latin typeface="+mn-ea"/>
                <a:cs typeface="+mn-ea"/>
              </a:rPr>
              <a:t>在运行过程中可对其进行功率调节或开断的负荷，如空调、电采暖热水器等。</a:t>
            </a:r>
            <a:endParaRPr lang="zh-CN" altLang="en-US" sz="1600" dirty="0">
              <a:solidFill>
                <a:schemeClr val="tx1">
                  <a:lumMod val="85000"/>
                  <a:lumOff val="15000"/>
                </a:schemeClr>
              </a:solidFill>
              <a:latin typeface="+mn-ea"/>
              <a:cs typeface="+mn-ea"/>
            </a:endParaRPr>
          </a:p>
        </p:txBody>
      </p:sp>
      <p:sp>
        <p:nvSpPr>
          <p:cNvPr id="49" name="矩形 48"/>
          <p:cNvSpPr/>
          <p:nvPr>
            <p:custDataLst>
              <p:tags r:id="rId17"/>
            </p:custDataLst>
          </p:nvPr>
        </p:nvSpPr>
        <p:spPr>
          <a:xfrm>
            <a:off x="9452610" y="3844925"/>
            <a:ext cx="2134870" cy="407670"/>
          </a:xfrm>
          <a:prstGeom prst="rect">
            <a:avLst/>
          </a:prstGeom>
          <a:noFill/>
        </p:spPr>
        <p:txBody>
          <a:bodyPr wrap="square" lIns="0" tIns="0" rIns="0" bIns="0" rtlCol="0" anchor="ctr">
            <a:noAutofit/>
          </a:bodyPr>
          <a:p>
            <a:pPr algn="ctr">
              <a:spcBef>
                <a:spcPct val="0"/>
              </a:spcBef>
              <a:spcAft>
                <a:spcPct val="0"/>
              </a:spcAft>
            </a:pPr>
            <a:r>
              <a:rPr lang="zh-CN" altLang="en-US" sz="2000" b="1" dirty="0">
                <a:solidFill>
                  <a:schemeClr val="accent4"/>
                </a:solidFill>
                <a:latin typeface="+mn-ea"/>
                <a:cs typeface="+mn-ea"/>
              </a:rPr>
              <a:t>可削减负荷</a:t>
            </a:r>
            <a:endParaRPr lang="zh-CN" altLang="en-US" sz="2000" b="1" dirty="0">
              <a:solidFill>
                <a:schemeClr val="accent4"/>
              </a:solidFill>
              <a:latin typeface="+mn-ea"/>
              <a:cs typeface="+mn-ea"/>
            </a:endParaRPr>
          </a:p>
        </p:txBody>
      </p:sp>
      <p:sp>
        <p:nvSpPr>
          <p:cNvPr id="50" name="矩形 49"/>
          <p:cNvSpPr/>
          <p:nvPr>
            <p:custDataLst>
              <p:tags r:id="rId18"/>
            </p:custDataLst>
          </p:nvPr>
        </p:nvSpPr>
        <p:spPr>
          <a:xfrm>
            <a:off x="6564630" y="4326890"/>
            <a:ext cx="2133600" cy="2112645"/>
          </a:xfrm>
          <a:prstGeom prst="rect">
            <a:avLst/>
          </a:prstGeom>
          <a:noFill/>
        </p:spPr>
        <p:txBody>
          <a:bodyPr wrap="square" lIns="0" tIns="0" rIns="0" bIns="0" rtlCol="0" anchor="t" anchorCtr="0">
            <a:noAutofit/>
          </a:bodyPr>
          <a:p>
            <a:pPr algn="ctr">
              <a:lnSpc>
                <a:spcPct val="140000"/>
              </a:lnSpc>
              <a:spcBef>
                <a:spcPct val="0"/>
              </a:spcBef>
              <a:spcAft>
                <a:spcPct val="0"/>
              </a:spcAft>
            </a:pPr>
            <a:r>
              <a:rPr lang="zh-CN" altLang="en-US" sz="1600" dirty="0">
                <a:solidFill>
                  <a:schemeClr val="tx1">
                    <a:lumMod val="85000"/>
                    <a:lumOff val="15000"/>
                  </a:schemeClr>
                </a:solidFill>
                <a:latin typeface="+mn-ea"/>
                <a:cs typeface="+mn-ea"/>
              </a:rPr>
              <a:t>用户时间与规律可改变，但一天内总量保持一定。如扫地机器人、电动汽车充电等。</a:t>
            </a:r>
            <a:endParaRPr lang="zh-CN" altLang="en-US" sz="1600" dirty="0">
              <a:solidFill>
                <a:schemeClr val="tx1">
                  <a:lumMod val="85000"/>
                  <a:lumOff val="15000"/>
                </a:schemeClr>
              </a:solidFill>
              <a:latin typeface="+mn-ea"/>
              <a:cs typeface="+mn-ea"/>
            </a:endParaRPr>
          </a:p>
        </p:txBody>
      </p:sp>
      <p:sp>
        <p:nvSpPr>
          <p:cNvPr id="51" name="矩形 50"/>
          <p:cNvSpPr/>
          <p:nvPr>
            <p:custDataLst>
              <p:tags r:id="rId19"/>
            </p:custDataLst>
          </p:nvPr>
        </p:nvSpPr>
        <p:spPr>
          <a:xfrm>
            <a:off x="6563995" y="3844290"/>
            <a:ext cx="2134235" cy="407670"/>
          </a:xfrm>
          <a:prstGeom prst="rect">
            <a:avLst/>
          </a:prstGeom>
          <a:noFill/>
        </p:spPr>
        <p:txBody>
          <a:bodyPr wrap="square" lIns="0" tIns="0" rIns="0" bIns="0" rtlCol="0" anchor="ctr">
            <a:noAutofit/>
          </a:bodyPr>
          <a:p>
            <a:pPr algn="ctr">
              <a:spcBef>
                <a:spcPct val="0"/>
              </a:spcBef>
              <a:spcAft>
                <a:spcPct val="0"/>
              </a:spcAft>
            </a:pPr>
            <a:r>
              <a:rPr lang="zh-CN" altLang="en-US" sz="2000" b="1" dirty="0">
                <a:solidFill>
                  <a:schemeClr val="accent4"/>
                </a:solidFill>
                <a:latin typeface="+mn-ea"/>
                <a:cs typeface="+mn-ea"/>
              </a:rPr>
              <a:t>可转移</a:t>
            </a:r>
            <a:r>
              <a:rPr lang="zh-CN" altLang="en-US" sz="2000" b="1" dirty="0">
                <a:solidFill>
                  <a:schemeClr val="accent4"/>
                </a:solidFill>
                <a:latin typeface="+mn-ea"/>
                <a:cs typeface="+mn-ea"/>
              </a:rPr>
              <a:t>负荷</a:t>
            </a:r>
            <a:endParaRPr lang="zh-CN" altLang="en-US" sz="2000" b="1" dirty="0">
              <a:solidFill>
                <a:schemeClr val="accent4"/>
              </a:solidFill>
              <a:latin typeface="+mn-ea"/>
              <a:cs typeface="+mn-ea"/>
            </a:endParaRPr>
          </a:p>
        </p:txBody>
      </p:sp>
      <p:sp>
        <p:nvSpPr>
          <p:cNvPr id="52" name="矩形 51"/>
          <p:cNvSpPr/>
          <p:nvPr>
            <p:custDataLst>
              <p:tags r:id="rId20"/>
            </p:custDataLst>
          </p:nvPr>
        </p:nvSpPr>
        <p:spPr>
          <a:xfrm>
            <a:off x="3676015" y="4326890"/>
            <a:ext cx="2133600" cy="2112645"/>
          </a:xfrm>
          <a:prstGeom prst="rect">
            <a:avLst/>
          </a:prstGeom>
          <a:noFill/>
        </p:spPr>
        <p:txBody>
          <a:bodyPr wrap="square" lIns="0" tIns="0" rIns="0" bIns="0" rtlCol="0" anchor="t" anchorCtr="0">
            <a:noAutofit/>
          </a:bodyPr>
          <a:p>
            <a:pPr algn="ctr">
              <a:lnSpc>
                <a:spcPct val="140000"/>
              </a:lnSpc>
              <a:spcBef>
                <a:spcPct val="0"/>
              </a:spcBef>
              <a:spcAft>
                <a:spcPct val="0"/>
              </a:spcAft>
            </a:pPr>
            <a:r>
              <a:rPr lang="zh-CN" altLang="en-US" sz="1600" dirty="0">
                <a:solidFill>
                  <a:schemeClr val="tx1">
                    <a:lumMod val="85000"/>
                    <a:lumOff val="15000"/>
                  </a:schemeClr>
                </a:solidFill>
                <a:latin typeface="+mn-ea"/>
                <a:cs typeface="+mn-ea"/>
              </a:rPr>
              <a:t>用户用电规律无法改变，但时间可变的负荷。如洗衣机、洗碗机等。</a:t>
            </a:r>
            <a:endParaRPr lang="zh-CN" altLang="en-US" sz="1600" dirty="0">
              <a:solidFill>
                <a:schemeClr val="tx1">
                  <a:lumMod val="85000"/>
                  <a:lumOff val="15000"/>
                </a:schemeClr>
              </a:solidFill>
              <a:latin typeface="+mn-ea"/>
              <a:cs typeface="+mn-ea"/>
            </a:endParaRPr>
          </a:p>
        </p:txBody>
      </p:sp>
      <p:sp>
        <p:nvSpPr>
          <p:cNvPr id="53" name="矩形 52"/>
          <p:cNvSpPr/>
          <p:nvPr>
            <p:custDataLst>
              <p:tags r:id="rId21"/>
            </p:custDataLst>
          </p:nvPr>
        </p:nvSpPr>
        <p:spPr>
          <a:xfrm>
            <a:off x="3675380" y="3844290"/>
            <a:ext cx="2134235" cy="407670"/>
          </a:xfrm>
          <a:prstGeom prst="rect">
            <a:avLst/>
          </a:prstGeom>
          <a:noFill/>
        </p:spPr>
        <p:txBody>
          <a:bodyPr wrap="square" lIns="0" tIns="0" rIns="0" bIns="0" rtlCol="0" anchor="ctr">
            <a:noAutofit/>
          </a:bodyPr>
          <a:p>
            <a:pPr algn="ctr">
              <a:spcBef>
                <a:spcPct val="0"/>
              </a:spcBef>
              <a:spcAft>
                <a:spcPct val="0"/>
              </a:spcAft>
            </a:pPr>
            <a:r>
              <a:rPr lang="zh-CN" altLang="en-US" sz="2000" b="1" dirty="0">
                <a:solidFill>
                  <a:schemeClr val="accent4"/>
                </a:solidFill>
                <a:latin typeface="+mn-ea"/>
                <a:cs typeface="+mn-ea"/>
              </a:rPr>
              <a:t>可平移负荷</a:t>
            </a:r>
            <a:endParaRPr lang="zh-CN" altLang="en-US" sz="2000" b="1" dirty="0">
              <a:solidFill>
                <a:schemeClr val="accent4"/>
              </a:solidFill>
              <a:latin typeface="+mn-ea"/>
              <a:cs typeface="+mn-ea"/>
            </a:endParaRPr>
          </a:p>
        </p:txBody>
      </p:sp>
      <p:sp>
        <p:nvSpPr>
          <p:cNvPr id="54" name="任意多边形: 形状 13"/>
          <p:cNvSpPr/>
          <p:nvPr>
            <p:custDataLst>
              <p:tags r:id="rId22"/>
            </p:custDataLst>
          </p:nvPr>
        </p:nvSpPr>
        <p:spPr>
          <a:xfrm>
            <a:off x="4507865" y="2293620"/>
            <a:ext cx="464274" cy="462396"/>
          </a:xfrm>
          <a:custGeom>
            <a:avLst/>
            <a:gdLst>
              <a:gd name="connsiteX0" fmla="*/ 208979 w 414229"/>
              <a:gd name="connsiteY0" fmla="*/ 411190 h 411593"/>
              <a:gd name="connsiteX1" fmla="*/ -348 w 414229"/>
              <a:gd name="connsiteY1" fmla="*/ 206536 h 411593"/>
              <a:gd name="connsiteX2" fmla="*/ 175212 w 414229"/>
              <a:gd name="connsiteY2" fmla="*/ 112 h 411593"/>
              <a:gd name="connsiteX3" fmla="*/ 221933 w 414229"/>
              <a:gd name="connsiteY3" fmla="*/ 39967 h 411593"/>
              <a:gd name="connsiteX4" fmla="*/ 221933 w 414229"/>
              <a:gd name="connsiteY4" fmla="*/ 175530 h 411593"/>
              <a:gd name="connsiteX5" fmla="*/ 233260 w 414229"/>
              <a:gd name="connsiteY5" fmla="*/ 186856 h 411593"/>
              <a:gd name="connsiteX6" fmla="*/ 373637 w 414229"/>
              <a:gd name="connsiteY6" fmla="*/ 186856 h 411593"/>
              <a:gd name="connsiteX7" fmla="*/ 403864 w 414229"/>
              <a:gd name="connsiteY7" fmla="*/ 200590 h 411593"/>
              <a:gd name="connsiteX8" fmla="*/ 413492 w 414229"/>
              <a:gd name="connsiteY8" fmla="*/ 232941 h 411593"/>
              <a:gd name="connsiteX9" fmla="*/ 224340 w 414229"/>
              <a:gd name="connsiteY9" fmla="*/ 410553 h 411593"/>
              <a:gd name="connsiteX10" fmla="*/ 208979 w 414229"/>
              <a:gd name="connsiteY10" fmla="*/ 411190 h 411593"/>
              <a:gd name="connsiteX11" fmla="*/ 181512 w 414229"/>
              <a:gd name="connsiteY11" fmla="*/ 28570 h 411593"/>
              <a:gd name="connsiteX12" fmla="*/ 179672 w 414229"/>
              <a:gd name="connsiteY12" fmla="*/ 28711 h 411593"/>
              <a:gd name="connsiteX13" fmla="*/ 28605 w 414229"/>
              <a:gd name="connsiteY13" fmla="*/ 206465 h 411593"/>
              <a:gd name="connsiteX14" fmla="*/ 222358 w 414229"/>
              <a:gd name="connsiteY14" fmla="*/ 381812 h 411593"/>
              <a:gd name="connsiteX15" fmla="*/ 384963 w 414229"/>
              <a:gd name="connsiteY15" fmla="*/ 229118 h 411593"/>
              <a:gd name="connsiteX16" fmla="*/ 382202 w 414229"/>
              <a:gd name="connsiteY16" fmla="*/ 219632 h 411593"/>
              <a:gd name="connsiteX17" fmla="*/ 373708 w 414229"/>
              <a:gd name="connsiteY17" fmla="*/ 215810 h 411593"/>
              <a:gd name="connsiteX18" fmla="*/ 233260 w 414229"/>
              <a:gd name="connsiteY18" fmla="*/ 215810 h 411593"/>
              <a:gd name="connsiteX19" fmla="*/ 192980 w 414229"/>
              <a:gd name="connsiteY19" fmla="*/ 175530 h 411593"/>
              <a:gd name="connsiteX20" fmla="*/ 192980 w 414229"/>
              <a:gd name="connsiteY20" fmla="*/ 39967 h 411593"/>
              <a:gd name="connsiteX21" fmla="*/ 181512 w 414229"/>
              <a:gd name="connsiteY21" fmla="*/ 28570 h 411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31" h="728">
                <a:moveTo>
                  <a:pt x="330" y="728"/>
                </a:moveTo>
                <a:cubicBezTo>
                  <a:pt x="149" y="728"/>
                  <a:pt x="1" y="584"/>
                  <a:pt x="0" y="406"/>
                </a:cubicBezTo>
                <a:cubicBezTo>
                  <a:pt x="-1" y="245"/>
                  <a:pt x="118" y="106"/>
                  <a:pt x="276" y="81"/>
                </a:cubicBezTo>
                <a:cubicBezTo>
                  <a:pt x="316" y="75"/>
                  <a:pt x="350" y="105"/>
                  <a:pt x="350" y="144"/>
                </a:cubicBezTo>
                <a:lnTo>
                  <a:pt x="350" y="357"/>
                </a:lnTo>
                <a:cubicBezTo>
                  <a:pt x="350" y="367"/>
                  <a:pt x="358" y="375"/>
                  <a:pt x="368" y="375"/>
                </a:cubicBezTo>
                <a:lnTo>
                  <a:pt x="589" y="375"/>
                </a:lnTo>
                <a:cubicBezTo>
                  <a:pt x="607" y="375"/>
                  <a:pt x="625" y="383"/>
                  <a:pt x="637" y="397"/>
                </a:cubicBezTo>
                <a:cubicBezTo>
                  <a:pt x="649" y="410"/>
                  <a:pt x="654" y="429"/>
                  <a:pt x="652" y="447"/>
                </a:cubicBezTo>
                <a:cubicBezTo>
                  <a:pt x="630" y="603"/>
                  <a:pt x="511" y="716"/>
                  <a:pt x="354" y="727"/>
                </a:cubicBezTo>
                <a:cubicBezTo>
                  <a:pt x="346" y="728"/>
                  <a:pt x="338" y="728"/>
                  <a:pt x="330" y="728"/>
                </a:cubicBezTo>
                <a:close/>
                <a:moveTo>
                  <a:pt x="286" y="126"/>
                </a:moveTo>
                <a:cubicBezTo>
                  <a:pt x="285" y="126"/>
                  <a:pt x="285" y="126"/>
                  <a:pt x="283" y="126"/>
                </a:cubicBezTo>
                <a:cubicBezTo>
                  <a:pt x="147" y="147"/>
                  <a:pt x="45" y="268"/>
                  <a:pt x="46" y="406"/>
                </a:cubicBezTo>
                <a:cubicBezTo>
                  <a:pt x="46" y="565"/>
                  <a:pt x="186" y="694"/>
                  <a:pt x="351" y="682"/>
                </a:cubicBezTo>
                <a:cubicBezTo>
                  <a:pt x="486" y="672"/>
                  <a:pt x="589" y="575"/>
                  <a:pt x="607" y="441"/>
                </a:cubicBezTo>
                <a:cubicBezTo>
                  <a:pt x="608" y="436"/>
                  <a:pt x="606" y="431"/>
                  <a:pt x="602" y="427"/>
                </a:cubicBezTo>
                <a:cubicBezTo>
                  <a:pt x="600" y="424"/>
                  <a:pt x="596" y="420"/>
                  <a:pt x="589" y="420"/>
                </a:cubicBezTo>
                <a:lnTo>
                  <a:pt x="368" y="420"/>
                </a:lnTo>
                <a:cubicBezTo>
                  <a:pt x="333" y="420"/>
                  <a:pt x="304" y="392"/>
                  <a:pt x="304" y="357"/>
                </a:cubicBezTo>
                <a:lnTo>
                  <a:pt x="304" y="144"/>
                </a:lnTo>
                <a:cubicBezTo>
                  <a:pt x="304" y="134"/>
                  <a:pt x="296" y="126"/>
                  <a:pt x="286" y="126"/>
                </a:cubicBezTo>
                <a:close/>
                <a:moveTo>
                  <a:pt x="668" y="339"/>
                </a:moveTo>
                <a:lnTo>
                  <a:pt x="449" y="339"/>
                </a:lnTo>
                <a:cubicBezTo>
                  <a:pt x="414" y="339"/>
                  <a:pt x="386" y="311"/>
                  <a:pt x="386" y="276"/>
                </a:cubicBezTo>
                <a:lnTo>
                  <a:pt x="386" y="64"/>
                </a:lnTo>
                <a:cubicBezTo>
                  <a:pt x="386" y="25"/>
                  <a:pt x="421" y="-6"/>
                  <a:pt x="460" y="1"/>
                </a:cubicBezTo>
                <a:cubicBezTo>
                  <a:pt x="596" y="25"/>
                  <a:pt x="705" y="131"/>
                  <a:pt x="730" y="264"/>
                </a:cubicBezTo>
                <a:cubicBezTo>
                  <a:pt x="734" y="283"/>
                  <a:pt x="729" y="302"/>
                  <a:pt x="717" y="316"/>
                </a:cubicBezTo>
                <a:cubicBezTo>
                  <a:pt x="704" y="331"/>
                  <a:pt x="687" y="339"/>
                  <a:pt x="668" y="339"/>
                </a:cubicBezTo>
                <a:close/>
                <a:moveTo>
                  <a:pt x="449" y="45"/>
                </a:moveTo>
                <a:cubicBezTo>
                  <a:pt x="439" y="45"/>
                  <a:pt x="431" y="53"/>
                  <a:pt x="431" y="64"/>
                </a:cubicBezTo>
                <a:lnTo>
                  <a:pt x="431" y="276"/>
                </a:lnTo>
                <a:cubicBezTo>
                  <a:pt x="431" y="286"/>
                  <a:pt x="439" y="294"/>
                  <a:pt x="449" y="294"/>
                </a:cubicBezTo>
                <a:lnTo>
                  <a:pt x="668" y="294"/>
                </a:lnTo>
                <a:cubicBezTo>
                  <a:pt x="675" y="294"/>
                  <a:pt x="679" y="290"/>
                  <a:pt x="681" y="287"/>
                </a:cubicBezTo>
                <a:cubicBezTo>
                  <a:pt x="683" y="285"/>
                  <a:pt x="687" y="280"/>
                  <a:pt x="685" y="272"/>
                </a:cubicBezTo>
                <a:cubicBezTo>
                  <a:pt x="663" y="157"/>
                  <a:pt x="570" y="66"/>
                  <a:pt x="452" y="46"/>
                </a:cubicBezTo>
                <a:cubicBezTo>
                  <a:pt x="451" y="46"/>
                  <a:pt x="450" y="45"/>
                  <a:pt x="449" y="45"/>
                </a:cubicBezTo>
                <a:close/>
              </a:path>
            </a:pathLst>
          </a:custGeom>
          <a:solidFill>
            <a:schemeClr val="accent4"/>
          </a:solidFill>
          <a:ln w="697" cap="flat">
            <a:noFill/>
            <a:prstDash val="solid"/>
            <a:miter/>
          </a:ln>
        </p:spPr>
        <p:txBody>
          <a:bodyPr wrap="square" rtlCol="0" anchor="ctr">
            <a:noAutofit/>
          </a:bodyPr>
          <a:p>
            <a:endParaRPr lang="zh-CN" altLang="en-US">
              <a:solidFill>
                <a:schemeClr val="tx1"/>
              </a:solidFill>
            </a:endParaRPr>
          </a:p>
        </p:txBody>
      </p:sp>
      <p:cxnSp>
        <p:nvCxnSpPr>
          <p:cNvPr id="55" name="直接连接符 54"/>
          <p:cNvCxnSpPr/>
          <p:nvPr>
            <p:custDataLst>
              <p:tags r:id="rId23"/>
            </p:custDataLst>
          </p:nvPr>
        </p:nvCxnSpPr>
        <p:spPr>
          <a:xfrm>
            <a:off x="5601335" y="2524760"/>
            <a:ext cx="1170305" cy="63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56" name="直接连接符 55"/>
          <p:cNvCxnSpPr/>
          <p:nvPr>
            <p:custDataLst>
              <p:tags r:id="rId24"/>
            </p:custDataLst>
          </p:nvPr>
        </p:nvCxnSpPr>
        <p:spPr>
          <a:xfrm>
            <a:off x="8479155" y="2524760"/>
            <a:ext cx="1170305" cy="63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57" name="文本框 56"/>
          <p:cNvSpPr txBox="1"/>
          <p:nvPr/>
        </p:nvSpPr>
        <p:spPr>
          <a:xfrm>
            <a:off x="5278120" y="990600"/>
            <a:ext cx="181737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响应类型</a:t>
            </a:r>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420751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数学建模：可平移负荷</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a:stretch>
            <a:fillRect/>
          </a:stretch>
        </p:blipFill>
        <p:spPr>
          <a:xfrm>
            <a:off x="1071880" y="2102485"/>
            <a:ext cx="4286250" cy="2133600"/>
          </a:xfrm>
          <a:prstGeom prst="rect">
            <a:avLst/>
          </a:prstGeom>
        </p:spPr>
      </p:pic>
      <p:sp>
        <p:nvSpPr>
          <p:cNvPr id="19" name="文本框 18"/>
          <p:cNvSpPr txBox="1"/>
          <p:nvPr/>
        </p:nvSpPr>
        <p:spPr>
          <a:xfrm>
            <a:off x="6647180" y="2985135"/>
            <a:ext cx="4064000" cy="460375"/>
          </a:xfrm>
          <a:prstGeom prst="rect">
            <a:avLst/>
          </a:prstGeom>
          <a:noFill/>
        </p:spPr>
        <p:txBody>
          <a:bodyPr wrap="square" rtlCol="0">
            <a:spAutoFit/>
          </a:bodyPr>
          <a:p>
            <a:r>
              <a:rPr lang="en-US" altLang="zh-CN" sz="2400"/>
              <a:t>|t_move| &lt; t_max</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420751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数学建模：可</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转移</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负荷</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67410" y="2202815"/>
            <a:ext cx="4826000" cy="346710"/>
          </a:xfrm>
          <a:prstGeom prst="rect">
            <a:avLst/>
          </a:prstGeom>
        </p:spPr>
      </p:pic>
      <p:pic>
        <p:nvPicPr>
          <p:cNvPr id="6" name="图片 5"/>
          <p:cNvPicPr>
            <a:picLocks noChangeAspect="1"/>
          </p:cNvPicPr>
          <p:nvPr/>
        </p:nvPicPr>
        <p:blipFill>
          <a:blip r:embed="rId3"/>
          <a:stretch>
            <a:fillRect/>
          </a:stretch>
        </p:blipFill>
        <p:spPr>
          <a:xfrm>
            <a:off x="908685" y="3436620"/>
            <a:ext cx="4603115" cy="1359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420751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数学建模：可</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削减</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负荷</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85165" y="2331085"/>
            <a:ext cx="5262245" cy="7099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420751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数学建模：</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利益目标</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67410" y="2275205"/>
            <a:ext cx="9533890" cy="1602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420751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数学建模：</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分时电价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867410" y="2275205"/>
            <a:ext cx="6753225" cy="2800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553974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数学建模：</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采用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fmincon</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优化</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337945" y="2133600"/>
            <a:ext cx="9515475" cy="2590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1"/>
          <p:cNvSpPr/>
          <p:nvPr>
            <p:custDataLst>
              <p:tags r:id="rId1"/>
            </p:custDataLst>
          </p:nvPr>
        </p:nvSpPr>
        <p:spPr bwMode="auto">
          <a:xfrm>
            <a:off x="1320370" y="3139017"/>
            <a:ext cx="2616077" cy="2606532"/>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2" name="Freeform 31"/>
          <p:cNvSpPr/>
          <p:nvPr>
            <p:custDataLst>
              <p:tags r:id="rId2"/>
            </p:custDataLst>
          </p:nvPr>
        </p:nvSpPr>
        <p:spPr bwMode="auto">
          <a:xfrm>
            <a:off x="4741572" y="3081465"/>
            <a:ext cx="2616077" cy="2606532"/>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Freeform 31"/>
          <p:cNvSpPr/>
          <p:nvPr>
            <p:custDataLst>
              <p:tags r:id="rId3"/>
            </p:custDataLst>
          </p:nvPr>
        </p:nvSpPr>
        <p:spPr bwMode="auto">
          <a:xfrm>
            <a:off x="8194194" y="3139017"/>
            <a:ext cx="2616077" cy="2606532"/>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8" name="MH_Others_1"/>
          <p:cNvSpPr txBox="1"/>
          <p:nvPr>
            <p:custDataLst>
              <p:tags r:id="rId4"/>
            </p:custDataLst>
          </p:nvPr>
        </p:nvSpPr>
        <p:spPr>
          <a:xfrm>
            <a:off x="5283728" y="1470273"/>
            <a:ext cx="2660967" cy="550494"/>
          </a:xfrm>
          <a:prstGeom prst="rect">
            <a:avLst/>
          </a:prstGeom>
          <a:noFill/>
        </p:spPr>
        <p:txBody>
          <a:bodyPr wrap="none">
            <a:noAutofit/>
          </a:bodyPr>
          <a:lstStyle/>
          <a:p>
            <a:pPr algn="ctr">
              <a:defRPr/>
            </a:pPr>
            <a:r>
              <a:rPr lang="en-US" altLang="zh-CN" sz="4400" spc="400" dirty="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4400" spc="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MH_Entry_1"/>
          <p:cNvSpPr/>
          <p:nvPr>
            <p:custDataLst>
              <p:tags r:id="rId5"/>
            </p:custDataLst>
          </p:nvPr>
        </p:nvSpPr>
        <p:spPr>
          <a:xfrm>
            <a:off x="1761490" y="4554855"/>
            <a:ext cx="179070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pc="200" dirty="0">
                <a:solidFill>
                  <a:schemeClr val="tx1">
                    <a:lumMod val="75000"/>
                    <a:lumOff val="25000"/>
                  </a:schemeClr>
                </a:solidFill>
                <a:latin typeface="微软雅黑" panose="020B0503020204020204" pitchFamily="34" charset="-122"/>
                <a:ea typeface="微软雅黑" panose="020B0503020204020204" pitchFamily="34" charset="-122"/>
                <a:sym typeface="+mn-ea"/>
              </a:rPr>
              <a:t>基于负荷历史数据的用户用能模式分析</a:t>
            </a:r>
            <a:endParaRPr lang="zh-CN" altLang="en-US" spc="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0" name="MH_Number_1"/>
          <p:cNvSpPr/>
          <p:nvPr>
            <p:custDataLst>
              <p:tags r:id="rId6"/>
            </p:custDataLst>
          </p:nvPr>
        </p:nvSpPr>
        <p:spPr>
          <a:xfrm>
            <a:off x="2291782"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MH_Entry_1"/>
          <p:cNvSpPr/>
          <p:nvPr>
            <p:custDataLst>
              <p:tags r:id="rId7"/>
            </p:custDataLst>
          </p:nvPr>
        </p:nvSpPr>
        <p:spPr>
          <a:xfrm>
            <a:off x="4485711" y="4507440"/>
            <a:ext cx="3107313"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en-US" altLang="zh-CN" sz="2000" spc="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4" name="MH_Number_1"/>
          <p:cNvSpPr/>
          <p:nvPr>
            <p:custDataLst>
              <p:tags r:id="rId8"/>
            </p:custDataLst>
          </p:nvPr>
        </p:nvSpPr>
        <p:spPr>
          <a:xfrm>
            <a:off x="5629672"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MH_Number_1"/>
          <p:cNvSpPr/>
          <p:nvPr>
            <p:custDataLst>
              <p:tags r:id="rId9"/>
            </p:custDataLst>
          </p:nvPr>
        </p:nvSpPr>
        <p:spPr>
          <a:xfrm>
            <a:off x="9154239"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flipV="1">
            <a:off x="3912016" y="2196197"/>
            <a:ext cx="4355881" cy="9849"/>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3149865" y="913242"/>
            <a:ext cx="1619696" cy="1560028"/>
            <a:chOff x="831851" y="-312738"/>
            <a:chExt cx="3275013" cy="3154364"/>
          </a:xfrm>
        </p:grpSpPr>
        <p:sp>
          <p:nvSpPr>
            <p:cNvPr id="29" name="Oval 5"/>
            <p:cNvSpPr>
              <a:spLocks noChangeArrowheads="1"/>
            </p:cNvSpPr>
            <p:nvPr/>
          </p:nvSpPr>
          <p:spPr bwMode="auto">
            <a:xfrm>
              <a:off x="1200151" y="-312738"/>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6"/>
            <p:cNvSpPr>
              <a:spLocks noChangeArrowheads="1"/>
            </p:cNvSpPr>
            <p:nvPr/>
          </p:nvSpPr>
          <p:spPr bwMode="auto">
            <a:xfrm>
              <a:off x="2730501" y="1919288"/>
              <a:ext cx="322263"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7"/>
            <p:cNvSpPr>
              <a:spLocks noChangeArrowheads="1"/>
            </p:cNvSpPr>
            <p:nvPr/>
          </p:nvSpPr>
          <p:spPr bwMode="auto">
            <a:xfrm>
              <a:off x="2730501" y="1919288"/>
              <a:ext cx="322263"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514601" y="1919288"/>
              <a:ext cx="12700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9"/>
            <p:cNvSpPr>
              <a:spLocks noChangeArrowheads="1"/>
            </p:cNvSpPr>
            <p:nvPr/>
          </p:nvSpPr>
          <p:spPr bwMode="auto">
            <a:xfrm>
              <a:off x="2514601" y="1919288"/>
              <a:ext cx="12700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10"/>
            <p:cNvSpPr>
              <a:spLocks noChangeArrowheads="1"/>
            </p:cNvSpPr>
            <p:nvPr/>
          </p:nvSpPr>
          <p:spPr bwMode="auto">
            <a:xfrm>
              <a:off x="3321051" y="893762"/>
              <a:ext cx="731838"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11"/>
            <p:cNvSpPr>
              <a:spLocks noChangeArrowheads="1"/>
            </p:cNvSpPr>
            <p:nvPr/>
          </p:nvSpPr>
          <p:spPr bwMode="auto">
            <a:xfrm>
              <a:off x="3321051" y="893762"/>
              <a:ext cx="73183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0826" y="-109538"/>
              <a:ext cx="696913" cy="60325"/>
            </a:xfrm>
            <a:custGeom>
              <a:avLst/>
              <a:gdLst>
                <a:gd name="T0" fmla="*/ 142 w 164"/>
                <a:gd name="T1" fmla="*/ 0 h 14"/>
                <a:gd name="T2" fmla="*/ 0 w 164"/>
                <a:gd name="T3" fmla="*/ 0 h 14"/>
                <a:gd name="T4" fmla="*/ 0 w 164"/>
                <a:gd name="T5" fmla="*/ 14 h 14"/>
                <a:gd name="T6" fmla="*/ 164 w 164"/>
                <a:gd name="T7" fmla="*/ 14 h 14"/>
                <a:gd name="T8" fmla="*/ 142 w 164"/>
                <a:gd name="T9" fmla="*/ 0 h 14"/>
              </a:gdLst>
              <a:ahLst/>
              <a:cxnLst>
                <a:cxn ang="0">
                  <a:pos x="T0" y="T1"/>
                </a:cxn>
                <a:cxn ang="0">
                  <a:pos x="T2" y="T3"/>
                </a:cxn>
                <a:cxn ang="0">
                  <a:pos x="T4" y="T5"/>
                </a:cxn>
                <a:cxn ang="0">
                  <a:pos x="T6" y="T7"/>
                </a:cxn>
                <a:cxn ang="0">
                  <a:pos x="T8" y="T9"/>
                </a:cxn>
              </a:cxnLst>
              <a:rect l="0" t="0" r="r" b="b"/>
              <a:pathLst>
                <a:path w="164" h="14">
                  <a:moveTo>
                    <a:pt x="142" y="0"/>
                  </a:moveTo>
                  <a:cubicBezTo>
                    <a:pt x="0" y="0"/>
                    <a:pt x="0" y="0"/>
                    <a:pt x="0" y="0"/>
                  </a:cubicBezTo>
                  <a:cubicBezTo>
                    <a:pt x="0" y="14"/>
                    <a:pt x="0" y="14"/>
                    <a:pt x="0" y="14"/>
                  </a:cubicBezTo>
                  <a:cubicBezTo>
                    <a:pt x="164" y="14"/>
                    <a:pt x="164" y="14"/>
                    <a:pt x="164" y="14"/>
                  </a:cubicBezTo>
                  <a:cubicBezTo>
                    <a:pt x="157" y="9"/>
                    <a:pt x="150" y="4"/>
                    <a:pt x="142"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894138" y="690562"/>
              <a:ext cx="161925" cy="58738"/>
            </a:xfrm>
            <a:custGeom>
              <a:avLst/>
              <a:gdLst>
                <a:gd name="T0" fmla="*/ 33 w 38"/>
                <a:gd name="T1" fmla="*/ 0 h 14"/>
                <a:gd name="T2" fmla="*/ 0 w 38"/>
                <a:gd name="T3" fmla="*/ 0 h 14"/>
                <a:gd name="T4" fmla="*/ 0 w 38"/>
                <a:gd name="T5" fmla="*/ 14 h 14"/>
                <a:gd name="T6" fmla="*/ 38 w 38"/>
                <a:gd name="T7" fmla="*/ 14 h 14"/>
                <a:gd name="T8" fmla="*/ 33 w 38"/>
                <a:gd name="T9" fmla="*/ 0 h 14"/>
              </a:gdLst>
              <a:ahLst/>
              <a:cxnLst>
                <a:cxn ang="0">
                  <a:pos x="T0" y="T1"/>
                </a:cxn>
                <a:cxn ang="0">
                  <a:pos x="T2" y="T3"/>
                </a:cxn>
                <a:cxn ang="0">
                  <a:pos x="T4" y="T5"/>
                </a:cxn>
                <a:cxn ang="0">
                  <a:pos x="T6" y="T7"/>
                </a:cxn>
                <a:cxn ang="0">
                  <a:pos x="T8" y="T9"/>
                </a:cxn>
              </a:cxnLst>
              <a:rect l="0" t="0" r="r" b="b"/>
              <a:pathLst>
                <a:path w="38" h="14">
                  <a:moveTo>
                    <a:pt x="33" y="0"/>
                  </a:moveTo>
                  <a:cubicBezTo>
                    <a:pt x="0" y="0"/>
                    <a:pt x="0" y="0"/>
                    <a:pt x="0" y="0"/>
                  </a:cubicBezTo>
                  <a:cubicBezTo>
                    <a:pt x="0" y="14"/>
                    <a:pt x="0" y="14"/>
                    <a:pt x="0" y="14"/>
                  </a:cubicBezTo>
                  <a:cubicBezTo>
                    <a:pt x="38" y="14"/>
                    <a:pt x="38" y="14"/>
                    <a:pt x="38" y="14"/>
                  </a:cubicBezTo>
                  <a:cubicBezTo>
                    <a:pt x="36" y="9"/>
                    <a:pt x="35" y="5"/>
                    <a:pt x="33"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576638" y="1489075"/>
              <a:ext cx="215900"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15"/>
            <p:cNvSpPr>
              <a:spLocks noChangeArrowheads="1"/>
            </p:cNvSpPr>
            <p:nvPr/>
          </p:nvSpPr>
          <p:spPr bwMode="auto">
            <a:xfrm>
              <a:off x="3576638" y="1489075"/>
              <a:ext cx="21590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Rectangle 16"/>
            <p:cNvSpPr>
              <a:spLocks noChangeArrowheads="1"/>
            </p:cNvSpPr>
            <p:nvPr/>
          </p:nvSpPr>
          <p:spPr bwMode="auto">
            <a:xfrm>
              <a:off x="1489076" y="893762"/>
              <a:ext cx="493713"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Rectangle 17"/>
            <p:cNvSpPr>
              <a:spLocks noChangeArrowheads="1"/>
            </p:cNvSpPr>
            <p:nvPr/>
          </p:nvSpPr>
          <p:spPr bwMode="auto">
            <a:xfrm>
              <a:off x="1489076" y="893762"/>
              <a:ext cx="49371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18"/>
            <p:cNvSpPr>
              <a:spLocks noChangeArrowheads="1"/>
            </p:cNvSpPr>
            <p:nvPr/>
          </p:nvSpPr>
          <p:spPr bwMode="auto">
            <a:xfrm>
              <a:off x="2330451" y="65087"/>
              <a:ext cx="111125"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19"/>
            <p:cNvSpPr>
              <a:spLocks noChangeArrowheads="1"/>
            </p:cNvSpPr>
            <p:nvPr/>
          </p:nvSpPr>
          <p:spPr bwMode="auto">
            <a:xfrm>
              <a:off x="2330451" y="65087"/>
              <a:ext cx="11112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20"/>
            <p:cNvSpPr>
              <a:spLocks noChangeArrowheads="1"/>
            </p:cNvSpPr>
            <p:nvPr/>
          </p:nvSpPr>
          <p:spPr bwMode="auto">
            <a:xfrm>
              <a:off x="2459038" y="1004887"/>
              <a:ext cx="31750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21"/>
            <p:cNvSpPr>
              <a:spLocks noChangeArrowheads="1"/>
            </p:cNvSpPr>
            <p:nvPr/>
          </p:nvSpPr>
          <p:spPr bwMode="auto">
            <a:xfrm>
              <a:off x="2459038" y="1004887"/>
              <a:ext cx="31750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22"/>
            <p:cNvSpPr>
              <a:spLocks noChangeArrowheads="1"/>
            </p:cNvSpPr>
            <p:nvPr/>
          </p:nvSpPr>
          <p:spPr bwMode="auto">
            <a:xfrm>
              <a:off x="2170113" y="358775"/>
              <a:ext cx="317500" cy="63500"/>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23"/>
            <p:cNvSpPr>
              <a:spLocks noChangeArrowheads="1"/>
            </p:cNvSpPr>
            <p:nvPr/>
          </p:nvSpPr>
          <p:spPr bwMode="auto">
            <a:xfrm>
              <a:off x="2170113" y="358775"/>
              <a:ext cx="3175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24"/>
            <p:cNvSpPr>
              <a:spLocks noChangeArrowheads="1"/>
            </p:cNvSpPr>
            <p:nvPr/>
          </p:nvSpPr>
          <p:spPr bwMode="auto">
            <a:xfrm>
              <a:off x="2751138" y="536575"/>
              <a:ext cx="319088"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25"/>
            <p:cNvSpPr>
              <a:spLocks noChangeArrowheads="1"/>
            </p:cNvSpPr>
            <p:nvPr/>
          </p:nvSpPr>
          <p:spPr bwMode="auto">
            <a:xfrm>
              <a:off x="2751138" y="536575"/>
              <a:ext cx="3190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1387476" y="371475"/>
              <a:ext cx="263525" cy="58738"/>
            </a:xfrm>
            <a:custGeom>
              <a:avLst/>
              <a:gdLst>
                <a:gd name="T0" fmla="*/ 62 w 62"/>
                <a:gd name="T1" fmla="*/ 0 h 14"/>
                <a:gd name="T2" fmla="*/ 8 w 62"/>
                <a:gd name="T3" fmla="*/ 0 h 14"/>
                <a:gd name="T4" fmla="*/ 0 w 62"/>
                <a:gd name="T5" fmla="*/ 14 h 14"/>
                <a:gd name="T6" fmla="*/ 62 w 62"/>
                <a:gd name="T7" fmla="*/ 14 h 14"/>
                <a:gd name="T8" fmla="*/ 62 w 62"/>
                <a:gd name="T9" fmla="*/ 0 h 14"/>
              </a:gdLst>
              <a:ahLst/>
              <a:cxnLst>
                <a:cxn ang="0">
                  <a:pos x="T0" y="T1"/>
                </a:cxn>
                <a:cxn ang="0">
                  <a:pos x="T2" y="T3"/>
                </a:cxn>
                <a:cxn ang="0">
                  <a:pos x="T4" y="T5"/>
                </a:cxn>
                <a:cxn ang="0">
                  <a:pos x="T6" y="T7"/>
                </a:cxn>
                <a:cxn ang="0">
                  <a:pos x="T8" y="T9"/>
                </a:cxn>
              </a:cxnLst>
              <a:rect l="0" t="0" r="r" b="b"/>
              <a:pathLst>
                <a:path w="62" h="14">
                  <a:moveTo>
                    <a:pt x="62" y="0"/>
                  </a:moveTo>
                  <a:cubicBezTo>
                    <a:pt x="8" y="0"/>
                    <a:pt x="8" y="0"/>
                    <a:pt x="8" y="0"/>
                  </a:cubicBezTo>
                  <a:cubicBezTo>
                    <a:pt x="5" y="4"/>
                    <a:pt x="2" y="9"/>
                    <a:pt x="0" y="14"/>
                  </a:cubicBezTo>
                  <a:cubicBezTo>
                    <a:pt x="62" y="14"/>
                    <a:pt x="62" y="14"/>
                    <a:pt x="62" y="14"/>
                  </a:cubicBezTo>
                  <a:cubicBezTo>
                    <a:pt x="62" y="0"/>
                    <a:pt x="62" y="0"/>
                    <a:pt x="62"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Rectangle 27"/>
            <p:cNvSpPr>
              <a:spLocks noChangeArrowheads="1"/>
            </p:cNvSpPr>
            <p:nvPr/>
          </p:nvSpPr>
          <p:spPr bwMode="auto">
            <a:xfrm>
              <a:off x="2811463" y="1289050"/>
              <a:ext cx="233363" cy="60325"/>
            </a:xfrm>
            <a:prstGeom prst="rect">
              <a:avLst/>
            </a:prstGeom>
            <a:solidFill>
              <a:srgbClr val="F5E6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28"/>
            <p:cNvSpPr>
              <a:spLocks noChangeArrowheads="1"/>
            </p:cNvSpPr>
            <p:nvPr/>
          </p:nvSpPr>
          <p:spPr bwMode="auto">
            <a:xfrm>
              <a:off x="2811463" y="1289050"/>
              <a:ext cx="23336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860426" y="800100"/>
              <a:ext cx="2974975" cy="2011363"/>
            </a:xfrm>
            <a:custGeom>
              <a:avLst/>
              <a:gdLst>
                <a:gd name="T0" fmla="*/ 629 w 700"/>
                <a:gd name="T1" fmla="*/ 314 h 473"/>
                <a:gd name="T2" fmla="*/ 629 w 700"/>
                <a:gd name="T3" fmla="*/ 314 h 473"/>
                <a:gd name="T4" fmla="*/ 567 w 700"/>
                <a:gd name="T5" fmla="*/ 252 h 473"/>
                <a:gd name="T6" fmla="*/ 523 w 700"/>
                <a:gd name="T7" fmla="*/ 271 h 473"/>
                <a:gd name="T8" fmla="*/ 462 w 700"/>
                <a:gd name="T9" fmla="*/ 219 h 473"/>
                <a:gd name="T10" fmla="*/ 414 w 700"/>
                <a:gd name="T11" fmla="*/ 242 h 473"/>
                <a:gd name="T12" fmla="*/ 378 w 700"/>
                <a:gd name="T13" fmla="*/ 207 h 473"/>
                <a:gd name="T14" fmla="*/ 412 w 700"/>
                <a:gd name="T15" fmla="*/ 140 h 473"/>
                <a:gd name="T16" fmla="*/ 358 w 700"/>
                <a:gd name="T17" fmla="*/ 86 h 473"/>
                <a:gd name="T18" fmla="*/ 283 w 700"/>
                <a:gd name="T19" fmla="*/ 111 h 473"/>
                <a:gd name="T20" fmla="*/ 247 w 700"/>
                <a:gd name="T21" fmla="*/ 73 h 473"/>
                <a:gd name="T22" fmla="*/ 247 w 700"/>
                <a:gd name="T23" fmla="*/ 68 h 473"/>
                <a:gd name="T24" fmla="*/ 186 w 700"/>
                <a:gd name="T25" fmla="*/ 6 h 473"/>
                <a:gd name="T26" fmla="*/ 139 w 700"/>
                <a:gd name="T27" fmla="*/ 27 h 473"/>
                <a:gd name="T28" fmla="*/ 80 w 700"/>
                <a:gd name="T29" fmla="*/ 0 h 473"/>
                <a:gd name="T30" fmla="*/ 0 w 700"/>
                <a:gd name="T31" fmla="*/ 80 h 473"/>
                <a:gd name="T32" fmla="*/ 58 w 700"/>
                <a:gd name="T33" fmla="*/ 157 h 473"/>
                <a:gd name="T34" fmla="*/ 38 w 700"/>
                <a:gd name="T35" fmla="*/ 208 h 473"/>
                <a:gd name="T36" fmla="*/ 112 w 700"/>
                <a:gd name="T37" fmla="*/ 282 h 473"/>
                <a:gd name="T38" fmla="*/ 180 w 700"/>
                <a:gd name="T39" fmla="*/ 361 h 473"/>
                <a:gd name="T40" fmla="*/ 247 w 700"/>
                <a:gd name="T41" fmla="*/ 427 h 473"/>
                <a:gd name="T42" fmla="*/ 293 w 700"/>
                <a:gd name="T43" fmla="*/ 409 h 473"/>
                <a:gd name="T44" fmla="*/ 358 w 700"/>
                <a:gd name="T45" fmla="*/ 460 h 473"/>
                <a:gd name="T46" fmla="*/ 481 w 700"/>
                <a:gd name="T47" fmla="*/ 440 h 473"/>
                <a:gd name="T48" fmla="*/ 543 w 700"/>
                <a:gd name="T49" fmla="*/ 412 h 473"/>
                <a:gd name="T50" fmla="*/ 620 w 700"/>
                <a:gd name="T51" fmla="*/ 473 h 473"/>
                <a:gd name="T52" fmla="*/ 700 w 700"/>
                <a:gd name="T53" fmla="*/ 393 h 473"/>
                <a:gd name="T54" fmla="*/ 629 w 700"/>
                <a:gd name="T55" fmla="*/ 31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0" h="473">
                  <a:moveTo>
                    <a:pt x="629" y="314"/>
                  </a:moveTo>
                  <a:cubicBezTo>
                    <a:pt x="629" y="314"/>
                    <a:pt x="629" y="314"/>
                    <a:pt x="629" y="314"/>
                  </a:cubicBezTo>
                  <a:cubicBezTo>
                    <a:pt x="629" y="280"/>
                    <a:pt x="601" y="252"/>
                    <a:pt x="567" y="252"/>
                  </a:cubicBezTo>
                  <a:cubicBezTo>
                    <a:pt x="550" y="252"/>
                    <a:pt x="534" y="260"/>
                    <a:pt x="523" y="271"/>
                  </a:cubicBezTo>
                  <a:cubicBezTo>
                    <a:pt x="518" y="242"/>
                    <a:pt x="493" y="219"/>
                    <a:pt x="462" y="219"/>
                  </a:cubicBezTo>
                  <a:cubicBezTo>
                    <a:pt x="443" y="219"/>
                    <a:pt x="425" y="228"/>
                    <a:pt x="414" y="242"/>
                  </a:cubicBezTo>
                  <a:cubicBezTo>
                    <a:pt x="408" y="233"/>
                    <a:pt x="387" y="212"/>
                    <a:pt x="378" y="207"/>
                  </a:cubicBezTo>
                  <a:cubicBezTo>
                    <a:pt x="412" y="140"/>
                    <a:pt x="412" y="140"/>
                    <a:pt x="412" y="140"/>
                  </a:cubicBezTo>
                  <a:cubicBezTo>
                    <a:pt x="358" y="86"/>
                    <a:pt x="358" y="86"/>
                    <a:pt x="358" y="86"/>
                  </a:cubicBezTo>
                  <a:cubicBezTo>
                    <a:pt x="283" y="111"/>
                    <a:pt x="283" y="111"/>
                    <a:pt x="283" y="111"/>
                  </a:cubicBezTo>
                  <a:cubicBezTo>
                    <a:pt x="276" y="99"/>
                    <a:pt x="258" y="80"/>
                    <a:pt x="247" y="73"/>
                  </a:cubicBezTo>
                  <a:cubicBezTo>
                    <a:pt x="247" y="71"/>
                    <a:pt x="247" y="69"/>
                    <a:pt x="247" y="68"/>
                  </a:cubicBezTo>
                  <a:cubicBezTo>
                    <a:pt x="247" y="34"/>
                    <a:pt x="220" y="6"/>
                    <a:pt x="186" y="6"/>
                  </a:cubicBezTo>
                  <a:cubicBezTo>
                    <a:pt x="167" y="6"/>
                    <a:pt x="151" y="14"/>
                    <a:pt x="139" y="27"/>
                  </a:cubicBezTo>
                  <a:cubicBezTo>
                    <a:pt x="125" y="10"/>
                    <a:pt x="104" y="0"/>
                    <a:pt x="80" y="0"/>
                  </a:cubicBezTo>
                  <a:cubicBezTo>
                    <a:pt x="36" y="0"/>
                    <a:pt x="0" y="36"/>
                    <a:pt x="0" y="80"/>
                  </a:cubicBezTo>
                  <a:cubicBezTo>
                    <a:pt x="0" y="116"/>
                    <a:pt x="25" y="147"/>
                    <a:pt x="58" y="157"/>
                  </a:cubicBezTo>
                  <a:cubicBezTo>
                    <a:pt x="45" y="170"/>
                    <a:pt x="38" y="188"/>
                    <a:pt x="38" y="208"/>
                  </a:cubicBezTo>
                  <a:cubicBezTo>
                    <a:pt x="38" y="249"/>
                    <a:pt x="71" y="282"/>
                    <a:pt x="112" y="282"/>
                  </a:cubicBezTo>
                  <a:cubicBezTo>
                    <a:pt x="125" y="282"/>
                    <a:pt x="180" y="348"/>
                    <a:pt x="180" y="361"/>
                  </a:cubicBezTo>
                  <a:cubicBezTo>
                    <a:pt x="180" y="397"/>
                    <a:pt x="210" y="427"/>
                    <a:pt x="247" y="427"/>
                  </a:cubicBezTo>
                  <a:cubicBezTo>
                    <a:pt x="265" y="427"/>
                    <a:pt x="281" y="420"/>
                    <a:pt x="293" y="409"/>
                  </a:cubicBezTo>
                  <a:cubicBezTo>
                    <a:pt x="300" y="438"/>
                    <a:pt x="327" y="460"/>
                    <a:pt x="358" y="460"/>
                  </a:cubicBezTo>
                  <a:cubicBezTo>
                    <a:pt x="388" y="460"/>
                    <a:pt x="458" y="440"/>
                    <a:pt x="481" y="440"/>
                  </a:cubicBezTo>
                  <a:cubicBezTo>
                    <a:pt x="506" y="440"/>
                    <a:pt x="528" y="429"/>
                    <a:pt x="543" y="412"/>
                  </a:cubicBezTo>
                  <a:cubicBezTo>
                    <a:pt x="551" y="447"/>
                    <a:pt x="582" y="473"/>
                    <a:pt x="620" y="473"/>
                  </a:cubicBezTo>
                  <a:cubicBezTo>
                    <a:pt x="664" y="473"/>
                    <a:pt x="700" y="438"/>
                    <a:pt x="700" y="393"/>
                  </a:cubicBezTo>
                  <a:cubicBezTo>
                    <a:pt x="700" y="352"/>
                    <a:pt x="669" y="318"/>
                    <a:pt x="629" y="314"/>
                  </a:cubicBezTo>
                  <a:close/>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831851" y="771525"/>
              <a:ext cx="3033713" cy="2070101"/>
            </a:xfrm>
            <a:custGeom>
              <a:avLst/>
              <a:gdLst>
                <a:gd name="T0" fmla="*/ 643 w 714"/>
                <a:gd name="T1" fmla="*/ 321 h 487"/>
                <a:gd name="T2" fmla="*/ 525 w 714"/>
                <a:gd name="T3" fmla="*/ 273 h 487"/>
                <a:gd name="T4" fmla="*/ 514 w 714"/>
                <a:gd name="T5" fmla="*/ 236 h 487"/>
                <a:gd name="T6" fmla="*/ 421 w 714"/>
                <a:gd name="T7" fmla="*/ 249 h 487"/>
                <a:gd name="T8" fmla="*/ 403 w 714"/>
                <a:gd name="T9" fmla="*/ 220 h 487"/>
                <a:gd name="T10" fmla="*/ 385 w 714"/>
                <a:gd name="T11" fmla="*/ 214 h 487"/>
                <a:gd name="T12" fmla="*/ 424 w 714"/>
                <a:gd name="T13" fmla="*/ 142 h 487"/>
                <a:gd name="T14" fmla="*/ 288 w 714"/>
                <a:gd name="T15" fmla="*/ 112 h 487"/>
                <a:gd name="T16" fmla="*/ 279 w 714"/>
                <a:gd name="T17" fmla="*/ 93 h 487"/>
                <a:gd name="T18" fmla="*/ 261 w 714"/>
                <a:gd name="T19" fmla="*/ 81 h 487"/>
                <a:gd name="T20" fmla="*/ 141 w 714"/>
                <a:gd name="T21" fmla="*/ 29 h 487"/>
                <a:gd name="T22" fmla="*/ 87 w 714"/>
                <a:gd name="T23" fmla="*/ 0 h 487"/>
                <a:gd name="T24" fmla="*/ 63 w 714"/>
                <a:gd name="T25" fmla="*/ 170 h 487"/>
                <a:gd name="T26" fmla="*/ 37 w 714"/>
                <a:gd name="T27" fmla="*/ 215 h 487"/>
                <a:gd name="T28" fmla="*/ 118 w 714"/>
                <a:gd name="T29" fmla="*/ 296 h 487"/>
                <a:gd name="T30" fmla="*/ 118 w 714"/>
                <a:gd name="T31" fmla="*/ 296 h 487"/>
                <a:gd name="T32" fmla="*/ 118 w 714"/>
                <a:gd name="T33" fmla="*/ 296 h 487"/>
                <a:gd name="T34" fmla="*/ 119 w 714"/>
                <a:gd name="T35" fmla="*/ 296 h 487"/>
                <a:gd name="T36" fmla="*/ 169 w 714"/>
                <a:gd name="T37" fmla="*/ 348 h 487"/>
                <a:gd name="T38" fmla="*/ 180 w 714"/>
                <a:gd name="T39" fmla="*/ 368 h 487"/>
                <a:gd name="T40" fmla="*/ 180 w 714"/>
                <a:gd name="T41" fmla="*/ 368 h 487"/>
                <a:gd name="T42" fmla="*/ 180 w 714"/>
                <a:gd name="T43" fmla="*/ 368 h 487"/>
                <a:gd name="T44" fmla="*/ 300 w 714"/>
                <a:gd name="T45" fmla="*/ 416 h 487"/>
                <a:gd name="T46" fmla="*/ 365 w 714"/>
                <a:gd name="T47" fmla="*/ 474 h 487"/>
                <a:gd name="T48" fmla="*/ 472 w 714"/>
                <a:gd name="T49" fmla="*/ 456 h 487"/>
                <a:gd name="T50" fmla="*/ 550 w 714"/>
                <a:gd name="T51" fmla="*/ 419 h 487"/>
                <a:gd name="T52" fmla="*/ 627 w 714"/>
                <a:gd name="T53" fmla="*/ 487 h 487"/>
                <a:gd name="T54" fmla="*/ 636 w 714"/>
                <a:gd name="T55" fmla="*/ 321 h 487"/>
                <a:gd name="T56" fmla="*/ 635 w 714"/>
                <a:gd name="T57" fmla="*/ 328 h 487"/>
                <a:gd name="T58" fmla="*/ 627 w 714"/>
                <a:gd name="T59" fmla="*/ 473 h 487"/>
                <a:gd name="T60" fmla="*/ 551 w 714"/>
                <a:gd name="T61" fmla="*/ 412 h 487"/>
                <a:gd name="T62" fmla="*/ 462 w 714"/>
                <a:gd name="T63" fmla="*/ 444 h 487"/>
                <a:gd name="T64" fmla="*/ 365 w 714"/>
                <a:gd name="T65" fmla="*/ 460 h 487"/>
                <a:gd name="T66" fmla="*/ 302 w 714"/>
                <a:gd name="T67" fmla="*/ 409 h 487"/>
                <a:gd name="T68" fmla="*/ 212 w 714"/>
                <a:gd name="T69" fmla="*/ 410 h 487"/>
                <a:gd name="T70" fmla="*/ 189 w 714"/>
                <a:gd name="T71" fmla="*/ 353 h 487"/>
                <a:gd name="T72" fmla="*/ 132 w 714"/>
                <a:gd name="T73" fmla="*/ 287 h 487"/>
                <a:gd name="T74" fmla="*/ 71 w 714"/>
                <a:gd name="T75" fmla="*/ 262 h 487"/>
                <a:gd name="T76" fmla="*/ 72 w 714"/>
                <a:gd name="T77" fmla="*/ 162 h 487"/>
                <a:gd name="T78" fmla="*/ 14 w 714"/>
                <a:gd name="T79" fmla="*/ 87 h 487"/>
                <a:gd name="T80" fmla="*/ 141 w 714"/>
                <a:gd name="T81" fmla="*/ 38 h 487"/>
                <a:gd name="T82" fmla="*/ 193 w 714"/>
                <a:gd name="T83" fmla="*/ 20 h 487"/>
                <a:gd name="T84" fmla="*/ 247 w 714"/>
                <a:gd name="T85" fmla="*/ 79 h 487"/>
                <a:gd name="T86" fmla="*/ 284 w 714"/>
                <a:gd name="T87" fmla="*/ 122 h 487"/>
                <a:gd name="T88" fmla="*/ 410 w 714"/>
                <a:gd name="T89" fmla="*/ 149 h 487"/>
                <a:gd name="T90" fmla="*/ 389 w 714"/>
                <a:gd name="T91" fmla="*/ 226 h 487"/>
                <a:gd name="T92" fmla="*/ 415 w 714"/>
                <a:gd name="T93" fmla="*/ 253 h 487"/>
                <a:gd name="T94" fmla="*/ 469 w 714"/>
                <a:gd name="T95" fmla="*/ 233 h 487"/>
                <a:gd name="T96" fmla="*/ 528 w 714"/>
                <a:gd name="T97" fmla="*/ 285 h 487"/>
                <a:gd name="T98" fmla="*/ 613 w 714"/>
                <a:gd name="T99" fmla="*/ 282 h 487"/>
                <a:gd name="T100" fmla="*/ 629 w 714"/>
                <a:gd name="T101" fmla="*/ 321 h 487"/>
                <a:gd name="T102" fmla="*/ 636 w 714"/>
                <a:gd name="T103" fmla="*/ 321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4" h="487">
                  <a:moveTo>
                    <a:pt x="636" y="321"/>
                  </a:moveTo>
                  <a:cubicBezTo>
                    <a:pt x="643" y="321"/>
                    <a:pt x="643" y="321"/>
                    <a:pt x="643" y="321"/>
                  </a:cubicBezTo>
                  <a:cubicBezTo>
                    <a:pt x="643" y="321"/>
                    <a:pt x="643" y="321"/>
                    <a:pt x="643" y="321"/>
                  </a:cubicBezTo>
                  <a:cubicBezTo>
                    <a:pt x="643" y="321"/>
                    <a:pt x="643" y="321"/>
                    <a:pt x="643" y="321"/>
                  </a:cubicBezTo>
                  <a:cubicBezTo>
                    <a:pt x="643" y="283"/>
                    <a:pt x="612" y="252"/>
                    <a:pt x="574" y="252"/>
                  </a:cubicBezTo>
                  <a:cubicBezTo>
                    <a:pt x="555" y="252"/>
                    <a:pt x="537" y="260"/>
                    <a:pt x="525" y="273"/>
                  </a:cubicBezTo>
                  <a:cubicBezTo>
                    <a:pt x="530" y="278"/>
                    <a:pt x="530" y="278"/>
                    <a:pt x="530" y="278"/>
                  </a:cubicBezTo>
                  <a:cubicBezTo>
                    <a:pt x="537" y="277"/>
                    <a:pt x="537" y="277"/>
                    <a:pt x="537" y="277"/>
                  </a:cubicBezTo>
                  <a:cubicBezTo>
                    <a:pt x="534" y="261"/>
                    <a:pt x="526" y="246"/>
                    <a:pt x="514" y="236"/>
                  </a:cubicBezTo>
                  <a:cubicBezTo>
                    <a:pt x="502" y="225"/>
                    <a:pt x="486" y="219"/>
                    <a:pt x="469" y="219"/>
                  </a:cubicBezTo>
                  <a:cubicBezTo>
                    <a:pt x="447" y="219"/>
                    <a:pt x="428" y="229"/>
                    <a:pt x="415" y="245"/>
                  </a:cubicBezTo>
                  <a:cubicBezTo>
                    <a:pt x="421" y="249"/>
                    <a:pt x="421" y="249"/>
                    <a:pt x="421" y="249"/>
                  </a:cubicBezTo>
                  <a:cubicBezTo>
                    <a:pt x="427" y="246"/>
                    <a:pt x="427" y="246"/>
                    <a:pt x="427" y="246"/>
                  </a:cubicBezTo>
                  <a:cubicBezTo>
                    <a:pt x="425" y="243"/>
                    <a:pt x="422" y="240"/>
                    <a:pt x="419" y="236"/>
                  </a:cubicBezTo>
                  <a:cubicBezTo>
                    <a:pt x="415" y="231"/>
                    <a:pt x="409" y="225"/>
                    <a:pt x="403" y="220"/>
                  </a:cubicBezTo>
                  <a:cubicBezTo>
                    <a:pt x="401" y="217"/>
                    <a:pt x="398" y="215"/>
                    <a:pt x="395" y="213"/>
                  </a:cubicBezTo>
                  <a:cubicBezTo>
                    <a:pt x="393" y="211"/>
                    <a:pt x="391" y="209"/>
                    <a:pt x="388" y="208"/>
                  </a:cubicBezTo>
                  <a:cubicBezTo>
                    <a:pt x="385" y="214"/>
                    <a:pt x="385" y="214"/>
                    <a:pt x="385" y="214"/>
                  </a:cubicBezTo>
                  <a:cubicBezTo>
                    <a:pt x="391" y="217"/>
                    <a:pt x="391" y="217"/>
                    <a:pt x="391" y="217"/>
                  </a:cubicBezTo>
                  <a:cubicBezTo>
                    <a:pt x="425" y="151"/>
                    <a:pt x="425" y="151"/>
                    <a:pt x="425" y="151"/>
                  </a:cubicBezTo>
                  <a:cubicBezTo>
                    <a:pt x="427" y="148"/>
                    <a:pt x="426" y="145"/>
                    <a:pt x="424" y="142"/>
                  </a:cubicBezTo>
                  <a:cubicBezTo>
                    <a:pt x="370" y="88"/>
                    <a:pt x="370" y="88"/>
                    <a:pt x="370" y="88"/>
                  </a:cubicBezTo>
                  <a:cubicBezTo>
                    <a:pt x="368" y="87"/>
                    <a:pt x="366" y="86"/>
                    <a:pt x="363" y="87"/>
                  </a:cubicBezTo>
                  <a:cubicBezTo>
                    <a:pt x="288" y="112"/>
                    <a:pt x="288" y="112"/>
                    <a:pt x="288" y="112"/>
                  </a:cubicBezTo>
                  <a:cubicBezTo>
                    <a:pt x="290" y="118"/>
                    <a:pt x="290" y="118"/>
                    <a:pt x="290" y="118"/>
                  </a:cubicBezTo>
                  <a:cubicBezTo>
                    <a:pt x="296" y="115"/>
                    <a:pt x="296" y="115"/>
                    <a:pt x="296" y="115"/>
                  </a:cubicBezTo>
                  <a:cubicBezTo>
                    <a:pt x="292" y="108"/>
                    <a:pt x="286" y="100"/>
                    <a:pt x="279" y="93"/>
                  </a:cubicBezTo>
                  <a:cubicBezTo>
                    <a:pt x="272" y="85"/>
                    <a:pt x="264" y="78"/>
                    <a:pt x="258" y="74"/>
                  </a:cubicBezTo>
                  <a:cubicBezTo>
                    <a:pt x="254" y="80"/>
                    <a:pt x="254" y="80"/>
                    <a:pt x="254" y="80"/>
                  </a:cubicBezTo>
                  <a:cubicBezTo>
                    <a:pt x="261" y="81"/>
                    <a:pt x="261" y="81"/>
                    <a:pt x="261" y="81"/>
                  </a:cubicBezTo>
                  <a:cubicBezTo>
                    <a:pt x="261" y="79"/>
                    <a:pt x="261" y="77"/>
                    <a:pt x="261" y="75"/>
                  </a:cubicBezTo>
                  <a:cubicBezTo>
                    <a:pt x="261" y="37"/>
                    <a:pt x="230" y="6"/>
                    <a:pt x="193" y="6"/>
                  </a:cubicBezTo>
                  <a:cubicBezTo>
                    <a:pt x="172" y="6"/>
                    <a:pt x="154" y="15"/>
                    <a:pt x="141" y="29"/>
                  </a:cubicBezTo>
                  <a:cubicBezTo>
                    <a:pt x="146" y="34"/>
                    <a:pt x="146" y="34"/>
                    <a:pt x="146" y="34"/>
                  </a:cubicBezTo>
                  <a:cubicBezTo>
                    <a:pt x="152" y="29"/>
                    <a:pt x="152" y="29"/>
                    <a:pt x="152" y="29"/>
                  </a:cubicBezTo>
                  <a:cubicBezTo>
                    <a:pt x="136" y="11"/>
                    <a:pt x="113" y="0"/>
                    <a:pt x="87" y="0"/>
                  </a:cubicBezTo>
                  <a:cubicBezTo>
                    <a:pt x="39" y="0"/>
                    <a:pt x="0" y="39"/>
                    <a:pt x="0" y="87"/>
                  </a:cubicBezTo>
                  <a:cubicBezTo>
                    <a:pt x="0" y="107"/>
                    <a:pt x="7" y="125"/>
                    <a:pt x="18" y="140"/>
                  </a:cubicBezTo>
                  <a:cubicBezTo>
                    <a:pt x="29" y="154"/>
                    <a:pt x="45" y="165"/>
                    <a:pt x="63" y="170"/>
                  </a:cubicBezTo>
                  <a:cubicBezTo>
                    <a:pt x="65" y="164"/>
                    <a:pt x="65" y="164"/>
                    <a:pt x="65" y="164"/>
                  </a:cubicBezTo>
                  <a:cubicBezTo>
                    <a:pt x="60" y="159"/>
                    <a:pt x="60" y="159"/>
                    <a:pt x="60" y="159"/>
                  </a:cubicBezTo>
                  <a:cubicBezTo>
                    <a:pt x="46" y="173"/>
                    <a:pt x="37" y="193"/>
                    <a:pt x="37" y="215"/>
                  </a:cubicBezTo>
                  <a:cubicBezTo>
                    <a:pt x="37" y="260"/>
                    <a:pt x="74" y="296"/>
                    <a:pt x="119" y="296"/>
                  </a:cubicBezTo>
                  <a:cubicBezTo>
                    <a:pt x="119" y="294"/>
                    <a:pt x="119" y="294"/>
                    <a:pt x="119" y="294"/>
                  </a:cubicBezTo>
                  <a:cubicBezTo>
                    <a:pt x="118" y="296"/>
                    <a:pt x="118" y="296"/>
                    <a:pt x="118" y="296"/>
                  </a:cubicBezTo>
                  <a:cubicBezTo>
                    <a:pt x="119" y="296"/>
                    <a:pt x="119" y="296"/>
                    <a:pt x="119" y="296"/>
                  </a:cubicBezTo>
                  <a:cubicBezTo>
                    <a:pt x="119" y="294"/>
                    <a:pt x="119" y="294"/>
                    <a:pt x="119" y="294"/>
                  </a:cubicBezTo>
                  <a:cubicBezTo>
                    <a:pt x="118" y="296"/>
                    <a:pt x="118" y="296"/>
                    <a:pt x="118" y="296"/>
                  </a:cubicBezTo>
                  <a:cubicBezTo>
                    <a:pt x="118" y="295"/>
                    <a:pt x="118" y="295"/>
                    <a:pt x="118" y="295"/>
                  </a:cubicBezTo>
                  <a:cubicBezTo>
                    <a:pt x="118" y="296"/>
                    <a:pt x="118" y="296"/>
                    <a:pt x="118" y="296"/>
                  </a:cubicBezTo>
                  <a:cubicBezTo>
                    <a:pt x="118" y="296"/>
                    <a:pt x="118" y="296"/>
                    <a:pt x="118" y="296"/>
                  </a:cubicBezTo>
                  <a:cubicBezTo>
                    <a:pt x="118" y="295"/>
                    <a:pt x="118" y="295"/>
                    <a:pt x="118" y="295"/>
                  </a:cubicBezTo>
                  <a:cubicBezTo>
                    <a:pt x="118" y="296"/>
                    <a:pt x="118" y="296"/>
                    <a:pt x="118" y="296"/>
                  </a:cubicBezTo>
                  <a:cubicBezTo>
                    <a:pt x="119" y="296"/>
                    <a:pt x="119" y="296"/>
                    <a:pt x="119" y="296"/>
                  </a:cubicBezTo>
                  <a:cubicBezTo>
                    <a:pt x="120" y="296"/>
                    <a:pt x="122" y="298"/>
                    <a:pt x="124" y="300"/>
                  </a:cubicBezTo>
                  <a:cubicBezTo>
                    <a:pt x="129" y="303"/>
                    <a:pt x="135" y="309"/>
                    <a:pt x="142" y="316"/>
                  </a:cubicBezTo>
                  <a:cubicBezTo>
                    <a:pt x="151" y="326"/>
                    <a:pt x="161" y="338"/>
                    <a:pt x="169" y="348"/>
                  </a:cubicBezTo>
                  <a:cubicBezTo>
                    <a:pt x="172" y="353"/>
                    <a:pt x="176" y="358"/>
                    <a:pt x="178" y="362"/>
                  </a:cubicBezTo>
                  <a:cubicBezTo>
                    <a:pt x="179" y="364"/>
                    <a:pt x="179" y="365"/>
                    <a:pt x="180" y="366"/>
                  </a:cubicBezTo>
                  <a:cubicBezTo>
                    <a:pt x="180" y="367"/>
                    <a:pt x="180" y="367"/>
                    <a:pt x="180" y="368"/>
                  </a:cubicBezTo>
                  <a:cubicBezTo>
                    <a:pt x="180" y="368"/>
                    <a:pt x="180" y="368"/>
                    <a:pt x="180" y="368"/>
                  </a:cubicBezTo>
                  <a:cubicBezTo>
                    <a:pt x="182" y="368"/>
                    <a:pt x="182" y="368"/>
                    <a:pt x="182" y="368"/>
                  </a:cubicBezTo>
                  <a:cubicBezTo>
                    <a:pt x="180" y="368"/>
                    <a:pt x="180" y="368"/>
                    <a:pt x="180" y="368"/>
                  </a:cubicBezTo>
                  <a:cubicBezTo>
                    <a:pt x="180" y="368"/>
                    <a:pt x="180" y="368"/>
                    <a:pt x="180" y="368"/>
                  </a:cubicBezTo>
                  <a:cubicBezTo>
                    <a:pt x="182" y="368"/>
                    <a:pt x="182" y="368"/>
                    <a:pt x="182" y="368"/>
                  </a:cubicBezTo>
                  <a:cubicBezTo>
                    <a:pt x="180" y="368"/>
                    <a:pt x="180" y="368"/>
                    <a:pt x="180" y="368"/>
                  </a:cubicBezTo>
                  <a:cubicBezTo>
                    <a:pt x="180" y="408"/>
                    <a:pt x="213" y="441"/>
                    <a:pt x="254" y="441"/>
                  </a:cubicBezTo>
                  <a:cubicBezTo>
                    <a:pt x="274" y="441"/>
                    <a:pt x="292" y="433"/>
                    <a:pt x="305" y="421"/>
                  </a:cubicBezTo>
                  <a:cubicBezTo>
                    <a:pt x="300" y="416"/>
                    <a:pt x="300" y="416"/>
                    <a:pt x="300" y="416"/>
                  </a:cubicBezTo>
                  <a:cubicBezTo>
                    <a:pt x="293" y="417"/>
                    <a:pt x="293" y="417"/>
                    <a:pt x="293" y="417"/>
                  </a:cubicBezTo>
                  <a:cubicBezTo>
                    <a:pt x="297" y="434"/>
                    <a:pt x="306" y="448"/>
                    <a:pt x="319" y="458"/>
                  </a:cubicBezTo>
                  <a:cubicBezTo>
                    <a:pt x="332" y="468"/>
                    <a:pt x="348" y="474"/>
                    <a:pt x="365" y="474"/>
                  </a:cubicBezTo>
                  <a:cubicBezTo>
                    <a:pt x="373" y="474"/>
                    <a:pt x="384" y="473"/>
                    <a:pt x="395" y="471"/>
                  </a:cubicBezTo>
                  <a:cubicBezTo>
                    <a:pt x="412" y="468"/>
                    <a:pt x="431" y="464"/>
                    <a:pt x="448" y="461"/>
                  </a:cubicBezTo>
                  <a:cubicBezTo>
                    <a:pt x="457" y="459"/>
                    <a:pt x="465" y="457"/>
                    <a:pt x="472" y="456"/>
                  </a:cubicBezTo>
                  <a:cubicBezTo>
                    <a:pt x="479" y="455"/>
                    <a:pt x="484" y="454"/>
                    <a:pt x="488" y="454"/>
                  </a:cubicBezTo>
                  <a:cubicBezTo>
                    <a:pt x="515" y="454"/>
                    <a:pt x="539" y="442"/>
                    <a:pt x="555" y="423"/>
                  </a:cubicBezTo>
                  <a:cubicBezTo>
                    <a:pt x="550" y="419"/>
                    <a:pt x="550" y="419"/>
                    <a:pt x="550" y="419"/>
                  </a:cubicBezTo>
                  <a:cubicBezTo>
                    <a:pt x="543" y="420"/>
                    <a:pt x="543" y="420"/>
                    <a:pt x="543" y="420"/>
                  </a:cubicBezTo>
                  <a:cubicBezTo>
                    <a:pt x="547" y="440"/>
                    <a:pt x="558" y="456"/>
                    <a:pt x="573" y="468"/>
                  </a:cubicBezTo>
                  <a:cubicBezTo>
                    <a:pt x="588" y="480"/>
                    <a:pt x="607" y="487"/>
                    <a:pt x="627" y="487"/>
                  </a:cubicBezTo>
                  <a:cubicBezTo>
                    <a:pt x="675" y="487"/>
                    <a:pt x="714" y="448"/>
                    <a:pt x="714" y="400"/>
                  </a:cubicBezTo>
                  <a:cubicBezTo>
                    <a:pt x="714" y="356"/>
                    <a:pt x="680" y="319"/>
                    <a:pt x="637" y="314"/>
                  </a:cubicBezTo>
                  <a:cubicBezTo>
                    <a:pt x="636" y="321"/>
                    <a:pt x="636" y="321"/>
                    <a:pt x="636" y="321"/>
                  </a:cubicBezTo>
                  <a:cubicBezTo>
                    <a:pt x="643" y="321"/>
                    <a:pt x="643" y="321"/>
                    <a:pt x="643" y="321"/>
                  </a:cubicBezTo>
                  <a:cubicBezTo>
                    <a:pt x="636" y="321"/>
                    <a:pt x="636" y="321"/>
                    <a:pt x="636" y="321"/>
                  </a:cubicBezTo>
                  <a:cubicBezTo>
                    <a:pt x="635" y="328"/>
                    <a:pt x="635" y="328"/>
                    <a:pt x="635" y="328"/>
                  </a:cubicBezTo>
                  <a:cubicBezTo>
                    <a:pt x="672" y="332"/>
                    <a:pt x="700" y="363"/>
                    <a:pt x="700" y="400"/>
                  </a:cubicBezTo>
                  <a:cubicBezTo>
                    <a:pt x="700" y="421"/>
                    <a:pt x="692" y="439"/>
                    <a:pt x="679" y="452"/>
                  </a:cubicBezTo>
                  <a:cubicBezTo>
                    <a:pt x="666" y="465"/>
                    <a:pt x="647" y="473"/>
                    <a:pt x="627" y="473"/>
                  </a:cubicBezTo>
                  <a:cubicBezTo>
                    <a:pt x="610" y="473"/>
                    <a:pt x="594" y="467"/>
                    <a:pt x="582" y="457"/>
                  </a:cubicBezTo>
                  <a:cubicBezTo>
                    <a:pt x="569" y="447"/>
                    <a:pt x="560" y="433"/>
                    <a:pt x="556" y="417"/>
                  </a:cubicBezTo>
                  <a:cubicBezTo>
                    <a:pt x="556" y="414"/>
                    <a:pt x="554" y="412"/>
                    <a:pt x="551" y="412"/>
                  </a:cubicBezTo>
                  <a:cubicBezTo>
                    <a:pt x="549" y="411"/>
                    <a:pt x="546" y="412"/>
                    <a:pt x="544" y="414"/>
                  </a:cubicBezTo>
                  <a:cubicBezTo>
                    <a:pt x="531" y="430"/>
                    <a:pt x="511" y="440"/>
                    <a:pt x="488" y="440"/>
                  </a:cubicBezTo>
                  <a:cubicBezTo>
                    <a:pt x="481" y="440"/>
                    <a:pt x="472" y="442"/>
                    <a:pt x="462" y="444"/>
                  </a:cubicBezTo>
                  <a:cubicBezTo>
                    <a:pt x="446" y="446"/>
                    <a:pt x="427" y="451"/>
                    <a:pt x="410" y="454"/>
                  </a:cubicBezTo>
                  <a:cubicBezTo>
                    <a:pt x="401" y="456"/>
                    <a:pt x="392" y="457"/>
                    <a:pt x="385" y="458"/>
                  </a:cubicBezTo>
                  <a:cubicBezTo>
                    <a:pt x="377" y="460"/>
                    <a:pt x="370" y="460"/>
                    <a:pt x="365" y="460"/>
                  </a:cubicBezTo>
                  <a:cubicBezTo>
                    <a:pt x="351" y="460"/>
                    <a:pt x="338" y="455"/>
                    <a:pt x="328" y="447"/>
                  </a:cubicBezTo>
                  <a:cubicBezTo>
                    <a:pt x="318" y="439"/>
                    <a:pt x="310" y="427"/>
                    <a:pt x="307" y="414"/>
                  </a:cubicBezTo>
                  <a:cubicBezTo>
                    <a:pt x="307" y="412"/>
                    <a:pt x="305" y="410"/>
                    <a:pt x="302" y="409"/>
                  </a:cubicBezTo>
                  <a:cubicBezTo>
                    <a:pt x="300" y="408"/>
                    <a:pt x="297" y="409"/>
                    <a:pt x="295" y="411"/>
                  </a:cubicBezTo>
                  <a:cubicBezTo>
                    <a:pt x="285" y="421"/>
                    <a:pt x="270" y="427"/>
                    <a:pt x="254" y="427"/>
                  </a:cubicBezTo>
                  <a:cubicBezTo>
                    <a:pt x="238" y="427"/>
                    <a:pt x="223" y="421"/>
                    <a:pt x="212" y="410"/>
                  </a:cubicBezTo>
                  <a:cubicBezTo>
                    <a:pt x="201" y="399"/>
                    <a:pt x="194" y="384"/>
                    <a:pt x="194" y="368"/>
                  </a:cubicBezTo>
                  <a:cubicBezTo>
                    <a:pt x="194" y="365"/>
                    <a:pt x="194" y="364"/>
                    <a:pt x="193" y="362"/>
                  </a:cubicBezTo>
                  <a:cubicBezTo>
                    <a:pt x="192" y="359"/>
                    <a:pt x="191" y="356"/>
                    <a:pt x="189" y="353"/>
                  </a:cubicBezTo>
                  <a:cubicBezTo>
                    <a:pt x="185" y="347"/>
                    <a:pt x="180" y="340"/>
                    <a:pt x="174" y="332"/>
                  </a:cubicBezTo>
                  <a:cubicBezTo>
                    <a:pt x="165" y="321"/>
                    <a:pt x="155" y="309"/>
                    <a:pt x="145" y="299"/>
                  </a:cubicBezTo>
                  <a:cubicBezTo>
                    <a:pt x="140" y="294"/>
                    <a:pt x="136" y="290"/>
                    <a:pt x="132" y="287"/>
                  </a:cubicBezTo>
                  <a:cubicBezTo>
                    <a:pt x="129" y="286"/>
                    <a:pt x="128" y="285"/>
                    <a:pt x="125" y="284"/>
                  </a:cubicBezTo>
                  <a:cubicBezTo>
                    <a:pt x="123" y="283"/>
                    <a:pt x="121" y="282"/>
                    <a:pt x="119" y="282"/>
                  </a:cubicBezTo>
                  <a:cubicBezTo>
                    <a:pt x="100" y="282"/>
                    <a:pt x="83" y="274"/>
                    <a:pt x="71" y="262"/>
                  </a:cubicBezTo>
                  <a:cubicBezTo>
                    <a:pt x="59" y="250"/>
                    <a:pt x="52" y="233"/>
                    <a:pt x="52" y="215"/>
                  </a:cubicBezTo>
                  <a:cubicBezTo>
                    <a:pt x="52" y="197"/>
                    <a:pt x="59" y="181"/>
                    <a:pt x="70" y="169"/>
                  </a:cubicBezTo>
                  <a:cubicBezTo>
                    <a:pt x="72" y="167"/>
                    <a:pt x="72" y="164"/>
                    <a:pt x="72" y="162"/>
                  </a:cubicBezTo>
                  <a:cubicBezTo>
                    <a:pt x="71" y="159"/>
                    <a:pt x="69" y="158"/>
                    <a:pt x="67" y="157"/>
                  </a:cubicBezTo>
                  <a:cubicBezTo>
                    <a:pt x="52" y="153"/>
                    <a:pt x="39" y="143"/>
                    <a:pt x="29" y="131"/>
                  </a:cubicBezTo>
                  <a:cubicBezTo>
                    <a:pt x="20" y="119"/>
                    <a:pt x="14" y="104"/>
                    <a:pt x="14" y="87"/>
                  </a:cubicBezTo>
                  <a:cubicBezTo>
                    <a:pt x="14" y="67"/>
                    <a:pt x="22" y="49"/>
                    <a:pt x="36" y="36"/>
                  </a:cubicBezTo>
                  <a:cubicBezTo>
                    <a:pt x="49" y="22"/>
                    <a:pt x="67" y="14"/>
                    <a:pt x="87" y="14"/>
                  </a:cubicBezTo>
                  <a:cubicBezTo>
                    <a:pt x="109" y="14"/>
                    <a:pt x="128" y="24"/>
                    <a:pt x="141" y="38"/>
                  </a:cubicBezTo>
                  <a:cubicBezTo>
                    <a:pt x="143" y="40"/>
                    <a:pt x="145" y="41"/>
                    <a:pt x="147" y="41"/>
                  </a:cubicBezTo>
                  <a:cubicBezTo>
                    <a:pt x="149" y="41"/>
                    <a:pt x="150" y="40"/>
                    <a:pt x="152" y="38"/>
                  </a:cubicBezTo>
                  <a:cubicBezTo>
                    <a:pt x="162" y="27"/>
                    <a:pt x="176" y="20"/>
                    <a:pt x="193" y="20"/>
                  </a:cubicBezTo>
                  <a:cubicBezTo>
                    <a:pt x="208" y="20"/>
                    <a:pt x="221" y="26"/>
                    <a:pt x="231" y="36"/>
                  </a:cubicBezTo>
                  <a:cubicBezTo>
                    <a:pt x="241" y="46"/>
                    <a:pt x="247" y="59"/>
                    <a:pt x="247" y="75"/>
                  </a:cubicBezTo>
                  <a:cubicBezTo>
                    <a:pt x="247" y="76"/>
                    <a:pt x="247" y="78"/>
                    <a:pt x="247" y="79"/>
                  </a:cubicBezTo>
                  <a:cubicBezTo>
                    <a:pt x="247" y="82"/>
                    <a:pt x="248" y="85"/>
                    <a:pt x="250" y="86"/>
                  </a:cubicBezTo>
                  <a:cubicBezTo>
                    <a:pt x="255" y="89"/>
                    <a:pt x="262" y="95"/>
                    <a:pt x="269" y="102"/>
                  </a:cubicBezTo>
                  <a:cubicBezTo>
                    <a:pt x="275" y="109"/>
                    <a:pt x="281" y="117"/>
                    <a:pt x="284" y="122"/>
                  </a:cubicBezTo>
                  <a:cubicBezTo>
                    <a:pt x="285" y="125"/>
                    <a:pt x="289" y="126"/>
                    <a:pt x="292" y="125"/>
                  </a:cubicBezTo>
                  <a:cubicBezTo>
                    <a:pt x="363" y="101"/>
                    <a:pt x="363" y="101"/>
                    <a:pt x="363" y="101"/>
                  </a:cubicBezTo>
                  <a:cubicBezTo>
                    <a:pt x="410" y="149"/>
                    <a:pt x="410" y="149"/>
                    <a:pt x="410" y="149"/>
                  </a:cubicBezTo>
                  <a:cubicBezTo>
                    <a:pt x="378" y="210"/>
                    <a:pt x="378" y="210"/>
                    <a:pt x="378" y="210"/>
                  </a:cubicBezTo>
                  <a:cubicBezTo>
                    <a:pt x="377" y="214"/>
                    <a:pt x="378" y="217"/>
                    <a:pt x="381" y="219"/>
                  </a:cubicBezTo>
                  <a:cubicBezTo>
                    <a:pt x="382" y="221"/>
                    <a:pt x="385" y="223"/>
                    <a:pt x="389" y="226"/>
                  </a:cubicBezTo>
                  <a:cubicBezTo>
                    <a:pt x="393" y="230"/>
                    <a:pt x="399" y="235"/>
                    <a:pt x="404" y="241"/>
                  </a:cubicBezTo>
                  <a:cubicBezTo>
                    <a:pt x="407" y="243"/>
                    <a:pt x="409" y="246"/>
                    <a:pt x="411" y="248"/>
                  </a:cubicBezTo>
                  <a:cubicBezTo>
                    <a:pt x="413" y="250"/>
                    <a:pt x="414" y="252"/>
                    <a:pt x="415" y="253"/>
                  </a:cubicBezTo>
                  <a:cubicBezTo>
                    <a:pt x="416" y="255"/>
                    <a:pt x="418" y="256"/>
                    <a:pt x="421" y="256"/>
                  </a:cubicBezTo>
                  <a:cubicBezTo>
                    <a:pt x="423" y="257"/>
                    <a:pt x="425" y="256"/>
                    <a:pt x="426" y="254"/>
                  </a:cubicBezTo>
                  <a:cubicBezTo>
                    <a:pt x="436" y="241"/>
                    <a:pt x="452" y="233"/>
                    <a:pt x="469" y="233"/>
                  </a:cubicBezTo>
                  <a:cubicBezTo>
                    <a:pt x="483" y="233"/>
                    <a:pt x="495" y="238"/>
                    <a:pt x="505" y="246"/>
                  </a:cubicBezTo>
                  <a:cubicBezTo>
                    <a:pt x="514" y="255"/>
                    <a:pt x="521" y="266"/>
                    <a:pt x="523" y="279"/>
                  </a:cubicBezTo>
                  <a:cubicBezTo>
                    <a:pt x="523" y="282"/>
                    <a:pt x="525" y="284"/>
                    <a:pt x="528" y="285"/>
                  </a:cubicBezTo>
                  <a:cubicBezTo>
                    <a:pt x="530" y="286"/>
                    <a:pt x="533" y="285"/>
                    <a:pt x="535" y="283"/>
                  </a:cubicBezTo>
                  <a:cubicBezTo>
                    <a:pt x="545" y="273"/>
                    <a:pt x="559" y="266"/>
                    <a:pt x="574" y="266"/>
                  </a:cubicBezTo>
                  <a:cubicBezTo>
                    <a:pt x="589" y="266"/>
                    <a:pt x="603" y="273"/>
                    <a:pt x="613" y="282"/>
                  </a:cubicBezTo>
                  <a:cubicBezTo>
                    <a:pt x="623" y="292"/>
                    <a:pt x="629" y="306"/>
                    <a:pt x="629" y="321"/>
                  </a:cubicBezTo>
                  <a:cubicBezTo>
                    <a:pt x="636" y="321"/>
                    <a:pt x="636" y="321"/>
                    <a:pt x="636" y="321"/>
                  </a:cubicBezTo>
                  <a:cubicBezTo>
                    <a:pt x="629" y="321"/>
                    <a:pt x="629" y="321"/>
                    <a:pt x="629" y="321"/>
                  </a:cubicBezTo>
                  <a:cubicBezTo>
                    <a:pt x="629" y="321"/>
                    <a:pt x="629" y="321"/>
                    <a:pt x="629" y="321"/>
                  </a:cubicBezTo>
                  <a:cubicBezTo>
                    <a:pt x="629" y="324"/>
                    <a:pt x="631" y="328"/>
                    <a:pt x="635" y="328"/>
                  </a:cubicBezTo>
                  <a:lnTo>
                    <a:pt x="636" y="321"/>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2330451" y="-109538"/>
              <a:ext cx="1654175" cy="1778001"/>
            </a:xfrm>
            <a:custGeom>
              <a:avLst/>
              <a:gdLst>
                <a:gd name="T0" fmla="*/ 387 w 389"/>
                <a:gd name="T1" fmla="*/ 3 h 418"/>
                <a:gd name="T2" fmla="*/ 381 w 389"/>
                <a:gd name="T3" fmla="*/ 1 h 418"/>
                <a:gd name="T4" fmla="*/ 315 w 389"/>
                <a:gd name="T5" fmla="*/ 18 h 418"/>
                <a:gd name="T6" fmla="*/ 315 w 389"/>
                <a:gd name="T7" fmla="*/ 18 h 418"/>
                <a:gd name="T8" fmla="*/ 313 w 389"/>
                <a:gd name="T9" fmla="*/ 18 h 418"/>
                <a:gd name="T10" fmla="*/ 313 w 389"/>
                <a:gd name="T11" fmla="*/ 18 h 418"/>
                <a:gd name="T12" fmla="*/ 312 w 389"/>
                <a:gd name="T13" fmla="*/ 19 h 418"/>
                <a:gd name="T14" fmla="*/ 312 w 389"/>
                <a:gd name="T15" fmla="*/ 19 h 418"/>
                <a:gd name="T16" fmla="*/ 312 w 389"/>
                <a:gd name="T17" fmla="*/ 20 h 418"/>
                <a:gd name="T18" fmla="*/ 234 w 389"/>
                <a:gd name="T19" fmla="*/ 102 h 418"/>
                <a:gd name="T20" fmla="*/ 72 w 389"/>
                <a:gd name="T21" fmla="*/ 165 h 418"/>
                <a:gd name="T22" fmla="*/ 4 w 389"/>
                <a:gd name="T23" fmla="*/ 191 h 418"/>
                <a:gd name="T24" fmla="*/ 0 w 389"/>
                <a:gd name="T25" fmla="*/ 197 h 418"/>
                <a:gd name="T26" fmla="*/ 2 w 389"/>
                <a:gd name="T27" fmla="*/ 203 h 418"/>
                <a:gd name="T28" fmla="*/ 71 w 389"/>
                <a:gd name="T29" fmla="*/ 277 h 418"/>
                <a:gd name="T30" fmla="*/ 37 w 389"/>
                <a:gd name="T31" fmla="*/ 315 h 418"/>
                <a:gd name="T32" fmla="*/ 37 w 389"/>
                <a:gd name="T33" fmla="*/ 325 h 418"/>
                <a:gd name="T34" fmla="*/ 87 w 389"/>
                <a:gd name="T35" fmla="*/ 378 h 418"/>
                <a:gd name="T36" fmla="*/ 91 w 389"/>
                <a:gd name="T37" fmla="*/ 381 h 418"/>
                <a:gd name="T38" fmla="*/ 96 w 389"/>
                <a:gd name="T39" fmla="*/ 378 h 418"/>
                <a:gd name="T40" fmla="*/ 131 w 389"/>
                <a:gd name="T41" fmla="*/ 341 h 418"/>
                <a:gd name="T42" fmla="*/ 200 w 389"/>
                <a:gd name="T43" fmla="*/ 415 h 418"/>
                <a:gd name="T44" fmla="*/ 205 w 389"/>
                <a:gd name="T45" fmla="*/ 418 h 418"/>
                <a:gd name="T46" fmla="*/ 206 w 389"/>
                <a:gd name="T47" fmla="*/ 417 h 418"/>
                <a:gd name="T48" fmla="*/ 211 w 389"/>
                <a:gd name="T49" fmla="*/ 413 h 418"/>
                <a:gd name="T50" fmla="*/ 235 w 389"/>
                <a:gd name="T51" fmla="*/ 341 h 418"/>
                <a:gd name="T52" fmla="*/ 235 w 389"/>
                <a:gd name="T53" fmla="*/ 341 h 418"/>
                <a:gd name="T54" fmla="*/ 294 w 389"/>
                <a:gd name="T55" fmla="*/ 167 h 418"/>
                <a:gd name="T56" fmla="*/ 371 w 389"/>
                <a:gd name="T57" fmla="*/ 83 h 418"/>
                <a:gd name="T58" fmla="*/ 371 w 389"/>
                <a:gd name="T59" fmla="*/ 83 h 418"/>
                <a:gd name="T60" fmla="*/ 373 w 389"/>
                <a:gd name="T61" fmla="*/ 81 h 418"/>
                <a:gd name="T62" fmla="*/ 373 w 389"/>
                <a:gd name="T63" fmla="*/ 81 h 418"/>
                <a:gd name="T64" fmla="*/ 373 w 389"/>
                <a:gd name="T65" fmla="*/ 80 h 418"/>
                <a:gd name="T66" fmla="*/ 388 w 389"/>
                <a:gd name="T67" fmla="*/ 9 h 418"/>
                <a:gd name="T68" fmla="*/ 387 w 389"/>
                <a:gd name="T69" fmla="*/ 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9" h="418">
                  <a:moveTo>
                    <a:pt x="387" y="3"/>
                  </a:moveTo>
                  <a:cubicBezTo>
                    <a:pt x="385" y="1"/>
                    <a:pt x="383" y="0"/>
                    <a:pt x="381" y="1"/>
                  </a:cubicBezTo>
                  <a:cubicBezTo>
                    <a:pt x="315" y="18"/>
                    <a:pt x="315" y="18"/>
                    <a:pt x="315" y="18"/>
                  </a:cubicBezTo>
                  <a:cubicBezTo>
                    <a:pt x="315" y="18"/>
                    <a:pt x="315" y="18"/>
                    <a:pt x="315" y="18"/>
                  </a:cubicBezTo>
                  <a:cubicBezTo>
                    <a:pt x="314" y="18"/>
                    <a:pt x="314" y="18"/>
                    <a:pt x="313" y="18"/>
                  </a:cubicBezTo>
                  <a:cubicBezTo>
                    <a:pt x="313" y="18"/>
                    <a:pt x="313" y="18"/>
                    <a:pt x="313" y="18"/>
                  </a:cubicBezTo>
                  <a:cubicBezTo>
                    <a:pt x="312" y="19"/>
                    <a:pt x="312" y="19"/>
                    <a:pt x="312" y="19"/>
                  </a:cubicBezTo>
                  <a:cubicBezTo>
                    <a:pt x="312" y="19"/>
                    <a:pt x="312" y="19"/>
                    <a:pt x="312" y="19"/>
                  </a:cubicBezTo>
                  <a:cubicBezTo>
                    <a:pt x="312" y="20"/>
                    <a:pt x="312" y="20"/>
                    <a:pt x="312" y="20"/>
                  </a:cubicBezTo>
                  <a:cubicBezTo>
                    <a:pt x="234" y="102"/>
                    <a:pt x="234" y="102"/>
                    <a:pt x="234" y="102"/>
                  </a:cubicBezTo>
                  <a:cubicBezTo>
                    <a:pt x="72" y="165"/>
                    <a:pt x="72" y="165"/>
                    <a:pt x="72" y="165"/>
                  </a:cubicBezTo>
                  <a:cubicBezTo>
                    <a:pt x="4" y="191"/>
                    <a:pt x="4" y="191"/>
                    <a:pt x="4" y="191"/>
                  </a:cubicBezTo>
                  <a:cubicBezTo>
                    <a:pt x="2" y="192"/>
                    <a:pt x="1" y="194"/>
                    <a:pt x="0" y="197"/>
                  </a:cubicBezTo>
                  <a:cubicBezTo>
                    <a:pt x="0" y="199"/>
                    <a:pt x="0" y="201"/>
                    <a:pt x="2" y="203"/>
                  </a:cubicBezTo>
                  <a:cubicBezTo>
                    <a:pt x="71" y="277"/>
                    <a:pt x="71" y="277"/>
                    <a:pt x="71" y="277"/>
                  </a:cubicBezTo>
                  <a:cubicBezTo>
                    <a:pt x="37" y="315"/>
                    <a:pt x="37" y="315"/>
                    <a:pt x="37" y="315"/>
                  </a:cubicBezTo>
                  <a:cubicBezTo>
                    <a:pt x="34" y="317"/>
                    <a:pt x="34" y="322"/>
                    <a:pt x="37" y="325"/>
                  </a:cubicBezTo>
                  <a:cubicBezTo>
                    <a:pt x="87" y="378"/>
                    <a:pt x="87" y="378"/>
                    <a:pt x="87" y="378"/>
                  </a:cubicBezTo>
                  <a:cubicBezTo>
                    <a:pt x="88" y="380"/>
                    <a:pt x="90" y="381"/>
                    <a:pt x="91" y="381"/>
                  </a:cubicBezTo>
                  <a:cubicBezTo>
                    <a:pt x="93" y="381"/>
                    <a:pt x="95" y="380"/>
                    <a:pt x="96" y="378"/>
                  </a:cubicBezTo>
                  <a:cubicBezTo>
                    <a:pt x="131" y="341"/>
                    <a:pt x="131" y="341"/>
                    <a:pt x="131" y="341"/>
                  </a:cubicBezTo>
                  <a:cubicBezTo>
                    <a:pt x="200" y="415"/>
                    <a:pt x="200" y="415"/>
                    <a:pt x="200" y="415"/>
                  </a:cubicBezTo>
                  <a:cubicBezTo>
                    <a:pt x="201" y="417"/>
                    <a:pt x="203" y="418"/>
                    <a:pt x="205" y="418"/>
                  </a:cubicBezTo>
                  <a:cubicBezTo>
                    <a:pt x="205" y="418"/>
                    <a:pt x="206" y="418"/>
                    <a:pt x="206" y="417"/>
                  </a:cubicBezTo>
                  <a:cubicBezTo>
                    <a:pt x="208" y="417"/>
                    <a:pt x="210" y="415"/>
                    <a:pt x="211" y="413"/>
                  </a:cubicBezTo>
                  <a:cubicBezTo>
                    <a:pt x="235" y="341"/>
                    <a:pt x="235" y="341"/>
                    <a:pt x="235" y="341"/>
                  </a:cubicBezTo>
                  <a:cubicBezTo>
                    <a:pt x="235" y="341"/>
                    <a:pt x="235" y="341"/>
                    <a:pt x="235" y="341"/>
                  </a:cubicBezTo>
                  <a:cubicBezTo>
                    <a:pt x="294" y="167"/>
                    <a:pt x="294" y="167"/>
                    <a:pt x="294" y="167"/>
                  </a:cubicBezTo>
                  <a:cubicBezTo>
                    <a:pt x="371" y="83"/>
                    <a:pt x="371" y="83"/>
                    <a:pt x="371" y="83"/>
                  </a:cubicBezTo>
                  <a:cubicBezTo>
                    <a:pt x="371" y="83"/>
                    <a:pt x="371" y="83"/>
                    <a:pt x="371" y="83"/>
                  </a:cubicBezTo>
                  <a:cubicBezTo>
                    <a:pt x="372" y="83"/>
                    <a:pt x="372" y="82"/>
                    <a:pt x="373" y="81"/>
                  </a:cubicBezTo>
                  <a:cubicBezTo>
                    <a:pt x="373" y="81"/>
                    <a:pt x="373" y="81"/>
                    <a:pt x="373" y="81"/>
                  </a:cubicBezTo>
                  <a:cubicBezTo>
                    <a:pt x="373" y="80"/>
                    <a:pt x="373" y="80"/>
                    <a:pt x="373" y="80"/>
                  </a:cubicBezTo>
                  <a:cubicBezTo>
                    <a:pt x="388" y="9"/>
                    <a:pt x="388" y="9"/>
                    <a:pt x="388" y="9"/>
                  </a:cubicBezTo>
                  <a:cubicBezTo>
                    <a:pt x="389" y="7"/>
                    <a:pt x="388" y="5"/>
                    <a:pt x="387" y="3"/>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1412876" y="1136650"/>
              <a:ext cx="260350" cy="322263"/>
            </a:xfrm>
            <a:custGeom>
              <a:avLst/>
              <a:gdLst>
                <a:gd name="T0" fmla="*/ 2 w 61"/>
                <a:gd name="T1" fmla="*/ 14 h 76"/>
                <a:gd name="T2" fmla="*/ 9 w 61"/>
                <a:gd name="T3" fmla="*/ 14 h 76"/>
                <a:gd name="T4" fmla="*/ 39 w 61"/>
                <a:gd name="T5" fmla="*/ 28 h 76"/>
                <a:gd name="T6" fmla="*/ 47 w 61"/>
                <a:gd name="T7" fmla="*/ 52 h 76"/>
                <a:gd name="T8" fmla="*/ 43 w 61"/>
                <a:gd name="T9" fmla="*/ 69 h 76"/>
                <a:gd name="T10" fmla="*/ 55 w 61"/>
                <a:gd name="T11" fmla="*/ 76 h 76"/>
                <a:gd name="T12" fmla="*/ 61 w 61"/>
                <a:gd name="T13" fmla="*/ 52 h 76"/>
                <a:gd name="T14" fmla="*/ 50 w 61"/>
                <a:gd name="T15" fmla="*/ 19 h 76"/>
                <a:gd name="T16" fmla="*/ 9 w 61"/>
                <a:gd name="T17" fmla="*/ 0 h 76"/>
                <a:gd name="T18" fmla="*/ 0 w 61"/>
                <a:gd name="T19" fmla="*/ 1 h 76"/>
                <a:gd name="T20" fmla="*/ 2 w 61"/>
                <a:gd name="T2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76">
                  <a:moveTo>
                    <a:pt x="2" y="14"/>
                  </a:moveTo>
                  <a:cubicBezTo>
                    <a:pt x="5" y="14"/>
                    <a:pt x="7" y="14"/>
                    <a:pt x="9" y="14"/>
                  </a:cubicBezTo>
                  <a:cubicBezTo>
                    <a:pt x="20" y="14"/>
                    <a:pt x="31" y="19"/>
                    <a:pt x="39" y="28"/>
                  </a:cubicBezTo>
                  <a:cubicBezTo>
                    <a:pt x="44" y="35"/>
                    <a:pt x="47" y="44"/>
                    <a:pt x="47" y="52"/>
                  </a:cubicBezTo>
                  <a:cubicBezTo>
                    <a:pt x="47" y="58"/>
                    <a:pt x="45" y="64"/>
                    <a:pt x="43" y="69"/>
                  </a:cubicBezTo>
                  <a:cubicBezTo>
                    <a:pt x="55" y="76"/>
                    <a:pt x="55" y="76"/>
                    <a:pt x="55" y="76"/>
                  </a:cubicBezTo>
                  <a:cubicBezTo>
                    <a:pt x="59" y="68"/>
                    <a:pt x="61" y="60"/>
                    <a:pt x="61" y="52"/>
                  </a:cubicBezTo>
                  <a:cubicBezTo>
                    <a:pt x="61" y="40"/>
                    <a:pt x="57" y="29"/>
                    <a:pt x="50" y="19"/>
                  </a:cubicBezTo>
                  <a:cubicBezTo>
                    <a:pt x="39" y="7"/>
                    <a:pt x="24" y="0"/>
                    <a:pt x="9" y="0"/>
                  </a:cubicBezTo>
                  <a:cubicBezTo>
                    <a:pt x="6" y="0"/>
                    <a:pt x="3" y="0"/>
                    <a:pt x="0" y="1"/>
                  </a:cubicBezTo>
                  <a:cubicBezTo>
                    <a:pt x="2" y="14"/>
                    <a:pt x="2" y="14"/>
                    <a:pt x="2" y="14"/>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1592263" y="1744663"/>
              <a:ext cx="147638" cy="187325"/>
            </a:xfrm>
            <a:custGeom>
              <a:avLst/>
              <a:gdLst>
                <a:gd name="T0" fmla="*/ 3 w 35"/>
                <a:gd name="T1" fmla="*/ 15 h 44"/>
                <a:gd name="T2" fmla="*/ 5 w 35"/>
                <a:gd name="T3" fmla="*/ 14 h 44"/>
                <a:gd name="T4" fmla="*/ 18 w 35"/>
                <a:gd name="T5" fmla="*/ 20 h 44"/>
                <a:gd name="T6" fmla="*/ 21 w 35"/>
                <a:gd name="T7" fmla="*/ 30 h 44"/>
                <a:gd name="T8" fmla="*/ 20 w 35"/>
                <a:gd name="T9" fmla="*/ 38 h 44"/>
                <a:gd name="T10" fmla="*/ 32 w 35"/>
                <a:gd name="T11" fmla="*/ 44 h 44"/>
                <a:gd name="T12" fmla="*/ 35 w 35"/>
                <a:gd name="T13" fmla="*/ 30 h 44"/>
                <a:gd name="T14" fmla="*/ 29 w 35"/>
                <a:gd name="T15" fmla="*/ 12 h 44"/>
                <a:gd name="T16" fmla="*/ 5 w 35"/>
                <a:gd name="T17" fmla="*/ 0 h 44"/>
                <a:gd name="T18" fmla="*/ 0 w 35"/>
                <a:gd name="T19" fmla="*/ 1 h 44"/>
                <a:gd name="T20" fmla="*/ 3 w 35"/>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4">
                  <a:moveTo>
                    <a:pt x="3" y="15"/>
                  </a:moveTo>
                  <a:cubicBezTo>
                    <a:pt x="4" y="14"/>
                    <a:pt x="4" y="14"/>
                    <a:pt x="5" y="14"/>
                  </a:cubicBezTo>
                  <a:cubicBezTo>
                    <a:pt x="10" y="14"/>
                    <a:pt x="15" y="16"/>
                    <a:pt x="18" y="20"/>
                  </a:cubicBezTo>
                  <a:cubicBezTo>
                    <a:pt x="20" y="23"/>
                    <a:pt x="21" y="27"/>
                    <a:pt x="21" y="30"/>
                  </a:cubicBezTo>
                  <a:cubicBezTo>
                    <a:pt x="21" y="33"/>
                    <a:pt x="21" y="35"/>
                    <a:pt x="20" y="38"/>
                  </a:cubicBezTo>
                  <a:cubicBezTo>
                    <a:pt x="32" y="44"/>
                    <a:pt x="32" y="44"/>
                    <a:pt x="32" y="44"/>
                  </a:cubicBezTo>
                  <a:cubicBezTo>
                    <a:pt x="34" y="40"/>
                    <a:pt x="35" y="35"/>
                    <a:pt x="35" y="30"/>
                  </a:cubicBezTo>
                  <a:cubicBezTo>
                    <a:pt x="35" y="24"/>
                    <a:pt x="33" y="17"/>
                    <a:pt x="29" y="12"/>
                  </a:cubicBezTo>
                  <a:cubicBezTo>
                    <a:pt x="23" y="4"/>
                    <a:pt x="14" y="0"/>
                    <a:pt x="5" y="0"/>
                  </a:cubicBezTo>
                  <a:cubicBezTo>
                    <a:pt x="4" y="0"/>
                    <a:pt x="2" y="0"/>
                    <a:pt x="0" y="1"/>
                  </a:cubicBezTo>
                  <a:cubicBezTo>
                    <a:pt x="3" y="15"/>
                    <a:pt x="3" y="15"/>
                    <a:pt x="3" y="15"/>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2020888" y="1489075"/>
              <a:ext cx="255588" cy="319088"/>
            </a:xfrm>
            <a:custGeom>
              <a:avLst/>
              <a:gdLst>
                <a:gd name="T0" fmla="*/ 2 w 60"/>
                <a:gd name="T1" fmla="*/ 14 h 75"/>
                <a:gd name="T2" fmla="*/ 9 w 60"/>
                <a:gd name="T3" fmla="*/ 14 h 75"/>
                <a:gd name="T4" fmla="*/ 38 w 60"/>
                <a:gd name="T5" fmla="*/ 28 h 75"/>
                <a:gd name="T6" fmla="*/ 46 w 60"/>
                <a:gd name="T7" fmla="*/ 51 h 75"/>
                <a:gd name="T8" fmla="*/ 42 w 60"/>
                <a:gd name="T9" fmla="*/ 69 h 75"/>
                <a:gd name="T10" fmla="*/ 55 w 60"/>
                <a:gd name="T11" fmla="*/ 75 h 75"/>
                <a:gd name="T12" fmla="*/ 60 w 60"/>
                <a:gd name="T13" fmla="*/ 51 h 75"/>
                <a:gd name="T14" fmla="*/ 49 w 60"/>
                <a:gd name="T15" fmla="*/ 19 h 75"/>
                <a:gd name="T16" fmla="*/ 9 w 60"/>
                <a:gd name="T17" fmla="*/ 0 h 75"/>
                <a:gd name="T18" fmla="*/ 0 w 60"/>
                <a:gd name="T19" fmla="*/ 1 h 75"/>
                <a:gd name="T20" fmla="*/ 2 w 60"/>
                <a:gd name="T21"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5">
                  <a:moveTo>
                    <a:pt x="2" y="14"/>
                  </a:moveTo>
                  <a:cubicBezTo>
                    <a:pt x="4" y="14"/>
                    <a:pt x="7" y="14"/>
                    <a:pt x="9" y="14"/>
                  </a:cubicBezTo>
                  <a:cubicBezTo>
                    <a:pt x="20" y="14"/>
                    <a:pt x="31" y="19"/>
                    <a:pt x="38" y="28"/>
                  </a:cubicBezTo>
                  <a:cubicBezTo>
                    <a:pt x="44" y="35"/>
                    <a:pt x="46" y="43"/>
                    <a:pt x="46" y="51"/>
                  </a:cubicBezTo>
                  <a:cubicBezTo>
                    <a:pt x="46" y="57"/>
                    <a:pt x="45" y="63"/>
                    <a:pt x="42" y="69"/>
                  </a:cubicBezTo>
                  <a:cubicBezTo>
                    <a:pt x="55" y="75"/>
                    <a:pt x="55" y="75"/>
                    <a:pt x="55" y="75"/>
                  </a:cubicBezTo>
                  <a:cubicBezTo>
                    <a:pt x="59" y="68"/>
                    <a:pt x="60" y="60"/>
                    <a:pt x="60" y="51"/>
                  </a:cubicBezTo>
                  <a:cubicBezTo>
                    <a:pt x="60" y="40"/>
                    <a:pt x="57" y="29"/>
                    <a:pt x="49" y="19"/>
                  </a:cubicBezTo>
                  <a:cubicBezTo>
                    <a:pt x="39" y="6"/>
                    <a:pt x="24" y="0"/>
                    <a:pt x="9" y="0"/>
                  </a:cubicBezTo>
                  <a:cubicBezTo>
                    <a:pt x="6" y="0"/>
                    <a:pt x="3" y="0"/>
                    <a:pt x="0" y="1"/>
                  </a:cubicBezTo>
                  <a:cubicBezTo>
                    <a:pt x="2" y="14"/>
                    <a:pt x="2" y="14"/>
                    <a:pt x="2" y="14"/>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2339976" y="2309813"/>
              <a:ext cx="207963" cy="123825"/>
            </a:xfrm>
            <a:custGeom>
              <a:avLst/>
              <a:gdLst>
                <a:gd name="T0" fmla="*/ 9 w 49"/>
                <a:gd name="T1" fmla="*/ 18 h 29"/>
                <a:gd name="T2" fmla="*/ 19 w 49"/>
                <a:gd name="T3" fmla="*/ 14 h 29"/>
                <a:gd name="T4" fmla="*/ 25 w 49"/>
                <a:gd name="T5" fmla="*/ 15 h 29"/>
                <a:gd name="T6" fmla="*/ 25 w 49"/>
                <a:gd name="T7" fmla="*/ 15 h 29"/>
                <a:gd name="T8" fmla="*/ 32 w 49"/>
                <a:gd name="T9" fmla="*/ 21 h 29"/>
                <a:gd name="T10" fmla="*/ 35 w 49"/>
                <a:gd name="T11" fmla="*/ 29 h 29"/>
                <a:gd name="T12" fmla="*/ 49 w 49"/>
                <a:gd name="T13" fmla="*/ 29 h 29"/>
                <a:gd name="T14" fmla="*/ 43 w 49"/>
                <a:gd name="T15" fmla="*/ 13 h 29"/>
                <a:gd name="T16" fmla="*/ 30 w 49"/>
                <a:gd name="T17" fmla="*/ 2 h 29"/>
                <a:gd name="T18" fmla="*/ 30 w 49"/>
                <a:gd name="T19" fmla="*/ 2 h 29"/>
                <a:gd name="T20" fmla="*/ 19 w 49"/>
                <a:gd name="T21" fmla="*/ 0 h 29"/>
                <a:gd name="T22" fmla="*/ 0 w 49"/>
                <a:gd name="T23" fmla="*/ 7 h 29"/>
                <a:gd name="T24" fmla="*/ 9 w 49"/>
                <a:gd name="T25"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9">
                  <a:moveTo>
                    <a:pt x="9" y="18"/>
                  </a:moveTo>
                  <a:cubicBezTo>
                    <a:pt x="12" y="16"/>
                    <a:pt x="15" y="14"/>
                    <a:pt x="19" y="14"/>
                  </a:cubicBezTo>
                  <a:cubicBezTo>
                    <a:pt x="21" y="14"/>
                    <a:pt x="23" y="15"/>
                    <a:pt x="25" y="15"/>
                  </a:cubicBezTo>
                  <a:cubicBezTo>
                    <a:pt x="25" y="15"/>
                    <a:pt x="25" y="15"/>
                    <a:pt x="25" y="15"/>
                  </a:cubicBezTo>
                  <a:cubicBezTo>
                    <a:pt x="28" y="17"/>
                    <a:pt x="30" y="19"/>
                    <a:pt x="32" y="21"/>
                  </a:cubicBezTo>
                  <a:cubicBezTo>
                    <a:pt x="34" y="24"/>
                    <a:pt x="35" y="26"/>
                    <a:pt x="35" y="29"/>
                  </a:cubicBezTo>
                  <a:cubicBezTo>
                    <a:pt x="49" y="29"/>
                    <a:pt x="49" y="29"/>
                    <a:pt x="49" y="29"/>
                  </a:cubicBezTo>
                  <a:cubicBezTo>
                    <a:pt x="49" y="23"/>
                    <a:pt x="47" y="18"/>
                    <a:pt x="43" y="13"/>
                  </a:cubicBezTo>
                  <a:cubicBezTo>
                    <a:pt x="40" y="8"/>
                    <a:pt x="36" y="4"/>
                    <a:pt x="30" y="2"/>
                  </a:cubicBezTo>
                  <a:cubicBezTo>
                    <a:pt x="30" y="2"/>
                    <a:pt x="30" y="2"/>
                    <a:pt x="30" y="2"/>
                  </a:cubicBezTo>
                  <a:cubicBezTo>
                    <a:pt x="26" y="1"/>
                    <a:pt x="23" y="0"/>
                    <a:pt x="19" y="0"/>
                  </a:cubicBezTo>
                  <a:cubicBezTo>
                    <a:pt x="12" y="0"/>
                    <a:pt x="5" y="3"/>
                    <a:pt x="0" y="7"/>
                  </a:cubicBezTo>
                  <a:cubicBezTo>
                    <a:pt x="9" y="18"/>
                    <a:pt x="9" y="18"/>
                    <a:pt x="9" y="18"/>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2012951" y="1990725"/>
              <a:ext cx="185738" cy="144463"/>
            </a:xfrm>
            <a:custGeom>
              <a:avLst/>
              <a:gdLst>
                <a:gd name="T0" fmla="*/ 7 w 44"/>
                <a:gd name="T1" fmla="*/ 16 h 34"/>
                <a:gd name="T2" fmla="*/ 14 w 44"/>
                <a:gd name="T3" fmla="*/ 14 h 34"/>
                <a:gd name="T4" fmla="*/ 23 w 44"/>
                <a:gd name="T5" fmla="*/ 16 h 34"/>
                <a:gd name="T6" fmla="*/ 30 w 44"/>
                <a:gd name="T7" fmla="*/ 30 h 34"/>
                <a:gd name="T8" fmla="*/ 30 w 44"/>
                <a:gd name="T9" fmla="*/ 32 h 34"/>
                <a:gd name="T10" fmla="*/ 44 w 44"/>
                <a:gd name="T11" fmla="*/ 34 h 34"/>
                <a:gd name="T12" fmla="*/ 44 w 44"/>
                <a:gd name="T13" fmla="*/ 30 h 34"/>
                <a:gd name="T14" fmla="*/ 30 w 44"/>
                <a:gd name="T15" fmla="*/ 4 h 34"/>
                <a:gd name="T16" fmla="*/ 14 w 44"/>
                <a:gd name="T17" fmla="*/ 0 h 34"/>
                <a:gd name="T18" fmla="*/ 0 w 44"/>
                <a:gd name="T19" fmla="*/ 3 h 34"/>
                <a:gd name="T20" fmla="*/ 7 w 44"/>
                <a:gd name="T2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4">
                  <a:moveTo>
                    <a:pt x="7" y="16"/>
                  </a:moveTo>
                  <a:cubicBezTo>
                    <a:pt x="9" y="14"/>
                    <a:pt x="12" y="14"/>
                    <a:pt x="14" y="14"/>
                  </a:cubicBezTo>
                  <a:cubicBezTo>
                    <a:pt x="17" y="14"/>
                    <a:pt x="20" y="15"/>
                    <a:pt x="23" y="16"/>
                  </a:cubicBezTo>
                  <a:cubicBezTo>
                    <a:pt x="28" y="19"/>
                    <a:pt x="30" y="24"/>
                    <a:pt x="30" y="30"/>
                  </a:cubicBezTo>
                  <a:cubicBezTo>
                    <a:pt x="30" y="31"/>
                    <a:pt x="30" y="31"/>
                    <a:pt x="30" y="32"/>
                  </a:cubicBezTo>
                  <a:cubicBezTo>
                    <a:pt x="44" y="34"/>
                    <a:pt x="44" y="34"/>
                    <a:pt x="44" y="34"/>
                  </a:cubicBezTo>
                  <a:cubicBezTo>
                    <a:pt x="44" y="33"/>
                    <a:pt x="44" y="31"/>
                    <a:pt x="44" y="30"/>
                  </a:cubicBezTo>
                  <a:cubicBezTo>
                    <a:pt x="44" y="20"/>
                    <a:pt x="39" y="10"/>
                    <a:pt x="30" y="4"/>
                  </a:cubicBezTo>
                  <a:cubicBezTo>
                    <a:pt x="25" y="1"/>
                    <a:pt x="20" y="0"/>
                    <a:pt x="14" y="0"/>
                  </a:cubicBezTo>
                  <a:cubicBezTo>
                    <a:pt x="9" y="0"/>
                    <a:pt x="4" y="1"/>
                    <a:pt x="0" y="3"/>
                  </a:cubicBezTo>
                  <a:cubicBezTo>
                    <a:pt x="7" y="16"/>
                    <a:pt x="7" y="16"/>
                    <a:pt x="7" y="16"/>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2700338" y="2114550"/>
              <a:ext cx="382588" cy="187325"/>
            </a:xfrm>
            <a:custGeom>
              <a:avLst/>
              <a:gdLst>
                <a:gd name="T0" fmla="*/ 10 w 90"/>
                <a:gd name="T1" fmla="*/ 28 h 44"/>
                <a:gd name="T2" fmla="*/ 39 w 90"/>
                <a:gd name="T3" fmla="*/ 14 h 44"/>
                <a:gd name="T4" fmla="*/ 47 w 90"/>
                <a:gd name="T5" fmla="*/ 15 h 44"/>
                <a:gd name="T6" fmla="*/ 77 w 90"/>
                <a:gd name="T7" fmla="*/ 44 h 44"/>
                <a:gd name="T8" fmla="*/ 90 w 90"/>
                <a:gd name="T9" fmla="*/ 41 h 44"/>
                <a:gd name="T10" fmla="*/ 50 w 90"/>
                <a:gd name="T11" fmla="*/ 1 h 44"/>
                <a:gd name="T12" fmla="*/ 39 w 90"/>
                <a:gd name="T13" fmla="*/ 0 h 44"/>
                <a:gd name="T14" fmla="*/ 0 w 90"/>
                <a:gd name="T15" fmla="*/ 19 h 44"/>
                <a:gd name="T16" fmla="*/ 10 w 90"/>
                <a:gd name="T1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44">
                  <a:moveTo>
                    <a:pt x="10" y="28"/>
                  </a:moveTo>
                  <a:cubicBezTo>
                    <a:pt x="18" y="19"/>
                    <a:pt x="28" y="14"/>
                    <a:pt x="39" y="14"/>
                  </a:cubicBezTo>
                  <a:cubicBezTo>
                    <a:pt x="42" y="14"/>
                    <a:pt x="44" y="15"/>
                    <a:pt x="47" y="15"/>
                  </a:cubicBezTo>
                  <a:cubicBezTo>
                    <a:pt x="62" y="18"/>
                    <a:pt x="73" y="30"/>
                    <a:pt x="77" y="44"/>
                  </a:cubicBezTo>
                  <a:cubicBezTo>
                    <a:pt x="90" y="41"/>
                    <a:pt x="90" y="41"/>
                    <a:pt x="90" y="41"/>
                  </a:cubicBezTo>
                  <a:cubicBezTo>
                    <a:pt x="86" y="21"/>
                    <a:pt x="71" y="5"/>
                    <a:pt x="50" y="1"/>
                  </a:cubicBezTo>
                  <a:cubicBezTo>
                    <a:pt x="46" y="1"/>
                    <a:pt x="43" y="0"/>
                    <a:pt x="39" y="0"/>
                  </a:cubicBezTo>
                  <a:cubicBezTo>
                    <a:pt x="24" y="0"/>
                    <a:pt x="9" y="7"/>
                    <a:pt x="0" y="19"/>
                  </a:cubicBezTo>
                  <a:cubicBezTo>
                    <a:pt x="10" y="28"/>
                    <a:pt x="10" y="28"/>
                    <a:pt x="10" y="28"/>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2560638" y="-87313"/>
              <a:ext cx="1189038" cy="1189038"/>
            </a:xfrm>
            <a:custGeom>
              <a:avLst/>
              <a:gdLst>
                <a:gd name="T0" fmla="*/ 749 w 749"/>
                <a:gd name="T1" fmla="*/ 72 h 749"/>
                <a:gd name="T2" fmla="*/ 677 w 749"/>
                <a:gd name="T3" fmla="*/ 0 h 749"/>
                <a:gd name="T4" fmla="*/ 0 w 749"/>
                <a:gd name="T5" fmla="*/ 677 h 749"/>
                <a:gd name="T6" fmla="*/ 72 w 749"/>
                <a:gd name="T7" fmla="*/ 749 h 749"/>
                <a:gd name="T8" fmla="*/ 749 w 749"/>
                <a:gd name="T9" fmla="*/ 72 h 749"/>
              </a:gdLst>
              <a:ahLst/>
              <a:cxnLst>
                <a:cxn ang="0">
                  <a:pos x="T0" y="T1"/>
                </a:cxn>
                <a:cxn ang="0">
                  <a:pos x="T2" y="T3"/>
                </a:cxn>
                <a:cxn ang="0">
                  <a:pos x="T4" y="T5"/>
                </a:cxn>
                <a:cxn ang="0">
                  <a:pos x="T6" y="T7"/>
                </a:cxn>
                <a:cxn ang="0">
                  <a:pos x="T8" y="T9"/>
                </a:cxn>
              </a:cxnLst>
              <a:rect l="0" t="0" r="r" b="b"/>
              <a:pathLst>
                <a:path w="749" h="749">
                  <a:moveTo>
                    <a:pt x="749" y="72"/>
                  </a:moveTo>
                  <a:lnTo>
                    <a:pt x="677" y="0"/>
                  </a:lnTo>
                  <a:lnTo>
                    <a:pt x="0" y="677"/>
                  </a:lnTo>
                  <a:lnTo>
                    <a:pt x="72" y="749"/>
                  </a:lnTo>
                  <a:lnTo>
                    <a:pt x="749" y="72"/>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2530476" y="-117475"/>
              <a:ext cx="1254125" cy="1254125"/>
            </a:xfrm>
            <a:custGeom>
              <a:avLst/>
              <a:gdLst>
                <a:gd name="T0" fmla="*/ 287 w 295"/>
                <a:gd name="T1" fmla="*/ 34 h 295"/>
                <a:gd name="T2" fmla="*/ 292 w 295"/>
                <a:gd name="T3" fmla="*/ 29 h 295"/>
                <a:gd name="T4" fmla="*/ 265 w 295"/>
                <a:gd name="T5" fmla="*/ 2 h 295"/>
                <a:gd name="T6" fmla="*/ 260 w 295"/>
                <a:gd name="T7" fmla="*/ 0 h 295"/>
                <a:gd name="T8" fmla="*/ 255 w 295"/>
                <a:gd name="T9" fmla="*/ 2 h 295"/>
                <a:gd name="T10" fmla="*/ 3 w 295"/>
                <a:gd name="T11" fmla="*/ 255 h 295"/>
                <a:gd name="T12" fmla="*/ 0 w 295"/>
                <a:gd name="T13" fmla="*/ 260 h 295"/>
                <a:gd name="T14" fmla="*/ 3 w 295"/>
                <a:gd name="T15" fmla="*/ 265 h 295"/>
                <a:gd name="T16" fmla="*/ 29 w 295"/>
                <a:gd name="T17" fmla="*/ 292 h 295"/>
                <a:gd name="T18" fmla="*/ 39 w 295"/>
                <a:gd name="T19" fmla="*/ 292 h 295"/>
                <a:gd name="T20" fmla="*/ 292 w 295"/>
                <a:gd name="T21" fmla="*/ 39 h 295"/>
                <a:gd name="T22" fmla="*/ 292 w 295"/>
                <a:gd name="T23" fmla="*/ 29 h 295"/>
                <a:gd name="T24" fmla="*/ 287 w 295"/>
                <a:gd name="T25" fmla="*/ 34 h 295"/>
                <a:gd name="T26" fmla="*/ 282 w 295"/>
                <a:gd name="T27" fmla="*/ 29 h 295"/>
                <a:gd name="T28" fmla="*/ 34 w 295"/>
                <a:gd name="T29" fmla="*/ 277 h 295"/>
                <a:gd name="T30" fmla="*/ 17 w 295"/>
                <a:gd name="T31" fmla="*/ 260 h 295"/>
                <a:gd name="T32" fmla="*/ 260 w 295"/>
                <a:gd name="T33" fmla="*/ 17 h 295"/>
                <a:gd name="T34" fmla="*/ 282 w 295"/>
                <a:gd name="T35" fmla="*/ 39 h 295"/>
                <a:gd name="T36" fmla="*/ 287 w 295"/>
                <a:gd name="T37" fmla="*/ 34 h 295"/>
                <a:gd name="T38" fmla="*/ 282 w 295"/>
                <a:gd name="T39" fmla="*/ 29 h 295"/>
                <a:gd name="T40" fmla="*/ 287 w 295"/>
                <a:gd name="T41" fmla="*/ 3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295">
                  <a:moveTo>
                    <a:pt x="287" y="34"/>
                  </a:moveTo>
                  <a:cubicBezTo>
                    <a:pt x="292" y="29"/>
                    <a:pt x="292" y="29"/>
                    <a:pt x="292" y="29"/>
                  </a:cubicBezTo>
                  <a:cubicBezTo>
                    <a:pt x="265" y="2"/>
                    <a:pt x="265" y="2"/>
                    <a:pt x="265" y="2"/>
                  </a:cubicBezTo>
                  <a:cubicBezTo>
                    <a:pt x="264" y="1"/>
                    <a:pt x="262" y="0"/>
                    <a:pt x="260" y="0"/>
                  </a:cubicBezTo>
                  <a:cubicBezTo>
                    <a:pt x="258" y="0"/>
                    <a:pt x="257" y="1"/>
                    <a:pt x="255" y="2"/>
                  </a:cubicBezTo>
                  <a:cubicBezTo>
                    <a:pt x="3" y="255"/>
                    <a:pt x="3" y="255"/>
                    <a:pt x="3" y="255"/>
                  </a:cubicBezTo>
                  <a:cubicBezTo>
                    <a:pt x="1" y="256"/>
                    <a:pt x="0" y="258"/>
                    <a:pt x="0" y="260"/>
                  </a:cubicBezTo>
                  <a:cubicBezTo>
                    <a:pt x="0" y="262"/>
                    <a:pt x="1" y="264"/>
                    <a:pt x="3" y="265"/>
                  </a:cubicBezTo>
                  <a:cubicBezTo>
                    <a:pt x="29" y="292"/>
                    <a:pt x="29" y="292"/>
                    <a:pt x="29" y="292"/>
                  </a:cubicBezTo>
                  <a:cubicBezTo>
                    <a:pt x="32" y="295"/>
                    <a:pt x="37" y="295"/>
                    <a:pt x="39" y="292"/>
                  </a:cubicBezTo>
                  <a:cubicBezTo>
                    <a:pt x="292" y="39"/>
                    <a:pt x="292" y="39"/>
                    <a:pt x="292" y="39"/>
                  </a:cubicBezTo>
                  <a:cubicBezTo>
                    <a:pt x="295" y="36"/>
                    <a:pt x="295" y="32"/>
                    <a:pt x="292" y="29"/>
                  </a:cubicBezTo>
                  <a:cubicBezTo>
                    <a:pt x="287" y="34"/>
                    <a:pt x="287" y="34"/>
                    <a:pt x="287" y="34"/>
                  </a:cubicBezTo>
                  <a:cubicBezTo>
                    <a:pt x="282" y="29"/>
                    <a:pt x="282" y="29"/>
                    <a:pt x="282" y="29"/>
                  </a:cubicBezTo>
                  <a:cubicBezTo>
                    <a:pt x="34" y="277"/>
                    <a:pt x="34" y="277"/>
                    <a:pt x="34" y="277"/>
                  </a:cubicBezTo>
                  <a:cubicBezTo>
                    <a:pt x="17" y="260"/>
                    <a:pt x="17" y="260"/>
                    <a:pt x="17" y="260"/>
                  </a:cubicBezTo>
                  <a:cubicBezTo>
                    <a:pt x="260" y="17"/>
                    <a:pt x="260" y="17"/>
                    <a:pt x="260" y="17"/>
                  </a:cubicBezTo>
                  <a:cubicBezTo>
                    <a:pt x="282" y="39"/>
                    <a:pt x="282" y="39"/>
                    <a:pt x="282" y="39"/>
                  </a:cubicBezTo>
                  <a:cubicBezTo>
                    <a:pt x="287" y="34"/>
                    <a:pt x="287" y="34"/>
                    <a:pt x="287" y="34"/>
                  </a:cubicBezTo>
                  <a:cubicBezTo>
                    <a:pt x="282" y="29"/>
                    <a:pt x="282" y="29"/>
                    <a:pt x="282" y="29"/>
                  </a:cubicBezTo>
                  <a:lnTo>
                    <a:pt x="287" y="3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2674938" y="26987"/>
              <a:ext cx="1190625" cy="1190625"/>
            </a:xfrm>
            <a:custGeom>
              <a:avLst/>
              <a:gdLst>
                <a:gd name="T0" fmla="*/ 0 w 750"/>
                <a:gd name="T1" fmla="*/ 677 h 750"/>
                <a:gd name="T2" fmla="*/ 73 w 750"/>
                <a:gd name="T3" fmla="*/ 750 h 750"/>
                <a:gd name="T4" fmla="*/ 750 w 750"/>
                <a:gd name="T5" fmla="*/ 72 h 750"/>
                <a:gd name="T6" fmla="*/ 677 w 750"/>
                <a:gd name="T7" fmla="*/ 0 h 750"/>
                <a:gd name="T8" fmla="*/ 0 w 750"/>
                <a:gd name="T9" fmla="*/ 677 h 750"/>
              </a:gdLst>
              <a:ahLst/>
              <a:cxnLst>
                <a:cxn ang="0">
                  <a:pos x="T0" y="T1"/>
                </a:cxn>
                <a:cxn ang="0">
                  <a:pos x="T2" y="T3"/>
                </a:cxn>
                <a:cxn ang="0">
                  <a:pos x="T4" y="T5"/>
                </a:cxn>
                <a:cxn ang="0">
                  <a:pos x="T6" y="T7"/>
                </a:cxn>
                <a:cxn ang="0">
                  <a:pos x="T8" y="T9"/>
                </a:cxn>
              </a:cxnLst>
              <a:rect l="0" t="0" r="r" b="b"/>
              <a:pathLst>
                <a:path w="750" h="750">
                  <a:moveTo>
                    <a:pt x="0" y="677"/>
                  </a:moveTo>
                  <a:lnTo>
                    <a:pt x="73" y="750"/>
                  </a:lnTo>
                  <a:lnTo>
                    <a:pt x="750" y="72"/>
                  </a:lnTo>
                  <a:lnTo>
                    <a:pt x="677" y="0"/>
                  </a:lnTo>
                  <a:lnTo>
                    <a:pt x="0" y="677"/>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2646363" y="-3175"/>
              <a:ext cx="1247775" cy="1250950"/>
            </a:xfrm>
            <a:custGeom>
              <a:avLst/>
              <a:gdLst>
                <a:gd name="T0" fmla="*/ 7 w 294"/>
                <a:gd name="T1" fmla="*/ 260 h 294"/>
                <a:gd name="T2" fmla="*/ 2 w 294"/>
                <a:gd name="T3" fmla="*/ 265 h 294"/>
                <a:gd name="T4" fmla="*/ 29 w 294"/>
                <a:gd name="T5" fmla="*/ 292 h 294"/>
                <a:gd name="T6" fmla="*/ 34 w 294"/>
                <a:gd name="T7" fmla="*/ 294 h 294"/>
                <a:gd name="T8" fmla="*/ 39 w 294"/>
                <a:gd name="T9" fmla="*/ 292 h 294"/>
                <a:gd name="T10" fmla="*/ 292 w 294"/>
                <a:gd name="T11" fmla="*/ 39 h 294"/>
                <a:gd name="T12" fmla="*/ 294 w 294"/>
                <a:gd name="T13" fmla="*/ 34 h 294"/>
                <a:gd name="T14" fmla="*/ 292 w 294"/>
                <a:gd name="T15" fmla="*/ 29 h 294"/>
                <a:gd name="T16" fmla="*/ 265 w 294"/>
                <a:gd name="T17" fmla="*/ 2 h 294"/>
                <a:gd name="T18" fmla="*/ 255 w 294"/>
                <a:gd name="T19" fmla="*/ 2 h 294"/>
                <a:gd name="T20" fmla="*/ 2 w 294"/>
                <a:gd name="T21" fmla="*/ 255 h 294"/>
                <a:gd name="T22" fmla="*/ 2 w 294"/>
                <a:gd name="T23" fmla="*/ 265 h 294"/>
                <a:gd name="T24" fmla="*/ 7 w 294"/>
                <a:gd name="T25" fmla="*/ 260 h 294"/>
                <a:gd name="T26" fmla="*/ 12 w 294"/>
                <a:gd name="T27" fmla="*/ 265 h 294"/>
                <a:gd name="T28" fmla="*/ 260 w 294"/>
                <a:gd name="T29" fmla="*/ 17 h 294"/>
                <a:gd name="T30" fmla="*/ 277 w 294"/>
                <a:gd name="T31" fmla="*/ 34 h 294"/>
                <a:gd name="T32" fmla="*/ 34 w 294"/>
                <a:gd name="T33" fmla="*/ 277 h 294"/>
                <a:gd name="T34" fmla="*/ 12 w 294"/>
                <a:gd name="T35" fmla="*/ 255 h 294"/>
                <a:gd name="T36" fmla="*/ 7 w 294"/>
                <a:gd name="T37" fmla="*/ 260 h 294"/>
                <a:gd name="T38" fmla="*/ 12 w 294"/>
                <a:gd name="T39" fmla="*/ 265 h 294"/>
                <a:gd name="T40" fmla="*/ 7 w 294"/>
                <a:gd name="T41" fmla="*/ 26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4" h="294">
                  <a:moveTo>
                    <a:pt x="7" y="260"/>
                  </a:moveTo>
                  <a:cubicBezTo>
                    <a:pt x="2" y="265"/>
                    <a:pt x="2" y="265"/>
                    <a:pt x="2" y="265"/>
                  </a:cubicBezTo>
                  <a:cubicBezTo>
                    <a:pt x="29" y="292"/>
                    <a:pt x="29" y="292"/>
                    <a:pt x="29" y="292"/>
                  </a:cubicBezTo>
                  <a:cubicBezTo>
                    <a:pt x="31" y="293"/>
                    <a:pt x="33" y="294"/>
                    <a:pt x="34" y="294"/>
                  </a:cubicBezTo>
                  <a:cubicBezTo>
                    <a:pt x="36" y="294"/>
                    <a:pt x="38" y="293"/>
                    <a:pt x="39" y="292"/>
                  </a:cubicBezTo>
                  <a:cubicBezTo>
                    <a:pt x="292" y="39"/>
                    <a:pt x="292" y="39"/>
                    <a:pt x="292" y="39"/>
                  </a:cubicBezTo>
                  <a:cubicBezTo>
                    <a:pt x="293" y="38"/>
                    <a:pt x="294" y="36"/>
                    <a:pt x="294" y="34"/>
                  </a:cubicBezTo>
                  <a:cubicBezTo>
                    <a:pt x="294" y="32"/>
                    <a:pt x="293" y="31"/>
                    <a:pt x="292" y="29"/>
                  </a:cubicBezTo>
                  <a:cubicBezTo>
                    <a:pt x="265" y="2"/>
                    <a:pt x="265" y="2"/>
                    <a:pt x="265" y="2"/>
                  </a:cubicBezTo>
                  <a:cubicBezTo>
                    <a:pt x="262" y="0"/>
                    <a:pt x="258" y="0"/>
                    <a:pt x="255" y="2"/>
                  </a:cubicBezTo>
                  <a:cubicBezTo>
                    <a:pt x="2" y="255"/>
                    <a:pt x="2" y="255"/>
                    <a:pt x="2" y="255"/>
                  </a:cubicBezTo>
                  <a:cubicBezTo>
                    <a:pt x="0" y="258"/>
                    <a:pt x="0" y="262"/>
                    <a:pt x="2" y="265"/>
                  </a:cubicBezTo>
                  <a:cubicBezTo>
                    <a:pt x="7" y="260"/>
                    <a:pt x="7" y="260"/>
                    <a:pt x="7" y="260"/>
                  </a:cubicBezTo>
                  <a:cubicBezTo>
                    <a:pt x="12" y="265"/>
                    <a:pt x="12" y="265"/>
                    <a:pt x="12" y="265"/>
                  </a:cubicBezTo>
                  <a:cubicBezTo>
                    <a:pt x="260" y="17"/>
                    <a:pt x="260" y="17"/>
                    <a:pt x="260" y="17"/>
                  </a:cubicBezTo>
                  <a:cubicBezTo>
                    <a:pt x="277" y="34"/>
                    <a:pt x="277" y="34"/>
                    <a:pt x="277" y="34"/>
                  </a:cubicBezTo>
                  <a:cubicBezTo>
                    <a:pt x="34" y="277"/>
                    <a:pt x="34" y="277"/>
                    <a:pt x="34" y="277"/>
                  </a:cubicBezTo>
                  <a:cubicBezTo>
                    <a:pt x="12" y="255"/>
                    <a:pt x="12" y="255"/>
                    <a:pt x="12" y="255"/>
                  </a:cubicBezTo>
                  <a:cubicBezTo>
                    <a:pt x="7" y="260"/>
                    <a:pt x="7" y="260"/>
                    <a:pt x="7" y="260"/>
                  </a:cubicBezTo>
                  <a:cubicBezTo>
                    <a:pt x="12" y="265"/>
                    <a:pt x="12" y="265"/>
                    <a:pt x="12" y="265"/>
                  </a:cubicBezTo>
                  <a:lnTo>
                    <a:pt x="7" y="260"/>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3635376" y="-155575"/>
              <a:ext cx="301625" cy="296863"/>
            </a:xfrm>
            <a:custGeom>
              <a:avLst/>
              <a:gdLst>
                <a:gd name="T0" fmla="*/ 0 w 190"/>
                <a:gd name="T1" fmla="*/ 43 h 187"/>
                <a:gd name="T2" fmla="*/ 72 w 190"/>
                <a:gd name="T3" fmla="*/ 115 h 187"/>
                <a:gd name="T4" fmla="*/ 145 w 190"/>
                <a:gd name="T5" fmla="*/ 187 h 187"/>
                <a:gd name="T6" fmla="*/ 190 w 190"/>
                <a:gd name="T7" fmla="*/ 0 h 187"/>
                <a:gd name="T8" fmla="*/ 0 w 190"/>
                <a:gd name="T9" fmla="*/ 43 h 187"/>
              </a:gdLst>
              <a:ahLst/>
              <a:cxnLst>
                <a:cxn ang="0">
                  <a:pos x="T0" y="T1"/>
                </a:cxn>
                <a:cxn ang="0">
                  <a:pos x="T2" y="T3"/>
                </a:cxn>
                <a:cxn ang="0">
                  <a:pos x="T4" y="T5"/>
                </a:cxn>
                <a:cxn ang="0">
                  <a:pos x="T6" y="T7"/>
                </a:cxn>
                <a:cxn ang="0">
                  <a:pos x="T8" y="T9"/>
                </a:cxn>
              </a:cxnLst>
              <a:rect l="0" t="0" r="r" b="b"/>
              <a:pathLst>
                <a:path w="190" h="187">
                  <a:moveTo>
                    <a:pt x="0" y="43"/>
                  </a:moveTo>
                  <a:lnTo>
                    <a:pt x="72" y="115"/>
                  </a:lnTo>
                  <a:lnTo>
                    <a:pt x="145" y="187"/>
                  </a:lnTo>
                  <a:lnTo>
                    <a:pt x="190" y="0"/>
                  </a:lnTo>
                  <a:lnTo>
                    <a:pt x="0" y="43"/>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605213" y="-188913"/>
              <a:ext cx="361950" cy="365125"/>
            </a:xfrm>
            <a:custGeom>
              <a:avLst/>
              <a:gdLst>
                <a:gd name="T0" fmla="*/ 7 w 85"/>
                <a:gd name="T1" fmla="*/ 24 h 86"/>
                <a:gd name="T2" fmla="*/ 2 w 85"/>
                <a:gd name="T3" fmla="*/ 29 h 86"/>
                <a:gd name="T4" fmla="*/ 29 w 85"/>
                <a:gd name="T5" fmla="*/ 56 h 86"/>
                <a:gd name="T6" fmla="*/ 56 w 85"/>
                <a:gd name="T7" fmla="*/ 83 h 86"/>
                <a:gd name="T8" fmla="*/ 63 w 85"/>
                <a:gd name="T9" fmla="*/ 85 h 86"/>
                <a:gd name="T10" fmla="*/ 68 w 85"/>
                <a:gd name="T11" fmla="*/ 80 h 86"/>
                <a:gd name="T12" fmla="*/ 85 w 85"/>
                <a:gd name="T13" fmla="*/ 9 h 86"/>
                <a:gd name="T14" fmla="*/ 83 w 85"/>
                <a:gd name="T15" fmla="*/ 3 h 86"/>
                <a:gd name="T16" fmla="*/ 76 w 85"/>
                <a:gd name="T17" fmla="*/ 1 h 86"/>
                <a:gd name="T18" fmla="*/ 6 w 85"/>
                <a:gd name="T19" fmla="*/ 17 h 86"/>
                <a:gd name="T20" fmla="*/ 1 w 85"/>
                <a:gd name="T21" fmla="*/ 22 h 86"/>
                <a:gd name="T22" fmla="*/ 2 w 85"/>
                <a:gd name="T23" fmla="*/ 29 h 86"/>
                <a:gd name="T24" fmla="*/ 7 w 85"/>
                <a:gd name="T25" fmla="*/ 24 h 86"/>
                <a:gd name="T26" fmla="*/ 9 w 85"/>
                <a:gd name="T27" fmla="*/ 31 h 86"/>
                <a:gd name="T28" fmla="*/ 68 w 85"/>
                <a:gd name="T29" fmla="*/ 17 h 86"/>
                <a:gd name="T30" fmla="*/ 57 w 85"/>
                <a:gd name="T31" fmla="*/ 64 h 86"/>
                <a:gd name="T32" fmla="*/ 39 w 85"/>
                <a:gd name="T33" fmla="*/ 46 h 86"/>
                <a:gd name="T34" fmla="*/ 12 w 85"/>
                <a:gd name="T35" fmla="*/ 19 h 86"/>
                <a:gd name="T36" fmla="*/ 7 w 85"/>
                <a:gd name="T37" fmla="*/ 24 h 86"/>
                <a:gd name="T38" fmla="*/ 9 w 85"/>
                <a:gd name="T39" fmla="*/ 31 h 86"/>
                <a:gd name="T40" fmla="*/ 7 w 85"/>
                <a:gd name="T41" fmla="*/ 2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86">
                  <a:moveTo>
                    <a:pt x="7" y="24"/>
                  </a:moveTo>
                  <a:cubicBezTo>
                    <a:pt x="2" y="29"/>
                    <a:pt x="2" y="29"/>
                    <a:pt x="2" y="29"/>
                  </a:cubicBezTo>
                  <a:cubicBezTo>
                    <a:pt x="29" y="56"/>
                    <a:pt x="29" y="56"/>
                    <a:pt x="29" y="56"/>
                  </a:cubicBezTo>
                  <a:cubicBezTo>
                    <a:pt x="56" y="83"/>
                    <a:pt x="56" y="83"/>
                    <a:pt x="56" y="83"/>
                  </a:cubicBezTo>
                  <a:cubicBezTo>
                    <a:pt x="58" y="85"/>
                    <a:pt x="61" y="86"/>
                    <a:pt x="63" y="85"/>
                  </a:cubicBezTo>
                  <a:cubicBezTo>
                    <a:pt x="66" y="84"/>
                    <a:pt x="67" y="82"/>
                    <a:pt x="68" y="80"/>
                  </a:cubicBezTo>
                  <a:cubicBezTo>
                    <a:pt x="85" y="9"/>
                    <a:pt x="85" y="9"/>
                    <a:pt x="85" y="9"/>
                  </a:cubicBezTo>
                  <a:cubicBezTo>
                    <a:pt x="85" y="7"/>
                    <a:pt x="85" y="4"/>
                    <a:pt x="83" y="3"/>
                  </a:cubicBezTo>
                  <a:cubicBezTo>
                    <a:pt x="81" y="1"/>
                    <a:pt x="79" y="0"/>
                    <a:pt x="76" y="1"/>
                  </a:cubicBezTo>
                  <a:cubicBezTo>
                    <a:pt x="6" y="17"/>
                    <a:pt x="6" y="17"/>
                    <a:pt x="6" y="17"/>
                  </a:cubicBezTo>
                  <a:cubicBezTo>
                    <a:pt x="3" y="18"/>
                    <a:pt x="1" y="20"/>
                    <a:pt x="1" y="22"/>
                  </a:cubicBezTo>
                  <a:cubicBezTo>
                    <a:pt x="0" y="25"/>
                    <a:pt x="1" y="27"/>
                    <a:pt x="2" y="29"/>
                  </a:cubicBezTo>
                  <a:cubicBezTo>
                    <a:pt x="7" y="24"/>
                    <a:pt x="7" y="24"/>
                    <a:pt x="7" y="24"/>
                  </a:cubicBezTo>
                  <a:cubicBezTo>
                    <a:pt x="9" y="31"/>
                    <a:pt x="9" y="31"/>
                    <a:pt x="9" y="31"/>
                  </a:cubicBezTo>
                  <a:cubicBezTo>
                    <a:pt x="68" y="17"/>
                    <a:pt x="68" y="17"/>
                    <a:pt x="68" y="17"/>
                  </a:cubicBezTo>
                  <a:cubicBezTo>
                    <a:pt x="57" y="64"/>
                    <a:pt x="57" y="64"/>
                    <a:pt x="57" y="64"/>
                  </a:cubicBezTo>
                  <a:cubicBezTo>
                    <a:pt x="39" y="46"/>
                    <a:pt x="39" y="46"/>
                    <a:pt x="39" y="46"/>
                  </a:cubicBezTo>
                  <a:cubicBezTo>
                    <a:pt x="12" y="19"/>
                    <a:pt x="12" y="19"/>
                    <a:pt x="12" y="19"/>
                  </a:cubicBezTo>
                  <a:cubicBezTo>
                    <a:pt x="7" y="24"/>
                    <a:pt x="7" y="24"/>
                    <a:pt x="7" y="24"/>
                  </a:cubicBezTo>
                  <a:cubicBezTo>
                    <a:pt x="9" y="31"/>
                    <a:pt x="9" y="31"/>
                    <a:pt x="9" y="31"/>
                  </a:cubicBezTo>
                  <a:lnTo>
                    <a:pt x="7" y="2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2382838" y="987425"/>
              <a:ext cx="407988" cy="407988"/>
            </a:xfrm>
            <a:custGeom>
              <a:avLst/>
              <a:gdLst>
                <a:gd name="T0" fmla="*/ 112 w 257"/>
                <a:gd name="T1" fmla="*/ 0 h 257"/>
                <a:gd name="T2" fmla="*/ 0 w 257"/>
                <a:gd name="T3" fmla="*/ 113 h 257"/>
                <a:gd name="T4" fmla="*/ 144 w 257"/>
                <a:gd name="T5" fmla="*/ 257 h 257"/>
                <a:gd name="T6" fmla="*/ 257 w 257"/>
                <a:gd name="T7" fmla="*/ 145 h 257"/>
                <a:gd name="T8" fmla="*/ 184 w 257"/>
                <a:gd name="T9" fmla="*/ 72 h 257"/>
                <a:gd name="T10" fmla="*/ 112 w 257"/>
                <a:gd name="T11" fmla="*/ 0 h 257"/>
              </a:gdLst>
              <a:ahLst/>
              <a:cxnLst>
                <a:cxn ang="0">
                  <a:pos x="T0" y="T1"/>
                </a:cxn>
                <a:cxn ang="0">
                  <a:pos x="T2" y="T3"/>
                </a:cxn>
                <a:cxn ang="0">
                  <a:pos x="T4" y="T5"/>
                </a:cxn>
                <a:cxn ang="0">
                  <a:pos x="T6" y="T7"/>
                </a:cxn>
                <a:cxn ang="0">
                  <a:pos x="T8" y="T9"/>
                </a:cxn>
                <a:cxn ang="0">
                  <a:pos x="T10" y="T11"/>
                </a:cxn>
              </a:cxnLst>
              <a:rect l="0" t="0" r="r" b="b"/>
              <a:pathLst>
                <a:path w="257" h="257">
                  <a:moveTo>
                    <a:pt x="112" y="0"/>
                  </a:moveTo>
                  <a:lnTo>
                    <a:pt x="0" y="113"/>
                  </a:lnTo>
                  <a:lnTo>
                    <a:pt x="144" y="257"/>
                  </a:lnTo>
                  <a:lnTo>
                    <a:pt x="257" y="145"/>
                  </a:lnTo>
                  <a:lnTo>
                    <a:pt x="184" y="72"/>
                  </a:lnTo>
                  <a:lnTo>
                    <a:pt x="112"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2347913" y="954087"/>
              <a:ext cx="471488" cy="471488"/>
            </a:xfrm>
            <a:custGeom>
              <a:avLst/>
              <a:gdLst>
                <a:gd name="T0" fmla="*/ 50 w 111"/>
                <a:gd name="T1" fmla="*/ 8 h 111"/>
                <a:gd name="T2" fmla="*/ 46 w 111"/>
                <a:gd name="T3" fmla="*/ 3 h 111"/>
                <a:gd name="T4" fmla="*/ 3 w 111"/>
                <a:gd name="T5" fmla="*/ 45 h 111"/>
                <a:gd name="T6" fmla="*/ 3 w 111"/>
                <a:gd name="T7" fmla="*/ 55 h 111"/>
                <a:gd name="T8" fmla="*/ 57 w 111"/>
                <a:gd name="T9" fmla="*/ 109 h 111"/>
                <a:gd name="T10" fmla="*/ 62 w 111"/>
                <a:gd name="T11" fmla="*/ 111 h 111"/>
                <a:gd name="T12" fmla="*/ 67 w 111"/>
                <a:gd name="T13" fmla="*/ 109 h 111"/>
                <a:gd name="T14" fmla="*/ 109 w 111"/>
                <a:gd name="T15" fmla="*/ 67 h 111"/>
                <a:gd name="T16" fmla="*/ 111 w 111"/>
                <a:gd name="T17" fmla="*/ 62 h 111"/>
                <a:gd name="T18" fmla="*/ 109 w 111"/>
                <a:gd name="T19" fmla="*/ 57 h 111"/>
                <a:gd name="T20" fmla="*/ 82 w 111"/>
                <a:gd name="T21" fmla="*/ 30 h 111"/>
                <a:gd name="T22" fmla="*/ 55 w 111"/>
                <a:gd name="T23" fmla="*/ 3 h 111"/>
                <a:gd name="T24" fmla="*/ 46 w 111"/>
                <a:gd name="T25" fmla="*/ 3 h 111"/>
                <a:gd name="T26" fmla="*/ 50 w 111"/>
                <a:gd name="T27" fmla="*/ 8 h 111"/>
                <a:gd name="T28" fmla="*/ 46 w 111"/>
                <a:gd name="T29" fmla="*/ 13 h 111"/>
                <a:gd name="T30" fmla="*/ 72 w 111"/>
                <a:gd name="T31" fmla="*/ 40 h 111"/>
                <a:gd name="T32" fmla="*/ 94 w 111"/>
                <a:gd name="T33" fmla="*/ 62 h 111"/>
                <a:gd name="T34" fmla="*/ 62 w 111"/>
                <a:gd name="T35" fmla="*/ 94 h 111"/>
                <a:gd name="T36" fmla="*/ 18 w 111"/>
                <a:gd name="T37" fmla="*/ 50 h 111"/>
                <a:gd name="T38" fmla="*/ 55 w 111"/>
                <a:gd name="T39" fmla="*/ 13 h 111"/>
                <a:gd name="T40" fmla="*/ 50 w 111"/>
                <a:gd name="T41" fmla="*/ 8 h 111"/>
                <a:gd name="T42" fmla="*/ 46 w 111"/>
                <a:gd name="T43" fmla="*/ 13 h 111"/>
                <a:gd name="T44" fmla="*/ 50 w 111"/>
                <a:gd name="T45"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111">
                  <a:moveTo>
                    <a:pt x="50" y="8"/>
                  </a:moveTo>
                  <a:cubicBezTo>
                    <a:pt x="46" y="3"/>
                    <a:pt x="46" y="3"/>
                    <a:pt x="46" y="3"/>
                  </a:cubicBezTo>
                  <a:cubicBezTo>
                    <a:pt x="3" y="45"/>
                    <a:pt x="3" y="45"/>
                    <a:pt x="3" y="45"/>
                  </a:cubicBezTo>
                  <a:cubicBezTo>
                    <a:pt x="0" y="48"/>
                    <a:pt x="0" y="53"/>
                    <a:pt x="3" y="55"/>
                  </a:cubicBezTo>
                  <a:cubicBezTo>
                    <a:pt x="57" y="109"/>
                    <a:pt x="57" y="109"/>
                    <a:pt x="57" y="109"/>
                  </a:cubicBezTo>
                  <a:cubicBezTo>
                    <a:pt x="58" y="111"/>
                    <a:pt x="60" y="111"/>
                    <a:pt x="62" y="111"/>
                  </a:cubicBezTo>
                  <a:cubicBezTo>
                    <a:pt x="64" y="111"/>
                    <a:pt x="66" y="111"/>
                    <a:pt x="67" y="109"/>
                  </a:cubicBezTo>
                  <a:cubicBezTo>
                    <a:pt x="109" y="67"/>
                    <a:pt x="109" y="67"/>
                    <a:pt x="109" y="67"/>
                  </a:cubicBezTo>
                  <a:cubicBezTo>
                    <a:pt x="111" y="66"/>
                    <a:pt x="111" y="64"/>
                    <a:pt x="111" y="62"/>
                  </a:cubicBezTo>
                  <a:cubicBezTo>
                    <a:pt x="111" y="60"/>
                    <a:pt x="111" y="58"/>
                    <a:pt x="109" y="57"/>
                  </a:cubicBezTo>
                  <a:cubicBezTo>
                    <a:pt x="82" y="30"/>
                    <a:pt x="82" y="30"/>
                    <a:pt x="82" y="30"/>
                  </a:cubicBezTo>
                  <a:cubicBezTo>
                    <a:pt x="55" y="3"/>
                    <a:pt x="55" y="3"/>
                    <a:pt x="55" y="3"/>
                  </a:cubicBezTo>
                  <a:cubicBezTo>
                    <a:pt x="53" y="0"/>
                    <a:pt x="48" y="0"/>
                    <a:pt x="46" y="3"/>
                  </a:cubicBezTo>
                  <a:cubicBezTo>
                    <a:pt x="50" y="8"/>
                    <a:pt x="50" y="8"/>
                    <a:pt x="50" y="8"/>
                  </a:cubicBezTo>
                  <a:cubicBezTo>
                    <a:pt x="46" y="13"/>
                    <a:pt x="46" y="13"/>
                    <a:pt x="46" y="13"/>
                  </a:cubicBezTo>
                  <a:cubicBezTo>
                    <a:pt x="72" y="40"/>
                    <a:pt x="72" y="40"/>
                    <a:pt x="72" y="40"/>
                  </a:cubicBezTo>
                  <a:cubicBezTo>
                    <a:pt x="94" y="62"/>
                    <a:pt x="94" y="62"/>
                    <a:pt x="94" y="62"/>
                  </a:cubicBezTo>
                  <a:cubicBezTo>
                    <a:pt x="62" y="94"/>
                    <a:pt x="62" y="94"/>
                    <a:pt x="62" y="94"/>
                  </a:cubicBezTo>
                  <a:cubicBezTo>
                    <a:pt x="18" y="50"/>
                    <a:pt x="18" y="50"/>
                    <a:pt x="18" y="50"/>
                  </a:cubicBezTo>
                  <a:cubicBezTo>
                    <a:pt x="55" y="13"/>
                    <a:pt x="55" y="13"/>
                    <a:pt x="55" y="13"/>
                  </a:cubicBezTo>
                  <a:cubicBezTo>
                    <a:pt x="50" y="8"/>
                    <a:pt x="50" y="8"/>
                    <a:pt x="50" y="8"/>
                  </a:cubicBezTo>
                  <a:cubicBezTo>
                    <a:pt x="46" y="13"/>
                    <a:pt x="46" y="13"/>
                    <a:pt x="46" y="13"/>
                  </a:cubicBezTo>
                  <a:lnTo>
                    <a:pt x="50"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p:nvPr/>
          </p:nvSpPr>
          <p:spPr bwMode="auto">
            <a:xfrm>
              <a:off x="2790826" y="1009650"/>
              <a:ext cx="449263" cy="542925"/>
            </a:xfrm>
            <a:custGeom>
              <a:avLst/>
              <a:gdLst>
                <a:gd name="T0" fmla="*/ 131 w 283"/>
                <a:gd name="T1" fmla="*/ 0 h 342"/>
                <a:gd name="T2" fmla="*/ 0 w 283"/>
                <a:gd name="T3" fmla="*/ 131 h 342"/>
                <a:gd name="T4" fmla="*/ 214 w 283"/>
                <a:gd name="T5" fmla="*/ 342 h 342"/>
                <a:gd name="T6" fmla="*/ 283 w 283"/>
                <a:gd name="T7" fmla="*/ 150 h 342"/>
                <a:gd name="T8" fmla="*/ 131 w 283"/>
                <a:gd name="T9" fmla="*/ 0 h 342"/>
              </a:gdLst>
              <a:ahLst/>
              <a:cxnLst>
                <a:cxn ang="0">
                  <a:pos x="T0" y="T1"/>
                </a:cxn>
                <a:cxn ang="0">
                  <a:pos x="T2" y="T3"/>
                </a:cxn>
                <a:cxn ang="0">
                  <a:pos x="T4" y="T5"/>
                </a:cxn>
                <a:cxn ang="0">
                  <a:pos x="T6" y="T7"/>
                </a:cxn>
                <a:cxn ang="0">
                  <a:pos x="T8" y="T9"/>
                </a:cxn>
              </a:cxnLst>
              <a:rect l="0" t="0" r="r" b="b"/>
              <a:pathLst>
                <a:path w="283" h="342">
                  <a:moveTo>
                    <a:pt x="131" y="0"/>
                  </a:moveTo>
                  <a:lnTo>
                    <a:pt x="0" y="131"/>
                  </a:lnTo>
                  <a:lnTo>
                    <a:pt x="214" y="342"/>
                  </a:lnTo>
                  <a:lnTo>
                    <a:pt x="283" y="150"/>
                  </a:lnTo>
                  <a:lnTo>
                    <a:pt x="131"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p:nvPr/>
          </p:nvSpPr>
          <p:spPr bwMode="auto">
            <a:xfrm>
              <a:off x="2760663" y="979487"/>
              <a:ext cx="509588" cy="608013"/>
            </a:xfrm>
            <a:custGeom>
              <a:avLst/>
              <a:gdLst>
                <a:gd name="T0" fmla="*/ 56 w 120"/>
                <a:gd name="T1" fmla="*/ 7 h 143"/>
                <a:gd name="T2" fmla="*/ 51 w 120"/>
                <a:gd name="T3" fmla="*/ 2 h 143"/>
                <a:gd name="T4" fmla="*/ 2 w 120"/>
                <a:gd name="T5" fmla="*/ 51 h 143"/>
                <a:gd name="T6" fmla="*/ 2 w 120"/>
                <a:gd name="T7" fmla="*/ 61 h 143"/>
                <a:gd name="T8" fmla="*/ 82 w 120"/>
                <a:gd name="T9" fmla="*/ 140 h 143"/>
                <a:gd name="T10" fmla="*/ 88 w 120"/>
                <a:gd name="T11" fmla="*/ 142 h 143"/>
                <a:gd name="T12" fmla="*/ 93 w 120"/>
                <a:gd name="T13" fmla="*/ 138 h 143"/>
                <a:gd name="T14" fmla="*/ 119 w 120"/>
                <a:gd name="T15" fmla="*/ 66 h 143"/>
                <a:gd name="T16" fmla="*/ 118 w 120"/>
                <a:gd name="T17" fmla="*/ 58 h 143"/>
                <a:gd name="T18" fmla="*/ 61 w 120"/>
                <a:gd name="T19" fmla="*/ 2 h 143"/>
                <a:gd name="T20" fmla="*/ 56 w 120"/>
                <a:gd name="T21" fmla="*/ 0 h 143"/>
                <a:gd name="T22" fmla="*/ 51 w 120"/>
                <a:gd name="T23" fmla="*/ 2 h 143"/>
                <a:gd name="T24" fmla="*/ 56 w 120"/>
                <a:gd name="T25" fmla="*/ 7 h 143"/>
                <a:gd name="T26" fmla="*/ 51 w 120"/>
                <a:gd name="T27" fmla="*/ 12 h 143"/>
                <a:gd name="T28" fmla="*/ 104 w 120"/>
                <a:gd name="T29" fmla="*/ 65 h 143"/>
                <a:gd name="T30" fmla="*/ 84 w 120"/>
                <a:gd name="T31" fmla="*/ 123 h 143"/>
                <a:gd name="T32" fmla="*/ 17 w 120"/>
                <a:gd name="T33" fmla="*/ 56 h 143"/>
                <a:gd name="T34" fmla="*/ 61 w 120"/>
                <a:gd name="T35" fmla="*/ 12 h 143"/>
                <a:gd name="T36" fmla="*/ 56 w 120"/>
                <a:gd name="T37" fmla="*/ 7 h 143"/>
                <a:gd name="T38" fmla="*/ 51 w 120"/>
                <a:gd name="T39" fmla="*/ 12 h 143"/>
                <a:gd name="T40" fmla="*/ 56 w 120"/>
                <a:gd name="T41" fmla="*/ 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43">
                  <a:moveTo>
                    <a:pt x="56" y="7"/>
                  </a:moveTo>
                  <a:cubicBezTo>
                    <a:pt x="51" y="2"/>
                    <a:pt x="51" y="2"/>
                    <a:pt x="51" y="2"/>
                  </a:cubicBezTo>
                  <a:cubicBezTo>
                    <a:pt x="2" y="51"/>
                    <a:pt x="2" y="51"/>
                    <a:pt x="2" y="51"/>
                  </a:cubicBezTo>
                  <a:cubicBezTo>
                    <a:pt x="0" y="54"/>
                    <a:pt x="0" y="58"/>
                    <a:pt x="2" y="61"/>
                  </a:cubicBezTo>
                  <a:cubicBezTo>
                    <a:pt x="82" y="140"/>
                    <a:pt x="82" y="140"/>
                    <a:pt x="82" y="140"/>
                  </a:cubicBezTo>
                  <a:cubicBezTo>
                    <a:pt x="83" y="142"/>
                    <a:pt x="86" y="143"/>
                    <a:pt x="88" y="142"/>
                  </a:cubicBezTo>
                  <a:cubicBezTo>
                    <a:pt x="91" y="142"/>
                    <a:pt x="92" y="140"/>
                    <a:pt x="93" y="138"/>
                  </a:cubicBezTo>
                  <a:cubicBezTo>
                    <a:pt x="119" y="66"/>
                    <a:pt x="119" y="66"/>
                    <a:pt x="119" y="66"/>
                  </a:cubicBezTo>
                  <a:cubicBezTo>
                    <a:pt x="120" y="63"/>
                    <a:pt x="120" y="60"/>
                    <a:pt x="118" y="58"/>
                  </a:cubicBezTo>
                  <a:cubicBezTo>
                    <a:pt x="61" y="2"/>
                    <a:pt x="61" y="2"/>
                    <a:pt x="61" y="2"/>
                  </a:cubicBezTo>
                  <a:cubicBezTo>
                    <a:pt x="60" y="1"/>
                    <a:pt x="58" y="0"/>
                    <a:pt x="56" y="0"/>
                  </a:cubicBezTo>
                  <a:cubicBezTo>
                    <a:pt x="54" y="0"/>
                    <a:pt x="53" y="1"/>
                    <a:pt x="51" y="2"/>
                  </a:cubicBezTo>
                  <a:cubicBezTo>
                    <a:pt x="56" y="7"/>
                    <a:pt x="56" y="7"/>
                    <a:pt x="56" y="7"/>
                  </a:cubicBezTo>
                  <a:cubicBezTo>
                    <a:pt x="51" y="12"/>
                    <a:pt x="51" y="12"/>
                    <a:pt x="51" y="12"/>
                  </a:cubicBezTo>
                  <a:cubicBezTo>
                    <a:pt x="104" y="65"/>
                    <a:pt x="104" y="65"/>
                    <a:pt x="104" y="65"/>
                  </a:cubicBezTo>
                  <a:cubicBezTo>
                    <a:pt x="84" y="123"/>
                    <a:pt x="84" y="123"/>
                    <a:pt x="84" y="123"/>
                  </a:cubicBezTo>
                  <a:cubicBezTo>
                    <a:pt x="17" y="56"/>
                    <a:pt x="17" y="56"/>
                    <a:pt x="17" y="56"/>
                  </a:cubicBezTo>
                  <a:cubicBezTo>
                    <a:pt x="61" y="12"/>
                    <a:pt x="61" y="12"/>
                    <a:pt x="61" y="12"/>
                  </a:cubicBezTo>
                  <a:cubicBezTo>
                    <a:pt x="56" y="7"/>
                    <a:pt x="56" y="7"/>
                    <a:pt x="56" y="7"/>
                  </a:cubicBezTo>
                  <a:cubicBezTo>
                    <a:pt x="51" y="12"/>
                    <a:pt x="51" y="12"/>
                    <a:pt x="51" y="12"/>
                  </a:cubicBezTo>
                  <a:lnTo>
                    <a:pt x="56"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p:nvPr/>
          </p:nvSpPr>
          <p:spPr bwMode="auto">
            <a:xfrm>
              <a:off x="2998788" y="503237"/>
              <a:ext cx="509588" cy="744538"/>
            </a:xfrm>
            <a:custGeom>
              <a:avLst/>
              <a:gdLst>
                <a:gd name="T0" fmla="*/ 321 w 321"/>
                <a:gd name="T1" fmla="*/ 0 h 469"/>
                <a:gd name="T2" fmla="*/ 0 w 321"/>
                <a:gd name="T3" fmla="*/ 319 h 469"/>
                <a:gd name="T4" fmla="*/ 152 w 321"/>
                <a:gd name="T5" fmla="*/ 469 h 469"/>
                <a:gd name="T6" fmla="*/ 321 w 321"/>
                <a:gd name="T7" fmla="*/ 0 h 469"/>
              </a:gdLst>
              <a:ahLst/>
              <a:cxnLst>
                <a:cxn ang="0">
                  <a:pos x="T0" y="T1"/>
                </a:cxn>
                <a:cxn ang="0">
                  <a:pos x="T2" y="T3"/>
                </a:cxn>
                <a:cxn ang="0">
                  <a:pos x="T4" y="T5"/>
                </a:cxn>
                <a:cxn ang="0">
                  <a:pos x="T6" y="T7"/>
                </a:cxn>
              </a:cxnLst>
              <a:rect l="0" t="0" r="r" b="b"/>
              <a:pathLst>
                <a:path w="321" h="469">
                  <a:moveTo>
                    <a:pt x="321" y="0"/>
                  </a:moveTo>
                  <a:lnTo>
                    <a:pt x="0" y="319"/>
                  </a:lnTo>
                  <a:lnTo>
                    <a:pt x="152" y="469"/>
                  </a:lnTo>
                  <a:lnTo>
                    <a:pt x="321"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p:nvPr/>
          </p:nvSpPr>
          <p:spPr bwMode="auto">
            <a:xfrm>
              <a:off x="2968626" y="469900"/>
              <a:ext cx="573088" cy="811213"/>
            </a:xfrm>
            <a:custGeom>
              <a:avLst/>
              <a:gdLst>
                <a:gd name="T0" fmla="*/ 127 w 135"/>
                <a:gd name="T1" fmla="*/ 8 h 191"/>
                <a:gd name="T2" fmla="*/ 122 w 135"/>
                <a:gd name="T3" fmla="*/ 3 h 191"/>
                <a:gd name="T4" fmla="*/ 2 w 135"/>
                <a:gd name="T5" fmla="*/ 122 h 191"/>
                <a:gd name="T6" fmla="*/ 0 w 135"/>
                <a:gd name="T7" fmla="*/ 127 h 191"/>
                <a:gd name="T8" fmla="*/ 2 w 135"/>
                <a:gd name="T9" fmla="*/ 132 h 191"/>
                <a:gd name="T10" fmla="*/ 59 w 135"/>
                <a:gd name="T11" fmla="*/ 188 h 191"/>
                <a:gd name="T12" fmla="*/ 65 w 135"/>
                <a:gd name="T13" fmla="*/ 190 h 191"/>
                <a:gd name="T14" fmla="*/ 70 w 135"/>
                <a:gd name="T15" fmla="*/ 186 h 191"/>
                <a:gd name="T16" fmla="*/ 133 w 135"/>
                <a:gd name="T17" fmla="*/ 10 h 191"/>
                <a:gd name="T18" fmla="*/ 131 w 135"/>
                <a:gd name="T19" fmla="*/ 2 h 191"/>
                <a:gd name="T20" fmla="*/ 122 w 135"/>
                <a:gd name="T21" fmla="*/ 3 h 191"/>
                <a:gd name="T22" fmla="*/ 127 w 135"/>
                <a:gd name="T23" fmla="*/ 8 h 191"/>
                <a:gd name="T24" fmla="*/ 120 w 135"/>
                <a:gd name="T25" fmla="*/ 5 h 191"/>
                <a:gd name="T26" fmla="*/ 61 w 135"/>
                <a:gd name="T27" fmla="*/ 171 h 191"/>
                <a:gd name="T28" fmla="*/ 17 w 135"/>
                <a:gd name="T29" fmla="*/ 127 h 191"/>
                <a:gd name="T30" fmla="*/ 132 w 135"/>
                <a:gd name="T31" fmla="*/ 13 h 191"/>
                <a:gd name="T32" fmla="*/ 127 w 135"/>
                <a:gd name="T33" fmla="*/ 8 h 191"/>
                <a:gd name="T34" fmla="*/ 120 w 135"/>
                <a:gd name="T35" fmla="*/ 5 h 191"/>
                <a:gd name="T36" fmla="*/ 127 w 135"/>
                <a:gd name="T37" fmla="*/ 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191">
                  <a:moveTo>
                    <a:pt x="127" y="8"/>
                  </a:moveTo>
                  <a:cubicBezTo>
                    <a:pt x="122" y="3"/>
                    <a:pt x="122" y="3"/>
                    <a:pt x="122" y="3"/>
                  </a:cubicBezTo>
                  <a:cubicBezTo>
                    <a:pt x="2" y="122"/>
                    <a:pt x="2" y="122"/>
                    <a:pt x="2" y="122"/>
                  </a:cubicBezTo>
                  <a:cubicBezTo>
                    <a:pt x="1" y="123"/>
                    <a:pt x="0" y="125"/>
                    <a:pt x="0" y="127"/>
                  </a:cubicBezTo>
                  <a:cubicBezTo>
                    <a:pt x="0" y="129"/>
                    <a:pt x="1" y="131"/>
                    <a:pt x="2" y="132"/>
                  </a:cubicBezTo>
                  <a:cubicBezTo>
                    <a:pt x="59" y="188"/>
                    <a:pt x="59" y="188"/>
                    <a:pt x="59" y="188"/>
                  </a:cubicBezTo>
                  <a:cubicBezTo>
                    <a:pt x="60" y="190"/>
                    <a:pt x="63" y="191"/>
                    <a:pt x="65" y="190"/>
                  </a:cubicBezTo>
                  <a:cubicBezTo>
                    <a:pt x="68" y="190"/>
                    <a:pt x="69" y="188"/>
                    <a:pt x="70" y="186"/>
                  </a:cubicBezTo>
                  <a:cubicBezTo>
                    <a:pt x="133" y="10"/>
                    <a:pt x="133" y="10"/>
                    <a:pt x="133" y="10"/>
                  </a:cubicBezTo>
                  <a:cubicBezTo>
                    <a:pt x="135" y="7"/>
                    <a:pt x="133" y="3"/>
                    <a:pt x="131" y="2"/>
                  </a:cubicBezTo>
                  <a:cubicBezTo>
                    <a:pt x="128" y="0"/>
                    <a:pt x="124" y="0"/>
                    <a:pt x="122" y="3"/>
                  </a:cubicBezTo>
                  <a:cubicBezTo>
                    <a:pt x="127" y="8"/>
                    <a:pt x="127" y="8"/>
                    <a:pt x="127" y="8"/>
                  </a:cubicBezTo>
                  <a:cubicBezTo>
                    <a:pt x="120" y="5"/>
                    <a:pt x="120" y="5"/>
                    <a:pt x="120" y="5"/>
                  </a:cubicBezTo>
                  <a:cubicBezTo>
                    <a:pt x="61" y="171"/>
                    <a:pt x="61" y="171"/>
                    <a:pt x="61" y="171"/>
                  </a:cubicBezTo>
                  <a:cubicBezTo>
                    <a:pt x="17" y="127"/>
                    <a:pt x="17" y="127"/>
                    <a:pt x="17" y="127"/>
                  </a:cubicBezTo>
                  <a:cubicBezTo>
                    <a:pt x="132" y="13"/>
                    <a:pt x="132" y="13"/>
                    <a:pt x="132" y="13"/>
                  </a:cubicBezTo>
                  <a:cubicBezTo>
                    <a:pt x="127" y="8"/>
                    <a:pt x="127" y="8"/>
                    <a:pt x="127" y="8"/>
                  </a:cubicBezTo>
                  <a:cubicBezTo>
                    <a:pt x="120" y="5"/>
                    <a:pt x="120" y="5"/>
                    <a:pt x="120" y="5"/>
                  </a:cubicBezTo>
                  <a:lnTo>
                    <a:pt x="12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0"/>
            <p:cNvSpPr/>
            <p:nvPr/>
          </p:nvSpPr>
          <p:spPr bwMode="auto">
            <a:xfrm>
              <a:off x="2530476" y="269875"/>
              <a:ext cx="747713" cy="509588"/>
            </a:xfrm>
            <a:custGeom>
              <a:avLst/>
              <a:gdLst>
                <a:gd name="T0" fmla="*/ 0 w 471"/>
                <a:gd name="T1" fmla="*/ 171 h 321"/>
                <a:gd name="T2" fmla="*/ 150 w 471"/>
                <a:gd name="T3" fmla="*/ 321 h 321"/>
                <a:gd name="T4" fmla="*/ 471 w 471"/>
                <a:gd name="T5" fmla="*/ 0 h 321"/>
                <a:gd name="T6" fmla="*/ 0 w 471"/>
                <a:gd name="T7" fmla="*/ 171 h 321"/>
              </a:gdLst>
              <a:ahLst/>
              <a:cxnLst>
                <a:cxn ang="0">
                  <a:pos x="T0" y="T1"/>
                </a:cxn>
                <a:cxn ang="0">
                  <a:pos x="T2" y="T3"/>
                </a:cxn>
                <a:cxn ang="0">
                  <a:pos x="T4" y="T5"/>
                </a:cxn>
                <a:cxn ang="0">
                  <a:pos x="T6" y="T7"/>
                </a:cxn>
              </a:cxnLst>
              <a:rect l="0" t="0" r="r" b="b"/>
              <a:pathLst>
                <a:path w="471" h="321">
                  <a:moveTo>
                    <a:pt x="0" y="171"/>
                  </a:moveTo>
                  <a:lnTo>
                    <a:pt x="150" y="321"/>
                  </a:lnTo>
                  <a:lnTo>
                    <a:pt x="471" y="0"/>
                  </a:lnTo>
                  <a:lnTo>
                    <a:pt x="0" y="171"/>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p:nvPr/>
          </p:nvSpPr>
          <p:spPr bwMode="auto">
            <a:xfrm>
              <a:off x="2501901" y="239712"/>
              <a:ext cx="811213" cy="573088"/>
            </a:xfrm>
            <a:custGeom>
              <a:avLst/>
              <a:gdLst>
                <a:gd name="T0" fmla="*/ 7 w 191"/>
                <a:gd name="T1" fmla="*/ 71 h 135"/>
                <a:gd name="T2" fmla="*/ 2 w 191"/>
                <a:gd name="T3" fmla="*/ 76 h 135"/>
                <a:gd name="T4" fmla="*/ 58 w 191"/>
                <a:gd name="T5" fmla="*/ 132 h 135"/>
                <a:gd name="T6" fmla="*/ 68 w 191"/>
                <a:gd name="T7" fmla="*/ 132 h 135"/>
                <a:gd name="T8" fmla="*/ 188 w 191"/>
                <a:gd name="T9" fmla="*/ 12 h 135"/>
                <a:gd name="T10" fmla="*/ 189 w 191"/>
                <a:gd name="T11" fmla="*/ 4 h 135"/>
                <a:gd name="T12" fmla="*/ 181 w 191"/>
                <a:gd name="T13" fmla="*/ 1 h 135"/>
                <a:gd name="T14" fmla="*/ 5 w 191"/>
                <a:gd name="T15" fmla="*/ 64 h 135"/>
                <a:gd name="T16" fmla="*/ 0 w 191"/>
                <a:gd name="T17" fmla="*/ 69 h 135"/>
                <a:gd name="T18" fmla="*/ 2 w 191"/>
                <a:gd name="T19" fmla="*/ 76 h 135"/>
                <a:gd name="T20" fmla="*/ 7 w 191"/>
                <a:gd name="T21" fmla="*/ 71 h 135"/>
                <a:gd name="T22" fmla="*/ 10 w 191"/>
                <a:gd name="T23" fmla="*/ 78 h 135"/>
                <a:gd name="T24" fmla="*/ 156 w 191"/>
                <a:gd name="T25" fmla="*/ 25 h 135"/>
                <a:gd name="T26" fmla="*/ 63 w 191"/>
                <a:gd name="T27" fmla="*/ 117 h 135"/>
                <a:gd name="T28" fmla="*/ 12 w 191"/>
                <a:gd name="T29" fmla="*/ 66 h 135"/>
                <a:gd name="T30" fmla="*/ 7 w 191"/>
                <a:gd name="T31" fmla="*/ 71 h 135"/>
                <a:gd name="T32" fmla="*/ 10 w 191"/>
                <a:gd name="T33" fmla="*/ 78 h 135"/>
                <a:gd name="T34" fmla="*/ 7 w 191"/>
                <a:gd name="T35" fmla="*/ 7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35">
                  <a:moveTo>
                    <a:pt x="7" y="71"/>
                  </a:moveTo>
                  <a:cubicBezTo>
                    <a:pt x="2" y="76"/>
                    <a:pt x="2" y="76"/>
                    <a:pt x="2" y="76"/>
                  </a:cubicBezTo>
                  <a:cubicBezTo>
                    <a:pt x="58" y="132"/>
                    <a:pt x="58" y="132"/>
                    <a:pt x="58" y="132"/>
                  </a:cubicBezTo>
                  <a:cubicBezTo>
                    <a:pt x="61" y="135"/>
                    <a:pt x="66" y="135"/>
                    <a:pt x="68" y="132"/>
                  </a:cubicBezTo>
                  <a:cubicBezTo>
                    <a:pt x="188" y="12"/>
                    <a:pt x="188" y="12"/>
                    <a:pt x="188" y="12"/>
                  </a:cubicBezTo>
                  <a:cubicBezTo>
                    <a:pt x="191" y="10"/>
                    <a:pt x="191" y="6"/>
                    <a:pt x="189" y="4"/>
                  </a:cubicBezTo>
                  <a:cubicBezTo>
                    <a:pt x="187" y="1"/>
                    <a:pt x="184" y="0"/>
                    <a:pt x="181" y="1"/>
                  </a:cubicBezTo>
                  <a:cubicBezTo>
                    <a:pt x="5" y="64"/>
                    <a:pt x="5" y="64"/>
                    <a:pt x="5" y="64"/>
                  </a:cubicBezTo>
                  <a:cubicBezTo>
                    <a:pt x="3" y="65"/>
                    <a:pt x="1" y="67"/>
                    <a:pt x="0" y="69"/>
                  </a:cubicBezTo>
                  <a:cubicBezTo>
                    <a:pt x="0" y="72"/>
                    <a:pt x="0" y="74"/>
                    <a:pt x="2" y="76"/>
                  </a:cubicBezTo>
                  <a:cubicBezTo>
                    <a:pt x="7" y="71"/>
                    <a:pt x="7" y="71"/>
                    <a:pt x="7" y="71"/>
                  </a:cubicBezTo>
                  <a:cubicBezTo>
                    <a:pt x="10" y="78"/>
                    <a:pt x="10" y="78"/>
                    <a:pt x="10" y="78"/>
                  </a:cubicBezTo>
                  <a:cubicBezTo>
                    <a:pt x="156" y="25"/>
                    <a:pt x="156" y="25"/>
                    <a:pt x="156" y="25"/>
                  </a:cubicBezTo>
                  <a:cubicBezTo>
                    <a:pt x="63" y="117"/>
                    <a:pt x="63" y="117"/>
                    <a:pt x="63" y="117"/>
                  </a:cubicBezTo>
                  <a:cubicBezTo>
                    <a:pt x="12" y="66"/>
                    <a:pt x="12" y="66"/>
                    <a:pt x="12" y="66"/>
                  </a:cubicBezTo>
                  <a:cubicBezTo>
                    <a:pt x="7" y="71"/>
                    <a:pt x="7" y="71"/>
                    <a:pt x="7" y="71"/>
                  </a:cubicBezTo>
                  <a:cubicBezTo>
                    <a:pt x="10" y="78"/>
                    <a:pt x="10" y="78"/>
                    <a:pt x="10" y="78"/>
                  </a:cubicBezTo>
                  <a:lnTo>
                    <a:pt x="7" y="71"/>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p:nvPr/>
          </p:nvSpPr>
          <p:spPr bwMode="auto">
            <a:xfrm>
              <a:off x="2225676" y="541337"/>
              <a:ext cx="542925" cy="446088"/>
            </a:xfrm>
            <a:custGeom>
              <a:avLst/>
              <a:gdLst>
                <a:gd name="T0" fmla="*/ 0 w 342"/>
                <a:gd name="T1" fmla="*/ 70 h 281"/>
                <a:gd name="T2" fmla="*/ 211 w 342"/>
                <a:gd name="T3" fmla="*/ 281 h 281"/>
                <a:gd name="T4" fmla="*/ 342 w 342"/>
                <a:gd name="T5" fmla="*/ 150 h 281"/>
                <a:gd name="T6" fmla="*/ 192 w 342"/>
                <a:gd name="T7" fmla="*/ 0 h 281"/>
                <a:gd name="T8" fmla="*/ 0 w 342"/>
                <a:gd name="T9" fmla="*/ 70 h 281"/>
              </a:gdLst>
              <a:ahLst/>
              <a:cxnLst>
                <a:cxn ang="0">
                  <a:pos x="T0" y="T1"/>
                </a:cxn>
                <a:cxn ang="0">
                  <a:pos x="T2" y="T3"/>
                </a:cxn>
                <a:cxn ang="0">
                  <a:pos x="T4" y="T5"/>
                </a:cxn>
                <a:cxn ang="0">
                  <a:pos x="T6" y="T7"/>
                </a:cxn>
                <a:cxn ang="0">
                  <a:pos x="T8" y="T9"/>
                </a:cxn>
              </a:cxnLst>
              <a:rect l="0" t="0" r="r" b="b"/>
              <a:pathLst>
                <a:path w="342" h="281">
                  <a:moveTo>
                    <a:pt x="0" y="70"/>
                  </a:moveTo>
                  <a:lnTo>
                    <a:pt x="211" y="281"/>
                  </a:lnTo>
                  <a:lnTo>
                    <a:pt x="342" y="150"/>
                  </a:lnTo>
                  <a:lnTo>
                    <a:pt x="192" y="0"/>
                  </a:lnTo>
                  <a:lnTo>
                    <a:pt x="0" y="7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p:nvPr/>
          </p:nvSpPr>
          <p:spPr bwMode="auto">
            <a:xfrm>
              <a:off x="2195513" y="508000"/>
              <a:ext cx="608013" cy="509588"/>
            </a:xfrm>
            <a:custGeom>
              <a:avLst/>
              <a:gdLst>
                <a:gd name="T0" fmla="*/ 7 w 143"/>
                <a:gd name="T1" fmla="*/ 34 h 120"/>
                <a:gd name="T2" fmla="*/ 2 w 143"/>
                <a:gd name="T3" fmla="*/ 39 h 120"/>
                <a:gd name="T4" fmla="*/ 82 w 143"/>
                <a:gd name="T5" fmla="*/ 118 h 120"/>
                <a:gd name="T6" fmla="*/ 86 w 143"/>
                <a:gd name="T7" fmla="*/ 120 h 120"/>
                <a:gd name="T8" fmla="*/ 91 w 143"/>
                <a:gd name="T9" fmla="*/ 118 h 120"/>
                <a:gd name="T10" fmla="*/ 140 w 143"/>
                <a:gd name="T11" fmla="*/ 69 h 120"/>
                <a:gd name="T12" fmla="*/ 143 w 143"/>
                <a:gd name="T13" fmla="*/ 64 h 120"/>
                <a:gd name="T14" fmla="*/ 140 w 143"/>
                <a:gd name="T15" fmla="*/ 59 h 120"/>
                <a:gd name="T16" fmla="*/ 84 w 143"/>
                <a:gd name="T17" fmla="*/ 3 h 120"/>
                <a:gd name="T18" fmla="*/ 77 w 143"/>
                <a:gd name="T19" fmla="*/ 1 h 120"/>
                <a:gd name="T20" fmla="*/ 5 w 143"/>
                <a:gd name="T21" fmla="*/ 27 h 120"/>
                <a:gd name="T22" fmla="*/ 0 w 143"/>
                <a:gd name="T23" fmla="*/ 32 h 120"/>
                <a:gd name="T24" fmla="*/ 2 w 143"/>
                <a:gd name="T25" fmla="*/ 39 h 120"/>
                <a:gd name="T26" fmla="*/ 7 w 143"/>
                <a:gd name="T27" fmla="*/ 34 h 120"/>
                <a:gd name="T28" fmla="*/ 10 w 143"/>
                <a:gd name="T29" fmla="*/ 40 h 120"/>
                <a:gd name="T30" fmla="*/ 77 w 143"/>
                <a:gd name="T31" fmla="*/ 16 h 120"/>
                <a:gd name="T32" fmla="*/ 125 w 143"/>
                <a:gd name="T33" fmla="*/ 64 h 120"/>
                <a:gd name="T34" fmla="*/ 86 w 143"/>
                <a:gd name="T35" fmla="*/ 103 h 120"/>
                <a:gd name="T36" fmla="*/ 12 w 143"/>
                <a:gd name="T37" fmla="*/ 29 h 120"/>
                <a:gd name="T38" fmla="*/ 7 w 143"/>
                <a:gd name="T39" fmla="*/ 34 h 120"/>
                <a:gd name="T40" fmla="*/ 10 w 143"/>
                <a:gd name="T41" fmla="*/ 40 h 120"/>
                <a:gd name="T42" fmla="*/ 7 w 143"/>
                <a:gd name="T43" fmla="*/ 3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 h="120">
                  <a:moveTo>
                    <a:pt x="7" y="34"/>
                  </a:moveTo>
                  <a:cubicBezTo>
                    <a:pt x="2" y="39"/>
                    <a:pt x="2" y="39"/>
                    <a:pt x="2" y="39"/>
                  </a:cubicBezTo>
                  <a:cubicBezTo>
                    <a:pt x="82" y="118"/>
                    <a:pt x="82" y="118"/>
                    <a:pt x="82" y="118"/>
                  </a:cubicBezTo>
                  <a:cubicBezTo>
                    <a:pt x="83" y="119"/>
                    <a:pt x="85" y="120"/>
                    <a:pt x="86" y="120"/>
                  </a:cubicBezTo>
                  <a:cubicBezTo>
                    <a:pt x="88" y="120"/>
                    <a:pt x="90" y="119"/>
                    <a:pt x="91" y="118"/>
                  </a:cubicBezTo>
                  <a:cubicBezTo>
                    <a:pt x="140" y="69"/>
                    <a:pt x="140" y="69"/>
                    <a:pt x="140" y="69"/>
                  </a:cubicBezTo>
                  <a:cubicBezTo>
                    <a:pt x="142" y="68"/>
                    <a:pt x="143" y="66"/>
                    <a:pt x="143" y="64"/>
                  </a:cubicBezTo>
                  <a:cubicBezTo>
                    <a:pt x="143" y="62"/>
                    <a:pt x="142" y="61"/>
                    <a:pt x="140" y="59"/>
                  </a:cubicBezTo>
                  <a:cubicBezTo>
                    <a:pt x="84" y="3"/>
                    <a:pt x="84" y="3"/>
                    <a:pt x="84" y="3"/>
                  </a:cubicBezTo>
                  <a:cubicBezTo>
                    <a:pt x="82" y="1"/>
                    <a:pt x="79" y="0"/>
                    <a:pt x="77" y="1"/>
                  </a:cubicBezTo>
                  <a:cubicBezTo>
                    <a:pt x="5" y="27"/>
                    <a:pt x="5" y="27"/>
                    <a:pt x="5" y="27"/>
                  </a:cubicBezTo>
                  <a:cubicBezTo>
                    <a:pt x="3" y="28"/>
                    <a:pt x="1" y="30"/>
                    <a:pt x="0" y="32"/>
                  </a:cubicBezTo>
                  <a:cubicBezTo>
                    <a:pt x="0" y="35"/>
                    <a:pt x="1" y="37"/>
                    <a:pt x="2" y="39"/>
                  </a:cubicBezTo>
                  <a:cubicBezTo>
                    <a:pt x="7" y="34"/>
                    <a:pt x="7" y="34"/>
                    <a:pt x="7" y="34"/>
                  </a:cubicBezTo>
                  <a:cubicBezTo>
                    <a:pt x="10" y="40"/>
                    <a:pt x="10" y="40"/>
                    <a:pt x="10" y="40"/>
                  </a:cubicBezTo>
                  <a:cubicBezTo>
                    <a:pt x="77" y="16"/>
                    <a:pt x="77" y="16"/>
                    <a:pt x="77" y="16"/>
                  </a:cubicBezTo>
                  <a:cubicBezTo>
                    <a:pt x="125" y="64"/>
                    <a:pt x="125" y="64"/>
                    <a:pt x="125" y="64"/>
                  </a:cubicBezTo>
                  <a:cubicBezTo>
                    <a:pt x="86" y="103"/>
                    <a:pt x="86" y="103"/>
                    <a:pt x="86" y="103"/>
                  </a:cubicBezTo>
                  <a:cubicBezTo>
                    <a:pt x="12" y="29"/>
                    <a:pt x="12" y="29"/>
                    <a:pt x="12" y="29"/>
                  </a:cubicBezTo>
                  <a:cubicBezTo>
                    <a:pt x="7" y="34"/>
                    <a:pt x="7" y="34"/>
                    <a:pt x="7" y="34"/>
                  </a:cubicBezTo>
                  <a:cubicBezTo>
                    <a:pt x="10" y="40"/>
                    <a:pt x="10" y="40"/>
                    <a:pt x="10" y="40"/>
                  </a:cubicBezTo>
                  <a:lnTo>
                    <a:pt x="7" y="3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MH_Entry_1"/>
          <p:cNvSpPr/>
          <p:nvPr>
            <p:custDataLst>
              <p:tags r:id="rId10"/>
            </p:custDataLst>
          </p:nvPr>
        </p:nvSpPr>
        <p:spPr>
          <a:xfrm>
            <a:off x="8634095" y="4534535"/>
            <a:ext cx="179070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zh-CN" altLang="en-US" spc="200"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数据价值评估方案设计</a:t>
            </a:r>
            <a:endParaRPr lang="zh-CN" altLang="en-US" spc="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5539740" cy="521970"/>
          </a:xfrm>
          <a:prstGeom prst="rect">
            <a:avLst/>
          </a:prstGeom>
          <a:noFill/>
        </p:spPr>
        <p:txBody>
          <a:bodyPr wrap="square" rtlCol="0">
            <a:spAutoFit/>
          </a:bodyPr>
          <a:p>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2"/>
            </p:custDataLst>
          </p:nvPr>
        </p:nvGraphicFramePr>
        <p:xfrm>
          <a:off x="1756410" y="1524000"/>
          <a:ext cx="8884920" cy="1314450"/>
        </p:xfrm>
        <a:graphic>
          <a:graphicData uri="http://schemas.openxmlformats.org/drawingml/2006/table">
            <a:tbl>
              <a:tblPr firstRow="1" bandRow="1">
                <a:tableStyleId>{5C22544A-7EE6-4342-B048-85BDC9FD1C3A}</a:tableStyleId>
              </a:tblPr>
              <a:tblGrid>
                <a:gridCol w="2221230"/>
                <a:gridCol w="2221230"/>
                <a:gridCol w="2221230"/>
                <a:gridCol w="2221230"/>
              </a:tblGrid>
              <a:tr h="657225">
                <a:tc>
                  <a:txBody>
                    <a:bodyPr/>
                    <a:p>
                      <a:pPr algn="ctr">
                        <a:buNone/>
                      </a:pPr>
                      <a:r>
                        <a:rPr lang="zh-CN" altLang="en-US"/>
                        <a:t>固定</a:t>
                      </a:r>
                      <a:r>
                        <a:rPr lang="zh-CN" altLang="en-US"/>
                        <a:t>负载</a:t>
                      </a:r>
                      <a:endParaRPr lang="zh-CN" altLang="en-US"/>
                    </a:p>
                  </a:txBody>
                  <a:tcPr anchor="ctr" anchorCtr="0">
                    <a:solidFill>
                      <a:srgbClr val="FFD641"/>
                    </a:solidFill>
                  </a:tcPr>
                </a:tc>
                <a:tc>
                  <a:txBody>
                    <a:bodyPr/>
                    <a:p>
                      <a:pPr algn="ctr">
                        <a:buNone/>
                      </a:pPr>
                      <a:r>
                        <a:rPr lang="zh-CN" altLang="en-US"/>
                        <a:t>可平移负载</a:t>
                      </a:r>
                      <a:endParaRPr lang="zh-CN" altLang="en-US"/>
                    </a:p>
                  </a:txBody>
                  <a:tcPr anchor="ctr" anchorCtr="0">
                    <a:solidFill>
                      <a:srgbClr val="FFD641"/>
                    </a:solidFill>
                  </a:tcPr>
                </a:tc>
                <a:tc>
                  <a:txBody>
                    <a:bodyPr/>
                    <a:p>
                      <a:pPr algn="ctr">
                        <a:buNone/>
                      </a:pPr>
                      <a:r>
                        <a:rPr lang="zh-CN" altLang="en-US"/>
                        <a:t>可转移</a:t>
                      </a:r>
                      <a:r>
                        <a:rPr lang="zh-CN" altLang="en-US"/>
                        <a:t>负载</a:t>
                      </a:r>
                      <a:endParaRPr lang="zh-CN" altLang="en-US"/>
                    </a:p>
                  </a:txBody>
                  <a:tcPr anchor="ctr" anchorCtr="0">
                    <a:solidFill>
                      <a:srgbClr val="FFD641"/>
                    </a:solidFill>
                  </a:tcPr>
                </a:tc>
                <a:tc>
                  <a:txBody>
                    <a:bodyPr/>
                    <a:p>
                      <a:pPr algn="ctr">
                        <a:buNone/>
                      </a:pPr>
                      <a:r>
                        <a:rPr lang="zh-CN" altLang="en-US"/>
                        <a:t>可削减</a:t>
                      </a:r>
                      <a:r>
                        <a:rPr lang="zh-CN" altLang="en-US"/>
                        <a:t>负载</a:t>
                      </a:r>
                      <a:endParaRPr lang="zh-CN" altLang="en-US"/>
                    </a:p>
                  </a:txBody>
                  <a:tcPr anchor="ctr" anchorCtr="0">
                    <a:solidFill>
                      <a:srgbClr val="FFD641"/>
                    </a:solidFill>
                  </a:tcPr>
                </a:tc>
              </a:tr>
              <a:tr h="657225">
                <a:tc>
                  <a:txBody>
                    <a:bodyPr/>
                    <a:p>
                      <a:pPr algn="ctr">
                        <a:buNone/>
                      </a:pPr>
                      <a:r>
                        <a:rPr lang="en-US" altLang="zh-CN"/>
                        <a:t>30%</a:t>
                      </a:r>
                      <a:endParaRPr lang="en-US" altLang="zh-CN"/>
                    </a:p>
                  </a:txBody>
                  <a:tcPr anchor="ctr" anchorCtr="0">
                    <a:solidFill>
                      <a:schemeClr val="bg1">
                        <a:lumMod val="85000"/>
                      </a:schemeClr>
                    </a:solidFill>
                  </a:tcPr>
                </a:tc>
                <a:tc>
                  <a:txBody>
                    <a:bodyPr/>
                    <a:p>
                      <a:pPr algn="ctr">
                        <a:buNone/>
                      </a:pPr>
                      <a:r>
                        <a:rPr lang="en-US" altLang="zh-CN"/>
                        <a:t>20%</a:t>
                      </a:r>
                      <a:endParaRPr lang="en-US" altLang="zh-CN"/>
                    </a:p>
                  </a:txBody>
                  <a:tcPr anchor="ctr" anchorCtr="0">
                    <a:solidFill>
                      <a:schemeClr val="bg1">
                        <a:lumMod val="85000"/>
                      </a:schemeClr>
                    </a:solidFill>
                  </a:tcPr>
                </a:tc>
                <a:tc>
                  <a:txBody>
                    <a:bodyPr/>
                    <a:p>
                      <a:pPr algn="ctr">
                        <a:buNone/>
                      </a:pPr>
                      <a:r>
                        <a:rPr lang="en-US" altLang="zh-CN"/>
                        <a:t>25%</a:t>
                      </a:r>
                      <a:endParaRPr lang="en-US" altLang="zh-CN"/>
                    </a:p>
                  </a:txBody>
                  <a:tcPr anchor="ctr" anchorCtr="0">
                    <a:solidFill>
                      <a:schemeClr val="bg1">
                        <a:lumMod val="85000"/>
                      </a:schemeClr>
                    </a:solidFill>
                  </a:tcPr>
                </a:tc>
                <a:tc>
                  <a:txBody>
                    <a:bodyPr/>
                    <a:p>
                      <a:pPr algn="ctr">
                        <a:buNone/>
                      </a:pPr>
                      <a:r>
                        <a:rPr lang="en-US" altLang="zh-CN"/>
                        <a:t>25%</a:t>
                      </a:r>
                      <a:endParaRPr lang="en-US" altLang="zh-CN"/>
                    </a:p>
                  </a:txBody>
                  <a:tcPr anchor="ctr" anchorCtr="0">
                    <a:solidFill>
                      <a:schemeClr val="bg1">
                        <a:lumMod val="85000"/>
                      </a:schemeClr>
                    </a:solidFill>
                  </a:tcPr>
                </a:tc>
              </a:tr>
            </a:tbl>
          </a:graphicData>
        </a:graphic>
      </p:graphicFrame>
      <p:graphicFrame>
        <p:nvGraphicFramePr>
          <p:cNvPr id="6" name="表格 5"/>
          <p:cNvGraphicFramePr/>
          <p:nvPr>
            <p:custDataLst>
              <p:tags r:id="rId3"/>
            </p:custDataLst>
          </p:nvPr>
        </p:nvGraphicFramePr>
        <p:xfrm>
          <a:off x="2942590" y="3382010"/>
          <a:ext cx="6488430" cy="1513840"/>
        </p:xfrm>
        <a:graphic>
          <a:graphicData uri="http://schemas.openxmlformats.org/drawingml/2006/table">
            <a:tbl>
              <a:tblPr firstRow="1" bandRow="1">
                <a:tableStyleId>{5C22544A-7EE6-4342-B048-85BDC9FD1C3A}</a:tableStyleId>
              </a:tblPr>
              <a:tblGrid>
                <a:gridCol w="2162810"/>
                <a:gridCol w="2162810"/>
                <a:gridCol w="2162810"/>
              </a:tblGrid>
              <a:tr h="806450">
                <a:tc>
                  <a:txBody>
                    <a:bodyPr/>
                    <a:p>
                      <a:pPr algn="ctr">
                        <a:buNone/>
                      </a:pPr>
                      <a:r>
                        <a:rPr lang="zh-CN" altLang="en-US"/>
                        <a:t>高电价</a:t>
                      </a:r>
                      <a:endParaRPr lang="zh-CN" altLang="en-US"/>
                    </a:p>
                  </a:txBody>
                  <a:tcPr anchor="ctr" anchorCtr="0">
                    <a:solidFill>
                      <a:srgbClr val="FFD641"/>
                    </a:solidFill>
                  </a:tcPr>
                </a:tc>
                <a:tc>
                  <a:txBody>
                    <a:bodyPr/>
                    <a:p>
                      <a:pPr algn="ctr">
                        <a:buNone/>
                      </a:pPr>
                      <a:r>
                        <a:rPr lang="zh-CN" altLang="en-US"/>
                        <a:t>普通</a:t>
                      </a:r>
                      <a:r>
                        <a:rPr lang="zh-CN" altLang="en-US"/>
                        <a:t>电价</a:t>
                      </a:r>
                      <a:endParaRPr lang="zh-CN" altLang="en-US"/>
                    </a:p>
                  </a:txBody>
                  <a:tcPr anchor="ctr" anchorCtr="0">
                    <a:solidFill>
                      <a:srgbClr val="FFD641"/>
                    </a:solidFill>
                  </a:tcPr>
                </a:tc>
                <a:tc>
                  <a:txBody>
                    <a:bodyPr/>
                    <a:p>
                      <a:pPr algn="ctr">
                        <a:buNone/>
                      </a:pPr>
                      <a:r>
                        <a:rPr lang="zh-CN" altLang="en-US"/>
                        <a:t>低电价</a:t>
                      </a:r>
                      <a:endParaRPr lang="zh-CN" altLang="en-US"/>
                    </a:p>
                  </a:txBody>
                  <a:tcPr anchor="ctr" anchorCtr="0">
                    <a:solidFill>
                      <a:srgbClr val="FFD641"/>
                    </a:solidFill>
                  </a:tcPr>
                </a:tc>
              </a:tr>
              <a:tr h="707390">
                <a:tc>
                  <a:txBody>
                    <a:bodyPr/>
                    <a:p>
                      <a:pPr algn="ctr">
                        <a:buNone/>
                      </a:pPr>
                      <a:r>
                        <a:rPr lang="en-US" altLang="zh-CN"/>
                        <a:t>62</a:t>
                      </a:r>
                      <a:endParaRPr lang="en-US" altLang="zh-CN"/>
                    </a:p>
                  </a:txBody>
                  <a:tcPr anchor="ctr" anchorCtr="0">
                    <a:solidFill>
                      <a:schemeClr val="bg1">
                        <a:lumMod val="85000"/>
                      </a:schemeClr>
                    </a:solidFill>
                  </a:tcPr>
                </a:tc>
                <a:tc>
                  <a:txBody>
                    <a:bodyPr/>
                    <a:p>
                      <a:pPr algn="ctr">
                        <a:buNone/>
                      </a:pPr>
                      <a:r>
                        <a:rPr lang="en-US" altLang="zh-CN"/>
                        <a:t>11</a:t>
                      </a:r>
                      <a:endParaRPr lang="en-US" altLang="zh-CN"/>
                    </a:p>
                  </a:txBody>
                  <a:tcPr anchor="ctr" anchorCtr="0">
                    <a:solidFill>
                      <a:schemeClr val="bg1">
                        <a:lumMod val="85000"/>
                      </a:schemeClr>
                    </a:solidFill>
                  </a:tcPr>
                </a:tc>
                <a:tc>
                  <a:txBody>
                    <a:bodyPr/>
                    <a:p>
                      <a:pPr algn="ctr">
                        <a:buNone/>
                      </a:pPr>
                      <a:r>
                        <a:rPr lang="en-US" altLang="zh-CN"/>
                        <a:t>3</a:t>
                      </a:r>
                      <a:endParaRPr lang="en-US" altLang="zh-CN"/>
                    </a:p>
                  </a:txBody>
                  <a:tcPr anchor="ctr" anchorCtr="0">
                    <a:solidFill>
                      <a:schemeClr val="bg1">
                        <a:lumMod val="8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5539740" cy="521970"/>
          </a:xfrm>
          <a:prstGeom prst="rect">
            <a:avLst/>
          </a:prstGeom>
          <a:noFill/>
        </p:spPr>
        <p:txBody>
          <a:bodyPr wrap="square" rtlCol="0">
            <a:spAutoFit/>
          </a:bodyPr>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聚类一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437255" y="875030"/>
            <a:ext cx="4668520" cy="3677285"/>
          </a:xfrm>
          <a:prstGeom prst="rect">
            <a:avLst/>
          </a:prstGeom>
        </p:spPr>
      </p:pic>
      <p:graphicFrame>
        <p:nvGraphicFramePr>
          <p:cNvPr id="9" name="表格 8"/>
          <p:cNvGraphicFramePr/>
          <p:nvPr>
            <p:custDataLst>
              <p:tags r:id="rId3"/>
            </p:custDataLst>
          </p:nvPr>
        </p:nvGraphicFramePr>
        <p:xfrm>
          <a:off x="805180" y="4665345"/>
          <a:ext cx="10350500" cy="1325880"/>
        </p:xfrm>
        <a:graphic>
          <a:graphicData uri="http://schemas.openxmlformats.org/drawingml/2006/table">
            <a:tbl>
              <a:tblPr firstRow="1" bandRow="1">
                <a:tableStyleId>{5C22544A-7EE6-4342-B048-85BDC9FD1C3A}</a:tableStyleId>
              </a:tblPr>
              <a:tblGrid>
                <a:gridCol w="2587625"/>
                <a:gridCol w="2587625"/>
                <a:gridCol w="2587625"/>
                <a:gridCol w="2587625"/>
              </a:tblGrid>
              <a:tr h="662940">
                <a:tc>
                  <a:txBody>
                    <a:bodyPr/>
                    <a:p>
                      <a:pPr algn="ctr">
                        <a:buNone/>
                      </a:pPr>
                      <a:r>
                        <a:rPr lang="zh-CN" altLang="en-US"/>
                        <a:t>峰谷差</a:t>
                      </a:r>
                      <a:r>
                        <a:rPr lang="zh-CN" altLang="en-US"/>
                        <a:t>变化率</a:t>
                      </a:r>
                      <a:endParaRPr lang="zh-CN" altLang="en-US"/>
                    </a:p>
                  </a:txBody>
                  <a:tcPr anchor="ctr" anchorCtr="0">
                    <a:solidFill>
                      <a:srgbClr val="FFD641"/>
                    </a:solidFill>
                  </a:tcPr>
                </a:tc>
                <a:tc>
                  <a:txBody>
                    <a:bodyPr/>
                    <a:p>
                      <a:pPr algn="ctr">
                        <a:buNone/>
                      </a:pPr>
                      <a:r>
                        <a:rPr lang="zh-CN" altLang="en-US"/>
                        <a:t>削峰率</a:t>
                      </a:r>
                      <a:endParaRPr lang="zh-CN" altLang="en-US"/>
                    </a:p>
                  </a:txBody>
                  <a:tcPr anchor="ctr" anchorCtr="0">
                    <a:solidFill>
                      <a:srgbClr val="FFD641"/>
                    </a:solidFill>
                  </a:tcPr>
                </a:tc>
                <a:tc>
                  <a:txBody>
                    <a:bodyPr/>
                    <a:p>
                      <a:pPr algn="ctr">
                        <a:buNone/>
                      </a:pPr>
                      <a:r>
                        <a:rPr lang="zh-CN" altLang="en-US"/>
                        <a:t>填谷率</a:t>
                      </a:r>
                      <a:endParaRPr lang="zh-CN" altLang="en-US"/>
                    </a:p>
                  </a:txBody>
                  <a:tcPr anchor="ctr" anchorCtr="0">
                    <a:solidFill>
                      <a:srgbClr val="FFD641"/>
                    </a:solidFill>
                  </a:tcPr>
                </a:tc>
                <a:tc>
                  <a:txBody>
                    <a:bodyPr/>
                    <a:p>
                      <a:pPr algn="ctr">
                        <a:buNone/>
                      </a:pPr>
                      <a:r>
                        <a:rPr lang="zh-CN" altLang="en-US"/>
                        <a:t>平滑改进</a:t>
                      </a:r>
                      <a:r>
                        <a:rPr lang="zh-CN" altLang="en-US"/>
                        <a:t>率</a:t>
                      </a:r>
                      <a:endParaRPr lang="zh-CN" altLang="en-US"/>
                    </a:p>
                  </a:txBody>
                  <a:tcPr anchor="ctr" anchorCtr="0">
                    <a:solidFill>
                      <a:srgbClr val="FFD641"/>
                    </a:solidFill>
                  </a:tcPr>
                </a:tc>
              </a:tr>
              <a:tr h="662940">
                <a:tc>
                  <a:txBody>
                    <a:bodyPr/>
                    <a:p>
                      <a:pPr algn="ctr">
                        <a:buNone/>
                      </a:pPr>
                      <a:r>
                        <a:rPr lang="en-US" altLang="zh-CN"/>
                        <a:t>34.32%</a:t>
                      </a:r>
                      <a:endParaRPr lang="en-US" altLang="zh-CN"/>
                    </a:p>
                  </a:txBody>
                  <a:tcPr anchor="ctr" anchorCtr="0">
                    <a:solidFill>
                      <a:schemeClr val="bg1">
                        <a:lumMod val="85000"/>
                      </a:schemeClr>
                    </a:solidFill>
                  </a:tcPr>
                </a:tc>
                <a:tc>
                  <a:txBody>
                    <a:bodyPr/>
                    <a:p>
                      <a:pPr algn="ctr">
                        <a:buNone/>
                      </a:pPr>
                      <a:r>
                        <a:rPr lang="en-US" altLang="zh-CN"/>
                        <a:t>13.22%</a:t>
                      </a:r>
                      <a:endParaRPr lang="en-US" altLang="zh-CN"/>
                    </a:p>
                  </a:txBody>
                  <a:tcPr anchor="ctr" anchorCtr="0">
                    <a:solidFill>
                      <a:schemeClr val="bg1">
                        <a:lumMod val="85000"/>
                      </a:schemeClr>
                    </a:solidFill>
                  </a:tcPr>
                </a:tc>
                <a:tc>
                  <a:txBody>
                    <a:bodyPr/>
                    <a:p>
                      <a:pPr algn="ctr">
                        <a:buNone/>
                      </a:pPr>
                      <a:r>
                        <a:rPr lang="en-US" altLang="zh-CN"/>
                        <a:t>34.63%</a:t>
                      </a:r>
                      <a:endParaRPr lang="en-US" altLang="zh-CN"/>
                    </a:p>
                  </a:txBody>
                  <a:tcPr anchor="ctr" anchorCtr="0">
                    <a:solidFill>
                      <a:schemeClr val="bg1">
                        <a:lumMod val="85000"/>
                      </a:schemeClr>
                    </a:solidFill>
                  </a:tcPr>
                </a:tc>
                <a:tc>
                  <a:txBody>
                    <a:bodyPr/>
                    <a:p>
                      <a:pPr algn="ctr">
                        <a:buNone/>
                      </a:pPr>
                      <a:r>
                        <a:rPr lang="en-US" altLang="zh-CN"/>
                        <a:t>31.34%</a:t>
                      </a:r>
                      <a:endParaRPr lang="en-US" altLang="zh-CN"/>
                    </a:p>
                  </a:txBody>
                  <a:tcPr anchor="ctr" anchorCtr="0">
                    <a:solidFill>
                      <a:schemeClr val="bg1">
                        <a:lumMod val="8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5539740" cy="521970"/>
          </a:xfrm>
          <a:prstGeom prst="rect">
            <a:avLst/>
          </a:prstGeom>
          <a:noFill/>
        </p:spPr>
        <p:txBody>
          <a:bodyPr wrap="square" rtlCol="0">
            <a:spAutoFit/>
          </a:bodyPr>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聚类</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二</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p:nvPr>
            <p:custDataLst>
              <p:tags r:id="rId2"/>
            </p:custDataLst>
          </p:nvPr>
        </p:nvGraphicFramePr>
        <p:xfrm>
          <a:off x="805180" y="4665345"/>
          <a:ext cx="10350500" cy="1325880"/>
        </p:xfrm>
        <a:graphic>
          <a:graphicData uri="http://schemas.openxmlformats.org/drawingml/2006/table">
            <a:tbl>
              <a:tblPr firstRow="1" bandRow="1">
                <a:tableStyleId>{5C22544A-7EE6-4342-B048-85BDC9FD1C3A}</a:tableStyleId>
              </a:tblPr>
              <a:tblGrid>
                <a:gridCol w="2587625"/>
                <a:gridCol w="2587625"/>
                <a:gridCol w="2587625"/>
                <a:gridCol w="2587625"/>
              </a:tblGrid>
              <a:tr h="662940">
                <a:tc>
                  <a:txBody>
                    <a:bodyPr/>
                    <a:p>
                      <a:pPr algn="ctr">
                        <a:buNone/>
                      </a:pPr>
                      <a:r>
                        <a:rPr lang="zh-CN" altLang="en-US"/>
                        <a:t>峰谷差</a:t>
                      </a:r>
                      <a:r>
                        <a:rPr lang="zh-CN" altLang="en-US"/>
                        <a:t>变化率</a:t>
                      </a:r>
                      <a:endParaRPr lang="zh-CN" altLang="en-US"/>
                    </a:p>
                  </a:txBody>
                  <a:tcPr anchor="ctr" anchorCtr="0">
                    <a:solidFill>
                      <a:srgbClr val="FFD641"/>
                    </a:solidFill>
                  </a:tcPr>
                </a:tc>
                <a:tc>
                  <a:txBody>
                    <a:bodyPr/>
                    <a:p>
                      <a:pPr algn="ctr">
                        <a:buNone/>
                      </a:pPr>
                      <a:r>
                        <a:rPr lang="zh-CN" altLang="en-US"/>
                        <a:t>削峰率</a:t>
                      </a:r>
                      <a:endParaRPr lang="zh-CN" altLang="en-US"/>
                    </a:p>
                  </a:txBody>
                  <a:tcPr anchor="ctr" anchorCtr="0">
                    <a:solidFill>
                      <a:srgbClr val="FFD641"/>
                    </a:solidFill>
                  </a:tcPr>
                </a:tc>
                <a:tc>
                  <a:txBody>
                    <a:bodyPr/>
                    <a:p>
                      <a:pPr algn="ctr">
                        <a:buNone/>
                      </a:pPr>
                      <a:r>
                        <a:rPr lang="zh-CN" altLang="en-US"/>
                        <a:t>填谷率</a:t>
                      </a:r>
                      <a:endParaRPr lang="zh-CN" altLang="en-US"/>
                    </a:p>
                  </a:txBody>
                  <a:tcPr anchor="ctr" anchorCtr="0">
                    <a:solidFill>
                      <a:srgbClr val="FFD641"/>
                    </a:solidFill>
                  </a:tcPr>
                </a:tc>
                <a:tc>
                  <a:txBody>
                    <a:bodyPr/>
                    <a:p>
                      <a:pPr algn="ctr">
                        <a:buNone/>
                      </a:pPr>
                      <a:r>
                        <a:rPr lang="zh-CN" altLang="en-US"/>
                        <a:t>平滑改进</a:t>
                      </a:r>
                      <a:r>
                        <a:rPr lang="zh-CN" altLang="en-US"/>
                        <a:t>率</a:t>
                      </a:r>
                      <a:endParaRPr lang="zh-CN" altLang="en-US"/>
                    </a:p>
                  </a:txBody>
                  <a:tcPr anchor="ctr" anchorCtr="0">
                    <a:solidFill>
                      <a:srgbClr val="FFD641"/>
                    </a:solidFill>
                  </a:tcPr>
                </a:tc>
              </a:tr>
              <a:tr h="662940">
                <a:tc>
                  <a:txBody>
                    <a:bodyPr/>
                    <a:p>
                      <a:pPr algn="ctr">
                        <a:buNone/>
                      </a:pPr>
                      <a:r>
                        <a:rPr lang="en-US" altLang="zh-CN"/>
                        <a:t>31.50%</a:t>
                      </a:r>
                      <a:endParaRPr lang="en-US" altLang="zh-CN"/>
                    </a:p>
                  </a:txBody>
                  <a:tcPr anchor="ctr" anchorCtr="0">
                    <a:solidFill>
                      <a:schemeClr val="bg1">
                        <a:lumMod val="85000"/>
                      </a:schemeClr>
                    </a:solidFill>
                  </a:tcPr>
                </a:tc>
                <a:tc>
                  <a:txBody>
                    <a:bodyPr/>
                    <a:p>
                      <a:pPr algn="ctr">
                        <a:buNone/>
                      </a:pPr>
                      <a:r>
                        <a:rPr lang="en-US" altLang="zh-CN"/>
                        <a:t>11.36%</a:t>
                      </a:r>
                      <a:endParaRPr lang="en-US" altLang="zh-CN"/>
                    </a:p>
                  </a:txBody>
                  <a:tcPr anchor="ctr" anchorCtr="0">
                    <a:solidFill>
                      <a:schemeClr val="bg1">
                        <a:lumMod val="85000"/>
                      </a:schemeClr>
                    </a:solidFill>
                  </a:tcPr>
                </a:tc>
                <a:tc>
                  <a:txBody>
                    <a:bodyPr/>
                    <a:p>
                      <a:pPr algn="ctr">
                        <a:buNone/>
                      </a:pPr>
                      <a:r>
                        <a:rPr lang="en-US" altLang="zh-CN"/>
                        <a:t>26.43%</a:t>
                      </a:r>
                      <a:endParaRPr lang="en-US" altLang="zh-CN"/>
                    </a:p>
                  </a:txBody>
                  <a:tcPr anchor="ctr" anchorCtr="0">
                    <a:solidFill>
                      <a:schemeClr val="bg1">
                        <a:lumMod val="85000"/>
                      </a:schemeClr>
                    </a:solidFill>
                  </a:tcPr>
                </a:tc>
                <a:tc>
                  <a:txBody>
                    <a:bodyPr/>
                    <a:p>
                      <a:pPr algn="ctr">
                        <a:buNone/>
                      </a:pPr>
                      <a:r>
                        <a:rPr lang="en-US" altLang="zh-CN"/>
                        <a:t>31.24%</a:t>
                      </a:r>
                      <a:endParaRPr lang="en-US" altLang="zh-CN"/>
                    </a:p>
                  </a:txBody>
                  <a:tcPr anchor="ctr" anchorCtr="0">
                    <a:solidFill>
                      <a:schemeClr val="bg1">
                        <a:lumMod val="85000"/>
                      </a:schemeClr>
                    </a:solidFill>
                  </a:tcPr>
                </a:tc>
              </a:tr>
            </a:tbl>
          </a:graphicData>
        </a:graphic>
      </p:graphicFrame>
      <p:pic>
        <p:nvPicPr>
          <p:cNvPr id="3" name="图片 2"/>
          <p:cNvPicPr>
            <a:picLocks noChangeAspect="1"/>
          </p:cNvPicPr>
          <p:nvPr/>
        </p:nvPicPr>
        <p:blipFill>
          <a:blip r:embed="rId3"/>
          <a:stretch>
            <a:fillRect/>
          </a:stretch>
        </p:blipFill>
        <p:spPr>
          <a:xfrm>
            <a:off x="2766060" y="1070610"/>
            <a:ext cx="6012180" cy="32683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5539740" cy="521970"/>
          </a:xfrm>
          <a:prstGeom prst="rect">
            <a:avLst/>
          </a:prstGeom>
          <a:noFill/>
        </p:spPr>
        <p:txBody>
          <a:bodyPr wrap="square" rtlCol="0">
            <a:spAutoFit/>
          </a:bodyPr>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聚类</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p:nvPr>
            <p:custDataLst>
              <p:tags r:id="rId2"/>
            </p:custDataLst>
          </p:nvPr>
        </p:nvGraphicFramePr>
        <p:xfrm>
          <a:off x="805180" y="4665345"/>
          <a:ext cx="10350500" cy="1325880"/>
        </p:xfrm>
        <a:graphic>
          <a:graphicData uri="http://schemas.openxmlformats.org/drawingml/2006/table">
            <a:tbl>
              <a:tblPr firstRow="1" bandRow="1">
                <a:tableStyleId>{5C22544A-7EE6-4342-B048-85BDC9FD1C3A}</a:tableStyleId>
              </a:tblPr>
              <a:tblGrid>
                <a:gridCol w="2587625"/>
                <a:gridCol w="2587625"/>
                <a:gridCol w="2587625"/>
                <a:gridCol w="2587625"/>
              </a:tblGrid>
              <a:tr h="662940">
                <a:tc>
                  <a:txBody>
                    <a:bodyPr/>
                    <a:p>
                      <a:pPr algn="ctr">
                        <a:buNone/>
                      </a:pPr>
                      <a:r>
                        <a:rPr lang="zh-CN" altLang="en-US"/>
                        <a:t>峰谷差</a:t>
                      </a:r>
                      <a:r>
                        <a:rPr lang="zh-CN" altLang="en-US"/>
                        <a:t>变化率</a:t>
                      </a:r>
                      <a:endParaRPr lang="zh-CN" altLang="en-US"/>
                    </a:p>
                  </a:txBody>
                  <a:tcPr anchor="ctr" anchorCtr="0">
                    <a:solidFill>
                      <a:srgbClr val="FFD641"/>
                    </a:solidFill>
                  </a:tcPr>
                </a:tc>
                <a:tc>
                  <a:txBody>
                    <a:bodyPr/>
                    <a:p>
                      <a:pPr algn="ctr">
                        <a:buNone/>
                      </a:pPr>
                      <a:r>
                        <a:rPr lang="zh-CN" altLang="en-US"/>
                        <a:t>削峰率</a:t>
                      </a:r>
                      <a:endParaRPr lang="zh-CN" altLang="en-US"/>
                    </a:p>
                  </a:txBody>
                  <a:tcPr anchor="ctr" anchorCtr="0">
                    <a:solidFill>
                      <a:srgbClr val="FFD641"/>
                    </a:solidFill>
                  </a:tcPr>
                </a:tc>
                <a:tc>
                  <a:txBody>
                    <a:bodyPr/>
                    <a:p>
                      <a:pPr algn="ctr">
                        <a:buNone/>
                      </a:pPr>
                      <a:r>
                        <a:rPr lang="zh-CN" altLang="en-US"/>
                        <a:t>填谷率</a:t>
                      </a:r>
                      <a:endParaRPr lang="zh-CN" altLang="en-US"/>
                    </a:p>
                  </a:txBody>
                  <a:tcPr anchor="ctr" anchorCtr="0">
                    <a:solidFill>
                      <a:srgbClr val="FFD641"/>
                    </a:solidFill>
                  </a:tcPr>
                </a:tc>
                <a:tc>
                  <a:txBody>
                    <a:bodyPr/>
                    <a:p>
                      <a:pPr algn="ctr">
                        <a:buNone/>
                      </a:pPr>
                      <a:r>
                        <a:rPr lang="zh-CN" altLang="en-US"/>
                        <a:t>平滑改进</a:t>
                      </a:r>
                      <a:r>
                        <a:rPr lang="zh-CN" altLang="en-US"/>
                        <a:t>率</a:t>
                      </a:r>
                      <a:endParaRPr lang="zh-CN" altLang="en-US"/>
                    </a:p>
                  </a:txBody>
                  <a:tcPr anchor="ctr" anchorCtr="0">
                    <a:solidFill>
                      <a:srgbClr val="FFD641"/>
                    </a:solidFill>
                  </a:tcPr>
                </a:tc>
              </a:tr>
              <a:tr h="662940">
                <a:tc>
                  <a:txBody>
                    <a:bodyPr/>
                    <a:p>
                      <a:pPr algn="ctr">
                        <a:buNone/>
                      </a:pPr>
                      <a:r>
                        <a:rPr lang="en-US" altLang="zh-CN"/>
                        <a:t>44.70%</a:t>
                      </a:r>
                      <a:endParaRPr lang="en-US" altLang="zh-CN"/>
                    </a:p>
                  </a:txBody>
                  <a:tcPr anchor="ctr" anchorCtr="0">
                    <a:solidFill>
                      <a:schemeClr val="bg1">
                        <a:lumMod val="85000"/>
                      </a:schemeClr>
                    </a:solidFill>
                  </a:tcPr>
                </a:tc>
                <a:tc>
                  <a:txBody>
                    <a:bodyPr/>
                    <a:p>
                      <a:pPr algn="ctr">
                        <a:buNone/>
                      </a:pPr>
                      <a:r>
                        <a:rPr lang="en-US" altLang="zh-CN"/>
                        <a:t>33.09%</a:t>
                      </a:r>
                      <a:endParaRPr lang="en-US" altLang="zh-CN"/>
                    </a:p>
                  </a:txBody>
                  <a:tcPr anchor="ctr" anchorCtr="0">
                    <a:solidFill>
                      <a:schemeClr val="bg1">
                        <a:lumMod val="85000"/>
                      </a:schemeClr>
                    </a:solidFill>
                  </a:tcPr>
                </a:tc>
                <a:tc>
                  <a:txBody>
                    <a:bodyPr/>
                    <a:p>
                      <a:pPr algn="ctr">
                        <a:buNone/>
                      </a:pPr>
                      <a:r>
                        <a:rPr lang="en-US" altLang="zh-CN"/>
                        <a:t>34.63%</a:t>
                      </a:r>
                      <a:endParaRPr lang="en-US" altLang="zh-CN"/>
                    </a:p>
                  </a:txBody>
                  <a:tcPr anchor="ctr" anchorCtr="0">
                    <a:solidFill>
                      <a:schemeClr val="bg1">
                        <a:lumMod val="85000"/>
                      </a:schemeClr>
                    </a:solidFill>
                  </a:tcPr>
                </a:tc>
                <a:tc>
                  <a:txBody>
                    <a:bodyPr/>
                    <a:p>
                      <a:pPr algn="ctr">
                        <a:buNone/>
                      </a:pPr>
                      <a:r>
                        <a:rPr lang="en-US" altLang="zh-CN"/>
                        <a:t>31.34%</a:t>
                      </a:r>
                      <a:endParaRPr lang="en-US" altLang="zh-CN"/>
                    </a:p>
                  </a:txBody>
                  <a:tcPr anchor="ctr" anchorCtr="0">
                    <a:solidFill>
                      <a:schemeClr val="bg1">
                        <a:lumMod val="85000"/>
                      </a:schemeClr>
                    </a:solidFill>
                  </a:tcPr>
                </a:tc>
              </a:tr>
            </a:tbl>
          </a:graphicData>
        </a:graphic>
      </p:graphicFrame>
      <p:pic>
        <p:nvPicPr>
          <p:cNvPr id="3" name="图片 2"/>
          <p:cNvPicPr>
            <a:picLocks noChangeAspect="1"/>
          </p:cNvPicPr>
          <p:nvPr/>
        </p:nvPicPr>
        <p:blipFill>
          <a:blip r:embed="rId3"/>
          <a:stretch>
            <a:fillRect/>
          </a:stretch>
        </p:blipFill>
        <p:spPr>
          <a:xfrm>
            <a:off x="2845435" y="1459230"/>
            <a:ext cx="5540375" cy="3006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mn-ea"/>
              </a:rPr>
              <a:t>用户行为与需求响应</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7410" y="1249045"/>
            <a:ext cx="5539740" cy="521970"/>
          </a:xfrm>
          <a:prstGeom prst="rect">
            <a:avLst/>
          </a:prstGeom>
          <a:noFill/>
        </p:spPr>
        <p:txBody>
          <a:bodyPr wrap="square" rtlCol="0">
            <a:spAutoFit/>
          </a:bodyPr>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聚类</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四</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p:nvPr>
            <p:custDataLst>
              <p:tags r:id="rId2"/>
            </p:custDataLst>
          </p:nvPr>
        </p:nvGraphicFramePr>
        <p:xfrm>
          <a:off x="805180" y="4665345"/>
          <a:ext cx="10350500" cy="1325880"/>
        </p:xfrm>
        <a:graphic>
          <a:graphicData uri="http://schemas.openxmlformats.org/drawingml/2006/table">
            <a:tbl>
              <a:tblPr firstRow="1" bandRow="1">
                <a:tableStyleId>{5C22544A-7EE6-4342-B048-85BDC9FD1C3A}</a:tableStyleId>
              </a:tblPr>
              <a:tblGrid>
                <a:gridCol w="2587625"/>
                <a:gridCol w="2587625"/>
                <a:gridCol w="2587625"/>
                <a:gridCol w="2587625"/>
              </a:tblGrid>
              <a:tr h="662940">
                <a:tc>
                  <a:txBody>
                    <a:bodyPr/>
                    <a:p>
                      <a:pPr algn="ctr">
                        <a:buNone/>
                      </a:pPr>
                      <a:r>
                        <a:rPr lang="zh-CN" altLang="en-US"/>
                        <a:t>峰谷差</a:t>
                      </a:r>
                      <a:r>
                        <a:rPr lang="zh-CN" altLang="en-US"/>
                        <a:t>变化率</a:t>
                      </a:r>
                      <a:endParaRPr lang="zh-CN" altLang="en-US"/>
                    </a:p>
                  </a:txBody>
                  <a:tcPr anchor="ctr" anchorCtr="0">
                    <a:solidFill>
                      <a:srgbClr val="FFD641"/>
                    </a:solidFill>
                  </a:tcPr>
                </a:tc>
                <a:tc>
                  <a:txBody>
                    <a:bodyPr/>
                    <a:p>
                      <a:pPr algn="ctr">
                        <a:buNone/>
                      </a:pPr>
                      <a:r>
                        <a:rPr lang="zh-CN" altLang="en-US"/>
                        <a:t>削峰率</a:t>
                      </a:r>
                      <a:endParaRPr lang="zh-CN" altLang="en-US"/>
                    </a:p>
                  </a:txBody>
                  <a:tcPr anchor="ctr" anchorCtr="0">
                    <a:solidFill>
                      <a:srgbClr val="FFD641"/>
                    </a:solidFill>
                  </a:tcPr>
                </a:tc>
                <a:tc>
                  <a:txBody>
                    <a:bodyPr/>
                    <a:p>
                      <a:pPr algn="ctr">
                        <a:buNone/>
                      </a:pPr>
                      <a:r>
                        <a:rPr lang="zh-CN" altLang="en-US"/>
                        <a:t>填谷率</a:t>
                      </a:r>
                      <a:endParaRPr lang="zh-CN" altLang="en-US"/>
                    </a:p>
                  </a:txBody>
                  <a:tcPr anchor="ctr" anchorCtr="0">
                    <a:solidFill>
                      <a:srgbClr val="FFD641"/>
                    </a:solidFill>
                  </a:tcPr>
                </a:tc>
                <a:tc>
                  <a:txBody>
                    <a:bodyPr/>
                    <a:p>
                      <a:pPr algn="ctr">
                        <a:buNone/>
                      </a:pPr>
                      <a:r>
                        <a:rPr lang="zh-CN" altLang="en-US"/>
                        <a:t>平滑改进</a:t>
                      </a:r>
                      <a:r>
                        <a:rPr lang="zh-CN" altLang="en-US"/>
                        <a:t>率</a:t>
                      </a:r>
                      <a:endParaRPr lang="zh-CN" altLang="en-US"/>
                    </a:p>
                  </a:txBody>
                  <a:tcPr anchor="ctr" anchorCtr="0">
                    <a:solidFill>
                      <a:srgbClr val="FFD641"/>
                    </a:solidFill>
                  </a:tcPr>
                </a:tc>
              </a:tr>
              <a:tr h="662940">
                <a:tc>
                  <a:txBody>
                    <a:bodyPr/>
                    <a:p>
                      <a:pPr algn="ctr">
                        <a:buNone/>
                      </a:pPr>
                      <a:r>
                        <a:rPr lang="en-US" altLang="zh-CN"/>
                        <a:t>32.59%</a:t>
                      </a:r>
                      <a:endParaRPr lang="en-US" altLang="zh-CN"/>
                    </a:p>
                  </a:txBody>
                  <a:tcPr anchor="ctr" anchorCtr="0">
                    <a:solidFill>
                      <a:schemeClr val="bg1">
                        <a:lumMod val="85000"/>
                      </a:schemeClr>
                    </a:solidFill>
                  </a:tcPr>
                </a:tc>
                <a:tc>
                  <a:txBody>
                    <a:bodyPr/>
                    <a:p>
                      <a:pPr algn="ctr">
                        <a:buNone/>
                      </a:pPr>
                      <a:r>
                        <a:rPr lang="en-US" altLang="zh-CN"/>
                        <a:t>15.08%</a:t>
                      </a:r>
                      <a:endParaRPr lang="en-US" altLang="zh-CN"/>
                    </a:p>
                  </a:txBody>
                  <a:tcPr anchor="ctr" anchorCtr="0">
                    <a:solidFill>
                      <a:schemeClr val="bg1">
                        <a:lumMod val="85000"/>
                      </a:schemeClr>
                    </a:solidFill>
                  </a:tcPr>
                </a:tc>
                <a:tc>
                  <a:txBody>
                    <a:bodyPr/>
                    <a:p>
                      <a:pPr algn="ctr">
                        <a:buNone/>
                      </a:pPr>
                      <a:r>
                        <a:rPr lang="en-US" altLang="zh-CN"/>
                        <a:t>72.36%</a:t>
                      </a:r>
                      <a:endParaRPr lang="en-US" altLang="zh-CN"/>
                    </a:p>
                  </a:txBody>
                  <a:tcPr anchor="ctr" anchorCtr="0">
                    <a:solidFill>
                      <a:schemeClr val="bg1">
                        <a:lumMod val="85000"/>
                      </a:schemeClr>
                    </a:solidFill>
                  </a:tcPr>
                </a:tc>
                <a:tc>
                  <a:txBody>
                    <a:bodyPr/>
                    <a:p>
                      <a:pPr algn="ctr">
                        <a:buNone/>
                      </a:pPr>
                      <a:r>
                        <a:rPr lang="en-US" altLang="zh-CN"/>
                        <a:t>27.70%</a:t>
                      </a:r>
                      <a:endParaRPr lang="en-US" altLang="zh-CN"/>
                    </a:p>
                  </a:txBody>
                  <a:tcPr anchor="ctr" anchorCtr="0">
                    <a:solidFill>
                      <a:schemeClr val="bg1">
                        <a:lumMod val="85000"/>
                      </a:schemeClr>
                    </a:solidFill>
                  </a:tcPr>
                </a:tc>
              </a:tr>
            </a:tbl>
          </a:graphicData>
        </a:graphic>
      </p:graphicFrame>
      <p:pic>
        <p:nvPicPr>
          <p:cNvPr id="3" name="图片 2"/>
          <p:cNvPicPr>
            <a:picLocks noChangeAspect="1"/>
          </p:cNvPicPr>
          <p:nvPr/>
        </p:nvPicPr>
        <p:blipFill>
          <a:blip r:embed="rId3"/>
          <a:stretch>
            <a:fillRect/>
          </a:stretch>
        </p:blipFill>
        <p:spPr>
          <a:xfrm>
            <a:off x="3131820" y="1012825"/>
            <a:ext cx="6470650" cy="34023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2874010" y="3978275"/>
            <a:ext cx="6477635"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拓展任务</a:t>
            </a: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：数据价值评估方案设计</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512789" y="4529841"/>
            <a:ext cx="3231231" cy="583565"/>
          </a:xfrm>
          <a:prstGeom prst="rect">
            <a:avLst/>
          </a:prstGeom>
        </p:spPr>
        <p:txBody>
          <a:bodyPr wrap="square">
            <a:spAutoFit/>
          </a:bodyPr>
          <a:lstStyle/>
          <a:p>
            <a:pPr algn="ct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Data value evaluation scheme design</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用户数据基本</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特点</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Oval 148"/>
          <p:cNvSpPr>
            <a:spLocks noChangeArrowheads="1"/>
          </p:cNvSpPr>
          <p:nvPr/>
        </p:nvSpPr>
        <p:spPr bwMode="auto">
          <a:xfrm>
            <a:off x="7954963" y="2936875"/>
            <a:ext cx="317500" cy="319088"/>
          </a:xfrm>
          <a:prstGeom prst="ellipse">
            <a:avLst/>
          </a:prstGeom>
          <a:solidFill>
            <a:schemeClr val="accent2"/>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8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149"/>
          <p:cNvSpPr>
            <a:spLocks noChangeArrowheads="1"/>
          </p:cNvSpPr>
          <p:nvPr/>
        </p:nvSpPr>
        <p:spPr bwMode="auto">
          <a:xfrm>
            <a:off x="3881438" y="2936875"/>
            <a:ext cx="317500" cy="319088"/>
          </a:xfrm>
          <a:prstGeom prst="ellipse">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8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150"/>
          <p:cNvSpPr>
            <a:spLocks noChangeArrowheads="1"/>
          </p:cNvSpPr>
          <p:nvPr/>
        </p:nvSpPr>
        <p:spPr bwMode="auto">
          <a:xfrm>
            <a:off x="3881438" y="4608513"/>
            <a:ext cx="317500" cy="317500"/>
          </a:xfrm>
          <a:prstGeom prst="ellipse">
            <a:avLst/>
          </a:prstGeom>
          <a:solidFill>
            <a:schemeClr val="accent4"/>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8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152"/>
          <p:cNvSpPr>
            <a:spLocks noChangeArrowheads="1"/>
          </p:cNvSpPr>
          <p:nvPr/>
        </p:nvSpPr>
        <p:spPr bwMode="auto">
          <a:xfrm>
            <a:off x="7954963" y="4605338"/>
            <a:ext cx="317500" cy="319087"/>
          </a:xfrm>
          <a:prstGeom prst="ellipse">
            <a:avLst/>
          </a:prstGeom>
          <a:solidFill>
            <a:schemeClr val="accent3"/>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8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8@|5FFC:4308095|FBC:16777215|LFC:0|LBC:16777215"/>
          <p:cNvSpPr/>
          <p:nvPr/>
        </p:nvSpPr>
        <p:spPr bwMode="auto">
          <a:xfrm>
            <a:off x="4321175" y="2239963"/>
            <a:ext cx="1868488" cy="1778000"/>
          </a:xfrm>
          <a:custGeom>
            <a:avLst/>
            <a:gdLst>
              <a:gd name="T0" fmla="*/ 497 w 497"/>
              <a:gd name="T1" fmla="*/ 134 h 473"/>
              <a:gd name="T2" fmla="*/ 408 w 497"/>
              <a:gd name="T3" fmla="*/ 225 h 473"/>
              <a:gd name="T4" fmla="*/ 230 w 497"/>
              <a:gd name="T5" fmla="*/ 440 h 473"/>
              <a:gd name="T6" fmla="*/ 130 w 497"/>
              <a:gd name="T7" fmla="*/ 342 h 473"/>
              <a:gd name="T8" fmla="*/ 0 w 497"/>
              <a:gd name="T9" fmla="*/ 473 h 473"/>
              <a:gd name="T10" fmla="*/ 0 w 497"/>
              <a:gd name="T11" fmla="*/ 459 h 473"/>
              <a:gd name="T12" fmla="*/ 361 w 497"/>
              <a:gd name="T13" fmla="*/ 0 h 473"/>
              <a:gd name="T14" fmla="*/ 497 w 497"/>
              <a:gd name="T15" fmla="*/ 134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473">
                <a:moveTo>
                  <a:pt x="497" y="134"/>
                </a:moveTo>
                <a:cubicBezTo>
                  <a:pt x="408" y="225"/>
                  <a:pt x="408" y="225"/>
                  <a:pt x="408" y="225"/>
                </a:cubicBezTo>
                <a:cubicBezTo>
                  <a:pt x="311" y="252"/>
                  <a:pt x="238" y="337"/>
                  <a:pt x="230" y="440"/>
                </a:cubicBezTo>
                <a:cubicBezTo>
                  <a:pt x="130" y="342"/>
                  <a:pt x="130" y="342"/>
                  <a:pt x="130" y="342"/>
                </a:cubicBezTo>
                <a:cubicBezTo>
                  <a:pt x="0" y="473"/>
                  <a:pt x="0" y="473"/>
                  <a:pt x="0" y="473"/>
                </a:cubicBezTo>
                <a:cubicBezTo>
                  <a:pt x="0" y="468"/>
                  <a:pt x="0" y="463"/>
                  <a:pt x="0" y="459"/>
                </a:cubicBezTo>
                <a:cubicBezTo>
                  <a:pt x="0" y="236"/>
                  <a:pt x="154" y="50"/>
                  <a:pt x="361" y="0"/>
                </a:cubicBezTo>
                <a:lnTo>
                  <a:pt x="497" y="134"/>
                </a:lnTo>
                <a:close/>
              </a:path>
            </a:pathLst>
          </a:custGeom>
          <a:solidFill>
            <a:schemeClr val="accent1"/>
          </a:solidFill>
          <a:ln>
            <a:noFill/>
          </a:ln>
        </p:spPr>
        <p:txBody>
          <a:bodyPr/>
          <a:lstStyle/>
          <a:p>
            <a:endParaRPr lang="zh-CN" altLang="en-US"/>
          </a:p>
        </p:txBody>
      </p:sp>
      <p:sp>
        <p:nvSpPr>
          <p:cNvPr id="13" name="Freeform 5@|5FFC:1554685|FBC:16777215|LFC:0|LBC:16777215"/>
          <p:cNvSpPr/>
          <p:nvPr/>
        </p:nvSpPr>
        <p:spPr bwMode="auto">
          <a:xfrm>
            <a:off x="5997575" y="2190750"/>
            <a:ext cx="1836738" cy="1898650"/>
          </a:xfrm>
          <a:custGeom>
            <a:avLst/>
            <a:gdLst>
              <a:gd name="T0" fmla="*/ 488 w 488"/>
              <a:gd name="T1" fmla="*/ 376 h 505"/>
              <a:gd name="T2" fmla="*/ 360 w 488"/>
              <a:gd name="T3" fmla="*/ 505 h 505"/>
              <a:gd name="T4" fmla="*/ 259 w 488"/>
              <a:gd name="T5" fmla="*/ 406 h 505"/>
              <a:gd name="T6" fmla="*/ 63 w 488"/>
              <a:gd name="T7" fmla="*/ 232 h 505"/>
              <a:gd name="T8" fmla="*/ 148 w 488"/>
              <a:gd name="T9" fmla="*/ 146 h 505"/>
              <a:gd name="T10" fmla="*/ 0 w 488"/>
              <a:gd name="T11" fmla="*/ 1 h 505"/>
              <a:gd name="T12" fmla="*/ 26 w 488"/>
              <a:gd name="T13" fmla="*/ 0 h 505"/>
              <a:gd name="T14" fmla="*/ 488 w 488"/>
              <a:gd name="T15" fmla="*/ 376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505">
                <a:moveTo>
                  <a:pt x="488" y="376"/>
                </a:moveTo>
                <a:cubicBezTo>
                  <a:pt x="360" y="505"/>
                  <a:pt x="360" y="505"/>
                  <a:pt x="360" y="505"/>
                </a:cubicBezTo>
                <a:cubicBezTo>
                  <a:pt x="259" y="406"/>
                  <a:pt x="259" y="406"/>
                  <a:pt x="259" y="406"/>
                </a:cubicBezTo>
                <a:cubicBezTo>
                  <a:pt x="234" y="316"/>
                  <a:pt x="158" y="247"/>
                  <a:pt x="63" y="232"/>
                </a:cubicBezTo>
                <a:cubicBezTo>
                  <a:pt x="148" y="146"/>
                  <a:pt x="148" y="146"/>
                  <a:pt x="148" y="146"/>
                </a:cubicBezTo>
                <a:cubicBezTo>
                  <a:pt x="0" y="1"/>
                  <a:pt x="0" y="1"/>
                  <a:pt x="0" y="1"/>
                </a:cubicBezTo>
                <a:cubicBezTo>
                  <a:pt x="9" y="0"/>
                  <a:pt x="17" y="0"/>
                  <a:pt x="26" y="0"/>
                </a:cubicBezTo>
                <a:cubicBezTo>
                  <a:pt x="254" y="0"/>
                  <a:pt x="444" y="161"/>
                  <a:pt x="488" y="376"/>
                </a:cubicBezTo>
                <a:close/>
              </a:path>
            </a:pathLst>
          </a:custGeom>
          <a:solidFill>
            <a:schemeClr val="accent2"/>
          </a:solidFill>
          <a:ln>
            <a:noFill/>
          </a:ln>
        </p:spPr>
        <p:txBody>
          <a:bodyPr/>
          <a:lstStyle/>
          <a:p>
            <a:endParaRPr lang="zh-CN" altLang="en-US"/>
          </a:p>
        </p:txBody>
      </p:sp>
      <p:sp>
        <p:nvSpPr>
          <p:cNvPr id="14" name="Freeform 7@|5FFC:2381804|FBC:16777215|LFC:0|LBC:16777215"/>
          <p:cNvSpPr/>
          <p:nvPr/>
        </p:nvSpPr>
        <p:spPr bwMode="auto">
          <a:xfrm>
            <a:off x="4362450" y="3886200"/>
            <a:ext cx="1804988" cy="1851025"/>
          </a:xfrm>
          <a:custGeom>
            <a:avLst/>
            <a:gdLst>
              <a:gd name="T0" fmla="*/ 480 w 480"/>
              <a:gd name="T1" fmla="*/ 492 h 492"/>
              <a:gd name="T2" fmla="*/ 461 w 480"/>
              <a:gd name="T3" fmla="*/ 492 h 492"/>
              <a:gd name="T4" fmla="*/ 0 w 480"/>
              <a:gd name="T5" fmla="*/ 122 h 492"/>
              <a:gd name="T6" fmla="*/ 120 w 480"/>
              <a:gd name="T7" fmla="*/ 0 h 492"/>
              <a:gd name="T8" fmla="*/ 239 w 480"/>
              <a:gd name="T9" fmla="*/ 118 h 492"/>
              <a:gd name="T10" fmla="*/ 424 w 480"/>
              <a:gd name="T11" fmla="*/ 260 h 492"/>
              <a:gd name="T12" fmla="*/ 335 w 480"/>
              <a:gd name="T13" fmla="*/ 350 h 492"/>
              <a:gd name="T14" fmla="*/ 480 w 480"/>
              <a:gd name="T15" fmla="*/ 492 h 4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492">
                <a:moveTo>
                  <a:pt x="480" y="492"/>
                </a:moveTo>
                <a:cubicBezTo>
                  <a:pt x="474" y="492"/>
                  <a:pt x="467" y="492"/>
                  <a:pt x="461" y="492"/>
                </a:cubicBezTo>
                <a:cubicBezTo>
                  <a:pt x="235" y="492"/>
                  <a:pt x="46" y="334"/>
                  <a:pt x="0" y="122"/>
                </a:cubicBezTo>
                <a:cubicBezTo>
                  <a:pt x="120" y="0"/>
                  <a:pt x="120" y="0"/>
                  <a:pt x="120" y="0"/>
                </a:cubicBezTo>
                <a:cubicBezTo>
                  <a:pt x="239" y="118"/>
                  <a:pt x="239" y="118"/>
                  <a:pt x="239" y="118"/>
                </a:cubicBezTo>
                <a:cubicBezTo>
                  <a:pt x="271" y="192"/>
                  <a:pt x="341" y="247"/>
                  <a:pt x="424" y="260"/>
                </a:cubicBezTo>
                <a:cubicBezTo>
                  <a:pt x="335" y="350"/>
                  <a:pt x="335" y="350"/>
                  <a:pt x="335" y="350"/>
                </a:cubicBezTo>
                <a:lnTo>
                  <a:pt x="480" y="492"/>
                </a:lnTo>
                <a:close/>
              </a:path>
            </a:pathLst>
          </a:custGeom>
          <a:solidFill>
            <a:schemeClr val="accent4"/>
          </a:solidFill>
          <a:ln>
            <a:noFill/>
          </a:ln>
        </p:spPr>
        <p:txBody>
          <a:bodyPr/>
          <a:lstStyle/>
          <a:p>
            <a:endParaRPr lang="zh-CN" altLang="en-US"/>
          </a:p>
        </p:txBody>
      </p:sp>
      <p:sp>
        <p:nvSpPr>
          <p:cNvPr id="15" name="Freeform 6@|5FFC:14657585|FBC:16777215|LFC:0|LBC:16777215"/>
          <p:cNvSpPr/>
          <p:nvPr/>
        </p:nvSpPr>
        <p:spPr bwMode="auto">
          <a:xfrm>
            <a:off x="5986463" y="3932238"/>
            <a:ext cx="1884362" cy="1763712"/>
          </a:xfrm>
          <a:custGeom>
            <a:avLst/>
            <a:gdLst>
              <a:gd name="T0" fmla="*/ 501 w 501"/>
              <a:gd name="T1" fmla="*/ 9 h 469"/>
              <a:gd name="T2" fmla="*/ 134 w 501"/>
              <a:gd name="T3" fmla="*/ 469 h 469"/>
              <a:gd name="T4" fmla="*/ 0 w 501"/>
              <a:gd name="T5" fmla="*/ 337 h 469"/>
              <a:gd name="T6" fmla="*/ 93 w 501"/>
              <a:gd name="T7" fmla="*/ 242 h 469"/>
              <a:gd name="T8" fmla="*/ 93 w 501"/>
              <a:gd name="T9" fmla="*/ 242 h 469"/>
              <a:gd name="T10" fmla="*/ 269 w 501"/>
              <a:gd name="T11" fmla="*/ 45 h 469"/>
              <a:gd name="T12" fmla="*/ 364 w 501"/>
              <a:gd name="T13" fmla="*/ 139 h 469"/>
              <a:gd name="T14" fmla="*/ 501 w 501"/>
              <a:gd name="T15" fmla="*/ 0 h 469"/>
              <a:gd name="T16" fmla="*/ 501 w 501"/>
              <a:gd name="T17" fmla="*/ 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469">
                <a:moveTo>
                  <a:pt x="501" y="9"/>
                </a:moveTo>
                <a:cubicBezTo>
                  <a:pt x="501" y="233"/>
                  <a:pt x="344" y="421"/>
                  <a:pt x="134" y="469"/>
                </a:cubicBezTo>
                <a:cubicBezTo>
                  <a:pt x="0" y="337"/>
                  <a:pt x="0" y="337"/>
                  <a:pt x="0" y="337"/>
                </a:cubicBezTo>
                <a:cubicBezTo>
                  <a:pt x="93" y="242"/>
                  <a:pt x="93" y="242"/>
                  <a:pt x="93" y="242"/>
                </a:cubicBezTo>
                <a:cubicBezTo>
                  <a:pt x="93" y="242"/>
                  <a:pt x="93" y="242"/>
                  <a:pt x="93" y="242"/>
                </a:cubicBezTo>
                <a:cubicBezTo>
                  <a:pt x="184" y="217"/>
                  <a:pt x="254" y="140"/>
                  <a:pt x="269" y="45"/>
                </a:cubicBezTo>
                <a:cubicBezTo>
                  <a:pt x="364" y="139"/>
                  <a:pt x="364" y="139"/>
                  <a:pt x="364" y="139"/>
                </a:cubicBezTo>
                <a:cubicBezTo>
                  <a:pt x="501" y="0"/>
                  <a:pt x="501" y="0"/>
                  <a:pt x="501" y="0"/>
                </a:cubicBezTo>
                <a:cubicBezTo>
                  <a:pt x="501" y="3"/>
                  <a:pt x="501" y="6"/>
                  <a:pt x="501" y="9"/>
                </a:cubicBezTo>
                <a:close/>
              </a:path>
            </a:pathLst>
          </a:custGeom>
          <a:solidFill>
            <a:schemeClr val="accent3"/>
          </a:solidFill>
          <a:ln>
            <a:noFill/>
          </a:ln>
        </p:spPr>
        <p:txBody>
          <a:bodyPr/>
          <a:lstStyle/>
          <a:p>
            <a:endParaRPr lang="zh-CN" altLang="en-US"/>
          </a:p>
        </p:txBody>
      </p:sp>
      <p:pic>
        <p:nvPicPr>
          <p:cNvPr id="16" name="Group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638" y="3541713"/>
            <a:ext cx="9255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hape 3659@|5FFC:16777215|FBC:16777215|LFC:16777215|LBC:16777215"/>
          <p:cNvSpPr/>
          <p:nvPr/>
        </p:nvSpPr>
        <p:spPr bwMode="auto">
          <a:xfrm>
            <a:off x="6738938" y="4694238"/>
            <a:ext cx="487362" cy="444500"/>
          </a:xfrm>
          <a:custGeom>
            <a:avLst/>
            <a:gdLst>
              <a:gd name="T0" fmla="*/ 20097 w 20993"/>
              <a:gd name="T1" fmla="*/ 14373 h 21440"/>
              <a:gd name="T2" fmla="*/ 15990 w 20993"/>
              <a:gd name="T3" fmla="*/ 12571 h 21440"/>
              <a:gd name="T4" fmla="*/ 16463 w 20993"/>
              <a:gd name="T5" fmla="*/ 14008 h 21440"/>
              <a:gd name="T6" fmla="*/ 10496 w 20993"/>
              <a:gd name="T7" fmla="*/ 16745 h 21440"/>
              <a:gd name="T8" fmla="*/ 4529 w 20993"/>
              <a:gd name="T9" fmla="*/ 14008 h 21440"/>
              <a:gd name="T10" fmla="*/ 5002 w 20993"/>
              <a:gd name="T11" fmla="*/ 12571 h 21440"/>
              <a:gd name="T12" fmla="*/ 895 w 20993"/>
              <a:gd name="T13" fmla="*/ 14373 h 21440"/>
              <a:gd name="T14" fmla="*/ 789 w 20993"/>
              <a:gd name="T15" fmla="*/ 16451 h 21440"/>
              <a:gd name="T16" fmla="*/ 8511 w 20993"/>
              <a:gd name="T17" fmla="*/ 20962 h 21440"/>
              <a:gd name="T18" fmla="*/ 12481 w 20993"/>
              <a:gd name="T19" fmla="*/ 20962 h 21440"/>
              <a:gd name="T20" fmla="*/ 20205 w 20993"/>
              <a:gd name="T21" fmla="*/ 16451 h 21440"/>
              <a:gd name="T22" fmla="*/ 20097 w 20993"/>
              <a:gd name="T23" fmla="*/ 14373 h 21440"/>
              <a:gd name="T24" fmla="*/ 10496 w 20993"/>
              <a:gd name="T25" fmla="*/ 5209 h 21440"/>
              <a:gd name="T26" fmla="*/ 13199 w 20993"/>
              <a:gd name="T27" fmla="*/ 4152 h 21440"/>
              <a:gd name="T28" fmla="*/ 12094 w 20993"/>
              <a:gd name="T29" fmla="*/ 773 h 21440"/>
              <a:gd name="T30" fmla="*/ 10496 w 20993"/>
              <a:gd name="T31" fmla="*/ 0 h 21440"/>
              <a:gd name="T32" fmla="*/ 8898 w 20993"/>
              <a:gd name="T33" fmla="*/ 773 h 21440"/>
              <a:gd name="T34" fmla="*/ 7792 w 20993"/>
              <a:gd name="T35" fmla="*/ 4152 h 21440"/>
              <a:gd name="T36" fmla="*/ 10496 w 20993"/>
              <a:gd name="T37" fmla="*/ 5209 h 21440"/>
              <a:gd name="T38" fmla="*/ 10496 w 20993"/>
              <a:gd name="T39" fmla="*/ 13197 h 21440"/>
              <a:gd name="T40" fmla="*/ 15429 w 20993"/>
              <a:gd name="T41" fmla="*/ 10966 h 21440"/>
              <a:gd name="T42" fmla="*/ 14201 w 20993"/>
              <a:gd name="T43" fmla="*/ 7211 h 21440"/>
              <a:gd name="T44" fmla="*/ 10496 w 20993"/>
              <a:gd name="T45" fmla="*/ 8759 h 21440"/>
              <a:gd name="T46" fmla="*/ 6791 w 20993"/>
              <a:gd name="T47" fmla="*/ 7211 h 21440"/>
              <a:gd name="T48" fmla="*/ 5563 w 20993"/>
              <a:gd name="T49" fmla="*/ 10966 h 21440"/>
              <a:gd name="T50" fmla="*/ 10496 w 20993"/>
              <a:gd name="T51" fmla="*/ 13197 h 2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100" tIns="38100" rIns="38100" bIns="38100" anchor="ctr"/>
          <a:lstStyle/>
          <a:p>
            <a:endParaRPr lang="zh-CN" altLang="en-US"/>
          </a:p>
        </p:txBody>
      </p:sp>
      <p:sp>
        <p:nvSpPr>
          <p:cNvPr id="18" name="Freeform 157@|5FFC:16777215|FBC:16777215|LFC:16777215|LBC:16777215"/>
          <p:cNvSpPr>
            <a:spLocks noChangeAspect="1"/>
          </p:cNvSpPr>
          <p:nvPr/>
        </p:nvSpPr>
        <p:spPr bwMode="auto">
          <a:xfrm>
            <a:off x="4940300" y="2774950"/>
            <a:ext cx="400050" cy="481013"/>
          </a:xfrm>
          <a:custGeom>
            <a:avLst/>
            <a:gdLst>
              <a:gd name="T0" fmla="*/ 206367 w 449768"/>
              <a:gd name="T1" fmla="*/ 423375 h 538305"/>
              <a:gd name="T2" fmla="*/ 208536 w 449768"/>
              <a:gd name="T3" fmla="*/ 434347 h 538305"/>
              <a:gd name="T4" fmla="*/ 136133 w 449768"/>
              <a:gd name="T5" fmla="*/ 527584 h 538305"/>
              <a:gd name="T6" fmla="*/ 120760 w 449768"/>
              <a:gd name="T7" fmla="*/ 517169 h 538305"/>
              <a:gd name="T8" fmla="*/ 192667 w 449768"/>
              <a:gd name="T9" fmla="*/ 423933 h 538305"/>
              <a:gd name="T10" fmla="*/ 206367 w 449768"/>
              <a:gd name="T11" fmla="*/ 423375 h 538305"/>
              <a:gd name="T12" fmla="*/ 158371 w 449768"/>
              <a:gd name="T13" fmla="*/ 386315 h 538305"/>
              <a:gd name="T14" fmla="*/ 160292 w 449768"/>
              <a:gd name="T15" fmla="*/ 397002 h 538305"/>
              <a:gd name="T16" fmla="*/ 51725 w 449768"/>
              <a:gd name="T17" fmla="*/ 536376 h 538305"/>
              <a:gd name="T18" fmla="*/ 41315 w 449768"/>
              <a:gd name="T19" fmla="*/ 525997 h 538305"/>
              <a:gd name="T20" fmla="*/ 144924 w 449768"/>
              <a:gd name="T21" fmla="*/ 387118 h 538305"/>
              <a:gd name="T22" fmla="*/ 158371 w 449768"/>
              <a:gd name="T23" fmla="*/ 386315 h 538305"/>
              <a:gd name="T24" fmla="*/ 112005 w 449768"/>
              <a:gd name="T25" fmla="*/ 349971 h 538305"/>
              <a:gd name="T26" fmla="*/ 113740 w 449768"/>
              <a:gd name="T27" fmla="*/ 362927 h 538305"/>
              <a:gd name="T28" fmla="*/ 41338 w 449768"/>
              <a:gd name="T29" fmla="*/ 455221 h 538305"/>
              <a:gd name="T30" fmla="*/ 25965 w 449768"/>
              <a:gd name="T31" fmla="*/ 444857 h 538305"/>
              <a:gd name="T32" fmla="*/ 98367 w 449768"/>
              <a:gd name="T33" fmla="*/ 352562 h 538305"/>
              <a:gd name="T34" fmla="*/ 112005 w 449768"/>
              <a:gd name="T35" fmla="*/ 349971 h 538305"/>
              <a:gd name="T36" fmla="*/ 287508 w 449768"/>
              <a:gd name="T37" fmla="*/ 153269 h 538305"/>
              <a:gd name="T38" fmla="*/ 261020 w 449768"/>
              <a:gd name="T39" fmla="*/ 165441 h 538305"/>
              <a:gd name="T40" fmla="*/ 255548 w 449768"/>
              <a:gd name="T41" fmla="*/ 175874 h 538305"/>
              <a:gd name="T42" fmla="*/ 276441 w 449768"/>
              <a:gd name="T43" fmla="*/ 232511 h 538305"/>
              <a:gd name="T44" fmla="*/ 328174 w 449768"/>
              <a:gd name="T45" fmla="*/ 227543 h 538305"/>
              <a:gd name="T46" fmla="*/ 333645 w 449768"/>
              <a:gd name="T47" fmla="*/ 217110 h 538305"/>
              <a:gd name="T48" fmla="*/ 317727 w 449768"/>
              <a:gd name="T49" fmla="*/ 160472 h 538305"/>
              <a:gd name="T50" fmla="*/ 287508 w 449768"/>
              <a:gd name="T51" fmla="*/ 153269 h 538305"/>
              <a:gd name="T52" fmla="*/ 437111 w 449768"/>
              <a:gd name="T53" fmla="*/ 0 h 538305"/>
              <a:gd name="T54" fmla="*/ 442086 w 449768"/>
              <a:gd name="T55" fmla="*/ 0 h 538305"/>
              <a:gd name="T56" fmla="*/ 447557 w 449768"/>
              <a:gd name="T57" fmla="*/ 4968 h 538305"/>
              <a:gd name="T58" fmla="*/ 447557 w 449768"/>
              <a:gd name="T59" fmla="*/ 9937 h 538305"/>
              <a:gd name="T60" fmla="*/ 447557 w 449768"/>
              <a:gd name="T61" fmla="*/ 20370 h 538305"/>
              <a:gd name="T62" fmla="*/ 447557 w 449768"/>
              <a:gd name="T63" fmla="*/ 46204 h 538305"/>
              <a:gd name="T64" fmla="*/ 442086 w 449768"/>
              <a:gd name="T65" fmla="*/ 103338 h 538305"/>
              <a:gd name="T66" fmla="*/ 442086 w 449768"/>
              <a:gd name="T67" fmla="*/ 113771 h 538305"/>
              <a:gd name="T68" fmla="*/ 437111 w 449768"/>
              <a:gd name="T69" fmla="*/ 134141 h 538305"/>
              <a:gd name="T70" fmla="*/ 421194 w 449768"/>
              <a:gd name="T71" fmla="*/ 175874 h 538305"/>
              <a:gd name="T72" fmla="*/ 354040 w 449768"/>
              <a:gd name="T73" fmla="*/ 289645 h 538305"/>
              <a:gd name="T74" fmla="*/ 344091 w 449768"/>
              <a:gd name="T75" fmla="*/ 325913 h 538305"/>
              <a:gd name="T76" fmla="*/ 276441 w 449768"/>
              <a:gd name="T77" fmla="*/ 506754 h 538305"/>
              <a:gd name="T78" fmla="*/ 261020 w 449768"/>
              <a:gd name="T79" fmla="*/ 496321 h 538305"/>
              <a:gd name="T80" fmla="*/ 17278 w 449768"/>
              <a:gd name="T81" fmla="*/ 310511 h 538305"/>
              <a:gd name="T82" fmla="*/ 1858 w 449768"/>
              <a:gd name="T83" fmla="*/ 289645 h 538305"/>
              <a:gd name="T84" fmla="*/ 162528 w 449768"/>
              <a:gd name="T85" fmla="*/ 186307 h 538305"/>
              <a:gd name="T86" fmla="*/ 193369 w 449768"/>
              <a:gd name="T87" fmla="*/ 165441 h 538305"/>
              <a:gd name="T88" fmla="*/ 312753 w 449768"/>
              <a:gd name="T89" fmla="*/ 51669 h 538305"/>
              <a:gd name="T90" fmla="*/ 400799 w 449768"/>
              <a:gd name="T91" fmla="*/ 9937 h 538305"/>
              <a:gd name="T92" fmla="*/ 426665 w 449768"/>
              <a:gd name="T93" fmla="*/ 4968 h 538305"/>
              <a:gd name="T94" fmla="*/ 437111 w 449768"/>
              <a:gd name="T95" fmla="*/ 0 h 538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Freeform 101@|5FFC:16777215|FBC:16777215|LFC:16777215|LBC:16777215"/>
          <p:cNvSpPr>
            <a:spLocks noEditPoints="1"/>
          </p:cNvSpPr>
          <p:nvPr/>
        </p:nvSpPr>
        <p:spPr bwMode="auto">
          <a:xfrm>
            <a:off x="6850063" y="2871788"/>
            <a:ext cx="433387" cy="398462"/>
          </a:xfrm>
          <a:custGeom>
            <a:avLst/>
            <a:gdLst>
              <a:gd name="T0" fmla="*/ 39 w 68"/>
              <a:gd name="T1" fmla="*/ 36 h 63"/>
              <a:gd name="T2" fmla="*/ 41 w 68"/>
              <a:gd name="T3" fmla="*/ 44 h 63"/>
              <a:gd name="T4" fmla="*/ 35 w 68"/>
              <a:gd name="T5" fmla="*/ 50 h 63"/>
              <a:gd name="T6" fmla="*/ 27 w 68"/>
              <a:gd name="T7" fmla="*/ 53 h 63"/>
              <a:gd name="T8" fmla="*/ 18 w 68"/>
              <a:gd name="T9" fmla="*/ 53 h 63"/>
              <a:gd name="T10" fmla="*/ 11 w 68"/>
              <a:gd name="T11" fmla="*/ 50 h 63"/>
              <a:gd name="T12" fmla="*/ 4 w 68"/>
              <a:gd name="T13" fmla="*/ 44 h 63"/>
              <a:gd name="T14" fmla="*/ 6 w 68"/>
              <a:gd name="T15" fmla="*/ 36 h 63"/>
              <a:gd name="T16" fmla="*/ 0 w 68"/>
              <a:gd name="T17" fmla="*/ 28 h 63"/>
              <a:gd name="T18" fmla="*/ 7 w 68"/>
              <a:gd name="T19" fmla="*/ 23 h 63"/>
              <a:gd name="T20" fmla="*/ 4 w 68"/>
              <a:gd name="T21" fmla="*/ 18 h 63"/>
              <a:gd name="T22" fmla="*/ 15 w 68"/>
              <a:gd name="T23" fmla="*/ 16 h 63"/>
              <a:gd name="T24" fmla="*/ 19 w 68"/>
              <a:gd name="T25" fmla="*/ 8 h 63"/>
              <a:gd name="T26" fmla="*/ 28 w 68"/>
              <a:gd name="T27" fmla="*/ 15 h 63"/>
              <a:gd name="T28" fmla="*/ 35 w 68"/>
              <a:gd name="T29" fmla="*/ 12 h 63"/>
              <a:gd name="T30" fmla="*/ 41 w 68"/>
              <a:gd name="T31" fmla="*/ 19 h 63"/>
              <a:gd name="T32" fmla="*/ 45 w 68"/>
              <a:gd name="T33" fmla="*/ 27 h 63"/>
              <a:gd name="T34" fmla="*/ 23 w 68"/>
              <a:gd name="T35" fmla="*/ 22 h 63"/>
              <a:gd name="T36" fmla="*/ 32 w 68"/>
              <a:gd name="T37" fmla="*/ 31 h 63"/>
              <a:gd name="T38" fmla="*/ 63 w 68"/>
              <a:gd name="T39" fmla="*/ 16 h 63"/>
              <a:gd name="T40" fmla="*/ 64 w 68"/>
              <a:gd name="T41" fmla="*/ 24 h 63"/>
              <a:gd name="T42" fmla="*/ 55 w 68"/>
              <a:gd name="T43" fmla="*/ 22 h 63"/>
              <a:gd name="T44" fmla="*/ 46 w 68"/>
              <a:gd name="T45" fmla="*/ 24 h 63"/>
              <a:gd name="T46" fmla="*/ 46 w 68"/>
              <a:gd name="T47" fmla="*/ 16 h 63"/>
              <a:gd name="T48" fmla="*/ 46 w 68"/>
              <a:gd name="T49" fmla="*/ 9 h 63"/>
              <a:gd name="T50" fmla="*/ 46 w 68"/>
              <a:gd name="T51" fmla="*/ 2 h 63"/>
              <a:gd name="T52" fmla="*/ 55 w 68"/>
              <a:gd name="T53" fmla="*/ 4 h 63"/>
              <a:gd name="T54" fmla="*/ 59 w 68"/>
              <a:gd name="T55" fmla="*/ 0 h 63"/>
              <a:gd name="T56" fmla="*/ 62 w 68"/>
              <a:gd name="T57" fmla="*/ 7 h 63"/>
              <a:gd name="T58" fmla="*/ 68 w 68"/>
              <a:gd name="T59" fmla="*/ 15 h 63"/>
              <a:gd name="T60" fmla="*/ 62 w 68"/>
              <a:gd name="T61" fmla="*/ 55 h 63"/>
              <a:gd name="T62" fmla="*/ 59 w 68"/>
              <a:gd name="T63" fmla="*/ 63 h 63"/>
              <a:gd name="T64" fmla="*/ 54 w 68"/>
              <a:gd name="T65" fmla="*/ 59 h 63"/>
              <a:gd name="T66" fmla="*/ 45 w 68"/>
              <a:gd name="T67" fmla="*/ 60 h 63"/>
              <a:gd name="T68" fmla="*/ 41 w 68"/>
              <a:gd name="T69" fmla="*/ 52 h 63"/>
              <a:gd name="T70" fmla="*/ 47 w 68"/>
              <a:gd name="T71" fmla="*/ 44 h 63"/>
              <a:gd name="T72" fmla="*/ 50 w 68"/>
              <a:gd name="T73" fmla="*/ 36 h 63"/>
              <a:gd name="T74" fmla="*/ 56 w 68"/>
              <a:gd name="T75" fmla="*/ 40 h 63"/>
              <a:gd name="T76" fmla="*/ 64 w 68"/>
              <a:gd name="T77" fmla="*/ 39 h 63"/>
              <a:gd name="T78" fmla="*/ 63 w 68"/>
              <a:gd name="T79" fmla="*/ 46 h 63"/>
              <a:gd name="T80" fmla="*/ 55 w 68"/>
              <a:gd name="T81" fmla="*/ 8 h 63"/>
              <a:gd name="T82" fmla="*/ 59 w 68"/>
              <a:gd name="T83" fmla="*/ 13 h 63"/>
              <a:gd name="T84" fmla="*/ 50 w 68"/>
              <a:gd name="T85" fmla="*/ 49 h 63"/>
              <a:gd name="T86" fmla="*/ 55 w 68"/>
              <a:gd name="T87"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AutoShape 91@|5FFC:16777215|FBC:16777215|LFC:16777215|LBC:16777215"/>
          <p:cNvSpPr>
            <a:spLocks noChangeAspect="1"/>
          </p:cNvSpPr>
          <p:nvPr/>
        </p:nvSpPr>
        <p:spPr bwMode="auto">
          <a:xfrm>
            <a:off x="4852988" y="4613275"/>
            <a:ext cx="358775" cy="395288"/>
          </a:xfrm>
          <a:custGeom>
            <a:avLst/>
            <a:gdLst>
              <a:gd name="T0" fmla="*/ 21421 w 21483"/>
              <a:gd name="T1" fmla="*/ 4387 h 21600"/>
              <a:gd name="T2" fmla="*/ 14732 w 21483"/>
              <a:gd name="T3" fmla="*/ 18748 h 21600"/>
              <a:gd name="T4" fmla="*/ 6064 w 21483"/>
              <a:gd name="T5" fmla="*/ 19682 h 21600"/>
              <a:gd name="T6" fmla="*/ 5058 w 21483"/>
              <a:gd name="T7" fmla="*/ 19075 h 21600"/>
              <a:gd name="T8" fmla="*/ 3857 w 21483"/>
              <a:gd name="T9" fmla="*/ 18465 h 21600"/>
              <a:gd name="T10" fmla="*/ 3287 w 21483"/>
              <a:gd name="T11" fmla="*/ 19174 h 21600"/>
              <a:gd name="T12" fmla="*/ 2760 w 21483"/>
              <a:gd name="T13" fmla="*/ 20179 h 21600"/>
              <a:gd name="T14" fmla="*/ 2213 w 21483"/>
              <a:gd name="T15" fmla="*/ 21182 h 21600"/>
              <a:gd name="T16" fmla="*/ 1450 w 21483"/>
              <a:gd name="T17" fmla="*/ 21599 h 21600"/>
              <a:gd name="T18" fmla="*/ 521 w 21483"/>
              <a:gd name="T19" fmla="*/ 21097 h 21600"/>
              <a:gd name="T20" fmla="*/ 184 w 21483"/>
              <a:gd name="T21" fmla="*/ 20408 h 21600"/>
              <a:gd name="T22" fmla="*/ 699 w 21483"/>
              <a:gd name="T23" fmla="*/ 18152 h 21600"/>
              <a:gd name="T24" fmla="*/ 2061 w 21483"/>
              <a:gd name="T25" fmla="*/ 16692 h 21600"/>
              <a:gd name="T26" fmla="*/ 2367 w 21483"/>
              <a:gd name="T27" fmla="*/ 15949 h 21600"/>
              <a:gd name="T28" fmla="*/ 2128 w 21483"/>
              <a:gd name="T29" fmla="*/ 15241 h 21600"/>
              <a:gd name="T30" fmla="*/ 2166 w 21483"/>
              <a:gd name="T31" fmla="*/ 10774 h 21600"/>
              <a:gd name="T32" fmla="*/ 5694 w 21483"/>
              <a:gd name="T33" fmla="*/ 4986 h 21600"/>
              <a:gd name="T34" fmla="*/ 10336 w 21483"/>
              <a:gd name="T35" fmla="*/ 2894 h 21600"/>
              <a:gd name="T36" fmla="*/ 14037 w 21483"/>
              <a:gd name="T37" fmla="*/ 2772 h 21600"/>
              <a:gd name="T38" fmla="*/ 16740 w 21483"/>
              <a:gd name="T39" fmla="*/ 2239 h 21600"/>
              <a:gd name="T40" fmla="*/ 18125 w 21483"/>
              <a:gd name="T41" fmla="*/ 948 h 21600"/>
              <a:gd name="T42" fmla="*/ 19028 w 21483"/>
              <a:gd name="T43" fmla="*/ 129 h 21600"/>
              <a:gd name="T44" fmla="*/ 20163 w 21483"/>
              <a:gd name="T45" fmla="*/ 155 h 21600"/>
              <a:gd name="T46" fmla="*/ 15350 w 21483"/>
              <a:gd name="T47" fmla="*/ 9977 h 21600"/>
              <a:gd name="T48" fmla="*/ 16291 w 21483"/>
              <a:gd name="T49" fmla="*/ 8953 h 21600"/>
              <a:gd name="T50" fmla="*/ 15418 w 21483"/>
              <a:gd name="T51" fmla="*/ 7815 h 21600"/>
              <a:gd name="T52" fmla="*/ 9550 w 21483"/>
              <a:gd name="T53" fmla="*/ 9032 h 21600"/>
              <a:gd name="T54" fmla="*/ 4732 w 21483"/>
              <a:gd name="T55" fmla="*/ 13518 h 21600"/>
              <a:gd name="T56" fmla="*/ 4821 w 21483"/>
              <a:gd name="T57" fmla="*/ 15063 h 21600"/>
              <a:gd name="T58" fmla="*/ 6087 w 21483"/>
              <a:gd name="T59" fmla="*/ 14953 h 21600"/>
              <a:gd name="T60" fmla="*/ 10259 w 21483"/>
              <a:gd name="T61" fmla="*/ 11005 h 21600"/>
              <a:gd name="T62" fmla="*/ 15350 w 21483"/>
              <a:gd name="T63" fmla="*/ 997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1578" tIns="101578" rIns="101578" bIns="101578" anchor="ctr"/>
          <a:lstStyle/>
          <a:p>
            <a:endParaRPr lang="zh-CN" altLang="en-US"/>
          </a:p>
        </p:txBody>
      </p:sp>
      <p:sp>
        <p:nvSpPr>
          <p:cNvPr id="21" name="文本框 20"/>
          <p:cNvSpPr txBox="1"/>
          <p:nvPr/>
        </p:nvSpPr>
        <p:spPr>
          <a:xfrm>
            <a:off x="466809" y="1727932"/>
            <a:ext cx="3461223" cy="1814830"/>
          </a:xfrm>
          <a:prstGeom prst="rect">
            <a:avLst/>
          </a:prstGeom>
          <a:noFill/>
        </p:spPr>
        <p:txBody>
          <a:bodyPr wrap="square" rtlCol="0">
            <a:spAutoFit/>
          </a:bodyPr>
          <a:lstStyle/>
          <a:p>
            <a:pPr indent="457200">
              <a:spcBef>
                <a:spcPct val="0"/>
              </a:spcBef>
            </a:pPr>
            <a:r>
              <a:rPr lang="zh-CN" altLang="en-US" sz="1600" dirty="0">
                <a:solidFill>
                  <a:srgbClr val="000000"/>
                </a:solidFill>
                <a:latin typeface="宋体" panose="02010600030101010101" pitchFamily="2" charset="-122"/>
                <a:ea typeface="宋体" panose="02010600030101010101" pitchFamily="2" charset="-122"/>
              </a:rPr>
              <a:t>假设一个地区有 10000 套传感器终端，终端按每 5min 采集一次数据，每30 天将存储数据总量将接近 9.3TB。</a:t>
            </a:r>
            <a:endParaRPr lang="zh-CN" altLang="en-US" sz="1600" dirty="0">
              <a:solidFill>
                <a:srgbClr val="000000"/>
              </a:solidFill>
              <a:latin typeface="宋体" panose="02010600030101010101" pitchFamily="2" charset="-122"/>
              <a:ea typeface="宋体" panose="02010600030101010101" pitchFamily="2" charset="-122"/>
            </a:endParaRPr>
          </a:p>
          <a:p>
            <a:pPr indent="457200">
              <a:spcBef>
                <a:spcPct val="0"/>
              </a:spcBef>
            </a:pPr>
            <a:r>
              <a:rPr lang="zh-CN" altLang="en-US" sz="1600" dirty="0">
                <a:solidFill>
                  <a:srgbClr val="000000"/>
                </a:solidFill>
                <a:latin typeface="宋体" panose="02010600030101010101" pitchFamily="2" charset="-122"/>
                <a:ea typeface="宋体" panose="02010600030101010101" pitchFamily="2" charset="-122"/>
              </a:rPr>
              <a:t>随着国家大力推进智能电网建设，电力企业大量部署智能电表和传感技术的广泛应用使得数据飞速增长。</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2" name="文本框 21"/>
          <p:cNvSpPr txBox="1"/>
          <p:nvPr/>
        </p:nvSpPr>
        <p:spPr>
          <a:xfrm>
            <a:off x="1268814" y="1317694"/>
            <a:ext cx="1708785" cy="459105"/>
          </a:xfrm>
          <a:prstGeom prst="rect">
            <a:avLst/>
          </a:prstGeom>
          <a:noFill/>
        </p:spPr>
        <p:txBody>
          <a:bodyPr wrap="none" lIns="91436" tIns="45718" rIns="91436" bIns="45718" rtlCol="0">
            <a:spAutoFit/>
          </a:bodyPr>
          <a:lstStyle/>
          <a:p>
            <a:pPr algn="l" defTabSz="457200"/>
            <a:r>
              <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rPr>
              <a:t>数据量巨大</a:t>
            </a:r>
            <a:endPar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endParaRPr>
          </a:p>
        </p:txBody>
      </p:sp>
      <p:sp>
        <p:nvSpPr>
          <p:cNvPr id="23" name="文本框 22"/>
          <p:cNvSpPr txBox="1"/>
          <p:nvPr/>
        </p:nvSpPr>
        <p:spPr>
          <a:xfrm>
            <a:off x="8105597" y="2148302"/>
            <a:ext cx="3461223" cy="33718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数据价值密度随数据量的增加而减少</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4" name="文本框 23"/>
          <p:cNvSpPr txBox="1"/>
          <p:nvPr/>
        </p:nvSpPr>
        <p:spPr>
          <a:xfrm>
            <a:off x="8393887" y="1444059"/>
            <a:ext cx="1708785" cy="459105"/>
          </a:xfrm>
          <a:prstGeom prst="rect">
            <a:avLst/>
          </a:prstGeom>
          <a:noFill/>
        </p:spPr>
        <p:txBody>
          <a:bodyPr wrap="none" lIns="91436" tIns="45718" rIns="91436" bIns="45718" rtlCol="0">
            <a:spAutoFit/>
          </a:bodyPr>
          <a:lstStyle/>
          <a:p>
            <a:pPr algn="l" defTabSz="457200"/>
            <a:r>
              <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rPr>
              <a:t>价值密度低</a:t>
            </a:r>
            <a:endPar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endParaRPr>
          </a:p>
        </p:txBody>
      </p:sp>
      <p:sp>
        <p:nvSpPr>
          <p:cNvPr id="25" name="文本框 24"/>
          <p:cNvSpPr txBox="1"/>
          <p:nvPr/>
        </p:nvSpPr>
        <p:spPr>
          <a:xfrm>
            <a:off x="420454" y="4477068"/>
            <a:ext cx="3461223" cy="1322070"/>
          </a:xfrm>
          <a:prstGeom prst="rect">
            <a:avLst/>
          </a:prstGeom>
          <a:noFill/>
        </p:spPr>
        <p:txBody>
          <a:bodyPr wrap="square" rtlCol="0">
            <a:spAutoFit/>
          </a:bodyPr>
          <a:lstStyle/>
          <a:p>
            <a:pPr indent="457200">
              <a:spcBef>
                <a:spcPct val="0"/>
              </a:spcBef>
            </a:pPr>
            <a:r>
              <a:rPr lang="zh-CN" altLang="en-US" sz="1600" dirty="0">
                <a:solidFill>
                  <a:srgbClr val="000000"/>
                </a:solidFill>
                <a:latin typeface="宋体" panose="02010600030101010101" pitchFamily="2" charset="-122"/>
                <a:ea typeface="宋体" panose="02010600030101010101" pitchFamily="2" charset="-122"/>
              </a:rPr>
              <a:t>随着大量传感器、智能表计及智能家居的广泛使用，收集到各种结构化、半结构化及非结构化数据，并且非结构化数据越来越多，这些数据来源广泛，结构复杂。</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6" name="文本框 25"/>
          <p:cNvSpPr txBox="1"/>
          <p:nvPr/>
        </p:nvSpPr>
        <p:spPr>
          <a:xfrm>
            <a:off x="810344" y="4018570"/>
            <a:ext cx="2625090" cy="459105"/>
          </a:xfrm>
          <a:prstGeom prst="rect">
            <a:avLst/>
          </a:prstGeom>
          <a:noFill/>
        </p:spPr>
        <p:txBody>
          <a:bodyPr wrap="none" lIns="91436" tIns="45718" rIns="91436" bIns="45718" rtlCol="0">
            <a:spAutoFit/>
          </a:bodyPr>
          <a:lstStyle/>
          <a:p>
            <a:pPr algn="l" defTabSz="457200"/>
            <a:r>
              <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rPr>
              <a:t>数据结构类型繁多</a:t>
            </a:r>
            <a:endPar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endParaRPr>
          </a:p>
        </p:txBody>
      </p:sp>
      <p:sp>
        <p:nvSpPr>
          <p:cNvPr id="27" name="文本框 26"/>
          <p:cNvSpPr txBox="1"/>
          <p:nvPr/>
        </p:nvSpPr>
        <p:spPr>
          <a:xfrm>
            <a:off x="8451037" y="3947478"/>
            <a:ext cx="3461223" cy="1568450"/>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电力用户侧的一个重要特性之一是交互性，其价值不仅在电网内部，更包括在整个经济社会中，电力用户侧的数据与外部数据进行交互可进行全方位的价值挖掘，充分发挥电力用户侧数据价值。</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8" name="文本框 27"/>
          <p:cNvSpPr txBox="1"/>
          <p:nvPr/>
        </p:nvSpPr>
        <p:spPr>
          <a:xfrm>
            <a:off x="8563432" y="3427385"/>
            <a:ext cx="2014220" cy="459105"/>
          </a:xfrm>
          <a:prstGeom prst="rect">
            <a:avLst/>
          </a:prstGeom>
          <a:noFill/>
        </p:spPr>
        <p:txBody>
          <a:bodyPr wrap="none" lIns="91436" tIns="45718" rIns="91436" bIns="45718" rtlCol="0">
            <a:spAutoFit/>
          </a:bodyPr>
          <a:lstStyle/>
          <a:p>
            <a:pPr algn="l" defTabSz="457200"/>
            <a:r>
              <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rPr>
              <a:t>数据的交互性</a:t>
            </a:r>
            <a:endPar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3997960" y="238760"/>
            <a:ext cx="419608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数据</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效益评估指标体系</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p:nvSpPr>
        <p:spPr bwMode="auto">
          <a:xfrm>
            <a:off x="3455988" y="4523653"/>
            <a:ext cx="2660650" cy="604838"/>
          </a:xfrm>
          <a:prstGeom prst="rect">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9" name="Rectangle 6"/>
          <p:cNvSpPr>
            <a:spLocks noChangeArrowheads="1"/>
          </p:cNvSpPr>
          <p:nvPr/>
        </p:nvSpPr>
        <p:spPr bwMode="auto">
          <a:xfrm>
            <a:off x="8745538" y="4523653"/>
            <a:ext cx="2660650" cy="604838"/>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7"/>
          <p:cNvSpPr>
            <a:spLocks noChangeArrowheads="1"/>
          </p:cNvSpPr>
          <p:nvPr/>
        </p:nvSpPr>
        <p:spPr bwMode="auto">
          <a:xfrm>
            <a:off x="3455988" y="1969366"/>
            <a:ext cx="14288" cy="2554288"/>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 name="Rectangle 8"/>
          <p:cNvSpPr>
            <a:spLocks noChangeArrowheads="1"/>
          </p:cNvSpPr>
          <p:nvPr/>
        </p:nvSpPr>
        <p:spPr bwMode="auto">
          <a:xfrm>
            <a:off x="6102351" y="1969366"/>
            <a:ext cx="14288" cy="2554288"/>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Rectangle 9"/>
          <p:cNvSpPr>
            <a:spLocks noChangeArrowheads="1"/>
          </p:cNvSpPr>
          <p:nvPr/>
        </p:nvSpPr>
        <p:spPr bwMode="auto">
          <a:xfrm>
            <a:off x="8745538" y="1969366"/>
            <a:ext cx="14288" cy="2554288"/>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Rectangle 10"/>
          <p:cNvSpPr>
            <a:spLocks noChangeArrowheads="1"/>
          </p:cNvSpPr>
          <p:nvPr/>
        </p:nvSpPr>
        <p:spPr bwMode="auto">
          <a:xfrm>
            <a:off x="808038" y="1405803"/>
            <a:ext cx="2662238" cy="60483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4" name="Rectangle 11"/>
          <p:cNvSpPr>
            <a:spLocks noChangeArrowheads="1"/>
          </p:cNvSpPr>
          <p:nvPr/>
        </p:nvSpPr>
        <p:spPr bwMode="auto">
          <a:xfrm>
            <a:off x="6102351" y="1405803"/>
            <a:ext cx="2657475" cy="604838"/>
          </a:xfrm>
          <a:prstGeom prst="rect">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5" name="Rectangle 175"/>
          <p:cNvSpPr>
            <a:spLocks noChangeArrowheads="1"/>
          </p:cNvSpPr>
          <p:nvPr/>
        </p:nvSpPr>
        <p:spPr bwMode="auto">
          <a:xfrm>
            <a:off x="1428433" y="1537566"/>
            <a:ext cx="142494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chemeClr val="bg1"/>
                </a:solidFill>
                <a:effectLst/>
                <a:latin typeface="Arial" panose="020B0604020202020204" pitchFamily="34" charset="0"/>
              </a:rPr>
              <a:t>数据质量</a:t>
            </a:r>
            <a:endParaRPr kumimoji="0" lang="zh-CN" altLang="zh-CN" sz="2800" b="1" i="0" u="none" strike="noStrike" cap="none" normalizeH="0" baseline="0" dirty="0">
              <a:ln>
                <a:noFill/>
              </a:ln>
              <a:solidFill>
                <a:schemeClr val="bg1"/>
              </a:solidFill>
              <a:effectLst/>
              <a:latin typeface="Arial" panose="020B0604020202020204" pitchFamily="34" charset="0"/>
            </a:endParaRPr>
          </a:p>
        </p:txBody>
      </p:sp>
      <p:sp>
        <p:nvSpPr>
          <p:cNvPr id="16" name="Rectangle 176"/>
          <p:cNvSpPr>
            <a:spLocks noChangeArrowheads="1"/>
          </p:cNvSpPr>
          <p:nvPr/>
        </p:nvSpPr>
        <p:spPr bwMode="auto">
          <a:xfrm>
            <a:off x="1869249" y="2353235"/>
            <a:ext cx="3350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5100" b="0" i="0" u="none" strike="noStrike" cap="none" normalizeH="0" baseline="0">
                <a:ln>
                  <a:noFill/>
                </a:ln>
                <a:solidFill>
                  <a:srgbClr val="939598"/>
                </a:solidFill>
                <a:effectLst/>
                <a:latin typeface="Myriad Pro" panose="020B050303040302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Freeform 390"/>
          <p:cNvSpPr>
            <a:spLocks noEditPoints="1"/>
          </p:cNvSpPr>
          <p:nvPr/>
        </p:nvSpPr>
        <p:spPr bwMode="auto">
          <a:xfrm>
            <a:off x="1428751" y="2134463"/>
            <a:ext cx="1216025" cy="1222375"/>
          </a:xfrm>
          <a:custGeom>
            <a:avLst/>
            <a:gdLst>
              <a:gd name="T0" fmla="*/ 162 w 324"/>
              <a:gd name="T1" fmla="*/ 325 h 325"/>
              <a:gd name="T2" fmla="*/ 0 w 324"/>
              <a:gd name="T3" fmla="*/ 162 h 325"/>
              <a:gd name="T4" fmla="*/ 162 w 324"/>
              <a:gd name="T5" fmla="*/ 0 h 325"/>
              <a:gd name="T6" fmla="*/ 324 w 324"/>
              <a:gd name="T7" fmla="*/ 162 h 325"/>
              <a:gd name="T8" fmla="*/ 162 w 324"/>
              <a:gd name="T9" fmla="*/ 325 h 325"/>
              <a:gd name="T10" fmla="*/ 162 w 324"/>
              <a:gd name="T11" fmla="*/ 8 h 325"/>
              <a:gd name="T12" fmla="*/ 8 w 324"/>
              <a:gd name="T13" fmla="*/ 162 h 325"/>
              <a:gd name="T14" fmla="*/ 162 w 324"/>
              <a:gd name="T15" fmla="*/ 317 h 325"/>
              <a:gd name="T16" fmla="*/ 316 w 324"/>
              <a:gd name="T17" fmla="*/ 162 h 325"/>
              <a:gd name="T18" fmla="*/ 162 w 324"/>
              <a:gd name="T19" fmla="*/ 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5">
                <a:moveTo>
                  <a:pt x="162" y="325"/>
                </a:moveTo>
                <a:cubicBezTo>
                  <a:pt x="72" y="325"/>
                  <a:pt x="0" y="252"/>
                  <a:pt x="0" y="162"/>
                </a:cubicBezTo>
                <a:cubicBezTo>
                  <a:pt x="0" y="73"/>
                  <a:pt x="72" y="0"/>
                  <a:pt x="162" y="0"/>
                </a:cubicBezTo>
                <a:cubicBezTo>
                  <a:pt x="252" y="0"/>
                  <a:pt x="324" y="73"/>
                  <a:pt x="324" y="162"/>
                </a:cubicBezTo>
                <a:cubicBezTo>
                  <a:pt x="324" y="252"/>
                  <a:pt x="252" y="325"/>
                  <a:pt x="162" y="325"/>
                </a:cubicBezTo>
                <a:close/>
                <a:moveTo>
                  <a:pt x="162" y="8"/>
                </a:moveTo>
                <a:cubicBezTo>
                  <a:pt x="77" y="8"/>
                  <a:pt x="8" y="77"/>
                  <a:pt x="8" y="162"/>
                </a:cubicBezTo>
                <a:cubicBezTo>
                  <a:pt x="8" y="247"/>
                  <a:pt x="77" y="317"/>
                  <a:pt x="162" y="317"/>
                </a:cubicBezTo>
                <a:cubicBezTo>
                  <a:pt x="247" y="317"/>
                  <a:pt x="316" y="247"/>
                  <a:pt x="316" y="162"/>
                </a:cubicBezTo>
                <a:cubicBezTo>
                  <a:pt x="316" y="77"/>
                  <a:pt x="247" y="8"/>
                  <a:pt x="162" y="8"/>
                </a:cubicBez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Rectangle 391"/>
          <p:cNvSpPr>
            <a:spLocks noChangeArrowheads="1"/>
          </p:cNvSpPr>
          <p:nvPr/>
        </p:nvSpPr>
        <p:spPr bwMode="auto">
          <a:xfrm>
            <a:off x="4618799" y="1631430"/>
            <a:ext cx="3350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5100" b="0" i="0" u="none" strike="noStrike" cap="none" normalizeH="0" baseline="0">
                <a:ln>
                  <a:noFill/>
                </a:ln>
                <a:solidFill>
                  <a:srgbClr val="939598"/>
                </a:solidFill>
                <a:effectLst/>
                <a:latin typeface="Myriad Pro" panose="020B050303040302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Freeform 392"/>
          <p:cNvSpPr>
            <a:spLocks noEditPoints="1"/>
          </p:cNvSpPr>
          <p:nvPr/>
        </p:nvSpPr>
        <p:spPr bwMode="auto">
          <a:xfrm>
            <a:off x="4176713" y="1412658"/>
            <a:ext cx="1219200" cy="1222375"/>
          </a:xfrm>
          <a:custGeom>
            <a:avLst/>
            <a:gdLst>
              <a:gd name="T0" fmla="*/ 162 w 325"/>
              <a:gd name="T1" fmla="*/ 325 h 325"/>
              <a:gd name="T2" fmla="*/ 0 w 325"/>
              <a:gd name="T3" fmla="*/ 163 h 325"/>
              <a:gd name="T4" fmla="*/ 162 w 325"/>
              <a:gd name="T5" fmla="*/ 0 h 325"/>
              <a:gd name="T6" fmla="*/ 325 w 325"/>
              <a:gd name="T7" fmla="*/ 163 h 325"/>
              <a:gd name="T8" fmla="*/ 162 w 325"/>
              <a:gd name="T9" fmla="*/ 325 h 325"/>
              <a:gd name="T10" fmla="*/ 162 w 325"/>
              <a:gd name="T11" fmla="*/ 8 h 325"/>
              <a:gd name="T12" fmla="*/ 8 w 325"/>
              <a:gd name="T13" fmla="*/ 163 h 325"/>
              <a:gd name="T14" fmla="*/ 162 w 325"/>
              <a:gd name="T15" fmla="*/ 317 h 325"/>
              <a:gd name="T16" fmla="*/ 317 w 325"/>
              <a:gd name="T17" fmla="*/ 163 h 325"/>
              <a:gd name="T18" fmla="*/ 162 w 325"/>
              <a:gd name="T19" fmla="*/ 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325">
                <a:moveTo>
                  <a:pt x="162" y="325"/>
                </a:moveTo>
                <a:cubicBezTo>
                  <a:pt x="73" y="325"/>
                  <a:pt x="0" y="252"/>
                  <a:pt x="0" y="163"/>
                </a:cubicBezTo>
                <a:cubicBezTo>
                  <a:pt x="0" y="73"/>
                  <a:pt x="73" y="0"/>
                  <a:pt x="162" y="0"/>
                </a:cubicBezTo>
                <a:cubicBezTo>
                  <a:pt x="252" y="0"/>
                  <a:pt x="325" y="73"/>
                  <a:pt x="325" y="163"/>
                </a:cubicBezTo>
                <a:cubicBezTo>
                  <a:pt x="325" y="252"/>
                  <a:pt x="252" y="325"/>
                  <a:pt x="162" y="325"/>
                </a:cubicBezTo>
                <a:close/>
                <a:moveTo>
                  <a:pt x="162" y="8"/>
                </a:moveTo>
                <a:cubicBezTo>
                  <a:pt x="77" y="8"/>
                  <a:pt x="8" y="78"/>
                  <a:pt x="8" y="163"/>
                </a:cubicBezTo>
                <a:cubicBezTo>
                  <a:pt x="8" y="248"/>
                  <a:pt x="77" y="317"/>
                  <a:pt x="162" y="317"/>
                </a:cubicBezTo>
                <a:cubicBezTo>
                  <a:pt x="247" y="317"/>
                  <a:pt x="317" y="248"/>
                  <a:pt x="317" y="163"/>
                </a:cubicBezTo>
                <a:cubicBezTo>
                  <a:pt x="317" y="78"/>
                  <a:pt x="247" y="8"/>
                  <a:pt x="162" y="8"/>
                </a:cubicBez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393"/>
          <p:cNvSpPr>
            <a:spLocks noChangeArrowheads="1"/>
          </p:cNvSpPr>
          <p:nvPr/>
        </p:nvSpPr>
        <p:spPr bwMode="auto">
          <a:xfrm>
            <a:off x="7235052" y="2353235"/>
            <a:ext cx="3350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5100" b="0" i="0" u="none" strike="noStrike" cap="none" normalizeH="0" baseline="0" dirty="0">
                <a:ln>
                  <a:noFill/>
                </a:ln>
                <a:solidFill>
                  <a:srgbClr val="939598"/>
                </a:solidFill>
                <a:effectLst/>
                <a:latin typeface="Myriad Pro" panose="020B0503030403020204" pitchFamily="3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Freeform 394"/>
          <p:cNvSpPr>
            <a:spLocks noEditPoints="1"/>
          </p:cNvSpPr>
          <p:nvPr/>
        </p:nvSpPr>
        <p:spPr bwMode="auto">
          <a:xfrm>
            <a:off x="6818313" y="2134463"/>
            <a:ext cx="1220788" cy="1222375"/>
          </a:xfrm>
          <a:custGeom>
            <a:avLst/>
            <a:gdLst>
              <a:gd name="T0" fmla="*/ 162 w 325"/>
              <a:gd name="T1" fmla="*/ 325 h 325"/>
              <a:gd name="T2" fmla="*/ 0 w 325"/>
              <a:gd name="T3" fmla="*/ 162 h 325"/>
              <a:gd name="T4" fmla="*/ 162 w 325"/>
              <a:gd name="T5" fmla="*/ 0 h 325"/>
              <a:gd name="T6" fmla="*/ 325 w 325"/>
              <a:gd name="T7" fmla="*/ 162 h 325"/>
              <a:gd name="T8" fmla="*/ 162 w 325"/>
              <a:gd name="T9" fmla="*/ 325 h 325"/>
              <a:gd name="T10" fmla="*/ 162 w 325"/>
              <a:gd name="T11" fmla="*/ 8 h 325"/>
              <a:gd name="T12" fmla="*/ 8 w 325"/>
              <a:gd name="T13" fmla="*/ 162 h 325"/>
              <a:gd name="T14" fmla="*/ 162 w 325"/>
              <a:gd name="T15" fmla="*/ 317 h 325"/>
              <a:gd name="T16" fmla="*/ 317 w 325"/>
              <a:gd name="T17" fmla="*/ 162 h 325"/>
              <a:gd name="T18" fmla="*/ 162 w 325"/>
              <a:gd name="T19" fmla="*/ 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325">
                <a:moveTo>
                  <a:pt x="162" y="325"/>
                </a:moveTo>
                <a:cubicBezTo>
                  <a:pt x="73" y="325"/>
                  <a:pt x="0" y="252"/>
                  <a:pt x="0" y="162"/>
                </a:cubicBezTo>
                <a:cubicBezTo>
                  <a:pt x="0" y="73"/>
                  <a:pt x="73" y="0"/>
                  <a:pt x="162" y="0"/>
                </a:cubicBezTo>
                <a:cubicBezTo>
                  <a:pt x="252" y="0"/>
                  <a:pt x="325" y="73"/>
                  <a:pt x="325" y="162"/>
                </a:cubicBezTo>
                <a:cubicBezTo>
                  <a:pt x="325" y="252"/>
                  <a:pt x="252" y="325"/>
                  <a:pt x="162" y="325"/>
                </a:cubicBezTo>
                <a:close/>
                <a:moveTo>
                  <a:pt x="162" y="8"/>
                </a:moveTo>
                <a:cubicBezTo>
                  <a:pt x="77" y="8"/>
                  <a:pt x="8" y="77"/>
                  <a:pt x="8" y="162"/>
                </a:cubicBezTo>
                <a:cubicBezTo>
                  <a:pt x="8" y="247"/>
                  <a:pt x="77" y="317"/>
                  <a:pt x="162" y="317"/>
                </a:cubicBezTo>
                <a:cubicBezTo>
                  <a:pt x="248" y="317"/>
                  <a:pt x="317" y="247"/>
                  <a:pt x="317" y="162"/>
                </a:cubicBezTo>
                <a:cubicBezTo>
                  <a:pt x="317" y="77"/>
                  <a:pt x="248" y="8"/>
                  <a:pt x="162" y="8"/>
                </a:cubicBez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Rectangle 395"/>
          <p:cNvSpPr>
            <a:spLocks noChangeArrowheads="1"/>
          </p:cNvSpPr>
          <p:nvPr/>
        </p:nvSpPr>
        <p:spPr bwMode="auto">
          <a:xfrm>
            <a:off x="9908349" y="1631430"/>
            <a:ext cx="3350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5100" b="0" i="0" u="none" strike="noStrike" cap="none" normalizeH="0" baseline="0">
                <a:ln>
                  <a:noFill/>
                </a:ln>
                <a:solidFill>
                  <a:srgbClr val="939598"/>
                </a:solidFill>
                <a:effectLst/>
                <a:latin typeface="Myriad Pro" panose="020B050303040302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Freeform 396"/>
          <p:cNvSpPr>
            <a:spLocks noEditPoints="1"/>
          </p:cNvSpPr>
          <p:nvPr/>
        </p:nvSpPr>
        <p:spPr bwMode="auto">
          <a:xfrm>
            <a:off x="9466263" y="1415039"/>
            <a:ext cx="1219200" cy="1217613"/>
          </a:xfrm>
          <a:custGeom>
            <a:avLst/>
            <a:gdLst>
              <a:gd name="T0" fmla="*/ 163 w 325"/>
              <a:gd name="T1" fmla="*/ 324 h 324"/>
              <a:gd name="T2" fmla="*/ 0 w 325"/>
              <a:gd name="T3" fmla="*/ 162 h 324"/>
              <a:gd name="T4" fmla="*/ 163 w 325"/>
              <a:gd name="T5" fmla="*/ 0 h 324"/>
              <a:gd name="T6" fmla="*/ 325 w 325"/>
              <a:gd name="T7" fmla="*/ 162 h 324"/>
              <a:gd name="T8" fmla="*/ 163 w 325"/>
              <a:gd name="T9" fmla="*/ 324 h 324"/>
              <a:gd name="T10" fmla="*/ 163 w 325"/>
              <a:gd name="T11" fmla="*/ 8 h 324"/>
              <a:gd name="T12" fmla="*/ 8 w 325"/>
              <a:gd name="T13" fmla="*/ 162 h 324"/>
              <a:gd name="T14" fmla="*/ 163 w 325"/>
              <a:gd name="T15" fmla="*/ 316 h 324"/>
              <a:gd name="T16" fmla="*/ 317 w 325"/>
              <a:gd name="T17" fmla="*/ 162 h 324"/>
              <a:gd name="T18" fmla="*/ 163 w 325"/>
              <a:gd name="T19" fmla="*/ 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324">
                <a:moveTo>
                  <a:pt x="163" y="324"/>
                </a:moveTo>
                <a:cubicBezTo>
                  <a:pt x="73" y="324"/>
                  <a:pt x="0" y="251"/>
                  <a:pt x="0" y="162"/>
                </a:cubicBezTo>
                <a:cubicBezTo>
                  <a:pt x="0" y="72"/>
                  <a:pt x="73" y="0"/>
                  <a:pt x="163" y="0"/>
                </a:cubicBezTo>
                <a:cubicBezTo>
                  <a:pt x="252" y="0"/>
                  <a:pt x="325" y="72"/>
                  <a:pt x="325" y="162"/>
                </a:cubicBezTo>
                <a:cubicBezTo>
                  <a:pt x="325" y="251"/>
                  <a:pt x="252" y="324"/>
                  <a:pt x="163" y="324"/>
                </a:cubicBezTo>
                <a:close/>
                <a:moveTo>
                  <a:pt x="163" y="8"/>
                </a:moveTo>
                <a:cubicBezTo>
                  <a:pt x="78" y="8"/>
                  <a:pt x="8" y="77"/>
                  <a:pt x="8" y="162"/>
                </a:cubicBezTo>
                <a:cubicBezTo>
                  <a:pt x="8" y="247"/>
                  <a:pt x="78" y="316"/>
                  <a:pt x="163" y="316"/>
                </a:cubicBezTo>
                <a:cubicBezTo>
                  <a:pt x="248" y="316"/>
                  <a:pt x="317" y="247"/>
                  <a:pt x="317" y="162"/>
                </a:cubicBezTo>
                <a:cubicBezTo>
                  <a:pt x="317" y="77"/>
                  <a:pt x="248" y="8"/>
                  <a:pt x="163" y="8"/>
                </a:cubicBez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文本框 27"/>
          <p:cNvSpPr txBox="1"/>
          <p:nvPr/>
        </p:nvSpPr>
        <p:spPr>
          <a:xfrm>
            <a:off x="911225" y="4397375"/>
            <a:ext cx="2347595" cy="784225"/>
          </a:xfrm>
          <a:prstGeom prst="rect">
            <a:avLst/>
          </a:prstGeom>
          <a:noFill/>
        </p:spPr>
        <p:txBody>
          <a:bodyPr wrap="square" rtlCol="0">
            <a:no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信息质量、数据质量可以反映所采用数据的可信度。</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9" name="文本框 28"/>
          <p:cNvSpPr txBox="1"/>
          <p:nvPr/>
        </p:nvSpPr>
        <p:spPr>
          <a:xfrm>
            <a:off x="923925" y="3427730"/>
            <a:ext cx="2340610" cy="828675"/>
          </a:xfrm>
          <a:prstGeom prst="rect">
            <a:avLst/>
          </a:prstGeom>
          <a:noFill/>
        </p:spPr>
        <p:txBody>
          <a:bodyPr wrap="square" lIns="91436" tIns="45718" rIns="91436" bIns="45718" rtlCol="0">
            <a:spAutoFit/>
          </a:bodyPr>
          <a:lstStyle/>
          <a:p>
            <a:pPr algn="l" defTabSz="457200"/>
            <a:r>
              <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rPr>
              <a:t>准确度</a:t>
            </a:r>
            <a:r>
              <a:rPr kumimoji="1" lang="en-US" altLang="zh-CN" sz="2400" b="1" dirty="0">
                <a:solidFill>
                  <a:schemeClr val="accent1"/>
                </a:solidFill>
                <a:latin typeface="Century Gothic" panose="020B0502020202020204" pitchFamily="34" charset="0"/>
                <a:ea typeface="微软雅黑" panose="020B0503020204020204" pitchFamily="34" charset="-122"/>
                <a:cs typeface="Impact" panose="020B0806030902050204"/>
              </a:rPr>
              <a:t>  </a:t>
            </a:r>
            <a:r>
              <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rPr>
              <a:t>完整性</a:t>
            </a:r>
            <a:endPar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endParaRPr>
          </a:p>
          <a:p>
            <a:pPr algn="l" defTabSz="457200"/>
            <a:r>
              <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rPr>
              <a:t>一致性</a:t>
            </a:r>
            <a:r>
              <a:rPr kumimoji="1" lang="en-US" altLang="zh-CN" sz="2400" b="1" dirty="0">
                <a:solidFill>
                  <a:schemeClr val="accent1"/>
                </a:solidFill>
                <a:latin typeface="Century Gothic" panose="020B0502020202020204" pitchFamily="34" charset="0"/>
                <a:ea typeface="微软雅黑" panose="020B0503020204020204" pitchFamily="34" charset="-122"/>
                <a:cs typeface="Impact" panose="020B0806030902050204"/>
              </a:rPr>
              <a:t>  </a:t>
            </a:r>
            <a:r>
              <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rPr>
              <a:t>时效性</a:t>
            </a:r>
            <a:endPar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endParaRPr>
          </a:p>
        </p:txBody>
      </p:sp>
      <p:sp>
        <p:nvSpPr>
          <p:cNvPr id="30" name="文本框 29"/>
          <p:cNvSpPr txBox="1"/>
          <p:nvPr/>
        </p:nvSpPr>
        <p:spPr>
          <a:xfrm>
            <a:off x="3511550" y="3651250"/>
            <a:ext cx="2453640" cy="926465"/>
          </a:xfrm>
          <a:prstGeom prst="rect">
            <a:avLst/>
          </a:prstGeom>
          <a:noFill/>
        </p:spPr>
        <p:txBody>
          <a:bodyPr wrap="square" rtlCol="0">
            <a:noAutofit/>
          </a:bodyPr>
          <a:lstStyle/>
          <a:p>
            <a:r>
              <a:rPr lang="zh-CN" altLang="en-US" sz="1600" dirty="0">
                <a:solidFill>
                  <a:srgbClr val="000000"/>
                </a:solidFill>
                <a:latin typeface="宋体" panose="02010600030101010101" pitchFamily="2" charset="-122"/>
                <a:ea typeface="宋体" panose="02010600030101010101" pitchFamily="2" charset="-122"/>
              </a:rPr>
              <a:t>不同的用电模式的用户对错峰用电的调控潜力有明显的差距。演示方案。</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31" name="文本框 30"/>
          <p:cNvSpPr txBox="1"/>
          <p:nvPr/>
        </p:nvSpPr>
        <p:spPr>
          <a:xfrm>
            <a:off x="3768263" y="2753747"/>
            <a:ext cx="2421890" cy="828675"/>
          </a:xfrm>
          <a:prstGeom prst="rect">
            <a:avLst/>
          </a:prstGeom>
          <a:noFill/>
        </p:spPr>
        <p:txBody>
          <a:bodyPr wrap="none" lIns="91436" tIns="45718" rIns="91436" bIns="45718" rtlCol="0">
            <a:spAutoFit/>
          </a:bodyPr>
          <a:lstStyle/>
          <a:p>
            <a:pPr defTabSz="457200"/>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模式</a:t>
            </a:r>
            <a:r>
              <a:rPr kumimoji="1" lang="en-US" altLang="zh-CN" sz="2400" b="1" dirty="0">
                <a:solidFill>
                  <a:schemeClr val="accent2"/>
                </a:solidFill>
                <a:latin typeface="Century Gothic" panose="020B0502020202020204" pitchFamily="34" charset="0"/>
                <a:ea typeface="微软雅黑" panose="020B0503020204020204" pitchFamily="34" charset="-122"/>
                <a:cs typeface="Impact" panose="020B0806030902050204"/>
              </a:rPr>
              <a:t>A</a:t>
            </a:r>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、模式</a:t>
            </a:r>
            <a:r>
              <a:rPr kumimoji="1" lang="en-US" altLang="zh-CN" sz="2400" b="1" dirty="0">
                <a:solidFill>
                  <a:schemeClr val="accent2"/>
                </a:solidFill>
                <a:latin typeface="Century Gothic" panose="020B0502020202020204" pitchFamily="34" charset="0"/>
                <a:ea typeface="微软雅黑" panose="020B0503020204020204" pitchFamily="34" charset="-122"/>
                <a:cs typeface="Impact" panose="020B0806030902050204"/>
              </a:rPr>
              <a:t>B</a:t>
            </a:r>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a:t>
            </a:r>
            <a:endPar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endParaRPr>
          </a:p>
          <a:p>
            <a:pPr defTabSz="457200"/>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模式</a:t>
            </a:r>
            <a:r>
              <a:rPr kumimoji="1" lang="en-US" altLang="zh-CN" sz="2400" b="1" dirty="0">
                <a:solidFill>
                  <a:schemeClr val="accent2"/>
                </a:solidFill>
                <a:latin typeface="Century Gothic" panose="020B0502020202020204" pitchFamily="34" charset="0"/>
                <a:ea typeface="微软雅黑" panose="020B0503020204020204" pitchFamily="34" charset="-122"/>
                <a:cs typeface="Impact" panose="020B0806030902050204"/>
              </a:rPr>
              <a:t>C</a:t>
            </a:r>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a:t>
            </a:r>
            <a:endPar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endParaRPr>
          </a:p>
        </p:txBody>
      </p:sp>
      <p:sp>
        <p:nvSpPr>
          <p:cNvPr id="32" name="文本框 31"/>
          <p:cNvSpPr txBox="1"/>
          <p:nvPr/>
        </p:nvSpPr>
        <p:spPr>
          <a:xfrm>
            <a:off x="6185535" y="4128135"/>
            <a:ext cx="2491740" cy="1322070"/>
          </a:xfrm>
          <a:prstGeom prst="rect">
            <a:avLst/>
          </a:prstGeom>
          <a:noFill/>
        </p:spPr>
        <p:txBody>
          <a:bodyPr wrap="square" rtlCol="0">
            <a:spAutoFit/>
          </a:bodyPr>
          <a:lstStyle/>
          <a:p>
            <a:r>
              <a:rPr lang="zh-CN" altLang="en-US" sz="1600" dirty="0">
                <a:solidFill>
                  <a:srgbClr val="000000"/>
                </a:solidFill>
                <a:latin typeface="宋体" panose="02010600030101010101" pitchFamily="2" charset="-122"/>
                <a:ea typeface="宋体" panose="02010600030101010101" pitchFamily="2" charset="-122"/>
              </a:rPr>
              <a:t>与用户的经济水平和行为习惯有关，如果用户经济水平高，可充分应对高价电价，其对错峰用电的重视程度可能降低。</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33" name="文本框 32"/>
          <p:cNvSpPr txBox="1"/>
          <p:nvPr/>
        </p:nvSpPr>
        <p:spPr>
          <a:xfrm>
            <a:off x="6430061" y="3345231"/>
            <a:ext cx="2014220" cy="828675"/>
          </a:xfrm>
          <a:prstGeom prst="rect">
            <a:avLst/>
          </a:prstGeom>
          <a:noFill/>
        </p:spPr>
        <p:txBody>
          <a:bodyPr wrap="none" lIns="91436" tIns="45718" rIns="91436" bIns="45718" rtlCol="0">
            <a:spAutoFit/>
          </a:bodyPr>
          <a:lstStyle/>
          <a:p>
            <a:pPr defTabSz="457200"/>
            <a:r>
              <a:rPr kumimoji="1" lang="zh-CN" altLang="en-US" sz="2400" b="1" dirty="0">
                <a:solidFill>
                  <a:schemeClr val="accent3"/>
                </a:solidFill>
                <a:latin typeface="Century Gothic" panose="020B0502020202020204" pitchFamily="34" charset="0"/>
                <a:ea typeface="微软雅黑" panose="020B0503020204020204" pitchFamily="34" charset="-122"/>
                <a:cs typeface="Impact" panose="020B0806030902050204"/>
              </a:rPr>
              <a:t>用户</a:t>
            </a:r>
            <a:r>
              <a:rPr kumimoji="1" lang="zh-CN" altLang="en-US" sz="2400" b="1" dirty="0">
                <a:solidFill>
                  <a:schemeClr val="accent3"/>
                </a:solidFill>
                <a:latin typeface="Century Gothic" panose="020B0502020202020204" pitchFamily="34" charset="0"/>
                <a:ea typeface="微软雅黑" panose="020B0503020204020204" pitchFamily="34" charset="-122"/>
                <a:cs typeface="Impact" panose="020B0806030902050204"/>
              </a:rPr>
              <a:t>配合度</a:t>
            </a:r>
            <a:endParaRPr kumimoji="1" lang="zh-CN" altLang="en-US" sz="2400" b="1" dirty="0">
              <a:solidFill>
                <a:schemeClr val="accent3"/>
              </a:solidFill>
              <a:latin typeface="Century Gothic" panose="020B0502020202020204" pitchFamily="34" charset="0"/>
              <a:ea typeface="微软雅黑" panose="020B0503020204020204" pitchFamily="34" charset="-122"/>
              <a:cs typeface="Impact" panose="020B0806030902050204"/>
            </a:endParaRPr>
          </a:p>
          <a:p>
            <a:pPr defTabSz="457200"/>
            <a:r>
              <a:rPr kumimoji="1" lang="zh-CN" altLang="en-US" sz="2400" b="1" dirty="0">
                <a:solidFill>
                  <a:schemeClr val="accent3"/>
                </a:solidFill>
                <a:latin typeface="Century Gothic" panose="020B0502020202020204" pitchFamily="34" charset="0"/>
                <a:ea typeface="微软雅黑" panose="020B0503020204020204" pitchFamily="34" charset="-122"/>
                <a:cs typeface="Impact" panose="020B0806030902050204"/>
              </a:rPr>
              <a:t>用户完成</a:t>
            </a:r>
            <a:r>
              <a:rPr kumimoji="1" lang="zh-CN" altLang="en-US" sz="2400" b="1" dirty="0">
                <a:solidFill>
                  <a:schemeClr val="accent3"/>
                </a:solidFill>
                <a:latin typeface="Century Gothic" panose="020B0502020202020204" pitchFamily="34" charset="0"/>
                <a:ea typeface="微软雅黑" panose="020B0503020204020204" pitchFamily="34" charset="-122"/>
                <a:cs typeface="Impact" panose="020B0806030902050204"/>
              </a:rPr>
              <a:t>情况</a:t>
            </a:r>
            <a:endParaRPr kumimoji="1" lang="zh-CN" altLang="en-US" sz="2400" b="1" dirty="0">
              <a:solidFill>
                <a:schemeClr val="accent3"/>
              </a:solidFill>
              <a:latin typeface="Century Gothic" panose="020B0502020202020204" pitchFamily="34" charset="0"/>
              <a:ea typeface="微软雅黑" panose="020B0503020204020204" pitchFamily="34" charset="-122"/>
              <a:cs typeface="Impact" panose="020B0806030902050204"/>
            </a:endParaRPr>
          </a:p>
        </p:txBody>
      </p:sp>
      <p:sp>
        <p:nvSpPr>
          <p:cNvPr id="35" name="文本框 34"/>
          <p:cNvSpPr txBox="1"/>
          <p:nvPr/>
        </p:nvSpPr>
        <p:spPr>
          <a:xfrm>
            <a:off x="9461704" y="2934087"/>
            <a:ext cx="1505585" cy="1197610"/>
          </a:xfrm>
          <a:prstGeom prst="rect">
            <a:avLst/>
          </a:prstGeom>
          <a:noFill/>
        </p:spPr>
        <p:txBody>
          <a:bodyPr wrap="none" lIns="91436" tIns="45718" rIns="91436" bIns="45718" rtlCol="0">
            <a:spAutoFit/>
          </a:bodyPr>
          <a:lstStyle/>
          <a:p>
            <a:pPr defTabSz="457200"/>
            <a:r>
              <a:rPr kumimoji="1" lang="zh-CN" altLang="en-US" sz="2400" b="1" dirty="0">
                <a:solidFill>
                  <a:schemeClr val="accent4"/>
                </a:solidFill>
                <a:latin typeface="Century Gothic" panose="020B0502020202020204" pitchFamily="34" charset="0"/>
                <a:ea typeface="微软雅黑" panose="020B0503020204020204" pitchFamily="34" charset="-122"/>
                <a:cs typeface="Impact" panose="020B0806030902050204"/>
              </a:rPr>
              <a:t>分时电价</a:t>
            </a:r>
            <a:endParaRPr kumimoji="1" lang="zh-CN" altLang="en-US" sz="2400" b="1" dirty="0">
              <a:solidFill>
                <a:schemeClr val="accent4"/>
              </a:solidFill>
              <a:latin typeface="Century Gothic" panose="020B0502020202020204" pitchFamily="34" charset="0"/>
              <a:ea typeface="微软雅黑" panose="020B0503020204020204" pitchFamily="34" charset="-122"/>
              <a:cs typeface="Impact" panose="020B0806030902050204"/>
            </a:endParaRPr>
          </a:p>
          <a:p>
            <a:pPr defTabSz="457200"/>
            <a:r>
              <a:rPr kumimoji="1" lang="zh-CN" altLang="en-US" sz="2400" b="1" dirty="0">
                <a:solidFill>
                  <a:schemeClr val="accent4"/>
                </a:solidFill>
                <a:latin typeface="Century Gothic" panose="020B0502020202020204" pitchFamily="34" charset="0"/>
                <a:ea typeface="微软雅黑" panose="020B0503020204020204" pitchFamily="34" charset="-122"/>
                <a:cs typeface="Impact" panose="020B0806030902050204"/>
              </a:rPr>
              <a:t>峰谷电价</a:t>
            </a:r>
            <a:r>
              <a:rPr kumimoji="1" lang="en-US" altLang="zh-CN" sz="2400" b="1" dirty="0">
                <a:solidFill>
                  <a:schemeClr val="accent4"/>
                </a:solidFill>
                <a:latin typeface="Century Gothic" panose="020B0502020202020204" pitchFamily="34" charset="0"/>
                <a:ea typeface="微软雅黑" panose="020B0503020204020204" pitchFamily="34" charset="-122"/>
                <a:cs typeface="Impact" panose="020B0806030902050204"/>
              </a:rPr>
              <a:t> </a:t>
            </a:r>
            <a:endParaRPr kumimoji="1" lang="en-US" altLang="zh-CN" sz="2400" b="1" dirty="0">
              <a:solidFill>
                <a:schemeClr val="accent4"/>
              </a:solidFill>
              <a:latin typeface="Century Gothic" panose="020B0502020202020204" pitchFamily="34" charset="0"/>
              <a:ea typeface="微软雅黑" panose="020B0503020204020204" pitchFamily="34" charset="-122"/>
              <a:cs typeface="Impact" panose="020B0806030902050204"/>
            </a:endParaRPr>
          </a:p>
          <a:p>
            <a:pPr defTabSz="457200"/>
            <a:r>
              <a:rPr kumimoji="1" lang="zh-CN" altLang="en-US" sz="2400" b="1" dirty="0">
                <a:solidFill>
                  <a:schemeClr val="accent4"/>
                </a:solidFill>
                <a:latin typeface="Century Gothic" panose="020B0502020202020204" pitchFamily="34" charset="0"/>
                <a:ea typeface="微软雅黑" panose="020B0503020204020204" pitchFamily="34" charset="-122"/>
                <a:cs typeface="Impact" panose="020B0806030902050204"/>
              </a:rPr>
              <a:t>激励政策</a:t>
            </a:r>
            <a:endParaRPr kumimoji="1" lang="zh-CN" altLang="en-US" sz="2400" b="1" dirty="0">
              <a:solidFill>
                <a:schemeClr val="accent4"/>
              </a:solidFill>
              <a:latin typeface="Century Gothic" panose="020B0502020202020204" pitchFamily="34" charset="0"/>
              <a:ea typeface="微软雅黑" panose="020B0503020204020204" pitchFamily="34" charset="-122"/>
              <a:cs typeface="Impact" panose="020B0806030902050204"/>
            </a:endParaRPr>
          </a:p>
        </p:txBody>
      </p:sp>
      <p:sp>
        <p:nvSpPr>
          <p:cNvPr id="2" name="Rectangle 175"/>
          <p:cNvSpPr>
            <a:spLocks noChangeArrowheads="1"/>
          </p:cNvSpPr>
          <p:nvPr>
            <p:custDataLst>
              <p:tags r:id="rId2"/>
            </p:custDataLst>
          </p:nvPr>
        </p:nvSpPr>
        <p:spPr bwMode="auto">
          <a:xfrm>
            <a:off x="3673793" y="4647161"/>
            <a:ext cx="213741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chemeClr val="bg1"/>
                </a:solidFill>
                <a:effectLst/>
                <a:latin typeface="Arial" panose="020B0604020202020204" pitchFamily="34" charset="0"/>
              </a:rPr>
              <a:t>用户用电特征</a:t>
            </a:r>
            <a:endParaRPr kumimoji="0" lang="zh-CN" altLang="zh-CN" sz="2800" b="1" i="0" u="none" strike="noStrike" cap="none" normalizeH="0" baseline="0" dirty="0">
              <a:ln>
                <a:noFill/>
              </a:ln>
              <a:solidFill>
                <a:schemeClr val="bg1"/>
              </a:solidFill>
              <a:effectLst/>
              <a:latin typeface="Arial" panose="020B0604020202020204" pitchFamily="34" charset="0"/>
            </a:endParaRPr>
          </a:p>
        </p:txBody>
      </p:sp>
      <p:sp>
        <p:nvSpPr>
          <p:cNvPr id="3" name="Rectangle 175"/>
          <p:cNvSpPr>
            <a:spLocks noChangeArrowheads="1"/>
          </p:cNvSpPr>
          <p:nvPr>
            <p:custDataLst>
              <p:tags r:id="rId3"/>
            </p:custDataLst>
          </p:nvPr>
        </p:nvSpPr>
        <p:spPr bwMode="auto">
          <a:xfrm>
            <a:off x="6566218" y="1489941"/>
            <a:ext cx="178117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chemeClr val="bg1"/>
                </a:solidFill>
                <a:effectLst/>
                <a:latin typeface="Arial" panose="020B0604020202020204" pitchFamily="34" charset="0"/>
              </a:rPr>
              <a:t>用户配合度</a:t>
            </a:r>
            <a:endParaRPr kumimoji="0" lang="zh-CN" altLang="zh-CN" sz="2800" b="1" i="0" u="none" strike="noStrike" cap="none" normalizeH="0" baseline="0" dirty="0">
              <a:ln>
                <a:noFill/>
              </a:ln>
              <a:solidFill>
                <a:schemeClr val="bg1"/>
              </a:solidFill>
              <a:effectLst/>
              <a:latin typeface="Arial" panose="020B0604020202020204" pitchFamily="34" charset="0"/>
            </a:endParaRPr>
          </a:p>
        </p:txBody>
      </p:sp>
      <p:sp>
        <p:nvSpPr>
          <p:cNvPr id="36" name="Rectangle 175"/>
          <p:cNvSpPr>
            <a:spLocks noChangeArrowheads="1"/>
          </p:cNvSpPr>
          <p:nvPr>
            <p:custDataLst>
              <p:tags r:id="rId4"/>
            </p:custDataLst>
          </p:nvPr>
        </p:nvSpPr>
        <p:spPr bwMode="auto">
          <a:xfrm>
            <a:off x="9061133" y="4635731"/>
            <a:ext cx="213741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chemeClr val="bg1"/>
                </a:solidFill>
                <a:effectLst/>
                <a:latin typeface="Arial" panose="020B0604020202020204" pitchFamily="34" charset="0"/>
              </a:rPr>
              <a:t>经济激励政策</a:t>
            </a:r>
            <a:endParaRPr kumimoji="0" lang="zh-CN" altLang="zh-CN" sz="2800" b="1"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5745"/>
            <a:ext cx="420878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用户数据价值评估</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sym typeface="+mn-ea"/>
              </a:rPr>
              <a:t>模型</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671195" y="1559560"/>
            <a:ext cx="4209415" cy="829945"/>
          </a:xfrm>
          <a:prstGeom prst="rect">
            <a:avLst/>
          </a:prstGeom>
          <a:noFill/>
        </p:spPr>
        <p:txBody>
          <a:bodyPr wrap="square" rtlCol="0">
            <a:spAutoFit/>
          </a:bodyPr>
          <a:p>
            <a:r>
              <a:rPr lang="zh-CN" altLang="en-US" sz="2400"/>
              <a:t>用户数据的价值评估综合考虑以下因素：</a:t>
            </a:r>
            <a:endParaRPr lang="zh-CN" altLang="en-US" sz="2400"/>
          </a:p>
        </p:txBody>
      </p:sp>
      <p:pic>
        <p:nvPicPr>
          <p:cNvPr id="3" name="图片 2" descr="截屏2024-06-06 下午11.13.09"/>
          <p:cNvPicPr>
            <a:picLocks noChangeAspect="1"/>
          </p:cNvPicPr>
          <p:nvPr/>
        </p:nvPicPr>
        <p:blipFill>
          <a:blip r:embed="rId3"/>
          <a:stretch>
            <a:fillRect/>
          </a:stretch>
        </p:blipFill>
        <p:spPr>
          <a:xfrm>
            <a:off x="779145" y="2488565"/>
            <a:ext cx="3993515" cy="1881505"/>
          </a:xfrm>
          <a:prstGeom prst="rect">
            <a:avLst/>
          </a:prstGeom>
        </p:spPr>
      </p:pic>
      <p:sp>
        <p:nvSpPr>
          <p:cNvPr id="26" name="文本框 25"/>
          <p:cNvSpPr txBox="1"/>
          <p:nvPr>
            <p:custDataLst>
              <p:tags r:id="rId4"/>
            </p:custDataLst>
          </p:nvPr>
        </p:nvSpPr>
        <p:spPr>
          <a:xfrm>
            <a:off x="5403850" y="869950"/>
            <a:ext cx="6096000" cy="460375"/>
          </a:xfrm>
          <a:prstGeom prst="rect">
            <a:avLst/>
          </a:prstGeom>
          <a:noFill/>
        </p:spPr>
        <p:txBody>
          <a:bodyPr wrap="square" rtlCol="0" anchor="t">
            <a:spAutoFit/>
          </a:bodyPr>
          <a:p>
            <a:r>
              <a:rPr lang="zh-CN" altLang="en-US" sz="2400">
                <a:sym typeface="+mn-ea"/>
              </a:rPr>
              <a:t>其中，数据效益包括以下评估指标：</a:t>
            </a:r>
            <a:endParaRPr lang="zh-CN" altLang="en-US" sz="2400"/>
          </a:p>
        </p:txBody>
      </p:sp>
      <p:pic>
        <p:nvPicPr>
          <p:cNvPr id="27" name="图片 26" descr="截屏2024-06-06 下午11.14.42"/>
          <p:cNvPicPr>
            <a:picLocks noChangeAspect="1"/>
          </p:cNvPicPr>
          <p:nvPr/>
        </p:nvPicPr>
        <p:blipFill>
          <a:blip r:embed="rId5"/>
          <a:stretch>
            <a:fillRect/>
          </a:stretch>
        </p:blipFill>
        <p:spPr>
          <a:xfrm>
            <a:off x="5483225" y="1438275"/>
            <a:ext cx="4941570" cy="51511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5745"/>
            <a:ext cx="420878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用户数据价值评估</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sym typeface="+mn-ea"/>
              </a:rPr>
              <a:t>模型</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1518920" y="1661795"/>
            <a:ext cx="4209415" cy="460375"/>
          </a:xfrm>
          <a:prstGeom prst="rect">
            <a:avLst/>
          </a:prstGeom>
          <a:noFill/>
        </p:spPr>
        <p:txBody>
          <a:bodyPr wrap="square" rtlCol="0">
            <a:spAutoFit/>
          </a:bodyPr>
          <a:p>
            <a:r>
              <a:rPr lang="zh-CN" altLang="en-US" sz="2400"/>
              <a:t>数据总价值模型为：</a:t>
            </a:r>
            <a:endParaRPr lang="zh-CN" altLang="en-US" sz="2400"/>
          </a:p>
        </p:txBody>
      </p:sp>
      <p:pic>
        <p:nvPicPr>
          <p:cNvPr id="6" name="图片 5" descr="截屏2024-06-06 下午11.17.17"/>
          <p:cNvPicPr>
            <a:picLocks noChangeAspect="1"/>
          </p:cNvPicPr>
          <p:nvPr/>
        </p:nvPicPr>
        <p:blipFill>
          <a:blip r:embed="rId3"/>
          <a:stretch>
            <a:fillRect/>
          </a:stretch>
        </p:blipFill>
        <p:spPr>
          <a:xfrm>
            <a:off x="1417320" y="2317750"/>
            <a:ext cx="9372600" cy="584200"/>
          </a:xfrm>
          <a:prstGeom prst="rect">
            <a:avLst/>
          </a:prstGeom>
        </p:spPr>
      </p:pic>
      <p:sp>
        <p:nvSpPr>
          <p:cNvPr id="8" name="文本框 7"/>
          <p:cNvSpPr txBox="1"/>
          <p:nvPr>
            <p:custDataLst>
              <p:tags r:id="rId4"/>
            </p:custDataLst>
          </p:nvPr>
        </p:nvSpPr>
        <p:spPr>
          <a:xfrm>
            <a:off x="1518920" y="3220720"/>
            <a:ext cx="4209415" cy="460375"/>
          </a:xfrm>
          <a:prstGeom prst="rect">
            <a:avLst/>
          </a:prstGeom>
          <a:noFill/>
        </p:spPr>
        <p:txBody>
          <a:bodyPr wrap="square" rtlCol="0">
            <a:spAutoFit/>
          </a:bodyPr>
          <a:p>
            <a:r>
              <a:rPr lang="zh-CN" altLang="en-US" sz="2400"/>
              <a:t>其中：</a:t>
            </a:r>
            <a:endParaRPr lang="zh-CN" altLang="en-US" sz="2400"/>
          </a:p>
        </p:txBody>
      </p:sp>
      <p:pic>
        <p:nvPicPr>
          <p:cNvPr id="9" name="图片 8" descr="截屏2024-06-06 下午11.17.48"/>
          <p:cNvPicPr>
            <a:picLocks noChangeAspect="1"/>
          </p:cNvPicPr>
          <p:nvPr/>
        </p:nvPicPr>
        <p:blipFill>
          <a:blip r:embed="rId5"/>
          <a:stretch>
            <a:fillRect/>
          </a:stretch>
        </p:blipFill>
        <p:spPr>
          <a:xfrm>
            <a:off x="2141855" y="3808095"/>
            <a:ext cx="9372600" cy="584200"/>
          </a:xfrm>
          <a:prstGeom prst="rect">
            <a:avLst/>
          </a:prstGeom>
        </p:spPr>
      </p:pic>
      <p:pic>
        <p:nvPicPr>
          <p:cNvPr id="10" name="图片 9" descr="截屏2024-06-06 下午11.18.04"/>
          <p:cNvPicPr>
            <a:picLocks noChangeAspect="1"/>
          </p:cNvPicPr>
          <p:nvPr/>
        </p:nvPicPr>
        <p:blipFill>
          <a:blip r:embed="rId6"/>
          <a:stretch>
            <a:fillRect/>
          </a:stretch>
        </p:blipFill>
        <p:spPr>
          <a:xfrm>
            <a:off x="3806190" y="4645660"/>
            <a:ext cx="4775200" cy="584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6" name="MH_Number_1"/>
          <p:cNvSpPr/>
          <p:nvPr>
            <p:custDataLst>
              <p:tags r:id="rId1"/>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765590"/>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2116455" y="4183380"/>
            <a:ext cx="8717915" cy="521970"/>
          </a:xfrm>
          <a:prstGeom prst="rect">
            <a:avLst/>
          </a:prstGeom>
          <a:noFill/>
        </p:spPr>
        <p:txBody>
          <a:bodyPr wrap="square" rtlCol="0">
            <a:spAutoFit/>
          </a:bodyPr>
          <a:p>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任务1：基于负荷历史数据的用户用能模式分析</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数据交易模式设计</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p:nvSpPr>
        <p:spPr bwMode="auto">
          <a:xfrm>
            <a:off x="3094355" y="2440305"/>
            <a:ext cx="718185" cy="793750"/>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9" name="Rectangle 6"/>
          <p:cNvSpPr>
            <a:spLocks noChangeArrowheads="1"/>
          </p:cNvSpPr>
          <p:nvPr/>
        </p:nvSpPr>
        <p:spPr bwMode="auto">
          <a:xfrm>
            <a:off x="3094990" y="3234055"/>
            <a:ext cx="718185" cy="793750"/>
          </a:xfrm>
          <a:prstGeom prst="rect">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 name="Rectangle 7"/>
          <p:cNvSpPr>
            <a:spLocks noChangeArrowheads="1"/>
          </p:cNvSpPr>
          <p:nvPr/>
        </p:nvSpPr>
        <p:spPr bwMode="auto">
          <a:xfrm>
            <a:off x="3094355" y="1647825"/>
            <a:ext cx="718820" cy="792480"/>
          </a:xfrm>
          <a:prstGeom prst="rect">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1" name="Rectangle 8"/>
          <p:cNvSpPr>
            <a:spLocks noChangeArrowheads="1"/>
          </p:cNvSpPr>
          <p:nvPr/>
        </p:nvSpPr>
        <p:spPr bwMode="auto">
          <a:xfrm>
            <a:off x="3093720" y="854075"/>
            <a:ext cx="718820" cy="79375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2" name="Rectangle 9"/>
          <p:cNvSpPr>
            <a:spLocks noChangeArrowheads="1"/>
          </p:cNvSpPr>
          <p:nvPr/>
        </p:nvSpPr>
        <p:spPr bwMode="auto">
          <a:xfrm>
            <a:off x="317" y="1107758"/>
            <a:ext cx="2925763" cy="79375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0"/>
          <p:cNvSpPr/>
          <p:nvPr/>
        </p:nvSpPr>
        <p:spPr bwMode="auto">
          <a:xfrm>
            <a:off x="2926080" y="853758"/>
            <a:ext cx="168275" cy="1047750"/>
          </a:xfrm>
          <a:custGeom>
            <a:avLst/>
            <a:gdLst>
              <a:gd name="T0" fmla="*/ 106 w 106"/>
              <a:gd name="T1" fmla="*/ 500 h 660"/>
              <a:gd name="T2" fmla="*/ 0 w 106"/>
              <a:gd name="T3" fmla="*/ 660 h 660"/>
              <a:gd name="T4" fmla="*/ 0 w 106"/>
              <a:gd name="T5" fmla="*/ 160 h 660"/>
              <a:gd name="T6" fmla="*/ 106 w 106"/>
              <a:gd name="T7" fmla="*/ 0 h 660"/>
              <a:gd name="T8" fmla="*/ 106 w 106"/>
              <a:gd name="T9" fmla="*/ 500 h 660"/>
            </a:gdLst>
            <a:ahLst/>
            <a:cxnLst>
              <a:cxn ang="0">
                <a:pos x="T0" y="T1"/>
              </a:cxn>
              <a:cxn ang="0">
                <a:pos x="T2" y="T3"/>
              </a:cxn>
              <a:cxn ang="0">
                <a:pos x="T4" y="T5"/>
              </a:cxn>
              <a:cxn ang="0">
                <a:pos x="T6" y="T7"/>
              </a:cxn>
              <a:cxn ang="0">
                <a:pos x="T8" y="T9"/>
              </a:cxn>
            </a:cxnLst>
            <a:rect l="0" t="0" r="r" b="b"/>
            <a:pathLst>
              <a:path w="106" h="660">
                <a:moveTo>
                  <a:pt x="106" y="500"/>
                </a:moveTo>
                <a:lnTo>
                  <a:pt x="0" y="660"/>
                </a:lnTo>
                <a:lnTo>
                  <a:pt x="0" y="160"/>
                </a:lnTo>
                <a:lnTo>
                  <a:pt x="106" y="0"/>
                </a:lnTo>
                <a:lnTo>
                  <a:pt x="106" y="50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4" name="Rectangle 11"/>
          <p:cNvSpPr>
            <a:spLocks noChangeArrowheads="1"/>
          </p:cNvSpPr>
          <p:nvPr/>
        </p:nvSpPr>
        <p:spPr bwMode="auto">
          <a:xfrm>
            <a:off x="5397" y="1901508"/>
            <a:ext cx="2925763" cy="793750"/>
          </a:xfrm>
          <a:prstGeom prst="rect">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2926080" y="1647508"/>
            <a:ext cx="168275" cy="1047750"/>
          </a:xfrm>
          <a:custGeom>
            <a:avLst/>
            <a:gdLst>
              <a:gd name="T0" fmla="*/ 106 w 106"/>
              <a:gd name="T1" fmla="*/ 499 h 660"/>
              <a:gd name="T2" fmla="*/ 0 w 106"/>
              <a:gd name="T3" fmla="*/ 660 h 660"/>
              <a:gd name="T4" fmla="*/ 0 w 106"/>
              <a:gd name="T5" fmla="*/ 160 h 660"/>
              <a:gd name="T6" fmla="*/ 106 w 106"/>
              <a:gd name="T7" fmla="*/ 0 h 660"/>
              <a:gd name="T8" fmla="*/ 106 w 106"/>
              <a:gd name="T9" fmla="*/ 499 h 660"/>
            </a:gdLst>
            <a:ahLst/>
            <a:cxnLst>
              <a:cxn ang="0">
                <a:pos x="T0" y="T1"/>
              </a:cxn>
              <a:cxn ang="0">
                <a:pos x="T2" y="T3"/>
              </a:cxn>
              <a:cxn ang="0">
                <a:pos x="T4" y="T5"/>
              </a:cxn>
              <a:cxn ang="0">
                <a:pos x="T6" y="T7"/>
              </a:cxn>
              <a:cxn ang="0">
                <a:pos x="T8" y="T9"/>
              </a:cxn>
            </a:cxnLst>
            <a:rect l="0" t="0" r="r" b="b"/>
            <a:pathLst>
              <a:path w="106" h="660">
                <a:moveTo>
                  <a:pt x="106" y="499"/>
                </a:moveTo>
                <a:lnTo>
                  <a:pt x="0" y="660"/>
                </a:lnTo>
                <a:lnTo>
                  <a:pt x="0" y="160"/>
                </a:lnTo>
                <a:lnTo>
                  <a:pt x="106" y="0"/>
                </a:lnTo>
                <a:lnTo>
                  <a:pt x="106" y="499"/>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 name="Rectangle 13"/>
          <p:cNvSpPr>
            <a:spLocks noChangeArrowheads="1"/>
          </p:cNvSpPr>
          <p:nvPr/>
        </p:nvSpPr>
        <p:spPr bwMode="auto">
          <a:xfrm>
            <a:off x="317" y="3483293"/>
            <a:ext cx="2925763" cy="792163"/>
          </a:xfrm>
          <a:prstGeom prst="rect">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2925445" y="3234055"/>
            <a:ext cx="168275" cy="1047750"/>
          </a:xfrm>
          <a:custGeom>
            <a:avLst/>
            <a:gdLst>
              <a:gd name="T0" fmla="*/ 106 w 106"/>
              <a:gd name="T1" fmla="*/ 500 h 660"/>
              <a:gd name="T2" fmla="*/ 0 w 106"/>
              <a:gd name="T3" fmla="*/ 660 h 660"/>
              <a:gd name="T4" fmla="*/ 0 w 106"/>
              <a:gd name="T5" fmla="*/ 161 h 660"/>
              <a:gd name="T6" fmla="*/ 106 w 106"/>
              <a:gd name="T7" fmla="*/ 0 h 660"/>
              <a:gd name="T8" fmla="*/ 106 w 106"/>
              <a:gd name="T9" fmla="*/ 500 h 660"/>
            </a:gdLst>
            <a:ahLst/>
            <a:cxnLst>
              <a:cxn ang="0">
                <a:pos x="T0" y="T1"/>
              </a:cxn>
              <a:cxn ang="0">
                <a:pos x="T2" y="T3"/>
              </a:cxn>
              <a:cxn ang="0">
                <a:pos x="T4" y="T5"/>
              </a:cxn>
              <a:cxn ang="0">
                <a:pos x="T6" y="T7"/>
              </a:cxn>
              <a:cxn ang="0">
                <a:pos x="T8" y="T9"/>
              </a:cxn>
            </a:cxnLst>
            <a:rect l="0" t="0" r="r" b="b"/>
            <a:pathLst>
              <a:path w="106" h="660">
                <a:moveTo>
                  <a:pt x="106" y="500"/>
                </a:moveTo>
                <a:lnTo>
                  <a:pt x="0" y="660"/>
                </a:lnTo>
                <a:lnTo>
                  <a:pt x="0" y="161"/>
                </a:lnTo>
                <a:lnTo>
                  <a:pt x="106" y="0"/>
                </a:lnTo>
                <a:lnTo>
                  <a:pt x="106" y="50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8" name="Rectangle 15"/>
          <p:cNvSpPr>
            <a:spLocks noChangeArrowheads="1"/>
          </p:cNvSpPr>
          <p:nvPr/>
        </p:nvSpPr>
        <p:spPr bwMode="auto">
          <a:xfrm>
            <a:off x="317" y="2695575"/>
            <a:ext cx="2925763" cy="788988"/>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6"/>
          <p:cNvSpPr/>
          <p:nvPr/>
        </p:nvSpPr>
        <p:spPr bwMode="auto">
          <a:xfrm>
            <a:off x="2925445" y="2440305"/>
            <a:ext cx="168275" cy="1042988"/>
          </a:xfrm>
          <a:custGeom>
            <a:avLst/>
            <a:gdLst>
              <a:gd name="T0" fmla="*/ 106 w 106"/>
              <a:gd name="T1" fmla="*/ 500 h 657"/>
              <a:gd name="T2" fmla="*/ 0 w 106"/>
              <a:gd name="T3" fmla="*/ 657 h 657"/>
              <a:gd name="T4" fmla="*/ 0 w 106"/>
              <a:gd name="T5" fmla="*/ 160 h 657"/>
              <a:gd name="T6" fmla="*/ 106 w 106"/>
              <a:gd name="T7" fmla="*/ 0 h 657"/>
              <a:gd name="T8" fmla="*/ 106 w 106"/>
              <a:gd name="T9" fmla="*/ 500 h 657"/>
            </a:gdLst>
            <a:ahLst/>
            <a:cxnLst>
              <a:cxn ang="0">
                <a:pos x="T0" y="T1"/>
              </a:cxn>
              <a:cxn ang="0">
                <a:pos x="T2" y="T3"/>
              </a:cxn>
              <a:cxn ang="0">
                <a:pos x="T4" y="T5"/>
              </a:cxn>
              <a:cxn ang="0">
                <a:pos x="T6" y="T7"/>
              </a:cxn>
              <a:cxn ang="0">
                <a:pos x="T8" y="T9"/>
              </a:cxn>
            </a:cxnLst>
            <a:rect l="0" t="0" r="r" b="b"/>
            <a:pathLst>
              <a:path w="106" h="657">
                <a:moveTo>
                  <a:pt x="106" y="500"/>
                </a:moveTo>
                <a:lnTo>
                  <a:pt x="0" y="657"/>
                </a:lnTo>
                <a:lnTo>
                  <a:pt x="0" y="160"/>
                </a:lnTo>
                <a:lnTo>
                  <a:pt x="106" y="0"/>
                </a:lnTo>
                <a:lnTo>
                  <a:pt x="106" y="50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20" name="Freeform 17"/>
          <p:cNvSpPr/>
          <p:nvPr/>
        </p:nvSpPr>
        <p:spPr bwMode="auto">
          <a:xfrm>
            <a:off x="3807460" y="1647825"/>
            <a:ext cx="8384540" cy="792480"/>
          </a:xfrm>
          <a:custGeom>
            <a:avLst/>
            <a:gdLst>
              <a:gd name="T0" fmla="*/ 2005 w 2005"/>
              <a:gd name="T1" fmla="*/ 0 h 499"/>
              <a:gd name="T2" fmla="*/ 0 w 2005"/>
              <a:gd name="T3" fmla="*/ 0 h 499"/>
              <a:gd name="T4" fmla="*/ 0 w 2005"/>
              <a:gd name="T5" fmla="*/ 499 h 499"/>
              <a:gd name="T6" fmla="*/ 176 w 2005"/>
              <a:gd name="T7" fmla="*/ 499 h 499"/>
              <a:gd name="T8" fmla="*/ 2005 w 2005"/>
              <a:gd name="T9" fmla="*/ 499 h 499"/>
              <a:gd name="T10" fmla="*/ 2005 w 2005"/>
              <a:gd name="T11" fmla="*/ 0 h 499"/>
            </a:gdLst>
            <a:ahLst/>
            <a:cxnLst>
              <a:cxn ang="0">
                <a:pos x="T0" y="T1"/>
              </a:cxn>
              <a:cxn ang="0">
                <a:pos x="T2" y="T3"/>
              </a:cxn>
              <a:cxn ang="0">
                <a:pos x="T4" y="T5"/>
              </a:cxn>
              <a:cxn ang="0">
                <a:pos x="T6" y="T7"/>
              </a:cxn>
              <a:cxn ang="0">
                <a:pos x="T8" y="T9"/>
              </a:cxn>
              <a:cxn ang="0">
                <a:pos x="T10" y="T11"/>
              </a:cxn>
            </a:cxnLst>
            <a:rect l="0" t="0" r="r" b="b"/>
            <a:pathLst>
              <a:path w="2005" h="499">
                <a:moveTo>
                  <a:pt x="2005" y="0"/>
                </a:moveTo>
                <a:lnTo>
                  <a:pt x="0" y="0"/>
                </a:lnTo>
                <a:lnTo>
                  <a:pt x="0" y="499"/>
                </a:lnTo>
                <a:lnTo>
                  <a:pt x="176" y="499"/>
                </a:lnTo>
                <a:lnTo>
                  <a:pt x="2005" y="499"/>
                </a:lnTo>
                <a:lnTo>
                  <a:pt x="2005" y="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8"/>
          <p:cNvSpPr/>
          <p:nvPr/>
        </p:nvSpPr>
        <p:spPr bwMode="auto">
          <a:xfrm>
            <a:off x="5824855" y="2811463"/>
            <a:ext cx="3182938" cy="792163"/>
          </a:xfrm>
          <a:custGeom>
            <a:avLst/>
            <a:gdLst>
              <a:gd name="T0" fmla="*/ 2005 w 2005"/>
              <a:gd name="T1" fmla="*/ 0 h 499"/>
              <a:gd name="T2" fmla="*/ 0 w 2005"/>
              <a:gd name="T3" fmla="*/ 0 h 499"/>
              <a:gd name="T4" fmla="*/ 0 w 2005"/>
              <a:gd name="T5" fmla="*/ 499 h 499"/>
              <a:gd name="T6" fmla="*/ 176 w 2005"/>
              <a:gd name="T7" fmla="*/ 499 h 499"/>
              <a:gd name="T8" fmla="*/ 2005 w 2005"/>
              <a:gd name="T9" fmla="*/ 499 h 499"/>
              <a:gd name="T10" fmla="*/ 2005 w 2005"/>
              <a:gd name="T11" fmla="*/ 0 h 499"/>
            </a:gdLst>
            <a:ahLst/>
            <a:cxnLst>
              <a:cxn ang="0">
                <a:pos x="T0" y="T1"/>
              </a:cxn>
              <a:cxn ang="0">
                <a:pos x="T2" y="T3"/>
              </a:cxn>
              <a:cxn ang="0">
                <a:pos x="T4" y="T5"/>
              </a:cxn>
              <a:cxn ang="0">
                <a:pos x="T6" y="T7"/>
              </a:cxn>
              <a:cxn ang="0">
                <a:pos x="T8" y="T9"/>
              </a:cxn>
              <a:cxn ang="0">
                <a:pos x="T10" y="T11"/>
              </a:cxn>
            </a:cxnLst>
            <a:rect l="0" t="0" r="r" b="b"/>
            <a:pathLst>
              <a:path w="2005" h="499">
                <a:moveTo>
                  <a:pt x="2005" y="0"/>
                </a:moveTo>
                <a:lnTo>
                  <a:pt x="0" y="0"/>
                </a:lnTo>
                <a:lnTo>
                  <a:pt x="0" y="499"/>
                </a:lnTo>
                <a:lnTo>
                  <a:pt x="176" y="499"/>
                </a:lnTo>
                <a:lnTo>
                  <a:pt x="2005" y="499"/>
                </a:lnTo>
                <a:lnTo>
                  <a:pt x="20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3808095" y="3234055"/>
            <a:ext cx="8384540" cy="793750"/>
          </a:xfrm>
          <a:custGeom>
            <a:avLst/>
            <a:gdLst>
              <a:gd name="T0" fmla="*/ 1829 w 1829"/>
              <a:gd name="T1" fmla="*/ 0 h 500"/>
              <a:gd name="T2" fmla="*/ 1829 w 1829"/>
              <a:gd name="T3" fmla="*/ 0 h 500"/>
              <a:gd name="T4" fmla="*/ 0 w 1829"/>
              <a:gd name="T5" fmla="*/ 0 h 500"/>
              <a:gd name="T6" fmla="*/ 0 w 1829"/>
              <a:gd name="T7" fmla="*/ 500 h 500"/>
              <a:gd name="T8" fmla="*/ 1829 w 1829"/>
              <a:gd name="T9" fmla="*/ 500 h 500"/>
              <a:gd name="T10" fmla="*/ 1829 w 1829"/>
              <a:gd name="T11" fmla="*/ 0 h 500"/>
            </a:gdLst>
            <a:ahLst/>
            <a:cxnLst>
              <a:cxn ang="0">
                <a:pos x="T0" y="T1"/>
              </a:cxn>
              <a:cxn ang="0">
                <a:pos x="T2" y="T3"/>
              </a:cxn>
              <a:cxn ang="0">
                <a:pos x="T4" y="T5"/>
              </a:cxn>
              <a:cxn ang="0">
                <a:pos x="T6" y="T7"/>
              </a:cxn>
              <a:cxn ang="0">
                <a:pos x="T8" y="T9"/>
              </a:cxn>
              <a:cxn ang="0">
                <a:pos x="T10" y="T11"/>
              </a:cxn>
            </a:cxnLst>
            <a:rect l="0" t="0" r="r" b="b"/>
            <a:pathLst>
              <a:path w="1829" h="500">
                <a:moveTo>
                  <a:pt x="1829" y="0"/>
                </a:moveTo>
                <a:lnTo>
                  <a:pt x="1829" y="0"/>
                </a:lnTo>
                <a:lnTo>
                  <a:pt x="0" y="0"/>
                </a:lnTo>
                <a:lnTo>
                  <a:pt x="0" y="500"/>
                </a:lnTo>
                <a:lnTo>
                  <a:pt x="1829" y="500"/>
                </a:lnTo>
                <a:lnTo>
                  <a:pt x="1829" y="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0"/>
          <p:cNvSpPr/>
          <p:nvPr/>
        </p:nvSpPr>
        <p:spPr bwMode="auto">
          <a:xfrm>
            <a:off x="6099175" y="3962400"/>
            <a:ext cx="2903538" cy="793750"/>
          </a:xfrm>
          <a:custGeom>
            <a:avLst/>
            <a:gdLst>
              <a:gd name="T0" fmla="*/ 1829 w 1829"/>
              <a:gd name="T1" fmla="*/ 0 h 500"/>
              <a:gd name="T2" fmla="*/ 1829 w 1829"/>
              <a:gd name="T3" fmla="*/ 0 h 500"/>
              <a:gd name="T4" fmla="*/ 0 w 1829"/>
              <a:gd name="T5" fmla="*/ 0 h 500"/>
              <a:gd name="T6" fmla="*/ 0 w 1829"/>
              <a:gd name="T7" fmla="*/ 500 h 500"/>
              <a:gd name="T8" fmla="*/ 1829 w 1829"/>
              <a:gd name="T9" fmla="*/ 500 h 500"/>
              <a:gd name="T10" fmla="*/ 1829 w 1829"/>
              <a:gd name="T11" fmla="*/ 0 h 500"/>
            </a:gdLst>
            <a:ahLst/>
            <a:cxnLst>
              <a:cxn ang="0">
                <a:pos x="T0" y="T1"/>
              </a:cxn>
              <a:cxn ang="0">
                <a:pos x="T2" y="T3"/>
              </a:cxn>
              <a:cxn ang="0">
                <a:pos x="T4" y="T5"/>
              </a:cxn>
              <a:cxn ang="0">
                <a:pos x="T6" y="T7"/>
              </a:cxn>
              <a:cxn ang="0">
                <a:pos x="T8" y="T9"/>
              </a:cxn>
              <a:cxn ang="0">
                <a:pos x="T10" y="T11"/>
              </a:cxn>
            </a:cxnLst>
            <a:rect l="0" t="0" r="r" b="b"/>
            <a:pathLst>
              <a:path w="1829" h="500">
                <a:moveTo>
                  <a:pt x="1829" y="0"/>
                </a:moveTo>
                <a:lnTo>
                  <a:pt x="1829" y="0"/>
                </a:lnTo>
                <a:lnTo>
                  <a:pt x="0" y="0"/>
                </a:lnTo>
                <a:lnTo>
                  <a:pt x="0" y="500"/>
                </a:lnTo>
                <a:lnTo>
                  <a:pt x="1829" y="500"/>
                </a:lnTo>
                <a:lnTo>
                  <a:pt x="18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3813175" y="2440305"/>
            <a:ext cx="8352790" cy="793750"/>
          </a:xfrm>
          <a:custGeom>
            <a:avLst/>
            <a:gdLst>
              <a:gd name="T0" fmla="*/ 2085 w 2085"/>
              <a:gd name="T1" fmla="*/ 0 h 500"/>
              <a:gd name="T2" fmla="*/ 2085 w 2085"/>
              <a:gd name="T3" fmla="*/ 0 h 500"/>
              <a:gd name="T4" fmla="*/ 256 w 2085"/>
              <a:gd name="T5" fmla="*/ 0 h 500"/>
              <a:gd name="T6" fmla="*/ 0 w 2085"/>
              <a:gd name="T7" fmla="*/ 0 h 500"/>
              <a:gd name="T8" fmla="*/ 0 w 2085"/>
              <a:gd name="T9" fmla="*/ 500 h 500"/>
              <a:gd name="T10" fmla="*/ 2085 w 2085"/>
              <a:gd name="T11" fmla="*/ 500 h 500"/>
              <a:gd name="T12" fmla="*/ 2085 w 2085"/>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2085" h="500">
                <a:moveTo>
                  <a:pt x="2085" y="0"/>
                </a:moveTo>
                <a:lnTo>
                  <a:pt x="2085" y="0"/>
                </a:lnTo>
                <a:lnTo>
                  <a:pt x="256" y="0"/>
                </a:lnTo>
                <a:lnTo>
                  <a:pt x="0" y="0"/>
                </a:lnTo>
                <a:lnTo>
                  <a:pt x="0" y="500"/>
                </a:lnTo>
                <a:lnTo>
                  <a:pt x="2085" y="500"/>
                </a:lnTo>
                <a:lnTo>
                  <a:pt x="2085" y="0"/>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25" name="Freeform 22"/>
          <p:cNvSpPr/>
          <p:nvPr/>
        </p:nvSpPr>
        <p:spPr bwMode="auto">
          <a:xfrm>
            <a:off x="5692775" y="4756150"/>
            <a:ext cx="3309938" cy="793750"/>
          </a:xfrm>
          <a:custGeom>
            <a:avLst/>
            <a:gdLst>
              <a:gd name="T0" fmla="*/ 2085 w 2085"/>
              <a:gd name="T1" fmla="*/ 0 h 500"/>
              <a:gd name="T2" fmla="*/ 2085 w 2085"/>
              <a:gd name="T3" fmla="*/ 0 h 500"/>
              <a:gd name="T4" fmla="*/ 256 w 2085"/>
              <a:gd name="T5" fmla="*/ 0 h 500"/>
              <a:gd name="T6" fmla="*/ 0 w 2085"/>
              <a:gd name="T7" fmla="*/ 0 h 500"/>
              <a:gd name="T8" fmla="*/ 0 w 2085"/>
              <a:gd name="T9" fmla="*/ 500 h 500"/>
              <a:gd name="T10" fmla="*/ 2085 w 2085"/>
              <a:gd name="T11" fmla="*/ 500 h 500"/>
              <a:gd name="T12" fmla="*/ 2085 w 2085"/>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2085" h="500">
                <a:moveTo>
                  <a:pt x="2085" y="0"/>
                </a:moveTo>
                <a:lnTo>
                  <a:pt x="2085" y="0"/>
                </a:lnTo>
                <a:lnTo>
                  <a:pt x="256" y="0"/>
                </a:lnTo>
                <a:lnTo>
                  <a:pt x="0" y="0"/>
                </a:lnTo>
                <a:lnTo>
                  <a:pt x="0" y="500"/>
                </a:lnTo>
                <a:lnTo>
                  <a:pt x="2085" y="500"/>
                </a:lnTo>
                <a:lnTo>
                  <a:pt x="20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Rectangle 23"/>
          <p:cNvSpPr>
            <a:spLocks noChangeArrowheads="1"/>
          </p:cNvSpPr>
          <p:nvPr/>
        </p:nvSpPr>
        <p:spPr bwMode="auto">
          <a:xfrm>
            <a:off x="3813175" y="854075"/>
            <a:ext cx="8384540" cy="793750"/>
          </a:xfrm>
          <a:prstGeom prst="rect">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grpSp>
        <p:nvGrpSpPr>
          <p:cNvPr id="28" name="组合 27"/>
          <p:cNvGrpSpPr/>
          <p:nvPr/>
        </p:nvGrpSpPr>
        <p:grpSpPr>
          <a:xfrm>
            <a:off x="4031298" y="1108075"/>
            <a:ext cx="627063" cy="385763"/>
            <a:chOff x="6238875" y="2597150"/>
            <a:chExt cx="627063" cy="385763"/>
          </a:xfrm>
          <a:solidFill>
            <a:schemeClr val="tx1">
              <a:lumMod val="75000"/>
              <a:lumOff val="25000"/>
            </a:schemeClr>
          </a:solidFill>
        </p:grpSpPr>
        <p:sp>
          <p:nvSpPr>
            <p:cNvPr id="29" name="Freeform 25"/>
            <p:cNvSpPr>
              <a:spLocks noEditPoints="1"/>
            </p:cNvSpPr>
            <p:nvPr/>
          </p:nvSpPr>
          <p:spPr bwMode="auto">
            <a:xfrm>
              <a:off x="6238875" y="2597150"/>
              <a:ext cx="504825" cy="263525"/>
            </a:xfrm>
            <a:custGeom>
              <a:avLst/>
              <a:gdLst>
                <a:gd name="T0" fmla="*/ 119 w 119"/>
                <a:gd name="T1" fmla="*/ 60 h 62"/>
                <a:gd name="T2" fmla="*/ 119 w 119"/>
                <a:gd name="T3" fmla="*/ 2 h 62"/>
                <a:gd name="T4" fmla="*/ 117 w 119"/>
                <a:gd name="T5" fmla="*/ 0 h 62"/>
                <a:gd name="T6" fmla="*/ 1 w 119"/>
                <a:gd name="T7" fmla="*/ 0 h 62"/>
                <a:gd name="T8" fmla="*/ 0 w 119"/>
                <a:gd name="T9" fmla="*/ 2 h 62"/>
                <a:gd name="T10" fmla="*/ 0 w 119"/>
                <a:gd name="T11" fmla="*/ 60 h 62"/>
                <a:gd name="T12" fmla="*/ 1 w 119"/>
                <a:gd name="T13" fmla="*/ 62 h 62"/>
                <a:gd name="T14" fmla="*/ 117 w 119"/>
                <a:gd name="T15" fmla="*/ 62 h 62"/>
                <a:gd name="T16" fmla="*/ 119 w 119"/>
                <a:gd name="T17" fmla="*/ 60 h 62"/>
                <a:gd name="T18" fmla="*/ 115 w 119"/>
                <a:gd name="T19" fmla="*/ 58 h 62"/>
                <a:gd name="T20" fmla="*/ 3 w 119"/>
                <a:gd name="T21" fmla="*/ 58 h 62"/>
                <a:gd name="T22" fmla="*/ 3 w 119"/>
                <a:gd name="T23" fmla="*/ 3 h 62"/>
                <a:gd name="T24" fmla="*/ 115 w 119"/>
                <a:gd name="T25" fmla="*/ 3 h 62"/>
                <a:gd name="T26" fmla="*/ 115 w 119"/>
                <a:gd name="T27"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 h="62">
                  <a:moveTo>
                    <a:pt x="119" y="60"/>
                  </a:moveTo>
                  <a:cubicBezTo>
                    <a:pt x="119" y="2"/>
                    <a:pt x="119" y="2"/>
                    <a:pt x="119" y="2"/>
                  </a:cubicBezTo>
                  <a:cubicBezTo>
                    <a:pt x="119" y="1"/>
                    <a:pt x="118" y="0"/>
                    <a:pt x="117" y="0"/>
                  </a:cubicBezTo>
                  <a:cubicBezTo>
                    <a:pt x="1" y="0"/>
                    <a:pt x="1" y="0"/>
                    <a:pt x="1" y="0"/>
                  </a:cubicBezTo>
                  <a:cubicBezTo>
                    <a:pt x="0" y="0"/>
                    <a:pt x="0" y="1"/>
                    <a:pt x="0" y="2"/>
                  </a:cubicBezTo>
                  <a:cubicBezTo>
                    <a:pt x="0" y="60"/>
                    <a:pt x="0" y="60"/>
                    <a:pt x="0" y="60"/>
                  </a:cubicBezTo>
                  <a:cubicBezTo>
                    <a:pt x="0" y="61"/>
                    <a:pt x="0" y="62"/>
                    <a:pt x="1" y="62"/>
                  </a:cubicBezTo>
                  <a:cubicBezTo>
                    <a:pt x="117" y="62"/>
                    <a:pt x="117" y="62"/>
                    <a:pt x="117" y="62"/>
                  </a:cubicBezTo>
                  <a:cubicBezTo>
                    <a:pt x="118" y="62"/>
                    <a:pt x="119" y="61"/>
                    <a:pt x="119" y="60"/>
                  </a:cubicBezTo>
                  <a:close/>
                  <a:moveTo>
                    <a:pt x="115" y="58"/>
                  </a:moveTo>
                  <a:cubicBezTo>
                    <a:pt x="3" y="58"/>
                    <a:pt x="3" y="58"/>
                    <a:pt x="3" y="58"/>
                  </a:cubicBezTo>
                  <a:cubicBezTo>
                    <a:pt x="3" y="3"/>
                    <a:pt x="3" y="3"/>
                    <a:pt x="3" y="3"/>
                  </a:cubicBezTo>
                  <a:cubicBezTo>
                    <a:pt x="115" y="3"/>
                    <a:pt x="115" y="3"/>
                    <a:pt x="115" y="3"/>
                  </a:cubicBezTo>
                  <a:lnTo>
                    <a:pt x="115"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6"/>
            <p:cNvSpPr>
              <a:spLocks noEditPoints="1"/>
            </p:cNvSpPr>
            <p:nvPr/>
          </p:nvSpPr>
          <p:spPr bwMode="auto">
            <a:xfrm>
              <a:off x="6281738" y="2627313"/>
              <a:ext cx="419100" cy="198438"/>
            </a:xfrm>
            <a:custGeom>
              <a:avLst/>
              <a:gdLst>
                <a:gd name="T0" fmla="*/ 1 w 99"/>
                <a:gd name="T1" fmla="*/ 35 h 47"/>
                <a:gd name="T2" fmla="*/ 13 w 99"/>
                <a:gd name="T3" fmla="*/ 46 h 47"/>
                <a:gd name="T4" fmla="*/ 15 w 99"/>
                <a:gd name="T5" fmla="*/ 47 h 47"/>
                <a:gd name="T6" fmla="*/ 84 w 99"/>
                <a:gd name="T7" fmla="*/ 47 h 47"/>
                <a:gd name="T8" fmla="*/ 85 w 99"/>
                <a:gd name="T9" fmla="*/ 46 h 47"/>
                <a:gd name="T10" fmla="*/ 97 w 99"/>
                <a:gd name="T11" fmla="*/ 35 h 47"/>
                <a:gd name="T12" fmla="*/ 99 w 99"/>
                <a:gd name="T13" fmla="*/ 34 h 47"/>
                <a:gd name="T14" fmla="*/ 99 w 99"/>
                <a:gd name="T15" fmla="*/ 14 h 47"/>
                <a:gd name="T16" fmla="*/ 97 w 99"/>
                <a:gd name="T17" fmla="*/ 13 h 47"/>
                <a:gd name="T18" fmla="*/ 85 w 99"/>
                <a:gd name="T19" fmla="*/ 2 h 47"/>
                <a:gd name="T20" fmla="*/ 84 w 99"/>
                <a:gd name="T21" fmla="*/ 0 h 47"/>
                <a:gd name="T22" fmla="*/ 15 w 99"/>
                <a:gd name="T23" fmla="*/ 0 h 47"/>
                <a:gd name="T24" fmla="*/ 13 w 99"/>
                <a:gd name="T25" fmla="*/ 2 h 47"/>
                <a:gd name="T26" fmla="*/ 1 w 99"/>
                <a:gd name="T27" fmla="*/ 13 h 47"/>
                <a:gd name="T28" fmla="*/ 0 w 99"/>
                <a:gd name="T29" fmla="*/ 14 h 47"/>
                <a:gd name="T30" fmla="*/ 0 w 99"/>
                <a:gd name="T31" fmla="*/ 34 h 47"/>
                <a:gd name="T32" fmla="*/ 1 w 99"/>
                <a:gd name="T33" fmla="*/ 35 h 47"/>
                <a:gd name="T34" fmla="*/ 3 w 99"/>
                <a:gd name="T35" fmla="*/ 16 h 47"/>
                <a:gd name="T36" fmla="*/ 16 w 99"/>
                <a:gd name="T37" fmla="*/ 3 h 47"/>
                <a:gd name="T38" fmla="*/ 82 w 99"/>
                <a:gd name="T39" fmla="*/ 3 h 47"/>
                <a:gd name="T40" fmla="*/ 96 w 99"/>
                <a:gd name="T41" fmla="*/ 16 h 47"/>
                <a:gd name="T42" fmla="*/ 96 w 99"/>
                <a:gd name="T43" fmla="*/ 32 h 47"/>
                <a:gd name="T44" fmla="*/ 82 w 99"/>
                <a:gd name="T45" fmla="*/ 44 h 47"/>
                <a:gd name="T46" fmla="*/ 16 w 99"/>
                <a:gd name="T47" fmla="*/ 44 h 47"/>
                <a:gd name="T48" fmla="*/ 3 w 99"/>
                <a:gd name="T49" fmla="*/ 32 h 47"/>
                <a:gd name="T50" fmla="*/ 3 w 99"/>
                <a:gd name="T51" fmla="*/ 1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47">
                  <a:moveTo>
                    <a:pt x="1" y="35"/>
                  </a:moveTo>
                  <a:cubicBezTo>
                    <a:pt x="8" y="35"/>
                    <a:pt x="13" y="40"/>
                    <a:pt x="13" y="46"/>
                  </a:cubicBezTo>
                  <a:cubicBezTo>
                    <a:pt x="13" y="47"/>
                    <a:pt x="14" y="47"/>
                    <a:pt x="15" y="47"/>
                  </a:cubicBezTo>
                  <a:cubicBezTo>
                    <a:pt x="84" y="47"/>
                    <a:pt x="84" y="47"/>
                    <a:pt x="84" y="47"/>
                  </a:cubicBezTo>
                  <a:cubicBezTo>
                    <a:pt x="85" y="47"/>
                    <a:pt x="85" y="47"/>
                    <a:pt x="85" y="46"/>
                  </a:cubicBezTo>
                  <a:cubicBezTo>
                    <a:pt x="85" y="40"/>
                    <a:pt x="91" y="35"/>
                    <a:pt x="97" y="35"/>
                  </a:cubicBezTo>
                  <a:cubicBezTo>
                    <a:pt x="98" y="35"/>
                    <a:pt x="99" y="34"/>
                    <a:pt x="99" y="34"/>
                  </a:cubicBezTo>
                  <a:cubicBezTo>
                    <a:pt x="99" y="14"/>
                    <a:pt x="99" y="14"/>
                    <a:pt x="99" y="14"/>
                  </a:cubicBezTo>
                  <a:cubicBezTo>
                    <a:pt x="99" y="13"/>
                    <a:pt x="98" y="13"/>
                    <a:pt x="97" y="13"/>
                  </a:cubicBezTo>
                  <a:cubicBezTo>
                    <a:pt x="91" y="13"/>
                    <a:pt x="85" y="8"/>
                    <a:pt x="85" y="2"/>
                  </a:cubicBezTo>
                  <a:cubicBezTo>
                    <a:pt x="85" y="1"/>
                    <a:pt x="85" y="0"/>
                    <a:pt x="84" y="0"/>
                  </a:cubicBezTo>
                  <a:cubicBezTo>
                    <a:pt x="15" y="0"/>
                    <a:pt x="15" y="0"/>
                    <a:pt x="15" y="0"/>
                  </a:cubicBezTo>
                  <a:cubicBezTo>
                    <a:pt x="14" y="0"/>
                    <a:pt x="13" y="1"/>
                    <a:pt x="13" y="2"/>
                  </a:cubicBezTo>
                  <a:cubicBezTo>
                    <a:pt x="13" y="8"/>
                    <a:pt x="8" y="13"/>
                    <a:pt x="1" y="13"/>
                  </a:cubicBezTo>
                  <a:cubicBezTo>
                    <a:pt x="0" y="13"/>
                    <a:pt x="0" y="13"/>
                    <a:pt x="0" y="14"/>
                  </a:cubicBezTo>
                  <a:cubicBezTo>
                    <a:pt x="0" y="34"/>
                    <a:pt x="0" y="34"/>
                    <a:pt x="0" y="34"/>
                  </a:cubicBezTo>
                  <a:cubicBezTo>
                    <a:pt x="0" y="34"/>
                    <a:pt x="0" y="35"/>
                    <a:pt x="1" y="35"/>
                  </a:cubicBezTo>
                  <a:close/>
                  <a:moveTo>
                    <a:pt x="3" y="16"/>
                  </a:moveTo>
                  <a:cubicBezTo>
                    <a:pt x="10" y="15"/>
                    <a:pt x="15" y="10"/>
                    <a:pt x="16" y="3"/>
                  </a:cubicBezTo>
                  <a:cubicBezTo>
                    <a:pt x="82" y="3"/>
                    <a:pt x="82" y="3"/>
                    <a:pt x="82" y="3"/>
                  </a:cubicBezTo>
                  <a:cubicBezTo>
                    <a:pt x="83" y="10"/>
                    <a:pt x="89" y="15"/>
                    <a:pt x="96" y="16"/>
                  </a:cubicBezTo>
                  <a:cubicBezTo>
                    <a:pt x="96" y="32"/>
                    <a:pt x="96" y="32"/>
                    <a:pt x="96" y="32"/>
                  </a:cubicBezTo>
                  <a:cubicBezTo>
                    <a:pt x="89" y="33"/>
                    <a:pt x="83" y="38"/>
                    <a:pt x="82" y="44"/>
                  </a:cubicBezTo>
                  <a:cubicBezTo>
                    <a:pt x="16" y="44"/>
                    <a:pt x="16" y="44"/>
                    <a:pt x="16" y="44"/>
                  </a:cubicBezTo>
                  <a:cubicBezTo>
                    <a:pt x="15" y="38"/>
                    <a:pt x="10" y="33"/>
                    <a:pt x="3" y="32"/>
                  </a:cubicBezTo>
                  <a:lnTo>
                    <a:pt x="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7"/>
            <p:cNvSpPr>
              <a:spLocks noEditPoints="1"/>
            </p:cNvSpPr>
            <p:nvPr/>
          </p:nvSpPr>
          <p:spPr bwMode="auto">
            <a:xfrm>
              <a:off x="6434138" y="2668588"/>
              <a:ext cx="114300" cy="114300"/>
            </a:xfrm>
            <a:custGeom>
              <a:avLst/>
              <a:gdLst>
                <a:gd name="T0" fmla="*/ 13 w 27"/>
                <a:gd name="T1" fmla="*/ 27 h 27"/>
                <a:gd name="T2" fmla="*/ 27 w 27"/>
                <a:gd name="T3" fmla="*/ 14 h 27"/>
                <a:gd name="T4" fmla="*/ 13 w 27"/>
                <a:gd name="T5" fmla="*/ 0 h 27"/>
                <a:gd name="T6" fmla="*/ 0 w 27"/>
                <a:gd name="T7" fmla="*/ 14 h 27"/>
                <a:gd name="T8" fmla="*/ 13 w 27"/>
                <a:gd name="T9" fmla="*/ 27 h 27"/>
                <a:gd name="T10" fmla="*/ 13 w 27"/>
                <a:gd name="T11" fmla="*/ 4 h 27"/>
                <a:gd name="T12" fmla="*/ 23 w 27"/>
                <a:gd name="T13" fmla="*/ 14 h 27"/>
                <a:gd name="T14" fmla="*/ 13 w 27"/>
                <a:gd name="T15" fmla="*/ 24 h 27"/>
                <a:gd name="T16" fmla="*/ 3 w 27"/>
                <a:gd name="T17" fmla="*/ 14 h 27"/>
                <a:gd name="T18" fmla="*/ 13 w 27"/>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3" y="27"/>
                  </a:moveTo>
                  <a:cubicBezTo>
                    <a:pt x="21" y="27"/>
                    <a:pt x="27" y="21"/>
                    <a:pt x="27" y="14"/>
                  </a:cubicBezTo>
                  <a:cubicBezTo>
                    <a:pt x="27" y="6"/>
                    <a:pt x="21" y="0"/>
                    <a:pt x="13" y="0"/>
                  </a:cubicBezTo>
                  <a:cubicBezTo>
                    <a:pt x="6" y="0"/>
                    <a:pt x="0" y="6"/>
                    <a:pt x="0" y="14"/>
                  </a:cubicBezTo>
                  <a:cubicBezTo>
                    <a:pt x="0" y="21"/>
                    <a:pt x="6" y="27"/>
                    <a:pt x="13" y="27"/>
                  </a:cubicBezTo>
                  <a:close/>
                  <a:moveTo>
                    <a:pt x="13" y="4"/>
                  </a:moveTo>
                  <a:cubicBezTo>
                    <a:pt x="19" y="4"/>
                    <a:pt x="23" y="8"/>
                    <a:pt x="23" y="14"/>
                  </a:cubicBezTo>
                  <a:cubicBezTo>
                    <a:pt x="23" y="19"/>
                    <a:pt x="19" y="24"/>
                    <a:pt x="13" y="24"/>
                  </a:cubicBezTo>
                  <a:cubicBezTo>
                    <a:pt x="7" y="24"/>
                    <a:pt x="3" y="19"/>
                    <a:pt x="3" y="14"/>
                  </a:cubicBezTo>
                  <a:cubicBezTo>
                    <a:pt x="3" y="8"/>
                    <a:pt x="7"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8"/>
            <p:cNvSpPr/>
            <p:nvPr/>
          </p:nvSpPr>
          <p:spPr bwMode="auto">
            <a:xfrm>
              <a:off x="6299200" y="2660650"/>
              <a:ext cx="503238" cy="258763"/>
            </a:xfrm>
            <a:custGeom>
              <a:avLst/>
              <a:gdLst>
                <a:gd name="T0" fmla="*/ 119 w 119"/>
                <a:gd name="T1" fmla="*/ 59 h 61"/>
                <a:gd name="T2" fmla="*/ 119 w 119"/>
                <a:gd name="T3" fmla="*/ 2 h 61"/>
                <a:gd name="T4" fmla="*/ 118 w 119"/>
                <a:gd name="T5" fmla="*/ 0 h 61"/>
                <a:gd name="T6" fmla="*/ 110 w 119"/>
                <a:gd name="T7" fmla="*/ 0 h 61"/>
                <a:gd name="T8" fmla="*/ 108 w 119"/>
                <a:gd name="T9" fmla="*/ 2 h 61"/>
                <a:gd name="T10" fmla="*/ 110 w 119"/>
                <a:gd name="T11" fmla="*/ 3 h 61"/>
                <a:gd name="T12" fmla="*/ 116 w 119"/>
                <a:gd name="T13" fmla="*/ 3 h 61"/>
                <a:gd name="T14" fmla="*/ 116 w 119"/>
                <a:gd name="T15" fmla="*/ 57 h 61"/>
                <a:gd name="T16" fmla="*/ 3 w 119"/>
                <a:gd name="T17" fmla="*/ 57 h 61"/>
                <a:gd name="T18" fmla="*/ 3 w 119"/>
                <a:gd name="T19" fmla="*/ 52 h 61"/>
                <a:gd name="T20" fmla="*/ 2 w 119"/>
                <a:gd name="T21" fmla="*/ 50 h 61"/>
                <a:gd name="T22" fmla="*/ 0 w 119"/>
                <a:gd name="T23" fmla="*/ 52 h 61"/>
                <a:gd name="T24" fmla="*/ 0 w 119"/>
                <a:gd name="T25" fmla="*/ 59 h 61"/>
                <a:gd name="T26" fmla="*/ 2 w 119"/>
                <a:gd name="T27" fmla="*/ 61 h 61"/>
                <a:gd name="T28" fmla="*/ 118 w 119"/>
                <a:gd name="T29" fmla="*/ 61 h 61"/>
                <a:gd name="T30" fmla="*/ 119 w 119"/>
                <a:gd name="T31"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61">
                  <a:moveTo>
                    <a:pt x="119" y="59"/>
                  </a:moveTo>
                  <a:cubicBezTo>
                    <a:pt x="119" y="2"/>
                    <a:pt x="119" y="2"/>
                    <a:pt x="119" y="2"/>
                  </a:cubicBezTo>
                  <a:cubicBezTo>
                    <a:pt x="119" y="1"/>
                    <a:pt x="118" y="0"/>
                    <a:pt x="118" y="0"/>
                  </a:cubicBezTo>
                  <a:cubicBezTo>
                    <a:pt x="110" y="0"/>
                    <a:pt x="110" y="0"/>
                    <a:pt x="110" y="0"/>
                  </a:cubicBezTo>
                  <a:cubicBezTo>
                    <a:pt x="109" y="0"/>
                    <a:pt x="108" y="1"/>
                    <a:pt x="108" y="2"/>
                  </a:cubicBezTo>
                  <a:cubicBezTo>
                    <a:pt x="108" y="2"/>
                    <a:pt x="109" y="3"/>
                    <a:pt x="110" y="3"/>
                  </a:cubicBezTo>
                  <a:cubicBezTo>
                    <a:pt x="116" y="3"/>
                    <a:pt x="116" y="3"/>
                    <a:pt x="116" y="3"/>
                  </a:cubicBezTo>
                  <a:cubicBezTo>
                    <a:pt x="116" y="57"/>
                    <a:pt x="116" y="57"/>
                    <a:pt x="116" y="57"/>
                  </a:cubicBezTo>
                  <a:cubicBezTo>
                    <a:pt x="3" y="57"/>
                    <a:pt x="3" y="57"/>
                    <a:pt x="3" y="57"/>
                  </a:cubicBezTo>
                  <a:cubicBezTo>
                    <a:pt x="3" y="52"/>
                    <a:pt x="3" y="52"/>
                    <a:pt x="3" y="52"/>
                  </a:cubicBezTo>
                  <a:cubicBezTo>
                    <a:pt x="3" y="51"/>
                    <a:pt x="3" y="50"/>
                    <a:pt x="2" y="50"/>
                  </a:cubicBezTo>
                  <a:cubicBezTo>
                    <a:pt x="1" y="50"/>
                    <a:pt x="0" y="51"/>
                    <a:pt x="0" y="52"/>
                  </a:cubicBezTo>
                  <a:cubicBezTo>
                    <a:pt x="0" y="59"/>
                    <a:pt x="0" y="59"/>
                    <a:pt x="0" y="59"/>
                  </a:cubicBezTo>
                  <a:cubicBezTo>
                    <a:pt x="0" y="60"/>
                    <a:pt x="1" y="61"/>
                    <a:pt x="2" y="61"/>
                  </a:cubicBezTo>
                  <a:cubicBezTo>
                    <a:pt x="118" y="61"/>
                    <a:pt x="118" y="61"/>
                    <a:pt x="118" y="61"/>
                  </a:cubicBezTo>
                  <a:cubicBezTo>
                    <a:pt x="118" y="61"/>
                    <a:pt x="119" y="60"/>
                    <a:pt x="11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9"/>
            <p:cNvSpPr/>
            <p:nvPr/>
          </p:nvSpPr>
          <p:spPr bwMode="auto">
            <a:xfrm>
              <a:off x="6362700" y="2719388"/>
              <a:ext cx="503238" cy="263525"/>
            </a:xfrm>
            <a:custGeom>
              <a:avLst/>
              <a:gdLst>
                <a:gd name="T0" fmla="*/ 117 w 119"/>
                <a:gd name="T1" fmla="*/ 0 h 62"/>
                <a:gd name="T2" fmla="*/ 108 w 119"/>
                <a:gd name="T3" fmla="*/ 0 h 62"/>
                <a:gd name="T4" fmla="*/ 107 w 119"/>
                <a:gd name="T5" fmla="*/ 2 h 62"/>
                <a:gd name="T6" fmla="*/ 108 w 119"/>
                <a:gd name="T7" fmla="*/ 3 h 62"/>
                <a:gd name="T8" fmla="*/ 116 w 119"/>
                <a:gd name="T9" fmla="*/ 3 h 62"/>
                <a:gd name="T10" fmla="*/ 116 w 119"/>
                <a:gd name="T11" fmla="*/ 58 h 62"/>
                <a:gd name="T12" fmla="*/ 3 w 119"/>
                <a:gd name="T13" fmla="*/ 58 h 62"/>
                <a:gd name="T14" fmla="*/ 3 w 119"/>
                <a:gd name="T15" fmla="*/ 51 h 62"/>
                <a:gd name="T16" fmla="*/ 1 w 119"/>
                <a:gd name="T17" fmla="*/ 49 h 62"/>
                <a:gd name="T18" fmla="*/ 0 w 119"/>
                <a:gd name="T19" fmla="*/ 51 h 62"/>
                <a:gd name="T20" fmla="*/ 0 w 119"/>
                <a:gd name="T21" fmla="*/ 60 h 62"/>
                <a:gd name="T22" fmla="*/ 1 w 119"/>
                <a:gd name="T23" fmla="*/ 62 h 62"/>
                <a:gd name="T24" fmla="*/ 117 w 119"/>
                <a:gd name="T25" fmla="*/ 62 h 62"/>
                <a:gd name="T26" fmla="*/ 119 w 119"/>
                <a:gd name="T27" fmla="*/ 60 h 62"/>
                <a:gd name="T28" fmla="*/ 119 w 119"/>
                <a:gd name="T29" fmla="*/ 2 h 62"/>
                <a:gd name="T30" fmla="*/ 117 w 119"/>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62">
                  <a:moveTo>
                    <a:pt x="117" y="0"/>
                  </a:moveTo>
                  <a:cubicBezTo>
                    <a:pt x="108" y="0"/>
                    <a:pt x="108" y="0"/>
                    <a:pt x="108" y="0"/>
                  </a:cubicBezTo>
                  <a:cubicBezTo>
                    <a:pt x="107" y="0"/>
                    <a:pt x="107" y="1"/>
                    <a:pt x="107" y="2"/>
                  </a:cubicBezTo>
                  <a:cubicBezTo>
                    <a:pt x="107" y="3"/>
                    <a:pt x="107" y="3"/>
                    <a:pt x="108" y="3"/>
                  </a:cubicBezTo>
                  <a:cubicBezTo>
                    <a:pt x="116" y="3"/>
                    <a:pt x="116" y="3"/>
                    <a:pt x="116" y="3"/>
                  </a:cubicBezTo>
                  <a:cubicBezTo>
                    <a:pt x="116" y="58"/>
                    <a:pt x="116" y="58"/>
                    <a:pt x="116" y="58"/>
                  </a:cubicBezTo>
                  <a:cubicBezTo>
                    <a:pt x="3" y="58"/>
                    <a:pt x="3" y="58"/>
                    <a:pt x="3" y="58"/>
                  </a:cubicBezTo>
                  <a:cubicBezTo>
                    <a:pt x="3" y="51"/>
                    <a:pt x="3" y="51"/>
                    <a:pt x="3" y="51"/>
                  </a:cubicBezTo>
                  <a:cubicBezTo>
                    <a:pt x="3" y="50"/>
                    <a:pt x="2" y="49"/>
                    <a:pt x="1" y="49"/>
                  </a:cubicBezTo>
                  <a:cubicBezTo>
                    <a:pt x="0" y="49"/>
                    <a:pt x="0" y="50"/>
                    <a:pt x="0" y="51"/>
                  </a:cubicBezTo>
                  <a:cubicBezTo>
                    <a:pt x="0" y="60"/>
                    <a:pt x="0" y="60"/>
                    <a:pt x="0" y="60"/>
                  </a:cubicBezTo>
                  <a:cubicBezTo>
                    <a:pt x="0" y="61"/>
                    <a:pt x="0" y="62"/>
                    <a:pt x="1" y="62"/>
                  </a:cubicBezTo>
                  <a:cubicBezTo>
                    <a:pt x="117" y="62"/>
                    <a:pt x="117" y="62"/>
                    <a:pt x="117" y="62"/>
                  </a:cubicBezTo>
                  <a:cubicBezTo>
                    <a:pt x="118" y="62"/>
                    <a:pt x="119" y="61"/>
                    <a:pt x="119" y="60"/>
                  </a:cubicBezTo>
                  <a:cubicBezTo>
                    <a:pt x="119" y="2"/>
                    <a:pt x="119" y="2"/>
                    <a:pt x="119" y="2"/>
                  </a:cubicBezTo>
                  <a:cubicBezTo>
                    <a:pt x="119" y="1"/>
                    <a:pt x="118" y="0"/>
                    <a:pt x="1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4158298" y="3468053"/>
            <a:ext cx="411163" cy="357188"/>
            <a:chOff x="6403975" y="4195763"/>
            <a:chExt cx="411163" cy="357188"/>
          </a:xfrm>
          <a:solidFill>
            <a:schemeClr val="tx1">
              <a:lumMod val="75000"/>
              <a:lumOff val="25000"/>
            </a:schemeClr>
          </a:solidFill>
        </p:grpSpPr>
        <p:sp>
          <p:nvSpPr>
            <p:cNvPr id="35" name="Freeform 30"/>
            <p:cNvSpPr>
              <a:spLocks noEditPoints="1"/>
            </p:cNvSpPr>
            <p:nvPr/>
          </p:nvSpPr>
          <p:spPr bwMode="auto">
            <a:xfrm>
              <a:off x="6403975" y="4195763"/>
              <a:ext cx="411163" cy="357188"/>
            </a:xfrm>
            <a:custGeom>
              <a:avLst/>
              <a:gdLst>
                <a:gd name="T0" fmla="*/ 89 w 97"/>
                <a:gd name="T1" fmla="*/ 13 h 84"/>
                <a:gd name="T2" fmla="*/ 44 w 97"/>
                <a:gd name="T3" fmla="*/ 13 h 84"/>
                <a:gd name="T4" fmla="*/ 44 w 97"/>
                <a:gd name="T5" fmla="*/ 4 h 84"/>
                <a:gd name="T6" fmla="*/ 40 w 97"/>
                <a:gd name="T7" fmla="*/ 0 h 84"/>
                <a:gd name="T8" fmla="*/ 4 w 97"/>
                <a:gd name="T9" fmla="*/ 0 h 84"/>
                <a:gd name="T10" fmla="*/ 0 w 97"/>
                <a:gd name="T11" fmla="*/ 4 h 84"/>
                <a:gd name="T12" fmla="*/ 0 w 97"/>
                <a:gd name="T13" fmla="*/ 76 h 84"/>
                <a:gd name="T14" fmla="*/ 7 w 97"/>
                <a:gd name="T15" fmla="*/ 84 h 84"/>
                <a:gd name="T16" fmla="*/ 89 w 97"/>
                <a:gd name="T17" fmla="*/ 84 h 84"/>
                <a:gd name="T18" fmla="*/ 97 w 97"/>
                <a:gd name="T19" fmla="*/ 76 h 84"/>
                <a:gd name="T20" fmla="*/ 97 w 97"/>
                <a:gd name="T21" fmla="*/ 21 h 84"/>
                <a:gd name="T22" fmla="*/ 89 w 97"/>
                <a:gd name="T23" fmla="*/ 13 h 84"/>
                <a:gd name="T24" fmla="*/ 93 w 97"/>
                <a:gd name="T25" fmla="*/ 76 h 84"/>
                <a:gd name="T26" fmla="*/ 89 w 97"/>
                <a:gd name="T27" fmla="*/ 81 h 84"/>
                <a:gd name="T28" fmla="*/ 7 w 97"/>
                <a:gd name="T29" fmla="*/ 81 h 84"/>
                <a:gd name="T30" fmla="*/ 3 w 97"/>
                <a:gd name="T31" fmla="*/ 76 h 84"/>
                <a:gd name="T32" fmla="*/ 3 w 97"/>
                <a:gd name="T33" fmla="*/ 4 h 84"/>
                <a:gd name="T34" fmla="*/ 4 w 97"/>
                <a:gd name="T35" fmla="*/ 3 h 84"/>
                <a:gd name="T36" fmla="*/ 40 w 97"/>
                <a:gd name="T37" fmla="*/ 3 h 84"/>
                <a:gd name="T38" fmla="*/ 41 w 97"/>
                <a:gd name="T39" fmla="*/ 4 h 84"/>
                <a:gd name="T40" fmla="*/ 41 w 97"/>
                <a:gd name="T41" fmla="*/ 15 h 84"/>
                <a:gd name="T42" fmla="*/ 42 w 97"/>
                <a:gd name="T43" fmla="*/ 16 h 84"/>
                <a:gd name="T44" fmla="*/ 89 w 97"/>
                <a:gd name="T45" fmla="*/ 16 h 84"/>
                <a:gd name="T46" fmla="*/ 93 w 97"/>
                <a:gd name="T47" fmla="*/ 21 h 84"/>
                <a:gd name="T48" fmla="*/ 93 w 97"/>
                <a:gd name="T4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84">
                  <a:moveTo>
                    <a:pt x="89" y="13"/>
                  </a:moveTo>
                  <a:cubicBezTo>
                    <a:pt x="44" y="13"/>
                    <a:pt x="44" y="13"/>
                    <a:pt x="44" y="13"/>
                  </a:cubicBezTo>
                  <a:cubicBezTo>
                    <a:pt x="44" y="4"/>
                    <a:pt x="44" y="4"/>
                    <a:pt x="44" y="4"/>
                  </a:cubicBezTo>
                  <a:cubicBezTo>
                    <a:pt x="44" y="1"/>
                    <a:pt x="42" y="0"/>
                    <a:pt x="40" y="0"/>
                  </a:cubicBezTo>
                  <a:cubicBezTo>
                    <a:pt x="4" y="0"/>
                    <a:pt x="4" y="0"/>
                    <a:pt x="4" y="0"/>
                  </a:cubicBezTo>
                  <a:cubicBezTo>
                    <a:pt x="2" y="0"/>
                    <a:pt x="0" y="1"/>
                    <a:pt x="0" y="4"/>
                  </a:cubicBezTo>
                  <a:cubicBezTo>
                    <a:pt x="0" y="76"/>
                    <a:pt x="0" y="76"/>
                    <a:pt x="0" y="76"/>
                  </a:cubicBezTo>
                  <a:cubicBezTo>
                    <a:pt x="0" y="80"/>
                    <a:pt x="3" y="84"/>
                    <a:pt x="7" y="84"/>
                  </a:cubicBezTo>
                  <a:cubicBezTo>
                    <a:pt x="89" y="84"/>
                    <a:pt x="89" y="84"/>
                    <a:pt x="89" y="84"/>
                  </a:cubicBezTo>
                  <a:cubicBezTo>
                    <a:pt x="93" y="84"/>
                    <a:pt x="97" y="80"/>
                    <a:pt x="97" y="76"/>
                  </a:cubicBezTo>
                  <a:cubicBezTo>
                    <a:pt x="97" y="21"/>
                    <a:pt x="97" y="21"/>
                    <a:pt x="97" y="21"/>
                  </a:cubicBezTo>
                  <a:cubicBezTo>
                    <a:pt x="97" y="17"/>
                    <a:pt x="93" y="13"/>
                    <a:pt x="89" y="13"/>
                  </a:cubicBezTo>
                  <a:close/>
                  <a:moveTo>
                    <a:pt x="93" y="76"/>
                  </a:moveTo>
                  <a:cubicBezTo>
                    <a:pt x="93" y="79"/>
                    <a:pt x="92" y="81"/>
                    <a:pt x="89" y="81"/>
                  </a:cubicBezTo>
                  <a:cubicBezTo>
                    <a:pt x="7" y="81"/>
                    <a:pt x="7" y="81"/>
                    <a:pt x="7" y="81"/>
                  </a:cubicBezTo>
                  <a:cubicBezTo>
                    <a:pt x="5" y="81"/>
                    <a:pt x="3" y="79"/>
                    <a:pt x="3" y="76"/>
                  </a:cubicBezTo>
                  <a:cubicBezTo>
                    <a:pt x="3" y="4"/>
                    <a:pt x="3" y="4"/>
                    <a:pt x="3" y="4"/>
                  </a:cubicBezTo>
                  <a:cubicBezTo>
                    <a:pt x="3" y="3"/>
                    <a:pt x="4" y="3"/>
                    <a:pt x="4" y="3"/>
                  </a:cubicBezTo>
                  <a:cubicBezTo>
                    <a:pt x="40" y="3"/>
                    <a:pt x="40" y="3"/>
                    <a:pt x="40" y="3"/>
                  </a:cubicBezTo>
                  <a:cubicBezTo>
                    <a:pt x="40" y="3"/>
                    <a:pt x="41" y="3"/>
                    <a:pt x="41" y="4"/>
                  </a:cubicBezTo>
                  <a:cubicBezTo>
                    <a:pt x="41" y="15"/>
                    <a:pt x="41" y="15"/>
                    <a:pt x="41" y="15"/>
                  </a:cubicBezTo>
                  <a:cubicBezTo>
                    <a:pt x="41" y="16"/>
                    <a:pt x="42" y="16"/>
                    <a:pt x="42" y="16"/>
                  </a:cubicBezTo>
                  <a:cubicBezTo>
                    <a:pt x="89" y="16"/>
                    <a:pt x="89" y="16"/>
                    <a:pt x="89" y="16"/>
                  </a:cubicBezTo>
                  <a:cubicBezTo>
                    <a:pt x="92" y="16"/>
                    <a:pt x="93" y="18"/>
                    <a:pt x="93" y="21"/>
                  </a:cubicBezTo>
                  <a:lnTo>
                    <a:pt x="9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1"/>
            <p:cNvSpPr/>
            <p:nvPr/>
          </p:nvSpPr>
          <p:spPr bwMode="auto">
            <a:xfrm>
              <a:off x="6484938" y="4335463"/>
              <a:ext cx="122238" cy="14288"/>
            </a:xfrm>
            <a:custGeom>
              <a:avLst/>
              <a:gdLst>
                <a:gd name="T0" fmla="*/ 1 w 29"/>
                <a:gd name="T1" fmla="*/ 3 h 3"/>
                <a:gd name="T2" fmla="*/ 27 w 29"/>
                <a:gd name="T3" fmla="*/ 3 h 3"/>
                <a:gd name="T4" fmla="*/ 29 w 29"/>
                <a:gd name="T5" fmla="*/ 2 h 3"/>
                <a:gd name="T6" fmla="*/ 27 w 29"/>
                <a:gd name="T7" fmla="*/ 0 h 3"/>
                <a:gd name="T8" fmla="*/ 1 w 29"/>
                <a:gd name="T9" fmla="*/ 0 h 3"/>
                <a:gd name="T10" fmla="*/ 0 w 29"/>
                <a:gd name="T11" fmla="*/ 2 h 3"/>
                <a:gd name="T12" fmla="*/ 1 w 2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9" h="3">
                  <a:moveTo>
                    <a:pt x="1" y="3"/>
                  </a:moveTo>
                  <a:cubicBezTo>
                    <a:pt x="27" y="3"/>
                    <a:pt x="27" y="3"/>
                    <a:pt x="27" y="3"/>
                  </a:cubicBezTo>
                  <a:cubicBezTo>
                    <a:pt x="28" y="3"/>
                    <a:pt x="29" y="3"/>
                    <a:pt x="29" y="2"/>
                  </a:cubicBezTo>
                  <a:cubicBezTo>
                    <a:pt x="29" y="1"/>
                    <a:pt x="28" y="0"/>
                    <a:pt x="27" y="0"/>
                  </a:cubicBezTo>
                  <a:cubicBezTo>
                    <a:pt x="1" y="0"/>
                    <a:pt x="1" y="0"/>
                    <a:pt x="1" y="0"/>
                  </a:cubicBezTo>
                  <a:cubicBezTo>
                    <a:pt x="0" y="0"/>
                    <a:pt x="0" y="1"/>
                    <a:pt x="0" y="2"/>
                  </a:cubicBezTo>
                  <a:cubicBezTo>
                    <a:pt x="0" y="3"/>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2"/>
            <p:cNvSpPr/>
            <p:nvPr/>
          </p:nvSpPr>
          <p:spPr bwMode="auto">
            <a:xfrm>
              <a:off x="6484938" y="4391025"/>
              <a:ext cx="203200" cy="12700"/>
            </a:xfrm>
            <a:custGeom>
              <a:avLst/>
              <a:gdLst>
                <a:gd name="T0" fmla="*/ 1 w 48"/>
                <a:gd name="T1" fmla="*/ 3 h 3"/>
                <a:gd name="T2" fmla="*/ 46 w 48"/>
                <a:gd name="T3" fmla="*/ 3 h 3"/>
                <a:gd name="T4" fmla="*/ 48 w 48"/>
                <a:gd name="T5" fmla="*/ 2 h 3"/>
                <a:gd name="T6" fmla="*/ 46 w 48"/>
                <a:gd name="T7" fmla="*/ 0 h 3"/>
                <a:gd name="T8" fmla="*/ 1 w 48"/>
                <a:gd name="T9" fmla="*/ 0 h 3"/>
                <a:gd name="T10" fmla="*/ 0 w 48"/>
                <a:gd name="T11" fmla="*/ 2 h 3"/>
                <a:gd name="T12" fmla="*/ 1 w 4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8" h="3">
                  <a:moveTo>
                    <a:pt x="1" y="3"/>
                  </a:moveTo>
                  <a:cubicBezTo>
                    <a:pt x="46" y="3"/>
                    <a:pt x="46" y="3"/>
                    <a:pt x="46" y="3"/>
                  </a:cubicBezTo>
                  <a:cubicBezTo>
                    <a:pt x="47" y="3"/>
                    <a:pt x="48" y="2"/>
                    <a:pt x="48" y="2"/>
                  </a:cubicBezTo>
                  <a:cubicBezTo>
                    <a:pt x="48" y="1"/>
                    <a:pt x="47" y="0"/>
                    <a:pt x="46" y="0"/>
                  </a:cubicBezTo>
                  <a:cubicBezTo>
                    <a:pt x="1" y="0"/>
                    <a:pt x="1" y="0"/>
                    <a:pt x="1" y="0"/>
                  </a:cubicBezTo>
                  <a:cubicBezTo>
                    <a:pt x="0" y="0"/>
                    <a:pt x="0" y="1"/>
                    <a:pt x="0" y="2"/>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3"/>
            <p:cNvSpPr/>
            <p:nvPr/>
          </p:nvSpPr>
          <p:spPr bwMode="auto">
            <a:xfrm>
              <a:off x="6484938" y="4451350"/>
              <a:ext cx="258763" cy="12700"/>
            </a:xfrm>
            <a:custGeom>
              <a:avLst/>
              <a:gdLst>
                <a:gd name="T0" fmla="*/ 60 w 61"/>
                <a:gd name="T1" fmla="*/ 0 h 3"/>
                <a:gd name="T2" fmla="*/ 1 w 61"/>
                <a:gd name="T3" fmla="*/ 0 h 3"/>
                <a:gd name="T4" fmla="*/ 0 w 61"/>
                <a:gd name="T5" fmla="*/ 2 h 3"/>
                <a:gd name="T6" fmla="*/ 1 w 61"/>
                <a:gd name="T7" fmla="*/ 3 h 3"/>
                <a:gd name="T8" fmla="*/ 60 w 61"/>
                <a:gd name="T9" fmla="*/ 3 h 3"/>
                <a:gd name="T10" fmla="*/ 61 w 61"/>
                <a:gd name="T11" fmla="*/ 2 h 3"/>
                <a:gd name="T12" fmla="*/ 60 w 6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1" h="3">
                  <a:moveTo>
                    <a:pt x="60" y="0"/>
                  </a:moveTo>
                  <a:cubicBezTo>
                    <a:pt x="1" y="0"/>
                    <a:pt x="1" y="0"/>
                    <a:pt x="1" y="0"/>
                  </a:cubicBezTo>
                  <a:cubicBezTo>
                    <a:pt x="0" y="0"/>
                    <a:pt x="0" y="1"/>
                    <a:pt x="0" y="2"/>
                  </a:cubicBezTo>
                  <a:cubicBezTo>
                    <a:pt x="0" y="3"/>
                    <a:pt x="0" y="3"/>
                    <a:pt x="1" y="3"/>
                  </a:cubicBezTo>
                  <a:cubicBezTo>
                    <a:pt x="60" y="3"/>
                    <a:pt x="60" y="3"/>
                    <a:pt x="60" y="3"/>
                  </a:cubicBezTo>
                  <a:cubicBezTo>
                    <a:pt x="61" y="3"/>
                    <a:pt x="61" y="3"/>
                    <a:pt x="61" y="2"/>
                  </a:cubicBezTo>
                  <a:cubicBezTo>
                    <a:pt x="61" y="1"/>
                    <a:pt x="61" y="0"/>
                    <a:pt x="6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9" name="Freeform 34"/>
          <p:cNvSpPr>
            <a:spLocks noEditPoints="1"/>
          </p:cNvSpPr>
          <p:nvPr/>
        </p:nvSpPr>
        <p:spPr bwMode="auto">
          <a:xfrm>
            <a:off x="4158616" y="2670493"/>
            <a:ext cx="377825" cy="331788"/>
          </a:xfrm>
          <a:custGeom>
            <a:avLst/>
            <a:gdLst>
              <a:gd name="T0" fmla="*/ 88 w 89"/>
              <a:gd name="T1" fmla="*/ 32 h 78"/>
              <a:gd name="T2" fmla="*/ 44 w 89"/>
              <a:gd name="T3" fmla="*/ 0 h 78"/>
              <a:gd name="T4" fmla="*/ 43 w 89"/>
              <a:gd name="T5" fmla="*/ 0 h 78"/>
              <a:gd name="T6" fmla="*/ 0 w 89"/>
              <a:gd name="T7" fmla="*/ 32 h 78"/>
              <a:gd name="T8" fmla="*/ 0 w 89"/>
              <a:gd name="T9" fmla="*/ 33 h 78"/>
              <a:gd name="T10" fmla="*/ 0 w 89"/>
              <a:gd name="T11" fmla="*/ 44 h 78"/>
              <a:gd name="T12" fmla="*/ 1 w 89"/>
              <a:gd name="T13" fmla="*/ 46 h 78"/>
              <a:gd name="T14" fmla="*/ 1 w 89"/>
              <a:gd name="T15" fmla="*/ 46 h 78"/>
              <a:gd name="T16" fmla="*/ 2 w 89"/>
              <a:gd name="T17" fmla="*/ 45 h 78"/>
              <a:gd name="T18" fmla="*/ 10 w 89"/>
              <a:gd name="T19" fmla="*/ 40 h 78"/>
              <a:gd name="T20" fmla="*/ 10 w 89"/>
              <a:gd name="T21" fmla="*/ 76 h 78"/>
              <a:gd name="T22" fmla="*/ 11 w 89"/>
              <a:gd name="T23" fmla="*/ 78 h 78"/>
              <a:gd name="T24" fmla="*/ 34 w 89"/>
              <a:gd name="T25" fmla="*/ 78 h 78"/>
              <a:gd name="T26" fmla="*/ 35 w 89"/>
              <a:gd name="T27" fmla="*/ 76 h 78"/>
              <a:gd name="T28" fmla="*/ 35 w 89"/>
              <a:gd name="T29" fmla="*/ 60 h 78"/>
              <a:gd name="T30" fmla="*/ 44 w 89"/>
              <a:gd name="T31" fmla="*/ 51 h 78"/>
              <a:gd name="T32" fmla="*/ 53 w 89"/>
              <a:gd name="T33" fmla="*/ 60 h 78"/>
              <a:gd name="T34" fmla="*/ 53 w 89"/>
              <a:gd name="T35" fmla="*/ 76 h 78"/>
              <a:gd name="T36" fmla="*/ 55 w 89"/>
              <a:gd name="T37" fmla="*/ 78 h 78"/>
              <a:gd name="T38" fmla="*/ 77 w 89"/>
              <a:gd name="T39" fmla="*/ 78 h 78"/>
              <a:gd name="T40" fmla="*/ 79 w 89"/>
              <a:gd name="T41" fmla="*/ 76 h 78"/>
              <a:gd name="T42" fmla="*/ 79 w 89"/>
              <a:gd name="T43" fmla="*/ 40 h 78"/>
              <a:gd name="T44" fmla="*/ 86 w 89"/>
              <a:gd name="T45" fmla="*/ 45 h 78"/>
              <a:gd name="T46" fmla="*/ 88 w 89"/>
              <a:gd name="T47" fmla="*/ 46 h 78"/>
              <a:gd name="T48" fmla="*/ 89 w 89"/>
              <a:gd name="T49" fmla="*/ 44 h 78"/>
              <a:gd name="T50" fmla="*/ 89 w 89"/>
              <a:gd name="T51" fmla="*/ 33 h 78"/>
              <a:gd name="T52" fmla="*/ 88 w 89"/>
              <a:gd name="T53" fmla="*/ 32 h 78"/>
              <a:gd name="T54" fmla="*/ 76 w 89"/>
              <a:gd name="T55" fmla="*/ 74 h 78"/>
              <a:gd name="T56" fmla="*/ 56 w 89"/>
              <a:gd name="T57" fmla="*/ 74 h 78"/>
              <a:gd name="T58" fmla="*/ 56 w 89"/>
              <a:gd name="T59" fmla="*/ 60 h 78"/>
              <a:gd name="T60" fmla="*/ 44 w 89"/>
              <a:gd name="T61" fmla="*/ 48 h 78"/>
              <a:gd name="T62" fmla="*/ 32 w 89"/>
              <a:gd name="T63" fmla="*/ 60 h 78"/>
              <a:gd name="T64" fmla="*/ 32 w 89"/>
              <a:gd name="T65" fmla="*/ 74 h 78"/>
              <a:gd name="T66" fmla="*/ 13 w 89"/>
              <a:gd name="T67" fmla="*/ 74 h 78"/>
              <a:gd name="T68" fmla="*/ 13 w 89"/>
              <a:gd name="T69" fmla="*/ 38 h 78"/>
              <a:gd name="T70" fmla="*/ 43 w 89"/>
              <a:gd name="T71" fmla="*/ 15 h 78"/>
              <a:gd name="T72" fmla="*/ 44 w 89"/>
              <a:gd name="T73" fmla="*/ 14 h 78"/>
              <a:gd name="T74" fmla="*/ 76 w 89"/>
              <a:gd name="T75" fmla="*/ 38 h 78"/>
              <a:gd name="T76" fmla="*/ 76 w 89"/>
              <a:gd name="T77" fmla="*/ 74 h 78"/>
              <a:gd name="T78" fmla="*/ 86 w 89"/>
              <a:gd name="T79" fmla="*/ 41 h 78"/>
              <a:gd name="T80" fmla="*/ 79 w 89"/>
              <a:gd name="T81" fmla="*/ 36 h 78"/>
              <a:gd name="T82" fmla="*/ 78 w 89"/>
              <a:gd name="T83" fmla="*/ 36 h 78"/>
              <a:gd name="T84" fmla="*/ 45 w 89"/>
              <a:gd name="T85" fmla="*/ 11 h 78"/>
              <a:gd name="T86" fmla="*/ 45 w 89"/>
              <a:gd name="T87" fmla="*/ 10 h 78"/>
              <a:gd name="T88" fmla="*/ 44 w 89"/>
              <a:gd name="T89" fmla="*/ 10 h 78"/>
              <a:gd name="T90" fmla="*/ 44 w 89"/>
              <a:gd name="T91" fmla="*/ 10 h 78"/>
              <a:gd name="T92" fmla="*/ 43 w 89"/>
              <a:gd name="T93" fmla="*/ 10 h 78"/>
              <a:gd name="T94" fmla="*/ 43 w 89"/>
              <a:gd name="T95" fmla="*/ 11 h 78"/>
              <a:gd name="T96" fmla="*/ 37 w 89"/>
              <a:gd name="T97" fmla="*/ 15 h 78"/>
              <a:gd name="T98" fmla="*/ 10 w 89"/>
              <a:gd name="T99" fmla="*/ 36 h 78"/>
              <a:gd name="T100" fmla="*/ 3 w 89"/>
              <a:gd name="T101" fmla="*/ 41 h 78"/>
              <a:gd name="T102" fmla="*/ 3 w 89"/>
              <a:gd name="T103" fmla="*/ 34 h 78"/>
              <a:gd name="T104" fmla="*/ 44 w 89"/>
              <a:gd name="T105" fmla="*/ 4 h 78"/>
              <a:gd name="T106" fmla="*/ 86 w 89"/>
              <a:gd name="T107" fmla="*/ 34 h 78"/>
              <a:gd name="T108" fmla="*/ 86 w 89"/>
              <a:gd name="T109"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78">
                <a:moveTo>
                  <a:pt x="88" y="32"/>
                </a:moveTo>
                <a:cubicBezTo>
                  <a:pt x="44" y="0"/>
                  <a:pt x="44" y="0"/>
                  <a:pt x="44" y="0"/>
                </a:cubicBezTo>
                <a:cubicBezTo>
                  <a:pt x="44" y="0"/>
                  <a:pt x="43" y="0"/>
                  <a:pt x="43" y="0"/>
                </a:cubicBezTo>
                <a:cubicBezTo>
                  <a:pt x="0" y="32"/>
                  <a:pt x="0" y="32"/>
                  <a:pt x="0" y="32"/>
                </a:cubicBezTo>
                <a:cubicBezTo>
                  <a:pt x="0" y="32"/>
                  <a:pt x="0" y="33"/>
                  <a:pt x="0" y="33"/>
                </a:cubicBezTo>
                <a:cubicBezTo>
                  <a:pt x="0" y="44"/>
                  <a:pt x="0" y="44"/>
                  <a:pt x="0" y="44"/>
                </a:cubicBezTo>
                <a:cubicBezTo>
                  <a:pt x="0" y="45"/>
                  <a:pt x="0" y="45"/>
                  <a:pt x="1" y="46"/>
                </a:cubicBezTo>
                <a:cubicBezTo>
                  <a:pt x="1" y="46"/>
                  <a:pt x="1" y="46"/>
                  <a:pt x="1" y="46"/>
                </a:cubicBezTo>
                <a:cubicBezTo>
                  <a:pt x="2" y="46"/>
                  <a:pt x="2" y="46"/>
                  <a:pt x="2" y="45"/>
                </a:cubicBezTo>
                <a:cubicBezTo>
                  <a:pt x="10" y="40"/>
                  <a:pt x="10" y="40"/>
                  <a:pt x="10" y="40"/>
                </a:cubicBezTo>
                <a:cubicBezTo>
                  <a:pt x="10" y="76"/>
                  <a:pt x="10" y="76"/>
                  <a:pt x="10" y="76"/>
                </a:cubicBezTo>
                <a:cubicBezTo>
                  <a:pt x="10" y="77"/>
                  <a:pt x="10" y="78"/>
                  <a:pt x="11" y="78"/>
                </a:cubicBezTo>
                <a:cubicBezTo>
                  <a:pt x="34" y="78"/>
                  <a:pt x="34" y="78"/>
                  <a:pt x="34" y="78"/>
                </a:cubicBezTo>
                <a:cubicBezTo>
                  <a:pt x="35" y="78"/>
                  <a:pt x="35" y="77"/>
                  <a:pt x="35" y="76"/>
                </a:cubicBezTo>
                <a:cubicBezTo>
                  <a:pt x="35" y="60"/>
                  <a:pt x="35" y="60"/>
                  <a:pt x="35" y="60"/>
                </a:cubicBezTo>
                <a:cubicBezTo>
                  <a:pt x="35" y="55"/>
                  <a:pt x="39" y="51"/>
                  <a:pt x="44" y="51"/>
                </a:cubicBezTo>
                <a:cubicBezTo>
                  <a:pt x="49" y="51"/>
                  <a:pt x="53" y="55"/>
                  <a:pt x="53" y="60"/>
                </a:cubicBezTo>
                <a:cubicBezTo>
                  <a:pt x="53" y="76"/>
                  <a:pt x="53" y="76"/>
                  <a:pt x="53" y="76"/>
                </a:cubicBezTo>
                <a:cubicBezTo>
                  <a:pt x="53" y="77"/>
                  <a:pt x="54" y="78"/>
                  <a:pt x="55" y="78"/>
                </a:cubicBezTo>
                <a:cubicBezTo>
                  <a:pt x="77" y="78"/>
                  <a:pt x="77" y="78"/>
                  <a:pt x="77" y="78"/>
                </a:cubicBezTo>
                <a:cubicBezTo>
                  <a:pt x="78" y="78"/>
                  <a:pt x="79" y="77"/>
                  <a:pt x="79" y="76"/>
                </a:cubicBezTo>
                <a:cubicBezTo>
                  <a:pt x="79" y="40"/>
                  <a:pt x="79" y="40"/>
                  <a:pt x="79" y="40"/>
                </a:cubicBezTo>
                <a:cubicBezTo>
                  <a:pt x="86" y="45"/>
                  <a:pt x="86" y="45"/>
                  <a:pt x="86" y="45"/>
                </a:cubicBezTo>
                <a:cubicBezTo>
                  <a:pt x="87" y="46"/>
                  <a:pt x="87" y="46"/>
                  <a:pt x="88" y="46"/>
                </a:cubicBezTo>
                <a:cubicBezTo>
                  <a:pt x="88" y="45"/>
                  <a:pt x="89" y="45"/>
                  <a:pt x="89" y="44"/>
                </a:cubicBezTo>
                <a:cubicBezTo>
                  <a:pt x="89" y="33"/>
                  <a:pt x="89" y="33"/>
                  <a:pt x="89" y="33"/>
                </a:cubicBezTo>
                <a:cubicBezTo>
                  <a:pt x="89" y="33"/>
                  <a:pt x="89" y="32"/>
                  <a:pt x="88" y="32"/>
                </a:cubicBezTo>
                <a:close/>
                <a:moveTo>
                  <a:pt x="76" y="74"/>
                </a:moveTo>
                <a:cubicBezTo>
                  <a:pt x="56" y="74"/>
                  <a:pt x="56" y="74"/>
                  <a:pt x="56" y="74"/>
                </a:cubicBezTo>
                <a:cubicBezTo>
                  <a:pt x="56" y="60"/>
                  <a:pt x="56" y="60"/>
                  <a:pt x="56" y="60"/>
                </a:cubicBezTo>
                <a:cubicBezTo>
                  <a:pt x="56" y="54"/>
                  <a:pt x="51" y="48"/>
                  <a:pt x="44" y="48"/>
                </a:cubicBezTo>
                <a:cubicBezTo>
                  <a:pt x="38" y="48"/>
                  <a:pt x="32" y="54"/>
                  <a:pt x="32" y="60"/>
                </a:cubicBezTo>
                <a:cubicBezTo>
                  <a:pt x="32" y="74"/>
                  <a:pt x="32" y="74"/>
                  <a:pt x="32" y="74"/>
                </a:cubicBezTo>
                <a:cubicBezTo>
                  <a:pt x="13" y="74"/>
                  <a:pt x="13" y="74"/>
                  <a:pt x="13" y="74"/>
                </a:cubicBezTo>
                <a:cubicBezTo>
                  <a:pt x="13" y="38"/>
                  <a:pt x="13" y="38"/>
                  <a:pt x="13" y="38"/>
                </a:cubicBezTo>
                <a:cubicBezTo>
                  <a:pt x="43" y="15"/>
                  <a:pt x="43" y="15"/>
                  <a:pt x="43" y="15"/>
                </a:cubicBezTo>
                <a:cubicBezTo>
                  <a:pt x="44" y="14"/>
                  <a:pt x="44" y="14"/>
                  <a:pt x="44" y="14"/>
                </a:cubicBezTo>
                <a:cubicBezTo>
                  <a:pt x="76" y="38"/>
                  <a:pt x="76" y="38"/>
                  <a:pt x="76" y="38"/>
                </a:cubicBezTo>
                <a:lnTo>
                  <a:pt x="76" y="74"/>
                </a:lnTo>
                <a:close/>
                <a:moveTo>
                  <a:pt x="86" y="41"/>
                </a:moveTo>
                <a:cubicBezTo>
                  <a:pt x="79" y="36"/>
                  <a:pt x="79" y="36"/>
                  <a:pt x="79" y="36"/>
                </a:cubicBezTo>
                <a:cubicBezTo>
                  <a:pt x="78" y="36"/>
                  <a:pt x="78" y="36"/>
                  <a:pt x="78" y="36"/>
                </a:cubicBezTo>
                <a:cubicBezTo>
                  <a:pt x="45" y="11"/>
                  <a:pt x="45" y="11"/>
                  <a:pt x="45" y="11"/>
                </a:cubicBezTo>
                <a:cubicBezTo>
                  <a:pt x="45" y="11"/>
                  <a:pt x="45" y="10"/>
                  <a:pt x="45" y="10"/>
                </a:cubicBezTo>
                <a:cubicBezTo>
                  <a:pt x="45" y="10"/>
                  <a:pt x="45" y="10"/>
                  <a:pt x="44" y="10"/>
                </a:cubicBezTo>
                <a:cubicBezTo>
                  <a:pt x="44" y="10"/>
                  <a:pt x="44" y="10"/>
                  <a:pt x="44" y="10"/>
                </a:cubicBezTo>
                <a:cubicBezTo>
                  <a:pt x="44" y="10"/>
                  <a:pt x="44" y="10"/>
                  <a:pt x="43" y="10"/>
                </a:cubicBezTo>
                <a:cubicBezTo>
                  <a:pt x="43" y="11"/>
                  <a:pt x="43" y="11"/>
                  <a:pt x="43" y="11"/>
                </a:cubicBezTo>
                <a:cubicBezTo>
                  <a:pt x="37" y="15"/>
                  <a:pt x="37" y="15"/>
                  <a:pt x="37" y="15"/>
                </a:cubicBezTo>
                <a:cubicBezTo>
                  <a:pt x="10" y="36"/>
                  <a:pt x="10" y="36"/>
                  <a:pt x="10" y="36"/>
                </a:cubicBezTo>
                <a:cubicBezTo>
                  <a:pt x="3" y="41"/>
                  <a:pt x="3" y="41"/>
                  <a:pt x="3" y="41"/>
                </a:cubicBezTo>
                <a:cubicBezTo>
                  <a:pt x="3" y="34"/>
                  <a:pt x="3" y="34"/>
                  <a:pt x="3" y="34"/>
                </a:cubicBezTo>
                <a:cubicBezTo>
                  <a:pt x="44" y="4"/>
                  <a:pt x="44" y="4"/>
                  <a:pt x="44" y="4"/>
                </a:cubicBezTo>
                <a:cubicBezTo>
                  <a:pt x="86" y="34"/>
                  <a:pt x="86" y="34"/>
                  <a:pt x="86" y="34"/>
                </a:cubicBezTo>
                <a:lnTo>
                  <a:pt x="86" y="41"/>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nvGrpSpPr>
          <p:cNvPr id="40" name="组合 39"/>
          <p:cNvGrpSpPr/>
          <p:nvPr/>
        </p:nvGrpSpPr>
        <p:grpSpPr>
          <a:xfrm>
            <a:off x="4155441" y="1799273"/>
            <a:ext cx="322263" cy="488950"/>
            <a:chOff x="6446838" y="3338513"/>
            <a:chExt cx="322263" cy="488950"/>
          </a:xfrm>
          <a:solidFill>
            <a:schemeClr val="tx1">
              <a:lumMod val="75000"/>
              <a:lumOff val="25000"/>
            </a:schemeClr>
          </a:solidFill>
        </p:grpSpPr>
        <p:sp>
          <p:nvSpPr>
            <p:cNvPr id="41" name="Freeform 35"/>
            <p:cNvSpPr>
              <a:spLocks noEditPoints="1"/>
            </p:cNvSpPr>
            <p:nvPr/>
          </p:nvSpPr>
          <p:spPr bwMode="auto">
            <a:xfrm>
              <a:off x="6446838" y="3338513"/>
              <a:ext cx="322263" cy="349250"/>
            </a:xfrm>
            <a:custGeom>
              <a:avLst/>
              <a:gdLst>
                <a:gd name="T0" fmla="*/ 38 w 76"/>
                <a:gd name="T1" fmla="*/ 0 h 82"/>
                <a:gd name="T2" fmla="*/ 0 w 76"/>
                <a:gd name="T3" fmla="*/ 37 h 82"/>
                <a:gd name="T4" fmla="*/ 11 w 76"/>
                <a:gd name="T5" fmla="*/ 63 h 82"/>
                <a:gd name="T6" fmla="*/ 11 w 76"/>
                <a:gd name="T7" fmla="*/ 80 h 82"/>
                <a:gd name="T8" fmla="*/ 12 w 76"/>
                <a:gd name="T9" fmla="*/ 82 h 82"/>
                <a:gd name="T10" fmla="*/ 64 w 76"/>
                <a:gd name="T11" fmla="*/ 82 h 82"/>
                <a:gd name="T12" fmla="*/ 66 w 76"/>
                <a:gd name="T13" fmla="*/ 80 h 82"/>
                <a:gd name="T14" fmla="*/ 66 w 76"/>
                <a:gd name="T15" fmla="*/ 63 h 82"/>
                <a:gd name="T16" fmla="*/ 76 w 76"/>
                <a:gd name="T17" fmla="*/ 37 h 82"/>
                <a:gd name="T18" fmla="*/ 38 w 76"/>
                <a:gd name="T19" fmla="*/ 0 h 82"/>
                <a:gd name="T20" fmla="*/ 63 w 76"/>
                <a:gd name="T21" fmla="*/ 62 h 82"/>
                <a:gd name="T22" fmla="*/ 63 w 76"/>
                <a:gd name="T23" fmla="*/ 63 h 82"/>
                <a:gd name="T24" fmla="*/ 63 w 76"/>
                <a:gd name="T25" fmla="*/ 79 h 82"/>
                <a:gd name="T26" fmla="*/ 40 w 76"/>
                <a:gd name="T27" fmla="*/ 79 h 82"/>
                <a:gd name="T28" fmla="*/ 40 w 76"/>
                <a:gd name="T29" fmla="*/ 51 h 82"/>
                <a:gd name="T30" fmla="*/ 56 w 76"/>
                <a:gd name="T31" fmla="*/ 34 h 82"/>
                <a:gd name="T32" fmla="*/ 56 w 76"/>
                <a:gd name="T33" fmla="*/ 31 h 82"/>
                <a:gd name="T34" fmla="*/ 54 w 76"/>
                <a:gd name="T35" fmla="*/ 32 h 82"/>
                <a:gd name="T36" fmla="*/ 38 w 76"/>
                <a:gd name="T37" fmla="*/ 48 h 82"/>
                <a:gd name="T38" fmla="*/ 22 w 76"/>
                <a:gd name="T39" fmla="*/ 32 h 82"/>
                <a:gd name="T40" fmla="*/ 20 w 76"/>
                <a:gd name="T41" fmla="*/ 32 h 82"/>
                <a:gd name="T42" fmla="*/ 20 w 76"/>
                <a:gd name="T43" fmla="*/ 34 h 82"/>
                <a:gd name="T44" fmla="*/ 37 w 76"/>
                <a:gd name="T45" fmla="*/ 51 h 82"/>
                <a:gd name="T46" fmla="*/ 37 w 76"/>
                <a:gd name="T47" fmla="*/ 79 h 82"/>
                <a:gd name="T48" fmla="*/ 14 w 76"/>
                <a:gd name="T49" fmla="*/ 79 h 82"/>
                <a:gd name="T50" fmla="*/ 14 w 76"/>
                <a:gd name="T51" fmla="*/ 63 h 82"/>
                <a:gd name="T52" fmla="*/ 14 w 76"/>
                <a:gd name="T53" fmla="*/ 62 h 82"/>
                <a:gd name="T54" fmla="*/ 4 w 76"/>
                <a:gd name="T55" fmla="*/ 37 h 82"/>
                <a:gd name="T56" fmla="*/ 38 w 76"/>
                <a:gd name="T57" fmla="*/ 3 h 82"/>
                <a:gd name="T58" fmla="*/ 73 w 76"/>
                <a:gd name="T59" fmla="*/ 37 h 82"/>
                <a:gd name="T60" fmla="*/ 63 w 76"/>
                <a:gd name="T61" fmla="*/ 6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 h="82">
                  <a:moveTo>
                    <a:pt x="38" y="0"/>
                  </a:moveTo>
                  <a:cubicBezTo>
                    <a:pt x="17" y="0"/>
                    <a:pt x="0" y="17"/>
                    <a:pt x="0" y="37"/>
                  </a:cubicBezTo>
                  <a:cubicBezTo>
                    <a:pt x="0" y="47"/>
                    <a:pt x="4" y="56"/>
                    <a:pt x="11" y="63"/>
                  </a:cubicBezTo>
                  <a:cubicBezTo>
                    <a:pt x="11" y="80"/>
                    <a:pt x="11" y="80"/>
                    <a:pt x="11" y="80"/>
                  </a:cubicBezTo>
                  <a:cubicBezTo>
                    <a:pt x="11" y="81"/>
                    <a:pt x="12" y="82"/>
                    <a:pt x="12" y="82"/>
                  </a:cubicBezTo>
                  <a:cubicBezTo>
                    <a:pt x="64" y="82"/>
                    <a:pt x="64" y="82"/>
                    <a:pt x="64" y="82"/>
                  </a:cubicBezTo>
                  <a:cubicBezTo>
                    <a:pt x="65" y="82"/>
                    <a:pt x="66" y="81"/>
                    <a:pt x="66" y="80"/>
                  </a:cubicBezTo>
                  <a:cubicBezTo>
                    <a:pt x="66" y="63"/>
                    <a:pt x="66" y="63"/>
                    <a:pt x="66" y="63"/>
                  </a:cubicBezTo>
                  <a:cubicBezTo>
                    <a:pt x="72" y="56"/>
                    <a:pt x="76" y="47"/>
                    <a:pt x="76" y="37"/>
                  </a:cubicBezTo>
                  <a:cubicBezTo>
                    <a:pt x="76" y="17"/>
                    <a:pt x="59" y="0"/>
                    <a:pt x="38" y="0"/>
                  </a:cubicBezTo>
                  <a:close/>
                  <a:moveTo>
                    <a:pt x="63" y="62"/>
                  </a:moveTo>
                  <a:cubicBezTo>
                    <a:pt x="63" y="62"/>
                    <a:pt x="63" y="62"/>
                    <a:pt x="63" y="63"/>
                  </a:cubicBezTo>
                  <a:cubicBezTo>
                    <a:pt x="63" y="79"/>
                    <a:pt x="63" y="79"/>
                    <a:pt x="63" y="79"/>
                  </a:cubicBezTo>
                  <a:cubicBezTo>
                    <a:pt x="40" y="79"/>
                    <a:pt x="40" y="79"/>
                    <a:pt x="40" y="79"/>
                  </a:cubicBezTo>
                  <a:cubicBezTo>
                    <a:pt x="40" y="51"/>
                    <a:pt x="40" y="51"/>
                    <a:pt x="40" y="51"/>
                  </a:cubicBezTo>
                  <a:cubicBezTo>
                    <a:pt x="56" y="34"/>
                    <a:pt x="56" y="34"/>
                    <a:pt x="56" y="34"/>
                  </a:cubicBezTo>
                  <a:cubicBezTo>
                    <a:pt x="57" y="33"/>
                    <a:pt x="57" y="32"/>
                    <a:pt x="56" y="31"/>
                  </a:cubicBezTo>
                  <a:cubicBezTo>
                    <a:pt x="56" y="31"/>
                    <a:pt x="55" y="31"/>
                    <a:pt x="54" y="32"/>
                  </a:cubicBezTo>
                  <a:cubicBezTo>
                    <a:pt x="38" y="48"/>
                    <a:pt x="38" y="48"/>
                    <a:pt x="38" y="48"/>
                  </a:cubicBezTo>
                  <a:cubicBezTo>
                    <a:pt x="22" y="32"/>
                    <a:pt x="22" y="32"/>
                    <a:pt x="22" y="32"/>
                  </a:cubicBezTo>
                  <a:cubicBezTo>
                    <a:pt x="21" y="31"/>
                    <a:pt x="20" y="31"/>
                    <a:pt x="20" y="32"/>
                  </a:cubicBezTo>
                  <a:cubicBezTo>
                    <a:pt x="19" y="32"/>
                    <a:pt x="19" y="33"/>
                    <a:pt x="20" y="34"/>
                  </a:cubicBezTo>
                  <a:cubicBezTo>
                    <a:pt x="37" y="51"/>
                    <a:pt x="37" y="51"/>
                    <a:pt x="37" y="51"/>
                  </a:cubicBezTo>
                  <a:cubicBezTo>
                    <a:pt x="37" y="79"/>
                    <a:pt x="37" y="79"/>
                    <a:pt x="37" y="79"/>
                  </a:cubicBezTo>
                  <a:cubicBezTo>
                    <a:pt x="14" y="79"/>
                    <a:pt x="14" y="79"/>
                    <a:pt x="14" y="79"/>
                  </a:cubicBezTo>
                  <a:cubicBezTo>
                    <a:pt x="14" y="63"/>
                    <a:pt x="14" y="63"/>
                    <a:pt x="14" y="63"/>
                  </a:cubicBezTo>
                  <a:cubicBezTo>
                    <a:pt x="14" y="62"/>
                    <a:pt x="14" y="62"/>
                    <a:pt x="14" y="62"/>
                  </a:cubicBezTo>
                  <a:cubicBezTo>
                    <a:pt x="7" y="55"/>
                    <a:pt x="4" y="47"/>
                    <a:pt x="4" y="37"/>
                  </a:cubicBezTo>
                  <a:cubicBezTo>
                    <a:pt x="4" y="18"/>
                    <a:pt x="19" y="3"/>
                    <a:pt x="38" y="3"/>
                  </a:cubicBezTo>
                  <a:cubicBezTo>
                    <a:pt x="57" y="3"/>
                    <a:pt x="73" y="18"/>
                    <a:pt x="73" y="37"/>
                  </a:cubicBezTo>
                  <a:cubicBezTo>
                    <a:pt x="73" y="47"/>
                    <a:pt x="69" y="55"/>
                    <a:pt x="6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p:nvPr/>
          </p:nvSpPr>
          <p:spPr bwMode="auto">
            <a:xfrm>
              <a:off x="6492875" y="3703638"/>
              <a:ext cx="233363" cy="12700"/>
            </a:xfrm>
            <a:custGeom>
              <a:avLst/>
              <a:gdLst>
                <a:gd name="T0" fmla="*/ 53 w 55"/>
                <a:gd name="T1" fmla="*/ 0 h 3"/>
                <a:gd name="T2" fmla="*/ 1 w 55"/>
                <a:gd name="T3" fmla="*/ 0 h 3"/>
                <a:gd name="T4" fmla="*/ 0 w 55"/>
                <a:gd name="T5" fmla="*/ 2 h 3"/>
                <a:gd name="T6" fmla="*/ 1 w 55"/>
                <a:gd name="T7" fmla="*/ 3 h 3"/>
                <a:gd name="T8" fmla="*/ 53 w 55"/>
                <a:gd name="T9" fmla="*/ 3 h 3"/>
                <a:gd name="T10" fmla="*/ 55 w 55"/>
                <a:gd name="T11" fmla="*/ 2 h 3"/>
                <a:gd name="T12" fmla="*/ 53 w 5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5" h="3">
                  <a:moveTo>
                    <a:pt x="53" y="0"/>
                  </a:moveTo>
                  <a:cubicBezTo>
                    <a:pt x="1" y="0"/>
                    <a:pt x="1" y="0"/>
                    <a:pt x="1" y="0"/>
                  </a:cubicBezTo>
                  <a:cubicBezTo>
                    <a:pt x="1" y="0"/>
                    <a:pt x="0" y="1"/>
                    <a:pt x="0" y="2"/>
                  </a:cubicBezTo>
                  <a:cubicBezTo>
                    <a:pt x="0" y="3"/>
                    <a:pt x="1" y="3"/>
                    <a:pt x="1" y="3"/>
                  </a:cubicBezTo>
                  <a:cubicBezTo>
                    <a:pt x="53" y="3"/>
                    <a:pt x="53" y="3"/>
                    <a:pt x="53" y="3"/>
                  </a:cubicBezTo>
                  <a:cubicBezTo>
                    <a:pt x="54" y="3"/>
                    <a:pt x="55" y="3"/>
                    <a:pt x="55" y="2"/>
                  </a:cubicBezTo>
                  <a:cubicBezTo>
                    <a:pt x="55" y="1"/>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p:nvPr/>
          </p:nvSpPr>
          <p:spPr bwMode="auto">
            <a:xfrm>
              <a:off x="6492875" y="3741738"/>
              <a:ext cx="233363" cy="12700"/>
            </a:xfrm>
            <a:custGeom>
              <a:avLst/>
              <a:gdLst>
                <a:gd name="T0" fmla="*/ 53 w 55"/>
                <a:gd name="T1" fmla="*/ 0 h 3"/>
                <a:gd name="T2" fmla="*/ 1 w 55"/>
                <a:gd name="T3" fmla="*/ 0 h 3"/>
                <a:gd name="T4" fmla="*/ 0 w 55"/>
                <a:gd name="T5" fmla="*/ 2 h 3"/>
                <a:gd name="T6" fmla="*/ 1 w 55"/>
                <a:gd name="T7" fmla="*/ 3 h 3"/>
                <a:gd name="T8" fmla="*/ 53 w 55"/>
                <a:gd name="T9" fmla="*/ 3 h 3"/>
                <a:gd name="T10" fmla="*/ 55 w 55"/>
                <a:gd name="T11" fmla="*/ 2 h 3"/>
                <a:gd name="T12" fmla="*/ 53 w 5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5" h="3">
                  <a:moveTo>
                    <a:pt x="53" y="0"/>
                  </a:moveTo>
                  <a:cubicBezTo>
                    <a:pt x="1" y="0"/>
                    <a:pt x="1" y="0"/>
                    <a:pt x="1" y="0"/>
                  </a:cubicBezTo>
                  <a:cubicBezTo>
                    <a:pt x="1" y="0"/>
                    <a:pt x="0" y="1"/>
                    <a:pt x="0" y="2"/>
                  </a:cubicBezTo>
                  <a:cubicBezTo>
                    <a:pt x="0" y="2"/>
                    <a:pt x="1" y="3"/>
                    <a:pt x="1" y="3"/>
                  </a:cubicBezTo>
                  <a:cubicBezTo>
                    <a:pt x="53" y="3"/>
                    <a:pt x="53" y="3"/>
                    <a:pt x="53" y="3"/>
                  </a:cubicBezTo>
                  <a:cubicBezTo>
                    <a:pt x="54" y="3"/>
                    <a:pt x="55" y="2"/>
                    <a:pt x="55" y="2"/>
                  </a:cubicBezTo>
                  <a:cubicBezTo>
                    <a:pt x="55" y="1"/>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a:spLocks noEditPoints="1"/>
            </p:cNvSpPr>
            <p:nvPr/>
          </p:nvSpPr>
          <p:spPr bwMode="auto">
            <a:xfrm>
              <a:off x="6492875" y="3776663"/>
              <a:ext cx="233363" cy="50800"/>
            </a:xfrm>
            <a:custGeom>
              <a:avLst/>
              <a:gdLst>
                <a:gd name="T0" fmla="*/ 53 w 55"/>
                <a:gd name="T1" fmla="*/ 0 h 12"/>
                <a:gd name="T2" fmla="*/ 36 w 55"/>
                <a:gd name="T3" fmla="*/ 0 h 12"/>
                <a:gd name="T4" fmla="*/ 19 w 55"/>
                <a:gd name="T5" fmla="*/ 0 h 12"/>
                <a:gd name="T6" fmla="*/ 1 w 55"/>
                <a:gd name="T7" fmla="*/ 0 h 12"/>
                <a:gd name="T8" fmla="*/ 0 w 55"/>
                <a:gd name="T9" fmla="*/ 2 h 12"/>
                <a:gd name="T10" fmla="*/ 1 w 55"/>
                <a:gd name="T11" fmla="*/ 4 h 12"/>
                <a:gd name="T12" fmla="*/ 17 w 55"/>
                <a:gd name="T13" fmla="*/ 4 h 12"/>
                <a:gd name="T14" fmla="*/ 27 w 55"/>
                <a:gd name="T15" fmla="*/ 12 h 12"/>
                <a:gd name="T16" fmla="*/ 37 w 55"/>
                <a:gd name="T17" fmla="*/ 4 h 12"/>
                <a:gd name="T18" fmla="*/ 53 w 55"/>
                <a:gd name="T19" fmla="*/ 4 h 12"/>
                <a:gd name="T20" fmla="*/ 55 w 55"/>
                <a:gd name="T21" fmla="*/ 2 h 12"/>
                <a:gd name="T22" fmla="*/ 53 w 55"/>
                <a:gd name="T23" fmla="*/ 0 h 12"/>
                <a:gd name="T24" fmla="*/ 27 w 55"/>
                <a:gd name="T25" fmla="*/ 9 h 12"/>
                <a:gd name="T26" fmla="*/ 21 w 55"/>
                <a:gd name="T27" fmla="*/ 4 h 12"/>
                <a:gd name="T28" fmla="*/ 34 w 55"/>
                <a:gd name="T29" fmla="*/ 4 h 12"/>
                <a:gd name="T30" fmla="*/ 27 w 55"/>
                <a:gd name="T3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12">
                  <a:moveTo>
                    <a:pt x="53" y="0"/>
                  </a:moveTo>
                  <a:cubicBezTo>
                    <a:pt x="36" y="0"/>
                    <a:pt x="36" y="0"/>
                    <a:pt x="36" y="0"/>
                  </a:cubicBezTo>
                  <a:cubicBezTo>
                    <a:pt x="19" y="0"/>
                    <a:pt x="19" y="0"/>
                    <a:pt x="19" y="0"/>
                  </a:cubicBezTo>
                  <a:cubicBezTo>
                    <a:pt x="1" y="0"/>
                    <a:pt x="1" y="0"/>
                    <a:pt x="1" y="0"/>
                  </a:cubicBezTo>
                  <a:cubicBezTo>
                    <a:pt x="1" y="0"/>
                    <a:pt x="0" y="1"/>
                    <a:pt x="0" y="2"/>
                  </a:cubicBezTo>
                  <a:cubicBezTo>
                    <a:pt x="0" y="3"/>
                    <a:pt x="1" y="4"/>
                    <a:pt x="1" y="4"/>
                  </a:cubicBezTo>
                  <a:cubicBezTo>
                    <a:pt x="17" y="4"/>
                    <a:pt x="17" y="4"/>
                    <a:pt x="17" y="4"/>
                  </a:cubicBezTo>
                  <a:cubicBezTo>
                    <a:pt x="18" y="9"/>
                    <a:pt x="22" y="12"/>
                    <a:pt x="27" y="12"/>
                  </a:cubicBezTo>
                  <a:cubicBezTo>
                    <a:pt x="32" y="12"/>
                    <a:pt x="37" y="9"/>
                    <a:pt x="37" y="4"/>
                  </a:cubicBezTo>
                  <a:cubicBezTo>
                    <a:pt x="53" y="4"/>
                    <a:pt x="53" y="4"/>
                    <a:pt x="53" y="4"/>
                  </a:cubicBezTo>
                  <a:cubicBezTo>
                    <a:pt x="54" y="4"/>
                    <a:pt x="55" y="3"/>
                    <a:pt x="55" y="2"/>
                  </a:cubicBezTo>
                  <a:cubicBezTo>
                    <a:pt x="55" y="1"/>
                    <a:pt x="54" y="0"/>
                    <a:pt x="53" y="0"/>
                  </a:cubicBezTo>
                  <a:close/>
                  <a:moveTo>
                    <a:pt x="27" y="9"/>
                  </a:moveTo>
                  <a:cubicBezTo>
                    <a:pt x="24" y="9"/>
                    <a:pt x="21" y="7"/>
                    <a:pt x="21" y="4"/>
                  </a:cubicBezTo>
                  <a:cubicBezTo>
                    <a:pt x="34" y="4"/>
                    <a:pt x="34" y="4"/>
                    <a:pt x="34" y="4"/>
                  </a:cubicBezTo>
                  <a:cubicBezTo>
                    <a:pt x="33" y="7"/>
                    <a:pt x="31" y="9"/>
                    <a:pt x="2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5" name="文本框 44"/>
          <p:cNvSpPr txBox="1"/>
          <p:nvPr/>
        </p:nvSpPr>
        <p:spPr>
          <a:xfrm>
            <a:off x="4939030" y="959485"/>
            <a:ext cx="6732270" cy="58356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使用区块链技术构建数据交易平台。利用区块链技术去中心化、不可篡改、透明性和安全性等特点，建立数据交易信任</a:t>
            </a:r>
            <a:r>
              <a:rPr lang="zh-CN" altLang="en-US" sz="1600" dirty="0">
                <a:solidFill>
                  <a:srgbClr val="000000"/>
                </a:solidFill>
                <a:latin typeface="宋体" panose="02010600030101010101" pitchFamily="2" charset="-122"/>
                <a:ea typeface="宋体" panose="02010600030101010101" pitchFamily="2" charset="-122"/>
              </a:rPr>
              <a:t>与安全保障。</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46" name="文本框 45"/>
          <p:cNvSpPr txBox="1"/>
          <p:nvPr/>
        </p:nvSpPr>
        <p:spPr>
          <a:xfrm>
            <a:off x="761318" y="1275398"/>
            <a:ext cx="1403350" cy="459105"/>
          </a:xfrm>
          <a:prstGeom prst="rect">
            <a:avLst/>
          </a:prstGeom>
          <a:noFill/>
        </p:spPr>
        <p:txBody>
          <a:bodyPr wrap="none" lIns="91436" tIns="45718" rIns="91436" bIns="45718" rtlCol="0">
            <a:spAutoFit/>
          </a:bodyPr>
          <a:lstStyle/>
          <a:p>
            <a:pPr algn="l" defTabSz="457200"/>
            <a:r>
              <a:rPr kumimoji="1" lang="zh-CN" altLang="en-US" sz="2400" b="1" dirty="0">
                <a:solidFill>
                  <a:schemeClr val="bg1"/>
                </a:solidFill>
                <a:latin typeface="Century Gothic" panose="020B0502020202020204" pitchFamily="34" charset="0"/>
                <a:ea typeface="微软雅黑" panose="020B0503020204020204" pitchFamily="34" charset="-122"/>
                <a:cs typeface="Impact" panose="020B0806030902050204"/>
              </a:rPr>
              <a:t>基础架构</a:t>
            </a:r>
            <a:endParaRPr kumimoji="1" lang="zh-CN" altLang="en-US" sz="2400" b="1" dirty="0">
              <a:solidFill>
                <a:schemeClr val="bg1"/>
              </a:solidFill>
              <a:latin typeface="Century Gothic" panose="020B0502020202020204" pitchFamily="34" charset="0"/>
              <a:ea typeface="微软雅黑" panose="020B0503020204020204" pitchFamily="34" charset="-122"/>
              <a:cs typeface="Impact" panose="020B0806030902050204"/>
            </a:endParaRPr>
          </a:p>
        </p:txBody>
      </p:sp>
      <p:sp>
        <p:nvSpPr>
          <p:cNvPr id="47" name="文本框 46"/>
          <p:cNvSpPr txBox="1"/>
          <p:nvPr/>
        </p:nvSpPr>
        <p:spPr>
          <a:xfrm>
            <a:off x="4964430" y="1799590"/>
            <a:ext cx="7227570" cy="583565"/>
          </a:xfrm>
          <a:prstGeom prst="rect">
            <a:avLst/>
          </a:prstGeom>
          <a:noFill/>
        </p:spPr>
        <p:txBody>
          <a:bodyPr wrap="square" rtlCol="0">
            <a:no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所有交易数据在传输和存储过程中进行加密，确保数据在未经授权的情况下无法被读取。</a:t>
            </a:r>
            <a:endParaRPr lang="zh-CN" altLang="en-US" sz="1600" dirty="0">
              <a:solidFill>
                <a:srgbClr val="000000"/>
              </a:solidFill>
              <a:latin typeface="宋体" panose="02010600030101010101" pitchFamily="2" charset="-122"/>
              <a:ea typeface="宋体" panose="02010600030101010101" pitchFamily="2" charset="-122"/>
            </a:endParaRPr>
          </a:p>
          <a:p>
            <a:pPr>
              <a:spcBef>
                <a:spcPct val="0"/>
              </a:spcBef>
            </a:pPr>
            <a:endParaRPr lang="zh-CN" altLang="en-US" sz="1600" dirty="0">
              <a:solidFill>
                <a:srgbClr val="000000"/>
              </a:solidFill>
              <a:latin typeface="宋体" panose="02010600030101010101" pitchFamily="2" charset="-122"/>
              <a:ea typeface="宋体" panose="02010600030101010101" pitchFamily="2" charset="-122"/>
            </a:endParaRPr>
          </a:p>
          <a:p>
            <a:pPr>
              <a:spcBef>
                <a:spcPct val="0"/>
              </a:spcBef>
            </a:pPr>
            <a:endParaRPr lang="zh-CN" altLang="en-US" sz="1600" dirty="0">
              <a:solidFill>
                <a:srgbClr val="000000"/>
              </a:solidFill>
              <a:latin typeface="宋体" panose="02010600030101010101" pitchFamily="2" charset="-122"/>
              <a:ea typeface="宋体" panose="02010600030101010101" pitchFamily="2" charset="-122"/>
            </a:endParaRPr>
          </a:p>
          <a:p>
            <a:pPr>
              <a:spcBef>
                <a:spcPct val="0"/>
              </a:spcBef>
            </a:pP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48" name="文本框 47"/>
          <p:cNvSpPr txBox="1"/>
          <p:nvPr/>
        </p:nvSpPr>
        <p:spPr>
          <a:xfrm>
            <a:off x="4964430" y="3378835"/>
            <a:ext cx="7227570" cy="58356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基于数据质量和</a:t>
            </a:r>
            <a:r>
              <a:rPr lang="zh-CN" altLang="en-US" sz="1600" dirty="0">
                <a:solidFill>
                  <a:srgbClr val="000000"/>
                </a:solidFill>
                <a:latin typeface="宋体" panose="02010600030101010101" pitchFamily="2" charset="-122"/>
                <a:ea typeface="宋体" panose="02010600030101010101" pitchFamily="2" charset="-122"/>
                <a:sym typeface="+mn-ea"/>
              </a:rPr>
              <a:t>市场需求</a:t>
            </a:r>
            <a:r>
              <a:rPr lang="zh-CN" altLang="en-US" sz="1600" dirty="0">
                <a:solidFill>
                  <a:srgbClr val="000000"/>
                </a:solidFill>
                <a:latin typeface="宋体" panose="02010600030101010101" pitchFamily="2" charset="-122"/>
                <a:ea typeface="宋体" panose="02010600030101010101" pitchFamily="2" charset="-122"/>
              </a:rPr>
              <a:t>定价，数据的准确度、完整性、一致性和实效性等信息质量指标用于评估数据价值；根据市场对特定数据集的需求情况调整价格。</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49" name="文本框 48"/>
          <p:cNvSpPr txBox="1"/>
          <p:nvPr/>
        </p:nvSpPr>
        <p:spPr>
          <a:xfrm>
            <a:off x="5056505" y="2695575"/>
            <a:ext cx="6934200" cy="33718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sym typeface="+mn-ea"/>
              </a:rPr>
              <a:t>在交易过程中，对用户的个人信息进行匿名化处理，以保护用户隐私。</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50" name="文本框 49"/>
          <p:cNvSpPr txBox="1"/>
          <p:nvPr/>
        </p:nvSpPr>
        <p:spPr>
          <a:xfrm>
            <a:off x="761318" y="2068831"/>
            <a:ext cx="1403350" cy="459105"/>
          </a:xfrm>
          <a:prstGeom prst="rect">
            <a:avLst/>
          </a:prstGeom>
          <a:noFill/>
        </p:spPr>
        <p:txBody>
          <a:bodyPr wrap="none" lIns="91436" tIns="45718" rIns="91436" bIns="45718" rtlCol="0">
            <a:spAutoFit/>
          </a:bodyPr>
          <a:lstStyle/>
          <a:p>
            <a:pPr algn="l" defTabSz="457200"/>
            <a:r>
              <a:rPr kumimoji="1" lang="zh-CN" altLang="en-US" sz="2400" b="1" dirty="0">
                <a:solidFill>
                  <a:schemeClr val="bg1"/>
                </a:solidFill>
                <a:latin typeface="Century Gothic" panose="020B0502020202020204" pitchFamily="34" charset="0"/>
                <a:ea typeface="微软雅黑" panose="020B0503020204020204" pitchFamily="34" charset="-122"/>
                <a:cs typeface="Impact" panose="020B0806030902050204"/>
              </a:rPr>
              <a:t>数据加密</a:t>
            </a:r>
            <a:endParaRPr kumimoji="1" lang="zh-CN" altLang="en-US" sz="2400" b="1" dirty="0">
              <a:solidFill>
                <a:schemeClr val="bg1"/>
              </a:solidFill>
              <a:latin typeface="Century Gothic" panose="020B0502020202020204" pitchFamily="34" charset="0"/>
              <a:ea typeface="微软雅黑" panose="020B0503020204020204" pitchFamily="34" charset="-122"/>
              <a:cs typeface="Impact" panose="020B0806030902050204"/>
            </a:endParaRPr>
          </a:p>
        </p:txBody>
      </p:sp>
      <p:sp>
        <p:nvSpPr>
          <p:cNvPr id="51" name="文本框 50"/>
          <p:cNvSpPr txBox="1"/>
          <p:nvPr/>
        </p:nvSpPr>
        <p:spPr>
          <a:xfrm>
            <a:off x="465408" y="3607912"/>
            <a:ext cx="2014220" cy="459105"/>
          </a:xfrm>
          <a:prstGeom prst="rect">
            <a:avLst/>
          </a:prstGeom>
          <a:noFill/>
        </p:spPr>
        <p:txBody>
          <a:bodyPr wrap="none" lIns="91436" tIns="45718" rIns="91436" bIns="45718" rtlCol="0">
            <a:spAutoFit/>
          </a:bodyPr>
          <a:lstStyle/>
          <a:p>
            <a:pPr algn="l" defTabSz="457200"/>
            <a:r>
              <a:rPr kumimoji="1" lang="zh-CN" altLang="en-US" sz="2400" b="1" dirty="0">
                <a:solidFill>
                  <a:schemeClr val="bg1"/>
                </a:solidFill>
                <a:latin typeface="Century Gothic" panose="020B0502020202020204" pitchFamily="34" charset="0"/>
                <a:ea typeface="微软雅黑" panose="020B0503020204020204" pitchFamily="34" charset="-122"/>
                <a:cs typeface="Impact" panose="020B0806030902050204"/>
              </a:rPr>
              <a:t>数据定价模型</a:t>
            </a:r>
            <a:endParaRPr kumimoji="1" lang="zh-CN" altLang="en-US" sz="2400" b="1" dirty="0">
              <a:solidFill>
                <a:schemeClr val="bg1"/>
              </a:solidFill>
              <a:latin typeface="Century Gothic" panose="020B0502020202020204" pitchFamily="34" charset="0"/>
              <a:ea typeface="微软雅黑" panose="020B0503020204020204" pitchFamily="34" charset="-122"/>
              <a:cs typeface="Impact" panose="020B0806030902050204"/>
            </a:endParaRPr>
          </a:p>
        </p:txBody>
      </p:sp>
      <p:sp>
        <p:nvSpPr>
          <p:cNvPr id="52" name="文本框 51"/>
          <p:cNvSpPr txBox="1"/>
          <p:nvPr/>
        </p:nvSpPr>
        <p:spPr>
          <a:xfrm>
            <a:off x="895938" y="2860834"/>
            <a:ext cx="1097915" cy="459105"/>
          </a:xfrm>
          <a:prstGeom prst="rect">
            <a:avLst/>
          </a:prstGeom>
          <a:noFill/>
        </p:spPr>
        <p:txBody>
          <a:bodyPr wrap="none" lIns="91436" tIns="45718" rIns="91436" bIns="45718" rtlCol="0">
            <a:spAutoFit/>
          </a:bodyPr>
          <a:lstStyle/>
          <a:p>
            <a:pPr algn="l" defTabSz="457200"/>
            <a:r>
              <a:rPr kumimoji="1" lang="zh-CN" altLang="en-US" sz="2400" b="1" dirty="0">
                <a:solidFill>
                  <a:schemeClr val="bg1"/>
                </a:solidFill>
                <a:latin typeface="Century Gothic" panose="020B0502020202020204" pitchFamily="34" charset="0"/>
                <a:ea typeface="微软雅黑" panose="020B0503020204020204" pitchFamily="34" charset="-122"/>
                <a:cs typeface="Impact" panose="020B0806030902050204"/>
                <a:sym typeface="+mn-ea"/>
              </a:rPr>
              <a:t>匿名化</a:t>
            </a:r>
            <a:endParaRPr kumimoji="1" lang="zh-CN" altLang="en-US" sz="2400" b="1" dirty="0">
              <a:solidFill>
                <a:schemeClr val="bg1"/>
              </a:solidFill>
              <a:latin typeface="Century Gothic" panose="020B0502020202020204" pitchFamily="34" charset="0"/>
              <a:ea typeface="微软雅黑" panose="020B0503020204020204" pitchFamily="34" charset="-122"/>
              <a:cs typeface="Impact" panose="020B0806030902050204"/>
            </a:endParaRPr>
          </a:p>
        </p:txBody>
      </p:sp>
      <p:sp>
        <p:nvSpPr>
          <p:cNvPr id="6" name="任意多边形 5"/>
          <p:cNvSpPr/>
          <p:nvPr>
            <p:custDataLst>
              <p:tags r:id="rId2"/>
            </p:custDataLst>
          </p:nvPr>
        </p:nvSpPr>
        <p:spPr>
          <a:xfrm>
            <a:off x="539115" y="4794250"/>
            <a:ext cx="1831340" cy="852805"/>
          </a:xfrm>
          <a:custGeom>
            <a:avLst/>
            <a:gdLst>
              <a:gd name="connsiteX0" fmla="*/ 0 w 1476374"/>
              <a:gd name="connsiteY0" fmla="*/ 0 h 590549"/>
              <a:gd name="connsiteX1" fmla="*/ 1181100 w 1476374"/>
              <a:gd name="connsiteY1" fmla="*/ 0 h 590549"/>
              <a:gd name="connsiteX2" fmla="*/ 1476374 w 1476374"/>
              <a:gd name="connsiteY2" fmla="*/ 295275 h 590549"/>
              <a:gd name="connsiteX3" fmla="*/ 1181100 w 1476374"/>
              <a:gd name="connsiteY3" fmla="*/ 590549 h 590549"/>
              <a:gd name="connsiteX4" fmla="*/ 0 w 1476374"/>
              <a:gd name="connsiteY4" fmla="*/ 590549 h 590549"/>
              <a:gd name="connsiteX5" fmla="*/ 295275 w 1476374"/>
              <a:gd name="connsiteY5" fmla="*/ 295275 h 590549"/>
              <a:gd name="connsiteX6" fmla="*/ 0 w 1476374"/>
              <a:gd name="connsiteY6" fmla="*/ 0 h 59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374" h="590549">
                <a:moveTo>
                  <a:pt x="0" y="0"/>
                </a:moveTo>
                <a:lnTo>
                  <a:pt x="1181100" y="0"/>
                </a:lnTo>
                <a:lnTo>
                  <a:pt x="1476374" y="295275"/>
                </a:lnTo>
                <a:lnTo>
                  <a:pt x="1181100" y="590549"/>
                </a:lnTo>
                <a:lnTo>
                  <a:pt x="0" y="590549"/>
                </a:lnTo>
                <a:lnTo>
                  <a:pt x="295275" y="295275"/>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288" tIns="33338" rIns="328612" bIns="33338" numCol="1" spcCol="1270" anchor="ctr" anchorCtr="0">
            <a:normAutofit/>
          </a:bodyPr>
          <a:lstStyle/>
          <a:p>
            <a:pPr lvl="0" algn="ctr" defTabSz="2889250">
              <a:lnSpc>
                <a:spcPct val="120000"/>
              </a:lnSpc>
              <a:spcBef>
                <a:spcPct val="0"/>
              </a:spcBef>
              <a:spcAft>
                <a:spcPct val="0"/>
              </a:spcAft>
            </a:pPr>
            <a:r>
              <a:rPr lang="zh-CN" altLang="en-US"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rPr>
              <a:t>注册与验证</a:t>
            </a:r>
            <a:endParaRPr lang="zh-CN" altLang="en-US"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7" name="任意多边形 26"/>
          <p:cNvSpPr/>
          <p:nvPr>
            <p:custDataLst>
              <p:tags r:id="rId3"/>
            </p:custDataLst>
          </p:nvPr>
        </p:nvSpPr>
        <p:spPr>
          <a:xfrm>
            <a:off x="2159000" y="4794250"/>
            <a:ext cx="1910080" cy="852805"/>
          </a:xfrm>
          <a:custGeom>
            <a:avLst/>
            <a:gdLst>
              <a:gd name="connsiteX0" fmla="*/ 0 w 1476374"/>
              <a:gd name="connsiteY0" fmla="*/ 0 h 590549"/>
              <a:gd name="connsiteX1" fmla="*/ 1181100 w 1476374"/>
              <a:gd name="connsiteY1" fmla="*/ 0 h 590549"/>
              <a:gd name="connsiteX2" fmla="*/ 1476374 w 1476374"/>
              <a:gd name="connsiteY2" fmla="*/ 295275 h 590549"/>
              <a:gd name="connsiteX3" fmla="*/ 1181100 w 1476374"/>
              <a:gd name="connsiteY3" fmla="*/ 590549 h 590549"/>
              <a:gd name="connsiteX4" fmla="*/ 0 w 1476374"/>
              <a:gd name="connsiteY4" fmla="*/ 590549 h 590549"/>
              <a:gd name="connsiteX5" fmla="*/ 295275 w 1476374"/>
              <a:gd name="connsiteY5" fmla="*/ 295275 h 590549"/>
              <a:gd name="connsiteX6" fmla="*/ 0 w 1476374"/>
              <a:gd name="connsiteY6" fmla="*/ 0 h 59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374" h="590549">
                <a:moveTo>
                  <a:pt x="0" y="0"/>
                </a:moveTo>
                <a:lnTo>
                  <a:pt x="1181100" y="0"/>
                </a:lnTo>
                <a:lnTo>
                  <a:pt x="1476374" y="295275"/>
                </a:lnTo>
                <a:lnTo>
                  <a:pt x="1181100" y="590549"/>
                </a:lnTo>
                <a:lnTo>
                  <a:pt x="0" y="590549"/>
                </a:lnTo>
                <a:lnTo>
                  <a:pt x="295275" y="295275"/>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288" tIns="33338" rIns="328612" bIns="33338" numCol="1" spcCol="1270" anchor="ctr" anchorCtr="0">
            <a:normAutofit/>
          </a:bodyPr>
          <a:lstStyle/>
          <a:p>
            <a:pPr lvl="0" algn="ctr" defTabSz="2889250">
              <a:lnSpc>
                <a:spcPct val="120000"/>
              </a:lnSpc>
              <a:spcBef>
                <a:spcPct val="0"/>
              </a:spcBef>
              <a:spcAft>
                <a:spcPct val="0"/>
              </a:spcAft>
            </a:pPr>
            <a:r>
              <a:rPr lang="zh-CN" altLang="en-US"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rPr>
              <a:t>数据发布</a:t>
            </a:r>
            <a:endParaRPr lang="zh-CN" altLang="en-US"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3" name="任意多边形 52"/>
          <p:cNvSpPr/>
          <p:nvPr>
            <p:custDataLst>
              <p:tags r:id="rId4"/>
            </p:custDataLst>
          </p:nvPr>
        </p:nvSpPr>
        <p:spPr>
          <a:xfrm>
            <a:off x="3883660" y="4794250"/>
            <a:ext cx="2014220" cy="852805"/>
          </a:xfrm>
          <a:custGeom>
            <a:avLst/>
            <a:gdLst>
              <a:gd name="connsiteX0" fmla="*/ 0 w 1476374"/>
              <a:gd name="connsiteY0" fmla="*/ 0 h 590549"/>
              <a:gd name="connsiteX1" fmla="*/ 1181100 w 1476374"/>
              <a:gd name="connsiteY1" fmla="*/ 0 h 590549"/>
              <a:gd name="connsiteX2" fmla="*/ 1476374 w 1476374"/>
              <a:gd name="connsiteY2" fmla="*/ 295275 h 590549"/>
              <a:gd name="connsiteX3" fmla="*/ 1181100 w 1476374"/>
              <a:gd name="connsiteY3" fmla="*/ 590549 h 590549"/>
              <a:gd name="connsiteX4" fmla="*/ 0 w 1476374"/>
              <a:gd name="connsiteY4" fmla="*/ 590549 h 590549"/>
              <a:gd name="connsiteX5" fmla="*/ 295275 w 1476374"/>
              <a:gd name="connsiteY5" fmla="*/ 295275 h 590549"/>
              <a:gd name="connsiteX6" fmla="*/ 0 w 1476374"/>
              <a:gd name="connsiteY6" fmla="*/ 0 h 59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374" h="590549">
                <a:moveTo>
                  <a:pt x="0" y="0"/>
                </a:moveTo>
                <a:lnTo>
                  <a:pt x="1181100" y="0"/>
                </a:lnTo>
                <a:lnTo>
                  <a:pt x="1476374" y="295275"/>
                </a:lnTo>
                <a:lnTo>
                  <a:pt x="1181100" y="590549"/>
                </a:lnTo>
                <a:lnTo>
                  <a:pt x="0" y="590549"/>
                </a:lnTo>
                <a:lnTo>
                  <a:pt x="295275" y="295275"/>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288" tIns="33338" rIns="328612" bIns="33338" numCol="1" spcCol="1270" anchor="ctr" anchorCtr="0">
            <a:normAutofit/>
          </a:bodyPr>
          <a:lstStyle/>
          <a:p>
            <a:pPr lvl="0" algn="ctr" defTabSz="2889250">
              <a:lnSpc>
                <a:spcPct val="120000"/>
              </a:lnSpc>
              <a:spcBef>
                <a:spcPct val="0"/>
              </a:spcBef>
              <a:spcAft>
                <a:spcPct val="0"/>
              </a:spcAft>
            </a:pPr>
            <a:r>
              <a:rPr lang="zh-CN" altLang="en-US"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rPr>
              <a:t>数据搜索与浏览</a:t>
            </a:r>
            <a:endParaRPr lang="zh-CN" altLang="en-US"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4" name="任意多边形 53"/>
          <p:cNvSpPr/>
          <p:nvPr>
            <p:custDataLst>
              <p:tags r:id="rId5"/>
            </p:custDataLst>
          </p:nvPr>
        </p:nvSpPr>
        <p:spPr>
          <a:xfrm>
            <a:off x="5692775" y="4794250"/>
            <a:ext cx="2013585" cy="852805"/>
          </a:xfrm>
          <a:custGeom>
            <a:avLst/>
            <a:gdLst>
              <a:gd name="connsiteX0" fmla="*/ 0 w 1476374"/>
              <a:gd name="connsiteY0" fmla="*/ 0 h 590549"/>
              <a:gd name="connsiteX1" fmla="*/ 1181100 w 1476374"/>
              <a:gd name="connsiteY1" fmla="*/ 0 h 590549"/>
              <a:gd name="connsiteX2" fmla="*/ 1476374 w 1476374"/>
              <a:gd name="connsiteY2" fmla="*/ 295275 h 590549"/>
              <a:gd name="connsiteX3" fmla="*/ 1181100 w 1476374"/>
              <a:gd name="connsiteY3" fmla="*/ 590549 h 590549"/>
              <a:gd name="connsiteX4" fmla="*/ 0 w 1476374"/>
              <a:gd name="connsiteY4" fmla="*/ 590549 h 590549"/>
              <a:gd name="connsiteX5" fmla="*/ 295275 w 1476374"/>
              <a:gd name="connsiteY5" fmla="*/ 295275 h 590549"/>
              <a:gd name="connsiteX6" fmla="*/ 0 w 1476374"/>
              <a:gd name="connsiteY6" fmla="*/ 0 h 59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374" h="590549">
                <a:moveTo>
                  <a:pt x="0" y="0"/>
                </a:moveTo>
                <a:lnTo>
                  <a:pt x="1181100" y="0"/>
                </a:lnTo>
                <a:lnTo>
                  <a:pt x="1476374" y="295275"/>
                </a:lnTo>
                <a:lnTo>
                  <a:pt x="1181100" y="590549"/>
                </a:lnTo>
                <a:lnTo>
                  <a:pt x="0" y="590549"/>
                </a:lnTo>
                <a:lnTo>
                  <a:pt x="295275" y="295275"/>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294" tIns="49340" rIns="344614" bIns="49340" numCol="1" spcCol="1270" anchor="ctr" anchorCtr="0">
            <a:normAutofit/>
          </a:bodyPr>
          <a:lstStyle/>
          <a:p>
            <a:pPr lvl="0" algn="ctr" defTabSz="2889250">
              <a:lnSpc>
                <a:spcPct val="120000"/>
              </a:lnSpc>
              <a:spcBef>
                <a:spcPct val="0"/>
              </a:spcBef>
              <a:spcAft>
                <a:spcPct val="0"/>
              </a:spcAft>
            </a:pPr>
            <a:r>
              <a:rPr lang="zh-CN" altLang="en-US" sz="2000"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rPr>
              <a:t>交易撮合</a:t>
            </a:r>
            <a:endParaRPr lang="zh-CN" altLang="en-US" sz="2000"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5" name="任意多边形 54"/>
          <p:cNvSpPr/>
          <p:nvPr>
            <p:custDataLst>
              <p:tags r:id="rId6"/>
            </p:custDataLst>
          </p:nvPr>
        </p:nvSpPr>
        <p:spPr>
          <a:xfrm>
            <a:off x="7494905" y="4794250"/>
            <a:ext cx="1910080" cy="852805"/>
          </a:xfrm>
          <a:custGeom>
            <a:avLst/>
            <a:gdLst>
              <a:gd name="connsiteX0" fmla="*/ 0 w 1476374"/>
              <a:gd name="connsiteY0" fmla="*/ 0 h 590549"/>
              <a:gd name="connsiteX1" fmla="*/ 1181100 w 1476374"/>
              <a:gd name="connsiteY1" fmla="*/ 0 h 590549"/>
              <a:gd name="connsiteX2" fmla="*/ 1476374 w 1476374"/>
              <a:gd name="connsiteY2" fmla="*/ 295275 h 590549"/>
              <a:gd name="connsiteX3" fmla="*/ 1181100 w 1476374"/>
              <a:gd name="connsiteY3" fmla="*/ 590549 h 590549"/>
              <a:gd name="connsiteX4" fmla="*/ 0 w 1476374"/>
              <a:gd name="connsiteY4" fmla="*/ 590549 h 590549"/>
              <a:gd name="connsiteX5" fmla="*/ 295275 w 1476374"/>
              <a:gd name="connsiteY5" fmla="*/ 295275 h 590549"/>
              <a:gd name="connsiteX6" fmla="*/ 0 w 1476374"/>
              <a:gd name="connsiteY6" fmla="*/ 0 h 59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374" h="590549">
                <a:moveTo>
                  <a:pt x="0" y="0"/>
                </a:moveTo>
                <a:lnTo>
                  <a:pt x="1181100" y="0"/>
                </a:lnTo>
                <a:lnTo>
                  <a:pt x="1476374" y="295275"/>
                </a:lnTo>
                <a:lnTo>
                  <a:pt x="1181100" y="590549"/>
                </a:lnTo>
                <a:lnTo>
                  <a:pt x="0" y="590549"/>
                </a:lnTo>
                <a:lnTo>
                  <a:pt x="295275" y="29527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294" tIns="49340" rIns="344614" bIns="49340" numCol="1" spcCol="1270" anchor="ctr" anchorCtr="0">
            <a:normAutofit/>
          </a:bodyPr>
          <a:lstStyle/>
          <a:p>
            <a:pPr lvl="0" algn="ctr" defTabSz="2889250">
              <a:lnSpc>
                <a:spcPct val="120000"/>
              </a:lnSpc>
              <a:spcBef>
                <a:spcPct val="0"/>
              </a:spcBef>
              <a:spcAft>
                <a:spcPct val="0"/>
              </a:spcAft>
            </a:pPr>
            <a:r>
              <a:rPr lang="zh-CN" altLang="en-US" sz="2000"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rPr>
              <a:t>智能合约执行</a:t>
            </a:r>
            <a:endParaRPr lang="zh-CN" altLang="en-US" sz="2000"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6" name="任意多边形 55"/>
          <p:cNvSpPr/>
          <p:nvPr>
            <p:custDataLst>
              <p:tags r:id="rId7"/>
            </p:custDataLst>
          </p:nvPr>
        </p:nvSpPr>
        <p:spPr>
          <a:xfrm>
            <a:off x="9201785" y="4794250"/>
            <a:ext cx="1909445" cy="852805"/>
          </a:xfrm>
          <a:custGeom>
            <a:avLst/>
            <a:gdLst>
              <a:gd name="connsiteX0" fmla="*/ 0 w 1476374"/>
              <a:gd name="connsiteY0" fmla="*/ 0 h 590549"/>
              <a:gd name="connsiteX1" fmla="*/ 1181100 w 1476374"/>
              <a:gd name="connsiteY1" fmla="*/ 0 h 590549"/>
              <a:gd name="connsiteX2" fmla="*/ 1476374 w 1476374"/>
              <a:gd name="connsiteY2" fmla="*/ 295275 h 590549"/>
              <a:gd name="connsiteX3" fmla="*/ 1181100 w 1476374"/>
              <a:gd name="connsiteY3" fmla="*/ 590549 h 590549"/>
              <a:gd name="connsiteX4" fmla="*/ 0 w 1476374"/>
              <a:gd name="connsiteY4" fmla="*/ 590549 h 590549"/>
              <a:gd name="connsiteX5" fmla="*/ 295275 w 1476374"/>
              <a:gd name="connsiteY5" fmla="*/ 295275 h 590549"/>
              <a:gd name="connsiteX6" fmla="*/ 0 w 1476374"/>
              <a:gd name="connsiteY6" fmla="*/ 0 h 59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374" h="590549">
                <a:moveTo>
                  <a:pt x="0" y="0"/>
                </a:moveTo>
                <a:lnTo>
                  <a:pt x="1181100" y="0"/>
                </a:lnTo>
                <a:lnTo>
                  <a:pt x="1476374" y="295275"/>
                </a:lnTo>
                <a:lnTo>
                  <a:pt x="1181100" y="590549"/>
                </a:lnTo>
                <a:lnTo>
                  <a:pt x="0" y="590549"/>
                </a:lnTo>
                <a:lnTo>
                  <a:pt x="295275" y="295275"/>
                </a:lnTo>
                <a:lnTo>
                  <a:pt x="0" y="0"/>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294" tIns="49340" rIns="344614" bIns="49340" numCol="1" spcCol="1270" anchor="ctr" anchorCtr="0">
            <a:normAutofit fontScale="90000"/>
          </a:bodyPr>
          <a:lstStyle/>
          <a:p>
            <a:pPr lvl="0" algn="ctr" defTabSz="2889250">
              <a:lnSpc>
                <a:spcPct val="120000"/>
              </a:lnSpc>
              <a:spcBef>
                <a:spcPct val="0"/>
              </a:spcBef>
              <a:spcAft>
                <a:spcPct val="0"/>
              </a:spcAft>
            </a:pPr>
            <a:r>
              <a:rPr lang="zh-CN" altLang="en-US" sz="2000"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rPr>
              <a:t>数据交付</a:t>
            </a:r>
            <a:endParaRPr lang="zh-CN" altLang="en-US" sz="2000" b="1" spc="300">
              <a:solidFill>
                <a:schemeClr val="bg1"/>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2" name="文本框 61"/>
          <p:cNvSpPr txBox="1"/>
          <p:nvPr>
            <p:custDataLst>
              <p:tags r:id="rId8"/>
            </p:custDataLst>
          </p:nvPr>
        </p:nvSpPr>
        <p:spPr>
          <a:xfrm>
            <a:off x="9546590" y="5774055"/>
            <a:ext cx="1289685" cy="810260"/>
          </a:xfrm>
          <a:prstGeom prst="rect">
            <a:avLst/>
          </a:prstGeom>
        </p:spPr>
        <p:txBody>
          <a:bodyPr wrap="square" lIns="90000" tIns="46800" rIns="90000" bIns="46800">
            <a:noAutofit/>
          </a:bodyPr>
          <a:lstStyle>
            <a:defPPr>
              <a:defRPr lang="zh-CN"/>
            </a:defPPr>
            <a:lvl1pPr lvl="0" algn="ctr">
              <a:lnSpc>
                <a:spcPct val="120000"/>
              </a:lnSpc>
              <a:spcBef>
                <a:spcPts val="200"/>
              </a:spcBef>
              <a:spcAft>
                <a:spcPts val="200"/>
              </a:spcAft>
              <a:defRPr sz="2000">
                <a:solidFill>
                  <a:prstClr val="white"/>
                </a:solidFill>
                <a:ea typeface="黑体" panose="02010609060101010101" charset="-122"/>
              </a:defRPr>
            </a:lvl1pPr>
          </a:lstStyle>
          <a:p>
            <a:pPr algn="l">
              <a:spcBef>
                <a:spcPts val="0"/>
              </a:spcBef>
              <a:spcAft>
                <a:spcPts val="0"/>
              </a:spcAft>
            </a:pPr>
            <a:r>
              <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rPr>
              <a:t>交易完成后，需求方获得解密密钥。</a:t>
            </a:r>
            <a:endPar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文本框 62"/>
          <p:cNvSpPr txBox="1"/>
          <p:nvPr>
            <p:custDataLst>
              <p:tags r:id="rId9"/>
            </p:custDataLst>
          </p:nvPr>
        </p:nvSpPr>
        <p:spPr>
          <a:xfrm>
            <a:off x="7450455" y="5774055"/>
            <a:ext cx="1830705" cy="810260"/>
          </a:xfrm>
          <a:prstGeom prst="rect">
            <a:avLst/>
          </a:prstGeom>
        </p:spPr>
        <p:txBody>
          <a:bodyPr wrap="square">
            <a:noAutofit/>
          </a:bodyPr>
          <a:lstStyle>
            <a:defPPr>
              <a:defRPr lang="zh-CN"/>
            </a:defPPr>
            <a:lvl1pPr lvl="0" algn="ctr">
              <a:lnSpc>
                <a:spcPct val="120000"/>
              </a:lnSpc>
              <a:spcBef>
                <a:spcPts val="200"/>
              </a:spcBef>
              <a:spcAft>
                <a:spcPts val="200"/>
              </a:spcAft>
              <a:defRPr sz="2000">
                <a:solidFill>
                  <a:prstClr val="white"/>
                </a:solidFill>
                <a:ea typeface="黑体" panose="02010609060101010101" charset="-122"/>
              </a:defRPr>
            </a:lvl1pPr>
          </a:lstStyle>
          <a:p>
            <a:pPr algn="l">
              <a:spcBef>
                <a:spcPts val="0"/>
              </a:spcBef>
              <a:spcAft>
                <a:spcPts val="0"/>
              </a:spcAft>
            </a:pPr>
            <a:r>
              <a:rPr lang="zh-CN" altLang="en-US" sz="1100" spc="150">
                <a:solidFill>
                  <a:schemeClr val="tx1"/>
                </a:solidFill>
                <a:latin typeface="Arial" panose="020B0604020202020204" pitchFamily="34" charset="0"/>
                <a:ea typeface="微软雅黑" panose="020B0503020204020204" pitchFamily="34" charset="-122"/>
                <a:sym typeface="Arial" panose="020B0604020202020204" pitchFamily="34" charset="0"/>
              </a:rPr>
              <a:t>智能合约确保在交易双方达成一致后，数据的解密密钥和支付款项通过区块链进行交换。</a:t>
            </a:r>
            <a:endParaRPr lang="zh-CN" altLang="en-US" sz="1100" spc="15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文本框 63"/>
          <p:cNvSpPr txBox="1"/>
          <p:nvPr>
            <p:custDataLst>
              <p:tags r:id="rId10"/>
            </p:custDataLst>
          </p:nvPr>
        </p:nvSpPr>
        <p:spPr>
          <a:xfrm>
            <a:off x="5824855" y="5774055"/>
            <a:ext cx="1625600" cy="810260"/>
          </a:xfrm>
          <a:prstGeom prst="rect">
            <a:avLst/>
          </a:prstGeom>
        </p:spPr>
        <p:txBody>
          <a:bodyPr wrap="square">
            <a:noAutofit/>
          </a:bodyPr>
          <a:lstStyle>
            <a:defPPr>
              <a:defRPr lang="zh-CN"/>
            </a:defPPr>
            <a:lvl1pPr lvl="0" algn="ctr">
              <a:lnSpc>
                <a:spcPct val="120000"/>
              </a:lnSpc>
              <a:spcBef>
                <a:spcPts val="200"/>
              </a:spcBef>
              <a:spcAft>
                <a:spcPts val="200"/>
              </a:spcAft>
              <a:defRPr sz="2000">
                <a:solidFill>
                  <a:prstClr val="white"/>
                </a:solidFill>
                <a:ea typeface="黑体" panose="02010609060101010101" charset="-122"/>
              </a:defRPr>
            </a:lvl1pPr>
          </a:lstStyle>
          <a:p>
            <a:pPr algn="l">
              <a:spcBef>
                <a:spcPts val="0"/>
              </a:spcBef>
              <a:spcAft>
                <a:spcPts val="0"/>
              </a:spcAft>
            </a:pPr>
            <a:r>
              <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rPr>
              <a:t>需求方选择需要的数据集，发起交易请求。</a:t>
            </a:r>
            <a:endPar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文本框 64"/>
          <p:cNvSpPr txBox="1"/>
          <p:nvPr>
            <p:custDataLst>
              <p:tags r:id="rId11"/>
            </p:custDataLst>
          </p:nvPr>
        </p:nvSpPr>
        <p:spPr>
          <a:xfrm>
            <a:off x="539115" y="5774055"/>
            <a:ext cx="1626235" cy="810260"/>
          </a:xfrm>
          <a:prstGeom prst="rect">
            <a:avLst/>
          </a:prstGeom>
        </p:spPr>
        <p:txBody>
          <a:bodyPr wrap="square">
            <a:noAutofit/>
          </a:bodyPr>
          <a:lstStyle>
            <a:defPPr>
              <a:defRPr lang="zh-CN"/>
            </a:defPPr>
            <a:lvl1pPr lvl="0" algn="ctr">
              <a:lnSpc>
                <a:spcPct val="120000"/>
              </a:lnSpc>
              <a:spcBef>
                <a:spcPts val="200"/>
              </a:spcBef>
              <a:spcAft>
                <a:spcPts val="200"/>
              </a:spcAft>
              <a:defRPr sz="2000">
                <a:solidFill>
                  <a:prstClr val="white"/>
                </a:solidFill>
                <a:ea typeface="黑体" panose="02010609060101010101" charset="-122"/>
              </a:defRPr>
            </a:lvl1pPr>
          </a:lstStyle>
          <a:p>
            <a:pPr algn="l">
              <a:spcBef>
                <a:spcPts val="0"/>
              </a:spcBef>
              <a:spcAft>
                <a:spcPts val="0"/>
              </a:spcAft>
            </a:pPr>
            <a:r>
              <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rPr>
              <a:t>数据提供者和需求方在平台上注册，并通过身份验证。</a:t>
            </a:r>
            <a:endPar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文本框 65"/>
          <p:cNvSpPr txBox="1"/>
          <p:nvPr>
            <p:custDataLst>
              <p:tags r:id="rId12"/>
            </p:custDataLst>
          </p:nvPr>
        </p:nvSpPr>
        <p:spPr>
          <a:xfrm>
            <a:off x="2371090" y="5774055"/>
            <a:ext cx="1442085" cy="810260"/>
          </a:xfrm>
          <a:prstGeom prst="rect">
            <a:avLst/>
          </a:prstGeom>
        </p:spPr>
        <p:txBody>
          <a:bodyPr wrap="square">
            <a:noAutofit/>
          </a:bodyPr>
          <a:lstStyle>
            <a:defPPr>
              <a:defRPr lang="zh-CN"/>
            </a:defPPr>
            <a:lvl1pPr lvl="0" algn="ctr">
              <a:lnSpc>
                <a:spcPct val="120000"/>
              </a:lnSpc>
              <a:spcBef>
                <a:spcPts val="200"/>
              </a:spcBef>
              <a:spcAft>
                <a:spcPts val="200"/>
              </a:spcAft>
              <a:defRPr sz="2000">
                <a:solidFill>
                  <a:prstClr val="white"/>
                </a:solidFill>
                <a:ea typeface="黑体" panose="02010609060101010101" charset="-122"/>
              </a:defRPr>
            </a:lvl1pPr>
          </a:lstStyle>
          <a:p>
            <a:pPr algn="l">
              <a:spcBef>
                <a:spcPts val="0"/>
              </a:spcBef>
              <a:spcAft>
                <a:spcPts val="0"/>
              </a:spcAft>
            </a:pPr>
            <a:r>
              <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rPr>
              <a:t>数据提供者将数据集加密上传到平台。</a:t>
            </a:r>
            <a:endPar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文本框 66"/>
          <p:cNvSpPr txBox="1"/>
          <p:nvPr>
            <p:custDataLst>
              <p:tags r:id="rId13"/>
            </p:custDataLst>
          </p:nvPr>
        </p:nvSpPr>
        <p:spPr>
          <a:xfrm>
            <a:off x="4031615" y="5774055"/>
            <a:ext cx="1625600" cy="810260"/>
          </a:xfrm>
          <a:prstGeom prst="rect">
            <a:avLst/>
          </a:prstGeom>
        </p:spPr>
        <p:txBody>
          <a:bodyPr wrap="square">
            <a:noAutofit/>
          </a:bodyPr>
          <a:lstStyle>
            <a:defPPr>
              <a:defRPr lang="zh-CN"/>
            </a:defPPr>
            <a:lvl1pPr lvl="0" algn="ctr">
              <a:lnSpc>
                <a:spcPct val="120000"/>
              </a:lnSpc>
              <a:spcBef>
                <a:spcPts val="200"/>
              </a:spcBef>
              <a:spcAft>
                <a:spcPts val="200"/>
              </a:spcAft>
              <a:defRPr sz="2000">
                <a:solidFill>
                  <a:prstClr val="white"/>
                </a:solidFill>
                <a:ea typeface="黑体" panose="02010609060101010101" charset="-122"/>
              </a:defRPr>
            </a:lvl1pPr>
          </a:lstStyle>
          <a:p>
            <a:pPr algn="l">
              <a:spcBef>
                <a:spcPts val="0"/>
              </a:spcBef>
              <a:spcAft>
                <a:spcPts val="0"/>
              </a:spcAft>
            </a:pPr>
            <a:r>
              <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rPr>
              <a:t>需求方可以在平台上搜索和浏览数据集的描述信息</a:t>
            </a:r>
            <a:endParaRPr lang="zh-CN" altLang="en-US" sz="1200" spc="15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168835" y="1749656"/>
            <a:ext cx="1854330" cy="1990037"/>
            <a:chOff x="869952" y="3908426"/>
            <a:chExt cx="2906712" cy="3119438"/>
          </a:xfrm>
        </p:grpSpPr>
        <p:sp>
          <p:nvSpPr>
            <p:cNvPr id="5" name="Oval 70"/>
            <p:cNvSpPr>
              <a:spLocks noChangeArrowheads="1"/>
            </p:cNvSpPr>
            <p:nvPr/>
          </p:nvSpPr>
          <p:spPr bwMode="auto">
            <a:xfrm>
              <a:off x="869952" y="3908426"/>
              <a:ext cx="2906712" cy="2906714"/>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6" name="Rectangle 71"/>
            <p:cNvSpPr>
              <a:spLocks noChangeArrowheads="1"/>
            </p:cNvSpPr>
            <p:nvPr/>
          </p:nvSpPr>
          <p:spPr bwMode="auto">
            <a:xfrm>
              <a:off x="2360613" y="6569076"/>
              <a:ext cx="34925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Rectangle 72"/>
            <p:cNvSpPr>
              <a:spLocks noChangeArrowheads="1"/>
            </p:cNvSpPr>
            <p:nvPr/>
          </p:nvSpPr>
          <p:spPr bwMode="auto">
            <a:xfrm>
              <a:off x="2360613" y="6569076"/>
              <a:ext cx="34925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Rectangle 73"/>
            <p:cNvSpPr>
              <a:spLocks noChangeArrowheads="1"/>
            </p:cNvSpPr>
            <p:nvPr/>
          </p:nvSpPr>
          <p:spPr bwMode="auto">
            <a:xfrm>
              <a:off x="2132013" y="6569076"/>
              <a:ext cx="134938"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Rectangle 74"/>
            <p:cNvSpPr>
              <a:spLocks noChangeArrowheads="1"/>
            </p:cNvSpPr>
            <p:nvPr/>
          </p:nvSpPr>
          <p:spPr bwMode="auto">
            <a:xfrm>
              <a:off x="2132013" y="6569076"/>
              <a:ext cx="134938"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 name="Freeform 75"/>
            <p:cNvSpPr/>
            <p:nvPr/>
          </p:nvSpPr>
          <p:spPr bwMode="auto">
            <a:xfrm>
              <a:off x="2994026" y="5545138"/>
              <a:ext cx="769938" cy="58738"/>
            </a:xfrm>
            <a:custGeom>
              <a:avLst/>
              <a:gdLst>
                <a:gd name="T0" fmla="*/ 181 w 181"/>
                <a:gd name="T1" fmla="*/ 0 h 14"/>
                <a:gd name="T2" fmla="*/ 0 w 181"/>
                <a:gd name="T3" fmla="*/ 0 h 14"/>
                <a:gd name="T4" fmla="*/ 0 w 181"/>
                <a:gd name="T5" fmla="*/ 14 h 14"/>
                <a:gd name="T6" fmla="*/ 179 w 181"/>
                <a:gd name="T7" fmla="*/ 14 h 14"/>
                <a:gd name="T8" fmla="*/ 181 w 181"/>
                <a:gd name="T9" fmla="*/ 0 h 14"/>
              </a:gdLst>
              <a:ahLst/>
              <a:cxnLst>
                <a:cxn ang="0">
                  <a:pos x="T0" y="T1"/>
                </a:cxn>
                <a:cxn ang="0">
                  <a:pos x="T2" y="T3"/>
                </a:cxn>
                <a:cxn ang="0">
                  <a:pos x="T4" y="T5"/>
                </a:cxn>
                <a:cxn ang="0">
                  <a:pos x="T6" y="T7"/>
                </a:cxn>
                <a:cxn ang="0">
                  <a:pos x="T8" y="T9"/>
                </a:cxn>
              </a:cxnLst>
              <a:rect l="0" t="0" r="r" b="b"/>
              <a:pathLst>
                <a:path w="181" h="14">
                  <a:moveTo>
                    <a:pt x="181" y="0"/>
                  </a:moveTo>
                  <a:cubicBezTo>
                    <a:pt x="0" y="0"/>
                    <a:pt x="0" y="0"/>
                    <a:pt x="0" y="0"/>
                  </a:cubicBezTo>
                  <a:cubicBezTo>
                    <a:pt x="0" y="14"/>
                    <a:pt x="0" y="14"/>
                    <a:pt x="0" y="14"/>
                  </a:cubicBezTo>
                  <a:cubicBezTo>
                    <a:pt x="179" y="14"/>
                    <a:pt x="179" y="14"/>
                    <a:pt x="179" y="14"/>
                  </a:cubicBezTo>
                  <a:cubicBezTo>
                    <a:pt x="180" y="10"/>
                    <a:pt x="181" y="5"/>
                    <a:pt x="181"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76"/>
            <p:cNvSpPr>
              <a:spLocks noChangeArrowheads="1"/>
            </p:cNvSpPr>
            <p:nvPr/>
          </p:nvSpPr>
          <p:spPr bwMode="auto">
            <a:xfrm>
              <a:off x="2428876" y="4541838"/>
              <a:ext cx="782638"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Rectangle 77"/>
            <p:cNvSpPr>
              <a:spLocks noChangeArrowheads="1"/>
            </p:cNvSpPr>
            <p:nvPr/>
          </p:nvSpPr>
          <p:spPr bwMode="auto">
            <a:xfrm>
              <a:off x="2428876" y="4541838"/>
              <a:ext cx="782638"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78"/>
            <p:cNvSpPr/>
            <p:nvPr/>
          </p:nvSpPr>
          <p:spPr bwMode="auto">
            <a:xfrm>
              <a:off x="3609976" y="5345113"/>
              <a:ext cx="166688" cy="58738"/>
            </a:xfrm>
            <a:custGeom>
              <a:avLst/>
              <a:gdLst>
                <a:gd name="T0" fmla="*/ 39 w 39"/>
                <a:gd name="T1" fmla="*/ 0 h 14"/>
                <a:gd name="T2" fmla="*/ 0 w 39"/>
                <a:gd name="T3" fmla="*/ 0 h 14"/>
                <a:gd name="T4" fmla="*/ 0 w 39"/>
                <a:gd name="T5" fmla="*/ 14 h 14"/>
                <a:gd name="T6" fmla="*/ 39 w 39"/>
                <a:gd name="T7" fmla="*/ 14 h 14"/>
                <a:gd name="T8" fmla="*/ 39 w 39"/>
                <a:gd name="T9" fmla="*/ 4 h 14"/>
                <a:gd name="T10" fmla="*/ 39 w 39"/>
                <a:gd name="T11" fmla="*/ 0 h 14"/>
              </a:gdLst>
              <a:ahLst/>
              <a:cxnLst>
                <a:cxn ang="0">
                  <a:pos x="T0" y="T1"/>
                </a:cxn>
                <a:cxn ang="0">
                  <a:pos x="T2" y="T3"/>
                </a:cxn>
                <a:cxn ang="0">
                  <a:pos x="T4" y="T5"/>
                </a:cxn>
                <a:cxn ang="0">
                  <a:pos x="T6" y="T7"/>
                </a:cxn>
                <a:cxn ang="0">
                  <a:pos x="T8" y="T9"/>
                </a:cxn>
                <a:cxn ang="0">
                  <a:pos x="T10" y="T11"/>
                </a:cxn>
              </a:cxnLst>
              <a:rect l="0" t="0" r="r" b="b"/>
              <a:pathLst>
                <a:path w="39" h="14">
                  <a:moveTo>
                    <a:pt x="39" y="0"/>
                  </a:moveTo>
                  <a:cubicBezTo>
                    <a:pt x="0" y="0"/>
                    <a:pt x="0" y="0"/>
                    <a:pt x="0" y="0"/>
                  </a:cubicBezTo>
                  <a:cubicBezTo>
                    <a:pt x="0" y="14"/>
                    <a:pt x="0" y="14"/>
                    <a:pt x="0" y="14"/>
                  </a:cubicBezTo>
                  <a:cubicBezTo>
                    <a:pt x="39" y="14"/>
                    <a:pt x="39" y="14"/>
                    <a:pt x="39" y="14"/>
                  </a:cubicBezTo>
                  <a:cubicBezTo>
                    <a:pt x="39" y="10"/>
                    <a:pt x="39" y="7"/>
                    <a:pt x="39" y="4"/>
                  </a:cubicBezTo>
                  <a:cubicBezTo>
                    <a:pt x="39" y="3"/>
                    <a:pt x="39" y="1"/>
                    <a:pt x="39"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79"/>
            <p:cNvSpPr>
              <a:spLocks noChangeArrowheads="1"/>
            </p:cNvSpPr>
            <p:nvPr/>
          </p:nvSpPr>
          <p:spPr bwMode="auto">
            <a:xfrm>
              <a:off x="2220913" y="3959226"/>
              <a:ext cx="230188"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80"/>
            <p:cNvSpPr>
              <a:spLocks noChangeArrowheads="1"/>
            </p:cNvSpPr>
            <p:nvPr/>
          </p:nvSpPr>
          <p:spPr bwMode="auto">
            <a:xfrm>
              <a:off x="2220913" y="3959226"/>
              <a:ext cx="230188"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81"/>
            <p:cNvSpPr/>
            <p:nvPr/>
          </p:nvSpPr>
          <p:spPr bwMode="auto">
            <a:xfrm>
              <a:off x="1450976" y="4137026"/>
              <a:ext cx="225425" cy="60325"/>
            </a:xfrm>
            <a:custGeom>
              <a:avLst/>
              <a:gdLst>
                <a:gd name="T0" fmla="*/ 53 w 53"/>
                <a:gd name="T1" fmla="*/ 0 h 14"/>
                <a:gd name="T2" fmla="*/ 21 w 53"/>
                <a:gd name="T3" fmla="*/ 0 h 14"/>
                <a:gd name="T4" fmla="*/ 0 w 53"/>
                <a:gd name="T5" fmla="*/ 14 h 14"/>
                <a:gd name="T6" fmla="*/ 53 w 53"/>
                <a:gd name="T7" fmla="*/ 14 h 14"/>
                <a:gd name="T8" fmla="*/ 53 w 53"/>
                <a:gd name="T9" fmla="*/ 0 h 14"/>
              </a:gdLst>
              <a:ahLst/>
              <a:cxnLst>
                <a:cxn ang="0">
                  <a:pos x="T0" y="T1"/>
                </a:cxn>
                <a:cxn ang="0">
                  <a:pos x="T2" y="T3"/>
                </a:cxn>
                <a:cxn ang="0">
                  <a:pos x="T4" y="T5"/>
                </a:cxn>
                <a:cxn ang="0">
                  <a:pos x="T6" y="T7"/>
                </a:cxn>
                <a:cxn ang="0">
                  <a:pos x="T8" y="T9"/>
                </a:cxn>
              </a:cxnLst>
              <a:rect l="0" t="0" r="r" b="b"/>
              <a:pathLst>
                <a:path w="53" h="14">
                  <a:moveTo>
                    <a:pt x="53" y="0"/>
                  </a:moveTo>
                  <a:cubicBezTo>
                    <a:pt x="21" y="0"/>
                    <a:pt x="21" y="0"/>
                    <a:pt x="21" y="0"/>
                  </a:cubicBezTo>
                  <a:cubicBezTo>
                    <a:pt x="14" y="5"/>
                    <a:pt x="7" y="9"/>
                    <a:pt x="0" y="14"/>
                  </a:cubicBezTo>
                  <a:cubicBezTo>
                    <a:pt x="53" y="14"/>
                    <a:pt x="53" y="14"/>
                    <a:pt x="53" y="14"/>
                  </a:cubicBezTo>
                  <a:cubicBezTo>
                    <a:pt x="53" y="0"/>
                    <a:pt x="53" y="0"/>
                    <a:pt x="53"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82"/>
            <p:cNvSpPr>
              <a:spLocks noChangeArrowheads="1"/>
            </p:cNvSpPr>
            <p:nvPr/>
          </p:nvSpPr>
          <p:spPr bwMode="auto">
            <a:xfrm>
              <a:off x="3270251" y="6138863"/>
              <a:ext cx="230188"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83"/>
            <p:cNvSpPr>
              <a:spLocks noChangeArrowheads="1"/>
            </p:cNvSpPr>
            <p:nvPr/>
          </p:nvSpPr>
          <p:spPr bwMode="auto">
            <a:xfrm>
              <a:off x="3270251" y="6138863"/>
              <a:ext cx="2301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84"/>
            <p:cNvSpPr>
              <a:spLocks noChangeArrowheads="1"/>
            </p:cNvSpPr>
            <p:nvPr/>
          </p:nvSpPr>
          <p:spPr bwMode="auto">
            <a:xfrm>
              <a:off x="1035051" y="5545138"/>
              <a:ext cx="52705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85"/>
            <p:cNvSpPr>
              <a:spLocks noChangeArrowheads="1"/>
            </p:cNvSpPr>
            <p:nvPr/>
          </p:nvSpPr>
          <p:spPr bwMode="auto">
            <a:xfrm>
              <a:off x="1035051" y="5545138"/>
              <a:ext cx="52705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Freeform 86"/>
            <p:cNvSpPr/>
            <p:nvPr/>
          </p:nvSpPr>
          <p:spPr bwMode="auto">
            <a:xfrm>
              <a:off x="2833688" y="4137026"/>
              <a:ext cx="360363" cy="60325"/>
            </a:xfrm>
            <a:custGeom>
              <a:avLst/>
              <a:gdLst>
                <a:gd name="T0" fmla="*/ 65 w 85"/>
                <a:gd name="T1" fmla="*/ 0 h 14"/>
                <a:gd name="T2" fmla="*/ 0 w 85"/>
                <a:gd name="T3" fmla="*/ 0 h 14"/>
                <a:gd name="T4" fmla="*/ 0 w 85"/>
                <a:gd name="T5" fmla="*/ 14 h 14"/>
                <a:gd name="T6" fmla="*/ 85 w 85"/>
                <a:gd name="T7" fmla="*/ 14 h 14"/>
                <a:gd name="T8" fmla="*/ 65 w 85"/>
                <a:gd name="T9" fmla="*/ 0 h 14"/>
              </a:gdLst>
              <a:ahLst/>
              <a:cxnLst>
                <a:cxn ang="0">
                  <a:pos x="T0" y="T1"/>
                </a:cxn>
                <a:cxn ang="0">
                  <a:pos x="T2" y="T3"/>
                </a:cxn>
                <a:cxn ang="0">
                  <a:pos x="T4" y="T5"/>
                </a:cxn>
                <a:cxn ang="0">
                  <a:pos x="T6" y="T7"/>
                </a:cxn>
                <a:cxn ang="0">
                  <a:pos x="T8" y="T9"/>
                </a:cxn>
              </a:cxnLst>
              <a:rect l="0" t="0" r="r" b="b"/>
              <a:pathLst>
                <a:path w="85" h="14">
                  <a:moveTo>
                    <a:pt x="65" y="0"/>
                  </a:moveTo>
                  <a:cubicBezTo>
                    <a:pt x="0" y="0"/>
                    <a:pt x="0" y="0"/>
                    <a:pt x="0" y="0"/>
                  </a:cubicBezTo>
                  <a:cubicBezTo>
                    <a:pt x="0" y="14"/>
                    <a:pt x="0" y="14"/>
                    <a:pt x="0" y="14"/>
                  </a:cubicBezTo>
                  <a:cubicBezTo>
                    <a:pt x="85" y="14"/>
                    <a:pt x="85" y="14"/>
                    <a:pt x="85" y="14"/>
                  </a:cubicBezTo>
                  <a:cubicBezTo>
                    <a:pt x="79" y="9"/>
                    <a:pt x="72" y="5"/>
                    <a:pt x="65"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Rectangle 87"/>
            <p:cNvSpPr>
              <a:spLocks noChangeArrowheads="1"/>
            </p:cNvSpPr>
            <p:nvPr/>
          </p:nvSpPr>
          <p:spPr bwMode="auto">
            <a:xfrm>
              <a:off x="1931988" y="4714876"/>
              <a:ext cx="119063"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88"/>
            <p:cNvSpPr>
              <a:spLocks noChangeArrowheads="1"/>
            </p:cNvSpPr>
            <p:nvPr/>
          </p:nvSpPr>
          <p:spPr bwMode="auto">
            <a:xfrm>
              <a:off x="1931988" y="4714876"/>
              <a:ext cx="11906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89"/>
            <p:cNvSpPr>
              <a:spLocks noChangeArrowheads="1"/>
            </p:cNvSpPr>
            <p:nvPr/>
          </p:nvSpPr>
          <p:spPr bwMode="auto">
            <a:xfrm>
              <a:off x="2071688" y="5654676"/>
              <a:ext cx="339725" cy="63500"/>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Rectangle 90"/>
            <p:cNvSpPr>
              <a:spLocks noChangeArrowheads="1"/>
            </p:cNvSpPr>
            <p:nvPr/>
          </p:nvSpPr>
          <p:spPr bwMode="auto">
            <a:xfrm>
              <a:off x="2071688" y="5654676"/>
              <a:ext cx="339725"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91"/>
            <p:cNvSpPr>
              <a:spLocks noChangeArrowheads="1"/>
            </p:cNvSpPr>
            <p:nvPr/>
          </p:nvSpPr>
          <p:spPr bwMode="auto">
            <a:xfrm>
              <a:off x="1762126" y="5013326"/>
              <a:ext cx="344488"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92"/>
            <p:cNvSpPr>
              <a:spLocks noChangeArrowheads="1"/>
            </p:cNvSpPr>
            <p:nvPr/>
          </p:nvSpPr>
          <p:spPr bwMode="auto">
            <a:xfrm>
              <a:off x="1762126" y="5013326"/>
              <a:ext cx="344488"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93"/>
            <p:cNvSpPr>
              <a:spLocks noChangeArrowheads="1"/>
            </p:cNvSpPr>
            <p:nvPr/>
          </p:nvSpPr>
          <p:spPr bwMode="auto">
            <a:xfrm>
              <a:off x="2386013" y="5191126"/>
              <a:ext cx="341313"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94"/>
            <p:cNvSpPr>
              <a:spLocks noChangeArrowheads="1"/>
            </p:cNvSpPr>
            <p:nvPr/>
          </p:nvSpPr>
          <p:spPr bwMode="auto">
            <a:xfrm>
              <a:off x="2386013" y="5191126"/>
              <a:ext cx="34131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Freeform 95"/>
            <p:cNvSpPr/>
            <p:nvPr/>
          </p:nvSpPr>
          <p:spPr bwMode="auto">
            <a:xfrm>
              <a:off x="898526" y="5021263"/>
              <a:ext cx="306388" cy="60325"/>
            </a:xfrm>
            <a:custGeom>
              <a:avLst/>
              <a:gdLst>
                <a:gd name="T0" fmla="*/ 72 w 72"/>
                <a:gd name="T1" fmla="*/ 0 h 14"/>
                <a:gd name="T2" fmla="*/ 3 w 72"/>
                <a:gd name="T3" fmla="*/ 0 h 14"/>
                <a:gd name="T4" fmla="*/ 0 w 72"/>
                <a:gd name="T5" fmla="*/ 14 h 14"/>
                <a:gd name="T6" fmla="*/ 72 w 72"/>
                <a:gd name="T7" fmla="*/ 14 h 14"/>
                <a:gd name="T8" fmla="*/ 72 w 72"/>
                <a:gd name="T9" fmla="*/ 0 h 14"/>
              </a:gdLst>
              <a:ahLst/>
              <a:cxnLst>
                <a:cxn ang="0">
                  <a:pos x="T0" y="T1"/>
                </a:cxn>
                <a:cxn ang="0">
                  <a:pos x="T2" y="T3"/>
                </a:cxn>
                <a:cxn ang="0">
                  <a:pos x="T4" y="T5"/>
                </a:cxn>
                <a:cxn ang="0">
                  <a:pos x="T6" y="T7"/>
                </a:cxn>
                <a:cxn ang="0">
                  <a:pos x="T8" y="T9"/>
                </a:cxn>
              </a:cxnLst>
              <a:rect l="0" t="0" r="r" b="b"/>
              <a:pathLst>
                <a:path w="72" h="14">
                  <a:moveTo>
                    <a:pt x="72" y="0"/>
                  </a:moveTo>
                  <a:cubicBezTo>
                    <a:pt x="3" y="0"/>
                    <a:pt x="3" y="0"/>
                    <a:pt x="3" y="0"/>
                  </a:cubicBezTo>
                  <a:cubicBezTo>
                    <a:pt x="2" y="5"/>
                    <a:pt x="0" y="10"/>
                    <a:pt x="0" y="14"/>
                  </a:cubicBezTo>
                  <a:cubicBezTo>
                    <a:pt x="72" y="14"/>
                    <a:pt x="72" y="14"/>
                    <a:pt x="72" y="14"/>
                  </a:cubicBezTo>
                  <a:cubicBezTo>
                    <a:pt x="72" y="0"/>
                    <a:pt x="72" y="0"/>
                    <a:pt x="72"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96"/>
            <p:cNvSpPr>
              <a:spLocks noChangeArrowheads="1"/>
            </p:cNvSpPr>
            <p:nvPr/>
          </p:nvSpPr>
          <p:spPr bwMode="auto">
            <a:xfrm>
              <a:off x="2451101" y="5943601"/>
              <a:ext cx="250825" cy="60325"/>
            </a:xfrm>
            <a:prstGeom prst="rect">
              <a:avLst/>
            </a:prstGeom>
            <a:solidFill>
              <a:srgbClr val="F5E6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97"/>
            <p:cNvSpPr>
              <a:spLocks noChangeArrowheads="1"/>
            </p:cNvSpPr>
            <p:nvPr/>
          </p:nvSpPr>
          <p:spPr bwMode="auto">
            <a:xfrm>
              <a:off x="2451101" y="5943601"/>
              <a:ext cx="25082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98"/>
            <p:cNvSpPr>
              <a:spLocks noEditPoints="1"/>
            </p:cNvSpPr>
            <p:nvPr/>
          </p:nvSpPr>
          <p:spPr bwMode="auto">
            <a:xfrm>
              <a:off x="1039813" y="6100763"/>
              <a:ext cx="2570163" cy="769938"/>
            </a:xfrm>
            <a:custGeom>
              <a:avLst/>
              <a:gdLst>
                <a:gd name="T0" fmla="*/ 1619 w 1619"/>
                <a:gd name="T1" fmla="*/ 0 h 485"/>
                <a:gd name="T2" fmla="*/ 0 w 1619"/>
                <a:gd name="T3" fmla="*/ 0 h 485"/>
                <a:gd name="T4" fmla="*/ 0 w 1619"/>
                <a:gd name="T5" fmla="*/ 113 h 485"/>
                <a:gd name="T6" fmla="*/ 163 w 1619"/>
                <a:gd name="T7" fmla="*/ 113 h 485"/>
                <a:gd name="T8" fmla="*/ 163 w 1619"/>
                <a:gd name="T9" fmla="*/ 209 h 485"/>
                <a:gd name="T10" fmla="*/ 171 w 1619"/>
                <a:gd name="T11" fmla="*/ 209 h 485"/>
                <a:gd name="T12" fmla="*/ 238 w 1619"/>
                <a:gd name="T13" fmla="*/ 209 h 485"/>
                <a:gd name="T14" fmla="*/ 873 w 1619"/>
                <a:gd name="T15" fmla="*/ 209 h 485"/>
                <a:gd name="T16" fmla="*/ 873 w 1619"/>
                <a:gd name="T17" fmla="*/ 485 h 485"/>
                <a:gd name="T18" fmla="*/ 956 w 1619"/>
                <a:gd name="T19" fmla="*/ 485 h 485"/>
                <a:gd name="T20" fmla="*/ 956 w 1619"/>
                <a:gd name="T21" fmla="*/ 209 h 485"/>
                <a:gd name="T22" fmla="*/ 1312 w 1619"/>
                <a:gd name="T23" fmla="*/ 209 h 485"/>
                <a:gd name="T24" fmla="*/ 1424 w 1619"/>
                <a:gd name="T25" fmla="*/ 209 h 485"/>
                <a:gd name="T26" fmla="*/ 1424 w 1619"/>
                <a:gd name="T27" fmla="*/ 131 h 485"/>
                <a:gd name="T28" fmla="*/ 1424 w 1619"/>
                <a:gd name="T29" fmla="*/ 113 h 485"/>
                <a:gd name="T30" fmla="*/ 1619 w 1619"/>
                <a:gd name="T31" fmla="*/ 113 h 485"/>
                <a:gd name="T32" fmla="*/ 1619 w 1619"/>
                <a:gd name="T33" fmla="*/ 0 h 485"/>
                <a:gd name="T34" fmla="*/ 238 w 1619"/>
                <a:gd name="T35" fmla="*/ 131 h 485"/>
                <a:gd name="T36" fmla="*/ 238 w 1619"/>
                <a:gd name="T37" fmla="*/ 113 h 485"/>
                <a:gd name="T38" fmla="*/ 873 w 1619"/>
                <a:gd name="T39" fmla="*/ 113 h 485"/>
                <a:gd name="T40" fmla="*/ 873 w 1619"/>
                <a:gd name="T41" fmla="*/ 131 h 485"/>
                <a:gd name="T42" fmla="*/ 238 w 1619"/>
                <a:gd name="T43" fmla="*/ 131 h 485"/>
                <a:gd name="T44" fmla="*/ 1312 w 1619"/>
                <a:gd name="T45" fmla="*/ 131 h 485"/>
                <a:gd name="T46" fmla="*/ 956 w 1619"/>
                <a:gd name="T47" fmla="*/ 131 h 485"/>
                <a:gd name="T48" fmla="*/ 956 w 1619"/>
                <a:gd name="T49" fmla="*/ 113 h 485"/>
                <a:gd name="T50" fmla="*/ 1312 w 1619"/>
                <a:gd name="T51" fmla="*/ 113 h 485"/>
                <a:gd name="T52" fmla="*/ 1312 w 1619"/>
                <a:gd name="T53" fmla="*/ 13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19" h="485">
                  <a:moveTo>
                    <a:pt x="1619" y="0"/>
                  </a:moveTo>
                  <a:lnTo>
                    <a:pt x="0" y="0"/>
                  </a:lnTo>
                  <a:lnTo>
                    <a:pt x="0" y="113"/>
                  </a:lnTo>
                  <a:lnTo>
                    <a:pt x="163" y="113"/>
                  </a:lnTo>
                  <a:lnTo>
                    <a:pt x="163" y="209"/>
                  </a:lnTo>
                  <a:lnTo>
                    <a:pt x="171" y="209"/>
                  </a:lnTo>
                  <a:lnTo>
                    <a:pt x="238" y="209"/>
                  </a:lnTo>
                  <a:lnTo>
                    <a:pt x="873" y="209"/>
                  </a:lnTo>
                  <a:lnTo>
                    <a:pt x="873" y="485"/>
                  </a:lnTo>
                  <a:lnTo>
                    <a:pt x="956" y="485"/>
                  </a:lnTo>
                  <a:lnTo>
                    <a:pt x="956" y="209"/>
                  </a:lnTo>
                  <a:lnTo>
                    <a:pt x="1312" y="209"/>
                  </a:lnTo>
                  <a:lnTo>
                    <a:pt x="1424" y="209"/>
                  </a:lnTo>
                  <a:lnTo>
                    <a:pt x="1424" y="131"/>
                  </a:lnTo>
                  <a:lnTo>
                    <a:pt x="1424" y="113"/>
                  </a:lnTo>
                  <a:lnTo>
                    <a:pt x="1619" y="113"/>
                  </a:lnTo>
                  <a:lnTo>
                    <a:pt x="1619" y="0"/>
                  </a:lnTo>
                  <a:close/>
                  <a:moveTo>
                    <a:pt x="238" y="131"/>
                  </a:moveTo>
                  <a:lnTo>
                    <a:pt x="238" y="113"/>
                  </a:lnTo>
                  <a:lnTo>
                    <a:pt x="873" y="113"/>
                  </a:lnTo>
                  <a:lnTo>
                    <a:pt x="873" y="131"/>
                  </a:lnTo>
                  <a:lnTo>
                    <a:pt x="238" y="131"/>
                  </a:lnTo>
                  <a:close/>
                  <a:moveTo>
                    <a:pt x="1312" y="131"/>
                  </a:moveTo>
                  <a:lnTo>
                    <a:pt x="956" y="131"/>
                  </a:lnTo>
                  <a:lnTo>
                    <a:pt x="956" y="113"/>
                  </a:lnTo>
                  <a:lnTo>
                    <a:pt x="1312" y="113"/>
                  </a:lnTo>
                  <a:lnTo>
                    <a:pt x="1312" y="131"/>
                  </a:ln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99"/>
            <p:cNvSpPr>
              <a:spLocks noChangeArrowheads="1"/>
            </p:cNvSpPr>
            <p:nvPr/>
          </p:nvSpPr>
          <p:spPr bwMode="auto">
            <a:xfrm>
              <a:off x="2147888" y="6361113"/>
              <a:ext cx="315913" cy="636588"/>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100"/>
            <p:cNvSpPr/>
            <p:nvPr/>
          </p:nvSpPr>
          <p:spPr bwMode="auto">
            <a:xfrm>
              <a:off x="2119313" y="6330951"/>
              <a:ext cx="373063" cy="696913"/>
            </a:xfrm>
            <a:custGeom>
              <a:avLst/>
              <a:gdLst>
                <a:gd name="T0" fmla="*/ 81 w 88"/>
                <a:gd name="T1" fmla="*/ 157 h 164"/>
                <a:gd name="T2" fmla="*/ 81 w 88"/>
                <a:gd name="T3" fmla="*/ 150 h 164"/>
                <a:gd name="T4" fmla="*/ 14 w 88"/>
                <a:gd name="T5" fmla="*/ 150 h 164"/>
                <a:gd name="T6" fmla="*/ 14 w 88"/>
                <a:gd name="T7" fmla="*/ 14 h 164"/>
                <a:gd name="T8" fmla="*/ 74 w 88"/>
                <a:gd name="T9" fmla="*/ 14 h 164"/>
                <a:gd name="T10" fmla="*/ 74 w 88"/>
                <a:gd name="T11" fmla="*/ 157 h 164"/>
                <a:gd name="T12" fmla="*/ 81 w 88"/>
                <a:gd name="T13" fmla="*/ 157 h 164"/>
                <a:gd name="T14" fmla="*/ 81 w 88"/>
                <a:gd name="T15" fmla="*/ 150 h 164"/>
                <a:gd name="T16" fmla="*/ 81 w 88"/>
                <a:gd name="T17" fmla="*/ 157 h 164"/>
                <a:gd name="T18" fmla="*/ 88 w 88"/>
                <a:gd name="T19" fmla="*/ 157 h 164"/>
                <a:gd name="T20" fmla="*/ 88 w 88"/>
                <a:gd name="T21" fmla="*/ 7 h 164"/>
                <a:gd name="T22" fmla="*/ 86 w 88"/>
                <a:gd name="T23" fmla="*/ 2 h 164"/>
                <a:gd name="T24" fmla="*/ 81 w 88"/>
                <a:gd name="T25" fmla="*/ 0 h 164"/>
                <a:gd name="T26" fmla="*/ 7 w 88"/>
                <a:gd name="T27" fmla="*/ 0 h 164"/>
                <a:gd name="T28" fmla="*/ 2 w 88"/>
                <a:gd name="T29" fmla="*/ 2 h 164"/>
                <a:gd name="T30" fmla="*/ 0 w 88"/>
                <a:gd name="T31" fmla="*/ 7 h 164"/>
                <a:gd name="T32" fmla="*/ 0 w 88"/>
                <a:gd name="T33" fmla="*/ 157 h 164"/>
                <a:gd name="T34" fmla="*/ 2 w 88"/>
                <a:gd name="T35" fmla="*/ 162 h 164"/>
                <a:gd name="T36" fmla="*/ 7 w 88"/>
                <a:gd name="T37" fmla="*/ 164 h 164"/>
                <a:gd name="T38" fmla="*/ 81 w 88"/>
                <a:gd name="T39" fmla="*/ 164 h 164"/>
                <a:gd name="T40" fmla="*/ 86 w 88"/>
                <a:gd name="T41" fmla="*/ 162 h 164"/>
                <a:gd name="T42" fmla="*/ 88 w 88"/>
                <a:gd name="T43" fmla="*/ 157 h 164"/>
                <a:gd name="T44" fmla="*/ 81 w 88"/>
                <a:gd name="T45" fmla="*/ 15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8" h="164">
                  <a:moveTo>
                    <a:pt x="81" y="157"/>
                  </a:moveTo>
                  <a:cubicBezTo>
                    <a:pt x="81" y="150"/>
                    <a:pt x="81" y="150"/>
                    <a:pt x="81" y="150"/>
                  </a:cubicBezTo>
                  <a:cubicBezTo>
                    <a:pt x="14" y="150"/>
                    <a:pt x="14" y="150"/>
                    <a:pt x="14" y="150"/>
                  </a:cubicBezTo>
                  <a:cubicBezTo>
                    <a:pt x="14" y="14"/>
                    <a:pt x="14" y="14"/>
                    <a:pt x="14" y="14"/>
                  </a:cubicBezTo>
                  <a:cubicBezTo>
                    <a:pt x="74" y="14"/>
                    <a:pt x="74" y="14"/>
                    <a:pt x="74" y="14"/>
                  </a:cubicBezTo>
                  <a:cubicBezTo>
                    <a:pt x="74" y="157"/>
                    <a:pt x="74" y="157"/>
                    <a:pt x="74" y="157"/>
                  </a:cubicBezTo>
                  <a:cubicBezTo>
                    <a:pt x="81" y="157"/>
                    <a:pt x="81" y="157"/>
                    <a:pt x="81" y="157"/>
                  </a:cubicBezTo>
                  <a:cubicBezTo>
                    <a:pt x="81" y="150"/>
                    <a:pt x="81" y="150"/>
                    <a:pt x="81" y="150"/>
                  </a:cubicBezTo>
                  <a:cubicBezTo>
                    <a:pt x="81" y="157"/>
                    <a:pt x="81" y="157"/>
                    <a:pt x="81" y="157"/>
                  </a:cubicBezTo>
                  <a:cubicBezTo>
                    <a:pt x="88" y="157"/>
                    <a:pt x="88" y="157"/>
                    <a:pt x="88" y="157"/>
                  </a:cubicBezTo>
                  <a:cubicBezTo>
                    <a:pt x="88" y="7"/>
                    <a:pt x="88" y="7"/>
                    <a:pt x="88" y="7"/>
                  </a:cubicBezTo>
                  <a:cubicBezTo>
                    <a:pt x="88" y="5"/>
                    <a:pt x="87" y="3"/>
                    <a:pt x="86" y="2"/>
                  </a:cubicBezTo>
                  <a:cubicBezTo>
                    <a:pt x="84" y="1"/>
                    <a:pt x="83" y="0"/>
                    <a:pt x="81" y="0"/>
                  </a:cubicBezTo>
                  <a:cubicBezTo>
                    <a:pt x="7" y="0"/>
                    <a:pt x="7" y="0"/>
                    <a:pt x="7" y="0"/>
                  </a:cubicBezTo>
                  <a:cubicBezTo>
                    <a:pt x="6" y="0"/>
                    <a:pt x="4" y="1"/>
                    <a:pt x="2" y="2"/>
                  </a:cubicBezTo>
                  <a:cubicBezTo>
                    <a:pt x="1" y="3"/>
                    <a:pt x="0" y="5"/>
                    <a:pt x="0" y="7"/>
                  </a:cubicBezTo>
                  <a:cubicBezTo>
                    <a:pt x="0" y="157"/>
                    <a:pt x="0" y="157"/>
                    <a:pt x="0" y="157"/>
                  </a:cubicBezTo>
                  <a:cubicBezTo>
                    <a:pt x="0" y="159"/>
                    <a:pt x="1" y="161"/>
                    <a:pt x="2" y="162"/>
                  </a:cubicBezTo>
                  <a:cubicBezTo>
                    <a:pt x="4" y="163"/>
                    <a:pt x="6" y="164"/>
                    <a:pt x="7" y="164"/>
                  </a:cubicBezTo>
                  <a:cubicBezTo>
                    <a:pt x="81" y="164"/>
                    <a:pt x="81" y="164"/>
                    <a:pt x="81" y="164"/>
                  </a:cubicBezTo>
                  <a:cubicBezTo>
                    <a:pt x="83" y="164"/>
                    <a:pt x="84" y="163"/>
                    <a:pt x="86" y="162"/>
                  </a:cubicBezTo>
                  <a:cubicBezTo>
                    <a:pt x="87" y="161"/>
                    <a:pt x="88" y="159"/>
                    <a:pt x="88" y="157"/>
                  </a:cubicBezTo>
                  <a:lnTo>
                    <a:pt x="81" y="15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01"/>
            <p:cNvSpPr/>
            <p:nvPr/>
          </p:nvSpPr>
          <p:spPr bwMode="auto">
            <a:xfrm>
              <a:off x="2398713" y="4187826"/>
              <a:ext cx="1157288" cy="425450"/>
            </a:xfrm>
            <a:custGeom>
              <a:avLst/>
              <a:gdLst>
                <a:gd name="T0" fmla="*/ 140 w 729"/>
                <a:gd name="T1" fmla="*/ 94 h 268"/>
                <a:gd name="T2" fmla="*/ 140 w 729"/>
                <a:gd name="T3" fmla="*/ 0 h 268"/>
                <a:gd name="T4" fmla="*/ 0 w 729"/>
                <a:gd name="T5" fmla="*/ 0 h 268"/>
                <a:gd name="T6" fmla="*/ 0 w 729"/>
                <a:gd name="T7" fmla="*/ 94 h 268"/>
                <a:gd name="T8" fmla="*/ 0 w 729"/>
                <a:gd name="T9" fmla="*/ 228 h 268"/>
                <a:gd name="T10" fmla="*/ 0 w 729"/>
                <a:gd name="T11" fmla="*/ 268 h 268"/>
                <a:gd name="T12" fmla="*/ 729 w 729"/>
                <a:gd name="T13" fmla="*/ 268 h 268"/>
                <a:gd name="T14" fmla="*/ 729 w 729"/>
                <a:gd name="T15" fmla="*/ 94 h 268"/>
                <a:gd name="T16" fmla="*/ 140 w 729"/>
                <a:gd name="T17" fmla="*/ 9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268">
                  <a:moveTo>
                    <a:pt x="140" y="94"/>
                  </a:moveTo>
                  <a:lnTo>
                    <a:pt x="140" y="0"/>
                  </a:lnTo>
                  <a:lnTo>
                    <a:pt x="0" y="0"/>
                  </a:lnTo>
                  <a:lnTo>
                    <a:pt x="0" y="94"/>
                  </a:lnTo>
                  <a:lnTo>
                    <a:pt x="0" y="228"/>
                  </a:lnTo>
                  <a:lnTo>
                    <a:pt x="0" y="268"/>
                  </a:lnTo>
                  <a:lnTo>
                    <a:pt x="729" y="268"/>
                  </a:lnTo>
                  <a:lnTo>
                    <a:pt x="729" y="94"/>
                  </a:lnTo>
                  <a:lnTo>
                    <a:pt x="140" y="94"/>
                  </a:ln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Rectangle 102"/>
            <p:cNvSpPr>
              <a:spLocks noChangeArrowheads="1"/>
            </p:cNvSpPr>
            <p:nvPr/>
          </p:nvSpPr>
          <p:spPr bwMode="auto">
            <a:xfrm>
              <a:off x="2225676" y="6450013"/>
              <a:ext cx="53975" cy="187325"/>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Freeform 103"/>
            <p:cNvSpPr/>
            <p:nvPr/>
          </p:nvSpPr>
          <p:spPr bwMode="auto">
            <a:xfrm>
              <a:off x="2225676" y="6450013"/>
              <a:ext cx="53975" cy="187325"/>
            </a:xfrm>
            <a:custGeom>
              <a:avLst/>
              <a:gdLst>
                <a:gd name="T0" fmla="*/ 0 w 34"/>
                <a:gd name="T1" fmla="*/ 0 h 118"/>
                <a:gd name="T2" fmla="*/ 0 w 34"/>
                <a:gd name="T3" fmla="*/ 118 h 118"/>
                <a:gd name="T4" fmla="*/ 34 w 34"/>
                <a:gd name="T5" fmla="*/ 118 h 118"/>
                <a:gd name="T6" fmla="*/ 34 w 34"/>
                <a:gd name="T7" fmla="*/ 0 h 118"/>
              </a:gdLst>
              <a:ahLst/>
              <a:cxnLst>
                <a:cxn ang="0">
                  <a:pos x="T0" y="T1"/>
                </a:cxn>
                <a:cxn ang="0">
                  <a:pos x="T2" y="T3"/>
                </a:cxn>
                <a:cxn ang="0">
                  <a:pos x="T4" y="T5"/>
                </a:cxn>
                <a:cxn ang="0">
                  <a:pos x="T6" y="T7"/>
                </a:cxn>
              </a:cxnLst>
              <a:rect l="0" t="0" r="r" b="b"/>
              <a:pathLst>
                <a:path w="34" h="118">
                  <a:moveTo>
                    <a:pt x="0" y="0"/>
                  </a:moveTo>
                  <a:lnTo>
                    <a:pt x="0" y="118"/>
                  </a:lnTo>
                  <a:lnTo>
                    <a:pt x="34" y="118"/>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Rectangle 104"/>
            <p:cNvSpPr>
              <a:spLocks noChangeArrowheads="1"/>
            </p:cNvSpPr>
            <p:nvPr/>
          </p:nvSpPr>
          <p:spPr bwMode="auto">
            <a:xfrm>
              <a:off x="2225676" y="6678613"/>
              <a:ext cx="53975" cy="55563"/>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Freeform 105"/>
            <p:cNvSpPr/>
            <p:nvPr/>
          </p:nvSpPr>
          <p:spPr bwMode="auto">
            <a:xfrm>
              <a:off x="2225676" y="6678613"/>
              <a:ext cx="53975" cy="55563"/>
            </a:xfrm>
            <a:custGeom>
              <a:avLst/>
              <a:gdLst>
                <a:gd name="T0" fmla="*/ 0 w 34"/>
                <a:gd name="T1" fmla="*/ 0 h 35"/>
                <a:gd name="T2" fmla="*/ 0 w 34"/>
                <a:gd name="T3" fmla="*/ 35 h 35"/>
                <a:gd name="T4" fmla="*/ 34 w 34"/>
                <a:gd name="T5" fmla="*/ 35 h 35"/>
                <a:gd name="T6" fmla="*/ 34 w 34"/>
                <a:gd name="T7" fmla="*/ 0 h 35"/>
              </a:gdLst>
              <a:ahLst/>
              <a:cxnLst>
                <a:cxn ang="0">
                  <a:pos x="T0" y="T1"/>
                </a:cxn>
                <a:cxn ang="0">
                  <a:pos x="T2" y="T3"/>
                </a:cxn>
                <a:cxn ang="0">
                  <a:pos x="T4" y="T5"/>
                </a:cxn>
                <a:cxn ang="0">
                  <a:pos x="T6" y="T7"/>
                </a:cxn>
              </a:cxnLst>
              <a:rect l="0" t="0" r="r" b="b"/>
              <a:pathLst>
                <a:path w="34" h="35">
                  <a:moveTo>
                    <a:pt x="0" y="0"/>
                  </a:moveTo>
                  <a:lnTo>
                    <a:pt x="0" y="35"/>
                  </a:lnTo>
                  <a:lnTo>
                    <a:pt x="34" y="35"/>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06"/>
            <p:cNvSpPr/>
            <p:nvPr/>
          </p:nvSpPr>
          <p:spPr bwMode="auto">
            <a:xfrm>
              <a:off x="1379538" y="6062663"/>
              <a:ext cx="1852613" cy="298450"/>
            </a:xfrm>
            <a:custGeom>
              <a:avLst/>
              <a:gdLst>
                <a:gd name="T0" fmla="*/ 0 w 1167"/>
                <a:gd name="T1" fmla="*/ 0 h 188"/>
                <a:gd name="T2" fmla="*/ 0 w 1167"/>
                <a:gd name="T3" fmla="*/ 94 h 188"/>
                <a:gd name="T4" fmla="*/ 0 w 1167"/>
                <a:gd name="T5" fmla="*/ 188 h 188"/>
                <a:gd name="T6" fmla="*/ 1167 w 1167"/>
                <a:gd name="T7" fmla="*/ 188 h 188"/>
                <a:gd name="T8" fmla="*/ 1167 w 1167"/>
                <a:gd name="T9" fmla="*/ 94 h 188"/>
                <a:gd name="T10" fmla="*/ 1167 w 1167"/>
                <a:gd name="T11" fmla="*/ 0 h 188"/>
                <a:gd name="T12" fmla="*/ 0 w 1167"/>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67" h="188">
                  <a:moveTo>
                    <a:pt x="0" y="0"/>
                  </a:moveTo>
                  <a:lnTo>
                    <a:pt x="0" y="94"/>
                  </a:lnTo>
                  <a:lnTo>
                    <a:pt x="0" y="188"/>
                  </a:lnTo>
                  <a:lnTo>
                    <a:pt x="1167" y="188"/>
                  </a:lnTo>
                  <a:lnTo>
                    <a:pt x="1167" y="94"/>
                  </a:lnTo>
                  <a:lnTo>
                    <a:pt x="1167"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7"/>
            <p:cNvSpPr/>
            <p:nvPr/>
          </p:nvSpPr>
          <p:spPr bwMode="auto">
            <a:xfrm>
              <a:off x="1349376" y="6032501"/>
              <a:ext cx="1912938" cy="357188"/>
            </a:xfrm>
            <a:custGeom>
              <a:avLst/>
              <a:gdLst>
                <a:gd name="T0" fmla="*/ 7 w 450"/>
                <a:gd name="T1" fmla="*/ 7 h 84"/>
                <a:gd name="T2" fmla="*/ 0 w 450"/>
                <a:gd name="T3" fmla="*/ 7 h 84"/>
                <a:gd name="T4" fmla="*/ 0 w 450"/>
                <a:gd name="T5" fmla="*/ 42 h 84"/>
                <a:gd name="T6" fmla="*/ 0 w 450"/>
                <a:gd name="T7" fmla="*/ 77 h 84"/>
                <a:gd name="T8" fmla="*/ 2 w 450"/>
                <a:gd name="T9" fmla="*/ 82 h 84"/>
                <a:gd name="T10" fmla="*/ 7 w 450"/>
                <a:gd name="T11" fmla="*/ 84 h 84"/>
                <a:gd name="T12" fmla="*/ 443 w 450"/>
                <a:gd name="T13" fmla="*/ 84 h 84"/>
                <a:gd name="T14" fmla="*/ 448 w 450"/>
                <a:gd name="T15" fmla="*/ 82 h 84"/>
                <a:gd name="T16" fmla="*/ 450 w 450"/>
                <a:gd name="T17" fmla="*/ 77 h 84"/>
                <a:gd name="T18" fmla="*/ 450 w 450"/>
                <a:gd name="T19" fmla="*/ 42 h 84"/>
                <a:gd name="T20" fmla="*/ 450 w 450"/>
                <a:gd name="T21" fmla="*/ 7 h 84"/>
                <a:gd name="T22" fmla="*/ 448 w 450"/>
                <a:gd name="T23" fmla="*/ 2 h 84"/>
                <a:gd name="T24" fmla="*/ 443 w 450"/>
                <a:gd name="T25" fmla="*/ 0 h 84"/>
                <a:gd name="T26" fmla="*/ 7 w 450"/>
                <a:gd name="T27" fmla="*/ 0 h 84"/>
                <a:gd name="T28" fmla="*/ 2 w 450"/>
                <a:gd name="T29" fmla="*/ 2 h 84"/>
                <a:gd name="T30" fmla="*/ 0 w 450"/>
                <a:gd name="T31" fmla="*/ 7 h 84"/>
                <a:gd name="T32" fmla="*/ 7 w 450"/>
                <a:gd name="T33" fmla="*/ 7 h 84"/>
                <a:gd name="T34" fmla="*/ 7 w 450"/>
                <a:gd name="T35" fmla="*/ 14 h 84"/>
                <a:gd name="T36" fmla="*/ 436 w 450"/>
                <a:gd name="T37" fmla="*/ 14 h 84"/>
                <a:gd name="T38" fmla="*/ 436 w 450"/>
                <a:gd name="T39" fmla="*/ 42 h 84"/>
                <a:gd name="T40" fmla="*/ 436 w 450"/>
                <a:gd name="T41" fmla="*/ 70 h 84"/>
                <a:gd name="T42" fmla="*/ 14 w 450"/>
                <a:gd name="T43" fmla="*/ 70 h 84"/>
                <a:gd name="T44" fmla="*/ 14 w 450"/>
                <a:gd name="T45" fmla="*/ 42 h 84"/>
                <a:gd name="T46" fmla="*/ 14 w 450"/>
                <a:gd name="T47" fmla="*/ 7 h 84"/>
                <a:gd name="T48" fmla="*/ 7 w 450"/>
                <a:gd name="T49" fmla="*/ 7 h 84"/>
                <a:gd name="T50" fmla="*/ 7 w 450"/>
                <a:gd name="T51" fmla="*/ 14 h 84"/>
                <a:gd name="T52" fmla="*/ 7 w 450"/>
                <a:gd name="T53" fmla="*/ 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0" h="84">
                  <a:moveTo>
                    <a:pt x="7" y="7"/>
                  </a:moveTo>
                  <a:cubicBezTo>
                    <a:pt x="0" y="7"/>
                    <a:pt x="0" y="7"/>
                    <a:pt x="0" y="7"/>
                  </a:cubicBezTo>
                  <a:cubicBezTo>
                    <a:pt x="0" y="42"/>
                    <a:pt x="0" y="42"/>
                    <a:pt x="0" y="42"/>
                  </a:cubicBezTo>
                  <a:cubicBezTo>
                    <a:pt x="0" y="77"/>
                    <a:pt x="0" y="77"/>
                    <a:pt x="0" y="77"/>
                  </a:cubicBezTo>
                  <a:cubicBezTo>
                    <a:pt x="0" y="79"/>
                    <a:pt x="1" y="81"/>
                    <a:pt x="2" y="82"/>
                  </a:cubicBezTo>
                  <a:cubicBezTo>
                    <a:pt x="4" y="83"/>
                    <a:pt x="6" y="84"/>
                    <a:pt x="7" y="84"/>
                  </a:cubicBezTo>
                  <a:cubicBezTo>
                    <a:pt x="443" y="84"/>
                    <a:pt x="443" y="84"/>
                    <a:pt x="443" y="84"/>
                  </a:cubicBezTo>
                  <a:cubicBezTo>
                    <a:pt x="445" y="84"/>
                    <a:pt x="446" y="83"/>
                    <a:pt x="448" y="82"/>
                  </a:cubicBezTo>
                  <a:cubicBezTo>
                    <a:pt x="449" y="81"/>
                    <a:pt x="450" y="79"/>
                    <a:pt x="450" y="77"/>
                  </a:cubicBezTo>
                  <a:cubicBezTo>
                    <a:pt x="450" y="42"/>
                    <a:pt x="450" y="42"/>
                    <a:pt x="450" y="42"/>
                  </a:cubicBezTo>
                  <a:cubicBezTo>
                    <a:pt x="450" y="7"/>
                    <a:pt x="450" y="7"/>
                    <a:pt x="450" y="7"/>
                  </a:cubicBezTo>
                  <a:cubicBezTo>
                    <a:pt x="450" y="5"/>
                    <a:pt x="449" y="3"/>
                    <a:pt x="448" y="2"/>
                  </a:cubicBezTo>
                  <a:cubicBezTo>
                    <a:pt x="446" y="0"/>
                    <a:pt x="445" y="0"/>
                    <a:pt x="443" y="0"/>
                  </a:cubicBezTo>
                  <a:cubicBezTo>
                    <a:pt x="7" y="0"/>
                    <a:pt x="7" y="0"/>
                    <a:pt x="7" y="0"/>
                  </a:cubicBezTo>
                  <a:cubicBezTo>
                    <a:pt x="6" y="0"/>
                    <a:pt x="4" y="0"/>
                    <a:pt x="2" y="2"/>
                  </a:cubicBezTo>
                  <a:cubicBezTo>
                    <a:pt x="1" y="3"/>
                    <a:pt x="0" y="5"/>
                    <a:pt x="0" y="7"/>
                  </a:cubicBezTo>
                  <a:cubicBezTo>
                    <a:pt x="7" y="7"/>
                    <a:pt x="7" y="7"/>
                    <a:pt x="7" y="7"/>
                  </a:cubicBezTo>
                  <a:cubicBezTo>
                    <a:pt x="7" y="14"/>
                    <a:pt x="7" y="14"/>
                    <a:pt x="7" y="14"/>
                  </a:cubicBezTo>
                  <a:cubicBezTo>
                    <a:pt x="436" y="14"/>
                    <a:pt x="436" y="14"/>
                    <a:pt x="436" y="14"/>
                  </a:cubicBezTo>
                  <a:cubicBezTo>
                    <a:pt x="436" y="42"/>
                    <a:pt x="436" y="42"/>
                    <a:pt x="436" y="42"/>
                  </a:cubicBezTo>
                  <a:cubicBezTo>
                    <a:pt x="436" y="70"/>
                    <a:pt x="436" y="70"/>
                    <a:pt x="436" y="70"/>
                  </a:cubicBezTo>
                  <a:cubicBezTo>
                    <a:pt x="14" y="70"/>
                    <a:pt x="14" y="70"/>
                    <a:pt x="14" y="70"/>
                  </a:cubicBezTo>
                  <a:cubicBezTo>
                    <a:pt x="14" y="42"/>
                    <a:pt x="14" y="42"/>
                    <a:pt x="14" y="42"/>
                  </a:cubicBezTo>
                  <a:cubicBezTo>
                    <a:pt x="14" y="7"/>
                    <a:pt x="14" y="7"/>
                    <a:pt x="14" y="7"/>
                  </a:cubicBezTo>
                  <a:cubicBezTo>
                    <a:pt x="7" y="7"/>
                    <a:pt x="7" y="7"/>
                    <a:pt x="7" y="7"/>
                  </a:cubicBezTo>
                  <a:cubicBezTo>
                    <a:pt x="7" y="14"/>
                    <a:pt x="7" y="14"/>
                    <a:pt x="7" y="14"/>
                  </a:cubicBezTo>
                  <a:lnTo>
                    <a:pt x="7"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08"/>
            <p:cNvSpPr/>
            <p:nvPr/>
          </p:nvSpPr>
          <p:spPr bwMode="auto">
            <a:xfrm>
              <a:off x="1093788" y="4425951"/>
              <a:ext cx="2424113" cy="1785938"/>
            </a:xfrm>
            <a:custGeom>
              <a:avLst/>
              <a:gdLst>
                <a:gd name="T0" fmla="*/ 0 w 1527"/>
                <a:gd name="T1" fmla="*/ 0 h 1125"/>
                <a:gd name="T2" fmla="*/ 0 w 1527"/>
                <a:gd name="T3" fmla="*/ 1125 h 1125"/>
                <a:gd name="T4" fmla="*/ 180 w 1527"/>
                <a:gd name="T5" fmla="*/ 1125 h 1125"/>
                <a:gd name="T6" fmla="*/ 180 w 1527"/>
                <a:gd name="T7" fmla="*/ 1031 h 1125"/>
                <a:gd name="T8" fmla="*/ 1347 w 1527"/>
                <a:gd name="T9" fmla="*/ 1031 h 1125"/>
                <a:gd name="T10" fmla="*/ 1347 w 1527"/>
                <a:gd name="T11" fmla="*/ 1125 h 1125"/>
                <a:gd name="T12" fmla="*/ 1527 w 1527"/>
                <a:gd name="T13" fmla="*/ 1125 h 1125"/>
                <a:gd name="T14" fmla="*/ 1527 w 1527"/>
                <a:gd name="T15" fmla="*/ 0 h 1125"/>
                <a:gd name="T16" fmla="*/ 0 w 1527"/>
                <a:gd name="T17" fmla="*/ 0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7" h="1125">
                  <a:moveTo>
                    <a:pt x="0" y="0"/>
                  </a:moveTo>
                  <a:lnTo>
                    <a:pt x="0" y="1125"/>
                  </a:lnTo>
                  <a:lnTo>
                    <a:pt x="180" y="1125"/>
                  </a:lnTo>
                  <a:lnTo>
                    <a:pt x="180" y="1031"/>
                  </a:lnTo>
                  <a:lnTo>
                    <a:pt x="1347" y="1031"/>
                  </a:lnTo>
                  <a:lnTo>
                    <a:pt x="1347" y="1125"/>
                  </a:lnTo>
                  <a:lnTo>
                    <a:pt x="1527" y="1125"/>
                  </a:lnTo>
                  <a:lnTo>
                    <a:pt x="1527" y="0"/>
                  </a:lnTo>
                  <a:lnTo>
                    <a:pt x="0" y="0"/>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9"/>
            <p:cNvSpPr/>
            <p:nvPr/>
          </p:nvSpPr>
          <p:spPr bwMode="auto">
            <a:xfrm>
              <a:off x="1065213" y="4397376"/>
              <a:ext cx="2481263" cy="1844675"/>
            </a:xfrm>
            <a:custGeom>
              <a:avLst/>
              <a:gdLst>
                <a:gd name="T0" fmla="*/ 7 w 584"/>
                <a:gd name="T1" fmla="*/ 7 h 434"/>
                <a:gd name="T2" fmla="*/ 0 w 584"/>
                <a:gd name="T3" fmla="*/ 7 h 434"/>
                <a:gd name="T4" fmla="*/ 0 w 584"/>
                <a:gd name="T5" fmla="*/ 427 h 434"/>
                <a:gd name="T6" fmla="*/ 2 w 584"/>
                <a:gd name="T7" fmla="*/ 432 h 434"/>
                <a:gd name="T8" fmla="*/ 7 w 584"/>
                <a:gd name="T9" fmla="*/ 434 h 434"/>
                <a:gd name="T10" fmla="*/ 74 w 584"/>
                <a:gd name="T11" fmla="*/ 434 h 434"/>
                <a:gd name="T12" fmla="*/ 79 w 584"/>
                <a:gd name="T13" fmla="*/ 432 h 434"/>
                <a:gd name="T14" fmla="*/ 81 w 584"/>
                <a:gd name="T15" fmla="*/ 427 h 434"/>
                <a:gd name="T16" fmla="*/ 81 w 584"/>
                <a:gd name="T17" fmla="*/ 399 h 434"/>
                <a:gd name="T18" fmla="*/ 503 w 584"/>
                <a:gd name="T19" fmla="*/ 399 h 434"/>
                <a:gd name="T20" fmla="*/ 503 w 584"/>
                <a:gd name="T21" fmla="*/ 427 h 434"/>
                <a:gd name="T22" fmla="*/ 505 w 584"/>
                <a:gd name="T23" fmla="*/ 432 h 434"/>
                <a:gd name="T24" fmla="*/ 510 w 584"/>
                <a:gd name="T25" fmla="*/ 434 h 434"/>
                <a:gd name="T26" fmla="*/ 577 w 584"/>
                <a:gd name="T27" fmla="*/ 434 h 434"/>
                <a:gd name="T28" fmla="*/ 582 w 584"/>
                <a:gd name="T29" fmla="*/ 432 h 434"/>
                <a:gd name="T30" fmla="*/ 584 w 584"/>
                <a:gd name="T31" fmla="*/ 427 h 434"/>
                <a:gd name="T32" fmla="*/ 584 w 584"/>
                <a:gd name="T33" fmla="*/ 7 h 434"/>
                <a:gd name="T34" fmla="*/ 582 w 584"/>
                <a:gd name="T35" fmla="*/ 2 h 434"/>
                <a:gd name="T36" fmla="*/ 577 w 584"/>
                <a:gd name="T37" fmla="*/ 0 h 434"/>
                <a:gd name="T38" fmla="*/ 7 w 584"/>
                <a:gd name="T39" fmla="*/ 0 h 434"/>
                <a:gd name="T40" fmla="*/ 2 w 584"/>
                <a:gd name="T41" fmla="*/ 2 h 434"/>
                <a:gd name="T42" fmla="*/ 0 w 584"/>
                <a:gd name="T43" fmla="*/ 7 h 434"/>
                <a:gd name="T44" fmla="*/ 7 w 584"/>
                <a:gd name="T45" fmla="*/ 7 h 434"/>
                <a:gd name="T46" fmla="*/ 7 w 584"/>
                <a:gd name="T47" fmla="*/ 14 h 434"/>
                <a:gd name="T48" fmla="*/ 570 w 584"/>
                <a:gd name="T49" fmla="*/ 14 h 434"/>
                <a:gd name="T50" fmla="*/ 570 w 584"/>
                <a:gd name="T51" fmla="*/ 420 h 434"/>
                <a:gd name="T52" fmla="*/ 517 w 584"/>
                <a:gd name="T53" fmla="*/ 420 h 434"/>
                <a:gd name="T54" fmla="*/ 517 w 584"/>
                <a:gd name="T55" fmla="*/ 392 h 434"/>
                <a:gd name="T56" fmla="*/ 515 w 584"/>
                <a:gd name="T57" fmla="*/ 387 h 434"/>
                <a:gd name="T58" fmla="*/ 510 w 584"/>
                <a:gd name="T59" fmla="*/ 385 h 434"/>
                <a:gd name="T60" fmla="*/ 74 w 584"/>
                <a:gd name="T61" fmla="*/ 385 h 434"/>
                <a:gd name="T62" fmla="*/ 69 w 584"/>
                <a:gd name="T63" fmla="*/ 387 h 434"/>
                <a:gd name="T64" fmla="*/ 67 w 584"/>
                <a:gd name="T65" fmla="*/ 392 h 434"/>
                <a:gd name="T66" fmla="*/ 67 w 584"/>
                <a:gd name="T67" fmla="*/ 420 h 434"/>
                <a:gd name="T68" fmla="*/ 14 w 584"/>
                <a:gd name="T69" fmla="*/ 420 h 434"/>
                <a:gd name="T70" fmla="*/ 14 w 584"/>
                <a:gd name="T71" fmla="*/ 7 h 434"/>
                <a:gd name="T72" fmla="*/ 7 w 584"/>
                <a:gd name="T73" fmla="*/ 7 h 434"/>
                <a:gd name="T74" fmla="*/ 7 w 584"/>
                <a:gd name="T75" fmla="*/ 14 h 434"/>
                <a:gd name="T76" fmla="*/ 7 w 584"/>
                <a:gd name="T77" fmla="*/ 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4" h="434">
                  <a:moveTo>
                    <a:pt x="7" y="7"/>
                  </a:moveTo>
                  <a:cubicBezTo>
                    <a:pt x="0" y="7"/>
                    <a:pt x="0" y="7"/>
                    <a:pt x="0" y="7"/>
                  </a:cubicBezTo>
                  <a:cubicBezTo>
                    <a:pt x="0" y="427"/>
                    <a:pt x="0" y="427"/>
                    <a:pt x="0" y="427"/>
                  </a:cubicBezTo>
                  <a:cubicBezTo>
                    <a:pt x="0" y="429"/>
                    <a:pt x="1" y="430"/>
                    <a:pt x="2" y="432"/>
                  </a:cubicBezTo>
                  <a:cubicBezTo>
                    <a:pt x="3" y="433"/>
                    <a:pt x="5" y="434"/>
                    <a:pt x="7" y="434"/>
                  </a:cubicBezTo>
                  <a:cubicBezTo>
                    <a:pt x="74" y="434"/>
                    <a:pt x="74" y="434"/>
                    <a:pt x="74" y="434"/>
                  </a:cubicBezTo>
                  <a:cubicBezTo>
                    <a:pt x="76" y="434"/>
                    <a:pt x="78" y="433"/>
                    <a:pt x="79" y="432"/>
                  </a:cubicBezTo>
                  <a:cubicBezTo>
                    <a:pt x="81" y="430"/>
                    <a:pt x="81" y="429"/>
                    <a:pt x="81" y="427"/>
                  </a:cubicBezTo>
                  <a:cubicBezTo>
                    <a:pt x="81" y="399"/>
                    <a:pt x="81" y="399"/>
                    <a:pt x="81" y="399"/>
                  </a:cubicBezTo>
                  <a:cubicBezTo>
                    <a:pt x="503" y="399"/>
                    <a:pt x="503" y="399"/>
                    <a:pt x="503" y="399"/>
                  </a:cubicBezTo>
                  <a:cubicBezTo>
                    <a:pt x="503" y="427"/>
                    <a:pt x="503" y="427"/>
                    <a:pt x="503" y="427"/>
                  </a:cubicBezTo>
                  <a:cubicBezTo>
                    <a:pt x="503" y="429"/>
                    <a:pt x="504" y="430"/>
                    <a:pt x="505" y="432"/>
                  </a:cubicBezTo>
                  <a:cubicBezTo>
                    <a:pt x="506" y="433"/>
                    <a:pt x="508" y="434"/>
                    <a:pt x="510" y="434"/>
                  </a:cubicBezTo>
                  <a:cubicBezTo>
                    <a:pt x="577" y="434"/>
                    <a:pt x="577" y="434"/>
                    <a:pt x="577" y="434"/>
                  </a:cubicBezTo>
                  <a:cubicBezTo>
                    <a:pt x="579" y="434"/>
                    <a:pt x="581" y="433"/>
                    <a:pt x="582" y="432"/>
                  </a:cubicBezTo>
                  <a:cubicBezTo>
                    <a:pt x="583" y="430"/>
                    <a:pt x="584" y="429"/>
                    <a:pt x="584" y="427"/>
                  </a:cubicBezTo>
                  <a:cubicBezTo>
                    <a:pt x="584" y="7"/>
                    <a:pt x="584" y="7"/>
                    <a:pt x="584" y="7"/>
                  </a:cubicBezTo>
                  <a:cubicBezTo>
                    <a:pt x="584" y="5"/>
                    <a:pt x="583" y="3"/>
                    <a:pt x="582" y="2"/>
                  </a:cubicBezTo>
                  <a:cubicBezTo>
                    <a:pt x="581" y="1"/>
                    <a:pt x="579" y="0"/>
                    <a:pt x="577" y="0"/>
                  </a:cubicBezTo>
                  <a:cubicBezTo>
                    <a:pt x="7" y="0"/>
                    <a:pt x="7" y="0"/>
                    <a:pt x="7" y="0"/>
                  </a:cubicBezTo>
                  <a:cubicBezTo>
                    <a:pt x="5" y="0"/>
                    <a:pt x="3" y="1"/>
                    <a:pt x="2" y="2"/>
                  </a:cubicBezTo>
                  <a:cubicBezTo>
                    <a:pt x="1" y="3"/>
                    <a:pt x="0" y="5"/>
                    <a:pt x="0" y="7"/>
                  </a:cubicBezTo>
                  <a:cubicBezTo>
                    <a:pt x="7" y="7"/>
                    <a:pt x="7" y="7"/>
                    <a:pt x="7" y="7"/>
                  </a:cubicBezTo>
                  <a:cubicBezTo>
                    <a:pt x="7" y="14"/>
                    <a:pt x="7" y="14"/>
                    <a:pt x="7" y="14"/>
                  </a:cubicBezTo>
                  <a:cubicBezTo>
                    <a:pt x="570" y="14"/>
                    <a:pt x="570" y="14"/>
                    <a:pt x="570" y="14"/>
                  </a:cubicBezTo>
                  <a:cubicBezTo>
                    <a:pt x="570" y="420"/>
                    <a:pt x="570" y="420"/>
                    <a:pt x="570" y="420"/>
                  </a:cubicBezTo>
                  <a:cubicBezTo>
                    <a:pt x="517" y="420"/>
                    <a:pt x="517" y="420"/>
                    <a:pt x="517" y="420"/>
                  </a:cubicBezTo>
                  <a:cubicBezTo>
                    <a:pt x="517" y="392"/>
                    <a:pt x="517" y="392"/>
                    <a:pt x="517" y="392"/>
                  </a:cubicBezTo>
                  <a:cubicBezTo>
                    <a:pt x="517" y="390"/>
                    <a:pt x="516" y="388"/>
                    <a:pt x="515" y="387"/>
                  </a:cubicBezTo>
                  <a:cubicBezTo>
                    <a:pt x="513" y="385"/>
                    <a:pt x="512" y="385"/>
                    <a:pt x="510" y="385"/>
                  </a:cubicBezTo>
                  <a:cubicBezTo>
                    <a:pt x="74" y="385"/>
                    <a:pt x="74" y="385"/>
                    <a:pt x="74" y="385"/>
                  </a:cubicBezTo>
                  <a:cubicBezTo>
                    <a:pt x="73" y="385"/>
                    <a:pt x="71" y="385"/>
                    <a:pt x="69" y="387"/>
                  </a:cubicBezTo>
                  <a:cubicBezTo>
                    <a:pt x="68" y="388"/>
                    <a:pt x="67" y="390"/>
                    <a:pt x="67" y="392"/>
                  </a:cubicBezTo>
                  <a:cubicBezTo>
                    <a:pt x="67" y="420"/>
                    <a:pt x="67" y="420"/>
                    <a:pt x="67" y="420"/>
                  </a:cubicBezTo>
                  <a:cubicBezTo>
                    <a:pt x="14" y="420"/>
                    <a:pt x="14" y="420"/>
                    <a:pt x="14" y="420"/>
                  </a:cubicBezTo>
                  <a:cubicBezTo>
                    <a:pt x="14" y="7"/>
                    <a:pt x="14" y="7"/>
                    <a:pt x="14" y="7"/>
                  </a:cubicBezTo>
                  <a:cubicBezTo>
                    <a:pt x="7" y="7"/>
                    <a:pt x="7" y="7"/>
                    <a:pt x="7" y="7"/>
                  </a:cubicBezTo>
                  <a:cubicBezTo>
                    <a:pt x="7" y="14"/>
                    <a:pt x="7" y="14"/>
                    <a:pt x="7" y="14"/>
                  </a:cubicBezTo>
                  <a:lnTo>
                    <a:pt x="7"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Rectangle 110"/>
            <p:cNvSpPr>
              <a:spLocks noChangeArrowheads="1"/>
            </p:cNvSpPr>
            <p:nvPr/>
          </p:nvSpPr>
          <p:spPr bwMode="auto">
            <a:xfrm>
              <a:off x="2089151" y="4167188"/>
              <a:ext cx="433388" cy="258763"/>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Freeform 111"/>
            <p:cNvSpPr/>
            <p:nvPr/>
          </p:nvSpPr>
          <p:spPr bwMode="auto">
            <a:xfrm>
              <a:off x="2058988" y="4137026"/>
              <a:ext cx="493713" cy="319088"/>
            </a:xfrm>
            <a:custGeom>
              <a:avLst/>
              <a:gdLst>
                <a:gd name="T0" fmla="*/ 109 w 116"/>
                <a:gd name="T1" fmla="*/ 7 h 75"/>
                <a:gd name="T2" fmla="*/ 109 w 116"/>
                <a:gd name="T3" fmla="*/ 0 h 75"/>
                <a:gd name="T4" fmla="*/ 7 w 116"/>
                <a:gd name="T5" fmla="*/ 0 h 75"/>
                <a:gd name="T6" fmla="*/ 2 w 116"/>
                <a:gd name="T7" fmla="*/ 2 h 75"/>
                <a:gd name="T8" fmla="*/ 0 w 116"/>
                <a:gd name="T9" fmla="*/ 7 h 75"/>
                <a:gd name="T10" fmla="*/ 0 w 116"/>
                <a:gd name="T11" fmla="*/ 68 h 75"/>
                <a:gd name="T12" fmla="*/ 2 w 116"/>
                <a:gd name="T13" fmla="*/ 73 h 75"/>
                <a:gd name="T14" fmla="*/ 7 w 116"/>
                <a:gd name="T15" fmla="*/ 75 h 75"/>
                <a:gd name="T16" fmla="*/ 109 w 116"/>
                <a:gd name="T17" fmla="*/ 75 h 75"/>
                <a:gd name="T18" fmla="*/ 114 w 116"/>
                <a:gd name="T19" fmla="*/ 73 h 75"/>
                <a:gd name="T20" fmla="*/ 116 w 116"/>
                <a:gd name="T21" fmla="*/ 68 h 75"/>
                <a:gd name="T22" fmla="*/ 116 w 116"/>
                <a:gd name="T23" fmla="*/ 7 h 75"/>
                <a:gd name="T24" fmla="*/ 114 w 116"/>
                <a:gd name="T25" fmla="*/ 2 h 75"/>
                <a:gd name="T26" fmla="*/ 109 w 116"/>
                <a:gd name="T27" fmla="*/ 0 h 75"/>
                <a:gd name="T28" fmla="*/ 109 w 116"/>
                <a:gd name="T29" fmla="*/ 7 h 75"/>
                <a:gd name="T30" fmla="*/ 102 w 116"/>
                <a:gd name="T31" fmla="*/ 7 h 75"/>
                <a:gd name="T32" fmla="*/ 102 w 116"/>
                <a:gd name="T33" fmla="*/ 61 h 75"/>
                <a:gd name="T34" fmla="*/ 14 w 116"/>
                <a:gd name="T35" fmla="*/ 61 h 75"/>
                <a:gd name="T36" fmla="*/ 14 w 116"/>
                <a:gd name="T37" fmla="*/ 14 h 75"/>
                <a:gd name="T38" fmla="*/ 109 w 116"/>
                <a:gd name="T39" fmla="*/ 14 h 75"/>
                <a:gd name="T40" fmla="*/ 109 w 116"/>
                <a:gd name="T41" fmla="*/ 7 h 75"/>
                <a:gd name="T42" fmla="*/ 102 w 116"/>
                <a:gd name="T43" fmla="*/ 7 h 75"/>
                <a:gd name="T44" fmla="*/ 109 w 116"/>
                <a:gd name="T4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75">
                  <a:moveTo>
                    <a:pt x="109" y="7"/>
                  </a:moveTo>
                  <a:cubicBezTo>
                    <a:pt x="109" y="0"/>
                    <a:pt x="109" y="0"/>
                    <a:pt x="109" y="0"/>
                  </a:cubicBezTo>
                  <a:cubicBezTo>
                    <a:pt x="7" y="0"/>
                    <a:pt x="7" y="0"/>
                    <a:pt x="7" y="0"/>
                  </a:cubicBezTo>
                  <a:cubicBezTo>
                    <a:pt x="5" y="0"/>
                    <a:pt x="3" y="1"/>
                    <a:pt x="2" y="2"/>
                  </a:cubicBezTo>
                  <a:cubicBezTo>
                    <a:pt x="0" y="4"/>
                    <a:pt x="0" y="5"/>
                    <a:pt x="0" y="7"/>
                  </a:cubicBezTo>
                  <a:cubicBezTo>
                    <a:pt x="0" y="68"/>
                    <a:pt x="0" y="68"/>
                    <a:pt x="0" y="68"/>
                  </a:cubicBezTo>
                  <a:cubicBezTo>
                    <a:pt x="0" y="70"/>
                    <a:pt x="0" y="72"/>
                    <a:pt x="2" y="73"/>
                  </a:cubicBezTo>
                  <a:cubicBezTo>
                    <a:pt x="3" y="74"/>
                    <a:pt x="5" y="75"/>
                    <a:pt x="7" y="75"/>
                  </a:cubicBezTo>
                  <a:cubicBezTo>
                    <a:pt x="109" y="75"/>
                    <a:pt x="109" y="75"/>
                    <a:pt x="109" y="75"/>
                  </a:cubicBezTo>
                  <a:cubicBezTo>
                    <a:pt x="111" y="75"/>
                    <a:pt x="113" y="74"/>
                    <a:pt x="114" y="73"/>
                  </a:cubicBezTo>
                  <a:cubicBezTo>
                    <a:pt x="116" y="72"/>
                    <a:pt x="116" y="70"/>
                    <a:pt x="116" y="68"/>
                  </a:cubicBezTo>
                  <a:cubicBezTo>
                    <a:pt x="116" y="7"/>
                    <a:pt x="116" y="7"/>
                    <a:pt x="116" y="7"/>
                  </a:cubicBezTo>
                  <a:cubicBezTo>
                    <a:pt x="116" y="5"/>
                    <a:pt x="116" y="4"/>
                    <a:pt x="114" y="2"/>
                  </a:cubicBezTo>
                  <a:cubicBezTo>
                    <a:pt x="113" y="1"/>
                    <a:pt x="111" y="0"/>
                    <a:pt x="109" y="0"/>
                  </a:cubicBezTo>
                  <a:cubicBezTo>
                    <a:pt x="109" y="7"/>
                    <a:pt x="109" y="7"/>
                    <a:pt x="109" y="7"/>
                  </a:cubicBezTo>
                  <a:cubicBezTo>
                    <a:pt x="102" y="7"/>
                    <a:pt x="102" y="7"/>
                    <a:pt x="102" y="7"/>
                  </a:cubicBezTo>
                  <a:cubicBezTo>
                    <a:pt x="102" y="61"/>
                    <a:pt x="102" y="61"/>
                    <a:pt x="102" y="61"/>
                  </a:cubicBezTo>
                  <a:cubicBezTo>
                    <a:pt x="14" y="61"/>
                    <a:pt x="14" y="61"/>
                    <a:pt x="14" y="61"/>
                  </a:cubicBezTo>
                  <a:cubicBezTo>
                    <a:pt x="14" y="14"/>
                    <a:pt x="14" y="14"/>
                    <a:pt x="14" y="14"/>
                  </a:cubicBezTo>
                  <a:cubicBezTo>
                    <a:pt x="109" y="14"/>
                    <a:pt x="109" y="14"/>
                    <a:pt x="109" y="14"/>
                  </a:cubicBezTo>
                  <a:cubicBezTo>
                    <a:pt x="109" y="7"/>
                    <a:pt x="109" y="7"/>
                    <a:pt x="109" y="7"/>
                  </a:cubicBezTo>
                  <a:cubicBezTo>
                    <a:pt x="102" y="7"/>
                    <a:pt x="102" y="7"/>
                    <a:pt x="102" y="7"/>
                  </a:cubicBezTo>
                  <a:lnTo>
                    <a:pt x="109"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12"/>
            <p:cNvSpPr/>
            <p:nvPr/>
          </p:nvSpPr>
          <p:spPr bwMode="auto">
            <a:xfrm>
              <a:off x="1592263" y="4694238"/>
              <a:ext cx="773113" cy="773113"/>
            </a:xfrm>
            <a:custGeom>
              <a:avLst/>
              <a:gdLst>
                <a:gd name="T0" fmla="*/ 175 w 182"/>
                <a:gd name="T1" fmla="*/ 91 h 182"/>
                <a:gd name="T2" fmla="*/ 168 w 182"/>
                <a:gd name="T3" fmla="*/ 91 h 182"/>
                <a:gd name="T4" fmla="*/ 145 w 182"/>
                <a:gd name="T5" fmla="*/ 145 h 182"/>
                <a:gd name="T6" fmla="*/ 91 w 182"/>
                <a:gd name="T7" fmla="*/ 168 h 182"/>
                <a:gd name="T8" fmla="*/ 36 w 182"/>
                <a:gd name="T9" fmla="*/ 145 h 182"/>
                <a:gd name="T10" fmla="*/ 14 w 182"/>
                <a:gd name="T11" fmla="*/ 91 h 182"/>
                <a:gd name="T12" fmla="*/ 36 w 182"/>
                <a:gd name="T13" fmla="*/ 36 h 182"/>
                <a:gd name="T14" fmla="*/ 91 w 182"/>
                <a:gd name="T15" fmla="*/ 14 h 182"/>
                <a:gd name="T16" fmla="*/ 145 w 182"/>
                <a:gd name="T17" fmla="*/ 36 h 182"/>
                <a:gd name="T18" fmla="*/ 168 w 182"/>
                <a:gd name="T19" fmla="*/ 91 h 182"/>
                <a:gd name="T20" fmla="*/ 175 w 182"/>
                <a:gd name="T21" fmla="*/ 91 h 182"/>
                <a:gd name="T22" fmla="*/ 182 w 182"/>
                <a:gd name="T23" fmla="*/ 91 h 182"/>
                <a:gd name="T24" fmla="*/ 91 w 182"/>
                <a:gd name="T25" fmla="*/ 0 h 182"/>
                <a:gd name="T26" fmla="*/ 0 w 182"/>
                <a:gd name="T27" fmla="*/ 91 h 182"/>
                <a:gd name="T28" fmla="*/ 91 w 182"/>
                <a:gd name="T29" fmla="*/ 182 h 182"/>
                <a:gd name="T30" fmla="*/ 182 w 182"/>
                <a:gd name="T31" fmla="*/ 91 h 182"/>
                <a:gd name="T32" fmla="*/ 175 w 182"/>
                <a:gd name="T33"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182">
                  <a:moveTo>
                    <a:pt x="175" y="91"/>
                  </a:moveTo>
                  <a:cubicBezTo>
                    <a:pt x="168" y="91"/>
                    <a:pt x="168" y="91"/>
                    <a:pt x="168" y="91"/>
                  </a:cubicBezTo>
                  <a:cubicBezTo>
                    <a:pt x="168" y="112"/>
                    <a:pt x="159" y="131"/>
                    <a:pt x="145" y="145"/>
                  </a:cubicBezTo>
                  <a:cubicBezTo>
                    <a:pt x="131" y="159"/>
                    <a:pt x="112" y="168"/>
                    <a:pt x="91" y="168"/>
                  </a:cubicBezTo>
                  <a:cubicBezTo>
                    <a:pt x="70" y="168"/>
                    <a:pt x="50" y="159"/>
                    <a:pt x="36" y="145"/>
                  </a:cubicBezTo>
                  <a:cubicBezTo>
                    <a:pt x="23" y="131"/>
                    <a:pt x="14" y="112"/>
                    <a:pt x="14" y="91"/>
                  </a:cubicBezTo>
                  <a:cubicBezTo>
                    <a:pt x="14" y="69"/>
                    <a:pt x="23" y="50"/>
                    <a:pt x="36" y="36"/>
                  </a:cubicBezTo>
                  <a:cubicBezTo>
                    <a:pt x="50" y="22"/>
                    <a:pt x="70" y="14"/>
                    <a:pt x="91" y="14"/>
                  </a:cubicBezTo>
                  <a:cubicBezTo>
                    <a:pt x="112" y="14"/>
                    <a:pt x="131" y="22"/>
                    <a:pt x="145" y="36"/>
                  </a:cubicBezTo>
                  <a:cubicBezTo>
                    <a:pt x="159" y="50"/>
                    <a:pt x="168" y="69"/>
                    <a:pt x="168" y="91"/>
                  </a:cubicBezTo>
                  <a:cubicBezTo>
                    <a:pt x="175" y="91"/>
                    <a:pt x="175" y="91"/>
                    <a:pt x="175" y="91"/>
                  </a:cubicBezTo>
                  <a:cubicBezTo>
                    <a:pt x="182" y="91"/>
                    <a:pt x="182" y="91"/>
                    <a:pt x="182" y="91"/>
                  </a:cubicBezTo>
                  <a:cubicBezTo>
                    <a:pt x="182" y="40"/>
                    <a:pt x="141" y="0"/>
                    <a:pt x="91" y="0"/>
                  </a:cubicBezTo>
                  <a:cubicBezTo>
                    <a:pt x="41" y="0"/>
                    <a:pt x="0" y="40"/>
                    <a:pt x="0" y="91"/>
                  </a:cubicBezTo>
                  <a:cubicBezTo>
                    <a:pt x="0" y="141"/>
                    <a:pt x="41" y="182"/>
                    <a:pt x="91" y="182"/>
                  </a:cubicBezTo>
                  <a:cubicBezTo>
                    <a:pt x="141" y="182"/>
                    <a:pt x="182" y="141"/>
                    <a:pt x="182" y="91"/>
                  </a:cubicBezTo>
                  <a:lnTo>
                    <a:pt x="175" y="91"/>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13"/>
            <p:cNvSpPr/>
            <p:nvPr/>
          </p:nvSpPr>
          <p:spPr bwMode="auto">
            <a:xfrm>
              <a:off x="2025651" y="4953001"/>
              <a:ext cx="666750" cy="668338"/>
            </a:xfrm>
            <a:custGeom>
              <a:avLst/>
              <a:gdLst>
                <a:gd name="T0" fmla="*/ 150 w 157"/>
                <a:gd name="T1" fmla="*/ 150 h 157"/>
                <a:gd name="T2" fmla="*/ 150 w 157"/>
                <a:gd name="T3" fmla="*/ 143 h 157"/>
                <a:gd name="T4" fmla="*/ 14 w 157"/>
                <a:gd name="T5" fmla="*/ 143 h 157"/>
                <a:gd name="T6" fmla="*/ 14 w 157"/>
                <a:gd name="T7" fmla="*/ 14 h 157"/>
                <a:gd name="T8" fmla="*/ 143 w 157"/>
                <a:gd name="T9" fmla="*/ 14 h 157"/>
                <a:gd name="T10" fmla="*/ 143 w 157"/>
                <a:gd name="T11" fmla="*/ 150 h 157"/>
                <a:gd name="T12" fmla="*/ 150 w 157"/>
                <a:gd name="T13" fmla="*/ 150 h 157"/>
                <a:gd name="T14" fmla="*/ 150 w 157"/>
                <a:gd name="T15" fmla="*/ 143 h 157"/>
                <a:gd name="T16" fmla="*/ 150 w 157"/>
                <a:gd name="T17" fmla="*/ 150 h 157"/>
                <a:gd name="T18" fmla="*/ 157 w 157"/>
                <a:gd name="T19" fmla="*/ 150 h 157"/>
                <a:gd name="T20" fmla="*/ 157 w 157"/>
                <a:gd name="T21" fmla="*/ 7 h 157"/>
                <a:gd name="T22" fmla="*/ 155 w 157"/>
                <a:gd name="T23" fmla="*/ 2 h 157"/>
                <a:gd name="T24" fmla="*/ 150 w 157"/>
                <a:gd name="T25" fmla="*/ 0 h 157"/>
                <a:gd name="T26" fmla="*/ 7 w 157"/>
                <a:gd name="T27" fmla="*/ 0 h 157"/>
                <a:gd name="T28" fmla="*/ 2 w 157"/>
                <a:gd name="T29" fmla="*/ 2 h 157"/>
                <a:gd name="T30" fmla="*/ 0 w 157"/>
                <a:gd name="T31" fmla="*/ 7 h 157"/>
                <a:gd name="T32" fmla="*/ 0 w 157"/>
                <a:gd name="T33" fmla="*/ 150 h 157"/>
                <a:gd name="T34" fmla="*/ 2 w 157"/>
                <a:gd name="T35" fmla="*/ 155 h 157"/>
                <a:gd name="T36" fmla="*/ 7 w 157"/>
                <a:gd name="T37" fmla="*/ 157 h 157"/>
                <a:gd name="T38" fmla="*/ 150 w 157"/>
                <a:gd name="T39" fmla="*/ 157 h 157"/>
                <a:gd name="T40" fmla="*/ 155 w 157"/>
                <a:gd name="T41" fmla="*/ 155 h 157"/>
                <a:gd name="T42" fmla="*/ 157 w 157"/>
                <a:gd name="T43" fmla="*/ 150 h 157"/>
                <a:gd name="T44" fmla="*/ 150 w 157"/>
                <a:gd name="T45" fmla="*/ 15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157">
                  <a:moveTo>
                    <a:pt x="150" y="150"/>
                  </a:moveTo>
                  <a:cubicBezTo>
                    <a:pt x="150" y="143"/>
                    <a:pt x="150" y="143"/>
                    <a:pt x="150" y="143"/>
                  </a:cubicBezTo>
                  <a:cubicBezTo>
                    <a:pt x="14" y="143"/>
                    <a:pt x="14" y="143"/>
                    <a:pt x="14" y="143"/>
                  </a:cubicBezTo>
                  <a:cubicBezTo>
                    <a:pt x="14" y="14"/>
                    <a:pt x="14" y="14"/>
                    <a:pt x="14" y="14"/>
                  </a:cubicBezTo>
                  <a:cubicBezTo>
                    <a:pt x="143" y="14"/>
                    <a:pt x="143" y="14"/>
                    <a:pt x="143" y="14"/>
                  </a:cubicBezTo>
                  <a:cubicBezTo>
                    <a:pt x="143" y="150"/>
                    <a:pt x="143" y="150"/>
                    <a:pt x="143" y="150"/>
                  </a:cubicBezTo>
                  <a:cubicBezTo>
                    <a:pt x="150" y="150"/>
                    <a:pt x="150" y="150"/>
                    <a:pt x="150" y="150"/>
                  </a:cubicBezTo>
                  <a:cubicBezTo>
                    <a:pt x="150" y="143"/>
                    <a:pt x="150" y="143"/>
                    <a:pt x="150" y="143"/>
                  </a:cubicBezTo>
                  <a:cubicBezTo>
                    <a:pt x="150" y="150"/>
                    <a:pt x="150" y="150"/>
                    <a:pt x="150" y="150"/>
                  </a:cubicBezTo>
                  <a:cubicBezTo>
                    <a:pt x="157" y="150"/>
                    <a:pt x="157" y="150"/>
                    <a:pt x="157" y="150"/>
                  </a:cubicBezTo>
                  <a:cubicBezTo>
                    <a:pt x="157" y="7"/>
                    <a:pt x="157" y="7"/>
                    <a:pt x="157" y="7"/>
                  </a:cubicBezTo>
                  <a:cubicBezTo>
                    <a:pt x="157" y="5"/>
                    <a:pt x="156" y="3"/>
                    <a:pt x="155" y="2"/>
                  </a:cubicBezTo>
                  <a:cubicBezTo>
                    <a:pt x="154" y="1"/>
                    <a:pt x="152" y="0"/>
                    <a:pt x="150" y="0"/>
                  </a:cubicBezTo>
                  <a:cubicBezTo>
                    <a:pt x="7" y="0"/>
                    <a:pt x="7" y="0"/>
                    <a:pt x="7" y="0"/>
                  </a:cubicBezTo>
                  <a:cubicBezTo>
                    <a:pt x="5" y="0"/>
                    <a:pt x="3" y="1"/>
                    <a:pt x="2" y="2"/>
                  </a:cubicBezTo>
                  <a:cubicBezTo>
                    <a:pt x="1" y="3"/>
                    <a:pt x="0" y="5"/>
                    <a:pt x="0" y="7"/>
                  </a:cubicBezTo>
                  <a:cubicBezTo>
                    <a:pt x="0" y="150"/>
                    <a:pt x="0" y="150"/>
                    <a:pt x="0" y="150"/>
                  </a:cubicBezTo>
                  <a:cubicBezTo>
                    <a:pt x="0" y="152"/>
                    <a:pt x="1" y="154"/>
                    <a:pt x="2" y="155"/>
                  </a:cubicBezTo>
                  <a:cubicBezTo>
                    <a:pt x="3" y="156"/>
                    <a:pt x="5" y="157"/>
                    <a:pt x="7" y="157"/>
                  </a:cubicBezTo>
                  <a:cubicBezTo>
                    <a:pt x="150" y="157"/>
                    <a:pt x="150" y="157"/>
                    <a:pt x="150" y="157"/>
                  </a:cubicBezTo>
                  <a:cubicBezTo>
                    <a:pt x="152" y="157"/>
                    <a:pt x="154" y="156"/>
                    <a:pt x="155" y="155"/>
                  </a:cubicBezTo>
                  <a:cubicBezTo>
                    <a:pt x="156" y="154"/>
                    <a:pt x="157" y="152"/>
                    <a:pt x="157" y="150"/>
                  </a:cubicBezTo>
                  <a:lnTo>
                    <a:pt x="150" y="15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14"/>
            <p:cNvSpPr/>
            <p:nvPr/>
          </p:nvSpPr>
          <p:spPr bwMode="auto">
            <a:xfrm>
              <a:off x="2357438" y="4648201"/>
              <a:ext cx="671513" cy="671513"/>
            </a:xfrm>
            <a:custGeom>
              <a:avLst/>
              <a:gdLst>
                <a:gd name="T0" fmla="*/ 150 w 158"/>
                <a:gd name="T1" fmla="*/ 151 h 158"/>
                <a:gd name="T2" fmla="*/ 150 w 158"/>
                <a:gd name="T3" fmla="*/ 144 h 158"/>
                <a:gd name="T4" fmla="*/ 19 w 158"/>
                <a:gd name="T5" fmla="*/ 144 h 158"/>
                <a:gd name="T6" fmla="*/ 79 w 158"/>
                <a:gd name="T7" fmla="*/ 23 h 158"/>
                <a:gd name="T8" fmla="*/ 144 w 158"/>
                <a:gd name="T9" fmla="*/ 154 h 158"/>
                <a:gd name="T10" fmla="*/ 150 w 158"/>
                <a:gd name="T11" fmla="*/ 151 h 158"/>
                <a:gd name="T12" fmla="*/ 150 w 158"/>
                <a:gd name="T13" fmla="*/ 144 h 158"/>
                <a:gd name="T14" fmla="*/ 150 w 158"/>
                <a:gd name="T15" fmla="*/ 151 h 158"/>
                <a:gd name="T16" fmla="*/ 157 w 158"/>
                <a:gd name="T17" fmla="*/ 147 h 158"/>
                <a:gd name="T18" fmla="*/ 85 w 158"/>
                <a:gd name="T19" fmla="*/ 4 h 158"/>
                <a:gd name="T20" fmla="*/ 79 w 158"/>
                <a:gd name="T21" fmla="*/ 0 h 158"/>
                <a:gd name="T22" fmla="*/ 72 w 158"/>
                <a:gd name="T23" fmla="*/ 4 h 158"/>
                <a:gd name="T24" fmla="*/ 1 w 158"/>
                <a:gd name="T25" fmla="*/ 147 h 158"/>
                <a:gd name="T26" fmla="*/ 1 w 158"/>
                <a:gd name="T27" fmla="*/ 154 h 158"/>
                <a:gd name="T28" fmla="*/ 7 w 158"/>
                <a:gd name="T29" fmla="*/ 158 h 158"/>
                <a:gd name="T30" fmla="*/ 150 w 158"/>
                <a:gd name="T31" fmla="*/ 158 h 158"/>
                <a:gd name="T32" fmla="*/ 156 w 158"/>
                <a:gd name="T33" fmla="*/ 154 h 158"/>
                <a:gd name="T34" fmla="*/ 157 w 158"/>
                <a:gd name="T35" fmla="*/ 147 h 158"/>
                <a:gd name="T36" fmla="*/ 150 w 158"/>
                <a:gd name="T37" fmla="*/ 15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58">
                  <a:moveTo>
                    <a:pt x="150" y="151"/>
                  </a:moveTo>
                  <a:cubicBezTo>
                    <a:pt x="150" y="144"/>
                    <a:pt x="150" y="144"/>
                    <a:pt x="150" y="144"/>
                  </a:cubicBezTo>
                  <a:cubicBezTo>
                    <a:pt x="19" y="144"/>
                    <a:pt x="19" y="144"/>
                    <a:pt x="19" y="144"/>
                  </a:cubicBezTo>
                  <a:cubicBezTo>
                    <a:pt x="79" y="23"/>
                    <a:pt x="79" y="23"/>
                    <a:pt x="79" y="23"/>
                  </a:cubicBezTo>
                  <a:cubicBezTo>
                    <a:pt x="144" y="154"/>
                    <a:pt x="144" y="154"/>
                    <a:pt x="144" y="154"/>
                  </a:cubicBezTo>
                  <a:cubicBezTo>
                    <a:pt x="150" y="151"/>
                    <a:pt x="150" y="151"/>
                    <a:pt x="150" y="151"/>
                  </a:cubicBezTo>
                  <a:cubicBezTo>
                    <a:pt x="150" y="144"/>
                    <a:pt x="150" y="144"/>
                    <a:pt x="150" y="144"/>
                  </a:cubicBezTo>
                  <a:cubicBezTo>
                    <a:pt x="150" y="151"/>
                    <a:pt x="150" y="151"/>
                    <a:pt x="150" y="151"/>
                  </a:cubicBezTo>
                  <a:cubicBezTo>
                    <a:pt x="157" y="147"/>
                    <a:pt x="157" y="147"/>
                    <a:pt x="157" y="147"/>
                  </a:cubicBezTo>
                  <a:cubicBezTo>
                    <a:pt x="85" y="4"/>
                    <a:pt x="85" y="4"/>
                    <a:pt x="85" y="4"/>
                  </a:cubicBezTo>
                  <a:cubicBezTo>
                    <a:pt x="84" y="2"/>
                    <a:pt x="81" y="0"/>
                    <a:pt x="79" y="0"/>
                  </a:cubicBezTo>
                  <a:cubicBezTo>
                    <a:pt x="76" y="0"/>
                    <a:pt x="74" y="2"/>
                    <a:pt x="72" y="4"/>
                  </a:cubicBezTo>
                  <a:cubicBezTo>
                    <a:pt x="1" y="147"/>
                    <a:pt x="1" y="147"/>
                    <a:pt x="1" y="147"/>
                  </a:cubicBezTo>
                  <a:cubicBezTo>
                    <a:pt x="0" y="150"/>
                    <a:pt x="0" y="152"/>
                    <a:pt x="1" y="154"/>
                  </a:cubicBezTo>
                  <a:cubicBezTo>
                    <a:pt x="2" y="156"/>
                    <a:pt x="5" y="158"/>
                    <a:pt x="7" y="158"/>
                  </a:cubicBezTo>
                  <a:cubicBezTo>
                    <a:pt x="150" y="158"/>
                    <a:pt x="150" y="158"/>
                    <a:pt x="150" y="158"/>
                  </a:cubicBezTo>
                  <a:cubicBezTo>
                    <a:pt x="153" y="158"/>
                    <a:pt x="155" y="156"/>
                    <a:pt x="156" y="154"/>
                  </a:cubicBezTo>
                  <a:cubicBezTo>
                    <a:pt x="158" y="152"/>
                    <a:pt x="158" y="150"/>
                    <a:pt x="157" y="147"/>
                  </a:cubicBezTo>
                  <a:lnTo>
                    <a:pt x="150" y="151"/>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15"/>
            <p:cNvSpPr/>
            <p:nvPr/>
          </p:nvSpPr>
          <p:spPr bwMode="auto">
            <a:xfrm>
              <a:off x="1782763" y="5756276"/>
              <a:ext cx="1063625" cy="141288"/>
            </a:xfrm>
            <a:custGeom>
              <a:avLst/>
              <a:gdLst>
                <a:gd name="T0" fmla="*/ 0 w 250"/>
                <a:gd name="T1" fmla="*/ 14 h 33"/>
                <a:gd name="T2" fmla="*/ 12 w 250"/>
                <a:gd name="T3" fmla="*/ 17 h 33"/>
                <a:gd name="T4" fmla="*/ 18 w 250"/>
                <a:gd name="T5" fmla="*/ 21 h 33"/>
                <a:gd name="T6" fmla="*/ 30 w 250"/>
                <a:gd name="T7" fmla="*/ 29 h 33"/>
                <a:gd name="T8" fmla="*/ 50 w 250"/>
                <a:gd name="T9" fmla="*/ 33 h 33"/>
                <a:gd name="T10" fmla="*/ 68 w 250"/>
                <a:gd name="T11" fmla="*/ 30 h 33"/>
                <a:gd name="T12" fmla="*/ 77 w 250"/>
                <a:gd name="T13" fmla="*/ 24 h 33"/>
                <a:gd name="T14" fmla="*/ 87 w 250"/>
                <a:gd name="T15" fmla="*/ 17 h 33"/>
                <a:gd name="T16" fmla="*/ 100 w 250"/>
                <a:gd name="T17" fmla="*/ 14 h 33"/>
                <a:gd name="T18" fmla="*/ 112 w 250"/>
                <a:gd name="T19" fmla="*/ 17 h 33"/>
                <a:gd name="T20" fmla="*/ 118 w 250"/>
                <a:gd name="T21" fmla="*/ 21 h 33"/>
                <a:gd name="T22" fmla="*/ 130 w 250"/>
                <a:gd name="T23" fmla="*/ 29 h 33"/>
                <a:gd name="T24" fmla="*/ 150 w 250"/>
                <a:gd name="T25" fmla="*/ 33 h 33"/>
                <a:gd name="T26" fmla="*/ 168 w 250"/>
                <a:gd name="T27" fmla="*/ 30 h 33"/>
                <a:gd name="T28" fmla="*/ 177 w 250"/>
                <a:gd name="T29" fmla="*/ 24 h 33"/>
                <a:gd name="T30" fmla="*/ 187 w 250"/>
                <a:gd name="T31" fmla="*/ 17 h 33"/>
                <a:gd name="T32" fmla="*/ 200 w 250"/>
                <a:gd name="T33" fmla="*/ 14 h 33"/>
                <a:gd name="T34" fmla="*/ 212 w 250"/>
                <a:gd name="T35" fmla="*/ 17 h 33"/>
                <a:gd name="T36" fmla="*/ 218 w 250"/>
                <a:gd name="T37" fmla="*/ 21 h 33"/>
                <a:gd name="T38" fmla="*/ 230 w 250"/>
                <a:gd name="T39" fmla="*/ 29 h 33"/>
                <a:gd name="T40" fmla="*/ 250 w 250"/>
                <a:gd name="T41" fmla="*/ 33 h 33"/>
                <a:gd name="T42" fmla="*/ 250 w 250"/>
                <a:gd name="T43" fmla="*/ 19 h 33"/>
                <a:gd name="T44" fmla="*/ 238 w 250"/>
                <a:gd name="T45" fmla="*/ 17 h 33"/>
                <a:gd name="T46" fmla="*/ 231 w 250"/>
                <a:gd name="T47" fmla="*/ 13 h 33"/>
                <a:gd name="T48" fmla="*/ 219 w 250"/>
                <a:gd name="T49" fmla="*/ 5 h 33"/>
                <a:gd name="T50" fmla="*/ 200 w 250"/>
                <a:gd name="T51" fmla="*/ 0 h 33"/>
                <a:gd name="T52" fmla="*/ 182 w 250"/>
                <a:gd name="T53" fmla="*/ 4 h 33"/>
                <a:gd name="T54" fmla="*/ 173 w 250"/>
                <a:gd name="T55" fmla="*/ 9 h 33"/>
                <a:gd name="T56" fmla="*/ 163 w 250"/>
                <a:gd name="T57" fmla="*/ 16 h 33"/>
                <a:gd name="T58" fmla="*/ 150 w 250"/>
                <a:gd name="T59" fmla="*/ 19 h 33"/>
                <a:gd name="T60" fmla="*/ 138 w 250"/>
                <a:gd name="T61" fmla="*/ 17 h 33"/>
                <a:gd name="T62" fmla="*/ 131 w 250"/>
                <a:gd name="T63" fmla="*/ 13 h 33"/>
                <a:gd name="T64" fmla="*/ 119 w 250"/>
                <a:gd name="T65" fmla="*/ 5 h 33"/>
                <a:gd name="T66" fmla="*/ 100 w 250"/>
                <a:gd name="T67" fmla="*/ 0 h 33"/>
                <a:gd name="T68" fmla="*/ 82 w 250"/>
                <a:gd name="T69" fmla="*/ 4 h 33"/>
                <a:gd name="T70" fmla="*/ 73 w 250"/>
                <a:gd name="T71" fmla="*/ 9 h 33"/>
                <a:gd name="T72" fmla="*/ 63 w 250"/>
                <a:gd name="T73" fmla="*/ 16 h 33"/>
                <a:gd name="T74" fmla="*/ 50 w 250"/>
                <a:gd name="T75" fmla="*/ 19 h 33"/>
                <a:gd name="T76" fmla="*/ 38 w 250"/>
                <a:gd name="T77" fmla="*/ 17 h 33"/>
                <a:gd name="T78" fmla="*/ 31 w 250"/>
                <a:gd name="T79" fmla="*/ 13 h 33"/>
                <a:gd name="T80" fmla="*/ 19 w 250"/>
                <a:gd name="T81" fmla="*/ 5 h 33"/>
                <a:gd name="T82" fmla="*/ 0 w 250"/>
                <a:gd name="T83" fmla="*/ 0 h 33"/>
                <a:gd name="T84" fmla="*/ 0 w 250"/>
                <a:gd name="T85"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0" h="33">
                  <a:moveTo>
                    <a:pt x="0" y="14"/>
                  </a:moveTo>
                  <a:cubicBezTo>
                    <a:pt x="5" y="14"/>
                    <a:pt x="9" y="15"/>
                    <a:pt x="12" y="17"/>
                  </a:cubicBezTo>
                  <a:cubicBezTo>
                    <a:pt x="14" y="18"/>
                    <a:pt x="16" y="19"/>
                    <a:pt x="18" y="21"/>
                  </a:cubicBezTo>
                  <a:cubicBezTo>
                    <a:pt x="22" y="23"/>
                    <a:pt x="25" y="26"/>
                    <a:pt x="30" y="29"/>
                  </a:cubicBezTo>
                  <a:cubicBezTo>
                    <a:pt x="35" y="31"/>
                    <a:pt x="42" y="33"/>
                    <a:pt x="50" y="33"/>
                  </a:cubicBezTo>
                  <a:cubicBezTo>
                    <a:pt x="57" y="33"/>
                    <a:pt x="63" y="32"/>
                    <a:pt x="68" y="30"/>
                  </a:cubicBezTo>
                  <a:cubicBezTo>
                    <a:pt x="71" y="28"/>
                    <a:pt x="74" y="26"/>
                    <a:pt x="77" y="24"/>
                  </a:cubicBezTo>
                  <a:cubicBezTo>
                    <a:pt x="80" y="21"/>
                    <a:pt x="83" y="19"/>
                    <a:pt x="87" y="17"/>
                  </a:cubicBezTo>
                  <a:cubicBezTo>
                    <a:pt x="90" y="16"/>
                    <a:pt x="94" y="14"/>
                    <a:pt x="100" y="14"/>
                  </a:cubicBezTo>
                  <a:cubicBezTo>
                    <a:pt x="105" y="14"/>
                    <a:pt x="109" y="15"/>
                    <a:pt x="112" y="17"/>
                  </a:cubicBezTo>
                  <a:cubicBezTo>
                    <a:pt x="114" y="18"/>
                    <a:pt x="116" y="19"/>
                    <a:pt x="118" y="21"/>
                  </a:cubicBezTo>
                  <a:cubicBezTo>
                    <a:pt x="122" y="23"/>
                    <a:pt x="125" y="26"/>
                    <a:pt x="130" y="29"/>
                  </a:cubicBezTo>
                  <a:cubicBezTo>
                    <a:pt x="135" y="31"/>
                    <a:pt x="142" y="33"/>
                    <a:pt x="150" y="33"/>
                  </a:cubicBezTo>
                  <a:cubicBezTo>
                    <a:pt x="157" y="33"/>
                    <a:pt x="163" y="32"/>
                    <a:pt x="168" y="30"/>
                  </a:cubicBezTo>
                  <a:cubicBezTo>
                    <a:pt x="171" y="28"/>
                    <a:pt x="174" y="26"/>
                    <a:pt x="177" y="24"/>
                  </a:cubicBezTo>
                  <a:cubicBezTo>
                    <a:pt x="181" y="21"/>
                    <a:pt x="184" y="19"/>
                    <a:pt x="187" y="17"/>
                  </a:cubicBezTo>
                  <a:cubicBezTo>
                    <a:pt x="190" y="16"/>
                    <a:pt x="194" y="14"/>
                    <a:pt x="200" y="14"/>
                  </a:cubicBezTo>
                  <a:cubicBezTo>
                    <a:pt x="205" y="14"/>
                    <a:pt x="209" y="15"/>
                    <a:pt x="212" y="17"/>
                  </a:cubicBezTo>
                  <a:cubicBezTo>
                    <a:pt x="214" y="18"/>
                    <a:pt x="216" y="19"/>
                    <a:pt x="218" y="21"/>
                  </a:cubicBezTo>
                  <a:cubicBezTo>
                    <a:pt x="222" y="23"/>
                    <a:pt x="225" y="26"/>
                    <a:pt x="230" y="29"/>
                  </a:cubicBezTo>
                  <a:cubicBezTo>
                    <a:pt x="236" y="31"/>
                    <a:pt x="242" y="33"/>
                    <a:pt x="250" y="33"/>
                  </a:cubicBezTo>
                  <a:cubicBezTo>
                    <a:pt x="250" y="19"/>
                    <a:pt x="250" y="19"/>
                    <a:pt x="250" y="19"/>
                  </a:cubicBezTo>
                  <a:cubicBezTo>
                    <a:pt x="245" y="19"/>
                    <a:pt x="241" y="18"/>
                    <a:pt x="238" y="17"/>
                  </a:cubicBezTo>
                  <a:cubicBezTo>
                    <a:pt x="236" y="16"/>
                    <a:pt x="234" y="14"/>
                    <a:pt x="231" y="13"/>
                  </a:cubicBezTo>
                  <a:cubicBezTo>
                    <a:pt x="228" y="10"/>
                    <a:pt x="224" y="7"/>
                    <a:pt x="219" y="5"/>
                  </a:cubicBezTo>
                  <a:cubicBezTo>
                    <a:pt x="214" y="2"/>
                    <a:pt x="208" y="0"/>
                    <a:pt x="200" y="0"/>
                  </a:cubicBezTo>
                  <a:cubicBezTo>
                    <a:pt x="193" y="0"/>
                    <a:pt x="187" y="2"/>
                    <a:pt x="182" y="4"/>
                  </a:cubicBezTo>
                  <a:cubicBezTo>
                    <a:pt x="179" y="5"/>
                    <a:pt x="176" y="7"/>
                    <a:pt x="173" y="9"/>
                  </a:cubicBezTo>
                  <a:cubicBezTo>
                    <a:pt x="169" y="12"/>
                    <a:pt x="166" y="15"/>
                    <a:pt x="163" y="16"/>
                  </a:cubicBezTo>
                  <a:cubicBezTo>
                    <a:pt x="160" y="18"/>
                    <a:pt x="156" y="19"/>
                    <a:pt x="150" y="19"/>
                  </a:cubicBezTo>
                  <a:cubicBezTo>
                    <a:pt x="144" y="19"/>
                    <a:pt x="141" y="18"/>
                    <a:pt x="138" y="17"/>
                  </a:cubicBezTo>
                  <a:cubicBezTo>
                    <a:pt x="136" y="16"/>
                    <a:pt x="134" y="14"/>
                    <a:pt x="131" y="13"/>
                  </a:cubicBezTo>
                  <a:cubicBezTo>
                    <a:pt x="128" y="10"/>
                    <a:pt x="124" y="7"/>
                    <a:pt x="119" y="5"/>
                  </a:cubicBezTo>
                  <a:cubicBezTo>
                    <a:pt x="114" y="2"/>
                    <a:pt x="108" y="0"/>
                    <a:pt x="100" y="0"/>
                  </a:cubicBezTo>
                  <a:cubicBezTo>
                    <a:pt x="93" y="0"/>
                    <a:pt x="87" y="2"/>
                    <a:pt x="82" y="4"/>
                  </a:cubicBezTo>
                  <a:cubicBezTo>
                    <a:pt x="79" y="5"/>
                    <a:pt x="76" y="7"/>
                    <a:pt x="73" y="9"/>
                  </a:cubicBezTo>
                  <a:cubicBezTo>
                    <a:pt x="69" y="12"/>
                    <a:pt x="66" y="15"/>
                    <a:pt x="63" y="16"/>
                  </a:cubicBezTo>
                  <a:cubicBezTo>
                    <a:pt x="60" y="18"/>
                    <a:pt x="56" y="19"/>
                    <a:pt x="50" y="19"/>
                  </a:cubicBezTo>
                  <a:cubicBezTo>
                    <a:pt x="44" y="19"/>
                    <a:pt x="41" y="18"/>
                    <a:pt x="38" y="17"/>
                  </a:cubicBezTo>
                  <a:cubicBezTo>
                    <a:pt x="36" y="16"/>
                    <a:pt x="34" y="14"/>
                    <a:pt x="31" y="13"/>
                  </a:cubicBezTo>
                  <a:cubicBezTo>
                    <a:pt x="28" y="10"/>
                    <a:pt x="24" y="7"/>
                    <a:pt x="19" y="5"/>
                  </a:cubicBezTo>
                  <a:cubicBezTo>
                    <a:pt x="14" y="2"/>
                    <a:pt x="8" y="0"/>
                    <a:pt x="0" y="0"/>
                  </a:cubicBezTo>
                  <a:cubicBezTo>
                    <a:pt x="0" y="14"/>
                    <a:pt x="0" y="14"/>
                    <a:pt x="0" y="14"/>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Rectangle 116"/>
            <p:cNvSpPr>
              <a:spLocks noChangeArrowheads="1"/>
            </p:cNvSpPr>
            <p:nvPr/>
          </p:nvSpPr>
          <p:spPr bwMode="auto">
            <a:xfrm>
              <a:off x="1476376" y="6181726"/>
              <a:ext cx="1654175" cy="55563"/>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Freeform 117"/>
            <p:cNvSpPr/>
            <p:nvPr/>
          </p:nvSpPr>
          <p:spPr bwMode="auto">
            <a:xfrm>
              <a:off x="1476376" y="6181726"/>
              <a:ext cx="1654175" cy="55563"/>
            </a:xfrm>
            <a:custGeom>
              <a:avLst/>
              <a:gdLst>
                <a:gd name="T0" fmla="*/ 0 w 1042"/>
                <a:gd name="T1" fmla="*/ 35 h 35"/>
                <a:gd name="T2" fmla="*/ 1042 w 1042"/>
                <a:gd name="T3" fmla="*/ 35 h 35"/>
                <a:gd name="T4" fmla="*/ 1042 w 1042"/>
                <a:gd name="T5" fmla="*/ 0 h 35"/>
                <a:gd name="T6" fmla="*/ 0 w 1042"/>
                <a:gd name="T7" fmla="*/ 0 h 35"/>
              </a:gdLst>
              <a:ahLst/>
              <a:cxnLst>
                <a:cxn ang="0">
                  <a:pos x="T0" y="T1"/>
                </a:cxn>
                <a:cxn ang="0">
                  <a:pos x="T2" y="T3"/>
                </a:cxn>
                <a:cxn ang="0">
                  <a:pos x="T4" y="T5"/>
                </a:cxn>
                <a:cxn ang="0">
                  <a:pos x="T6" y="T7"/>
                </a:cxn>
              </a:cxnLst>
              <a:rect l="0" t="0" r="r" b="b"/>
              <a:pathLst>
                <a:path w="1042" h="35">
                  <a:moveTo>
                    <a:pt x="0" y="35"/>
                  </a:moveTo>
                  <a:lnTo>
                    <a:pt x="1042" y="35"/>
                  </a:lnTo>
                  <a:lnTo>
                    <a:pt x="104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文本框 52"/>
          <p:cNvSpPr txBox="1"/>
          <p:nvPr/>
        </p:nvSpPr>
        <p:spPr>
          <a:xfrm>
            <a:off x="4618672" y="3780527"/>
            <a:ext cx="2954655" cy="923330"/>
          </a:xfrm>
          <a:prstGeom prst="rect">
            <a:avLst/>
          </a:prstGeom>
          <a:noFill/>
        </p:spPr>
        <p:txBody>
          <a:bodyPr wrap="none" rtlCol="0">
            <a:spAutoFit/>
          </a:bodyPr>
          <a:lstStyle>
            <a:defPPr>
              <a:defRPr lang="zh-CN"/>
            </a:defPPr>
            <a:lvl1pPr>
              <a:defRPr sz="5400">
                <a:ln w="76200">
                  <a:noFill/>
                </a:ln>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谢谢欣赏</a:t>
            </a:r>
            <a:endParaRPr lang="zh-CN" altLang="en-US" dirty="0"/>
          </a:p>
        </p:txBody>
      </p:sp>
      <p:sp>
        <p:nvSpPr>
          <p:cNvPr id="54" name="矩形 471"/>
          <p:cNvSpPr>
            <a:spLocks noChangeArrowheads="1"/>
          </p:cNvSpPr>
          <p:nvPr/>
        </p:nvSpPr>
        <p:spPr bwMode="auto">
          <a:xfrm>
            <a:off x="4686844" y="4660314"/>
            <a:ext cx="28183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THANK YOU FOR WATCHING</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4756149" y="4660313"/>
            <a:ext cx="2679700" cy="0"/>
          </a:xfrm>
          <a:prstGeom prst="line">
            <a:avLst/>
          </a:prstGeom>
          <a:ln>
            <a:solidFill>
              <a:srgbClr val="CBA25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待解决的</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问题</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52950" y="1484313"/>
            <a:ext cx="3108325" cy="3694113"/>
            <a:chOff x="4552950" y="1484313"/>
            <a:chExt cx="3108325" cy="3694113"/>
          </a:xfrm>
        </p:grpSpPr>
        <p:sp>
          <p:nvSpPr>
            <p:cNvPr id="9" name="Freeform 502"/>
            <p:cNvSpPr/>
            <p:nvPr/>
          </p:nvSpPr>
          <p:spPr bwMode="auto">
            <a:xfrm>
              <a:off x="6875463" y="3460750"/>
              <a:ext cx="742950" cy="720725"/>
            </a:xfrm>
            <a:custGeom>
              <a:avLst/>
              <a:gdLst>
                <a:gd name="T0" fmla="*/ 175 w 175"/>
                <a:gd name="T1" fmla="*/ 102 h 170"/>
                <a:gd name="T2" fmla="*/ 175 w 175"/>
                <a:gd name="T3" fmla="*/ 102 h 170"/>
                <a:gd name="T4" fmla="*/ 153 w 175"/>
                <a:gd name="T5" fmla="*/ 42 h 170"/>
                <a:gd name="T6" fmla="*/ 131 w 175"/>
                <a:gd name="T7" fmla="*/ 30 h 170"/>
                <a:gd name="T8" fmla="*/ 131 w 175"/>
                <a:gd name="T9" fmla="*/ 30 h 170"/>
                <a:gd name="T10" fmla="*/ 130 w 175"/>
                <a:gd name="T11" fmla="*/ 30 h 170"/>
                <a:gd name="T12" fmla="*/ 0 w 175"/>
                <a:gd name="T13" fmla="*/ 0 h 170"/>
                <a:gd name="T14" fmla="*/ 15 w 175"/>
                <a:gd name="T15" fmla="*/ 170 h 170"/>
                <a:gd name="T16" fmla="*/ 175 w 175"/>
                <a:gd name="T17" fmla="*/ 170 h 170"/>
                <a:gd name="T18" fmla="*/ 175 w 175"/>
                <a:gd name="T19" fmla="*/ 10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70">
                  <a:moveTo>
                    <a:pt x="175" y="102"/>
                  </a:moveTo>
                  <a:cubicBezTo>
                    <a:pt x="175" y="102"/>
                    <a:pt x="175" y="102"/>
                    <a:pt x="175" y="102"/>
                  </a:cubicBezTo>
                  <a:cubicBezTo>
                    <a:pt x="175" y="69"/>
                    <a:pt x="164" y="52"/>
                    <a:pt x="153" y="42"/>
                  </a:cubicBezTo>
                  <a:cubicBezTo>
                    <a:pt x="142" y="32"/>
                    <a:pt x="131" y="30"/>
                    <a:pt x="131" y="30"/>
                  </a:cubicBezTo>
                  <a:cubicBezTo>
                    <a:pt x="131" y="30"/>
                    <a:pt x="131" y="30"/>
                    <a:pt x="131" y="30"/>
                  </a:cubicBezTo>
                  <a:cubicBezTo>
                    <a:pt x="130" y="30"/>
                    <a:pt x="130" y="30"/>
                    <a:pt x="130" y="30"/>
                  </a:cubicBezTo>
                  <a:cubicBezTo>
                    <a:pt x="0" y="0"/>
                    <a:pt x="0" y="0"/>
                    <a:pt x="0" y="0"/>
                  </a:cubicBezTo>
                  <a:cubicBezTo>
                    <a:pt x="7" y="52"/>
                    <a:pt x="12" y="108"/>
                    <a:pt x="15" y="170"/>
                  </a:cubicBezTo>
                  <a:cubicBezTo>
                    <a:pt x="175" y="170"/>
                    <a:pt x="175" y="170"/>
                    <a:pt x="175" y="170"/>
                  </a:cubicBezTo>
                  <a:cubicBezTo>
                    <a:pt x="175" y="163"/>
                    <a:pt x="175" y="145"/>
                    <a:pt x="175"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503"/>
            <p:cNvSpPr>
              <a:spLocks noEditPoints="1"/>
            </p:cNvSpPr>
            <p:nvPr/>
          </p:nvSpPr>
          <p:spPr bwMode="auto">
            <a:xfrm>
              <a:off x="4552950" y="1484313"/>
              <a:ext cx="3108325" cy="3694113"/>
            </a:xfrm>
            <a:custGeom>
              <a:avLst/>
              <a:gdLst>
                <a:gd name="T0" fmla="*/ 681 w 733"/>
                <a:gd name="T1" fmla="*/ 486 h 871"/>
                <a:gd name="T2" fmla="*/ 480 w 733"/>
                <a:gd name="T3" fmla="*/ 202 h 871"/>
                <a:gd name="T4" fmla="*/ 353 w 733"/>
                <a:gd name="T5" fmla="*/ 2 h 871"/>
                <a:gd name="T6" fmla="*/ 164 w 733"/>
                <a:gd name="T7" fmla="*/ 460 h 871"/>
                <a:gd name="T8" fmla="*/ 26 w 733"/>
                <a:gd name="T9" fmla="*/ 499 h 871"/>
                <a:gd name="T10" fmla="*/ 0 w 733"/>
                <a:gd name="T11" fmla="*/ 641 h 871"/>
                <a:gd name="T12" fmla="*/ 148 w 733"/>
                <a:gd name="T13" fmla="*/ 646 h 871"/>
                <a:gd name="T14" fmla="*/ 147 w 733"/>
                <a:gd name="T15" fmla="*/ 714 h 871"/>
                <a:gd name="T16" fmla="*/ 187 w 733"/>
                <a:gd name="T17" fmla="*/ 866 h 871"/>
                <a:gd name="T18" fmla="*/ 192 w 733"/>
                <a:gd name="T19" fmla="*/ 871 h 871"/>
                <a:gd name="T20" fmla="*/ 523 w 733"/>
                <a:gd name="T21" fmla="*/ 870 h 871"/>
                <a:gd name="T22" fmla="*/ 524 w 733"/>
                <a:gd name="T23" fmla="*/ 823 h 871"/>
                <a:gd name="T24" fmla="*/ 565 w 733"/>
                <a:gd name="T25" fmla="*/ 713 h 871"/>
                <a:gd name="T26" fmla="*/ 563 w 733"/>
                <a:gd name="T27" fmla="*/ 646 h 871"/>
                <a:gd name="T28" fmla="*/ 731 w 733"/>
                <a:gd name="T29" fmla="*/ 645 h 871"/>
                <a:gd name="T30" fmla="*/ 733 w 733"/>
                <a:gd name="T31" fmla="*/ 640 h 871"/>
                <a:gd name="T32" fmla="*/ 733 w 733"/>
                <a:gd name="T33" fmla="*/ 568 h 871"/>
                <a:gd name="T34" fmla="*/ 514 w 733"/>
                <a:gd name="T35" fmla="*/ 826 h 871"/>
                <a:gd name="T36" fmla="*/ 197 w 733"/>
                <a:gd name="T37" fmla="*/ 861 h 871"/>
                <a:gd name="T38" fmla="*/ 356 w 733"/>
                <a:gd name="T39" fmla="*/ 826 h 871"/>
                <a:gd name="T40" fmla="*/ 10 w 733"/>
                <a:gd name="T41" fmla="*/ 567 h 871"/>
                <a:gd name="T42" fmla="*/ 48 w 733"/>
                <a:gd name="T43" fmla="*/ 497 h 871"/>
                <a:gd name="T44" fmla="*/ 54 w 733"/>
                <a:gd name="T45" fmla="*/ 495 h 871"/>
                <a:gd name="T46" fmla="*/ 54 w 733"/>
                <a:gd name="T47" fmla="*/ 495 h 871"/>
                <a:gd name="T48" fmla="*/ 54 w 733"/>
                <a:gd name="T49" fmla="*/ 495 h 871"/>
                <a:gd name="T50" fmla="*/ 148 w 733"/>
                <a:gd name="T51" fmla="*/ 636 h 871"/>
                <a:gd name="T52" fmla="*/ 10 w 733"/>
                <a:gd name="T53" fmla="*/ 630 h 871"/>
                <a:gd name="T54" fmla="*/ 516 w 733"/>
                <a:gd name="T55" fmla="*/ 816 h 871"/>
                <a:gd name="T56" fmla="*/ 196 w 733"/>
                <a:gd name="T57" fmla="*/ 816 h 871"/>
                <a:gd name="T58" fmla="*/ 192 w 733"/>
                <a:gd name="T59" fmla="*/ 717 h 871"/>
                <a:gd name="T60" fmla="*/ 552 w 733"/>
                <a:gd name="T61" fmla="*/ 717 h 871"/>
                <a:gd name="T62" fmla="*/ 355 w 733"/>
                <a:gd name="T63" fmla="*/ 706 h 871"/>
                <a:gd name="T64" fmla="*/ 158 w 733"/>
                <a:gd name="T65" fmla="*/ 641 h 871"/>
                <a:gd name="T66" fmla="*/ 241 w 733"/>
                <a:gd name="T67" fmla="*/ 205 h 871"/>
                <a:gd name="T68" fmla="*/ 362 w 733"/>
                <a:gd name="T69" fmla="*/ 237 h 871"/>
                <a:gd name="T70" fmla="*/ 473 w 733"/>
                <a:gd name="T71" fmla="*/ 211 h 871"/>
                <a:gd name="T72" fmla="*/ 553 w 733"/>
                <a:gd name="T73" fmla="*/ 641 h 871"/>
                <a:gd name="T74" fmla="*/ 355 w 733"/>
                <a:gd name="T75" fmla="*/ 706 h 871"/>
                <a:gd name="T76" fmla="*/ 446 w 733"/>
                <a:gd name="T77" fmla="*/ 212 h 871"/>
                <a:gd name="T78" fmla="*/ 299 w 733"/>
                <a:gd name="T79" fmla="*/ 218 h 871"/>
                <a:gd name="T80" fmla="*/ 322 w 733"/>
                <a:gd name="T81" fmla="*/ 53 h 871"/>
                <a:gd name="T82" fmla="*/ 356 w 733"/>
                <a:gd name="T83" fmla="*/ 13 h 871"/>
                <a:gd name="T84" fmla="*/ 563 w 733"/>
                <a:gd name="T85" fmla="*/ 636 h 871"/>
                <a:gd name="T86" fmla="*/ 678 w 733"/>
                <a:gd name="T87" fmla="*/ 496 h 871"/>
                <a:gd name="T88" fmla="*/ 679 w 733"/>
                <a:gd name="T89" fmla="*/ 496 h 871"/>
                <a:gd name="T90" fmla="*/ 723 w 733"/>
                <a:gd name="T91" fmla="*/ 568 h 871"/>
                <a:gd name="T92" fmla="*/ 723 w 733"/>
                <a:gd name="T93" fmla="*/ 63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3" h="871">
                  <a:moveTo>
                    <a:pt x="707" y="500"/>
                  </a:moveTo>
                  <a:cubicBezTo>
                    <a:pt x="695" y="489"/>
                    <a:pt x="682" y="486"/>
                    <a:pt x="681" y="486"/>
                  </a:cubicBezTo>
                  <a:cubicBezTo>
                    <a:pt x="546" y="456"/>
                    <a:pt x="546" y="456"/>
                    <a:pt x="546" y="456"/>
                  </a:cubicBezTo>
                  <a:cubicBezTo>
                    <a:pt x="530" y="351"/>
                    <a:pt x="506" y="268"/>
                    <a:pt x="480" y="202"/>
                  </a:cubicBezTo>
                  <a:cubicBezTo>
                    <a:pt x="424" y="60"/>
                    <a:pt x="360" y="2"/>
                    <a:pt x="359" y="2"/>
                  </a:cubicBezTo>
                  <a:cubicBezTo>
                    <a:pt x="357" y="0"/>
                    <a:pt x="354" y="0"/>
                    <a:pt x="353" y="2"/>
                  </a:cubicBezTo>
                  <a:cubicBezTo>
                    <a:pt x="352" y="2"/>
                    <a:pt x="290" y="58"/>
                    <a:pt x="234" y="196"/>
                  </a:cubicBezTo>
                  <a:cubicBezTo>
                    <a:pt x="206" y="263"/>
                    <a:pt x="181" y="351"/>
                    <a:pt x="164" y="460"/>
                  </a:cubicBezTo>
                  <a:cubicBezTo>
                    <a:pt x="52" y="485"/>
                    <a:pt x="52" y="485"/>
                    <a:pt x="52" y="485"/>
                  </a:cubicBezTo>
                  <a:cubicBezTo>
                    <a:pt x="50" y="486"/>
                    <a:pt x="38" y="488"/>
                    <a:pt x="26" y="499"/>
                  </a:cubicBezTo>
                  <a:cubicBezTo>
                    <a:pt x="13" y="511"/>
                    <a:pt x="0" y="532"/>
                    <a:pt x="0" y="567"/>
                  </a:cubicBezTo>
                  <a:cubicBezTo>
                    <a:pt x="0" y="637"/>
                    <a:pt x="0" y="641"/>
                    <a:pt x="0" y="641"/>
                  </a:cubicBezTo>
                  <a:cubicBezTo>
                    <a:pt x="0" y="643"/>
                    <a:pt x="2" y="646"/>
                    <a:pt x="5" y="646"/>
                  </a:cubicBezTo>
                  <a:cubicBezTo>
                    <a:pt x="148" y="646"/>
                    <a:pt x="148" y="646"/>
                    <a:pt x="148" y="646"/>
                  </a:cubicBezTo>
                  <a:cubicBezTo>
                    <a:pt x="147" y="667"/>
                    <a:pt x="147" y="689"/>
                    <a:pt x="147" y="711"/>
                  </a:cubicBezTo>
                  <a:cubicBezTo>
                    <a:pt x="147" y="712"/>
                    <a:pt x="147" y="713"/>
                    <a:pt x="147" y="714"/>
                  </a:cubicBezTo>
                  <a:cubicBezTo>
                    <a:pt x="187" y="821"/>
                    <a:pt x="187" y="821"/>
                    <a:pt x="187" y="821"/>
                  </a:cubicBezTo>
                  <a:cubicBezTo>
                    <a:pt x="187" y="866"/>
                    <a:pt x="187" y="866"/>
                    <a:pt x="187" y="866"/>
                  </a:cubicBezTo>
                  <a:cubicBezTo>
                    <a:pt x="187" y="868"/>
                    <a:pt x="187" y="869"/>
                    <a:pt x="188" y="870"/>
                  </a:cubicBezTo>
                  <a:cubicBezTo>
                    <a:pt x="189" y="871"/>
                    <a:pt x="191" y="871"/>
                    <a:pt x="192" y="871"/>
                  </a:cubicBezTo>
                  <a:cubicBezTo>
                    <a:pt x="519" y="871"/>
                    <a:pt x="519" y="871"/>
                    <a:pt x="519" y="871"/>
                  </a:cubicBezTo>
                  <a:cubicBezTo>
                    <a:pt x="521" y="871"/>
                    <a:pt x="522" y="871"/>
                    <a:pt x="523" y="870"/>
                  </a:cubicBezTo>
                  <a:cubicBezTo>
                    <a:pt x="524" y="869"/>
                    <a:pt x="524" y="868"/>
                    <a:pt x="524" y="866"/>
                  </a:cubicBezTo>
                  <a:cubicBezTo>
                    <a:pt x="524" y="823"/>
                    <a:pt x="524" y="823"/>
                    <a:pt x="524" y="823"/>
                  </a:cubicBezTo>
                  <a:cubicBezTo>
                    <a:pt x="525" y="823"/>
                    <a:pt x="525" y="822"/>
                    <a:pt x="525" y="821"/>
                  </a:cubicBezTo>
                  <a:cubicBezTo>
                    <a:pt x="565" y="713"/>
                    <a:pt x="565" y="713"/>
                    <a:pt x="565" y="713"/>
                  </a:cubicBezTo>
                  <a:cubicBezTo>
                    <a:pt x="565" y="712"/>
                    <a:pt x="565" y="710"/>
                    <a:pt x="564" y="709"/>
                  </a:cubicBezTo>
                  <a:cubicBezTo>
                    <a:pt x="564" y="687"/>
                    <a:pt x="564" y="667"/>
                    <a:pt x="563" y="646"/>
                  </a:cubicBezTo>
                  <a:cubicBezTo>
                    <a:pt x="728" y="646"/>
                    <a:pt x="728" y="646"/>
                    <a:pt x="728" y="646"/>
                  </a:cubicBezTo>
                  <a:cubicBezTo>
                    <a:pt x="729" y="646"/>
                    <a:pt x="730" y="646"/>
                    <a:pt x="731" y="645"/>
                  </a:cubicBezTo>
                  <a:cubicBezTo>
                    <a:pt x="732" y="644"/>
                    <a:pt x="733" y="643"/>
                    <a:pt x="733" y="641"/>
                  </a:cubicBezTo>
                  <a:cubicBezTo>
                    <a:pt x="733" y="641"/>
                    <a:pt x="733" y="641"/>
                    <a:pt x="733" y="640"/>
                  </a:cubicBezTo>
                  <a:cubicBezTo>
                    <a:pt x="733" y="636"/>
                    <a:pt x="733" y="622"/>
                    <a:pt x="733" y="568"/>
                  </a:cubicBezTo>
                  <a:cubicBezTo>
                    <a:pt x="733" y="568"/>
                    <a:pt x="733" y="568"/>
                    <a:pt x="733" y="568"/>
                  </a:cubicBezTo>
                  <a:cubicBezTo>
                    <a:pt x="733" y="532"/>
                    <a:pt x="720" y="511"/>
                    <a:pt x="707" y="500"/>
                  </a:cubicBezTo>
                  <a:close/>
                  <a:moveTo>
                    <a:pt x="514" y="826"/>
                  </a:moveTo>
                  <a:cubicBezTo>
                    <a:pt x="514" y="861"/>
                    <a:pt x="514" y="861"/>
                    <a:pt x="514" y="861"/>
                  </a:cubicBezTo>
                  <a:cubicBezTo>
                    <a:pt x="197" y="861"/>
                    <a:pt x="197" y="861"/>
                    <a:pt x="197" y="861"/>
                  </a:cubicBezTo>
                  <a:cubicBezTo>
                    <a:pt x="197" y="826"/>
                    <a:pt x="197" y="826"/>
                    <a:pt x="197" y="826"/>
                  </a:cubicBezTo>
                  <a:cubicBezTo>
                    <a:pt x="356" y="826"/>
                    <a:pt x="356" y="826"/>
                    <a:pt x="356" y="826"/>
                  </a:cubicBezTo>
                  <a:lnTo>
                    <a:pt x="514" y="826"/>
                  </a:lnTo>
                  <a:close/>
                  <a:moveTo>
                    <a:pt x="10" y="567"/>
                  </a:moveTo>
                  <a:cubicBezTo>
                    <a:pt x="10" y="534"/>
                    <a:pt x="21" y="517"/>
                    <a:pt x="33" y="507"/>
                  </a:cubicBezTo>
                  <a:cubicBezTo>
                    <a:pt x="38" y="502"/>
                    <a:pt x="44" y="499"/>
                    <a:pt x="48" y="497"/>
                  </a:cubicBezTo>
                  <a:cubicBezTo>
                    <a:pt x="50" y="496"/>
                    <a:pt x="51" y="496"/>
                    <a:pt x="53" y="496"/>
                  </a:cubicBezTo>
                  <a:cubicBezTo>
                    <a:pt x="53" y="495"/>
                    <a:pt x="54" y="495"/>
                    <a:pt x="54" y="495"/>
                  </a:cubicBezTo>
                  <a:cubicBezTo>
                    <a:pt x="54" y="495"/>
                    <a:pt x="54" y="495"/>
                    <a:pt x="54" y="495"/>
                  </a:cubicBezTo>
                  <a:cubicBezTo>
                    <a:pt x="54" y="495"/>
                    <a:pt x="54" y="495"/>
                    <a:pt x="54" y="495"/>
                  </a:cubicBezTo>
                  <a:cubicBezTo>
                    <a:pt x="54" y="495"/>
                    <a:pt x="54" y="495"/>
                    <a:pt x="54" y="495"/>
                  </a:cubicBezTo>
                  <a:cubicBezTo>
                    <a:pt x="54" y="495"/>
                    <a:pt x="54" y="495"/>
                    <a:pt x="54" y="495"/>
                  </a:cubicBezTo>
                  <a:cubicBezTo>
                    <a:pt x="163" y="471"/>
                    <a:pt x="163" y="471"/>
                    <a:pt x="163" y="471"/>
                  </a:cubicBezTo>
                  <a:cubicBezTo>
                    <a:pt x="156" y="521"/>
                    <a:pt x="151" y="576"/>
                    <a:pt x="148" y="636"/>
                  </a:cubicBezTo>
                  <a:cubicBezTo>
                    <a:pt x="10" y="636"/>
                    <a:pt x="10" y="636"/>
                    <a:pt x="10" y="636"/>
                  </a:cubicBezTo>
                  <a:cubicBezTo>
                    <a:pt x="10" y="634"/>
                    <a:pt x="10" y="632"/>
                    <a:pt x="10" y="630"/>
                  </a:cubicBezTo>
                  <a:cubicBezTo>
                    <a:pt x="10" y="620"/>
                    <a:pt x="10" y="602"/>
                    <a:pt x="10" y="567"/>
                  </a:cubicBezTo>
                  <a:close/>
                  <a:moveTo>
                    <a:pt x="516" y="816"/>
                  </a:moveTo>
                  <a:cubicBezTo>
                    <a:pt x="356" y="816"/>
                    <a:pt x="356" y="816"/>
                    <a:pt x="356" y="816"/>
                  </a:cubicBezTo>
                  <a:cubicBezTo>
                    <a:pt x="196" y="816"/>
                    <a:pt x="196" y="816"/>
                    <a:pt x="196" y="816"/>
                  </a:cubicBezTo>
                  <a:cubicBezTo>
                    <a:pt x="159" y="717"/>
                    <a:pt x="159" y="717"/>
                    <a:pt x="159" y="717"/>
                  </a:cubicBezTo>
                  <a:cubicBezTo>
                    <a:pt x="192" y="717"/>
                    <a:pt x="192" y="717"/>
                    <a:pt x="192" y="717"/>
                  </a:cubicBezTo>
                  <a:cubicBezTo>
                    <a:pt x="355" y="717"/>
                    <a:pt x="355" y="717"/>
                    <a:pt x="355" y="717"/>
                  </a:cubicBezTo>
                  <a:cubicBezTo>
                    <a:pt x="552" y="717"/>
                    <a:pt x="552" y="717"/>
                    <a:pt x="552" y="717"/>
                  </a:cubicBezTo>
                  <a:lnTo>
                    <a:pt x="516" y="816"/>
                  </a:lnTo>
                  <a:close/>
                  <a:moveTo>
                    <a:pt x="355" y="706"/>
                  </a:moveTo>
                  <a:cubicBezTo>
                    <a:pt x="157" y="706"/>
                    <a:pt x="157" y="706"/>
                    <a:pt x="157" y="706"/>
                  </a:cubicBezTo>
                  <a:cubicBezTo>
                    <a:pt x="157" y="684"/>
                    <a:pt x="157" y="662"/>
                    <a:pt x="158" y="641"/>
                  </a:cubicBezTo>
                  <a:cubicBezTo>
                    <a:pt x="161" y="577"/>
                    <a:pt x="166" y="518"/>
                    <a:pt x="174" y="465"/>
                  </a:cubicBezTo>
                  <a:cubicBezTo>
                    <a:pt x="190" y="357"/>
                    <a:pt x="215" y="272"/>
                    <a:pt x="241" y="205"/>
                  </a:cubicBezTo>
                  <a:cubicBezTo>
                    <a:pt x="249" y="210"/>
                    <a:pt x="258" y="214"/>
                    <a:pt x="266" y="218"/>
                  </a:cubicBezTo>
                  <a:cubicBezTo>
                    <a:pt x="297" y="231"/>
                    <a:pt x="330" y="237"/>
                    <a:pt x="362" y="237"/>
                  </a:cubicBezTo>
                  <a:cubicBezTo>
                    <a:pt x="387" y="237"/>
                    <a:pt x="412" y="234"/>
                    <a:pt x="435" y="226"/>
                  </a:cubicBezTo>
                  <a:cubicBezTo>
                    <a:pt x="448" y="222"/>
                    <a:pt x="460" y="217"/>
                    <a:pt x="473" y="211"/>
                  </a:cubicBezTo>
                  <a:cubicBezTo>
                    <a:pt x="498" y="276"/>
                    <a:pt x="521" y="358"/>
                    <a:pt x="537" y="461"/>
                  </a:cubicBezTo>
                  <a:cubicBezTo>
                    <a:pt x="545" y="515"/>
                    <a:pt x="550" y="575"/>
                    <a:pt x="553" y="641"/>
                  </a:cubicBezTo>
                  <a:cubicBezTo>
                    <a:pt x="553" y="663"/>
                    <a:pt x="554" y="684"/>
                    <a:pt x="554" y="707"/>
                  </a:cubicBezTo>
                  <a:lnTo>
                    <a:pt x="355" y="706"/>
                  </a:lnTo>
                  <a:close/>
                  <a:moveTo>
                    <a:pt x="469" y="201"/>
                  </a:moveTo>
                  <a:cubicBezTo>
                    <a:pt x="461" y="205"/>
                    <a:pt x="454" y="209"/>
                    <a:pt x="446" y="212"/>
                  </a:cubicBezTo>
                  <a:cubicBezTo>
                    <a:pt x="419" y="222"/>
                    <a:pt x="391" y="227"/>
                    <a:pt x="362" y="227"/>
                  </a:cubicBezTo>
                  <a:cubicBezTo>
                    <a:pt x="341" y="227"/>
                    <a:pt x="320" y="224"/>
                    <a:pt x="299" y="218"/>
                  </a:cubicBezTo>
                  <a:cubicBezTo>
                    <a:pt x="280" y="213"/>
                    <a:pt x="262" y="206"/>
                    <a:pt x="245" y="196"/>
                  </a:cubicBezTo>
                  <a:cubicBezTo>
                    <a:pt x="272" y="130"/>
                    <a:pt x="300" y="83"/>
                    <a:pt x="322" y="53"/>
                  </a:cubicBezTo>
                  <a:cubicBezTo>
                    <a:pt x="333" y="38"/>
                    <a:pt x="343" y="27"/>
                    <a:pt x="349" y="20"/>
                  </a:cubicBezTo>
                  <a:cubicBezTo>
                    <a:pt x="352" y="17"/>
                    <a:pt x="354" y="14"/>
                    <a:pt x="356" y="13"/>
                  </a:cubicBezTo>
                  <a:cubicBezTo>
                    <a:pt x="369" y="26"/>
                    <a:pt x="422" y="83"/>
                    <a:pt x="469" y="201"/>
                  </a:cubicBezTo>
                  <a:close/>
                  <a:moveTo>
                    <a:pt x="563" y="636"/>
                  </a:moveTo>
                  <a:cubicBezTo>
                    <a:pt x="560" y="574"/>
                    <a:pt x="555" y="518"/>
                    <a:pt x="548" y="466"/>
                  </a:cubicBezTo>
                  <a:cubicBezTo>
                    <a:pt x="678" y="496"/>
                    <a:pt x="678" y="496"/>
                    <a:pt x="678" y="496"/>
                  </a:cubicBezTo>
                  <a:cubicBezTo>
                    <a:pt x="679" y="496"/>
                    <a:pt x="679" y="496"/>
                    <a:pt x="679" y="496"/>
                  </a:cubicBezTo>
                  <a:cubicBezTo>
                    <a:pt x="679" y="496"/>
                    <a:pt x="679" y="496"/>
                    <a:pt x="679" y="496"/>
                  </a:cubicBezTo>
                  <a:cubicBezTo>
                    <a:pt x="679" y="496"/>
                    <a:pt x="690" y="498"/>
                    <a:pt x="701" y="508"/>
                  </a:cubicBezTo>
                  <a:cubicBezTo>
                    <a:pt x="712" y="518"/>
                    <a:pt x="723" y="535"/>
                    <a:pt x="723" y="568"/>
                  </a:cubicBezTo>
                  <a:cubicBezTo>
                    <a:pt x="723" y="568"/>
                    <a:pt x="723" y="568"/>
                    <a:pt x="723" y="568"/>
                  </a:cubicBezTo>
                  <a:cubicBezTo>
                    <a:pt x="723" y="611"/>
                    <a:pt x="723" y="629"/>
                    <a:pt x="723" y="636"/>
                  </a:cubicBezTo>
                  <a:lnTo>
                    <a:pt x="563" y="636"/>
                  </a:ln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504"/>
            <p:cNvSpPr/>
            <p:nvPr/>
          </p:nvSpPr>
          <p:spPr bwMode="auto">
            <a:xfrm>
              <a:off x="4595813" y="3481388"/>
              <a:ext cx="647700" cy="700088"/>
            </a:xfrm>
            <a:custGeom>
              <a:avLst/>
              <a:gdLst>
                <a:gd name="T0" fmla="*/ 138 w 153"/>
                <a:gd name="T1" fmla="*/ 165 h 165"/>
                <a:gd name="T2" fmla="*/ 153 w 153"/>
                <a:gd name="T3" fmla="*/ 0 h 165"/>
                <a:gd name="T4" fmla="*/ 44 w 153"/>
                <a:gd name="T5" fmla="*/ 24 h 165"/>
                <a:gd name="T6" fmla="*/ 44 w 153"/>
                <a:gd name="T7" fmla="*/ 24 h 165"/>
                <a:gd name="T8" fmla="*/ 44 w 153"/>
                <a:gd name="T9" fmla="*/ 24 h 165"/>
                <a:gd name="T10" fmla="*/ 44 w 153"/>
                <a:gd name="T11" fmla="*/ 24 h 165"/>
                <a:gd name="T12" fmla="*/ 44 w 153"/>
                <a:gd name="T13" fmla="*/ 24 h 165"/>
                <a:gd name="T14" fmla="*/ 43 w 153"/>
                <a:gd name="T15" fmla="*/ 25 h 165"/>
                <a:gd name="T16" fmla="*/ 38 w 153"/>
                <a:gd name="T17" fmla="*/ 26 h 165"/>
                <a:gd name="T18" fmla="*/ 23 w 153"/>
                <a:gd name="T19" fmla="*/ 36 h 165"/>
                <a:gd name="T20" fmla="*/ 0 w 153"/>
                <a:gd name="T21" fmla="*/ 96 h 165"/>
                <a:gd name="T22" fmla="*/ 0 w 153"/>
                <a:gd name="T23" fmla="*/ 159 h 165"/>
                <a:gd name="T24" fmla="*/ 0 w 153"/>
                <a:gd name="T25" fmla="*/ 165 h 165"/>
                <a:gd name="T26" fmla="*/ 138 w 153"/>
                <a:gd name="T2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65">
                  <a:moveTo>
                    <a:pt x="138" y="165"/>
                  </a:moveTo>
                  <a:cubicBezTo>
                    <a:pt x="141" y="105"/>
                    <a:pt x="146" y="50"/>
                    <a:pt x="153" y="0"/>
                  </a:cubicBezTo>
                  <a:cubicBezTo>
                    <a:pt x="44" y="24"/>
                    <a:pt x="44" y="24"/>
                    <a:pt x="44" y="24"/>
                  </a:cubicBezTo>
                  <a:cubicBezTo>
                    <a:pt x="44" y="24"/>
                    <a:pt x="44" y="24"/>
                    <a:pt x="44" y="24"/>
                  </a:cubicBezTo>
                  <a:cubicBezTo>
                    <a:pt x="44" y="24"/>
                    <a:pt x="44" y="24"/>
                    <a:pt x="44" y="24"/>
                  </a:cubicBezTo>
                  <a:cubicBezTo>
                    <a:pt x="44" y="24"/>
                    <a:pt x="44" y="24"/>
                    <a:pt x="44" y="24"/>
                  </a:cubicBezTo>
                  <a:cubicBezTo>
                    <a:pt x="44" y="24"/>
                    <a:pt x="44" y="24"/>
                    <a:pt x="44" y="24"/>
                  </a:cubicBezTo>
                  <a:cubicBezTo>
                    <a:pt x="44" y="24"/>
                    <a:pt x="43" y="24"/>
                    <a:pt x="43" y="25"/>
                  </a:cubicBezTo>
                  <a:cubicBezTo>
                    <a:pt x="41" y="25"/>
                    <a:pt x="40" y="25"/>
                    <a:pt x="38" y="26"/>
                  </a:cubicBezTo>
                  <a:cubicBezTo>
                    <a:pt x="34" y="28"/>
                    <a:pt x="28" y="31"/>
                    <a:pt x="23" y="36"/>
                  </a:cubicBezTo>
                  <a:cubicBezTo>
                    <a:pt x="11" y="46"/>
                    <a:pt x="0" y="63"/>
                    <a:pt x="0" y="96"/>
                  </a:cubicBezTo>
                  <a:cubicBezTo>
                    <a:pt x="0" y="131"/>
                    <a:pt x="0" y="149"/>
                    <a:pt x="0" y="159"/>
                  </a:cubicBezTo>
                  <a:cubicBezTo>
                    <a:pt x="0" y="161"/>
                    <a:pt x="0" y="163"/>
                    <a:pt x="0" y="165"/>
                  </a:cubicBezTo>
                  <a:lnTo>
                    <a:pt x="138" y="1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505"/>
            <p:cNvSpPr/>
            <p:nvPr/>
          </p:nvSpPr>
          <p:spPr bwMode="auto">
            <a:xfrm>
              <a:off x="5226050" y="4525963"/>
              <a:ext cx="1666875" cy="419100"/>
            </a:xfrm>
            <a:custGeom>
              <a:avLst/>
              <a:gdLst>
                <a:gd name="T0" fmla="*/ 524 w 1050"/>
                <a:gd name="T1" fmla="*/ 0 h 264"/>
                <a:gd name="T2" fmla="*/ 89 w 1050"/>
                <a:gd name="T3" fmla="*/ 0 h 264"/>
                <a:gd name="T4" fmla="*/ 0 w 1050"/>
                <a:gd name="T5" fmla="*/ 0 h 264"/>
                <a:gd name="T6" fmla="*/ 99 w 1050"/>
                <a:gd name="T7" fmla="*/ 264 h 264"/>
                <a:gd name="T8" fmla="*/ 527 w 1050"/>
                <a:gd name="T9" fmla="*/ 264 h 264"/>
                <a:gd name="T10" fmla="*/ 954 w 1050"/>
                <a:gd name="T11" fmla="*/ 264 h 264"/>
                <a:gd name="T12" fmla="*/ 1050 w 1050"/>
                <a:gd name="T13" fmla="*/ 0 h 264"/>
                <a:gd name="T14" fmla="*/ 524 w 1050"/>
                <a:gd name="T15" fmla="*/ 0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264">
                  <a:moveTo>
                    <a:pt x="524" y="0"/>
                  </a:moveTo>
                  <a:lnTo>
                    <a:pt x="89" y="0"/>
                  </a:lnTo>
                  <a:lnTo>
                    <a:pt x="0" y="0"/>
                  </a:lnTo>
                  <a:lnTo>
                    <a:pt x="99" y="264"/>
                  </a:lnTo>
                  <a:lnTo>
                    <a:pt x="527" y="264"/>
                  </a:lnTo>
                  <a:lnTo>
                    <a:pt x="954" y="264"/>
                  </a:lnTo>
                  <a:lnTo>
                    <a:pt x="1050" y="0"/>
                  </a:lnTo>
                  <a:lnTo>
                    <a:pt x="524"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3" name="Freeform 506"/>
            <p:cNvSpPr/>
            <p:nvPr/>
          </p:nvSpPr>
          <p:spPr bwMode="auto">
            <a:xfrm>
              <a:off x="5387975" y="4987925"/>
              <a:ext cx="1344613" cy="149225"/>
            </a:xfrm>
            <a:custGeom>
              <a:avLst/>
              <a:gdLst>
                <a:gd name="T0" fmla="*/ 0 w 847"/>
                <a:gd name="T1" fmla="*/ 94 h 94"/>
                <a:gd name="T2" fmla="*/ 847 w 847"/>
                <a:gd name="T3" fmla="*/ 94 h 94"/>
                <a:gd name="T4" fmla="*/ 847 w 847"/>
                <a:gd name="T5" fmla="*/ 0 h 94"/>
                <a:gd name="T6" fmla="*/ 425 w 847"/>
                <a:gd name="T7" fmla="*/ 0 h 94"/>
                <a:gd name="T8" fmla="*/ 0 w 847"/>
                <a:gd name="T9" fmla="*/ 0 h 94"/>
                <a:gd name="T10" fmla="*/ 0 w 847"/>
                <a:gd name="T11" fmla="*/ 94 h 94"/>
              </a:gdLst>
              <a:ahLst/>
              <a:cxnLst>
                <a:cxn ang="0">
                  <a:pos x="T0" y="T1"/>
                </a:cxn>
                <a:cxn ang="0">
                  <a:pos x="T2" y="T3"/>
                </a:cxn>
                <a:cxn ang="0">
                  <a:pos x="T4" y="T5"/>
                </a:cxn>
                <a:cxn ang="0">
                  <a:pos x="T6" y="T7"/>
                </a:cxn>
                <a:cxn ang="0">
                  <a:pos x="T8" y="T9"/>
                </a:cxn>
                <a:cxn ang="0">
                  <a:pos x="T10" y="T11"/>
                </a:cxn>
              </a:cxnLst>
              <a:rect l="0" t="0" r="r" b="b"/>
              <a:pathLst>
                <a:path w="847" h="94">
                  <a:moveTo>
                    <a:pt x="0" y="94"/>
                  </a:moveTo>
                  <a:lnTo>
                    <a:pt x="847" y="94"/>
                  </a:lnTo>
                  <a:lnTo>
                    <a:pt x="847" y="0"/>
                  </a:lnTo>
                  <a:lnTo>
                    <a:pt x="425" y="0"/>
                  </a:lnTo>
                  <a:lnTo>
                    <a:pt x="0" y="0"/>
                  </a:lnTo>
                  <a:lnTo>
                    <a:pt x="0" y="94"/>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4" name="Freeform 507"/>
            <p:cNvSpPr/>
            <p:nvPr/>
          </p:nvSpPr>
          <p:spPr bwMode="auto">
            <a:xfrm>
              <a:off x="5591175" y="1538288"/>
              <a:ext cx="949325" cy="908050"/>
            </a:xfrm>
            <a:custGeom>
              <a:avLst/>
              <a:gdLst>
                <a:gd name="T0" fmla="*/ 104 w 224"/>
                <a:gd name="T1" fmla="*/ 7 h 214"/>
                <a:gd name="T2" fmla="*/ 77 w 224"/>
                <a:gd name="T3" fmla="*/ 40 h 214"/>
                <a:gd name="T4" fmla="*/ 0 w 224"/>
                <a:gd name="T5" fmla="*/ 183 h 214"/>
                <a:gd name="T6" fmla="*/ 54 w 224"/>
                <a:gd name="T7" fmla="*/ 205 h 214"/>
                <a:gd name="T8" fmla="*/ 117 w 224"/>
                <a:gd name="T9" fmla="*/ 214 h 214"/>
                <a:gd name="T10" fmla="*/ 201 w 224"/>
                <a:gd name="T11" fmla="*/ 199 h 214"/>
                <a:gd name="T12" fmla="*/ 224 w 224"/>
                <a:gd name="T13" fmla="*/ 188 h 214"/>
                <a:gd name="T14" fmla="*/ 111 w 224"/>
                <a:gd name="T15" fmla="*/ 0 h 214"/>
                <a:gd name="T16" fmla="*/ 104 w 224"/>
                <a:gd name="T17" fmla="*/ 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14">
                  <a:moveTo>
                    <a:pt x="104" y="7"/>
                  </a:moveTo>
                  <a:cubicBezTo>
                    <a:pt x="98" y="14"/>
                    <a:pt x="88" y="25"/>
                    <a:pt x="77" y="40"/>
                  </a:cubicBezTo>
                  <a:cubicBezTo>
                    <a:pt x="55" y="70"/>
                    <a:pt x="27" y="117"/>
                    <a:pt x="0" y="183"/>
                  </a:cubicBezTo>
                  <a:cubicBezTo>
                    <a:pt x="17" y="193"/>
                    <a:pt x="35" y="200"/>
                    <a:pt x="54" y="205"/>
                  </a:cubicBezTo>
                  <a:cubicBezTo>
                    <a:pt x="75" y="211"/>
                    <a:pt x="96" y="214"/>
                    <a:pt x="117" y="214"/>
                  </a:cubicBezTo>
                  <a:cubicBezTo>
                    <a:pt x="146" y="214"/>
                    <a:pt x="174" y="209"/>
                    <a:pt x="201" y="199"/>
                  </a:cubicBezTo>
                  <a:cubicBezTo>
                    <a:pt x="209" y="196"/>
                    <a:pt x="216" y="192"/>
                    <a:pt x="224" y="188"/>
                  </a:cubicBezTo>
                  <a:cubicBezTo>
                    <a:pt x="177" y="70"/>
                    <a:pt x="124" y="13"/>
                    <a:pt x="111" y="0"/>
                  </a:cubicBezTo>
                  <a:cubicBezTo>
                    <a:pt x="109" y="1"/>
                    <a:pt x="107" y="4"/>
                    <a:pt x="104" y="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5" name="Freeform 508"/>
            <p:cNvSpPr>
              <a:spLocks noEditPoints="1"/>
            </p:cNvSpPr>
            <p:nvPr/>
          </p:nvSpPr>
          <p:spPr bwMode="auto">
            <a:xfrm>
              <a:off x="5629275" y="2755900"/>
              <a:ext cx="847725" cy="831850"/>
            </a:xfrm>
            <a:custGeom>
              <a:avLst/>
              <a:gdLst>
                <a:gd name="T0" fmla="*/ 100 w 200"/>
                <a:gd name="T1" fmla="*/ 0 h 196"/>
                <a:gd name="T2" fmla="*/ 100 w 200"/>
                <a:gd name="T3" fmla="*/ 0 h 196"/>
                <a:gd name="T4" fmla="*/ 100 w 200"/>
                <a:gd name="T5" fmla="*/ 0 h 196"/>
                <a:gd name="T6" fmla="*/ 0 w 200"/>
                <a:gd name="T7" fmla="*/ 98 h 196"/>
                <a:gd name="T8" fmla="*/ 0 w 200"/>
                <a:gd name="T9" fmla="*/ 98 h 196"/>
                <a:gd name="T10" fmla="*/ 100 w 200"/>
                <a:gd name="T11" fmla="*/ 196 h 196"/>
                <a:gd name="T12" fmla="*/ 100 w 200"/>
                <a:gd name="T13" fmla="*/ 196 h 196"/>
                <a:gd name="T14" fmla="*/ 200 w 200"/>
                <a:gd name="T15" fmla="*/ 98 h 196"/>
                <a:gd name="T16" fmla="*/ 200 w 200"/>
                <a:gd name="T17" fmla="*/ 98 h 196"/>
                <a:gd name="T18" fmla="*/ 100 w 200"/>
                <a:gd name="T19" fmla="*/ 0 h 196"/>
                <a:gd name="T20" fmla="*/ 184 w 200"/>
                <a:gd name="T21" fmla="*/ 124 h 196"/>
                <a:gd name="T22" fmla="*/ 100 w 200"/>
                <a:gd name="T23" fmla="*/ 184 h 196"/>
                <a:gd name="T24" fmla="*/ 100 w 200"/>
                <a:gd name="T25" fmla="*/ 184 h 196"/>
                <a:gd name="T26" fmla="*/ 100 w 200"/>
                <a:gd name="T27" fmla="*/ 184 h 196"/>
                <a:gd name="T28" fmla="*/ 12 w 200"/>
                <a:gd name="T29" fmla="*/ 98 h 196"/>
                <a:gd name="T30" fmla="*/ 12 w 200"/>
                <a:gd name="T31" fmla="*/ 98 h 196"/>
                <a:gd name="T32" fmla="*/ 12 w 200"/>
                <a:gd name="T33" fmla="*/ 98 h 196"/>
                <a:gd name="T34" fmla="*/ 12 w 200"/>
                <a:gd name="T35" fmla="*/ 98 h 196"/>
                <a:gd name="T36" fmla="*/ 12 w 200"/>
                <a:gd name="T37" fmla="*/ 98 h 196"/>
                <a:gd name="T38" fmla="*/ 100 w 200"/>
                <a:gd name="T39" fmla="*/ 12 h 196"/>
                <a:gd name="T40" fmla="*/ 100 w 200"/>
                <a:gd name="T41" fmla="*/ 12 h 196"/>
                <a:gd name="T42" fmla="*/ 100 w 200"/>
                <a:gd name="T43" fmla="*/ 12 h 196"/>
                <a:gd name="T44" fmla="*/ 100 w 200"/>
                <a:gd name="T45" fmla="*/ 12 h 196"/>
                <a:gd name="T46" fmla="*/ 100 w 200"/>
                <a:gd name="T47" fmla="*/ 12 h 196"/>
                <a:gd name="T48" fmla="*/ 162 w 200"/>
                <a:gd name="T49" fmla="*/ 38 h 196"/>
                <a:gd name="T50" fmla="*/ 188 w 200"/>
                <a:gd name="T51" fmla="*/ 98 h 196"/>
                <a:gd name="T52" fmla="*/ 184 w 200"/>
                <a:gd name="T53" fmla="*/ 12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6">
                  <a:moveTo>
                    <a:pt x="100" y="0"/>
                  </a:moveTo>
                  <a:cubicBezTo>
                    <a:pt x="100" y="0"/>
                    <a:pt x="100" y="0"/>
                    <a:pt x="100" y="0"/>
                  </a:cubicBezTo>
                  <a:cubicBezTo>
                    <a:pt x="100" y="0"/>
                    <a:pt x="100" y="0"/>
                    <a:pt x="100" y="0"/>
                  </a:cubicBezTo>
                  <a:cubicBezTo>
                    <a:pt x="45" y="0"/>
                    <a:pt x="0" y="44"/>
                    <a:pt x="0" y="98"/>
                  </a:cubicBezTo>
                  <a:cubicBezTo>
                    <a:pt x="0" y="98"/>
                    <a:pt x="0" y="98"/>
                    <a:pt x="0" y="98"/>
                  </a:cubicBezTo>
                  <a:cubicBezTo>
                    <a:pt x="0" y="152"/>
                    <a:pt x="45" y="196"/>
                    <a:pt x="100" y="196"/>
                  </a:cubicBezTo>
                  <a:cubicBezTo>
                    <a:pt x="100" y="196"/>
                    <a:pt x="100" y="196"/>
                    <a:pt x="100" y="196"/>
                  </a:cubicBezTo>
                  <a:cubicBezTo>
                    <a:pt x="156" y="196"/>
                    <a:pt x="200" y="153"/>
                    <a:pt x="200" y="98"/>
                  </a:cubicBezTo>
                  <a:cubicBezTo>
                    <a:pt x="200" y="98"/>
                    <a:pt x="200" y="98"/>
                    <a:pt x="200" y="98"/>
                  </a:cubicBezTo>
                  <a:cubicBezTo>
                    <a:pt x="200" y="44"/>
                    <a:pt x="156" y="0"/>
                    <a:pt x="100" y="0"/>
                  </a:cubicBezTo>
                  <a:close/>
                  <a:moveTo>
                    <a:pt x="184" y="124"/>
                  </a:moveTo>
                  <a:cubicBezTo>
                    <a:pt x="173" y="159"/>
                    <a:pt x="139" y="184"/>
                    <a:pt x="100" y="184"/>
                  </a:cubicBezTo>
                  <a:cubicBezTo>
                    <a:pt x="100" y="184"/>
                    <a:pt x="100" y="184"/>
                    <a:pt x="100" y="184"/>
                  </a:cubicBezTo>
                  <a:cubicBezTo>
                    <a:pt x="100" y="184"/>
                    <a:pt x="100" y="184"/>
                    <a:pt x="100" y="184"/>
                  </a:cubicBezTo>
                  <a:cubicBezTo>
                    <a:pt x="52" y="184"/>
                    <a:pt x="12" y="146"/>
                    <a:pt x="12" y="98"/>
                  </a:cubicBezTo>
                  <a:cubicBezTo>
                    <a:pt x="12" y="98"/>
                    <a:pt x="12" y="98"/>
                    <a:pt x="12" y="98"/>
                  </a:cubicBezTo>
                  <a:cubicBezTo>
                    <a:pt x="12" y="98"/>
                    <a:pt x="12" y="98"/>
                    <a:pt x="12" y="98"/>
                  </a:cubicBezTo>
                  <a:cubicBezTo>
                    <a:pt x="12" y="98"/>
                    <a:pt x="12" y="98"/>
                    <a:pt x="12" y="98"/>
                  </a:cubicBezTo>
                  <a:cubicBezTo>
                    <a:pt x="12" y="98"/>
                    <a:pt x="12" y="98"/>
                    <a:pt x="12" y="98"/>
                  </a:cubicBezTo>
                  <a:cubicBezTo>
                    <a:pt x="12" y="51"/>
                    <a:pt x="52" y="12"/>
                    <a:pt x="100" y="12"/>
                  </a:cubicBezTo>
                  <a:cubicBezTo>
                    <a:pt x="100" y="12"/>
                    <a:pt x="100" y="12"/>
                    <a:pt x="100" y="12"/>
                  </a:cubicBezTo>
                  <a:cubicBezTo>
                    <a:pt x="100" y="12"/>
                    <a:pt x="100" y="12"/>
                    <a:pt x="100" y="12"/>
                  </a:cubicBezTo>
                  <a:cubicBezTo>
                    <a:pt x="100" y="12"/>
                    <a:pt x="100" y="12"/>
                    <a:pt x="100" y="12"/>
                  </a:cubicBezTo>
                  <a:cubicBezTo>
                    <a:pt x="100" y="12"/>
                    <a:pt x="100" y="12"/>
                    <a:pt x="100" y="12"/>
                  </a:cubicBezTo>
                  <a:cubicBezTo>
                    <a:pt x="124" y="12"/>
                    <a:pt x="146" y="22"/>
                    <a:pt x="162" y="38"/>
                  </a:cubicBezTo>
                  <a:cubicBezTo>
                    <a:pt x="178" y="53"/>
                    <a:pt x="188" y="75"/>
                    <a:pt x="188" y="98"/>
                  </a:cubicBezTo>
                  <a:cubicBezTo>
                    <a:pt x="188" y="107"/>
                    <a:pt x="187" y="116"/>
                    <a:pt x="184" y="124"/>
                  </a:cubicBezTo>
                  <a:close/>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509"/>
            <p:cNvSpPr/>
            <p:nvPr/>
          </p:nvSpPr>
          <p:spPr bwMode="auto">
            <a:xfrm>
              <a:off x="6053138" y="273050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cap="rnd">
              <a:solidFill>
                <a:srgbClr val="86878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Freeform 510"/>
            <p:cNvSpPr>
              <a:spLocks noEditPoints="1"/>
            </p:cNvSpPr>
            <p:nvPr/>
          </p:nvSpPr>
          <p:spPr bwMode="auto">
            <a:xfrm>
              <a:off x="5603875" y="2730500"/>
              <a:ext cx="898525" cy="882650"/>
            </a:xfrm>
            <a:custGeom>
              <a:avLst/>
              <a:gdLst>
                <a:gd name="T0" fmla="*/ 106 w 212"/>
                <a:gd name="T1" fmla="*/ 0 h 208"/>
                <a:gd name="T2" fmla="*/ 106 w 212"/>
                <a:gd name="T3" fmla="*/ 0 h 208"/>
                <a:gd name="T4" fmla="*/ 106 w 212"/>
                <a:gd name="T5" fmla="*/ 0 h 208"/>
                <a:gd name="T6" fmla="*/ 0 w 212"/>
                <a:gd name="T7" fmla="*/ 104 h 208"/>
                <a:gd name="T8" fmla="*/ 0 w 212"/>
                <a:gd name="T9" fmla="*/ 104 h 208"/>
                <a:gd name="T10" fmla="*/ 0 w 212"/>
                <a:gd name="T11" fmla="*/ 104 h 208"/>
                <a:gd name="T12" fmla="*/ 106 w 212"/>
                <a:gd name="T13" fmla="*/ 208 h 208"/>
                <a:gd name="T14" fmla="*/ 106 w 212"/>
                <a:gd name="T15" fmla="*/ 208 h 208"/>
                <a:gd name="T16" fmla="*/ 212 w 212"/>
                <a:gd name="T17" fmla="*/ 104 h 208"/>
                <a:gd name="T18" fmla="*/ 212 w 212"/>
                <a:gd name="T19" fmla="*/ 104 h 208"/>
                <a:gd name="T20" fmla="*/ 106 w 212"/>
                <a:gd name="T21" fmla="*/ 0 h 208"/>
                <a:gd name="T22" fmla="*/ 206 w 212"/>
                <a:gd name="T23" fmla="*/ 104 h 208"/>
                <a:gd name="T24" fmla="*/ 106 w 212"/>
                <a:gd name="T25" fmla="*/ 202 h 208"/>
                <a:gd name="T26" fmla="*/ 106 w 212"/>
                <a:gd name="T27" fmla="*/ 202 h 208"/>
                <a:gd name="T28" fmla="*/ 6 w 212"/>
                <a:gd name="T29" fmla="*/ 104 h 208"/>
                <a:gd name="T30" fmla="*/ 6 w 212"/>
                <a:gd name="T31" fmla="*/ 104 h 208"/>
                <a:gd name="T32" fmla="*/ 106 w 212"/>
                <a:gd name="T33" fmla="*/ 6 h 208"/>
                <a:gd name="T34" fmla="*/ 106 w 212"/>
                <a:gd name="T35" fmla="*/ 6 h 208"/>
                <a:gd name="T36" fmla="*/ 106 w 212"/>
                <a:gd name="T37" fmla="*/ 6 h 208"/>
                <a:gd name="T38" fmla="*/ 206 w 212"/>
                <a:gd name="T3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08">
                  <a:moveTo>
                    <a:pt x="106" y="0"/>
                  </a:moveTo>
                  <a:cubicBezTo>
                    <a:pt x="106" y="0"/>
                    <a:pt x="106" y="0"/>
                    <a:pt x="106" y="0"/>
                  </a:cubicBezTo>
                  <a:cubicBezTo>
                    <a:pt x="106" y="0"/>
                    <a:pt x="106" y="0"/>
                    <a:pt x="106" y="0"/>
                  </a:cubicBezTo>
                  <a:cubicBezTo>
                    <a:pt x="48" y="0"/>
                    <a:pt x="0" y="47"/>
                    <a:pt x="0" y="104"/>
                  </a:cubicBezTo>
                  <a:cubicBezTo>
                    <a:pt x="0" y="104"/>
                    <a:pt x="0" y="104"/>
                    <a:pt x="0" y="104"/>
                  </a:cubicBezTo>
                  <a:cubicBezTo>
                    <a:pt x="0" y="104"/>
                    <a:pt x="0" y="104"/>
                    <a:pt x="0" y="104"/>
                  </a:cubicBezTo>
                  <a:cubicBezTo>
                    <a:pt x="0" y="162"/>
                    <a:pt x="47" y="208"/>
                    <a:pt x="106" y="208"/>
                  </a:cubicBezTo>
                  <a:cubicBezTo>
                    <a:pt x="106" y="208"/>
                    <a:pt x="106" y="208"/>
                    <a:pt x="106" y="208"/>
                  </a:cubicBezTo>
                  <a:cubicBezTo>
                    <a:pt x="165" y="208"/>
                    <a:pt x="212" y="162"/>
                    <a:pt x="212" y="104"/>
                  </a:cubicBezTo>
                  <a:cubicBezTo>
                    <a:pt x="212" y="104"/>
                    <a:pt x="212" y="104"/>
                    <a:pt x="212" y="104"/>
                  </a:cubicBezTo>
                  <a:cubicBezTo>
                    <a:pt x="212" y="47"/>
                    <a:pt x="165" y="0"/>
                    <a:pt x="106" y="0"/>
                  </a:cubicBezTo>
                  <a:close/>
                  <a:moveTo>
                    <a:pt x="206" y="104"/>
                  </a:moveTo>
                  <a:cubicBezTo>
                    <a:pt x="206" y="159"/>
                    <a:pt x="162" y="202"/>
                    <a:pt x="106" y="202"/>
                  </a:cubicBezTo>
                  <a:cubicBezTo>
                    <a:pt x="106" y="202"/>
                    <a:pt x="106" y="202"/>
                    <a:pt x="106" y="202"/>
                  </a:cubicBezTo>
                  <a:cubicBezTo>
                    <a:pt x="51" y="202"/>
                    <a:pt x="6" y="158"/>
                    <a:pt x="6" y="104"/>
                  </a:cubicBezTo>
                  <a:cubicBezTo>
                    <a:pt x="6" y="104"/>
                    <a:pt x="6" y="104"/>
                    <a:pt x="6" y="104"/>
                  </a:cubicBezTo>
                  <a:cubicBezTo>
                    <a:pt x="6" y="50"/>
                    <a:pt x="51" y="6"/>
                    <a:pt x="106" y="6"/>
                  </a:cubicBezTo>
                  <a:cubicBezTo>
                    <a:pt x="106" y="6"/>
                    <a:pt x="106" y="6"/>
                    <a:pt x="106" y="6"/>
                  </a:cubicBezTo>
                  <a:cubicBezTo>
                    <a:pt x="106" y="6"/>
                    <a:pt x="106" y="6"/>
                    <a:pt x="106" y="6"/>
                  </a:cubicBezTo>
                  <a:cubicBezTo>
                    <a:pt x="162" y="6"/>
                    <a:pt x="206" y="50"/>
                    <a:pt x="206" y="104"/>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511"/>
            <p:cNvSpPr>
              <a:spLocks noEditPoints="1"/>
            </p:cNvSpPr>
            <p:nvPr/>
          </p:nvSpPr>
          <p:spPr bwMode="auto">
            <a:xfrm>
              <a:off x="5705475" y="2833688"/>
              <a:ext cx="695325" cy="677863"/>
            </a:xfrm>
            <a:custGeom>
              <a:avLst/>
              <a:gdLst>
                <a:gd name="T0" fmla="*/ 82 w 164"/>
                <a:gd name="T1" fmla="*/ 0 h 160"/>
                <a:gd name="T2" fmla="*/ 82 w 164"/>
                <a:gd name="T3" fmla="*/ 0 h 160"/>
                <a:gd name="T4" fmla="*/ 82 w 164"/>
                <a:gd name="T5" fmla="*/ 0 h 160"/>
                <a:gd name="T6" fmla="*/ 82 w 164"/>
                <a:gd name="T7" fmla="*/ 0 h 160"/>
                <a:gd name="T8" fmla="*/ 0 w 164"/>
                <a:gd name="T9" fmla="*/ 80 h 160"/>
                <a:gd name="T10" fmla="*/ 0 w 164"/>
                <a:gd name="T11" fmla="*/ 80 h 160"/>
                <a:gd name="T12" fmla="*/ 0 w 164"/>
                <a:gd name="T13" fmla="*/ 80 h 160"/>
                <a:gd name="T14" fmla="*/ 0 w 164"/>
                <a:gd name="T15" fmla="*/ 80 h 160"/>
                <a:gd name="T16" fmla="*/ 0 w 164"/>
                <a:gd name="T17" fmla="*/ 80 h 160"/>
                <a:gd name="T18" fmla="*/ 0 w 164"/>
                <a:gd name="T19" fmla="*/ 84 h 160"/>
                <a:gd name="T20" fmla="*/ 1 w 164"/>
                <a:gd name="T21" fmla="*/ 93 h 160"/>
                <a:gd name="T22" fmla="*/ 2 w 164"/>
                <a:gd name="T23" fmla="*/ 96 h 160"/>
                <a:gd name="T24" fmla="*/ 82 w 164"/>
                <a:gd name="T25" fmla="*/ 160 h 160"/>
                <a:gd name="T26" fmla="*/ 164 w 164"/>
                <a:gd name="T27" fmla="*/ 80 h 160"/>
                <a:gd name="T28" fmla="*/ 140 w 164"/>
                <a:gd name="T29" fmla="*/ 24 h 160"/>
                <a:gd name="T30" fmla="*/ 82 w 164"/>
                <a:gd name="T31" fmla="*/ 0 h 160"/>
                <a:gd name="T32" fmla="*/ 160 w 164"/>
                <a:gd name="T33" fmla="*/ 80 h 160"/>
                <a:gd name="T34" fmla="*/ 82 w 164"/>
                <a:gd name="T35" fmla="*/ 157 h 160"/>
                <a:gd name="T36" fmla="*/ 82 w 164"/>
                <a:gd name="T37" fmla="*/ 157 h 160"/>
                <a:gd name="T38" fmla="*/ 4 w 164"/>
                <a:gd name="T39" fmla="*/ 81 h 160"/>
                <a:gd name="T40" fmla="*/ 4 w 164"/>
                <a:gd name="T41" fmla="*/ 81 h 160"/>
                <a:gd name="T42" fmla="*/ 4 w 164"/>
                <a:gd name="T43" fmla="*/ 80 h 160"/>
                <a:gd name="T44" fmla="*/ 82 w 164"/>
                <a:gd name="T45" fmla="*/ 4 h 160"/>
                <a:gd name="T46" fmla="*/ 82 w 164"/>
                <a:gd name="T47" fmla="*/ 4 h 160"/>
                <a:gd name="T48" fmla="*/ 160 w 164"/>
                <a:gd name="T49"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160">
                  <a:moveTo>
                    <a:pt x="82" y="0"/>
                  </a:moveTo>
                  <a:cubicBezTo>
                    <a:pt x="82" y="0"/>
                    <a:pt x="82" y="0"/>
                    <a:pt x="82" y="0"/>
                  </a:cubicBezTo>
                  <a:cubicBezTo>
                    <a:pt x="82" y="0"/>
                    <a:pt x="82" y="0"/>
                    <a:pt x="82" y="0"/>
                  </a:cubicBezTo>
                  <a:cubicBezTo>
                    <a:pt x="82" y="0"/>
                    <a:pt x="82" y="0"/>
                    <a:pt x="82" y="0"/>
                  </a:cubicBezTo>
                  <a:cubicBezTo>
                    <a:pt x="37" y="0"/>
                    <a:pt x="0" y="36"/>
                    <a:pt x="0" y="80"/>
                  </a:cubicBezTo>
                  <a:cubicBezTo>
                    <a:pt x="0" y="80"/>
                    <a:pt x="0" y="80"/>
                    <a:pt x="0" y="80"/>
                  </a:cubicBezTo>
                  <a:cubicBezTo>
                    <a:pt x="0" y="80"/>
                    <a:pt x="0" y="80"/>
                    <a:pt x="0" y="80"/>
                  </a:cubicBezTo>
                  <a:cubicBezTo>
                    <a:pt x="0" y="80"/>
                    <a:pt x="0" y="80"/>
                    <a:pt x="0" y="80"/>
                  </a:cubicBezTo>
                  <a:cubicBezTo>
                    <a:pt x="0" y="80"/>
                    <a:pt x="0" y="80"/>
                    <a:pt x="0" y="80"/>
                  </a:cubicBezTo>
                  <a:cubicBezTo>
                    <a:pt x="0" y="82"/>
                    <a:pt x="0" y="83"/>
                    <a:pt x="0" y="84"/>
                  </a:cubicBezTo>
                  <a:cubicBezTo>
                    <a:pt x="0" y="87"/>
                    <a:pt x="1" y="90"/>
                    <a:pt x="1" y="93"/>
                  </a:cubicBezTo>
                  <a:cubicBezTo>
                    <a:pt x="1" y="94"/>
                    <a:pt x="2" y="95"/>
                    <a:pt x="2" y="96"/>
                  </a:cubicBezTo>
                  <a:cubicBezTo>
                    <a:pt x="9" y="133"/>
                    <a:pt x="42" y="160"/>
                    <a:pt x="82" y="160"/>
                  </a:cubicBezTo>
                  <a:cubicBezTo>
                    <a:pt x="127" y="160"/>
                    <a:pt x="164" y="125"/>
                    <a:pt x="164" y="80"/>
                  </a:cubicBezTo>
                  <a:cubicBezTo>
                    <a:pt x="164" y="58"/>
                    <a:pt x="155" y="38"/>
                    <a:pt x="140" y="24"/>
                  </a:cubicBezTo>
                  <a:cubicBezTo>
                    <a:pt x="125" y="9"/>
                    <a:pt x="105" y="0"/>
                    <a:pt x="82" y="0"/>
                  </a:cubicBezTo>
                  <a:close/>
                  <a:moveTo>
                    <a:pt x="160" y="80"/>
                  </a:moveTo>
                  <a:cubicBezTo>
                    <a:pt x="160" y="123"/>
                    <a:pt x="125" y="157"/>
                    <a:pt x="82" y="157"/>
                  </a:cubicBezTo>
                  <a:cubicBezTo>
                    <a:pt x="82" y="157"/>
                    <a:pt x="82" y="157"/>
                    <a:pt x="82" y="157"/>
                  </a:cubicBezTo>
                  <a:cubicBezTo>
                    <a:pt x="39" y="157"/>
                    <a:pt x="4" y="123"/>
                    <a:pt x="4" y="81"/>
                  </a:cubicBezTo>
                  <a:cubicBezTo>
                    <a:pt x="4" y="81"/>
                    <a:pt x="4" y="81"/>
                    <a:pt x="4" y="81"/>
                  </a:cubicBezTo>
                  <a:cubicBezTo>
                    <a:pt x="4" y="80"/>
                    <a:pt x="4" y="80"/>
                    <a:pt x="4" y="80"/>
                  </a:cubicBezTo>
                  <a:cubicBezTo>
                    <a:pt x="4" y="38"/>
                    <a:pt x="39" y="4"/>
                    <a:pt x="82" y="4"/>
                  </a:cubicBezTo>
                  <a:cubicBezTo>
                    <a:pt x="82" y="4"/>
                    <a:pt x="82" y="4"/>
                    <a:pt x="82" y="4"/>
                  </a:cubicBezTo>
                  <a:cubicBezTo>
                    <a:pt x="125" y="4"/>
                    <a:pt x="160" y="38"/>
                    <a:pt x="160" y="80"/>
                  </a:cubicBezTo>
                  <a:close/>
                </a:path>
              </a:pathLst>
            </a:custGeom>
            <a:solidFill>
              <a:srgbClr val="EEEE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512"/>
            <p:cNvSpPr>
              <a:spLocks noChangeShapeType="1"/>
            </p:cNvSpPr>
            <p:nvPr/>
          </p:nvSpPr>
          <p:spPr bwMode="auto">
            <a:xfrm>
              <a:off x="6053138" y="2806700"/>
              <a:ext cx="0" cy="0"/>
            </a:xfrm>
            <a:prstGeom prst="line">
              <a:avLst/>
            </a:prstGeom>
            <a:noFill/>
            <a:ln w="0" cap="rnd">
              <a:solidFill>
                <a:srgbClr val="86878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513"/>
            <p:cNvSpPr>
              <a:spLocks noChangeShapeType="1"/>
            </p:cNvSpPr>
            <p:nvPr/>
          </p:nvSpPr>
          <p:spPr bwMode="auto">
            <a:xfrm>
              <a:off x="5680075" y="3171825"/>
              <a:ext cx="0" cy="0"/>
            </a:xfrm>
            <a:prstGeom prst="line">
              <a:avLst/>
            </a:prstGeom>
            <a:noFill/>
            <a:ln w="0" cap="rnd">
              <a:solidFill>
                <a:srgbClr val="86878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Freeform 514"/>
            <p:cNvSpPr>
              <a:spLocks noEditPoints="1"/>
            </p:cNvSpPr>
            <p:nvPr/>
          </p:nvSpPr>
          <p:spPr bwMode="auto">
            <a:xfrm>
              <a:off x="5680075" y="2806700"/>
              <a:ext cx="746125" cy="730250"/>
            </a:xfrm>
            <a:custGeom>
              <a:avLst/>
              <a:gdLst>
                <a:gd name="T0" fmla="*/ 88 w 176"/>
                <a:gd name="T1" fmla="*/ 0 h 172"/>
                <a:gd name="T2" fmla="*/ 88 w 176"/>
                <a:gd name="T3" fmla="*/ 0 h 172"/>
                <a:gd name="T4" fmla="*/ 88 w 176"/>
                <a:gd name="T5" fmla="*/ 0 h 172"/>
                <a:gd name="T6" fmla="*/ 88 w 176"/>
                <a:gd name="T7" fmla="*/ 0 h 172"/>
                <a:gd name="T8" fmla="*/ 88 w 176"/>
                <a:gd name="T9" fmla="*/ 0 h 172"/>
                <a:gd name="T10" fmla="*/ 88 w 176"/>
                <a:gd name="T11" fmla="*/ 0 h 172"/>
                <a:gd name="T12" fmla="*/ 88 w 176"/>
                <a:gd name="T13" fmla="*/ 0 h 172"/>
                <a:gd name="T14" fmla="*/ 0 w 176"/>
                <a:gd name="T15" fmla="*/ 86 h 172"/>
                <a:gd name="T16" fmla="*/ 0 w 176"/>
                <a:gd name="T17" fmla="*/ 86 h 172"/>
                <a:gd name="T18" fmla="*/ 0 w 176"/>
                <a:gd name="T19" fmla="*/ 86 h 172"/>
                <a:gd name="T20" fmla="*/ 0 w 176"/>
                <a:gd name="T21" fmla="*/ 86 h 172"/>
                <a:gd name="T22" fmla="*/ 0 w 176"/>
                <a:gd name="T23" fmla="*/ 86 h 172"/>
                <a:gd name="T24" fmla="*/ 88 w 176"/>
                <a:gd name="T25" fmla="*/ 172 h 172"/>
                <a:gd name="T26" fmla="*/ 88 w 176"/>
                <a:gd name="T27" fmla="*/ 172 h 172"/>
                <a:gd name="T28" fmla="*/ 88 w 176"/>
                <a:gd name="T29" fmla="*/ 172 h 172"/>
                <a:gd name="T30" fmla="*/ 172 w 176"/>
                <a:gd name="T31" fmla="*/ 112 h 172"/>
                <a:gd name="T32" fmla="*/ 176 w 176"/>
                <a:gd name="T33" fmla="*/ 86 h 172"/>
                <a:gd name="T34" fmla="*/ 150 w 176"/>
                <a:gd name="T35" fmla="*/ 26 h 172"/>
                <a:gd name="T36" fmla="*/ 88 w 176"/>
                <a:gd name="T37" fmla="*/ 0 h 172"/>
                <a:gd name="T38" fmla="*/ 88 w 176"/>
                <a:gd name="T39" fmla="*/ 166 h 172"/>
                <a:gd name="T40" fmla="*/ 8 w 176"/>
                <a:gd name="T41" fmla="*/ 102 h 172"/>
                <a:gd name="T42" fmla="*/ 7 w 176"/>
                <a:gd name="T43" fmla="*/ 99 h 172"/>
                <a:gd name="T44" fmla="*/ 6 w 176"/>
                <a:gd name="T45" fmla="*/ 90 h 172"/>
                <a:gd name="T46" fmla="*/ 6 w 176"/>
                <a:gd name="T47" fmla="*/ 86 h 172"/>
                <a:gd name="T48" fmla="*/ 6 w 176"/>
                <a:gd name="T49" fmla="*/ 86 h 172"/>
                <a:gd name="T50" fmla="*/ 6 w 176"/>
                <a:gd name="T51" fmla="*/ 86 h 172"/>
                <a:gd name="T52" fmla="*/ 6 w 176"/>
                <a:gd name="T53" fmla="*/ 86 h 172"/>
                <a:gd name="T54" fmla="*/ 6 w 176"/>
                <a:gd name="T55" fmla="*/ 86 h 172"/>
                <a:gd name="T56" fmla="*/ 88 w 176"/>
                <a:gd name="T57" fmla="*/ 6 h 172"/>
                <a:gd name="T58" fmla="*/ 88 w 176"/>
                <a:gd name="T59" fmla="*/ 6 h 172"/>
                <a:gd name="T60" fmla="*/ 88 w 176"/>
                <a:gd name="T61" fmla="*/ 6 h 172"/>
                <a:gd name="T62" fmla="*/ 88 w 176"/>
                <a:gd name="T63" fmla="*/ 6 h 172"/>
                <a:gd name="T64" fmla="*/ 146 w 176"/>
                <a:gd name="T65" fmla="*/ 30 h 172"/>
                <a:gd name="T66" fmla="*/ 170 w 176"/>
                <a:gd name="T67" fmla="*/ 86 h 172"/>
                <a:gd name="T68" fmla="*/ 88 w 176"/>
                <a:gd name="T69" fmla="*/ 1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2">
                  <a:moveTo>
                    <a:pt x="88" y="0"/>
                  </a:moveTo>
                  <a:cubicBezTo>
                    <a:pt x="88" y="0"/>
                    <a:pt x="88" y="0"/>
                    <a:pt x="88" y="0"/>
                  </a:cubicBezTo>
                  <a:cubicBezTo>
                    <a:pt x="88" y="0"/>
                    <a:pt x="88" y="0"/>
                    <a:pt x="88" y="0"/>
                  </a:cubicBezTo>
                  <a:cubicBezTo>
                    <a:pt x="88" y="0"/>
                    <a:pt x="88" y="0"/>
                    <a:pt x="88" y="0"/>
                  </a:cubicBezTo>
                  <a:cubicBezTo>
                    <a:pt x="88" y="0"/>
                    <a:pt x="88" y="0"/>
                    <a:pt x="88" y="0"/>
                  </a:cubicBezTo>
                  <a:cubicBezTo>
                    <a:pt x="88" y="0"/>
                    <a:pt x="88" y="0"/>
                    <a:pt x="88" y="0"/>
                  </a:cubicBezTo>
                  <a:cubicBezTo>
                    <a:pt x="88" y="0"/>
                    <a:pt x="88" y="0"/>
                    <a:pt x="88" y="0"/>
                  </a:cubicBezTo>
                  <a:cubicBezTo>
                    <a:pt x="40" y="0"/>
                    <a:pt x="0" y="39"/>
                    <a:pt x="0" y="86"/>
                  </a:cubicBezTo>
                  <a:cubicBezTo>
                    <a:pt x="0" y="86"/>
                    <a:pt x="0" y="86"/>
                    <a:pt x="0" y="86"/>
                  </a:cubicBezTo>
                  <a:cubicBezTo>
                    <a:pt x="0" y="86"/>
                    <a:pt x="0" y="86"/>
                    <a:pt x="0" y="86"/>
                  </a:cubicBezTo>
                  <a:cubicBezTo>
                    <a:pt x="0" y="86"/>
                    <a:pt x="0" y="86"/>
                    <a:pt x="0" y="86"/>
                  </a:cubicBezTo>
                  <a:cubicBezTo>
                    <a:pt x="0" y="86"/>
                    <a:pt x="0" y="86"/>
                    <a:pt x="0" y="86"/>
                  </a:cubicBezTo>
                  <a:cubicBezTo>
                    <a:pt x="0" y="134"/>
                    <a:pt x="40" y="172"/>
                    <a:pt x="88" y="172"/>
                  </a:cubicBezTo>
                  <a:cubicBezTo>
                    <a:pt x="88" y="172"/>
                    <a:pt x="88" y="172"/>
                    <a:pt x="88" y="172"/>
                  </a:cubicBezTo>
                  <a:cubicBezTo>
                    <a:pt x="88" y="172"/>
                    <a:pt x="88" y="172"/>
                    <a:pt x="88" y="172"/>
                  </a:cubicBezTo>
                  <a:cubicBezTo>
                    <a:pt x="127" y="172"/>
                    <a:pt x="161" y="147"/>
                    <a:pt x="172" y="112"/>
                  </a:cubicBezTo>
                  <a:cubicBezTo>
                    <a:pt x="175" y="104"/>
                    <a:pt x="176" y="95"/>
                    <a:pt x="176" y="86"/>
                  </a:cubicBezTo>
                  <a:cubicBezTo>
                    <a:pt x="176" y="63"/>
                    <a:pt x="166" y="41"/>
                    <a:pt x="150" y="26"/>
                  </a:cubicBezTo>
                  <a:cubicBezTo>
                    <a:pt x="134" y="10"/>
                    <a:pt x="112" y="0"/>
                    <a:pt x="88" y="0"/>
                  </a:cubicBezTo>
                  <a:close/>
                  <a:moveTo>
                    <a:pt x="88" y="166"/>
                  </a:moveTo>
                  <a:cubicBezTo>
                    <a:pt x="48" y="166"/>
                    <a:pt x="15" y="139"/>
                    <a:pt x="8" y="102"/>
                  </a:cubicBezTo>
                  <a:cubicBezTo>
                    <a:pt x="8" y="101"/>
                    <a:pt x="7" y="100"/>
                    <a:pt x="7" y="99"/>
                  </a:cubicBezTo>
                  <a:cubicBezTo>
                    <a:pt x="7" y="96"/>
                    <a:pt x="6" y="93"/>
                    <a:pt x="6" y="90"/>
                  </a:cubicBezTo>
                  <a:cubicBezTo>
                    <a:pt x="6" y="89"/>
                    <a:pt x="6" y="88"/>
                    <a:pt x="6" y="86"/>
                  </a:cubicBezTo>
                  <a:cubicBezTo>
                    <a:pt x="6" y="86"/>
                    <a:pt x="6" y="86"/>
                    <a:pt x="6" y="86"/>
                  </a:cubicBezTo>
                  <a:cubicBezTo>
                    <a:pt x="6" y="86"/>
                    <a:pt x="6" y="86"/>
                    <a:pt x="6" y="86"/>
                  </a:cubicBezTo>
                  <a:cubicBezTo>
                    <a:pt x="6" y="86"/>
                    <a:pt x="6" y="86"/>
                    <a:pt x="6" y="86"/>
                  </a:cubicBezTo>
                  <a:cubicBezTo>
                    <a:pt x="6" y="86"/>
                    <a:pt x="6" y="86"/>
                    <a:pt x="6" y="86"/>
                  </a:cubicBezTo>
                  <a:cubicBezTo>
                    <a:pt x="6" y="42"/>
                    <a:pt x="43" y="6"/>
                    <a:pt x="88" y="6"/>
                  </a:cubicBezTo>
                  <a:cubicBezTo>
                    <a:pt x="88" y="6"/>
                    <a:pt x="88" y="6"/>
                    <a:pt x="88" y="6"/>
                  </a:cubicBezTo>
                  <a:cubicBezTo>
                    <a:pt x="88" y="6"/>
                    <a:pt x="88" y="6"/>
                    <a:pt x="88" y="6"/>
                  </a:cubicBezTo>
                  <a:cubicBezTo>
                    <a:pt x="88" y="6"/>
                    <a:pt x="88" y="6"/>
                    <a:pt x="88" y="6"/>
                  </a:cubicBezTo>
                  <a:cubicBezTo>
                    <a:pt x="111" y="6"/>
                    <a:pt x="131" y="15"/>
                    <a:pt x="146" y="30"/>
                  </a:cubicBezTo>
                  <a:cubicBezTo>
                    <a:pt x="161" y="44"/>
                    <a:pt x="170" y="64"/>
                    <a:pt x="170" y="86"/>
                  </a:cubicBezTo>
                  <a:cubicBezTo>
                    <a:pt x="170" y="131"/>
                    <a:pt x="133" y="166"/>
                    <a:pt x="88" y="166"/>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515"/>
            <p:cNvSpPr>
              <a:spLocks noEditPoints="1"/>
            </p:cNvSpPr>
            <p:nvPr/>
          </p:nvSpPr>
          <p:spPr bwMode="auto">
            <a:xfrm>
              <a:off x="5722938" y="2849563"/>
              <a:ext cx="661988" cy="649288"/>
            </a:xfrm>
            <a:custGeom>
              <a:avLst/>
              <a:gdLst>
                <a:gd name="T0" fmla="*/ 78 w 156"/>
                <a:gd name="T1" fmla="*/ 0 h 153"/>
                <a:gd name="T2" fmla="*/ 78 w 156"/>
                <a:gd name="T3" fmla="*/ 0 h 153"/>
                <a:gd name="T4" fmla="*/ 0 w 156"/>
                <a:gd name="T5" fmla="*/ 76 h 153"/>
                <a:gd name="T6" fmla="*/ 0 w 156"/>
                <a:gd name="T7" fmla="*/ 77 h 153"/>
                <a:gd name="T8" fmla="*/ 0 w 156"/>
                <a:gd name="T9" fmla="*/ 77 h 153"/>
                <a:gd name="T10" fmla="*/ 78 w 156"/>
                <a:gd name="T11" fmla="*/ 153 h 153"/>
                <a:gd name="T12" fmla="*/ 78 w 156"/>
                <a:gd name="T13" fmla="*/ 153 h 153"/>
                <a:gd name="T14" fmla="*/ 156 w 156"/>
                <a:gd name="T15" fmla="*/ 76 h 153"/>
                <a:gd name="T16" fmla="*/ 156 w 156"/>
                <a:gd name="T17" fmla="*/ 76 h 153"/>
                <a:gd name="T18" fmla="*/ 78 w 156"/>
                <a:gd name="T19" fmla="*/ 0 h 153"/>
                <a:gd name="T20" fmla="*/ 150 w 156"/>
                <a:gd name="T21" fmla="*/ 76 h 153"/>
                <a:gd name="T22" fmla="*/ 78 w 156"/>
                <a:gd name="T23" fmla="*/ 147 h 153"/>
                <a:gd name="T24" fmla="*/ 78 w 156"/>
                <a:gd name="T25" fmla="*/ 147 h 153"/>
                <a:gd name="T26" fmla="*/ 6 w 156"/>
                <a:gd name="T27" fmla="*/ 77 h 153"/>
                <a:gd name="T28" fmla="*/ 6 w 156"/>
                <a:gd name="T29" fmla="*/ 77 h 153"/>
                <a:gd name="T30" fmla="*/ 6 w 156"/>
                <a:gd name="T31" fmla="*/ 76 h 153"/>
                <a:gd name="T32" fmla="*/ 78 w 156"/>
                <a:gd name="T33" fmla="*/ 6 h 153"/>
                <a:gd name="T34" fmla="*/ 78 w 156"/>
                <a:gd name="T35" fmla="*/ 6 h 153"/>
                <a:gd name="T36" fmla="*/ 150 w 156"/>
                <a:gd name="T3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8" y="0"/>
                  </a:moveTo>
                  <a:cubicBezTo>
                    <a:pt x="78" y="0"/>
                    <a:pt x="78" y="0"/>
                    <a:pt x="78" y="0"/>
                  </a:cubicBezTo>
                  <a:cubicBezTo>
                    <a:pt x="35" y="0"/>
                    <a:pt x="0" y="34"/>
                    <a:pt x="0" y="76"/>
                  </a:cubicBezTo>
                  <a:cubicBezTo>
                    <a:pt x="0" y="77"/>
                    <a:pt x="0" y="77"/>
                    <a:pt x="0" y="77"/>
                  </a:cubicBezTo>
                  <a:cubicBezTo>
                    <a:pt x="0" y="77"/>
                    <a:pt x="0" y="77"/>
                    <a:pt x="0" y="77"/>
                  </a:cubicBezTo>
                  <a:cubicBezTo>
                    <a:pt x="0" y="119"/>
                    <a:pt x="35" y="153"/>
                    <a:pt x="78" y="153"/>
                  </a:cubicBezTo>
                  <a:cubicBezTo>
                    <a:pt x="78" y="153"/>
                    <a:pt x="78" y="153"/>
                    <a:pt x="78" y="153"/>
                  </a:cubicBezTo>
                  <a:cubicBezTo>
                    <a:pt x="121" y="153"/>
                    <a:pt x="156" y="119"/>
                    <a:pt x="156" y="76"/>
                  </a:cubicBezTo>
                  <a:cubicBezTo>
                    <a:pt x="156" y="76"/>
                    <a:pt x="156" y="76"/>
                    <a:pt x="156" y="76"/>
                  </a:cubicBezTo>
                  <a:cubicBezTo>
                    <a:pt x="156" y="34"/>
                    <a:pt x="121" y="0"/>
                    <a:pt x="78" y="0"/>
                  </a:cubicBezTo>
                  <a:close/>
                  <a:moveTo>
                    <a:pt x="150" y="76"/>
                  </a:moveTo>
                  <a:cubicBezTo>
                    <a:pt x="150" y="115"/>
                    <a:pt x="118" y="147"/>
                    <a:pt x="78" y="147"/>
                  </a:cubicBezTo>
                  <a:cubicBezTo>
                    <a:pt x="78" y="147"/>
                    <a:pt x="78" y="147"/>
                    <a:pt x="78" y="147"/>
                  </a:cubicBezTo>
                  <a:cubicBezTo>
                    <a:pt x="38" y="147"/>
                    <a:pt x="6" y="115"/>
                    <a:pt x="6" y="77"/>
                  </a:cubicBezTo>
                  <a:cubicBezTo>
                    <a:pt x="6" y="77"/>
                    <a:pt x="6" y="77"/>
                    <a:pt x="6" y="77"/>
                  </a:cubicBezTo>
                  <a:cubicBezTo>
                    <a:pt x="6" y="76"/>
                    <a:pt x="6" y="76"/>
                    <a:pt x="6" y="76"/>
                  </a:cubicBezTo>
                  <a:cubicBezTo>
                    <a:pt x="6" y="37"/>
                    <a:pt x="38" y="6"/>
                    <a:pt x="78" y="6"/>
                  </a:cubicBezTo>
                  <a:cubicBezTo>
                    <a:pt x="78" y="6"/>
                    <a:pt x="78" y="6"/>
                    <a:pt x="78" y="6"/>
                  </a:cubicBezTo>
                  <a:cubicBezTo>
                    <a:pt x="118" y="6"/>
                    <a:pt x="150" y="37"/>
                    <a:pt x="150" y="76"/>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516"/>
            <p:cNvSpPr/>
            <p:nvPr/>
          </p:nvSpPr>
          <p:spPr bwMode="auto">
            <a:xfrm>
              <a:off x="5973763" y="3057525"/>
              <a:ext cx="130175" cy="111125"/>
            </a:xfrm>
            <a:custGeom>
              <a:avLst/>
              <a:gdLst>
                <a:gd name="T0" fmla="*/ 30 w 31"/>
                <a:gd name="T1" fmla="*/ 1 h 26"/>
                <a:gd name="T2" fmla="*/ 28 w 31"/>
                <a:gd name="T3" fmla="*/ 1 h 26"/>
                <a:gd name="T4" fmla="*/ 1 w 31"/>
                <a:gd name="T5" fmla="*/ 23 h 26"/>
                <a:gd name="T6" fmla="*/ 1 w 31"/>
                <a:gd name="T7" fmla="*/ 26 h 26"/>
                <a:gd name="T8" fmla="*/ 2 w 31"/>
                <a:gd name="T9" fmla="*/ 26 h 26"/>
                <a:gd name="T10" fmla="*/ 3 w 31"/>
                <a:gd name="T11" fmla="*/ 26 h 26"/>
                <a:gd name="T12" fmla="*/ 30 w 31"/>
                <a:gd name="T13" fmla="*/ 3 h 26"/>
                <a:gd name="T14" fmla="*/ 30 w 31"/>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6">
                  <a:moveTo>
                    <a:pt x="30" y="1"/>
                  </a:moveTo>
                  <a:cubicBezTo>
                    <a:pt x="30" y="0"/>
                    <a:pt x="29" y="0"/>
                    <a:pt x="28" y="1"/>
                  </a:cubicBezTo>
                  <a:cubicBezTo>
                    <a:pt x="1" y="23"/>
                    <a:pt x="1" y="23"/>
                    <a:pt x="1" y="23"/>
                  </a:cubicBezTo>
                  <a:cubicBezTo>
                    <a:pt x="0" y="24"/>
                    <a:pt x="0" y="25"/>
                    <a:pt x="1" y="26"/>
                  </a:cubicBezTo>
                  <a:cubicBezTo>
                    <a:pt x="1" y="26"/>
                    <a:pt x="1" y="26"/>
                    <a:pt x="2" y="26"/>
                  </a:cubicBezTo>
                  <a:cubicBezTo>
                    <a:pt x="2" y="26"/>
                    <a:pt x="3" y="26"/>
                    <a:pt x="3" y="26"/>
                  </a:cubicBezTo>
                  <a:cubicBezTo>
                    <a:pt x="30" y="3"/>
                    <a:pt x="30" y="3"/>
                    <a:pt x="30" y="3"/>
                  </a:cubicBezTo>
                  <a:cubicBezTo>
                    <a:pt x="31" y="2"/>
                    <a:pt x="31" y="1"/>
                    <a:pt x="30" y="1"/>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17"/>
            <p:cNvSpPr/>
            <p:nvPr/>
          </p:nvSpPr>
          <p:spPr bwMode="auto">
            <a:xfrm>
              <a:off x="6062663" y="3062288"/>
              <a:ext cx="130175" cy="114300"/>
            </a:xfrm>
            <a:custGeom>
              <a:avLst/>
              <a:gdLst>
                <a:gd name="T0" fmla="*/ 29 w 31"/>
                <a:gd name="T1" fmla="*/ 0 h 27"/>
                <a:gd name="T2" fmla="*/ 1 w 31"/>
                <a:gd name="T3" fmla="*/ 24 h 27"/>
                <a:gd name="T4" fmla="*/ 1 w 31"/>
                <a:gd name="T5" fmla="*/ 26 h 27"/>
                <a:gd name="T6" fmla="*/ 2 w 31"/>
                <a:gd name="T7" fmla="*/ 27 h 27"/>
                <a:gd name="T8" fmla="*/ 3 w 31"/>
                <a:gd name="T9" fmla="*/ 26 h 27"/>
                <a:gd name="T10" fmla="*/ 31 w 31"/>
                <a:gd name="T11" fmla="*/ 3 h 27"/>
                <a:gd name="T12" fmla="*/ 31 w 31"/>
                <a:gd name="T13" fmla="*/ 1 h 27"/>
                <a:gd name="T14" fmla="*/ 29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29" y="0"/>
                  </a:moveTo>
                  <a:cubicBezTo>
                    <a:pt x="1" y="24"/>
                    <a:pt x="1" y="24"/>
                    <a:pt x="1" y="24"/>
                  </a:cubicBezTo>
                  <a:cubicBezTo>
                    <a:pt x="0" y="25"/>
                    <a:pt x="0" y="25"/>
                    <a:pt x="1" y="26"/>
                  </a:cubicBezTo>
                  <a:cubicBezTo>
                    <a:pt x="1" y="26"/>
                    <a:pt x="1" y="27"/>
                    <a:pt x="2" y="27"/>
                  </a:cubicBezTo>
                  <a:cubicBezTo>
                    <a:pt x="2" y="27"/>
                    <a:pt x="2" y="26"/>
                    <a:pt x="3" y="26"/>
                  </a:cubicBezTo>
                  <a:cubicBezTo>
                    <a:pt x="31" y="3"/>
                    <a:pt x="31" y="3"/>
                    <a:pt x="31" y="3"/>
                  </a:cubicBezTo>
                  <a:cubicBezTo>
                    <a:pt x="31" y="2"/>
                    <a:pt x="31" y="1"/>
                    <a:pt x="31" y="1"/>
                  </a:cubicBezTo>
                  <a:cubicBezTo>
                    <a:pt x="30" y="0"/>
                    <a:pt x="29" y="0"/>
                    <a:pt x="29" y="0"/>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518"/>
            <p:cNvSpPr/>
            <p:nvPr/>
          </p:nvSpPr>
          <p:spPr bwMode="auto">
            <a:xfrm>
              <a:off x="6075363" y="3181350"/>
              <a:ext cx="79375" cy="71438"/>
            </a:xfrm>
            <a:custGeom>
              <a:avLst/>
              <a:gdLst>
                <a:gd name="T0" fmla="*/ 17 w 19"/>
                <a:gd name="T1" fmla="*/ 1 h 17"/>
                <a:gd name="T2" fmla="*/ 1 w 19"/>
                <a:gd name="T3" fmla="*/ 14 h 17"/>
                <a:gd name="T4" fmla="*/ 1 w 19"/>
                <a:gd name="T5" fmla="*/ 16 h 17"/>
                <a:gd name="T6" fmla="*/ 2 w 19"/>
                <a:gd name="T7" fmla="*/ 17 h 17"/>
                <a:gd name="T8" fmla="*/ 3 w 19"/>
                <a:gd name="T9" fmla="*/ 16 h 17"/>
                <a:gd name="T10" fmla="*/ 19 w 19"/>
                <a:gd name="T11" fmla="*/ 3 h 17"/>
                <a:gd name="T12" fmla="*/ 19 w 19"/>
                <a:gd name="T13" fmla="*/ 1 h 17"/>
                <a:gd name="T14" fmla="*/ 17 w 19"/>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7">
                  <a:moveTo>
                    <a:pt x="17" y="1"/>
                  </a:moveTo>
                  <a:cubicBezTo>
                    <a:pt x="1" y="14"/>
                    <a:pt x="1" y="14"/>
                    <a:pt x="1" y="14"/>
                  </a:cubicBezTo>
                  <a:cubicBezTo>
                    <a:pt x="0" y="15"/>
                    <a:pt x="0" y="15"/>
                    <a:pt x="1" y="16"/>
                  </a:cubicBezTo>
                  <a:cubicBezTo>
                    <a:pt x="1" y="16"/>
                    <a:pt x="1" y="17"/>
                    <a:pt x="2" y="17"/>
                  </a:cubicBezTo>
                  <a:cubicBezTo>
                    <a:pt x="2" y="17"/>
                    <a:pt x="2" y="17"/>
                    <a:pt x="3" y="16"/>
                  </a:cubicBezTo>
                  <a:cubicBezTo>
                    <a:pt x="19" y="3"/>
                    <a:pt x="19" y="3"/>
                    <a:pt x="19" y="3"/>
                  </a:cubicBezTo>
                  <a:cubicBezTo>
                    <a:pt x="19" y="2"/>
                    <a:pt x="19" y="2"/>
                    <a:pt x="19" y="1"/>
                  </a:cubicBezTo>
                  <a:cubicBezTo>
                    <a:pt x="18" y="0"/>
                    <a:pt x="17" y="0"/>
                    <a:pt x="17" y="1"/>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519"/>
            <p:cNvSpPr/>
            <p:nvPr/>
          </p:nvSpPr>
          <p:spPr bwMode="auto">
            <a:xfrm>
              <a:off x="5976938" y="3184525"/>
              <a:ext cx="73025" cy="63500"/>
            </a:xfrm>
            <a:custGeom>
              <a:avLst/>
              <a:gdLst>
                <a:gd name="T0" fmla="*/ 15 w 17"/>
                <a:gd name="T1" fmla="*/ 0 h 15"/>
                <a:gd name="T2" fmla="*/ 1 w 17"/>
                <a:gd name="T3" fmla="*/ 12 h 15"/>
                <a:gd name="T4" fmla="*/ 1 w 17"/>
                <a:gd name="T5" fmla="*/ 14 h 15"/>
                <a:gd name="T6" fmla="*/ 2 w 17"/>
                <a:gd name="T7" fmla="*/ 14 h 15"/>
                <a:gd name="T8" fmla="*/ 3 w 17"/>
                <a:gd name="T9" fmla="*/ 14 h 15"/>
                <a:gd name="T10" fmla="*/ 17 w 17"/>
                <a:gd name="T11" fmla="*/ 3 h 15"/>
                <a:gd name="T12" fmla="*/ 17 w 17"/>
                <a:gd name="T13" fmla="*/ 0 h 15"/>
                <a:gd name="T14" fmla="*/ 15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5" y="0"/>
                  </a:moveTo>
                  <a:cubicBezTo>
                    <a:pt x="1" y="12"/>
                    <a:pt x="1" y="12"/>
                    <a:pt x="1" y="12"/>
                  </a:cubicBezTo>
                  <a:cubicBezTo>
                    <a:pt x="0" y="12"/>
                    <a:pt x="0" y="13"/>
                    <a:pt x="1" y="14"/>
                  </a:cubicBezTo>
                  <a:cubicBezTo>
                    <a:pt x="1" y="14"/>
                    <a:pt x="1" y="14"/>
                    <a:pt x="2" y="14"/>
                  </a:cubicBezTo>
                  <a:cubicBezTo>
                    <a:pt x="2" y="15"/>
                    <a:pt x="3" y="14"/>
                    <a:pt x="3" y="14"/>
                  </a:cubicBezTo>
                  <a:cubicBezTo>
                    <a:pt x="17" y="3"/>
                    <a:pt x="17" y="3"/>
                    <a:pt x="17" y="3"/>
                  </a:cubicBezTo>
                  <a:cubicBezTo>
                    <a:pt x="17" y="2"/>
                    <a:pt x="17" y="1"/>
                    <a:pt x="17" y="0"/>
                  </a:cubicBezTo>
                  <a:cubicBezTo>
                    <a:pt x="16" y="0"/>
                    <a:pt x="15" y="0"/>
                    <a:pt x="15" y="0"/>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2398078" y="2877820"/>
            <a:ext cx="1073150" cy="17463"/>
            <a:chOff x="4056063" y="2438400"/>
            <a:chExt cx="1073150" cy="17463"/>
          </a:xfrm>
        </p:grpSpPr>
        <p:sp>
          <p:nvSpPr>
            <p:cNvPr id="32" name="Freeform 523"/>
            <p:cNvSpPr/>
            <p:nvPr/>
          </p:nvSpPr>
          <p:spPr bwMode="auto">
            <a:xfrm>
              <a:off x="5086350" y="2438400"/>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10" y="0"/>
                    <a:pt x="10" y="1"/>
                    <a:pt x="10" y="2"/>
                  </a:cubicBezTo>
                  <a:cubicBezTo>
                    <a:pt x="10" y="3"/>
                    <a:pt x="10"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524"/>
            <p:cNvSpPr>
              <a:spLocks noEditPoints="1"/>
            </p:cNvSpPr>
            <p:nvPr/>
          </p:nvSpPr>
          <p:spPr bwMode="auto">
            <a:xfrm>
              <a:off x="4137025" y="2438400"/>
              <a:ext cx="915988" cy="17463"/>
            </a:xfrm>
            <a:custGeom>
              <a:avLst/>
              <a:gdLst>
                <a:gd name="T0" fmla="*/ 214 w 216"/>
                <a:gd name="T1" fmla="*/ 4 h 4"/>
                <a:gd name="T2" fmla="*/ 202 w 216"/>
                <a:gd name="T3" fmla="*/ 4 h 4"/>
                <a:gd name="T4" fmla="*/ 200 w 216"/>
                <a:gd name="T5" fmla="*/ 2 h 4"/>
                <a:gd name="T6" fmla="*/ 202 w 216"/>
                <a:gd name="T7" fmla="*/ 0 h 4"/>
                <a:gd name="T8" fmla="*/ 214 w 216"/>
                <a:gd name="T9" fmla="*/ 0 h 4"/>
                <a:gd name="T10" fmla="*/ 216 w 216"/>
                <a:gd name="T11" fmla="*/ 2 h 4"/>
                <a:gd name="T12" fmla="*/ 214 w 216"/>
                <a:gd name="T13" fmla="*/ 4 h 4"/>
                <a:gd name="T14" fmla="*/ 189 w 216"/>
                <a:gd name="T15" fmla="*/ 4 h 4"/>
                <a:gd name="T16" fmla="*/ 177 w 216"/>
                <a:gd name="T17" fmla="*/ 4 h 4"/>
                <a:gd name="T18" fmla="*/ 175 w 216"/>
                <a:gd name="T19" fmla="*/ 2 h 4"/>
                <a:gd name="T20" fmla="*/ 177 w 216"/>
                <a:gd name="T21" fmla="*/ 0 h 4"/>
                <a:gd name="T22" fmla="*/ 189 w 216"/>
                <a:gd name="T23" fmla="*/ 0 h 4"/>
                <a:gd name="T24" fmla="*/ 191 w 216"/>
                <a:gd name="T25" fmla="*/ 2 h 4"/>
                <a:gd name="T26" fmla="*/ 189 w 216"/>
                <a:gd name="T27" fmla="*/ 4 h 4"/>
                <a:gd name="T28" fmla="*/ 164 w 216"/>
                <a:gd name="T29" fmla="*/ 4 h 4"/>
                <a:gd name="T30" fmla="*/ 152 w 216"/>
                <a:gd name="T31" fmla="*/ 4 h 4"/>
                <a:gd name="T32" fmla="*/ 150 w 216"/>
                <a:gd name="T33" fmla="*/ 2 h 4"/>
                <a:gd name="T34" fmla="*/ 152 w 216"/>
                <a:gd name="T35" fmla="*/ 0 h 4"/>
                <a:gd name="T36" fmla="*/ 164 w 216"/>
                <a:gd name="T37" fmla="*/ 0 h 4"/>
                <a:gd name="T38" fmla="*/ 166 w 216"/>
                <a:gd name="T39" fmla="*/ 2 h 4"/>
                <a:gd name="T40" fmla="*/ 164 w 216"/>
                <a:gd name="T41" fmla="*/ 4 h 4"/>
                <a:gd name="T42" fmla="*/ 139 w 216"/>
                <a:gd name="T43" fmla="*/ 4 h 4"/>
                <a:gd name="T44" fmla="*/ 127 w 216"/>
                <a:gd name="T45" fmla="*/ 4 h 4"/>
                <a:gd name="T46" fmla="*/ 125 w 216"/>
                <a:gd name="T47" fmla="*/ 2 h 4"/>
                <a:gd name="T48" fmla="*/ 127 w 216"/>
                <a:gd name="T49" fmla="*/ 0 h 4"/>
                <a:gd name="T50" fmla="*/ 139 w 216"/>
                <a:gd name="T51" fmla="*/ 0 h 4"/>
                <a:gd name="T52" fmla="*/ 141 w 216"/>
                <a:gd name="T53" fmla="*/ 2 h 4"/>
                <a:gd name="T54" fmla="*/ 139 w 216"/>
                <a:gd name="T55" fmla="*/ 4 h 4"/>
                <a:gd name="T56" fmla="*/ 114 w 216"/>
                <a:gd name="T57" fmla="*/ 4 h 4"/>
                <a:gd name="T58" fmla="*/ 102 w 216"/>
                <a:gd name="T59" fmla="*/ 4 h 4"/>
                <a:gd name="T60" fmla="*/ 100 w 216"/>
                <a:gd name="T61" fmla="*/ 2 h 4"/>
                <a:gd name="T62" fmla="*/ 102 w 216"/>
                <a:gd name="T63" fmla="*/ 0 h 4"/>
                <a:gd name="T64" fmla="*/ 114 w 216"/>
                <a:gd name="T65" fmla="*/ 0 h 4"/>
                <a:gd name="T66" fmla="*/ 116 w 216"/>
                <a:gd name="T67" fmla="*/ 2 h 4"/>
                <a:gd name="T68" fmla="*/ 114 w 216"/>
                <a:gd name="T69" fmla="*/ 4 h 4"/>
                <a:gd name="T70" fmla="*/ 89 w 216"/>
                <a:gd name="T71" fmla="*/ 4 h 4"/>
                <a:gd name="T72" fmla="*/ 77 w 216"/>
                <a:gd name="T73" fmla="*/ 4 h 4"/>
                <a:gd name="T74" fmla="*/ 75 w 216"/>
                <a:gd name="T75" fmla="*/ 2 h 4"/>
                <a:gd name="T76" fmla="*/ 77 w 216"/>
                <a:gd name="T77" fmla="*/ 0 h 4"/>
                <a:gd name="T78" fmla="*/ 89 w 216"/>
                <a:gd name="T79" fmla="*/ 0 h 4"/>
                <a:gd name="T80" fmla="*/ 91 w 216"/>
                <a:gd name="T81" fmla="*/ 2 h 4"/>
                <a:gd name="T82" fmla="*/ 89 w 216"/>
                <a:gd name="T83" fmla="*/ 4 h 4"/>
                <a:gd name="T84" fmla="*/ 64 w 216"/>
                <a:gd name="T85" fmla="*/ 4 h 4"/>
                <a:gd name="T86" fmla="*/ 52 w 216"/>
                <a:gd name="T87" fmla="*/ 4 h 4"/>
                <a:gd name="T88" fmla="*/ 50 w 216"/>
                <a:gd name="T89" fmla="*/ 2 h 4"/>
                <a:gd name="T90" fmla="*/ 52 w 216"/>
                <a:gd name="T91" fmla="*/ 0 h 4"/>
                <a:gd name="T92" fmla="*/ 64 w 216"/>
                <a:gd name="T93" fmla="*/ 0 h 4"/>
                <a:gd name="T94" fmla="*/ 66 w 216"/>
                <a:gd name="T95" fmla="*/ 2 h 4"/>
                <a:gd name="T96" fmla="*/ 64 w 216"/>
                <a:gd name="T97" fmla="*/ 4 h 4"/>
                <a:gd name="T98" fmla="*/ 39 w 216"/>
                <a:gd name="T99" fmla="*/ 4 h 4"/>
                <a:gd name="T100" fmla="*/ 27 w 216"/>
                <a:gd name="T101" fmla="*/ 4 h 4"/>
                <a:gd name="T102" fmla="*/ 25 w 216"/>
                <a:gd name="T103" fmla="*/ 2 h 4"/>
                <a:gd name="T104" fmla="*/ 27 w 216"/>
                <a:gd name="T105" fmla="*/ 0 h 4"/>
                <a:gd name="T106" fmla="*/ 39 w 216"/>
                <a:gd name="T107" fmla="*/ 0 h 4"/>
                <a:gd name="T108" fmla="*/ 41 w 216"/>
                <a:gd name="T109" fmla="*/ 2 h 4"/>
                <a:gd name="T110" fmla="*/ 39 w 216"/>
                <a:gd name="T111" fmla="*/ 4 h 4"/>
                <a:gd name="T112" fmla="*/ 14 w 216"/>
                <a:gd name="T113" fmla="*/ 4 h 4"/>
                <a:gd name="T114" fmla="*/ 2 w 216"/>
                <a:gd name="T115" fmla="*/ 4 h 4"/>
                <a:gd name="T116" fmla="*/ 0 w 216"/>
                <a:gd name="T117" fmla="*/ 2 h 4"/>
                <a:gd name="T118" fmla="*/ 2 w 216"/>
                <a:gd name="T119" fmla="*/ 0 h 4"/>
                <a:gd name="T120" fmla="*/ 14 w 216"/>
                <a:gd name="T121" fmla="*/ 0 h 4"/>
                <a:gd name="T122" fmla="*/ 16 w 216"/>
                <a:gd name="T123" fmla="*/ 2 h 4"/>
                <a:gd name="T124" fmla="*/ 14 w 216"/>
                <a:gd name="T1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 h="4">
                  <a:moveTo>
                    <a:pt x="214" y="4"/>
                  </a:moveTo>
                  <a:cubicBezTo>
                    <a:pt x="202" y="4"/>
                    <a:pt x="202" y="4"/>
                    <a:pt x="202" y="4"/>
                  </a:cubicBezTo>
                  <a:cubicBezTo>
                    <a:pt x="200" y="4"/>
                    <a:pt x="200" y="3"/>
                    <a:pt x="200" y="2"/>
                  </a:cubicBezTo>
                  <a:cubicBezTo>
                    <a:pt x="200" y="1"/>
                    <a:pt x="200" y="0"/>
                    <a:pt x="202" y="0"/>
                  </a:cubicBezTo>
                  <a:cubicBezTo>
                    <a:pt x="214" y="0"/>
                    <a:pt x="214" y="0"/>
                    <a:pt x="214" y="0"/>
                  </a:cubicBezTo>
                  <a:cubicBezTo>
                    <a:pt x="215" y="0"/>
                    <a:pt x="216" y="1"/>
                    <a:pt x="216" y="2"/>
                  </a:cubicBezTo>
                  <a:cubicBezTo>
                    <a:pt x="216" y="3"/>
                    <a:pt x="215" y="4"/>
                    <a:pt x="214" y="4"/>
                  </a:cubicBezTo>
                  <a:close/>
                  <a:moveTo>
                    <a:pt x="189" y="4"/>
                  </a:moveTo>
                  <a:cubicBezTo>
                    <a:pt x="177" y="4"/>
                    <a:pt x="177" y="4"/>
                    <a:pt x="177" y="4"/>
                  </a:cubicBezTo>
                  <a:cubicBezTo>
                    <a:pt x="175" y="4"/>
                    <a:pt x="175" y="3"/>
                    <a:pt x="175" y="2"/>
                  </a:cubicBezTo>
                  <a:cubicBezTo>
                    <a:pt x="175" y="1"/>
                    <a:pt x="175" y="0"/>
                    <a:pt x="177" y="0"/>
                  </a:cubicBezTo>
                  <a:cubicBezTo>
                    <a:pt x="189" y="0"/>
                    <a:pt x="189" y="0"/>
                    <a:pt x="189" y="0"/>
                  </a:cubicBezTo>
                  <a:cubicBezTo>
                    <a:pt x="190" y="0"/>
                    <a:pt x="191" y="1"/>
                    <a:pt x="191" y="2"/>
                  </a:cubicBezTo>
                  <a:cubicBezTo>
                    <a:pt x="191" y="3"/>
                    <a:pt x="190" y="4"/>
                    <a:pt x="189" y="4"/>
                  </a:cubicBezTo>
                  <a:close/>
                  <a:moveTo>
                    <a:pt x="164" y="4"/>
                  </a:moveTo>
                  <a:cubicBezTo>
                    <a:pt x="152" y="4"/>
                    <a:pt x="152" y="4"/>
                    <a:pt x="152" y="4"/>
                  </a:cubicBezTo>
                  <a:cubicBezTo>
                    <a:pt x="150" y="4"/>
                    <a:pt x="150" y="3"/>
                    <a:pt x="150" y="2"/>
                  </a:cubicBezTo>
                  <a:cubicBezTo>
                    <a:pt x="150" y="1"/>
                    <a:pt x="150" y="0"/>
                    <a:pt x="152" y="0"/>
                  </a:cubicBezTo>
                  <a:cubicBezTo>
                    <a:pt x="164" y="0"/>
                    <a:pt x="164" y="0"/>
                    <a:pt x="164" y="0"/>
                  </a:cubicBezTo>
                  <a:cubicBezTo>
                    <a:pt x="165" y="0"/>
                    <a:pt x="166" y="1"/>
                    <a:pt x="166" y="2"/>
                  </a:cubicBezTo>
                  <a:cubicBezTo>
                    <a:pt x="166" y="3"/>
                    <a:pt x="165" y="4"/>
                    <a:pt x="164" y="4"/>
                  </a:cubicBezTo>
                  <a:close/>
                  <a:moveTo>
                    <a:pt x="139" y="4"/>
                  </a:moveTo>
                  <a:cubicBezTo>
                    <a:pt x="127" y="4"/>
                    <a:pt x="127" y="4"/>
                    <a:pt x="127" y="4"/>
                  </a:cubicBezTo>
                  <a:cubicBezTo>
                    <a:pt x="126" y="4"/>
                    <a:pt x="125" y="3"/>
                    <a:pt x="125" y="2"/>
                  </a:cubicBezTo>
                  <a:cubicBezTo>
                    <a:pt x="125" y="1"/>
                    <a:pt x="126" y="0"/>
                    <a:pt x="127" y="0"/>
                  </a:cubicBezTo>
                  <a:cubicBezTo>
                    <a:pt x="139" y="0"/>
                    <a:pt x="139" y="0"/>
                    <a:pt x="139" y="0"/>
                  </a:cubicBezTo>
                  <a:cubicBezTo>
                    <a:pt x="140" y="0"/>
                    <a:pt x="141" y="1"/>
                    <a:pt x="141" y="2"/>
                  </a:cubicBezTo>
                  <a:cubicBezTo>
                    <a:pt x="141" y="3"/>
                    <a:pt x="140" y="4"/>
                    <a:pt x="139" y="4"/>
                  </a:cubicBezTo>
                  <a:close/>
                  <a:moveTo>
                    <a:pt x="114" y="4"/>
                  </a:moveTo>
                  <a:cubicBezTo>
                    <a:pt x="102" y="4"/>
                    <a:pt x="102" y="4"/>
                    <a:pt x="102" y="4"/>
                  </a:cubicBezTo>
                  <a:cubicBezTo>
                    <a:pt x="101" y="4"/>
                    <a:pt x="100" y="3"/>
                    <a:pt x="100" y="2"/>
                  </a:cubicBezTo>
                  <a:cubicBezTo>
                    <a:pt x="100" y="1"/>
                    <a:pt x="101" y="0"/>
                    <a:pt x="102" y="0"/>
                  </a:cubicBezTo>
                  <a:cubicBezTo>
                    <a:pt x="114" y="0"/>
                    <a:pt x="114" y="0"/>
                    <a:pt x="114" y="0"/>
                  </a:cubicBezTo>
                  <a:cubicBezTo>
                    <a:pt x="115" y="0"/>
                    <a:pt x="116" y="1"/>
                    <a:pt x="116" y="2"/>
                  </a:cubicBezTo>
                  <a:cubicBezTo>
                    <a:pt x="116" y="3"/>
                    <a:pt x="115" y="4"/>
                    <a:pt x="114" y="4"/>
                  </a:cubicBezTo>
                  <a:close/>
                  <a:moveTo>
                    <a:pt x="89" y="4"/>
                  </a:moveTo>
                  <a:cubicBezTo>
                    <a:pt x="77" y="4"/>
                    <a:pt x="77" y="4"/>
                    <a:pt x="77" y="4"/>
                  </a:cubicBezTo>
                  <a:cubicBezTo>
                    <a:pt x="76" y="4"/>
                    <a:pt x="75" y="3"/>
                    <a:pt x="75" y="2"/>
                  </a:cubicBezTo>
                  <a:cubicBezTo>
                    <a:pt x="75" y="1"/>
                    <a:pt x="76" y="0"/>
                    <a:pt x="77" y="0"/>
                  </a:cubicBezTo>
                  <a:cubicBezTo>
                    <a:pt x="89" y="0"/>
                    <a:pt x="89" y="0"/>
                    <a:pt x="89" y="0"/>
                  </a:cubicBezTo>
                  <a:cubicBezTo>
                    <a:pt x="90" y="0"/>
                    <a:pt x="91" y="1"/>
                    <a:pt x="91" y="2"/>
                  </a:cubicBezTo>
                  <a:cubicBezTo>
                    <a:pt x="91" y="3"/>
                    <a:pt x="90" y="4"/>
                    <a:pt x="89" y="4"/>
                  </a:cubicBezTo>
                  <a:close/>
                  <a:moveTo>
                    <a:pt x="64" y="4"/>
                  </a:moveTo>
                  <a:cubicBezTo>
                    <a:pt x="52" y="4"/>
                    <a:pt x="52" y="4"/>
                    <a:pt x="52" y="4"/>
                  </a:cubicBezTo>
                  <a:cubicBezTo>
                    <a:pt x="51" y="4"/>
                    <a:pt x="50" y="3"/>
                    <a:pt x="50" y="2"/>
                  </a:cubicBezTo>
                  <a:cubicBezTo>
                    <a:pt x="50" y="1"/>
                    <a:pt x="51" y="0"/>
                    <a:pt x="52" y="0"/>
                  </a:cubicBezTo>
                  <a:cubicBezTo>
                    <a:pt x="64" y="0"/>
                    <a:pt x="64" y="0"/>
                    <a:pt x="64" y="0"/>
                  </a:cubicBezTo>
                  <a:cubicBezTo>
                    <a:pt x="65" y="0"/>
                    <a:pt x="66" y="1"/>
                    <a:pt x="66" y="2"/>
                  </a:cubicBezTo>
                  <a:cubicBezTo>
                    <a:pt x="66" y="3"/>
                    <a:pt x="65" y="4"/>
                    <a:pt x="64" y="4"/>
                  </a:cubicBezTo>
                  <a:close/>
                  <a:moveTo>
                    <a:pt x="39" y="4"/>
                  </a:moveTo>
                  <a:cubicBezTo>
                    <a:pt x="27" y="4"/>
                    <a:pt x="27" y="4"/>
                    <a:pt x="27" y="4"/>
                  </a:cubicBezTo>
                  <a:cubicBezTo>
                    <a:pt x="26" y="4"/>
                    <a:pt x="25" y="3"/>
                    <a:pt x="25" y="2"/>
                  </a:cubicBezTo>
                  <a:cubicBezTo>
                    <a:pt x="25" y="1"/>
                    <a:pt x="26" y="0"/>
                    <a:pt x="27" y="0"/>
                  </a:cubicBezTo>
                  <a:cubicBezTo>
                    <a:pt x="39" y="0"/>
                    <a:pt x="39" y="0"/>
                    <a:pt x="39" y="0"/>
                  </a:cubicBezTo>
                  <a:cubicBezTo>
                    <a:pt x="40" y="0"/>
                    <a:pt x="41" y="1"/>
                    <a:pt x="41" y="2"/>
                  </a:cubicBezTo>
                  <a:cubicBezTo>
                    <a:pt x="41" y="3"/>
                    <a:pt x="40" y="4"/>
                    <a:pt x="39" y="4"/>
                  </a:cubicBezTo>
                  <a:close/>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525"/>
            <p:cNvSpPr/>
            <p:nvPr/>
          </p:nvSpPr>
          <p:spPr bwMode="auto">
            <a:xfrm>
              <a:off x="4056063" y="2438400"/>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7998143" y="2711133"/>
            <a:ext cx="1195388" cy="17463"/>
            <a:chOff x="7088188" y="3278188"/>
            <a:chExt cx="1195388" cy="17463"/>
          </a:xfrm>
        </p:grpSpPr>
        <p:sp>
          <p:nvSpPr>
            <p:cNvPr id="40" name="Freeform 529"/>
            <p:cNvSpPr/>
            <p:nvPr/>
          </p:nvSpPr>
          <p:spPr bwMode="auto">
            <a:xfrm>
              <a:off x="7088188" y="3278188"/>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0"/>
                    <a:pt x="1"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530"/>
            <p:cNvSpPr>
              <a:spLocks noEditPoints="1"/>
            </p:cNvSpPr>
            <p:nvPr/>
          </p:nvSpPr>
          <p:spPr bwMode="auto">
            <a:xfrm>
              <a:off x="7164388" y="3278188"/>
              <a:ext cx="1042988" cy="17463"/>
            </a:xfrm>
            <a:custGeom>
              <a:avLst/>
              <a:gdLst>
                <a:gd name="T0" fmla="*/ 233 w 246"/>
                <a:gd name="T1" fmla="*/ 4 h 4"/>
                <a:gd name="T2" fmla="*/ 233 w 246"/>
                <a:gd name="T3" fmla="*/ 0 h 4"/>
                <a:gd name="T4" fmla="*/ 246 w 246"/>
                <a:gd name="T5" fmla="*/ 2 h 4"/>
                <a:gd name="T6" fmla="*/ 221 w 246"/>
                <a:gd name="T7" fmla="*/ 4 h 4"/>
                <a:gd name="T8" fmla="*/ 208 w 246"/>
                <a:gd name="T9" fmla="*/ 2 h 4"/>
                <a:gd name="T10" fmla="*/ 221 w 246"/>
                <a:gd name="T11" fmla="*/ 0 h 4"/>
                <a:gd name="T12" fmla="*/ 221 w 246"/>
                <a:gd name="T13" fmla="*/ 4 h 4"/>
                <a:gd name="T14" fmla="*/ 187 w 246"/>
                <a:gd name="T15" fmla="*/ 4 h 4"/>
                <a:gd name="T16" fmla="*/ 187 w 246"/>
                <a:gd name="T17" fmla="*/ 0 h 4"/>
                <a:gd name="T18" fmla="*/ 200 w 246"/>
                <a:gd name="T19" fmla="*/ 2 h 4"/>
                <a:gd name="T20" fmla="*/ 175 w 246"/>
                <a:gd name="T21" fmla="*/ 4 h 4"/>
                <a:gd name="T22" fmla="*/ 161 w 246"/>
                <a:gd name="T23" fmla="*/ 2 h 4"/>
                <a:gd name="T24" fmla="*/ 175 w 246"/>
                <a:gd name="T25" fmla="*/ 0 h 4"/>
                <a:gd name="T26" fmla="*/ 175 w 246"/>
                <a:gd name="T27" fmla="*/ 4 h 4"/>
                <a:gd name="T28" fmla="*/ 140 w 246"/>
                <a:gd name="T29" fmla="*/ 4 h 4"/>
                <a:gd name="T30" fmla="*/ 140 w 246"/>
                <a:gd name="T31" fmla="*/ 0 h 4"/>
                <a:gd name="T32" fmla="*/ 154 w 246"/>
                <a:gd name="T33" fmla="*/ 2 h 4"/>
                <a:gd name="T34" fmla="*/ 129 w 246"/>
                <a:gd name="T35" fmla="*/ 4 h 4"/>
                <a:gd name="T36" fmla="*/ 115 w 246"/>
                <a:gd name="T37" fmla="*/ 2 h 4"/>
                <a:gd name="T38" fmla="*/ 129 w 246"/>
                <a:gd name="T39" fmla="*/ 0 h 4"/>
                <a:gd name="T40" fmla="*/ 129 w 246"/>
                <a:gd name="T41" fmla="*/ 4 h 4"/>
                <a:gd name="T42" fmla="*/ 94 w 246"/>
                <a:gd name="T43" fmla="*/ 4 h 4"/>
                <a:gd name="T44" fmla="*/ 94 w 246"/>
                <a:gd name="T45" fmla="*/ 0 h 4"/>
                <a:gd name="T46" fmla="*/ 108 w 246"/>
                <a:gd name="T47" fmla="*/ 2 h 4"/>
                <a:gd name="T48" fmla="*/ 82 w 246"/>
                <a:gd name="T49" fmla="*/ 4 h 4"/>
                <a:gd name="T50" fmla="*/ 69 w 246"/>
                <a:gd name="T51" fmla="*/ 2 h 4"/>
                <a:gd name="T52" fmla="*/ 82 w 246"/>
                <a:gd name="T53" fmla="*/ 0 h 4"/>
                <a:gd name="T54" fmla="*/ 82 w 246"/>
                <a:gd name="T55" fmla="*/ 4 h 4"/>
                <a:gd name="T56" fmla="*/ 48 w 246"/>
                <a:gd name="T57" fmla="*/ 4 h 4"/>
                <a:gd name="T58" fmla="*/ 48 w 246"/>
                <a:gd name="T59" fmla="*/ 0 h 4"/>
                <a:gd name="T60" fmla="*/ 61 w 246"/>
                <a:gd name="T61" fmla="*/ 2 h 4"/>
                <a:gd name="T62" fmla="*/ 36 w 246"/>
                <a:gd name="T63" fmla="*/ 4 h 4"/>
                <a:gd name="T64" fmla="*/ 23 w 246"/>
                <a:gd name="T65" fmla="*/ 2 h 4"/>
                <a:gd name="T66" fmla="*/ 36 w 246"/>
                <a:gd name="T67" fmla="*/ 0 h 4"/>
                <a:gd name="T68" fmla="*/ 36 w 246"/>
                <a:gd name="T69" fmla="*/ 4 h 4"/>
                <a:gd name="T70" fmla="*/ 2 w 246"/>
                <a:gd name="T71" fmla="*/ 4 h 4"/>
                <a:gd name="T72" fmla="*/ 2 w 246"/>
                <a:gd name="T73" fmla="*/ 0 h 4"/>
                <a:gd name="T74" fmla="*/ 15 w 246"/>
                <a:gd name="T7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
                  <a:moveTo>
                    <a:pt x="244" y="4"/>
                  </a:moveTo>
                  <a:cubicBezTo>
                    <a:pt x="233" y="4"/>
                    <a:pt x="233" y="4"/>
                    <a:pt x="233" y="4"/>
                  </a:cubicBezTo>
                  <a:cubicBezTo>
                    <a:pt x="232" y="4"/>
                    <a:pt x="231" y="3"/>
                    <a:pt x="231" y="2"/>
                  </a:cubicBezTo>
                  <a:cubicBezTo>
                    <a:pt x="231" y="0"/>
                    <a:pt x="232" y="0"/>
                    <a:pt x="233" y="0"/>
                  </a:cubicBezTo>
                  <a:cubicBezTo>
                    <a:pt x="244" y="0"/>
                    <a:pt x="244" y="0"/>
                    <a:pt x="244" y="0"/>
                  </a:cubicBezTo>
                  <a:cubicBezTo>
                    <a:pt x="245" y="0"/>
                    <a:pt x="246" y="0"/>
                    <a:pt x="246" y="2"/>
                  </a:cubicBezTo>
                  <a:cubicBezTo>
                    <a:pt x="246" y="3"/>
                    <a:pt x="245" y="4"/>
                    <a:pt x="244" y="4"/>
                  </a:cubicBezTo>
                  <a:close/>
                  <a:moveTo>
                    <a:pt x="221" y="4"/>
                  </a:moveTo>
                  <a:cubicBezTo>
                    <a:pt x="210" y="4"/>
                    <a:pt x="210" y="4"/>
                    <a:pt x="210" y="4"/>
                  </a:cubicBezTo>
                  <a:cubicBezTo>
                    <a:pt x="209" y="4"/>
                    <a:pt x="208" y="3"/>
                    <a:pt x="208" y="2"/>
                  </a:cubicBezTo>
                  <a:cubicBezTo>
                    <a:pt x="208" y="0"/>
                    <a:pt x="209" y="0"/>
                    <a:pt x="210" y="0"/>
                  </a:cubicBezTo>
                  <a:cubicBezTo>
                    <a:pt x="221" y="0"/>
                    <a:pt x="221" y="0"/>
                    <a:pt x="221" y="0"/>
                  </a:cubicBezTo>
                  <a:cubicBezTo>
                    <a:pt x="222" y="0"/>
                    <a:pt x="223" y="0"/>
                    <a:pt x="223" y="2"/>
                  </a:cubicBezTo>
                  <a:cubicBezTo>
                    <a:pt x="223" y="3"/>
                    <a:pt x="222" y="4"/>
                    <a:pt x="221" y="4"/>
                  </a:cubicBezTo>
                  <a:close/>
                  <a:moveTo>
                    <a:pt x="198" y="4"/>
                  </a:moveTo>
                  <a:cubicBezTo>
                    <a:pt x="187" y="4"/>
                    <a:pt x="187" y="4"/>
                    <a:pt x="187" y="4"/>
                  </a:cubicBezTo>
                  <a:cubicBezTo>
                    <a:pt x="185" y="4"/>
                    <a:pt x="185" y="3"/>
                    <a:pt x="185" y="2"/>
                  </a:cubicBezTo>
                  <a:cubicBezTo>
                    <a:pt x="185" y="0"/>
                    <a:pt x="185" y="0"/>
                    <a:pt x="187" y="0"/>
                  </a:cubicBezTo>
                  <a:cubicBezTo>
                    <a:pt x="198" y="0"/>
                    <a:pt x="198" y="0"/>
                    <a:pt x="198" y="0"/>
                  </a:cubicBezTo>
                  <a:cubicBezTo>
                    <a:pt x="199" y="0"/>
                    <a:pt x="200" y="0"/>
                    <a:pt x="200" y="2"/>
                  </a:cubicBezTo>
                  <a:cubicBezTo>
                    <a:pt x="200" y="3"/>
                    <a:pt x="199" y="4"/>
                    <a:pt x="198" y="4"/>
                  </a:cubicBezTo>
                  <a:close/>
                  <a:moveTo>
                    <a:pt x="175" y="4"/>
                  </a:moveTo>
                  <a:cubicBezTo>
                    <a:pt x="163" y="4"/>
                    <a:pt x="163" y="4"/>
                    <a:pt x="163" y="4"/>
                  </a:cubicBezTo>
                  <a:cubicBezTo>
                    <a:pt x="162" y="4"/>
                    <a:pt x="161" y="3"/>
                    <a:pt x="161" y="2"/>
                  </a:cubicBezTo>
                  <a:cubicBezTo>
                    <a:pt x="161" y="0"/>
                    <a:pt x="162" y="0"/>
                    <a:pt x="163" y="0"/>
                  </a:cubicBezTo>
                  <a:cubicBezTo>
                    <a:pt x="175" y="0"/>
                    <a:pt x="175" y="0"/>
                    <a:pt x="175" y="0"/>
                  </a:cubicBezTo>
                  <a:cubicBezTo>
                    <a:pt x="176" y="0"/>
                    <a:pt x="177" y="0"/>
                    <a:pt x="177" y="2"/>
                  </a:cubicBezTo>
                  <a:cubicBezTo>
                    <a:pt x="177" y="3"/>
                    <a:pt x="176" y="4"/>
                    <a:pt x="175" y="4"/>
                  </a:cubicBezTo>
                  <a:close/>
                  <a:moveTo>
                    <a:pt x="152" y="4"/>
                  </a:moveTo>
                  <a:cubicBezTo>
                    <a:pt x="140" y="4"/>
                    <a:pt x="140" y="4"/>
                    <a:pt x="140" y="4"/>
                  </a:cubicBezTo>
                  <a:cubicBezTo>
                    <a:pt x="139" y="4"/>
                    <a:pt x="138" y="3"/>
                    <a:pt x="138" y="2"/>
                  </a:cubicBezTo>
                  <a:cubicBezTo>
                    <a:pt x="138" y="0"/>
                    <a:pt x="139" y="0"/>
                    <a:pt x="140" y="0"/>
                  </a:cubicBezTo>
                  <a:cubicBezTo>
                    <a:pt x="152" y="0"/>
                    <a:pt x="152" y="0"/>
                    <a:pt x="152" y="0"/>
                  </a:cubicBezTo>
                  <a:cubicBezTo>
                    <a:pt x="153" y="0"/>
                    <a:pt x="154" y="0"/>
                    <a:pt x="154" y="2"/>
                  </a:cubicBezTo>
                  <a:cubicBezTo>
                    <a:pt x="154" y="3"/>
                    <a:pt x="153" y="4"/>
                    <a:pt x="152" y="4"/>
                  </a:cubicBezTo>
                  <a:close/>
                  <a:moveTo>
                    <a:pt x="129" y="4"/>
                  </a:moveTo>
                  <a:cubicBezTo>
                    <a:pt x="117" y="4"/>
                    <a:pt x="117" y="4"/>
                    <a:pt x="117" y="4"/>
                  </a:cubicBezTo>
                  <a:cubicBezTo>
                    <a:pt x="116" y="4"/>
                    <a:pt x="115" y="3"/>
                    <a:pt x="115" y="2"/>
                  </a:cubicBezTo>
                  <a:cubicBezTo>
                    <a:pt x="115" y="0"/>
                    <a:pt x="116" y="0"/>
                    <a:pt x="117" y="0"/>
                  </a:cubicBezTo>
                  <a:cubicBezTo>
                    <a:pt x="129" y="0"/>
                    <a:pt x="129" y="0"/>
                    <a:pt x="129" y="0"/>
                  </a:cubicBezTo>
                  <a:cubicBezTo>
                    <a:pt x="130" y="0"/>
                    <a:pt x="131" y="0"/>
                    <a:pt x="131" y="2"/>
                  </a:cubicBezTo>
                  <a:cubicBezTo>
                    <a:pt x="131" y="3"/>
                    <a:pt x="130" y="4"/>
                    <a:pt x="129" y="4"/>
                  </a:cubicBezTo>
                  <a:close/>
                  <a:moveTo>
                    <a:pt x="106" y="4"/>
                  </a:moveTo>
                  <a:cubicBezTo>
                    <a:pt x="94" y="4"/>
                    <a:pt x="94" y="4"/>
                    <a:pt x="94" y="4"/>
                  </a:cubicBezTo>
                  <a:cubicBezTo>
                    <a:pt x="93" y="4"/>
                    <a:pt x="92" y="3"/>
                    <a:pt x="92" y="2"/>
                  </a:cubicBezTo>
                  <a:cubicBezTo>
                    <a:pt x="92" y="0"/>
                    <a:pt x="93" y="0"/>
                    <a:pt x="94" y="0"/>
                  </a:cubicBezTo>
                  <a:cubicBezTo>
                    <a:pt x="106" y="0"/>
                    <a:pt x="106" y="0"/>
                    <a:pt x="106" y="0"/>
                  </a:cubicBezTo>
                  <a:cubicBezTo>
                    <a:pt x="107" y="0"/>
                    <a:pt x="108" y="0"/>
                    <a:pt x="108" y="2"/>
                  </a:cubicBezTo>
                  <a:cubicBezTo>
                    <a:pt x="108" y="3"/>
                    <a:pt x="107" y="4"/>
                    <a:pt x="106" y="4"/>
                  </a:cubicBezTo>
                  <a:close/>
                  <a:moveTo>
                    <a:pt x="82" y="4"/>
                  </a:moveTo>
                  <a:cubicBezTo>
                    <a:pt x="71" y="4"/>
                    <a:pt x="71" y="4"/>
                    <a:pt x="71" y="4"/>
                  </a:cubicBezTo>
                  <a:cubicBezTo>
                    <a:pt x="70" y="4"/>
                    <a:pt x="69" y="3"/>
                    <a:pt x="69" y="2"/>
                  </a:cubicBezTo>
                  <a:cubicBezTo>
                    <a:pt x="69" y="0"/>
                    <a:pt x="70" y="0"/>
                    <a:pt x="71" y="0"/>
                  </a:cubicBezTo>
                  <a:cubicBezTo>
                    <a:pt x="82" y="0"/>
                    <a:pt x="82" y="0"/>
                    <a:pt x="82" y="0"/>
                  </a:cubicBezTo>
                  <a:cubicBezTo>
                    <a:pt x="84" y="0"/>
                    <a:pt x="84" y="0"/>
                    <a:pt x="84" y="2"/>
                  </a:cubicBezTo>
                  <a:cubicBezTo>
                    <a:pt x="84" y="3"/>
                    <a:pt x="84" y="4"/>
                    <a:pt x="82" y="4"/>
                  </a:cubicBezTo>
                  <a:close/>
                  <a:moveTo>
                    <a:pt x="59" y="4"/>
                  </a:moveTo>
                  <a:cubicBezTo>
                    <a:pt x="48" y="4"/>
                    <a:pt x="48" y="4"/>
                    <a:pt x="48" y="4"/>
                  </a:cubicBezTo>
                  <a:cubicBezTo>
                    <a:pt x="47" y="4"/>
                    <a:pt x="46" y="3"/>
                    <a:pt x="46" y="2"/>
                  </a:cubicBezTo>
                  <a:cubicBezTo>
                    <a:pt x="46" y="0"/>
                    <a:pt x="47" y="0"/>
                    <a:pt x="48" y="0"/>
                  </a:cubicBezTo>
                  <a:cubicBezTo>
                    <a:pt x="59" y="0"/>
                    <a:pt x="59" y="0"/>
                    <a:pt x="59" y="0"/>
                  </a:cubicBezTo>
                  <a:cubicBezTo>
                    <a:pt x="60" y="0"/>
                    <a:pt x="61" y="0"/>
                    <a:pt x="61" y="2"/>
                  </a:cubicBezTo>
                  <a:cubicBezTo>
                    <a:pt x="61" y="3"/>
                    <a:pt x="60" y="4"/>
                    <a:pt x="59" y="4"/>
                  </a:cubicBezTo>
                  <a:close/>
                  <a:moveTo>
                    <a:pt x="36" y="4"/>
                  </a:moveTo>
                  <a:cubicBezTo>
                    <a:pt x="25" y="4"/>
                    <a:pt x="25" y="4"/>
                    <a:pt x="25" y="4"/>
                  </a:cubicBezTo>
                  <a:cubicBezTo>
                    <a:pt x="24" y="4"/>
                    <a:pt x="23" y="3"/>
                    <a:pt x="23" y="2"/>
                  </a:cubicBezTo>
                  <a:cubicBezTo>
                    <a:pt x="23" y="0"/>
                    <a:pt x="24" y="0"/>
                    <a:pt x="25" y="0"/>
                  </a:cubicBezTo>
                  <a:cubicBezTo>
                    <a:pt x="36" y="0"/>
                    <a:pt x="36" y="0"/>
                    <a:pt x="36" y="0"/>
                  </a:cubicBezTo>
                  <a:cubicBezTo>
                    <a:pt x="37" y="0"/>
                    <a:pt x="38" y="0"/>
                    <a:pt x="38" y="2"/>
                  </a:cubicBezTo>
                  <a:cubicBezTo>
                    <a:pt x="38" y="3"/>
                    <a:pt x="37" y="4"/>
                    <a:pt x="36" y="4"/>
                  </a:cubicBezTo>
                  <a:close/>
                  <a:moveTo>
                    <a:pt x="13" y="4"/>
                  </a:moveTo>
                  <a:cubicBezTo>
                    <a:pt x="2" y="4"/>
                    <a:pt x="2" y="4"/>
                    <a:pt x="2" y="4"/>
                  </a:cubicBezTo>
                  <a:cubicBezTo>
                    <a:pt x="0" y="4"/>
                    <a:pt x="0" y="3"/>
                    <a:pt x="0" y="2"/>
                  </a:cubicBezTo>
                  <a:cubicBezTo>
                    <a:pt x="0" y="0"/>
                    <a:pt x="0" y="0"/>
                    <a:pt x="2" y="0"/>
                  </a:cubicBezTo>
                  <a:cubicBezTo>
                    <a:pt x="13" y="0"/>
                    <a:pt x="13" y="0"/>
                    <a:pt x="13" y="0"/>
                  </a:cubicBezTo>
                  <a:cubicBezTo>
                    <a:pt x="14" y="0"/>
                    <a:pt x="15" y="0"/>
                    <a:pt x="15" y="2"/>
                  </a:cubicBezTo>
                  <a:cubicBezTo>
                    <a:pt x="15" y="3"/>
                    <a:pt x="14" y="4"/>
                    <a:pt x="13"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531"/>
            <p:cNvSpPr/>
            <p:nvPr/>
          </p:nvSpPr>
          <p:spPr bwMode="auto">
            <a:xfrm>
              <a:off x="8240713" y="3278188"/>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0"/>
                    <a:pt x="1"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1" name="组合 60"/>
          <p:cNvGrpSpPr/>
          <p:nvPr/>
        </p:nvGrpSpPr>
        <p:grpSpPr>
          <a:xfrm>
            <a:off x="1826578" y="2377758"/>
            <a:ext cx="428625" cy="428625"/>
            <a:chOff x="2678113" y="1916113"/>
            <a:chExt cx="428625" cy="428625"/>
          </a:xfrm>
          <a:solidFill>
            <a:schemeClr val="accent1"/>
          </a:solidFill>
        </p:grpSpPr>
        <p:sp>
          <p:nvSpPr>
            <p:cNvPr id="62" name="Freeform 546"/>
            <p:cNvSpPr/>
            <p:nvPr/>
          </p:nvSpPr>
          <p:spPr bwMode="auto">
            <a:xfrm>
              <a:off x="2678113" y="1916113"/>
              <a:ext cx="428625" cy="428625"/>
            </a:xfrm>
            <a:custGeom>
              <a:avLst/>
              <a:gdLst>
                <a:gd name="T0" fmla="*/ 100 w 101"/>
                <a:gd name="T1" fmla="*/ 101 h 101"/>
                <a:gd name="T2" fmla="*/ 101 w 101"/>
                <a:gd name="T3" fmla="*/ 75 h 101"/>
                <a:gd name="T4" fmla="*/ 98 w 101"/>
                <a:gd name="T5" fmla="*/ 75 h 101"/>
                <a:gd name="T6" fmla="*/ 76 w 101"/>
                <a:gd name="T7" fmla="*/ 74 h 101"/>
                <a:gd name="T8" fmla="*/ 14 w 101"/>
                <a:gd name="T9" fmla="*/ 74 h 101"/>
                <a:gd name="T10" fmla="*/ 5 w 101"/>
                <a:gd name="T11" fmla="*/ 69 h 101"/>
                <a:gd name="T12" fmla="*/ 3 w 101"/>
                <a:gd name="T13" fmla="*/ 63 h 101"/>
                <a:gd name="T14" fmla="*/ 3 w 101"/>
                <a:gd name="T15" fmla="*/ 27 h 101"/>
                <a:gd name="T16" fmla="*/ 3 w 101"/>
                <a:gd name="T17" fmla="*/ 27 h 101"/>
                <a:gd name="T18" fmla="*/ 4 w 101"/>
                <a:gd name="T19" fmla="*/ 8 h 101"/>
                <a:gd name="T20" fmla="*/ 11 w 101"/>
                <a:gd name="T21" fmla="*/ 4 h 101"/>
                <a:gd name="T22" fmla="*/ 15 w 101"/>
                <a:gd name="T23" fmla="*/ 3 h 101"/>
                <a:gd name="T24" fmla="*/ 15 w 101"/>
                <a:gd name="T25" fmla="*/ 3 h 101"/>
                <a:gd name="T26" fmla="*/ 18 w 101"/>
                <a:gd name="T27" fmla="*/ 3 h 101"/>
                <a:gd name="T28" fmla="*/ 93 w 101"/>
                <a:gd name="T29" fmla="*/ 5 h 101"/>
                <a:gd name="T30" fmla="*/ 98 w 101"/>
                <a:gd name="T31" fmla="*/ 11 h 101"/>
                <a:gd name="T32" fmla="*/ 98 w 101"/>
                <a:gd name="T33" fmla="*/ 15 h 101"/>
                <a:gd name="T34" fmla="*/ 98 w 101"/>
                <a:gd name="T35" fmla="*/ 15 h 101"/>
                <a:gd name="T36" fmla="*/ 98 w 101"/>
                <a:gd name="T37" fmla="*/ 27 h 101"/>
                <a:gd name="T38" fmla="*/ 91 w 101"/>
                <a:gd name="T39" fmla="*/ 61 h 101"/>
                <a:gd name="T40" fmla="*/ 91 w 101"/>
                <a:gd name="T41" fmla="*/ 64 h 101"/>
                <a:gd name="T42" fmla="*/ 101 w 101"/>
                <a:gd name="T43" fmla="*/ 64 h 101"/>
                <a:gd name="T44" fmla="*/ 101 w 101"/>
                <a:gd name="T45" fmla="*/ 27 h 101"/>
                <a:gd name="T46" fmla="*/ 101 w 101"/>
                <a:gd name="T47" fmla="*/ 15 h 101"/>
                <a:gd name="T48" fmla="*/ 97 w 101"/>
                <a:gd name="T49" fmla="*/ 4 h 101"/>
                <a:gd name="T50" fmla="*/ 87 w 101"/>
                <a:gd name="T51" fmla="*/ 0 h 101"/>
                <a:gd name="T52" fmla="*/ 24 w 101"/>
                <a:gd name="T53" fmla="*/ 0 h 101"/>
                <a:gd name="T54" fmla="*/ 15 w 101"/>
                <a:gd name="T55" fmla="*/ 0 h 101"/>
                <a:gd name="T56" fmla="*/ 11 w 101"/>
                <a:gd name="T57" fmla="*/ 1 h 101"/>
                <a:gd name="T58" fmla="*/ 1 w 101"/>
                <a:gd name="T59" fmla="*/ 8 h 101"/>
                <a:gd name="T60" fmla="*/ 0 w 101"/>
                <a:gd name="T61" fmla="*/ 27 h 101"/>
                <a:gd name="T62" fmla="*/ 0 w 101"/>
                <a:gd name="T63" fmla="*/ 62 h 101"/>
                <a:gd name="T64" fmla="*/ 6 w 101"/>
                <a:gd name="T65" fmla="*/ 74 h 101"/>
                <a:gd name="T66" fmla="*/ 75 w 101"/>
                <a:gd name="T67" fmla="*/ 7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99" y="101"/>
                  </a:moveTo>
                  <a:cubicBezTo>
                    <a:pt x="99" y="101"/>
                    <a:pt x="100" y="101"/>
                    <a:pt x="100" y="101"/>
                  </a:cubicBezTo>
                  <a:cubicBezTo>
                    <a:pt x="101" y="101"/>
                    <a:pt x="101" y="100"/>
                    <a:pt x="101" y="100"/>
                  </a:cubicBezTo>
                  <a:cubicBezTo>
                    <a:pt x="101" y="75"/>
                    <a:pt x="101" y="75"/>
                    <a:pt x="101" y="75"/>
                  </a:cubicBezTo>
                  <a:cubicBezTo>
                    <a:pt x="101" y="75"/>
                    <a:pt x="100" y="74"/>
                    <a:pt x="100" y="74"/>
                  </a:cubicBezTo>
                  <a:cubicBezTo>
                    <a:pt x="99" y="74"/>
                    <a:pt x="98" y="75"/>
                    <a:pt x="98" y="75"/>
                  </a:cubicBezTo>
                  <a:cubicBezTo>
                    <a:pt x="98" y="96"/>
                    <a:pt x="98" y="96"/>
                    <a:pt x="98" y="96"/>
                  </a:cubicBezTo>
                  <a:cubicBezTo>
                    <a:pt x="76" y="74"/>
                    <a:pt x="76" y="74"/>
                    <a:pt x="76" y="74"/>
                  </a:cubicBezTo>
                  <a:cubicBezTo>
                    <a:pt x="76" y="74"/>
                    <a:pt x="76" y="74"/>
                    <a:pt x="76" y="74"/>
                  </a:cubicBezTo>
                  <a:cubicBezTo>
                    <a:pt x="76" y="74"/>
                    <a:pt x="28" y="74"/>
                    <a:pt x="14" y="74"/>
                  </a:cubicBezTo>
                  <a:cubicBezTo>
                    <a:pt x="11" y="74"/>
                    <a:pt x="9" y="73"/>
                    <a:pt x="8" y="72"/>
                  </a:cubicBezTo>
                  <a:cubicBezTo>
                    <a:pt x="7" y="71"/>
                    <a:pt x="6" y="70"/>
                    <a:pt x="5" y="69"/>
                  </a:cubicBezTo>
                  <a:cubicBezTo>
                    <a:pt x="4" y="68"/>
                    <a:pt x="4" y="66"/>
                    <a:pt x="3" y="65"/>
                  </a:cubicBezTo>
                  <a:cubicBezTo>
                    <a:pt x="3" y="64"/>
                    <a:pt x="3" y="63"/>
                    <a:pt x="3" y="63"/>
                  </a:cubicBezTo>
                  <a:cubicBezTo>
                    <a:pt x="3" y="63"/>
                    <a:pt x="3" y="62"/>
                    <a:pt x="3" y="62"/>
                  </a:cubicBezTo>
                  <a:cubicBezTo>
                    <a:pt x="3" y="27"/>
                    <a:pt x="3" y="27"/>
                    <a:pt x="3" y="27"/>
                  </a:cubicBezTo>
                  <a:cubicBezTo>
                    <a:pt x="3" y="27"/>
                    <a:pt x="3" y="27"/>
                    <a:pt x="3" y="27"/>
                  </a:cubicBezTo>
                  <a:cubicBezTo>
                    <a:pt x="3" y="27"/>
                    <a:pt x="3" y="27"/>
                    <a:pt x="3" y="27"/>
                  </a:cubicBezTo>
                  <a:cubicBezTo>
                    <a:pt x="3" y="26"/>
                    <a:pt x="3" y="23"/>
                    <a:pt x="3" y="14"/>
                  </a:cubicBezTo>
                  <a:cubicBezTo>
                    <a:pt x="3" y="11"/>
                    <a:pt x="4" y="9"/>
                    <a:pt x="4" y="8"/>
                  </a:cubicBezTo>
                  <a:cubicBezTo>
                    <a:pt x="5" y="7"/>
                    <a:pt x="6" y="6"/>
                    <a:pt x="7" y="5"/>
                  </a:cubicBezTo>
                  <a:cubicBezTo>
                    <a:pt x="8" y="4"/>
                    <a:pt x="10" y="4"/>
                    <a:pt x="11" y="4"/>
                  </a:cubicBezTo>
                  <a:cubicBezTo>
                    <a:pt x="13" y="3"/>
                    <a:pt x="14" y="3"/>
                    <a:pt x="14" y="3"/>
                  </a:cubicBezTo>
                  <a:cubicBezTo>
                    <a:pt x="15" y="3"/>
                    <a:pt x="15" y="3"/>
                    <a:pt x="15" y="3"/>
                  </a:cubicBezTo>
                  <a:cubicBezTo>
                    <a:pt x="15" y="3"/>
                    <a:pt x="15" y="3"/>
                    <a:pt x="15" y="3"/>
                  </a:cubicBezTo>
                  <a:cubicBezTo>
                    <a:pt x="15" y="3"/>
                    <a:pt x="15" y="3"/>
                    <a:pt x="15" y="3"/>
                  </a:cubicBezTo>
                  <a:cubicBezTo>
                    <a:pt x="15" y="3"/>
                    <a:pt x="15" y="3"/>
                    <a:pt x="15" y="3"/>
                  </a:cubicBezTo>
                  <a:cubicBezTo>
                    <a:pt x="15" y="3"/>
                    <a:pt x="16" y="3"/>
                    <a:pt x="18" y="3"/>
                  </a:cubicBezTo>
                  <a:cubicBezTo>
                    <a:pt x="29" y="3"/>
                    <a:pt x="75" y="3"/>
                    <a:pt x="87" y="3"/>
                  </a:cubicBezTo>
                  <a:cubicBezTo>
                    <a:pt x="90" y="3"/>
                    <a:pt x="92" y="4"/>
                    <a:pt x="93" y="5"/>
                  </a:cubicBezTo>
                  <a:cubicBezTo>
                    <a:pt x="94" y="5"/>
                    <a:pt x="95" y="6"/>
                    <a:pt x="96" y="7"/>
                  </a:cubicBezTo>
                  <a:cubicBezTo>
                    <a:pt x="97" y="8"/>
                    <a:pt x="98" y="10"/>
                    <a:pt x="98" y="11"/>
                  </a:cubicBezTo>
                  <a:cubicBezTo>
                    <a:pt x="98" y="13"/>
                    <a:pt x="98" y="14"/>
                    <a:pt x="98" y="15"/>
                  </a:cubicBezTo>
                  <a:cubicBezTo>
                    <a:pt x="98" y="15"/>
                    <a:pt x="98" y="15"/>
                    <a:pt x="98" y="15"/>
                  </a:cubicBezTo>
                  <a:cubicBezTo>
                    <a:pt x="98" y="15"/>
                    <a:pt x="98" y="15"/>
                    <a:pt x="98" y="15"/>
                  </a:cubicBezTo>
                  <a:cubicBezTo>
                    <a:pt x="98" y="15"/>
                    <a:pt x="98" y="15"/>
                    <a:pt x="98" y="15"/>
                  </a:cubicBezTo>
                  <a:cubicBezTo>
                    <a:pt x="98" y="15"/>
                    <a:pt x="98" y="15"/>
                    <a:pt x="98" y="15"/>
                  </a:cubicBezTo>
                  <a:cubicBezTo>
                    <a:pt x="98" y="27"/>
                    <a:pt x="98" y="27"/>
                    <a:pt x="98" y="27"/>
                  </a:cubicBezTo>
                  <a:cubicBezTo>
                    <a:pt x="98" y="61"/>
                    <a:pt x="98" y="61"/>
                    <a:pt x="98" y="61"/>
                  </a:cubicBezTo>
                  <a:cubicBezTo>
                    <a:pt x="91" y="61"/>
                    <a:pt x="91" y="61"/>
                    <a:pt x="91" y="61"/>
                  </a:cubicBezTo>
                  <a:cubicBezTo>
                    <a:pt x="90" y="61"/>
                    <a:pt x="89" y="62"/>
                    <a:pt x="89" y="63"/>
                  </a:cubicBezTo>
                  <a:cubicBezTo>
                    <a:pt x="89" y="63"/>
                    <a:pt x="90" y="64"/>
                    <a:pt x="91" y="64"/>
                  </a:cubicBezTo>
                  <a:cubicBezTo>
                    <a:pt x="100" y="64"/>
                    <a:pt x="100" y="64"/>
                    <a:pt x="100" y="64"/>
                  </a:cubicBezTo>
                  <a:cubicBezTo>
                    <a:pt x="100" y="64"/>
                    <a:pt x="100" y="64"/>
                    <a:pt x="101" y="64"/>
                  </a:cubicBezTo>
                  <a:cubicBezTo>
                    <a:pt x="101" y="63"/>
                    <a:pt x="101" y="63"/>
                    <a:pt x="101" y="63"/>
                  </a:cubicBezTo>
                  <a:cubicBezTo>
                    <a:pt x="101" y="27"/>
                    <a:pt x="101" y="27"/>
                    <a:pt x="101" y="27"/>
                  </a:cubicBezTo>
                  <a:cubicBezTo>
                    <a:pt x="101" y="15"/>
                    <a:pt x="101" y="15"/>
                    <a:pt x="101" y="15"/>
                  </a:cubicBezTo>
                  <a:cubicBezTo>
                    <a:pt x="101" y="15"/>
                    <a:pt x="101" y="15"/>
                    <a:pt x="101" y="15"/>
                  </a:cubicBezTo>
                  <a:cubicBezTo>
                    <a:pt x="101" y="14"/>
                    <a:pt x="101" y="13"/>
                    <a:pt x="101" y="11"/>
                  </a:cubicBezTo>
                  <a:cubicBezTo>
                    <a:pt x="100" y="9"/>
                    <a:pt x="99" y="7"/>
                    <a:pt x="97" y="4"/>
                  </a:cubicBezTo>
                  <a:cubicBezTo>
                    <a:pt x="96" y="3"/>
                    <a:pt x="95" y="2"/>
                    <a:pt x="93" y="2"/>
                  </a:cubicBezTo>
                  <a:cubicBezTo>
                    <a:pt x="91" y="1"/>
                    <a:pt x="89" y="0"/>
                    <a:pt x="87" y="0"/>
                  </a:cubicBezTo>
                  <a:cubicBezTo>
                    <a:pt x="80" y="0"/>
                    <a:pt x="62" y="0"/>
                    <a:pt x="46" y="0"/>
                  </a:cubicBezTo>
                  <a:cubicBezTo>
                    <a:pt x="38" y="0"/>
                    <a:pt x="30" y="0"/>
                    <a:pt x="24" y="0"/>
                  </a:cubicBezTo>
                  <a:cubicBezTo>
                    <a:pt x="22" y="0"/>
                    <a:pt x="19" y="0"/>
                    <a:pt x="18" y="0"/>
                  </a:cubicBezTo>
                  <a:cubicBezTo>
                    <a:pt x="16" y="0"/>
                    <a:pt x="15" y="0"/>
                    <a:pt x="15" y="0"/>
                  </a:cubicBezTo>
                  <a:cubicBezTo>
                    <a:pt x="15" y="0"/>
                    <a:pt x="15" y="0"/>
                    <a:pt x="14" y="0"/>
                  </a:cubicBezTo>
                  <a:cubicBezTo>
                    <a:pt x="14" y="0"/>
                    <a:pt x="13" y="0"/>
                    <a:pt x="11" y="1"/>
                  </a:cubicBezTo>
                  <a:cubicBezTo>
                    <a:pt x="9" y="1"/>
                    <a:pt x="6" y="2"/>
                    <a:pt x="4" y="4"/>
                  </a:cubicBezTo>
                  <a:cubicBezTo>
                    <a:pt x="3" y="5"/>
                    <a:pt x="2" y="7"/>
                    <a:pt x="1" y="8"/>
                  </a:cubicBezTo>
                  <a:cubicBezTo>
                    <a:pt x="1" y="10"/>
                    <a:pt x="0" y="12"/>
                    <a:pt x="0" y="14"/>
                  </a:cubicBezTo>
                  <a:cubicBezTo>
                    <a:pt x="0" y="23"/>
                    <a:pt x="0" y="26"/>
                    <a:pt x="0" y="27"/>
                  </a:cubicBezTo>
                  <a:cubicBezTo>
                    <a:pt x="0" y="27"/>
                    <a:pt x="0" y="27"/>
                    <a:pt x="0" y="27"/>
                  </a:cubicBezTo>
                  <a:cubicBezTo>
                    <a:pt x="0" y="62"/>
                    <a:pt x="0" y="62"/>
                    <a:pt x="0" y="62"/>
                  </a:cubicBezTo>
                  <a:cubicBezTo>
                    <a:pt x="0" y="63"/>
                    <a:pt x="0" y="66"/>
                    <a:pt x="2" y="69"/>
                  </a:cubicBezTo>
                  <a:cubicBezTo>
                    <a:pt x="3" y="71"/>
                    <a:pt x="4" y="73"/>
                    <a:pt x="6" y="74"/>
                  </a:cubicBezTo>
                  <a:cubicBezTo>
                    <a:pt x="8" y="76"/>
                    <a:pt x="11" y="76"/>
                    <a:pt x="14" y="76"/>
                  </a:cubicBezTo>
                  <a:cubicBezTo>
                    <a:pt x="27" y="76"/>
                    <a:pt x="70" y="76"/>
                    <a:pt x="75" y="76"/>
                  </a:cubicBezTo>
                  <a:lnTo>
                    <a:pt x="99"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47"/>
            <p:cNvSpPr/>
            <p:nvPr/>
          </p:nvSpPr>
          <p:spPr bwMode="auto">
            <a:xfrm>
              <a:off x="2733675" y="2022475"/>
              <a:ext cx="317500" cy="12700"/>
            </a:xfrm>
            <a:custGeom>
              <a:avLst/>
              <a:gdLst>
                <a:gd name="T0" fmla="*/ 75 w 75"/>
                <a:gd name="T1" fmla="*/ 1 h 3"/>
                <a:gd name="T2" fmla="*/ 74 w 75"/>
                <a:gd name="T3" fmla="*/ 0 h 3"/>
                <a:gd name="T4" fmla="*/ 1 w 75"/>
                <a:gd name="T5" fmla="*/ 0 h 3"/>
                <a:gd name="T6" fmla="*/ 0 w 75"/>
                <a:gd name="T7" fmla="*/ 1 h 3"/>
                <a:gd name="T8" fmla="*/ 1 w 75"/>
                <a:gd name="T9" fmla="*/ 3 h 3"/>
                <a:gd name="T10" fmla="*/ 74 w 75"/>
                <a:gd name="T11" fmla="*/ 3 h 3"/>
                <a:gd name="T12" fmla="*/ 75 w 7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75" h="3">
                  <a:moveTo>
                    <a:pt x="75" y="1"/>
                  </a:moveTo>
                  <a:cubicBezTo>
                    <a:pt x="75" y="1"/>
                    <a:pt x="75" y="0"/>
                    <a:pt x="74" y="0"/>
                  </a:cubicBezTo>
                  <a:cubicBezTo>
                    <a:pt x="1" y="0"/>
                    <a:pt x="1" y="0"/>
                    <a:pt x="1" y="0"/>
                  </a:cubicBezTo>
                  <a:cubicBezTo>
                    <a:pt x="0" y="0"/>
                    <a:pt x="0" y="1"/>
                    <a:pt x="0" y="1"/>
                  </a:cubicBezTo>
                  <a:cubicBezTo>
                    <a:pt x="0" y="2"/>
                    <a:pt x="0" y="3"/>
                    <a:pt x="1" y="3"/>
                  </a:cubicBezTo>
                  <a:cubicBezTo>
                    <a:pt x="74" y="3"/>
                    <a:pt x="74" y="3"/>
                    <a:pt x="74" y="3"/>
                  </a:cubicBezTo>
                  <a:cubicBezTo>
                    <a:pt x="75" y="3"/>
                    <a:pt x="75" y="2"/>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48"/>
            <p:cNvSpPr/>
            <p:nvPr/>
          </p:nvSpPr>
          <p:spPr bwMode="auto">
            <a:xfrm>
              <a:off x="2738438" y="2073275"/>
              <a:ext cx="220663" cy="12700"/>
            </a:xfrm>
            <a:custGeom>
              <a:avLst/>
              <a:gdLst>
                <a:gd name="T0" fmla="*/ 52 w 52"/>
                <a:gd name="T1" fmla="*/ 2 h 3"/>
                <a:gd name="T2" fmla="*/ 50 w 52"/>
                <a:gd name="T3" fmla="*/ 0 h 3"/>
                <a:gd name="T4" fmla="*/ 1 w 52"/>
                <a:gd name="T5" fmla="*/ 0 h 3"/>
                <a:gd name="T6" fmla="*/ 0 w 52"/>
                <a:gd name="T7" fmla="*/ 2 h 3"/>
                <a:gd name="T8" fmla="*/ 1 w 52"/>
                <a:gd name="T9" fmla="*/ 3 h 3"/>
                <a:gd name="T10" fmla="*/ 50 w 52"/>
                <a:gd name="T11" fmla="*/ 3 h 3"/>
                <a:gd name="T12" fmla="*/ 52 w 5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2" h="3">
                  <a:moveTo>
                    <a:pt x="52" y="2"/>
                  </a:moveTo>
                  <a:cubicBezTo>
                    <a:pt x="52" y="1"/>
                    <a:pt x="51" y="0"/>
                    <a:pt x="50" y="0"/>
                  </a:cubicBezTo>
                  <a:cubicBezTo>
                    <a:pt x="1" y="0"/>
                    <a:pt x="1" y="0"/>
                    <a:pt x="1" y="0"/>
                  </a:cubicBezTo>
                  <a:cubicBezTo>
                    <a:pt x="0" y="0"/>
                    <a:pt x="0" y="1"/>
                    <a:pt x="0" y="2"/>
                  </a:cubicBezTo>
                  <a:cubicBezTo>
                    <a:pt x="0" y="2"/>
                    <a:pt x="0" y="3"/>
                    <a:pt x="1" y="3"/>
                  </a:cubicBezTo>
                  <a:cubicBezTo>
                    <a:pt x="50" y="3"/>
                    <a:pt x="50" y="3"/>
                    <a:pt x="50" y="3"/>
                  </a:cubicBezTo>
                  <a:cubicBezTo>
                    <a:pt x="51" y="3"/>
                    <a:pt x="52" y="2"/>
                    <a:pt x="5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49"/>
            <p:cNvSpPr/>
            <p:nvPr/>
          </p:nvSpPr>
          <p:spPr bwMode="auto">
            <a:xfrm>
              <a:off x="2738438" y="2124075"/>
              <a:ext cx="109538" cy="12700"/>
            </a:xfrm>
            <a:custGeom>
              <a:avLst/>
              <a:gdLst>
                <a:gd name="T0" fmla="*/ 1 w 26"/>
                <a:gd name="T1" fmla="*/ 0 h 3"/>
                <a:gd name="T2" fmla="*/ 0 w 26"/>
                <a:gd name="T3" fmla="*/ 2 h 3"/>
                <a:gd name="T4" fmla="*/ 1 w 26"/>
                <a:gd name="T5" fmla="*/ 3 h 3"/>
                <a:gd name="T6" fmla="*/ 25 w 26"/>
                <a:gd name="T7" fmla="*/ 3 h 3"/>
                <a:gd name="T8" fmla="*/ 26 w 26"/>
                <a:gd name="T9" fmla="*/ 2 h 3"/>
                <a:gd name="T10" fmla="*/ 25 w 26"/>
                <a:gd name="T11" fmla="*/ 0 h 3"/>
                <a:gd name="T12" fmla="*/ 1 w 2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1" y="0"/>
                  </a:moveTo>
                  <a:cubicBezTo>
                    <a:pt x="0" y="0"/>
                    <a:pt x="0" y="1"/>
                    <a:pt x="0" y="2"/>
                  </a:cubicBezTo>
                  <a:cubicBezTo>
                    <a:pt x="0" y="2"/>
                    <a:pt x="0" y="3"/>
                    <a:pt x="1" y="3"/>
                  </a:cubicBezTo>
                  <a:cubicBezTo>
                    <a:pt x="25" y="3"/>
                    <a:pt x="25" y="3"/>
                    <a:pt x="25" y="3"/>
                  </a:cubicBezTo>
                  <a:cubicBezTo>
                    <a:pt x="25" y="3"/>
                    <a:pt x="26" y="2"/>
                    <a:pt x="26" y="2"/>
                  </a:cubicBezTo>
                  <a:cubicBezTo>
                    <a:pt x="26" y="1"/>
                    <a:pt x="25" y="0"/>
                    <a:pt x="25"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6" name="Freeform 550"/>
          <p:cNvSpPr>
            <a:spLocks noEditPoints="1"/>
          </p:cNvSpPr>
          <p:nvPr/>
        </p:nvSpPr>
        <p:spPr bwMode="auto">
          <a:xfrm>
            <a:off x="9269731" y="2243017"/>
            <a:ext cx="352425" cy="342900"/>
          </a:xfrm>
          <a:custGeom>
            <a:avLst/>
            <a:gdLst>
              <a:gd name="T0" fmla="*/ 83 w 83"/>
              <a:gd name="T1" fmla="*/ 40 h 81"/>
              <a:gd name="T2" fmla="*/ 83 w 83"/>
              <a:gd name="T3" fmla="*/ 40 h 81"/>
              <a:gd name="T4" fmla="*/ 83 w 83"/>
              <a:gd name="T5" fmla="*/ 40 h 81"/>
              <a:gd name="T6" fmla="*/ 83 w 83"/>
              <a:gd name="T7" fmla="*/ 40 h 81"/>
              <a:gd name="T8" fmla="*/ 82 w 83"/>
              <a:gd name="T9" fmla="*/ 40 h 81"/>
              <a:gd name="T10" fmla="*/ 82 w 83"/>
              <a:gd name="T11" fmla="*/ 40 h 81"/>
              <a:gd name="T12" fmla="*/ 82 w 83"/>
              <a:gd name="T13" fmla="*/ 39 h 81"/>
              <a:gd name="T14" fmla="*/ 42 w 83"/>
              <a:gd name="T15" fmla="*/ 0 h 81"/>
              <a:gd name="T16" fmla="*/ 42 w 83"/>
              <a:gd name="T17" fmla="*/ 0 h 81"/>
              <a:gd name="T18" fmla="*/ 42 w 83"/>
              <a:gd name="T19" fmla="*/ 0 h 81"/>
              <a:gd name="T20" fmla="*/ 42 w 83"/>
              <a:gd name="T21" fmla="*/ 0 h 81"/>
              <a:gd name="T22" fmla="*/ 40 w 83"/>
              <a:gd name="T23" fmla="*/ 0 h 81"/>
              <a:gd name="T24" fmla="*/ 0 w 83"/>
              <a:gd name="T25" fmla="*/ 39 h 81"/>
              <a:gd name="T26" fmla="*/ 0 w 83"/>
              <a:gd name="T27" fmla="*/ 40 h 81"/>
              <a:gd name="T28" fmla="*/ 0 w 83"/>
              <a:gd name="T29" fmla="*/ 40 h 81"/>
              <a:gd name="T30" fmla="*/ 40 w 83"/>
              <a:gd name="T31" fmla="*/ 81 h 81"/>
              <a:gd name="T32" fmla="*/ 42 w 83"/>
              <a:gd name="T33" fmla="*/ 81 h 81"/>
              <a:gd name="T34" fmla="*/ 42 w 83"/>
              <a:gd name="T35" fmla="*/ 80 h 81"/>
              <a:gd name="T36" fmla="*/ 42 w 83"/>
              <a:gd name="T37" fmla="*/ 80 h 81"/>
              <a:gd name="T38" fmla="*/ 42 w 83"/>
              <a:gd name="T39" fmla="*/ 80 h 81"/>
              <a:gd name="T40" fmla="*/ 82 w 83"/>
              <a:gd name="T41" fmla="*/ 41 h 81"/>
              <a:gd name="T42" fmla="*/ 82 w 83"/>
              <a:gd name="T43" fmla="*/ 41 h 81"/>
              <a:gd name="T44" fmla="*/ 82 w 83"/>
              <a:gd name="T45" fmla="*/ 41 h 81"/>
              <a:gd name="T46" fmla="*/ 83 w 83"/>
              <a:gd name="T47" fmla="*/ 41 h 81"/>
              <a:gd name="T48" fmla="*/ 83 w 83"/>
              <a:gd name="T49" fmla="*/ 41 h 81"/>
              <a:gd name="T50" fmla="*/ 83 w 83"/>
              <a:gd name="T51" fmla="*/ 41 h 81"/>
              <a:gd name="T52" fmla="*/ 83 w 83"/>
              <a:gd name="T53" fmla="*/ 40 h 81"/>
              <a:gd name="T54" fmla="*/ 83 w 83"/>
              <a:gd name="T55" fmla="*/ 40 h 81"/>
              <a:gd name="T56" fmla="*/ 83 w 83"/>
              <a:gd name="T57" fmla="*/ 40 h 81"/>
              <a:gd name="T58" fmla="*/ 40 w 83"/>
              <a:gd name="T59" fmla="*/ 40 h 81"/>
              <a:gd name="T60" fmla="*/ 40 w 83"/>
              <a:gd name="T61" fmla="*/ 78 h 81"/>
              <a:gd name="T62" fmla="*/ 3 w 83"/>
              <a:gd name="T63" fmla="*/ 40 h 81"/>
              <a:gd name="T64" fmla="*/ 40 w 83"/>
              <a:gd name="T65" fmla="*/ 3 h 81"/>
              <a:gd name="T66" fmla="*/ 40 w 83"/>
              <a:gd name="T67" fmla="*/ 40 h 81"/>
              <a:gd name="T68" fmla="*/ 42 w 83"/>
              <a:gd name="T69" fmla="*/ 77 h 81"/>
              <a:gd name="T70" fmla="*/ 42 w 83"/>
              <a:gd name="T71" fmla="*/ 41 h 81"/>
              <a:gd name="T72" fmla="*/ 79 w 83"/>
              <a:gd name="T73" fmla="*/ 41 h 81"/>
              <a:gd name="T74" fmla="*/ 42 w 83"/>
              <a:gd name="T75" fmla="*/ 77 h 81"/>
              <a:gd name="T76" fmla="*/ 42 w 83"/>
              <a:gd name="T77" fmla="*/ 39 h 81"/>
              <a:gd name="T78" fmla="*/ 42 w 83"/>
              <a:gd name="T79" fmla="*/ 4 h 81"/>
              <a:gd name="T80" fmla="*/ 79 w 83"/>
              <a:gd name="T81" fmla="*/ 39 h 81"/>
              <a:gd name="T82" fmla="*/ 42 w 83"/>
              <a:gd name="T83" fmla="*/ 3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1">
                <a:moveTo>
                  <a:pt x="83" y="40"/>
                </a:moveTo>
                <a:cubicBezTo>
                  <a:pt x="83" y="40"/>
                  <a:pt x="83" y="40"/>
                  <a:pt x="83" y="40"/>
                </a:cubicBezTo>
                <a:cubicBezTo>
                  <a:pt x="83" y="40"/>
                  <a:pt x="83" y="40"/>
                  <a:pt x="83" y="40"/>
                </a:cubicBezTo>
                <a:cubicBezTo>
                  <a:pt x="83" y="40"/>
                  <a:pt x="83" y="40"/>
                  <a:pt x="83" y="40"/>
                </a:cubicBezTo>
                <a:cubicBezTo>
                  <a:pt x="83" y="40"/>
                  <a:pt x="82" y="40"/>
                  <a:pt x="82" y="40"/>
                </a:cubicBezTo>
                <a:cubicBezTo>
                  <a:pt x="82" y="40"/>
                  <a:pt x="82" y="40"/>
                  <a:pt x="82" y="40"/>
                </a:cubicBezTo>
                <a:cubicBezTo>
                  <a:pt x="82" y="40"/>
                  <a:pt x="82" y="40"/>
                  <a:pt x="82" y="39"/>
                </a:cubicBezTo>
                <a:cubicBezTo>
                  <a:pt x="42" y="0"/>
                  <a:pt x="42" y="0"/>
                  <a:pt x="42" y="0"/>
                </a:cubicBezTo>
                <a:cubicBezTo>
                  <a:pt x="42" y="0"/>
                  <a:pt x="42" y="0"/>
                  <a:pt x="42" y="0"/>
                </a:cubicBezTo>
                <a:cubicBezTo>
                  <a:pt x="42" y="0"/>
                  <a:pt x="42" y="0"/>
                  <a:pt x="42" y="0"/>
                </a:cubicBezTo>
                <a:cubicBezTo>
                  <a:pt x="42" y="0"/>
                  <a:pt x="42" y="0"/>
                  <a:pt x="42" y="0"/>
                </a:cubicBezTo>
                <a:cubicBezTo>
                  <a:pt x="41" y="0"/>
                  <a:pt x="40" y="0"/>
                  <a:pt x="40" y="0"/>
                </a:cubicBezTo>
                <a:cubicBezTo>
                  <a:pt x="0" y="39"/>
                  <a:pt x="0" y="39"/>
                  <a:pt x="0" y="39"/>
                </a:cubicBezTo>
                <a:cubicBezTo>
                  <a:pt x="0" y="39"/>
                  <a:pt x="0" y="39"/>
                  <a:pt x="0" y="40"/>
                </a:cubicBezTo>
                <a:cubicBezTo>
                  <a:pt x="0" y="40"/>
                  <a:pt x="0" y="40"/>
                  <a:pt x="0" y="40"/>
                </a:cubicBezTo>
                <a:cubicBezTo>
                  <a:pt x="40" y="81"/>
                  <a:pt x="40" y="81"/>
                  <a:pt x="40" y="81"/>
                </a:cubicBezTo>
                <a:cubicBezTo>
                  <a:pt x="40" y="81"/>
                  <a:pt x="41" y="81"/>
                  <a:pt x="42" y="81"/>
                </a:cubicBezTo>
                <a:cubicBezTo>
                  <a:pt x="42" y="80"/>
                  <a:pt x="42" y="80"/>
                  <a:pt x="42" y="80"/>
                </a:cubicBezTo>
                <a:cubicBezTo>
                  <a:pt x="42" y="80"/>
                  <a:pt x="42" y="80"/>
                  <a:pt x="42" y="80"/>
                </a:cubicBezTo>
                <a:cubicBezTo>
                  <a:pt x="42" y="80"/>
                  <a:pt x="42" y="80"/>
                  <a:pt x="42" y="80"/>
                </a:cubicBezTo>
                <a:cubicBezTo>
                  <a:pt x="82" y="41"/>
                  <a:pt x="82" y="41"/>
                  <a:pt x="82" y="41"/>
                </a:cubicBezTo>
                <a:cubicBezTo>
                  <a:pt x="82" y="41"/>
                  <a:pt x="82" y="41"/>
                  <a:pt x="82" y="41"/>
                </a:cubicBezTo>
                <a:cubicBezTo>
                  <a:pt x="82" y="41"/>
                  <a:pt x="82" y="41"/>
                  <a:pt x="82" y="41"/>
                </a:cubicBezTo>
                <a:cubicBezTo>
                  <a:pt x="82" y="41"/>
                  <a:pt x="83" y="41"/>
                  <a:pt x="83" y="41"/>
                </a:cubicBezTo>
                <a:cubicBezTo>
                  <a:pt x="83" y="41"/>
                  <a:pt x="83" y="41"/>
                  <a:pt x="83" y="41"/>
                </a:cubicBezTo>
                <a:cubicBezTo>
                  <a:pt x="83" y="41"/>
                  <a:pt x="83" y="41"/>
                  <a:pt x="83" y="41"/>
                </a:cubicBezTo>
                <a:cubicBezTo>
                  <a:pt x="83" y="41"/>
                  <a:pt x="83" y="41"/>
                  <a:pt x="83" y="40"/>
                </a:cubicBezTo>
                <a:cubicBezTo>
                  <a:pt x="83" y="40"/>
                  <a:pt x="83" y="40"/>
                  <a:pt x="83" y="40"/>
                </a:cubicBezTo>
                <a:cubicBezTo>
                  <a:pt x="83" y="40"/>
                  <a:pt x="83" y="40"/>
                  <a:pt x="83" y="40"/>
                </a:cubicBezTo>
                <a:close/>
                <a:moveTo>
                  <a:pt x="40" y="40"/>
                </a:moveTo>
                <a:cubicBezTo>
                  <a:pt x="40" y="78"/>
                  <a:pt x="40" y="78"/>
                  <a:pt x="40" y="78"/>
                </a:cubicBezTo>
                <a:cubicBezTo>
                  <a:pt x="3" y="40"/>
                  <a:pt x="3" y="40"/>
                  <a:pt x="3" y="40"/>
                </a:cubicBezTo>
                <a:cubicBezTo>
                  <a:pt x="40" y="3"/>
                  <a:pt x="40" y="3"/>
                  <a:pt x="40" y="3"/>
                </a:cubicBezTo>
                <a:lnTo>
                  <a:pt x="40" y="40"/>
                </a:lnTo>
                <a:close/>
                <a:moveTo>
                  <a:pt x="42" y="77"/>
                </a:moveTo>
                <a:cubicBezTo>
                  <a:pt x="42" y="41"/>
                  <a:pt x="42" y="41"/>
                  <a:pt x="42" y="41"/>
                </a:cubicBezTo>
                <a:cubicBezTo>
                  <a:pt x="79" y="41"/>
                  <a:pt x="79" y="41"/>
                  <a:pt x="79" y="41"/>
                </a:cubicBezTo>
                <a:lnTo>
                  <a:pt x="42" y="77"/>
                </a:lnTo>
                <a:close/>
                <a:moveTo>
                  <a:pt x="42" y="39"/>
                </a:moveTo>
                <a:cubicBezTo>
                  <a:pt x="42" y="4"/>
                  <a:pt x="42" y="4"/>
                  <a:pt x="42" y="4"/>
                </a:cubicBezTo>
                <a:cubicBezTo>
                  <a:pt x="79" y="39"/>
                  <a:pt x="79" y="39"/>
                  <a:pt x="79" y="39"/>
                </a:cubicBezTo>
                <a:lnTo>
                  <a:pt x="42" y="39"/>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8" name="文本框 77"/>
          <p:cNvSpPr txBox="1"/>
          <p:nvPr/>
        </p:nvSpPr>
        <p:spPr>
          <a:xfrm>
            <a:off x="1251397" y="3152772"/>
            <a:ext cx="2774504" cy="2245360"/>
          </a:xfrm>
          <a:prstGeom prst="rect">
            <a:avLst/>
          </a:prstGeom>
          <a:noFill/>
        </p:spPr>
        <p:txBody>
          <a:bodyPr wrap="square" rtlCol="0">
            <a:spAutoFit/>
          </a:bodyPr>
          <a:lstStyle/>
          <a:p>
            <a:pPr>
              <a:spcBef>
                <a:spcPct val="0"/>
              </a:spcBef>
            </a:pPr>
            <a:r>
              <a:rPr lang="zh-CN" altLang="en-US" sz="2000" b="1" dirty="0">
                <a:solidFill>
                  <a:srgbClr val="000000"/>
                </a:solidFill>
                <a:latin typeface="宋体" panose="02010600030101010101" pitchFamily="2" charset="-122"/>
                <a:ea typeface="宋体" panose="02010600030101010101" pitchFamily="2" charset="-122"/>
              </a:rPr>
              <a:t>已知：</a:t>
            </a:r>
            <a:endParaRPr lang="zh-CN" altLang="en-US" sz="2000" b="1" dirty="0">
              <a:solidFill>
                <a:srgbClr val="000000"/>
              </a:solidFill>
              <a:latin typeface="宋体" panose="02010600030101010101" pitchFamily="2" charset="-122"/>
              <a:ea typeface="宋体" panose="02010600030101010101" pitchFamily="2" charset="-122"/>
            </a:endParaRPr>
          </a:p>
          <a:p>
            <a:pPr>
              <a:spcBef>
                <a:spcPct val="0"/>
              </a:spcBef>
            </a:pPr>
            <a:r>
              <a:rPr lang="en-US" altLang="zh-CN" sz="2000" dirty="0">
                <a:solidFill>
                  <a:srgbClr val="000000"/>
                </a:solidFill>
                <a:latin typeface="宋体" panose="02010600030101010101" pitchFamily="2" charset="-122"/>
                <a:ea typeface="宋体" panose="02010600030101010101" pitchFamily="2" charset="-122"/>
              </a:rPr>
              <a:t>1</a:t>
            </a:r>
            <a:r>
              <a:rPr lang="zh-CN" altLang="en-US" sz="2000" dirty="0">
                <a:solidFill>
                  <a:srgbClr val="000000"/>
                </a:solidFill>
                <a:latin typeface="宋体" panose="02010600030101010101" pitchFamily="2" charset="-122"/>
                <a:ea typeface="宋体" panose="02010600030101010101" pitchFamily="2" charset="-122"/>
              </a:rPr>
              <a:t>、不同用户每时间点对应的用能数据；</a:t>
            </a:r>
            <a:endParaRPr lang="zh-CN" altLang="en-US" sz="2000" dirty="0">
              <a:solidFill>
                <a:srgbClr val="000000"/>
              </a:solidFill>
              <a:latin typeface="宋体" panose="02010600030101010101" pitchFamily="2" charset="-122"/>
              <a:ea typeface="宋体" panose="02010600030101010101" pitchFamily="2" charset="-122"/>
            </a:endParaRPr>
          </a:p>
          <a:p>
            <a:pPr>
              <a:spcBef>
                <a:spcPct val="0"/>
              </a:spcBef>
            </a:pPr>
            <a:r>
              <a:rPr lang="en-US" altLang="zh-CN" sz="2000" dirty="0">
                <a:solidFill>
                  <a:srgbClr val="000000"/>
                </a:solidFill>
                <a:latin typeface="宋体" panose="02010600030101010101" pitchFamily="2" charset="-122"/>
                <a:ea typeface="宋体" panose="02010600030101010101" pitchFamily="2" charset="-122"/>
              </a:rPr>
              <a:t>2</a:t>
            </a:r>
            <a:r>
              <a:rPr lang="zh-CN" altLang="en-US" sz="2000" dirty="0">
                <a:solidFill>
                  <a:srgbClr val="000000"/>
                </a:solidFill>
                <a:latin typeface="宋体" panose="02010600030101010101" pitchFamily="2" charset="-122"/>
                <a:ea typeface="宋体" panose="02010600030101010101" pitchFamily="2" charset="-122"/>
              </a:rPr>
              <a:t>、不同时间点对应的天气数据；</a:t>
            </a:r>
            <a:endParaRPr lang="zh-CN" altLang="en-US" sz="2000" dirty="0">
              <a:solidFill>
                <a:srgbClr val="000000"/>
              </a:solidFill>
              <a:latin typeface="宋体" panose="02010600030101010101" pitchFamily="2" charset="-122"/>
              <a:ea typeface="宋体" panose="02010600030101010101" pitchFamily="2" charset="-122"/>
            </a:endParaRPr>
          </a:p>
          <a:p>
            <a:pPr>
              <a:spcBef>
                <a:spcPct val="0"/>
              </a:spcBef>
            </a:pPr>
            <a:r>
              <a:rPr lang="en-US" altLang="zh-CN" sz="2000" dirty="0">
                <a:solidFill>
                  <a:srgbClr val="000000"/>
                </a:solidFill>
                <a:latin typeface="宋体" panose="02010600030101010101" pitchFamily="2" charset="-122"/>
                <a:ea typeface="宋体" panose="02010600030101010101" pitchFamily="2" charset="-122"/>
              </a:rPr>
              <a:t>3</a:t>
            </a:r>
            <a:r>
              <a:rPr lang="zh-CN" altLang="en-US" sz="2000" dirty="0">
                <a:solidFill>
                  <a:srgbClr val="000000"/>
                </a:solidFill>
                <a:latin typeface="宋体" panose="02010600030101010101" pitchFamily="2" charset="-122"/>
                <a:ea typeface="宋体" panose="02010600030101010101" pitchFamily="2" charset="-122"/>
              </a:rPr>
              <a:t>、可根据日期判断是否为节假日</a:t>
            </a:r>
            <a:r>
              <a:rPr lang="zh-CN" altLang="en-US" sz="2000" dirty="0">
                <a:solidFill>
                  <a:srgbClr val="000000"/>
                </a:solidFill>
                <a:latin typeface="宋体" panose="02010600030101010101" pitchFamily="2" charset="-122"/>
                <a:ea typeface="宋体" panose="02010600030101010101" pitchFamily="2" charset="-122"/>
              </a:rPr>
              <a:t>等</a:t>
            </a:r>
            <a:endParaRPr lang="zh-CN" altLang="en-US" sz="2000" dirty="0">
              <a:solidFill>
                <a:srgbClr val="000000"/>
              </a:solidFill>
              <a:latin typeface="宋体" panose="02010600030101010101" pitchFamily="2" charset="-122"/>
              <a:ea typeface="宋体" panose="02010600030101010101" pitchFamily="2" charset="-122"/>
            </a:endParaRPr>
          </a:p>
        </p:txBody>
      </p:sp>
      <p:sp>
        <p:nvSpPr>
          <p:cNvPr id="82" name="文本框 81"/>
          <p:cNvSpPr txBox="1"/>
          <p:nvPr/>
        </p:nvSpPr>
        <p:spPr>
          <a:xfrm>
            <a:off x="8017827" y="3270508"/>
            <a:ext cx="2774504" cy="1630045"/>
          </a:xfrm>
          <a:prstGeom prst="rect">
            <a:avLst/>
          </a:prstGeom>
          <a:noFill/>
        </p:spPr>
        <p:txBody>
          <a:bodyPr wrap="square" rtlCol="0">
            <a:spAutoFit/>
          </a:bodyPr>
          <a:lstStyle/>
          <a:p>
            <a:pPr algn="l">
              <a:buClrTx/>
              <a:buSzTx/>
              <a:buFontTx/>
            </a:pPr>
            <a:r>
              <a:rPr lang="zh-CN" altLang="en-US" sz="2000" b="1" dirty="0">
                <a:solidFill>
                  <a:srgbClr val="000000"/>
                </a:solidFill>
                <a:latin typeface="宋体" panose="02010600030101010101" pitchFamily="2" charset="-122"/>
                <a:ea typeface="宋体" panose="02010600030101010101" pitchFamily="2" charset="-122"/>
              </a:rPr>
              <a:t>目的：</a:t>
            </a:r>
            <a:endParaRPr lang="en-US" altLang="zh-CN" sz="2000" b="1" dirty="0">
              <a:solidFill>
                <a:srgbClr val="000000"/>
              </a:solidFill>
              <a:latin typeface="宋体" panose="02010600030101010101" pitchFamily="2" charset="-122"/>
              <a:ea typeface="宋体" panose="02010600030101010101" pitchFamily="2" charset="-122"/>
            </a:endParaRPr>
          </a:p>
          <a:p>
            <a:pPr algn="l">
              <a:buClrTx/>
              <a:buSzTx/>
              <a:buFontTx/>
            </a:pPr>
            <a:r>
              <a:rPr lang="en-US" altLang="zh-CN" sz="2000" dirty="0">
                <a:solidFill>
                  <a:srgbClr val="000000"/>
                </a:solidFill>
                <a:latin typeface="宋体" panose="02010600030101010101" pitchFamily="2" charset="-122"/>
                <a:ea typeface="宋体" panose="02010600030101010101" pitchFamily="2" charset="-122"/>
              </a:rPr>
              <a:t>归类出用户的几种不同用能模式，并对应分析前述影响因素在其中可能起到的作用</a:t>
            </a:r>
            <a:endParaRPr lang="en-US" altLang="zh-CN" sz="2000" dirty="0">
              <a:solidFill>
                <a:srgbClr val="0000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用能模式</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聚类</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Freeform 162"/>
          <p:cNvSpPr/>
          <p:nvPr/>
        </p:nvSpPr>
        <p:spPr bwMode="auto">
          <a:xfrm>
            <a:off x="7386638" y="1253355"/>
            <a:ext cx="3343275" cy="1690688"/>
          </a:xfrm>
          <a:custGeom>
            <a:avLst/>
            <a:gdLst>
              <a:gd name="T0" fmla="*/ 913 w 978"/>
              <a:gd name="T1" fmla="*/ 269 h 494"/>
              <a:gd name="T2" fmla="*/ 480 w 978"/>
              <a:gd name="T3" fmla="*/ 18 h 494"/>
              <a:gd name="T4" fmla="*/ 0 w 978"/>
              <a:gd name="T5" fmla="*/ 445 h 494"/>
              <a:gd name="T6" fmla="*/ 1 w 978"/>
              <a:gd name="T7" fmla="*/ 494 h 494"/>
              <a:gd name="T8" fmla="*/ 978 w 978"/>
              <a:gd name="T9" fmla="*/ 494 h 494"/>
              <a:gd name="T10" fmla="*/ 913 w 978"/>
              <a:gd name="T11" fmla="*/ 269 h 494"/>
            </a:gdLst>
            <a:ahLst/>
            <a:cxnLst>
              <a:cxn ang="0">
                <a:pos x="T0" y="T1"/>
              </a:cxn>
              <a:cxn ang="0">
                <a:pos x="T2" y="T3"/>
              </a:cxn>
              <a:cxn ang="0">
                <a:pos x="T4" y="T5"/>
              </a:cxn>
              <a:cxn ang="0">
                <a:pos x="T6" y="T7"/>
              </a:cxn>
              <a:cxn ang="0">
                <a:pos x="T8" y="T9"/>
              </a:cxn>
              <a:cxn ang="0">
                <a:pos x="T10" y="T11"/>
              </a:cxn>
            </a:cxnLst>
            <a:rect l="0" t="0" r="r" b="b"/>
            <a:pathLst>
              <a:path w="978" h="494">
                <a:moveTo>
                  <a:pt x="913" y="269"/>
                </a:moveTo>
                <a:cubicBezTo>
                  <a:pt x="739" y="0"/>
                  <a:pt x="480" y="18"/>
                  <a:pt x="480" y="18"/>
                </a:cubicBezTo>
                <a:cubicBezTo>
                  <a:pt x="480" y="18"/>
                  <a:pt x="3" y="17"/>
                  <a:pt x="0" y="445"/>
                </a:cubicBezTo>
                <a:cubicBezTo>
                  <a:pt x="0" y="461"/>
                  <a:pt x="0" y="477"/>
                  <a:pt x="1" y="494"/>
                </a:cubicBezTo>
                <a:cubicBezTo>
                  <a:pt x="978" y="494"/>
                  <a:pt x="978" y="494"/>
                  <a:pt x="978" y="494"/>
                </a:cubicBezTo>
                <a:cubicBezTo>
                  <a:pt x="978" y="419"/>
                  <a:pt x="960" y="343"/>
                  <a:pt x="913" y="26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163"/>
          <p:cNvSpPr/>
          <p:nvPr/>
        </p:nvSpPr>
        <p:spPr bwMode="auto">
          <a:xfrm>
            <a:off x="6977063" y="2944043"/>
            <a:ext cx="3752850" cy="1341438"/>
          </a:xfrm>
          <a:custGeom>
            <a:avLst/>
            <a:gdLst>
              <a:gd name="T0" fmla="*/ 1019 w 1098"/>
              <a:gd name="T1" fmla="*/ 305 h 392"/>
              <a:gd name="T2" fmla="*/ 1098 w 1098"/>
              <a:gd name="T3" fmla="*/ 0 h 392"/>
              <a:gd name="T4" fmla="*/ 121 w 1098"/>
              <a:gd name="T5" fmla="*/ 0 h 392"/>
              <a:gd name="T6" fmla="*/ 126 w 1098"/>
              <a:gd name="T7" fmla="*/ 48 h 392"/>
              <a:gd name="T8" fmla="*/ 55 w 1098"/>
              <a:gd name="T9" fmla="*/ 250 h 392"/>
              <a:gd name="T10" fmla="*/ 119 w 1098"/>
              <a:gd name="T11" fmla="*/ 317 h 392"/>
              <a:gd name="T12" fmla="*/ 127 w 1098"/>
              <a:gd name="T13" fmla="*/ 392 h 392"/>
              <a:gd name="T14" fmla="*/ 977 w 1098"/>
              <a:gd name="T15" fmla="*/ 392 h 392"/>
              <a:gd name="T16" fmla="*/ 1019 w 1098"/>
              <a:gd name="T17" fmla="*/ 305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8" h="392">
                <a:moveTo>
                  <a:pt x="1019" y="305"/>
                </a:moveTo>
                <a:cubicBezTo>
                  <a:pt x="1060" y="216"/>
                  <a:pt x="1098" y="110"/>
                  <a:pt x="1098" y="0"/>
                </a:cubicBezTo>
                <a:cubicBezTo>
                  <a:pt x="121" y="0"/>
                  <a:pt x="121" y="0"/>
                  <a:pt x="121" y="0"/>
                </a:cubicBezTo>
                <a:cubicBezTo>
                  <a:pt x="122" y="16"/>
                  <a:pt x="124" y="32"/>
                  <a:pt x="126" y="48"/>
                </a:cubicBezTo>
                <a:cubicBezTo>
                  <a:pt x="126" y="48"/>
                  <a:pt x="139" y="131"/>
                  <a:pt x="55" y="250"/>
                </a:cubicBezTo>
                <a:cubicBezTo>
                  <a:pt x="55" y="250"/>
                  <a:pt x="0" y="317"/>
                  <a:pt x="119" y="317"/>
                </a:cubicBezTo>
                <a:cubicBezTo>
                  <a:pt x="119" y="317"/>
                  <a:pt x="121" y="349"/>
                  <a:pt x="127" y="392"/>
                </a:cubicBezTo>
                <a:cubicBezTo>
                  <a:pt x="977" y="392"/>
                  <a:pt x="977" y="392"/>
                  <a:pt x="977" y="392"/>
                </a:cubicBezTo>
                <a:cubicBezTo>
                  <a:pt x="990" y="366"/>
                  <a:pt x="1005" y="336"/>
                  <a:pt x="1019" y="30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64"/>
          <p:cNvSpPr/>
          <p:nvPr/>
        </p:nvSpPr>
        <p:spPr bwMode="auto">
          <a:xfrm>
            <a:off x="7410450" y="4285480"/>
            <a:ext cx="2960688" cy="1300163"/>
          </a:xfrm>
          <a:custGeom>
            <a:avLst/>
            <a:gdLst>
              <a:gd name="T0" fmla="*/ 0 w 866"/>
              <a:gd name="T1" fmla="*/ 0 h 380"/>
              <a:gd name="T2" fmla="*/ 126 w 866"/>
              <a:gd name="T3" fmla="*/ 247 h 380"/>
              <a:gd name="T4" fmla="*/ 255 w 866"/>
              <a:gd name="T5" fmla="*/ 247 h 380"/>
              <a:gd name="T6" fmla="*/ 360 w 866"/>
              <a:gd name="T7" fmla="*/ 380 h 380"/>
              <a:gd name="T8" fmla="*/ 866 w 866"/>
              <a:gd name="T9" fmla="*/ 380 h 380"/>
              <a:gd name="T10" fmla="*/ 798 w 866"/>
              <a:gd name="T11" fmla="*/ 127 h 380"/>
              <a:gd name="T12" fmla="*/ 850 w 866"/>
              <a:gd name="T13" fmla="*/ 0 h 380"/>
              <a:gd name="T14" fmla="*/ 0 w 866"/>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6" h="380">
                <a:moveTo>
                  <a:pt x="0" y="0"/>
                </a:moveTo>
                <a:cubicBezTo>
                  <a:pt x="12" y="95"/>
                  <a:pt x="44" y="247"/>
                  <a:pt x="126" y="247"/>
                </a:cubicBezTo>
                <a:cubicBezTo>
                  <a:pt x="255" y="247"/>
                  <a:pt x="255" y="247"/>
                  <a:pt x="255" y="247"/>
                </a:cubicBezTo>
                <a:cubicBezTo>
                  <a:pt x="255" y="247"/>
                  <a:pt x="320" y="307"/>
                  <a:pt x="360" y="380"/>
                </a:cubicBezTo>
                <a:cubicBezTo>
                  <a:pt x="866" y="380"/>
                  <a:pt x="866" y="380"/>
                  <a:pt x="866" y="380"/>
                </a:cubicBezTo>
                <a:cubicBezTo>
                  <a:pt x="866" y="380"/>
                  <a:pt x="798" y="215"/>
                  <a:pt x="798" y="127"/>
                </a:cubicBezTo>
                <a:cubicBezTo>
                  <a:pt x="798" y="102"/>
                  <a:pt x="821" y="58"/>
                  <a:pt x="850"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2" name="Rectangle 334"/>
          <p:cNvSpPr>
            <a:spLocks noChangeArrowheads="1"/>
          </p:cNvSpPr>
          <p:nvPr>
            <p:custDataLst>
              <p:tags r:id="rId2"/>
            </p:custDataLst>
          </p:nvPr>
        </p:nvSpPr>
        <p:spPr bwMode="auto">
          <a:xfrm>
            <a:off x="6334125" y="2037580"/>
            <a:ext cx="1639888" cy="26988"/>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Oval 335"/>
          <p:cNvSpPr>
            <a:spLocks noChangeArrowheads="1"/>
          </p:cNvSpPr>
          <p:nvPr>
            <p:custDataLst>
              <p:tags r:id="rId3"/>
            </p:custDataLst>
          </p:nvPr>
        </p:nvSpPr>
        <p:spPr bwMode="auto">
          <a:xfrm>
            <a:off x="7848600" y="1958205"/>
            <a:ext cx="184150" cy="184150"/>
          </a:xfrm>
          <a:prstGeom prst="ellipse">
            <a:avLst/>
          </a:prstGeom>
          <a:solidFill>
            <a:srgbClr val="6D6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336"/>
          <p:cNvSpPr>
            <a:spLocks noChangeArrowheads="1"/>
          </p:cNvSpPr>
          <p:nvPr>
            <p:custDataLst>
              <p:tags r:id="rId4"/>
            </p:custDataLst>
          </p:nvPr>
        </p:nvSpPr>
        <p:spPr bwMode="auto">
          <a:xfrm rot="20160000" flipV="1">
            <a:off x="6031230" y="3839845"/>
            <a:ext cx="2294890" cy="76200"/>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Oval 337"/>
          <p:cNvSpPr>
            <a:spLocks noChangeArrowheads="1"/>
          </p:cNvSpPr>
          <p:nvPr>
            <p:custDataLst>
              <p:tags r:id="rId5"/>
            </p:custDataLst>
          </p:nvPr>
        </p:nvSpPr>
        <p:spPr bwMode="auto">
          <a:xfrm>
            <a:off x="8105775" y="3292975"/>
            <a:ext cx="184150" cy="185738"/>
          </a:xfrm>
          <a:prstGeom prst="ellipse">
            <a:avLst/>
          </a:prstGeom>
          <a:solidFill>
            <a:srgbClr val="6D6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40"/>
          <p:cNvSpPr>
            <a:spLocks noEditPoints="1"/>
          </p:cNvSpPr>
          <p:nvPr>
            <p:custDataLst>
              <p:tags r:id="rId6"/>
            </p:custDataLst>
          </p:nvPr>
        </p:nvSpPr>
        <p:spPr bwMode="auto">
          <a:xfrm>
            <a:off x="5281613" y="4271192"/>
            <a:ext cx="758825" cy="458788"/>
          </a:xfrm>
          <a:custGeom>
            <a:avLst/>
            <a:gdLst>
              <a:gd name="T0" fmla="*/ 221 w 222"/>
              <a:gd name="T1" fmla="*/ 57 h 134"/>
              <a:gd name="T2" fmla="*/ 188 w 222"/>
              <a:gd name="T3" fmla="*/ 28 h 134"/>
              <a:gd name="T4" fmla="*/ 110 w 222"/>
              <a:gd name="T5" fmla="*/ 0 h 134"/>
              <a:gd name="T6" fmla="*/ 1 w 222"/>
              <a:gd name="T7" fmla="*/ 57 h 134"/>
              <a:gd name="T8" fmla="*/ 0 w 222"/>
              <a:gd name="T9" fmla="*/ 61 h 134"/>
              <a:gd name="T10" fmla="*/ 0 w 222"/>
              <a:gd name="T11" fmla="*/ 63 h 134"/>
              <a:gd name="T12" fmla="*/ 111 w 222"/>
              <a:gd name="T13" fmla="*/ 134 h 134"/>
              <a:gd name="T14" fmla="*/ 222 w 222"/>
              <a:gd name="T15" fmla="*/ 60 h 134"/>
              <a:gd name="T16" fmla="*/ 221 w 222"/>
              <a:gd name="T17" fmla="*/ 57 h 134"/>
              <a:gd name="T18" fmla="*/ 111 w 222"/>
              <a:gd name="T19" fmla="*/ 128 h 134"/>
              <a:gd name="T20" fmla="*/ 6 w 222"/>
              <a:gd name="T21" fmla="*/ 61 h 134"/>
              <a:gd name="T22" fmla="*/ 110 w 222"/>
              <a:gd name="T23" fmla="*/ 6 h 134"/>
              <a:gd name="T24" fmla="*/ 215 w 222"/>
              <a:gd name="T25" fmla="*/ 60 h 134"/>
              <a:gd name="T26" fmla="*/ 111 w 222"/>
              <a:gd name="T27" fmla="*/ 1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34">
                <a:moveTo>
                  <a:pt x="221" y="57"/>
                </a:moveTo>
                <a:cubicBezTo>
                  <a:pt x="221" y="57"/>
                  <a:pt x="208" y="43"/>
                  <a:pt x="188" y="28"/>
                </a:cubicBezTo>
                <a:cubicBezTo>
                  <a:pt x="170" y="15"/>
                  <a:pt x="141" y="0"/>
                  <a:pt x="110" y="0"/>
                </a:cubicBezTo>
                <a:cubicBezTo>
                  <a:pt x="50" y="0"/>
                  <a:pt x="3" y="55"/>
                  <a:pt x="1" y="57"/>
                </a:cubicBezTo>
                <a:cubicBezTo>
                  <a:pt x="0" y="58"/>
                  <a:pt x="0" y="59"/>
                  <a:pt x="0" y="61"/>
                </a:cubicBezTo>
                <a:cubicBezTo>
                  <a:pt x="0" y="61"/>
                  <a:pt x="0" y="62"/>
                  <a:pt x="0" y="63"/>
                </a:cubicBezTo>
                <a:cubicBezTo>
                  <a:pt x="1" y="64"/>
                  <a:pt x="36" y="134"/>
                  <a:pt x="111" y="134"/>
                </a:cubicBezTo>
                <a:cubicBezTo>
                  <a:pt x="186" y="134"/>
                  <a:pt x="221" y="61"/>
                  <a:pt x="222" y="60"/>
                </a:cubicBezTo>
                <a:cubicBezTo>
                  <a:pt x="222" y="59"/>
                  <a:pt x="222" y="58"/>
                  <a:pt x="221" y="57"/>
                </a:cubicBezTo>
                <a:close/>
                <a:moveTo>
                  <a:pt x="111" y="128"/>
                </a:moveTo>
                <a:cubicBezTo>
                  <a:pt x="40" y="128"/>
                  <a:pt x="6" y="62"/>
                  <a:pt x="6" y="61"/>
                </a:cubicBezTo>
                <a:cubicBezTo>
                  <a:pt x="10" y="55"/>
                  <a:pt x="55" y="6"/>
                  <a:pt x="110" y="6"/>
                </a:cubicBezTo>
                <a:cubicBezTo>
                  <a:pt x="162" y="6"/>
                  <a:pt x="207" y="51"/>
                  <a:pt x="215" y="60"/>
                </a:cubicBezTo>
                <a:cubicBezTo>
                  <a:pt x="210" y="71"/>
                  <a:pt x="176" y="128"/>
                  <a:pt x="111" y="128"/>
                </a:cubicBezTo>
                <a:close/>
              </a:path>
            </a:pathLst>
          </a:custGeom>
          <a:solidFill>
            <a:srgbClr val="6566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41"/>
          <p:cNvSpPr>
            <a:spLocks noEditPoints="1"/>
          </p:cNvSpPr>
          <p:nvPr>
            <p:custDataLst>
              <p:tags r:id="rId7"/>
            </p:custDataLst>
          </p:nvPr>
        </p:nvSpPr>
        <p:spPr bwMode="auto">
          <a:xfrm>
            <a:off x="5537200" y="4377555"/>
            <a:ext cx="246063" cy="246063"/>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36 w 72"/>
              <a:gd name="T11" fmla="*/ 66 h 72"/>
              <a:gd name="T12" fmla="*/ 6 w 72"/>
              <a:gd name="T13" fmla="*/ 36 h 72"/>
              <a:gd name="T14" fmla="*/ 36 w 72"/>
              <a:gd name="T15" fmla="*/ 6 h 72"/>
              <a:gd name="T16" fmla="*/ 66 w 72"/>
              <a:gd name="T17" fmla="*/ 36 h 72"/>
              <a:gd name="T18" fmla="*/ 36 w 72"/>
              <a:gd name="T19"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0"/>
                </a:moveTo>
                <a:cubicBezTo>
                  <a:pt x="16" y="0"/>
                  <a:pt x="0" y="16"/>
                  <a:pt x="0" y="36"/>
                </a:cubicBezTo>
                <a:cubicBezTo>
                  <a:pt x="0" y="56"/>
                  <a:pt x="16" y="72"/>
                  <a:pt x="36" y="72"/>
                </a:cubicBezTo>
                <a:cubicBezTo>
                  <a:pt x="56" y="72"/>
                  <a:pt x="72" y="56"/>
                  <a:pt x="72" y="36"/>
                </a:cubicBezTo>
                <a:cubicBezTo>
                  <a:pt x="72" y="16"/>
                  <a:pt x="56" y="0"/>
                  <a:pt x="36" y="0"/>
                </a:cubicBezTo>
                <a:close/>
                <a:moveTo>
                  <a:pt x="36" y="66"/>
                </a:moveTo>
                <a:cubicBezTo>
                  <a:pt x="20" y="66"/>
                  <a:pt x="6" y="52"/>
                  <a:pt x="6" y="36"/>
                </a:cubicBezTo>
                <a:cubicBezTo>
                  <a:pt x="6" y="20"/>
                  <a:pt x="20" y="6"/>
                  <a:pt x="36" y="6"/>
                </a:cubicBezTo>
                <a:cubicBezTo>
                  <a:pt x="52" y="6"/>
                  <a:pt x="66" y="20"/>
                  <a:pt x="66" y="36"/>
                </a:cubicBezTo>
                <a:cubicBezTo>
                  <a:pt x="66" y="52"/>
                  <a:pt x="52" y="66"/>
                  <a:pt x="36" y="66"/>
                </a:cubicBezTo>
                <a:close/>
              </a:path>
            </a:pathLst>
          </a:custGeom>
          <a:solidFill>
            <a:srgbClr val="6566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42"/>
          <p:cNvSpPr>
            <a:spLocks noEditPoints="1"/>
          </p:cNvSpPr>
          <p:nvPr>
            <p:custDataLst>
              <p:tags r:id="rId8"/>
            </p:custDataLst>
          </p:nvPr>
        </p:nvSpPr>
        <p:spPr bwMode="auto">
          <a:xfrm>
            <a:off x="5414963" y="1712142"/>
            <a:ext cx="477838" cy="666750"/>
          </a:xfrm>
          <a:custGeom>
            <a:avLst/>
            <a:gdLst>
              <a:gd name="T0" fmla="*/ 70 w 140"/>
              <a:gd name="T1" fmla="*/ 0 h 195"/>
              <a:gd name="T2" fmla="*/ 0 w 140"/>
              <a:gd name="T3" fmla="*/ 70 h 195"/>
              <a:gd name="T4" fmla="*/ 38 w 140"/>
              <a:gd name="T5" fmla="*/ 132 h 195"/>
              <a:gd name="T6" fmla="*/ 38 w 140"/>
              <a:gd name="T7" fmla="*/ 166 h 195"/>
              <a:gd name="T8" fmla="*/ 41 w 140"/>
              <a:gd name="T9" fmla="*/ 169 h 195"/>
              <a:gd name="T10" fmla="*/ 46 w 140"/>
              <a:gd name="T11" fmla="*/ 169 h 195"/>
              <a:gd name="T12" fmla="*/ 46 w 140"/>
              <a:gd name="T13" fmla="*/ 192 h 195"/>
              <a:gd name="T14" fmla="*/ 49 w 140"/>
              <a:gd name="T15" fmla="*/ 195 h 195"/>
              <a:gd name="T16" fmla="*/ 91 w 140"/>
              <a:gd name="T17" fmla="*/ 195 h 195"/>
              <a:gd name="T18" fmla="*/ 94 w 140"/>
              <a:gd name="T19" fmla="*/ 192 h 195"/>
              <a:gd name="T20" fmla="*/ 94 w 140"/>
              <a:gd name="T21" fmla="*/ 169 h 195"/>
              <a:gd name="T22" fmla="*/ 99 w 140"/>
              <a:gd name="T23" fmla="*/ 169 h 195"/>
              <a:gd name="T24" fmla="*/ 102 w 140"/>
              <a:gd name="T25" fmla="*/ 166 h 195"/>
              <a:gd name="T26" fmla="*/ 102 w 140"/>
              <a:gd name="T27" fmla="*/ 132 h 195"/>
              <a:gd name="T28" fmla="*/ 140 w 140"/>
              <a:gd name="T29" fmla="*/ 70 h 195"/>
              <a:gd name="T30" fmla="*/ 70 w 140"/>
              <a:gd name="T31" fmla="*/ 0 h 195"/>
              <a:gd name="T32" fmla="*/ 88 w 140"/>
              <a:gd name="T33" fmla="*/ 189 h 195"/>
              <a:gd name="T34" fmla="*/ 52 w 140"/>
              <a:gd name="T35" fmla="*/ 189 h 195"/>
              <a:gd name="T36" fmla="*/ 52 w 140"/>
              <a:gd name="T37" fmla="*/ 169 h 195"/>
              <a:gd name="T38" fmla="*/ 88 w 140"/>
              <a:gd name="T39" fmla="*/ 169 h 195"/>
              <a:gd name="T40" fmla="*/ 88 w 140"/>
              <a:gd name="T41" fmla="*/ 189 h 195"/>
              <a:gd name="T42" fmla="*/ 97 w 140"/>
              <a:gd name="T43" fmla="*/ 128 h 195"/>
              <a:gd name="T44" fmla="*/ 96 w 140"/>
              <a:gd name="T45" fmla="*/ 130 h 195"/>
              <a:gd name="T46" fmla="*/ 96 w 140"/>
              <a:gd name="T47" fmla="*/ 163 h 195"/>
              <a:gd name="T48" fmla="*/ 91 w 140"/>
              <a:gd name="T49" fmla="*/ 163 h 195"/>
              <a:gd name="T50" fmla="*/ 73 w 140"/>
              <a:gd name="T51" fmla="*/ 163 h 195"/>
              <a:gd name="T52" fmla="*/ 73 w 140"/>
              <a:gd name="T53" fmla="*/ 98 h 195"/>
              <a:gd name="T54" fmla="*/ 89 w 140"/>
              <a:gd name="T55" fmla="*/ 79 h 195"/>
              <a:gd name="T56" fmla="*/ 70 w 140"/>
              <a:gd name="T57" fmla="*/ 60 h 195"/>
              <a:gd name="T58" fmla="*/ 51 w 140"/>
              <a:gd name="T59" fmla="*/ 79 h 195"/>
              <a:gd name="T60" fmla="*/ 67 w 140"/>
              <a:gd name="T61" fmla="*/ 98 h 195"/>
              <a:gd name="T62" fmla="*/ 67 w 140"/>
              <a:gd name="T63" fmla="*/ 163 h 195"/>
              <a:gd name="T64" fmla="*/ 49 w 140"/>
              <a:gd name="T65" fmla="*/ 163 h 195"/>
              <a:gd name="T66" fmla="*/ 44 w 140"/>
              <a:gd name="T67" fmla="*/ 163 h 195"/>
              <a:gd name="T68" fmla="*/ 44 w 140"/>
              <a:gd name="T69" fmla="*/ 130 h 195"/>
              <a:gd name="T70" fmla="*/ 43 w 140"/>
              <a:gd name="T71" fmla="*/ 128 h 195"/>
              <a:gd name="T72" fmla="*/ 6 w 140"/>
              <a:gd name="T73" fmla="*/ 70 h 195"/>
              <a:gd name="T74" fmla="*/ 70 w 140"/>
              <a:gd name="T75" fmla="*/ 6 h 195"/>
              <a:gd name="T76" fmla="*/ 134 w 140"/>
              <a:gd name="T77" fmla="*/ 70 h 195"/>
              <a:gd name="T78" fmla="*/ 97 w 140"/>
              <a:gd name="T79" fmla="*/ 128 h 195"/>
              <a:gd name="T80" fmla="*/ 70 w 140"/>
              <a:gd name="T81" fmla="*/ 92 h 195"/>
              <a:gd name="T82" fmla="*/ 57 w 140"/>
              <a:gd name="T83" fmla="*/ 79 h 195"/>
              <a:gd name="T84" fmla="*/ 70 w 140"/>
              <a:gd name="T85" fmla="*/ 66 h 195"/>
              <a:gd name="T86" fmla="*/ 83 w 140"/>
              <a:gd name="T87" fmla="*/ 79 h 195"/>
              <a:gd name="T88" fmla="*/ 70 w 140"/>
              <a:gd name="T89" fmla="*/ 9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95">
                <a:moveTo>
                  <a:pt x="70" y="0"/>
                </a:moveTo>
                <a:cubicBezTo>
                  <a:pt x="32" y="0"/>
                  <a:pt x="0" y="32"/>
                  <a:pt x="0" y="70"/>
                </a:cubicBezTo>
                <a:cubicBezTo>
                  <a:pt x="0" y="96"/>
                  <a:pt x="15" y="121"/>
                  <a:pt x="38" y="132"/>
                </a:cubicBezTo>
                <a:cubicBezTo>
                  <a:pt x="38" y="166"/>
                  <a:pt x="38" y="166"/>
                  <a:pt x="38" y="166"/>
                </a:cubicBezTo>
                <a:cubicBezTo>
                  <a:pt x="38" y="168"/>
                  <a:pt x="40" y="169"/>
                  <a:pt x="41" y="169"/>
                </a:cubicBezTo>
                <a:cubicBezTo>
                  <a:pt x="46" y="169"/>
                  <a:pt x="46" y="169"/>
                  <a:pt x="46" y="169"/>
                </a:cubicBezTo>
                <a:cubicBezTo>
                  <a:pt x="46" y="192"/>
                  <a:pt x="46" y="192"/>
                  <a:pt x="46" y="192"/>
                </a:cubicBezTo>
                <a:cubicBezTo>
                  <a:pt x="46" y="194"/>
                  <a:pt x="48" y="195"/>
                  <a:pt x="49" y="195"/>
                </a:cubicBezTo>
                <a:cubicBezTo>
                  <a:pt x="91" y="195"/>
                  <a:pt x="91" y="195"/>
                  <a:pt x="91" y="195"/>
                </a:cubicBezTo>
                <a:cubicBezTo>
                  <a:pt x="92" y="195"/>
                  <a:pt x="94" y="194"/>
                  <a:pt x="94" y="192"/>
                </a:cubicBezTo>
                <a:cubicBezTo>
                  <a:pt x="94" y="169"/>
                  <a:pt x="94" y="169"/>
                  <a:pt x="94" y="169"/>
                </a:cubicBezTo>
                <a:cubicBezTo>
                  <a:pt x="99" y="169"/>
                  <a:pt x="99" y="169"/>
                  <a:pt x="99" y="169"/>
                </a:cubicBezTo>
                <a:cubicBezTo>
                  <a:pt x="100" y="169"/>
                  <a:pt x="102" y="168"/>
                  <a:pt x="102" y="166"/>
                </a:cubicBezTo>
                <a:cubicBezTo>
                  <a:pt x="102" y="132"/>
                  <a:pt x="102" y="132"/>
                  <a:pt x="102" y="132"/>
                </a:cubicBezTo>
                <a:cubicBezTo>
                  <a:pt x="125" y="121"/>
                  <a:pt x="140" y="96"/>
                  <a:pt x="140" y="70"/>
                </a:cubicBezTo>
                <a:cubicBezTo>
                  <a:pt x="140" y="32"/>
                  <a:pt x="108" y="0"/>
                  <a:pt x="70" y="0"/>
                </a:cubicBezTo>
                <a:close/>
                <a:moveTo>
                  <a:pt x="88" y="189"/>
                </a:moveTo>
                <a:cubicBezTo>
                  <a:pt x="52" y="189"/>
                  <a:pt x="52" y="189"/>
                  <a:pt x="52" y="189"/>
                </a:cubicBezTo>
                <a:cubicBezTo>
                  <a:pt x="52" y="169"/>
                  <a:pt x="52" y="169"/>
                  <a:pt x="52" y="169"/>
                </a:cubicBezTo>
                <a:cubicBezTo>
                  <a:pt x="88" y="169"/>
                  <a:pt x="88" y="169"/>
                  <a:pt x="88" y="169"/>
                </a:cubicBezTo>
                <a:lnTo>
                  <a:pt x="88" y="189"/>
                </a:lnTo>
                <a:close/>
                <a:moveTo>
                  <a:pt x="97" y="128"/>
                </a:moveTo>
                <a:cubicBezTo>
                  <a:pt x="96" y="128"/>
                  <a:pt x="96" y="129"/>
                  <a:pt x="96" y="130"/>
                </a:cubicBezTo>
                <a:cubicBezTo>
                  <a:pt x="96" y="163"/>
                  <a:pt x="96" y="163"/>
                  <a:pt x="96" y="163"/>
                </a:cubicBezTo>
                <a:cubicBezTo>
                  <a:pt x="91" y="163"/>
                  <a:pt x="91" y="163"/>
                  <a:pt x="91" y="163"/>
                </a:cubicBezTo>
                <a:cubicBezTo>
                  <a:pt x="73" y="163"/>
                  <a:pt x="73" y="163"/>
                  <a:pt x="73" y="163"/>
                </a:cubicBezTo>
                <a:cubicBezTo>
                  <a:pt x="73" y="98"/>
                  <a:pt x="73" y="98"/>
                  <a:pt x="73" y="98"/>
                </a:cubicBezTo>
                <a:cubicBezTo>
                  <a:pt x="82" y="97"/>
                  <a:pt x="89" y="89"/>
                  <a:pt x="89" y="79"/>
                </a:cubicBezTo>
                <a:cubicBezTo>
                  <a:pt x="89" y="69"/>
                  <a:pt x="81" y="60"/>
                  <a:pt x="70" y="60"/>
                </a:cubicBezTo>
                <a:cubicBezTo>
                  <a:pt x="59" y="60"/>
                  <a:pt x="51" y="69"/>
                  <a:pt x="51" y="79"/>
                </a:cubicBezTo>
                <a:cubicBezTo>
                  <a:pt x="51" y="89"/>
                  <a:pt x="58" y="97"/>
                  <a:pt x="67" y="98"/>
                </a:cubicBezTo>
                <a:cubicBezTo>
                  <a:pt x="67" y="163"/>
                  <a:pt x="67" y="163"/>
                  <a:pt x="67" y="163"/>
                </a:cubicBezTo>
                <a:cubicBezTo>
                  <a:pt x="49" y="163"/>
                  <a:pt x="49" y="163"/>
                  <a:pt x="49" y="163"/>
                </a:cubicBezTo>
                <a:cubicBezTo>
                  <a:pt x="44" y="163"/>
                  <a:pt x="44" y="163"/>
                  <a:pt x="44" y="163"/>
                </a:cubicBezTo>
                <a:cubicBezTo>
                  <a:pt x="44" y="130"/>
                  <a:pt x="44" y="130"/>
                  <a:pt x="44" y="130"/>
                </a:cubicBezTo>
                <a:cubicBezTo>
                  <a:pt x="44" y="129"/>
                  <a:pt x="44" y="128"/>
                  <a:pt x="43" y="128"/>
                </a:cubicBezTo>
                <a:cubicBezTo>
                  <a:pt x="21" y="117"/>
                  <a:pt x="6" y="95"/>
                  <a:pt x="6" y="70"/>
                </a:cubicBezTo>
                <a:cubicBezTo>
                  <a:pt x="6" y="35"/>
                  <a:pt x="35" y="6"/>
                  <a:pt x="70" y="6"/>
                </a:cubicBezTo>
                <a:cubicBezTo>
                  <a:pt x="105" y="6"/>
                  <a:pt x="134" y="35"/>
                  <a:pt x="134" y="70"/>
                </a:cubicBezTo>
                <a:cubicBezTo>
                  <a:pt x="134" y="95"/>
                  <a:pt x="119" y="117"/>
                  <a:pt x="97" y="128"/>
                </a:cubicBezTo>
                <a:close/>
                <a:moveTo>
                  <a:pt x="70" y="92"/>
                </a:moveTo>
                <a:cubicBezTo>
                  <a:pt x="63" y="92"/>
                  <a:pt x="57" y="87"/>
                  <a:pt x="57" y="79"/>
                </a:cubicBezTo>
                <a:cubicBezTo>
                  <a:pt x="57" y="72"/>
                  <a:pt x="63" y="66"/>
                  <a:pt x="70" y="66"/>
                </a:cubicBezTo>
                <a:cubicBezTo>
                  <a:pt x="77" y="66"/>
                  <a:pt x="83" y="72"/>
                  <a:pt x="83" y="79"/>
                </a:cubicBezTo>
                <a:cubicBezTo>
                  <a:pt x="83" y="87"/>
                  <a:pt x="77" y="92"/>
                  <a:pt x="70" y="92"/>
                </a:cubicBezTo>
                <a:close/>
              </a:path>
            </a:pathLst>
          </a:custGeom>
          <a:solidFill>
            <a:srgbClr val="6566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文本框 25"/>
          <p:cNvSpPr txBox="1"/>
          <p:nvPr>
            <p:custDataLst>
              <p:tags r:id="rId9"/>
            </p:custDataLst>
          </p:nvPr>
        </p:nvSpPr>
        <p:spPr>
          <a:xfrm>
            <a:off x="626745" y="1794510"/>
            <a:ext cx="4523105" cy="107632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基本思想：</a:t>
            </a:r>
            <a:endParaRPr lang="zh-CN" altLang="en-US" sz="1600" dirty="0">
              <a:solidFill>
                <a:srgbClr val="000000"/>
              </a:solidFill>
              <a:latin typeface="宋体" panose="02010600030101010101" pitchFamily="2" charset="-122"/>
              <a:ea typeface="宋体" panose="02010600030101010101" pitchFamily="2" charset="-122"/>
            </a:endParaRPr>
          </a:p>
          <a:p>
            <a:pPr>
              <a:spcBef>
                <a:spcPct val="0"/>
              </a:spcBef>
            </a:pPr>
            <a:r>
              <a:rPr lang="zh-CN" altLang="en-US" sz="1600" dirty="0">
                <a:solidFill>
                  <a:srgbClr val="000000"/>
                </a:solidFill>
                <a:latin typeface="宋体" panose="02010600030101010101" pitchFamily="2" charset="-122"/>
                <a:ea typeface="宋体" panose="02010600030101010101" pitchFamily="2" charset="-122"/>
              </a:rPr>
              <a:t>选取并不断迭代更新数据簇的中心，通过计算数据点与质心间的欧氏距离判断数据间的相似程度，从而划分出不同的数据簇，形成数据的</a:t>
            </a:r>
            <a:r>
              <a:rPr lang="zh-CN" altLang="en-US" sz="1600" dirty="0">
                <a:solidFill>
                  <a:srgbClr val="000000"/>
                </a:solidFill>
                <a:latin typeface="宋体" panose="02010600030101010101" pitchFamily="2" charset="-122"/>
                <a:ea typeface="宋体" panose="02010600030101010101" pitchFamily="2" charset="-122"/>
              </a:rPr>
              <a:t>分类。</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7" name="文本框 26"/>
          <p:cNvSpPr txBox="1"/>
          <p:nvPr>
            <p:custDataLst>
              <p:tags r:id="rId10"/>
            </p:custDataLst>
          </p:nvPr>
        </p:nvSpPr>
        <p:spPr>
          <a:xfrm>
            <a:off x="774379" y="1438122"/>
            <a:ext cx="2095500" cy="459105"/>
          </a:xfrm>
          <a:prstGeom prst="rect">
            <a:avLst/>
          </a:prstGeom>
          <a:noFill/>
        </p:spPr>
        <p:txBody>
          <a:bodyPr wrap="square" lIns="91436" tIns="45718" rIns="91436" bIns="45718" rtlCol="0">
            <a:spAutoFit/>
          </a:bodyPr>
          <a:lstStyle/>
          <a:p>
            <a:pPr defTabSz="457200"/>
            <a:r>
              <a:rPr kumimoji="1" lang="en-US" altLang="zh-CN" sz="2400" b="1" dirty="0">
                <a:solidFill>
                  <a:schemeClr val="accent1"/>
                </a:solidFill>
                <a:latin typeface="Century Gothic" panose="020B0502020202020204" pitchFamily="34" charset="0"/>
                <a:ea typeface="微软雅黑" panose="020B0503020204020204" pitchFamily="34" charset="-122"/>
                <a:cs typeface="Impact" panose="020B0806030902050204"/>
              </a:rPr>
              <a:t>k-means</a:t>
            </a:r>
            <a:r>
              <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rPr>
              <a:t>方法</a:t>
            </a:r>
            <a:endPar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endParaRPr>
          </a:p>
        </p:txBody>
      </p:sp>
      <p:sp>
        <p:nvSpPr>
          <p:cNvPr id="28" name="文本框 27"/>
          <p:cNvSpPr txBox="1"/>
          <p:nvPr>
            <p:custDataLst>
              <p:tags r:id="rId11"/>
            </p:custDataLst>
          </p:nvPr>
        </p:nvSpPr>
        <p:spPr>
          <a:xfrm>
            <a:off x="774065" y="4791710"/>
            <a:ext cx="4375785" cy="82994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对每隔</a:t>
            </a:r>
            <a:r>
              <a:rPr lang="en-US" altLang="zh-CN" sz="1600" dirty="0">
                <a:solidFill>
                  <a:srgbClr val="000000"/>
                </a:solidFill>
                <a:latin typeface="宋体" panose="02010600030101010101" pitchFamily="2" charset="-122"/>
                <a:ea typeface="宋体" panose="02010600030101010101" pitchFamily="2" charset="-122"/>
              </a:rPr>
              <a:t>0.5</a:t>
            </a:r>
            <a:r>
              <a:rPr lang="zh-CN" altLang="en-US" sz="1600" dirty="0">
                <a:solidFill>
                  <a:srgbClr val="000000"/>
                </a:solidFill>
                <a:latin typeface="宋体" panose="02010600030101010101" pitchFamily="2" charset="-122"/>
                <a:ea typeface="宋体" panose="02010600030101010101" pitchFamily="2" charset="-122"/>
              </a:rPr>
              <a:t>小时的采样数据与一天的用能数据进行分别聚类，获取用户一天之内用能规律与长期（一年）的</a:t>
            </a:r>
            <a:r>
              <a:rPr lang="zh-CN" altLang="en-US" sz="1600" dirty="0">
                <a:solidFill>
                  <a:srgbClr val="000000"/>
                </a:solidFill>
                <a:latin typeface="宋体" panose="02010600030101010101" pitchFamily="2" charset="-122"/>
                <a:ea typeface="宋体" panose="02010600030101010101" pitchFamily="2" charset="-122"/>
              </a:rPr>
              <a:t>用能规律。</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9" name="文本框 28"/>
          <p:cNvSpPr txBox="1"/>
          <p:nvPr>
            <p:custDataLst>
              <p:tags r:id="rId12"/>
            </p:custDataLst>
          </p:nvPr>
        </p:nvSpPr>
        <p:spPr>
          <a:xfrm>
            <a:off x="774379" y="4170531"/>
            <a:ext cx="2646870" cy="459105"/>
          </a:xfrm>
          <a:prstGeom prst="rect">
            <a:avLst/>
          </a:prstGeom>
          <a:noFill/>
        </p:spPr>
        <p:txBody>
          <a:bodyPr wrap="square" lIns="91436" tIns="45718" rIns="91436" bIns="45718" rtlCol="0">
            <a:spAutoFit/>
          </a:bodyPr>
          <a:lstStyle/>
          <a:p>
            <a:pPr defTabSz="457200"/>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基本聚类</a:t>
            </a:r>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思路</a:t>
            </a:r>
            <a:endPar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endParaRPr>
          </a:p>
        </p:txBody>
      </p:sp>
      <p:sp>
        <p:nvSpPr>
          <p:cNvPr id="32" name="Rectangle 161"/>
          <p:cNvSpPr>
            <a:spLocks noChangeArrowheads="1"/>
          </p:cNvSpPr>
          <p:nvPr/>
        </p:nvSpPr>
        <p:spPr bwMode="auto">
          <a:xfrm>
            <a:off x="8573905" y="1712142"/>
            <a:ext cx="1022716"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6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01</a:t>
            </a:r>
            <a:endParaRPr kumimoji="0" lang="zh-CN" altLang="zh-CN"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p:txBody>
      </p:sp>
      <p:sp>
        <p:nvSpPr>
          <p:cNvPr id="33" name="Rectangle 161"/>
          <p:cNvSpPr>
            <a:spLocks noChangeArrowheads="1"/>
          </p:cNvSpPr>
          <p:nvPr/>
        </p:nvSpPr>
        <p:spPr bwMode="auto">
          <a:xfrm>
            <a:off x="8573905" y="3086979"/>
            <a:ext cx="1022716"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6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0</a:t>
            </a:r>
            <a:r>
              <a:rPr kumimoji="0" lang="en-US" altLang="zh-CN" sz="6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2</a:t>
            </a:r>
            <a:endParaRPr kumimoji="0" lang="zh-CN"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34" name="Rectangle 161"/>
          <p:cNvSpPr>
            <a:spLocks noChangeArrowheads="1"/>
          </p:cNvSpPr>
          <p:nvPr/>
        </p:nvSpPr>
        <p:spPr bwMode="auto">
          <a:xfrm>
            <a:off x="8573905" y="4379203"/>
            <a:ext cx="1022716"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6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0</a:t>
            </a:r>
            <a:r>
              <a:rPr kumimoji="0" lang="en-US" altLang="zh-CN" sz="6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3</a:t>
            </a:r>
            <a:endParaRPr kumimoji="0" lang="zh-CN"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数据</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预处理</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Freeform 172"/>
          <p:cNvSpPr/>
          <p:nvPr>
            <p:custDataLst>
              <p:tags r:id="rId2"/>
            </p:custDataLst>
          </p:nvPr>
        </p:nvSpPr>
        <p:spPr bwMode="auto">
          <a:xfrm>
            <a:off x="2636066" y="1885377"/>
            <a:ext cx="7278589" cy="3833503"/>
          </a:xfrm>
          <a:custGeom>
            <a:avLst/>
            <a:gdLst>
              <a:gd name="T0" fmla="*/ 5603 w 5603"/>
              <a:gd name="T1" fmla="*/ 2951 h 2951"/>
              <a:gd name="T2" fmla="*/ 5171 w 5603"/>
              <a:gd name="T3" fmla="*/ 2951 h 2951"/>
              <a:gd name="T4" fmla="*/ 5166 w 5603"/>
              <a:gd name="T5" fmla="*/ 2948 h 2951"/>
              <a:gd name="T6" fmla="*/ 494 w 5603"/>
              <a:gd name="T7" fmla="*/ 43 h 2951"/>
              <a:gd name="T8" fmla="*/ 0 w 5603"/>
              <a:gd name="T9" fmla="*/ 43 h 2951"/>
              <a:gd name="T10" fmla="*/ 0 w 5603"/>
              <a:gd name="T11" fmla="*/ 0 h 2951"/>
              <a:gd name="T12" fmla="*/ 507 w 5603"/>
              <a:gd name="T13" fmla="*/ 0 h 2951"/>
              <a:gd name="T14" fmla="*/ 513 w 5603"/>
              <a:gd name="T15" fmla="*/ 3 h 2951"/>
              <a:gd name="T16" fmla="*/ 5182 w 5603"/>
              <a:gd name="T17" fmla="*/ 2908 h 2951"/>
              <a:gd name="T18" fmla="*/ 5603 w 5603"/>
              <a:gd name="T19" fmla="*/ 2908 h 2951"/>
              <a:gd name="T20" fmla="*/ 5603 w 5603"/>
              <a:gd name="T21" fmla="*/ 2951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3" h="2951">
                <a:moveTo>
                  <a:pt x="5603" y="2951"/>
                </a:moveTo>
                <a:lnTo>
                  <a:pt x="5171" y="2951"/>
                </a:lnTo>
                <a:lnTo>
                  <a:pt x="5166" y="2948"/>
                </a:lnTo>
                <a:lnTo>
                  <a:pt x="494" y="43"/>
                </a:lnTo>
                <a:lnTo>
                  <a:pt x="0" y="43"/>
                </a:lnTo>
                <a:lnTo>
                  <a:pt x="0" y="0"/>
                </a:lnTo>
                <a:lnTo>
                  <a:pt x="507" y="0"/>
                </a:lnTo>
                <a:lnTo>
                  <a:pt x="513" y="3"/>
                </a:lnTo>
                <a:lnTo>
                  <a:pt x="5182" y="2908"/>
                </a:lnTo>
                <a:lnTo>
                  <a:pt x="5603" y="2908"/>
                </a:lnTo>
                <a:lnTo>
                  <a:pt x="5603" y="2951"/>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173"/>
          <p:cNvSpPr>
            <a:spLocks noChangeArrowheads="1"/>
          </p:cNvSpPr>
          <p:nvPr>
            <p:custDataLst>
              <p:tags r:id="rId3"/>
            </p:custDataLst>
          </p:nvPr>
        </p:nvSpPr>
        <p:spPr bwMode="auto">
          <a:xfrm>
            <a:off x="3919529" y="2221832"/>
            <a:ext cx="378025" cy="379323"/>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 name="Oval 174"/>
          <p:cNvSpPr>
            <a:spLocks noChangeArrowheads="1"/>
          </p:cNvSpPr>
          <p:nvPr>
            <p:custDataLst>
              <p:tags r:id="rId4"/>
            </p:custDataLst>
          </p:nvPr>
        </p:nvSpPr>
        <p:spPr bwMode="auto">
          <a:xfrm>
            <a:off x="5219880" y="3041533"/>
            <a:ext cx="378025" cy="37802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2" name="Oval 176"/>
          <p:cNvSpPr>
            <a:spLocks noChangeArrowheads="1"/>
          </p:cNvSpPr>
          <p:nvPr>
            <p:custDataLst>
              <p:tags r:id="rId5"/>
            </p:custDataLst>
          </p:nvPr>
        </p:nvSpPr>
        <p:spPr bwMode="auto">
          <a:xfrm>
            <a:off x="8036225" y="4787459"/>
            <a:ext cx="374127" cy="379323"/>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3" name="文本框 12"/>
          <p:cNvSpPr txBox="1"/>
          <p:nvPr>
            <p:custDataLst>
              <p:tags r:id="rId6"/>
            </p:custDataLst>
          </p:nvPr>
        </p:nvSpPr>
        <p:spPr>
          <a:xfrm>
            <a:off x="4179784" y="1725939"/>
            <a:ext cx="4261114" cy="58356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在进行正式的数据处理前，绘制有效数据数量图，掌握有效数据</a:t>
            </a:r>
            <a:r>
              <a:rPr lang="zh-CN" altLang="en-US" sz="1600" dirty="0">
                <a:solidFill>
                  <a:srgbClr val="000000"/>
                </a:solidFill>
                <a:latin typeface="宋体" panose="02010600030101010101" pitchFamily="2" charset="-122"/>
                <a:ea typeface="宋体" panose="02010600030101010101" pitchFamily="2" charset="-122"/>
              </a:rPr>
              <a:t>信息：</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14" name="文本框 13"/>
          <p:cNvSpPr txBox="1"/>
          <p:nvPr>
            <p:custDataLst>
              <p:tags r:id="rId7"/>
            </p:custDataLst>
          </p:nvPr>
        </p:nvSpPr>
        <p:spPr>
          <a:xfrm>
            <a:off x="4377482" y="1294758"/>
            <a:ext cx="1705610" cy="459105"/>
          </a:xfrm>
          <a:prstGeom prst="rect">
            <a:avLst/>
          </a:prstGeom>
          <a:noFill/>
        </p:spPr>
        <p:txBody>
          <a:bodyPr wrap="none" lIns="91436" tIns="45718" rIns="91436" bIns="45718" rtlCol="0">
            <a:spAutoFit/>
          </a:bodyPr>
          <a:lstStyle/>
          <a:p>
            <a:pPr defTabSz="457200"/>
            <a:r>
              <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rPr>
              <a:t>数据集</a:t>
            </a:r>
            <a:r>
              <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rPr>
              <a:t>探索</a:t>
            </a:r>
            <a:endParaRPr kumimoji="1" lang="zh-CN" altLang="en-US" sz="2400" b="1" dirty="0">
              <a:solidFill>
                <a:schemeClr val="accent1"/>
              </a:solidFill>
              <a:latin typeface="Century Gothic" panose="020B0502020202020204" pitchFamily="34" charset="0"/>
              <a:ea typeface="微软雅黑" panose="020B0503020204020204" pitchFamily="34" charset="-122"/>
              <a:cs typeface="Impact" panose="020B0806030902050204"/>
            </a:endParaRPr>
          </a:p>
        </p:txBody>
      </p:sp>
      <p:sp>
        <p:nvSpPr>
          <p:cNvPr id="15" name="文本框 14"/>
          <p:cNvSpPr txBox="1"/>
          <p:nvPr>
            <p:custDataLst>
              <p:tags r:id="rId8"/>
            </p:custDataLst>
          </p:nvPr>
        </p:nvSpPr>
        <p:spPr>
          <a:xfrm>
            <a:off x="958766" y="3850503"/>
            <a:ext cx="4261114" cy="1322070"/>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我们发现，并不是所有时间都有用户参与负荷统计。自</a:t>
            </a:r>
            <a:r>
              <a:rPr lang="en-US" altLang="zh-CN" sz="1600" dirty="0">
                <a:solidFill>
                  <a:srgbClr val="000000"/>
                </a:solidFill>
                <a:latin typeface="宋体" panose="02010600030101010101" pitchFamily="2" charset="-122"/>
                <a:ea typeface="宋体" panose="02010600030101010101" pitchFamily="2" charset="-122"/>
              </a:rPr>
              <a:t>2011</a:t>
            </a:r>
            <a:r>
              <a:rPr lang="zh-CN" altLang="en-US" sz="1600" dirty="0">
                <a:solidFill>
                  <a:srgbClr val="000000"/>
                </a:solidFill>
                <a:latin typeface="宋体" panose="02010600030101010101" pitchFamily="2" charset="-122"/>
                <a:ea typeface="宋体" panose="02010600030101010101" pitchFamily="2" charset="-122"/>
              </a:rPr>
              <a:t>年底以来，可用家庭数量明显增加，到</a:t>
            </a:r>
            <a:r>
              <a:rPr lang="en-US" altLang="zh-CN" sz="1600" dirty="0">
                <a:solidFill>
                  <a:srgbClr val="000000"/>
                </a:solidFill>
                <a:latin typeface="宋体" panose="02010600030101010101" pitchFamily="2" charset="-122"/>
                <a:ea typeface="宋体" panose="02010600030101010101" pitchFamily="2" charset="-122"/>
              </a:rPr>
              <a:t>2013</a:t>
            </a:r>
            <a:r>
              <a:rPr lang="zh-CN" altLang="en-US" sz="1600" dirty="0">
                <a:solidFill>
                  <a:srgbClr val="000000"/>
                </a:solidFill>
                <a:latin typeface="宋体" panose="02010600030101010101" pitchFamily="2" charset="-122"/>
                <a:ea typeface="宋体" panose="02010600030101010101" pitchFamily="2" charset="-122"/>
              </a:rPr>
              <a:t>年达到峰值。考虑到季节影响，进行研究的时段至少为</a:t>
            </a:r>
            <a:r>
              <a:rPr lang="en-US" altLang="zh-CN" sz="1600" dirty="0">
                <a:solidFill>
                  <a:srgbClr val="000000"/>
                </a:solidFill>
                <a:latin typeface="宋体" panose="02010600030101010101" pitchFamily="2" charset="-122"/>
                <a:ea typeface="宋体" panose="02010600030101010101" pitchFamily="2" charset="-122"/>
              </a:rPr>
              <a:t>1</a:t>
            </a:r>
            <a:r>
              <a:rPr lang="zh-CN" altLang="en-US" sz="1600" dirty="0">
                <a:solidFill>
                  <a:srgbClr val="000000"/>
                </a:solidFill>
                <a:latin typeface="宋体" panose="02010600030101010101" pitchFamily="2" charset="-122"/>
                <a:ea typeface="宋体" panose="02010600030101010101" pitchFamily="2" charset="-122"/>
              </a:rPr>
              <a:t>年，故主要选取</a:t>
            </a:r>
            <a:r>
              <a:rPr lang="en-US" altLang="zh-CN" sz="1600" dirty="0">
                <a:solidFill>
                  <a:srgbClr val="000000"/>
                </a:solidFill>
                <a:latin typeface="宋体" panose="02010600030101010101" pitchFamily="2" charset="-122"/>
                <a:ea typeface="宋体" panose="02010600030101010101" pitchFamily="2" charset="-122"/>
              </a:rPr>
              <a:t>2013</a:t>
            </a:r>
            <a:r>
              <a:rPr lang="zh-CN" altLang="en-US" sz="1600" dirty="0">
                <a:solidFill>
                  <a:srgbClr val="000000"/>
                </a:solidFill>
                <a:latin typeface="宋体" panose="02010600030101010101" pitchFamily="2" charset="-122"/>
                <a:ea typeface="宋体" panose="02010600030101010101" pitchFamily="2" charset="-122"/>
              </a:rPr>
              <a:t>年数据进行</a:t>
            </a:r>
            <a:r>
              <a:rPr lang="zh-CN" altLang="en-US" sz="1600" dirty="0">
                <a:solidFill>
                  <a:srgbClr val="000000"/>
                </a:solidFill>
                <a:latin typeface="宋体" panose="02010600030101010101" pitchFamily="2" charset="-122"/>
                <a:ea typeface="宋体" panose="02010600030101010101" pitchFamily="2" charset="-122"/>
              </a:rPr>
              <a:t>研究。</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16" name="文本框 15"/>
          <p:cNvSpPr txBox="1"/>
          <p:nvPr>
            <p:custDataLst>
              <p:tags r:id="rId9"/>
            </p:custDataLst>
          </p:nvPr>
        </p:nvSpPr>
        <p:spPr>
          <a:xfrm>
            <a:off x="3173323" y="3211026"/>
            <a:ext cx="2010410" cy="459105"/>
          </a:xfrm>
          <a:prstGeom prst="rect">
            <a:avLst/>
          </a:prstGeom>
          <a:noFill/>
        </p:spPr>
        <p:txBody>
          <a:bodyPr wrap="none" lIns="91436" tIns="45718" rIns="91436" bIns="45718" rtlCol="0">
            <a:spAutoFit/>
          </a:bodyPr>
          <a:lstStyle/>
          <a:p>
            <a:pPr defTabSz="457200"/>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研究对象</a:t>
            </a:r>
            <a:r>
              <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rPr>
              <a:t>选取</a:t>
            </a:r>
            <a:endParaRPr kumimoji="1" lang="zh-CN" altLang="en-US" sz="2400" b="1" dirty="0">
              <a:solidFill>
                <a:schemeClr val="accent2"/>
              </a:solidFill>
              <a:latin typeface="Century Gothic" panose="020B0502020202020204" pitchFamily="34" charset="0"/>
              <a:ea typeface="微软雅黑" panose="020B0503020204020204" pitchFamily="34" charset="-122"/>
              <a:cs typeface="Impact" panose="020B0806030902050204"/>
            </a:endParaRPr>
          </a:p>
        </p:txBody>
      </p:sp>
      <p:pic>
        <p:nvPicPr>
          <p:cNvPr id="2" name="图片 1" descr="IMG_256"/>
          <p:cNvPicPr>
            <a:picLocks noChangeAspect="1"/>
          </p:cNvPicPr>
          <p:nvPr/>
        </p:nvPicPr>
        <p:blipFill>
          <a:blip r:embed="rId10"/>
          <a:srcRect l="1058" t="1782"/>
          <a:stretch>
            <a:fillRect/>
          </a:stretch>
        </p:blipFill>
        <p:spPr>
          <a:xfrm>
            <a:off x="6574790" y="2221865"/>
            <a:ext cx="4429760" cy="4397375"/>
          </a:xfrm>
          <a:prstGeom prst="rect">
            <a:avLst/>
          </a:prstGeom>
          <a:noFill/>
          <a:ln w="9525">
            <a:noFill/>
          </a:ln>
        </p:spPr>
      </p:pic>
      <p:sp>
        <p:nvSpPr>
          <p:cNvPr id="23" name="文本框 22"/>
          <p:cNvSpPr txBox="1"/>
          <p:nvPr/>
        </p:nvSpPr>
        <p:spPr>
          <a:xfrm>
            <a:off x="3590290" y="5591810"/>
            <a:ext cx="2788920" cy="645160"/>
          </a:xfrm>
          <a:prstGeom prst="rect">
            <a:avLst/>
          </a:prstGeom>
          <a:noFill/>
        </p:spPr>
        <p:txBody>
          <a:bodyPr wrap="square" rtlCol="0">
            <a:spAutoFit/>
          </a:bodyPr>
          <a:p>
            <a:r>
              <a:rPr lang="zh-CN" altLang="en-US"/>
              <a:t>此外，处理数据时也注意删除空值与极端数据</a:t>
            </a:r>
            <a:r>
              <a:rPr lang="zh-CN" altLang="en-US"/>
              <a:t>点。</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3811270" y="245745"/>
            <a:ext cx="466725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精确到</a:t>
            </a: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小时的数据</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处理</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Rectangle 28"/>
          <p:cNvSpPr>
            <a:spLocks noChangeArrowheads="1"/>
          </p:cNvSpPr>
          <p:nvPr/>
        </p:nvSpPr>
        <p:spPr bwMode="auto">
          <a:xfrm>
            <a:off x="2012950" y="4738370"/>
            <a:ext cx="2477135" cy="128905"/>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29"/>
          <p:cNvSpPr/>
          <p:nvPr/>
        </p:nvSpPr>
        <p:spPr bwMode="auto">
          <a:xfrm>
            <a:off x="4434205" y="4681855"/>
            <a:ext cx="2482215" cy="195580"/>
          </a:xfrm>
          <a:custGeom>
            <a:avLst/>
            <a:gdLst>
              <a:gd name="T0" fmla="*/ 0 w 1418"/>
              <a:gd name="T1" fmla="*/ 0 h 123"/>
              <a:gd name="T2" fmla="*/ 0 w 1418"/>
              <a:gd name="T3" fmla="*/ 42 h 123"/>
              <a:gd name="T4" fmla="*/ 0 w 1418"/>
              <a:gd name="T5" fmla="*/ 123 h 123"/>
              <a:gd name="T6" fmla="*/ 1418 w 1418"/>
              <a:gd name="T7" fmla="*/ 123 h 123"/>
              <a:gd name="T8" fmla="*/ 1418 w 1418"/>
              <a:gd name="T9" fmla="*/ 0 h 123"/>
              <a:gd name="T10" fmla="*/ 0 w 1418"/>
              <a:gd name="T11" fmla="*/ 0 h 123"/>
            </a:gdLst>
            <a:ahLst/>
            <a:cxnLst>
              <a:cxn ang="0">
                <a:pos x="T0" y="T1"/>
              </a:cxn>
              <a:cxn ang="0">
                <a:pos x="T2" y="T3"/>
              </a:cxn>
              <a:cxn ang="0">
                <a:pos x="T4" y="T5"/>
              </a:cxn>
              <a:cxn ang="0">
                <a:pos x="T6" y="T7"/>
              </a:cxn>
              <a:cxn ang="0">
                <a:pos x="T8" y="T9"/>
              </a:cxn>
              <a:cxn ang="0">
                <a:pos x="T10" y="T11"/>
              </a:cxn>
            </a:cxnLst>
            <a:rect l="0" t="0" r="r" b="b"/>
            <a:pathLst>
              <a:path w="1418" h="123">
                <a:moveTo>
                  <a:pt x="0" y="0"/>
                </a:moveTo>
                <a:lnTo>
                  <a:pt x="0" y="42"/>
                </a:lnTo>
                <a:lnTo>
                  <a:pt x="0" y="123"/>
                </a:lnTo>
                <a:lnTo>
                  <a:pt x="1418" y="123"/>
                </a:lnTo>
                <a:lnTo>
                  <a:pt x="1418" y="0"/>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30"/>
          <p:cNvSpPr/>
          <p:nvPr/>
        </p:nvSpPr>
        <p:spPr bwMode="auto">
          <a:xfrm>
            <a:off x="6811645" y="4570730"/>
            <a:ext cx="2482215" cy="306705"/>
          </a:xfrm>
          <a:custGeom>
            <a:avLst/>
            <a:gdLst>
              <a:gd name="T0" fmla="*/ 0 w 1418"/>
              <a:gd name="T1" fmla="*/ 0 h 193"/>
              <a:gd name="T2" fmla="*/ 0 w 1418"/>
              <a:gd name="T3" fmla="*/ 70 h 193"/>
              <a:gd name="T4" fmla="*/ 0 w 1418"/>
              <a:gd name="T5" fmla="*/ 193 h 193"/>
              <a:gd name="T6" fmla="*/ 1418 w 1418"/>
              <a:gd name="T7" fmla="*/ 193 h 193"/>
              <a:gd name="T8" fmla="*/ 1418 w 1418"/>
              <a:gd name="T9" fmla="*/ 0 h 193"/>
              <a:gd name="T10" fmla="*/ 0 w 1418"/>
              <a:gd name="T11" fmla="*/ 0 h 193"/>
            </a:gdLst>
            <a:ahLst/>
            <a:cxnLst>
              <a:cxn ang="0">
                <a:pos x="T0" y="T1"/>
              </a:cxn>
              <a:cxn ang="0">
                <a:pos x="T2" y="T3"/>
              </a:cxn>
              <a:cxn ang="0">
                <a:pos x="T4" y="T5"/>
              </a:cxn>
              <a:cxn ang="0">
                <a:pos x="T6" y="T7"/>
              </a:cxn>
              <a:cxn ang="0">
                <a:pos x="T8" y="T9"/>
              </a:cxn>
              <a:cxn ang="0">
                <a:pos x="T10" y="T11"/>
              </a:cxn>
            </a:cxnLst>
            <a:rect l="0" t="0" r="r" b="b"/>
            <a:pathLst>
              <a:path w="1418" h="193">
                <a:moveTo>
                  <a:pt x="0" y="0"/>
                </a:moveTo>
                <a:lnTo>
                  <a:pt x="0" y="70"/>
                </a:lnTo>
                <a:lnTo>
                  <a:pt x="0" y="193"/>
                </a:lnTo>
                <a:lnTo>
                  <a:pt x="1418" y="193"/>
                </a:lnTo>
                <a:lnTo>
                  <a:pt x="1418" y="0"/>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2" name="Freeform 32"/>
          <p:cNvSpPr>
            <a:spLocks noEditPoints="1"/>
          </p:cNvSpPr>
          <p:nvPr/>
        </p:nvSpPr>
        <p:spPr bwMode="auto">
          <a:xfrm>
            <a:off x="2178368" y="5389563"/>
            <a:ext cx="9009063" cy="296863"/>
          </a:xfrm>
          <a:custGeom>
            <a:avLst/>
            <a:gdLst>
              <a:gd name="T0" fmla="*/ 1859 w 2125"/>
              <a:gd name="T1" fmla="*/ 0 h 70"/>
              <a:gd name="T2" fmla="*/ 1366 w 2125"/>
              <a:gd name="T3" fmla="*/ 28 h 70"/>
              <a:gd name="T4" fmla="*/ 1303 w 2125"/>
              <a:gd name="T5" fmla="*/ 28 h 70"/>
              <a:gd name="T6" fmla="*/ 820 w 2125"/>
              <a:gd name="T7" fmla="*/ 2 h 70"/>
              <a:gd name="T8" fmla="*/ 284 w 2125"/>
              <a:gd name="T9" fmla="*/ 28 h 70"/>
              <a:gd name="T10" fmla="*/ 220 w 2125"/>
              <a:gd name="T11" fmla="*/ 28 h 70"/>
              <a:gd name="T12" fmla="*/ 0 w 2125"/>
              <a:gd name="T13" fmla="*/ 33 h 70"/>
              <a:gd name="T14" fmla="*/ 219 w 2125"/>
              <a:gd name="T15" fmla="*/ 35 h 70"/>
              <a:gd name="T16" fmla="*/ 284 w 2125"/>
              <a:gd name="T17" fmla="*/ 35 h 70"/>
              <a:gd name="T18" fmla="*/ 788 w 2125"/>
              <a:gd name="T19" fmla="*/ 33 h 70"/>
              <a:gd name="T20" fmla="*/ 820 w 2125"/>
              <a:gd name="T21" fmla="*/ 67 h 70"/>
              <a:gd name="T22" fmla="*/ 853 w 2125"/>
              <a:gd name="T23" fmla="*/ 33 h 70"/>
              <a:gd name="T24" fmla="*/ 1302 w 2125"/>
              <a:gd name="T25" fmla="*/ 37 h 70"/>
              <a:gd name="T26" fmla="*/ 1367 w 2125"/>
              <a:gd name="T27" fmla="*/ 37 h 70"/>
              <a:gd name="T28" fmla="*/ 1827 w 2125"/>
              <a:gd name="T29" fmla="*/ 33 h 70"/>
              <a:gd name="T30" fmla="*/ 1892 w 2125"/>
              <a:gd name="T31" fmla="*/ 33 h 70"/>
              <a:gd name="T32" fmla="*/ 2125 w 2125"/>
              <a:gd name="T33" fmla="*/ 28 h 70"/>
              <a:gd name="T34" fmla="*/ 278 w 2125"/>
              <a:gd name="T35" fmla="*/ 35 h 70"/>
              <a:gd name="T36" fmla="*/ 225 w 2125"/>
              <a:gd name="T37" fmla="*/ 35 h 70"/>
              <a:gd name="T38" fmla="*/ 226 w 2125"/>
              <a:gd name="T39" fmla="*/ 28 h 70"/>
              <a:gd name="T40" fmla="*/ 278 w 2125"/>
              <a:gd name="T41" fmla="*/ 28 h 70"/>
              <a:gd name="T42" fmla="*/ 278 w 2125"/>
              <a:gd name="T43" fmla="*/ 35 h 70"/>
              <a:gd name="T44" fmla="*/ 820 w 2125"/>
              <a:gd name="T45" fmla="*/ 61 h 70"/>
              <a:gd name="T46" fmla="*/ 794 w 2125"/>
              <a:gd name="T47" fmla="*/ 33 h 70"/>
              <a:gd name="T48" fmla="*/ 820 w 2125"/>
              <a:gd name="T49" fmla="*/ 8 h 70"/>
              <a:gd name="T50" fmla="*/ 847 w 2125"/>
              <a:gd name="T51" fmla="*/ 33 h 70"/>
              <a:gd name="T52" fmla="*/ 1361 w 2125"/>
              <a:gd name="T53" fmla="*/ 37 h 70"/>
              <a:gd name="T54" fmla="*/ 1308 w 2125"/>
              <a:gd name="T55" fmla="*/ 37 h 70"/>
              <a:gd name="T56" fmla="*/ 1310 w 2125"/>
              <a:gd name="T57" fmla="*/ 28 h 70"/>
              <a:gd name="T58" fmla="*/ 1360 w 2125"/>
              <a:gd name="T59" fmla="*/ 28 h 70"/>
              <a:gd name="T60" fmla="*/ 1361 w 2125"/>
              <a:gd name="T61" fmla="*/ 37 h 70"/>
              <a:gd name="T62" fmla="*/ 1833 w 2125"/>
              <a:gd name="T63" fmla="*/ 33 h 70"/>
              <a:gd name="T64" fmla="*/ 1833 w 2125"/>
              <a:gd name="T65" fmla="*/ 28 h 70"/>
              <a:gd name="T66" fmla="*/ 1886 w 2125"/>
              <a:gd name="T67" fmla="*/ 28 h 70"/>
              <a:gd name="T68" fmla="*/ 1886 w 2125"/>
              <a:gd name="T6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5" h="70">
                <a:moveTo>
                  <a:pt x="1892" y="28"/>
                </a:moveTo>
                <a:cubicBezTo>
                  <a:pt x="1890" y="12"/>
                  <a:pt x="1876" y="0"/>
                  <a:pt x="1859" y="0"/>
                </a:cubicBezTo>
                <a:cubicBezTo>
                  <a:pt x="1843" y="0"/>
                  <a:pt x="1829" y="12"/>
                  <a:pt x="1827" y="28"/>
                </a:cubicBezTo>
                <a:cubicBezTo>
                  <a:pt x="1366" y="28"/>
                  <a:pt x="1366" y="28"/>
                  <a:pt x="1366" y="28"/>
                </a:cubicBezTo>
                <a:cubicBezTo>
                  <a:pt x="1362" y="15"/>
                  <a:pt x="1350" y="5"/>
                  <a:pt x="1335" y="5"/>
                </a:cubicBezTo>
                <a:cubicBezTo>
                  <a:pt x="1320" y="5"/>
                  <a:pt x="1307" y="15"/>
                  <a:pt x="1303" y="28"/>
                </a:cubicBezTo>
                <a:cubicBezTo>
                  <a:pt x="853" y="28"/>
                  <a:pt x="853" y="28"/>
                  <a:pt x="853" y="28"/>
                </a:cubicBezTo>
                <a:cubicBezTo>
                  <a:pt x="850" y="13"/>
                  <a:pt x="836" y="2"/>
                  <a:pt x="820" y="2"/>
                </a:cubicBezTo>
                <a:cubicBezTo>
                  <a:pt x="805" y="2"/>
                  <a:pt x="791" y="13"/>
                  <a:pt x="788" y="28"/>
                </a:cubicBezTo>
                <a:cubicBezTo>
                  <a:pt x="284" y="28"/>
                  <a:pt x="284" y="28"/>
                  <a:pt x="284" y="28"/>
                </a:cubicBezTo>
                <a:cubicBezTo>
                  <a:pt x="281" y="13"/>
                  <a:pt x="268" y="2"/>
                  <a:pt x="252" y="2"/>
                </a:cubicBezTo>
                <a:cubicBezTo>
                  <a:pt x="236" y="2"/>
                  <a:pt x="223" y="13"/>
                  <a:pt x="220" y="28"/>
                </a:cubicBezTo>
                <a:cubicBezTo>
                  <a:pt x="0" y="28"/>
                  <a:pt x="0" y="28"/>
                  <a:pt x="0" y="28"/>
                </a:cubicBezTo>
                <a:cubicBezTo>
                  <a:pt x="0" y="33"/>
                  <a:pt x="0" y="33"/>
                  <a:pt x="0" y="33"/>
                </a:cubicBezTo>
                <a:cubicBezTo>
                  <a:pt x="219" y="33"/>
                  <a:pt x="219" y="33"/>
                  <a:pt x="219" y="33"/>
                </a:cubicBezTo>
                <a:cubicBezTo>
                  <a:pt x="219" y="34"/>
                  <a:pt x="219" y="34"/>
                  <a:pt x="219" y="35"/>
                </a:cubicBezTo>
                <a:cubicBezTo>
                  <a:pt x="219" y="53"/>
                  <a:pt x="234" y="67"/>
                  <a:pt x="252" y="67"/>
                </a:cubicBezTo>
                <a:cubicBezTo>
                  <a:pt x="270" y="67"/>
                  <a:pt x="284" y="53"/>
                  <a:pt x="284" y="35"/>
                </a:cubicBezTo>
                <a:cubicBezTo>
                  <a:pt x="284" y="34"/>
                  <a:pt x="284" y="34"/>
                  <a:pt x="284" y="33"/>
                </a:cubicBezTo>
                <a:cubicBezTo>
                  <a:pt x="788" y="33"/>
                  <a:pt x="788" y="33"/>
                  <a:pt x="788" y="33"/>
                </a:cubicBezTo>
                <a:cubicBezTo>
                  <a:pt x="788" y="34"/>
                  <a:pt x="788" y="34"/>
                  <a:pt x="788" y="35"/>
                </a:cubicBezTo>
                <a:cubicBezTo>
                  <a:pt x="788" y="53"/>
                  <a:pt x="802" y="67"/>
                  <a:pt x="820" y="67"/>
                </a:cubicBezTo>
                <a:cubicBezTo>
                  <a:pt x="838" y="67"/>
                  <a:pt x="853" y="53"/>
                  <a:pt x="853" y="35"/>
                </a:cubicBezTo>
                <a:cubicBezTo>
                  <a:pt x="853" y="34"/>
                  <a:pt x="853" y="34"/>
                  <a:pt x="853" y="33"/>
                </a:cubicBezTo>
                <a:cubicBezTo>
                  <a:pt x="1302" y="33"/>
                  <a:pt x="1302" y="33"/>
                  <a:pt x="1302" y="33"/>
                </a:cubicBezTo>
                <a:cubicBezTo>
                  <a:pt x="1302" y="35"/>
                  <a:pt x="1302" y="36"/>
                  <a:pt x="1302" y="37"/>
                </a:cubicBezTo>
                <a:cubicBezTo>
                  <a:pt x="1302" y="55"/>
                  <a:pt x="1317" y="70"/>
                  <a:pt x="1335" y="70"/>
                </a:cubicBezTo>
                <a:cubicBezTo>
                  <a:pt x="1353" y="70"/>
                  <a:pt x="1367" y="55"/>
                  <a:pt x="1367" y="37"/>
                </a:cubicBezTo>
                <a:cubicBezTo>
                  <a:pt x="1367" y="36"/>
                  <a:pt x="1367" y="35"/>
                  <a:pt x="1367" y="33"/>
                </a:cubicBezTo>
                <a:cubicBezTo>
                  <a:pt x="1827" y="33"/>
                  <a:pt x="1827" y="33"/>
                  <a:pt x="1827" y="33"/>
                </a:cubicBezTo>
                <a:cubicBezTo>
                  <a:pt x="1827" y="51"/>
                  <a:pt x="1842" y="65"/>
                  <a:pt x="1859" y="65"/>
                </a:cubicBezTo>
                <a:cubicBezTo>
                  <a:pt x="1877" y="65"/>
                  <a:pt x="1891" y="51"/>
                  <a:pt x="1892" y="33"/>
                </a:cubicBezTo>
                <a:cubicBezTo>
                  <a:pt x="2125" y="33"/>
                  <a:pt x="2125" y="33"/>
                  <a:pt x="2125" y="33"/>
                </a:cubicBezTo>
                <a:cubicBezTo>
                  <a:pt x="2125" y="28"/>
                  <a:pt x="2125" y="28"/>
                  <a:pt x="2125" y="28"/>
                </a:cubicBezTo>
                <a:lnTo>
                  <a:pt x="1892" y="28"/>
                </a:lnTo>
                <a:close/>
                <a:moveTo>
                  <a:pt x="278" y="35"/>
                </a:moveTo>
                <a:cubicBezTo>
                  <a:pt x="278" y="49"/>
                  <a:pt x="266" y="61"/>
                  <a:pt x="252" y="61"/>
                </a:cubicBezTo>
                <a:cubicBezTo>
                  <a:pt x="237" y="61"/>
                  <a:pt x="225" y="49"/>
                  <a:pt x="225" y="35"/>
                </a:cubicBezTo>
                <a:cubicBezTo>
                  <a:pt x="225" y="34"/>
                  <a:pt x="225" y="34"/>
                  <a:pt x="225" y="33"/>
                </a:cubicBezTo>
                <a:cubicBezTo>
                  <a:pt x="225" y="32"/>
                  <a:pt x="226" y="30"/>
                  <a:pt x="226" y="28"/>
                </a:cubicBezTo>
                <a:cubicBezTo>
                  <a:pt x="229" y="17"/>
                  <a:pt x="239" y="8"/>
                  <a:pt x="252" y="8"/>
                </a:cubicBezTo>
                <a:cubicBezTo>
                  <a:pt x="264" y="8"/>
                  <a:pt x="275" y="17"/>
                  <a:pt x="278" y="28"/>
                </a:cubicBezTo>
                <a:cubicBezTo>
                  <a:pt x="278" y="30"/>
                  <a:pt x="278" y="32"/>
                  <a:pt x="278" y="33"/>
                </a:cubicBezTo>
                <a:cubicBezTo>
                  <a:pt x="278" y="34"/>
                  <a:pt x="278" y="34"/>
                  <a:pt x="278" y="35"/>
                </a:cubicBezTo>
                <a:close/>
                <a:moveTo>
                  <a:pt x="847" y="35"/>
                </a:moveTo>
                <a:cubicBezTo>
                  <a:pt x="847" y="49"/>
                  <a:pt x="835" y="61"/>
                  <a:pt x="820" y="61"/>
                </a:cubicBezTo>
                <a:cubicBezTo>
                  <a:pt x="806" y="61"/>
                  <a:pt x="794" y="49"/>
                  <a:pt x="794" y="35"/>
                </a:cubicBezTo>
                <a:cubicBezTo>
                  <a:pt x="794" y="34"/>
                  <a:pt x="794" y="34"/>
                  <a:pt x="794" y="33"/>
                </a:cubicBezTo>
                <a:cubicBezTo>
                  <a:pt x="794" y="32"/>
                  <a:pt x="794" y="30"/>
                  <a:pt x="795" y="28"/>
                </a:cubicBezTo>
                <a:cubicBezTo>
                  <a:pt x="797" y="17"/>
                  <a:pt x="808" y="8"/>
                  <a:pt x="820" y="8"/>
                </a:cubicBezTo>
                <a:cubicBezTo>
                  <a:pt x="833" y="8"/>
                  <a:pt x="843" y="17"/>
                  <a:pt x="846" y="28"/>
                </a:cubicBezTo>
                <a:cubicBezTo>
                  <a:pt x="847" y="30"/>
                  <a:pt x="847" y="32"/>
                  <a:pt x="847" y="33"/>
                </a:cubicBezTo>
                <a:cubicBezTo>
                  <a:pt x="847" y="34"/>
                  <a:pt x="847" y="34"/>
                  <a:pt x="847" y="35"/>
                </a:cubicBezTo>
                <a:close/>
                <a:moveTo>
                  <a:pt x="1361" y="37"/>
                </a:moveTo>
                <a:cubicBezTo>
                  <a:pt x="1361" y="52"/>
                  <a:pt x="1350" y="64"/>
                  <a:pt x="1335" y="64"/>
                </a:cubicBezTo>
                <a:cubicBezTo>
                  <a:pt x="1320" y="64"/>
                  <a:pt x="1308" y="52"/>
                  <a:pt x="1308" y="37"/>
                </a:cubicBezTo>
                <a:cubicBezTo>
                  <a:pt x="1308" y="36"/>
                  <a:pt x="1308" y="34"/>
                  <a:pt x="1308" y="33"/>
                </a:cubicBezTo>
                <a:cubicBezTo>
                  <a:pt x="1309" y="32"/>
                  <a:pt x="1309" y="30"/>
                  <a:pt x="1310" y="28"/>
                </a:cubicBezTo>
                <a:cubicBezTo>
                  <a:pt x="1313" y="18"/>
                  <a:pt x="1323" y="11"/>
                  <a:pt x="1335" y="11"/>
                </a:cubicBezTo>
                <a:cubicBezTo>
                  <a:pt x="1346" y="11"/>
                  <a:pt x="1356" y="18"/>
                  <a:pt x="1360" y="28"/>
                </a:cubicBezTo>
                <a:cubicBezTo>
                  <a:pt x="1360" y="30"/>
                  <a:pt x="1361" y="32"/>
                  <a:pt x="1361" y="33"/>
                </a:cubicBezTo>
                <a:cubicBezTo>
                  <a:pt x="1361" y="34"/>
                  <a:pt x="1361" y="36"/>
                  <a:pt x="1361" y="37"/>
                </a:cubicBezTo>
                <a:close/>
                <a:moveTo>
                  <a:pt x="1859" y="59"/>
                </a:moveTo>
                <a:cubicBezTo>
                  <a:pt x="1845" y="59"/>
                  <a:pt x="1833" y="48"/>
                  <a:pt x="1833" y="33"/>
                </a:cubicBezTo>
                <a:cubicBezTo>
                  <a:pt x="1833" y="33"/>
                  <a:pt x="1833" y="33"/>
                  <a:pt x="1833" y="32"/>
                </a:cubicBezTo>
                <a:cubicBezTo>
                  <a:pt x="1833" y="31"/>
                  <a:pt x="1833" y="30"/>
                  <a:pt x="1833" y="28"/>
                </a:cubicBezTo>
                <a:cubicBezTo>
                  <a:pt x="1835" y="16"/>
                  <a:pt x="1846" y="6"/>
                  <a:pt x="1859" y="6"/>
                </a:cubicBezTo>
                <a:cubicBezTo>
                  <a:pt x="1873" y="6"/>
                  <a:pt x="1884" y="16"/>
                  <a:pt x="1886" y="28"/>
                </a:cubicBezTo>
                <a:cubicBezTo>
                  <a:pt x="1886" y="30"/>
                  <a:pt x="1886" y="31"/>
                  <a:pt x="1886" y="32"/>
                </a:cubicBezTo>
                <a:cubicBezTo>
                  <a:pt x="1886" y="33"/>
                  <a:pt x="1886" y="33"/>
                  <a:pt x="1886" y="33"/>
                </a:cubicBezTo>
                <a:cubicBezTo>
                  <a:pt x="1885" y="48"/>
                  <a:pt x="1874" y="59"/>
                  <a:pt x="1859" y="59"/>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33"/>
          <p:cNvSpPr>
            <a:spLocks noChangeArrowheads="1"/>
          </p:cNvSpPr>
          <p:nvPr/>
        </p:nvSpPr>
        <p:spPr bwMode="auto">
          <a:xfrm>
            <a:off x="3162618" y="5453063"/>
            <a:ext cx="165100" cy="165100"/>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4" name="Oval 34"/>
          <p:cNvSpPr>
            <a:spLocks noChangeArrowheads="1"/>
          </p:cNvSpPr>
          <p:nvPr/>
        </p:nvSpPr>
        <p:spPr bwMode="auto">
          <a:xfrm>
            <a:off x="5574030" y="5453063"/>
            <a:ext cx="165100" cy="165100"/>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5" name="Oval 35"/>
          <p:cNvSpPr>
            <a:spLocks noChangeArrowheads="1"/>
          </p:cNvSpPr>
          <p:nvPr/>
        </p:nvSpPr>
        <p:spPr bwMode="auto">
          <a:xfrm>
            <a:off x="7753668" y="5465763"/>
            <a:ext cx="165100" cy="165100"/>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8" name="Rectangle 38"/>
          <p:cNvSpPr>
            <a:spLocks noChangeArrowheads="1"/>
          </p:cNvSpPr>
          <p:nvPr/>
        </p:nvSpPr>
        <p:spPr bwMode="auto">
          <a:xfrm>
            <a:off x="7825105" y="4876800"/>
            <a:ext cx="25400" cy="5381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39"/>
          <p:cNvSpPr>
            <a:spLocks noChangeArrowheads="1"/>
          </p:cNvSpPr>
          <p:nvPr/>
        </p:nvSpPr>
        <p:spPr bwMode="auto">
          <a:xfrm>
            <a:off x="5647055" y="4876800"/>
            <a:ext cx="20638" cy="5381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40"/>
          <p:cNvSpPr>
            <a:spLocks noChangeArrowheads="1"/>
          </p:cNvSpPr>
          <p:nvPr/>
        </p:nvSpPr>
        <p:spPr bwMode="auto">
          <a:xfrm>
            <a:off x="3234055" y="4876800"/>
            <a:ext cx="25400" cy="5381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44"/>
          <p:cNvSpPr>
            <a:spLocks noChangeArrowheads="1"/>
          </p:cNvSpPr>
          <p:nvPr>
            <p:custDataLst>
              <p:tags r:id="rId2"/>
            </p:custDataLst>
          </p:nvPr>
        </p:nvSpPr>
        <p:spPr bwMode="auto">
          <a:xfrm>
            <a:off x="7821930" y="4367213"/>
            <a:ext cx="25400" cy="428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Freeform 45"/>
          <p:cNvSpPr>
            <a:spLocks noEditPoints="1"/>
          </p:cNvSpPr>
          <p:nvPr>
            <p:custDataLst>
              <p:tags r:id="rId3"/>
            </p:custDataLst>
          </p:nvPr>
        </p:nvSpPr>
        <p:spPr bwMode="auto">
          <a:xfrm>
            <a:off x="7821930" y="3629025"/>
            <a:ext cx="25400" cy="644525"/>
          </a:xfrm>
          <a:custGeom>
            <a:avLst/>
            <a:gdLst>
              <a:gd name="T0" fmla="*/ 16 w 16"/>
              <a:gd name="T1" fmla="*/ 406 h 406"/>
              <a:gd name="T2" fmla="*/ 0 w 16"/>
              <a:gd name="T3" fmla="*/ 406 h 406"/>
              <a:gd name="T4" fmla="*/ 0 w 16"/>
              <a:gd name="T5" fmla="*/ 347 h 406"/>
              <a:gd name="T6" fmla="*/ 16 w 16"/>
              <a:gd name="T7" fmla="*/ 347 h 406"/>
              <a:gd name="T8" fmla="*/ 16 w 16"/>
              <a:gd name="T9" fmla="*/ 406 h 406"/>
              <a:gd name="T10" fmla="*/ 16 w 16"/>
              <a:gd name="T11" fmla="*/ 288 h 406"/>
              <a:gd name="T12" fmla="*/ 0 w 16"/>
              <a:gd name="T13" fmla="*/ 288 h 406"/>
              <a:gd name="T14" fmla="*/ 0 w 16"/>
              <a:gd name="T15" fmla="*/ 232 h 406"/>
              <a:gd name="T16" fmla="*/ 16 w 16"/>
              <a:gd name="T17" fmla="*/ 232 h 406"/>
              <a:gd name="T18" fmla="*/ 16 w 16"/>
              <a:gd name="T19" fmla="*/ 288 h 406"/>
              <a:gd name="T20" fmla="*/ 16 w 16"/>
              <a:gd name="T21" fmla="*/ 174 h 406"/>
              <a:gd name="T22" fmla="*/ 0 w 16"/>
              <a:gd name="T23" fmla="*/ 174 h 406"/>
              <a:gd name="T24" fmla="*/ 0 w 16"/>
              <a:gd name="T25" fmla="*/ 115 h 406"/>
              <a:gd name="T26" fmla="*/ 16 w 16"/>
              <a:gd name="T27" fmla="*/ 115 h 406"/>
              <a:gd name="T28" fmla="*/ 16 w 16"/>
              <a:gd name="T29" fmla="*/ 174 h 406"/>
              <a:gd name="T30" fmla="*/ 16 w 16"/>
              <a:gd name="T31" fmla="*/ 59 h 406"/>
              <a:gd name="T32" fmla="*/ 0 w 16"/>
              <a:gd name="T33" fmla="*/ 59 h 406"/>
              <a:gd name="T34" fmla="*/ 0 w 16"/>
              <a:gd name="T35" fmla="*/ 0 h 406"/>
              <a:gd name="T36" fmla="*/ 16 w 16"/>
              <a:gd name="T37" fmla="*/ 0 h 406"/>
              <a:gd name="T38" fmla="*/ 16 w 16"/>
              <a:gd name="T39" fmla="*/ 59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06">
                <a:moveTo>
                  <a:pt x="16" y="406"/>
                </a:moveTo>
                <a:lnTo>
                  <a:pt x="0" y="406"/>
                </a:lnTo>
                <a:lnTo>
                  <a:pt x="0" y="347"/>
                </a:lnTo>
                <a:lnTo>
                  <a:pt x="16" y="347"/>
                </a:lnTo>
                <a:lnTo>
                  <a:pt x="16" y="406"/>
                </a:lnTo>
                <a:close/>
                <a:moveTo>
                  <a:pt x="16" y="288"/>
                </a:moveTo>
                <a:lnTo>
                  <a:pt x="0" y="288"/>
                </a:lnTo>
                <a:lnTo>
                  <a:pt x="0" y="232"/>
                </a:lnTo>
                <a:lnTo>
                  <a:pt x="16" y="232"/>
                </a:lnTo>
                <a:lnTo>
                  <a:pt x="16" y="288"/>
                </a:lnTo>
                <a:close/>
                <a:moveTo>
                  <a:pt x="16" y="174"/>
                </a:moveTo>
                <a:lnTo>
                  <a:pt x="0" y="174"/>
                </a:lnTo>
                <a:lnTo>
                  <a:pt x="0" y="115"/>
                </a:lnTo>
                <a:lnTo>
                  <a:pt x="16" y="115"/>
                </a:lnTo>
                <a:lnTo>
                  <a:pt x="16" y="174"/>
                </a:lnTo>
                <a:close/>
                <a:moveTo>
                  <a:pt x="16" y="59"/>
                </a:moveTo>
                <a:lnTo>
                  <a:pt x="0" y="59"/>
                </a:lnTo>
                <a:lnTo>
                  <a:pt x="0" y="0"/>
                </a:lnTo>
                <a:lnTo>
                  <a:pt x="16" y="0"/>
                </a:lnTo>
                <a:lnTo>
                  <a:pt x="16" y="59"/>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Rectangle 47"/>
          <p:cNvSpPr>
            <a:spLocks noChangeArrowheads="1"/>
          </p:cNvSpPr>
          <p:nvPr>
            <p:custDataLst>
              <p:tags r:id="rId4"/>
            </p:custDataLst>
          </p:nvPr>
        </p:nvSpPr>
        <p:spPr bwMode="auto">
          <a:xfrm>
            <a:off x="5634355" y="4527550"/>
            <a:ext cx="20638" cy="428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Freeform 48"/>
          <p:cNvSpPr>
            <a:spLocks noEditPoints="1"/>
          </p:cNvSpPr>
          <p:nvPr>
            <p:custDataLst>
              <p:tags r:id="rId5"/>
            </p:custDataLst>
          </p:nvPr>
        </p:nvSpPr>
        <p:spPr bwMode="auto">
          <a:xfrm>
            <a:off x="5634355" y="4171950"/>
            <a:ext cx="20638" cy="266700"/>
          </a:xfrm>
          <a:custGeom>
            <a:avLst/>
            <a:gdLst>
              <a:gd name="T0" fmla="*/ 13 w 13"/>
              <a:gd name="T1" fmla="*/ 168 h 168"/>
              <a:gd name="T2" fmla="*/ 0 w 13"/>
              <a:gd name="T3" fmla="*/ 168 h 168"/>
              <a:gd name="T4" fmla="*/ 0 w 13"/>
              <a:gd name="T5" fmla="*/ 112 h 168"/>
              <a:gd name="T6" fmla="*/ 13 w 13"/>
              <a:gd name="T7" fmla="*/ 112 h 168"/>
              <a:gd name="T8" fmla="*/ 13 w 13"/>
              <a:gd name="T9" fmla="*/ 168 h 168"/>
              <a:gd name="T10" fmla="*/ 13 w 13"/>
              <a:gd name="T11" fmla="*/ 56 h 168"/>
              <a:gd name="T12" fmla="*/ 0 w 13"/>
              <a:gd name="T13" fmla="*/ 56 h 168"/>
              <a:gd name="T14" fmla="*/ 0 w 13"/>
              <a:gd name="T15" fmla="*/ 0 h 168"/>
              <a:gd name="T16" fmla="*/ 13 w 13"/>
              <a:gd name="T17" fmla="*/ 0 h 168"/>
              <a:gd name="T18" fmla="*/ 13 w 13"/>
              <a:gd name="T19" fmla="*/ 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68">
                <a:moveTo>
                  <a:pt x="13" y="168"/>
                </a:moveTo>
                <a:lnTo>
                  <a:pt x="0" y="168"/>
                </a:lnTo>
                <a:lnTo>
                  <a:pt x="0" y="112"/>
                </a:lnTo>
                <a:lnTo>
                  <a:pt x="13" y="112"/>
                </a:lnTo>
                <a:lnTo>
                  <a:pt x="13" y="168"/>
                </a:lnTo>
                <a:close/>
                <a:moveTo>
                  <a:pt x="13" y="56"/>
                </a:moveTo>
                <a:lnTo>
                  <a:pt x="0" y="56"/>
                </a:lnTo>
                <a:lnTo>
                  <a:pt x="0" y="0"/>
                </a:lnTo>
                <a:lnTo>
                  <a:pt x="13" y="0"/>
                </a:lnTo>
                <a:lnTo>
                  <a:pt x="13" y="56"/>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Rectangle 50"/>
          <p:cNvSpPr>
            <a:spLocks noChangeArrowheads="1"/>
          </p:cNvSpPr>
          <p:nvPr/>
        </p:nvSpPr>
        <p:spPr bwMode="auto">
          <a:xfrm>
            <a:off x="3234055" y="4638675"/>
            <a:ext cx="22225" cy="428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28" name="组合 27"/>
          <p:cNvGrpSpPr/>
          <p:nvPr>
            <p:custDataLst>
              <p:tags r:id="rId6"/>
            </p:custDataLst>
          </p:nvPr>
        </p:nvGrpSpPr>
        <p:grpSpPr>
          <a:xfrm>
            <a:off x="3023552" y="1397279"/>
            <a:ext cx="466726" cy="573088"/>
            <a:chOff x="2114550" y="2779713"/>
            <a:chExt cx="466726" cy="573088"/>
          </a:xfrm>
          <a:solidFill>
            <a:schemeClr val="accent1"/>
          </a:solidFill>
        </p:grpSpPr>
        <p:sp>
          <p:nvSpPr>
            <p:cNvPr id="29" name="Freeform 53"/>
            <p:cNvSpPr>
              <a:spLocks noEditPoints="1"/>
            </p:cNvSpPr>
            <p:nvPr>
              <p:custDataLst>
                <p:tags r:id="rId7"/>
              </p:custDataLst>
            </p:nvPr>
          </p:nvSpPr>
          <p:spPr bwMode="auto">
            <a:xfrm>
              <a:off x="2114550" y="2779713"/>
              <a:ext cx="423863" cy="573088"/>
            </a:xfrm>
            <a:custGeom>
              <a:avLst/>
              <a:gdLst>
                <a:gd name="T0" fmla="*/ 86 w 100"/>
                <a:gd name="T1" fmla="*/ 131 h 135"/>
                <a:gd name="T2" fmla="*/ 4 w 100"/>
                <a:gd name="T3" fmla="*/ 131 h 135"/>
                <a:gd name="T4" fmla="*/ 4 w 100"/>
                <a:gd name="T5" fmla="*/ 4 h 135"/>
                <a:gd name="T6" fmla="*/ 72 w 100"/>
                <a:gd name="T7" fmla="*/ 4 h 135"/>
                <a:gd name="T8" fmla="*/ 72 w 100"/>
                <a:gd name="T9" fmla="*/ 27 h 135"/>
                <a:gd name="T10" fmla="*/ 74 w 100"/>
                <a:gd name="T11" fmla="*/ 29 h 135"/>
                <a:gd name="T12" fmla="*/ 96 w 100"/>
                <a:gd name="T13" fmla="*/ 29 h 135"/>
                <a:gd name="T14" fmla="*/ 96 w 100"/>
                <a:gd name="T15" fmla="*/ 99 h 135"/>
                <a:gd name="T16" fmla="*/ 98 w 100"/>
                <a:gd name="T17" fmla="*/ 101 h 135"/>
                <a:gd name="T18" fmla="*/ 100 w 100"/>
                <a:gd name="T19" fmla="*/ 99 h 135"/>
                <a:gd name="T20" fmla="*/ 100 w 100"/>
                <a:gd name="T21" fmla="*/ 27 h 135"/>
                <a:gd name="T22" fmla="*/ 100 w 100"/>
                <a:gd name="T23" fmla="*/ 26 h 135"/>
                <a:gd name="T24" fmla="*/ 99 w 100"/>
                <a:gd name="T25" fmla="*/ 24 h 135"/>
                <a:gd name="T26" fmla="*/ 75 w 100"/>
                <a:gd name="T27" fmla="*/ 1 h 135"/>
                <a:gd name="T28" fmla="*/ 75 w 100"/>
                <a:gd name="T29" fmla="*/ 0 h 135"/>
                <a:gd name="T30" fmla="*/ 74 w 100"/>
                <a:gd name="T31" fmla="*/ 0 h 135"/>
                <a:gd name="T32" fmla="*/ 74 w 100"/>
                <a:gd name="T33" fmla="*/ 0 h 135"/>
                <a:gd name="T34" fmla="*/ 2 w 100"/>
                <a:gd name="T35" fmla="*/ 0 h 135"/>
                <a:gd name="T36" fmla="*/ 0 w 100"/>
                <a:gd name="T37" fmla="*/ 2 h 135"/>
                <a:gd name="T38" fmla="*/ 0 w 100"/>
                <a:gd name="T39" fmla="*/ 133 h 135"/>
                <a:gd name="T40" fmla="*/ 2 w 100"/>
                <a:gd name="T41" fmla="*/ 135 h 135"/>
                <a:gd name="T42" fmla="*/ 86 w 100"/>
                <a:gd name="T43" fmla="*/ 135 h 135"/>
                <a:gd name="T44" fmla="*/ 88 w 100"/>
                <a:gd name="T45" fmla="*/ 133 h 135"/>
                <a:gd name="T46" fmla="*/ 86 w 100"/>
                <a:gd name="T47" fmla="*/ 131 h 135"/>
                <a:gd name="T48" fmla="*/ 76 w 100"/>
                <a:gd name="T49" fmla="*/ 25 h 135"/>
                <a:gd name="T50" fmla="*/ 76 w 100"/>
                <a:gd name="T51" fmla="*/ 7 h 135"/>
                <a:gd name="T52" fmla="*/ 94 w 100"/>
                <a:gd name="T53" fmla="*/ 25 h 135"/>
                <a:gd name="T54" fmla="*/ 76 w 100"/>
                <a:gd name="T55" fmla="*/ 2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135">
                  <a:moveTo>
                    <a:pt x="86" y="131"/>
                  </a:moveTo>
                  <a:cubicBezTo>
                    <a:pt x="4" y="131"/>
                    <a:pt x="4" y="131"/>
                    <a:pt x="4" y="131"/>
                  </a:cubicBezTo>
                  <a:cubicBezTo>
                    <a:pt x="4" y="4"/>
                    <a:pt x="4" y="4"/>
                    <a:pt x="4" y="4"/>
                  </a:cubicBezTo>
                  <a:cubicBezTo>
                    <a:pt x="72" y="4"/>
                    <a:pt x="72" y="4"/>
                    <a:pt x="72" y="4"/>
                  </a:cubicBezTo>
                  <a:cubicBezTo>
                    <a:pt x="72" y="27"/>
                    <a:pt x="72" y="27"/>
                    <a:pt x="72" y="27"/>
                  </a:cubicBezTo>
                  <a:cubicBezTo>
                    <a:pt x="72" y="28"/>
                    <a:pt x="73" y="29"/>
                    <a:pt x="74" y="29"/>
                  </a:cubicBezTo>
                  <a:cubicBezTo>
                    <a:pt x="96" y="29"/>
                    <a:pt x="96" y="29"/>
                    <a:pt x="96" y="29"/>
                  </a:cubicBezTo>
                  <a:cubicBezTo>
                    <a:pt x="96" y="99"/>
                    <a:pt x="96" y="99"/>
                    <a:pt x="96" y="99"/>
                  </a:cubicBezTo>
                  <a:cubicBezTo>
                    <a:pt x="96" y="100"/>
                    <a:pt x="96" y="101"/>
                    <a:pt x="98" y="101"/>
                  </a:cubicBezTo>
                  <a:cubicBezTo>
                    <a:pt x="99" y="101"/>
                    <a:pt x="100" y="100"/>
                    <a:pt x="100" y="99"/>
                  </a:cubicBezTo>
                  <a:cubicBezTo>
                    <a:pt x="100" y="27"/>
                    <a:pt x="100" y="27"/>
                    <a:pt x="100" y="27"/>
                  </a:cubicBezTo>
                  <a:cubicBezTo>
                    <a:pt x="100" y="26"/>
                    <a:pt x="100" y="26"/>
                    <a:pt x="100" y="26"/>
                  </a:cubicBezTo>
                  <a:cubicBezTo>
                    <a:pt x="100" y="25"/>
                    <a:pt x="99" y="25"/>
                    <a:pt x="99" y="24"/>
                  </a:cubicBezTo>
                  <a:cubicBezTo>
                    <a:pt x="75" y="1"/>
                    <a:pt x="75" y="1"/>
                    <a:pt x="75" y="1"/>
                  </a:cubicBezTo>
                  <a:cubicBezTo>
                    <a:pt x="75" y="1"/>
                    <a:pt x="75" y="0"/>
                    <a:pt x="75" y="0"/>
                  </a:cubicBezTo>
                  <a:cubicBezTo>
                    <a:pt x="74" y="0"/>
                    <a:pt x="74" y="0"/>
                    <a:pt x="74" y="0"/>
                  </a:cubicBezTo>
                  <a:cubicBezTo>
                    <a:pt x="74" y="0"/>
                    <a:pt x="74" y="0"/>
                    <a:pt x="74" y="0"/>
                  </a:cubicBezTo>
                  <a:cubicBezTo>
                    <a:pt x="2" y="0"/>
                    <a:pt x="2" y="0"/>
                    <a:pt x="2" y="0"/>
                  </a:cubicBezTo>
                  <a:cubicBezTo>
                    <a:pt x="1" y="0"/>
                    <a:pt x="0" y="1"/>
                    <a:pt x="0" y="2"/>
                  </a:cubicBezTo>
                  <a:cubicBezTo>
                    <a:pt x="0" y="133"/>
                    <a:pt x="0" y="133"/>
                    <a:pt x="0" y="133"/>
                  </a:cubicBezTo>
                  <a:cubicBezTo>
                    <a:pt x="0" y="135"/>
                    <a:pt x="1" y="135"/>
                    <a:pt x="2" y="135"/>
                  </a:cubicBezTo>
                  <a:cubicBezTo>
                    <a:pt x="86" y="135"/>
                    <a:pt x="86" y="135"/>
                    <a:pt x="86" y="135"/>
                  </a:cubicBezTo>
                  <a:cubicBezTo>
                    <a:pt x="87" y="135"/>
                    <a:pt x="88" y="135"/>
                    <a:pt x="88" y="133"/>
                  </a:cubicBezTo>
                  <a:cubicBezTo>
                    <a:pt x="88" y="132"/>
                    <a:pt x="87" y="131"/>
                    <a:pt x="86" y="131"/>
                  </a:cubicBezTo>
                  <a:close/>
                  <a:moveTo>
                    <a:pt x="76" y="25"/>
                  </a:moveTo>
                  <a:cubicBezTo>
                    <a:pt x="76" y="7"/>
                    <a:pt x="76" y="7"/>
                    <a:pt x="76" y="7"/>
                  </a:cubicBezTo>
                  <a:cubicBezTo>
                    <a:pt x="94" y="25"/>
                    <a:pt x="94" y="25"/>
                    <a:pt x="94" y="25"/>
                  </a:cubicBezTo>
                  <a:lnTo>
                    <a:pt x="76"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54"/>
            <p:cNvSpPr/>
            <p:nvPr>
              <p:custDataLst>
                <p:tags r:id="rId8"/>
              </p:custDataLst>
            </p:nvPr>
          </p:nvSpPr>
          <p:spPr bwMode="auto">
            <a:xfrm>
              <a:off x="2195513" y="2860675"/>
              <a:ext cx="174625" cy="17463"/>
            </a:xfrm>
            <a:custGeom>
              <a:avLst/>
              <a:gdLst>
                <a:gd name="T0" fmla="*/ 2 w 41"/>
                <a:gd name="T1" fmla="*/ 4 h 4"/>
                <a:gd name="T2" fmla="*/ 39 w 41"/>
                <a:gd name="T3" fmla="*/ 4 h 4"/>
                <a:gd name="T4" fmla="*/ 41 w 41"/>
                <a:gd name="T5" fmla="*/ 2 h 4"/>
                <a:gd name="T6" fmla="*/ 39 w 41"/>
                <a:gd name="T7" fmla="*/ 0 h 4"/>
                <a:gd name="T8" fmla="*/ 2 w 41"/>
                <a:gd name="T9" fmla="*/ 0 h 4"/>
                <a:gd name="T10" fmla="*/ 0 w 41"/>
                <a:gd name="T11" fmla="*/ 2 h 4"/>
                <a:gd name="T12" fmla="*/ 2 w 4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2" y="4"/>
                  </a:moveTo>
                  <a:cubicBezTo>
                    <a:pt x="39" y="4"/>
                    <a:pt x="39" y="4"/>
                    <a:pt x="39" y="4"/>
                  </a:cubicBezTo>
                  <a:cubicBezTo>
                    <a:pt x="40" y="4"/>
                    <a:pt x="41" y="3"/>
                    <a:pt x="41" y="2"/>
                  </a:cubicBezTo>
                  <a:cubicBezTo>
                    <a:pt x="41" y="1"/>
                    <a:pt x="40" y="0"/>
                    <a:pt x="39"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55"/>
            <p:cNvSpPr/>
            <p:nvPr>
              <p:custDataLst>
                <p:tags r:id="rId9"/>
              </p:custDataLst>
            </p:nvPr>
          </p:nvSpPr>
          <p:spPr bwMode="auto">
            <a:xfrm>
              <a:off x="2195513" y="2946400"/>
              <a:ext cx="127000" cy="15875"/>
            </a:xfrm>
            <a:custGeom>
              <a:avLst/>
              <a:gdLst>
                <a:gd name="T0" fmla="*/ 2 w 30"/>
                <a:gd name="T1" fmla="*/ 4 h 4"/>
                <a:gd name="T2" fmla="*/ 28 w 30"/>
                <a:gd name="T3" fmla="*/ 4 h 4"/>
                <a:gd name="T4" fmla="*/ 30 w 30"/>
                <a:gd name="T5" fmla="*/ 2 h 4"/>
                <a:gd name="T6" fmla="*/ 28 w 30"/>
                <a:gd name="T7" fmla="*/ 0 h 4"/>
                <a:gd name="T8" fmla="*/ 2 w 30"/>
                <a:gd name="T9" fmla="*/ 0 h 4"/>
                <a:gd name="T10" fmla="*/ 0 w 30"/>
                <a:gd name="T11" fmla="*/ 2 h 4"/>
                <a:gd name="T12" fmla="*/ 2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 y="4"/>
                  </a:moveTo>
                  <a:cubicBezTo>
                    <a:pt x="28" y="4"/>
                    <a:pt x="28" y="4"/>
                    <a:pt x="28" y="4"/>
                  </a:cubicBezTo>
                  <a:cubicBezTo>
                    <a:pt x="29" y="4"/>
                    <a:pt x="30" y="3"/>
                    <a:pt x="30" y="2"/>
                  </a:cubicBezTo>
                  <a:cubicBezTo>
                    <a:pt x="30" y="1"/>
                    <a:pt x="29" y="0"/>
                    <a:pt x="2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56"/>
            <p:cNvSpPr/>
            <p:nvPr>
              <p:custDataLst>
                <p:tags r:id="rId10"/>
              </p:custDataLst>
            </p:nvPr>
          </p:nvSpPr>
          <p:spPr bwMode="auto">
            <a:xfrm>
              <a:off x="2200275" y="3025775"/>
              <a:ext cx="236538" cy="17463"/>
            </a:xfrm>
            <a:custGeom>
              <a:avLst/>
              <a:gdLst>
                <a:gd name="T0" fmla="*/ 56 w 56"/>
                <a:gd name="T1" fmla="*/ 2 h 4"/>
                <a:gd name="T2" fmla="*/ 54 w 56"/>
                <a:gd name="T3" fmla="*/ 0 h 4"/>
                <a:gd name="T4" fmla="*/ 2 w 56"/>
                <a:gd name="T5" fmla="*/ 0 h 4"/>
                <a:gd name="T6" fmla="*/ 0 w 56"/>
                <a:gd name="T7" fmla="*/ 2 h 4"/>
                <a:gd name="T8" fmla="*/ 2 w 56"/>
                <a:gd name="T9" fmla="*/ 4 h 4"/>
                <a:gd name="T10" fmla="*/ 54 w 56"/>
                <a:gd name="T11" fmla="*/ 4 h 4"/>
                <a:gd name="T12" fmla="*/ 56 w 5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6" h="4">
                  <a:moveTo>
                    <a:pt x="56" y="2"/>
                  </a:moveTo>
                  <a:cubicBezTo>
                    <a:pt x="56" y="1"/>
                    <a:pt x="55" y="0"/>
                    <a:pt x="54" y="0"/>
                  </a:cubicBezTo>
                  <a:cubicBezTo>
                    <a:pt x="2" y="0"/>
                    <a:pt x="2" y="0"/>
                    <a:pt x="2" y="0"/>
                  </a:cubicBezTo>
                  <a:cubicBezTo>
                    <a:pt x="1" y="0"/>
                    <a:pt x="0" y="1"/>
                    <a:pt x="0" y="2"/>
                  </a:cubicBezTo>
                  <a:cubicBezTo>
                    <a:pt x="0" y="3"/>
                    <a:pt x="1" y="4"/>
                    <a:pt x="2" y="4"/>
                  </a:cubicBezTo>
                  <a:cubicBezTo>
                    <a:pt x="54" y="4"/>
                    <a:pt x="54" y="4"/>
                    <a:pt x="54" y="4"/>
                  </a:cubicBezTo>
                  <a:cubicBezTo>
                    <a:pt x="55" y="4"/>
                    <a:pt x="56" y="3"/>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57"/>
            <p:cNvSpPr/>
            <p:nvPr>
              <p:custDataLst>
                <p:tags r:id="rId11"/>
              </p:custDataLst>
            </p:nvPr>
          </p:nvSpPr>
          <p:spPr bwMode="auto">
            <a:xfrm>
              <a:off x="2195513" y="3111500"/>
              <a:ext cx="127000" cy="15875"/>
            </a:xfrm>
            <a:custGeom>
              <a:avLst/>
              <a:gdLst>
                <a:gd name="T0" fmla="*/ 2 w 30"/>
                <a:gd name="T1" fmla="*/ 4 h 4"/>
                <a:gd name="T2" fmla="*/ 28 w 30"/>
                <a:gd name="T3" fmla="*/ 4 h 4"/>
                <a:gd name="T4" fmla="*/ 30 w 30"/>
                <a:gd name="T5" fmla="*/ 2 h 4"/>
                <a:gd name="T6" fmla="*/ 28 w 30"/>
                <a:gd name="T7" fmla="*/ 0 h 4"/>
                <a:gd name="T8" fmla="*/ 2 w 30"/>
                <a:gd name="T9" fmla="*/ 0 h 4"/>
                <a:gd name="T10" fmla="*/ 0 w 30"/>
                <a:gd name="T11" fmla="*/ 2 h 4"/>
                <a:gd name="T12" fmla="*/ 2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 y="4"/>
                  </a:moveTo>
                  <a:cubicBezTo>
                    <a:pt x="28" y="4"/>
                    <a:pt x="28" y="4"/>
                    <a:pt x="28" y="4"/>
                  </a:cubicBezTo>
                  <a:cubicBezTo>
                    <a:pt x="29" y="4"/>
                    <a:pt x="30" y="3"/>
                    <a:pt x="30" y="2"/>
                  </a:cubicBezTo>
                  <a:cubicBezTo>
                    <a:pt x="30" y="1"/>
                    <a:pt x="29" y="0"/>
                    <a:pt x="2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58"/>
            <p:cNvSpPr/>
            <p:nvPr>
              <p:custDataLst>
                <p:tags r:id="rId12"/>
              </p:custDataLst>
            </p:nvPr>
          </p:nvSpPr>
          <p:spPr bwMode="auto">
            <a:xfrm>
              <a:off x="2200275" y="3187700"/>
              <a:ext cx="207963" cy="17463"/>
            </a:xfrm>
            <a:custGeom>
              <a:avLst/>
              <a:gdLst>
                <a:gd name="T0" fmla="*/ 49 w 49"/>
                <a:gd name="T1" fmla="*/ 2 h 4"/>
                <a:gd name="T2" fmla="*/ 47 w 49"/>
                <a:gd name="T3" fmla="*/ 0 h 4"/>
                <a:gd name="T4" fmla="*/ 2 w 49"/>
                <a:gd name="T5" fmla="*/ 0 h 4"/>
                <a:gd name="T6" fmla="*/ 0 w 49"/>
                <a:gd name="T7" fmla="*/ 2 h 4"/>
                <a:gd name="T8" fmla="*/ 2 w 49"/>
                <a:gd name="T9" fmla="*/ 4 h 4"/>
                <a:gd name="T10" fmla="*/ 47 w 49"/>
                <a:gd name="T11" fmla="*/ 4 h 4"/>
                <a:gd name="T12" fmla="*/ 49 w 49"/>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49" y="2"/>
                  </a:moveTo>
                  <a:cubicBezTo>
                    <a:pt x="49" y="1"/>
                    <a:pt x="48" y="0"/>
                    <a:pt x="47" y="0"/>
                  </a:cubicBezTo>
                  <a:cubicBezTo>
                    <a:pt x="2" y="0"/>
                    <a:pt x="2" y="0"/>
                    <a:pt x="2" y="0"/>
                  </a:cubicBezTo>
                  <a:cubicBezTo>
                    <a:pt x="1" y="0"/>
                    <a:pt x="0" y="1"/>
                    <a:pt x="0" y="2"/>
                  </a:cubicBezTo>
                  <a:cubicBezTo>
                    <a:pt x="0" y="4"/>
                    <a:pt x="1" y="4"/>
                    <a:pt x="2" y="4"/>
                  </a:cubicBezTo>
                  <a:cubicBezTo>
                    <a:pt x="47" y="4"/>
                    <a:pt x="47" y="4"/>
                    <a:pt x="47" y="4"/>
                  </a:cubicBezTo>
                  <a:cubicBezTo>
                    <a:pt x="48" y="4"/>
                    <a:pt x="49" y="4"/>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59"/>
            <p:cNvSpPr/>
            <p:nvPr>
              <p:custDataLst>
                <p:tags r:id="rId13"/>
              </p:custDataLst>
            </p:nvPr>
          </p:nvSpPr>
          <p:spPr bwMode="auto">
            <a:xfrm>
              <a:off x="2195513" y="3268663"/>
              <a:ext cx="73025" cy="15875"/>
            </a:xfrm>
            <a:custGeom>
              <a:avLst/>
              <a:gdLst>
                <a:gd name="T0" fmla="*/ 2 w 17"/>
                <a:gd name="T1" fmla="*/ 0 h 4"/>
                <a:gd name="T2" fmla="*/ 0 w 17"/>
                <a:gd name="T3" fmla="*/ 2 h 4"/>
                <a:gd name="T4" fmla="*/ 2 w 17"/>
                <a:gd name="T5" fmla="*/ 4 h 4"/>
                <a:gd name="T6" fmla="*/ 15 w 17"/>
                <a:gd name="T7" fmla="*/ 4 h 4"/>
                <a:gd name="T8" fmla="*/ 17 w 17"/>
                <a:gd name="T9" fmla="*/ 2 h 4"/>
                <a:gd name="T10" fmla="*/ 15 w 17"/>
                <a:gd name="T11" fmla="*/ 0 h 4"/>
                <a:gd name="T12" fmla="*/ 2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2" y="0"/>
                  </a:moveTo>
                  <a:cubicBezTo>
                    <a:pt x="1" y="0"/>
                    <a:pt x="0" y="1"/>
                    <a:pt x="0" y="2"/>
                  </a:cubicBezTo>
                  <a:cubicBezTo>
                    <a:pt x="0" y="4"/>
                    <a:pt x="1" y="4"/>
                    <a:pt x="2" y="4"/>
                  </a:cubicBezTo>
                  <a:cubicBezTo>
                    <a:pt x="15" y="4"/>
                    <a:pt x="15" y="4"/>
                    <a:pt x="15" y="4"/>
                  </a:cubicBezTo>
                  <a:cubicBezTo>
                    <a:pt x="16" y="4"/>
                    <a:pt x="17" y="4"/>
                    <a:pt x="17" y="2"/>
                  </a:cubicBezTo>
                  <a:cubicBezTo>
                    <a:pt x="17" y="1"/>
                    <a:pt x="16" y="0"/>
                    <a:pt x="15" y="0"/>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60"/>
            <p:cNvSpPr/>
            <p:nvPr>
              <p:custDataLst>
                <p:tags r:id="rId14"/>
              </p:custDataLst>
            </p:nvPr>
          </p:nvSpPr>
          <p:spPr bwMode="auto">
            <a:xfrm>
              <a:off x="2474913" y="3230563"/>
              <a:ext cx="106363" cy="114300"/>
            </a:xfrm>
            <a:custGeom>
              <a:avLst/>
              <a:gdLst>
                <a:gd name="T0" fmla="*/ 23 w 25"/>
                <a:gd name="T1" fmla="*/ 11 h 27"/>
                <a:gd name="T2" fmla="*/ 15 w 25"/>
                <a:gd name="T3" fmla="*/ 11 h 27"/>
                <a:gd name="T4" fmla="*/ 15 w 25"/>
                <a:gd name="T5" fmla="*/ 2 h 27"/>
                <a:gd name="T6" fmla="*/ 13 w 25"/>
                <a:gd name="T7" fmla="*/ 0 h 27"/>
                <a:gd name="T8" fmla="*/ 11 w 25"/>
                <a:gd name="T9" fmla="*/ 2 h 27"/>
                <a:gd name="T10" fmla="*/ 11 w 25"/>
                <a:gd name="T11" fmla="*/ 11 h 27"/>
                <a:gd name="T12" fmla="*/ 2 w 25"/>
                <a:gd name="T13" fmla="*/ 11 h 27"/>
                <a:gd name="T14" fmla="*/ 0 w 25"/>
                <a:gd name="T15" fmla="*/ 13 h 27"/>
                <a:gd name="T16" fmla="*/ 2 w 25"/>
                <a:gd name="T17" fmla="*/ 15 h 27"/>
                <a:gd name="T18" fmla="*/ 11 w 25"/>
                <a:gd name="T19" fmla="*/ 15 h 27"/>
                <a:gd name="T20" fmla="*/ 11 w 25"/>
                <a:gd name="T21" fmla="*/ 25 h 27"/>
                <a:gd name="T22" fmla="*/ 13 w 25"/>
                <a:gd name="T23" fmla="*/ 27 h 27"/>
                <a:gd name="T24" fmla="*/ 15 w 25"/>
                <a:gd name="T25" fmla="*/ 25 h 27"/>
                <a:gd name="T26" fmla="*/ 15 w 25"/>
                <a:gd name="T27" fmla="*/ 15 h 27"/>
                <a:gd name="T28" fmla="*/ 23 w 25"/>
                <a:gd name="T29" fmla="*/ 15 h 27"/>
                <a:gd name="T30" fmla="*/ 25 w 25"/>
                <a:gd name="T31" fmla="*/ 13 h 27"/>
                <a:gd name="T32" fmla="*/ 23 w 25"/>
                <a:gd name="T3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7">
                  <a:moveTo>
                    <a:pt x="23" y="11"/>
                  </a:moveTo>
                  <a:cubicBezTo>
                    <a:pt x="15" y="11"/>
                    <a:pt x="15" y="11"/>
                    <a:pt x="15" y="11"/>
                  </a:cubicBezTo>
                  <a:cubicBezTo>
                    <a:pt x="15" y="2"/>
                    <a:pt x="15" y="2"/>
                    <a:pt x="15" y="2"/>
                  </a:cubicBezTo>
                  <a:cubicBezTo>
                    <a:pt x="15" y="1"/>
                    <a:pt x="14" y="0"/>
                    <a:pt x="13" y="0"/>
                  </a:cubicBezTo>
                  <a:cubicBezTo>
                    <a:pt x="12" y="0"/>
                    <a:pt x="11" y="1"/>
                    <a:pt x="11" y="2"/>
                  </a:cubicBezTo>
                  <a:cubicBezTo>
                    <a:pt x="11" y="11"/>
                    <a:pt x="11" y="11"/>
                    <a:pt x="11" y="11"/>
                  </a:cubicBezTo>
                  <a:cubicBezTo>
                    <a:pt x="2" y="11"/>
                    <a:pt x="2" y="11"/>
                    <a:pt x="2" y="11"/>
                  </a:cubicBezTo>
                  <a:cubicBezTo>
                    <a:pt x="1" y="11"/>
                    <a:pt x="0" y="12"/>
                    <a:pt x="0" y="13"/>
                  </a:cubicBezTo>
                  <a:cubicBezTo>
                    <a:pt x="0" y="14"/>
                    <a:pt x="1" y="15"/>
                    <a:pt x="2" y="15"/>
                  </a:cubicBezTo>
                  <a:cubicBezTo>
                    <a:pt x="11" y="15"/>
                    <a:pt x="11" y="15"/>
                    <a:pt x="11" y="15"/>
                  </a:cubicBezTo>
                  <a:cubicBezTo>
                    <a:pt x="11" y="25"/>
                    <a:pt x="11" y="25"/>
                    <a:pt x="11" y="25"/>
                  </a:cubicBezTo>
                  <a:cubicBezTo>
                    <a:pt x="11" y="26"/>
                    <a:pt x="12" y="27"/>
                    <a:pt x="13" y="27"/>
                  </a:cubicBezTo>
                  <a:cubicBezTo>
                    <a:pt x="14" y="27"/>
                    <a:pt x="15" y="26"/>
                    <a:pt x="15" y="25"/>
                  </a:cubicBezTo>
                  <a:cubicBezTo>
                    <a:pt x="15" y="15"/>
                    <a:pt x="15" y="15"/>
                    <a:pt x="15" y="15"/>
                  </a:cubicBezTo>
                  <a:cubicBezTo>
                    <a:pt x="23" y="15"/>
                    <a:pt x="23" y="15"/>
                    <a:pt x="23" y="15"/>
                  </a:cubicBezTo>
                  <a:cubicBezTo>
                    <a:pt x="24" y="15"/>
                    <a:pt x="25" y="14"/>
                    <a:pt x="25" y="13"/>
                  </a:cubicBezTo>
                  <a:cubicBezTo>
                    <a:pt x="25" y="12"/>
                    <a:pt x="24"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custDataLst>
              <p:tags r:id="rId15"/>
            </p:custDataLst>
          </p:nvPr>
        </p:nvGrpSpPr>
        <p:grpSpPr>
          <a:xfrm>
            <a:off x="7644216" y="1446848"/>
            <a:ext cx="631825" cy="596900"/>
            <a:chOff x="6375400" y="1741488"/>
            <a:chExt cx="631825" cy="596900"/>
          </a:xfrm>
          <a:solidFill>
            <a:schemeClr val="accent3"/>
          </a:solidFill>
        </p:grpSpPr>
        <p:sp>
          <p:nvSpPr>
            <p:cNvPr id="38" name="Freeform 61"/>
            <p:cNvSpPr>
              <a:spLocks noEditPoints="1"/>
            </p:cNvSpPr>
            <p:nvPr>
              <p:custDataLst>
                <p:tags r:id="rId16"/>
              </p:custDataLst>
            </p:nvPr>
          </p:nvSpPr>
          <p:spPr bwMode="auto">
            <a:xfrm>
              <a:off x="6375400" y="1779588"/>
              <a:ext cx="631825" cy="406400"/>
            </a:xfrm>
            <a:custGeom>
              <a:avLst/>
              <a:gdLst>
                <a:gd name="T0" fmla="*/ 147 w 149"/>
                <a:gd name="T1" fmla="*/ 0 h 96"/>
                <a:gd name="T2" fmla="*/ 2 w 149"/>
                <a:gd name="T3" fmla="*/ 0 h 96"/>
                <a:gd name="T4" fmla="*/ 0 w 149"/>
                <a:gd name="T5" fmla="*/ 2 h 96"/>
                <a:gd name="T6" fmla="*/ 0 w 149"/>
                <a:gd name="T7" fmla="*/ 94 h 96"/>
                <a:gd name="T8" fmla="*/ 2 w 149"/>
                <a:gd name="T9" fmla="*/ 96 h 96"/>
                <a:gd name="T10" fmla="*/ 147 w 149"/>
                <a:gd name="T11" fmla="*/ 96 h 96"/>
                <a:gd name="T12" fmla="*/ 149 w 149"/>
                <a:gd name="T13" fmla="*/ 94 h 96"/>
                <a:gd name="T14" fmla="*/ 149 w 149"/>
                <a:gd name="T15" fmla="*/ 2 h 96"/>
                <a:gd name="T16" fmla="*/ 147 w 149"/>
                <a:gd name="T17" fmla="*/ 0 h 96"/>
                <a:gd name="T18" fmla="*/ 145 w 149"/>
                <a:gd name="T19" fmla="*/ 92 h 96"/>
                <a:gd name="T20" fmla="*/ 4 w 149"/>
                <a:gd name="T21" fmla="*/ 92 h 96"/>
                <a:gd name="T22" fmla="*/ 4 w 149"/>
                <a:gd name="T23" fmla="*/ 4 h 96"/>
                <a:gd name="T24" fmla="*/ 145 w 149"/>
                <a:gd name="T25" fmla="*/ 4 h 96"/>
                <a:gd name="T26" fmla="*/ 145 w 149"/>
                <a:gd name="T2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6">
                  <a:moveTo>
                    <a:pt x="147" y="0"/>
                  </a:moveTo>
                  <a:cubicBezTo>
                    <a:pt x="2" y="0"/>
                    <a:pt x="2" y="0"/>
                    <a:pt x="2" y="0"/>
                  </a:cubicBezTo>
                  <a:cubicBezTo>
                    <a:pt x="1" y="0"/>
                    <a:pt x="0" y="1"/>
                    <a:pt x="0" y="2"/>
                  </a:cubicBezTo>
                  <a:cubicBezTo>
                    <a:pt x="0" y="94"/>
                    <a:pt x="0" y="94"/>
                    <a:pt x="0" y="94"/>
                  </a:cubicBezTo>
                  <a:cubicBezTo>
                    <a:pt x="0" y="95"/>
                    <a:pt x="1" y="96"/>
                    <a:pt x="2" y="96"/>
                  </a:cubicBezTo>
                  <a:cubicBezTo>
                    <a:pt x="147" y="96"/>
                    <a:pt x="147" y="96"/>
                    <a:pt x="147" y="96"/>
                  </a:cubicBezTo>
                  <a:cubicBezTo>
                    <a:pt x="148" y="96"/>
                    <a:pt x="149" y="95"/>
                    <a:pt x="149" y="94"/>
                  </a:cubicBezTo>
                  <a:cubicBezTo>
                    <a:pt x="149" y="2"/>
                    <a:pt x="149" y="2"/>
                    <a:pt x="149" y="2"/>
                  </a:cubicBezTo>
                  <a:cubicBezTo>
                    <a:pt x="149" y="1"/>
                    <a:pt x="148" y="0"/>
                    <a:pt x="147" y="0"/>
                  </a:cubicBezTo>
                  <a:close/>
                  <a:moveTo>
                    <a:pt x="145" y="92"/>
                  </a:moveTo>
                  <a:cubicBezTo>
                    <a:pt x="4" y="92"/>
                    <a:pt x="4" y="92"/>
                    <a:pt x="4" y="92"/>
                  </a:cubicBezTo>
                  <a:cubicBezTo>
                    <a:pt x="4" y="4"/>
                    <a:pt x="4" y="4"/>
                    <a:pt x="4" y="4"/>
                  </a:cubicBezTo>
                  <a:cubicBezTo>
                    <a:pt x="145" y="4"/>
                    <a:pt x="145" y="4"/>
                    <a:pt x="145" y="4"/>
                  </a:cubicBezTo>
                  <a:lnTo>
                    <a:pt x="145"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2"/>
            <p:cNvSpPr/>
            <p:nvPr>
              <p:custDataLst>
                <p:tags r:id="rId17"/>
              </p:custDataLst>
            </p:nvPr>
          </p:nvSpPr>
          <p:spPr bwMode="auto">
            <a:xfrm>
              <a:off x="6604000" y="2198688"/>
              <a:ext cx="174625" cy="139700"/>
            </a:xfrm>
            <a:custGeom>
              <a:avLst/>
              <a:gdLst>
                <a:gd name="T0" fmla="*/ 41 w 41"/>
                <a:gd name="T1" fmla="*/ 2 h 33"/>
                <a:gd name="T2" fmla="*/ 39 w 41"/>
                <a:gd name="T3" fmla="*/ 0 h 33"/>
                <a:gd name="T4" fmla="*/ 3 w 41"/>
                <a:gd name="T5" fmla="*/ 0 h 33"/>
                <a:gd name="T6" fmla="*/ 1 w 41"/>
                <a:gd name="T7" fmla="*/ 2 h 33"/>
                <a:gd name="T8" fmla="*/ 3 w 41"/>
                <a:gd name="T9" fmla="*/ 4 h 33"/>
                <a:gd name="T10" fmla="*/ 17 w 41"/>
                <a:gd name="T11" fmla="*/ 4 h 33"/>
                <a:gd name="T12" fmla="*/ 1 w 41"/>
                <a:gd name="T13" fmla="*/ 30 h 33"/>
                <a:gd name="T14" fmla="*/ 2 w 41"/>
                <a:gd name="T15" fmla="*/ 33 h 33"/>
                <a:gd name="T16" fmla="*/ 4 w 41"/>
                <a:gd name="T17" fmla="*/ 32 h 33"/>
                <a:gd name="T18" fmla="*/ 21 w 41"/>
                <a:gd name="T19" fmla="*/ 5 h 33"/>
                <a:gd name="T20" fmla="*/ 37 w 41"/>
                <a:gd name="T21" fmla="*/ 32 h 33"/>
                <a:gd name="T22" fmla="*/ 39 w 41"/>
                <a:gd name="T23" fmla="*/ 33 h 33"/>
                <a:gd name="T24" fmla="*/ 40 w 41"/>
                <a:gd name="T25" fmla="*/ 33 h 33"/>
                <a:gd name="T26" fmla="*/ 41 w 41"/>
                <a:gd name="T27" fmla="*/ 30 h 33"/>
                <a:gd name="T28" fmla="*/ 24 w 41"/>
                <a:gd name="T29" fmla="*/ 4 h 33"/>
                <a:gd name="T30" fmla="*/ 39 w 41"/>
                <a:gd name="T31" fmla="*/ 4 h 33"/>
                <a:gd name="T32" fmla="*/ 41 w 41"/>
                <a:gd name="T33"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33">
                  <a:moveTo>
                    <a:pt x="41" y="2"/>
                  </a:moveTo>
                  <a:cubicBezTo>
                    <a:pt x="41" y="1"/>
                    <a:pt x="40" y="0"/>
                    <a:pt x="39" y="0"/>
                  </a:cubicBezTo>
                  <a:cubicBezTo>
                    <a:pt x="3" y="0"/>
                    <a:pt x="3" y="0"/>
                    <a:pt x="3" y="0"/>
                  </a:cubicBezTo>
                  <a:cubicBezTo>
                    <a:pt x="2" y="0"/>
                    <a:pt x="1" y="1"/>
                    <a:pt x="1" y="2"/>
                  </a:cubicBezTo>
                  <a:cubicBezTo>
                    <a:pt x="1" y="3"/>
                    <a:pt x="2" y="4"/>
                    <a:pt x="3" y="4"/>
                  </a:cubicBezTo>
                  <a:cubicBezTo>
                    <a:pt x="17" y="4"/>
                    <a:pt x="17" y="4"/>
                    <a:pt x="17" y="4"/>
                  </a:cubicBezTo>
                  <a:cubicBezTo>
                    <a:pt x="1" y="30"/>
                    <a:pt x="1" y="30"/>
                    <a:pt x="1" y="30"/>
                  </a:cubicBezTo>
                  <a:cubicBezTo>
                    <a:pt x="0" y="31"/>
                    <a:pt x="1" y="32"/>
                    <a:pt x="2" y="33"/>
                  </a:cubicBezTo>
                  <a:cubicBezTo>
                    <a:pt x="3" y="33"/>
                    <a:pt x="4" y="33"/>
                    <a:pt x="4" y="32"/>
                  </a:cubicBezTo>
                  <a:cubicBezTo>
                    <a:pt x="21" y="5"/>
                    <a:pt x="21" y="5"/>
                    <a:pt x="21" y="5"/>
                  </a:cubicBezTo>
                  <a:cubicBezTo>
                    <a:pt x="37" y="32"/>
                    <a:pt x="37" y="32"/>
                    <a:pt x="37" y="32"/>
                  </a:cubicBezTo>
                  <a:cubicBezTo>
                    <a:pt x="38" y="32"/>
                    <a:pt x="38" y="33"/>
                    <a:pt x="39" y="33"/>
                  </a:cubicBezTo>
                  <a:cubicBezTo>
                    <a:pt x="39" y="33"/>
                    <a:pt x="40" y="33"/>
                    <a:pt x="40" y="33"/>
                  </a:cubicBezTo>
                  <a:cubicBezTo>
                    <a:pt x="41" y="32"/>
                    <a:pt x="41" y="31"/>
                    <a:pt x="41" y="30"/>
                  </a:cubicBezTo>
                  <a:cubicBezTo>
                    <a:pt x="24" y="4"/>
                    <a:pt x="24" y="4"/>
                    <a:pt x="24" y="4"/>
                  </a:cubicBezTo>
                  <a:cubicBezTo>
                    <a:pt x="39" y="4"/>
                    <a:pt x="39" y="4"/>
                    <a:pt x="39" y="4"/>
                  </a:cubicBezTo>
                  <a:cubicBezTo>
                    <a:pt x="40" y="4"/>
                    <a:pt x="41" y="3"/>
                    <a:pt x="4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3"/>
            <p:cNvSpPr/>
            <p:nvPr/>
          </p:nvSpPr>
          <p:spPr bwMode="auto">
            <a:xfrm>
              <a:off x="6608763" y="1741488"/>
              <a:ext cx="169863" cy="15875"/>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64"/>
            <p:cNvSpPr/>
            <p:nvPr>
              <p:custDataLst>
                <p:tags r:id="rId18"/>
              </p:custDataLst>
            </p:nvPr>
          </p:nvSpPr>
          <p:spPr bwMode="auto">
            <a:xfrm>
              <a:off x="6451600" y="1881188"/>
              <a:ext cx="458788" cy="203200"/>
            </a:xfrm>
            <a:custGeom>
              <a:avLst/>
              <a:gdLst>
                <a:gd name="T0" fmla="*/ 2 w 108"/>
                <a:gd name="T1" fmla="*/ 48 h 48"/>
                <a:gd name="T2" fmla="*/ 4 w 108"/>
                <a:gd name="T3" fmla="*/ 48 h 48"/>
                <a:gd name="T4" fmla="*/ 46 w 108"/>
                <a:gd name="T5" fmla="*/ 4 h 48"/>
                <a:gd name="T6" fmla="*/ 75 w 108"/>
                <a:gd name="T7" fmla="*/ 33 h 48"/>
                <a:gd name="T8" fmla="*/ 76 w 108"/>
                <a:gd name="T9" fmla="*/ 33 h 48"/>
                <a:gd name="T10" fmla="*/ 76 w 108"/>
                <a:gd name="T11" fmla="*/ 33 h 48"/>
                <a:gd name="T12" fmla="*/ 77 w 108"/>
                <a:gd name="T13" fmla="*/ 33 h 48"/>
                <a:gd name="T14" fmla="*/ 104 w 108"/>
                <a:gd name="T15" fmla="*/ 6 h 48"/>
                <a:gd name="T16" fmla="*/ 104 w 108"/>
                <a:gd name="T17" fmla="*/ 9 h 48"/>
                <a:gd name="T18" fmla="*/ 106 w 108"/>
                <a:gd name="T19" fmla="*/ 11 h 48"/>
                <a:gd name="T20" fmla="*/ 108 w 108"/>
                <a:gd name="T21" fmla="*/ 9 h 48"/>
                <a:gd name="T22" fmla="*/ 108 w 108"/>
                <a:gd name="T23" fmla="*/ 2 h 48"/>
                <a:gd name="T24" fmla="*/ 108 w 108"/>
                <a:gd name="T25" fmla="*/ 2 h 48"/>
                <a:gd name="T26" fmla="*/ 107 w 108"/>
                <a:gd name="T27" fmla="*/ 1 h 48"/>
                <a:gd name="T28" fmla="*/ 107 w 108"/>
                <a:gd name="T29" fmla="*/ 0 h 48"/>
                <a:gd name="T30" fmla="*/ 107 w 108"/>
                <a:gd name="T31" fmla="*/ 0 h 48"/>
                <a:gd name="T32" fmla="*/ 107 w 108"/>
                <a:gd name="T33" fmla="*/ 0 h 48"/>
                <a:gd name="T34" fmla="*/ 106 w 108"/>
                <a:gd name="T35" fmla="*/ 0 h 48"/>
                <a:gd name="T36" fmla="*/ 106 w 108"/>
                <a:gd name="T37" fmla="*/ 0 h 48"/>
                <a:gd name="T38" fmla="*/ 106 w 108"/>
                <a:gd name="T39" fmla="*/ 0 h 48"/>
                <a:gd name="T40" fmla="*/ 97 w 108"/>
                <a:gd name="T41" fmla="*/ 0 h 48"/>
                <a:gd name="T42" fmla="*/ 95 w 108"/>
                <a:gd name="T43" fmla="*/ 2 h 48"/>
                <a:gd name="T44" fmla="*/ 97 w 108"/>
                <a:gd name="T45" fmla="*/ 4 h 48"/>
                <a:gd name="T46" fmla="*/ 101 w 108"/>
                <a:gd name="T47" fmla="*/ 4 h 48"/>
                <a:gd name="T48" fmla="*/ 76 w 108"/>
                <a:gd name="T49" fmla="*/ 29 h 48"/>
                <a:gd name="T50" fmla="*/ 48 w 108"/>
                <a:gd name="T51" fmla="*/ 0 h 48"/>
                <a:gd name="T52" fmla="*/ 46 w 108"/>
                <a:gd name="T53" fmla="*/ 0 h 48"/>
                <a:gd name="T54" fmla="*/ 46 w 108"/>
                <a:gd name="T55" fmla="*/ 0 h 48"/>
                <a:gd name="T56" fmla="*/ 45 w 108"/>
                <a:gd name="T57" fmla="*/ 0 h 48"/>
                <a:gd name="T58" fmla="*/ 1 w 108"/>
                <a:gd name="T59" fmla="*/ 45 h 48"/>
                <a:gd name="T60" fmla="*/ 1 w 108"/>
                <a:gd name="T61" fmla="*/ 48 h 48"/>
                <a:gd name="T62" fmla="*/ 2 w 108"/>
                <a:gd name="T6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48">
                  <a:moveTo>
                    <a:pt x="2" y="48"/>
                  </a:moveTo>
                  <a:cubicBezTo>
                    <a:pt x="3" y="48"/>
                    <a:pt x="3" y="48"/>
                    <a:pt x="4" y="48"/>
                  </a:cubicBezTo>
                  <a:cubicBezTo>
                    <a:pt x="46" y="4"/>
                    <a:pt x="46" y="4"/>
                    <a:pt x="46" y="4"/>
                  </a:cubicBezTo>
                  <a:cubicBezTo>
                    <a:pt x="75" y="33"/>
                    <a:pt x="75" y="33"/>
                    <a:pt x="75" y="33"/>
                  </a:cubicBezTo>
                  <a:cubicBezTo>
                    <a:pt x="75" y="33"/>
                    <a:pt x="75" y="33"/>
                    <a:pt x="76" y="33"/>
                  </a:cubicBezTo>
                  <a:cubicBezTo>
                    <a:pt x="76" y="33"/>
                    <a:pt x="76" y="33"/>
                    <a:pt x="76" y="33"/>
                  </a:cubicBezTo>
                  <a:cubicBezTo>
                    <a:pt x="76" y="33"/>
                    <a:pt x="77" y="33"/>
                    <a:pt x="77" y="33"/>
                  </a:cubicBezTo>
                  <a:cubicBezTo>
                    <a:pt x="104" y="6"/>
                    <a:pt x="104" y="6"/>
                    <a:pt x="104" y="6"/>
                  </a:cubicBezTo>
                  <a:cubicBezTo>
                    <a:pt x="104" y="9"/>
                    <a:pt x="104" y="9"/>
                    <a:pt x="104" y="9"/>
                  </a:cubicBezTo>
                  <a:cubicBezTo>
                    <a:pt x="104" y="10"/>
                    <a:pt x="104" y="11"/>
                    <a:pt x="106" y="11"/>
                  </a:cubicBezTo>
                  <a:cubicBezTo>
                    <a:pt x="107" y="11"/>
                    <a:pt x="108" y="10"/>
                    <a:pt x="108" y="9"/>
                  </a:cubicBezTo>
                  <a:cubicBezTo>
                    <a:pt x="108" y="2"/>
                    <a:pt x="108" y="2"/>
                    <a:pt x="108" y="2"/>
                  </a:cubicBezTo>
                  <a:cubicBezTo>
                    <a:pt x="108" y="2"/>
                    <a:pt x="108" y="2"/>
                    <a:pt x="108" y="2"/>
                  </a:cubicBezTo>
                  <a:cubicBezTo>
                    <a:pt x="108" y="1"/>
                    <a:pt x="107" y="1"/>
                    <a:pt x="107" y="1"/>
                  </a:cubicBezTo>
                  <a:cubicBezTo>
                    <a:pt x="107" y="1"/>
                    <a:pt x="107" y="0"/>
                    <a:pt x="107" y="0"/>
                  </a:cubicBezTo>
                  <a:cubicBezTo>
                    <a:pt x="107" y="0"/>
                    <a:pt x="107" y="0"/>
                    <a:pt x="107" y="0"/>
                  </a:cubicBezTo>
                  <a:cubicBezTo>
                    <a:pt x="107" y="0"/>
                    <a:pt x="107" y="0"/>
                    <a:pt x="107" y="0"/>
                  </a:cubicBezTo>
                  <a:cubicBezTo>
                    <a:pt x="107" y="0"/>
                    <a:pt x="106" y="0"/>
                    <a:pt x="106" y="0"/>
                  </a:cubicBezTo>
                  <a:cubicBezTo>
                    <a:pt x="106" y="0"/>
                    <a:pt x="106" y="0"/>
                    <a:pt x="106" y="0"/>
                  </a:cubicBezTo>
                  <a:cubicBezTo>
                    <a:pt x="106" y="0"/>
                    <a:pt x="106" y="0"/>
                    <a:pt x="106" y="0"/>
                  </a:cubicBezTo>
                  <a:cubicBezTo>
                    <a:pt x="97" y="0"/>
                    <a:pt x="97" y="0"/>
                    <a:pt x="97" y="0"/>
                  </a:cubicBezTo>
                  <a:cubicBezTo>
                    <a:pt x="96" y="0"/>
                    <a:pt x="95" y="1"/>
                    <a:pt x="95" y="2"/>
                  </a:cubicBezTo>
                  <a:cubicBezTo>
                    <a:pt x="95" y="3"/>
                    <a:pt x="96" y="4"/>
                    <a:pt x="97" y="4"/>
                  </a:cubicBezTo>
                  <a:cubicBezTo>
                    <a:pt x="101" y="4"/>
                    <a:pt x="101" y="4"/>
                    <a:pt x="101" y="4"/>
                  </a:cubicBezTo>
                  <a:cubicBezTo>
                    <a:pt x="76" y="29"/>
                    <a:pt x="76" y="29"/>
                    <a:pt x="76" y="29"/>
                  </a:cubicBezTo>
                  <a:cubicBezTo>
                    <a:pt x="48" y="0"/>
                    <a:pt x="48" y="0"/>
                    <a:pt x="48" y="0"/>
                  </a:cubicBezTo>
                  <a:cubicBezTo>
                    <a:pt x="47" y="0"/>
                    <a:pt x="47" y="0"/>
                    <a:pt x="46" y="0"/>
                  </a:cubicBezTo>
                  <a:cubicBezTo>
                    <a:pt x="46" y="0"/>
                    <a:pt x="46" y="0"/>
                    <a:pt x="46" y="0"/>
                  </a:cubicBezTo>
                  <a:cubicBezTo>
                    <a:pt x="46" y="0"/>
                    <a:pt x="45" y="0"/>
                    <a:pt x="45" y="0"/>
                  </a:cubicBezTo>
                  <a:cubicBezTo>
                    <a:pt x="1" y="45"/>
                    <a:pt x="1" y="45"/>
                    <a:pt x="1" y="45"/>
                  </a:cubicBezTo>
                  <a:cubicBezTo>
                    <a:pt x="0" y="46"/>
                    <a:pt x="0" y="47"/>
                    <a:pt x="1" y="48"/>
                  </a:cubicBezTo>
                  <a:cubicBezTo>
                    <a:pt x="1" y="48"/>
                    <a:pt x="2" y="48"/>
                    <a:pt x="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custDataLst>
              <p:tags r:id="rId19"/>
            </p:custDataLst>
          </p:nvPr>
        </p:nvGrpSpPr>
        <p:grpSpPr>
          <a:xfrm>
            <a:off x="5228345" y="1403005"/>
            <a:ext cx="839788" cy="608013"/>
            <a:chOff x="4086225" y="2312988"/>
            <a:chExt cx="839788" cy="608013"/>
          </a:xfrm>
          <a:solidFill>
            <a:schemeClr val="accent2"/>
          </a:solidFill>
        </p:grpSpPr>
        <p:sp>
          <p:nvSpPr>
            <p:cNvPr id="51" name="Freeform 72"/>
            <p:cNvSpPr>
              <a:spLocks noEditPoints="1"/>
            </p:cNvSpPr>
            <p:nvPr>
              <p:custDataLst>
                <p:tags r:id="rId20"/>
              </p:custDataLst>
            </p:nvPr>
          </p:nvSpPr>
          <p:spPr bwMode="auto">
            <a:xfrm>
              <a:off x="4086225" y="2312988"/>
              <a:ext cx="606425" cy="608013"/>
            </a:xfrm>
            <a:custGeom>
              <a:avLst/>
              <a:gdLst>
                <a:gd name="T0" fmla="*/ 129 w 143"/>
                <a:gd name="T1" fmla="*/ 56 h 143"/>
                <a:gd name="T2" fmla="*/ 130 w 143"/>
                <a:gd name="T3" fmla="*/ 14 h 143"/>
                <a:gd name="T4" fmla="*/ 89 w 143"/>
                <a:gd name="T5" fmla="*/ 14 h 143"/>
                <a:gd name="T6" fmla="*/ 75 w 143"/>
                <a:gd name="T7" fmla="*/ 3 h 143"/>
                <a:gd name="T8" fmla="*/ 52 w 143"/>
                <a:gd name="T9" fmla="*/ 15 h 143"/>
                <a:gd name="T10" fmla="*/ 52 w 143"/>
                <a:gd name="T11" fmla="*/ 18 h 143"/>
                <a:gd name="T12" fmla="*/ 52 w 143"/>
                <a:gd name="T13" fmla="*/ 53 h 143"/>
                <a:gd name="T14" fmla="*/ 17 w 143"/>
                <a:gd name="T15" fmla="*/ 53 h 143"/>
                <a:gd name="T16" fmla="*/ 2 w 143"/>
                <a:gd name="T17" fmla="*/ 65 h 143"/>
                <a:gd name="T18" fmla="*/ 2 w 143"/>
                <a:gd name="T19" fmla="*/ 76 h 143"/>
                <a:gd name="T20" fmla="*/ 73 w 143"/>
                <a:gd name="T21" fmla="*/ 143 h 143"/>
                <a:gd name="T22" fmla="*/ 92 w 143"/>
                <a:gd name="T23" fmla="*/ 127 h 143"/>
                <a:gd name="T24" fmla="*/ 130 w 143"/>
                <a:gd name="T25" fmla="*/ 126 h 143"/>
                <a:gd name="T26" fmla="*/ 130 w 143"/>
                <a:gd name="T27" fmla="*/ 88 h 143"/>
                <a:gd name="T28" fmla="*/ 140 w 143"/>
                <a:gd name="T29" fmla="*/ 68 h 143"/>
                <a:gd name="T30" fmla="*/ 126 w 143"/>
                <a:gd name="T31" fmla="*/ 87 h 143"/>
                <a:gd name="T32" fmla="*/ 126 w 143"/>
                <a:gd name="T33" fmla="*/ 90 h 143"/>
                <a:gd name="T34" fmla="*/ 134 w 143"/>
                <a:gd name="T35" fmla="*/ 107 h 143"/>
                <a:gd name="T36" fmla="*/ 111 w 143"/>
                <a:gd name="T37" fmla="*/ 130 h 143"/>
                <a:gd name="T38" fmla="*/ 94 w 143"/>
                <a:gd name="T39" fmla="*/ 123 h 143"/>
                <a:gd name="T40" fmla="*/ 92 w 143"/>
                <a:gd name="T41" fmla="*/ 122 h 143"/>
                <a:gd name="T42" fmla="*/ 75 w 143"/>
                <a:gd name="T43" fmla="*/ 138 h 143"/>
                <a:gd name="T44" fmla="*/ 5 w 143"/>
                <a:gd name="T45" fmla="*/ 73 h 143"/>
                <a:gd name="T46" fmla="*/ 5 w 143"/>
                <a:gd name="T47" fmla="*/ 68 h 143"/>
                <a:gd name="T48" fmla="*/ 35 w 143"/>
                <a:gd name="T49" fmla="*/ 64 h 143"/>
                <a:gd name="T50" fmla="*/ 64 w 143"/>
                <a:gd name="T51" fmla="*/ 35 h 143"/>
                <a:gd name="T52" fmla="*/ 67 w 143"/>
                <a:gd name="T53" fmla="*/ 5 h 143"/>
                <a:gd name="T54" fmla="*/ 87 w 143"/>
                <a:gd name="T55" fmla="*/ 20 h 143"/>
                <a:gd name="T56" fmla="*/ 90 w 143"/>
                <a:gd name="T57" fmla="*/ 20 h 143"/>
                <a:gd name="T58" fmla="*/ 109 w 143"/>
                <a:gd name="T59" fmla="*/ 10 h 143"/>
                <a:gd name="T60" fmla="*/ 127 w 143"/>
                <a:gd name="T61" fmla="*/ 52 h 143"/>
                <a:gd name="T62" fmla="*/ 124 w 143"/>
                <a:gd name="T63" fmla="*/ 56 h 143"/>
                <a:gd name="T64" fmla="*/ 138 w 143"/>
                <a:gd name="T65" fmla="*/ 7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3" h="143">
                  <a:moveTo>
                    <a:pt x="140" y="68"/>
                  </a:moveTo>
                  <a:cubicBezTo>
                    <a:pt x="129" y="56"/>
                    <a:pt x="129" y="56"/>
                    <a:pt x="129" y="56"/>
                  </a:cubicBezTo>
                  <a:cubicBezTo>
                    <a:pt x="129" y="56"/>
                    <a:pt x="129" y="55"/>
                    <a:pt x="130" y="55"/>
                  </a:cubicBezTo>
                  <a:cubicBezTo>
                    <a:pt x="141" y="44"/>
                    <a:pt x="141" y="26"/>
                    <a:pt x="130" y="14"/>
                  </a:cubicBezTo>
                  <a:cubicBezTo>
                    <a:pt x="124" y="9"/>
                    <a:pt x="117" y="6"/>
                    <a:pt x="109" y="6"/>
                  </a:cubicBezTo>
                  <a:cubicBezTo>
                    <a:pt x="102" y="6"/>
                    <a:pt x="94" y="9"/>
                    <a:pt x="89" y="14"/>
                  </a:cubicBezTo>
                  <a:cubicBezTo>
                    <a:pt x="89" y="15"/>
                    <a:pt x="88" y="15"/>
                    <a:pt x="88" y="15"/>
                  </a:cubicBezTo>
                  <a:cubicBezTo>
                    <a:pt x="75" y="3"/>
                    <a:pt x="75" y="3"/>
                    <a:pt x="75" y="3"/>
                  </a:cubicBezTo>
                  <a:cubicBezTo>
                    <a:pt x="73" y="0"/>
                    <a:pt x="68" y="0"/>
                    <a:pt x="65" y="3"/>
                  </a:cubicBezTo>
                  <a:cubicBezTo>
                    <a:pt x="52" y="15"/>
                    <a:pt x="52" y="15"/>
                    <a:pt x="52" y="15"/>
                  </a:cubicBezTo>
                  <a:cubicBezTo>
                    <a:pt x="52" y="15"/>
                    <a:pt x="52" y="16"/>
                    <a:pt x="52" y="16"/>
                  </a:cubicBezTo>
                  <a:cubicBezTo>
                    <a:pt x="52" y="17"/>
                    <a:pt x="52" y="17"/>
                    <a:pt x="52" y="18"/>
                  </a:cubicBezTo>
                  <a:cubicBezTo>
                    <a:pt x="57" y="22"/>
                    <a:pt x="60" y="29"/>
                    <a:pt x="60" y="35"/>
                  </a:cubicBezTo>
                  <a:cubicBezTo>
                    <a:pt x="60" y="42"/>
                    <a:pt x="57" y="48"/>
                    <a:pt x="52" y="53"/>
                  </a:cubicBezTo>
                  <a:cubicBezTo>
                    <a:pt x="48" y="57"/>
                    <a:pt x="42" y="60"/>
                    <a:pt x="35" y="60"/>
                  </a:cubicBezTo>
                  <a:cubicBezTo>
                    <a:pt x="28" y="60"/>
                    <a:pt x="22" y="57"/>
                    <a:pt x="17" y="53"/>
                  </a:cubicBezTo>
                  <a:cubicBezTo>
                    <a:pt x="17" y="52"/>
                    <a:pt x="15" y="52"/>
                    <a:pt x="15" y="53"/>
                  </a:cubicBezTo>
                  <a:cubicBezTo>
                    <a:pt x="2" y="65"/>
                    <a:pt x="2" y="65"/>
                    <a:pt x="2" y="65"/>
                  </a:cubicBezTo>
                  <a:cubicBezTo>
                    <a:pt x="1" y="66"/>
                    <a:pt x="0" y="68"/>
                    <a:pt x="0" y="70"/>
                  </a:cubicBezTo>
                  <a:cubicBezTo>
                    <a:pt x="0" y="72"/>
                    <a:pt x="1" y="74"/>
                    <a:pt x="2" y="76"/>
                  </a:cubicBezTo>
                  <a:cubicBezTo>
                    <a:pt x="67" y="141"/>
                    <a:pt x="67" y="141"/>
                    <a:pt x="67" y="141"/>
                  </a:cubicBezTo>
                  <a:cubicBezTo>
                    <a:pt x="69" y="142"/>
                    <a:pt x="71" y="143"/>
                    <a:pt x="73" y="143"/>
                  </a:cubicBezTo>
                  <a:cubicBezTo>
                    <a:pt x="75" y="143"/>
                    <a:pt x="77" y="142"/>
                    <a:pt x="78" y="141"/>
                  </a:cubicBezTo>
                  <a:cubicBezTo>
                    <a:pt x="92" y="127"/>
                    <a:pt x="92" y="127"/>
                    <a:pt x="92" y="127"/>
                  </a:cubicBezTo>
                  <a:cubicBezTo>
                    <a:pt x="97" y="131"/>
                    <a:pt x="104" y="134"/>
                    <a:pt x="111" y="134"/>
                  </a:cubicBezTo>
                  <a:cubicBezTo>
                    <a:pt x="118" y="134"/>
                    <a:pt x="125" y="131"/>
                    <a:pt x="130" y="126"/>
                  </a:cubicBezTo>
                  <a:cubicBezTo>
                    <a:pt x="135" y="121"/>
                    <a:pt x="138" y="114"/>
                    <a:pt x="138" y="107"/>
                  </a:cubicBezTo>
                  <a:cubicBezTo>
                    <a:pt x="138" y="100"/>
                    <a:pt x="135" y="93"/>
                    <a:pt x="130" y="88"/>
                  </a:cubicBezTo>
                  <a:cubicBezTo>
                    <a:pt x="140" y="78"/>
                    <a:pt x="140" y="78"/>
                    <a:pt x="140" y="78"/>
                  </a:cubicBezTo>
                  <a:cubicBezTo>
                    <a:pt x="143" y="75"/>
                    <a:pt x="143" y="71"/>
                    <a:pt x="140" y="68"/>
                  </a:cubicBezTo>
                  <a:close/>
                  <a:moveTo>
                    <a:pt x="138" y="76"/>
                  </a:moveTo>
                  <a:cubicBezTo>
                    <a:pt x="126" y="87"/>
                    <a:pt x="126" y="87"/>
                    <a:pt x="126" y="87"/>
                  </a:cubicBezTo>
                  <a:cubicBezTo>
                    <a:pt x="126" y="87"/>
                    <a:pt x="126" y="88"/>
                    <a:pt x="126" y="88"/>
                  </a:cubicBezTo>
                  <a:cubicBezTo>
                    <a:pt x="126" y="89"/>
                    <a:pt x="126" y="89"/>
                    <a:pt x="126" y="90"/>
                  </a:cubicBezTo>
                  <a:cubicBezTo>
                    <a:pt x="127" y="91"/>
                    <a:pt x="127" y="91"/>
                    <a:pt x="127" y="91"/>
                  </a:cubicBezTo>
                  <a:cubicBezTo>
                    <a:pt x="131" y="95"/>
                    <a:pt x="134" y="101"/>
                    <a:pt x="134" y="107"/>
                  </a:cubicBezTo>
                  <a:cubicBezTo>
                    <a:pt x="134" y="113"/>
                    <a:pt x="131" y="119"/>
                    <a:pt x="127" y="123"/>
                  </a:cubicBezTo>
                  <a:cubicBezTo>
                    <a:pt x="123" y="128"/>
                    <a:pt x="117" y="130"/>
                    <a:pt x="111" y="130"/>
                  </a:cubicBezTo>
                  <a:cubicBezTo>
                    <a:pt x="105" y="130"/>
                    <a:pt x="99" y="128"/>
                    <a:pt x="94" y="123"/>
                  </a:cubicBezTo>
                  <a:cubicBezTo>
                    <a:pt x="94" y="123"/>
                    <a:pt x="94" y="123"/>
                    <a:pt x="94" y="123"/>
                  </a:cubicBezTo>
                  <a:cubicBezTo>
                    <a:pt x="94" y="122"/>
                    <a:pt x="94" y="122"/>
                    <a:pt x="94" y="122"/>
                  </a:cubicBezTo>
                  <a:cubicBezTo>
                    <a:pt x="93" y="122"/>
                    <a:pt x="93" y="122"/>
                    <a:pt x="92" y="122"/>
                  </a:cubicBezTo>
                  <a:cubicBezTo>
                    <a:pt x="92" y="122"/>
                    <a:pt x="91" y="122"/>
                    <a:pt x="91" y="122"/>
                  </a:cubicBezTo>
                  <a:cubicBezTo>
                    <a:pt x="75" y="138"/>
                    <a:pt x="75" y="138"/>
                    <a:pt x="75" y="138"/>
                  </a:cubicBezTo>
                  <a:cubicBezTo>
                    <a:pt x="74" y="139"/>
                    <a:pt x="71" y="139"/>
                    <a:pt x="70" y="138"/>
                  </a:cubicBezTo>
                  <a:cubicBezTo>
                    <a:pt x="5" y="73"/>
                    <a:pt x="5" y="73"/>
                    <a:pt x="5" y="73"/>
                  </a:cubicBezTo>
                  <a:cubicBezTo>
                    <a:pt x="4" y="72"/>
                    <a:pt x="4" y="71"/>
                    <a:pt x="4" y="70"/>
                  </a:cubicBezTo>
                  <a:cubicBezTo>
                    <a:pt x="4" y="69"/>
                    <a:pt x="4" y="68"/>
                    <a:pt x="5" y="68"/>
                  </a:cubicBezTo>
                  <a:cubicBezTo>
                    <a:pt x="16" y="57"/>
                    <a:pt x="16" y="57"/>
                    <a:pt x="16" y="57"/>
                  </a:cubicBezTo>
                  <a:cubicBezTo>
                    <a:pt x="21" y="61"/>
                    <a:pt x="28" y="64"/>
                    <a:pt x="35" y="64"/>
                  </a:cubicBezTo>
                  <a:cubicBezTo>
                    <a:pt x="43" y="64"/>
                    <a:pt x="50" y="61"/>
                    <a:pt x="55" y="56"/>
                  </a:cubicBezTo>
                  <a:cubicBezTo>
                    <a:pt x="61" y="50"/>
                    <a:pt x="64" y="43"/>
                    <a:pt x="64" y="35"/>
                  </a:cubicBezTo>
                  <a:cubicBezTo>
                    <a:pt x="64" y="28"/>
                    <a:pt x="61" y="21"/>
                    <a:pt x="57" y="16"/>
                  </a:cubicBezTo>
                  <a:cubicBezTo>
                    <a:pt x="67" y="5"/>
                    <a:pt x="67" y="5"/>
                    <a:pt x="67" y="5"/>
                  </a:cubicBezTo>
                  <a:cubicBezTo>
                    <a:pt x="69" y="4"/>
                    <a:pt x="71" y="4"/>
                    <a:pt x="73" y="5"/>
                  </a:cubicBezTo>
                  <a:cubicBezTo>
                    <a:pt x="87" y="20"/>
                    <a:pt x="87" y="20"/>
                    <a:pt x="87" y="20"/>
                  </a:cubicBezTo>
                  <a:cubicBezTo>
                    <a:pt x="87" y="20"/>
                    <a:pt x="88" y="20"/>
                    <a:pt x="88" y="20"/>
                  </a:cubicBezTo>
                  <a:cubicBezTo>
                    <a:pt x="89" y="20"/>
                    <a:pt x="90" y="20"/>
                    <a:pt x="90" y="20"/>
                  </a:cubicBezTo>
                  <a:cubicBezTo>
                    <a:pt x="90" y="19"/>
                    <a:pt x="91" y="18"/>
                    <a:pt x="92" y="17"/>
                  </a:cubicBezTo>
                  <a:cubicBezTo>
                    <a:pt x="97" y="13"/>
                    <a:pt x="103" y="10"/>
                    <a:pt x="109" y="10"/>
                  </a:cubicBezTo>
                  <a:cubicBezTo>
                    <a:pt x="116" y="10"/>
                    <a:pt x="122" y="13"/>
                    <a:pt x="127" y="17"/>
                  </a:cubicBezTo>
                  <a:cubicBezTo>
                    <a:pt x="137" y="27"/>
                    <a:pt x="137" y="43"/>
                    <a:pt x="127" y="52"/>
                  </a:cubicBezTo>
                  <a:cubicBezTo>
                    <a:pt x="126" y="53"/>
                    <a:pt x="125" y="54"/>
                    <a:pt x="125" y="54"/>
                  </a:cubicBezTo>
                  <a:cubicBezTo>
                    <a:pt x="124" y="55"/>
                    <a:pt x="124" y="55"/>
                    <a:pt x="124" y="56"/>
                  </a:cubicBezTo>
                  <a:cubicBezTo>
                    <a:pt x="124" y="56"/>
                    <a:pt x="124" y="57"/>
                    <a:pt x="124" y="57"/>
                  </a:cubicBezTo>
                  <a:cubicBezTo>
                    <a:pt x="138" y="70"/>
                    <a:pt x="138" y="70"/>
                    <a:pt x="138" y="70"/>
                  </a:cubicBezTo>
                  <a:cubicBezTo>
                    <a:pt x="139" y="72"/>
                    <a:pt x="139" y="74"/>
                    <a:pt x="13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73"/>
            <p:cNvSpPr/>
            <p:nvPr>
              <p:custDataLst>
                <p:tags r:id="rId21"/>
              </p:custDataLst>
            </p:nvPr>
          </p:nvSpPr>
          <p:spPr bwMode="auto">
            <a:xfrm>
              <a:off x="4403725" y="2635250"/>
              <a:ext cx="390525" cy="17463"/>
            </a:xfrm>
            <a:custGeom>
              <a:avLst/>
              <a:gdLst>
                <a:gd name="T0" fmla="*/ 90 w 92"/>
                <a:gd name="T1" fmla="*/ 4 h 4"/>
                <a:gd name="T2" fmla="*/ 2 w 92"/>
                <a:gd name="T3" fmla="*/ 4 h 4"/>
                <a:gd name="T4" fmla="*/ 0 w 92"/>
                <a:gd name="T5" fmla="*/ 2 h 4"/>
                <a:gd name="T6" fmla="*/ 2 w 92"/>
                <a:gd name="T7" fmla="*/ 0 h 4"/>
                <a:gd name="T8" fmla="*/ 90 w 92"/>
                <a:gd name="T9" fmla="*/ 0 h 4"/>
                <a:gd name="T10" fmla="*/ 92 w 92"/>
                <a:gd name="T11" fmla="*/ 2 h 4"/>
                <a:gd name="T12" fmla="*/ 90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90" y="4"/>
                  </a:moveTo>
                  <a:cubicBezTo>
                    <a:pt x="2" y="4"/>
                    <a:pt x="2" y="4"/>
                    <a:pt x="2" y="4"/>
                  </a:cubicBezTo>
                  <a:cubicBezTo>
                    <a:pt x="1" y="4"/>
                    <a:pt x="0" y="3"/>
                    <a:pt x="0" y="2"/>
                  </a:cubicBezTo>
                  <a:cubicBezTo>
                    <a:pt x="0" y="1"/>
                    <a:pt x="1" y="0"/>
                    <a:pt x="2" y="0"/>
                  </a:cubicBezTo>
                  <a:cubicBezTo>
                    <a:pt x="90" y="0"/>
                    <a:pt x="90" y="0"/>
                    <a:pt x="90" y="0"/>
                  </a:cubicBezTo>
                  <a:cubicBezTo>
                    <a:pt x="91" y="0"/>
                    <a:pt x="92" y="1"/>
                    <a:pt x="92" y="2"/>
                  </a:cubicBezTo>
                  <a:cubicBezTo>
                    <a:pt x="92" y="3"/>
                    <a:pt x="91" y="4"/>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74"/>
            <p:cNvSpPr/>
            <p:nvPr>
              <p:custDataLst>
                <p:tags r:id="rId22"/>
              </p:custDataLst>
            </p:nvPr>
          </p:nvSpPr>
          <p:spPr bwMode="auto">
            <a:xfrm>
              <a:off x="4557713" y="2725738"/>
              <a:ext cx="368300" cy="15875"/>
            </a:xfrm>
            <a:custGeom>
              <a:avLst/>
              <a:gdLst>
                <a:gd name="T0" fmla="*/ 85 w 87"/>
                <a:gd name="T1" fmla="*/ 4 h 4"/>
                <a:gd name="T2" fmla="*/ 2 w 87"/>
                <a:gd name="T3" fmla="*/ 4 h 4"/>
                <a:gd name="T4" fmla="*/ 0 w 87"/>
                <a:gd name="T5" fmla="*/ 2 h 4"/>
                <a:gd name="T6" fmla="*/ 2 w 87"/>
                <a:gd name="T7" fmla="*/ 0 h 4"/>
                <a:gd name="T8" fmla="*/ 85 w 87"/>
                <a:gd name="T9" fmla="*/ 0 h 4"/>
                <a:gd name="T10" fmla="*/ 87 w 87"/>
                <a:gd name="T11" fmla="*/ 2 h 4"/>
                <a:gd name="T12" fmla="*/ 85 w 8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7" h="4">
                  <a:moveTo>
                    <a:pt x="85" y="4"/>
                  </a:moveTo>
                  <a:cubicBezTo>
                    <a:pt x="2" y="4"/>
                    <a:pt x="2" y="4"/>
                    <a:pt x="2" y="4"/>
                  </a:cubicBezTo>
                  <a:cubicBezTo>
                    <a:pt x="0" y="4"/>
                    <a:pt x="0" y="3"/>
                    <a:pt x="0" y="2"/>
                  </a:cubicBezTo>
                  <a:cubicBezTo>
                    <a:pt x="0" y="1"/>
                    <a:pt x="0" y="0"/>
                    <a:pt x="2" y="0"/>
                  </a:cubicBezTo>
                  <a:cubicBezTo>
                    <a:pt x="85" y="0"/>
                    <a:pt x="85" y="0"/>
                    <a:pt x="85" y="0"/>
                  </a:cubicBezTo>
                  <a:cubicBezTo>
                    <a:pt x="86" y="0"/>
                    <a:pt x="87" y="1"/>
                    <a:pt x="87" y="2"/>
                  </a:cubicBezTo>
                  <a:cubicBezTo>
                    <a:pt x="87" y="3"/>
                    <a:pt x="86" y="4"/>
                    <a:pt x="8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8" name="文本框 57"/>
          <p:cNvSpPr txBox="1"/>
          <p:nvPr>
            <p:custDataLst>
              <p:tags r:id="rId23"/>
            </p:custDataLst>
          </p:nvPr>
        </p:nvSpPr>
        <p:spPr>
          <a:xfrm>
            <a:off x="2012633" y="2698433"/>
            <a:ext cx="2255836" cy="1814830"/>
          </a:xfrm>
          <a:prstGeom prst="rect">
            <a:avLst/>
          </a:prstGeom>
          <a:noFill/>
        </p:spPr>
        <p:txBody>
          <a:bodyPr wrap="square" rtlCol="0">
            <a:spAutoFit/>
          </a:bodyPr>
          <a:lstStyle/>
          <a:p>
            <a:r>
              <a:rPr lang="zh-CN" altLang="en-US" sz="1600" dirty="0">
                <a:solidFill>
                  <a:srgbClr val="000000"/>
                </a:solidFill>
                <a:latin typeface="宋体" panose="02010600030101010101" pitchFamily="2" charset="-122"/>
                <a:ea typeface="宋体" panose="02010600030101010101" pitchFamily="2" charset="-122"/>
              </a:rPr>
              <a:t>如果将用户们每天对应的</a:t>
            </a:r>
            <a:r>
              <a:rPr lang="en-US" altLang="zh-CN" sz="1600" dirty="0">
                <a:solidFill>
                  <a:srgbClr val="000000"/>
                </a:solidFill>
                <a:latin typeface="宋体" panose="02010600030101010101" pitchFamily="2" charset="-122"/>
                <a:ea typeface="宋体" panose="02010600030101010101" pitchFamily="2" charset="-122"/>
              </a:rPr>
              <a:t>48</a:t>
            </a:r>
            <a:r>
              <a:rPr lang="zh-CN" altLang="en-US" sz="1600" dirty="0">
                <a:solidFill>
                  <a:srgbClr val="000000"/>
                </a:solidFill>
                <a:latin typeface="宋体" panose="02010600030101010101" pitchFamily="2" charset="-122"/>
                <a:ea typeface="宋体" panose="02010600030101010101" pitchFamily="2" charset="-122"/>
              </a:rPr>
              <a:t>个点均作为独立的</a:t>
            </a:r>
            <a:r>
              <a:rPr lang="en-US" altLang="zh-CN" sz="1600" dirty="0">
                <a:solidFill>
                  <a:srgbClr val="000000"/>
                </a:solidFill>
                <a:latin typeface="宋体" panose="02010600030101010101" pitchFamily="2" charset="-122"/>
                <a:ea typeface="宋体" panose="02010600030101010101" pitchFamily="2" charset="-122"/>
              </a:rPr>
              <a:t>48</a:t>
            </a:r>
            <a:r>
              <a:rPr lang="zh-CN" altLang="en-US" sz="1600" dirty="0">
                <a:solidFill>
                  <a:srgbClr val="000000"/>
                </a:solidFill>
                <a:latin typeface="宋体" panose="02010600030101010101" pitchFamily="2" charset="-122"/>
                <a:ea typeface="宋体" panose="02010600030101010101" pitchFamily="2" charset="-122"/>
              </a:rPr>
              <a:t>维向量进行聚类，其实忽略了相同用户不同天份下用能数据的内在联系，并且数据会受季节</a:t>
            </a:r>
            <a:r>
              <a:rPr lang="zh-CN" altLang="en-US" sz="1600" dirty="0">
                <a:solidFill>
                  <a:srgbClr val="000000"/>
                </a:solidFill>
                <a:latin typeface="宋体" panose="02010600030101010101" pitchFamily="2" charset="-122"/>
                <a:ea typeface="宋体" panose="02010600030101010101" pitchFamily="2" charset="-122"/>
              </a:rPr>
              <a:t>影响。</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60" name="文本框 59"/>
          <p:cNvSpPr txBox="1"/>
          <p:nvPr>
            <p:custDataLst>
              <p:tags r:id="rId24"/>
            </p:custDataLst>
          </p:nvPr>
        </p:nvSpPr>
        <p:spPr>
          <a:xfrm>
            <a:off x="4454524" y="2650491"/>
            <a:ext cx="2357122" cy="1814830"/>
          </a:xfrm>
          <a:prstGeom prst="rect">
            <a:avLst/>
          </a:prstGeom>
          <a:noFill/>
        </p:spPr>
        <p:txBody>
          <a:bodyPr wrap="square" rtlCol="0">
            <a:spAutoFit/>
          </a:bodyPr>
          <a:lstStyle/>
          <a:p>
            <a:r>
              <a:rPr lang="zh-CN" altLang="en-US" sz="1600" dirty="0">
                <a:solidFill>
                  <a:srgbClr val="000000"/>
                </a:solidFill>
                <a:latin typeface="宋体" panose="02010600030101010101" pitchFamily="2" charset="-122"/>
                <a:ea typeface="宋体" panose="02010600030101010101" pitchFamily="2" charset="-122"/>
              </a:rPr>
              <a:t>先将每一个用户一年中每一天的</a:t>
            </a:r>
            <a:r>
              <a:rPr lang="en-US" altLang="zh-CN" sz="1600" dirty="0">
                <a:solidFill>
                  <a:srgbClr val="000000"/>
                </a:solidFill>
                <a:latin typeface="宋体" panose="02010600030101010101" pitchFamily="2" charset="-122"/>
                <a:ea typeface="宋体" panose="02010600030101010101" pitchFamily="2" charset="-122"/>
              </a:rPr>
              <a:t>48</a:t>
            </a:r>
            <a:r>
              <a:rPr lang="zh-CN" altLang="en-US" sz="1600" dirty="0">
                <a:solidFill>
                  <a:srgbClr val="000000"/>
                </a:solidFill>
                <a:latin typeface="宋体" panose="02010600030101010101" pitchFamily="2" charset="-122"/>
                <a:ea typeface="宋体" panose="02010600030101010101" pitchFamily="2" charset="-122"/>
              </a:rPr>
              <a:t>维用能数据进行聚类，获得每个用户一年的几个特征用能模式，以这些模式的中心点作为该用户的典型</a:t>
            </a:r>
            <a:r>
              <a:rPr lang="zh-CN" altLang="en-US" sz="1600" dirty="0">
                <a:solidFill>
                  <a:srgbClr val="000000"/>
                </a:solidFill>
                <a:latin typeface="宋体" panose="02010600030101010101" pitchFamily="2" charset="-122"/>
                <a:ea typeface="宋体" panose="02010600030101010101" pitchFamily="2" charset="-122"/>
              </a:rPr>
              <a:t>数据。</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62" name="文本框 61"/>
          <p:cNvSpPr txBox="1"/>
          <p:nvPr>
            <p:custDataLst>
              <p:tags r:id="rId25"/>
            </p:custDataLst>
          </p:nvPr>
        </p:nvSpPr>
        <p:spPr>
          <a:xfrm>
            <a:off x="6911340" y="2769026"/>
            <a:ext cx="2255837" cy="1076325"/>
          </a:xfrm>
          <a:prstGeom prst="rect">
            <a:avLst/>
          </a:prstGeom>
          <a:noFill/>
        </p:spPr>
        <p:txBody>
          <a:bodyPr wrap="square" rtlCol="0">
            <a:spAutoFit/>
          </a:bodyPr>
          <a:lstStyle/>
          <a:p>
            <a:r>
              <a:rPr lang="zh-CN" altLang="en-US" sz="1600" dirty="0">
                <a:solidFill>
                  <a:srgbClr val="000000"/>
                </a:solidFill>
                <a:latin typeface="宋体" panose="02010600030101010101" pitchFamily="2" charset="-122"/>
                <a:ea typeface="宋体" panose="02010600030101010101" pitchFamily="2" charset="-122"/>
              </a:rPr>
              <a:t>整理汇集处理获得的</a:t>
            </a:r>
            <a:r>
              <a:rPr lang="en-US" altLang="zh-CN" sz="1600" dirty="0">
                <a:solidFill>
                  <a:srgbClr val="000000"/>
                </a:solidFill>
                <a:latin typeface="宋体" panose="02010600030101010101" pitchFamily="2" charset="-122"/>
                <a:ea typeface="宋体" panose="02010600030101010101" pitchFamily="2" charset="-122"/>
              </a:rPr>
              <a:t>5566</a:t>
            </a:r>
            <a:r>
              <a:rPr lang="zh-CN" altLang="en-US" sz="1600" dirty="0">
                <a:solidFill>
                  <a:srgbClr val="000000"/>
                </a:solidFill>
                <a:latin typeface="宋体" panose="02010600030101010101" pitchFamily="2" charset="-122"/>
                <a:ea typeface="宋体" panose="02010600030101010101" pitchFamily="2" charset="-122"/>
              </a:rPr>
              <a:t>个用户的</a:t>
            </a:r>
            <a:r>
              <a:rPr lang="zh-CN" altLang="en-US" sz="1600" dirty="0">
                <a:solidFill>
                  <a:srgbClr val="000000"/>
                </a:solidFill>
                <a:latin typeface="宋体" panose="02010600030101010101" pitchFamily="2" charset="-122"/>
                <a:ea typeface="宋体" panose="02010600030101010101" pitchFamily="2" charset="-122"/>
              </a:rPr>
              <a:t>总典型</a:t>
            </a:r>
            <a:r>
              <a:rPr lang="zh-CN" altLang="en-US" sz="1600" dirty="0">
                <a:solidFill>
                  <a:srgbClr val="000000"/>
                </a:solidFill>
                <a:latin typeface="宋体" panose="02010600030101010101" pitchFamily="2" charset="-122"/>
                <a:ea typeface="宋体" panose="02010600030101010101" pitchFamily="2" charset="-122"/>
              </a:rPr>
              <a:t>数据，进一步聚类，挖掘不同用户用电模式</a:t>
            </a:r>
            <a:r>
              <a:rPr lang="zh-CN" altLang="en-US" sz="1600" dirty="0">
                <a:solidFill>
                  <a:srgbClr val="000000"/>
                </a:solidFill>
                <a:latin typeface="宋体" panose="02010600030101010101" pitchFamily="2" charset="-122"/>
                <a:ea typeface="宋体" panose="02010600030101010101" pitchFamily="2" charset="-122"/>
              </a:rPr>
              <a:t>特征。</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2" name="矩形 1"/>
          <p:cNvSpPr/>
          <p:nvPr/>
        </p:nvSpPr>
        <p:spPr>
          <a:xfrm>
            <a:off x="9293860" y="4953635"/>
            <a:ext cx="2391410" cy="905510"/>
          </a:xfrm>
          <a:prstGeom prst="rect">
            <a:avLst/>
          </a:prstGeom>
          <a:solidFill>
            <a:schemeClr val="bg1"/>
          </a:solidFill>
          <a:ln>
            <a:solidFill>
              <a:schemeClr val="bg1"/>
            </a:solidFill>
          </a:ln>
        </p:spPr>
        <p:style>
          <a:lnRef idx="0">
            <a:srgbClr val="FFFFFF"/>
          </a:lnRef>
          <a:fillRef idx="1">
            <a:schemeClr val="accent1"/>
          </a:fillRef>
          <a:effectRef idx="0">
            <a:srgbClr val="FFFFFF"/>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3811270" y="245745"/>
            <a:ext cx="466725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年度</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聚类数据</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27760" y="836930"/>
            <a:ext cx="10034905" cy="645160"/>
          </a:xfrm>
          <a:prstGeom prst="rect">
            <a:avLst/>
          </a:prstGeom>
          <a:noFill/>
        </p:spPr>
        <p:txBody>
          <a:bodyPr wrap="square" rtlCol="0">
            <a:spAutoFit/>
          </a:bodyPr>
          <a:p>
            <a:r>
              <a:rPr lang="zh-CN" altLang="en-US"/>
              <a:t>根据肘步法计算</a:t>
            </a:r>
            <a:r>
              <a:rPr lang="en-US" altLang="zh-CN"/>
              <a:t>k-means</a:t>
            </a:r>
            <a:r>
              <a:rPr lang="zh-CN" altLang="en-US"/>
              <a:t>适合的分类数为</a:t>
            </a:r>
            <a:r>
              <a:rPr lang="en-US" altLang="zh-CN"/>
              <a:t>2</a:t>
            </a:r>
            <a:r>
              <a:rPr lang="zh-CN" altLang="en-US"/>
              <a:t>。由聚类结果发现，</a:t>
            </a:r>
            <a:r>
              <a:rPr lang="zh-CN" altLang="en-US">
                <a:sym typeface="+mn-ea"/>
              </a:rPr>
              <a:t>两种聚类结果间并无十分显著的差异，</a:t>
            </a:r>
            <a:r>
              <a:rPr lang="zh-CN" altLang="en-US"/>
              <a:t>年度数据间的相似度较高，但是局部有</a:t>
            </a:r>
            <a:r>
              <a:rPr lang="zh-CN" altLang="en-US"/>
              <a:t>微小差异：</a:t>
            </a:r>
            <a:endParaRPr lang="zh-CN" altLang="en-US"/>
          </a:p>
        </p:txBody>
      </p:sp>
      <p:pic>
        <p:nvPicPr>
          <p:cNvPr id="3" name="图片 2"/>
          <p:cNvPicPr>
            <a:picLocks noChangeAspect="1"/>
          </p:cNvPicPr>
          <p:nvPr/>
        </p:nvPicPr>
        <p:blipFill>
          <a:blip r:embed="rId2"/>
          <a:stretch>
            <a:fillRect/>
          </a:stretch>
        </p:blipFill>
        <p:spPr>
          <a:xfrm>
            <a:off x="116840" y="1412240"/>
            <a:ext cx="5908675" cy="3146425"/>
          </a:xfrm>
          <a:prstGeom prst="rect">
            <a:avLst/>
          </a:prstGeom>
        </p:spPr>
      </p:pic>
      <p:pic>
        <p:nvPicPr>
          <p:cNvPr id="66" name="图片 65"/>
          <p:cNvPicPr>
            <a:picLocks noChangeAspect="1"/>
          </p:cNvPicPr>
          <p:nvPr/>
        </p:nvPicPr>
        <p:blipFill>
          <a:blip r:embed="rId3"/>
          <a:stretch>
            <a:fillRect/>
          </a:stretch>
        </p:blipFill>
        <p:spPr>
          <a:xfrm>
            <a:off x="6153150" y="1414780"/>
            <a:ext cx="5909310" cy="3143885"/>
          </a:xfrm>
          <a:prstGeom prst="rect">
            <a:avLst/>
          </a:prstGeom>
        </p:spPr>
      </p:pic>
      <p:sp>
        <p:nvSpPr>
          <p:cNvPr id="67" name="椭圆 66"/>
          <p:cNvSpPr/>
          <p:nvPr/>
        </p:nvSpPr>
        <p:spPr>
          <a:xfrm>
            <a:off x="1053465" y="2067560"/>
            <a:ext cx="986790" cy="344805"/>
          </a:xfrm>
          <a:prstGeom prst="ellips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8" name="椭圆 67"/>
          <p:cNvSpPr/>
          <p:nvPr/>
        </p:nvSpPr>
        <p:spPr>
          <a:xfrm>
            <a:off x="7107555" y="2067560"/>
            <a:ext cx="986790" cy="344805"/>
          </a:xfrm>
          <a:prstGeom prst="ellips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9" name="椭圆 68"/>
          <p:cNvSpPr/>
          <p:nvPr/>
        </p:nvSpPr>
        <p:spPr>
          <a:xfrm>
            <a:off x="8565515" y="2615565"/>
            <a:ext cx="1618615" cy="344805"/>
          </a:xfrm>
          <a:prstGeom prst="ellips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0" name="椭圆 69"/>
          <p:cNvSpPr/>
          <p:nvPr/>
        </p:nvSpPr>
        <p:spPr>
          <a:xfrm>
            <a:off x="2441575" y="2613025"/>
            <a:ext cx="1618615" cy="344805"/>
          </a:xfrm>
          <a:prstGeom prst="ellips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1" name="椭圆 70"/>
          <p:cNvSpPr/>
          <p:nvPr/>
        </p:nvSpPr>
        <p:spPr>
          <a:xfrm rot="20520000">
            <a:off x="10337800" y="2270760"/>
            <a:ext cx="1162050" cy="344805"/>
          </a:xfrm>
          <a:prstGeom prst="ellips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2" name="椭圆 71"/>
          <p:cNvSpPr/>
          <p:nvPr/>
        </p:nvSpPr>
        <p:spPr>
          <a:xfrm rot="20520000">
            <a:off x="4227195" y="2267585"/>
            <a:ext cx="1162050" cy="344805"/>
          </a:xfrm>
          <a:prstGeom prst="ellips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73" name="图片 72"/>
          <p:cNvPicPr>
            <a:picLocks noChangeAspect="1"/>
          </p:cNvPicPr>
          <p:nvPr/>
        </p:nvPicPr>
        <p:blipFill>
          <a:blip r:embed="rId4"/>
          <a:stretch>
            <a:fillRect/>
          </a:stretch>
        </p:blipFill>
        <p:spPr>
          <a:xfrm>
            <a:off x="681355" y="4558665"/>
            <a:ext cx="4780280" cy="2172335"/>
          </a:xfrm>
          <a:prstGeom prst="rect">
            <a:avLst/>
          </a:prstGeom>
        </p:spPr>
      </p:pic>
      <p:sp>
        <p:nvSpPr>
          <p:cNvPr id="74" name="文本框 73"/>
          <p:cNvSpPr txBox="1"/>
          <p:nvPr/>
        </p:nvSpPr>
        <p:spPr>
          <a:xfrm>
            <a:off x="6769100" y="4868545"/>
            <a:ext cx="4064000" cy="1476375"/>
          </a:xfrm>
          <a:prstGeom prst="rect">
            <a:avLst/>
          </a:prstGeom>
          <a:noFill/>
        </p:spPr>
        <p:txBody>
          <a:bodyPr wrap="square" rtlCol="0">
            <a:spAutoFit/>
          </a:bodyPr>
          <a:p>
            <a:r>
              <a:rPr lang="zh-CN" altLang="en-US"/>
              <a:t>我们分析认为，用户负荷存在着年度变化的整体趋势；而用户间的细小变化，可能由于不同的工作方式导致，例如一些不时出差的用户，负荷波形会有较大的</a:t>
            </a:r>
            <a:r>
              <a:rPr lang="zh-CN" altLang="en-US"/>
              <a:t>震动。</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71" grpId="0" bldLvl="0" animBg="1"/>
      <p:bldP spid="67" grpId="0" bldLvl="0" animBg="1"/>
      <p:bldP spid="70" grpId="0" bldLvl="0" animBg="1"/>
      <p:bldP spid="72" grpId="0" bldLvl="0" animBg="1"/>
      <p:bldP spid="68" grpId="1" animBg="1"/>
      <p:bldP spid="69" grpId="1" animBg="1"/>
      <p:bldP spid="71" grpId="1" animBg="1"/>
      <p:bldP spid="67" grpId="1" animBg="1"/>
      <p:bldP spid="70" grpId="1" animBg="1"/>
      <p:bldP spid="7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3811270" y="245745"/>
            <a:ext cx="4667250" cy="498475"/>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年度</a:t>
            </a:r>
            <a:r>
              <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rPr>
              <a:t>聚类数据</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27760" y="836930"/>
            <a:ext cx="10034905" cy="645160"/>
          </a:xfrm>
          <a:prstGeom prst="rect">
            <a:avLst/>
          </a:prstGeom>
          <a:noFill/>
        </p:spPr>
        <p:txBody>
          <a:bodyPr wrap="square" rtlCol="0">
            <a:spAutoFit/>
          </a:bodyPr>
          <a:p>
            <a:r>
              <a:rPr lang="zh-CN" altLang="en-US"/>
              <a:t>那么这个整体趋势是由什么导致的？不难想到是</a:t>
            </a:r>
            <a:r>
              <a:rPr lang="zh-CN" altLang="en-US"/>
              <a:t>天气。</a:t>
            </a:r>
            <a:endParaRPr lang="zh-CN" altLang="en-US"/>
          </a:p>
          <a:p>
            <a:r>
              <a:rPr lang="zh-CN" altLang="en-US"/>
              <a:t>画出不同时段对应的天气数据与负荷曲线图：发现用能主要与温度、湿度两个指标有较强的</a:t>
            </a:r>
            <a:r>
              <a:rPr lang="zh-CN" altLang="en-US"/>
              <a:t>关联性。</a:t>
            </a:r>
            <a:endParaRPr lang="zh-CN" altLang="en-US"/>
          </a:p>
        </p:txBody>
      </p:sp>
      <p:pic>
        <p:nvPicPr>
          <p:cNvPr id="6" name="图片 5"/>
          <p:cNvPicPr>
            <a:picLocks noChangeAspect="1"/>
          </p:cNvPicPr>
          <p:nvPr/>
        </p:nvPicPr>
        <p:blipFill>
          <a:blip r:embed="rId2"/>
          <a:stretch>
            <a:fillRect/>
          </a:stretch>
        </p:blipFill>
        <p:spPr>
          <a:xfrm>
            <a:off x="312420" y="1482090"/>
            <a:ext cx="11567160" cy="2163445"/>
          </a:xfrm>
          <a:prstGeom prst="rect">
            <a:avLst/>
          </a:prstGeom>
        </p:spPr>
      </p:pic>
      <p:sp>
        <p:nvSpPr>
          <p:cNvPr id="8" name="圆角矩形标注 7"/>
          <p:cNvSpPr/>
          <p:nvPr/>
        </p:nvSpPr>
        <p:spPr>
          <a:xfrm>
            <a:off x="6580505" y="1473200"/>
            <a:ext cx="647700" cy="535305"/>
          </a:xfrm>
          <a:prstGeom prst="wedgeRoundRectCallout">
            <a:avLst/>
          </a:prstGeom>
        </p:spPr>
        <p:style>
          <a:lnRef idx="0">
            <a:srgbClr val="FFFFFF"/>
          </a:lnRef>
          <a:fillRef idx="1">
            <a:schemeClr val="accent1"/>
          </a:fillRef>
          <a:effectRef idx="0">
            <a:srgbClr val="FFFFFF"/>
          </a:effectRef>
          <a:fontRef idx="minor">
            <a:schemeClr val="dk1"/>
          </a:fontRef>
        </p:style>
        <p:txBody>
          <a:bodyPr rtlCol="0" anchor="ctr"/>
          <a:p>
            <a:pPr algn="ctr"/>
            <a:endParaRPr lang="zh-CN" altLang="en-US"/>
          </a:p>
        </p:txBody>
      </p:sp>
      <p:sp>
        <p:nvSpPr>
          <p:cNvPr id="10" name="文本框 9"/>
          <p:cNvSpPr txBox="1"/>
          <p:nvPr/>
        </p:nvSpPr>
        <p:spPr>
          <a:xfrm>
            <a:off x="6580505" y="1557020"/>
            <a:ext cx="659130" cy="368300"/>
          </a:xfrm>
          <a:prstGeom prst="rect">
            <a:avLst/>
          </a:prstGeom>
          <a:noFill/>
        </p:spPr>
        <p:txBody>
          <a:bodyPr wrap="square" rtlCol="0">
            <a:spAutoFit/>
          </a:bodyPr>
          <a:p>
            <a:r>
              <a:rPr lang="zh-CN" altLang="en-US"/>
              <a:t>能耗</a:t>
            </a:r>
            <a:endParaRPr lang="zh-CN" altLang="en-US"/>
          </a:p>
        </p:txBody>
      </p:sp>
      <p:sp>
        <p:nvSpPr>
          <p:cNvPr id="11" name="圆角矩形标注 10"/>
          <p:cNvSpPr/>
          <p:nvPr/>
        </p:nvSpPr>
        <p:spPr>
          <a:xfrm>
            <a:off x="8277860" y="1517650"/>
            <a:ext cx="833120" cy="387985"/>
          </a:xfrm>
          <a:prstGeom prst="wedgeRoundRectCallout">
            <a:avLst/>
          </a:prstGeom>
          <a:solidFill>
            <a:srgbClr val="FFC000"/>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文本框 11"/>
          <p:cNvSpPr txBox="1"/>
          <p:nvPr/>
        </p:nvSpPr>
        <p:spPr>
          <a:xfrm>
            <a:off x="8267065" y="1567180"/>
            <a:ext cx="904875" cy="368300"/>
          </a:xfrm>
          <a:prstGeom prst="rect">
            <a:avLst/>
          </a:prstGeom>
          <a:noFill/>
        </p:spPr>
        <p:txBody>
          <a:bodyPr wrap="square" rtlCol="0">
            <a:spAutoFit/>
          </a:bodyPr>
          <a:p>
            <a:r>
              <a:rPr lang="zh-CN" altLang="en-US"/>
              <a:t>最高温</a:t>
            </a:r>
            <a:endParaRPr lang="zh-CN" altLang="en-US"/>
          </a:p>
        </p:txBody>
      </p:sp>
      <p:sp>
        <p:nvSpPr>
          <p:cNvPr id="13" name="圆角矩形标注 12"/>
          <p:cNvSpPr/>
          <p:nvPr/>
        </p:nvSpPr>
        <p:spPr>
          <a:xfrm>
            <a:off x="7372985" y="2485390"/>
            <a:ext cx="833120" cy="381000"/>
          </a:xfrm>
          <a:prstGeom prst="wedgeRoundRectCallout">
            <a:avLst/>
          </a:prstGeom>
          <a:solidFill>
            <a:srgbClr val="EA9CD2"/>
          </a:solidFill>
          <a:ln>
            <a:solidFill>
              <a:srgbClr val="EA9CD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7362190" y="2527935"/>
            <a:ext cx="904875" cy="368300"/>
          </a:xfrm>
          <a:prstGeom prst="rect">
            <a:avLst/>
          </a:prstGeom>
          <a:solidFill>
            <a:srgbClr val="EA9CD2"/>
          </a:solidFill>
          <a:ln>
            <a:solidFill>
              <a:srgbClr val="EA9CD2"/>
            </a:solidFill>
          </a:ln>
        </p:spPr>
        <p:txBody>
          <a:bodyPr wrap="square" rtlCol="0">
            <a:spAutoFit/>
          </a:bodyPr>
          <a:p>
            <a:r>
              <a:rPr lang="zh-CN" altLang="en-US"/>
              <a:t>最</a:t>
            </a:r>
            <a:r>
              <a:rPr lang="zh-CN" altLang="en-US"/>
              <a:t>低温</a:t>
            </a:r>
            <a:endParaRPr lang="zh-CN" altLang="en-US"/>
          </a:p>
        </p:txBody>
      </p:sp>
      <p:pic>
        <p:nvPicPr>
          <p:cNvPr id="15" name="图片 14"/>
          <p:cNvPicPr>
            <a:picLocks noChangeAspect="1"/>
          </p:cNvPicPr>
          <p:nvPr/>
        </p:nvPicPr>
        <p:blipFill>
          <a:blip r:embed="rId3"/>
          <a:stretch>
            <a:fillRect/>
          </a:stretch>
        </p:blipFill>
        <p:spPr>
          <a:xfrm>
            <a:off x="205740" y="3869690"/>
            <a:ext cx="11673840" cy="2085975"/>
          </a:xfrm>
          <a:prstGeom prst="rect">
            <a:avLst/>
          </a:prstGeom>
        </p:spPr>
      </p:pic>
      <p:sp>
        <p:nvSpPr>
          <p:cNvPr id="16" name="圆角矩形标注 15"/>
          <p:cNvSpPr/>
          <p:nvPr/>
        </p:nvSpPr>
        <p:spPr>
          <a:xfrm>
            <a:off x="6321425" y="3785870"/>
            <a:ext cx="647700" cy="535305"/>
          </a:xfrm>
          <a:prstGeom prst="wedgeRoundRectCallout">
            <a:avLst/>
          </a:prstGeom>
        </p:spPr>
        <p:style>
          <a:lnRef idx="0">
            <a:srgbClr val="FFFFFF"/>
          </a:lnRef>
          <a:fillRef idx="1">
            <a:schemeClr val="accent1"/>
          </a:fillRef>
          <a:effectRef idx="0">
            <a:srgbClr val="FFFFFF"/>
          </a:effectRef>
          <a:fontRef idx="minor">
            <a:schemeClr val="dk1"/>
          </a:fontRef>
        </p:style>
        <p:txBody>
          <a:bodyPr rtlCol="0" anchor="ctr"/>
          <a:p>
            <a:pPr algn="ctr"/>
            <a:endParaRPr lang="zh-CN" altLang="en-US"/>
          </a:p>
        </p:txBody>
      </p:sp>
      <p:sp>
        <p:nvSpPr>
          <p:cNvPr id="17" name="文本框 16"/>
          <p:cNvSpPr txBox="1"/>
          <p:nvPr/>
        </p:nvSpPr>
        <p:spPr>
          <a:xfrm>
            <a:off x="6321425" y="3869690"/>
            <a:ext cx="659130" cy="368300"/>
          </a:xfrm>
          <a:prstGeom prst="rect">
            <a:avLst/>
          </a:prstGeom>
          <a:noFill/>
        </p:spPr>
        <p:txBody>
          <a:bodyPr wrap="square" rtlCol="0">
            <a:spAutoFit/>
          </a:bodyPr>
          <a:p>
            <a:r>
              <a:rPr lang="zh-CN" altLang="en-US"/>
              <a:t>能耗</a:t>
            </a:r>
            <a:endParaRPr lang="zh-CN" altLang="en-US"/>
          </a:p>
        </p:txBody>
      </p:sp>
      <p:sp>
        <p:nvSpPr>
          <p:cNvPr id="18" name="圆角矩形标注 17"/>
          <p:cNvSpPr/>
          <p:nvPr/>
        </p:nvSpPr>
        <p:spPr>
          <a:xfrm>
            <a:off x="8338820" y="4009390"/>
            <a:ext cx="833120" cy="387985"/>
          </a:xfrm>
          <a:prstGeom prst="wedgeRoundRectCallout">
            <a:avLst/>
          </a:prstGeom>
          <a:solidFill>
            <a:srgbClr val="FFC000"/>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文本框 18"/>
          <p:cNvSpPr txBox="1"/>
          <p:nvPr/>
        </p:nvSpPr>
        <p:spPr>
          <a:xfrm>
            <a:off x="8328025" y="4058920"/>
            <a:ext cx="904875" cy="368300"/>
          </a:xfrm>
          <a:prstGeom prst="rect">
            <a:avLst/>
          </a:prstGeom>
          <a:noFill/>
        </p:spPr>
        <p:txBody>
          <a:bodyPr wrap="square" rtlCol="0">
            <a:spAutoFit/>
          </a:bodyPr>
          <a:p>
            <a:r>
              <a:rPr lang="zh-CN" altLang="en-US"/>
              <a:t>湿度</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DIAGRAM_VIRTUALLY_FRAME" val="{&quot;height&quot;:209.77039370078737,&quot;left&quot;:32.5,&quot;top&quot;:242.63503937007872,&quot;width&quot;:878.3940157480314}"/>
</p:tagLst>
</file>

<file path=ppt/tags/tag10.xml><?xml version="1.0" encoding="utf-8"?>
<p:tagLst xmlns:p="http://schemas.openxmlformats.org/presentationml/2006/main">
  <p:tag name="MH" val="20150429225421"/>
  <p:tag name="MH_LIBRARY" val="CONTENTS"/>
  <p:tag name="MH_TYPE" val="ENTRY"/>
  <p:tag name="ID" val="547142"/>
  <p:tag name="MH_ORDER" val="1"/>
  <p:tag name="KSO_WM_DIAGRAM_VIRTUALLY_FRAME" val="{&quot;height&quot;:209.77039370078737,&quot;left&quot;:32.5,&quot;top&quot;:242.63503937007872,&quot;width&quot;:878.3940157480314}"/>
</p:tagLst>
</file>

<file path=ppt/tags/tag100.xml><?xml version="1.0" encoding="utf-8"?>
<p:tagLst xmlns:p="http://schemas.openxmlformats.org/presentationml/2006/main">
  <p:tag name="MH" val="20150429225421"/>
  <p:tag name="MH_LIBRARY" val="CONTENTS"/>
  <p:tag name="MH_TYPE" val="ENTRY"/>
  <p:tag name="ID" val="547142"/>
  <p:tag name="MH_ORDER" val="1"/>
</p:tagLst>
</file>

<file path=ppt/tags/tag101.xml><?xml version="1.0" encoding="utf-8"?>
<p:tagLst xmlns:p="http://schemas.openxmlformats.org/presentationml/2006/main">
  <p:tag name="MH" val="20150429225421"/>
  <p:tag name="MH_LIBRARY" val="CONTENTS"/>
  <p:tag name="MH_TYPE" val="ENTRY"/>
  <p:tag name="ID" val="547142"/>
  <p:tag name="MH_ORDER" val="1"/>
</p:tagLst>
</file>

<file path=ppt/tags/tag102.xml><?xml version="1.0" encoding="utf-8"?>
<p:tagLst xmlns:p="http://schemas.openxmlformats.org/presentationml/2006/main">
  <p:tag name="MH" val="20150429225421"/>
  <p:tag name="MH_LIBRARY" val="CONTENTS"/>
  <p:tag name="MH_TYPE" val="ENTRY"/>
  <p:tag name="ID" val="547142"/>
  <p:tag name="MH_ORDER" val="1"/>
</p:tagLst>
</file>

<file path=ppt/tags/tag103.xml><?xml version="1.0" encoding="utf-8"?>
<p:tagLst xmlns:p="http://schemas.openxmlformats.org/presentationml/2006/main">
  <p:tag name="MH" val="20150429225421"/>
  <p:tag name="MH_LIBRARY" val="CONTENTS"/>
  <p:tag name="MH_TYPE" val="ENTRY"/>
  <p:tag name="ID" val="547142"/>
  <p:tag name="MH_ORDER" val="1"/>
</p:tagLst>
</file>

<file path=ppt/tags/tag104.xml><?xml version="1.0" encoding="utf-8"?>
<p:tagLst xmlns:p="http://schemas.openxmlformats.org/presentationml/2006/main">
  <p:tag name="MH" val="20150429225421"/>
  <p:tag name="MH_LIBRARY" val="CONTENTS"/>
  <p:tag name="MH_TYPE" val="ENTRY"/>
  <p:tag name="ID" val="547142"/>
  <p:tag name="MH_ORDER" val="1"/>
</p:tagLst>
</file>

<file path=ppt/tags/tag105.xml><?xml version="1.0" encoding="utf-8"?>
<p:tagLst xmlns:p="http://schemas.openxmlformats.org/presentationml/2006/main">
  <p:tag name="MH" val="20150429225421"/>
  <p:tag name="MH_LIBRARY" val="CONTENTS"/>
  <p:tag name="MH_TYPE" val="ENTRY"/>
  <p:tag name="ID" val="547142"/>
  <p:tag name="MH_ORDER" val="1"/>
</p:tagLst>
</file>

<file path=ppt/tags/tag106.xml><?xml version="1.0" encoding="utf-8"?>
<p:tagLst xmlns:p="http://schemas.openxmlformats.org/presentationml/2006/main">
  <p:tag name="TABLE_ENDDRAG_ORIGIN_RECT" val="699*103"/>
  <p:tag name="TABLE_ENDDRAG_RECT" val="138*120*699*103"/>
</p:tagLst>
</file>

<file path=ppt/tags/tag107.xml><?xml version="1.0" encoding="utf-8"?>
<p:tagLst xmlns:p="http://schemas.openxmlformats.org/presentationml/2006/main">
  <p:tag name="TABLE_ENDDRAG_ORIGIN_RECT" val="510*127"/>
  <p:tag name="TABLE_ENDDRAG_RECT" val="231*266*510*127"/>
</p:tagLst>
</file>

<file path=ppt/tags/tag108.xml><?xml version="1.0" encoding="utf-8"?>
<p:tagLst xmlns:p="http://schemas.openxmlformats.org/presentationml/2006/main">
  <p:tag name="MH" val="20150429225421"/>
  <p:tag name="MH_LIBRARY" val="CONTENTS"/>
  <p:tag name="MH_TYPE" val="ENTRY"/>
  <p:tag name="ID" val="547142"/>
  <p:tag name="MH_ORDER" val="1"/>
</p:tagLst>
</file>

<file path=ppt/tags/tag109.xml><?xml version="1.0" encoding="utf-8"?>
<p:tagLst xmlns:p="http://schemas.openxmlformats.org/presentationml/2006/main">
  <p:tag name="TABLE_ENDDRAG_ORIGIN_RECT" val="814*104"/>
  <p:tag name="TABLE_ENDDRAG_RECT" val="63*367*814*104"/>
</p:tagLst>
</file>

<file path=ppt/tags/tag11.xml><?xml version="1.0" encoding="utf-8"?>
<p:tagLst xmlns:p="http://schemas.openxmlformats.org/presentationml/2006/main">
  <p:tag name="MH" val="20150429225421"/>
  <p:tag name="MH_LIBRARY" val="CONTENTS"/>
  <p:tag name="MH_TYPE" val="NUMBER"/>
  <p:tag name="ID" val="547142"/>
  <p:tag name="MH_ORDER" val="1"/>
</p:tagLst>
</file>

<file path=ppt/tags/tag110.xml><?xml version="1.0" encoding="utf-8"?>
<p:tagLst xmlns:p="http://schemas.openxmlformats.org/presentationml/2006/main">
  <p:tag name="MH" val="20150429225421"/>
  <p:tag name="MH_LIBRARY" val="CONTENTS"/>
  <p:tag name="MH_TYPE" val="ENTRY"/>
  <p:tag name="ID" val="547142"/>
  <p:tag name="MH_ORDER" val="1"/>
</p:tagLst>
</file>

<file path=ppt/tags/tag111.xml><?xml version="1.0" encoding="utf-8"?>
<p:tagLst xmlns:p="http://schemas.openxmlformats.org/presentationml/2006/main">
  <p:tag name="TABLE_ENDDRAG_ORIGIN_RECT" val="814*104"/>
  <p:tag name="TABLE_ENDDRAG_RECT" val="63*367*814*104"/>
</p:tagLst>
</file>

<file path=ppt/tags/tag112.xml><?xml version="1.0" encoding="utf-8"?>
<p:tagLst xmlns:p="http://schemas.openxmlformats.org/presentationml/2006/main">
  <p:tag name="MH" val="20150429225421"/>
  <p:tag name="MH_LIBRARY" val="CONTENTS"/>
  <p:tag name="MH_TYPE" val="ENTRY"/>
  <p:tag name="ID" val="547142"/>
  <p:tag name="MH_ORDER" val="1"/>
</p:tagLst>
</file>

<file path=ppt/tags/tag113.xml><?xml version="1.0" encoding="utf-8"?>
<p:tagLst xmlns:p="http://schemas.openxmlformats.org/presentationml/2006/main">
  <p:tag name="TABLE_ENDDRAG_ORIGIN_RECT" val="814*104"/>
  <p:tag name="TABLE_ENDDRAG_RECT" val="63*367*814*104"/>
</p:tagLst>
</file>

<file path=ppt/tags/tag114.xml><?xml version="1.0" encoding="utf-8"?>
<p:tagLst xmlns:p="http://schemas.openxmlformats.org/presentationml/2006/main">
  <p:tag name="MH" val="20150429225421"/>
  <p:tag name="MH_LIBRARY" val="CONTENTS"/>
  <p:tag name="MH_TYPE" val="ENTRY"/>
  <p:tag name="ID" val="547142"/>
  <p:tag name="MH_ORDER" val="1"/>
</p:tagLst>
</file>

<file path=ppt/tags/tag115.xml><?xml version="1.0" encoding="utf-8"?>
<p:tagLst xmlns:p="http://schemas.openxmlformats.org/presentationml/2006/main">
  <p:tag name="TABLE_ENDDRAG_ORIGIN_RECT" val="814*104"/>
  <p:tag name="TABLE_ENDDRAG_RECT" val="63*367*814*104"/>
</p:tagLst>
</file>

<file path=ppt/tags/tag116.xml><?xml version="1.0" encoding="utf-8"?>
<p:tagLst xmlns:p="http://schemas.openxmlformats.org/presentationml/2006/main">
  <p:tag name="MH" val="20150429225421"/>
  <p:tag name="MH_LIBRARY" val="CONTENTS"/>
  <p:tag name="MH_TYPE" val="ENTRY"/>
  <p:tag name="ID" val="547142"/>
  <p:tag name="MH_ORDER" val="1"/>
</p:tagLst>
</file>

<file path=ppt/tags/tag117.xml><?xml version="1.0" encoding="utf-8"?>
<p:tagLst xmlns:p="http://schemas.openxmlformats.org/presentationml/2006/main">
  <p:tag name="MH" val="20150429225421"/>
  <p:tag name="MH_LIBRARY" val="CONTENTS"/>
  <p:tag name="MH_TYPE" val="NUMBER"/>
  <p:tag name="ID" val="547142"/>
  <p:tag name="MH_ORDER" val="1"/>
</p:tagLst>
</file>

<file path=ppt/tags/tag118.xml><?xml version="1.0" encoding="utf-8"?>
<p:tagLst xmlns:p="http://schemas.openxmlformats.org/presentationml/2006/main">
  <p:tag name="MH" val="20150429225421"/>
  <p:tag name="MH_LIBRARY" val="CONTENTS"/>
  <p:tag name="MH_TYPE" val="ENTRY"/>
  <p:tag name="ID" val="547142"/>
  <p:tag name="MH_ORDER" val="1"/>
</p:tagLst>
</file>

<file path=ppt/tags/tag119.xml><?xml version="1.0" encoding="utf-8"?>
<p:tagLst xmlns:p="http://schemas.openxmlformats.org/presentationml/2006/main">
  <p:tag name="MH" val="20150429225421"/>
  <p:tag name="MH_LIBRARY" val="CONTENTS"/>
  <p:tag name="MH_TYPE" val="ENTRY"/>
  <p:tag name="ID" val="547142"/>
  <p:tag name="MH_ORDER" val="1"/>
</p:tagLst>
</file>

<file path=ppt/tags/tag12.xml><?xml version="1.0" encoding="utf-8"?>
<p:tagLst xmlns:p="http://schemas.openxmlformats.org/presentationml/2006/main">
  <p:tag name="MH" val="20150429225421"/>
  <p:tag name="MH_LIBRARY" val="CONTENTS"/>
  <p:tag name="MH_TYPE" val="ENTRY"/>
  <p:tag name="ID" val="547142"/>
  <p:tag name="MH_ORDER" val="1"/>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MH" val="20150429225421"/>
  <p:tag name="MH_LIBRARY" val="CONTENTS"/>
  <p:tag name="MH_TYPE" val="ENTRY"/>
  <p:tag name="ID" val="547142"/>
  <p:tag name="MH_ORDER" val="1"/>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MH" val="20150429225421"/>
  <p:tag name="MH_LIBRARY" val="CONTENTS"/>
  <p:tag name="MH_TYPE" val="ENTRY"/>
  <p:tag name="ID" val="547142"/>
  <p:tag name="MH_ORDER"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MH" val="20150429225421"/>
  <p:tag name="MH_LIBRARY" val="CONTENTS"/>
  <p:tag name="MH_TYPE" val="ENTRY"/>
  <p:tag name="ID" val="547142"/>
  <p:tag name="MH_ORDER" val="1"/>
</p:tagLst>
</file>

<file path=ppt/tags/tag13.xml><?xml version="1.0" encoding="utf-8"?>
<p:tagLst xmlns:p="http://schemas.openxmlformats.org/presentationml/2006/main">
  <p:tag name="MH" val="20150429225421"/>
  <p:tag name="MH_LIBRARY" val="CONTENTS"/>
  <p:tag name="MH_TYPE" val="ENTRY"/>
  <p:tag name="ID" val="547142"/>
  <p:tag name="MH_ORDER" val="1"/>
</p:tagLst>
</file>

<file path=ppt/tags/tag130.xml><?xml version="1.0" encoding="utf-8"?>
<p:tagLst xmlns:p="http://schemas.openxmlformats.org/presentationml/2006/main">
  <p:tag name="KSO_WM_UNIT_ISCONTENTSTITLE" val="0"/>
  <p:tag name="KSO_WM_UNIT_PRESET_TEXT" val="单击添加&#13;文本"/>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69965_6*m_h_a*1_1_1"/>
  <p:tag name="KSO_WM_TEMPLATE_CATEGORY" val="diagram"/>
  <p:tag name="KSO_WM_TEMPLATE_INDEX" val="2016996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140.97267716535436,&quot;left&quot;:42.45,&quot;top&quot;:377.5,&quot;width&quot;:866.2876377952756}"/>
</p:tagLst>
</file>

<file path=ppt/tags/tag131.xml><?xml version="1.0" encoding="utf-8"?>
<p:tagLst xmlns:p="http://schemas.openxmlformats.org/presentationml/2006/main">
  <p:tag name="KSO_WM_UNIT_ISCONTENTSTITLE" val="0"/>
  <p:tag name="KSO_WM_UNIT_PRESET_TEXT" val="单击添加&#13;文本"/>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69965_6*m_h_a*1_2_1"/>
  <p:tag name="KSO_WM_TEMPLATE_CATEGORY" val="diagram"/>
  <p:tag name="KSO_WM_TEMPLATE_INDEX" val="20169965"/>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140.97267716535436,&quot;left&quot;:42.45,&quot;top&quot;:377.5,&quot;width&quot;:866.2876377952756}"/>
</p:tagLst>
</file>

<file path=ppt/tags/tag132.xml><?xml version="1.0" encoding="utf-8"?>
<p:tagLst xmlns:p="http://schemas.openxmlformats.org/presentationml/2006/main">
  <p:tag name="KSO_WM_UNIT_ISCONTENTSTITLE" val="0"/>
  <p:tag name="KSO_WM_UNIT_PRESET_TEXT" val="单击添加&#13;文本"/>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69965_6*m_h_a*1_3_1"/>
  <p:tag name="KSO_WM_TEMPLATE_CATEGORY" val="diagram"/>
  <p:tag name="KSO_WM_TEMPLATE_INDEX" val="20169965"/>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140.97267716535436,&quot;left&quot;:42.45,&quot;top&quot;:377.5,&quot;width&quot;:866.2876377952756}"/>
</p:tagLst>
</file>

<file path=ppt/tags/tag133.xml><?xml version="1.0" encoding="utf-8"?>
<p:tagLst xmlns:p="http://schemas.openxmlformats.org/presentationml/2006/main">
  <p:tag name="KSO_WM_UNIT_ISCONTENTSTITLE" val="0"/>
  <p:tag name="KSO_WM_UNIT_PRESET_TEXT" val="单击添加&#13;文本"/>
  <p:tag name="KSO_WM_UNIT_NOCLEAR" val="0"/>
  <p:tag name="KSO_WM_UNIT_VALUE" val="25"/>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69965_6*m_h_a*1_4_1"/>
  <p:tag name="KSO_WM_TEMPLATE_CATEGORY" val="diagram"/>
  <p:tag name="KSO_WM_TEMPLATE_INDEX" val="20169965"/>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140.97267716535436,&quot;left&quot;:42.45,&quot;top&quot;:377.5,&quot;width&quot;:866.2876377952756}"/>
</p:tagLst>
</file>

<file path=ppt/tags/tag134.xml><?xml version="1.0" encoding="utf-8"?>
<p:tagLst xmlns:p="http://schemas.openxmlformats.org/presentationml/2006/main">
  <p:tag name="KSO_WM_UNIT_ISCONTENTSTITLE" val="0"/>
  <p:tag name="KSO_WM_UNIT_PRESET_TEXT" val="单击添加&#13;文本"/>
  <p:tag name="KSO_WM_UNIT_NOCLEAR" val="0"/>
  <p:tag name="KSO_WM_UNIT_VALUE" val="25"/>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169965_6*m_h_a*1_5_1"/>
  <p:tag name="KSO_WM_TEMPLATE_CATEGORY" val="diagram"/>
  <p:tag name="KSO_WM_TEMPLATE_INDEX" val="20169965"/>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140.97267716535436,&quot;left&quot;:42.45,&quot;top&quot;:377.5,&quot;width&quot;:866.2876377952756}"/>
</p:tagLst>
</file>

<file path=ppt/tags/tag135.xml><?xml version="1.0" encoding="utf-8"?>
<p:tagLst xmlns:p="http://schemas.openxmlformats.org/presentationml/2006/main">
  <p:tag name="KSO_WM_UNIT_ISCONTENTSTITLE" val="0"/>
  <p:tag name="KSO_WM_UNIT_PRESET_TEXT" val="单击添加&#13;文本"/>
  <p:tag name="KSO_WM_UNIT_NOCLEAR" val="0"/>
  <p:tag name="KSO_WM_UNIT_VALUE" val="25"/>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169965_6*m_h_a*1_6_1"/>
  <p:tag name="KSO_WM_TEMPLATE_CATEGORY" val="diagram"/>
  <p:tag name="KSO_WM_TEMPLATE_INDEX" val="20169965"/>
  <p:tag name="KSO_WM_UNIT_LAYERLEVEL" val="1_1_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140.97267716535436,&quot;left&quot;:42.45,&quot;top&quot;:377.5,&quot;width&quot;:866.2876377952756}"/>
</p:tagLst>
</file>

<file path=ppt/tags/tag136.xml><?xml version="1.0" encoding="utf-8"?>
<p:tagLst xmlns:p="http://schemas.openxmlformats.org/presentationml/2006/main">
  <p:tag name="KSO_WM_UNIT_PRESET_TEXT" val="单击此处添加文本具体内容，简明扼要地阐述你的观点。"/>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20169965_6*m_h_f*1_6_1"/>
  <p:tag name="KSO_WM_TEMPLATE_CATEGORY" val="diagram"/>
  <p:tag name="KSO_WM_TEMPLATE_INDEX" val="2016996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140.97267716535436,&quot;left&quot;:42.45,&quot;top&quot;:377.5,&quot;width&quot;:866.2876377952756}"/>
</p:tagLst>
</file>

<file path=ppt/tags/tag137.xml><?xml version="1.0" encoding="utf-8"?>
<p:tagLst xmlns:p="http://schemas.openxmlformats.org/presentationml/2006/main">
  <p:tag name="KSO_WM_UNIT_PRESET_TEXT" val="单击此处添加文本具体内容，简明扼要地阐述你的观点。"/>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169965_6*m_h_f*1_5_1"/>
  <p:tag name="KSO_WM_TEMPLATE_CATEGORY" val="diagram"/>
  <p:tag name="KSO_WM_TEMPLATE_INDEX" val="2016996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140.97267716535436,&quot;left&quot;:42.45,&quot;top&quot;:377.5,&quot;width&quot;:866.2876377952756}"/>
</p:tagLst>
</file>

<file path=ppt/tags/tag138.xml><?xml version="1.0" encoding="utf-8"?>
<p:tagLst xmlns:p="http://schemas.openxmlformats.org/presentationml/2006/main">
  <p:tag name="KSO_WM_UNIT_PRESET_TEXT" val="单击此处添加文本具体内容，简明扼要地阐述你的观点。"/>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169965_6*m_h_f*1_4_1"/>
  <p:tag name="KSO_WM_TEMPLATE_CATEGORY" val="diagram"/>
  <p:tag name="KSO_WM_TEMPLATE_INDEX" val="2016996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140.97267716535436,&quot;left&quot;:42.45,&quot;top&quot;:377.5,&quot;width&quot;:866.2876377952756}"/>
</p:tagLst>
</file>

<file path=ppt/tags/tag139.xml><?xml version="1.0" encoding="utf-8"?>
<p:tagLst xmlns:p="http://schemas.openxmlformats.org/presentationml/2006/main">
  <p:tag name="KSO_WM_UNIT_PRESET_TEXT" val="单击此处添加文本具体内容，简明扼要地阐述你的观点。"/>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69965_6*m_h_f*1_1_1"/>
  <p:tag name="KSO_WM_TEMPLATE_CATEGORY" val="diagram"/>
  <p:tag name="KSO_WM_TEMPLATE_INDEX" val="2016996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140.97267716535436,&quot;left&quot;:42.45,&quot;top&quot;:377.5,&quot;width&quot;:866.2876377952756}"/>
</p:tagLst>
</file>

<file path=ppt/tags/tag14.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140.xml><?xml version="1.0" encoding="utf-8"?>
<p:tagLst xmlns:p="http://schemas.openxmlformats.org/presentationml/2006/main">
  <p:tag name="KSO_WM_UNIT_PRESET_TEXT" val="单击此处添加文本具体内容，简明扼要地阐述你的观点。"/>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69965_6*m_h_f*1_2_1"/>
  <p:tag name="KSO_WM_TEMPLATE_CATEGORY" val="diagram"/>
  <p:tag name="KSO_WM_TEMPLATE_INDEX" val="2016996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140.97267716535436,&quot;left&quot;:42.45,&quot;top&quot;:377.5,&quot;width&quot;:866.2876377952756}"/>
</p:tagLst>
</file>

<file path=ppt/tags/tag141.xml><?xml version="1.0" encoding="utf-8"?>
<p:tagLst xmlns:p="http://schemas.openxmlformats.org/presentationml/2006/main">
  <p:tag name="KSO_WM_UNIT_PRESET_TEXT" val="单击此处添加文本具体内容，简明扼要地阐述你的观点。"/>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69965_6*m_h_f*1_3_1"/>
  <p:tag name="KSO_WM_TEMPLATE_CATEGORY" val="diagram"/>
  <p:tag name="KSO_WM_TEMPLATE_INDEX" val="2016996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140.97267716535436,&quot;left&quot;:42.45,&quot;top&quot;:377.5,&quot;width&quot;:866.2876377952756}"/>
</p:tagLst>
</file>

<file path=ppt/tags/tag142.xml><?xml version="1.0" encoding="utf-8"?>
<p:tagLst xmlns:p="http://schemas.openxmlformats.org/presentationml/2006/main">
  <p:tag name="KSO_WM_SLIDE_ITEM_CNT" val="6"/>
</p:tagLst>
</file>

<file path=ppt/tags/tag143.xml><?xml version="1.0" encoding="utf-8"?>
<p:tagLst xmlns:p="http://schemas.openxmlformats.org/presentationml/2006/main">
  <p:tag name="commondata" val="eyJoZGlkIjoiNzc3NGVjMGY0MzYzNzYwMTliYzI2ZmNlZGU0NjdjYzkifQ=="/>
</p:tagLst>
</file>

<file path=ppt/tags/tag15.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16.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17.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18.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19.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2.xml><?xml version="1.0" encoding="utf-8"?>
<p:tagLst xmlns:p="http://schemas.openxmlformats.org/presentationml/2006/main">
  <p:tag name="KSO_WM_DIAGRAM_VIRTUALLY_FRAME" val="{&quot;height&quot;:209.77039370078737,&quot;left&quot;:32.5,&quot;top&quot;:242.63503937007872,&quot;width&quot;:878.3940157480314}"/>
</p:tagLst>
</file>

<file path=ppt/tags/tag20.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21.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22.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23.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24.xml><?xml version="1.0" encoding="utf-8"?>
<p:tagLst xmlns:p="http://schemas.openxmlformats.org/presentationml/2006/main">
  <p:tag name="KSO_WM_DIAGRAM_VIRTUALLY_FRAME" val="{&quot;height&quot;:291.3396062992126,&quot;left&quot;:30.45472440944882,&quot;top&quot;:107.3379527559055,&quot;width&quot;:602.0452755905511}"/>
</p:tagLst>
</file>

<file path=ppt/tags/tag25.xml><?xml version="1.0" encoding="utf-8"?>
<p:tagLst xmlns:p="http://schemas.openxmlformats.org/presentationml/2006/main">
  <p:tag name="MH" val="20150429225421"/>
  <p:tag name="MH_LIBRARY" val="CONTENTS"/>
  <p:tag name="MH_TYPE" val="ENTRY"/>
  <p:tag name="ID" val="547142"/>
  <p:tag name="MH_ORDER" val="1"/>
</p:tagLst>
</file>

<file path=ppt/tags/tag26.xml><?xml version="1.0" encoding="utf-8"?>
<p:tagLst xmlns:p="http://schemas.openxmlformats.org/presentationml/2006/main">
  <p:tag name="KSO_WM_DIAGRAM_VIRTUALLY_FRAME" val="{&quot;height&quot;:364.09779527559056,&quot;left&quot;:75.49338582677166,&quot;top&quot;:101.94944881889764,&quot;width&quot;:824.0807874015748}"/>
</p:tagLst>
</file>

<file path=ppt/tags/tag27.xml><?xml version="1.0" encoding="utf-8"?>
<p:tagLst xmlns:p="http://schemas.openxmlformats.org/presentationml/2006/main">
  <p:tag name="KSO_WM_DIAGRAM_VIRTUALLY_FRAME" val="{&quot;height&quot;:364.09779527559056,&quot;left&quot;:75.49338582677166,&quot;top&quot;:101.94944881889764,&quot;width&quot;:824.0807874015748}"/>
</p:tagLst>
</file>

<file path=ppt/tags/tag28.xml><?xml version="1.0" encoding="utf-8"?>
<p:tagLst xmlns:p="http://schemas.openxmlformats.org/presentationml/2006/main">
  <p:tag name="KSO_WM_DIAGRAM_VIRTUALLY_FRAME" val="{&quot;height&quot;:364.09779527559056,&quot;left&quot;:75.49338582677166,&quot;top&quot;:101.94944881889764,&quot;width&quot;:824.0807874015748}"/>
</p:tagLst>
</file>

<file path=ppt/tags/tag29.xml><?xml version="1.0" encoding="utf-8"?>
<p:tagLst xmlns:p="http://schemas.openxmlformats.org/presentationml/2006/main">
  <p:tag name="KSO_WM_DIAGRAM_VIRTUALLY_FRAME" val="{&quot;height&quot;:364.09779527559056,&quot;left&quot;:75.49338582677166,&quot;top&quot;:101.94944881889764,&quot;width&quot;:824.0807874015748}"/>
</p:tagLst>
</file>

<file path=ppt/tags/tag3.xml><?xml version="1.0" encoding="utf-8"?>
<p:tagLst xmlns:p="http://schemas.openxmlformats.org/presentationml/2006/main">
  <p:tag name="KSO_WM_DIAGRAM_VIRTUALLY_FRAME" val="{&quot;height&quot;:209.77039370078737,&quot;left&quot;:32.5,&quot;top&quot;:242.63503937007872,&quot;width&quot;:878.3940157480314}"/>
</p:tagLst>
</file>

<file path=ppt/tags/tag30.xml><?xml version="1.0" encoding="utf-8"?>
<p:tagLst xmlns:p="http://schemas.openxmlformats.org/presentationml/2006/main">
  <p:tag name="KSO_WM_DIAGRAM_VIRTUALLY_FRAME" val="{&quot;height&quot;:364.09779527559056,&quot;left&quot;:75.49338582677166,&quot;top&quot;:101.94944881889764,&quot;width&quot;:824.0807874015748}"/>
</p:tagLst>
</file>

<file path=ppt/tags/tag31.xml><?xml version="1.0" encoding="utf-8"?>
<p:tagLst xmlns:p="http://schemas.openxmlformats.org/presentationml/2006/main">
  <p:tag name="KSO_WM_DIAGRAM_VIRTUALLY_FRAME" val="{&quot;height&quot;:364.09779527559056,&quot;left&quot;:75.49338582677166,&quot;top&quot;:101.94944881889764,&quot;width&quot;:824.0807874015748}"/>
</p:tagLst>
</file>

<file path=ppt/tags/tag32.xml><?xml version="1.0" encoding="utf-8"?>
<p:tagLst xmlns:p="http://schemas.openxmlformats.org/presentationml/2006/main">
  <p:tag name="KSO_WM_DIAGRAM_VIRTUALLY_FRAME" val="{&quot;height&quot;:364.09779527559056,&quot;left&quot;:75.49338582677166,&quot;top&quot;:101.94944881889764,&quot;width&quot;:824.0807874015748}"/>
</p:tagLst>
</file>

<file path=ppt/tags/tag33.xml><?xml version="1.0" encoding="utf-8"?>
<p:tagLst xmlns:p="http://schemas.openxmlformats.org/presentationml/2006/main">
  <p:tag name="KSO_WM_DIAGRAM_VIRTUALLY_FRAME" val="{&quot;height&quot;:364.09779527559056,&quot;left&quot;:75.49338582677166,&quot;top&quot;:101.94944881889764,&quot;width&quot;:824.0807874015748}"/>
</p:tagLst>
</file>

<file path=ppt/tags/tag34.xml><?xml version="1.0" encoding="utf-8"?>
<p:tagLst xmlns:p="http://schemas.openxmlformats.org/presentationml/2006/main">
  <p:tag name="MH" val="20150429225421"/>
  <p:tag name="MH_LIBRARY" val="CONTENTS"/>
  <p:tag name="MH_TYPE" val="ENTRY"/>
  <p:tag name="ID" val="547142"/>
  <p:tag name="MH_ORDER" val="1"/>
</p:tagLst>
</file>

<file path=ppt/tags/tag35.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36.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37.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38.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39.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xml><?xml version="1.0" encoding="utf-8"?>
<p:tagLst xmlns:p="http://schemas.openxmlformats.org/presentationml/2006/main">
  <p:tag name="MH" val="20150516230504"/>
  <p:tag name="MH_LIBRARY" val="CONTENTS"/>
  <p:tag name="MH_TYPE" val="OTHERS"/>
  <p:tag name="ID" val="545812"/>
</p:tagLst>
</file>

<file path=ppt/tags/tag40.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1.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2.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3.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4.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5.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6.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7.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8.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49.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xml><?xml version="1.0" encoding="utf-8"?>
<p:tagLst xmlns:p="http://schemas.openxmlformats.org/presentationml/2006/main">
  <p:tag name="MH" val="20150429225421"/>
  <p:tag name="MH_LIBRARY" val="CONTENTS"/>
  <p:tag name="MH_TYPE" val="ENTRY"/>
  <p:tag name="ID" val="547142"/>
  <p:tag name="MH_ORDER" val="1"/>
  <p:tag name="KSO_WM_DIAGRAM_VIRTUALLY_FRAME" val="{&quot;height&quot;:209.77039370078737,&quot;left&quot;:32.5,&quot;top&quot;:242.63503937007872,&quot;width&quot;:878.3940157480314}"/>
</p:tagLst>
</file>

<file path=ppt/tags/tag50.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1.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2.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3.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4.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5.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6.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7.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8.xml><?xml version="1.0" encoding="utf-8"?>
<p:tagLst xmlns:p="http://schemas.openxmlformats.org/presentationml/2006/main">
  <p:tag name="KSO_WM_DIAGRAM_VIRTUALLY_FRAME" val="{&quot;height&quot;:278.4030708661417,&quot;left&quot;:124.11527559055119,&quot;top&quot;:110.02196850393702,&quot;width&quot;:720.2741732283464}"/>
</p:tagLst>
</file>

<file path=ppt/tags/tag59.xml><?xml version="1.0" encoding="utf-8"?>
<p:tagLst xmlns:p="http://schemas.openxmlformats.org/presentationml/2006/main">
  <p:tag name="MH" val="20150429225421"/>
  <p:tag name="MH_LIBRARY" val="CONTENTS"/>
  <p:tag name="MH_TYPE" val="ENTRY"/>
  <p:tag name="ID" val="547142"/>
  <p:tag name="MH_ORDER" val="1"/>
</p:tagLst>
</file>

<file path=ppt/tags/tag6.xml><?xml version="1.0" encoding="utf-8"?>
<p:tagLst xmlns:p="http://schemas.openxmlformats.org/presentationml/2006/main">
  <p:tag name="MH" val="20150429225421"/>
  <p:tag name="MH_LIBRARY" val="CONTENTS"/>
  <p:tag name="MH_TYPE" val="NUMBER"/>
  <p:tag name="ID" val="547142"/>
  <p:tag name="MH_ORDER" val="1"/>
  <p:tag name="KSO_WM_DIAGRAM_VIRTUALLY_FRAME" val="{&quot;height&quot;:209.77039370078737,&quot;left&quot;:32.5,&quot;top&quot;:242.63503937007872,&quot;width&quot;:878.3940157480314}"/>
</p:tagLst>
</file>

<file path=ppt/tags/tag60.xml><?xml version="1.0" encoding="utf-8"?>
<p:tagLst xmlns:p="http://schemas.openxmlformats.org/presentationml/2006/main">
  <p:tag name="MH" val="20150429225421"/>
  <p:tag name="MH_LIBRARY" val="CONTENTS"/>
  <p:tag name="MH_TYPE" val="ENTRY"/>
  <p:tag name="ID" val="547142"/>
  <p:tag name="MH_ORDER" val="1"/>
</p:tagLst>
</file>

<file path=ppt/tags/tag61.xml><?xml version="1.0" encoding="utf-8"?>
<p:tagLst xmlns:p="http://schemas.openxmlformats.org/presentationml/2006/main">
  <p:tag name="MH" val="20150429225421"/>
  <p:tag name="MH_LIBRARY" val="CONTENTS"/>
  <p:tag name="MH_TYPE" val="ENTRY"/>
  <p:tag name="ID" val="547142"/>
  <p:tag name="MH_ORDER" val="1"/>
</p:tagLst>
</file>

<file path=ppt/tags/tag62.xml><?xml version="1.0" encoding="utf-8"?>
<p:tagLst xmlns:p="http://schemas.openxmlformats.org/presentationml/2006/main">
  <p:tag name="MH" val="20150429225421"/>
  <p:tag name="MH_LIBRARY" val="CONTENTS"/>
  <p:tag name="MH_TYPE" val="ENTRY"/>
  <p:tag name="ID" val="547142"/>
  <p:tag name="MH_ORDER" val="1"/>
</p:tagLst>
</file>

<file path=ppt/tags/tag63.xml><?xml version="1.0" encoding="utf-8"?>
<p:tagLst xmlns:p="http://schemas.openxmlformats.org/presentationml/2006/main">
  <p:tag name="MH" val="20150429225421"/>
  <p:tag name="MH_LIBRARY" val="CONTENTS"/>
  <p:tag name="MH_TYPE" val="NUMBER"/>
  <p:tag name="ID" val="547142"/>
  <p:tag name="MH_ORDER" val="1"/>
</p:tagLst>
</file>

<file path=ppt/tags/tag64.xml><?xml version="1.0" encoding="utf-8"?>
<p:tagLst xmlns:p="http://schemas.openxmlformats.org/presentationml/2006/main">
  <p:tag name="MH" val="20150429225421"/>
  <p:tag name="MH_LIBRARY" val="CONTENTS"/>
  <p:tag name="MH_TYPE" val="ENTRY"/>
  <p:tag name="ID" val="547142"/>
  <p:tag name="MH_ORDER" val="1"/>
</p:tagLst>
</file>

<file path=ppt/tags/tag65.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47_1*l_h_i*1_2_1"/>
  <p:tag name="KSO_WM_TEMPLATE_CATEGORY" val="diagram"/>
  <p:tag name="KSO_WM_TEMPLATE_INDEX" val="20233247"/>
  <p:tag name="KSO_WM_UNIT_LAYERLEVEL" val="1_1_1"/>
  <p:tag name="KSO_WM_TAG_VERSION" val="3.0"/>
  <p:tag name="KSO_WM_DIAGRAM_MAX_ITEMCNT" val="4"/>
  <p:tag name="KSO_WM_DIAGRAM_MIN_ITEMCNT" val="2"/>
  <p:tag name="KSO_WM_DIAGRAM_VIRTUALLY_FRAME" val="{&quot;height&quot;:343.00000610351566,&quot;left&quot;:56.90003937007877,&quot;top&quot;:98.52503937007872,&quot;width&quot;:846.25}"/>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8,8,8,8,8,8]}"/>
</p:tagLst>
</file>

<file path=ppt/tags/tag66.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3247_1*l_h_i*1_2_3"/>
  <p:tag name="KSO_WM_TEMPLATE_CATEGORY" val="diagram"/>
  <p:tag name="KSO_WM_TEMPLATE_INDEX" val="20233247"/>
  <p:tag name="KSO_WM_UNIT_LAYERLEVEL" val="1_1_1"/>
  <p:tag name="KSO_WM_TAG_VERSION" val="3.0"/>
  <p:tag name="KSO_WM_DIAGRAM_MAX_ITEMCNT" val="4"/>
  <p:tag name="KSO_WM_DIAGRAM_MIN_ITEMCNT" val="2"/>
  <p:tag name="KSO_WM_DIAGRAM_VIRTUALLY_FRAME" val="{&quot;height&quot;:343.00000610351566,&quot;left&quot;:56.90003937007877,&quot;top&quot;:98.52503937007872,&quot;width&quot;:84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8,8,8,8,8,8]}"/>
</p:tagLst>
</file>

<file path=ppt/tags/tag67.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47_1*l_h_i*1_1_1"/>
  <p:tag name="KSO_WM_TEMPLATE_CATEGORY" val="diagram"/>
  <p:tag name="KSO_WM_TEMPLATE_INDEX" val="20233247"/>
  <p:tag name="KSO_WM_UNIT_LAYERLEVEL" val="1_1_1"/>
  <p:tag name="KSO_WM_TAG_VERSION" val="3.0"/>
  <p:tag name="KSO_WM_DIAGRAM_MAX_ITEMCNT" val="4"/>
  <p:tag name="KSO_WM_DIAGRAM_MIN_ITEMCNT" val="2"/>
  <p:tag name="KSO_WM_DIAGRAM_VIRTUALLY_FRAME" val="{&quot;height&quot;:343.00000610351566,&quot;left&quot;:56.90003937007877,&quot;top&quot;:98.52503937007872,&quot;width&quot;:846.25}"/>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8,8,8,8,8,8]}"/>
</p:tagLst>
</file>

<file path=ppt/tags/tag68.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3247_1*l_h_i*1_1_3"/>
  <p:tag name="KSO_WM_TEMPLATE_CATEGORY" val="diagram"/>
  <p:tag name="KSO_WM_TEMPLATE_INDEX" val="20233247"/>
  <p:tag name="KSO_WM_UNIT_LAYERLEVEL" val="1_1_1"/>
  <p:tag name="KSO_WM_TAG_VERSION" val="3.0"/>
  <p:tag name="KSO_WM_DIAGRAM_MAX_ITEMCNT" val="4"/>
  <p:tag name="KSO_WM_DIAGRAM_MIN_ITEMCNT" val="2"/>
  <p:tag name="KSO_WM_DIAGRAM_VIRTUALLY_FRAME" val="{&quot;height&quot;:343.00000610351566,&quot;left&quot;:56.90003937007877,&quot;top&quot;:98.52503937007872,&quot;width&quot;:84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8,8,8,8,8,8]}"/>
</p:tagLst>
</file>

<file path=ppt/tags/tag69.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247_1*l_h_i*1_2_2"/>
  <p:tag name="KSO_WM_TEMPLATE_CATEGORY" val="diagram"/>
  <p:tag name="KSO_WM_TEMPLATE_INDEX" val="20233247"/>
  <p:tag name="KSO_WM_UNIT_LAYERLEVEL" val="1_1_1"/>
  <p:tag name="KSO_WM_TAG_VERSION" val="3.0"/>
  <p:tag name="KSO_WM_DIAGRAM_MAX_ITEMCNT" val="4"/>
  <p:tag name="KSO_WM_DIAGRAM_MIN_ITEMCNT" val="2"/>
  <p:tag name="KSO_WM_DIAGRAM_VIRTUALLY_FRAME" val="{&quot;height&quot;:343.00000610351566,&quot;left&quot;:56.90003937007877,&quot;top&quot;:98.52503937007872,&quot;width&quot;:84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8,8,8,8,8,8]}"/>
</p:tagLst>
</file>

<file path=ppt/tags/tag7.xml><?xml version="1.0" encoding="utf-8"?>
<p:tagLst xmlns:p="http://schemas.openxmlformats.org/presentationml/2006/main">
  <p:tag name="MH" val="20150429225421"/>
  <p:tag name="MH_LIBRARY" val="CONTENTS"/>
  <p:tag name="MH_TYPE" val="ENTRY"/>
  <p:tag name="ID" val="547142"/>
  <p:tag name="MH_ORDER" val="1"/>
  <p:tag name="KSO_WM_DIAGRAM_VIRTUALLY_FRAME" val="{&quot;height&quot;:209.77039370078737,&quot;left&quot;:32.5,&quot;top&quot;:242.63503937007872,&quot;width&quot;:878.3940157480314}"/>
</p:tagLst>
</file>

<file path=ppt/tags/tag70.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VALUE" val="72*77"/>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247_1*l_h_x*1_2_1"/>
  <p:tag name="KSO_WM_TEMPLATE_CATEGORY" val="diagram"/>
  <p:tag name="KSO_WM_TEMPLATE_INDEX" val="20233247"/>
  <p:tag name="KSO_WM_UNIT_LAYERLEVEL" val="1_1_1"/>
  <p:tag name="KSO_WM_TAG_VERSION" val="3.0"/>
  <p:tag name="KSO_WM_DIAGRAM_MAX_ITEMCNT" val="4"/>
  <p:tag name="KSO_WM_DIAGRAM_MIN_ITEMCNT" val="2"/>
  <p:tag name="KSO_WM_DIAGRAM_VIRTUALLY_FRAME" val="{&quot;height&quot;:343.00000610351566,&quot;left&quot;:56.90003937007877,&quot;top&quot;:98.52503937007872,&quot;width&quot;:84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8,8,8,8,8,8]}"/>
</p:tagLst>
</file>

<file path=ppt/tags/tag71.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247_1*l_h_i*1_1_2"/>
  <p:tag name="KSO_WM_TEMPLATE_CATEGORY" val="diagram"/>
  <p:tag name="KSO_WM_TEMPLATE_INDEX" val="20233247"/>
  <p:tag name="KSO_WM_UNIT_LAYERLEVEL" val="1_1_1"/>
  <p:tag name="KSO_WM_TAG_VERSION" val="3.0"/>
  <p:tag name="KSO_WM_DIAGRAM_MAX_ITEMCNT" val="4"/>
  <p:tag name="KSO_WM_DIAGRAM_MIN_ITEMCNT" val="2"/>
  <p:tag name="KSO_WM_DIAGRAM_VIRTUALLY_FRAME" val="{&quot;height&quot;:343.00000610351566,&quot;left&quot;:56.90003937007877,&quot;top&quot;:98.52503937007872,&quot;width&quot;:84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8,8,8,8,8,8]}"/>
</p:tagLst>
</file>

<file path=ppt/tags/tag72.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VALUE" val="77*77"/>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247_1*l_h_x*1_1_1"/>
  <p:tag name="KSO_WM_TEMPLATE_CATEGORY" val="diagram"/>
  <p:tag name="KSO_WM_TEMPLATE_INDEX" val="20233247"/>
  <p:tag name="KSO_WM_UNIT_LAYERLEVEL" val="1_1_1"/>
  <p:tag name="KSO_WM_TAG_VERSION" val="3.0"/>
  <p:tag name="KSO_WM_DIAGRAM_MAX_ITEMCNT" val="4"/>
  <p:tag name="KSO_WM_DIAGRAM_MIN_ITEMCNT" val="2"/>
  <p:tag name="KSO_WM_DIAGRAM_VIRTUALLY_FRAME" val="{&quot;height&quot;:343.00000610351566,&quot;left&quot;:56.90003937007877,&quot;top&quot;:98.52503937007872,&quot;width&quot;:84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8,8,8,8,8,8]}"/>
</p:tagLst>
</file>

<file path=ppt/tags/tag73.xml><?xml version="1.0" encoding="utf-8"?>
<p:tagLst xmlns:p="http://schemas.openxmlformats.org/presentationml/2006/main">
  <p:tag name="KSO_WM_BEAUTIFY_FLAG" val="#wm#"/>
  <p:tag name="KSO_WM_DIAGRAM_VIRTUALLY_FRAME" val="{&quot;height&quot;:343.00000610351566,&quot;left&quot;:56.90003937007877,&quot;top&quot;:98.52503937007872,&quot;width&quot;:846.25}"/>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47_1*l_h_f*1_1_1"/>
  <p:tag name="KSO_WM_TEMPLATE_CATEGORY" val="diagram"/>
  <p:tag name="KSO_WM_TEMPLATE_INDEX" val="20233247"/>
  <p:tag name="KSO_WM_UNIT_LAYERLEVEL" val="1_1_1"/>
  <p:tag name="KSO_WM_TAG_VERSION" val="3.0"/>
  <p:tag name="KSO_WM_UNIT_VALUE" val="153"/>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8,8,8,8,8,8]}"/>
</p:tagLst>
</file>

<file path=ppt/tags/tag74.xml><?xml version="1.0" encoding="utf-8"?>
<p:tagLst xmlns:p="http://schemas.openxmlformats.org/presentationml/2006/main">
  <p:tag name="KSO_WM_BEAUTIFY_FLAG" val="#wm#"/>
  <p:tag name="KSO_WM_DIAGRAM_VIRTUALLY_FRAME" val="{&quot;height&quot;:343.00000610351566,&quot;left&quot;:56.90003937007877,&quot;top&quot;:98.52503937007872,&quot;width&quot;:846.25}"/>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47_1*l_h_f*1_2_1"/>
  <p:tag name="KSO_WM_TEMPLATE_CATEGORY" val="diagram"/>
  <p:tag name="KSO_WM_TEMPLATE_INDEX" val="20233247"/>
  <p:tag name="KSO_WM_UNIT_LAYERLEVEL" val="1_1_1"/>
  <p:tag name="KSO_WM_TAG_VERSION" val="3.0"/>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53"/>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8,8,8,8,8,8]}"/>
</p:tagLst>
</file>

<file path=ppt/tags/tag75.xml><?xml version="1.0" encoding="utf-8"?>
<p:tagLst xmlns:p="http://schemas.openxmlformats.org/presentationml/2006/main">
  <p:tag name="MH" val="20150429225421"/>
  <p:tag name="MH_LIBRARY" val="CONTENTS"/>
  <p:tag name="MH_TYPE" val="ENTRY"/>
  <p:tag name="ID" val="547142"/>
  <p:tag name="MH_ORDER"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i*1_1"/>
  <p:tag name="KSO_WM_TEMPLATE_CATEGORY" val="diagram"/>
  <p:tag name="KSO_WM_TEMPLATE_INDEX" val="20233199"/>
  <p:tag name="KSO_WM_UNIT_LAYERLEVEL" val="1_1"/>
  <p:tag name="KSO_WM_TAG_VERSION" val="3.0"/>
  <p:tag name="KSO_WM_BEAUTIFY_FLAG" val="#wm#"/>
  <p:tag name="KSO_WM_DIAGRAM_GROUP_CODE" val="m1-1"/>
  <p:tag name="KSO_WM_UNIT_TYPE" val="m_i"/>
  <p:tag name="KSO_WM_UNIT_INDEX" val="1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8,8,8,8,8,8]}"/>
</p:tagLst>
</file>

<file path=ppt/tags/tag7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3199_3*m_h_f*1_1_1"/>
  <p:tag name="KSO_WM_TEMPLATE_CATEGORY" val="diagram"/>
  <p:tag name="KSO_WM_TEMPLATE_INDEX" val="20233199"/>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输入项正文，文字是您的思想的提炼，尽量言简意赅的阐述观点。单击此处输入项正文，文字是思想的提炼，请尽量言简意赅的阐述观点。单击输入项正文"/>
  <p:tag name="KSO_WM_UNIT_TEXT_FILL_FORE_SCHEMECOLOR_INDEX" val="1"/>
  <p:tag name="KSO_WM_UNIT_TEXT_FILL_TYPE" val="1"/>
  <p:tag name="KSO_WM_DIAGRAM_USE_COLOR_VALUE" val="{&quot;color_scheme&quot;:1,&quot;color_type&quot;:1,&quot;theme_color_indexes&quot;:[8,8,8,8,8,8]}"/>
</p:tagLst>
</file>

<file path=ppt/tags/tag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3199_3*m_h_a*1_1_1"/>
  <p:tag name="KSO_WM_TEMPLATE_CATEGORY" val="diagram"/>
  <p:tag name="KSO_WM_TEMPLATE_INDEX" val="20233199"/>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DIAGRAM_USE_COLOR_VALUE" val="{&quot;color_scheme&quot;:1,&quot;color_type&quot;:1,&quot;theme_color_indexes&quot;:[8,8,8,8,8,8]}"/>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i*1_1_1"/>
  <p:tag name="KSO_WM_TEMPLATE_CATEGORY" val="diagram"/>
  <p:tag name="KSO_WM_TEMPLATE_INDEX" val="20233199"/>
  <p:tag name="KSO_WM_UNIT_LAYERLEVEL" val="1_1_1"/>
  <p:tag name="KSO_WM_TAG_VERSION" val="3.0"/>
  <p:tag name="KSO_WM_BEAUTIFY_FLAG" val="#wm#"/>
  <p:tag name="KSO_WM_DIAGRAM_GROUP_CODE" val="m1-1"/>
  <p:tag name="KSO_WM_UNIT_TYPE" val="m_h_i"/>
  <p:tag name="KSO_WM_UNIT_INDEX" val="1_1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LINE_FORE_SCHEMECOLOR_INDEX" val="13"/>
  <p:tag name="KSO_WM_DIAGRAM_USE_COLOR_VALUE" val="{&quot;color_scheme&quot;:1,&quot;color_type&quot;:1,&quot;theme_color_indexes&quot;:[8,8,8,8,8,8]}"/>
</p:tagLst>
</file>

<file path=ppt/tags/tag8.xml><?xml version="1.0" encoding="utf-8"?>
<p:tagLst xmlns:p="http://schemas.openxmlformats.org/presentationml/2006/main">
  <p:tag name="MH" val="20150429225421"/>
  <p:tag name="MH_LIBRARY" val="CONTENTS"/>
  <p:tag name="MH_TYPE" val="NUMBER"/>
  <p:tag name="ID" val="547142"/>
  <p:tag name="MH_ORDER" val="1"/>
  <p:tag name="KSO_WM_DIAGRAM_VIRTUALLY_FRAME" val="{&quot;height&quot;:209.77039370078737,&quot;left&quot;:32.5,&quot;top&quot;:242.63503937007872,&quot;width&quot;:878.3940157480314}"/>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i*1_1_2"/>
  <p:tag name="KSO_WM_TEMPLATE_CATEGORY" val="diagram"/>
  <p:tag name="KSO_WM_TEMPLATE_INDEX" val="20233199"/>
  <p:tag name="KSO_WM_UNIT_LAYERLEVEL" val="1_1_1"/>
  <p:tag name="KSO_WM_TAG_VERSION" val="3.0"/>
  <p:tag name="KSO_WM_BEAUTIFY_FLAG" val="#wm#"/>
  <p:tag name="KSO_WM_DIAGRAM_GROUP_CODE" val="m1-1"/>
  <p:tag name="KSO_WM_UNIT_SUBTYPE" val="d"/>
  <p:tag name="KSO_WM_UNIT_TYPE" val="m_h_i"/>
  <p:tag name="KSO_WM_UNIT_INDEX" val="1_1_2"/>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PRESET_TEXT" val="1"/>
  <p:tag name="KSO_WM_UNIT_LINE_FORE_SCHEMECOLOR_INDEX" val="13"/>
  <p:tag name="KSO_WM_UNIT_TEXT_FILL_FORE_SCHEMECOLOR_INDEX" val="1"/>
  <p:tag name="KSO_WM_UNIT_TEXT_FILL_TYPE" val="1"/>
  <p:tag name="KSO_WM_DIAGRAM_USE_COLOR_VALUE" val="{&quot;color_scheme&quot;:1,&quot;color_type&quot;:1,&quot;theme_color_indexes&quot;:[8,8,8,8,8,8]}"/>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x*1_1_1"/>
  <p:tag name="KSO_WM_TEMPLATE_CATEGORY" val="diagram"/>
  <p:tag name="KSO_WM_TEMPLATE_INDEX" val="20233199"/>
  <p:tag name="KSO_WM_UNIT_LAYERLEVEL" val="1_1_1"/>
  <p:tag name="KSO_WM_TAG_VERSION" val="3.0"/>
  <p:tag name="KSO_WM_BEAUTIFY_FLAG" val="#wm#"/>
  <p:tag name="KSO_WM_UNIT_VALUE" val="123*130"/>
  <p:tag name="KSO_WM_DIAGRAM_GROUP_CODE" val="m1-1"/>
  <p:tag name="KSO_WM_UNIT_TYPE" val="m_h_x"/>
  <p:tag name="KSO_WM_UNIT_INDEX" val="1_1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8,8,8,8,8,8]}"/>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i*1_2_1"/>
  <p:tag name="KSO_WM_TEMPLATE_CATEGORY" val="diagram"/>
  <p:tag name="KSO_WM_TEMPLATE_INDEX" val="20233199"/>
  <p:tag name="KSO_WM_UNIT_LAYERLEVEL" val="1_1_1"/>
  <p:tag name="KSO_WM_TAG_VERSION" val="3.0"/>
  <p:tag name="KSO_WM_BEAUTIFY_FLAG" val="#wm#"/>
  <p:tag name="KSO_WM_DIAGRAM_GROUP_CODE" val="m1-1"/>
  <p:tag name="KSO_WM_UNIT_TYPE" val="m_h_i"/>
  <p:tag name="KSO_WM_UNIT_INDEX" val="1_2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LINE_FORE_SCHEMECOLOR_INDEX" val="13"/>
  <p:tag name="KSO_WM_DIAGRAM_USE_COLOR_VALUE" val="{&quot;color_scheme&quot;:1,&quot;color_type&quot;:1,&quot;theme_color_indexes&quot;:[8,8,8,8,8,8]}"/>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i*1_2_2"/>
  <p:tag name="KSO_WM_TEMPLATE_CATEGORY" val="diagram"/>
  <p:tag name="KSO_WM_TEMPLATE_INDEX" val="20233199"/>
  <p:tag name="KSO_WM_UNIT_LAYERLEVEL" val="1_1_1"/>
  <p:tag name="KSO_WM_TAG_VERSION" val="3.0"/>
  <p:tag name="KSO_WM_BEAUTIFY_FLAG" val="#wm#"/>
  <p:tag name="KSO_WM_DIAGRAM_GROUP_CODE" val="m1-1"/>
  <p:tag name="KSO_WM_UNIT_SUBTYPE" val="d"/>
  <p:tag name="KSO_WM_UNIT_TYPE" val="m_h_i"/>
  <p:tag name="KSO_WM_UNIT_INDEX" val="1_2_2"/>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PRESET_TEXT" val="2"/>
  <p:tag name="KSO_WM_UNIT_LINE_FORE_SCHEMECOLOR_INDEX" val="13"/>
  <p:tag name="KSO_WM_UNIT_TEXT_FILL_FORE_SCHEMECOLOR_INDEX" val="1"/>
  <p:tag name="KSO_WM_UNIT_TEXT_FILL_TYPE" val="1"/>
  <p:tag name="KSO_WM_DIAGRAM_USE_COLOR_VALUE" val="{&quot;color_scheme&quot;:1,&quot;color_type&quot;:1,&quot;theme_color_indexes&quot;:[8,8,8,8,8,8]}"/>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i*1_3_1"/>
  <p:tag name="KSO_WM_TEMPLATE_CATEGORY" val="diagram"/>
  <p:tag name="KSO_WM_TEMPLATE_INDEX" val="20233199"/>
  <p:tag name="KSO_WM_UNIT_LAYERLEVEL" val="1_1_1"/>
  <p:tag name="KSO_WM_TAG_VERSION" val="3.0"/>
  <p:tag name="KSO_WM_BEAUTIFY_FLAG" val="#wm#"/>
  <p:tag name="KSO_WM_DIAGRAM_GROUP_CODE" val="m1-1"/>
  <p:tag name="KSO_WM_UNIT_TYPE" val="m_h_i"/>
  <p:tag name="KSO_WM_UNIT_INDEX" val="1_3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LINE_FORE_SCHEMECOLOR_INDEX" val="13"/>
  <p:tag name="KSO_WM_DIAGRAM_USE_COLOR_VALUE" val="{&quot;color_scheme&quot;:1,&quot;color_type&quot;:1,&quot;theme_color_indexes&quot;:[8,8,8,8,8,8]}"/>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i*1_3_2"/>
  <p:tag name="KSO_WM_TEMPLATE_CATEGORY" val="diagram"/>
  <p:tag name="KSO_WM_TEMPLATE_INDEX" val="20233199"/>
  <p:tag name="KSO_WM_UNIT_LAYERLEVEL" val="1_1_1"/>
  <p:tag name="KSO_WM_TAG_VERSION" val="3.0"/>
  <p:tag name="KSO_WM_BEAUTIFY_FLAG" val="#wm#"/>
  <p:tag name="KSO_WM_DIAGRAM_GROUP_CODE" val="m1-1"/>
  <p:tag name="KSO_WM_UNIT_SUBTYPE" val="d"/>
  <p:tag name="KSO_WM_UNIT_TYPE" val="m_h_i"/>
  <p:tag name="KSO_WM_UNIT_INDEX" val="1_3_2"/>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PRESET_TEXT" val="3"/>
  <p:tag name="KSO_WM_UNIT_LINE_FORE_SCHEMECOLOR_INDEX" val="13"/>
  <p:tag name="KSO_WM_UNIT_TEXT_FILL_FORE_SCHEMECOLOR_INDEX" val="1"/>
  <p:tag name="KSO_WM_UNIT_TEXT_FILL_TYPE" val="1"/>
  <p:tag name="KSO_WM_DIAGRAM_USE_COLOR_VALUE" val="{&quot;color_scheme&quot;:1,&quot;color_type&quot;:1,&quot;theme_color_indexes&quot;:[8,8,8,8,8,8]}"/>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x*1_3_1"/>
  <p:tag name="KSO_WM_TEMPLATE_CATEGORY" val="diagram"/>
  <p:tag name="KSO_WM_TEMPLATE_INDEX" val="20233199"/>
  <p:tag name="KSO_WM_UNIT_LAYERLEVEL" val="1_1_1"/>
  <p:tag name="KSO_WM_TAG_VERSION" val="3.0"/>
  <p:tag name="KSO_WM_BEAUTIFY_FLAG" val="#wm#"/>
  <p:tag name="KSO_WM_UNIT_VALUE" val="125*144"/>
  <p:tag name="KSO_WM_DIAGRAM_GROUP_CODE" val="m1-1"/>
  <p:tag name="KSO_WM_UNIT_TYPE" val="m_h_x"/>
  <p:tag name="KSO_WM_UNIT_INDEX" val="1_3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8,8,8,8,8,8]}"/>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i*1_4_1"/>
  <p:tag name="KSO_WM_TEMPLATE_CATEGORY" val="diagram"/>
  <p:tag name="KSO_WM_TEMPLATE_INDEX" val="20233199"/>
  <p:tag name="KSO_WM_UNIT_LAYERLEVEL" val="1_1_1"/>
  <p:tag name="KSO_WM_TAG_VERSION" val="3.0"/>
  <p:tag name="KSO_WM_BEAUTIFY_FLAG" val="#wm#"/>
  <p:tag name="KSO_WM_DIAGRAM_GROUP_CODE" val="m1-1"/>
  <p:tag name="KSO_WM_UNIT_TYPE" val="m_h_i"/>
  <p:tag name="KSO_WM_UNIT_INDEX" val="1_4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LINE_FORE_SCHEMECOLOR_INDEX" val="13"/>
  <p:tag name="KSO_WM_DIAGRAM_USE_COLOR_VALUE" val="{&quot;color_scheme&quot;:1,&quot;color_type&quot;:1,&quot;theme_color_indexes&quot;:[8,8,8,8,8,8]}"/>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i*1_4_2"/>
  <p:tag name="KSO_WM_TEMPLATE_CATEGORY" val="diagram"/>
  <p:tag name="KSO_WM_TEMPLATE_INDEX" val="20233199"/>
  <p:tag name="KSO_WM_UNIT_LAYERLEVEL" val="1_1_1"/>
  <p:tag name="KSO_WM_TAG_VERSION" val="3.0"/>
  <p:tag name="KSO_WM_BEAUTIFY_FLAG" val="#wm#"/>
  <p:tag name="KSO_WM_DIAGRAM_GROUP_CODE" val="m1-1"/>
  <p:tag name="KSO_WM_UNIT_SUBTYPE" val="d"/>
  <p:tag name="KSO_WM_UNIT_TYPE" val="m_h_i"/>
  <p:tag name="KSO_WM_UNIT_INDEX" val="1_4_2"/>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PRESET_TEXT" val="4"/>
  <p:tag name="KSO_WM_UNIT_LINE_FORE_SCHEMECOLOR_INDEX" val="13"/>
  <p:tag name="KSO_WM_UNIT_TEXT_FILL_FORE_SCHEMECOLOR_INDEX" val="1"/>
  <p:tag name="KSO_WM_UNIT_TEXT_FILL_TYPE" val="1"/>
  <p:tag name="KSO_WM_DIAGRAM_USE_COLOR_VALUE" val="{&quot;color_scheme&quot;:1,&quot;color_type&quot;:1,&quot;theme_color_indexes&quot;:[8,8,8,8,8,8]}"/>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x*1_4_1"/>
  <p:tag name="KSO_WM_TEMPLATE_CATEGORY" val="diagram"/>
  <p:tag name="KSO_WM_TEMPLATE_INDEX" val="20233199"/>
  <p:tag name="KSO_WM_UNIT_LAYERLEVEL" val="1_1_1"/>
  <p:tag name="KSO_WM_TAG_VERSION" val="3.0"/>
  <p:tag name="KSO_WM_BEAUTIFY_FLAG" val="#wm#"/>
  <p:tag name="KSO_WM_UNIT_VALUE" val="129*129"/>
  <p:tag name="KSO_WM_DIAGRAM_GROUP_CODE" val="m1-1"/>
  <p:tag name="KSO_WM_UNIT_TYPE" val="m_h_x"/>
  <p:tag name="KSO_WM_UNIT_INDEX" val="1_4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8,8,8,8,8,8]}"/>
</p:tagLst>
</file>

<file path=ppt/tags/tag9.xml><?xml version="1.0" encoding="utf-8"?>
<p:tagLst xmlns:p="http://schemas.openxmlformats.org/presentationml/2006/main">
  <p:tag name="MH" val="20150429225421"/>
  <p:tag name="MH_LIBRARY" val="CONTENTS"/>
  <p:tag name="MH_TYPE" val="NUMBER"/>
  <p:tag name="ID" val="547142"/>
  <p:tag name="MH_ORDER" val="1"/>
  <p:tag name="KSO_WM_DIAGRAM_VIRTUALLY_FRAME" val="{&quot;height&quot;:209.77039370078737,&quot;left&quot;:32.5,&quot;top&quot;:242.63503937007872,&quot;width&quot;:878.3940157480314}"/>
</p:tagLst>
</file>

<file path=ppt/tags/tag9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3199_3*m_h_f*1_4_1"/>
  <p:tag name="KSO_WM_TEMPLATE_CATEGORY" val="diagram"/>
  <p:tag name="KSO_WM_TEMPLATE_INDEX" val="20233199"/>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输入项正文，文字是您的思想的提炼，尽量言简意赅的阐述观点。单击此处输入项正文，文字是思想的提炼，请尽量言简意赅的阐述观点。单击输入项正文"/>
  <p:tag name="KSO_WM_UNIT_TEXT_FILL_FORE_SCHEMECOLOR_INDEX" val="1"/>
  <p:tag name="KSO_WM_UNIT_TEXT_FILL_TYPE" val="1"/>
  <p:tag name="KSO_WM_DIAGRAM_USE_COLOR_VALUE" val="{&quot;color_scheme&quot;:1,&quot;color_type&quot;:1,&quot;theme_color_indexes&quot;:[8,8,8,8,8,8]}"/>
</p:tagLst>
</file>

<file path=ppt/tags/tag9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3199_3*m_h_a*1_4_1"/>
  <p:tag name="KSO_WM_TEMPLATE_CATEGORY" val="diagram"/>
  <p:tag name="KSO_WM_TEMPLATE_INDEX" val="20233199"/>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DIAGRAM_USE_COLOR_VALUE" val="{&quot;color_scheme&quot;:1,&quot;color_type&quot;:1,&quot;theme_color_indexes&quot;:[8,8,8,8,8,8]}"/>
</p:tagLst>
</file>

<file path=ppt/tags/tag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3199_3*m_h_f*1_3_1"/>
  <p:tag name="KSO_WM_TEMPLATE_CATEGORY" val="diagram"/>
  <p:tag name="KSO_WM_TEMPLATE_INDEX" val="20233199"/>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输入项正文，文字是您的思想的提炼，尽量言简意赅的阐述观点。单击此处输入项正文，文字是思想的提炼，请尽量言简意赅的阐述观点。单击输入项正文"/>
  <p:tag name="KSO_WM_UNIT_TEXT_FILL_FORE_SCHEMECOLOR_INDEX" val="1"/>
  <p:tag name="KSO_WM_UNIT_TEXT_FILL_TYPE" val="1"/>
  <p:tag name="KSO_WM_DIAGRAM_USE_COLOR_VALUE" val="{&quot;color_scheme&quot;:1,&quot;color_type&quot;:1,&quot;theme_color_indexes&quot;:[8,8,8,8,8,8]}"/>
</p:tagLst>
</file>

<file path=ppt/tags/tag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3199_3*m_h_a*1_3_1"/>
  <p:tag name="KSO_WM_TEMPLATE_CATEGORY" val="diagram"/>
  <p:tag name="KSO_WM_TEMPLATE_INDEX" val="20233199"/>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DIAGRAM_USE_COLOR_VALUE" val="{&quot;color_scheme&quot;:1,&quot;color_type&quot;:1,&quot;theme_color_indexes&quot;:[8,8,8,8,8,8]}"/>
</p:tagLst>
</file>

<file path=ppt/tags/tag9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3199_3*m_h_f*1_2_1"/>
  <p:tag name="KSO_WM_TEMPLATE_CATEGORY" val="diagram"/>
  <p:tag name="KSO_WM_TEMPLATE_INDEX" val="20233199"/>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输入项正文，文字是您的思想的提炼，尽量言简意赅的阐述观点。单击此处输入项正文，文字是思想的提炼，请尽量言简意赅的阐述观点。单击输入项正文"/>
  <p:tag name="KSO_WM_UNIT_TEXT_FILL_FORE_SCHEMECOLOR_INDEX" val="1"/>
  <p:tag name="KSO_WM_UNIT_TEXT_FILL_TYPE" val="1"/>
  <p:tag name="KSO_WM_DIAGRAM_USE_COLOR_VALUE" val="{&quot;color_scheme&quot;:1,&quot;color_type&quot;:1,&quot;theme_color_indexes&quot;:[8,8,8,8,8,8]}"/>
</p:tagLst>
</file>

<file path=ppt/tags/tag9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3199_3*m_h_a*1_2_1"/>
  <p:tag name="KSO_WM_TEMPLATE_CATEGORY" val="diagram"/>
  <p:tag name="KSO_WM_TEMPLATE_INDEX" val="20233199"/>
  <p:tag name="KSO_WM_UNIT_LAYERLEVEL" val="1_1_1"/>
  <p:tag name="KSO_WM_TAG_VERSION" val="3.0"/>
  <p:tag name="KSO_WM_BEAUTIFY_FLAG" val="#wm#"/>
  <p:tag name="KSO_WM_UNIT_TEXT_FILL_FORE_SCHEMECOLOR_INDEX_BRIGHTNESS" val="0.15"/>
  <p:tag name="KSO_WM_DIAGRAM_GROUP_CODE" val="m1-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DIAGRAM_USE_COLOR_VALUE" val="{&quot;color_scheme&quot;:1,&quot;color_type&quot;:1,&quot;theme_color_indexes&quot;:[8,8,8,8,8,8]}"/>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h_x*1_2_1"/>
  <p:tag name="KSO_WM_TEMPLATE_CATEGORY" val="diagram"/>
  <p:tag name="KSO_WM_TEMPLATE_INDEX" val="20233199"/>
  <p:tag name="KSO_WM_UNIT_LAYERLEVEL" val="1_1_1"/>
  <p:tag name="KSO_WM_TAG_VERSION" val="3.0"/>
  <p:tag name="KSO_WM_BEAUTIFY_FLAG" val="#wm#"/>
  <p:tag name="KSO_WM_UNIT_VALUE" val="128*129"/>
  <p:tag name="KSO_WM_DIAGRAM_GROUP_CODE" val="m1-1"/>
  <p:tag name="KSO_WM_UNIT_TYPE" val="m_h_x"/>
  <p:tag name="KSO_WM_UNIT_INDEX" val="1_2_1"/>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8,8,8,8,8,8]}"/>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i*1_2"/>
  <p:tag name="KSO_WM_TEMPLATE_CATEGORY" val="diagram"/>
  <p:tag name="KSO_WM_TEMPLATE_INDEX" val="20233199"/>
  <p:tag name="KSO_WM_UNIT_LAYERLEVEL" val="1_1"/>
  <p:tag name="KSO_WM_TAG_VERSION" val="3.0"/>
  <p:tag name="KSO_WM_BEAUTIFY_FLAG" val="#wm#"/>
  <p:tag name="KSO_WM_DIAGRAM_GROUP_CODE" val="m1-1"/>
  <p:tag name="KSO_WM_UNIT_TYPE" val="m_i"/>
  <p:tag name="KSO_WM_UNIT_INDEX" val="1_2"/>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8,8,8,8,8,8]}"/>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99_3*m_i*1_3"/>
  <p:tag name="KSO_WM_TEMPLATE_CATEGORY" val="diagram"/>
  <p:tag name="KSO_WM_TEMPLATE_INDEX" val="20233199"/>
  <p:tag name="KSO_WM_UNIT_LAYERLEVEL" val="1_1"/>
  <p:tag name="KSO_WM_TAG_VERSION" val="3.0"/>
  <p:tag name="KSO_WM_BEAUTIFY_FLAG" val="#wm#"/>
  <p:tag name="KSO_WM_DIAGRAM_GROUP_CODE" val="m1-1"/>
  <p:tag name="KSO_WM_UNIT_TYPE" val="m_i"/>
  <p:tag name="KSO_WM_UNIT_INDEX" val="1_3"/>
  <p:tag name="KSO_WM_DIAGRAM_VERSION" val="3"/>
  <p:tag name="KSO_WM_DIAGRAM_COLOR_TRICK" val="1"/>
  <p:tag name="KSO_WM_DIAGRAM_COLOR_TEXT_CAN_REMOVE" val="n"/>
  <p:tag name="KSO_WM_DIAGRAM_MAX_ITEMCNT" val="5"/>
  <p:tag name="KSO_WM_DIAGRAM_MIN_ITEMCNT" val="2"/>
  <p:tag name="KSO_WM_DIAGRAM_VIRTUALLY_FRAME" val="{&quot;height&quot;:388,&quot;left&quot;:61.850048828125,&quot;top&quot;:125.175,&quot;width&quot;:850.6499023437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8,8,8,8,8,8]}"/>
</p:tagLst>
</file>

<file path=ppt/tags/tag99.xml><?xml version="1.0" encoding="utf-8"?>
<p:tagLst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Office 主题​​">
  <a:themeElements>
    <a:clrScheme name="简约教育">
      <a:dk1>
        <a:sysClr val="windowText" lastClr="000000"/>
      </a:dk1>
      <a:lt1>
        <a:sysClr val="window" lastClr="FFFFFF"/>
      </a:lt1>
      <a:dk2>
        <a:srgbClr val="44546A"/>
      </a:dk2>
      <a:lt2>
        <a:srgbClr val="E7E6E6"/>
      </a:lt2>
      <a:accent1>
        <a:srgbClr val="30C1D8"/>
      </a:accent1>
      <a:accent2>
        <a:srgbClr val="404040"/>
      </a:accent2>
      <a:accent3>
        <a:srgbClr val="AFB6BB"/>
      </a:accent3>
      <a:accent4>
        <a:srgbClr val="FFD641"/>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2715</Words>
  <Application>WPS 演示</Application>
  <PresentationFormat>宽屏</PresentationFormat>
  <Paragraphs>405</Paragraphs>
  <Slides>31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宋体</vt:lpstr>
      <vt:lpstr>Wingdings</vt:lpstr>
      <vt:lpstr>微软雅黑</vt:lpstr>
      <vt:lpstr>Arial</vt:lpstr>
      <vt:lpstr>Calibri</vt:lpstr>
      <vt:lpstr>Times New Roman</vt:lpstr>
      <vt:lpstr>Century Gothic</vt:lpstr>
      <vt:lpstr>Impact</vt:lpstr>
      <vt:lpstr>等线</vt:lpstr>
      <vt:lpstr>Arial Unicode MS</vt:lpstr>
      <vt:lpstr>等线 Light</vt:lpstr>
      <vt:lpstr>Myriad Pro</vt:lpstr>
      <vt:lpstr>DejaVu Math TeX Gyre</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岱岱</cp:lastModifiedBy>
  <cp:revision>42</cp:revision>
  <dcterms:created xsi:type="dcterms:W3CDTF">2017-08-07T02:09:00Z</dcterms:created>
  <dcterms:modified xsi:type="dcterms:W3CDTF">2024-06-06T16:15:16Z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FD282C0D682545F48C5A02FC0CAC2DD3_13</vt:lpwstr>
  </property>
</Properties>
</file>