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882B0"/>
    <a:srgbClr val="0B86FF"/>
    <a:srgbClr val="FFFFFF"/>
    <a:srgbClr val="E0C6FD"/>
    <a:srgbClr val="AE67C5"/>
    <a:srgbClr val="C28BD3"/>
    <a:srgbClr val="62176A"/>
    <a:srgbClr val="C993B3"/>
    <a:srgbClr val="F7E4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40" y="76"/>
      </p:cViewPr>
      <p:guideLst>
        <p:guide orient="horz" pos="25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>
              <a:lnSpc>
                <a:spcPct val="150000"/>
              </a:lnSpc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dirty="0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備忘稿版面配置區 27"/>
          <p:cNvSpPr>
            <a:spLocks noGrp="1"/>
          </p:cNvSpPr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latin typeface="Arial"/>
                <a:ea typeface="微软雅黑"/>
                <a:cs typeface="+mn-cs"/>
              </a:defRPr>
            </a:pPr>
            <a:r>
              <a:rPr dirty="0" err="1"/>
              <a:t>当数据在相近的尺度上时，数值计算更为稳定，尤其是在梯度下降等优化算法中</a:t>
            </a:r>
            <a:r>
              <a:rPr dirty="0"/>
              <a:t>。</a:t>
            </a: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latin typeface="Arial"/>
                <a:ea typeface="微软雅黑"/>
                <a:cs typeface="+mn-cs"/>
              </a:defRPr>
            </a:pPr>
            <a:endParaRPr lang="en-US"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latin typeface="Arial"/>
                <a:ea typeface="微软雅黑"/>
                <a:cs typeface="+mn-cs"/>
              </a:defRPr>
            </a:pPr>
            <a:r>
              <a:rPr dirty="0" err="1"/>
              <a:t>归一化后的数据可以更好地进行比较，尤其是在绘图和可视化分析时，有助于揭示数据的内在结构和模式</a:t>
            </a:r>
            <a:r>
              <a:rPr dirty="0"/>
              <a:t>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備忘稿版面配置區 4"/>
          <p:cNvSpPr>
            <a:spLocks noGrp="1"/>
          </p:cNvSpPr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lstStyle/>
          <a:p>
            <a:r>
              <a:rPr lang="zh-CN" dirty="0"/>
              <a:t>周末</a:t>
            </a:r>
            <a:r>
              <a:rPr lang="en-US" dirty="0"/>
              <a:t>,</a:t>
            </a:r>
            <a:r>
              <a:rPr lang="zh-CN" dirty="0"/>
              <a:t>周中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備忘稿版面配置區 6"/>
          <p:cNvSpPr>
            <a:spLocks noGrp="1"/>
          </p:cNvSpPr>
          <p:nvPr>
            <p:ph type="body"/>
          </p:nvPr>
        </p:nvSpPr>
        <p:spPr>
          <a:xfrm>
            <a:off x="0" y="0"/>
            <a:ext cx="1778000" cy="444500"/>
          </a:xfrm>
          <a:prstGeom prst="rect">
            <a:avLst/>
          </a:prstGeom>
        </p:spPr>
        <p:txBody>
          <a:bodyPr/>
          <a:lstStyle/>
          <a:p>
            <a:r>
              <a:rPr lang="zh-CN" sz="1800" b="0" i="0" u="none" strike="noStrike" dirty="0">
                <a:latin typeface="Arial"/>
                <a:ea typeface="微软雅黑"/>
                <a:cs typeface="+mn-cs"/>
              </a:rPr>
              <a:t>，给聚类带来很大的困难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/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2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/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6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  <p:sp>
        <p:nvSpPr>
          <p:cNvPr id="6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/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/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4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/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/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第二级</a:t>
            </a:r>
            <a:endParaRPr/>
          </a:p>
          <a:p>
            <a:pPr lvl="2"/>
            <a:r>
              <a:rPr lang="zh-CN" altLang="en-US"/>
              <a:t>第三级</a:t>
            </a:r>
            <a:endParaRPr/>
          </a:p>
          <a:p>
            <a:pPr lvl="3"/>
            <a:r>
              <a:rPr lang="zh-CN" altLang="en-US"/>
              <a:t>第四级</a:t>
            </a:r>
            <a:endParaRPr/>
          </a:p>
          <a:p>
            <a:pPr lvl="4"/>
            <a:r>
              <a:rPr lang="zh-CN" altLang="en-US"/>
              <a:t>第五级</a:t>
            </a:r>
            <a:endParaRPr/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52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5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/>
              <a:t>‹#›</a:t>
            </a:fld>
            <a:endParaRPr lang="zh-CN" altLang="en-US" dirty="0"/>
          </a:p>
        </p:txBody>
      </p:sp>
      <p:sp>
        <p:nvSpPr>
          <p:cNvPr id="56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/>
          </a:p>
        </p:txBody>
      </p:sp>
      <p:sp>
        <p:nvSpPr>
          <p:cNvPr id="5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6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6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/>
          </a:p>
          <a:p>
            <a:pPr lvl="1"/>
            <a:r>
              <a:rPr lang="zh-CN" altLang="en-US" dirty="0"/>
              <a:t>第二级</a:t>
            </a:r>
            <a:endParaRPr/>
          </a:p>
          <a:p>
            <a:pPr lvl="2"/>
            <a:r>
              <a:rPr lang="zh-CN" altLang="en-US" dirty="0"/>
              <a:t>第三级</a:t>
            </a:r>
            <a:endParaRPr/>
          </a:p>
          <a:p>
            <a:pPr lvl="3"/>
            <a:r>
              <a:rPr lang="zh-CN" altLang="en-US" dirty="0"/>
              <a:t>第四级</a:t>
            </a:r>
            <a:endParaRPr/>
          </a:p>
          <a:p>
            <a:pPr lvl="4"/>
            <a:r>
              <a:rPr lang="zh-CN" altLang="en-US" dirty="0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MO" altLang="en-US"/>
              <a:t>7/6/2024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1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-17145" y="-15875"/>
            <a:ext cx="12227560" cy="6873875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cs typeface="+mn-ea"/>
              <a:sym typeface="+mn-lt"/>
            </a:endParaRPr>
          </a:p>
        </p:txBody>
      </p:sp>
      <p:grpSp>
        <p:nvGrpSpPr>
          <p:cNvPr id="3" name="图形 10"/>
          <p:cNvGrpSpPr/>
          <p:nvPr/>
        </p:nvGrpSpPr>
        <p:grpSpPr>
          <a:xfrm rot="1911398" flipH="1">
            <a:off x="-4328284" y="109424"/>
            <a:ext cx="18785954" cy="9463205"/>
            <a:chOff x="1364551" y="1662116"/>
            <a:chExt cx="9464325" cy="3530151"/>
          </a:xfrm>
          <a:noFill/>
        </p:grpSpPr>
        <p:sp>
          <p:nvSpPr>
            <p:cNvPr id="4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7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8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9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1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2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6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108"/>
          <p:cNvGrpSpPr/>
          <p:nvPr/>
        </p:nvGrpSpPr>
        <p:grpSpPr>
          <a:xfrm>
            <a:off x="8750221" y="5337925"/>
            <a:ext cx="3001231" cy="923425"/>
            <a:chOff x="9730702" y="211219"/>
            <a:chExt cx="2374282" cy="701101"/>
          </a:xfrm>
        </p:grpSpPr>
        <p:pic>
          <p:nvPicPr>
            <p:cNvPr id="28" name="图片 109"/>
            <p:cNvPicPr>
              <a:picLocks noChangeAspect="1"/>
            </p:cNvPicPr>
            <p:nvPr userDrawn="1"/>
          </p:nvPicPr>
          <p:blipFill>
            <a:blip r:embed="rId3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9" name="图片 110"/>
            <p:cNvPicPr>
              <a:picLocks noChangeAspect="1"/>
            </p:cNvPicPr>
            <p:nvPr/>
          </p:nvPicPr>
          <p:blipFill rotWithShape="1">
            <a:blip r:embed="rId5" cstate="screen">
              <a:biLevel thresh="25000"/>
            </a:blip>
            <a:srcRect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30" name="文本框 115"/>
          <p:cNvSpPr txBox="1"/>
          <p:nvPr/>
        </p:nvSpPr>
        <p:spPr>
          <a:xfrm>
            <a:off x="604122" y="3323471"/>
            <a:ext cx="11652250" cy="132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54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第8组-电力负荷大数据分析</a:t>
            </a:r>
            <a:endParaRPr dirty="0"/>
          </a:p>
        </p:txBody>
      </p:sp>
      <p:cxnSp>
        <p:nvCxnSpPr>
          <p:cNvPr id="31" name="直接连接符 116"/>
          <p:cNvCxnSpPr/>
          <p:nvPr/>
        </p:nvCxnSpPr>
        <p:spPr>
          <a:xfrm>
            <a:off x="677309" y="4645347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/>
              <a:t>1</a:t>
            </a:fld>
            <a:endParaRPr lang="zh-CN" altLang="en-US" dirty="0"/>
          </a:p>
        </p:txBody>
      </p:sp>
      <p:sp>
        <p:nvSpPr>
          <p:cNvPr id="33" name="矩形 33"/>
          <p:cNvSpPr/>
          <p:nvPr/>
        </p:nvSpPr>
        <p:spPr>
          <a:xfrm>
            <a:off x="562406" y="4841027"/>
            <a:ext cx="3517900" cy="52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800">
              <a:solidFill>
                <a:schemeClr val="bg1">
                  <a:alpha val="10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/>
              <a:ea typeface="华文楷体"/>
              <a:cs typeface="+mn-cs"/>
            </a:endParaRPr>
          </a:p>
        </p:txBody>
      </p:sp>
      <p:sp>
        <p:nvSpPr>
          <p:cNvPr id="34" name="文本框 115"/>
          <p:cNvSpPr txBox="1"/>
          <p:nvPr/>
        </p:nvSpPr>
        <p:spPr>
          <a:xfrm>
            <a:off x="677309" y="4900732"/>
            <a:ext cx="11652250" cy="825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2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朱继涛</a:t>
            </a:r>
            <a:r>
              <a:rPr lang="en-US" sz="32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 </a:t>
            </a:r>
            <a:r>
              <a:rPr lang="zh-CN" sz="32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李德瑜</a:t>
            </a:r>
            <a:r>
              <a:rPr lang="en-US" sz="32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 </a:t>
            </a:r>
            <a:r>
              <a:rPr lang="zh-CN" sz="3200" b="1" i="0" u="none" strike="noStrike" dirty="0">
                <a:solidFill>
                  <a:srgbClr val="FFFFFF">
                    <a:alpha val="10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微软雅黑"/>
                <a:sym typeface="Arial"/>
              </a:rPr>
              <a:t>吴晨聪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7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8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9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40" name="文本框 174"/>
          <p:cNvSpPr txBox="1"/>
          <p:nvPr/>
        </p:nvSpPr>
        <p:spPr>
          <a:xfrm>
            <a:off x="1296156" y="191311"/>
            <a:ext cx="964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4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3222818" y="5645213"/>
            <a:ext cx="6248400" cy="1555750"/>
          </a:xfrm>
        </p:spPr>
        <p:txBody>
          <a:bodyPr>
            <a:spAutoFit/>
          </a:bodyPr>
          <a:lstStyle/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sz="1800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可以看出当聚类数为2时，SSE随着聚类数的增加变化不大，选择</a:t>
            </a:r>
            <a:r>
              <a:rPr sz="2400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聚类数为2,</a:t>
            </a:r>
            <a:r>
              <a:rPr lang="zh-CN" sz="1800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算法</a:t>
            </a:r>
            <a:r>
              <a:rPr sz="1800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为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kmedioids+DTW</a:t>
            </a:r>
            <a:r>
              <a:rPr sz="1800" dirty="0" err="1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分析用户一</a:t>
            </a:r>
            <a:r>
              <a:rPr lang="zh-CN" sz="1800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日</a:t>
            </a:r>
            <a:r>
              <a:rPr sz="1800" dirty="0" err="1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的用电模式</a:t>
            </a:r>
            <a:r>
              <a:rPr sz="1800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。</a:t>
            </a:r>
            <a:endParaRPr dirty="0"/>
          </a:p>
          <a:p>
            <a:pPr marL="285750" lvl="0" indent="-285750" algn="ctr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sz="18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43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44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45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46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47" name="文本框 12"/>
          <p:cNvSpPr txBox="1"/>
          <p:nvPr/>
        </p:nvSpPr>
        <p:spPr>
          <a:xfrm>
            <a:off x="4239048" y="1859395"/>
            <a:ext cx="3830040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apartment1聚类分析</a:t>
            </a:r>
            <a:endParaRPr dirty="0"/>
          </a:p>
        </p:txBody>
      </p:sp>
      <p:pic>
        <p:nvPicPr>
          <p:cNvPr id="48" name="圖片 4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366" y="2529516"/>
            <a:ext cx="5004903" cy="2912329"/>
          </a:xfrm>
          <a:prstGeom prst="rect">
            <a:avLst/>
          </a:prstGeom>
        </p:spPr>
      </p:pic>
      <p:pic>
        <p:nvPicPr>
          <p:cNvPr id="49" name="圖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6169" y="2452926"/>
            <a:ext cx="5061790" cy="2988919"/>
          </a:xfrm>
          <a:prstGeom prst="rect">
            <a:avLst/>
          </a:prstGeom>
        </p:spPr>
      </p:pic>
      <p:sp>
        <p:nvSpPr>
          <p:cNvPr id="50" name="箭號: 向上 49"/>
          <p:cNvSpPr/>
          <p:nvPr/>
        </p:nvSpPr>
        <p:spPr>
          <a:xfrm>
            <a:off x="11196249" y="3828970"/>
            <a:ext cx="343420" cy="634807"/>
          </a:xfrm>
          <a:prstGeom prst="upArrow">
            <a:avLst/>
          </a:prstGeom>
          <a:solidFill>
            <a:schemeClr val="bg2">
              <a:alpha val="100000"/>
            </a:schemeClr>
          </a:solidFill>
          <a:ln w="127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1" name="箭號: 向上 50"/>
          <p:cNvSpPr/>
          <p:nvPr/>
        </p:nvSpPr>
        <p:spPr>
          <a:xfrm rot="10800000">
            <a:off x="461312" y="3828970"/>
            <a:ext cx="343419" cy="634807"/>
          </a:xfrm>
          <a:prstGeom prst="upArrow">
            <a:avLst/>
          </a:prstGeom>
          <a:solidFill>
            <a:schemeClr val="bg2">
              <a:alpha val="100000"/>
            </a:schemeClr>
          </a:solidFill>
          <a:ln w="127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2" name="橢圓 51"/>
          <p:cNvSpPr/>
          <p:nvPr/>
        </p:nvSpPr>
        <p:spPr>
          <a:xfrm>
            <a:off x="1387557" y="4766258"/>
            <a:ext cx="364233" cy="364233"/>
          </a:xfrm>
          <a:prstGeom prst="ellipse">
            <a:avLst/>
          </a:prstGeom>
          <a:noFill/>
          <a:ln w="12700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3" name="橢圓 52"/>
          <p:cNvSpPr/>
          <p:nvPr/>
        </p:nvSpPr>
        <p:spPr>
          <a:xfrm>
            <a:off x="6958863" y="4281661"/>
            <a:ext cx="364233" cy="364233"/>
          </a:xfrm>
          <a:prstGeom prst="ellipse">
            <a:avLst/>
          </a:prstGeom>
          <a:noFill/>
          <a:ln w="12700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5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5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59" name="文本框 174"/>
          <p:cNvSpPr txBox="1"/>
          <p:nvPr/>
        </p:nvSpPr>
        <p:spPr>
          <a:xfrm>
            <a:off x="1296157" y="191311"/>
            <a:ext cx="963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6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11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6442652" y="3048542"/>
            <a:ext cx="5461000" cy="2654300"/>
          </a:xfrm>
        </p:spPr>
        <p:txBody>
          <a:bodyPr>
            <a:spAutoFit/>
          </a:bodyPr>
          <a:lstStyle/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左图是聚类数为2时的apartment1的聚类曲线，可以看出效果并不明显。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可能是因为同一用户的用电模式在各时段本身就比较类似，难以划分聚类。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不如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直接作为一个类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，根据DTW最小选择聚类中心作为典型用电模式。</a:t>
            </a:r>
            <a:endParaRPr dirty="0"/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62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63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64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65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66" name="文本框 12"/>
          <p:cNvSpPr txBox="1"/>
          <p:nvPr/>
        </p:nvSpPr>
        <p:spPr>
          <a:xfrm>
            <a:off x="2740485" y="1788548"/>
            <a:ext cx="6918587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聚类数为2时的apartment1的日聚类曲线</a:t>
            </a:r>
            <a:endParaRPr dirty="0"/>
          </a:p>
        </p:txBody>
      </p:sp>
      <p:pic>
        <p:nvPicPr>
          <p:cNvPr id="67" name="圖片 6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051" y="2546718"/>
            <a:ext cx="5847820" cy="3511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70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71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2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73" name="文本框 174"/>
          <p:cNvSpPr txBox="1"/>
          <p:nvPr/>
        </p:nvSpPr>
        <p:spPr>
          <a:xfrm>
            <a:off x="1296156" y="191311"/>
            <a:ext cx="964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7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12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6212871" y="3429000"/>
            <a:ext cx="5778500" cy="2012950"/>
          </a:xfrm>
        </p:spPr>
        <p:txBody>
          <a:bodyPr>
            <a:spAutoFit/>
          </a:bodyPr>
          <a:lstStyle/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可以看出该用户用电习惯。</a:t>
            </a:r>
            <a:endParaRPr dirty="0"/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图中还绘制了与典型日相似度最高的几日，可以发现虽然用电模式类似，但用电曲线高峰会漂移，这显示了用户用电行为的不确定性。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sz="18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76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77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78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79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80" name="文本框 12"/>
          <p:cNvSpPr txBox="1"/>
          <p:nvPr/>
        </p:nvSpPr>
        <p:spPr>
          <a:xfrm>
            <a:off x="3489767" y="1813660"/>
            <a:ext cx="5238955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apartment1选取的典型日曲线</a:t>
            </a:r>
            <a:endParaRPr dirty="0"/>
          </a:p>
        </p:txBody>
      </p:sp>
      <p:pic>
        <p:nvPicPr>
          <p:cNvPr id="81" name="圖片 80"/>
          <p:cNvPicPr>
            <a:picLocks noChangeAspect="1"/>
          </p:cNvPicPr>
          <p:nvPr/>
        </p:nvPicPr>
        <p:blipFill>
          <a:blip r:embed="rId7"/>
          <a:srcRect l="8383" r="6675"/>
          <a:stretch>
            <a:fillRect/>
          </a:stretch>
        </p:blipFill>
        <p:spPr>
          <a:xfrm>
            <a:off x="342537" y="2601188"/>
            <a:ext cx="5694378" cy="3351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圖片 8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5993" y="2452926"/>
            <a:ext cx="5031966" cy="3065600"/>
          </a:xfrm>
          <a:prstGeom prst="rect">
            <a:avLst/>
          </a:prstGeom>
        </p:spPr>
      </p:pic>
      <p:pic>
        <p:nvPicPr>
          <p:cNvPr id="84" name="圖片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2" y="2452926"/>
            <a:ext cx="5149254" cy="3042958"/>
          </a:xfrm>
          <a:prstGeom prst="rect">
            <a:avLst/>
          </a:prstGeom>
        </p:spPr>
      </p:pic>
      <p:pic>
        <p:nvPicPr>
          <p:cNvPr id="85" name="图片 168"/>
          <p:cNvPicPr>
            <a:picLocks noChangeAspect="1"/>
          </p:cNvPicPr>
          <p:nvPr/>
        </p:nvPicPr>
        <p:blipFill rotWithShape="1">
          <a:blip r:embed="rId4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86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8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8" name="图片 169"/>
          <p:cNvPicPr>
            <a:picLocks noChangeAspect="1"/>
          </p:cNvPicPr>
          <p:nvPr/>
        </p:nvPicPr>
        <p:blipFill>
          <a:blip r:embed="rId6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89" name="文本框 174"/>
          <p:cNvSpPr txBox="1"/>
          <p:nvPr/>
        </p:nvSpPr>
        <p:spPr>
          <a:xfrm>
            <a:off x="1296157" y="191311"/>
            <a:ext cx="968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9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91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92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93" name="文本框 12"/>
          <p:cNvSpPr txBox="1"/>
          <p:nvPr/>
        </p:nvSpPr>
        <p:spPr>
          <a:xfrm>
            <a:off x="4140183" y="1865693"/>
            <a:ext cx="3811625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114个用户的聚类分析</a:t>
            </a:r>
            <a:endParaRPr dirty="0"/>
          </a:p>
        </p:txBody>
      </p:sp>
      <p:sp>
        <p:nvSpPr>
          <p:cNvPr id="94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95" name="矩形: 圆角 25"/>
          <p:cNvSpPr/>
          <p:nvPr/>
        </p:nvSpPr>
        <p:spPr>
          <a:xfrm>
            <a:off x="4180698" y="1127782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96" name="箭號: 向上 95"/>
          <p:cNvSpPr/>
          <p:nvPr/>
        </p:nvSpPr>
        <p:spPr>
          <a:xfrm>
            <a:off x="11196249" y="3828970"/>
            <a:ext cx="343420" cy="634807"/>
          </a:xfrm>
          <a:prstGeom prst="upArrow">
            <a:avLst/>
          </a:prstGeom>
          <a:solidFill>
            <a:schemeClr val="bg2">
              <a:alpha val="100000"/>
            </a:schemeClr>
          </a:solidFill>
          <a:ln w="127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7" name="箭號: 向上 96"/>
          <p:cNvSpPr/>
          <p:nvPr/>
        </p:nvSpPr>
        <p:spPr>
          <a:xfrm rot="10800000">
            <a:off x="461312" y="3828970"/>
            <a:ext cx="343419" cy="634807"/>
          </a:xfrm>
          <a:prstGeom prst="upArrow">
            <a:avLst/>
          </a:prstGeom>
          <a:solidFill>
            <a:schemeClr val="bg2">
              <a:alpha val="100000"/>
            </a:schemeClr>
          </a:solidFill>
          <a:ln w="12700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8" name="橢圓 97"/>
          <p:cNvSpPr/>
          <p:nvPr/>
        </p:nvSpPr>
        <p:spPr>
          <a:xfrm>
            <a:off x="2611829" y="4818134"/>
            <a:ext cx="364233" cy="364233"/>
          </a:xfrm>
          <a:prstGeom prst="ellipse">
            <a:avLst/>
          </a:prstGeom>
          <a:noFill/>
          <a:ln w="12700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99" name="橢圓 98"/>
          <p:cNvSpPr/>
          <p:nvPr/>
        </p:nvSpPr>
        <p:spPr>
          <a:xfrm>
            <a:off x="8307146" y="3464737"/>
            <a:ext cx="364233" cy="364233"/>
          </a:xfrm>
          <a:prstGeom prst="ellipse">
            <a:avLst/>
          </a:prstGeom>
          <a:noFill/>
          <a:ln w="12700">
            <a:solidFill>
              <a:srgbClr val="7030A0">
                <a:alpha val="100000"/>
              </a:srgbClr>
            </a:solidFill>
            <a:prstDash val="solid"/>
            <a:miter lim="800000"/>
          </a:ln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00" name="文字方塊 99"/>
          <p:cNvSpPr txBox="1"/>
          <p:nvPr/>
        </p:nvSpPr>
        <p:spPr>
          <a:xfrm>
            <a:off x="3222818" y="5645213"/>
            <a:ext cx="6248400" cy="1282700"/>
          </a:xfrm>
        </p:spPr>
        <p:txBody>
          <a:bodyPr>
            <a:spAutoFit/>
          </a:bodyPr>
          <a:lstStyle/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结合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SSE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肘部曲线和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SC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廓轮廓系数线</a:t>
            </a:r>
            <a:r>
              <a:rPr lang="zh-CN" sz="1800" b="0" i="0" u="none" strike="noStrike" dirty="0">
                <a:latin typeface="Arial"/>
                <a:ea typeface="微软雅黑"/>
                <a:cs typeface="+mn-cs"/>
              </a:rPr>
              <a:t>，最终选择这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114个用户的聚类数目为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5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，聚类算法为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kmedioids+DTW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。</a:t>
            </a:r>
            <a:endParaRPr dirty="0"/>
          </a:p>
          <a:p>
            <a:pPr marL="285750" lvl="0" indent="-285750" algn="ctr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sz="18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03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04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5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06" name="文本框 174"/>
          <p:cNvSpPr txBox="1"/>
          <p:nvPr/>
        </p:nvSpPr>
        <p:spPr>
          <a:xfrm>
            <a:off x="1296156" y="191311"/>
            <a:ext cx="9641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10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08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109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110" name="文本框 12"/>
          <p:cNvSpPr txBox="1"/>
          <p:nvPr/>
        </p:nvSpPr>
        <p:spPr>
          <a:xfrm>
            <a:off x="4212811" y="1686393"/>
            <a:ext cx="3792867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114个用户的聚类分析</a:t>
            </a:r>
            <a:endParaRPr dirty="0"/>
          </a:p>
        </p:txBody>
      </p:sp>
      <p:sp>
        <p:nvSpPr>
          <p:cNvPr id="111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112" name="矩形: 圆角 25"/>
          <p:cNvSpPr/>
          <p:nvPr/>
        </p:nvSpPr>
        <p:spPr>
          <a:xfrm>
            <a:off x="4180698" y="1127782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pic>
        <p:nvPicPr>
          <p:cNvPr id="113" name="圖片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5092" y="2153146"/>
            <a:ext cx="7775558" cy="4704854"/>
          </a:xfrm>
          <a:prstGeom prst="rect">
            <a:avLst/>
          </a:prstGeom>
        </p:spPr>
      </p:pic>
      <p:sp>
        <p:nvSpPr>
          <p:cNvPr id="114" name="文字方塊 113"/>
          <p:cNvSpPr txBox="1"/>
          <p:nvPr/>
        </p:nvSpPr>
        <p:spPr>
          <a:xfrm>
            <a:off x="7405579" y="5212582"/>
            <a:ext cx="3994150" cy="698500"/>
          </a:xfrm>
        </p:spPr>
        <p:txBody>
          <a:bodyPr>
            <a:spAutoFit/>
          </a:bodyPr>
          <a:lstStyle/>
          <a:p>
            <a:pPr algn="ctr"/>
            <a:r>
              <a:rPr lang="zh-CN" sz="4000" b="1" dirty="0">
                <a:solidFill>
                  <a:srgbClr val="7030A0">
                    <a:alpha val="100000"/>
                  </a:srgbClr>
                </a:solidFill>
              </a:rPr>
              <a:t>每</a:t>
            </a:r>
            <a:r>
              <a:rPr lang="en-US" sz="4000" b="1" dirty="0">
                <a:solidFill>
                  <a:srgbClr val="7030A0">
                    <a:alpha val="100000"/>
                  </a:srgbClr>
                </a:solidFill>
              </a:rPr>
              <a:t>15min</a:t>
            </a:r>
            <a:r>
              <a:rPr lang="zh-CN" sz="4000" b="1" dirty="0">
                <a:solidFill>
                  <a:srgbClr val="7030A0">
                    <a:alpha val="100000"/>
                  </a:srgbClr>
                </a:solidFill>
              </a:rPr>
              <a:t>采点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17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18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19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20" name="文本框 174"/>
          <p:cNvSpPr txBox="1"/>
          <p:nvPr/>
        </p:nvSpPr>
        <p:spPr>
          <a:xfrm>
            <a:off x="1296157" y="191311"/>
            <a:ext cx="9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12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15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22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12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124" name="文本框 12"/>
          <p:cNvSpPr txBox="1"/>
          <p:nvPr/>
        </p:nvSpPr>
        <p:spPr>
          <a:xfrm>
            <a:off x="4212811" y="1876068"/>
            <a:ext cx="3792867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114个用户的聚类分析</a:t>
            </a:r>
            <a:endParaRPr dirty="0"/>
          </a:p>
        </p:txBody>
      </p:sp>
      <p:sp>
        <p:nvSpPr>
          <p:cNvPr id="12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126" name="矩形: 圆角 25"/>
          <p:cNvSpPr/>
          <p:nvPr/>
        </p:nvSpPr>
        <p:spPr>
          <a:xfrm>
            <a:off x="4180698" y="1127782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6609241" y="2613088"/>
            <a:ext cx="5276850" cy="44831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第一类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: 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两个用电高峰期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,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集中在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10:30~13:00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及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20:00-21:00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 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第二类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:</a:t>
            </a:r>
            <a:endParaRPr dirty="0"/>
          </a:p>
          <a:p>
            <a:pPr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一个用电高峰期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,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集中在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07:30~11:00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第三类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:</a:t>
            </a:r>
            <a:endParaRPr dirty="0"/>
          </a:p>
          <a:p>
            <a:pPr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一个用电高峰期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,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集中在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16:15~17:30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但有波动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第四类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:</a:t>
            </a:r>
            <a:endParaRPr dirty="0"/>
          </a:p>
          <a:p>
            <a:pPr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两个用电高峰期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,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集中在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03:30~07:30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及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16:15-17:30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第五类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:</a:t>
            </a:r>
            <a:endParaRPr dirty="0"/>
          </a:p>
          <a:p>
            <a:pPr lvl="0" indent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两个用电高峰期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,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集中在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01:30~02:30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及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17:30-19:00</a:t>
            </a:r>
            <a:endParaRPr dirty="0"/>
          </a:p>
          <a:p>
            <a:pPr marL="285750" lvl="0" indent="-285750" algn="ctr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sz="18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pic>
        <p:nvPicPr>
          <p:cNvPr id="128" name="圖片 1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489" y="2613088"/>
            <a:ext cx="6350000" cy="3810000"/>
          </a:xfrm>
          <a:prstGeom prst="rect">
            <a:avLst/>
          </a:prstGeom>
        </p:spPr>
      </p:pic>
      <p:sp>
        <p:nvSpPr>
          <p:cNvPr id="129" name="文字方塊 128"/>
          <p:cNvSpPr txBox="1"/>
          <p:nvPr/>
        </p:nvSpPr>
        <p:spPr>
          <a:xfrm>
            <a:off x="7749341" y="2498960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幸福小家</a:t>
            </a:r>
            <a:endParaRPr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7749341" y="3298035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老人小家</a:t>
            </a:r>
            <a:endParaRPr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7752963" y="4176174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自由小家</a:t>
            </a:r>
            <a:endParaRPr dirty="0"/>
          </a:p>
        </p:txBody>
      </p:sp>
      <p:sp>
        <p:nvSpPr>
          <p:cNvPr id="132" name="文字方塊 131"/>
          <p:cNvSpPr txBox="1"/>
          <p:nvPr/>
        </p:nvSpPr>
        <p:spPr>
          <a:xfrm>
            <a:off x="7752963" y="4954313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轮班小家</a:t>
            </a:r>
            <a:endParaRPr dirty="0"/>
          </a:p>
        </p:txBody>
      </p:sp>
      <p:sp>
        <p:nvSpPr>
          <p:cNvPr id="133" name="文字方塊 132"/>
          <p:cNvSpPr txBox="1"/>
          <p:nvPr/>
        </p:nvSpPr>
        <p:spPr>
          <a:xfrm>
            <a:off x="7752963" y="5829363"/>
            <a:ext cx="3536950" cy="457200"/>
          </a:xfrm>
        </p:spPr>
        <p:txBody>
          <a:bodyPr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夜猫小家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  <p:bldP spid="130" grpId="0"/>
      <p:bldP spid="131" grpId="0"/>
      <p:bldP spid="132" grpId="0"/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3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3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3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39" name="文本框 174"/>
          <p:cNvSpPr txBox="1"/>
          <p:nvPr/>
        </p:nvSpPr>
        <p:spPr>
          <a:xfrm>
            <a:off x="1296157" y="191311"/>
            <a:ext cx="9630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14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16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41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142" name="文本框 12"/>
          <p:cNvSpPr txBox="1"/>
          <p:nvPr/>
        </p:nvSpPr>
        <p:spPr>
          <a:xfrm>
            <a:off x="4212811" y="1876068"/>
            <a:ext cx="3792867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114个用户的聚类效果</a:t>
            </a:r>
            <a:endParaRPr dirty="0"/>
          </a:p>
        </p:txBody>
      </p:sp>
      <p:sp>
        <p:nvSpPr>
          <p:cNvPr id="143" name="矩形: 圆角 25"/>
          <p:cNvSpPr/>
          <p:nvPr/>
        </p:nvSpPr>
        <p:spPr>
          <a:xfrm>
            <a:off x="4180698" y="1127782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pic>
        <p:nvPicPr>
          <p:cNvPr id="144" name="圖片 1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41" y="2613088"/>
            <a:ext cx="6350000" cy="3810000"/>
          </a:xfrm>
          <a:prstGeom prst="rect">
            <a:avLst/>
          </a:prstGeom>
        </p:spPr>
      </p:pic>
      <p:sp>
        <p:nvSpPr>
          <p:cNvPr id="145" name="文字方塊 144"/>
          <p:cNvSpPr txBox="1"/>
          <p:nvPr/>
        </p:nvSpPr>
        <p:spPr>
          <a:xfrm>
            <a:off x="7749341" y="3298035"/>
            <a:ext cx="3533328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当于</a:t>
            </a:r>
            <a:r>
              <a:rPr lang="en-US" sz="2400" b="1" dirty="0">
                <a:solidFill>
                  <a:srgbClr val="7030A0">
                    <a:alpha val="100000"/>
                  </a:srgbClr>
                </a:solidFill>
              </a:rPr>
              <a:t>“</a:t>
            </a:r>
            <a:endParaRPr lang="en-US" sz="2400" b="1" dirty="0">
              <a:solidFill>
                <a:srgbClr val="FF0000">
                  <a:alpha val="100000"/>
                </a:srgbClr>
              </a:solidFill>
              <a:latin typeface="Arial"/>
              <a:ea typeface="微软雅黑"/>
              <a:cs typeface="+mn-cs"/>
              <a:sym typeface="微软雅黑"/>
            </a:endParaRPr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7"/>
          <a:srcRect l="26566" t="7519" r="8508" b="8675"/>
          <a:stretch>
            <a:fillRect/>
          </a:stretch>
        </p:blipFill>
        <p:spPr>
          <a:xfrm>
            <a:off x="7366031" y="2903081"/>
            <a:ext cx="3879561" cy="3006739"/>
          </a:xfrm>
          <a:prstGeom prst="rect">
            <a:avLst/>
          </a:prstGeom>
        </p:spPr>
      </p:pic>
      <p:sp>
        <p:nvSpPr>
          <p:cNvPr id="147" name="文字方塊 146"/>
          <p:cNvSpPr txBox="1"/>
          <p:nvPr/>
        </p:nvSpPr>
        <p:spPr>
          <a:xfrm>
            <a:off x="6061832" y="4954313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7030A0">
                    <a:alpha val="100000"/>
                  </a:srgbClr>
                </a:solidFill>
              </a:rPr>
              <a:t>1.</a:t>
            </a: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幸福小家</a:t>
            </a:r>
            <a:endParaRPr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9325779" y="5506138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7030A0">
                    <a:alpha val="100000"/>
                  </a:srgbClr>
                </a:solidFill>
              </a:rPr>
              <a:t>2.</a:t>
            </a: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老人小家</a:t>
            </a:r>
            <a:endParaRPr dirty="0"/>
          </a:p>
        </p:txBody>
      </p:sp>
      <p:sp>
        <p:nvSpPr>
          <p:cNvPr id="149" name="文字方塊 148"/>
          <p:cNvSpPr txBox="1"/>
          <p:nvPr/>
        </p:nvSpPr>
        <p:spPr>
          <a:xfrm>
            <a:off x="10101261" y="4307863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7030A0">
                    <a:alpha val="100000"/>
                  </a:srgbClr>
                </a:solidFill>
              </a:rPr>
              <a:t>3.</a:t>
            </a: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自由小家</a:t>
            </a:r>
            <a:endParaRPr dirty="0"/>
          </a:p>
        </p:txBody>
      </p:sp>
      <p:sp>
        <p:nvSpPr>
          <p:cNvPr id="150" name="文字方塊 149"/>
          <p:cNvSpPr txBox="1"/>
          <p:nvPr/>
        </p:nvSpPr>
        <p:spPr>
          <a:xfrm>
            <a:off x="9173153" y="2671774"/>
            <a:ext cx="3536950" cy="457200"/>
          </a:xfrm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rgbClr val="7030A0">
                    <a:alpha val="100000"/>
                  </a:srgbClr>
                </a:solidFill>
              </a:rPr>
              <a:t>4.</a:t>
            </a:r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轮班小家</a:t>
            </a:r>
            <a:endParaRPr dirty="0"/>
          </a:p>
        </p:txBody>
      </p:sp>
      <p:sp>
        <p:nvSpPr>
          <p:cNvPr id="151" name="文字方塊 150"/>
          <p:cNvSpPr txBox="1"/>
          <p:nvPr/>
        </p:nvSpPr>
        <p:spPr>
          <a:xfrm>
            <a:off x="6922948" y="2746210"/>
            <a:ext cx="3536950" cy="457200"/>
          </a:xfrm>
        </p:spPr>
        <p:txBody>
          <a:bodyPr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en-US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5.</a:t>
            </a:r>
            <a:r>
              <a:rPr lang="zh-CN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夜猫小家</a:t>
            </a:r>
            <a:endParaRPr dirty="0"/>
          </a:p>
        </p:txBody>
      </p:sp>
      <p:sp>
        <p:nvSpPr>
          <p:cNvPr id="152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153" name="矩形: 圆角 25"/>
          <p:cNvSpPr/>
          <p:nvPr/>
        </p:nvSpPr>
        <p:spPr>
          <a:xfrm>
            <a:off x="6212871" y="1127782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5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5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5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59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16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17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1" name="文本框 12"/>
          <p:cNvSpPr txBox="1"/>
          <p:nvPr/>
        </p:nvSpPr>
        <p:spPr>
          <a:xfrm>
            <a:off x="4754176" y="1191249"/>
            <a:ext cx="2873540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电价影响的聚类</a:t>
            </a:r>
            <a:endParaRPr dirty="0"/>
          </a:p>
        </p:txBody>
      </p:sp>
      <p:sp>
        <p:nvSpPr>
          <p:cNvPr id="162" name="文本框 12"/>
          <p:cNvSpPr txBox="1"/>
          <p:nvPr/>
        </p:nvSpPr>
        <p:spPr>
          <a:xfrm>
            <a:off x="1877449" y="1853945"/>
            <a:ext cx="8603427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采用数据集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: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2011 年 11 月至 2014 年 2 月 5567 户伦敦家庭的用电量。</a:t>
            </a:r>
            <a:endParaRPr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5692744" y="2888832"/>
            <a:ext cx="6153150" cy="292735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其中包含两组客户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第一组包含大约1100名用户，他们在2013年期间受到动态电价的影响。电价分为三档，分别是High(67.2p/(kw·h))、Low(3.99p/(kw·h))和Normol(11.76p/(kw·h))；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第二组包含其余约4500名用户，其电价常年稳定。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dirty="0"/>
              <a:t>单独拿出有较为完整的2013年用电数据的第一组用户。筛选后，剩余</a:t>
            </a:r>
            <a:r>
              <a:rPr sz="2400" dirty="0">
                <a:solidFill>
                  <a:srgbClr val="FF0000">
                    <a:alpha val="100000"/>
                  </a:srgbClr>
                </a:solidFill>
              </a:rPr>
              <a:t>978名用户</a:t>
            </a:r>
            <a:r>
              <a:rPr dirty="0"/>
              <a:t>参与聚类。</a:t>
            </a:r>
          </a:p>
        </p:txBody>
      </p:sp>
      <p:pic>
        <p:nvPicPr>
          <p:cNvPr id="164" name="圖片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618" y="3013334"/>
            <a:ext cx="5137390" cy="24272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67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68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69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0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171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18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72" name="文本框 12"/>
          <p:cNvSpPr txBox="1"/>
          <p:nvPr/>
        </p:nvSpPr>
        <p:spPr>
          <a:xfrm>
            <a:off x="4754176" y="1191249"/>
            <a:ext cx="2809880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电价影响的聚类</a:t>
            </a:r>
            <a:endParaRPr dirty="0"/>
          </a:p>
        </p:txBody>
      </p:sp>
      <p:sp>
        <p:nvSpPr>
          <p:cNvPr id="173" name="文本框 12"/>
          <p:cNvSpPr txBox="1"/>
          <p:nvPr/>
        </p:nvSpPr>
        <p:spPr>
          <a:xfrm>
            <a:off x="1877449" y="1853945"/>
            <a:ext cx="8463591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采用数据集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: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2013年 1 月至 2013 年 </a:t>
            </a:r>
            <a:r>
              <a:rPr lang="en-US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12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月 </a:t>
            </a:r>
            <a:r>
              <a:rPr lang="en-US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978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户伦敦家庭的用电量。</a:t>
            </a:r>
            <a:endParaRPr dirty="0"/>
          </a:p>
        </p:txBody>
      </p:sp>
      <p:sp>
        <p:nvSpPr>
          <p:cNvPr id="174" name="文字方塊 173"/>
          <p:cNvSpPr txBox="1"/>
          <p:nvPr/>
        </p:nvSpPr>
        <p:spPr>
          <a:xfrm>
            <a:off x="6109244" y="3075552"/>
            <a:ext cx="4718050" cy="10033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聚类时，将电价变化时的用电量与前后各三天同时刻用电的平均值做对比，分别计算电价为High和Low时的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用电变化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。</a:t>
            </a:r>
            <a:endParaRPr dirty="0"/>
          </a:p>
        </p:txBody>
      </p:sp>
      <p:pic>
        <p:nvPicPr>
          <p:cNvPr id="175" name="圖片 1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241" y="2710941"/>
            <a:ext cx="4901183" cy="3529584"/>
          </a:xfrm>
          <a:prstGeom prst="rect">
            <a:avLst/>
          </a:prstGeom>
        </p:spPr>
      </p:pic>
      <p:sp>
        <p:nvSpPr>
          <p:cNvPr id="176" name="文字方塊 175"/>
          <p:cNvSpPr txBox="1"/>
          <p:nvPr/>
        </p:nvSpPr>
        <p:spPr>
          <a:xfrm>
            <a:off x="6699794" y="5592835"/>
            <a:ext cx="3536950" cy="457200"/>
          </a:xfrm>
        </p:spPr>
        <p:txBody>
          <a:bodyPr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左图以</a:t>
            </a:r>
            <a:r>
              <a:rPr lang="en-US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MAC009521</a:t>
            </a:r>
            <a:r>
              <a:rPr lang="zh-CN" sz="2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为例</a:t>
            </a:r>
            <a:endParaRPr dirty="0"/>
          </a:p>
        </p:txBody>
      </p:sp>
      <p:pic>
        <p:nvPicPr>
          <p:cNvPr id="177" name="圖片 1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770" y="4425713"/>
            <a:ext cx="6720989" cy="8159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180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181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82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83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18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19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85" name="文本框 12"/>
          <p:cNvSpPr txBox="1"/>
          <p:nvPr/>
        </p:nvSpPr>
        <p:spPr>
          <a:xfrm>
            <a:off x="4754176" y="1191249"/>
            <a:ext cx="2827242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电价影响的聚类</a:t>
            </a:r>
            <a:endParaRPr dirty="0"/>
          </a:p>
        </p:txBody>
      </p:sp>
      <p:sp>
        <p:nvSpPr>
          <p:cNvPr id="186" name="文字方塊 185"/>
          <p:cNvSpPr txBox="1"/>
          <p:nvPr/>
        </p:nvSpPr>
        <p:spPr>
          <a:xfrm>
            <a:off x="6957229" y="3200784"/>
            <a:ext cx="5111750" cy="2197100"/>
          </a:xfrm>
        </p:spPr>
        <p:txBody>
          <a:bodyPr>
            <a:spAutoFit/>
          </a:bodyPr>
          <a:lstStyle/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可以发现，点集中在（0，0）附近，说明对于大部分用户，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电价对用电的影响很小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，也就是对电价变化的敏感度低。</a:t>
            </a:r>
            <a:endParaRPr dirty="0"/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大部分用户分布在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第四象限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，即电价升高用电减少，电价降低用电增加，这符合人们一般的认知。只是变化幅度很小。</a:t>
            </a:r>
            <a:endParaRPr dirty="0"/>
          </a:p>
        </p:txBody>
      </p:sp>
      <p:pic>
        <p:nvPicPr>
          <p:cNvPr id="187" name="圖片 186"/>
          <p:cNvPicPr>
            <a:picLocks noChangeAspect="1"/>
          </p:cNvPicPr>
          <p:nvPr/>
        </p:nvPicPr>
        <p:blipFill>
          <a:blip r:embed="rId6"/>
          <a:srcRect l="5636" r="8127"/>
          <a:stretch>
            <a:fillRect/>
          </a:stretch>
        </p:blipFill>
        <p:spPr>
          <a:xfrm>
            <a:off x="114127" y="2465405"/>
            <a:ext cx="6825969" cy="3957683"/>
          </a:xfrm>
          <a:prstGeom prst="rect">
            <a:avLst/>
          </a:prstGeom>
        </p:spPr>
      </p:pic>
      <p:sp>
        <p:nvSpPr>
          <p:cNvPr id="188" name="文本框 12"/>
          <p:cNvSpPr txBox="1"/>
          <p:nvPr/>
        </p:nvSpPr>
        <p:spPr>
          <a:xfrm>
            <a:off x="1877449" y="1853945"/>
            <a:ext cx="8463591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采用数据集</a:t>
            </a:r>
            <a:r>
              <a:rPr lang="en-US" sz="2000" b="1" i="0" u="none" strike="noStrike" dirty="0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: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2013年 1 月至 2013 年 </a:t>
            </a:r>
            <a:r>
              <a:rPr lang="en-US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12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月 </a:t>
            </a:r>
            <a:r>
              <a:rPr lang="en-US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978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户伦敦家庭的用电量。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91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192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93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94" name="文本框 174"/>
          <p:cNvSpPr txBox="1"/>
          <p:nvPr/>
        </p:nvSpPr>
        <p:spPr>
          <a:xfrm>
            <a:off x="1295557" y="191311"/>
            <a:ext cx="9677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dirty="0"/>
          </a:p>
        </p:txBody>
      </p:sp>
      <p:sp>
        <p:nvSpPr>
          <p:cNvPr id="19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295" y="637563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solidFill>
                  <a:prstClr val="black">
                    <a:tint val="75000"/>
                  </a:prstClr>
                </a:solidFill>
                <a:latin typeface="HelveticaExt-Normal"/>
                <a:ea typeface="OPPOSans B"/>
              </a:rPr>
              <a:t>2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96" name="文本框 4"/>
          <p:cNvSpPr txBox="1"/>
          <p:nvPr/>
        </p:nvSpPr>
        <p:spPr>
          <a:xfrm>
            <a:off x="1373526" y="1891478"/>
            <a:ext cx="9525000" cy="641350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>
            <a:solidFill>
              <a:schemeClr val="tx2">
                <a:alpha val="100000"/>
              </a:schemeClr>
            </a:solidFill>
          </a:ln>
        </p:spPr>
        <p:txBody>
          <a:bodyPr wrap="square">
            <a:spAutoFit/>
          </a:bodyPr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任务一</a:t>
            </a:r>
            <a:r>
              <a:rPr lang="zh-CN" sz="36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:基于负荷历史数据的用户用能模式分析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</p:txBody>
      </p:sp>
      <p:sp>
        <p:nvSpPr>
          <p:cNvPr id="197" name="文本框 4"/>
          <p:cNvSpPr txBox="1"/>
          <p:nvPr/>
        </p:nvSpPr>
        <p:spPr>
          <a:xfrm>
            <a:off x="1373526" y="3220866"/>
            <a:ext cx="9525000" cy="641350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任务二</a:t>
            </a:r>
            <a:r>
              <a:rPr lang="zh-CN" sz="36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: 用户行为与需求响应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</p:txBody>
      </p:sp>
      <p:sp>
        <p:nvSpPr>
          <p:cNvPr id="198" name="文本框 4"/>
          <p:cNvSpPr txBox="1"/>
          <p:nvPr/>
        </p:nvSpPr>
        <p:spPr>
          <a:xfrm>
            <a:off x="1373526" y="4666754"/>
            <a:ext cx="9525000" cy="641350"/>
          </a:xfrm>
          <a:prstGeom prst="rect">
            <a:avLst/>
          </a:prstGeom>
          <a:solidFill>
            <a:schemeClr val="bg1">
              <a:alpha val="93000"/>
            </a:schemeClr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任务三</a:t>
            </a:r>
            <a:r>
              <a:rPr lang="zh-CN" sz="36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: 数据价值评估方案设计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201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202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03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04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205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20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06" name="文字方塊 205"/>
          <p:cNvSpPr txBox="1"/>
          <p:nvPr/>
        </p:nvSpPr>
        <p:spPr>
          <a:xfrm>
            <a:off x="5599367" y="2520152"/>
            <a:ext cx="5778500" cy="36576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dirty="0" err="1"/>
              <a:t>选择</a:t>
            </a:r>
            <a:r>
              <a:rPr sz="2400" dirty="0" err="1">
                <a:solidFill>
                  <a:srgbClr val="FF0000">
                    <a:alpha val="100000"/>
                  </a:srgbClr>
                </a:solidFill>
              </a:rPr>
              <a:t>增加电价</a:t>
            </a:r>
            <a:r>
              <a:rPr dirty="0" err="1"/>
              <a:t>的方式以降低负荷，激励对象为第三、四象限的用户</a:t>
            </a:r>
            <a:r>
              <a:rPr dirty="0"/>
              <a:t>。</a:t>
            </a: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dirty="0"/>
              <a:t>可以看到，当电价由Normal变为High时，若激励第三、四象限的用户，则总用电量在对应时刻将下降将近</a:t>
            </a:r>
            <a:r>
              <a:rPr sz="2400" dirty="0">
                <a:solidFill>
                  <a:srgbClr val="FF0000">
                    <a:alpha val="100000"/>
                  </a:srgbClr>
                </a:solidFill>
              </a:rPr>
              <a:t>50kw·h</a:t>
            </a:r>
            <a:r>
              <a:rPr dirty="0"/>
              <a:t>。由于数据集的电价并不是连续变化，无法得出各电价增加对应的负荷变化。</a:t>
            </a: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dirty="0"/>
              <a:t>如果假设电价增加与负荷减小呈线性关系，那么可以认为电价增加对负荷的影响可线性表示为</a:t>
            </a:r>
            <a:r>
              <a:rPr sz="2400" dirty="0">
                <a:solidFill>
                  <a:srgbClr val="FF0000">
                    <a:alpha val="100000"/>
                  </a:srgbClr>
                </a:solidFill>
              </a:rPr>
              <a:t>0.9018kw·h/p</a:t>
            </a:r>
            <a:r>
              <a:rPr dirty="0"/>
              <a:t>。</a:t>
            </a:r>
            <a:br>
              <a:rPr dirty="0"/>
            </a:br>
            <a:endParaRPr dirty="0"/>
          </a:p>
        </p:txBody>
      </p:sp>
      <p:pic>
        <p:nvPicPr>
          <p:cNvPr id="207" name="圖片 206"/>
          <p:cNvPicPr>
            <a:picLocks noChangeAspect="1"/>
          </p:cNvPicPr>
          <p:nvPr/>
        </p:nvPicPr>
        <p:blipFill>
          <a:blip r:embed="rId6"/>
          <a:srcRect l="5636" r="8127"/>
          <a:stretch>
            <a:fillRect/>
          </a:stretch>
        </p:blipFill>
        <p:spPr>
          <a:xfrm>
            <a:off x="259241" y="1623092"/>
            <a:ext cx="4601749" cy="2734588"/>
          </a:xfrm>
          <a:prstGeom prst="rect">
            <a:avLst/>
          </a:prstGeom>
        </p:spPr>
      </p:pic>
      <p:sp>
        <p:nvSpPr>
          <p:cNvPr id="208" name="文本框 12"/>
          <p:cNvSpPr txBox="1"/>
          <p:nvPr/>
        </p:nvSpPr>
        <p:spPr>
          <a:xfrm>
            <a:off x="4446053" y="1272572"/>
            <a:ext cx="3326383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需求响应</a:t>
            </a:r>
            <a:r>
              <a:rPr lang="en-US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-</a:t>
            </a: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降低负荷</a:t>
            </a:r>
            <a:endParaRPr dirty="0"/>
          </a:p>
        </p:txBody>
      </p:sp>
      <p:pic>
        <p:nvPicPr>
          <p:cNvPr id="209" name="圖片 208"/>
          <p:cNvPicPr/>
          <p:nvPr/>
        </p:nvPicPr>
        <p:blipFill>
          <a:blip r:embed="rId7"/>
          <a:srcRect l="6114" t="10410" r="5667"/>
          <a:stretch>
            <a:fillRect/>
          </a:stretch>
        </p:blipFill>
        <p:spPr>
          <a:xfrm>
            <a:off x="259241" y="4357680"/>
            <a:ext cx="4765987" cy="250032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CA5AFC1-7279-7110-7358-70514454A2FA}"/>
              </a:ext>
            </a:extLst>
          </p:cNvPr>
          <p:cNvSpPr txBox="1"/>
          <p:nvPr/>
        </p:nvSpPr>
        <p:spPr>
          <a:xfrm>
            <a:off x="6568901" y="1883909"/>
            <a:ext cx="4258606" cy="3474720"/>
          </a:xfrm>
          <a:ln w="12700">
            <a:solidFill>
              <a:schemeClr val="tx2"/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altLang="en-US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利益主体</a:t>
            </a:r>
            <a:r>
              <a:rPr lang="en-US" altLang="zh-CN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: </a:t>
            </a:r>
            <a:r>
              <a:rPr lang="zh-CN" altLang="en-US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负荷聚合商</a:t>
            </a:r>
            <a:endParaRPr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212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213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14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15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21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21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5599367" y="2520152"/>
            <a:ext cx="5905500" cy="40259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选择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减小电价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的方式以增加负荷，激励对象为第一、四象限的用户。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可以看到，当电价由Normal变为Low时，若激励第一、四象限的用户，则总用电量在对应时刻将下降将近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80kw·h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。如果假设电价增加与负荷减小呈线性关系，那么可以认为电价增加对负荷的影响可线性表示为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10.30kw·h/p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这与前者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相差一个数量级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，这也说明了居民负荷存在部分硬性的需求，难以降低，但可以通过降低电价刺激用电的增加。</a:t>
            </a:r>
            <a:br>
              <a:rPr dirty="0"/>
            </a:br>
            <a:endParaRPr dirty="0"/>
          </a:p>
        </p:txBody>
      </p:sp>
      <p:sp>
        <p:nvSpPr>
          <p:cNvPr id="218" name="文本框 12"/>
          <p:cNvSpPr txBox="1"/>
          <p:nvPr/>
        </p:nvSpPr>
        <p:spPr>
          <a:xfrm>
            <a:off x="4446053" y="1272572"/>
            <a:ext cx="3326383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需求响应</a:t>
            </a:r>
            <a:r>
              <a:rPr lang="en-US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-</a:t>
            </a: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增加负荷</a:t>
            </a:r>
            <a:endParaRPr dirty="0"/>
          </a:p>
        </p:txBody>
      </p:sp>
      <p:pic>
        <p:nvPicPr>
          <p:cNvPr id="219" name="圖片 218"/>
          <p:cNvPicPr/>
          <p:nvPr/>
        </p:nvPicPr>
        <p:blipFill>
          <a:blip r:embed="rId6"/>
          <a:srcRect t="8946"/>
          <a:stretch>
            <a:fillRect/>
          </a:stretch>
        </p:blipFill>
        <p:spPr>
          <a:xfrm>
            <a:off x="0" y="4357680"/>
            <a:ext cx="5385165" cy="2545159"/>
          </a:xfrm>
          <a:prstGeom prst="rect">
            <a:avLst/>
          </a:prstGeom>
        </p:spPr>
      </p:pic>
      <p:pic>
        <p:nvPicPr>
          <p:cNvPr id="220" name="圖片 219"/>
          <p:cNvPicPr>
            <a:picLocks noChangeAspect="1"/>
          </p:cNvPicPr>
          <p:nvPr/>
        </p:nvPicPr>
        <p:blipFill>
          <a:blip r:embed="rId7"/>
          <a:srcRect l="5636" t="4932" r="8127"/>
          <a:stretch>
            <a:fillRect/>
          </a:stretch>
        </p:blipFill>
        <p:spPr>
          <a:xfrm>
            <a:off x="259241" y="1757969"/>
            <a:ext cx="4601749" cy="259971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F56E3BA2-6584-A614-64DE-FE144F84F531}"/>
              </a:ext>
            </a:extLst>
          </p:cNvPr>
          <p:cNvSpPr txBox="1"/>
          <p:nvPr/>
        </p:nvSpPr>
        <p:spPr>
          <a:xfrm>
            <a:off x="6568901" y="1883909"/>
            <a:ext cx="4258606" cy="3474720"/>
          </a:xfrm>
          <a:ln w="12700">
            <a:solidFill>
              <a:schemeClr val="tx2"/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altLang="en-US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利益主体</a:t>
            </a:r>
            <a:r>
              <a:rPr lang="en-US" altLang="zh-CN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: </a:t>
            </a:r>
            <a:r>
              <a:rPr lang="zh-CN" altLang="en-US" sz="32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负荷聚合商</a:t>
            </a:r>
            <a:endParaRPr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223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224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25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26" name="文本框 174"/>
          <p:cNvSpPr txBox="1"/>
          <p:nvPr/>
        </p:nvSpPr>
        <p:spPr>
          <a:xfrm>
            <a:off x="1296157" y="191311"/>
            <a:ext cx="953135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任务二: 用户行为与需求响应</a:t>
            </a:r>
            <a:endParaRPr dirty="0"/>
          </a:p>
        </p:txBody>
      </p:sp>
      <p:sp>
        <p:nvSpPr>
          <p:cNvPr id="227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22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28" name="文本框 12"/>
          <p:cNvSpPr txBox="1"/>
          <p:nvPr/>
        </p:nvSpPr>
        <p:spPr>
          <a:xfrm>
            <a:off x="4446053" y="1272572"/>
            <a:ext cx="3326383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需求响应</a:t>
            </a:r>
            <a:r>
              <a:rPr lang="en-US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-</a:t>
            </a: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增加负荷</a:t>
            </a:r>
            <a:endParaRPr dirty="0"/>
          </a:p>
        </p:txBody>
      </p:sp>
      <p:pic>
        <p:nvPicPr>
          <p:cNvPr id="229" name="圖片 228"/>
          <p:cNvPicPr/>
          <p:nvPr/>
        </p:nvPicPr>
        <p:blipFill>
          <a:blip r:embed="rId6"/>
          <a:srcRect l="7185" t="8946" r="8652"/>
          <a:stretch>
            <a:fillRect/>
          </a:stretch>
        </p:blipFill>
        <p:spPr>
          <a:xfrm>
            <a:off x="124801" y="2618168"/>
            <a:ext cx="5373959" cy="3017778"/>
          </a:xfrm>
          <a:prstGeom prst="rect">
            <a:avLst/>
          </a:prstGeom>
        </p:spPr>
      </p:pic>
      <p:sp>
        <p:nvSpPr>
          <p:cNvPr id="230" name="文字方塊 229"/>
          <p:cNvSpPr txBox="1"/>
          <p:nvPr/>
        </p:nvSpPr>
        <p:spPr>
          <a:xfrm>
            <a:off x="5775745" y="3497011"/>
            <a:ext cx="5905500" cy="155575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在电价回调后的一段时间，负荷依然处于需求响应的阶段，用户的用电恢复有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明显滞后性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。这意味着可以通过更短的激励以实现更长的负荷调整，如果合理利用，可以节约调节成本。</a:t>
            </a:r>
            <a:br>
              <a:rPr dirty="0"/>
            </a:br>
            <a:endParaRPr dirty="0"/>
          </a:p>
        </p:txBody>
      </p:sp>
      <p:sp>
        <p:nvSpPr>
          <p:cNvPr id="231" name="文字方塊 230"/>
          <p:cNvSpPr txBox="1"/>
          <p:nvPr/>
        </p:nvSpPr>
        <p:spPr>
          <a:xfrm>
            <a:off x="6783642" y="2237168"/>
            <a:ext cx="4258606" cy="762000"/>
          </a:xfrm>
          <a:ln w="12700">
            <a:solidFill>
              <a:srgbClr val="5C5C5C">
                <a:alpha val="100000"/>
              </a:srgbClr>
            </a:solidFill>
            <a:prstDash val="solid"/>
          </a:ln>
        </p:spPr>
        <p:txBody>
          <a:bodyPr wrap="square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4400" b="1" i="0" u="none" strike="noStrike" dirty="0">
                <a:solidFill>
                  <a:srgbClr val="7030A0">
                    <a:alpha val="100000"/>
                  </a:srgbClr>
                </a:solidFill>
                <a:latin typeface="Arial"/>
                <a:ea typeface="微软雅黑"/>
                <a:cs typeface="+mn-cs"/>
              </a:rPr>
              <a:t>一个有趣的现象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圖片 2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48" y="2608866"/>
            <a:ext cx="6421148" cy="3766767"/>
          </a:xfrm>
          <a:prstGeom prst="rect">
            <a:avLst/>
          </a:prstGeom>
        </p:spPr>
      </p:pic>
      <p:pic>
        <p:nvPicPr>
          <p:cNvPr id="234" name="图片 168"/>
          <p:cNvPicPr>
            <a:picLocks noChangeAspect="1"/>
          </p:cNvPicPr>
          <p:nvPr/>
        </p:nvPicPr>
        <p:blipFill rotWithShape="1">
          <a:blip r:embed="rId4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23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236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37" name="图片 169"/>
          <p:cNvPicPr>
            <a:picLocks noChangeAspect="1"/>
          </p:cNvPicPr>
          <p:nvPr/>
        </p:nvPicPr>
        <p:blipFill>
          <a:blip r:embed="rId6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38" name="文本框 174"/>
          <p:cNvSpPr txBox="1"/>
          <p:nvPr/>
        </p:nvSpPr>
        <p:spPr>
          <a:xfrm>
            <a:off x="1295557" y="191311"/>
            <a:ext cx="967740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任务三：数据价值评估方案设计</a:t>
            </a:r>
            <a:endParaRPr dirty="0"/>
          </a:p>
        </p:txBody>
      </p:sp>
      <p:sp>
        <p:nvSpPr>
          <p:cNvPr id="23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295" y="637563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40" name="文本框 11"/>
          <p:cNvSpPr txBox="1"/>
          <p:nvPr/>
        </p:nvSpPr>
        <p:spPr>
          <a:xfrm>
            <a:off x="5770852" y="2559139"/>
            <a:ext cx="509905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chemeClr val="tx1">
                    <a:alpha val="100000"/>
                  </a:schemeClr>
                </a:solidFill>
              </a:rPr>
              <a:t>定价</a:t>
            </a:r>
            <a:r>
              <a:rPr lang="zh-CN" sz="2400" b="1" dirty="0"/>
              <a:t>全面评估</a:t>
            </a:r>
            <a:endParaRPr dirty="0"/>
          </a:p>
          <a:p>
            <a:r>
              <a:rPr lang="en-US" dirty="0"/>
              <a:t>1.</a:t>
            </a:r>
            <a:r>
              <a:rPr lang="zh-CN" dirty="0"/>
              <a:t>数据获取成本（采集、存储、处理）</a:t>
            </a:r>
            <a:endParaRPr dirty="0"/>
          </a:p>
          <a:p>
            <a:r>
              <a:rPr lang="en-US" dirty="0"/>
              <a:t>2</a:t>
            </a:r>
            <a:r>
              <a:rPr lang="zh-CN" dirty="0"/>
              <a:t>用户模型效益评估（用户需求预测、满意度提升、价值挖掘）</a:t>
            </a:r>
            <a:endParaRPr dirty="0"/>
          </a:p>
          <a:p>
            <a:r>
              <a:rPr lang="en-US" dirty="0"/>
              <a:t>3.</a:t>
            </a:r>
            <a:r>
              <a:rPr lang="zh-CN" dirty="0"/>
              <a:t>盈利空间评估（市场潜力、竞争对手）</a:t>
            </a:r>
            <a:endParaRPr dirty="0"/>
          </a:p>
        </p:txBody>
      </p:sp>
      <p:sp>
        <p:nvSpPr>
          <p:cNvPr id="241" name="文本框 13"/>
          <p:cNvSpPr txBox="1"/>
          <p:nvPr/>
        </p:nvSpPr>
        <p:spPr>
          <a:xfrm>
            <a:off x="5770852" y="4492250"/>
            <a:ext cx="6451600" cy="167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 dirty="0">
                <a:solidFill>
                  <a:schemeClr val="tx1">
                    <a:alpha val="100000"/>
                  </a:schemeClr>
                </a:solidFill>
              </a:rPr>
              <a:t>定价</a:t>
            </a:r>
            <a:r>
              <a:rPr lang="zh-CN" sz="2400" b="1" dirty="0"/>
              <a:t>策略</a:t>
            </a:r>
            <a:endParaRPr dirty="0"/>
          </a:p>
          <a:p>
            <a:r>
              <a:rPr lang="zh-CN" dirty="0"/>
              <a:t>基于</a:t>
            </a:r>
            <a:r>
              <a:rPr lang="zh-CN" sz="2400" dirty="0">
                <a:solidFill>
                  <a:srgbClr val="FF0000">
                    <a:alpha val="100000"/>
                  </a:srgbClr>
                </a:solidFill>
              </a:rPr>
              <a:t>成本加成</a:t>
            </a:r>
            <a:r>
              <a:rPr lang="zh-CN" dirty="0"/>
              <a:t>，数据成本</a:t>
            </a:r>
            <a:r>
              <a:rPr lang="zh-CN" sz="2400" dirty="0">
                <a:solidFill>
                  <a:srgbClr val="FF0000">
                    <a:alpha val="100000"/>
                  </a:srgbClr>
                </a:solidFill>
              </a:rPr>
              <a:t>+</a:t>
            </a:r>
            <a:r>
              <a:rPr lang="zh-CN" dirty="0"/>
              <a:t>利润空间</a:t>
            </a:r>
            <a:r>
              <a:rPr lang="zh-CN" sz="2400" dirty="0">
                <a:solidFill>
                  <a:srgbClr val="FF0000">
                    <a:alpha val="100000"/>
                  </a:srgbClr>
                </a:solidFill>
              </a:rPr>
              <a:t>=</a:t>
            </a:r>
            <a:r>
              <a:rPr lang="zh-CN" dirty="0"/>
              <a:t>数据价格</a:t>
            </a:r>
            <a:endParaRPr dirty="0"/>
          </a:p>
          <a:p>
            <a:r>
              <a:rPr lang="zh-CN" dirty="0"/>
              <a:t>基于</a:t>
            </a:r>
            <a:r>
              <a:rPr lang="zh-CN" sz="2400" dirty="0">
                <a:solidFill>
                  <a:srgbClr val="FF0000">
                    <a:alpha val="100000"/>
                  </a:srgbClr>
                </a:solidFill>
              </a:rPr>
              <a:t>市场需求</a:t>
            </a:r>
            <a:r>
              <a:rPr lang="zh-CN" dirty="0"/>
              <a:t>，调整数据价格实现</a:t>
            </a:r>
            <a:r>
              <a:rPr lang="zh-CN" dirty="0">
                <a:solidFill>
                  <a:srgbClr val="FF0200">
                    <a:alpha val="100000"/>
                  </a:srgbClr>
                </a:solidFill>
              </a:rPr>
              <a:t>供需平衡</a:t>
            </a:r>
            <a:endParaRPr dirty="0"/>
          </a:p>
          <a:p>
            <a:r>
              <a:rPr lang="zh-CN" dirty="0"/>
              <a:t>基于</a:t>
            </a:r>
            <a:r>
              <a:rPr lang="zh-CN" sz="2400" dirty="0">
                <a:solidFill>
                  <a:srgbClr val="FF0000">
                    <a:alpha val="100000"/>
                  </a:srgbClr>
                </a:solidFill>
              </a:rPr>
              <a:t>用户价值</a:t>
            </a:r>
            <a:r>
              <a:rPr lang="zh-CN" dirty="0"/>
              <a:t>，根据用户模型效益和盈利空间确定价格</a:t>
            </a:r>
            <a:endParaRPr dirty="0"/>
          </a:p>
        </p:txBody>
      </p:sp>
      <p:sp>
        <p:nvSpPr>
          <p:cNvPr id="242" name="文本框 33"/>
          <p:cNvSpPr txBox="1"/>
          <p:nvPr/>
        </p:nvSpPr>
        <p:spPr>
          <a:xfrm>
            <a:off x="2014788" y="1917789"/>
            <a:ext cx="2032997" cy="641350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FF0000">
                    <a:alpha val="100000"/>
                  </a:srgbClr>
                </a:solidFill>
              </a:rPr>
              <a:t>三个原则</a:t>
            </a:r>
            <a:endParaRPr dirty="0"/>
          </a:p>
        </p:txBody>
      </p:sp>
      <p:sp>
        <p:nvSpPr>
          <p:cNvPr id="243" name="文本框 12"/>
          <p:cNvSpPr txBox="1"/>
          <p:nvPr/>
        </p:nvSpPr>
        <p:spPr>
          <a:xfrm>
            <a:off x="1109345" y="1193800"/>
            <a:ext cx="9973310" cy="594360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sz="22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设计一个</a:t>
            </a:r>
            <a:r>
              <a:rPr lang="zh-CN" sz="2200" dirty="0">
                <a:solidFill>
                  <a:srgbClr val="FF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用户数据价值评估策略</a:t>
            </a:r>
            <a:endParaRPr dirty="0"/>
          </a:p>
        </p:txBody>
      </p:sp>
      <p:grpSp>
        <p:nvGrpSpPr>
          <p:cNvPr id="244" name="群組 243"/>
          <p:cNvGrpSpPr/>
          <p:nvPr/>
        </p:nvGrpSpPr>
        <p:grpSpPr>
          <a:xfrm>
            <a:off x="81451" y="2608866"/>
            <a:ext cx="5633095" cy="457200"/>
            <a:chOff x="146690" y="2796155"/>
            <a:chExt cx="5633095" cy="457200"/>
          </a:xfrm>
        </p:grpSpPr>
        <p:sp>
          <p:nvSpPr>
            <p:cNvPr id="245" name="文本框 10"/>
            <p:cNvSpPr txBox="1"/>
            <p:nvPr/>
          </p:nvSpPr>
          <p:spPr>
            <a:xfrm>
              <a:off x="4010577" y="2796155"/>
              <a:ext cx="1769210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 b="1" dirty="0">
                  <a:solidFill>
                    <a:srgbClr val="7030A0">
                      <a:alpha val="100000"/>
                    </a:srgbClr>
                  </a:solidFill>
                </a:rPr>
                <a:t>综合性原则</a:t>
              </a:r>
              <a:endParaRPr dirty="0"/>
            </a:p>
          </p:txBody>
        </p:sp>
        <p:sp>
          <p:nvSpPr>
            <p:cNvPr id="246" name="文本框 10"/>
            <p:cNvSpPr txBox="1"/>
            <p:nvPr/>
          </p:nvSpPr>
          <p:spPr>
            <a:xfrm>
              <a:off x="2182475" y="2796155"/>
              <a:ext cx="1828101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 b="1" dirty="0">
                  <a:solidFill>
                    <a:srgbClr val="7030A0">
                      <a:alpha val="100000"/>
                    </a:srgbClr>
                  </a:solidFill>
                </a:rPr>
                <a:t>动态性原则</a:t>
              </a:r>
              <a:endParaRPr dirty="0"/>
            </a:p>
          </p:txBody>
        </p:sp>
        <p:sp>
          <p:nvSpPr>
            <p:cNvPr id="247" name="文本框 10"/>
            <p:cNvSpPr txBox="1"/>
            <p:nvPr/>
          </p:nvSpPr>
          <p:spPr>
            <a:xfrm>
              <a:off x="146690" y="2796155"/>
              <a:ext cx="2170662" cy="45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sz="2400" b="1" dirty="0">
                  <a:solidFill>
                    <a:srgbClr val="7030A0">
                      <a:alpha val="100000"/>
                    </a:srgbClr>
                  </a:solidFill>
                </a:rPr>
                <a:t>可操作性原则</a:t>
              </a:r>
              <a:endParaRPr dirty="0"/>
            </a:p>
          </p:txBody>
        </p:sp>
      </p:grpSp>
      <p:pic>
        <p:nvPicPr>
          <p:cNvPr id="248" name="圖片 24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203" y="3221453"/>
            <a:ext cx="4041755" cy="3154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圖片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548" y="2608866"/>
            <a:ext cx="6421148" cy="3766767"/>
          </a:xfrm>
          <a:prstGeom prst="rect">
            <a:avLst/>
          </a:prstGeom>
        </p:spPr>
      </p:pic>
      <p:pic>
        <p:nvPicPr>
          <p:cNvPr id="251" name="图片 168"/>
          <p:cNvPicPr>
            <a:picLocks noChangeAspect="1"/>
          </p:cNvPicPr>
          <p:nvPr/>
        </p:nvPicPr>
        <p:blipFill rotWithShape="1">
          <a:blip r:embed="rId4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252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253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54" name="图片 169"/>
          <p:cNvPicPr>
            <a:picLocks noChangeAspect="1"/>
          </p:cNvPicPr>
          <p:nvPr/>
        </p:nvPicPr>
        <p:blipFill>
          <a:blip r:embed="rId6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55" name="文本框 174"/>
          <p:cNvSpPr txBox="1"/>
          <p:nvPr/>
        </p:nvSpPr>
        <p:spPr>
          <a:xfrm>
            <a:off x="1295557" y="191311"/>
            <a:ext cx="967740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任务三：数据价值评估方案设计</a:t>
            </a:r>
            <a:endParaRPr dirty="0"/>
          </a:p>
        </p:txBody>
      </p:sp>
      <p:sp>
        <p:nvSpPr>
          <p:cNvPr id="256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295" y="637563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57" name="文本框 10"/>
          <p:cNvSpPr txBox="1"/>
          <p:nvPr/>
        </p:nvSpPr>
        <p:spPr>
          <a:xfrm>
            <a:off x="4016375" y="2760980"/>
            <a:ext cx="415925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安全性</a:t>
            </a:r>
            <a:endParaRPr dirty="0"/>
          </a:p>
        </p:txBody>
      </p:sp>
      <p:sp>
        <p:nvSpPr>
          <p:cNvPr id="258" name="文本框 11"/>
          <p:cNvSpPr txBox="1"/>
          <p:nvPr/>
        </p:nvSpPr>
        <p:spPr>
          <a:xfrm>
            <a:off x="5867426" y="2760980"/>
            <a:ext cx="6051550" cy="328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采用区块链技术实现去中心化的数据交易，保证数据的完整性和不可篡改性，同时通过加密技术保护隐私。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24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2400" b="1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设立数据交易所或平台，提供透明的市场价格信息，促进供需双方的匹配，同时引入第三方评估机构，对数据的质量和价值进行公正评价。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在数据交易的过程中，应当鼓励和支持使用可再生能源和节能技术，减少数据处理和传输过程中的碳足迹</a:t>
            </a:r>
            <a:endParaRPr dirty="0"/>
          </a:p>
        </p:txBody>
      </p:sp>
      <p:sp>
        <p:nvSpPr>
          <p:cNvPr id="259" name="文本框 33"/>
          <p:cNvSpPr txBox="1"/>
          <p:nvPr/>
        </p:nvSpPr>
        <p:spPr>
          <a:xfrm>
            <a:off x="2090262" y="1986654"/>
            <a:ext cx="2012248" cy="641350"/>
          </a:xfrm>
          <a:prstGeom prst="rect">
            <a:avLst/>
          </a:prstGeom>
          <a:solidFill>
            <a:schemeClr val="bg2">
              <a:alpha val="79000"/>
            </a:schemeClr>
          </a:solidFill>
          <a:ln w="12700">
            <a:solidFill>
              <a:srgbClr val="5C5C5C">
                <a:alpha val="100000"/>
              </a:srgb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FF0000">
                    <a:alpha val="100000"/>
                  </a:srgbClr>
                </a:solidFill>
              </a:rPr>
              <a:t>两个方面</a:t>
            </a:r>
            <a:endParaRPr dirty="0"/>
          </a:p>
        </p:txBody>
      </p:sp>
      <p:sp>
        <p:nvSpPr>
          <p:cNvPr id="260" name="文本框 12"/>
          <p:cNvSpPr txBox="1"/>
          <p:nvPr/>
        </p:nvSpPr>
        <p:spPr>
          <a:xfrm>
            <a:off x="1109345" y="1193800"/>
            <a:ext cx="9973310" cy="594360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 typeface="Wingdings" panose="05000000000000000000" pitchFamily="2" charset="2"/>
              <a:buChar char="p"/>
            </a:pPr>
            <a:r>
              <a:rPr lang="zh-CN" sz="220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设计一个</a:t>
            </a:r>
            <a:r>
              <a:rPr lang="zh-CN" sz="2200" dirty="0">
                <a:solidFill>
                  <a:srgbClr val="FF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数据交易商业模式</a:t>
            </a:r>
            <a:endParaRPr dirty="0"/>
          </a:p>
        </p:txBody>
      </p:sp>
      <p:sp>
        <p:nvSpPr>
          <p:cNvPr id="261" name="文本框 10"/>
          <p:cNvSpPr txBox="1"/>
          <p:nvPr/>
        </p:nvSpPr>
        <p:spPr>
          <a:xfrm>
            <a:off x="763682" y="2760980"/>
            <a:ext cx="2332703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rgbClr val="7030A0">
                    <a:alpha val="100000"/>
                  </a:srgbClr>
                </a:solidFill>
              </a:rPr>
              <a:t>市场价值</a:t>
            </a:r>
            <a:endParaRPr dirty="0"/>
          </a:p>
        </p:txBody>
      </p:sp>
      <p:pic>
        <p:nvPicPr>
          <p:cNvPr id="262" name="圖片 26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5878" y="3351156"/>
            <a:ext cx="2963885" cy="3024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/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265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266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67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268" name="文本框 174"/>
          <p:cNvSpPr txBox="1"/>
          <p:nvPr/>
        </p:nvSpPr>
        <p:spPr>
          <a:xfrm>
            <a:off x="1295557" y="191311"/>
            <a:ext cx="967740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sz="3600" b="1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参考文献</a:t>
            </a:r>
            <a:endParaRPr dirty="0"/>
          </a:p>
        </p:txBody>
      </p:sp>
      <p:sp>
        <p:nvSpPr>
          <p:cNvPr id="269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256295" y="637563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70" name="文字方塊 269"/>
          <p:cNvSpPr txBox="1"/>
          <p:nvPr/>
        </p:nvSpPr>
        <p:spPr>
          <a:xfrm>
            <a:off x="441610" y="1219122"/>
            <a:ext cx="11557885" cy="1187450"/>
          </a:xfrm>
        </p:spPr>
        <p:txBody>
          <a:bodyPr>
            <a:spAutoFit/>
          </a:bodyPr>
          <a:lstStyle/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dirty="0">
                <a:latin typeface="Times New Roman"/>
                <a:ea typeface="Times New Roman"/>
                <a:cs typeface="+mn-cs"/>
              </a:rPr>
              <a:t>[1] </a:t>
            </a:r>
            <a:r>
              <a:rPr dirty="0" err="1">
                <a:latin typeface="Times New Roman"/>
                <a:ea typeface="Times New Roman"/>
                <a:cs typeface="+mn-cs"/>
              </a:rPr>
              <a:t>陈苏豫</a:t>
            </a:r>
            <a:r>
              <a:rPr dirty="0" err="1">
                <a:latin typeface="宋体"/>
                <a:ea typeface="宋体"/>
                <a:cs typeface="+mn-cs"/>
              </a:rPr>
              <a:t>,</a:t>
            </a:r>
            <a:r>
              <a:rPr dirty="0" err="1">
                <a:latin typeface="Times New Roman"/>
                <a:ea typeface="Times New Roman"/>
                <a:cs typeface="+mn-cs"/>
              </a:rPr>
              <a:t>顾亦然</a:t>
            </a:r>
            <a:r>
              <a:rPr dirty="0" err="1">
                <a:latin typeface="宋体"/>
                <a:ea typeface="宋体"/>
                <a:cs typeface="+mn-cs"/>
              </a:rPr>
              <a:t>,</a:t>
            </a:r>
            <a:r>
              <a:rPr dirty="0" err="1">
                <a:latin typeface="Times New Roman"/>
                <a:ea typeface="Times New Roman"/>
                <a:cs typeface="+mn-cs"/>
              </a:rPr>
              <a:t>张腾飞</a:t>
            </a:r>
            <a:r>
              <a:rPr dirty="0" err="1">
                <a:latin typeface="宋体"/>
                <a:ea typeface="宋体"/>
                <a:cs typeface="+mn-cs"/>
              </a:rPr>
              <a:t>．</a:t>
            </a:r>
            <a:r>
              <a:rPr dirty="0" err="1">
                <a:latin typeface="Times New Roman"/>
                <a:ea typeface="Times New Roman"/>
                <a:cs typeface="+mn-cs"/>
              </a:rPr>
              <a:t>基于DLT-Kmedoids算法的用电负荷聚类分析</a:t>
            </a:r>
            <a:r>
              <a:rPr dirty="0">
                <a:latin typeface="Times New Roman"/>
                <a:ea typeface="Times New Roman"/>
                <a:cs typeface="+mn-cs"/>
              </a:rPr>
              <a:t>[J]</a:t>
            </a:r>
            <a:r>
              <a:rPr dirty="0">
                <a:latin typeface="宋体"/>
                <a:ea typeface="宋体"/>
                <a:cs typeface="+mn-cs"/>
              </a:rPr>
              <a:t>．</a:t>
            </a:r>
            <a:r>
              <a:rPr dirty="0">
                <a:latin typeface="Times New Roman"/>
                <a:ea typeface="Times New Roman"/>
                <a:cs typeface="+mn-cs"/>
              </a:rPr>
              <a:t>计算机技术与发展</a:t>
            </a:r>
            <a:r>
              <a:rPr dirty="0">
                <a:latin typeface="宋体"/>
                <a:ea typeface="宋体"/>
                <a:cs typeface="+mn-cs"/>
              </a:rPr>
              <a:t>，</a:t>
            </a:r>
            <a:r>
              <a:rPr dirty="0">
                <a:latin typeface="Times New Roman"/>
                <a:ea typeface="Times New Roman"/>
                <a:cs typeface="+mn-cs"/>
              </a:rPr>
              <a:t>2024</a:t>
            </a:r>
            <a:r>
              <a:rPr dirty="0">
                <a:latin typeface="宋体"/>
                <a:ea typeface="宋体"/>
                <a:cs typeface="+mn-cs"/>
              </a:rPr>
              <a:t>，</a:t>
            </a:r>
            <a:r>
              <a:rPr dirty="0">
                <a:latin typeface="Times New Roman"/>
                <a:ea typeface="Times New Roman"/>
                <a:cs typeface="+mn-cs"/>
              </a:rPr>
              <a:t>34(04)</a:t>
            </a:r>
            <a:r>
              <a:rPr dirty="0">
                <a:latin typeface="宋体"/>
                <a:ea typeface="宋体"/>
                <a:cs typeface="+mn-cs"/>
              </a:rPr>
              <a:t>：</a:t>
            </a:r>
            <a:r>
              <a:rPr dirty="0">
                <a:latin typeface="Times New Roman"/>
                <a:ea typeface="Times New Roman"/>
                <a:cs typeface="+mn-cs"/>
              </a:rPr>
              <a:t>205-211</a:t>
            </a:r>
            <a:r>
              <a:rPr dirty="0">
                <a:latin typeface="宋体"/>
                <a:ea typeface="宋体"/>
                <a:cs typeface="+mn-cs"/>
              </a:rPr>
              <a:t>．</a:t>
            </a:r>
            <a:endParaRPr dirty="0"/>
          </a:p>
          <a:p>
            <a:r>
              <a:rPr dirty="0">
                <a:latin typeface="Times New Roman"/>
                <a:ea typeface="Times New Roman"/>
                <a:cs typeface="+mn-cs"/>
              </a:rPr>
              <a:t>[2] </a:t>
            </a:r>
            <a:r>
              <a:rPr dirty="0" err="1">
                <a:latin typeface="Times New Roman"/>
                <a:ea typeface="Times New Roman"/>
                <a:cs typeface="+mn-cs"/>
              </a:rPr>
              <a:t>白雅玲</a:t>
            </a:r>
            <a:r>
              <a:rPr dirty="0" err="1">
                <a:latin typeface="宋体"/>
                <a:ea typeface="宋体"/>
                <a:cs typeface="+mn-cs"/>
              </a:rPr>
              <a:t>，</a:t>
            </a:r>
            <a:r>
              <a:rPr dirty="0" err="1">
                <a:latin typeface="Times New Roman"/>
                <a:ea typeface="Times New Roman"/>
                <a:cs typeface="+mn-cs"/>
              </a:rPr>
              <a:t>周亚同</a:t>
            </a:r>
            <a:r>
              <a:rPr dirty="0" err="1">
                <a:latin typeface="宋体"/>
                <a:ea typeface="宋体"/>
                <a:cs typeface="+mn-cs"/>
              </a:rPr>
              <a:t>，</a:t>
            </a:r>
            <a:r>
              <a:rPr dirty="0" err="1">
                <a:latin typeface="Times New Roman"/>
                <a:ea typeface="Times New Roman"/>
                <a:cs typeface="+mn-cs"/>
              </a:rPr>
              <a:t>刘君</a:t>
            </a:r>
            <a:r>
              <a:rPr dirty="0" err="1">
                <a:latin typeface="宋体"/>
                <a:ea typeface="宋体"/>
                <a:cs typeface="+mn-cs"/>
              </a:rPr>
              <a:t>．</a:t>
            </a:r>
            <a:r>
              <a:rPr dirty="0" err="1">
                <a:latin typeface="Times New Roman"/>
                <a:ea typeface="Times New Roman"/>
                <a:cs typeface="+mn-cs"/>
              </a:rPr>
              <a:t>基于深度卷积嵌入聚类的日负荷曲线聚类分析</a:t>
            </a:r>
            <a:r>
              <a:rPr dirty="0">
                <a:latin typeface="Times New Roman"/>
                <a:ea typeface="Times New Roman"/>
                <a:cs typeface="+mn-cs"/>
              </a:rPr>
              <a:t>[J]</a:t>
            </a:r>
            <a:r>
              <a:rPr dirty="0">
                <a:latin typeface="宋体"/>
                <a:ea typeface="宋体"/>
                <a:cs typeface="+mn-cs"/>
              </a:rPr>
              <a:t>．</a:t>
            </a:r>
            <a:r>
              <a:rPr dirty="0">
                <a:latin typeface="Times New Roman"/>
                <a:ea typeface="Times New Roman"/>
                <a:cs typeface="+mn-cs"/>
              </a:rPr>
              <a:t>电网技术</a:t>
            </a:r>
            <a:r>
              <a:rPr dirty="0">
                <a:latin typeface="宋体"/>
                <a:ea typeface="宋体"/>
                <a:cs typeface="+mn-cs"/>
              </a:rPr>
              <a:t>，</a:t>
            </a:r>
            <a:r>
              <a:rPr dirty="0">
                <a:latin typeface="Times New Roman"/>
                <a:ea typeface="Times New Roman"/>
                <a:cs typeface="+mn-cs"/>
              </a:rPr>
              <a:t>2022</a:t>
            </a:r>
            <a:r>
              <a:rPr dirty="0">
                <a:latin typeface="宋体"/>
                <a:ea typeface="宋体"/>
                <a:cs typeface="+mn-cs"/>
              </a:rPr>
              <a:t>，</a:t>
            </a:r>
            <a:r>
              <a:rPr dirty="0">
                <a:latin typeface="Times New Roman"/>
                <a:ea typeface="Times New Roman"/>
                <a:cs typeface="+mn-cs"/>
              </a:rPr>
              <a:t>46(06)</a:t>
            </a:r>
            <a:r>
              <a:rPr dirty="0">
                <a:latin typeface="宋体"/>
                <a:ea typeface="宋体"/>
                <a:cs typeface="+mn-cs"/>
              </a:rPr>
              <a:t>：</a:t>
            </a:r>
            <a:r>
              <a:rPr dirty="0">
                <a:latin typeface="Times New Roman"/>
                <a:ea typeface="Times New Roman"/>
                <a:cs typeface="+mn-cs"/>
              </a:rPr>
              <a:t>2104-2113</a:t>
            </a:r>
            <a:r>
              <a:rPr dirty="0">
                <a:latin typeface="宋体"/>
                <a:ea typeface="宋体"/>
                <a:cs typeface="+mn-cs"/>
              </a:rPr>
              <a:t>．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矩形 59"/>
          <p:cNvSpPr/>
          <p:nvPr/>
        </p:nvSpPr>
        <p:spPr>
          <a:xfrm>
            <a:off x="-171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73" name="图形 10"/>
          <p:cNvGrpSpPr/>
          <p:nvPr/>
        </p:nvGrpSpPr>
        <p:grpSpPr>
          <a:xfrm rot="1911398" flipH="1">
            <a:off x="-5714437" y="337485"/>
            <a:ext cx="18785954" cy="9463205"/>
            <a:chOff x="1364551" y="1662116"/>
            <a:chExt cx="9464325" cy="3530151"/>
          </a:xfrm>
          <a:noFill/>
        </p:grpSpPr>
        <p:sp>
          <p:nvSpPr>
            <p:cNvPr id="274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5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6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7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8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79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0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1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2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3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4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5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6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7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8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89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0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1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2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3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4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5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96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7" name="组合 108"/>
          <p:cNvGrpSpPr/>
          <p:nvPr/>
        </p:nvGrpSpPr>
        <p:grpSpPr>
          <a:xfrm>
            <a:off x="677309" y="1070728"/>
            <a:ext cx="3001231" cy="923425"/>
            <a:chOff x="9730702" y="211219"/>
            <a:chExt cx="2374282" cy="701101"/>
          </a:xfrm>
        </p:grpSpPr>
        <p:pic>
          <p:nvPicPr>
            <p:cNvPr id="298" name="图片 109"/>
            <p:cNvPicPr>
              <a:picLocks noChangeAspect="1"/>
            </p:cNvPicPr>
            <p:nvPr userDrawn="1"/>
          </p:nvPicPr>
          <p:blipFill>
            <a:blip r:embed="rId3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299" name="图片 110"/>
            <p:cNvPicPr>
              <a:picLocks noChangeAspect="1"/>
            </p:cNvPicPr>
            <p:nvPr/>
          </p:nvPicPr>
          <p:blipFill rotWithShape="1">
            <a:blip r:embed="rId5" cstate="screen">
              <a:biLevel thresh="25000"/>
            </a:blip>
            <a:srcRect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300" name="文本框 115"/>
          <p:cNvSpPr txBox="1"/>
          <p:nvPr/>
        </p:nvSpPr>
        <p:spPr>
          <a:xfrm>
            <a:off x="677309" y="2387721"/>
            <a:ext cx="8793417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谢谢！</a:t>
            </a:r>
            <a:endParaRPr dirty="0"/>
          </a:p>
        </p:txBody>
      </p:sp>
      <p:cxnSp>
        <p:nvCxnSpPr>
          <p:cNvPr id="301" name="直接连接符 116"/>
          <p:cNvCxnSpPr/>
          <p:nvPr/>
        </p:nvCxnSpPr>
        <p:spPr>
          <a:xfrm>
            <a:off x="6773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文本框 121"/>
          <p:cNvSpPr txBox="1"/>
          <p:nvPr/>
        </p:nvSpPr>
        <p:spPr>
          <a:xfrm>
            <a:off x="677309" y="3420366"/>
            <a:ext cx="7491262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请批评指正！</a:t>
            </a:r>
            <a:endParaRPr dirty="0"/>
          </a:p>
        </p:txBody>
      </p:sp>
      <p:sp>
        <p:nvSpPr>
          <p:cNvPr id="303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/>
              <a:t>26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06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0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08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09" name="文本框 174"/>
          <p:cNvSpPr txBox="1"/>
          <p:nvPr/>
        </p:nvSpPr>
        <p:spPr>
          <a:xfrm>
            <a:off x="1296156" y="191311"/>
            <a:ext cx="976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1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3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11" name="文本框 12"/>
          <p:cNvSpPr txBox="1"/>
          <p:nvPr/>
        </p:nvSpPr>
        <p:spPr>
          <a:xfrm>
            <a:off x="1182603" y="1854292"/>
            <a:ext cx="10021692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buClr>
                <a:schemeClr val="bg1">
                  <a:lumMod val="50000"/>
                  <a:alpha val="100000"/>
                </a:schemeClr>
              </a:buClr>
              <a:buSzPct val="80000"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采用数据集</a:t>
            </a:r>
            <a:r>
              <a:rPr lang="en-US" sz="2000" b="1" i="0" u="none" strike="noStrike" dirty="0">
                <a:latin typeface="微软雅黑"/>
                <a:ea typeface="微软雅黑"/>
                <a:cs typeface="微软雅黑"/>
                <a:sym typeface="Times New Roman"/>
              </a:rPr>
              <a:t>:</a:t>
            </a:r>
            <a:r>
              <a:rPr lang="zh-CN" sz="20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2016年一整年114单户公寓的用电数据，单位为kW，采样时间为1min。</a:t>
            </a:r>
            <a:endParaRPr sz="1800" b="1" dirty="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12" name="文字方塊 311"/>
          <p:cNvSpPr txBox="1"/>
          <p:nvPr/>
        </p:nvSpPr>
        <p:spPr>
          <a:xfrm>
            <a:off x="5599367" y="3373395"/>
            <a:ext cx="6153150" cy="1828800"/>
          </a:xfr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dirty="0">
                <a:latin typeface="Microsoft YaHei"/>
                <a:ea typeface="Microsoft YaHei"/>
                <a:cs typeface="+mn-cs"/>
              </a:rPr>
              <a:t>一年在一个家庭采样50多万个负荷数据</a:t>
            </a:r>
            <a:r>
              <a:rPr lang="zh-CN" dirty="0">
                <a:latin typeface="Microsoft YaHei"/>
                <a:ea typeface="Microsoft YaHei"/>
                <a:cs typeface="+mn-cs"/>
              </a:rPr>
              <a:t>，</a:t>
            </a:r>
            <a:endParaRPr dirty="0"/>
          </a:p>
          <a:p>
            <a:pPr marL="285750" indent="-285750">
              <a:buFont typeface="Arial" charset="0"/>
              <a:buChar char="•"/>
            </a:pPr>
            <a:endParaRPr lang="zh-CN" dirty="0">
              <a:latin typeface="Microsoft YaHei"/>
              <a:ea typeface="Microsoft YaHei"/>
              <a:cs typeface="+mn-cs"/>
            </a:endParaRPr>
          </a:p>
          <a:p>
            <a:pPr marL="285750" indent="-285750">
              <a:buFont typeface="Arial" charset="0"/>
              <a:buChar char="•"/>
            </a:pPr>
            <a:r>
              <a:rPr lang="zh-CN" dirty="0">
                <a:latin typeface="Microsoft YaHei"/>
                <a:ea typeface="Microsoft YaHei"/>
                <a:cs typeface="+mn-cs"/>
              </a:rPr>
              <a:t>左</a:t>
            </a:r>
            <a:r>
              <a:rPr dirty="0">
                <a:latin typeface="Microsoft YaHei"/>
                <a:ea typeface="Microsoft YaHei"/>
                <a:cs typeface="+mn-cs"/>
              </a:rPr>
              <a:t>图为公寓1</a:t>
            </a:r>
            <a:r>
              <a:rPr lang="zh-CN" dirty="0">
                <a:latin typeface="Microsoft YaHei"/>
                <a:ea typeface="Microsoft YaHei"/>
                <a:cs typeface="+mn-cs"/>
              </a:rPr>
              <a:t>的</a:t>
            </a:r>
            <a:r>
              <a:rPr dirty="0" err="1">
                <a:latin typeface="Microsoft YaHei"/>
                <a:ea typeface="Microsoft YaHei"/>
                <a:cs typeface="+mn-cs"/>
              </a:rPr>
              <a:t>一日原始用电数据波形</a:t>
            </a:r>
            <a:r>
              <a:rPr dirty="0">
                <a:latin typeface="Microsoft YaHei"/>
                <a:ea typeface="Microsoft YaHei"/>
                <a:cs typeface="+mn-cs"/>
              </a:rPr>
              <a:t>。</a:t>
            </a:r>
            <a:endParaRPr dirty="0"/>
          </a:p>
          <a:p>
            <a:pPr marL="285750" indent="-285750">
              <a:buFont typeface="Arial" charset="0"/>
              <a:buChar char="•"/>
            </a:pPr>
            <a:endParaRPr lang="en-US" dirty="0">
              <a:latin typeface="Microsoft YaHei"/>
              <a:ea typeface="Microsoft YaHei"/>
              <a:cs typeface="+mn-cs"/>
            </a:endParaRPr>
          </a:p>
          <a:p>
            <a:pPr marL="285750" indent="-285750">
              <a:buFont typeface="Arial" charset="0"/>
              <a:buChar char="•"/>
            </a:pPr>
            <a:r>
              <a:rPr dirty="0" err="1">
                <a:latin typeface="Microsoft YaHei"/>
                <a:ea typeface="Microsoft YaHei"/>
                <a:cs typeface="+mn-cs"/>
              </a:rPr>
              <a:t>数据波动十分明显，用户的用电模式掩盖在各种扰动中。为了挖掘用户信息，需要对数据进行</a:t>
            </a:r>
            <a:r>
              <a:rPr sz="2400" dirty="0" err="1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降噪处理</a:t>
            </a:r>
            <a:r>
              <a:rPr dirty="0">
                <a:latin typeface="Microsoft YaHei"/>
                <a:ea typeface="Microsoft YaHei"/>
                <a:cs typeface="+mn-cs"/>
              </a:rPr>
              <a:t>。</a:t>
            </a:r>
            <a:endParaRPr dirty="0"/>
          </a:p>
        </p:txBody>
      </p:sp>
      <p:sp>
        <p:nvSpPr>
          <p:cNvPr id="313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14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31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1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pic>
        <p:nvPicPr>
          <p:cNvPr id="317" name="圖片 3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528" y="2682452"/>
            <a:ext cx="4854311" cy="29376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20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21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22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2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4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25" name="文本框 12"/>
          <p:cNvSpPr txBox="1"/>
          <p:nvPr/>
        </p:nvSpPr>
        <p:spPr>
          <a:xfrm>
            <a:off x="2795199" y="1913111"/>
            <a:ext cx="6926938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缺失数据剔除</a:t>
            </a:r>
            <a:r>
              <a:rPr lang="en-US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</a:t>
            </a: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、异常数据补全</a:t>
            </a:r>
            <a:r>
              <a:rPr lang="en-US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 </a:t>
            </a: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、动平均法</a:t>
            </a:r>
            <a:endParaRPr dirty="0"/>
          </a:p>
        </p:txBody>
      </p:sp>
      <p:sp>
        <p:nvSpPr>
          <p:cNvPr id="326" name="文字方塊 325"/>
          <p:cNvSpPr txBox="1"/>
          <p:nvPr/>
        </p:nvSpPr>
        <p:spPr>
          <a:xfrm>
            <a:off x="6482157" y="3048542"/>
            <a:ext cx="5302250" cy="255905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latin typeface="Microsoft YaHei"/>
                <a:ea typeface="Microsoft YaHei"/>
                <a:cs typeface="+mn-cs"/>
              </a:rPr>
              <a:t>对于负荷明显较小值，剔除后用当月同一个星期日同一时刻的平均值进行填充处理。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latin typeface="Microsoft YaHei"/>
                <a:ea typeface="Microsoft YaHei"/>
                <a:cs typeface="+mn-cs"/>
              </a:rPr>
              <a:t>在数据采集过程中，数据可能出现错误。负荷曲线中异常数据的取值一般会突然升高或降低，通过负荷的前后变化率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进行判定。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对于变化率超过阈值的数据，运用平滑公式修正，对小幅扰动，采用动平均法消除随机噪声。</a:t>
            </a:r>
            <a:endParaRPr dirty="0"/>
          </a:p>
        </p:txBody>
      </p:sp>
      <p:sp>
        <p:nvSpPr>
          <p:cNvPr id="327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28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329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30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pic>
        <p:nvPicPr>
          <p:cNvPr id="331" name="圖片 3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234" y="2529516"/>
            <a:ext cx="6135923" cy="3800194"/>
          </a:xfrm>
          <a:prstGeom prst="rect">
            <a:avLst/>
          </a:prstGeom>
        </p:spPr>
      </p:pic>
      <p:sp>
        <p:nvSpPr>
          <p:cNvPr id="2" name="文本框 174">
            <a:extLst>
              <a:ext uri="{FF2B5EF4-FFF2-40B4-BE49-F238E27FC236}">
                <a16:creationId xmlns:a16="http://schemas.microsoft.com/office/drawing/2014/main" id="{A29C34E9-56BA-41C9-E059-17759F7AA592}"/>
              </a:ext>
            </a:extLst>
          </p:cNvPr>
          <p:cNvSpPr txBox="1"/>
          <p:nvPr/>
        </p:nvSpPr>
        <p:spPr>
          <a:xfrm>
            <a:off x="1296156" y="191311"/>
            <a:ext cx="976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34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35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36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37" name="文本框 174"/>
          <p:cNvSpPr txBox="1"/>
          <p:nvPr/>
        </p:nvSpPr>
        <p:spPr>
          <a:xfrm>
            <a:off x="1296156" y="191311"/>
            <a:ext cx="9803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3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5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39" name="文本框 12"/>
          <p:cNvSpPr txBox="1"/>
          <p:nvPr/>
        </p:nvSpPr>
        <p:spPr>
          <a:xfrm>
            <a:off x="3900007" y="1891399"/>
            <a:ext cx="4482976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降采样</a:t>
            </a:r>
            <a:r>
              <a:rPr lang="en-US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: 1440</a:t>
            </a: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个点</a:t>
            </a:r>
            <a:r>
              <a:rPr lang="en-US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-96</a:t>
            </a: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个点</a:t>
            </a:r>
            <a:endParaRPr dirty="0"/>
          </a:p>
        </p:txBody>
      </p:sp>
      <p:sp>
        <p:nvSpPr>
          <p:cNvPr id="340" name="文字方塊 339"/>
          <p:cNvSpPr txBox="1"/>
          <p:nvPr/>
        </p:nvSpPr>
        <p:spPr>
          <a:xfrm>
            <a:off x="6388497" y="2756666"/>
            <a:ext cx="5302250" cy="35687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庞大的数据量会大大增加运算时间和复杂度，而且用户感知环境变化、用电习惯影响等因素带来用电变化的时间尺度较长，采样过密不会增加有效信息，会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带来冗余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，因而需要降采样。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latin typeface="Microsoft YaHei"/>
                <a:ea typeface="Microsoft YaHei"/>
                <a:cs typeface="+mn-cs"/>
              </a:rPr>
              <a:t>为了尽可能保留序列中的特征，采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用LTTB算法</a:t>
            </a: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-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最大三角形三桶算法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，进行降采样。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左图为公寓1的一日用电数据降采样前后对比图。可以看出</a:t>
            </a:r>
            <a:r>
              <a:rPr sz="1800" dirty="0" err="1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rPr>
              <a:t>曲线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保留了主要特征。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341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42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343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44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pic>
        <p:nvPicPr>
          <p:cNvPr id="345" name="圖片 3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9679" y="2378808"/>
            <a:ext cx="6408176" cy="3772815"/>
          </a:xfrm>
          <a:prstGeom prst="rect">
            <a:avLst/>
          </a:prstGeom>
        </p:spPr>
      </p:pic>
      <p:sp>
        <p:nvSpPr>
          <p:cNvPr id="346" name="文本框 1"/>
          <p:cNvSpPr txBox="1"/>
          <p:nvPr/>
        </p:nvSpPr>
        <p:spPr>
          <a:xfrm>
            <a:off x="7694611" y="1804101"/>
            <a:ext cx="4813300" cy="64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7030A0">
                    <a:alpha val="100000"/>
                  </a:srgbClr>
                </a:solidFill>
              </a:rPr>
              <a:t>1min---15min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49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50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51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52" name="文本框 174"/>
          <p:cNvSpPr txBox="1"/>
          <p:nvPr/>
        </p:nvSpPr>
        <p:spPr>
          <a:xfrm>
            <a:off x="1296157" y="191311"/>
            <a:ext cx="973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5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6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54" name="文本框 12"/>
          <p:cNvSpPr txBox="1"/>
          <p:nvPr/>
        </p:nvSpPr>
        <p:spPr>
          <a:xfrm>
            <a:off x="2407583" y="2021408"/>
            <a:ext cx="1456493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归一化</a:t>
            </a:r>
            <a:endParaRPr dirty="0"/>
          </a:p>
        </p:txBody>
      </p:sp>
      <p:sp>
        <p:nvSpPr>
          <p:cNvPr id="355" name="文字方塊 354"/>
          <p:cNvSpPr txBox="1"/>
          <p:nvPr/>
        </p:nvSpPr>
        <p:spPr>
          <a:xfrm>
            <a:off x="425507" y="3670558"/>
            <a:ext cx="5611407" cy="42672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在使用一整年数据分析用户的用电模式时，不可避免地会出现季节性的用电大小变化，为避免</a:t>
            </a:r>
            <a:r>
              <a:rPr lang="zh-CN" sz="20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不同日负荷数量级对聚类效果的影响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，经过归一化将数据压缩在[0，1]</a:t>
            </a:r>
            <a:r>
              <a:rPr lang="zh-CN" sz="1800" b="0" i="0" u="none" strike="noStrike" dirty="0">
                <a:latin typeface="Microsoft YaHei"/>
                <a:ea typeface="Microsoft YaHei"/>
                <a:cs typeface="+mn-cs"/>
              </a:rPr>
              <a:t>内。本模型采用最大、最小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值归一化的方法。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如果遇到需要分析聚类结果的功率差异的情况，比如同一家庭四季的用电模式差异，可以不进行归一化处理。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dirty="0"/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356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57" name="矩形: 圆角 25"/>
          <p:cNvSpPr/>
          <p:nvPr/>
        </p:nvSpPr>
        <p:spPr>
          <a:xfrm>
            <a:off x="4180697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358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59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pic>
        <p:nvPicPr>
          <p:cNvPr id="360" name="圖片 3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243" y="2674811"/>
            <a:ext cx="2482778" cy="754189"/>
          </a:xfrm>
          <a:prstGeom prst="rect">
            <a:avLst/>
          </a:prstGeom>
        </p:spPr>
      </p:pic>
      <p:cxnSp>
        <p:nvCxnSpPr>
          <p:cNvPr id="361" name="直接连接符 38"/>
          <p:cNvCxnSpPr/>
          <p:nvPr/>
        </p:nvCxnSpPr>
        <p:spPr>
          <a:xfrm>
            <a:off x="6114324" y="2021408"/>
            <a:ext cx="0" cy="4458184"/>
          </a:xfrm>
          <a:prstGeom prst="line">
            <a:avLst/>
          </a:prstGeom>
          <a:ln w="25400">
            <a:solidFill>
              <a:srgbClr val="7030A0">
                <a:alpha val="100000"/>
              </a:srgb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2" name="文本框 12"/>
          <p:cNvSpPr txBox="1"/>
          <p:nvPr/>
        </p:nvSpPr>
        <p:spPr>
          <a:xfrm>
            <a:off x="8114005" y="2021408"/>
            <a:ext cx="2440706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  <a:cs typeface="微软雅黑"/>
                <a:sym typeface="Times New Roman"/>
              </a:rPr>
              <a:t>相似度的度量</a:t>
            </a:r>
            <a:endParaRPr dirty="0"/>
          </a:p>
        </p:txBody>
      </p:sp>
      <p:sp>
        <p:nvSpPr>
          <p:cNvPr id="363" name="文字方塊 362"/>
          <p:cNvSpPr txBox="1"/>
          <p:nvPr/>
        </p:nvSpPr>
        <p:spPr>
          <a:xfrm>
            <a:off x="6438774" y="3016684"/>
            <a:ext cx="5302250" cy="429895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根据相似性高低判断是否将样本归于一个类。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动态时间规整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通过调节时间序列采样点的对应关系，寻找最佳序列的匹配路径，是一种度量两个长度不同的时间序列的相似度的方法。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先计算时间序列A和时间序列B中的元素间的距离，再从一个对角出发，到达另一个对角，累加经过距离，寻找距离最短的路径。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66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67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8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69" name="文本框 174"/>
          <p:cNvSpPr txBox="1"/>
          <p:nvPr/>
        </p:nvSpPr>
        <p:spPr>
          <a:xfrm>
            <a:off x="1296157" y="191311"/>
            <a:ext cx="964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70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7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71" name="文本框 12"/>
          <p:cNvSpPr txBox="1"/>
          <p:nvPr/>
        </p:nvSpPr>
        <p:spPr>
          <a:xfrm>
            <a:off x="3939519" y="1777824"/>
            <a:ext cx="4498425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聚类效果的判断-肘部法则</a:t>
            </a:r>
            <a:endParaRPr sz="1800" b="1" dirty="0">
              <a:solidFill>
                <a:schemeClr val="tx1">
                  <a:lumMod val="75000"/>
                  <a:lumOff val="25000"/>
                  <a:alpha val="100000"/>
                </a:schemeClr>
              </a:solidFill>
              <a:latin typeface="微软雅黑"/>
              <a:ea typeface="微软雅黑"/>
              <a:cs typeface="微软雅黑"/>
            </a:endParaRPr>
          </a:p>
        </p:txBody>
      </p:sp>
      <p:sp>
        <p:nvSpPr>
          <p:cNvPr id="372" name="文字方塊 371"/>
          <p:cNvSpPr txBox="1"/>
          <p:nvPr/>
        </p:nvSpPr>
        <p:spPr>
          <a:xfrm>
            <a:off x="1185515" y="2529516"/>
            <a:ext cx="9702800" cy="438785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通过肘部法则确定聚类数。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肘部法则的核心指标是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误差平方和(sum of the squared errors，SSE)。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核心思想是随着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聚类数k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的增大，样本划分会更加精细，每个簇的聚合程度会逐渐提高，那么误差平方和自然会逐渐减少。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当k超过合适的聚类数时，再增加k，SSE的下降程度会骤减而趋于平缓。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373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74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375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76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79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80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81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82" name="文本框 174"/>
          <p:cNvSpPr txBox="1"/>
          <p:nvPr/>
        </p:nvSpPr>
        <p:spPr>
          <a:xfrm>
            <a:off x="1296157" y="191311"/>
            <a:ext cx="974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8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8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84" name="文字方塊 383"/>
          <p:cNvSpPr txBox="1"/>
          <p:nvPr/>
        </p:nvSpPr>
        <p:spPr>
          <a:xfrm>
            <a:off x="1228121" y="2411350"/>
            <a:ext cx="9969500" cy="4572000"/>
          </a:xfrm>
        </p:spPr>
        <p:txBody>
          <a:bodyPr>
            <a:spAutoFit/>
          </a:bodyPr>
          <a:lstStyle/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选择聚类的内部指标来评价聚类效果的好坏</a:t>
            </a:r>
            <a:endParaRPr sz="1800" dirty="0">
              <a:solidFill>
                <a:schemeClr val="tx1">
                  <a:alpha val="100000"/>
                </a:schemeClr>
              </a:solidFill>
              <a:latin typeface="Arial"/>
              <a:ea typeface="微软雅黑"/>
              <a:cs typeface="+mn-cs"/>
            </a:endParaRPr>
          </a:p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400" b="1" i="1" u="none" strike="noStrike" dirty="0">
                <a:solidFill>
                  <a:srgbClr val="7030A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“簇内相似度越高，簇间相似度越低，聚类效果越好”</a:t>
            </a:r>
            <a:endParaRPr dirty="0"/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24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本模型选取了</a:t>
            </a:r>
            <a:r>
              <a:rPr lang="zh-CN" sz="2400" b="0" i="0" u="none" strike="noStrike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+mn-cs"/>
              </a:rPr>
              <a:t>轮廓系数(Silhouettecoefficient，SC)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进行定量地分析。</a:t>
            </a:r>
            <a:endParaRPr dirty="0"/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a(n): 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样本n到同一簇其他样本的平均距离</a:t>
            </a:r>
            <a:endParaRPr dirty="0"/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en-US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b(n): 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是样本n到其他簇样本的最小平均距离</a:t>
            </a:r>
            <a:endParaRPr dirty="0"/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  <a:p>
            <a:pPr lvl="0" indent="0" algn="ctr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400" b="1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SC越大，说明聚类效果越好</a:t>
            </a:r>
            <a:endParaRPr dirty="0"/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385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386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387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388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pic>
        <p:nvPicPr>
          <p:cNvPr id="389" name="圖片 3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1193" y="4222331"/>
            <a:ext cx="3496103" cy="853379"/>
          </a:xfrm>
          <a:prstGeom prst="rect">
            <a:avLst/>
          </a:prstGeom>
        </p:spPr>
      </p:pic>
      <p:sp>
        <p:nvSpPr>
          <p:cNvPr id="390" name="文本框 12"/>
          <p:cNvSpPr txBox="1"/>
          <p:nvPr/>
        </p:nvSpPr>
        <p:spPr>
          <a:xfrm>
            <a:off x="3729637" y="1777824"/>
            <a:ext cx="4806692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聚类效果的判断-轮廓系数法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文本占位符 2"/>
          <p:cNvSpPr txBox="1"/>
          <p:nvPr/>
        </p:nvSpPr>
        <p:spPr>
          <a:xfrm>
            <a:off x="1296157" y="4062600"/>
            <a:ext cx="9681869" cy="199536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/>
          <a:lstStyle>
            <a:lvl1pPr marL="0" indent="457200" algn="just" defTabSz="914400" rtl="0" eaLnBrk="1" latinLnBrk="0" hangingPunct="1">
              <a:lnSpc>
                <a:spcPct val="15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393" name="图片 168"/>
          <p:cNvPicPr>
            <a:picLocks noChangeAspect="1"/>
          </p:cNvPicPr>
          <p:nvPr/>
        </p:nvPicPr>
        <p:blipFill rotWithShape="1">
          <a:blip r:embed="rId2" cstate="screen"/>
          <a:srcRect r="-28"/>
          <a:stretch>
            <a:fillRect/>
          </a:stretch>
        </p:blipFill>
        <p:spPr>
          <a:xfrm flipH="1">
            <a:off x="5599367" y="-1"/>
            <a:ext cx="3326355" cy="995307"/>
          </a:xfrm>
          <a:prstGeom prst="rect">
            <a:avLst/>
          </a:prstGeom>
        </p:spPr>
      </p:pic>
      <p:pic>
        <p:nvPicPr>
          <p:cNvPr id="394" name="图片 14"/>
          <p:cNvPicPr>
            <a:picLocks noChangeAspect="1"/>
          </p:cNvPicPr>
          <p:nvPr/>
        </p:nvPicPr>
        <p:blipFill rotWithShape="1">
          <a:blip r:embed="rId3" cstate="screen"/>
          <a:srcRect/>
          <a:stretch>
            <a:fillRect/>
          </a:stretch>
        </p:blipFill>
        <p:spPr>
          <a:xfrm>
            <a:off x="8891533" y="0"/>
            <a:ext cx="3326355" cy="973859"/>
          </a:xfrm>
          <a:prstGeom prst="rect">
            <a:avLst/>
          </a:prstGeom>
        </p:spPr>
      </p:pic>
      <p:sp>
        <p:nvSpPr>
          <p:cNvPr id="395" name="矩形 77"/>
          <p:cNvSpPr/>
          <p:nvPr/>
        </p:nvSpPr>
        <p:spPr>
          <a:xfrm>
            <a:off x="60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96" name="图片 169"/>
          <p:cNvPicPr>
            <a:picLocks noChangeAspect="1"/>
          </p:cNvPicPr>
          <p:nvPr/>
        </p:nvPicPr>
        <p:blipFill>
          <a:blip r:embed="rId4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2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397" name="文本框 174"/>
          <p:cNvSpPr txBox="1"/>
          <p:nvPr/>
        </p:nvSpPr>
        <p:spPr>
          <a:xfrm>
            <a:off x="1296157" y="191311"/>
            <a:ext cx="963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3600" b="1" i="0" u="none" strike="noStrike" dirty="0">
                <a:solidFill>
                  <a:schemeClr val="bg1">
                    <a:alpha val="100000"/>
                  </a:schemeClr>
                </a:solidFill>
                <a:latin typeface="Arial"/>
                <a:ea typeface="微软雅黑"/>
                <a:cs typeface="微软雅黑"/>
                <a:sym typeface="Arial"/>
              </a:rPr>
              <a:t>任务一: 基于负荷历史数据的用户用能模式分析</a:t>
            </a:r>
            <a:endParaRPr dirty="0"/>
          </a:p>
        </p:txBody>
      </p:sp>
      <p:sp>
        <p:nvSpPr>
          <p:cNvPr id="398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9325779" y="6057963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/>
              <a:t>9</a:t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99" name="文字方塊 398"/>
          <p:cNvSpPr txBox="1"/>
          <p:nvPr/>
        </p:nvSpPr>
        <p:spPr>
          <a:xfrm>
            <a:off x="1296157" y="2322700"/>
            <a:ext cx="10699750" cy="1739900"/>
          </a:xfrm>
        </p:spPr>
        <p:txBody>
          <a:bodyPr>
            <a:spAutoFit/>
          </a:bodyPr>
          <a:lstStyle/>
          <a:p>
            <a:pPr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本模型选取了Kmeans算法、Kmedoids算法和DTW-Kmedoids三种</a:t>
            </a:r>
            <a:r>
              <a:rPr dirty="0" err="1"/>
              <a:t>聚类</a:t>
            </a:r>
            <a:r>
              <a:rPr lang="zh-CN" sz="1800" b="0" i="0" u="none" strike="noStrike" dirty="0">
                <a:solidFill>
                  <a:schemeClr val="tx1">
                    <a:alpha val="100000"/>
                  </a:schemeClr>
                </a:solidFill>
                <a:latin typeface="Microsoft YaHei"/>
                <a:ea typeface="Microsoft YaHei"/>
                <a:cs typeface="+mn-cs"/>
              </a:rPr>
              <a:t>算法进行选择。</a:t>
            </a:r>
            <a:endParaRPr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b="1" dirty="0"/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b="1" dirty="0"/>
              <a:t>K-</a:t>
            </a:r>
            <a:r>
              <a:rPr b="1" dirty="0" err="1"/>
              <a:t>means算法</a:t>
            </a:r>
            <a:r>
              <a:rPr dirty="0" err="1"/>
              <a:t>适用于一般的数值数据聚类</a:t>
            </a:r>
            <a:r>
              <a:rPr dirty="0"/>
              <a:t>。</a:t>
            </a: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b="1" dirty="0"/>
              <a:t>K-</a:t>
            </a:r>
            <a:r>
              <a:rPr b="1" dirty="0" err="1"/>
              <a:t>medoids算法</a:t>
            </a:r>
            <a:r>
              <a:rPr dirty="0" err="1"/>
              <a:t>在处理带有噪声和异常值的数据时更稳健</a:t>
            </a:r>
            <a:r>
              <a:rPr dirty="0"/>
              <a:t>。</a:t>
            </a:r>
          </a:p>
          <a:p>
            <a:pPr marL="285750" lvl="0" indent="-285750" algn="l" defTabSz="914400">
              <a:lnSpc>
                <a:spcPct val="100000"/>
              </a:lnSpc>
              <a:buFont typeface="Arial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b="1" dirty="0" err="1"/>
              <a:t>DTW-K-medoids算法</a:t>
            </a:r>
            <a:r>
              <a:rPr dirty="0" err="1"/>
              <a:t>专门用于时间序列数据的聚类，可以更好地处理时间序列中的变形和错位</a:t>
            </a:r>
            <a:r>
              <a:rPr dirty="0"/>
              <a:t>。</a:t>
            </a:r>
          </a:p>
          <a:p>
            <a:pPr marL="0" lvl="0" indent="0" algn="l" defTabSz="914400">
              <a:lnSpc>
                <a:spcPct val="100000"/>
              </a:lnSpc>
              <a:buNone/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en-US" sz="1800" b="0" i="0" u="none" strike="noStrike" dirty="0">
              <a:solidFill>
                <a:schemeClr val="tx1">
                  <a:alpha val="100000"/>
                </a:schemeClr>
              </a:solidFill>
              <a:latin typeface="Microsoft YaHei"/>
              <a:ea typeface="Microsoft YaHei"/>
              <a:cs typeface="+mn-cs"/>
            </a:endParaRPr>
          </a:p>
        </p:txBody>
      </p:sp>
      <p:sp>
        <p:nvSpPr>
          <p:cNvPr id="400" name="矩形: 圆角 25"/>
          <p:cNvSpPr/>
          <p:nvPr/>
        </p:nvSpPr>
        <p:spPr>
          <a:xfrm>
            <a:off x="6212871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聚类分析</a:t>
            </a:r>
            <a:endParaRPr dirty="0"/>
          </a:p>
        </p:txBody>
      </p:sp>
      <p:sp>
        <p:nvSpPr>
          <p:cNvPr id="401" name="矩形: 圆角 25"/>
          <p:cNvSpPr/>
          <p:nvPr/>
        </p:nvSpPr>
        <p:spPr>
          <a:xfrm>
            <a:off x="8245044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评估聚类效果</a:t>
            </a:r>
            <a:endParaRPr dirty="0"/>
          </a:p>
        </p:txBody>
      </p:sp>
      <p:sp>
        <p:nvSpPr>
          <p:cNvPr id="402" name="矩形: 圆角 25"/>
          <p:cNvSpPr/>
          <p:nvPr/>
        </p:nvSpPr>
        <p:spPr>
          <a:xfrm>
            <a:off x="2148523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rgbClr val="A8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bg2">
                    <a:lumMod val="90000"/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数据预处理</a:t>
            </a:r>
            <a:endParaRPr dirty="0"/>
          </a:p>
        </p:txBody>
      </p:sp>
      <p:sp>
        <p:nvSpPr>
          <p:cNvPr id="403" name="矩形: 圆角 25"/>
          <p:cNvSpPr/>
          <p:nvPr/>
        </p:nvSpPr>
        <p:spPr>
          <a:xfrm>
            <a:off x="4180698" y="1123950"/>
            <a:ext cx="1856217" cy="3689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2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ctr" defTabSz="914400">
              <a:lnSpc>
                <a:spcPct val="10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r>
              <a:rPr lang="zh-CN" sz="20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+mn-cs"/>
                <a:sym typeface="Times New Roman"/>
              </a:rPr>
              <a:t>提取典型日</a:t>
            </a:r>
            <a:endParaRPr dirty="0"/>
          </a:p>
        </p:txBody>
      </p:sp>
      <p:sp>
        <p:nvSpPr>
          <p:cNvPr id="404" name="文本框 12"/>
          <p:cNvSpPr txBox="1"/>
          <p:nvPr/>
        </p:nvSpPr>
        <p:spPr>
          <a:xfrm>
            <a:off x="5287283" y="1777824"/>
            <a:ext cx="1738550" cy="466753"/>
          </a:xfrm>
          <a:prstGeom prst="rect">
            <a:avLst/>
          </a:prstGeom>
          <a:solidFill>
            <a:srgbClr val="F7E4FC"/>
          </a:solidFill>
          <a:ln w="9525">
            <a:noFill/>
            <a:prstDash val="dash"/>
          </a:ln>
          <a:effectLst/>
        </p:spPr>
        <p:txBody>
          <a:bodyPr wrap="square" lIns="144000" tIns="108000" rIns="144000" bIns="108000" anchor="ctr" anchorCtr="0">
            <a:noAutofit/>
          </a:bodyPr>
          <a:lstStyle>
            <a:defPPr>
              <a:defRPr lang="en-US"/>
            </a:defPPr>
            <a:lvl1pPr lvl="0" algn="just" hangingPunct="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</a:schemeClr>
              </a:buClr>
              <a:buSzPct val="80000"/>
              <a:buFontTx/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defRPr>
            </a:lvl1pPr>
          </a:lstStyle>
          <a:p>
            <a:pPr marL="0" lvl="0" indent="0" algn="just" defTabSz="914400">
              <a:lnSpc>
                <a:spcPct val="150000"/>
              </a:lnSpc>
              <a:spcBef>
                <a:spcPts val="800"/>
              </a:spcBef>
              <a:buClr>
                <a:schemeClr val="bg1">
                  <a:lumMod val="50000"/>
                  <a:alpha val="100000"/>
                </a:schemeClr>
              </a:buClr>
              <a:buSzPct val="80000"/>
              <a:buFontTx/>
              <a:buNone/>
              <a:defRPr sz="1800" b="1">
                <a:solidFill>
                  <a:schemeClr val="tx1">
                    <a:lumMod val="75000"/>
                    <a:lumOff val="25000"/>
                    <a:alpha val="100000"/>
                  </a:schemeClr>
                </a:solidFill>
                <a:latin typeface="微软雅黑"/>
                <a:ea typeface="微软雅黑"/>
                <a:cs typeface="微软雅黑"/>
              </a:defRPr>
            </a:pPr>
            <a:r>
              <a:rPr lang="zh-CN" sz="2800" b="1" i="0" u="none" strike="noStrike" dirty="0">
                <a:solidFill>
                  <a:schemeClr val="tx1">
                    <a:alpha val="100000"/>
                  </a:schemeClr>
                </a:solidFill>
                <a:latin typeface="微软雅黑"/>
                <a:ea typeface="微软雅黑"/>
                <a:cs typeface="微软雅黑"/>
                <a:sym typeface="Times New Roman"/>
              </a:rPr>
              <a:t>具体实现</a:t>
            </a:r>
            <a:endParaRPr dirty="0"/>
          </a:p>
        </p:txBody>
      </p:sp>
      <p:grpSp>
        <p:nvGrpSpPr>
          <p:cNvPr id="405" name="群組 404"/>
          <p:cNvGrpSpPr/>
          <p:nvPr/>
        </p:nvGrpSpPr>
        <p:grpSpPr>
          <a:xfrm>
            <a:off x="3076632" y="4266050"/>
            <a:ext cx="6267710" cy="634807"/>
            <a:chOff x="3229779" y="5192244"/>
            <a:chExt cx="6267710" cy="634807"/>
          </a:xfrm>
        </p:grpSpPr>
        <p:sp>
          <p:nvSpPr>
            <p:cNvPr id="406" name="文字方塊 405"/>
            <p:cNvSpPr txBox="1"/>
            <p:nvPr/>
          </p:nvSpPr>
          <p:spPr>
            <a:xfrm>
              <a:off x="3229779" y="5281047"/>
              <a:ext cx="6096000" cy="457200"/>
            </a:xfrm>
          </p:spPr>
          <p:txBody>
            <a:bodyPr>
              <a:spAutoFit/>
            </a:bodyPr>
            <a:lstStyle/>
            <a:p>
              <a:pPr lvl="0" indent="0" algn="l" defTabSz="914400">
                <a:lnSpc>
                  <a:spcPct val="100000"/>
                </a:lnSpc>
                <a:buNone/>
                <a:defRPr sz="1800">
                  <a:solidFill>
                    <a:srgbClr val="7030A0">
                      <a:alpha val="100000"/>
                    </a:srgbClr>
                  </a:solidFill>
                  <a:latin typeface="Arial"/>
                  <a:ea typeface="微软雅黑"/>
                  <a:cs typeface="+mn-cs"/>
                </a:defRPr>
              </a:pPr>
              <a:r>
                <a:rPr lang="zh-CN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轮廓系数</a:t>
              </a:r>
              <a:r>
                <a:rPr lang="en-US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-</a:t>
              </a:r>
              <a:r>
                <a:rPr lang="zh-CN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Silhouettecoefficient，SC</a:t>
              </a:r>
              <a:endParaRPr dirty="0"/>
            </a:p>
          </p:txBody>
        </p:sp>
        <p:sp>
          <p:nvSpPr>
            <p:cNvPr id="407" name="箭號: 向上 406"/>
            <p:cNvSpPr/>
            <p:nvPr/>
          </p:nvSpPr>
          <p:spPr>
            <a:xfrm>
              <a:off x="9154069" y="5192244"/>
              <a:ext cx="343420" cy="634807"/>
            </a:xfrm>
            <a:prstGeom prst="upArrow">
              <a:avLst/>
            </a:prstGeom>
            <a:solidFill>
              <a:schemeClr val="bg2">
                <a:alpha val="100000"/>
              </a:schemeClr>
            </a:solidFill>
            <a:ln w="12700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408" name="群組 407"/>
          <p:cNvGrpSpPr/>
          <p:nvPr/>
        </p:nvGrpSpPr>
        <p:grpSpPr>
          <a:xfrm>
            <a:off x="2663166" y="5162007"/>
            <a:ext cx="6947852" cy="634807"/>
            <a:chOff x="2568720" y="4221049"/>
            <a:chExt cx="6947853" cy="634807"/>
          </a:xfrm>
        </p:grpSpPr>
        <p:sp>
          <p:nvSpPr>
            <p:cNvPr id="409" name="文字方塊 408"/>
            <p:cNvSpPr txBox="1"/>
            <p:nvPr/>
          </p:nvSpPr>
          <p:spPr>
            <a:xfrm>
              <a:off x="2568720" y="4309853"/>
              <a:ext cx="6940550" cy="457200"/>
            </a:xfrm>
          </p:spPr>
          <p:txBody>
            <a:bodyPr>
              <a:spAutoFit/>
            </a:bodyPr>
            <a:lstStyle/>
            <a:p>
              <a:pPr lvl="0" indent="0" algn="l" defTabSz="914400">
                <a:lnSpc>
                  <a:spcPct val="100000"/>
                </a:lnSpc>
                <a:buNone/>
                <a:defRPr sz="1800">
                  <a:solidFill>
                    <a:srgbClr val="7030A0">
                      <a:alpha val="100000"/>
                    </a:srgbClr>
                  </a:solidFill>
                  <a:latin typeface="Arial"/>
                  <a:ea typeface="微软雅黑"/>
                  <a:cs typeface="+mn-cs"/>
                </a:defRPr>
              </a:pPr>
              <a:r>
                <a:rPr lang="zh-CN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误差平方和</a:t>
              </a:r>
              <a:r>
                <a:rPr lang="en-US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-</a:t>
              </a:r>
              <a:r>
                <a:rPr lang="zh-CN" sz="2400" b="0" i="0" u="none" strike="noStrike" dirty="0">
                  <a:solidFill>
                    <a:srgbClr val="7030A0">
                      <a:alpha val="100000"/>
                    </a:srgbClr>
                  </a:solidFill>
                  <a:latin typeface="Microsoft YaHei"/>
                  <a:ea typeface="Microsoft YaHei"/>
                  <a:cs typeface="+mn-cs"/>
                </a:rPr>
                <a:t>sum of the squared errors，SSE</a:t>
              </a:r>
              <a:endParaRPr dirty="0"/>
            </a:p>
          </p:txBody>
        </p:sp>
        <p:sp>
          <p:nvSpPr>
            <p:cNvPr id="410" name="箭號: 向上 409"/>
            <p:cNvSpPr/>
            <p:nvPr/>
          </p:nvSpPr>
          <p:spPr>
            <a:xfrm rot="10800000">
              <a:off x="9173153" y="4221049"/>
              <a:ext cx="343420" cy="634807"/>
            </a:xfrm>
            <a:prstGeom prst="upArrow">
              <a:avLst/>
            </a:prstGeom>
            <a:solidFill>
              <a:schemeClr val="bg2">
                <a:alpha val="100000"/>
              </a:schemeClr>
            </a:solidFill>
            <a:ln w="12700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3091</Words>
  <Application>Microsoft Office PowerPoint</Application>
  <PresentationFormat>寬螢幕</PresentationFormat>
  <Paragraphs>299</Paragraphs>
  <Slides>26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7" baseType="lpstr">
      <vt:lpstr>DengXian</vt:lpstr>
      <vt:lpstr>HelveticaExt-Normal</vt:lpstr>
      <vt:lpstr>Microsoft YaHei</vt:lpstr>
      <vt:lpstr>Microsoft YaHei</vt:lpstr>
      <vt:lpstr>SimSun</vt:lpstr>
      <vt:lpstr>STKaiti</vt:lpstr>
      <vt:lpstr>Arial</vt:lpstr>
      <vt:lpstr>Calibri</vt:lpstr>
      <vt:lpstr>Times New Roman</vt:lpstr>
      <vt:lpstr>Wingdings</vt:lpstr>
      <vt:lpstr>WPS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晨聰 吳</cp:lastModifiedBy>
  <cp:revision>4</cp:revision>
  <dcterms:created xsi:type="dcterms:W3CDTF">2024-06-07T00:34:41Z</dcterms:created>
  <dcterms:modified xsi:type="dcterms:W3CDTF">2024-06-06T16:45:12Z</dcterms:modified>
</cp:coreProperties>
</file>