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3"/>
  </p:sldMasterIdLst>
  <p:notesMasterIdLst>
    <p:notesMasterId r:id="rId29"/>
  </p:notesMasterIdLst>
  <p:sldIdLst>
    <p:sldId id="263" r:id="rId4"/>
    <p:sldId id="267" r:id="rId5"/>
    <p:sldId id="269" r:id="rId6"/>
    <p:sldId id="271" r:id="rId7"/>
    <p:sldId id="291" r:id="rId8"/>
    <p:sldId id="270" r:id="rId9"/>
    <p:sldId id="272" r:id="rId10"/>
    <p:sldId id="273" r:id="rId11"/>
    <p:sldId id="294" r:id="rId12"/>
    <p:sldId id="275" r:id="rId13"/>
    <p:sldId id="295" r:id="rId14"/>
    <p:sldId id="296" r:id="rId15"/>
    <p:sldId id="276" r:id="rId16"/>
    <p:sldId id="278" r:id="rId17"/>
    <p:sldId id="279" r:id="rId18"/>
    <p:sldId id="297" r:id="rId19"/>
    <p:sldId id="288" r:id="rId20"/>
    <p:sldId id="298" r:id="rId21"/>
    <p:sldId id="299" r:id="rId22"/>
    <p:sldId id="300" r:id="rId23"/>
    <p:sldId id="289" r:id="rId24"/>
    <p:sldId id="301" r:id="rId25"/>
    <p:sldId id="302" r:id="rId26"/>
    <p:sldId id="303" r:id="rId27"/>
    <p:sldId id="262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9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邓雲峰" initials="邓雲峰" lastIdx="1" clrIdx="0"/>
  <p:cmAuthor id="3" name="赵豪杰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14" y="62"/>
      </p:cViewPr>
      <p:guideLst>
        <p:guide orient="horz" pos="2159"/>
        <p:guide pos="393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2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/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2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/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2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/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2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/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2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/>
              <a:t>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2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/>
              <a:t>22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2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/>
              <a:t>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2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/>
              <a:t>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2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/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2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/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2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/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2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/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2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/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2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/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2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/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2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/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2" y="994074"/>
            <a:ext cx="8642554" cy="5039745"/>
          </a:xfrm>
          <a:custGeom>
            <a:avLst/>
            <a:gdLst>
              <a:gd name="connsiteX0" fmla="*/ 4307694 w 9655175"/>
              <a:gd name="connsiteY0" fmla="*/ 0 h 5630236"/>
              <a:gd name="connsiteX1" fmla="*/ 4484086 w 9655175"/>
              <a:gd name="connsiteY1" fmla="*/ 0 h 5630236"/>
              <a:gd name="connsiteX2" fmla="*/ 4502654 w 9655175"/>
              <a:gd name="connsiteY2" fmla="*/ 0 h 5630236"/>
              <a:gd name="connsiteX3" fmla="*/ 5013264 w 9655175"/>
              <a:gd name="connsiteY3" fmla="*/ 186047 h 5630236"/>
              <a:gd name="connsiteX4" fmla="*/ 5663132 w 9655175"/>
              <a:gd name="connsiteY4" fmla="*/ 697675 h 5630236"/>
              <a:gd name="connsiteX5" fmla="*/ 6461540 w 9655175"/>
              <a:gd name="connsiteY5" fmla="*/ 1534885 h 5630236"/>
              <a:gd name="connsiteX6" fmla="*/ 7677721 w 9655175"/>
              <a:gd name="connsiteY6" fmla="*/ 2725583 h 5630236"/>
              <a:gd name="connsiteX7" fmla="*/ 9330241 w 9655175"/>
              <a:gd name="connsiteY7" fmla="*/ 3832561 h 5630236"/>
              <a:gd name="connsiteX8" fmla="*/ 9655175 w 9655175"/>
              <a:gd name="connsiteY8" fmla="*/ 3981398 h 5630236"/>
              <a:gd name="connsiteX9" fmla="*/ 9627324 w 9655175"/>
              <a:gd name="connsiteY9" fmla="*/ 4000003 h 5630236"/>
              <a:gd name="connsiteX10" fmla="*/ 7547748 w 9655175"/>
              <a:gd name="connsiteY10" fmla="*/ 5181399 h 5630236"/>
              <a:gd name="connsiteX11" fmla="*/ 6108755 w 9655175"/>
              <a:gd name="connsiteY11" fmla="*/ 5572097 h 5630236"/>
              <a:gd name="connsiteX12" fmla="*/ 5068967 w 9655175"/>
              <a:gd name="connsiteY12" fmla="*/ 5627911 h 5630236"/>
              <a:gd name="connsiteX13" fmla="*/ 4187004 w 9655175"/>
              <a:gd name="connsiteY13" fmla="*/ 5534888 h 5630236"/>
              <a:gd name="connsiteX14" fmla="*/ 2905837 w 9655175"/>
              <a:gd name="connsiteY14" fmla="*/ 5227911 h 5630236"/>
              <a:gd name="connsiteX15" fmla="*/ 362069 w 9655175"/>
              <a:gd name="connsiteY15" fmla="*/ 4651166 h 5630236"/>
              <a:gd name="connsiteX16" fmla="*/ 0 w 9655175"/>
              <a:gd name="connsiteY16" fmla="*/ 4623259 h 5630236"/>
              <a:gd name="connsiteX17" fmla="*/ 0 w 9655175"/>
              <a:gd name="connsiteY17" fmla="*/ 4429073 h 5630236"/>
              <a:gd name="connsiteX18" fmla="*/ 0 w 9655175"/>
              <a:gd name="connsiteY18" fmla="*/ 4241863 h 5630236"/>
              <a:gd name="connsiteX19" fmla="*/ 37135 w 9655175"/>
              <a:gd name="connsiteY19" fmla="*/ 4204654 h 5630236"/>
              <a:gd name="connsiteX20" fmla="*/ 984085 w 9655175"/>
              <a:gd name="connsiteY20" fmla="*/ 2976746 h 5630236"/>
              <a:gd name="connsiteX21" fmla="*/ 2506632 w 9655175"/>
              <a:gd name="connsiteY21" fmla="*/ 1134885 h 5630236"/>
              <a:gd name="connsiteX22" fmla="*/ 3267906 w 9655175"/>
              <a:gd name="connsiteY22" fmla="*/ 446512 h 5630236"/>
              <a:gd name="connsiteX23" fmla="*/ 4122017 w 9655175"/>
              <a:gd name="connsiteY23" fmla="*/ 27907 h 5630236"/>
              <a:gd name="connsiteX24" fmla="*/ 4307694 w 9655175"/>
              <a:gd name="connsiteY24" fmla="*/ 0 h 563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655175" h="5630236">
                <a:moveTo>
                  <a:pt x="4307694" y="0"/>
                </a:moveTo>
                <a:cubicBezTo>
                  <a:pt x="4363397" y="0"/>
                  <a:pt x="4419100" y="0"/>
                  <a:pt x="4484086" y="0"/>
                </a:cubicBezTo>
                <a:cubicBezTo>
                  <a:pt x="4493370" y="0"/>
                  <a:pt x="4493370" y="0"/>
                  <a:pt x="4502654" y="0"/>
                </a:cubicBezTo>
                <a:cubicBezTo>
                  <a:pt x="4688330" y="27907"/>
                  <a:pt x="4855439" y="93023"/>
                  <a:pt x="5013264" y="186047"/>
                </a:cubicBezTo>
                <a:cubicBezTo>
                  <a:pt x="5254644" y="325582"/>
                  <a:pt x="5468171" y="502326"/>
                  <a:pt x="5663132" y="697675"/>
                </a:cubicBezTo>
                <a:cubicBezTo>
                  <a:pt x="5932363" y="976745"/>
                  <a:pt x="6201593" y="1255815"/>
                  <a:pt x="6461540" y="1534885"/>
                </a:cubicBezTo>
                <a:cubicBezTo>
                  <a:pt x="6851461" y="1944188"/>
                  <a:pt x="7250665" y="2353490"/>
                  <a:pt x="7677721" y="2725583"/>
                </a:cubicBezTo>
                <a:cubicBezTo>
                  <a:pt x="8188331" y="3162793"/>
                  <a:pt x="8726793" y="3544188"/>
                  <a:pt x="9330241" y="3832561"/>
                </a:cubicBezTo>
                <a:cubicBezTo>
                  <a:pt x="9432363" y="3888375"/>
                  <a:pt x="9543769" y="3934886"/>
                  <a:pt x="9655175" y="3981398"/>
                </a:cubicBezTo>
                <a:cubicBezTo>
                  <a:pt x="9645891" y="3990700"/>
                  <a:pt x="9636607" y="4000003"/>
                  <a:pt x="9627324" y="4000003"/>
                </a:cubicBezTo>
                <a:cubicBezTo>
                  <a:pt x="8986740" y="4483724"/>
                  <a:pt x="8290453" y="4883724"/>
                  <a:pt x="7547748" y="5181399"/>
                </a:cubicBezTo>
                <a:cubicBezTo>
                  <a:pt x="7083557" y="5367446"/>
                  <a:pt x="6600798" y="5506981"/>
                  <a:pt x="6108755" y="5572097"/>
                </a:cubicBezTo>
                <a:cubicBezTo>
                  <a:pt x="5765254" y="5618609"/>
                  <a:pt x="5412469" y="5637213"/>
                  <a:pt x="5068967" y="5627911"/>
                </a:cubicBezTo>
                <a:cubicBezTo>
                  <a:pt x="4771885" y="5609306"/>
                  <a:pt x="4484086" y="5581399"/>
                  <a:pt x="4187004" y="5534888"/>
                </a:cubicBezTo>
                <a:cubicBezTo>
                  <a:pt x="3759948" y="5469771"/>
                  <a:pt x="3332893" y="5358143"/>
                  <a:pt x="2905837" y="5227911"/>
                </a:cubicBezTo>
                <a:cubicBezTo>
                  <a:pt x="2070293" y="4986050"/>
                  <a:pt x="1225465" y="4753492"/>
                  <a:pt x="362069" y="4651166"/>
                </a:cubicBezTo>
                <a:cubicBezTo>
                  <a:pt x="241380" y="4641864"/>
                  <a:pt x="120690" y="4632561"/>
                  <a:pt x="0" y="4623259"/>
                </a:cubicBezTo>
                <a:lnTo>
                  <a:pt x="0" y="4429073"/>
                </a:lnTo>
                <a:lnTo>
                  <a:pt x="0" y="4241863"/>
                </a:lnTo>
                <a:cubicBezTo>
                  <a:pt x="9284" y="4223259"/>
                  <a:pt x="27852" y="4213957"/>
                  <a:pt x="37135" y="4204654"/>
                </a:cubicBezTo>
                <a:cubicBezTo>
                  <a:pt x="352786" y="3795351"/>
                  <a:pt x="668435" y="3386049"/>
                  <a:pt x="984085" y="2976746"/>
                </a:cubicBezTo>
                <a:cubicBezTo>
                  <a:pt x="1476128" y="2344188"/>
                  <a:pt x="1958887" y="1711629"/>
                  <a:pt x="2506632" y="1134885"/>
                </a:cubicBezTo>
                <a:cubicBezTo>
                  <a:pt x="2738728" y="883722"/>
                  <a:pt x="2989391" y="641861"/>
                  <a:pt x="3267906" y="446512"/>
                </a:cubicBezTo>
                <a:cubicBezTo>
                  <a:pt x="3527853" y="251163"/>
                  <a:pt x="3806367" y="102326"/>
                  <a:pt x="4122017" y="27907"/>
                </a:cubicBezTo>
                <a:cubicBezTo>
                  <a:pt x="4187004" y="18605"/>
                  <a:pt x="4242707" y="9302"/>
                  <a:pt x="4307694" y="0"/>
                </a:cubicBezTo>
                <a:close/>
              </a:path>
            </a:pathLst>
          </a:custGeom>
          <a:pattFill prst="lgCheck">
            <a:fgClr>
              <a:schemeClr val="bg1">
                <a:lumMod val="90000"/>
                <a:lumOff val="1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9448800" y="6476885"/>
            <a:ext cx="2743200" cy="365125"/>
          </a:xfrm>
          <a:prstGeom prst="rect">
            <a:avLst/>
          </a:prstGeom>
        </p:spPr>
        <p:txBody>
          <a:bodyPr/>
          <a:lstStyle/>
          <a:p>
            <a:fld id="{D3642060-8DBB-45B1-B5EA-AA8B74C0E2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2E5245-65FD-4B0E-8D40-91EAFBBB7B4A}" type="datetime1">
              <a:rPr lang="zh-CN" altLang="en-US"/>
              <a:t>2024/6/13</a:t>
            </a:fld>
            <a:endParaRPr lang="zh-CN" altLang="en-US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/>
              <a:t>大电网调度运营决策的高效建模与优化关键技术及工程应用</a:t>
            </a: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2317F771-77AB-4ECC-8D3C-C9B496860E20}" type="slidenum">
              <a:rPr/>
              <a:t>‹#›</a:t>
            </a:fld>
            <a:r>
              <a:rPr lang="en-US" altLang="zh-CN" dirty="0"/>
              <a:t>/50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028701" y="2247900"/>
            <a:ext cx="6991350" cy="3609975"/>
          </a:xfrm>
        </p:spPr>
        <p:txBody>
          <a:bodyPr anchor="t" anchorCtr="0"/>
          <a:lstStyle>
            <a:lvl1pPr marL="14414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1" lang="zh-CN" altLang="en-US" sz="3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0" algn="l" defTabSz="914400" rtl="0" eaLnBrk="1" latinLnBrk="0" hangingPunct="1">
              <a:defRPr kumimoji="1" lang="zh-CN" altLang="en-US" sz="3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0" algn="l" defTabSz="914400" rtl="0" eaLnBrk="1" latinLnBrk="0" hangingPunct="1">
              <a:defRPr kumimoji="1" lang="zh-CN" altLang="en-US" sz="3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0" algn="l" defTabSz="914400" rtl="0" eaLnBrk="1" latinLnBrk="0" hangingPunct="1">
              <a:defRPr kumimoji="1" lang="zh-CN" altLang="en-US" sz="3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0" algn="l" defTabSz="914400" rtl="0" eaLnBrk="1" latinLnBrk="0" hangingPunct="1">
              <a:defRPr kumimoji="1" lang="zh-CN" altLang="en-US" sz="3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</a:lstStyle>
          <a:p>
            <a:pPr lvl="0"/>
            <a:r>
              <a:rPr kumimoji="1" lang="zh-CN" altLang="en-US" dirty="0"/>
              <a:t>标题</a:t>
            </a:r>
            <a:r>
              <a:rPr kumimoji="1" lang="en-US" altLang="zh-CN" dirty="0"/>
              <a:t>1</a:t>
            </a:r>
          </a:p>
          <a:p>
            <a:pPr lvl="0"/>
            <a:r>
              <a:rPr kumimoji="1" lang="zh-CN" altLang="en-US" dirty="0"/>
              <a:t>标题</a:t>
            </a:r>
            <a:r>
              <a:rPr kumimoji="1" lang="en-US" altLang="zh-CN" dirty="0"/>
              <a:t>2</a:t>
            </a:r>
          </a:p>
          <a:p>
            <a:pPr lvl="0"/>
            <a:r>
              <a:rPr kumimoji="1" lang="zh-CN" altLang="en-US" dirty="0"/>
              <a:t>标题</a:t>
            </a:r>
            <a:r>
              <a:rPr kumimoji="1" lang="en-US" altLang="zh-CN" dirty="0"/>
              <a:t>3</a:t>
            </a:r>
          </a:p>
          <a:p>
            <a:pPr lvl="0"/>
            <a:r>
              <a:rPr kumimoji="1" lang="zh-CN" altLang="en-US" dirty="0"/>
              <a:t>标题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9B5B-A962-884D-B916-4D3FAEE48915}" type="datetime1">
              <a:rPr kumimoji="1" lang="zh-CN" altLang="en-US" smtClean="0"/>
              <a:t>2024/6/13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fld id="{562DC770-FF79-6F43-8302-D9B49950C096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CA48-D77A-9140-99FC-15470DF5085B}" type="datetime1">
              <a:rPr kumimoji="1" lang="zh-CN" altLang="en-US" smtClean="0"/>
              <a:t>2024/6/13</a:t>
            </a:fld>
            <a:endParaRPr kumimoji="1"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i="1"/>
            </a:lvl1pPr>
          </a:lstStyle>
          <a:p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fld id="{562DC770-FF79-6F43-8302-D9B49950C096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80211" y="6464208"/>
            <a:ext cx="2032000" cy="1397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1109151" y="75549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>
                <a:solidFill>
                  <a:srgbClr val="772197"/>
                </a:solidFill>
                <a:latin typeface="微软雅黑" panose="020B0503020204020204" charset="-122"/>
                <a:ea typeface="微软雅黑" panose="020B0503020204020204" charset="-122"/>
              </a:rPr>
              <a:t>致谢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1109663" y="1401825"/>
            <a:ext cx="6045880" cy="453458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zh-CN" altLang="en-US" dirty="0"/>
              <a:t>单击此处输入文本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2024/6/13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0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2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8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33.jpeg"/><Relationship Id="rId5" Type="http://schemas.openxmlformats.org/officeDocument/2006/relationships/image" Target="../media/image10.png"/><Relationship Id="rId10" Type="http://schemas.openxmlformats.org/officeDocument/2006/relationships/image" Target="../media/image35.png"/><Relationship Id="rId4" Type="http://schemas.openxmlformats.org/officeDocument/2006/relationships/image" Target="../media/image9.jpe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8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4.png"/><Relationship Id="rId3" Type="http://schemas.openxmlformats.org/officeDocument/2006/relationships/image" Target="../media/image8.jpeg"/><Relationship Id="rId7" Type="http://schemas.openxmlformats.org/officeDocument/2006/relationships/image" Target="../media/image40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42.png"/><Relationship Id="rId5" Type="http://schemas.openxmlformats.org/officeDocument/2006/relationships/image" Target="../media/image10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9.jpeg"/><Relationship Id="rId9" Type="http://schemas.openxmlformats.org/officeDocument/2006/relationships/image" Target="../media/image39.png"/><Relationship Id="rId1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9.jpeg"/><Relationship Id="rId7" Type="http://schemas.openxmlformats.org/officeDocument/2006/relationships/image" Target="../media/image4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5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5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8.jpe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8.jpe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7.svg"/><Relationship Id="rId5" Type="http://schemas.openxmlformats.org/officeDocument/2006/relationships/tags" Target="../tags/tag68.xml"/><Relationship Id="rId10" Type="http://schemas.openxmlformats.org/officeDocument/2006/relationships/image" Target="../media/image6.png"/><Relationship Id="rId4" Type="http://schemas.openxmlformats.org/officeDocument/2006/relationships/tags" Target="../tags/tag67.xml"/><Relationship Id="rId9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8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8.jpe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8.jpe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8.jpe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jpe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21.png"/><Relationship Id="rId4" Type="http://schemas.openxmlformats.org/officeDocument/2006/relationships/image" Target="../media/image9.jpe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jpeg"/><Relationship Id="rId7" Type="http://schemas.openxmlformats.org/officeDocument/2006/relationships/image" Target="../media/image2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2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28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7780" y="-15875"/>
            <a:ext cx="12227560" cy="6873875"/>
          </a:xfrm>
          <a:prstGeom prst="rect">
            <a:avLst/>
          </a:prstGeom>
          <a:gradFill flip="none" rotWithShape="1">
            <a:gsLst>
              <a:gs pos="100000">
                <a:srgbClr val="992164"/>
              </a:gs>
              <a:gs pos="73000">
                <a:srgbClr val="7A1769"/>
              </a:gs>
              <a:gs pos="0">
                <a:srgbClr val="580C6E"/>
              </a:gs>
              <a:gs pos="100000">
                <a:srgbClr val="AC276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6" name="图形 10"/>
          <p:cNvGrpSpPr/>
          <p:nvPr/>
        </p:nvGrpSpPr>
        <p:grpSpPr>
          <a:xfrm rot="1911398" flipH="1">
            <a:off x="-6739926" y="718486"/>
            <a:ext cx="18785954" cy="9463205"/>
            <a:chOff x="1364551" y="1662116"/>
            <a:chExt cx="9464325" cy="3530151"/>
          </a:xfrm>
          <a:noFill/>
        </p:grpSpPr>
        <p:sp>
          <p:nvSpPr>
            <p:cNvPr id="37" name="任意多边形: 形状 36"/>
            <p:cNvSpPr/>
            <p:nvPr/>
          </p:nvSpPr>
          <p:spPr>
            <a:xfrm>
              <a:off x="1364551" y="3777993"/>
              <a:ext cx="9464325" cy="1414274"/>
            </a:xfrm>
            <a:custGeom>
              <a:avLst/>
              <a:gdLst>
                <a:gd name="connsiteX0" fmla="*/ 0 w 9464325"/>
                <a:gd name="connsiteY0" fmla="*/ 1414275 h 1414274"/>
                <a:gd name="connsiteX1" fmla="*/ 3078766 w 9464325"/>
                <a:gd name="connsiteY1" fmla="*/ 426056 h 1414274"/>
                <a:gd name="connsiteX2" fmla="*/ 6081522 w 9464325"/>
                <a:gd name="connsiteY2" fmla="*/ 920213 h 1414274"/>
                <a:gd name="connsiteX3" fmla="*/ 9464326 w 9464325"/>
                <a:gd name="connsiteY3" fmla="*/ 46008 h 141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325" h="1414274">
                  <a:moveTo>
                    <a:pt x="0" y="1414275"/>
                  </a:moveTo>
                  <a:cubicBezTo>
                    <a:pt x="0" y="1414275"/>
                    <a:pt x="1824419" y="312042"/>
                    <a:pt x="3078766" y="426056"/>
                  </a:cubicBezTo>
                  <a:cubicBezTo>
                    <a:pt x="4184618" y="526545"/>
                    <a:pt x="4763834" y="1160910"/>
                    <a:pt x="6081522" y="920213"/>
                  </a:cubicBezTo>
                  <a:cubicBezTo>
                    <a:pt x="7029831" y="746953"/>
                    <a:pt x="8235410" y="-220025"/>
                    <a:pt x="9464326" y="4600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1385887" y="3686296"/>
              <a:ext cx="9428702" cy="1351094"/>
            </a:xfrm>
            <a:custGeom>
              <a:avLst/>
              <a:gdLst>
                <a:gd name="connsiteX0" fmla="*/ 0 w 9428702"/>
                <a:gd name="connsiteY0" fmla="*/ 1351095 h 1351094"/>
                <a:gd name="connsiteX1" fmla="*/ 3014282 w 9428702"/>
                <a:gd name="connsiteY1" fmla="*/ 411263 h 1351094"/>
                <a:gd name="connsiteX2" fmla="*/ 6063139 w 9428702"/>
                <a:gd name="connsiteY2" fmla="*/ 975619 h 1351094"/>
                <a:gd name="connsiteX3" fmla="*/ 9428702 w 9428702"/>
                <a:gd name="connsiteY3" fmla="*/ 43788 h 13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702" h="1351094">
                  <a:moveTo>
                    <a:pt x="0" y="1351095"/>
                  </a:moveTo>
                  <a:cubicBezTo>
                    <a:pt x="0" y="1351095"/>
                    <a:pt x="1769840" y="284390"/>
                    <a:pt x="3014282" y="411263"/>
                  </a:cubicBezTo>
                  <a:cubicBezTo>
                    <a:pt x="4125754" y="528516"/>
                    <a:pt x="4762024" y="1211934"/>
                    <a:pt x="6063139" y="975619"/>
                  </a:cubicBezTo>
                  <a:cubicBezTo>
                    <a:pt x="7011639" y="803788"/>
                    <a:pt x="8199692" y="-222245"/>
                    <a:pt x="9428702" y="4378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1407128" y="3594367"/>
              <a:ext cx="9392983" cy="1288052"/>
            </a:xfrm>
            <a:custGeom>
              <a:avLst/>
              <a:gdLst>
                <a:gd name="connsiteX0" fmla="*/ 0 w 9392983"/>
                <a:gd name="connsiteY0" fmla="*/ 1288053 h 1288052"/>
                <a:gd name="connsiteX1" fmla="*/ 2949798 w 9392983"/>
                <a:gd name="connsiteY1" fmla="*/ 396513 h 1288052"/>
                <a:gd name="connsiteX2" fmla="*/ 6044661 w 9392983"/>
                <a:gd name="connsiteY2" fmla="*/ 1031163 h 1288052"/>
                <a:gd name="connsiteX3" fmla="*/ 9392983 w 9392983"/>
                <a:gd name="connsiteY3" fmla="*/ 41802 h 128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2983" h="1288052">
                  <a:moveTo>
                    <a:pt x="0" y="1288053"/>
                  </a:moveTo>
                  <a:cubicBezTo>
                    <a:pt x="0" y="1288053"/>
                    <a:pt x="1715643" y="252780"/>
                    <a:pt x="2949798" y="396513"/>
                  </a:cubicBezTo>
                  <a:cubicBezTo>
                    <a:pt x="4067270" y="526719"/>
                    <a:pt x="4760119" y="1263002"/>
                    <a:pt x="6044661" y="1031163"/>
                  </a:cubicBezTo>
                  <a:cubicBezTo>
                    <a:pt x="6993446" y="860666"/>
                    <a:pt x="8163973" y="-224327"/>
                    <a:pt x="9392983" y="4180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1428464" y="3502412"/>
              <a:ext cx="9357169" cy="1225130"/>
            </a:xfrm>
            <a:custGeom>
              <a:avLst/>
              <a:gdLst>
                <a:gd name="connsiteX0" fmla="*/ 0 w 9357169"/>
                <a:gd name="connsiteY0" fmla="*/ 1225131 h 1225130"/>
                <a:gd name="connsiteX1" fmla="*/ 2885218 w 9357169"/>
                <a:gd name="connsiteY1" fmla="*/ 381978 h 1225130"/>
                <a:gd name="connsiteX2" fmla="*/ 6026182 w 9357169"/>
                <a:gd name="connsiteY2" fmla="*/ 1086923 h 1225130"/>
                <a:gd name="connsiteX3" fmla="*/ 9357169 w 9357169"/>
                <a:gd name="connsiteY3" fmla="*/ 39935 h 122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7169" h="1225130">
                  <a:moveTo>
                    <a:pt x="0" y="1225131"/>
                  </a:moveTo>
                  <a:cubicBezTo>
                    <a:pt x="0" y="1225131"/>
                    <a:pt x="1661255" y="223672"/>
                    <a:pt x="2885218" y="381978"/>
                  </a:cubicBezTo>
                  <a:cubicBezTo>
                    <a:pt x="4008596" y="527330"/>
                    <a:pt x="4758214" y="1314190"/>
                    <a:pt x="6026182" y="1086923"/>
                  </a:cubicBezTo>
                  <a:cubicBezTo>
                    <a:pt x="6975158" y="917855"/>
                    <a:pt x="8128254" y="-226098"/>
                    <a:pt x="9357169" y="399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1449800" y="3410088"/>
              <a:ext cx="9321545" cy="1180334"/>
            </a:xfrm>
            <a:custGeom>
              <a:avLst/>
              <a:gdLst>
                <a:gd name="connsiteX0" fmla="*/ 0 w 9321545"/>
                <a:gd name="connsiteY0" fmla="*/ 1162484 h 1180334"/>
                <a:gd name="connsiteX1" fmla="*/ 2820734 w 9321545"/>
                <a:gd name="connsiteY1" fmla="*/ 367717 h 1180334"/>
                <a:gd name="connsiteX2" fmla="*/ 6007799 w 9321545"/>
                <a:gd name="connsiteY2" fmla="*/ 1142862 h 1180334"/>
                <a:gd name="connsiteX3" fmla="*/ 9321546 w 9321545"/>
                <a:gd name="connsiteY3" fmla="*/ 38248 h 11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1545" h="1180334">
                  <a:moveTo>
                    <a:pt x="0" y="1162484"/>
                  </a:moveTo>
                  <a:cubicBezTo>
                    <a:pt x="0" y="1162484"/>
                    <a:pt x="1606868" y="195125"/>
                    <a:pt x="2820734" y="367717"/>
                  </a:cubicBezTo>
                  <a:cubicBezTo>
                    <a:pt x="3949922" y="528309"/>
                    <a:pt x="4756309" y="1365747"/>
                    <a:pt x="6007799" y="1142862"/>
                  </a:cubicBezTo>
                  <a:cubicBezTo>
                    <a:pt x="6957060" y="975222"/>
                    <a:pt x="8092536" y="-227785"/>
                    <a:pt x="9321546" y="3824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1471040" y="3317886"/>
              <a:ext cx="9285732" cy="1233216"/>
            </a:xfrm>
            <a:custGeom>
              <a:avLst/>
              <a:gdLst>
                <a:gd name="connsiteX0" fmla="*/ 0 w 9285732"/>
                <a:gd name="connsiteY0" fmla="*/ 1099808 h 1233216"/>
                <a:gd name="connsiteX1" fmla="*/ 2756249 w 9285732"/>
                <a:gd name="connsiteY1" fmla="*/ 353429 h 1233216"/>
                <a:gd name="connsiteX2" fmla="*/ 5989320 w 9285732"/>
                <a:gd name="connsiteY2" fmla="*/ 1198869 h 1233216"/>
                <a:gd name="connsiteX3" fmla="*/ 9285732 w 9285732"/>
                <a:gd name="connsiteY3" fmla="*/ 36723 h 123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5732" h="1233216">
                  <a:moveTo>
                    <a:pt x="0" y="1099808"/>
                  </a:moveTo>
                  <a:cubicBezTo>
                    <a:pt x="0" y="1099808"/>
                    <a:pt x="1552575" y="166739"/>
                    <a:pt x="2756249" y="353429"/>
                  </a:cubicBezTo>
                  <a:cubicBezTo>
                    <a:pt x="3891344" y="529547"/>
                    <a:pt x="4754499" y="1417277"/>
                    <a:pt x="5989320" y="1198869"/>
                  </a:cubicBezTo>
                  <a:cubicBezTo>
                    <a:pt x="6938772" y="1032562"/>
                    <a:pt x="8056817" y="-229405"/>
                    <a:pt x="9285732" y="3672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1492377" y="3225423"/>
              <a:ext cx="9250108" cy="1286593"/>
            </a:xfrm>
            <a:custGeom>
              <a:avLst/>
              <a:gdLst>
                <a:gd name="connsiteX0" fmla="*/ 0 w 9250108"/>
                <a:gd name="connsiteY0" fmla="*/ 1037395 h 1286593"/>
                <a:gd name="connsiteX1" fmla="*/ 2691765 w 9250108"/>
                <a:gd name="connsiteY1" fmla="*/ 339402 h 1286593"/>
                <a:gd name="connsiteX2" fmla="*/ 5970937 w 9250108"/>
                <a:gd name="connsiteY2" fmla="*/ 1255041 h 1286593"/>
                <a:gd name="connsiteX3" fmla="*/ 9250109 w 9250108"/>
                <a:gd name="connsiteY3" fmla="*/ 35269 h 128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0108" h="1286593">
                  <a:moveTo>
                    <a:pt x="0" y="1037395"/>
                  </a:moveTo>
                  <a:cubicBezTo>
                    <a:pt x="0" y="1037395"/>
                    <a:pt x="1498187" y="138901"/>
                    <a:pt x="2691765" y="339402"/>
                  </a:cubicBezTo>
                  <a:cubicBezTo>
                    <a:pt x="3832765" y="531141"/>
                    <a:pt x="4752594" y="1469067"/>
                    <a:pt x="5970937" y="1255041"/>
                  </a:cubicBezTo>
                  <a:cubicBezTo>
                    <a:pt x="6920675" y="1090163"/>
                    <a:pt x="8021098" y="-230764"/>
                    <a:pt x="9250109" y="3526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513713" y="3132904"/>
              <a:ext cx="9214485" cy="1340243"/>
            </a:xfrm>
            <a:custGeom>
              <a:avLst/>
              <a:gdLst>
                <a:gd name="connsiteX0" fmla="*/ 0 w 9214485"/>
                <a:gd name="connsiteY0" fmla="*/ 974942 h 1340243"/>
                <a:gd name="connsiteX1" fmla="*/ 2627281 w 9214485"/>
                <a:gd name="connsiteY1" fmla="*/ 325337 h 1340243"/>
                <a:gd name="connsiteX2" fmla="*/ 5952554 w 9214485"/>
                <a:gd name="connsiteY2" fmla="*/ 1311270 h 1340243"/>
                <a:gd name="connsiteX3" fmla="*/ 9214485 w 9214485"/>
                <a:gd name="connsiteY3" fmla="*/ 33967 h 13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4485" h="1340243">
                  <a:moveTo>
                    <a:pt x="0" y="974942"/>
                  </a:moveTo>
                  <a:cubicBezTo>
                    <a:pt x="0" y="974942"/>
                    <a:pt x="1443800" y="111120"/>
                    <a:pt x="2627281" y="325337"/>
                  </a:cubicBezTo>
                  <a:cubicBezTo>
                    <a:pt x="3774186" y="532887"/>
                    <a:pt x="4750785" y="1520725"/>
                    <a:pt x="5952554" y="1311270"/>
                  </a:cubicBezTo>
                  <a:cubicBezTo>
                    <a:pt x="6902482" y="1147821"/>
                    <a:pt x="7985474" y="-232161"/>
                    <a:pt x="9214485" y="33967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1535048" y="3040331"/>
              <a:ext cx="9178670" cy="1394298"/>
            </a:xfrm>
            <a:custGeom>
              <a:avLst/>
              <a:gdLst>
                <a:gd name="connsiteX0" fmla="*/ 0 w 9178670"/>
                <a:gd name="connsiteY0" fmla="*/ 912638 h 1394298"/>
                <a:gd name="connsiteX1" fmla="*/ 2562797 w 9178670"/>
                <a:gd name="connsiteY1" fmla="*/ 311420 h 1394298"/>
                <a:gd name="connsiteX2" fmla="*/ 5934075 w 9178670"/>
                <a:gd name="connsiteY2" fmla="*/ 1367648 h 1394298"/>
                <a:gd name="connsiteX3" fmla="*/ 9178671 w 9178670"/>
                <a:gd name="connsiteY3" fmla="*/ 32719 h 139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670" h="1394298">
                  <a:moveTo>
                    <a:pt x="0" y="912638"/>
                  </a:moveTo>
                  <a:cubicBezTo>
                    <a:pt x="0" y="912638"/>
                    <a:pt x="1389412" y="83868"/>
                    <a:pt x="2562797" y="311420"/>
                  </a:cubicBezTo>
                  <a:cubicBezTo>
                    <a:pt x="3715607" y="534972"/>
                    <a:pt x="4748879" y="1572626"/>
                    <a:pt x="5934075" y="1367648"/>
                  </a:cubicBezTo>
                  <a:cubicBezTo>
                    <a:pt x="6884194" y="1205532"/>
                    <a:pt x="7949756" y="-233314"/>
                    <a:pt x="9178671" y="32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1556289" y="2947464"/>
              <a:ext cx="9142952" cy="1448684"/>
            </a:xfrm>
            <a:custGeom>
              <a:avLst/>
              <a:gdLst>
                <a:gd name="connsiteX0" fmla="*/ 0 w 9142952"/>
                <a:gd name="connsiteY0" fmla="*/ 850534 h 1448684"/>
                <a:gd name="connsiteX1" fmla="*/ 2498217 w 9142952"/>
                <a:gd name="connsiteY1" fmla="*/ 297703 h 1448684"/>
                <a:gd name="connsiteX2" fmla="*/ 5915597 w 9142952"/>
                <a:gd name="connsiteY2" fmla="*/ 1424130 h 1448684"/>
                <a:gd name="connsiteX3" fmla="*/ 9142953 w 9142952"/>
                <a:gd name="connsiteY3" fmla="*/ 31575 h 144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2952" h="1448684">
                  <a:moveTo>
                    <a:pt x="0" y="850534"/>
                  </a:moveTo>
                  <a:cubicBezTo>
                    <a:pt x="0" y="850534"/>
                    <a:pt x="1334929" y="56911"/>
                    <a:pt x="2498217" y="297703"/>
                  </a:cubicBezTo>
                  <a:cubicBezTo>
                    <a:pt x="3656838" y="537448"/>
                    <a:pt x="4746975" y="1624726"/>
                    <a:pt x="5915597" y="1424130"/>
                  </a:cubicBezTo>
                  <a:cubicBezTo>
                    <a:pt x="6866001" y="1263443"/>
                    <a:pt x="7913942" y="-234458"/>
                    <a:pt x="9142953" y="315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577625" y="2854784"/>
              <a:ext cx="9107329" cy="1503233"/>
            </a:xfrm>
            <a:custGeom>
              <a:avLst/>
              <a:gdLst>
                <a:gd name="connsiteX0" fmla="*/ 0 w 9107329"/>
                <a:gd name="connsiteY0" fmla="*/ 788337 h 1503233"/>
                <a:gd name="connsiteX1" fmla="*/ 2433733 w 9107329"/>
                <a:gd name="connsiteY1" fmla="*/ 283893 h 1503233"/>
                <a:gd name="connsiteX2" fmla="*/ 5897214 w 9107329"/>
                <a:gd name="connsiteY2" fmla="*/ 1480614 h 1503233"/>
                <a:gd name="connsiteX3" fmla="*/ 9107329 w 9107329"/>
                <a:gd name="connsiteY3" fmla="*/ 30528 h 15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7329" h="1503233">
                  <a:moveTo>
                    <a:pt x="0" y="788337"/>
                  </a:moveTo>
                  <a:cubicBezTo>
                    <a:pt x="0" y="788337"/>
                    <a:pt x="1280541" y="30147"/>
                    <a:pt x="2433733" y="283893"/>
                  </a:cubicBezTo>
                  <a:cubicBezTo>
                    <a:pt x="3598164" y="540116"/>
                    <a:pt x="4745069" y="1676734"/>
                    <a:pt x="5897214" y="1480614"/>
                  </a:cubicBezTo>
                  <a:cubicBezTo>
                    <a:pt x="6847808" y="1321356"/>
                    <a:pt x="7878318" y="-235600"/>
                    <a:pt x="9107329" y="3052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598961" y="2761788"/>
              <a:ext cx="9071610" cy="1558068"/>
            </a:xfrm>
            <a:custGeom>
              <a:avLst/>
              <a:gdLst>
                <a:gd name="connsiteX0" fmla="*/ 0 w 9071610"/>
                <a:gd name="connsiteY0" fmla="*/ 726362 h 1558068"/>
                <a:gd name="connsiteX1" fmla="*/ 2369248 w 9071610"/>
                <a:gd name="connsiteY1" fmla="*/ 270210 h 1558068"/>
                <a:gd name="connsiteX2" fmla="*/ 5878830 w 9071610"/>
                <a:gd name="connsiteY2" fmla="*/ 1537225 h 1558068"/>
                <a:gd name="connsiteX3" fmla="*/ 9071610 w 9071610"/>
                <a:gd name="connsiteY3" fmla="*/ 29513 h 155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1610" h="1558068">
                  <a:moveTo>
                    <a:pt x="0" y="726362"/>
                  </a:moveTo>
                  <a:cubicBezTo>
                    <a:pt x="0" y="726362"/>
                    <a:pt x="1225963" y="3700"/>
                    <a:pt x="2369248" y="270210"/>
                  </a:cubicBezTo>
                  <a:cubicBezTo>
                    <a:pt x="3539490" y="543006"/>
                    <a:pt x="4743260" y="1728868"/>
                    <a:pt x="5878830" y="1537225"/>
                  </a:cubicBezTo>
                  <a:cubicBezTo>
                    <a:pt x="6829711" y="1379301"/>
                    <a:pt x="7842695" y="-236520"/>
                    <a:pt x="9071610" y="2951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1620202" y="2668806"/>
              <a:ext cx="9035891" cy="1613130"/>
            </a:xfrm>
            <a:custGeom>
              <a:avLst/>
              <a:gdLst>
                <a:gd name="connsiteX0" fmla="*/ 0 w 9035891"/>
                <a:gd name="connsiteY0" fmla="*/ 664467 h 1613130"/>
                <a:gd name="connsiteX1" fmla="*/ 2304764 w 9035891"/>
                <a:gd name="connsiteY1" fmla="*/ 256702 h 1613130"/>
                <a:gd name="connsiteX2" fmla="*/ 5860352 w 9035891"/>
                <a:gd name="connsiteY2" fmla="*/ 1593917 h 1613130"/>
                <a:gd name="connsiteX3" fmla="*/ 9035891 w 9035891"/>
                <a:gd name="connsiteY3" fmla="*/ 28578 h 161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5891" h="1613130">
                  <a:moveTo>
                    <a:pt x="0" y="664467"/>
                  </a:moveTo>
                  <a:cubicBezTo>
                    <a:pt x="0" y="664467"/>
                    <a:pt x="1171480" y="-22381"/>
                    <a:pt x="2304764" y="256702"/>
                  </a:cubicBezTo>
                  <a:cubicBezTo>
                    <a:pt x="3480721" y="546262"/>
                    <a:pt x="4741355" y="1781083"/>
                    <a:pt x="5860352" y="1593917"/>
                  </a:cubicBezTo>
                  <a:cubicBezTo>
                    <a:pt x="6811423" y="1437421"/>
                    <a:pt x="7806880" y="-237455"/>
                    <a:pt x="9035891" y="285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1641538" y="2575939"/>
              <a:ext cx="9000172" cy="1668302"/>
            </a:xfrm>
            <a:custGeom>
              <a:avLst/>
              <a:gdLst>
                <a:gd name="connsiteX0" fmla="*/ 0 w 9000172"/>
                <a:gd name="connsiteY0" fmla="*/ 602458 h 1668302"/>
                <a:gd name="connsiteX1" fmla="*/ 2240280 w 9000172"/>
                <a:gd name="connsiteY1" fmla="*/ 243080 h 1668302"/>
                <a:gd name="connsiteX2" fmla="*/ 5841968 w 9000172"/>
                <a:gd name="connsiteY2" fmla="*/ 1650589 h 1668302"/>
                <a:gd name="connsiteX3" fmla="*/ 9000172 w 9000172"/>
                <a:gd name="connsiteY3" fmla="*/ 27719 h 166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0172" h="1668302">
                  <a:moveTo>
                    <a:pt x="0" y="602458"/>
                  </a:moveTo>
                  <a:cubicBezTo>
                    <a:pt x="0" y="602458"/>
                    <a:pt x="1116902" y="-48385"/>
                    <a:pt x="2240280" y="243080"/>
                  </a:cubicBezTo>
                  <a:cubicBezTo>
                    <a:pt x="3421952" y="549689"/>
                    <a:pt x="4739545" y="1833279"/>
                    <a:pt x="5841968" y="1650589"/>
                  </a:cubicBezTo>
                  <a:cubicBezTo>
                    <a:pt x="6793325" y="1495522"/>
                    <a:pt x="7771257" y="-238409"/>
                    <a:pt x="9000172" y="27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1662874" y="2482864"/>
              <a:ext cx="8964548" cy="1723703"/>
            </a:xfrm>
            <a:custGeom>
              <a:avLst/>
              <a:gdLst>
                <a:gd name="connsiteX0" fmla="*/ 0 w 8964548"/>
                <a:gd name="connsiteY0" fmla="*/ 540561 h 1723703"/>
                <a:gd name="connsiteX1" fmla="*/ 2175796 w 8964548"/>
                <a:gd name="connsiteY1" fmla="*/ 229570 h 1723703"/>
                <a:gd name="connsiteX2" fmla="*/ 5823585 w 8964548"/>
                <a:gd name="connsiteY2" fmla="*/ 1707373 h 1723703"/>
                <a:gd name="connsiteX3" fmla="*/ 8964549 w 8964548"/>
                <a:gd name="connsiteY3" fmla="*/ 26878 h 17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64548" h="1723703">
                  <a:moveTo>
                    <a:pt x="0" y="540561"/>
                  </a:moveTo>
                  <a:cubicBezTo>
                    <a:pt x="0" y="540561"/>
                    <a:pt x="1062228" y="-74087"/>
                    <a:pt x="2175796" y="229570"/>
                  </a:cubicBezTo>
                  <a:cubicBezTo>
                    <a:pt x="3363087" y="553420"/>
                    <a:pt x="4737735" y="1885586"/>
                    <a:pt x="5823585" y="1707373"/>
                  </a:cubicBezTo>
                  <a:cubicBezTo>
                    <a:pt x="6775133" y="1553640"/>
                    <a:pt x="7735539" y="-239156"/>
                    <a:pt x="8964549" y="268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1684115" y="2389726"/>
              <a:ext cx="8928829" cy="1779288"/>
            </a:xfrm>
            <a:custGeom>
              <a:avLst/>
              <a:gdLst>
                <a:gd name="connsiteX0" fmla="*/ 0 w 8928829"/>
                <a:gd name="connsiteY0" fmla="*/ 478823 h 1779288"/>
                <a:gd name="connsiteX1" fmla="*/ 2111216 w 8928829"/>
                <a:gd name="connsiteY1" fmla="*/ 216218 h 1779288"/>
                <a:gd name="connsiteX2" fmla="*/ 5805012 w 8928829"/>
                <a:gd name="connsiteY2" fmla="*/ 1764221 h 1779288"/>
                <a:gd name="connsiteX3" fmla="*/ 8928830 w 8928829"/>
                <a:gd name="connsiteY3" fmla="*/ 26099 h 17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8829" h="1779288">
                  <a:moveTo>
                    <a:pt x="0" y="478823"/>
                  </a:moveTo>
                  <a:cubicBezTo>
                    <a:pt x="0" y="478823"/>
                    <a:pt x="1007459" y="-99535"/>
                    <a:pt x="2111216" y="216218"/>
                  </a:cubicBezTo>
                  <a:cubicBezTo>
                    <a:pt x="3304032" y="557404"/>
                    <a:pt x="4735735" y="1938053"/>
                    <a:pt x="5805012" y="1764221"/>
                  </a:cubicBezTo>
                  <a:cubicBezTo>
                    <a:pt x="6756940" y="1611917"/>
                    <a:pt x="7699820" y="-239934"/>
                    <a:pt x="8928830" y="2609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1705451" y="2296638"/>
              <a:ext cx="8893016" cy="1834890"/>
            </a:xfrm>
            <a:custGeom>
              <a:avLst/>
              <a:gdLst>
                <a:gd name="connsiteX0" fmla="*/ 0 w 8893016"/>
                <a:gd name="connsiteY0" fmla="*/ 416939 h 1834890"/>
                <a:gd name="connsiteX1" fmla="*/ 2046732 w 8893016"/>
                <a:gd name="connsiteY1" fmla="*/ 202722 h 1834890"/>
                <a:gd name="connsiteX2" fmla="*/ 5786628 w 8893016"/>
                <a:gd name="connsiteY2" fmla="*/ 1821019 h 1834890"/>
                <a:gd name="connsiteX3" fmla="*/ 8893016 w 8893016"/>
                <a:gd name="connsiteY3" fmla="*/ 25366 h 183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3016" h="1834890">
                  <a:moveTo>
                    <a:pt x="0" y="416939"/>
                  </a:moveTo>
                  <a:cubicBezTo>
                    <a:pt x="0" y="416939"/>
                    <a:pt x="952691" y="-124938"/>
                    <a:pt x="2046732" y="202722"/>
                  </a:cubicBezTo>
                  <a:cubicBezTo>
                    <a:pt x="3244977" y="561528"/>
                    <a:pt x="4733925" y="1990279"/>
                    <a:pt x="5786628" y="1821019"/>
                  </a:cubicBezTo>
                  <a:cubicBezTo>
                    <a:pt x="6738652" y="1670143"/>
                    <a:pt x="7664101" y="-240667"/>
                    <a:pt x="8893016" y="25366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1726787" y="2203415"/>
              <a:ext cx="8857392" cy="1890742"/>
            </a:xfrm>
            <a:custGeom>
              <a:avLst/>
              <a:gdLst>
                <a:gd name="connsiteX0" fmla="*/ 0 w 8857392"/>
                <a:gd name="connsiteY0" fmla="*/ 355286 h 1890742"/>
                <a:gd name="connsiteX1" fmla="*/ 1982248 w 8857392"/>
                <a:gd name="connsiteY1" fmla="*/ 189455 h 1890742"/>
                <a:gd name="connsiteX2" fmla="*/ 5768245 w 8857392"/>
                <a:gd name="connsiteY2" fmla="*/ 1877952 h 1890742"/>
                <a:gd name="connsiteX3" fmla="*/ 8857393 w 8857392"/>
                <a:gd name="connsiteY3" fmla="*/ 24673 h 189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7392" h="1890742">
                  <a:moveTo>
                    <a:pt x="0" y="355286"/>
                  </a:moveTo>
                  <a:cubicBezTo>
                    <a:pt x="0" y="355286"/>
                    <a:pt x="897827" y="-149920"/>
                    <a:pt x="1982248" y="189455"/>
                  </a:cubicBezTo>
                  <a:cubicBezTo>
                    <a:pt x="3185922" y="566074"/>
                    <a:pt x="4732020" y="2042830"/>
                    <a:pt x="5768245" y="1877952"/>
                  </a:cubicBezTo>
                  <a:cubicBezTo>
                    <a:pt x="6720459" y="1728410"/>
                    <a:pt x="7628382" y="-241360"/>
                    <a:pt x="8857393" y="2467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1748123" y="2110330"/>
              <a:ext cx="8821578" cy="1946617"/>
            </a:xfrm>
            <a:custGeom>
              <a:avLst/>
              <a:gdLst>
                <a:gd name="connsiteX0" fmla="*/ 0 w 8821578"/>
                <a:gd name="connsiteY0" fmla="*/ 293494 h 1946617"/>
                <a:gd name="connsiteX1" fmla="*/ 1917764 w 8821578"/>
                <a:gd name="connsiteY1" fmla="*/ 176051 h 1946617"/>
                <a:gd name="connsiteX2" fmla="*/ 5749766 w 8821578"/>
                <a:gd name="connsiteY2" fmla="*/ 1934842 h 1946617"/>
                <a:gd name="connsiteX3" fmla="*/ 8821579 w 8821578"/>
                <a:gd name="connsiteY3" fmla="*/ 24032 h 19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1578" h="1946617">
                  <a:moveTo>
                    <a:pt x="0" y="293494"/>
                  </a:moveTo>
                  <a:cubicBezTo>
                    <a:pt x="0" y="293494"/>
                    <a:pt x="842867" y="-174850"/>
                    <a:pt x="1917764" y="176051"/>
                  </a:cubicBezTo>
                  <a:cubicBezTo>
                    <a:pt x="3126677" y="570767"/>
                    <a:pt x="4730211" y="2095243"/>
                    <a:pt x="5749766" y="1934842"/>
                  </a:cubicBezTo>
                  <a:cubicBezTo>
                    <a:pt x="6702266" y="1786728"/>
                    <a:pt x="7592663" y="-242097"/>
                    <a:pt x="8821579" y="2403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1769363" y="2016957"/>
              <a:ext cx="8785955" cy="2002662"/>
            </a:xfrm>
            <a:custGeom>
              <a:avLst/>
              <a:gdLst>
                <a:gd name="connsiteX0" fmla="*/ 0 w 8785955"/>
                <a:gd name="connsiteY0" fmla="*/ 231895 h 2002662"/>
                <a:gd name="connsiteX1" fmla="*/ 1853279 w 8785955"/>
                <a:gd name="connsiteY1" fmla="*/ 162744 h 2002662"/>
                <a:gd name="connsiteX2" fmla="*/ 5731383 w 8785955"/>
                <a:gd name="connsiteY2" fmla="*/ 1991829 h 2002662"/>
                <a:gd name="connsiteX3" fmla="*/ 8785955 w 8785955"/>
                <a:gd name="connsiteY3" fmla="*/ 23393 h 20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5955" h="2002662">
                  <a:moveTo>
                    <a:pt x="0" y="231895"/>
                  </a:moveTo>
                  <a:cubicBezTo>
                    <a:pt x="0" y="231895"/>
                    <a:pt x="787908" y="-199492"/>
                    <a:pt x="1853279" y="162744"/>
                  </a:cubicBezTo>
                  <a:cubicBezTo>
                    <a:pt x="3067431" y="575652"/>
                    <a:pt x="4728305" y="2147754"/>
                    <a:pt x="5731383" y="1991829"/>
                  </a:cubicBezTo>
                  <a:cubicBezTo>
                    <a:pt x="6684074" y="1845144"/>
                    <a:pt x="7557040" y="-242640"/>
                    <a:pt x="8785955" y="2339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1790700" y="1912397"/>
              <a:ext cx="8750236" cy="2070069"/>
            </a:xfrm>
            <a:custGeom>
              <a:avLst/>
              <a:gdLst>
                <a:gd name="connsiteX0" fmla="*/ 0 w 8750236"/>
                <a:gd name="connsiteY0" fmla="*/ 181578 h 2070069"/>
                <a:gd name="connsiteX1" fmla="*/ 1788700 w 8750236"/>
                <a:gd name="connsiteY1" fmla="*/ 160814 h 2070069"/>
                <a:gd name="connsiteX2" fmla="*/ 5712905 w 8750236"/>
                <a:gd name="connsiteY2" fmla="*/ 2060099 h 2070069"/>
                <a:gd name="connsiteX3" fmla="*/ 8750236 w 8750236"/>
                <a:gd name="connsiteY3" fmla="*/ 34131 h 20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0236" h="2070069">
                  <a:moveTo>
                    <a:pt x="0" y="181578"/>
                  </a:moveTo>
                  <a:cubicBezTo>
                    <a:pt x="0" y="181578"/>
                    <a:pt x="732758" y="-212757"/>
                    <a:pt x="1788700" y="160814"/>
                  </a:cubicBezTo>
                  <a:cubicBezTo>
                    <a:pt x="3007900" y="592106"/>
                    <a:pt x="4726401" y="2211642"/>
                    <a:pt x="5712905" y="2060099"/>
                  </a:cubicBezTo>
                  <a:cubicBezTo>
                    <a:pt x="6665881" y="1914843"/>
                    <a:pt x="7521226" y="-231997"/>
                    <a:pt x="8750236" y="34131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1812036" y="1788977"/>
              <a:ext cx="8714517" cy="2156395"/>
            </a:xfrm>
            <a:custGeom>
              <a:avLst/>
              <a:gdLst>
                <a:gd name="connsiteX0" fmla="*/ 0 w 8714517"/>
                <a:gd name="connsiteY0" fmla="*/ 150026 h 2156395"/>
                <a:gd name="connsiteX1" fmla="*/ 1724215 w 8714517"/>
                <a:gd name="connsiteY1" fmla="*/ 177649 h 2156395"/>
                <a:gd name="connsiteX2" fmla="*/ 5694522 w 8714517"/>
                <a:gd name="connsiteY2" fmla="*/ 2147229 h 2156395"/>
                <a:gd name="connsiteX3" fmla="*/ 8714518 w 8714517"/>
                <a:gd name="connsiteY3" fmla="*/ 63635 h 215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517" h="2156395">
                  <a:moveTo>
                    <a:pt x="0" y="150026"/>
                  </a:moveTo>
                  <a:cubicBezTo>
                    <a:pt x="0" y="150026"/>
                    <a:pt x="676942" y="-205256"/>
                    <a:pt x="1724215" y="177649"/>
                  </a:cubicBezTo>
                  <a:cubicBezTo>
                    <a:pt x="2947607" y="629705"/>
                    <a:pt x="4724495" y="2294295"/>
                    <a:pt x="5694522" y="2147229"/>
                  </a:cubicBezTo>
                  <a:cubicBezTo>
                    <a:pt x="6647688" y="2003306"/>
                    <a:pt x="7485507" y="-202399"/>
                    <a:pt x="8714518" y="636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1833276" y="1662116"/>
              <a:ext cx="8678894" cy="2246283"/>
            </a:xfrm>
            <a:custGeom>
              <a:avLst/>
              <a:gdLst>
                <a:gd name="connsiteX0" fmla="*/ 0 w 8678894"/>
                <a:gd name="connsiteY0" fmla="*/ 122011 h 2246283"/>
                <a:gd name="connsiteX1" fmla="*/ 1659731 w 8678894"/>
                <a:gd name="connsiteY1" fmla="*/ 198021 h 2246283"/>
                <a:gd name="connsiteX2" fmla="*/ 5676138 w 8678894"/>
                <a:gd name="connsiteY2" fmla="*/ 2237895 h 2246283"/>
                <a:gd name="connsiteX3" fmla="*/ 8678894 w 8678894"/>
                <a:gd name="connsiteY3" fmla="*/ 96675 h 224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94" h="2246283">
                  <a:moveTo>
                    <a:pt x="0" y="122011"/>
                  </a:moveTo>
                  <a:cubicBezTo>
                    <a:pt x="0" y="122011"/>
                    <a:pt x="622268" y="-197743"/>
                    <a:pt x="1659731" y="198021"/>
                  </a:cubicBezTo>
                  <a:cubicBezTo>
                    <a:pt x="2888742" y="666746"/>
                    <a:pt x="4722686" y="2380389"/>
                    <a:pt x="5676138" y="2237895"/>
                  </a:cubicBezTo>
                  <a:cubicBezTo>
                    <a:pt x="6629495" y="2095401"/>
                    <a:pt x="7449884" y="-169359"/>
                    <a:pt x="8678894" y="966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676709" y="1070728"/>
            <a:ext cx="3001231" cy="923425"/>
            <a:chOff x="9730702" y="211219"/>
            <a:chExt cx="2374282" cy="701101"/>
          </a:xfrm>
        </p:grpSpPr>
        <p:pic>
          <p:nvPicPr>
            <p:cNvPr id="110" name="图片 109"/>
            <p:cNvPicPr>
              <a:picLocks noChangeAspect="1"/>
            </p:cNvPicPr>
            <p:nvPr userDrawn="1"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 rotWithShape="1">
            <a:blip r:embed="rId4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116" name="文本框 115"/>
          <p:cNvSpPr txBox="1"/>
          <p:nvPr/>
        </p:nvSpPr>
        <p:spPr>
          <a:xfrm>
            <a:off x="676709" y="2387721"/>
            <a:ext cx="8793417" cy="1106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b="1" dirty="0">
                <a:solidFill>
                  <a:prstClr val="white"/>
                </a:solidFill>
                <a:ea typeface="思源黑体 CN Bold" panose="020B0800000000000000" pitchFamily="34" charset="-122"/>
                <a:cs typeface="+mj-cs"/>
                <a:sym typeface="+mn-ea"/>
              </a:rPr>
              <a:t>课题3专题展示</a:t>
            </a:r>
            <a:endParaRPr lang="zh-CN" altLang="en-US" sz="6600" b="1" dirty="0">
              <a:solidFill>
                <a:prstClr val="white"/>
              </a:solidFill>
              <a:ea typeface="思源黑体 CN Bold" panose="020B0800000000000000" pitchFamily="34" charset="-122"/>
              <a:cs typeface="+mj-cs"/>
            </a:endParaRPr>
          </a:p>
        </p:txBody>
      </p:sp>
      <p:cxnSp>
        <p:nvCxnSpPr>
          <p:cNvPr id="117" name="直接连接符 116"/>
          <p:cNvCxnSpPr/>
          <p:nvPr/>
        </p:nvCxnSpPr>
        <p:spPr>
          <a:xfrm>
            <a:off x="676709" y="2107150"/>
            <a:ext cx="7197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2328544" y="6284039"/>
            <a:ext cx="0" cy="24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676709" y="3591816"/>
            <a:ext cx="7491262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第11组</a:t>
            </a:r>
            <a:endParaRPr lang="en-US" altLang="zh-CN" sz="3200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廖胤丰 朱智德 闪书榜 叶尔恩</a:t>
            </a:r>
            <a:endParaRPr lang="en-US" altLang="zh-CN" sz="3200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31" name="直接连接符 116"/>
          <p:cNvCxnSpPr/>
          <p:nvPr/>
        </p:nvCxnSpPr>
        <p:spPr>
          <a:xfrm>
            <a:off x="677309" y="3607122"/>
            <a:ext cx="7197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16" grpId="0"/>
      <p:bldP spid="1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306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307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08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309" name="文本框 174"/>
          <p:cNvSpPr txBox="1"/>
          <p:nvPr/>
        </p:nvSpPr>
        <p:spPr>
          <a:xfrm>
            <a:off x="1296156" y="191311"/>
            <a:ext cx="976345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buClrTx/>
              <a:buSzTx/>
              <a:buFontTx/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任务二: 考虑</a:t>
            </a:r>
            <a:r>
              <a:rPr lang="zh-CN" sz="3600" b="1" dirty="0">
                <a:solidFill>
                  <a:schemeClr val="bg1">
                    <a:alpha val="100000"/>
                  </a:schemeClr>
                </a:solidFill>
                <a:cs typeface="微软雅黑" panose="020B0503020204020204" charset="-122"/>
                <a:sym typeface="+mn-ea"/>
              </a:rPr>
              <a:t>网损的有功出力优化</a:t>
            </a:r>
            <a:endParaRPr lang="zh-CN" sz="3600" b="1" dirty="0">
              <a:solidFill>
                <a:schemeClr val="bg1">
                  <a:alpha val="100000"/>
                </a:schemeClr>
              </a:solidFill>
              <a:cs typeface="微软雅黑" panose="020B0503020204020204" charset="-122"/>
            </a:endParaRPr>
          </a:p>
        </p:txBody>
      </p:sp>
      <p:sp>
        <p:nvSpPr>
          <p:cNvPr id="31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10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13" name="矩形: 圆角 25"/>
          <p:cNvSpPr/>
          <p:nvPr/>
        </p:nvSpPr>
        <p:spPr>
          <a:xfrm>
            <a:off x="2148523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背景介绍</a:t>
            </a:r>
            <a:endParaRPr dirty="0"/>
          </a:p>
        </p:txBody>
      </p:sp>
      <p:sp>
        <p:nvSpPr>
          <p:cNvPr id="314" name="矩形: 圆角 25"/>
          <p:cNvSpPr/>
          <p:nvPr/>
        </p:nvSpPr>
        <p:spPr>
          <a:xfrm>
            <a:off x="4180697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一致性算法</a:t>
            </a:r>
            <a:endParaRPr dirty="0"/>
          </a:p>
        </p:txBody>
      </p:sp>
      <p:sp>
        <p:nvSpPr>
          <p:cNvPr id="315" name="矩形: 圆角 25"/>
          <p:cNvSpPr/>
          <p:nvPr/>
        </p:nvSpPr>
        <p:spPr>
          <a:xfrm>
            <a:off x="6212871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程序设计</a:t>
            </a:r>
            <a:endParaRPr dirty="0"/>
          </a:p>
        </p:txBody>
      </p:sp>
      <p:sp>
        <p:nvSpPr>
          <p:cNvPr id="316" name="矩形: 圆角 25"/>
          <p:cNvSpPr/>
          <p:nvPr/>
        </p:nvSpPr>
        <p:spPr>
          <a:xfrm>
            <a:off x="8245044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波形分析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4452620" y="2749550"/>
            <a:ext cx="6223635" cy="3277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/>
              <a:t>在某个8节点园区中，有5台发电设备（分别接于2、3、4、5、6号节点），有8个用电负荷（分别接于1-8号节点），如图2所示。现需优化发电设备的有功出力，以最小化发电成本。</a:t>
            </a:r>
          </a:p>
          <a:p>
            <a:pPr marL="285750" indent="-285750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/>
              <a:t>运用一致性思想分析并解决问题。</a:t>
            </a:r>
          </a:p>
          <a:p>
            <a:pPr marL="285750" indent="-285750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/>
              <a:t>通信链路为2-</a:t>
            </a:r>
            <a:r>
              <a:rPr lang="en-US" altLang="zh-CN" sz="2400"/>
              <a:t>5-3-6-4</a:t>
            </a:r>
            <a:r>
              <a:rPr lang="zh-CN" altLang="en-US" sz="2400"/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877945" y="1991995"/>
            <a:ext cx="3599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highlight>
                  <a:srgbClr val="00FFFF"/>
                </a:highlight>
              </a:rPr>
              <a:t>一致性思想分配发电功率</a:t>
            </a:r>
          </a:p>
        </p:txBody>
      </p:sp>
      <p:pic>
        <p:nvPicPr>
          <p:cNvPr id="2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980" y="2687955"/>
            <a:ext cx="2646045" cy="2673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306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307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08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309" name="文本框 174"/>
          <p:cNvSpPr txBox="1"/>
          <p:nvPr/>
        </p:nvSpPr>
        <p:spPr>
          <a:xfrm>
            <a:off x="1296156" y="191311"/>
            <a:ext cx="976345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buClrTx/>
              <a:buSzTx/>
              <a:buFontTx/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任务二: 考虑</a:t>
            </a:r>
            <a:r>
              <a:rPr lang="zh-CN" sz="3600" b="1" dirty="0">
                <a:solidFill>
                  <a:schemeClr val="bg1">
                    <a:alpha val="100000"/>
                  </a:schemeClr>
                </a:solidFill>
                <a:cs typeface="微软雅黑" panose="020B0503020204020204" charset="-122"/>
                <a:sym typeface="+mn-ea"/>
              </a:rPr>
              <a:t>网损的有功出力优化</a:t>
            </a:r>
            <a:endParaRPr lang="zh-CN" sz="3600" b="1" dirty="0">
              <a:solidFill>
                <a:schemeClr val="bg1">
                  <a:alpha val="100000"/>
                </a:schemeClr>
              </a:solidFill>
              <a:cs typeface="微软雅黑" panose="020B0503020204020204" charset="-122"/>
            </a:endParaRPr>
          </a:p>
        </p:txBody>
      </p:sp>
      <p:sp>
        <p:nvSpPr>
          <p:cNvPr id="313" name="矩形: 圆角 25"/>
          <p:cNvSpPr/>
          <p:nvPr/>
        </p:nvSpPr>
        <p:spPr>
          <a:xfrm>
            <a:off x="2148523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背景介绍</a:t>
            </a:r>
            <a:endParaRPr dirty="0"/>
          </a:p>
        </p:txBody>
      </p:sp>
      <p:sp>
        <p:nvSpPr>
          <p:cNvPr id="314" name="矩形: 圆角 25"/>
          <p:cNvSpPr/>
          <p:nvPr/>
        </p:nvSpPr>
        <p:spPr>
          <a:xfrm>
            <a:off x="4180697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一致性算法</a:t>
            </a:r>
            <a:endParaRPr dirty="0"/>
          </a:p>
        </p:txBody>
      </p:sp>
      <p:sp>
        <p:nvSpPr>
          <p:cNvPr id="315" name="矩形: 圆角 25"/>
          <p:cNvSpPr/>
          <p:nvPr/>
        </p:nvSpPr>
        <p:spPr>
          <a:xfrm>
            <a:off x="6212871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程序设计</a:t>
            </a:r>
            <a:endParaRPr dirty="0"/>
          </a:p>
        </p:txBody>
      </p:sp>
      <p:sp>
        <p:nvSpPr>
          <p:cNvPr id="316" name="矩形: 圆角 25"/>
          <p:cNvSpPr/>
          <p:nvPr/>
        </p:nvSpPr>
        <p:spPr>
          <a:xfrm>
            <a:off x="8245044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波形分析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4115998" y="1660842"/>
            <a:ext cx="296673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highlight>
                  <a:srgbClr val="00FFFF"/>
                </a:highlight>
              </a:rPr>
              <a:t>考虑网损的优化模型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0516" y="2068181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发电端</a:t>
            </a:r>
            <a:r>
              <a:rPr lang="zh-CN" altLang="en-US" dirty="0">
                <a:sym typeface="Symbol" panose="05050102010706020507" pitchFamily="18" charset="2"/>
              </a:rPr>
              <a:t>等效电路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516" y="2437513"/>
            <a:ext cx="2733675" cy="1666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0516" y="4198244"/>
            <a:ext cx="3935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线路导纳上产生的损耗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线路两端传输远距离阻抗上的损耗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266" y="4615136"/>
            <a:ext cx="2038861" cy="4004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9"/>
          <a:srcRect b="19903"/>
          <a:stretch>
            <a:fillRect/>
          </a:stretch>
        </p:blipFill>
        <p:spPr>
          <a:xfrm>
            <a:off x="615266" y="5363929"/>
            <a:ext cx="2588925" cy="345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62843" y="5758166"/>
                <a:ext cx="36042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线路中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charset="0"/>
                          </a:rPr>
                          <m:t>Y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charset="0"/>
                        <a:ea typeface="Cambria Math" panose="02040503050406030204" charset="0"/>
                      </a:rPr>
                      <m:t>≪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charset="0"/>
                            <a:ea typeface="Cambria Math" panose="02040503050406030204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zh-CN" altLang="en-US" dirty="0"/>
                  <a:t>，因此分析网损时</a:t>
                </a:r>
                <a:endParaRPr lang="en-US" altLang="zh-CN" dirty="0"/>
              </a:p>
              <a:p>
                <a:r>
                  <a:rPr lang="zh-CN" altLang="en-US" dirty="0"/>
                  <a:t>只考虑电阻产生的有功网损</a:t>
                </a: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43" y="5758166"/>
                <a:ext cx="3604256" cy="646331"/>
              </a:xfrm>
              <a:prstGeom prst="rect">
                <a:avLst/>
              </a:prstGeom>
              <a:blipFill rotWithShape="1">
                <a:blip r:embed="rId10"/>
                <a:stretch>
                  <a:fillRect l="-16" t="-96" r="16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" r="-202" b="24218"/>
          <a:stretch>
            <a:fillRect/>
          </a:stretch>
        </p:blipFill>
        <p:spPr>
          <a:xfrm>
            <a:off x="4531323" y="2607125"/>
            <a:ext cx="4639331" cy="398998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406209" y="2266488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考虑网损的系统等效模型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325779" y="2266488"/>
            <a:ext cx="2550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母线电压均为</a:t>
            </a:r>
            <a:r>
              <a:rPr lang="en-US" altLang="zh-CN" dirty="0"/>
              <a:t>100kV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发电机电阻为</a:t>
            </a:r>
            <a:r>
              <a:rPr lang="en-US" altLang="zh-CN" dirty="0"/>
              <a:t>5Ω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一致性过程考虑网损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25779" y="34290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补充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89219" y="3863451"/>
            <a:ext cx="34163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除等效模型求解网损外，</a:t>
            </a:r>
            <a:endParaRPr lang="en-US" altLang="zh-CN" dirty="0"/>
          </a:p>
          <a:p>
            <a:r>
              <a:rPr lang="zh-CN" altLang="en-US" dirty="0"/>
              <a:t>还可以通过灵敏度系数设计，</a:t>
            </a:r>
            <a:endParaRPr lang="en-US" altLang="zh-CN" dirty="0"/>
          </a:p>
          <a:p>
            <a:r>
              <a:rPr lang="zh-CN" altLang="en-US" dirty="0"/>
              <a:t>将网损等效为正比于机组出力。</a:t>
            </a:r>
            <a:endParaRPr lang="en-US" altLang="zh-CN" dirty="0"/>
          </a:p>
          <a:p>
            <a:r>
              <a:rPr lang="zh-CN" altLang="en-US" dirty="0"/>
              <a:t>考虑不同机组出力下，</a:t>
            </a:r>
            <a:endParaRPr lang="en-US" altLang="zh-CN" dirty="0"/>
          </a:p>
          <a:p>
            <a:r>
              <a:rPr lang="zh-CN" altLang="en-US" dirty="0"/>
              <a:t>灵敏度系数为固定值。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306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307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08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309" name="文本框 174"/>
          <p:cNvSpPr txBox="1"/>
          <p:nvPr/>
        </p:nvSpPr>
        <p:spPr>
          <a:xfrm>
            <a:off x="1296156" y="191311"/>
            <a:ext cx="976345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buClrTx/>
              <a:buSzTx/>
              <a:buFontTx/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任务</a:t>
            </a:r>
            <a:r>
              <a:rPr lang="zh-CN" altLang="en-US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二</a:t>
            </a: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: </a:t>
            </a:r>
            <a:r>
              <a:rPr lang="zh-CN" altLang="en-US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+mn-ea"/>
              </a:rPr>
              <a:t>考虑</a:t>
            </a:r>
            <a:r>
              <a:rPr lang="zh-CN" sz="3600" b="1" dirty="0">
                <a:solidFill>
                  <a:schemeClr val="bg1">
                    <a:alpha val="100000"/>
                  </a:schemeClr>
                </a:solidFill>
                <a:cs typeface="微软雅黑" panose="020B0503020204020204" charset="-122"/>
                <a:sym typeface="+mn-ea"/>
              </a:rPr>
              <a:t>网损的有功出力优化</a:t>
            </a:r>
            <a:endParaRPr lang="zh-CN" sz="3600" b="1" dirty="0">
              <a:solidFill>
                <a:schemeClr val="bg1">
                  <a:alpha val="100000"/>
                </a:schemeClr>
              </a:solidFill>
              <a:cs typeface="微软雅黑" panose="020B0503020204020204" charset="-122"/>
            </a:endParaRPr>
          </a:p>
        </p:txBody>
      </p:sp>
      <p:sp>
        <p:nvSpPr>
          <p:cNvPr id="31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12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15" name="矩形: 圆角 25"/>
          <p:cNvSpPr/>
          <p:nvPr/>
        </p:nvSpPr>
        <p:spPr>
          <a:xfrm>
            <a:off x="6212871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程序设计</a:t>
            </a:r>
            <a:endParaRPr dirty="0"/>
          </a:p>
        </p:txBody>
      </p:sp>
      <p:sp>
        <p:nvSpPr>
          <p:cNvPr id="316" name="矩形: 圆角 25"/>
          <p:cNvSpPr/>
          <p:nvPr/>
        </p:nvSpPr>
        <p:spPr>
          <a:xfrm>
            <a:off x="8245044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波形分析</a:t>
            </a:r>
            <a:endParaRPr dirty="0"/>
          </a:p>
        </p:txBody>
      </p:sp>
      <p:sp>
        <p:nvSpPr>
          <p:cNvPr id="6" name="矩形: 圆角 25"/>
          <p:cNvSpPr/>
          <p:nvPr/>
        </p:nvSpPr>
        <p:spPr>
          <a:xfrm>
            <a:off x="2138537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背景介绍</a:t>
            </a:r>
            <a:endParaRPr dirty="0"/>
          </a:p>
        </p:txBody>
      </p:sp>
      <p:sp>
        <p:nvSpPr>
          <p:cNvPr id="7" name="矩形: 圆角 25"/>
          <p:cNvSpPr/>
          <p:nvPr/>
        </p:nvSpPr>
        <p:spPr>
          <a:xfrm>
            <a:off x="4180698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一致性算法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259241" y="1621529"/>
            <a:ext cx="6315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图论与一致性算法</a:t>
            </a:r>
            <a:r>
              <a:rPr lang="en-US" altLang="zh-CN" sz="2800" dirty="0">
                <a:latin typeface="+mn-ea"/>
              </a:rPr>
              <a:t>——</a:t>
            </a:r>
            <a:r>
              <a:rPr lang="zh-CN" altLang="en-US" sz="2800" dirty="0">
                <a:latin typeface="+mn-ea"/>
              </a:rPr>
              <a:t>构造更新矩阵</a:t>
            </a:r>
            <a:r>
              <a:rPr lang="en-US" altLang="zh-CN" sz="2800" dirty="0">
                <a:latin typeface="+mn-ea"/>
              </a:rPr>
              <a:t>Z</a:t>
            </a:r>
            <a:endParaRPr lang="zh-CN" altLang="en-US" sz="2800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8535" y="228332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构造方法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1740" y="2652658"/>
            <a:ext cx="480282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邻接矩阵</a:t>
            </a:r>
            <a:r>
              <a:rPr lang="en-US" altLang="zh-CN" dirty="0"/>
              <a:t>M</a:t>
            </a:r>
            <a:r>
              <a:rPr lang="zh-CN" altLang="en-US" dirty="0"/>
              <a:t>描述通信链路结构，阶数</a:t>
            </a:r>
            <a:r>
              <a:rPr lang="en-US" altLang="zh-CN" dirty="0"/>
              <a:t>n</a:t>
            </a:r>
            <a:r>
              <a:rPr lang="zh-CN" altLang="en-US" dirty="0"/>
              <a:t>代表通信节点数目，矩阵元素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ij</a:t>
            </a:r>
            <a:r>
              <a:rPr lang="zh-CN" altLang="en-US" dirty="0"/>
              <a:t>表示顶点间边的权重，</a:t>
            </a:r>
            <a:r>
              <a:rPr lang="en-US" altLang="zh-CN" dirty="0" err="1"/>
              <a:t>i</a:t>
            </a:r>
            <a:r>
              <a:rPr lang="zh-CN" altLang="en-US" dirty="0"/>
              <a:t>与</a:t>
            </a:r>
            <a:r>
              <a:rPr lang="en-US" altLang="zh-CN" dirty="0"/>
              <a:t>j</a:t>
            </a:r>
            <a:r>
              <a:rPr lang="zh-CN" altLang="en-US" dirty="0"/>
              <a:t>之间存在通信则为</a:t>
            </a:r>
            <a:r>
              <a:rPr lang="en-US" altLang="zh-CN" dirty="0"/>
              <a:t>1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计算拉普拉斯矩阵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构造更新矩阵</a:t>
            </a:r>
            <a:r>
              <a:rPr lang="en-US" altLang="zh-CN" dirty="0"/>
              <a:t>Z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899446" y="2283326"/>
            <a:ext cx="486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：通信链路为</a:t>
            </a:r>
            <a:r>
              <a:rPr lang="en-US" altLang="zh-CN" dirty="0"/>
              <a:t>2-5-3-6-4</a:t>
            </a:r>
            <a:r>
              <a:rPr lang="zh-CN" altLang="en-US" dirty="0"/>
              <a:t>，构造更新矩阵</a:t>
            </a:r>
            <a:r>
              <a:rPr lang="en-US" altLang="zh-CN" dirty="0"/>
              <a:t>Z</a:t>
            </a:r>
          </a:p>
          <a:p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036915" y="5051805"/>
            <a:ext cx="500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用更新矩阵</a:t>
            </a:r>
            <a:r>
              <a:rPr lang="en-US" altLang="zh-CN" dirty="0"/>
              <a:t>Z</a:t>
            </a:r>
            <a:r>
              <a:rPr lang="zh-CN" altLang="en-US" dirty="0"/>
              <a:t>代替邻接矩阵表示网络拓扑结构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963" y="4291568"/>
            <a:ext cx="2579898" cy="8496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987" y="5639191"/>
            <a:ext cx="2985693" cy="58257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36915" y="5530713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当每个节点的状态值达到相同值时，系统达到一致性状态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7442" y="2754831"/>
            <a:ext cx="2913798" cy="23605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306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307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08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309" name="文本框 174"/>
          <p:cNvSpPr txBox="1"/>
          <p:nvPr/>
        </p:nvSpPr>
        <p:spPr>
          <a:xfrm>
            <a:off x="1296156" y="191311"/>
            <a:ext cx="976345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buClrTx/>
              <a:buSzTx/>
              <a:buFontTx/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3600" b="1" dirty="0">
                <a:solidFill>
                  <a:schemeClr val="bg1">
                    <a:alpha val="100000"/>
                  </a:schemeClr>
                </a:solidFill>
                <a:cs typeface="微软雅黑" panose="020B0503020204020204" charset="-122"/>
                <a:sym typeface="Arial" panose="020B0604020202020204"/>
              </a:rPr>
              <a:t>任务二: 考虑</a:t>
            </a:r>
            <a:r>
              <a:rPr lang="zh-CN" sz="3600" b="1" dirty="0">
                <a:solidFill>
                  <a:schemeClr val="bg1">
                    <a:alpha val="100000"/>
                  </a:schemeClr>
                </a:solidFill>
                <a:cs typeface="微软雅黑" panose="020B0503020204020204" charset="-122"/>
                <a:sym typeface="+mn-ea"/>
              </a:rPr>
              <a:t>网损的有功出力优化</a:t>
            </a:r>
            <a:endParaRPr lang="zh-CN" sz="3600" b="1" dirty="0">
              <a:solidFill>
                <a:schemeClr val="bg1">
                  <a:alpha val="100000"/>
                </a:schemeClr>
              </a:solidFill>
              <a:cs typeface="微软雅黑" panose="020B0503020204020204" charset="-122"/>
            </a:endParaRPr>
          </a:p>
        </p:txBody>
      </p:sp>
      <p:sp>
        <p:nvSpPr>
          <p:cNvPr id="31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13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15" name="矩形: 圆角 25"/>
          <p:cNvSpPr/>
          <p:nvPr/>
        </p:nvSpPr>
        <p:spPr>
          <a:xfrm>
            <a:off x="6212871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程序设计</a:t>
            </a:r>
            <a:endParaRPr dirty="0"/>
          </a:p>
        </p:txBody>
      </p:sp>
      <p:sp>
        <p:nvSpPr>
          <p:cNvPr id="316" name="矩形: 圆角 25"/>
          <p:cNvSpPr/>
          <p:nvPr/>
        </p:nvSpPr>
        <p:spPr>
          <a:xfrm>
            <a:off x="8245044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波形分析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3837305" y="1880235"/>
            <a:ext cx="4133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highlight>
                  <a:srgbClr val="00FFFF"/>
                </a:highlight>
              </a:rPr>
              <a:t>拉格朗日乘子、一致性变量</a:t>
            </a:r>
          </a:p>
        </p:txBody>
      </p:sp>
      <p:sp>
        <p:nvSpPr>
          <p:cNvPr id="6" name="矩形: 圆角 25"/>
          <p:cNvSpPr/>
          <p:nvPr/>
        </p:nvSpPr>
        <p:spPr>
          <a:xfrm>
            <a:off x="2138537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背景介绍</a:t>
            </a:r>
            <a:endParaRPr dirty="0"/>
          </a:p>
        </p:txBody>
      </p:sp>
      <p:sp>
        <p:nvSpPr>
          <p:cNvPr id="7" name="矩形: 圆角 25"/>
          <p:cNvSpPr/>
          <p:nvPr/>
        </p:nvSpPr>
        <p:spPr>
          <a:xfrm>
            <a:off x="4180698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一致性算法</a:t>
            </a:r>
            <a:endParaRPr dirty="0"/>
          </a:p>
        </p:txBody>
      </p:sp>
      <p:sp>
        <p:nvSpPr>
          <p:cNvPr id="8" name="文本框 7"/>
          <p:cNvSpPr txBox="1"/>
          <p:nvPr/>
        </p:nvSpPr>
        <p:spPr>
          <a:xfrm>
            <a:off x="1481455" y="2494915"/>
            <a:ext cx="34810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考虑网损，拉格朗日函数为：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71295" y="3533775"/>
            <a:ext cx="327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约束条件△P=0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471295" y="4535170"/>
            <a:ext cx="4418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对λ及PGi 求偏导并令其等于0，可得：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703229" y="2436831"/>
                <a:ext cx="2622550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Tx/>
                  <a:buSzTx/>
                  <a:buFont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charset="0"/>
                        </a:rPr>
                        <m:t>选用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charset="0"/>
                        </a:rPr>
                        <m:t>S</m:t>
                      </m:r>
                      <m:r>
                        <a:rPr lang="zh-CN" altLang="en-US" sz="2000" i="1">
                          <a:latin typeface="Cambria Math" panose="02040503050406030204" charset="0"/>
                        </a:rPr>
                        <m:t>作为</m:t>
                      </m:r>
                      <m:r>
                        <a:rPr lang="zh-CN" altLang="en-US" sz="2000">
                          <a:latin typeface="Cambria Math" panose="02040503050406030204" charset="0"/>
                        </a:rPr>
                        <m:t>一致性</m:t>
                      </m:r>
                      <m:r>
                        <a:rPr lang="zh-CN" altLang="en-US" sz="2000" i="1">
                          <a:latin typeface="Cambria Math" panose="02040503050406030204" charset="0"/>
                        </a:rPr>
                        <m:t>状态</m:t>
                      </m:r>
                      <m:r>
                        <a:rPr lang="zh-CN" altLang="en-US" sz="2000">
                          <a:latin typeface="Cambria Math" panose="02040503050406030204" charset="0"/>
                        </a:rPr>
                        <m:t>变量：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229" y="2436831"/>
                <a:ext cx="2622550" cy="401970"/>
              </a:xfrm>
              <a:prstGeom prst="rect">
                <a:avLst/>
              </a:prstGeom>
              <a:blipFill rotWithShape="1">
                <a:blip r:embed="rId7"/>
                <a:stretch>
                  <a:fillRect l="-6" t="-84" r="-24497" b="-14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1295" y="3903980"/>
            <a:ext cx="2166620" cy="347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455" y="2848431"/>
            <a:ext cx="4200525" cy="54737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58260" y="3819525"/>
            <a:ext cx="2032000" cy="51562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9855" y="4954905"/>
            <a:ext cx="3494405" cy="13617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81538" y="2761396"/>
            <a:ext cx="3083376" cy="64275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52300" y="325958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主发电机组更新一致性变量：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81538" y="3559077"/>
            <a:ext cx="3619723" cy="62718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45899" y="4077335"/>
            <a:ext cx="2743200" cy="498763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545899" y="457148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考虑出力边界更新机组出力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81367" y="4904993"/>
            <a:ext cx="4273343" cy="19217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168"/>
          <p:cNvPicPr>
            <a:picLocks noChangeAspect="1"/>
          </p:cNvPicPr>
          <p:nvPr/>
        </p:nvPicPr>
        <p:blipFill rotWithShape="1">
          <a:blip r:embed="rId2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86" name="图片 14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87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88" name="图片 169"/>
          <p:cNvPicPr>
            <a:picLocks noChangeAspect="1"/>
          </p:cNvPicPr>
          <p:nvPr/>
        </p:nvPicPr>
        <p:blipFill>
          <a:blip r:embed="rId4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89" name="文本框 174"/>
          <p:cNvSpPr txBox="1"/>
          <p:nvPr/>
        </p:nvSpPr>
        <p:spPr>
          <a:xfrm>
            <a:off x="1296157" y="191311"/>
            <a:ext cx="9688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buClrTx/>
              <a:buSzTx/>
              <a:buFontTx/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3600" b="1" dirty="0">
                <a:solidFill>
                  <a:schemeClr val="bg1">
                    <a:alpha val="100000"/>
                  </a:schemeClr>
                </a:solidFill>
                <a:cs typeface="微软雅黑" panose="020B0503020204020204" charset="-122"/>
                <a:sym typeface="Arial" panose="020B0604020202020204"/>
              </a:rPr>
              <a:t>任务二: 考虑</a:t>
            </a:r>
            <a:r>
              <a:rPr lang="zh-CN" sz="3600" b="1" dirty="0">
                <a:solidFill>
                  <a:schemeClr val="bg1">
                    <a:alpha val="100000"/>
                  </a:schemeClr>
                </a:solidFill>
                <a:cs typeface="微软雅黑" panose="020B0503020204020204" charset="-122"/>
                <a:sym typeface="+mn-ea"/>
              </a:rPr>
              <a:t>网损的有功出力优化</a:t>
            </a:r>
            <a:endParaRPr dirty="0"/>
          </a:p>
        </p:txBody>
      </p:sp>
      <p:sp>
        <p:nvSpPr>
          <p:cNvPr id="9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14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91" name="矩形: 圆角 25"/>
          <p:cNvSpPr/>
          <p:nvPr/>
        </p:nvSpPr>
        <p:spPr>
          <a:xfrm>
            <a:off x="8245044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波形分析</a:t>
            </a:r>
            <a:endParaRPr dirty="0"/>
          </a:p>
        </p:txBody>
      </p:sp>
      <p:sp>
        <p:nvSpPr>
          <p:cNvPr id="94" name="矩形: 圆角 25"/>
          <p:cNvSpPr/>
          <p:nvPr/>
        </p:nvSpPr>
        <p:spPr>
          <a:xfrm>
            <a:off x="6212871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程序设计</a:t>
            </a:r>
            <a:endParaRPr dirty="0"/>
          </a:p>
        </p:txBody>
      </p:sp>
      <p:sp>
        <p:nvSpPr>
          <p:cNvPr id="6" name="矩形: 圆角 25"/>
          <p:cNvSpPr/>
          <p:nvPr/>
        </p:nvSpPr>
        <p:spPr>
          <a:xfrm>
            <a:off x="2138537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背景介绍</a:t>
            </a:r>
            <a:endParaRPr dirty="0"/>
          </a:p>
        </p:txBody>
      </p:sp>
      <p:sp>
        <p:nvSpPr>
          <p:cNvPr id="314" name="矩形: 圆角 25"/>
          <p:cNvSpPr/>
          <p:nvPr/>
        </p:nvSpPr>
        <p:spPr>
          <a:xfrm>
            <a:off x="4180697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一致性算法</a:t>
            </a:r>
            <a:endParaRPr dirty="0"/>
          </a:p>
        </p:txBody>
      </p:sp>
      <p:pic>
        <p:nvPicPr>
          <p:cNvPr id="10" name="F360BE8B-6686-4F3D-AEAF-501FE73E4058-2" descr="绘图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2686" y="2438749"/>
            <a:ext cx="9879965" cy="1786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80205" y="1783715"/>
            <a:ext cx="4000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highlight>
                  <a:srgbClr val="00FFFF"/>
                </a:highlight>
              </a:rPr>
              <a:t>程序设计流程图、代码实现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25729" y="3446623"/>
            <a:ext cx="306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收敛系数为</a:t>
            </a:r>
            <a:r>
              <a:rPr lang="en-US" altLang="zh-CN" dirty="0"/>
              <a:t>epsilon=0.3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341048"/>
            <a:ext cx="8181975" cy="2247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5085" y="4418790"/>
            <a:ext cx="7266915" cy="2247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168"/>
          <p:cNvPicPr>
            <a:picLocks noChangeAspect="1"/>
          </p:cNvPicPr>
          <p:nvPr/>
        </p:nvPicPr>
        <p:blipFill rotWithShape="1">
          <a:blip r:embed="rId2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86" name="图片 14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87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88" name="图片 169"/>
          <p:cNvPicPr>
            <a:picLocks noChangeAspect="1"/>
          </p:cNvPicPr>
          <p:nvPr/>
        </p:nvPicPr>
        <p:blipFill>
          <a:blip r:embed="rId4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89" name="文本框 174"/>
          <p:cNvSpPr txBox="1"/>
          <p:nvPr/>
        </p:nvSpPr>
        <p:spPr>
          <a:xfrm>
            <a:off x="1296157" y="191311"/>
            <a:ext cx="9688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buClrTx/>
              <a:buSzTx/>
              <a:buFontTx/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3600" b="1" dirty="0">
                <a:solidFill>
                  <a:schemeClr val="bg1">
                    <a:alpha val="100000"/>
                  </a:schemeClr>
                </a:solidFill>
                <a:cs typeface="微软雅黑" panose="020B0503020204020204" charset="-122"/>
                <a:sym typeface="Arial" panose="020B0604020202020204"/>
              </a:rPr>
              <a:t>任务二: 考虑</a:t>
            </a:r>
            <a:r>
              <a:rPr lang="zh-CN" sz="3600" b="1" dirty="0">
                <a:solidFill>
                  <a:schemeClr val="bg1">
                    <a:alpha val="100000"/>
                  </a:schemeClr>
                </a:solidFill>
                <a:cs typeface="微软雅黑" panose="020B0503020204020204" charset="-122"/>
                <a:sym typeface="+mn-ea"/>
              </a:rPr>
              <a:t>网损的有功出力优化</a:t>
            </a:r>
            <a:endParaRPr dirty="0"/>
          </a:p>
        </p:txBody>
      </p:sp>
      <p:sp>
        <p:nvSpPr>
          <p:cNvPr id="9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15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6" name="矩形: 圆角 25"/>
          <p:cNvSpPr/>
          <p:nvPr/>
        </p:nvSpPr>
        <p:spPr>
          <a:xfrm>
            <a:off x="2138537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背景介绍</a:t>
            </a:r>
            <a:endParaRPr dirty="0"/>
          </a:p>
        </p:txBody>
      </p:sp>
      <p:sp>
        <p:nvSpPr>
          <p:cNvPr id="314" name="矩形: 圆角 25"/>
          <p:cNvSpPr/>
          <p:nvPr/>
        </p:nvSpPr>
        <p:spPr>
          <a:xfrm>
            <a:off x="4180697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一致性算法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3267075" y="1868805"/>
            <a:ext cx="5823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highlight>
                  <a:srgbClr val="00FFFF"/>
                </a:highlight>
              </a:rPr>
              <a:t>一致性变量迭代曲线、有功出力迭代曲线</a:t>
            </a:r>
          </a:p>
        </p:txBody>
      </p:sp>
      <p:sp>
        <p:nvSpPr>
          <p:cNvPr id="315" name="矩形: 圆角 25"/>
          <p:cNvSpPr/>
          <p:nvPr/>
        </p:nvSpPr>
        <p:spPr>
          <a:xfrm>
            <a:off x="6212871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程序设计</a:t>
            </a:r>
            <a:endParaRPr dirty="0"/>
          </a:p>
        </p:txBody>
      </p:sp>
      <p:sp>
        <p:nvSpPr>
          <p:cNvPr id="152" name="矩形: 圆角 25"/>
          <p:cNvSpPr/>
          <p:nvPr/>
        </p:nvSpPr>
        <p:spPr>
          <a:xfrm>
            <a:off x="8245044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波形分析</a:t>
            </a:r>
            <a:endParaRPr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60" y="2329180"/>
            <a:ext cx="7989570" cy="433260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1270" y="3361690"/>
            <a:ext cx="2738755" cy="22371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168"/>
          <p:cNvPicPr>
            <a:picLocks noChangeAspect="1"/>
          </p:cNvPicPr>
          <p:nvPr/>
        </p:nvPicPr>
        <p:blipFill rotWithShape="1">
          <a:blip r:embed="rId2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86" name="图片 14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87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88" name="图片 169"/>
          <p:cNvPicPr>
            <a:picLocks noChangeAspect="1"/>
          </p:cNvPicPr>
          <p:nvPr/>
        </p:nvPicPr>
        <p:blipFill>
          <a:blip r:embed="rId4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89" name="文本框 174"/>
          <p:cNvSpPr txBox="1"/>
          <p:nvPr/>
        </p:nvSpPr>
        <p:spPr>
          <a:xfrm>
            <a:off x="1296157" y="191311"/>
            <a:ext cx="9688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buClrTx/>
              <a:buSzTx/>
              <a:buFontTx/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3600" b="1" dirty="0">
                <a:solidFill>
                  <a:schemeClr val="bg1">
                    <a:alpha val="100000"/>
                  </a:schemeClr>
                </a:solidFill>
                <a:cs typeface="微软雅黑" panose="020B0503020204020204" charset="-122"/>
                <a:sym typeface="Arial" panose="020B0604020202020204"/>
              </a:rPr>
              <a:t>任务二: 考虑</a:t>
            </a:r>
            <a:r>
              <a:rPr lang="zh-CN" sz="3600" b="1" dirty="0">
                <a:solidFill>
                  <a:schemeClr val="bg1">
                    <a:alpha val="100000"/>
                  </a:schemeClr>
                </a:solidFill>
                <a:cs typeface="微软雅黑" panose="020B0503020204020204" charset="-122"/>
                <a:sym typeface="+mn-ea"/>
              </a:rPr>
              <a:t>网损的有功出力优化</a:t>
            </a:r>
            <a:endParaRPr dirty="0"/>
          </a:p>
        </p:txBody>
      </p:sp>
      <p:sp>
        <p:nvSpPr>
          <p:cNvPr id="9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16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6" name="矩形: 圆角 25"/>
          <p:cNvSpPr/>
          <p:nvPr/>
        </p:nvSpPr>
        <p:spPr>
          <a:xfrm>
            <a:off x="2138537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背景介绍</a:t>
            </a:r>
            <a:endParaRPr dirty="0"/>
          </a:p>
        </p:txBody>
      </p:sp>
      <p:sp>
        <p:nvSpPr>
          <p:cNvPr id="314" name="矩形: 圆角 25"/>
          <p:cNvSpPr/>
          <p:nvPr/>
        </p:nvSpPr>
        <p:spPr>
          <a:xfrm>
            <a:off x="4180697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一致性算法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3949162" y="1560822"/>
            <a:ext cx="417550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highlight>
                  <a:srgbClr val="00FFFF"/>
                </a:highlight>
              </a:rPr>
              <a:t>收敛系数对算法收敛性的影响</a:t>
            </a:r>
          </a:p>
        </p:txBody>
      </p:sp>
      <p:sp>
        <p:nvSpPr>
          <p:cNvPr id="315" name="矩形: 圆角 25"/>
          <p:cNvSpPr/>
          <p:nvPr/>
        </p:nvSpPr>
        <p:spPr>
          <a:xfrm>
            <a:off x="6212871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程序设计</a:t>
            </a:r>
            <a:endParaRPr dirty="0"/>
          </a:p>
        </p:txBody>
      </p:sp>
      <p:sp>
        <p:nvSpPr>
          <p:cNvPr id="152" name="矩形: 圆角 25"/>
          <p:cNvSpPr/>
          <p:nvPr/>
        </p:nvSpPr>
        <p:spPr>
          <a:xfrm>
            <a:off x="8245044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波形分析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142352"/>
            <a:ext cx="9043670" cy="47104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5779" y="3429000"/>
            <a:ext cx="2203450" cy="20885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306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307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08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309" name="文本框 174"/>
          <p:cNvSpPr txBox="1"/>
          <p:nvPr/>
        </p:nvSpPr>
        <p:spPr>
          <a:xfrm>
            <a:off x="1296156" y="191311"/>
            <a:ext cx="976345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buClrTx/>
              <a:buSzTx/>
              <a:buFontTx/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任务三: </a:t>
            </a:r>
            <a:r>
              <a:rPr lang="zh-CN" sz="3600" b="1" dirty="0">
                <a:solidFill>
                  <a:schemeClr val="bg1">
                    <a:alpha val="100000"/>
                  </a:schemeClr>
                </a:solidFill>
                <a:cs typeface="微软雅黑" panose="020B0503020204020204" charset="-122"/>
                <a:sym typeface="+mn-ea"/>
              </a:rPr>
              <a:t>考虑通信线路成本</a:t>
            </a:r>
            <a:endParaRPr lang="zh-CN" sz="3600" b="1" dirty="0">
              <a:solidFill>
                <a:schemeClr val="bg1">
                  <a:alpha val="100000"/>
                </a:schemeClr>
              </a:solidFill>
              <a:cs typeface="微软雅黑" panose="020B0503020204020204" charset="-122"/>
            </a:endParaRPr>
          </a:p>
        </p:txBody>
      </p:sp>
      <p:sp>
        <p:nvSpPr>
          <p:cNvPr id="31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17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52620" y="2420620"/>
            <a:ext cx="6223635" cy="3277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/>
              <a:t>节点与发电机组拓扑同任务二。</a:t>
            </a:r>
          </a:p>
          <a:p>
            <a:pPr marL="285750" indent="-285750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/>
              <a:t>假设每条通信线路及设备（全双工，能双向通信）的建设成本为1200元。此时，目标函数中除了发电成本外，还需考虑通信设备的建设成本。请探讨通信线路的数目以及架设位置对于算法收敛性能的影响。</a:t>
            </a:r>
          </a:p>
          <a:p>
            <a:pPr marL="285750" indent="-285750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/>
              <a:t>运用一致性思想分析并解决问题。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877945" y="1511935"/>
            <a:ext cx="3599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highlight>
                  <a:srgbClr val="00FFFF"/>
                </a:highlight>
              </a:rPr>
              <a:t>背景介绍</a:t>
            </a:r>
          </a:p>
        </p:txBody>
      </p:sp>
      <p:pic>
        <p:nvPicPr>
          <p:cNvPr id="2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980" y="2687955"/>
            <a:ext cx="2646045" cy="2673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306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307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08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309" name="文本框 174"/>
          <p:cNvSpPr txBox="1"/>
          <p:nvPr/>
        </p:nvSpPr>
        <p:spPr>
          <a:xfrm>
            <a:off x="1296156" y="191311"/>
            <a:ext cx="976345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buClrTx/>
              <a:buSzTx/>
              <a:buFontTx/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任务三: </a:t>
            </a:r>
            <a:r>
              <a:rPr lang="zh-CN" sz="3600" b="1" dirty="0">
                <a:solidFill>
                  <a:schemeClr val="bg1">
                    <a:alpha val="100000"/>
                  </a:schemeClr>
                </a:solidFill>
                <a:cs typeface="微软雅黑" panose="020B0503020204020204" charset="-122"/>
                <a:sym typeface="+mn-ea"/>
              </a:rPr>
              <a:t>考虑通信线路成本</a:t>
            </a:r>
            <a:endParaRPr lang="zh-CN" sz="3600" b="1" dirty="0">
              <a:solidFill>
                <a:schemeClr val="bg1">
                  <a:alpha val="100000"/>
                </a:schemeClr>
              </a:solidFill>
              <a:cs typeface="微软雅黑" panose="020B0503020204020204" charset="-122"/>
            </a:endParaRPr>
          </a:p>
        </p:txBody>
      </p:sp>
      <p:sp>
        <p:nvSpPr>
          <p:cNvPr id="31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18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2130" y="1193165"/>
            <a:ext cx="3024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highlight>
                  <a:srgbClr val="00FFFF"/>
                </a:highlight>
              </a:rPr>
              <a:t>建设位置与收敛性能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24350" y="14446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四条线路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15" y="2200275"/>
            <a:ext cx="7232015" cy="37534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2250" y="1444625"/>
            <a:ext cx="3390265" cy="30314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53095" y="4925695"/>
            <a:ext cx="2567940" cy="9645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489700" y="107632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最低成本线路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306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307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08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309" name="文本框 174"/>
          <p:cNvSpPr txBox="1"/>
          <p:nvPr/>
        </p:nvSpPr>
        <p:spPr>
          <a:xfrm>
            <a:off x="1296156" y="191311"/>
            <a:ext cx="976345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buClrTx/>
              <a:buSzTx/>
              <a:buFontTx/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任务三: </a:t>
            </a:r>
            <a:r>
              <a:rPr lang="zh-CN" sz="3600" b="1" dirty="0">
                <a:solidFill>
                  <a:schemeClr val="bg1">
                    <a:alpha val="100000"/>
                  </a:schemeClr>
                </a:solidFill>
                <a:cs typeface="微软雅黑" panose="020B0503020204020204" charset="-122"/>
                <a:sym typeface="+mn-ea"/>
              </a:rPr>
              <a:t>考虑通信线路成本</a:t>
            </a:r>
            <a:endParaRPr lang="zh-CN" sz="3600" b="1" dirty="0">
              <a:solidFill>
                <a:schemeClr val="bg1">
                  <a:alpha val="100000"/>
                </a:schemeClr>
              </a:solidFill>
              <a:cs typeface="微软雅黑" panose="020B0503020204020204" charset="-122"/>
            </a:endParaRPr>
          </a:p>
        </p:txBody>
      </p:sp>
      <p:sp>
        <p:nvSpPr>
          <p:cNvPr id="31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19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2130" y="1193165"/>
            <a:ext cx="3024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highlight>
                  <a:srgbClr val="00FFFF"/>
                </a:highlight>
              </a:rPr>
              <a:t>建设位置与收敛性能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105150" y="17735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八条线路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750" y="2262505"/>
            <a:ext cx="7545705" cy="4048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7080" y="1349375"/>
            <a:ext cx="3681730" cy="33166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31885" y="5163820"/>
            <a:ext cx="2944495" cy="10083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89420" y="14446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最低成本线路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538095" y="2570798"/>
            <a:ext cx="5225415" cy="5530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zh-CN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kumimoji="1"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不计网损的有功出力优化</a:t>
            </a: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538095" y="3456623"/>
            <a:ext cx="4991735" cy="5530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zh-CN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kumimoji="1"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考虑网损的有功出力优化</a:t>
            </a: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537778" y="4342536"/>
            <a:ext cx="4529771" cy="5530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zh-CN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kumimoji="1"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考虑通信线路成本</a:t>
            </a: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2538095" y="5336223"/>
            <a:ext cx="5407660" cy="5530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1" lang="en-US" altLang="zh-CN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kumimoji="1"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通信拓扑与系统韧性的关系</a:t>
            </a:r>
          </a:p>
        </p:txBody>
      </p:sp>
      <p:pic>
        <p:nvPicPr>
          <p:cNvPr id="10" name="图形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40906" y="2542068"/>
            <a:ext cx="553998" cy="553998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40906" y="5307485"/>
            <a:ext cx="553998" cy="55399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40906" y="4367451"/>
            <a:ext cx="553998" cy="553998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40906" y="3423209"/>
            <a:ext cx="553998" cy="553998"/>
          </a:xfrm>
          <a:prstGeom prst="rect">
            <a:avLst/>
          </a:prstGeom>
        </p:spPr>
      </p:pic>
      <p:sp>
        <p:nvSpPr>
          <p:cNvPr id="15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kumimoji="1" lang="en-US" altLang="zh-CN"/>
              <a:t>Page</a:t>
            </a:r>
            <a:r>
              <a:rPr kumimoji="1" lang="zh-CN" altLang="en-US"/>
              <a:t> </a:t>
            </a:r>
            <a:fld id="{562DC770-FF79-6F43-8302-D9B49950C096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306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307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08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309" name="文本框 174"/>
          <p:cNvSpPr txBox="1"/>
          <p:nvPr/>
        </p:nvSpPr>
        <p:spPr>
          <a:xfrm>
            <a:off x="1296156" y="191311"/>
            <a:ext cx="976345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buClrTx/>
              <a:buSzTx/>
              <a:buFontTx/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任务三: </a:t>
            </a:r>
            <a:r>
              <a:rPr lang="zh-CN" sz="3600" b="1" dirty="0">
                <a:solidFill>
                  <a:schemeClr val="bg1">
                    <a:alpha val="100000"/>
                  </a:schemeClr>
                </a:solidFill>
                <a:cs typeface="微软雅黑" panose="020B0503020204020204" charset="-122"/>
                <a:sym typeface="+mn-ea"/>
              </a:rPr>
              <a:t>考虑通信线路成本</a:t>
            </a:r>
            <a:endParaRPr lang="zh-CN" sz="3600" b="1" dirty="0">
              <a:solidFill>
                <a:schemeClr val="bg1">
                  <a:alpha val="100000"/>
                </a:schemeClr>
              </a:solidFill>
              <a:cs typeface="微软雅黑" panose="020B0503020204020204" charset="-122"/>
            </a:endParaRPr>
          </a:p>
        </p:txBody>
      </p:sp>
      <p:sp>
        <p:nvSpPr>
          <p:cNvPr id="31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20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2130" y="1193165"/>
            <a:ext cx="3024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highlight>
                  <a:srgbClr val="00FFFF"/>
                </a:highlight>
              </a:rPr>
              <a:t>建设数量与收敛性能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6045" y="1653540"/>
            <a:ext cx="9604375" cy="49523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306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307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08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309" name="文本框 174"/>
          <p:cNvSpPr txBox="1"/>
          <p:nvPr/>
        </p:nvSpPr>
        <p:spPr>
          <a:xfrm>
            <a:off x="1296156" y="191311"/>
            <a:ext cx="976345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buClrTx/>
              <a:buSzTx/>
              <a:buFontTx/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任务四: </a:t>
            </a:r>
            <a:r>
              <a:rPr lang="zh-CN" sz="3600" b="1" dirty="0">
                <a:solidFill>
                  <a:schemeClr val="bg1">
                    <a:alpha val="100000"/>
                  </a:schemeClr>
                </a:solidFill>
                <a:cs typeface="微软雅黑" panose="020B0503020204020204" charset="-122"/>
                <a:sym typeface="+mn-ea"/>
              </a:rPr>
              <a:t>通信拓扑与系统韧性的关系</a:t>
            </a:r>
            <a:endParaRPr lang="zh-CN" sz="3600" b="1" dirty="0">
              <a:solidFill>
                <a:schemeClr val="bg1">
                  <a:alpha val="100000"/>
                </a:schemeClr>
              </a:solidFill>
              <a:cs typeface="微软雅黑" panose="020B0503020204020204" charset="-122"/>
            </a:endParaRPr>
          </a:p>
        </p:txBody>
      </p:sp>
      <p:sp>
        <p:nvSpPr>
          <p:cNvPr id="31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21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73744" y="2295524"/>
            <a:ext cx="6223635" cy="3277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节点与发电机组拓扑同任务二。</a:t>
            </a:r>
          </a:p>
          <a:p>
            <a:pPr marL="285750" indent="-285750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假设存在网络攻击者，攻击者可劫持的通信链路，试分析参与分布式通信的发电设备更多条件下，通信拓扑和系统韧性（攻击发生后维持系统运行）的关系。</a:t>
            </a:r>
          </a:p>
          <a:p>
            <a:pPr marL="285750" indent="-285750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运用一致性思想分析并解决问题。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15865" y="1186617"/>
            <a:ext cx="1435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highlight>
                  <a:srgbClr val="00FFFF"/>
                </a:highlight>
              </a:rPr>
              <a:t>背景介绍</a:t>
            </a:r>
          </a:p>
        </p:txBody>
      </p:sp>
      <p:pic>
        <p:nvPicPr>
          <p:cNvPr id="2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363" y="2189642"/>
            <a:ext cx="2646045" cy="2673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358" y="5334349"/>
            <a:ext cx="8620125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306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307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08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309" name="文本框 174"/>
          <p:cNvSpPr txBox="1"/>
          <p:nvPr/>
        </p:nvSpPr>
        <p:spPr>
          <a:xfrm>
            <a:off x="1296156" y="191311"/>
            <a:ext cx="976345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buClrTx/>
              <a:buSzTx/>
              <a:buFontTx/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任务四: </a:t>
            </a:r>
            <a:r>
              <a:rPr lang="zh-CN" sz="3600" b="1" dirty="0">
                <a:solidFill>
                  <a:schemeClr val="bg1">
                    <a:alpha val="100000"/>
                  </a:schemeClr>
                </a:solidFill>
                <a:cs typeface="微软雅黑" panose="020B0503020204020204" charset="-122"/>
                <a:sym typeface="+mn-ea"/>
              </a:rPr>
              <a:t>通信拓扑与系统韧性的关系</a:t>
            </a:r>
            <a:endParaRPr lang="zh-CN" sz="3600" b="1" dirty="0">
              <a:solidFill>
                <a:schemeClr val="bg1">
                  <a:alpha val="100000"/>
                </a:schemeClr>
              </a:solidFill>
              <a:cs typeface="微软雅黑" panose="020B0503020204020204" charset="-122"/>
            </a:endParaRPr>
          </a:p>
        </p:txBody>
      </p:sp>
      <p:sp>
        <p:nvSpPr>
          <p:cNvPr id="31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22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538" y="140065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满连通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538" y="1860781"/>
            <a:ext cx="4204135" cy="3505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0973" y="1880549"/>
            <a:ext cx="4513737" cy="348600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633022" y="5681709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发电成本为：</a:t>
            </a:r>
            <a:r>
              <a:rPr lang="en-US" altLang="zh-CN" dirty="0"/>
              <a:t>46745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306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307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08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309" name="文本框 174"/>
          <p:cNvSpPr txBox="1"/>
          <p:nvPr/>
        </p:nvSpPr>
        <p:spPr>
          <a:xfrm>
            <a:off x="1296156" y="191311"/>
            <a:ext cx="976345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buClrTx/>
              <a:buSzTx/>
              <a:buFontTx/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任务四: </a:t>
            </a:r>
            <a:r>
              <a:rPr lang="zh-CN" sz="3600" b="1" dirty="0">
                <a:solidFill>
                  <a:schemeClr val="bg1">
                    <a:alpha val="100000"/>
                  </a:schemeClr>
                </a:solidFill>
                <a:cs typeface="微软雅黑" panose="020B0503020204020204" charset="-122"/>
                <a:sym typeface="+mn-ea"/>
              </a:rPr>
              <a:t>通信拓扑与系统韧性的关系</a:t>
            </a:r>
            <a:endParaRPr lang="zh-CN" sz="3600" b="1" dirty="0">
              <a:solidFill>
                <a:schemeClr val="bg1">
                  <a:alpha val="100000"/>
                </a:schemeClr>
              </a:solidFill>
              <a:cs typeface="微软雅黑" panose="020B0503020204020204" charset="-122"/>
            </a:endParaRPr>
          </a:p>
        </p:txBody>
      </p:sp>
      <p:sp>
        <p:nvSpPr>
          <p:cNvPr id="31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23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538" y="1400657"/>
            <a:ext cx="37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攻击某条单独线路，以断</a:t>
            </a:r>
            <a:r>
              <a:rPr lang="en-US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1-2</a:t>
            </a:r>
            <a:r>
              <a:rPr lang="zh-CN" altLang="zh-CN" sz="18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为例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33022" y="5681709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发电成本为：</a:t>
            </a:r>
            <a:r>
              <a:rPr lang="en-US" altLang="zh-CN" dirty="0"/>
              <a:t>45545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990" y="1957309"/>
            <a:ext cx="4229070" cy="3409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9367" y="1957309"/>
            <a:ext cx="4316990" cy="3413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306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307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08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309" name="文本框 174"/>
          <p:cNvSpPr txBox="1"/>
          <p:nvPr/>
        </p:nvSpPr>
        <p:spPr>
          <a:xfrm>
            <a:off x="1296156" y="191311"/>
            <a:ext cx="976345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buClrTx/>
              <a:buSzTx/>
              <a:buFontTx/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任务四: </a:t>
            </a:r>
            <a:r>
              <a:rPr lang="zh-CN" sz="3600" b="1" dirty="0">
                <a:solidFill>
                  <a:schemeClr val="bg1">
                    <a:alpha val="100000"/>
                  </a:schemeClr>
                </a:solidFill>
                <a:cs typeface="微软雅黑" panose="020B0503020204020204" charset="-122"/>
                <a:sym typeface="+mn-ea"/>
              </a:rPr>
              <a:t>通信拓扑与系统韧性的关系</a:t>
            </a:r>
            <a:endParaRPr lang="zh-CN" sz="3600" b="1" dirty="0">
              <a:solidFill>
                <a:schemeClr val="bg1">
                  <a:alpha val="100000"/>
                </a:schemeClr>
              </a:solidFill>
              <a:cs typeface="微软雅黑" panose="020B0503020204020204" charset="-122"/>
            </a:endParaRPr>
          </a:p>
        </p:txBody>
      </p:sp>
      <p:sp>
        <p:nvSpPr>
          <p:cNvPr id="31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24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538" y="1400657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将</a:t>
            </a:r>
            <a:r>
              <a:rPr lang="en-US" altLang="zh-CN" dirty="0"/>
              <a:t>1</a:t>
            </a:r>
            <a:r>
              <a:rPr lang="zh-CN" altLang="en-US" dirty="0"/>
              <a:t>节点仅连接</a:t>
            </a:r>
            <a:r>
              <a:rPr lang="en-US" altLang="zh-CN" dirty="0"/>
              <a:t>5</a:t>
            </a:r>
            <a:r>
              <a:rPr lang="zh-CN" altLang="en-US" dirty="0"/>
              <a:t>接点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59241" y="527267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发电成本为：</a:t>
            </a:r>
            <a:r>
              <a:rPr lang="en-US" altLang="zh-CN" dirty="0"/>
              <a:t>43140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241" y="2175340"/>
            <a:ext cx="3786942" cy="2981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6183" y="2090784"/>
            <a:ext cx="3473203" cy="30662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519386" y="1419818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将</a:t>
            </a:r>
            <a:r>
              <a:rPr lang="en-US" altLang="zh-CN" dirty="0"/>
              <a:t>1</a:t>
            </a:r>
            <a:r>
              <a:rPr lang="zh-CN" altLang="en-US" dirty="0"/>
              <a:t>节点完全剥离开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1828" y="1789150"/>
            <a:ext cx="4372330" cy="385551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8278864" y="5776757"/>
            <a:ext cx="274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dirty="0"/>
              <a:t>单节点通信链路剥离开</a:t>
            </a:r>
            <a:endParaRPr lang="en-US" altLang="zh-CN" dirty="0"/>
          </a:p>
          <a:p>
            <a:pPr indent="266700" algn="just"/>
            <a:r>
              <a:rPr lang="zh-CN" altLang="zh-CN" dirty="0"/>
              <a:t>无法满足负荷平衡要求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642060-8DBB-45B1-B5EA-AA8B74C0E298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441697" y="2274838"/>
            <a:ext cx="4816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CN" sz="7200" b="1" dirty="0">
                <a:solidFill>
                  <a:schemeClr val="bg1"/>
                </a:solidFill>
                <a:latin typeface="Arial" panose="020B0604020202020204" pitchFamily="34" charset="0"/>
                <a:ea typeface="PingFang SC Light" panose="020B0300000000000000" pitchFamily="34" charset="-122"/>
                <a:cs typeface="Arial" panose="020B0604020202020204" pitchFamily="34" charset="0"/>
              </a:rPr>
              <a:t>THANK</a:t>
            </a:r>
          </a:p>
          <a:p>
            <a:r>
              <a:rPr kumimoji="1" lang="en-GB" altLang="zh-CN" sz="7200" b="1" dirty="0">
                <a:solidFill>
                  <a:schemeClr val="bg1"/>
                </a:solidFill>
                <a:latin typeface="Arial" panose="020B0604020202020204" pitchFamily="34" charset="0"/>
                <a:ea typeface="PingFang SC Light" panose="020B0300000000000000" pitchFamily="34" charset="-122"/>
                <a:cs typeface="Arial" panose="020B0604020202020204" pitchFamily="34" charset="0"/>
              </a:rPr>
              <a:t>YOU</a:t>
            </a:r>
            <a:endParaRPr kumimoji="1" lang="zh-CN" altLang="en-US" sz="7200" b="1" dirty="0">
              <a:solidFill>
                <a:schemeClr val="bg1"/>
              </a:solidFill>
              <a:latin typeface="Arial" panose="020B0604020202020204" pitchFamily="34" charset="0"/>
              <a:ea typeface="PingFang SC Light" panose="020B03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306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307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08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309" name="文本框 174"/>
          <p:cNvSpPr txBox="1"/>
          <p:nvPr/>
        </p:nvSpPr>
        <p:spPr>
          <a:xfrm>
            <a:off x="1296156" y="191311"/>
            <a:ext cx="976345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buClrTx/>
              <a:buSzTx/>
              <a:buFontTx/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任务一: </a:t>
            </a:r>
            <a:r>
              <a:rPr lang="zh-CN" sz="3600" b="1" dirty="0">
                <a:solidFill>
                  <a:schemeClr val="bg1">
                    <a:alpha val="100000"/>
                  </a:schemeClr>
                </a:solidFill>
                <a:cs typeface="微软雅黑" panose="020B0503020204020204" charset="-122"/>
                <a:sym typeface="+mn-ea"/>
              </a:rPr>
              <a:t>不计网损的有功出力优化</a:t>
            </a:r>
            <a:endParaRPr lang="zh-CN" sz="3600" b="1" dirty="0">
              <a:solidFill>
                <a:schemeClr val="bg1">
                  <a:alpha val="100000"/>
                </a:schemeClr>
              </a:solidFill>
              <a:cs typeface="微软雅黑" panose="020B0503020204020204" charset="-122"/>
            </a:endParaRPr>
          </a:p>
        </p:txBody>
      </p:sp>
      <p:sp>
        <p:nvSpPr>
          <p:cNvPr id="31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3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13" name="矩形: 圆角 25"/>
          <p:cNvSpPr/>
          <p:nvPr/>
        </p:nvSpPr>
        <p:spPr>
          <a:xfrm>
            <a:off x="2148523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背景介绍</a:t>
            </a:r>
            <a:endParaRPr dirty="0"/>
          </a:p>
        </p:txBody>
      </p:sp>
      <p:sp>
        <p:nvSpPr>
          <p:cNvPr id="314" name="矩形: 圆角 25"/>
          <p:cNvSpPr/>
          <p:nvPr/>
        </p:nvSpPr>
        <p:spPr>
          <a:xfrm>
            <a:off x="4180697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一致性算法</a:t>
            </a:r>
            <a:endParaRPr dirty="0"/>
          </a:p>
        </p:txBody>
      </p:sp>
      <p:sp>
        <p:nvSpPr>
          <p:cNvPr id="315" name="矩形: 圆角 25"/>
          <p:cNvSpPr/>
          <p:nvPr/>
        </p:nvSpPr>
        <p:spPr>
          <a:xfrm>
            <a:off x="6212871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程序设计</a:t>
            </a:r>
            <a:endParaRPr dirty="0"/>
          </a:p>
        </p:txBody>
      </p:sp>
      <p:sp>
        <p:nvSpPr>
          <p:cNvPr id="316" name="矩形: 圆角 25"/>
          <p:cNvSpPr/>
          <p:nvPr/>
        </p:nvSpPr>
        <p:spPr>
          <a:xfrm>
            <a:off x="8245044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波形分析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4452620" y="2749550"/>
            <a:ext cx="6223635" cy="3277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/>
              <a:t>在某个6节点园区中，有4台发电设备（分别接于2、3、4、6号节点），有6个用电负荷（分别接于1-6号节点），如图1所示。现需优化发电设备的有功出力，以最小化发电成本。</a:t>
            </a:r>
          </a:p>
          <a:p>
            <a:pPr marL="285750" indent="-285750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/>
              <a:t>运用一致性思想分析并解决问题。</a:t>
            </a:r>
          </a:p>
          <a:p>
            <a:pPr marL="285750" indent="-285750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/>
              <a:t>通信链路为2-3-4-6。</a:t>
            </a:r>
          </a:p>
        </p:txBody>
      </p:sp>
      <p:pic>
        <p:nvPicPr>
          <p:cNvPr id="4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110" y="2590800"/>
            <a:ext cx="2319655" cy="25063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3877945" y="1991995"/>
            <a:ext cx="3599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highlight>
                  <a:srgbClr val="00FFFF"/>
                </a:highlight>
              </a:rPr>
              <a:t>一致性思想分配发电功率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306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307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08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309" name="文本框 174"/>
          <p:cNvSpPr txBox="1"/>
          <p:nvPr/>
        </p:nvSpPr>
        <p:spPr>
          <a:xfrm>
            <a:off x="1296156" y="191311"/>
            <a:ext cx="976345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buClrTx/>
              <a:buSzTx/>
              <a:buFontTx/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任务一: </a:t>
            </a:r>
            <a:r>
              <a:rPr lang="zh-CN" sz="3600" b="1" dirty="0">
                <a:solidFill>
                  <a:schemeClr val="bg1">
                    <a:alpha val="100000"/>
                  </a:schemeClr>
                </a:solidFill>
                <a:cs typeface="微软雅黑" panose="020B0503020204020204" charset="-122"/>
                <a:sym typeface="+mn-ea"/>
              </a:rPr>
              <a:t>不计网损的有功出力优化</a:t>
            </a:r>
            <a:endParaRPr lang="zh-CN" sz="3600" b="1" dirty="0">
              <a:solidFill>
                <a:schemeClr val="bg1">
                  <a:alpha val="100000"/>
                </a:schemeClr>
              </a:solidFill>
              <a:cs typeface="微软雅黑" panose="020B0503020204020204" charset="-122"/>
            </a:endParaRPr>
          </a:p>
        </p:txBody>
      </p:sp>
      <p:sp>
        <p:nvSpPr>
          <p:cNvPr id="31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4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13" name="矩形: 圆角 25"/>
          <p:cNvSpPr/>
          <p:nvPr/>
        </p:nvSpPr>
        <p:spPr>
          <a:xfrm>
            <a:off x="2148523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背景介绍</a:t>
            </a:r>
            <a:endParaRPr dirty="0"/>
          </a:p>
        </p:txBody>
      </p:sp>
      <p:sp>
        <p:nvSpPr>
          <p:cNvPr id="314" name="矩形: 圆角 25"/>
          <p:cNvSpPr/>
          <p:nvPr/>
        </p:nvSpPr>
        <p:spPr>
          <a:xfrm>
            <a:off x="4180697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一致性算法</a:t>
            </a:r>
            <a:endParaRPr dirty="0"/>
          </a:p>
        </p:txBody>
      </p:sp>
      <p:sp>
        <p:nvSpPr>
          <p:cNvPr id="315" name="矩形: 圆角 25"/>
          <p:cNvSpPr/>
          <p:nvPr/>
        </p:nvSpPr>
        <p:spPr>
          <a:xfrm>
            <a:off x="6212871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程序设计</a:t>
            </a:r>
            <a:endParaRPr dirty="0"/>
          </a:p>
        </p:txBody>
      </p:sp>
      <p:sp>
        <p:nvSpPr>
          <p:cNvPr id="316" name="矩形: 圆角 25"/>
          <p:cNvSpPr/>
          <p:nvPr/>
        </p:nvSpPr>
        <p:spPr>
          <a:xfrm>
            <a:off x="8245044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波形分析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4264025" y="1900555"/>
            <a:ext cx="3599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highlight>
                  <a:srgbClr val="00FFFF"/>
                </a:highlight>
              </a:rPr>
              <a:t>成本函数与节点负荷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rcRect l="37532" t="16799"/>
          <a:stretch>
            <a:fillRect/>
          </a:stretch>
        </p:blipFill>
        <p:spPr>
          <a:xfrm>
            <a:off x="826135" y="3475990"/>
            <a:ext cx="3596640" cy="23304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902335" y="2738755"/>
            <a:ext cx="43649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4台发电设备的成本函数：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69510" y="2738755"/>
            <a:ext cx="3693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4台发电设备的有功发电最大值：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rcRect l="65464" t="9007" b="57554"/>
          <a:stretch>
            <a:fillRect/>
          </a:stretch>
        </p:blipFill>
        <p:spPr>
          <a:xfrm>
            <a:off x="9119870" y="2586355"/>
            <a:ext cx="1870710" cy="14751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035550" y="4237355"/>
            <a:ext cx="3693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6个用电负荷的有功需求：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rcRect l="65007" t="49719"/>
          <a:stretch>
            <a:fillRect/>
          </a:stretch>
        </p:blipFill>
        <p:spPr>
          <a:xfrm>
            <a:off x="9116695" y="4370705"/>
            <a:ext cx="1873885" cy="2192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306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307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08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309" name="文本框 174"/>
          <p:cNvSpPr txBox="1"/>
          <p:nvPr/>
        </p:nvSpPr>
        <p:spPr>
          <a:xfrm>
            <a:off x="1296156" y="191311"/>
            <a:ext cx="976345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buClrTx/>
              <a:buSzTx/>
              <a:buFontTx/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任务一: </a:t>
            </a:r>
            <a:r>
              <a:rPr lang="zh-CN" sz="3600" b="1" dirty="0">
                <a:solidFill>
                  <a:schemeClr val="bg1">
                    <a:alpha val="100000"/>
                  </a:schemeClr>
                </a:solidFill>
                <a:cs typeface="微软雅黑" panose="020B0503020204020204" charset="-122"/>
                <a:sym typeface="+mn-ea"/>
              </a:rPr>
              <a:t>不计网损的有功出力优化</a:t>
            </a:r>
            <a:endParaRPr lang="zh-CN" sz="3600" b="1" dirty="0">
              <a:solidFill>
                <a:schemeClr val="bg1">
                  <a:alpha val="100000"/>
                </a:schemeClr>
              </a:solidFill>
              <a:cs typeface="微软雅黑" panose="020B0503020204020204" charset="-122"/>
            </a:endParaRPr>
          </a:p>
        </p:txBody>
      </p:sp>
      <p:sp>
        <p:nvSpPr>
          <p:cNvPr id="31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5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15" name="矩形: 圆角 25"/>
          <p:cNvSpPr/>
          <p:nvPr/>
        </p:nvSpPr>
        <p:spPr>
          <a:xfrm>
            <a:off x="6212871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程序设计</a:t>
            </a:r>
            <a:endParaRPr dirty="0"/>
          </a:p>
        </p:txBody>
      </p:sp>
      <p:sp>
        <p:nvSpPr>
          <p:cNvPr id="316" name="矩形: 圆角 25"/>
          <p:cNvSpPr/>
          <p:nvPr/>
        </p:nvSpPr>
        <p:spPr>
          <a:xfrm>
            <a:off x="8245044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波形分析</a:t>
            </a:r>
            <a:endParaRPr dirty="0"/>
          </a:p>
        </p:txBody>
      </p:sp>
      <p:sp>
        <p:nvSpPr>
          <p:cNvPr id="6" name="矩形: 圆角 25"/>
          <p:cNvSpPr/>
          <p:nvPr/>
        </p:nvSpPr>
        <p:spPr>
          <a:xfrm>
            <a:off x="2138537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背景介绍</a:t>
            </a:r>
            <a:endParaRPr dirty="0"/>
          </a:p>
        </p:txBody>
      </p:sp>
      <p:sp>
        <p:nvSpPr>
          <p:cNvPr id="7" name="矩形: 圆角 25"/>
          <p:cNvSpPr/>
          <p:nvPr/>
        </p:nvSpPr>
        <p:spPr>
          <a:xfrm>
            <a:off x="4180698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一致性算法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259241" y="1621529"/>
            <a:ext cx="6315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图论与一致性算法</a:t>
            </a:r>
            <a:r>
              <a:rPr lang="en-US" altLang="zh-CN" sz="2800" dirty="0">
                <a:latin typeface="+mn-ea"/>
              </a:rPr>
              <a:t>——</a:t>
            </a:r>
            <a:r>
              <a:rPr lang="zh-CN" altLang="en-US" sz="2800" dirty="0">
                <a:latin typeface="+mn-ea"/>
              </a:rPr>
              <a:t>构造邻接矩阵</a:t>
            </a:r>
            <a:r>
              <a:rPr lang="en-US" altLang="zh-CN" sz="2800" dirty="0">
                <a:latin typeface="+mn-ea"/>
              </a:rPr>
              <a:t>A</a:t>
            </a:r>
            <a:endParaRPr lang="zh-CN" altLang="en-US" sz="2800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8535" y="228332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构造方法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1740" y="2652658"/>
            <a:ext cx="480282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邻接矩阵</a:t>
            </a:r>
            <a:r>
              <a:rPr lang="en-US" altLang="zh-CN" dirty="0"/>
              <a:t>A</a:t>
            </a:r>
            <a:r>
              <a:rPr lang="zh-CN" altLang="en-US" dirty="0"/>
              <a:t>描述通信链路结构，阶数</a:t>
            </a:r>
            <a:r>
              <a:rPr lang="en-US" altLang="zh-CN" dirty="0"/>
              <a:t>n</a:t>
            </a:r>
            <a:r>
              <a:rPr lang="zh-CN" altLang="en-US" dirty="0"/>
              <a:t>代表通信节点数目，矩阵元素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ij</a:t>
            </a:r>
            <a:r>
              <a:rPr lang="zh-CN" altLang="en-US" dirty="0"/>
              <a:t>表示顶点间边的权重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计算顶点</a:t>
            </a:r>
            <a:r>
              <a:rPr lang="en-US" altLang="zh-CN" dirty="0" err="1"/>
              <a:t>i</a:t>
            </a:r>
            <a:r>
              <a:rPr lang="zh-CN" altLang="en-US" dirty="0"/>
              <a:t>的度，表示与顶点</a:t>
            </a:r>
            <a:r>
              <a:rPr lang="en-US" altLang="zh-CN" dirty="0" err="1"/>
              <a:t>i</a:t>
            </a:r>
            <a:r>
              <a:rPr lang="zh-CN" altLang="en-US" dirty="0"/>
              <a:t>相关联的边数之和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拓扑图的边满足双向且权重相等，计算邻接矩阵</a:t>
            </a:r>
            <a:r>
              <a:rPr lang="en-US" altLang="zh-CN" dirty="0"/>
              <a:t>A</a:t>
            </a:r>
            <a:r>
              <a:rPr lang="zh-CN" altLang="en-US" dirty="0"/>
              <a:t>为：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7512" y="5198064"/>
            <a:ext cx="2519188" cy="84966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899446" y="2283326"/>
            <a:ext cx="467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：通信链路为</a:t>
            </a:r>
            <a:r>
              <a:rPr lang="en-US" altLang="zh-CN" dirty="0"/>
              <a:t>2-3-4-6</a:t>
            </a:r>
            <a:r>
              <a:rPr lang="zh-CN" altLang="en-US" dirty="0"/>
              <a:t>，构造邻接矩阵</a:t>
            </a:r>
            <a:r>
              <a:rPr lang="en-US" altLang="zh-CN" dirty="0"/>
              <a:t>A</a:t>
            </a:r>
          </a:p>
          <a:p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8"/>
          <a:srcRect t="5067" b="6310"/>
          <a:stretch>
            <a:fillRect/>
          </a:stretch>
        </p:blipFill>
        <p:spPr>
          <a:xfrm>
            <a:off x="7344804" y="2762234"/>
            <a:ext cx="2349612" cy="1915727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036915" y="4677961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一致性算法引入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036915" y="5059248"/>
            <a:ext cx="5022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令</a:t>
            </a: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zh-CN" altLang="en-US" dirty="0"/>
              <a:t>表示顶点</a:t>
            </a:r>
            <a:r>
              <a:rPr lang="en-US" altLang="zh-CN" dirty="0" err="1"/>
              <a:t>i</a:t>
            </a:r>
            <a:r>
              <a:rPr lang="zh-CN" altLang="en-US" dirty="0"/>
              <a:t>的状态。 当且仅当网络中所有顶点的状态值都相等时，该网络的顶点都达到了一致，引入拉格朗日乘子法求解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306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307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08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309" name="文本框 174"/>
          <p:cNvSpPr txBox="1"/>
          <p:nvPr/>
        </p:nvSpPr>
        <p:spPr>
          <a:xfrm>
            <a:off x="1296156" y="191311"/>
            <a:ext cx="976345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buClrTx/>
              <a:buSzTx/>
              <a:buFontTx/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任务一: </a:t>
            </a:r>
            <a:r>
              <a:rPr lang="zh-CN" sz="3600" b="1" dirty="0">
                <a:solidFill>
                  <a:schemeClr val="bg1">
                    <a:alpha val="100000"/>
                  </a:schemeClr>
                </a:solidFill>
                <a:cs typeface="微软雅黑" panose="020B0503020204020204" charset="-122"/>
                <a:sym typeface="+mn-ea"/>
              </a:rPr>
              <a:t>不计网损的有功出力优化</a:t>
            </a:r>
            <a:endParaRPr lang="zh-CN" sz="3600" b="1" dirty="0">
              <a:solidFill>
                <a:schemeClr val="bg1">
                  <a:alpha val="100000"/>
                </a:schemeClr>
              </a:solidFill>
              <a:cs typeface="微软雅黑" panose="020B0503020204020204" charset="-122"/>
            </a:endParaRPr>
          </a:p>
        </p:txBody>
      </p:sp>
      <p:sp>
        <p:nvSpPr>
          <p:cNvPr id="31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6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15" name="矩形: 圆角 25"/>
          <p:cNvSpPr/>
          <p:nvPr/>
        </p:nvSpPr>
        <p:spPr>
          <a:xfrm>
            <a:off x="6212871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程序设计</a:t>
            </a:r>
            <a:endParaRPr dirty="0"/>
          </a:p>
        </p:txBody>
      </p:sp>
      <p:sp>
        <p:nvSpPr>
          <p:cNvPr id="316" name="矩形: 圆角 25"/>
          <p:cNvSpPr/>
          <p:nvPr/>
        </p:nvSpPr>
        <p:spPr>
          <a:xfrm>
            <a:off x="8245044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波形分析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3837305" y="1991995"/>
            <a:ext cx="4133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highlight>
                  <a:srgbClr val="00FFFF"/>
                </a:highlight>
              </a:rPr>
              <a:t>拉格朗日乘子、一致性变量</a:t>
            </a:r>
          </a:p>
        </p:txBody>
      </p:sp>
      <p:sp>
        <p:nvSpPr>
          <p:cNvPr id="6" name="矩形: 圆角 25"/>
          <p:cNvSpPr/>
          <p:nvPr/>
        </p:nvSpPr>
        <p:spPr>
          <a:xfrm>
            <a:off x="2138537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背景介绍</a:t>
            </a:r>
            <a:endParaRPr dirty="0"/>
          </a:p>
        </p:txBody>
      </p:sp>
      <p:sp>
        <p:nvSpPr>
          <p:cNvPr id="7" name="矩形: 圆角 25"/>
          <p:cNvSpPr/>
          <p:nvPr/>
        </p:nvSpPr>
        <p:spPr>
          <a:xfrm>
            <a:off x="4180698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一致性算法</a:t>
            </a:r>
            <a:endParaRPr dirty="0"/>
          </a:p>
        </p:txBody>
      </p:sp>
      <p:sp>
        <p:nvSpPr>
          <p:cNvPr id="8" name="文本框 7"/>
          <p:cNvSpPr txBox="1"/>
          <p:nvPr/>
        </p:nvSpPr>
        <p:spPr>
          <a:xfrm>
            <a:off x="699135" y="2738755"/>
            <a:ext cx="303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已知发电成本函数为凸函数，建立拉格朗日函数：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975" y="3484880"/>
            <a:ext cx="2917825" cy="102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616585" y="4651176"/>
            <a:ext cx="327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约束条件△P=0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585" y="5031740"/>
            <a:ext cx="1864995" cy="70231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3964305" y="2736850"/>
            <a:ext cx="3362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求偏导得最优性条件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0171" y="3136960"/>
            <a:ext cx="2345690" cy="137414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277125" y="4532646"/>
                <a:ext cx="4820505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一致性变量为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𝑑𝑡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，当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𝑑𝑡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𝑑𝑡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</m:oMath>
                </a14:m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时最优</a:t>
                </a: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125" y="4532646"/>
                <a:ext cx="4820505" cy="491288"/>
              </a:xfrm>
              <a:prstGeom prst="rect">
                <a:avLst/>
              </a:prstGeom>
              <a:blipFill rotWithShape="1">
                <a:blip r:embed="rId10"/>
                <a:stretch>
                  <a:fillRect l="-11" t="-3" r="2" b="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rcRect r="14307"/>
          <a:stretch>
            <a:fillRect/>
          </a:stretch>
        </p:blipFill>
        <p:spPr>
          <a:xfrm>
            <a:off x="7767955" y="4154805"/>
            <a:ext cx="3978275" cy="18954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186533" y="2715986"/>
            <a:ext cx="3714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根据通信链路邻接点数据，对一致性变量进行迭代，迭代中可通过反推得到发电机组功率，同时考虑机组出力边界</a:t>
            </a:r>
            <a:endParaRPr lang="en-US" altLang="zh-CN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3730171" y="500923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更新主、从发电机的</a:t>
            </a:r>
            <a:r>
              <a:rPr lang="en-US" altLang="zh-CN" dirty="0"/>
              <a:t>IC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06800" y="5395841"/>
            <a:ext cx="3921321" cy="5848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2"/>
          <a:srcRect r="40974"/>
          <a:stretch>
            <a:fillRect/>
          </a:stretch>
        </p:blipFill>
        <p:spPr>
          <a:xfrm>
            <a:off x="4056655" y="5890023"/>
            <a:ext cx="2314607" cy="5848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2"/>
          <a:srcRect l="78722"/>
          <a:stretch>
            <a:fillRect/>
          </a:stretch>
        </p:blipFill>
        <p:spPr>
          <a:xfrm>
            <a:off x="6693763" y="5921409"/>
            <a:ext cx="834358" cy="584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168"/>
          <p:cNvPicPr>
            <a:picLocks noChangeAspect="1"/>
          </p:cNvPicPr>
          <p:nvPr/>
        </p:nvPicPr>
        <p:blipFill rotWithShape="1">
          <a:blip r:embed="rId2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86" name="图片 14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87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88" name="图片 169"/>
          <p:cNvPicPr>
            <a:picLocks noChangeAspect="1"/>
          </p:cNvPicPr>
          <p:nvPr/>
        </p:nvPicPr>
        <p:blipFill>
          <a:blip r:embed="rId4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89" name="文本框 174"/>
          <p:cNvSpPr txBox="1"/>
          <p:nvPr/>
        </p:nvSpPr>
        <p:spPr>
          <a:xfrm>
            <a:off x="1296157" y="191311"/>
            <a:ext cx="9688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buClrTx/>
              <a:buSzTx/>
              <a:buFontTx/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3600" b="1" dirty="0">
                <a:solidFill>
                  <a:schemeClr val="bg1">
                    <a:alpha val="100000"/>
                  </a:schemeClr>
                </a:solidFill>
                <a:cs typeface="微软雅黑" panose="020B0503020204020204" charset="-122"/>
                <a:sym typeface="Arial" panose="020B0604020202020204"/>
              </a:rPr>
              <a:t>任务一: </a:t>
            </a:r>
            <a:r>
              <a:rPr lang="zh-CN" sz="3600" b="1" dirty="0">
                <a:solidFill>
                  <a:schemeClr val="bg1">
                    <a:alpha val="100000"/>
                  </a:schemeClr>
                </a:solidFill>
                <a:cs typeface="微软雅黑" panose="020B0503020204020204" charset="-122"/>
                <a:sym typeface="+mn-ea"/>
              </a:rPr>
              <a:t>不计网损的有功出力优化</a:t>
            </a:r>
            <a:endParaRPr dirty="0"/>
          </a:p>
        </p:txBody>
      </p:sp>
      <p:sp>
        <p:nvSpPr>
          <p:cNvPr id="9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7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91" name="矩形: 圆角 25"/>
          <p:cNvSpPr/>
          <p:nvPr/>
        </p:nvSpPr>
        <p:spPr>
          <a:xfrm>
            <a:off x="8245044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波形分析</a:t>
            </a:r>
            <a:endParaRPr dirty="0"/>
          </a:p>
        </p:txBody>
      </p:sp>
      <p:sp>
        <p:nvSpPr>
          <p:cNvPr id="94" name="矩形: 圆角 25"/>
          <p:cNvSpPr/>
          <p:nvPr/>
        </p:nvSpPr>
        <p:spPr>
          <a:xfrm>
            <a:off x="6212871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程序设计</a:t>
            </a:r>
            <a:endParaRPr dirty="0"/>
          </a:p>
        </p:txBody>
      </p:sp>
      <p:sp>
        <p:nvSpPr>
          <p:cNvPr id="6" name="矩形: 圆角 25"/>
          <p:cNvSpPr/>
          <p:nvPr/>
        </p:nvSpPr>
        <p:spPr>
          <a:xfrm>
            <a:off x="2138537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背景介绍</a:t>
            </a:r>
            <a:endParaRPr dirty="0"/>
          </a:p>
        </p:txBody>
      </p:sp>
      <p:sp>
        <p:nvSpPr>
          <p:cNvPr id="314" name="矩形: 圆角 25"/>
          <p:cNvSpPr/>
          <p:nvPr/>
        </p:nvSpPr>
        <p:spPr>
          <a:xfrm>
            <a:off x="4180697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一致性算法</a:t>
            </a:r>
            <a:endParaRPr dirty="0"/>
          </a:p>
        </p:txBody>
      </p:sp>
      <p:pic>
        <p:nvPicPr>
          <p:cNvPr id="10" name="F360BE8B-6686-4F3D-AEAF-501FE73E4058-1" descr="绘图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803" y="2881979"/>
            <a:ext cx="9879965" cy="1786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94754" y="1922735"/>
            <a:ext cx="3942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highlight>
                  <a:srgbClr val="00FFFF"/>
                </a:highlight>
              </a:rPr>
              <a:t>程序设计流程图与代码展示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59241" y="4607161"/>
            <a:ext cx="371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此时收敛系数为</a:t>
            </a:r>
            <a:r>
              <a:rPr lang="en-US" altLang="zh-CN" dirty="0"/>
              <a:t>0.5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机组出力最优解考虑出力边界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8441" y="4681608"/>
            <a:ext cx="3246393" cy="18739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7248" y="4604488"/>
            <a:ext cx="3817061" cy="19489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168"/>
          <p:cNvPicPr>
            <a:picLocks noChangeAspect="1"/>
          </p:cNvPicPr>
          <p:nvPr/>
        </p:nvPicPr>
        <p:blipFill rotWithShape="1">
          <a:blip r:embed="rId2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86" name="图片 14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87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88" name="图片 169"/>
          <p:cNvPicPr>
            <a:picLocks noChangeAspect="1"/>
          </p:cNvPicPr>
          <p:nvPr/>
        </p:nvPicPr>
        <p:blipFill>
          <a:blip r:embed="rId4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89" name="文本框 174"/>
          <p:cNvSpPr txBox="1"/>
          <p:nvPr/>
        </p:nvSpPr>
        <p:spPr>
          <a:xfrm>
            <a:off x="1296157" y="191311"/>
            <a:ext cx="9688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buClrTx/>
              <a:buSzTx/>
              <a:buFontTx/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3600" b="1" dirty="0">
                <a:solidFill>
                  <a:schemeClr val="bg1">
                    <a:alpha val="100000"/>
                  </a:schemeClr>
                </a:solidFill>
                <a:cs typeface="微软雅黑" panose="020B0503020204020204" charset="-122"/>
                <a:sym typeface="Arial" panose="020B0604020202020204"/>
              </a:rPr>
              <a:t>任务一: </a:t>
            </a:r>
            <a:r>
              <a:rPr lang="zh-CN" sz="3600" b="1" dirty="0">
                <a:solidFill>
                  <a:schemeClr val="bg1">
                    <a:alpha val="100000"/>
                  </a:schemeClr>
                </a:solidFill>
                <a:cs typeface="微软雅黑" panose="020B0503020204020204" charset="-122"/>
                <a:sym typeface="+mn-ea"/>
              </a:rPr>
              <a:t>不计网损的有功出力优化</a:t>
            </a:r>
            <a:endParaRPr dirty="0"/>
          </a:p>
        </p:txBody>
      </p:sp>
      <p:sp>
        <p:nvSpPr>
          <p:cNvPr id="6" name="矩形: 圆角 25"/>
          <p:cNvSpPr/>
          <p:nvPr/>
        </p:nvSpPr>
        <p:spPr>
          <a:xfrm>
            <a:off x="2138537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背景介绍</a:t>
            </a:r>
            <a:endParaRPr dirty="0"/>
          </a:p>
        </p:txBody>
      </p:sp>
      <p:sp>
        <p:nvSpPr>
          <p:cNvPr id="314" name="矩形: 圆角 25"/>
          <p:cNvSpPr/>
          <p:nvPr/>
        </p:nvSpPr>
        <p:spPr>
          <a:xfrm>
            <a:off x="4180697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一致性算法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3228473" y="1644248"/>
            <a:ext cx="5823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highlight>
                  <a:srgbClr val="00FFFF"/>
                </a:highlight>
              </a:rPr>
              <a:t>一致性变量迭代曲线、有功出力迭代曲线</a:t>
            </a:r>
          </a:p>
        </p:txBody>
      </p:sp>
      <p:sp>
        <p:nvSpPr>
          <p:cNvPr id="315" name="矩形: 圆角 25"/>
          <p:cNvSpPr/>
          <p:nvPr/>
        </p:nvSpPr>
        <p:spPr>
          <a:xfrm>
            <a:off x="6212871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程序设计</a:t>
            </a:r>
            <a:endParaRPr dirty="0"/>
          </a:p>
        </p:txBody>
      </p:sp>
      <p:sp>
        <p:nvSpPr>
          <p:cNvPr id="152" name="矩形: 圆角 25"/>
          <p:cNvSpPr/>
          <p:nvPr/>
        </p:nvSpPr>
        <p:spPr>
          <a:xfrm>
            <a:off x="8245044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波形分析</a:t>
            </a:r>
            <a:endParaRPr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201695"/>
            <a:ext cx="8536305" cy="45307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572168" y="2269906"/>
            <a:ext cx="24147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发电成本：</a:t>
            </a:r>
            <a:r>
              <a:rPr lang="en-US" altLang="zh-CN" dirty="0"/>
              <a:t>25368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迭代次数：</a:t>
            </a:r>
            <a:r>
              <a:rPr lang="en-US" altLang="zh-CN" dirty="0"/>
              <a:t>33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机组出力为：</a:t>
            </a:r>
            <a:r>
              <a:rPr lang="en-US" altLang="zh-CN" dirty="0"/>
              <a:t>50MW</a:t>
            </a:r>
          </a:p>
          <a:p>
            <a:r>
              <a:rPr lang="en-US" altLang="zh-CN" dirty="0"/>
              <a:t>    9.7963MW</a:t>
            </a:r>
          </a:p>
          <a:p>
            <a:r>
              <a:rPr lang="en-US" altLang="zh-CN" dirty="0"/>
              <a:t>    35.1984MW</a:t>
            </a:r>
          </a:p>
          <a:p>
            <a:r>
              <a:rPr lang="en-US" altLang="zh-CN" dirty="0"/>
              <a:t>    32.0192MW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6850" y="4947562"/>
            <a:ext cx="3036570" cy="14249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646850" y="4301231"/>
            <a:ext cx="343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对比</a:t>
            </a:r>
            <a:r>
              <a:rPr lang="en-US" altLang="zh-CN" dirty="0"/>
              <a:t>gurobi</a:t>
            </a:r>
            <a:r>
              <a:rPr lang="zh-CN" altLang="en-US" dirty="0"/>
              <a:t>求解结果，验证分布式算法可行性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168"/>
          <p:cNvPicPr>
            <a:picLocks noChangeAspect="1"/>
          </p:cNvPicPr>
          <p:nvPr/>
        </p:nvPicPr>
        <p:blipFill rotWithShape="1">
          <a:blip r:embed="rId2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86" name="图片 14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87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88" name="图片 169"/>
          <p:cNvPicPr>
            <a:picLocks noChangeAspect="1"/>
          </p:cNvPicPr>
          <p:nvPr/>
        </p:nvPicPr>
        <p:blipFill>
          <a:blip r:embed="rId4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89" name="文本框 174"/>
          <p:cNvSpPr txBox="1"/>
          <p:nvPr/>
        </p:nvSpPr>
        <p:spPr>
          <a:xfrm>
            <a:off x="1296157" y="191311"/>
            <a:ext cx="9688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buClrTx/>
              <a:buSzTx/>
              <a:buFontTx/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3600" b="1" dirty="0">
                <a:solidFill>
                  <a:schemeClr val="bg1">
                    <a:alpha val="100000"/>
                  </a:schemeClr>
                </a:solidFill>
                <a:cs typeface="微软雅黑" panose="020B0503020204020204" charset="-122"/>
                <a:sym typeface="Arial" panose="020B0604020202020204"/>
              </a:rPr>
              <a:t>任务一: </a:t>
            </a:r>
            <a:r>
              <a:rPr lang="zh-CN" sz="3600" b="1" dirty="0">
                <a:solidFill>
                  <a:schemeClr val="bg1">
                    <a:alpha val="100000"/>
                  </a:schemeClr>
                </a:solidFill>
                <a:cs typeface="微软雅黑" panose="020B0503020204020204" charset="-122"/>
                <a:sym typeface="+mn-ea"/>
              </a:rPr>
              <a:t>不计网损的有功出力优化</a:t>
            </a:r>
            <a:endParaRPr dirty="0"/>
          </a:p>
        </p:txBody>
      </p:sp>
      <p:sp>
        <p:nvSpPr>
          <p:cNvPr id="9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9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6" name="矩形: 圆角 25"/>
          <p:cNvSpPr/>
          <p:nvPr/>
        </p:nvSpPr>
        <p:spPr>
          <a:xfrm>
            <a:off x="1889847" y="116517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背景介绍</a:t>
            </a:r>
            <a:endParaRPr dirty="0"/>
          </a:p>
        </p:txBody>
      </p:sp>
      <p:sp>
        <p:nvSpPr>
          <p:cNvPr id="314" name="矩形: 圆角 25"/>
          <p:cNvSpPr/>
          <p:nvPr/>
        </p:nvSpPr>
        <p:spPr>
          <a:xfrm>
            <a:off x="3932007" y="116517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一致性算法</a:t>
            </a:r>
            <a:endParaRPr dirty="0"/>
          </a:p>
        </p:txBody>
      </p:sp>
      <p:sp>
        <p:nvSpPr>
          <p:cNvPr id="315" name="矩形: 圆角 25"/>
          <p:cNvSpPr/>
          <p:nvPr/>
        </p:nvSpPr>
        <p:spPr>
          <a:xfrm>
            <a:off x="5964181" y="116517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程序设计</a:t>
            </a:r>
            <a:endParaRPr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22" y="2193353"/>
            <a:ext cx="8046720" cy="422973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1533" y="3984688"/>
            <a:ext cx="2881630" cy="2438400"/>
          </a:xfrm>
          <a:prstGeom prst="rect">
            <a:avLst/>
          </a:prstGeom>
        </p:spPr>
      </p:pic>
      <p:sp>
        <p:nvSpPr>
          <p:cNvPr id="5" name="矩形: 圆角 25"/>
          <p:cNvSpPr/>
          <p:nvPr/>
        </p:nvSpPr>
        <p:spPr>
          <a:xfrm>
            <a:off x="7997613" y="1165169"/>
            <a:ext cx="1856217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pPr>
            <a:r>
              <a:rPr lang="zh-CN" sz="20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Times New Roman" panose="02020603050405020304"/>
              </a:rPr>
              <a:t>波形分析</a:t>
            </a:r>
            <a:endParaRPr dirty="0"/>
          </a:p>
        </p:txBody>
      </p:sp>
      <p:sp>
        <p:nvSpPr>
          <p:cNvPr id="7" name="文本框 6"/>
          <p:cNvSpPr txBox="1"/>
          <p:nvPr/>
        </p:nvSpPr>
        <p:spPr>
          <a:xfrm>
            <a:off x="3768843" y="1654554"/>
            <a:ext cx="4228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highlight>
                  <a:srgbClr val="00FFFF"/>
                </a:highlight>
              </a:rPr>
              <a:t>收敛系数对算法收敛性的影响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JkZGM1YzNjOGI4MWQ4MDY1MjQ0OTMzYjUzNzA3OT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3.56216535433066,&quot;left&quot;:144.95322834645668,&quot;top&quot;:200.1628346456693,&quot;width&quot;:480.69677165354335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3.56216535433066,&quot;left&quot;:144.95322834645668,&quot;top&quot;:200.1628346456693,&quot;width&quot;:480.69677165354335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3.56216535433066,&quot;left&quot;:144.95322834645668,&quot;top&quot;:200.1628346456693,&quot;width&quot;:480.69677165354335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3.56216535433066,&quot;left&quot;:144.95322834645668,&quot;top&quot;:200.1628346456693,&quot;width&quot;:480.69677165354335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3.56216535433066,&quot;left&quot;:144.95322834645668,&quot;top&quot;:200.1628346456693,&quot;width&quot;:480.69677165354335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3.56216535433066,&quot;left&quot;:144.95322834645668,&quot;top&quot;:200.1628346456693,&quot;width&quot;:480.6967716535433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3.56216535433066,&quot;left&quot;:144.95322834645668,&quot;top&quot;:200.1628346456693,&quot;width&quot;:480.69677165354335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3.56216535433066,&quot;left&quot;:144.95322834645668,&quot;top&quot;:200.1628346456693,&quot;width&quot;:480.6967716535433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:customData xmlns="http://www.wps.cn/officeDocument/2013/wpsCustomData" xmlns:s="http://www.wps.cn/officeDocument/2013/wpsCustomData">
  <extobjs>
    <extobj name="F360BE8B-6686-4F3D-AEAF-501FE73E4058-1">
      <extobjdata type="F360BE8B-6686-4F3D-AEAF-501FE73E4058" data="ewoJIkZpbGVDb250ZW50IiA6ICJVRXNEQkJRQUFBQUlBSUVSelZqU2pzTmNyd0VBQU80REFBQU1BQUFBWkc5amRXMWxiblF1ZUcxc2haTmRiNXN3R0lYdkorMC9XTDRuTllaQWlHQlZSdHF1VXJwV3BSL1hMcndRSzJCWHhtU3RxdjMzWVRxRnhrMVVMaENjNS9oZ25kZkVweTlOamJhZ1dpNUZndDBKd1FoRUxnc3VxZ1IzdW5SbStQVEg5Mi94VXVaZEEwS2ovdUdpNDBXQzM1NW1VZmdFUWU1QTZFMGRQL1NZRTVXaDY5Q1F6VmdabGN5UDZGK01IbmJoZEVJbUFVYlhXWUlmdWNCOUxPb3ZFNTFLVWZMcXZ6Q0ltYXc3M1M5RER3bWVFaGVmV1BDS3RSdkR5RDY1Znk2WWhodFd3Vy9XZ0RHY0wxYlptYlY4TGY5Y0tGNFlmSGQ3ZjREZWRqV280OWdVQURVWGNOeGl0dkJUQWRzY3RseXJhdEZwdVdLdnN0T0hMVTN6dFdNbDgwMzZYdEpuZkZrSnFXQUpaU3AwcGwvclkzWHNmT2RTNkNPZXN4cHlyWGpPNmxUSnR0M0ZqZlhISi9ZYzQwejNSNG5YN1Y0Mzd4cTZZWHFkWUJvR1ZuVjcyUCtRYm9YRmkxeno3VERwUzFIQWk3VVpvN2RHRzA5T3ZIem1nektoMDFITWNnVWdIbm1oMXdPTUtMSGhMK0RWZWlqR0piT1AzNmlaTHFWcURDbWczWXdrN1Fldm9WajJOd01wb2I1REFzZjFFQ0Z6UDVoN251V1Z3MkZiZ1pCYk9hS3IvamNzK2VFY09uZnBuSGlmekhiUU1KYmh6KzFmL2dGUVN3TUVGQUFBQUFnQWdSSE5XSU91WHZGVkRRQUFySnNBQUE4QUFBQndZV2RsY3k5d1lXZGxNUzU0Yld6dFhWdHZHOGNWZmkvUS83QmdnRUJ1YlhKdlhISVJxb1p1bEZSSU1pdlNzdFMzRmJtaU5pSjMyZVZLc2ZxVU5nRnNORzdxSW9hVHBnNktvRzd0cHpoRlk3U0kwL3lZd3BTZHAvNkZ6bVh2bkwySVMwcWlOY3BEdUh2T3pKbHpadWJNT2VmYlhWZXUzKzUybUNQVjdHdUdQcHZqOG15T1VmV20wZEwwOW16dVpxTjZyWnk3L3JNZi82aFNVOW9xczdvSVdGakEwamp1cWJNNWVDL0hiQ2hkOFB1SEw1OWY0M0xNTHcyakMzaHl6RTFkczJaejNXNk9xWmxxVGVtcEpyZ3Q1RUJYRFBoRDNkVk1vOWUzYjZDYnQ3U1d0YzlzQVVhTzUvTkZQbGZ3VTFkVXJiMXZRWEpKRnZJbGxndVNvVUMzQTU1amg2bGVCN3hjQ3BMaGNPWk5WVG1JSDRMTGxqQ1dtbUZhcHFJaGh1cmNXbjBwU0o0N3RJeTY5bXNWa2h1Yk41Y2loS3lwZTZnSE5vTGVNSHB4NUUxbmlPSEJPUXp6aG1VWlhRSkh2V2thbmM0MjZqeGZsRGxPbEVnTU81aEJMQlg1c0FHV1RhMDFyN1kxZlpzd1FwZTRReURlTU51TG1xazJMYkFlZzBPckZNS0xwckttSEJ1SGxyLzV6dys3dlhXanBSSzBncVM2ZGR4UkNWSVJ6WjZSa0s0Ymg5M2ROZlZJN1JDYWRidnJ5cnVHaVpiVU1FblRNU204Rm9HS1c2cTVxUFV0VWtOQVhURVNxSFA5UGlTV1F4dWtWMjhxV0wwaUd5YUJYZGdFZmRwV1pmTkRERUNpYXpuV1ovU0FqYUg4cXFaMldwQzdveHd6OVgzanZkcStZUm5PUW1jMjBOSjJMeEd4WnZSaHB3emFYY0FnUUNzR2J5RmdidFptV3ROMDFXRnNxTGN0WUNOTEF3bzVYWVhNZ0lhQjVOdWJDSHNueHg4Tm5ud3l1UDk3ZkhWek5nZi9sMk9xSGFXTis5ZXNqa3JvR0hXK3BYUU9rUm1BRjV2TjFSdWJBVk1obHFxaFcweFY2V3FkNDluY3VnYTJROThBbTNWSEFWcmxHR3dBTU8zTWd0RXhnT043UzBSL1FaTVhIQ1ZTS2NhN2lqMys1dldYRDF6RmtDWlRyWm5rSGlFZlBQM2gwNmV1Wm90cVR6R3RycXBiVTZpZXZmcWhmaVZIdjZXdW9uVmM5ZXlyYWRhczdLN0pmLzN0NVg4ZXZYcncvUFd6TDF3RmI0RmRyVi8wcGVuZHNEMWEyTkgxWFU5WTFUcWRxbUYyRmNzT2Z6YWdlaTU1ZnJscUd0M0d2dG9OSFQ2Vm1xbnBWbDIxRG50TVZRTkhibjFmVlMzWGtIYkV4SHJ1RVFZdnJudUVvWW92bUlJeHdicGlnc01UNjRvT2VmOE5FQlQ0TC9FWjc3dmpqZ3I0ZFJEMStXMkQ3dGd6K3ZxRGV5ZC9ldWI2MUZYOVNPdHJ1OTcwTVd0Rzg4RFp4VWhCNTJJT0hOMUhIdCs4MGp4b204YWgzbklZNnJyU0k4VTlmdkdEZi93V1JwTzI0NHVTN2h3eEpQSDR5aS9kNWlhSVI0ZWNaNHdLbmtRb1hQQ2MwL3VmdjNyd05IQUlJVGEwMk5CaExBVFZRZFNsdlQwUXlrQ3lJQkhJOEpoRFJBSnR3ZEIxMEJaM1hoUjlnMFZrNTJwOTNSdXRDQmVFb3VtN2NKK3l6c2kzTkV2cGFOWnh6TmpGVXV6WVJUWm03RVJpZlI5RS9DRnFwV0NQMWJuR1RIZ3ZvZC8yY2dQQkpJTW14RDMxZ0VjQWNWOVQ3ZmNkcFU2ZS8rYlYwNCtDS3BtSzN0OERHelRzTjd5WW5tV0h2WW9YeWtzRTZwemVKZ1dNaUxaY3MrTmJYaXFTcVNqQUZWaCttQW9Xc05PNkNHY05SZG81WmowY3RmcVk3YzRDeklTZXF4MnRSNGk2WFJvcDZDNlFiRmRCVWUraVlpbEQ0OUYyVjF0b2Rna2lnQk9Nb0lOdFJ1aXhzbEF6d1A3dGh6dkN0KzNwcmxtYzY0dndnbUhESndocUZLRTRvcVcwWHdFTFRoZ083enFueE9Fa3pxODNPc0tVcFJ1T2dJY2pwQmdPT21rMmtTVVRSak11VzRsNGNPSjRiU1g1MVVnMU51ZFc0TkJiMS9yTmNOTWJ1KzhDendjSGkzWjNhQkdIV2xTV2psVEM4a1YzRjAwblJXZXF3NXR1cUNIMmlIYU04WXREclhtd3J2UVBvSC9oT2JrNEZESU5CU1IxbzZPMWlNWjFQZjFiZS9ZZndXQmVmOE1iWGxlSkZKZDZTeVZYR3dKTUN3cXlCZ2dJTFRMVEpqeXBOYjJOQ2l2NVlsRm1wZWplYW9wbHFhWnV1d1VpRzZveXpKbW04UjdpWXAwb2NkaHZJZllsdlpXZUdka0VXQ3pKOW9qWmIzOXd2cFZGdUZQZEl4aXNleUJzWDJtQmZtUzRyTlU5R0w1eXhXSXpRditDSTMxb0VpT25xb0xQOCtocGhBTUF1c01hQU5rVFJYUlFLZmlXYmVCQUJoSEMwTDVBWVVNZ1UyK0FYMHUzTFZWdk9hSkpvNHM2M1YyR3dDbWY1T0JRaThESkgrZEwzQll4MFlETHM1ejZYQTgwU2VkeDNTYWgrQUY0RjJqWWZJUExJenY4QkhhUjBOaVY2R3VNVFJMZnVuSGJ3dmxnWExLR09JbGhoZGNQa0RuZkFZRThzelhYMGRvZ1BWa0EvbEExY2ZVSEx5ZnMvMkJhbyt6V0xRTUU3bVhpOGtBZEJqYVpEUCtMVm1KaFh6R1ZKcERHckc1ai81dytyMHpxdXdhNmJwdEtiOS9wdTk2RHU5SmVtYmF1OEZEVVcxWE43RnVJQjF6QTNNNzV2WW16UDlSWWFhcnpLckNpNmwzUDdWa3dQSTVaaGpqbDZ6TzRVOUhPRlBFcERPMG9PcmxobElOejV5aUNodWk5SGxQRE9pNXNSK3pjQUwvVmN4Z0hkNzhZUFBsb2NPL2g0QTkvaElXRHI3NGZQTDd6K3Z0UEJuZStIZnp1TDY4K3ZsTXBXTDA0MFlWZUZCbXNPL0t3TVFHdHVTSG5GbXFDYndRTzUyWFY2S3FXcWFsRFBzMm1ISk5FYmhqb2tJZ09TemRRNFRPR1lhRmo5TlZXek5HNlljREtUS3dJbVBURzlMQnVIS2tOSThxY3FjTkd4SjBtT0VPTWhVaXA2R3dkNjNnaURGT0lGSlJtQ0RHNzcveUVwcko4cGhGTVlDVVFwVllLaEgzbDN2UzJvUjEvSkZZVitDbXJLb2lrbHJTcVFLc0t0S3BBcXdxMHF1QXkwYW9DclNyUXFnSzVDYTBxMEtyQ1phb3F2UHozQzF4UE9IbjA3YXNYSDNhVWJrczUrZk0zSncrL3B1VUVtNEdXRTdLUGg1WVR4amVDS1NvbjJJOWt3TzZkb29KRUtDb0UySEEwNHI4VnlGSU5uWnluZWcvUENsd1JIYWExamNiMkREZ0V3R21XWDd1eEFDNW4wTmhBNEpldnpXMEdydTJNSkw4dFhCMjZ0eU5jdVhKbE9BN3pIc2lGbFFWYjRNNEVCWUt3R0pjNU9EWkJQejRranZmRWNWZUg3dTF3VWVKU2FwZFZIRWdJQ2JPYW9wQWs0NG1HaHJtRzV6K3Vyc1E2ekR1WWVTZTJ6QVI1bDIvT2JTN09zQVRqdU5HbElQRjVQSW9aUElLZnd0RmNJWVp1d1ZxVTEyWUh0dG1KYU9PTE1NVVNGSlc2Um5XYUVwV25MWHJvaTZDeHIyYVZ6SXpVYWlodGo5OWQ1TnRvV29uTHpXN0ErUnZ3cEFZUmhUSllFUWl3UmVUeFVsRVNVcVR4Z2FjVlBRT2ZVUTZlTWJVV3lPeUIxRnBNWUI0OXRjYVJlU0MxaGlVNjlOUWg1eVRXTEtFTWpMcWFpcXc2YXpRYUdVdW1qa2FqZzgzSlI2T2pobDZaUWs0NUpocytmY0NYTnJ4QnQ5MW5TL0hMSFdBRmQ5QVA5N0g4dGc0U1EvaFNqUGZZTEh4enh1OTMwOEl1cFNtRFhTU3BuSERVVWRnRmlhR3dDNFZkS096aWRFUmhsekFUaFYwbzdFSmhGd3E3VU5qbHpZZGRYbnhNWVJjS3U0UklGSFlaV1NpRlhlSmhsL0xFWVpkaUZsaENJT0FFMldHWHNRaDBZQmVKS3lmb1Z3cUpLeEZ3a05MNFlKZXM0a2FHWGRCcU9tZmNwU2lKWjRTNkZNVXB4MXlJRUlxejFrZ05TaFBBWEdTWkFpNFVjUEYzVFFFWGwrR2lBaTdRMFY4R3hFVW1CRWVMOE90Zm1xRzdYK3k1KzNqdzFlZmpobHp5WExsRU9INVM0UzVsZ1hBVytRNDdMazhxSUdiQVh2S3NMSlRmT0FCbVN6RTFoUkRaMnZlZE10MXRDMWZwVmh3a2hyVHUzVzh5MmM4d0xEVzI1dFptM3Y3Vm9XRzlnNmNkLzc0YXFqaHgrYUxFRndtSGVzRWVSVUFOd29qUEdrWkt0UlFvbGpRUmcwMEtVTUsrNkxLZ1NzV2hIZndHSWtvVUtKcUN3UGFjZ0NMSmNVZndSMXFvU0NqRFQvemE3Y1R6QjR6U3VGVzNuUy95RWNRTXFCRW41M21KQWtjVU9Eb0g0T2kvRC85WmU3dGp2UU5PNitzVUtySVpMZ1pVbE42QnBRNjRFUGRaQWticFBXcEdOT1dVeGpvWFRPbWlHaVA5eXNsZWhrRXhpL3NSZVArMzVVK0JQc0VYY2lhTVBwV3lvRE1DQVM3SmpqNk5SYUNEUHBYS1hJSitja2ljVElDRDVQR2hUMW5Gall3K1NjSzVnMDhsVVQ2emwzNEVidXBmK2lIaVNjNXlJeldRS1FCRkFTZ2Y0V0xrNlJTQUdpVkN5eFM4U3VSMW1peDFxdkFuN3B6ZStDa05XemNkOGlTWDRqKzBObTdrU1FvZGdXOEM3SFMyZ0UwS0MxSzBadnpXbWd4VUEvYnRaVUZwNkxzL3BONG9wSFBCUThYcGVmY253WmU0TFNZTzVTVDdYTGZSMk43K2tld3Nuc0k0Rk1ZaHp2WGtQdWIrL2FlRHUxK2ZQSHIvNVhlZnZYN3kxLzk5ZDgvK2t2djlELzN2QmRIUHU4Zm13OVB6WWxBS04wdGZESnFJMEZTV1A4TVhnMFlmejBSZURPSW0vMkpRT1F0MElSQ3doR1JvaGhzZHZFZ3YwSUZtWkQ3aHhTY3VoQVJ4aERkMXVGTzhHSlNnWFdaeEkwTXpnbnp1MEl6TXNpTkJNOXdJMEF3blR6MDBRMFJhbk9WR2FNRFJkNE1vTk9NblRIVyt6V2ZNdDNuZjFtc3NiVGR1clM0MlZtYnNiSkxndzkwZVBDZklGME45ckN5dExxODAwblJ5cXBRYythcmtORHltSzcvankvTHdKRStUN3BHVGJtYit3TGtUVWN0MHBkRTBQSkxmUzhOUFBudjJ4cVhWRkdZT2tsSmtjRUxNcnAxdW1KbVE4SkZlZGh4endpZGtTUGhFUXY0bEppVjhRb2FuMWRJTGREL0FMV1g0MG9WSStQQkVwTGlVMm1VVk4zTENkMDBvY2VlZThrbGljWlNVVHhqbGFieHJYTGw0NlpLK2lYeUVteVo5Tk9rTGRqMHRTUjgzaHF5dmREWlpuKzJ1a3ZNK0tTYjg5aWQrYkNoNU8yWHVKOURjaitaK0Z5VDNHOXovTzgzOWJJWkxuUHNsZmxndzRpR29iSmdoQ3B3dnFPRHpTSGJ0MUhhRWJOZnVreVNIZ1UvbEl1WlovQTlQd1d2Z0c0RThHVi9nQ0FFNkpKY05QbXByWUNhT2hjK3FHZDZ6cG9YVENlSDRTQ204WHdybmw4S2xrRkpPcHdxZlNaVnlTbFZLV1ZSQi8xUlhDbFZLV1ZRSkNvbFJSYzZrU3NwWmtUT3BrbkpXdUd5eklvK2dpdWdYSXA1V1NOcTlFaUVGVlRBY1AxQXAxSlEyZEJEL0IxQkxBd1FVQUFBQUNBQ0JFYzFZSlBEYitEb0FBQUE2QUFBQURnQUFBSEpsYkhNdlgzSmxiSE11ZUcxc3M3R3Z5TTFSS0VzdEtzN016N05WTXRRelVGSkl6VXZPVDhuTVM3ZFZLaTFKMDdWUXNyZmo1YklKU3MxSkxBR3FLYzdJTENqV0I0b0FBRkJMQXdRVUFBQUFDQUNCRWMxWUpQRGIrRG9BQUFBNkFBQUFFd0FBQUhKbGJITXZjR0ZuWlRGZmNtVnNjeTU0Yld5enNhL0l6VkVvU3kwcXpzelBzMVV5MUROUVVrak5TODVQeWN4THQxVXFMVW5UdFZDeXQrUGxzZ2xLelVrc0Fhb3B6c2dzS05ZSGlnQUFVRXNEQkJRQUFBQUlBSUVSelZpdUl3QjRzQU1BQUdNZkFBQUpBQUFBZEdobGJXVXVlRzFzN1ZuTmJ0TkFFTDRqOFE2cjdibU5uY1IyTE1WVWJXbEVwUWFWSmlwd05QWTZzZXJZa2JPbExTY3VQQUFTNmdGdWlBTVhDZ2R1Q042bWxMd0YrK2M0ampkUkNxM1NIM3NQc2NmZjdzek9Oek8ySi9YVm8xNEFYcUo0NEVlaEJkVVZCUUlVT3BIcmh4MExIbUJ2dVFaWEg5eS9WMjkzVVE4TnlCa2dCNzhDV3c4dFdORWhlR3oza0FXSHI5K2Z2L3NNQlNTRmJVUkJGRE5zclpKZ2Y1OThHMzQ4Z2FEVnRkM28wSUpMWlZWaHgvaDB0Z1NiM1hLWXZqWEhRU0d1RWJqbmVjaDBWUU1LV1pYTFBBTVpaaUxUbWF6bU9vcm5KVEtWeWFySU5Sd3RrUmxNWnBpbW11TEtIS2Nicm9jU1dZWExWRTF6OUVTbUNiMk9vMVZnYVY3YnM3cXFFbDI2WkQrcWtPazF2WksxWGVqUDJLNG9GZE4wSjJ6UDdGc2IzOCs0N2ZWU3lsdU96VTNpZVFkUFVCK2lROER1cWpuK0NNTjkxSWppbm8zQmt3UGYyVy9hZzMwTEx1ZVFETjN3ZzBDQTI4ZDlzbklyQ254WEJrMGREUGFFRStnQlFXbzdDZWNjSjN4L3FSclo3VzAvUkZQdmpoQlBrZC9wWXFwY1hkSEpZVWgxamVBYmRwOWlHNEdOWndOM2JJeFJIRElQeSsxbjBIWFU4Y08xT0k0T0daS2tiY3QvUlJ4V25UNWxNM1F2Tm9FNWdyaHFIaTdZQk03SEx2SUlJeVk3b0dCSFo0TW5QRmxLVTdKRWFkT05LQ1ZXU0ptY3lWV2RCK3RzTG5rSkFzMkkycVZNQ1pnWkM5VkxZeUcrZ09pWGVSdXhRVnpzaDVpVTNibWNmZWxaVWVSRHBqNGxEQlZoUDZubVZvVjkvalVnQTd4RFlYOVpETEVsaTNTNHdEdFFVZDdCZ3VPOFVxWmo5THBqRm9GK2xYWGZSWFFrVlVWZlNOMHZyMVRvVVdURkRKNDBnNDVSVmhoRlZseGxWbFFOT2tiZUxyNENybDlDL0JORmJNMGJuUkNOS01TVDNhVUpiM0gvcUNZZGN1MDNDVGZydmV3UzlaTGtsWGhXdFBNNFdaTHViQmdTdWVqUWF0VnNOL2Y4OU12WnArOGczOVliVGVQdHpWdFVLbVk4d2pPbG9qckhoUDhxRmJRYm51VmJ2T0NvMlNwUnZzbFZZbm9jamJyUUFwQ0wzRFk2RW4xbzRnOXl6alh3WjZ1U2hQSFpyOU0vUDc4T1A3d1ovbmhMWVBhTEZvNzZ2Tkx1clFWK0o3VGdCZ3BKdk1qL2VCRCtGLzlONUJ2OFhUdTJIVEliQ0M2V2tpNzAxak5tUk1QdStjR3hCWnUrRTBlRHlNUGd1ZjBJK1Vub3FKSTFkOGlTbmRqdWQ1TTF0a0szNGNjRG5GenMwb1JoRjJJRE5CTDdsRXk2SU1kc0l3L0xHS2szN1ppRS9RQ3NSeGhIUFRaWHJFZk8ydFExNUpmUHpqOENXZUhtUkcwUHBFR1RBZ0E3VFhiSnJqZ2pPVmVRak81UVcrZjV3SjFDQkkrWFZIbGhXbUhhOVROTm5jTTA2VGZCbmZiYW9rMGJ2NVd0ZXVJSlJaODlRaW9rNUVxYzBUL00vd0pRU3dNRUZBQUFBQWdBZ1JITldHN2NUbDNtRGdBQXpoQUFBQTRBQUFCMGFIVnRZbTVoYVd3dWFuQmxaN1dYYVZSVDJaYkhMek9DQ0FpSWdwcFNDaEFRS0dVU2pNbFRDeEI0Z0JBQlFTRlBzVVRnSWFVTWlYSkpGSVRJSkdXQjhBd2xrVEVnYUZRSUNDS1JoS0dGWmFFSkpCZ1VrdUFBU09SZWgzaUxUQjE3ZVAybGU2M3VmdDNuclAzaHJMUFA4RnQ3cjdQL1J6MmxGZ0Ztd1FGQkFZQ1dsaFpBMUhSQVBRM3MvemI2aDlxM1RmN1JQYlRVandGelF5QUZxTkxSMmdwb20ydnBtR3VwQndFVUFHanAvYXNEOEc5TlMxdEhWMC9md0hDVmtiSEdnV2tHYUd2cDZHanI2dWpwNmVwcVpuTTE4NEN1dWQ3YUxUdjI2bHRFSERQWWVzWnk1OFdyZFlaMisrNE5XRVUraDc3M09INDJiNVhST3V2MUcyenNIUnkzT1RsN2Vubjc3UEwxMi8ramYwRGdnYUJnM0tHbzZKakRzWEdKSjM0Nm1YUXFPU1VqTXl1YlFEeDNQdjlTUVNIbGNsSHhyeFdWMTZxcS8zYWRXdC9RMk5STWIybTlkYitqazluVi9hQ25sODBaSEJvZSthY25vMXpleENSZk1QVkNLSmJNdlg3ejl0Mzh3aUw4OGRQbkw3S3Z5QjhyMzdpMEFKMi9vLytuWE9ZYUxtMWRYUjFkZzI5Y1d0cUVidzdtdW5wYmR1aXYzUnRoY095TXhkYWRGdzB0OTEydHV6ZXd5czRqRXJJNmZ2YTUwYnJ2UGNYMjhEZTBmeUg3NzRIbC9hL0kvZzcySDF4Q1lMV09saVo0T3VZQUZsQ3B0dFVYQS8vWDV2SUdKWnlXMVhZcC82YllBVWsrbU5peVY5NlY5UDhBaHRERWdSdzVmak15Rm84UW9BOG9peGVnTTlJQVY4bmVqL1R2aGxnY1JrbXRIVVNuVkF5d0RNSFkxVFozS2lEZTBFZVUyY3RUM3RiOHVPeUtuSlpVWWVEazVNZHlhU0RFa0tTWGU1bStHSk9Zc2plNVArNjNnd1ZMYitEeEk4aFFFNEtWWU12QnZSQ0hYZXNlbWlOTFZkYXBnYVFubjB1V055S0pZdkx3bnNRLzVYZ2hpK2pBMVRJVndOZmpuSEo0OHZSQno5cXlVOXQ2UzY3dkN3cG9iREQ2TlZNYzJaajgrNkhXTVBvZWJKSU4wOUtwOThxWk1zenBjNWpEOTVOSU1hTkN3cFhXK01iWGxkUm9Rb3BQTnZOVk94T3orNEd5SDV0Y0V4ODVGbEFqOWxGWVRLWFlWRjFyZTU5dFBxSUc5RllwR3gzeTNvYzhjOXZ1NmxYeklQMllHc2lMRFRvK1JqK2FVbVgrMGw5MjFVOTV5OGZjOHVXWXpIU3BSQjR4UlpvZ1dTSmxMU1llYkQ5OE1ja01EQTIveERMN0RpSE1sU1ZKWWpnVStLK3p4djNyUVh3cFlqdlNiNGVjZzZvSEV4eTRhWDFPY0FaN0pic3Q2N2JDRTBxVFVrcisyaGRVNzFCRFNHb1NwdnJSUnFqdUhCYmk3RmJ1V1BpaUR3c3hZc0pORjRWdWJSbjZUTTM5ZHNLVEwwbU9vU2pjbzBsN0xuZ0FKZzlzU3J2anlNMXFkWnZyNE4vKzNQcTVwT2p6bUxHckgzZHhkQ0krTUd0YWdkRVFuQVhOa09vNXN0QmdqaVh0a1grbkdxWlprTHdVSU1JUXN6YWp6NC9rS2V6a29Yc2hOY0JXV1NsclZYb0tjeDdhdUE2TVJyb2hsSmhWNHJYSFFoNGlkbURPSGY3OFNmVElOSnozQldXVHNtOW1WUkwxdzl2VEt4TUx6bGFPenVzM29uc3NrL2VibEJGdi9YNkxFZnBwdk5yNmNoNDl4c1Ezb2ZwK1dObDVMeFEvaGQyMDdmcWRVL3d6WmJIODVrclhpR2VaeDRXWDZpTGtjT215Mzkyb09tdXJwWGxCVTNCa2EvU041TUFQNGVYNDlYM3VjalM0QmhtQ1B3M0QrSENSQm9ObXJEZ0hIeG1VOWNaTlAybExtTWViS3R4dkVkdHdkN2xiSDlieWhia0pLbDV3MVhod0YvV3RicytFWTFmM1R2cjFCNlFjWkZ3MnIyd0JUUmp4ODM1cVlJQThoUXZxS1I5NklucG9tRVdiWnNodThKYVptMDYvaTkrOGtiZDBrNW12V3ZWVHk1R2pSMTh1amx0ZEttdGF0R211U1NkS0RTZmVscUZsMDhvNnN1Z1gybDNVRVBZQzJiWi9BN2hiV1l4TnhCYml6VEJiRkhaSXVhaGNCd3lBM2kxTlFnUjI3L0tGdm1NU2hzRjdHMVFobU5pSVZIQklXamF5a2x6eDdaU1ZzY1A1RWR3ZnEvbmpKNy9QMnpCMWJpZFJJRFdlVXdQSXRtVktYdzRVOHppR1p0SnZzeENON1V3ZmxwTEZsQXMzRVlJbTdtdjRtUzU3SE9PNEdCUHdLQ0xkU1d5TG04U0tLZ2liZHo4SGQvamtxWXdSTHJGaUg0d3Q5dHFkYmpiZU5COXhJRE0yN2ZXOUVkUDFmbWVZcSsxVHJyUlA0bThmajljenlyN1p1c3UraE8zejFDbm1YV1V1eTdrNDQxQWxyaFZIa3Y3WUZPbnhPcXl5d1dxWGt4dnBwMTA1dnI2ekwrL0xPcTJIbHIyWFRSbmtwSFRoN0FqZVFwRXJtcVdRTFZVb2NCTjBwd2tPRjNjUHV4ZlRqTE5tTDZJMm9YTmhIcnRYVUlqUkpyNFRMWE5ZUmI4ZzlJTklrZHlMOU5TR1Z2Q2xUYlA2TEhSbzg4YjdQRSs4ZFZ4cWRGZXQ0NE8raWN4QTd0SjNmTXdIeHBQYktCa0twa2h0WVJmUlNERkxWRWNEMU1CUHM4WDk2eEE5aURJM3kxazJPclY1SjFKa0lLMXhMKzJMaFRranFJN3g0c0RCY0xNcDhNL0tFalZ3VWcwWUVrTUdFOHk0L2NhcENSdTR5K0FPOGNNWEo3am9aTUl4N1dRK0xlWEszS3dhRUUraG9GRDNsVURLa29jYXVId05NbFlETjVSaDNwNkprVWFWVHJqVE54YlpaWVRMVFRhMTNQcGdxNXJxbmRmc2c5Tm5zczhtdDR4Q3hZMXZKMzVqSlBudWNuSUo5bnoxVytLZXJVMjdISjg0dGVDaTdLMTM4UzZkcUwvYmoxWUphRlo5ZW5ESE1ObEFaUTU2S0d2QkJOcHFsU1ZvaTl5QWRRWnBHOVZBOHZobHNqYjFkL3dWa2p1eUlNYnJJSW5zWHNjTHJCT3p3ajJLaUpiN29EWjhzcTIxNkl1cndjRnU1aVB1MDY2eW5OVHZ1NSs4SnB0aVQ1T0ZPWkxUVE5GVEZCdHZvQWIrY3VOMCtLWS9ZOFVvbTBBcExBODZHcitZZlhlK2E4YUJWUkhXUFlFVlZmdUZ0bitOSm0zc0xZbnlKbEFMcVVaQnEzMnMxekVjY043a3FXcUp6eEpMdnBmNFhoS2pzR0NKVEpmYW9HbXhZSWhjU05aRys4N1J0T2Z4bHE1cTRFU2FFM2dNd2cyU094OHQ5VmJXcm9hc2wxemxJVWo0a0RmRzR6bG16L3pWRkNwN1RNUXlmN0dJV3BQcFdmYmh0ZzJCZGhNaUZHQkY5SVJOU0w1MVdWYTZqc0lDOXE4VW5LK2tsbC9xMjY5SjR5M0l4UndSUHg4WG5UZTdwTEo5emhKZFRWaEhaSWx0ODFJcHoxMHpsZW1CVjJUaStvcEJnbCtuck12SE8vNlFPTFNSYitIV0dsNVZFZVZ5Y2sxQjhoRmpmMzRrUmNEREVYdWlEazF6SXNydGZYRS8vNXdKWnhTTmhod1l2Vis5bmFjVVZ2cSs4M1gyQ0kxa2RkU3RiNDJoYXpJOTZwaE5Wc3VvVjI3MTdLdys1Z2ZpL2puNkFMWUFoUUkzWnRtNmE0R0pTS3dJWDdyWktuM3RrZW5rODB6Nkpjd1dZa2dJM0Z5WTlmNHd3ejNOVXhwZ1lodkQ5R3ZxSTN6TjVoT2MwTW5uMEJGRnRCRXdWaDY5UUtqMW11eGZTeHBQTUdFcDYxWGJpVG1IVlFQd0kxWWhzeVJYUjR3YWVCWG1VNXB3QlB3WjRlMjUwbEZIM0IzRHEvL1ZONTIwaVJnWWlKVEQ5NzdydVQ5eEhNRjVGNkNGUTkzaldCMDFJUG9GQzRXSEY4enFZc3hBVjVpOGxDaEhnUWZoSkE2cklBR0FESW94enNSeVdUemk3bE5LMm9LVXNESG1YSEQzYmZCUGdxd2FobUZDNmxta2VxaTNpcFloMllQRDlVeWVac1o2aGU3TGFXV3UrakIydE50WWZsRDF1OUI2S1JWeWtYUkxEYUExSDlWQUVHS3ZlV0o5a0E1NFpCaDFyK0RyNVQ1OG84SlVBSHFKVFEySmxHR01MeGVqSHlxT0p3Uk5rcFBjTFZONzdXczc2UFBVN0l0cEVzYkY2SXdVYXFPbXJuUk5vRVBhaWZXWVU5c2R1d2RkV25FNEt2dldyNjFHdU9MZmVuSTc2MHhUMnkwUFJjcWNSbzlPdWtTV3hsWFZxb0h0YnNKczVWeHBvcFBqbU94UTAvcHA2bWpZeHpObEx4TjlUcWllSW1ma2NVVFRRWlVkMWdUam1HenpiZ21HMllMZ3lhd2EyaVhXZXZ2bm5UWFNESDlJMlRDRDVBL2hqZnVTNlNseDVSYzA4WFE4Y0s5MGtYcm5rY2pVUEVVd1k4RjkyNmtHQ3NycmlCWngxTFExMDI4WVFoZlpZMlRTUUtyRlVPZ3JhK3k1VzhrNnFuRzhrUm80RlpveFlpeDNWQnhVM3Z0TXRsekFXNlAzdzhzL1BnTmQ2TEVLUjJVREt5bVZyTFVJVHl0TVZCUFFtNWtPQnBHSnNhT1hTdklEN2ozL0R1cXFhMWxNS0JjdlQ3bXcrL2NrZnhtZnR2bktZWFdXdlZJOWFpTjJ6WXFhNjhSUDVwUVZmUllTay9OOENWY2xEMFJjSmJkamh1NkMvdkIyYndJdWJtaHV1VlJZWGNaMDlWdGdaTGtYQ3EzWk9adU9mK0tjVVh5QzhiSW9IbWF0aW9lM1ZibUFQeWlMVkZ2Qmd4Qmh4RFFQMzJGTitjczlaZFVYTlhBQnUycnVHY2xOWVFJYlNPUFQyNGdqRXU4Q1RSa1I1c3NPNXcrMVpvbkNTOGlyMGI1Ti9zbll5dzBQZWVnZGJ0Zk95NkpsdnlUR3Npa1l1MFdQK3ZmYnZlYmxXWUdMOEtCdlVQaFVPMWdYZkN2aW1tTlkxUTYyODQ1QjkvWXcwbkJMNU5tekRWTEpOZXhmSjQrRTBUMGFubG9aT0FiOFJ0ZXZwenZYam5xa1BkaG5Icnp6TEEraURic2oyNjZ3YmhJN2hxcjcwVWh1NDRMS29PWnhJQTdpZDZnQjNUSWxQUk8xZ2RpTXRSMW9qTGZGYWkzY0p3K0Vlc1dDZTgrSUIyNTUwK1pjQTlqakIza2dpbnlzZGF6MWVudTdUU3hySC9ha2UybWIzRi8xbE53aGtPcjNib0RZaW14a0UxUXo1NHdrTS9Uclp6YmppMVRhejlDblBUMWFERjBML3VBRzlNaDBpSzYzaDU1M2Z4bzBULzhvK0JqNG1HYlVsMlpRaEU1ekhCeEhITjJsNHhJMVlJSzBEYTNFRklIdXgraUthT1V2b0luN3hUdjlIUHJDK1FraG45VkVIamlxd0xVaDdORVZFN3VBcSszMVBFLzVidU0wdjBXWDBMV3k5N0dUalN6bEFXVUp5WXBZTFFwZnlwQTdLTXhnS3J2MkI4Ukg3Z2thSWxHU3ppN3FqT1FWT2dUNkpFNHZBTzN1M082VEVYeXFLdGk5emVXWlc2bjhENHN6QjloOTFoNkRZeTRKYmx4T3h1VGhiVEhYam5yUVF3eWg5QmVSdFZaOS9uN2xxeHpvMnlSMm01TWlnbjlJcnlxTHUzdTJvbmh0MkRYTHVjdFJQU2ZoTmN3LzNCcjhJdy8yTlNWNzNncTdGVHJzbGVUMzg3VzR6QVYrNitkSGxoRUpFUThpL0MyQmY3ZVlRVlJYRW9XMExVZ1NQalV1WVhCTTgxVTdrYmV6SGN2U2tEdGdPTnpOV2FhYzE2ZzlzaW55Vmo0dzg3MnluSndhZnVINTRtYmJtcm1ZUWNZbEV0QlBDNEVad3pUOVZ5blpOcFFybjJ0NE45MFl1YzM3VzJjT2p6Uy95bVg1QTZDbWVKcWt3bDlWVnkvS004aml4eHAxbGt6K3pKbFhBNFZNUks0R0RqeFc5ckFnRVhuQWs3Vnk3TXRYTDBzdE9EdGZIZ2FTWWYySERRdW1tc1I0cDJ4VGJLRFBKRnh0SjlJbEJvT01LVzhUZ3dDdW1ObnpvSllvVlcwa3ZkREloZkRXUmNIYS9YcFhLcHIzaXgvbVl0NSsvT0E5bVNWZHczWmFiaGo5TDAvNjBCTjV2N2VTNXQzMzFNdXlmdktQYzhjbGI5YlZONTBibzBZVzUxM2txNEtPTlBFcTNpNW5VMHNFVmMvSzZodGZ2NEhHRlY2TWtkbVZBQVBwVXpWQTBWR3RhbElEUEZQR0RWYnFjcEVhNlB3cXRaVTdrQ2F3SFlKTFdGRU5xc3Vhb2xFZmM3SnNSQUFsc1ZmVVFHbS9uVVpZK2tuQkxYVklpWVRDd1ZzUTdYN2tvNk95eE9QVDQ0TXpXN3FnbWV1dHFWV0MzdGNyMW9XS3ZlMmM1cjFaRHRWMWk0SXh2WUtSOTdtV0YvNC92blgvVTFPLytHZFFTd0VDRkFNVUFBQUFDQUNCRWMxWTBvN0RYSzhCQUFEdUF3QUFEQUFKQUFBQUFBQUFBQUFBdG9FQUFBQUFaRzlqZFcxbGJuUXVlRzFzVlZRRkFBZno1R2xtVUVzQkFoUURGQUFBQUFnQWdSSE5XSU91WHZGVkRRQUFySnNBQUE4QUNRQUFBQUFBQUFBQUFMYUIyUUVBQUhCaFoyVnpMM0JoWjJVeExuaHRiRlZVQlFBSDgrUnBabEJMQVFJVUF4UUFBQUFJQUlFUnpWZ2s4TnY0T2dBQUFEb0FBQUFPQUFrQUFBQUFBQUFBQUFDMmdWc1BBQUJ5Wld4ekwxOXlaV3h6TG5odGJGVlVCUUFIOCtScFpsQkxBUUlVQXhRQUFBQUlBSUVSelZnazhOdjRPZ0FBQURvQUFBQVRBQWtBQUFBQUFBQUFBQUMyZ2NFUEFBQnlaV3h6TDNCaFoyVXhYM0psYkhNdWVHMXNWVlFGQUFmejVHbG1VRXNCQWhRREZBQUFBQWdBZ1JITldLNGpBSGl3QXdBQVl4OEFBQWtBQ1FBQUFBQUFBQUFBQUxhQkxCQUFBSFJvWlcxbExuaHRiRlZVQlFBSDgrUnBabEJMQVFJVUF4UUFBQUFJQUlFUnpWaHUzRTVkNWc0QUFNNFFBQUFPQUFrQUFBQUFBQUFBQUFDMmdRTVVBQUIwYUhWdFltNWhhV3d1YW5CbFoxVlVCUUFIOCtScFpsQkxCUVlBQUFBQUJnQUdBSjBCQUFBVkl3QUFBQUE9IiwKCSJGaWxlTmFtZSIgOiAi57uY5Zu+MS5lZGR4Igp9Cg=="/>
    </extobj>
    <extobj name="F360BE8B-6686-4F3D-AEAF-501FE73E4058-3">
      <extobjdata type="F360BE8B-6686-4F3D-AEAF-501FE73E4058" data="ewoJIkZpbGVDb250ZW50IiA6ICJVRXNEQkJRQUFBQUlBSUVSelZqU2pzTmNyd0VBQU80REFBQU1BQUFBWkc5amRXMWxiblF1ZUcxc2haTmRiNXN3R0lYdkorMC9XTDRuTllaQWlHQlZSdHF1VXJwV3BSL1hMcndRSzJCWHhtU3RxdjMzWVRxRnhrMVVMaENjNS9oZ25kZkVweTlOamJhZ1dpNUZndDBKd1FoRUxnc3VxZ1IzdW5SbStQVEg5Mi94VXVaZEEwS2ovdUdpNDBXQzM1NW1VZmdFUWU1QTZFMGRQL1NZRTVXaDY5Q1F6VmdabGN5UDZGK01IbmJoZEVJbUFVYlhXWUlmdWNCOUxPb3ZFNTFLVWZMcXZ6Q0ltYXc3M1M5RER3bWVFaGVmV1BDS3RSdkR5RDY1Znk2WWhodFd3Vy9XZ0RHY0wxYlptYlY4TGY5Y0tGNFlmSGQ3ZjREZWRqV280OWdVQURVWGNOeGl0dkJUQWRzY3RseXJhdEZwdVdLdnN0T0hMVTN6dFdNbDgwMzZYdEpuZkZrSnFXQUpaU3AwcGwvclkzWHNmT2RTNkNPZXN4cHlyWGpPNmxUSnR0M0ZqZlhISi9ZYzQwejNSNG5YN1Y0Mzd4cTZZWHFkWUJvR1ZuVjcyUCtRYm9YRmkxeno3VERwUzFIQWk3VVpvN2RHRzA5T3ZIem1nektoMDFITWNnVWdIbm1oMXdPTUtMSGhMK0RWZWlqR0piT1AzNmlaTHFWcURDbWczWXdrN1Fldm9WajJOd01wb2I1REFzZjFFQ0Z6UDVoN251V1Z3MkZiZ1pCYk9hS3IvamNzK2VFY09uZnBuSGlmekhiUU1KYmh6KzFmL2dGUVN3TUVGQUFBQUFnQWdSSE5XSU91WHZGVkRRQUFySnNBQUE4QUFBQndZV2RsY3k5d1lXZGxNUzU0Yld6dFhWdHZHOGNWZmkvUS83QmdnRUJ1YlhKdlhISVJxb1p1bEZSSU1pdlNzdFMzRmJtaU5pSjMyZVZLc2ZxVU5nRnNORzdxSW9hVHBnNktvRzd0cHpoRlk3U0kwL3lZd3BTZHAvNkZ6bVh2bkwySVMwcWlOY3BEdUh2T3pKbHpadWJNT2VmYlhWZXUzKzUybUNQVjdHdUdQcHZqOG15T1VmV20wZEwwOW16dVpxTjZyWnk3L3JNZi82aFNVOW9xczdvSVdGakEwamp1cWJNNWVDL0hiQ2hkOFB1SEw1OWY0M0xNTHcyakMzaHl6RTFkczJaejNXNk9xWmxxVGVtcEpyZ3Q1RUJYRFBoRDNkVk1vOWUzYjZDYnQ3U1d0YzlzQVVhTzUvTkZQbGZ3VTFkVXJiMXZRWEpKRnZJbGxndVNvVUMzQTU1amg2bGVCN3hjQ3BMaGNPWk5WVG1JSDRMTGxqQ1dtbUZhcHFJaGh1cmNXbjBwU0o0N3RJeTY5bXNWa2h1Yk41Y2loS3lwZTZnSE5vTGVNSHB4NUUxbmlPSEJPUXp6aG1VWlhRSkh2V2thbmM0MjZqeGZsRGxPbEVnTU81aEJMQlg1c0FHV1RhMDFyN1kxZlpzd1FwZTRReURlTU51TG1xazJMYkFlZzBPckZNS0xwckttSEJ1SGxyLzV6dys3dlhXanBSSzBncVM2ZGR4UkNWSVJ6WjZSa0s0Ymg5M2ROZlZJN1JDYWRidnJ5cnVHaVpiVU1FblRNU204Rm9HS1c2cTVxUFV0VWtOQVhURVNxSFA5UGlTV1F4dWtWMjhxV0wwaUd5YUJYZGdFZmRwV1pmTkRERUNpYXpuV1ovU0FqYUg4cXFaMldwQzdveHd6OVgzanZkcStZUm5PUW1jMjBOSjJMeEd4WnZSaHB3emFYY0FnUUNzR2J5RmdidFptV3ROMDFXRnNxTGN0WUNOTEF3bzVYWVhNZ0lhQjVOdWJDSHNueHg4Tm5ud3l1UDk3ZkhWek5nZi9sMk9xSGFXTis5ZXNqa3JvR0hXK3BYUU9rUm1BRjV2TjFSdWJBVk1obHFxaFcweFY2V3FkNDluY3VnYTJROThBbTNWSEFWcmxHR3dBTU8zTWd0RXhnT043UzBSL1FaTVhIQ1ZTS2NhN2lqMys1dldYRDF6RmtDWlRyWm5rSGlFZlBQM2gwNmV1Wm90cVR6R3RycXBiVTZpZXZmcWhmaVZIdjZXdW9uVmM5ZXlyYWRhczdLN0pmLzN0NVg4ZXZYcncvUFd6TDF3RmI0RmRyVi8wcGVuZHNEMWEyTkgxWFU5WTFUcWRxbUYyRmNzT2Z6YWdlaTU1ZnJscUd0M0d2dG9OSFQ2Vm1xbnBWbDIxRG50TVZRTkhibjFmVlMzWGtIYkV4SHJ1RVFZdnJudUVvWW92bUlJeHdicGlnc01UNjRvT2VmOE5FQlQ0TC9FWjc3dmpqZ3I0ZFJEMStXMkQ3dGd6K3ZxRGV5ZC9ldWI2MUZYOVNPdHJ1OTcwTVd0Rzg4RFp4VWhCNTJJT0hOMUhIdCs4MGp4b204YWgzbklZNnJyU0k4VTlmdkdEZi93V1JwTzI0NHVTN2h3eEpQSDR5aS9kNWlhSVI0ZWNaNHdLbmtRb1hQQ2MwL3VmdjNyd05IQUlJVGEwMk5CaExBVFZRZFNsdlQwUXlrQ3lJQkhJOEpoRFJBSnR3ZEIxMEJaM1hoUjlnMFZrNTJwOTNSdXRDQmVFb3VtN2NKK3l6c2kzTkV2cGFOWnh6TmpGVXV6WVJUWm03RVJpZlI5RS9DRnFwV0NQMWJuR1RIZ3ZvZC8yY2dQQkpJTW14RDMxZ0VjQWNWOVQ3ZmNkcFU2ZS8rYlYwNCtDS3BtSzN0OERHelRzTjd5WW5tV0h2WW9YeWtzRTZwemVKZ1dNaUxaY3MrTmJYaXFTcVNqQUZWaCttQW9Xc05PNkNHY05SZG81WmowY3RmcVk3YzRDeklTZXF4MnRSNGk2WFJvcDZDNlFiRmRCVWUraVlpbEQ0OUYyVjF0b2Rna2lnQk9Nb0lOdFJ1aXhzbEF6d1A3dGh6dkN0KzNwcmxtYzY0dndnbUhESndocUZLRTRvcVcwWHdFTFRoZ083enFueE9Fa3pxODNPc0tVcFJ1T2dJY2pwQmdPT21rMmtTVVRSak11VzRsNGNPSjRiU1g1MVVnMU51ZFc0TkJiMS9yTmNOTWJ1KzhDendjSGkzWjNhQkdIV2xTV2psVEM4a1YzRjAwblJXZXF3NXR1cUNIMmlIYU04WXREclhtd3J2UVBvSC9oT2JrNEZESU5CU1IxbzZPMWlNWjFQZjFiZS9ZZndXQmVmOE1iWGxlSkZKZDZTeVZYR3dKTUN3cXlCZ2dJTFRMVEpqeXBOYjJOQ2l2NVlsRm1wZWplYW9wbHFhWnV1d1VpRzZveXpKbW04UjdpWXAwb2NkaHZJZllsdlpXZUdka0VXQ3pKOW9qWmIzOXd2cFZGdUZQZEl4aXNleUJzWDJtQmZtUzRyTlU5R0w1eXhXSXpRditDSTMxb0VpT25xb0xQOCtocGhBTUF1c01hQU5rVFJYUlFLZmlXYmVCQUJoSEMwTDVBWVVNZ1UyK0FYMHUzTFZWdk9hSkpvNHM2M1YyR3dDbWY1T0JRaThESkgrZEwzQll4MFlETHM1ejZYQTgwU2VkeDNTYWgrQUY0RjJqWWZJUExJenY4QkhhUjBOaVY2R3VNVFJMZnVuSGJ3dmxnWExLR09JbGhoZGNQa0RuZkFZRThzelhYMGRvZ1BWa0EvbEExY2ZVSEx5ZnMvMkJhbyt6V0xRTUU3bVhpOGtBZEJqYVpEUCtMVm1KaFh6R1ZKcERHckc1ai81dytyMHpxdXdhNmJwdEtiOS9wdTk2RHU5SmVtYmF1OEZEVVcxWE43RnVJQjF6QTNNNzV2WW16UDlSWWFhcnpLckNpNmwzUDdWa3dQSTVaaGpqbDZ6TzRVOUhPRlBFcERPMG9PcmxobElOejV5aUNodWk5SGxQRE9pNXNSK3pjQUwvVmN4Z0hkNzhZUFBsb2NPL2g0QTkvaElXRHI3NGZQTDd6K3Z0UEJuZStIZnp1TDY4K3ZsTXBXTDA0MFlWZUZCbXNPL0t3TVFHdHVTSG5GbXFDYndRTzUyWFY2S3FXcWFsRFBzMm1ISk5FYmhqb2tJZ09TemRRNFRPR1lhRmo5TlZXek5HNlljREtUS3dJbVBURzlMQnVIS2tOSThxY3FjTkd4SjBtT0VPTWhVaXA2R3dkNjNnaURGT0lGSlJtQ0RHNzcveUVwcko4cGhGTVlDVVFwVllLaEgzbDN2UzJvUjEvSkZZVitDbXJLb2lrbHJTcVFLc0t0S3BBcXdxMHF1QXkwYW9DclNyUXFnSzVDYTBxMEtyQ1phb3F2UHozQzF4UE9IbjA3YXNYSDNhVWJrczUrZk0zSncrL3B1VUVtNEdXRTdLUGg1WVR4amVDS1NvbjJJOWt3TzZkb29KRUtDb0UySEEwNHI4VnlGSU5uWnluZWcvUENsd1JIYWExamNiMkREZ0V3R21XWDd1eEFDNW4wTmhBNEpldnpXMEdydTJNSkw4dFhCMjZ0eU5jdVhKbE9BN3pIc2lGbFFWYjRNNEVCWUt3R0pjNU9EWkJQejRranZmRWNWZUg3dTF3VWVKU2FwZFZIRWdJQ2JPYW9wQWs0NG1HaHJtRzV6K3Vyc1E2ekR1WWVTZTJ6QVI1bDIvT2JTN09zQVRqdU5HbElQRjVQSW9aUElLZnd0RmNJWVp1d1ZxVTEyWUh0dG1KYU9PTE1NVVNGSlc2Um5XYUVwV25MWHJvaTZDeHIyYVZ6SXpVYWlodGo5OWQ1TnRvV29uTHpXN0ErUnZ3cEFZUmhUSllFUWl3UmVUeFVsRVNVcVR4Z2FjVlBRT2ZVUTZlTWJVV3lPeUIxRnBNWUI0OXRjYVJlU0MxaGlVNjlOUWg1eVRXTEtFTWpMcWFpcXc2YXpRYUdVdW1qa2FqZzgzSlI2T2pobDZaUWs0NUpocytmY0NYTnJ4QnQ5MW5TL0hMSFdBRmQ5QVA5N0g4dGc0U1EvaFNqUGZZTEh4enh1OTMwOEl1cFNtRFhTU3BuSERVVWRnRmlhR3dDNFZkS096aWRFUmhsekFUaFYwbzdFSmhGd3E3VU5qbHpZZGRYbnhNWVJjS3U0UklGSFlaV1NpRlhlSmhsL0xFWVpkaUZsaENJT0FFMldHWHNRaDBZQmVKS3lmb1Z3cUpLeEZ3a05MNFlKZXM0a2FHWGRCcU9tZmNwU2lKWjRTNkZNVXB4MXlJRUlxejFrZ05TaFBBWEdTWkFpNFVjUEYzVFFFWGwrR2lBaTdRMFY4R3hFVW1CRWVMOE90Zm1xRzdYK3k1KzNqdzFlZmpobHp5WExsRU9INVM0UzVsZ1hBVytRNDdMazhxSUdiQVh2S3NMSlRmT0FCbVN6RTFoUkRaMnZlZE10MXRDMWZwVmh3a2hyVHUzVzh5MmM4d0xEVzI1dFptM3Y3Vm9XRzlnNmNkLzc0YXFqaHgrYUxFRndtSGVzRWVSVUFOd29qUEdrWkt0UlFvbGpRUmcwMEtVTUsrNkxLZ1NzV2hIZndHSWtvVUtKcUN3UGFjZ0NMSmNVZndSMXFvU0NqRFQvemE3Y1R6QjR6U3VGVzNuUy95RWNRTXFCRW41M21KQWtjVU9Eb0g0T2kvRC85WmU3dGp2UU5PNitzVUtySVpMZ1pVbE42QnBRNjRFUGRaQWticFBXcEdOT1dVeGpvWFRPbWlHaVA5eXNsZWhrRXhpL3NSZVArMzVVK0JQc0VYY2lhTVBwV3lvRE1DQVM3SmpqNk5SYUNEUHBYS1hJSitja2ljVElDRDVQR2hUMW5Gall3K1NjSzVnMDhsVVQ2emwzNEVidXBmK2lIaVNjNXlJeldRS1FCRkFTZ2Y0V0xrNlJTQUdpVkN5eFM4U3VSMW1peDFxdkFuN3B6ZStDa05XemNkOGlTWDRqKzBObTdrU1FvZGdXOEM3SFMyZ0UwS0MxSzBadnpXbWd4VUEvYnRaVUZwNkxzL3BONG9wSFBCUThYcGVmY253WmU0TFNZTzVTVDdYTGZSMk43K2tld3Nuc0k0Rk1ZaHp2WGtQdWIrL2FlRHUxK2ZQSHIvNVhlZnZYN3kxLzk5ZDgvK2t2djlELzN2QmRIUHU4Zm13OVB6WWxBS04wdGZESnFJMEZTV1A4TVhnMFlmejBSZURPSW0vMkpRT1F0MElSQ3doR1JvaGhzZHZFZ3YwSUZtWkQ3aHhTY3VoQVJ4aERkMXVGTzhHSlNnWFdaeEkwTXpnbnp1MEl6TXNpTkJNOXdJMEF3blR6MDBRMFJhbk9WR2FNRFJkNE1vTk9NblRIVyt6V2ZNdDNuZjFtc3NiVGR1clM0MlZtYnNiSkxndzkwZVBDZklGME45ckN5dExxODAwblJ5cXBRYythcmtORHltSzcvankvTHdKRStUN3BHVGJtYit3TGtUVWN0MHBkRTBQSkxmUzhOUFBudjJ4cVhWRkdZT2tsSmtjRUxNcnAxdW1KbVE4SkZlZGh4endpZGtTUGhFUXY0bEppVjhRb2FuMWRJTGREL0FMV1g0MG9WSStQQkVwTGlVMm1VVk4zTENkMDBvY2VlZThrbGljWlNVVHhqbGFieHJYTGw0NlpLK2lYeUVteVo5Tk9rTGRqMHRTUjgzaHF5dmREWlpuKzJ1a3ZNK0tTYjg5aWQrYkNoNU8yWHVKOURjaitaK0Z5VDNHOXovTzgzOWJJWkxuUHNsZmxndzRpR29iSmdoQ3B3dnFPRHpTSGJ0MUhhRWJOZnVreVNIZ1UvbEl1WlovQTlQd1d2Z0c0RThHVi9nQ0FFNkpKY05QbXByWUNhT2hjK3FHZDZ6cG9YVENlSDRTQ204WHdybmw4S2xrRkpPcHdxZlNaVnlTbFZLV1ZSQi8xUlhDbFZLV1ZRSkNvbFJSYzZrU3NwWmtUT3BrbkpXdUd5eklvK2dpdWdYSXA1V1NOcTlFaUVGVlRBY1AxQXAxSlEyZEJEL0IxQkxBd1FVQUFBQUNBQ0JFYzFZSlBEYitEb0FBQUE2QUFBQURnQUFBSEpsYkhNdlgzSmxiSE11ZUcxc3M3R3Z5TTFSS0VzdEtzN016N05WTXRRelVGSkl6VXZPVDhuTVM3ZFZLaTFKMDdWUXNyZmo1YklKU3MxSkxBR3FLYzdJTENqV0I0b0FBRkJMQXdRVUFBQUFDQUNCRWMxWUpQRGIrRG9BQUFBNkFBQUFFd0FBQUhKbGJITXZjR0ZuWlRGZmNtVnNjeTU0Yld5enNhL0l6VkVvU3kwcXpzelBzMVV5MUROUVVrak5TODVQeWN4THQxVXFMVW5UdFZDeXQrUGxzZ2xLelVrc0Fhb3B6c2dzS05ZSGlnQUFVRXNEQkJRQUFBQUlBSUVSelZpdUl3QjRzQU1BQUdNZkFBQUpBQUFBZEdobGJXVXVlRzFzN1ZuTmJ0TkFFTDRqOFE2cjdibU5uY1IyTE1WVWJXbEVwUWFWSmlwd05QWTZzZXJZa2JPbExTY3VQQUFTNmdGdWlBTVhDZ2R1Q042bWxMd0YrK2M0ampkUkNxM1NIM3NQc2NmZjdzek9Oek8ySi9YVm8xNEFYcUo0NEVlaEJkVVZCUUlVT3BIcmh4MExIbUJ2dVFaWEg5eS9WMjkzVVE4TnlCa2dCNzhDV3c4dFdORWhlR3oza0FXSHI5K2Z2L3NNQlNTRmJVUkJGRE5zclpKZ2Y1OThHMzQ4Z2FEVnRkM28wSUpMWlZWaHgvaDB0Z1NiM1hLWXZqWEhRU0d1RWJqbmVjaDBWUU1LV1pYTFBBTVpaaUxUbWF6bU9vcm5KVEtWeWFySU5Sd3RrUmxNWnBpbW11TEtIS2Nicm9jU1dZWExWRTF6OUVTbUNiMk9vMVZnYVY3YnM3cXFFbDI2WkQrcWtPazF2WksxWGVqUDJLNG9GZE4wSjJ6UDdGc2IzOCs0N2ZWU3lsdU96VTNpZVFkUFVCK2lROER1cWpuK0NNTjkxSWppbm8zQmt3UGYyVy9hZzMwTEx1ZVFETjN3ZzBDQTI4ZDlzbklyQ254WEJrMGREUGFFRStnQlFXbzdDZWNjSjN4L3FSclo3VzAvUkZQdmpoQlBrZC9wWXFwY1hkSEpZVWgxamVBYmRwOWlHNEdOWndOM2JJeFJIRElQeSsxbjBIWFU4Y08xT0k0T0daS2tiY3QvUlJ4V25UNWxNM1F2Tm9FNWdyaHFIaTdZQk03SEx2SUlJeVk3b0dCSFo0TW5QRmxLVTdKRWFkT05LQ1ZXU0ptY3lWV2RCK3RzTG5rSkFzMkkycVZNQ1pnWkM5VkxZeUcrZ09pWGVSdXhRVnpzaDVpVTNibWNmZWxaVWVSRHBqNGxEQlZoUDZubVZvVjkvalVnQTd4RFlYOVpETEVsaTNTNHdEdFFVZDdCZ3VPOFVxWmo5THBqRm9GK2xYWGZSWFFrVlVWZlNOMHZyMVRvVVdURkRKNDBnNDVSVmhoRlZseGxWbFFOT2tiZUxyNENybDlDL0JORmJNMGJuUkNOS01TVDNhVUpiM0gvcUNZZGN1MDNDVGZydmV3UzlaTGtsWGhXdFBNNFdaTHViQmdTdWVqUWF0VnNOL2Y4OU12WnArOGczOVliVGVQdHpWdFVLbVk4d2pPbG9qckhoUDhxRmJRYm51VmJ2T0NvMlNwUnZzbFZZbm9jamJyUUFwQ0wzRFk2RW4xbzRnOXl6alh3WjZ1U2hQSFpyOU0vUDc4T1A3d1ovbmhMWVBhTEZvNzZ2Tkx1clFWK0o3VGdCZ3BKdk1qL2VCRCtGLzlONUJ2OFhUdTJIVEliQ0M2V2tpNzAxak5tUk1QdStjR3hCWnUrRTBlRHlNUGd1ZjBJK1Vub3FKSTFkOGlTbmRqdWQ1TTF0a0szNGNjRG5GenMwb1JoRjJJRE5CTDdsRXk2SU1kc0l3L0xHS2szN1ppRS9RQ3NSeGhIUFRaWHJFZk8ydFExNUpmUHpqOENXZUhtUkcwUHBFR1RBZ0E3VFhiSnJqZ2pPVmVRak81UVcrZjV3SjFDQkkrWFZIbGhXbUhhOVROTm5jTTA2VGZCbmZiYW9rMGJ2NVd0ZXVJSlJaODlRaW9rNUVxYzBUL00vd0pRU3dNRUZBQUFBQWdBZ1JITldHN2NUbDNtRGdBQXpoQUFBQTRBQUFCMGFIVnRZbTVoYVd3dWFuQmxaN1dYYVZSVDJaYkhMek9DQ0FpSWdwcFNDaEFRS0dVU2pNbFRDeEI0Z0JBQlFTRlBzVVRnSWFVTWlYSkpGSVRJSkdXQjhBd2xrVEVnYUZRSUNDS1JoS0dGWmFFSkpCZ1VrdUFBU09SZWgzaUxUQjE3ZVAybGU2M3VmdDNuclAzaHJMUFA4RnQ3cjdQL1J6MmxGZ0Ztd1FGQkFZQ1dsaFpBMUhSQVBRM3MvemI2aDlxM1RmN1JQYlRVandGelF5QUZxTkxSMmdwb20ydnBtR3VwQndFVUFHanAvYXNEOEc5TlMxdEhWMC9md0hDVmtiSEdnV2tHYUd2cDZHanI2dWpwNmVwcVpuTTE4NEN1dWQ3YUxUdjI2bHRFSERQWWVzWnk1OFdyZFlaMisrNE5XRVUraDc3M09INDJiNVhST3V2MUcyenNIUnkzT1RsN2Vubjc3UEwxMi8ramYwRGdnYUJnM0tHbzZKakRzWEdKSjM0Nm1YUXFPU1VqTXl1YlFEeDNQdjlTUVNIbGNsSHhyeFdWMTZxcS8zYWRXdC9RMk5STWIybTlkYitqazluVi9hQ25sODBaSEJvZSthY25vMXpleENSZk1QVkNLSmJNdlg3ejl0Mzh3aUw4OGRQbkw3S3Z5QjhyMzdpMEFKMi9vLytuWE9ZYUxtMWRYUjFkZzI5Y1d0cUVidzdtdW5wYmR1aXYzUnRoY095TXhkYWRGdzB0OTEydHV6ZXd5czRqRXJJNmZ2YTUwYnJ2UGNYMjhEZTBmeUg3NzRIbC9hL0kvZzcySDF4Q1lMV09saVo0T3VZQUZsQ3B0dFVYQS8vWDV2SUdKWnlXMVhZcC82YllBVWsrbU5peVY5NlY5UDhBaHRERWdSdzVmak15Rm84UW9BOG9peGVnTTlJQVY4bmVqL1R2aGxnY1JrbXRIVVNuVkF5d0RNSFkxVFozS2lEZTBFZVUyY3RUM3RiOHVPeUtuSlpVWWVEazVNZHlhU0RFa0tTWGU1bStHSk9Zc2plNVArNjNnd1ZMYitEeEk4aFFFNEtWWU12QnZSQ0hYZXNlbWlOTFZkYXBnYVFubjB1V055S0pZdkx3bnNRLzVYZ2hpK2pBMVRJVndOZmpuSEo0OHZSQno5cXlVOXQ2UzY3dkN3cG9iREQ2TlZNYzJaajgrNkhXTVBvZWJKSU4wOUtwOThxWk1zenBjNWpEOTVOSU1hTkN3cFhXK01iWGxkUm9Rb3BQTnZOVk94T3orNEd5SDV0Y0V4ODVGbEFqOWxGWVRLWFlWRjFyZTU5dFBxSUc5RllwR3gzeTNvYzhjOXZ1NmxYeklQMllHc2lMRFRvK1JqK2FVbVgrMGw5MjFVOTV5OGZjOHVXWXpIU3BSQjR4UlpvZ1dTSmxMU1llYkQ5OE1ja01EQTIveERMN0RpSE1sU1ZKWWpnVStLK3p4djNyUVh3cFlqdlNiNGVjZzZvSEV4eTRhWDFPY0FaN0pic3Q2N2JDRTBxVFVrcisyaGRVNzFCRFNHb1NwdnJSUnFqdUhCYmk3RmJ1V1BpaUR3c3hZc0pORjRWdWJSbjZUTTM5ZHNLVEwwbU9vU2pjbzBsN0xuZ0FKZzlzU3J2anlNMXFkWnZyNE4vKzNQcTVwT2p6bUxHckgzZHhkQ0krTUd0YWdkRVFuQVhOa09vNXN0QmdqaVh0a1grbkdxWlprTHdVSU1JUXN6YWp6NC9rS2V6a29Yc2hOY0JXV1NsclZYb0tjeDdhdUE2TVJyb2hsSmhWNHJYSFFoNGlkbURPSGY3OFNmVElOSnozQldXVHNtOW1WUkwxdzl2VEt4TUx6bGFPenVzM29uc3NrL2VibEJGdi9YNkxFZnBwdk5yNmNoNDl4c1Ezb2ZwK1dObDVMeFEvaGQyMDdmcWRVL3d6WmJIODVrclhpR2VaeDRXWDZpTGtjT215Mzkyb09tdXJwWGxCVTNCa2EvU041TUFQNGVYNDlYM3VjalM0QmhtQ1B3M0QrSENSQm9ObXJEZ0hIeG1VOWNaTlAybExtTWViS3R4dkVkdHdkN2xiSDlieWhia0pLbDV3MVhod0YvV3RicytFWTFmM1R2cjFCNlFjWkZ3MnIyd0JUUmp4ODM1cVlJQThoUXZxS1I5NklucG9tRVdiWnNodThKYVptMDYvaTkrOGtiZDBrNW12V3ZWVHk1R2pSMTh1amx0ZEttdGF0R211U1NkS0RTZmVscUZsMDhvNnN1Z1gybDNVRVBZQzJiWi9BN2hiV1l4TnhCYml6VEJiRkhaSXVhaGNCd3lBM2kxTlFnUjI3L0tGdm1NU2hzRjdHMVFobU5pSVZIQklXamF5a2x6eDdaU1ZzY1A1RWR3ZnEvbmpKNy9QMnpCMWJpZFJJRFdlVXdQSXRtVktYdzRVOHppR1p0SnZzeENON1V3ZmxwTEZsQXMzRVlJbTdtdjRtUzU3SE9PNEdCUHdLQ0xkU1d5TG04U0tLZ2liZHo4SGQvamtxWXdSTHJGaUg0d3Q5dHFkYmpiZU5COXhJRE0yN2ZXOUVkUDFmbWVZcSsxVHJyUlA0bThmajljenlyN1p1c3UraE8zejFDbm1YV1V1eTdrNDQxQWxyaFZIa3Y3WUZPbnhPcXl5d1dxWGt4dnBwMTA1dnI2ekwrL0xPcTJIbHIyWFRSbmtwSFRoN0FqZVFwRXJtcVdRTFZVb2NCTjBwd2tPRjNjUHV4ZlRqTE5tTDZJMm9YTmhIcnRYVUlqUkpyNFRMWE5ZUmI4ZzlJTklrZHlMOU5TR1Z2Q2xUYlA2TEhSbzg4YjdQRSs4ZFZ4cWRGZXQ0NE8raWN4QTd0SjNmTXdIeHBQYktCa0twa2h0WVJmUlNERkxWRWNEMU1CUHM4WDk2eEE5aURJM3kxazJPclY1SjFKa0lLMXhMKzJMaFRranFJN3g0c0RCY0xNcDhNL0tFalZ3VWcwWUVrTUdFOHk0L2NhcENSdTR5K0FPOGNNWEo3am9aTUl4N1dRK0xlWEszS3dhRUUraG9GRDNsVURLa29jYXVId05NbFlETjVSaDNwNkprVWFWVHJqVE54YlpaWVRMVFRhMTNQcGdxNXJxbmRmc2c5Tm5zczhtdDR4Q3hZMXZKMzVqSlBudWNuSUo5bnoxVytLZXJVMjdISjg0dGVDaTdLMTM4UzZkcUwvYmoxWUphRlo5ZW5ESE1ObEFaUTU2S0d2QkJOcHFsU1ZvaTl5QWRRWnBHOVZBOHZobHNqYjFkL3dWa2p1eUlNYnJJSW5zWHNjTHJCT3p3ajJLaUpiN29EWjhzcTIxNkl1cndjRnU1aVB1MDY2eW5OVHZ1NSs4SnB0aVQ1T0ZPWkxUVE5GVEZCdHZvQWIrY3VOMCtLWS9ZOFVvbTBBcExBODZHcitZZlhlK2E4YUJWUkhXUFlFVlZmdUZ0bitOSm0zc0xZbnlKbEFMcVVaQnEzMnMxekVjY043a3FXcUp6eEpMdnBmNFhoS2pzR0NKVEpmYW9HbXhZSWhjU05aRys4N1J0T2Z4bHE1cTRFU2FFM2dNd2cyU094OHQ5VmJXcm9hc2wxemxJVWo0a0RmRzR6bG16L3pWRkNwN1RNUXlmN0dJV3BQcFdmYmh0ZzJCZGhNaUZHQkY5SVJOU0w1MVdWYTZqc0lDOXE4VW5LK2tsbC9xMjY5SjR5M0l4UndSUHg4WG5UZTdwTEo5emhKZFRWaEhaSWx0ODFJcHoxMHpsZW1CVjJUaStvcEJnbCtuck12SE8vNlFPTFNSYitIV0dsNVZFZVZ5Y2sxQjhoRmpmMzRrUmNEREVYdWlEazF6SXNydGZYRS8vNXdKWnhTTmhod1l2Vis5bmFjVVZ2cSs4M1gyQ0kxa2RkU3RiNDJoYXpJOTZwaE5Wc3VvVjI3MTdLdys1Z2ZpL2puNkFMWUFoUUkzWnRtNmE0R0pTS3dJWDdyWktuM3RrZW5rODB6Nkpjd1dZa2dJM0Z5WTlmNHd3ejNOVXhwZ1lodkQ5R3ZxSTN6TjVoT2MwTW5uMEJGRnRCRXdWaDY5UUtqMW11eGZTeHBQTUdFcDYxWGJpVG1IVlFQd0kxWWhzeVJYUjR3YWVCWG1VNXB3QlB3WjRlMjUwbEZIM0IzRHEvL1ZONTIwaVJnWWlKVEQ5NzdydVQ5eEhNRjVGNkNGUTkzaldCMDFJUG9GQzRXSEY4enFZc3hBVjVpOGxDaEhnUWZoSkE2cklBR0FESW94enNSeVdUemk3bE5LMm9LVXNESG1YSEQzYmZCUGdxd2FobUZDNmxta2VxaTNpcFloMllQRDlVeWVac1o2aGU3TGFXV3UrakIydE50WWZsRDF1OUI2S1JWeWtYUkxEYUExSDlWQUVHS3ZlV0o5a0E1NFpCaDFyK0RyNVQ1OG84SlVBSHFKVFEySmxHR01MeGVqSHlxT0p3Uk5rcFBjTFZONzdXczc2UFBVN0l0cEVzYkY2SXdVYXFPbXJuUk5vRVBhaWZXWVU5c2R1d2RkV25FNEt2dldyNjFHdU9MZmVuSTc2MHhUMnkwUFJjcWNSbzlPdWtTV3hsWFZxb0h0YnNKczVWeHBvcFBqbU94UTAvcHA2bWpZeHpObEx4TjlUcWllSW1ma2NVVFRRWlVkMWdUam1HenpiZ21HMllMZ3lhd2EyaVhXZXZ2bm5UWFNESDlJMlRDRDVBL2hqZnVTNlNseDVSYzA4WFE4Y0s5MGtYcm5rY2pVUEVVd1k4RjkyNmtHQ3NycmlCWngxTFExMDI4WVFoZlpZMlRTUUtyRlVPZ3JhK3k1VzhrNnFuRzhrUm80RlpveFlpeDNWQnhVM3Z0TXRsekFXNlAzdzhzL1BnTmQ2TEVLUjJVREt5bVZyTFVJVHl0TVZCUFFtNWtPQnBHSnNhT1hTdklEN2ozL0R1cXFhMWxNS0JjdlQ3bXcrL2NrZnhtZnR2bktZWFdXdlZJOWFpTjJ6WXFhNjhSUDVwUVZmUllTay9OOENWY2xEMFJjSmJkamh1NkMvdkIyYndJdWJtaHV1VlJZWGNaMDlWdGdaTGtYQ3EzWk9adU9mK0tjVVh5QzhiSW9IbWF0aW9lM1ZibUFQeWlMVkZ2Qmd4Qmh4RFFQMzJGTitjczlaZFVYTlhBQnUycnVHY2xOWVFJYlNPUFQyNGdqRXU4Q1RSa1I1c3NPNXcrMVpvbkNTOGlyMGI1Ti9zbll5dzBQZWVnZGJ0Zk95NkpsdnlUR3Npa1l1MFdQK3ZmYnZlYmxXWUdMOEtCdlVQaFVPMWdYZkN2aW1tTlkxUTYyODQ1QjkvWXcwbkJMNU5tekRWTEpOZXhmSjQrRTBUMGFubG9aT0FiOFJ0ZXZwenZYam5xa1BkaG5Icnp6TEEraURic2oyNjZ3YmhJN2hxcjcwVWh1NDRMS29PWnhJQTdpZDZnQjNUSWxQUk8xZ2RpTXRSMW9qTGZGYWkzY0p3K0Vlc1dDZTgrSUIyNTUwK1pjQTlqakIza2dpbnlzZGF6MWVudTdUU3hySC9ha2UybWIzRi8xbE53aGtPcjNib0RZaW14a0UxUXo1NHdrTS9Uclp6YmppMVRhejlDblBUMWFERjBML3VBRzlNaDBpSzYzaDU1M2Z4bzBULzhvK0JqNG1HYlVsMlpRaEU1ekhCeEhITjJsNHhJMVlJSzBEYTNFRklIdXgraUthT1V2b0luN3hUdjlIUHJDK1FraG45VkVIamlxd0xVaDdORVZFN3VBcSszMVBFLzVidU0wdjBXWDBMV3k5N0dUalN6bEFXVUp5WXBZTFFwZnlwQTdLTXhnS3J2MkI4Ukg3Z2thSWxHU3ppN3FqT1FWT2dUNkpFNHZBTzN1M082VEVYeXFLdGk5emVXWlc2bjhENHN6QjloOTFoNkRZeTRKYmx4T3h1VGhiVEhYam5yUVF3eWg5QmVSdFZaOS9uN2xxeHpvMnlSMm01TWlnbjlJcnlxTHUzdTJvbmh0MkRYTHVjdFJQU2ZoTmN3LzNCcjhJdy8yTlNWNzNncTdGVHJzbGVUMzg3VzR6QVYrNitkSGxoRUpFUThpL0MyQmY3ZVlRVlJYRW9XMExVZ1NQalV1WVhCTTgxVTdrYmV6SGN2U2tEdGdPTnpOV2FhYzE2ZzlzaW55Vmo0dzg3MnluSndhZnVINTRtYmJtcm1ZUWNZbEV0QlBDNEVad3pUOVZ5blpOcFFybjJ0NE45MFl1YzM3VzJjT2p6Uy95bVg1QTZDbWVKcWt3bDlWVnkvS004aml4eHAxbGt6K3pKbFhBNFZNUks0R0RqeFc5ckFnRVhuQWs3Vnk3TXRYTDBzdE9EdGZIZ2FTWWYySERRdW1tc1I0cDJ4VGJLRFBKRnh0SjlJbEJvT01LVzhUZ3dDdW1ObnpvSllvVlcwa3ZkREloZkRXUmNIYS9YcFhLcHIzaXgvbVl0NSsvT0E5bVNWZHczWmFiaGo5TDAvNjBCTjV2N2VTNXQzMzFNdXlmdktQYzhjbGI5YlZONTBibzBZVzUxM2txNEtPTlBFcTNpNW5VMHNFVmMvSzZodGZ2NEhHRlY2TWtkbVZBQVBwVXpWQTBWR3RhbElEUEZQR0RWYnFjcEVhNlB3cXRaVTdrQ2F3SFlKTFdGRU5xc3Vhb2xFZmM3SnNSQUFsc1ZmVVFHbS9uVVpZK2tuQkxYVklpWVRDd1ZzUTdYN2tvNk95eE9QVDQ0TXpXN3FnbWV1dHFWV0MzdGNyMW9XS3ZlMmM1cjFaRHRWMWk0SXh2WUtSOTdtV0YvNC92blgvVTFPLytHZFFTd0VDRkFNVUFBQUFDQUNCRWMxWTBvN0RYSzhCQUFEdUF3QUFEQUFKQUFBQUFBQUFBQUFBdG9FQUFBQUFaRzlqZFcxbGJuUXVlRzFzVlZRRkFBZno1R2xtVUVzQkFoUURGQUFBQUFnQWdSSE5XSU91WHZGVkRRQUFySnNBQUE4QUNRQUFBQUFBQUFBQUFMYUIyUUVBQUhCaFoyVnpMM0JoWjJVeExuaHRiRlZVQlFBSDgrUnBabEJMQVFJVUF4UUFBQUFJQUlFUnpWZ2s4TnY0T2dBQUFEb0FBQUFPQUFrQUFBQUFBQUFBQUFDMmdWc1BBQUJ5Wld4ekwxOXlaV3h6TG5odGJGVlVCUUFIOCtScFpsQkxBUUlVQXhRQUFBQUlBSUVSelZnazhOdjRPZ0FBQURvQUFBQVRBQWtBQUFBQUFBQUFBQUMyZ2NFUEFBQnlaV3h6TDNCaFoyVXhYM0psYkhNdWVHMXNWVlFGQUFmejVHbG1VRXNCQWhRREZBQUFBQWdBZ1JITldLNGpBSGl3QXdBQVl4OEFBQWtBQ1FBQUFBQUFBQUFBQUxhQkxCQUFBSFJvWlcxbExuaHRiRlZVQlFBSDgrUnBabEJMQVFJVUF4UUFBQUFJQUlFUnpWaHUzRTVkNWc0QUFNNFFBQUFPQUFrQUFBQUFBQUFBQUFDMmdRTVVBQUIwYUhWdFltNWhhV3d1YW5CbFoxVlVCUUFIOCtScFpsQkxCUVlBQUFBQUJnQUdBSjBCQUFBVkl3QUFBQUE9IiwKCSJGaWxlTmFtZSIgOiAi57uY5Zu+MS5lZGR4Igp9Cg=="/>
    </extobj>
  </extobjs>
</s:customData>
</file>

<file path=customXml/item2.xml><?xml version="1.0" encoding="utf-8"?>
<s:customData xmlns="http://www.wps.cn/officeDocument/2013/wpsCustomData" xmlns:s="http://www.wps.cn/officeDocument/2013/wpsCustomData">
  <extobjs>
    <extobj name="F360BE8B-6686-4F3D-AEAF-501FE73E4058-1">
      <extobjdata type="F360BE8B-6686-4F3D-AEAF-501FE73E4058" data="ewoJIkZpbGVDb250ZW50IiA6ICJVRXNEQkJRQUFBQUlBSUVSelZqU2pzTmNyd0VBQU80REFBQU1BQUFBWkc5amRXMWxiblF1ZUcxc2haTmRiNXN3R0lYdkorMC9XTDRuTllaQWlHQlZSdHF1VXJwV3BSL1hMcndRSzJCWHhtU3RxdjMzWVRxRnhrMVVMaENjNS9oZ25kZkVweTlOamJhZ1dpNUZndDBKd1FoRUxnc3VxZ1IzdW5SbStQVEg5Mi94VXVaZEEwS2ovdUdpNDBXQzM1NW1VZmdFUWU1QTZFMGRQL1NZRTVXaDY5Q1F6VmdabGN5UDZGK01IbmJoZEVJbUFVYlhXWUlmdWNCOUxPb3ZFNTFLVWZMcXZ6Q0ltYXc3M1M5RER3bWVFaGVmV1BDS3RSdkR5RDY1Znk2WWhodFd3Vy9XZ0RHY0wxYlptYlY4TGY5Y0tGNFlmSGQ3ZjREZWRqV280OWdVQURVWGNOeGl0dkJUQWRzY3RseXJhdEZwdVdLdnN0T0hMVTN6dFdNbDgwMzZYdEpuZkZrSnFXQUpaU3AwcGwvclkzWHNmT2RTNkNPZXN4cHlyWGpPNmxUSnR0M0ZqZlhISi9ZYzQwejNSNG5YN1Y0Mzd4cTZZWHFkWUJvR1ZuVjcyUCtRYm9YRmkxeno3VERwUzFIQWk3VVpvN2RHRzA5T3ZIem1nektoMDFITWNnVWdIbm1oMXdPTUtMSGhMK0RWZWlqR0piT1AzNmlaTHFWcURDbWczWXdrN1Fldm9WajJOd01wb2I1REFzZjFFQ0Z6UDVoN251V1Z3MkZiZ1pCYk9hS3IvamNzK2VFY09uZnBuSGlmekhiUU1KYmh6KzFmL2dGUVN3TUVGQUFBQUFnQWdSSE5XSU91WHZGVkRRQUFySnNBQUE4QUFBQndZV2RsY3k5d1lXZGxNUzU0Yld6dFhWdHZHOGNWZmkvUS83QmdnRUJ1YlhKdlhISVJxb1p1bEZSSU1pdlNzdFMzRmJtaU5pSjMyZVZLc2ZxVU5nRnNORzdxSW9hVHBnNktvRzd0cHpoRlk3U0kwL3lZd3BTZHAvNkZ6bVh2bkwySVMwcWlOY3BEdUh2T3pKbHpadWJNT2VmYlhWZXUzKzUybUNQVjdHdUdQcHZqOG15T1VmV20wZEwwOW16dVpxTjZyWnk3L3JNZi82aFNVOW9xczdvSVdGakEwamp1cWJNNWVDL0hiQ2hkOFB1SEw1OWY0M0xNTHcyakMzaHl6RTFkczJaejNXNk9xWmxxVGVtcEpyZ3Q1RUJYRFBoRDNkVk1vOWUzYjZDYnQ3U1d0YzlzQVVhTzUvTkZQbGZ3VTFkVXJiMXZRWEpKRnZJbGxndVNvVUMzQTU1amg2bGVCN3hjQ3BMaGNPWk5WVG1JSDRMTGxqQ1dtbUZhcHFJaGh1cmNXbjBwU0o0N3RJeTY5bXNWa2h1Yk41Y2loS3lwZTZnSE5vTGVNSHB4NUUxbmlPSEJPUXp6aG1VWlhRSkh2V2thbmM0MjZqeGZsRGxPbEVnTU81aEJMQlg1c0FHV1RhMDFyN1kxZlpzd1FwZTRReURlTU51TG1xazJMYkFlZzBPckZNS0xwckttSEJ1SGxyLzV6dys3dlhXanBSSzBncVM2ZGR4UkNWSVJ6WjZSa0s0Ymg5M2ROZlZJN1JDYWRidnJ5cnVHaVpiVU1FblRNU204Rm9HS1c2cTVxUFV0VWtOQVhURVNxSFA5UGlTV1F4dWtWMjhxV0wwaUd5YUJYZGdFZmRwV1pmTkRERUNpYXpuV1ovU0FqYUg4cXFaMldwQzdveHd6OVgzanZkcStZUm5PUW1jMjBOSjJMeEd4WnZSaHB3emFYY0FnUUNzR2J5RmdidFptV3ROMDFXRnNxTGN0WUNOTEF3bzVYWVhNZ0lhQjVOdWJDSHNueHg4Tm5ud3l1UDk3ZkhWek5nZi9sMk9xSGFXTis5ZXNqa3JvR0hXK3BYUU9rUm1BRjV2TjFSdWJBVk1obHFxaFcweFY2V3FkNDluY3VnYTJROThBbTNWSEFWcmxHR3dBTU8zTWd0RXhnT043UzBSL1FaTVhIQ1ZTS2NhN2lqMys1dldYRDF6RmtDWlRyWm5rSGlFZlBQM2gwNmV1Wm90cVR6R3RycXBiVTZpZXZmcWhmaVZIdjZXdW9uVmM5ZXlyYWRhczdLN0pmLzN0NVg4ZXZYcncvUFd6TDF3RmI0RmRyVi8wcGVuZHNEMWEyTkgxWFU5WTFUcWRxbUYyRmNzT2Z6YWdlaTU1ZnJscUd0M0d2dG9OSFQ2Vm1xbnBWbDIxRG50TVZRTkhibjFmVlMzWGtIYkV4SHJ1RVFZdnJudUVvWW92bUlJeHdicGlnc01UNjRvT2VmOE5FQlQ0TC9FWjc3dmpqZ3I0ZFJEMStXMkQ3dGd6K3ZxRGV5ZC9ldWI2MUZYOVNPdHJ1OTcwTVd0Rzg4RFp4VWhCNTJJT0hOMUhIdCs4MGp4b204YWgzbklZNnJyU0k4VTlmdkdEZi93V1JwTzI0NHVTN2h3eEpQSDR5aS9kNWlhSVI0ZWNaNHdLbmtRb1hQQ2MwL3VmdjNyd05IQUlJVGEwMk5CaExBVFZRZFNsdlQwUXlrQ3lJQkhJOEpoRFJBSnR3ZEIxMEJaM1hoUjlnMFZrNTJwOTNSdXRDQmVFb3VtN2NKK3l6c2kzTkV2cGFOWnh6TmpGVXV6WVJUWm03RVJpZlI5RS9DRnFwV0NQMWJuR1RIZ3ZvZC8yY2dQQkpJTW14RDMxZ0VjQWNWOVQ3ZmNkcFU2ZS8rYlYwNCtDS3BtSzN0OERHelRzTjd5WW5tV0h2WW9YeWtzRTZwemVKZ1dNaUxaY3MrTmJYaXFTcVNqQUZWaCttQW9Xc05PNkNHY05SZG81WmowY3RmcVk3YzRDeklTZXF4MnRSNGk2WFJvcDZDNlFiRmRCVWUraVlpbEQ0OUYyVjF0b2Rna2lnQk9Nb0lOdFJ1aXhzbEF6d1A3dGh6dkN0KzNwcmxtYzY0dndnbUhESndocUZLRTRvcVcwWHdFTFRoZ083enFueE9Fa3pxODNPc0tVcFJ1T2dJY2pwQmdPT21rMmtTVVRSak11VzRsNGNPSjRiU1g1MVVnMU51ZFc0TkJiMS9yTmNOTWJ1KzhDendjSGkzWjNhQkdIV2xTV2psVEM4a1YzRjAwblJXZXF3NXR1cUNIMmlIYU04WXREclhtd3J2UVBvSC9oT2JrNEZESU5CU1IxbzZPMWlNWjFQZjFiZS9ZZndXQmVmOE1iWGxlSkZKZDZTeVZYR3dKTUN3cXlCZ2dJTFRMVEpqeXBOYjJOQ2l2NVlsRm1wZWplYW9wbHFhWnV1d1VpRzZveXpKbW04UjdpWXAwb2NkaHZJZllsdlpXZUdka0VXQ3pKOW9qWmIzOXd2cFZGdUZQZEl4aXNleUJzWDJtQmZtUzRyTlU5R0w1eXhXSXpRditDSTMxb0VpT25xb0xQOCtocGhBTUF1c01hQU5rVFJYUlFLZmlXYmVCQUJoSEMwTDVBWVVNZ1UyK0FYMHUzTFZWdk9hSkpvNHM2M1YyR3dDbWY1T0JRaThESkgrZEwzQll4MFlETHM1ejZYQTgwU2VkeDNTYWgrQUY0RjJqWWZJUExJenY4QkhhUjBOaVY2R3VNVFJMZnVuSGJ3dmxnWExLR09JbGhoZGNQa0RuZkFZRThzelhYMGRvZ1BWa0EvbEExY2ZVSEx5ZnMvMkJhbyt6V0xRTUU3bVhpOGtBZEJqYVpEUCtMVm1KaFh6R1ZKcERHckc1ai81dytyMHpxdXdhNmJwdEtiOS9wdTk2RHU5SmVtYmF1OEZEVVcxWE43RnVJQjF6QTNNNzV2WW16UDlSWWFhcnpLckNpNmwzUDdWa3dQSTVaaGpqbDZ6TzRVOUhPRlBFcERPMG9PcmxobElOejV5aUNodWk5SGxQRE9pNXNSK3pjQUwvVmN4Z0hkNzhZUFBsb2NPL2g0QTkvaElXRHI3NGZQTDd6K3Z0UEJuZStIZnp1TDY4K3ZsTXBXTDA0MFlWZUZCbXNPL0t3TVFHdHVTSG5GbXFDYndRTzUyWFY2S3FXcWFsRFBzMm1ISk5FYmhqb2tJZ09TemRRNFRPR1lhRmo5TlZXek5HNlljREtUS3dJbVBURzlMQnVIS2tOSThxY3FjTkd4SjBtT0VPTWhVaXA2R3dkNjNnaURGT0lGSlJtQ0RHNzcveUVwcko4cGhGTVlDVVFwVllLaEgzbDN2UzJvUjEvSkZZVitDbXJLb2lrbHJTcVFLc0t0S3BBcXdxMHF1QXkwYW9DclNyUXFnSzVDYTBxMEtyQ1phb3F2UHozQzF4UE9IbjA3YXNYSDNhVWJrczUrZk0zSncrL3B1VUVtNEdXRTdLUGg1WVR4amVDS1NvbjJJOWt3TzZkb29KRUtDb0UySEEwNHI4VnlGSU5uWnluZWcvUENsd1JIYWExamNiMkREZ0V3R21XWDd1eEFDNW4wTmhBNEpldnpXMEdydTJNSkw4dFhCMjZ0eU5jdVhKbE9BN3pIc2lGbFFWYjRNNEVCWUt3R0pjNU9EWkJQejRranZmRWNWZUg3dTF3VWVKU2FwZFZIRWdJQ2JPYW9wQWs0NG1HaHJtRzV6K3Vyc1E2ekR1WWVTZTJ6QVI1bDIvT2JTN09zQVRqdU5HbElQRjVQSW9aUElLZnd0RmNJWVp1d1ZxVTEyWUh0dG1KYU9PTE1NVVNGSlc2Um5XYUVwV25MWHJvaTZDeHIyYVZ6SXpVYWlodGo5OWQ1TnRvV29uTHpXN0ErUnZ3cEFZUmhUSllFUWl3UmVUeFVsRVNVcVR4Z2FjVlBRT2ZVUTZlTWJVV3lPeUIxRnBNWUI0OXRjYVJlU0MxaGlVNjlOUWg1eVRXTEtFTWpMcWFpcXc2YXpRYUdVdW1qa2FqZzgzSlI2T2pobDZaUWs0NUpocytmY0NYTnJ4QnQ5MW5TL0hMSFdBRmQ5QVA5N0g4dGc0U1EvaFNqUGZZTEh4enh1OTMwOEl1cFNtRFhTU3BuSERVVWRnRmlhR3dDNFZkS096aWRFUmhsekFUaFYwbzdFSmhGd3E3VU5qbHpZZGRYbnhNWVJjS3U0UklGSFlaV1NpRlhlSmhsL0xFWVpkaUZsaENJT0FFMldHWHNRaDBZQmVKS3lmb1Z3cUpLeEZ3a05MNFlKZXM0a2FHWGRCcU9tZmNwU2lKWjRTNkZNVXB4MXlJRUlxejFrZ05TaFBBWEdTWkFpNFVjUEYzVFFFWGwrR2lBaTdRMFY4R3hFVW1CRWVMOE90Zm1xRzdYK3k1KzNqdzFlZmpobHp5WExsRU9INVM0UzVsZ1hBVytRNDdMazhxSUdiQVh2S3NMSlRmT0FCbVN6RTFoUkRaMnZlZE10MXRDMWZwVmh3a2hyVHUzVzh5MmM4d0xEVzI1dFptM3Y3Vm9XRzlnNmNkLzc0YXFqaHgrYUxFRndtSGVzRWVSVUFOd29qUEdrWkt0UlFvbGpRUmcwMEtVTUsrNkxLZ1NzV2hIZndHSWtvVUtKcUN3UGFjZ0NMSmNVZndSMXFvU0NqRFQvemE3Y1R6QjR6U3VGVzNuUy95RWNRTXFCRW41M21KQWtjVU9Eb0g0T2kvRC85WmU3dGp2UU5PNitzVUtySVpMZ1pVbE42QnBRNjRFUGRaQWticFBXcEdOT1dVeGpvWFRPbWlHaVA5eXNsZWhrRXhpL3NSZVArMzVVK0JQc0VYY2lhTVBwV3lvRE1DQVM3SmpqNk5SYUNEUHBYS1hJSitja2ljVElDRDVQR2hUMW5Gall3K1NjSzVnMDhsVVQ2emwzNEVidXBmK2lIaVNjNXlJeldRS1FCRkFTZ2Y0V0xrNlJTQUdpVkN5eFM4U3VSMW1peDFxdkFuN3B6ZStDa05XemNkOGlTWDRqKzBObTdrU1FvZGdXOEM3SFMyZ0UwS0MxSzBadnpXbWd4VUEvYnRaVUZwNkxzL3BONG9wSFBCUThYcGVmY253WmU0TFNZTzVTVDdYTGZSMk43K2tld3Nuc0k0Rk1ZaHp2WGtQdWIrL2FlRHUxK2ZQSHIvNVhlZnZYN3kxLzk5ZDgvK2t2djlELzN2QmRIUHU4Zm13OVB6WWxBS04wdGZESnFJMEZTV1A4TVhnMFlmejBSZURPSW0vMkpRT1F0MElSQ3doR1JvaGhzZHZFZ3YwSUZtWkQ3aHhTY3VoQVJ4aERkMXVGTzhHSlNnWFdaeEkwTXpnbnp1MEl6TXNpTkJNOXdJMEF3blR6MDBRMFJhbk9WR2FNRFJkNE1vTk9NblRIVyt6V2ZNdDNuZjFtc3NiVGR1clM0MlZtYnNiSkxndzkwZVBDZklGME45ckN5dExxODAwblJ5cXBRYythcmtORHltSzcvankvTHdKRStUN3BHVGJtYit3TGtUVWN0MHBkRTBQSkxmUzhOUFBudjJ4cVhWRkdZT2tsSmtjRUxNcnAxdW1KbVE4SkZlZGh4endpZGtTUGhFUXY0bEppVjhRb2FuMWRJTGREL0FMV1g0MG9WSStQQkVwTGlVMm1VVk4zTENkMDBvY2VlZThrbGljWlNVVHhqbGFieHJYTGw0NlpLK2lYeUVteVo5Tk9rTGRqMHRTUjgzaHF5dmREWlpuKzJ1a3ZNK0tTYjg5aWQrYkNoNU8yWHVKOURjaitaK0Z5VDNHOXovTzgzOWJJWkxuUHNsZmxndzRpR29iSmdoQ3B3dnFPRHpTSGJ0MUhhRWJOZnVreVNIZ1UvbEl1WlovQTlQd1d2Z0c0RThHVi9nQ0FFNkpKY05QbXByWUNhT2hjK3FHZDZ6cG9YVENlSDRTQ204WHdybmw4S2xrRkpPcHdxZlNaVnlTbFZLV1ZSQi8xUlhDbFZLV1ZRSkNvbFJSYzZrU3NwWmtUT3BrbkpXdUd5eklvK2dpdWdYSXA1V1NOcTlFaUVGVlRBY1AxQXAxSlEyZEJEL0IxQkxBd1FVQUFBQUNBQ0JFYzFZSlBEYitEb0FBQUE2QUFBQURnQUFBSEpsYkhNdlgzSmxiSE11ZUcxc3M3R3Z5TTFSS0VzdEtzN016N05WTXRRelVGSkl6VXZPVDhuTVM3ZFZLaTFKMDdWUXNyZmo1YklKU3MxSkxBR3FLYzdJTENqV0I0b0FBRkJMQXdRVUFBQUFDQUNCRWMxWUpQRGIrRG9BQUFBNkFBQUFFd0FBQUhKbGJITXZjR0ZuWlRGZmNtVnNjeTU0Yld5enNhL0l6VkVvU3kwcXpzelBzMVV5MUROUVVrak5TODVQeWN4THQxVXFMVW5UdFZDeXQrUGxzZ2xLelVrc0Fhb3B6c2dzS05ZSGlnQUFVRXNEQkJRQUFBQUlBSUVSelZpdUl3QjRzQU1BQUdNZkFBQUpBQUFBZEdobGJXVXVlRzFzN1ZuTmJ0TkFFTDRqOFE2cjdibU5uY1IyTE1WVWJXbEVwUWFWSmlwd05QWTZzZXJZa2JPbExTY3VQQUFTNmdGdWlBTVhDZ2R1Q042bWxMd0YrK2M0ampkUkNxM1NIM3NQc2NmZjdzek9Oek8ySi9YVm8xNEFYcUo0NEVlaEJkVVZCUUlVT3BIcmh4MExIbUJ2dVFaWEg5eS9WMjkzVVE4TnlCa2dCNzhDV3c4dFdORWhlR3oza0FXSHI5K2Z2L3NNQlNTRmJVUkJGRE5zclpKZ2Y1OThHMzQ4Z2FEVnRkM28wSUpMWlZWaHgvaDB0Z1NiM1hLWXZqWEhRU0d1RWJqbmVjaDBWUU1LV1pYTFBBTVpaaUxUbWF6bU9vcm5KVEtWeWFySU5Sd3RrUmxNWnBpbW11TEtIS2Nicm9jU1dZWExWRTF6OUVTbUNiMk9vMVZnYVY3YnM3cXFFbDI2WkQrcWtPazF2WksxWGVqUDJLNG9GZE4wSjJ6UDdGc2IzOCs0N2ZWU3lsdU96VTNpZVFkUFVCK2lROER1cWpuK0NNTjkxSWppbm8zQmt3UGYyVy9hZzMwTEx1ZVFETjN3ZzBDQTI4ZDlzbklyQ254WEJrMGREUGFFRStnQlFXbzdDZWNjSjN4L3FSclo3VzAvUkZQdmpoQlBrZC9wWXFwY1hkSEpZVWgxamVBYmRwOWlHNEdOWndOM2JJeFJIRElQeSsxbjBIWFU4Y08xT0k0T0daS2tiY3QvUlJ4V25UNWxNM1F2Tm9FNWdyaHFIaTdZQk03SEx2SUlJeVk3b0dCSFo0TW5QRmxLVTdKRWFkT05LQ1ZXU0ptY3lWV2RCK3RzTG5rSkFzMkkycVZNQ1pnWkM5VkxZeUcrZ09pWGVSdXhRVnpzaDVpVTNibWNmZWxaVWVSRHBqNGxEQlZoUDZubVZvVjkvalVnQTd4RFlYOVpETEVsaTNTNHdEdFFVZDdCZ3VPOFVxWmo5THBqRm9GK2xYWGZSWFFrVlVWZlNOMHZyMVRvVVdURkRKNDBnNDVSVmhoRlZseGxWbFFOT2tiZUxyNENybDlDL0JORmJNMGJuUkNOS01TVDNhVUpiM0gvcUNZZGN1MDNDVGZydmV3UzlaTGtsWGhXdFBNNFdaTHViQmdTdWVqUWF0VnNOL2Y4OU12WnArOGczOVliVGVQdHpWdFVLbVk4d2pPbG9qckhoUDhxRmJRYm51VmJ2T0NvMlNwUnZzbFZZbm9jamJyUUFwQ0wzRFk2RW4xbzRnOXl6alh3WjZ1U2hQSFpyOU0vUDc4T1A3d1ovbmhMWVBhTEZvNzZ2Tkx1clFWK0o3VGdCZ3BKdk1qL2VCRCtGLzlONUJ2OFhUdTJIVEliQ0M2V2tpNzAxak5tUk1QdStjR3hCWnUrRTBlRHlNUGd1ZjBJK1Vub3FKSTFkOGlTbmRqdWQ1TTF0a0szNGNjRG5GenMwb1JoRjJJRE5CTDdsRXk2SU1kc0l3L0xHS2szN1ppRS9RQ3NSeGhIUFRaWHJFZk8ydFExNUpmUHpqOENXZUhtUkcwUHBFR1RBZ0E3VFhiSnJqZ2pPVmVRak81UVcrZjV3SjFDQkkrWFZIbGhXbUhhOVROTm5jTTA2VGZCbmZiYW9rMGJ2NVd0ZXVJSlJaODlRaW9rNUVxYzBUL00vd0pRU3dNRUZBQUFBQWdBZ1JITldHN2NUbDNtRGdBQXpoQUFBQTRBQUFCMGFIVnRZbTVoYVd3dWFuQmxaN1dYYVZSVDJaYkhMek9DQ0FpSWdwcFNDaEFRS0dVU2pNbFRDeEI0Z0JBQlFTRlBzVVRnSWFVTWlYSkpGSVRJSkdXQjhBd2xrVEVnYUZRSUNDS1JoS0dGWmFFSkpCZ1VrdUFBU09SZWgzaUxUQjE3ZVAybGU2M3VmdDNuclAzaHJMUFA4RnQ3cjdQL1J6MmxGZ0Ztd1FGQkFZQ1dsaFpBMUhSQVBRM3MvemI2aDlxM1RmN1JQYlRVandGelF5QUZxTkxSMmdwb20ydnBtR3VwQndFVUFHanAvYXNEOEc5TlMxdEhWMC9md0hDVmtiSEdnV2tHYUd2cDZHanI2dWpwNmVwcVpuTTE4NEN1dWQ3YUxUdjI2bHRFSERQWWVzWnk1OFdyZFlaMisrNE5XRVUraDc3M09INDJiNVhST3V2MUcyenNIUnkzT1RsN2Vubjc3UEwxMi8ramYwRGdnYUJnM0tHbzZKakRzWEdKSjM0Nm1YUXFPU1VqTXl1YlFEeDNQdjlTUVNIbGNsSHhyeFdWMTZxcS8zYWRXdC9RMk5STWIybTlkYitqazluVi9hQ25sODBaSEJvZSthY25vMXpleENSZk1QVkNLSmJNdlg3ejl0Mzh3aUw4OGRQbkw3S3Z5QjhyMzdpMEFKMi9vLytuWE9ZYUxtMWRYUjFkZzI5Y1d0cUVidzdtdW5wYmR1aXYzUnRoY095TXhkYWRGdzB0OTEydHV6ZXd5czRqRXJJNmZ2YTUwYnJ2UGNYMjhEZTBmeUg3NzRIbC9hL0kvZzcySDF4Q1lMV09saVo0T3VZQUZsQ3B0dFVYQS8vWDV2SUdKWnlXMVhZcC82YllBVWsrbU5peVY5NlY5UDhBaHRERWdSdzVmak15Rm84UW9BOG9peGVnTTlJQVY4bmVqL1R2aGxnY1JrbXRIVVNuVkF5d0RNSFkxVFozS2lEZTBFZVUyY3RUM3RiOHVPeUtuSlpVWWVEazVNZHlhU0RFa0tTWGU1bStHSk9Zc2plNVArNjNnd1ZMYitEeEk4aFFFNEtWWU12QnZSQ0hYZXNlbWlOTFZkYXBnYVFubjB1V055S0pZdkx3bnNRLzVYZ2hpK2pBMVRJVndOZmpuSEo0OHZSQno5cXlVOXQ2UzY3dkN3cG9iREQ2TlZNYzJaajgrNkhXTVBvZWJKSU4wOUtwOThxWk1zenBjNWpEOTVOSU1hTkN3cFhXK01iWGxkUm9Rb3BQTnZOVk94T3orNEd5SDV0Y0V4ODVGbEFqOWxGWVRLWFlWRjFyZTU5dFBxSUc5RllwR3gzeTNvYzhjOXZ1NmxYeklQMllHc2lMRFRvK1JqK2FVbVgrMGw5MjFVOTV5OGZjOHVXWXpIU3BSQjR4UlpvZ1dTSmxMU1llYkQ5OE1ja01EQTIveERMN0RpSE1sU1ZKWWpnVStLK3p4djNyUVh3cFlqdlNiNGVjZzZvSEV4eTRhWDFPY0FaN0pic3Q2N2JDRTBxVFVrcisyaGRVNzFCRFNHb1NwdnJSUnFqdUhCYmk3RmJ1V1BpaUR3c3hZc0pORjRWdWJSbjZUTTM5ZHNLVEwwbU9vU2pjbzBsN0xuZ0FKZzlzU3J2anlNMXFkWnZyNE4vKzNQcTVwT2p6bUxHckgzZHhkQ0krTUd0YWdkRVFuQVhOa09vNXN0QmdqaVh0a1grbkdxWlprTHdVSU1JUXN6YWp6NC9rS2V6a29Yc2hOY0JXV1NsclZYb0tjeDdhdUE2TVJyb2hsSmhWNHJYSFFoNGlkbURPSGY3OFNmVElOSnozQldXVHNtOW1WUkwxdzl2VEt4TUx6bGFPenVzM29uc3NrL2VibEJGdi9YNkxFZnBwdk5yNmNoNDl4c1Ezb2ZwK1dObDVMeFEvaGQyMDdmcWRVL3d6WmJIODVrclhpR2VaeDRXWDZpTGtjT215Mzkyb09tdXJwWGxCVTNCa2EvU041TUFQNGVYNDlYM3VjalM0QmhtQ1B3M0QrSENSQm9ObXJEZ0hIeG1VOWNaTlAybExtTWViS3R4dkVkdHdkN2xiSDlieWhia0pLbDV3MVhod0YvV3RicytFWTFmM1R2cjFCNlFjWkZ3MnIyd0JUUmp4ODM1cVlJQThoUXZxS1I5NklucG9tRVdiWnNodThKYVptMDYvaTkrOGtiZDBrNW12V3ZWVHk1R2pSMTh1amx0ZEttdGF0R211U1NkS0RTZmVscUZsMDhvNnN1Z1gybDNVRVBZQzJiWi9BN2hiV1l4TnhCYml6VEJiRkhaSXVhaGNCd3lBM2kxTlFnUjI3L0tGdm1NU2hzRjdHMVFobU5pSVZIQklXamF5a2x6eDdaU1ZzY1A1RWR3ZnEvbmpKNy9QMnpCMWJpZFJJRFdlVXdQSXRtVktYdzRVOHppR1p0SnZzeENON1V3ZmxwTEZsQXMzRVlJbTdtdjRtUzU3SE9PNEdCUHdLQ0xkU1d5TG04U0tLZ2liZHo4SGQvamtxWXdSTHJGaUg0d3Q5dHFkYmpiZU5COXhJRE0yN2ZXOUVkUDFmbWVZcSsxVHJyUlA0bThmajljenlyN1p1c3UraE8zejFDbm1YV1V1eTdrNDQxQWxyaFZIa3Y3WUZPbnhPcXl5d1dxWGt4dnBwMTA1dnI2ekwrL0xPcTJIbHIyWFRSbmtwSFRoN0FqZVFwRXJtcVdRTFZVb2NCTjBwd2tPRjNjUHV4ZlRqTE5tTDZJMm9YTmhIcnRYVUlqUkpyNFRMWE5ZUmI4ZzlJTklrZHlMOU5TR1Z2Q2xUYlA2TEhSbzg4YjdQRSs4ZFZ4cWRGZXQ0NE8raWN4QTd0SjNmTXdIeHBQYktCa0twa2h0WVJmUlNERkxWRWNEMU1CUHM4WDk2eEE5aURJM3kxazJPclY1SjFKa0lLMXhMKzJMaFRranFJN3g0c0RCY0xNcDhNL0tFalZ3VWcwWUVrTUdFOHk0L2NhcENSdTR5K0FPOGNNWEo3am9aTUl4N1dRK0xlWEszS3dhRUUraG9GRDNsVURLa29jYXVId05NbFlETjVSaDNwNkprVWFWVHJqVE54YlpaWVRMVFRhMTNQcGdxNXJxbmRmc2c5Tm5zczhtdDR4Q3hZMXZKMzVqSlBudWNuSUo5bnoxVytLZXJVMjdISjg0dGVDaTdLMTM4UzZkcUwvYmoxWUphRlo5ZW5ESE1ObEFaUTU2S0d2QkJOcHFsU1ZvaTl5QWRRWnBHOVZBOHZobHNqYjFkL3dWa2p1eUlNYnJJSW5zWHNjTHJCT3p3ajJLaUpiN29EWjhzcTIxNkl1cndjRnU1aVB1MDY2eW5OVHZ1NSs4SnB0aVQ1T0ZPWkxUVE5GVEZCdHZvQWIrY3VOMCtLWS9ZOFVvbTBBcExBODZHcitZZlhlK2E4YUJWUkhXUFlFVlZmdUZ0bitOSm0zc0xZbnlKbEFMcVVaQnEzMnMxekVjY043a3FXcUp6eEpMdnBmNFhoS2pzR0NKVEpmYW9HbXhZSWhjU05aRys4N1J0T2Z4bHE1cTRFU2FFM2dNd2cyU094OHQ5VmJXcm9hc2wxemxJVWo0a0RmRzR6bG16L3pWRkNwN1RNUXlmN0dJV3BQcFdmYmh0ZzJCZGhNaUZHQkY5SVJOU0w1MVdWYTZqc0lDOXE4VW5LK2tsbC9xMjY5SjR5M0l4UndSUHg4WG5UZTdwTEo5emhKZFRWaEhaSWx0ODFJcHoxMHpsZW1CVjJUaStvcEJnbCtuck12SE8vNlFPTFNSYitIV0dsNVZFZVZ5Y2sxQjhoRmpmMzRrUmNEREVYdWlEazF6SXNydGZYRS8vNXdKWnhTTmhod1l2Vis5bmFjVVZ2cSs4M1gyQ0kxa2RkU3RiNDJoYXpJOTZwaE5Wc3VvVjI3MTdLdys1Z2ZpL2puNkFMWUFoUUkzWnRtNmE0R0pTS3dJWDdyWktuM3RrZW5rODB6Nkpjd1dZa2dJM0Z5WTlmNHd3ejNOVXhwZ1lodkQ5R3ZxSTN6TjVoT2MwTW5uMEJGRnRCRXdWaDY5UUtqMW11eGZTeHBQTUdFcDYxWGJpVG1IVlFQd0kxWWhzeVJYUjR3YWVCWG1VNXB3QlB3WjRlMjUwbEZIM0IzRHEvL1ZONTIwaVJnWWlKVEQ5NzdydVQ5eEhNRjVGNkNGUTkzaldCMDFJUG9GQzRXSEY4enFZc3hBVjVpOGxDaEhnUWZoSkE2cklBR0FESW94enNSeVdUemk3bE5LMm9LVXNESG1YSEQzYmZCUGdxd2FobUZDNmxta2VxaTNpcFloMllQRDlVeWVac1o2aGU3TGFXV3UrakIydE50WWZsRDF1OUI2S1JWeWtYUkxEYUExSDlWQUVHS3ZlV0o5a0E1NFpCaDFyK0RyNVQ1OG84SlVBSHFKVFEySmxHR01MeGVqSHlxT0p3Uk5rcFBjTFZONzdXczc2UFBVN0l0cEVzYkY2SXdVYXFPbXJuUk5vRVBhaWZXWVU5c2R1d2RkV25FNEt2dldyNjFHdU9MZmVuSTc2MHhUMnkwUFJjcWNSbzlPdWtTV3hsWFZxb0h0YnNKczVWeHBvcFBqbU94UTAvcHA2bWpZeHpObEx4TjlUcWllSW1ma2NVVFRRWlVkMWdUam1HenpiZ21HMllMZ3lhd2EyaVhXZXZ2bm5UWFNESDlJMlRDRDVBL2hqZnVTNlNseDVSYzA4WFE4Y0s5MGtYcm5rY2pVUEVVd1k4RjkyNmtHQ3NycmlCWngxTFExMDI4WVFoZlpZMlRTUUtyRlVPZ3JhK3k1VzhrNnFuRzhrUm80RlpveFlpeDNWQnhVM3Z0TXRsekFXNlAzdzhzL1BnTmQ2TEVLUjJVREt5bVZyTFVJVHl0TVZCUFFtNWtPQnBHSnNhT1hTdklEN2ozL0R1cXFhMWxNS0JjdlQ3bXcrL2NrZnhtZnR2bktZWFdXdlZJOWFpTjJ6WXFhNjhSUDVwUVZmUllTay9OOENWY2xEMFJjSmJkamh1NkMvdkIyYndJdWJtaHV1VlJZWGNaMDlWdGdaTGtYQ3EzWk9adU9mK0tjVVh5QzhiSW9IbWF0aW9lM1ZibUFQeWlMVkZ2Qmd4Qmh4RFFQMzJGTitjczlaZFVYTlhBQnUycnVHY2xOWVFJYlNPUFQyNGdqRXU4Q1RSa1I1c3NPNXcrMVpvbkNTOGlyMGI1Ti9zbll5dzBQZWVnZGJ0Zk95NkpsdnlUR3Npa1l1MFdQK3ZmYnZlYmxXWUdMOEtCdlVQaFVPMWdYZkN2aW1tTlkxUTYyODQ1QjkvWXcwbkJMNU5tekRWTEpOZXhmSjQrRTBUMGFubG9aT0FiOFJ0ZXZwenZYam5xa1BkaG5Icnp6TEEraURic2oyNjZ3YmhJN2hxcjcwVWh1NDRMS29PWnhJQTdpZDZnQjNUSWxQUk8xZ2RpTXRSMW9qTGZGYWkzY0p3K0Vlc1dDZTgrSUIyNTUwK1pjQTlqakIza2dpbnlzZGF6MWVudTdUU3hySC9ha2UybWIzRi8xbE53aGtPcjNib0RZaW14a0UxUXo1NHdrTS9Uclp6YmppMVRhejlDblBUMWFERjBML3VBRzlNaDBpSzYzaDU1M2Z4bzBULzhvK0JqNG1HYlVsMlpRaEU1ekhCeEhITjJsNHhJMVlJSzBEYTNFRklIdXgraUthT1V2b0luN3hUdjlIUHJDK1FraG45VkVIamlxd0xVaDdORVZFN3VBcSszMVBFLzVidU0wdjBXWDBMV3k5N0dUalN6bEFXVUp5WXBZTFFwZnlwQTdLTXhnS3J2MkI4Ukg3Z2thSWxHU3ppN3FqT1FWT2dUNkpFNHZBTzN1M082VEVYeXFLdGk5emVXWlc2bjhENHN6QjloOTFoNkRZeTRKYmx4T3h1VGhiVEhYam5yUVF3eWg5QmVSdFZaOS9uN2xxeHpvMnlSMm01TWlnbjlJcnlxTHUzdTJvbmh0MkRYTHVjdFJQU2ZoTmN3LzNCcjhJdy8yTlNWNzNncTdGVHJzbGVUMzg3VzR6QVYrNitkSGxoRUpFUThpL0MyQmY3ZVlRVlJYRW9XMExVZ1NQalV1WVhCTTgxVTdrYmV6SGN2U2tEdGdPTnpOV2FhYzE2ZzlzaW55Vmo0dzg3MnluSndhZnVINTRtYmJtcm1ZUWNZbEV0QlBDNEVad3pUOVZ5blpOcFFybjJ0NE45MFl1YzM3VzJjT2p6Uy95bVg1QTZDbWVKcWt3bDlWVnkvS004aml4eHAxbGt6K3pKbFhBNFZNUks0R0RqeFc5ckFnRVhuQWs3Vnk3TXRYTDBzdE9EdGZIZ2FTWWYySERRdW1tc1I0cDJ4VGJLRFBKRnh0SjlJbEJvT01LVzhUZ3dDdW1ObnpvSllvVlcwa3ZkREloZkRXUmNIYS9YcFhLcHIzaXgvbVl0NSsvT0E5bVNWZHczWmFiaGo5TDAvNjBCTjV2N2VTNXQzMzFNdXlmdktQYzhjbGI5YlZONTBibzBZVzUxM2txNEtPTlBFcTNpNW5VMHNFVmMvSzZodGZ2NEhHRlY2TWtkbVZBQVBwVXpWQTBWR3RhbElEUEZQR0RWYnFjcEVhNlB3cXRaVTdrQ2F3SFlKTFdGRU5xc3Vhb2xFZmM3SnNSQUFsc1ZmVVFHbS9uVVpZK2tuQkxYVklpWVRDd1ZzUTdYN2tvNk95eE9QVDQ0TXpXN3FnbWV1dHFWV0MzdGNyMW9XS3ZlMmM1cjFaRHRWMWk0SXh2WUtSOTdtV0YvNC92blgvVTFPLytHZFFTd0VDRkFNVUFBQUFDQUNCRWMxWTBvN0RYSzhCQUFEdUF3QUFEQUFKQUFBQUFBQUFBQUFBdG9FQUFBQUFaRzlqZFcxbGJuUXVlRzFzVlZRRkFBZno1R2xtVUVzQkFoUURGQUFBQUFnQWdSSE5XSU91WHZGVkRRQUFySnNBQUE4QUNRQUFBQUFBQUFBQUFMYUIyUUVBQUhCaFoyVnpMM0JoWjJVeExuaHRiRlZVQlFBSDgrUnBabEJMQVFJVUF4UUFBQUFJQUlFUnpWZ2s4TnY0T2dBQUFEb0FBQUFPQUFrQUFBQUFBQUFBQUFDMmdWc1BBQUJ5Wld4ekwxOXlaV3h6TG5odGJGVlVCUUFIOCtScFpsQkxBUUlVQXhRQUFBQUlBSUVSelZnazhOdjRPZ0FBQURvQUFBQVRBQWtBQUFBQUFBQUFBQUMyZ2NFUEFBQnlaV3h6TDNCaFoyVXhYM0psYkhNdWVHMXNWVlFGQUFmejVHbG1VRXNCQWhRREZBQUFBQWdBZ1JITldLNGpBSGl3QXdBQVl4OEFBQWtBQ1FBQUFBQUFBQUFBQUxhQkxCQUFBSFJvWlcxbExuaHRiRlZVQlFBSDgrUnBabEJMQVFJVUF4UUFBQUFJQUlFUnpWaHUzRTVkNWc0QUFNNFFBQUFPQUFrQUFBQUFBQUFBQUFDMmdRTVVBQUIwYUhWdFltNWhhV3d1YW5CbFoxVlVCUUFIOCtScFpsQkxCUVlBQUFBQUJnQUdBSjBCQUFBVkl3QUFBQUE9IiwKCSJGaWxlTmFtZSIgOiAi57uY5Zu+MS5lZGR4Igp9Cg=="/>
    </extobj>
    <extobj name="F360BE8B-6686-4F3D-AEAF-501FE73E4058-2">
      <extobjdata type="F360BE8B-6686-4F3D-AEAF-501FE73E4058" data="ewoJIkZpbGVDb250ZW50IiA6ICJVRXNEQkJRQUFBQUlBSUVSelZqU2pzTmNyd0VBQU80REFBQU1BQUFBWkc5amRXMWxiblF1ZUcxc2haTmRiNXN3R0lYdkorMC9XTDRuTllaQWlHQlZSdHF1VXJwV3BSL1hMcndRSzJCWHhtU3RxdjMzWVRxRnhrMVVMaENjNS9oZ25kZkVweTlOamJhZ1dpNUZndDBKd1FoRUxnc3VxZ1IzdW5SbStQVEg5Mi94VXVaZEEwS2ovdUdpNDBXQzM1NW1VZmdFUWU1QTZFMGRQL1NZRTVXaDY5Q1F6VmdabGN5UDZGK01IbmJoZEVJbUFVYlhXWUlmdWNCOUxPb3ZFNTFLVWZMcXZ6Q0ltYXc3M1M5RER3bWVFaGVmV1BDS3RSdkR5RDY1Znk2WWhodFd3Vy9XZ0RHY0wxYlptYlY4TGY5Y0tGNFlmSGQ3ZjREZWRqV280OWdVQURVWGNOeGl0dkJUQWRzY3RseXJhdEZwdVdLdnN0T0hMVTN6dFdNbDgwMzZYdEpuZkZrSnFXQUpaU3AwcGwvclkzWHNmT2RTNkNPZXN4cHlyWGpPNmxUSnR0M0ZqZlhISi9ZYzQwejNSNG5YN1Y0Mzd4cTZZWHFkWUJvR1ZuVjcyUCtRYm9YRmkxeno3VERwUzFIQWk3VVpvN2RHRzA5T3ZIem1nektoMDFITWNnVWdIbm1oMXdPTUtMSGhMK0RWZWlqR0piT1AzNmlaTHFWcURDbWczWXdrN1Fldm9WajJOd01wb2I1REFzZjFFQ0Z6UDVoN251V1Z3MkZiZ1pCYk9hS3IvamNzK2VFY09uZnBuSGlmekhiUU1KYmh6KzFmL2dGUVN3TUVGQUFBQUFnQWdSSE5XSU91WHZGVkRRQUFySnNBQUE4QUFBQndZV2RsY3k5d1lXZGxNUzU0Yld6dFhWdHZHOGNWZmkvUS83QmdnRUJ1YlhKdlhISVJxb1p1bEZSSU1pdlNzdFMzRmJtaU5pSjMyZVZLc2ZxVU5nRnNORzdxSW9hVHBnNktvRzd0cHpoRlk3U0kwL3lZd3BTZHAvNkZ6bVh2bkwySVMwcWlOY3BEdUh2T3pKbHpadWJNT2VmYlhWZXUzKzUybUNQVjdHdUdQcHZqOG15T1VmV20wZEwwOW16dVpxTjZyWnk3L3JNZi82aFNVOW9xczdvSVdGakEwamp1cWJNNWVDL0hiQ2hkOFB1SEw1OWY0M0xNTHcyakMzaHl6RTFkczJaejNXNk9xWmxxVGVtcEpyZ3Q1RUJYRFBoRDNkVk1vOWUzYjZDYnQ3U1d0YzlzQVVhTzUvTkZQbGZ3VTFkVXJiMXZRWEpKRnZJbGxndVNvVUMzQTU1amg2bGVCN3hjQ3BMaGNPWk5WVG1JSDRMTGxqQ1dtbUZhcHFJaGh1cmNXbjBwU0o0N3RJeTY5bXNWa2h1Yk41Y2loS3lwZTZnSE5vTGVNSHB4NUUxbmlPSEJPUXp6aG1VWlhRSkh2V2thbmM0MjZqeGZsRGxPbEVnTU81aEJMQlg1c0FHV1RhMDFyN1kxZlpzd1FwZTRReURlTU51TG1xazJMYkFlZzBPckZNS0xwckttSEJ1SGxyLzV6dys3dlhXanBSSzBncVM2ZGR4UkNWSVJ6WjZSa0s0Ymg5M2ROZlZJN1JDYWRidnJ5cnVHaVpiVU1FblRNU204Rm9HS1c2cTVxUFV0VWtOQVhURVNxSFA5UGlTV1F4dWtWMjhxV0wwaUd5YUJYZGdFZmRwV1pmTkRERUNpYXpuV1ovU0FqYUg4cXFaMldwQzdveHd6OVgzanZkcStZUm5PUW1jMjBOSjJMeEd4WnZSaHB3emFYY0FnUUNzR2J5RmdidFptV3ROMDFXRnNxTGN0WUNOTEF3bzVYWVhNZ0lhQjVOdWJDSHNueHg4Tm5ud3l1UDk3ZkhWek5nZi9sMk9xSGFXTis5ZXNqa3JvR0hXK3BYUU9rUm1BRjV2TjFSdWJBVk1obHFxaFcweFY2V3FkNDluY3VnYTJROThBbTNWSEFWcmxHR3dBTU8zTWd0RXhnT043UzBSL1FaTVhIQ1ZTS2NhN2lqMys1dldYRDF6RmtDWlRyWm5rSGlFZlBQM2gwNmV1Wm90cVR6R3RycXBiVTZpZXZmcWhmaVZIdjZXdW9uVmM5ZXlyYWRhczdLN0pmLzN0NVg4ZXZYcncvUFd6TDF3RmI0RmRyVi8wcGVuZHNEMWEyTkgxWFU5WTFUcWRxbUYyRmNzT2Z6YWdlaTU1ZnJscUd0M0d2dG9OSFQ2Vm1xbnBWbDIxRG50TVZRTkhibjFmVlMzWGtIYkV4SHJ1RVFZdnJudUVvWW92bUlJeHdicGlnc01UNjRvT2VmOE5FQlQ0TC9FWjc3dmpqZ3I0ZFJEMStXMkQ3dGd6K3ZxRGV5ZC9ldWI2MUZYOVNPdHJ1OTcwTVd0Rzg4RFp4VWhCNTJJT0hOMUhIdCs4MGp4b204YWgzbklZNnJyU0k4VTlmdkdEZi93V1JwTzI0NHVTN2h3eEpQSDR5aS9kNWlhSVI0ZWNaNHdLbmtRb1hQQ2MwL3VmdjNyd05IQUlJVGEwMk5CaExBVFZRZFNsdlQwUXlrQ3lJQkhJOEpoRFJBSnR3ZEIxMEJaM1hoUjlnMFZrNTJwOTNSdXRDQmVFb3VtN2NKK3l6c2kzTkV2cGFOWnh6TmpGVXV6WVJUWm03RVJpZlI5RS9DRnFwV0NQMWJuR1RIZ3ZvZC8yY2dQQkpJTW14RDMxZ0VjQWNWOVQ3ZmNkcFU2ZS8rYlYwNCtDS3BtSzN0OERHelRzTjd5WW5tV0h2WW9YeWtzRTZwemVKZ1dNaUxaY3MrTmJYaXFTcVNqQUZWaCttQW9Xc05PNkNHY05SZG81WmowY3RmcVk3YzRDeklTZXF4MnRSNGk2WFJvcDZDNlFiRmRCVWUraVlpbEQ0OUYyVjF0b2Rna2lnQk9Nb0lOdFJ1aXhzbEF6d1A3dGh6dkN0KzNwcmxtYzY0dndnbUhESndocUZLRTRvcVcwWHdFTFRoZ083enFueE9Fa3pxODNPc0tVcFJ1T2dJY2pwQmdPT21rMmtTVVRSak11VzRsNGNPSjRiU1g1MVVnMU51ZFc0TkJiMS9yTmNOTWJ1KzhDendjSGkzWjNhQkdIV2xTV2psVEM4a1YzRjAwblJXZXF3NXR1cUNIMmlIYU04WXREclhtd3J2UVBvSC9oT2JrNEZESU5CU1IxbzZPMWlNWjFQZjFiZS9ZZndXQmVmOE1iWGxlSkZKZDZTeVZYR3dKTUN3cXlCZ2dJTFRMVEpqeXBOYjJOQ2l2NVlsRm1wZWplYW9wbHFhWnV1d1VpRzZveXpKbW04UjdpWXAwb2NkaHZJZllsdlpXZUdka0VXQ3pKOW9qWmIzOXd2cFZGdUZQZEl4aXNleUJzWDJtQmZtUzRyTlU5R0w1eXhXSXpRditDSTMxb0VpT25xb0xQOCtocGhBTUF1c01hQU5rVFJYUlFLZmlXYmVCQUJoSEMwTDVBWVVNZ1UyK0FYMHUzTFZWdk9hSkpvNHM2M1YyR3dDbWY1T0JRaThESkgrZEwzQll4MFlETHM1ejZYQTgwU2VkeDNTYWgrQUY0RjJqWWZJUExJenY4QkhhUjBOaVY2R3VNVFJMZnVuSGJ3dmxnWExLR09JbGhoZGNQa0RuZkFZRThzelhYMGRvZ1BWa0EvbEExY2ZVSEx5ZnMvMkJhbyt6V0xRTUU3bVhpOGtBZEJqYVpEUCtMVm1KaFh6R1ZKcERHckc1ai81dytyMHpxdXdhNmJwdEtiOS9wdTk2RHU5SmVtYmF1OEZEVVcxWE43RnVJQjF6QTNNNzV2WW16UDlSWWFhcnpLckNpNmwzUDdWa3dQSTVaaGpqbDZ6TzRVOUhPRlBFcERPMG9PcmxobElOejV5aUNodWk5SGxQRE9pNXNSK3pjQUwvVmN4Z0hkNzhZUFBsb2NPL2g0QTkvaElXRHI3NGZQTDd6K3Z0UEJuZStIZnp1TDY4K3ZsTXBXTDA0MFlWZUZCbXNPL0t3TVFHdHVTSG5GbXFDYndRTzUyWFY2S3FXcWFsRFBzMm1ISk5FYmhqb2tJZ09TemRRNFRPR1lhRmo5TlZXek5HNlljREtUS3dJbVBURzlMQnVIS2tOSThxY3FjTkd4SjBtT0VPTWhVaXA2R3dkNjNnaURGT0lGSlJtQ0RHNzcveUVwcko4cGhGTVlDVVFwVllLaEgzbDN2UzJvUjEvSkZZVitDbXJLb2lrbHJTcVFLc0t0S3BBcXdxMHF1QXkwYW9DclNyUXFnSzVDYTBxMEtyQ1phb3F2UHozQzF4UE9IbjA3YXNYSDNhVWJrczUrZk0zSncrL3B1VUVtNEdXRTdLUGg1WVR4amVDS1NvbjJJOWt3TzZkb29KRUtDb0UySEEwNHI4VnlGSU5uWnluZWcvUENsd1JIYWExamNiMkREZ0V3R21XWDd1eEFDNW4wTmhBNEpldnpXMEdydTJNSkw4dFhCMjZ0eU5jdVhKbE9BN3pIc2lGbFFWYjRNNEVCWUt3R0pjNU9EWkJQejRranZmRWNWZUg3dTF3VWVKU2FwZFZIRWdJQ2JPYW9wQWs0NG1HaHJtRzV6K3Vyc1E2ekR1WWVTZTJ6QVI1bDIvT2JTN09zQVRqdU5HbElQRjVQSW9aUElLZnd0RmNJWVp1d1ZxVTEyWUh0dG1KYU9PTE1NVVNGSlc2Um5XYUVwV25MWHJvaTZDeHIyYVZ6SXpVYWlodGo5OWQ1TnRvV29uTHpXN0ErUnZ3cEFZUmhUSllFUWl3UmVUeFVsRVNVcVR4Z2FjVlBRT2ZVUTZlTWJVV3lPeUIxRnBNWUI0OXRjYVJlU0MxaGlVNjlOUWg1eVRXTEtFTWpMcWFpcXc2YXpRYUdVdW1qa2FqZzgzSlI2T2pobDZaUWs0NUpocytmY0NYTnJ4QnQ5MW5TL0hMSFdBRmQ5QVA5N0g4dGc0U1EvaFNqUGZZTEh4enh1OTMwOEl1cFNtRFhTU3BuSERVVWRnRmlhR3dDNFZkS096aWRFUmhsekFUaFYwbzdFSmhGd3E3VU5qbHpZZGRYbnhNWVJjS3U0UklGSFlaV1NpRlhlSmhsL0xFWVpkaUZsaENJT0FFMldHWHNRaDBZQmVKS3lmb1Z3cUpLeEZ3a05MNFlKZXM0a2FHWGRCcU9tZmNwU2lKWjRTNkZNVXB4MXlJRUlxejFrZ05TaFBBWEdTWkFpNFVjUEYzVFFFWGwrR2lBaTdRMFY4R3hFVW1CRWVMOE90Zm1xRzdYK3k1KzNqdzFlZmpobHp5WExsRU9INVM0UzVsZ1hBVytRNDdMazhxSUdiQVh2S3NMSlRmT0FCbVN6RTFoUkRaMnZlZE10MXRDMWZwVmh3a2hyVHUzVzh5MmM4d0xEVzI1dFptM3Y3Vm9XRzlnNmNkLzc0YXFqaHgrYUxFRndtSGVzRWVSVUFOd29qUEdrWkt0UlFvbGpRUmcwMEtVTUsrNkxLZ1NzV2hIZndHSWtvVUtKcUN3UGFjZ0NMSmNVZndSMXFvU0NqRFQvemE3Y1R6QjR6U3VGVzNuUy95RWNRTXFCRW41M21KQWtjVU9Eb0g0T2kvRC85WmU3dGp2UU5PNitzVUtySVpMZ1pVbE42QnBRNjRFUGRaQWticFBXcEdOT1dVeGpvWFRPbWlHaVA5eXNsZWhrRXhpL3NSZVArMzVVK0JQc0VYY2lhTVBwV3lvRE1DQVM3SmpqNk5SYUNEUHBYS1hJSitja2ljVElDRDVQR2hUMW5Gall3K1NjSzVnMDhsVVQ2emwzNEVidXBmK2lIaVNjNXlJeldRS1FCRkFTZ2Y0V0xrNlJTQUdpVkN5eFM4U3VSMW1peDFxdkFuN3B6ZStDa05XemNkOGlTWDRqKzBObTdrU1FvZGdXOEM3SFMyZ0UwS0MxSzBadnpXbWd4VUEvYnRaVUZwNkxzL3BONG9wSFBCUThYcGVmY253WmU0TFNZTzVTVDdYTGZSMk43K2tld3Nuc0k0Rk1ZaHp2WGtQdWIrL2FlRHUxK2ZQSHIvNVhlZnZYN3kxLzk5ZDgvK2t2djlELzN2QmRIUHU4Zm13OVB6WWxBS04wdGZESnFJMEZTV1A4TVhnMFlmejBSZURPSW0vMkpRT1F0MElSQ3doR1JvaGhzZHZFZ3YwSUZtWkQ3aHhTY3VoQVJ4aERkMXVGTzhHSlNnWFdaeEkwTXpnbnp1MEl6TXNpTkJNOXdJMEF3blR6MDBRMFJhbk9WR2FNRFJkNE1vTk9NblRIVyt6V2ZNdDNuZjFtc3NiVGR1clM0MlZtYnNiSkxndzkwZVBDZklGME45ckN5dExxODAwblJ5cXBRYythcmtORHltSzcvankvTHdKRStUN3BHVGJtYit3TGtUVWN0MHBkRTBQSkxmUzhOUFBudjJ4cVhWRkdZT2tsSmtjRUxNcnAxdW1KbVE4SkZlZGh4endpZGtTUGhFUXY0bEppVjhRb2FuMWRJTGREL0FMV1g0MG9WSStQQkVwTGlVMm1VVk4zTENkMDBvY2VlZThrbGljWlNVVHhqbGFieHJYTGw0NlpLK2lYeUVteVo5Tk9rTGRqMHRTUjgzaHF5dmREWlpuKzJ1a3ZNK0tTYjg5aWQrYkNoNU8yWHVKOURjaitaK0Z5VDNHOXovTzgzOWJJWkxuUHNsZmxndzRpR29iSmdoQ3B3dnFPRHpTSGJ0MUhhRWJOZnVreVNIZ1UvbEl1WlovQTlQd1d2Z0c0RThHVi9nQ0FFNkpKY05QbXByWUNhT2hjK3FHZDZ6cG9YVENlSDRTQ204WHdybmw4S2xrRkpPcHdxZlNaVnlTbFZLV1ZSQi8xUlhDbFZLV1ZRSkNvbFJSYzZrU3NwWmtUT3BrbkpXdUd5eklvK2dpdWdYSXA1V1NOcTlFaUVGVlRBY1AxQXAxSlEyZEJEL0IxQkxBd1FVQUFBQUNBQ0JFYzFZSlBEYitEb0FBQUE2QUFBQURnQUFBSEpsYkhNdlgzSmxiSE11ZUcxc3M3R3Z5TTFSS0VzdEtzN016N05WTXRRelVGSkl6VXZPVDhuTVM3ZFZLaTFKMDdWUXNyZmo1YklKU3MxSkxBR3FLYzdJTENqV0I0b0FBRkJMQXdRVUFBQUFDQUNCRWMxWUpQRGIrRG9BQUFBNkFBQUFFd0FBQUhKbGJITXZjR0ZuWlRGZmNtVnNjeTU0Yld5enNhL0l6VkVvU3kwcXpzelBzMVV5MUROUVVrak5TODVQeWN4THQxVXFMVW5UdFZDeXQrUGxzZ2xLelVrc0Fhb3B6c2dzS05ZSGlnQUFVRXNEQkJRQUFBQUlBSUVSelZpdUl3QjRzQU1BQUdNZkFBQUpBQUFBZEdobGJXVXVlRzFzN1ZuTmJ0TkFFTDRqOFE2cjdibU5uY1IyTE1WVWJXbEVwUWFWSmlwd05QWTZzZXJZa2JPbExTY3VQQUFTNmdGdWlBTVhDZ2R1Q042bWxMd0YrK2M0ampkUkNxM1NIM3NQc2NmZjdzek9Oek8ySi9YVm8xNEFYcUo0NEVlaEJkVVZCUUlVT3BIcmh4MExIbUJ2dVFaWEg5eS9WMjkzVVE4TnlCa2dCNzhDV3c4dFdORWhlR3oza0FXSHI5K2Z2L3NNQlNTRmJVUkJGRE5zclpKZ2Y1OThHMzQ4Z2FEVnRkM28wSUpMWlZWaHgvaDB0Z1NiM1hLWXZqWEhRU0d1RWJqbmVjaDBWUU1LV1pYTFBBTVpaaUxUbWF6bU9vcm5KVEtWeWFySU5Sd3RrUmxNWnBpbW11TEtIS2Nicm9jU1dZWExWRTF6OUVTbUNiMk9vMVZnYVY3YnM3cXFFbDI2WkQrcWtPazF2WksxWGVqUDJLNG9GZE4wSjJ6UDdGc2IzOCs0N2ZWU3lsdU96VTNpZVFkUFVCK2lROER1cWpuK0NNTjkxSWppbm8zQmt3UGYyVy9hZzMwTEx1ZVFETjN3ZzBDQTI4ZDlzbklyQ254WEJrMGREUGFFRStnQlFXbzdDZWNjSjN4L3FSclo3VzAvUkZQdmpoQlBrZC9wWXFwY1hkSEpZVWgxamVBYmRwOWlHNEdOWndOM2JJeFJIRElQeSsxbjBIWFU4Y08xT0k0T0daS2tiY3QvUlJ4V25UNWxNM1F2Tm9FNWdyaHFIaTdZQk03SEx2SUlJeVk3b0dCSFo0TW5QRmxLVTdKRWFkT05LQ1ZXU0ptY3lWV2RCK3RzTG5rSkFzMkkycVZNQ1pnWkM5VkxZeUcrZ09pWGVSdXhRVnpzaDVpVTNibWNmZWxaVWVSRHBqNGxEQlZoUDZubVZvVjkvalVnQTd4RFlYOVpETEVsaTNTNHdEdFFVZDdCZ3VPOFVxWmo5THBqRm9GK2xYWGZSWFFrVlVWZlNOMHZyMVRvVVdURkRKNDBnNDVSVmhoRlZseGxWbFFOT2tiZUxyNENybDlDL0JORmJNMGJuUkNOS01TVDNhVUpiM0gvcUNZZGN1MDNDVGZydmV3UzlaTGtsWGhXdFBNNFdaTHViQmdTdWVqUWF0VnNOL2Y4OU12WnArOGczOVliVGVQdHpWdFVLbVk4d2pPbG9qckhoUDhxRmJRYm51VmJ2T0NvMlNwUnZzbFZZbm9jamJyUUFwQ0wzRFk2RW4xbzRnOXl6alh3WjZ1U2hQSFpyOU0vUDc4T1A3d1ovbmhMWVBhTEZvNzZ2Tkx1clFWK0o3VGdCZ3BKdk1qL2VCRCtGLzlONUJ2OFhUdTJIVEliQ0M2V2tpNzAxak5tUk1QdStjR3hCWnUrRTBlRHlNUGd1ZjBJK1Vub3FKSTFkOGlTbmRqdWQ1TTF0a0szNGNjRG5GenMwb1JoRjJJRE5CTDdsRXk2SU1kc0l3L0xHS2szN1ppRS9RQ3NSeGhIUFRaWHJFZk8ydFExNUpmUHpqOENXZUhtUkcwUHBFR1RBZ0E3VFhiSnJqZ2pPVmVRak81UVcrZjV3SjFDQkkrWFZIbGhXbUhhOVROTm5jTTA2VGZCbmZiYW9rMGJ2NVd0ZXVJSlJaODlRaW9rNUVxYzBUL00vd0pRU3dNRUZBQUFBQWdBZ1JITldHN2NUbDNtRGdBQXpoQUFBQTRBQUFCMGFIVnRZbTVoYVd3dWFuQmxaN1dYYVZSVDJaYkhMek9DQ0FpSWdwcFNDaEFRS0dVU2pNbFRDeEI0Z0JBQlFTRlBzVVRnSWFVTWlYSkpGSVRJSkdXQjhBd2xrVEVnYUZRSUNDS1JoS0dGWmFFSkpCZ1VrdUFBU09SZWgzaUxUQjE3ZVAybGU2M3VmdDNuclAzaHJMUFA4RnQ3cjdQL1J6MmxGZ0Ztd1FGQkFZQ1dsaFpBMUhSQVBRM3MvemI2aDlxM1RmN1JQYlRVandGelF5QUZxTkxSMmdwb20ydnBtR3VwQndFVUFHanAvYXNEOEc5TlMxdEhWMC9md0hDVmtiSEdnV2tHYUd2cDZHanI2dWpwNmVwcVpuTTE4NEN1dWQ3YUxUdjI2bHRFSERQWWVzWnk1OFdyZFlaMisrNE5XRVUraDc3M09INDJiNVhST3V2MUcyenNIUnkzT1RsN2Vubjc3UEwxMi8ramYwRGdnYUJnM0tHbzZKakRzWEdKSjM0Nm1YUXFPU1VqTXl1YlFEeDNQdjlTUVNIbGNsSHhyeFdWMTZxcS8zYWRXdC9RMk5STWIybTlkYitqazluVi9hQ25sODBaSEJvZSthY25vMXpleENSZk1QVkNLSmJNdlg3ejl0Mzh3aUw4OGRQbkw3S3Z5QjhyMzdpMEFKMi9vLytuWE9ZYUxtMWRYUjFkZzI5Y1d0cUVidzdtdW5wYmR1aXYzUnRoY095TXhkYWRGdzB0OTEydHV6ZXd5czRqRXJJNmZ2YTUwYnJ2UGNYMjhEZTBmeUg3NzRIbC9hL0kvZzcySDF4Q1lMV09saVo0T3VZQUZsQ3B0dFVYQS8vWDV2SUdKWnlXMVhZcC82YllBVWsrbU5peVY5NlY5UDhBaHRERWdSdzVmak15Rm84UW9BOG9peGVnTTlJQVY4bmVqL1R2aGxnY1JrbXRIVVNuVkF5d0RNSFkxVFozS2lEZTBFZVUyY3RUM3RiOHVPeUtuSlpVWWVEazVNZHlhU0RFa0tTWGU1bStHSk9Zc2plNVArNjNnd1ZMYitEeEk4aFFFNEtWWU12QnZSQ0hYZXNlbWlOTFZkYXBnYVFubjB1V055S0pZdkx3bnNRLzVYZ2hpK2pBMVRJVndOZmpuSEo0OHZSQno5cXlVOXQ2UzY3dkN3cG9iREQ2TlZNYzJaajgrNkhXTVBvZWJKSU4wOUtwOThxWk1zenBjNWpEOTVOSU1hTkN3cFhXK01iWGxkUm9Rb3BQTnZOVk94T3orNEd5SDV0Y0V4ODVGbEFqOWxGWVRLWFlWRjFyZTU5dFBxSUc5RllwR3gzeTNvYzhjOXZ1NmxYeklQMllHc2lMRFRvK1JqK2FVbVgrMGw5MjFVOTV5OGZjOHVXWXpIU3BSQjR4UlpvZ1dTSmxMU1llYkQ5OE1ja01EQTIveERMN0RpSE1sU1ZKWWpnVStLK3p4djNyUVh3cFlqdlNiNGVjZzZvSEV4eTRhWDFPY0FaN0pic3Q2N2JDRTBxVFVrcisyaGRVNzFCRFNHb1NwdnJSUnFqdUhCYmk3RmJ1V1BpaUR3c3hZc0pORjRWdWJSbjZUTTM5ZHNLVEwwbU9vU2pjbzBsN0xuZ0FKZzlzU3J2anlNMXFkWnZyNE4vKzNQcTVwT2p6bUxHckgzZHhkQ0krTUd0YWdkRVFuQVhOa09vNXN0QmdqaVh0a1grbkdxWlprTHdVSU1JUXN6YWp6NC9rS2V6a29Yc2hOY0JXV1NsclZYb0tjeDdhdUE2TVJyb2hsSmhWNHJYSFFoNGlkbURPSGY3OFNmVElOSnozQldXVHNtOW1WUkwxdzl2VEt4TUx6bGFPenVzM29uc3NrL2VibEJGdi9YNkxFZnBwdk5yNmNoNDl4c1Ezb2ZwK1dObDVMeFEvaGQyMDdmcWRVL3d6WmJIODVrclhpR2VaeDRXWDZpTGtjT215Mzkyb09tdXJwWGxCVTNCa2EvU041TUFQNGVYNDlYM3VjalM0QmhtQ1B3M0QrSENSQm9ObXJEZ0hIeG1VOWNaTlAybExtTWViS3R4dkVkdHdkN2xiSDlieWhia0pLbDV3MVhod0YvV3RicytFWTFmM1R2cjFCNlFjWkZ3MnIyd0JUUmp4ODM1cVlJQThoUXZxS1I5NklucG9tRVdiWnNodThKYVptMDYvaTkrOGtiZDBrNW12V3ZWVHk1R2pSMTh1amx0ZEttdGF0R211U1NkS0RTZmVscUZsMDhvNnN1Z1gybDNVRVBZQzJiWi9BN2hiV1l4TnhCYml6VEJiRkhaSXVhaGNCd3lBM2kxTlFnUjI3L0tGdm1NU2hzRjdHMVFobU5pSVZIQklXamF5a2x6eDdaU1ZzY1A1RWR3ZnEvbmpKNy9QMnpCMWJpZFJJRFdlVXdQSXRtVktYdzRVOHppR1p0SnZzeENON1V3ZmxwTEZsQXMzRVlJbTdtdjRtUzU3SE9PNEdCUHdLQ0xkU1d5TG04U0tLZ2liZHo4SGQvamtxWXdSTHJGaUg0d3Q5dHFkYmpiZU5COXhJRE0yN2ZXOUVkUDFmbWVZcSsxVHJyUlA0bThmajljenlyN1p1c3UraE8zejFDbm1YV1V1eTdrNDQxQWxyaFZIa3Y3WUZPbnhPcXl5d1dxWGt4dnBwMTA1dnI2ekwrL0xPcTJIbHIyWFRSbmtwSFRoN0FqZVFwRXJtcVdRTFZVb2NCTjBwd2tPRjNjUHV4ZlRqTE5tTDZJMm9YTmhIcnRYVUlqUkpyNFRMWE5ZUmI4ZzlJTklrZHlMOU5TR1Z2Q2xUYlA2TEhSbzg4YjdQRSs4ZFZ4cWRGZXQ0NE8raWN4QTd0SjNmTXdIeHBQYktCa0twa2h0WVJmUlNERkxWRWNEMU1CUHM4WDk2eEE5aURJM3kxazJPclY1SjFKa0lLMXhMKzJMaFRranFJN3g0c0RCY0xNcDhNL0tFalZ3VWcwWUVrTUdFOHk0L2NhcENSdTR5K0FPOGNNWEo3am9aTUl4N1dRK0xlWEszS3dhRUUraG9GRDNsVURLa29jYXVId05NbFlETjVSaDNwNkprVWFWVHJqVE54YlpaWVRMVFRhMTNQcGdxNXJxbmRmc2c5Tm5zczhtdDR4Q3hZMXZKMzVqSlBudWNuSUo5bnoxVytLZXJVMjdISjg0dGVDaTdLMTM4UzZkcUwvYmoxWUphRlo5ZW5ESE1ObEFaUTU2S0d2QkJOcHFsU1ZvaTl5QWRRWnBHOVZBOHZobHNqYjFkL3dWa2p1eUlNYnJJSW5zWHNjTHJCT3p3ajJLaUpiN29EWjhzcTIxNkl1cndjRnU1aVB1MDY2eW5OVHZ1NSs4SnB0aVQ1T0ZPWkxUVE5GVEZCdHZvQWIrY3VOMCtLWS9ZOFVvbTBBcExBODZHcitZZlhlK2E4YUJWUkhXUFlFVlZmdUZ0bitOSm0zc0xZbnlKbEFMcVVaQnEzMnMxekVjY043a3FXcUp6eEpMdnBmNFhoS2pzR0NKVEpmYW9HbXhZSWhjU05aRys4N1J0T2Z4bHE1cTRFU2FFM2dNd2cyU094OHQ5VmJXcm9hc2wxemxJVWo0a0RmRzR6bG16L3pWRkNwN1RNUXlmN0dJV3BQcFdmYmh0ZzJCZGhNaUZHQkY5SVJOU0w1MVdWYTZqc0lDOXE4VW5LK2tsbC9xMjY5SjR5M0l4UndSUHg4WG5UZTdwTEo5emhKZFRWaEhaSWx0ODFJcHoxMHpsZW1CVjJUaStvcEJnbCtuck12SE8vNlFPTFNSYitIV0dsNVZFZVZ5Y2sxQjhoRmpmMzRrUmNEREVYdWlEazF6SXNydGZYRS8vNXdKWnhTTmhod1l2Vis5bmFjVVZ2cSs4M1gyQ0kxa2RkU3RiNDJoYXpJOTZwaE5Wc3VvVjI3MTdLdys1Z2ZpL2puNkFMWUFoUUkzWnRtNmE0R0pTS3dJWDdyWktuM3RrZW5rODB6Nkpjd1dZa2dJM0Z5WTlmNHd3ejNOVXhwZ1lodkQ5R3ZxSTN6TjVoT2MwTW5uMEJGRnRCRXdWaDY5UUtqMW11eGZTeHBQTUdFcDYxWGJpVG1IVlFQd0kxWWhzeVJYUjR3YWVCWG1VNXB3QlB3WjRlMjUwbEZIM0IzRHEvL1ZONTIwaVJnWWlKVEQ5NzdydVQ5eEhNRjVGNkNGUTkzaldCMDFJUG9GQzRXSEY4enFZc3hBVjVpOGxDaEhnUWZoSkE2cklBR0FESW94enNSeVdUemk3bE5LMm9LVXNESG1YSEQzYmZCUGdxd2FobUZDNmxta2VxaTNpcFloMllQRDlVeWVac1o2aGU3TGFXV3UrakIydE50WWZsRDF1OUI2S1JWeWtYUkxEYUExSDlWQUVHS3ZlV0o5a0E1NFpCaDFyK0RyNVQ1OG84SlVBSHFKVFEySmxHR01MeGVqSHlxT0p3Uk5rcFBjTFZONzdXczc2UFBVN0l0cEVzYkY2SXdVYXFPbXJuUk5vRVBhaWZXWVU5c2R1d2RkV25FNEt2dldyNjFHdU9MZmVuSTc2MHhUMnkwUFJjcWNSbzlPdWtTV3hsWFZxb0h0YnNKczVWeHBvcFBqbU94UTAvcHA2bWpZeHpObEx4TjlUcWllSW1ma2NVVFRRWlVkMWdUam1HenpiZ21HMllMZ3lhd2EyaVhXZXZ2bm5UWFNESDlJMlRDRDVBL2hqZnVTNlNseDVSYzA4WFE4Y0s5MGtYcm5rY2pVUEVVd1k4RjkyNmtHQ3NycmlCWngxTFExMDI4WVFoZlpZMlRTUUtyRlVPZ3JhK3k1VzhrNnFuRzhrUm80RlpveFlpeDNWQnhVM3Z0TXRsekFXNlAzdzhzL1BnTmQ2TEVLUjJVREt5bVZyTFVJVHl0TVZCUFFtNWtPQnBHSnNhT1hTdklEN2ozL0R1cXFhMWxNS0JjdlQ3bXcrL2NrZnhtZnR2bktZWFdXdlZJOWFpTjJ6WXFhNjhSUDVwUVZmUllTay9OOENWY2xEMFJjSmJkamh1NkMvdkIyYndJdWJtaHV1VlJZWGNaMDlWdGdaTGtYQ3EzWk9adU9mK0tjVVh5QzhiSW9IbWF0aW9lM1ZibUFQeWlMVkZ2Qmd4Qmh4RFFQMzJGTitjczlaZFVYTlhBQnUycnVHY2xOWVFJYlNPUFQyNGdqRXU4Q1RSa1I1c3NPNXcrMVpvbkNTOGlyMGI1Ti9zbll5dzBQZWVnZGJ0Zk95NkpsdnlUR3Npa1l1MFdQK3ZmYnZlYmxXWUdMOEtCdlVQaFVPMWdYZkN2aW1tTlkxUTYyODQ1QjkvWXcwbkJMNU5tekRWTEpOZXhmSjQrRTBUMGFubG9aT0FiOFJ0ZXZwenZYam5xa1BkaG5Icnp6TEEraURic2oyNjZ3YmhJN2hxcjcwVWh1NDRMS29PWnhJQTdpZDZnQjNUSWxQUk8xZ2RpTXRSMW9qTGZGYWkzY0p3K0Vlc1dDZTgrSUIyNTUwK1pjQTlqakIza2dpbnlzZGF6MWVudTdUU3hySC9ha2UybWIzRi8xbE53aGtPcjNib0RZaW14a0UxUXo1NHdrTS9Uclp6YmppMVRhejlDblBUMWFERjBML3VBRzlNaDBpSzYzaDU1M2Z4bzBULzhvK0JqNG1HYlVsMlpRaEU1ekhCeEhITjJsNHhJMVlJSzBEYTNFRklIdXgraUthT1V2b0luN3hUdjlIUHJDK1FraG45VkVIamlxd0xVaDdORVZFN3VBcSszMVBFLzVidU0wdjBXWDBMV3k5N0dUalN6bEFXVUp5WXBZTFFwZnlwQTdLTXhnS3J2MkI4Ukg3Z2thSWxHU3ppN3FqT1FWT2dUNkpFNHZBTzN1M082VEVYeXFLdGk5emVXWlc2bjhENHN6QjloOTFoNkRZeTRKYmx4T3h1VGhiVEhYam5yUVF3eWg5QmVSdFZaOS9uN2xxeHpvMnlSMm01TWlnbjlJcnlxTHUzdTJvbmh0MkRYTHVjdFJQU2ZoTmN3LzNCcjhJdy8yTlNWNzNncTdGVHJzbGVUMzg3VzR6QVYrNitkSGxoRUpFUThpL0MyQmY3ZVlRVlJYRW9XMExVZ1NQalV1WVhCTTgxVTdrYmV6SGN2U2tEdGdPTnpOV2FhYzE2ZzlzaW55Vmo0dzg3MnluSndhZnVINTRtYmJtcm1ZUWNZbEV0QlBDNEVad3pUOVZ5blpOcFFybjJ0NE45MFl1YzM3VzJjT2p6Uy95bVg1QTZDbWVKcWt3bDlWVnkvS004aml4eHAxbGt6K3pKbFhBNFZNUks0R0RqeFc5ckFnRVhuQWs3Vnk3TXRYTDBzdE9EdGZIZ2FTWWYySERRdW1tc1I0cDJ4VGJLRFBKRnh0SjlJbEJvT01LVzhUZ3dDdW1ObnpvSllvVlcwa3ZkREloZkRXUmNIYS9YcFhLcHIzaXgvbVl0NSsvT0E5bVNWZHczWmFiaGo5TDAvNjBCTjV2N2VTNXQzMzFNdXlmdktQYzhjbGI5YlZONTBibzBZVzUxM2txNEtPTlBFcTNpNW5VMHNFVmMvSzZodGZ2NEhHRlY2TWtkbVZBQVBwVXpWQTBWR3RhbElEUEZQR0RWYnFjcEVhNlB3cXRaVTdrQ2F3SFlKTFdGRU5xc3Vhb2xFZmM3SnNSQUFsc1ZmVVFHbS9uVVpZK2tuQkxYVklpWVRDd1ZzUTdYN2tvNk95eE9QVDQ0TXpXN3FnbWV1dHFWV0MzdGNyMW9XS3ZlMmM1cjFaRHRWMWk0SXh2WUtSOTdtV0YvNC92blgvVTFPLytHZFFTd0VDRkFNVUFBQUFDQUNCRWMxWTBvN0RYSzhCQUFEdUF3QUFEQUFKQUFBQUFBQUFBQUFBdG9FQUFBQUFaRzlqZFcxbGJuUXVlRzFzVlZRRkFBZno1R2xtVUVzQkFoUURGQUFBQUFnQWdSSE5XSU91WHZGVkRRQUFySnNBQUE4QUNRQUFBQUFBQUFBQUFMYUIyUUVBQUhCaFoyVnpMM0JoWjJVeExuaHRiRlZVQlFBSDgrUnBabEJMQVFJVUF4UUFBQUFJQUlFUnpWZ2s4TnY0T2dBQUFEb0FBQUFPQUFrQUFBQUFBQUFBQUFDMmdWc1BBQUJ5Wld4ekwxOXlaV3h6TG5odGJGVlVCUUFIOCtScFpsQkxBUUlVQXhRQUFBQUlBSUVSelZnazhOdjRPZ0FBQURvQUFBQVRBQWtBQUFBQUFBQUFBQUMyZ2NFUEFBQnlaV3h6TDNCaFoyVXhYM0psYkhNdWVHMXNWVlFGQUFmejVHbG1VRXNCQWhRREZBQUFBQWdBZ1JITldLNGpBSGl3QXdBQVl4OEFBQWtBQ1FBQUFBQUFBQUFBQUxhQkxCQUFBSFJvWlcxbExuaHRiRlZVQlFBSDgrUnBabEJMQVFJVUF4UUFBQUFJQUlFUnpWaHUzRTVkNWc0QUFNNFFBQUFPQUFrQUFBQUFBQUFBQUFDMmdRTVVBQUIwYUhWdFltNWhhV3d1YW5CbFoxVlVCUUFIOCtScFpsQkxCUVlBQUFBQUJnQUdBSjBCQUFBVkl3QUFBQUE9IiwKCSJGaWxlTmFtZSIgOiAi57uY5Zu+MS5lZGR4Igp9Cg=="/>
    </extobj>
  </extobjs>
</s:customData>
</file>

<file path=customXml/itemProps1.xml><?xml version="1.0" encoding="utf-8"?>
<ds:datastoreItem xmlns:ds="http://schemas.openxmlformats.org/officeDocument/2006/customXml" ds:itemID="{900E72B3-836B-41AC-B614-45CFA061B13A}">
  <ds:schemaRefs/>
</ds:datastoreItem>
</file>

<file path=customXml/itemProps2.xml><?xml version="1.0" encoding="utf-8"?>
<ds:datastoreItem xmlns:ds="http://schemas.openxmlformats.org/officeDocument/2006/customXml" ds:itemID="{AD96CB19-4A90-4980-AF43-5EECDF1DE761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1290</Words>
  <Application>Microsoft Office PowerPoint</Application>
  <PresentationFormat>宽屏</PresentationFormat>
  <Paragraphs>228</Paragraphs>
  <Slides>25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Gotham Rounded Book</vt:lpstr>
      <vt:lpstr>HelveticaExt-Normal</vt:lpstr>
      <vt:lpstr>等线</vt:lpstr>
      <vt:lpstr>思源黑体 CN Bold</vt:lpstr>
      <vt:lpstr>微软雅黑</vt:lpstr>
      <vt:lpstr>Arial</vt:lpstr>
      <vt:lpstr>Calibri</vt:lpstr>
      <vt:lpstr>Cambria Math</vt:lpstr>
      <vt:lpstr>Symbol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Lenovo</dc:creator>
  <cp:lastModifiedBy>shubang shan</cp:lastModifiedBy>
  <cp:revision>185</cp:revision>
  <dcterms:created xsi:type="dcterms:W3CDTF">2019-06-19T02:08:00Z</dcterms:created>
  <dcterms:modified xsi:type="dcterms:W3CDTF">2024-06-13T14:10:15Z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929AD4754D694A7296110C45B47A169D_12</vt:lpwstr>
  </property>
</Properties>
</file>